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Lst>
  <p:notesMasterIdLst>
    <p:notesMasterId r:id="rId69"/>
  </p:notesMasterIdLst>
  <p:handoutMasterIdLst>
    <p:handoutMasterId r:id="rId70"/>
  </p:handoutMasterIdLst>
  <p:sldIdLst>
    <p:sldId id="259" r:id="rId5"/>
    <p:sldId id="261" r:id="rId6"/>
    <p:sldId id="260" r:id="rId7"/>
    <p:sldId id="262" r:id="rId8"/>
    <p:sldId id="263" r:id="rId9"/>
    <p:sldId id="316" r:id="rId10"/>
    <p:sldId id="318" r:id="rId11"/>
    <p:sldId id="264" r:id="rId12"/>
    <p:sldId id="285" r:id="rId13"/>
    <p:sldId id="284" r:id="rId14"/>
    <p:sldId id="317" r:id="rId15"/>
    <p:sldId id="287" r:id="rId16"/>
    <p:sldId id="288" r:id="rId17"/>
    <p:sldId id="289" r:id="rId18"/>
    <p:sldId id="290" r:id="rId19"/>
    <p:sldId id="291"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315" r:id="rId34"/>
    <p:sldId id="279" r:id="rId35"/>
    <p:sldId id="280" r:id="rId36"/>
    <p:sldId id="281" r:id="rId37"/>
    <p:sldId id="282" r:id="rId38"/>
    <p:sldId id="283"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1" r:id="rId59"/>
    <p:sldId id="312" r:id="rId60"/>
    <p:sldId id="313" r:id="rId61"/>
    <p:sldId id="314" r:id="rId62"/>
    <p:sldId id="321" r:id="rId63"/>
    <p:sldId id="325" r:id="rId64"/>
    <p:sldId id="323" r:id="rId65"/>
    <p:sldId id="322" r:id="rId66"/>
    <p:sldId id="326" r:id="rId67"/>
    <p:sldId id="320" r:id="rId68"/>
  </p:sldIdLst>
  <p:sldSz cx="12192000" cy="6858000"/>
  <p:notesSz cx="6858000" cy="9144000"/>
  <p:embeddedFontLst>
    <p:embeddedFont>
      <p:font typeface="Calibri" panose="020F0502020204030204" pitchFamily="34" charset="0"/>
      <p:regular r:id="rId71"/>
      <p:bold r:id="rId72"/>
      <p:italic r:id="rId73"/>
      <p:boldItalic r:id="rId74"/>
    </p:embeddedFont>
    <p:embeddedFont>
      <p:font typeface="Cambria Math" panose="02040503050406030204" pitchFamily="18" charset="0"/>
      <p:regular r:id="rId7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45B24273-AE2A-4676-A15C-BEEA1B0569AD}">
          <p14:sldIdLst>
            <p14:sldId id="259"/>
            <p14:sldId id="261"/>
            <p14:sldId id="260"/>
            <p14:sldId id="262"/>
            <p14:sldId id="263"/>
            <p14:sldId id="316"/>
            <p14:sldId id="318"/>
            <p14:sldId id="264"/>
            <p14:sldId id="285"/>
            <p14:sldId id="284"/>
            <p14:sldId id="317"/>
            <p14:sldId id="287"/>
            <p14:sldId id="288"/>
            <p14:sldId id="289"/>
            <p14:sldId id="290"/>
            <p14:sldId id="291"/>
            <p14:sldId id="265"/>
            <p14:sldId id="266"/>
            <p14:sldId id="267"/>
          </p14:sldIdLst>
        </p14:section>
        <p14:section name="Wave Equation" id="{FBCF166B-40E6-4A78-8110-A8ADE7347AC1}">
          <p14:sldIdLst>
            <p14:sldId id="268"/>
            <p14:sldId id="269"/>
            <p14:sldId id="270"/>
            <p14:sldId id="271"/>
            <p14:sldId id="272"/>
            <p14:sldId id="273"/>
            <p14:sldId id="274"/>
            <p14:sldId id="275"/>
            <p14:sldId id="276"/>
          </p14:sldIdLst>
        </p14:section>
        <p14:section name="Impedance" id="{B4A77F23-6F79-4909-9A57-677CA7F36E43}">
          <p14:sldIdLst>
            <p14:sldId id="277"/>
            <p14:sldId id="315"/>
          </p14:sldIdLst>
        </p14:section>
        <p14:section name="Wave Properties" id="{5FDDA647-CF0F-4B40-B7B8-2062EB221112}">
          <p14:sldIdLst>
            <p14:sldId id="279"/>
            <p14:sldId id="280"/>
            <p14:sldId id="281"/>
            <p14:sldId id="282"/>
            <p14:sldId id="283"/>
          </p14:sldIdLst>
        </p14:section>
        <p14:section name="Energy Transfer to Load" id="{A22F908A-3172-43EC-A223-AE87381DE199}">
          <p14:sldIdLst>
            <p14:sldId id="292"/>
            <p14:sldId id="293"/>
            <p14:sldId id="294"/>
            <p14:sldId id="295"/>
            <p14:sldId id="296"/>
          </p14:sldIdLst>
        </p14:section>
        <p14:section name="Input Impedance" id="{DA72FD9C-007A-47D4-82CC-FCA9CDD02609}">
          <p14:sldIdLst>
            <p14:sldId id="297"/>
            <p14:sldId id="298"/>
            <p14:sldId id="299"/>
            <p14:sldId id="300"/>
            <p14:sldId id="301"/>
            <p14:sldId id="302"/>
            <p14:sldId id="303"/>
            <p14:sldId id="304"/>
            <p14:sldId id="305"/>
            <p14:sldId id="306"/>
          </p14:sldIdLst>
        </p14:section>
        <p14:section name="S-Parameters" id="{BAAC6A6E-C762-45CE-B0BE-5A8F5BFA19BC}">
          <p14:sldIdLst>
            <p14:sldId id="307"/>
            <p14:sldId id="308"/>
            <p14:sldId id="309"/>
            <p14:sldId id="310"/>
            <p14:sldId id="311"/>
            <p14:sldId id="312"/>
            <p14:sldId id="313"/>
            <p14:sldId id="314"/>
            <p14:sldId id="321"/>
            <p14:sldId id="325"/>
            <p14:sldId id="323"/>
            <p14:sldId id="322"/>
            <p14:sldId id="326"/>
            <p14:sldId id="320"/>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71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ED1EE52-695B-4852-A28F-EBD452DA1214}" vWet="4" dt="2023-12-13T16:43:08.053"/>
    <p1510:client id="{C80FA2BF-4342-419D-9281-21017368BA07}" v="63" dt="2023-12-13T16:53:24.36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73592" autoAdjust="0"/>
  </p:normalViewPr>
  <p:slideViewPr>
    <p:cSldViewPr showGuides="1">
      <p:cViewPr varScale="1">
        <p:scale>
          <a:sx n="86" d="100"/>
          <a:sy n="86" d="100"/>
        </p:scale>
        <p:origin x="562" y="58"/>
      </p:cViewPr>
      <p:guideLst>
        <p:guide orient="horz" pos="2160"/>
        <p:guide pos="3840"/>
      </p:guideLst>
    </p:cSldViewPr>
  </p:slideViewPr>
  <p:notesTextViewPr>
    <p:cViewPr>
      <p:scale>
        <a:sx n="1" d="1"/>
        <a:sy n="1" d="1"/>
      </p:scale>
      <p:origin x="0" y="0"/>
    </p:cViewPr>
  </p:notesTextViewPr>
  <p:sorterViewPr>
    <p:cViewPr>
      <p:scale>
        <a:sx n="100" d="100"/>
        <a:sy n="100" d="100"/>
      </p:scale>
      <p:origin x="0" y="-2844"/>
    </p:cViewPr>
  </p:sorterViewPr>
  <p:notesViewPr>
    <p:cSldViewPr>
      <p:cViewPr varScale="1">
        <p:scale>
          <a:sx n="124" d="100"/>
          <a:sy n="124" d="100"/>
        </p:scale>
        <p:origin x="4960" y="8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font" Target="fonts/font4.fntdata"/><Relationship Id="rId79" Type="http://schemas.openxmlformats.org/officeDocument/2006/relationships/tableStyles" Target="tableStyle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notesMaster" Target="notesMasters/notesMaster1.xml"/><Relationship Id="rId77"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font" Target="fonts/font2.fntdata"/><Relationship Id="rId80"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handoutMaster" Target="handoutMasters/handoutMaster1.xml"/><Relationship Id="rId75" Type="http://schemas.openxmlformats.org/officeDocument/2006/relationships/font" Target="fonts/font5.fntdata"/><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font" Target="fonts/font3.fntdata"/><Relationship Id="rId78"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font" Target="fonts/font1.fntdata"/><Relationship Id="rId2" Type="http://schemas.openxmlformats.org/officeDocument/2006/relationships/customXml" Target="../customXml/item2.xml"/><Relationship Id="rId29" Type="http://schemas.openxmlformats.org/officeDocument/2006/relationships/slide" Target="slides/slide2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717E394-0329-D127-9AEC-C1A4435E6F1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DF2A1B0-F7D9-7FC8-E5B0-3260A48BB66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B0737F6-4FF1-41F3-AC44-66577F48BE17}" type="datetimeFigureOut">
              <a:rPr lang="en-US" smtClean="0"/>
              <a:t>12/13/2023</a:t>
            </a:fld>
            <a:endParaRPr lang="en-US"/>
          </a:p>
        </p:txBody>
      </p:sp>
      <p:sp>
        <p:nvSpPr>
          <p:cNvPr id="4" name="Footer Placeholder 3">
            <a:extLst>
              <a:ext uri="{FF2B5EF4-FFF2-40B4-BE49-F238E27FC236}">
                <a16:creationId xmlns:a16="http://schemas.microsoft.com/office/drawing/2014/main" id="{55A50249-3E1D-5ECC-4573-BBD39ADD4FD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CC688BB-5CEC-2059-586B-C008BB91B13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B4E4F0B-BE42-489C-8AC7-44F8E4EA0D72}" type="slidenum">
              <a:rPr lang="en-US" smtClean="0"/>
              <a:t>‹#›</a:t>
            </a:fld>
            <a:endParaRPr lang="en-US"/>
          </a:p>
        </p:txBody>
      </p:sp>
    </p:spTree>
    <p:extLst>
      <p:ext uri="{BB962C8B-B14F-4D97-AF65-F5344CB8AC3E}">
        <p14:creationId xmlns:p14="http://schemas.microsoft.com/office/powerpoint/2010/main" val="16729304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Calibri" panose="020F050202020403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Calibri" panose="020F0502020204030204" pitchFamily="34" charset="0"/>
              </a:defRPr>
            </a:lvl1pPr>
          </a:lstStyle>
          <a:p>
            <a:fld id="{BB9E86C5-9689-42B4-BE7D-FDE5EB4274E3}" type="datetimeFigureOut">
              <a:rPr lang="en-US" smtClean="0"/>
              <a:pPr/>
              <a:t>12/13/2023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Calibri" panose="020F050202020403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Calibri" panose="020F0502020204030204" pitchFamily="34" charset="0"/>
              </a:defRPr>
            </a:lvl1pPr>
          </a:lstStyle>
          <a:p>
            <a:fld id="{27FDDAD7-A41A-4414-8211-C5E2AC7F93EC}" type="slidenum">
              <a:rPr lang="en-US" smtClean="0"/>
              <a:pPr/>
              <a:t>‹#›</a:t>
            </a:fld>
            <a:endParaRPr lang="en-US" dirty="0"/>
          </a:p>
        </p:txBody>
      </p:sp>
    </p:spTree>
    <p:extLst>
      <p:ext uri="{BB962C8B-B14F-4D97-AF65-F5344CB8AC3E}">
        <p14:creationId xmlns:p14="http://schemas.microsoft.com/office/powerpoint/2010/main" val="766296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Calibri" panose="020F0502020204030204" pitchFamily="34" charset="0"/>
        <a:ea typeface="+mn-ea"/>
        <a:cs typeface="+mn-cs"/>
      </a:defRPr>
    </a:lvl1pPr>
    <a:lvl2pPr marL="457200" algn="l" defTabSz="914400" rtl="0" eaLnBrk="1" latinLnBrk="0" hangingPunct="1">
      <a:defRPr sz="1200" b="0" i="0" kern="1200">
        <a:solidFill>
          <a:schemeClr val="tx1"/>
        </a:solidFill>
        <a:latin typeface="Calibri" panose="020F0502020204030204" pitchFamily="34" charset="0"/>
        <a:ea typeface="+mn-ea"/>
        <a:cs typeface="+mn-cs"/>
      </a:defRPr>
    </a:lvl2pPr>
    <a:lvl3pPr marL="914400" algn="l" defTabSz="914400" rtl="0" eaLnBrk="1" latinLnBrk="0" hangingPunct="1">
      <a:defRPr sz="1200" b="0" i="0" kern="1200">
        <a:solidFill>
          <a:schemeClr val="tx1"/>
        </a:solidFill>
        <a:latin typeface="Calibri" panose="020F0502020204030204" pitchFamily="34" charset="0"/>
        <a:ea typeface="+mn-ea"/>
        <a:cs typeface="+mn-cs"/>
      </a:defRPr>
    </a:lvl3pPr>
    <a:lvl4pPr marL="1371600" algn="l" defTabSz="914400" rtl="0" eaLnBrk="1" latinLnBrk="0" hangingPunct="1">
      <a:defRPr sz="1200" b="0" i="0" kern="1200">
        <a:solidFill>
          <a:schemeClr val="tx1"/>
        </a:solidFill>
        <a:latin typeface="Calibri" panose="020F0502020204030204" pitchFamily="34" charset="0"/>
        <a:ea typeface="+mn-ea"/>
        <a:cs typeface="+mn-cs"/>
      </a:defRPr>
    </a:lvl4pPr>
    <a:lvl5pPr marL="1828800" algn="l" defTabSz="914400" rtl="0" eaLnBrk="1" latinLnBrk="0" hangingPunct="1">
      <a:defRPr sz="1200" b="0" i="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GB" sz="1200" b="1" i="1" dirty="0"/>
              <a:t>The 25 PowerPoint Lecture Units For 2021</a:t>
            </a:r>
          </a:p>
          <a:p>
            <a:endParaRPr lang="en-GB" sz="1200" dirty="0"/>
          </a:p>
          <a:p>
            <a:r>
              <a:rPr lang="en-GB" sz="1200" dirty="0"/>
              <a:t>The Lecture Units developed for teaching in connection with Granta EduPack are listed at the end of this presentation.</a:t>
            </a:r>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a:t>
            </a:fld>
            <a:endParaRPr lang="en-US" dirty="0"/>
          </a:p>
        </p:txBody>
      </p:sp>
    </p:spTree>
    <p:extLst>
      <p:ext uri="{BB962C8B-B14F-4D97-AF65-F5344CB8AC3E}">
        <p14:creationId xmlns:p14="http://schemas.microsoft.com/office/powerpoint/2010/main" val="147408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Let us look closely at a section of transmission line, of length </a:t>
                </a:r>
                <a:r>
                  <a:rPr lang="el-GR" sz="1200" dirty="0">
                    <a:latin typeface="Calibri" panose="020F0502020204030204" pitchFamily="34" charset="0"/>
                    <a:cs typeface="Calibri" panose="020F0502020204030204" pitchFamily="34" charset="0"/>
                  </a:rPr>
                  <a:t>Δ</a:t>
                </a:r>
                <a14:m>
                  <m:oMath xmlns:m="http://schemas.openxmlformats.org/officeDocument/2006/math">
                    <m:r>
                      <a:rPr lang="en-US" sz="1200" i="1">
                        <a:latin typeface="Cambria Math" panose="02040503050406030204" pitchFamily="18" charset="0"/>
                      </a:rPr>
                      <m:t>ℓ</m:t>
                    </m:r>
                  </m:oMath>
                </a14:m>
                <a:r>
                  <a:rPr lang="en-US" sz="1200" dirty="0"/>
                  <a:t>, where </a:t>
                </a:r>
                <a:r>
                  <a:rPr lang="el-GR" sz="1200" dirty="0">
                    <a:latin typeface="Calibri" panose="020F0502020204030204" pitchFamily="34" charset="0"/>
                    <a:cs typeface="Calibri" panose="020F0502020204030204" pitchFamily="34" charset="0"/>
                  </a:rPr>
                  <a:t>Δ</a:t>
                </a:r>
                <a14:m>
                  <m:oMath xmlns:m="http://schemas.openxmlformats.org/officeDocument/2006/math">
                    <m:r>
                      <a:rPr lang="en-US" sz="1200" i="1">
                        <a:latin typeface="Cambria Math" panose="02040503050406030204" pitchFamily="18" charset="0"/>
                      </a:rPr>
                      <m:t>ℓ</m:t>
                    </m:r>
                  </m:oMath>
                </a14:m>
                <a:r>
                  <a:rPr lang="en-US" sz="1200" dirty="0"/>
                  <a:t> is electrically small (</a:t>
                </a:r>
                <a:r>
                  <a:rPr lang="el-GR" sz="1200" dirty="0">
                    <a:latin typeface="Calibri" panose="020F0502020204030204" pitchFamily="34" charset="0"/>
                    <a:cs typeface="Calibri" panose="020F0502020204030204" pitchFamily="34" charset="0"/>
                  </a:rPr>
                  <a:t>Δ</a:t>
                </a:r>
                <a14:m>
                  <m:oMath xmlns:m="http://schemas.openxmlformats.org/officeDocument/2006/math">
                    <m:r>
                      <a:rPr lang="en-US" sz="1200" i="1">
                        <a:latin typeface="Cambria Math" panose="02040503050406030204" pitchFamily="18" charset="0"/>
                      </a:rPr>
                      <m:t>ℓ</m:t>
                    </m:r>
                  </m:oMath>
                </a14:m>
                <a:r>
                  <a:rPr lang="en-US" sz="1200" dirty="0"/>
                  <a:t> &lt;&lt; </a:t>
                </a:r>
                <a:r>
                  <a:rPr lang="el-GR" sz="1200" dirty="0">
                    <a:latin typeface="Calibri" panose="020F0502020204030204" pitchFamily="34" charset="0"/>
                    <a:cs typeface="Calibri" panose="020F0502020204030204" pitchFamily="34" charset="0"/>
                  </a:rPr>
                  <a:t>λ</a:t>
                </a:r>
                <a:r>
                  <a:rPr lang="en-US" sz="1200" dirty="0">
                    <a:latin typeface="Calibri" panose="020F0502020204030204" pitchFamily="34" charset="0"/>
                    <a:cs typeface="Calibri" panose="020F050202020403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endParaRPr lang="en-US" dirty="0"/>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Let us look closely at a section of transmission line, of length </a:t>
                </a:r>
                <a:r>
                  <a:rPr lang="el-GR" sz="1200" dirty="0">
                    <a:latin typeface="Calibri" panose="020F0502020204030204" pitchFamily="34" charset="0"/>
                    <a:cs typeface="Calibri" panose="020F0502020204030204" pitchFamily="34" charset="0"/>
                  </a:rPr>
                  <a:t>Δ</a:t>
                </a:r>
                <a:r>
                  <a:rPr lang="en-US" sz="1200" i="0">
                    <a:latin typeface="Cambria Math" panose="02040503050406030204" pitchFamily="18" charset="0"/>
                  </a:rPr>
                  <a:t>ℓ</a:t>
                </a:r>
                <a:r>
                  <a:rPr lang="en-US" sz="1200" dirty="0"/>
                  <a:t>, where </a:t>
                </a:r>
                <a:r>
                  <a:rPr lang="el-GR" sz="1200" dirty="0">
                    <a:latin typeface="Calibri" panose="020F0502020204030204" pitchFamily="34" charset="0"/>
                    <a:cs typeface="Calibri" panose="020F0502020204030204" pitchFamily="34" charset="0"/>
                  </a:rPr>
                  <a:t>Δ</a:t>
                </a:r>
                <a:r>
                  <a:rPr lang="en-US" sz="1200" i="0">
                    <a:latin typeface="Cambria Math" panose="02040503050406030204" pitchFamily="18" charset="0"/>
                  </a:rPr>
                  <a:t>ℓ</a:t>
                </a:r>
                <a:r>
                  <a:rPr lang="en-US" sz="1200" dirty="0"/>
                  <a:t> is electrically small (</a:t>
                </a:r>
                <a:r>
                  <a:rPr lang="el-GR" sz="1200" dirty="0">
                    <a:latin typeface="Calibri" panose="020F0502020204030204" pitchFamily="34" charset="0"/>
                    <a:cs typeface="Calibri" panose="020F0502020204030204" pitchFamily="34" charset="0"/>
                  </a:rPr>
                  <a:t>Δ</a:t>
                </a:r>
                <a:r>
                  <a:rPr lang="en-US" sz="1200" i="0">
                    <a:latin typeface="Cambria Math" panose="02040503050406030204" pitchFamily="18" charset="0"/>
                  </a:rPr>
                  <a:t>ℓ</a:t>
                </a:r>
                <a:r>
                  <a:rPr lang="en-US" sz="1200" dirty="0"/>
                  <a:t> &lt;&lt; </a:t>
                </a:r>
                <a:r>
                  <a:rPr lang="el-GR" sz="1200" dirty="0">
                    <a:latin typeface="Calibri" panose="020F0502020204030204" pitchFamily="34" charset="0"/>
                    <a:cs typeface="Calibri" panose="020F0502020204030204" pitchFamily="34" charset="0"/>
                  </a:rPr>
                  <a:t>λ</a:t>
                </a:r>
                <a:r>
                  <a:rPr lang="en-US" sz="1200" dirty="0">
                    <a:latin typeface="Calibri" panose="020F0502020204030204" pitchFamily="34" charset="0"/>
                    <a:cs typeface="Calibri" panose="020F050202020403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endParaRPr lang="en-US" dirty="0"/>
              </a:p>
            </p:txBody>
          </p:sp>
        </mc:Fallback>
      </mc:AlternateContent>
      <p:sp>
        <p:nvSpPr>
          <p:cNvPr id="4" name="Slide Number Placeholder 3"/>
          <p:cNvSpPr>
            <a:spLocks noGrp="1"/>
          </p:cNvSpPr>
          <p:nvPr>
            <p:ph type="sldNum" sz="quarter" idx="5"/>
          </p:nvPr>
        </p:nvSpPr>
        <p:spPr/>
        <p:txBody>
          <a:bodyPr/>
          <a:lstStyle/>
          <a:p>
            <a:fld id="{27FDDAD7-A41A-4414-8211-C5E2AC7F93EC}" type="slidenum">
              <a:rPr lang="en-US" smtClean="0"/>
              <a:pPr/>
              <a:t>14</a:t>
            </a:fld>
            <a:endParaRPr lang="en-US" dirty="0"/>
          </a:p>
        </p:txBody>
      </p:sp>
    </p:spTree>
    <p:extLst>
      <p:ext uri="{BB962C8B-B14F-4D97-AF65-F5344CB8AC3E}">
        <p14:creationId xmlns:p14="http://schemas.microsoft.com/office/powerpoint/2010/main" val="40636654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43</a:t>
            </a:fld>
            <a:endParaRPr lang="en-US" dirty="0"/>
          </a:p>
        </p:txBody>
      </p:sp>
    </p:spTree>
    <p:extLst>
      <p:ext uri="{BB962C8B-B14F-4D97-AF65-F5344CB8AC3E}">
        <p14:creationId xmlns:p14="http://schemas.microsoft.com/office/powerpoint/2010/main" val="20682385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55</a:t>
            </a:fld>
            <a:endParaRPr lang="en-US"/>
          </a:p>
        </p:txBody>
      </p:sp>
    </p:spTree>
    <p:extLst>
      <p:ext uri="{BB962C8B-B14F-4D97-AF65-F5344CB8AC3E}">
        <p14:creationId xmlns:p14="http://schemas.microsoft.com/office/powerpoint/2010/main" val="21011336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a:p>
        </p:txBody>
      </p:sp>
      <p:sp>
        <p:nvSpPr>
          <p:cNvPr id="4" name="Slide Number Placeholder 3"/>
          <p:cNvSpPr>
            <a:spLocks noGrp="1"/>
          </p:cNvSpPr>
          <p:nvPr>
            <p:ph type="sldNum" sz="quarter" idx="5"/>
          </p:nvPr>
        </p:nvSpPr>
        <p:spPr/>
        <p:txBody>
          <a:bodyPr/>
          <a:lstStyle/>
          <a:p>
            <a:fld id="{27FDDAD7-A41A-4414-8211-C5E2AC7F93EC}" type="slidenum">
              <a:rPr lang="en-US" smtClean="0"/>
              <a:pPr/>
              <a:t>2</a:t>
            </a:fld>
            <a:endParaRPr lang="en-US"/>
          </a:p>
        </p:txBody>
      </p:sp>
    </p:spTree>
    <p:extLst>
      <p:ext uri="{BB962C8B-B14F-4D97-AF65-F5344CB8AC3E}">
        <p14:creationId xmlns:p14="http://schemas.microsoft.com/office/powerpoint/2010/main" val="2130371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a circuit (similar to the circuit shown in the slide), we always consider that  the voltage V will appear across the resistor R instantly when we close the switch. This is something that occurs at electrically-small systems..</a:t>
            </a:r>
          </a:p>
        </p:txBody>
      </p:sp>
      <p:sp>
        <p:nvSpPr>
          <p:cNvPr id="4" name="Slide Number Placeholder 3"/>
          <p:cNvSpPr>
            <a:spLocks noGrp="1"/>
          </p:cNvSpPr>
          <p:nvPr>
            <p:ph type="sldNum" sz="quarter" idx="5"/>
          </p:nvPr>
        </p:nvSpPr>
        <p:spPr/>
        <p:txBody>
          <a:bodyPr/>
          <a:lstStyle/>
          <a:p>
            <a:fld id="{27FDDAD7-A41A-4414-8211-C5E2AC7F93EC}" type="slidenum">
              <a:rPr lang="en-US" smtClean="0"/>
              <a:pPr/>
              <a:t>3</a:t>
            </a:fld>
            <a:endParaRPr lang="en-US" dirty="0"/>
          </a:p>
        </p:txBody>
      </p:sp>
    </p:spTree>
    <p:extLst>
      <p:ext uri="{BB962C8B-B14F-4D97-AF65-F5344CB8AC3E}">
        <p14:creationId xmlns:p14="http://schemas.microsoft.com/office/powerpoint/2010/main" val="9389946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Electrically large circuits on the contrary will not follow the same approach as before. The voltage V will appear across the resistor R with a delay. The delay will occur due to the effect of the signal propagation on the transmission line. The delay is an effect of the parameters of the transmission line, and these effects are not the same for all signals. The transmission line will be analyzed in depth in the following slides, however it is good to keep in mind that the effects are also frequency dependent.</a:t>
            </a:r>
          </a:p>
          <a:p>
            <a:r>
              <a:rPr lang="en-US" dirty="0"/>
              <a:t> </a:t>
            </a:r>
          </a:p>
        </p:txBody>
      </p:sp>
      <p:sp>
        <p:nvSpPr>
          <p:cNvPr id="4" name="Slide Number Placeholder 3"/>
          <p:cNvSpPr>
            <a:spLocks noGrp="1"/>
          </p:cNvSpPr>
          <p:nvPr>
            <p:ph type="sldNum" sz="quarter" idx="5"/>
          </p:nvPr>
        </p:nvSpPr>
        <p:spPr/>
        <p:txBody>
          <a:bodyPr/>
          <a:lstStyle/>
          <a:p>
            <a:fld id="{27FDDAD7-A41A-4414-8211-C5E2AC7F93EC}" type="slidenum">
              <a:rPr lang="en-US" smtClean="0"/>
              <a:pPr/>
              <a:t>4</a:t>
            </a:fld>
            <a:endParaRPr lang="en-US" dirty="0"/>
          </a:p>
        </p:txBody>
      </p:sp>
    </p:spTree>
    <p:extLst>
      <p:ext uri="{BB962C8B-B14F-4D97-AF65-F5344CB8AC3E}">
        <p14:creationId xmlns:p14="http://schemas.microsoft.com/office/powerpoint/2010/main" val="6737797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2 major impacts from the effects of an electrically “long” transmission line.</a:t>
            </a:r>
          </a:p>
          <a:p>
            <a:r>
              <a:rPr lang="en-US" dirty="0"/>
              <a:t>First, the voltage on the load may not match the input voltage, and this is mainly due to impedance components of the transmission line. For example, a high impedance transmission line compared to the load, will allow only a small ratio of the input voltage to appear across the load.</a:t>
            </a:r>
          </a:p>
          <a:p>
            <a:r>
              <a:rPr lang="en-US" dirty="0"/>
              <a:t>Second, the capacitance and inductance components of the transmission line will have a frequency dependent effect. This means that signals with different frequencies will be affected differently. </a:t>
            </a:r>
          </a:p>
          <a:p>
            <a:r>
              <a:rPr lang="en-US" dirty="0"/>
              <a:t>The effects of an electrically long transmission line can be limited if they are understood, and the transmission line is designed for the given input signal(s).</a:t>
            </a:r>
          </a:p>
        </p:txBody>
      </p:sp>
      <p:sp>
        <p:nvSpPr>
          <p:cNvPr id="4" name="Slide Number Placeholder 3"/>
          <p:cNvSpPr>
            <a:spLocks noGrp="1"/>
          </p:cNvSpPr>
          <p:nvPr>
            <p:ph type="sldNum" sz="quarter" idx="5"/>
          </p:nvPr>
        </p:nvSpPr>
        <p:spPr/>
        <p:txBody>
          <a:bodyPr/>
          <a:lstStyle/>
          <a:p>
            <a:fld id="{27FDDAD7-A41A-4414-8211-C5E2AC7F93EC}" type="slidenum">
              <a:rPr lang="en-US" smtClean="0"/>
              <a:pPr/>
              <a:t>5</a:t>
            </a:fld>
            <a:endParaRPr lang="en-US" dirty="0"/>
          </a:p>
        </p:txBody>
      </p:sp>
    </p:spTree>
    <p:extLst>
      <p:ext uri="{BB962C8B-B14F-4D97-AF65-F5344CB8AC3E}">
        <p14:creationId xmlns:p14="http://schemas.microsoft.com/office/powerpoint/2010/main" val="28109794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6</a:t>
            </a:fld>
            <a:endParaRPr lang="en-US" dirty="0"/>
          </a:p>
        </p:txBody>
      </p:sp>
    </p:spTree>
    <p:extLst>
      <p:ext uri="{BB962C8B-B14F-4D97-AF65-F5344CB8AC3E}">
        <p14:creationId xmlns:p14="http://schemas.microsoft.com/office/powerpoint/2010/main" val="6406190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Analyzing in detail a transmission line, we can assume that the two wires of a transmission line consist of resistance, inductance, capacitance and shunt conductance. When a signal is propagating along an electrically long transmission line, then the impedance, inductance, capacitance and shunt conductance of the transmission line are considered for the calculation of the overall circuit properties. The analysis of the circuit will need to be considered along the principles of series and parallel circuit components (impedance, capacitance, </a:t>
            </a:r>
            <a:r>
              <a:rPr lang="en-US" dirty="0" err="1"/>
              <a:t>etc</a:t>
            </a:r>
            <a:r>
              <a:rPr lang="en-US" dirty="0"/>
              <a:t>) to estimate the output current on the load and the voltage across it. </a:t>
            </a:r>
          </a:p>
        </p:txBody>
      </p:sp>
      <p:sp>
        <p:nvSpPr>
          <p:cNvPr id="4" name="Slide Number Placeholder 3"/>
          <p:cNvSpPr>
            <a:spLocks noGrp="1"/>
          </p:cNvSpPr>
          <p:nvPr>
            <p:ph type="sldNum" sz="quarter" idx="5"/>
          </p:nvPr>
        </p:nvSpPr>
        <p:spPr/>
        <p:txBody>
          <a:bodyPr/>
          <a:lstStyle/>
          <a:p>
            <a:fld id="{27FDDAD7-A41A-4414-8211-C5E2AC7F93EC}" type="slidenum">
              <a:rPr lang="en-US" smtClean="0"/>
              <a:pPr/>
              <a:t>8</a:t>
            </a:fld>
            <a:endParaRPr lang="en-US" dirty="0"/>
          </a:p>
        </p:txBody>
      </p:sp>
    </p:spTree>
    <p:extLst>
      <p:ext uri="{BB962C8B-B14F-4D97-AF65-F5344CB8AC3E}">
        <p14:creationId xmlns:p14="http://schemas.microsoft.com/office/powerpoint/2010/main" val="864109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example of the possible outcomes is the split of the input signal into an output signal that appears on the load AND a reflected signals that is propagating in the reverse way from the input signal. This depends on the ratio of the load impedance and the transmission line impedance. The plot in the slide will be explain later on in detail, but here it can be used for the main principle explanation.</a:t>
            </a:r>
          </a:p>
        </p:txBody>
      </p:sp>
      <p:sp>
        <p:nvSpPr>
          <p:cNvPr id="4" name="Slide Number Placeholder 3"/>
          <p:cNvSpPr>
            <a:spLocks noGrp="1"/>
          </p:cNvSpPr>
          <p:nvPr>
            <p:ph type="sldNum" sz="quarter" idx="5"/>
          </p:nvPr>
        </p:nvSpPr>
        <p:spPr/>
        <p:txBody>
          <a:bodyPr/>
          <a:lstStyle/>
          <a:p>
            <a:fld id="{27FDDAD7-A41A-4414-8211-C5E2AC7F93EC}" type="slidenum">
              <a:rPr lang="en-US" smtClean="0"/>
              <a:pPr/>
              <a:t>9</a:t>
            </a:fld>
            <a:endParaRPr lang="en-US" dirty="0"/>
          </a:p>
        </p:txBody>
      </p:sp>
    </p:spTree>
    <p:extLst>
      <p:ext uri="{BB962C8B-B14F-4D97-AF65-F5344CB8AC3E}">
        <p14:creationId xmlns:p14="http://schemas.microsoft.com/office/powerpoint/2010/main" val="10383405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US" dirty="0"/>
                  <a:t>The way to estimate the ratio of the input voltage/signal that is seen across the load on an electrically long transmission line is by using the reflection coefficient. How we end up into this equation will be explained in the detail in the following section of the presentation, but it is worth here understanding in a high level the possible effects of the electrically long transmission line in the special cases as shown.</a:t>
                </a:r>
              </a:p>
              <a:p>
                <a:r>
                  <a:rPr lang="en-US" dirty="0"/>
                  <a:t>It is important to understand that the reflection coefficient is considered on an electrically long transmission line and all the parameters are transmission line parameters are considered with the impedance </a:t>
                </a:r>
                <a14:m>
                  <m:oMath xmlns:m="http://schemas.openxmlformats.org/officeDocument/2006/math">
                    <m:sSub>
                      <m:sSubPr>
                        <m:ctrlPr>
                          <a:rPr lang="en-US" sz="1200" b="0" i="1" smtClean="0">
                            <a:latin typeface="Cambria Math" panose="02040503050406030204" pitchFamily="18" charset="0"/>
                          </a:rPr>
                        </m:ctrlPr>
                      </m:sSubPr>
                      <m:e>
                        <m:r>
                          <a:rPr lang="en-US" sz="1200" b="0" i="1" smtClean="0">
                            <a:latin typeface="Cambria Math" panose="02040503050406030204" pitchFamily="18" charset="0"/>
                          </a:rPr>
                          <m:t>𝑍</m:t>
                        </m:r>
                      </m:e>
                      <m:sub>
                        <m:r>
                          <a:rPr lang="en-US" sz="1200" b="0" i="1" smtClean="0">
                            <a:latin typeface="Cambria Math" panose="02040503050406030204" pitchFamily="18" charset="0"/>
                          </a:rPr>
                          <m:t>𝑜</m:t>
                        </m:r>
                      </m:sub>
                    </m:sSub>
                  </m:oMath>
                </a14:m>
                <a:endParaRPr lang="en-US" dirty="0"/>
              </a:p>
              <a:p>
                <a:r>
                  <a:rPr lang="en-US" dirty="0"/>
                  <a:t>As special cases we have the cases where the reflection coefficient gets the values 0,1 and minus (-)1.</a:t>
                </a:r>
              </a:p>
            </p:txBody>
          </p:sp>
        </mc:Choice>
        <mc:Fallback xmlns="">
          <p:sp>
            <p:nvSpPr>
              <p:cNvPr id="3" name="Notes Placeholder 2"/>
              <p:cNvSpPr>
                <a:spLocks noGrp="1"/>
              </p:cNvSpPr>
              <p:nvPr>
                <p:ph type="body" idx="1"/>
              </p:nvPr>
            </p:nvSpPr>
            <p:spPr/>
            <p:txBody>
              <a:bodyPr/>
              <a:lstStyle/>
              <a:p>
                <a:r>
                  <a:rPr lang="en-US" dirty="0"/>
                  <a:t>The way to estimate the ratio of the input voltage/signal that is seen across the load on an electrically long transmission line is by using the reflection coefficient. How we end up into this equation will be explained in the detail in the following section of the presentation, but it is worth here understanding in a high level the possible effects of the electrically long transmission line in the special cases as shown.</a:t>
                </a:r>
              </a:p>
              <a:p>
                <a:r>
                  <a:rPr lang="en-US" dirty="0"/>
                  <a:t>It is important to understand that the reflection coefficient is considered on an electrically long transmission line and all the parameters are transmission line parameters are considered with the impedance </a:t>
                </a:r>
                <a:r>
                  <a:rPr lang="en-US" sz="1200" b="0" i="0">
                    <a:latin typeface="Cambria Math" panose="02040503050406030204" pitchFamily="18" charset="0"/>
                  </a:rPr>
                  <a:t>𝑍_𝑜</a:t>
                </a:r>
                <a:endParaRPr lang="en-US" dirty="0"/>
              </a:p>
              <a:p>
                <a:r>
                  <a:rPr lang="en-US" dirty="0"/>
                  <a:t>As special cases we have the cases where the reflection coefficient gets the values 0,1 and minus (-)1.</a:t>
                </a:r>
              </a:p>
            </p:txBody>
          </p:sp>
        </mc:Fallback>
      </mc:AlternateContent>
      <p:sp>
        <p:nvSpPr>
          <p:cNvPr id="4" name="Slide Number Placeholder 3"/>
          <p:cNvSpPr>
            <a:spLocks noGrp="1"/>
          </p:cNvSpPr>
          <p:nvPr>
            <p:ph type="sldNum" sz="quarter" idx="5"/>
          </p:nvPr>
        </p:nvSpPr>
        <p:spPr/>
        <p:txBody>
          <a:bodyPr/>
          <a:lstStyle/>
          <a:p>
            <a:fld id="{27FDDAD7-A41A-4414-8211-C5E2AC7F93EC}" type="slidenum">
              <a:rPr lang="en-US" smtClean="0"/>
              <a:pPr/>
              <a:t>10</a:t>
            </a:fld>
            <a:endParaRPr lang="en-US" dirty="0"/>
          </a:p>
        </p:txBody>
      </p:sp>
    </p:spTree>
    <p:extLst>
      <p:ext uri="{BB962C8B-B14F-4D97-AF65-F5344CB8AC3E}">
        <p14:creationId xmlns:p14="http://schemas.microsoft.com/office/powerpoint/2010/main" val="25455486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hyperlink" Target="http://www.ansys.com/education-resources"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2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pic>
        <p:nvPicPr>
          <p:cNvPr id="6" name="Picture 5">
            <a:extLst>
              <a:ext uri="{FF2B5EF4-FFF2-40B4-BE49-F238E27FC236}">
                <a16:creationId xmlns:a16="http://schemas.microsoft.com/office/drawing/2014/main" id="{8E57DF5D-42FB-B747-258C-0D3BF5B28883}"/>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84" y="0"/>
            <a:ext cx="12189631" cy="6858000"/>
          </a:xfrm>
          <a:prstGeom prst="rect">
            <a:avLst/>
          </a:prstGeom>
        </p:spPr>
      </p:pic>
      <p:sp>
        <p:nvSpPr>
          <p:cNvPr id="7" name="TextBox 6">
            <a:extLst>
              <a:ext uri="{FF2B5EF4-FFF2-40B4-BE49-F238E27FC236}">
                <a16:creationId xmlns:a16="http://schemas.microsoft.com/office/drawing/2014/main" id="{86191E51-6FFC-4231-97E9-4C436119983B}"/>
              </a:ext>
            </a:extLst>
          </p:cNvPr>
          <p:cNvSpPr txBox="1"/>
          <p:nvPr userDrawn="1"/>
        </p:nvSpPr>
        <p:spPr>
          <a:xfrm>
            <a:off x="7848600" y="6477000"/>
            <a:ext cx="1371600" cy="276999"/>
          </a:xfrm>
          <a:prstGeom prst="rect">
            <a:avLst/>
          </a:prstGeom>
          <a:noFill/>
        </p:spPr>
        <p:txBody>
          <a:bodyPr wrap="square" rtlCol="0">
            <a:spAutoFit/>
          </a:bodyPr>
          <a:lstStyle/>
          <a:p>
            <a:r>
              <a:rPr lang="en-US" sz="1200" dirty="0">
                <a:solidFill>
                  <a:schemeClr val="tx2"/>
                </a:solidFill>
              </a:rPr>
              <a:t>©2024 ANSYS, Inc.</a:t>
            </a:r>
          </a:p>
        </p:txBody>
      </p:sp>
    </p:spTree>
    <p:extLst>
      <p:ext uri="{BB962C8B-B14F-4D97-AF65-F5344CB8AC3E}">
        <p14:creationId xmlns:p14="http://schemas.microsoft.com/office/powerpoint/2010/main" val="292240569"/>
      </p:ext>
    </p:extLst>
  </p:cSld>
  <p:clrMapOvr>
    <a:masterClrMapping/>
  </p:clrMapOvr>
  <p:extLst>
    <p:ext uri="{DCECCB84-F9BA-43D5-87BE-67443E8EF086}">
      <p15:sldGuideLst xmlns:p15="http://schemas.microsoft.com/office/powerpoint/2012/main">
        <p15:guide id="1" orient="horz" pos="1584" userDrawn="1">
          <p15:clr>
            <a:srgbClr val="FBAE40"/>
          </p15:clr>
        </p15:guide>
        <p15:guide id="2" orient="horz" pos="261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a:t>Click icon to add media</a:t>
            </a:r>
            <a:endParaRPr lang="en-US" dirty="0"/>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12417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endParaRPr lang="en-US" dirty="0"/>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6498802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7198871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F0D23093-2AB0-F74C-B865-1A12A15B650E}" type="slidenum">
              <a:rPr lang="en-US" smtClean="0"/>
              <a:pPr/>
              <a:t>‹#›</a:t>
            </a:fld>
            <a:endParaRPr lang="en-US" dirty="0"/>
          </a:p>
        </p:txBody>
      </p:sp>
      <p:sp>
        <p:nvSpPr>
          <p:cNvPr id="4" name="TextBox 3">
            <a:extLst>
              <a:ext uri="{FF2B5EF4-FFF2-40B4-BE49-F238E27FC236}">
                <a16:creationId xmlns:a16="http://schemas.microsoft.com/office/drawing/2014/main" id="{E6AEF1B2-1440-4FE5-8C1B-C291F424F993}"/>
              </a:ext>
            </a:extLst>
          </p:cNvPr>
          <p:cNvSpPr txBox="1"/>
          <p:nvPr userDrawn="1"/>
        </p:nvSpPr>
        <p:spPr>
          <a:xfrm>
            <a:off x="533400" y="609600"/>
            <a:ext cx="10972800" cy="4014497"/>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effectLst/>
                <a:latin typeface="+mj-lt"/>
                <a:ea typeface="Calibri" panose="020F0502020204030204" pitchFamily="34" charset="0"/>
                <a:cs typeface="Times New Roman" panose="02020603050405020304" pitchFamily="18" charset="0"/>
              </a:rPr>
              <a:t>© </a:t>
            </a:r>
            <a:r>
              <a:rPr lang="en-US" sz="1400" dirty="0">
                <a:solidFill>
                  <a:srgbClr val="000000"/>
                </a:solidFill>
                <a:effectLst/>
                <a:latin typeface="+mj-lt"/>
                <a:ea typeface="Times New Roman" panose="02020603050405020304" pitchFamily="18" charset="0"/>
                <a:cs typeface="Times New Roman" panose="02020603050405020304" pitchFamily="18" charset="0"/>
              </a:rPr>
              <a:t>2023 ANSYS, Inc. All rights reserved.</a:t>
            </a:r>
          </a:p>
          <a:p>
            <a:pPr marL="0" marR="0">
              <a:lnSpc>
                <a:spcPct val="107000"/>
              </a:lnSpc>
              <a:spcBef>
                <a:spcPts val="0"/>
              </a:spcBef>
              <a:spcAft>
                <a:spcPts val="0"/>
              </a:spcAft>
            </a:pPr>
            <a:endParaRPr lang="en-US" sz="1600" b="1"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Use and Reproduction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The content used in this resource </a:t>
            </a:r>
            <a:r>
              <a:rPr lang="en-US" sz="1400" dirty="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dirty="0">
                <a:solidFill>
                  <a:srgbClr val="201F1E"/>
                </a:solidFill>
                <a:effectLst/>
                <a:latin typeface="+mj-lt"/>
                <a:ea typeface="Times New Roman" panose="02020603050405020304" pitchFamily="18"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Document Information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This lecture unit is part of a set of teaching resources to help introduce students to designing and simulating high-frequency structures. </a:t>
            </a: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Ansys Education Resources</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a:t>
            </a:r>
            <a:r>
              <a:rPr lang="en-US" sz="1400" dirty="0">
                <a:effectLst/>
                <a:latin typeface="+mj-lt"/>
                <a:ea typeface="Calibri" panose="020F0502020204030204" pitchFamily="34" charset="0"/>
                <a:cs typeface="Times New Roman" panose="02020603050405020304" pitchFamily="18" charset="0"/>
                <a:hlinkClick r:id="rId2"/>
              </a:rPr>
              <a:t>www.ansys.com/education-resources</a:t>
            </a:r>
            <a:r>
              <a:rPr lang="en-US" sz="1400" dirty="0">
                <a:effectLst/>
                <a:latin typeface="+mj-lt"/>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r>
              <a:rPr lang="en-US" sz="1400" b="1" i="0" u="none" strike="noStrike" baseline="0" dirty="0">
                <a:solidFill>
                  <a:srgbClr val="000000"/>
                </a:solidFill>
                <a:latin typeface="Calibri" panose="020F0502020204030204" pitchFamily="34" charset="0"/>
              </a:rPr>
              <a:t>Feedback </a:t>
            </a:r>
            <a:endParaRPr lang="en-US" sz="1400" b="0" i="0" u="none" strike="noStrike" baseline="0" dirty="0">
              <a:solidFill>
                <a:srgbClr val="000000"/>
              </a:solidFill>
              <a:latin typeface="Calibri" panose="020F0502020204030204" pitchFamily="34" charset="0"/>
            </a:endParaRPr>
          </a:p>
          <a:p>
            <a:r>
              <a:rPr lang="en-US" sz="1400" b="0" i="0" u="none" strike="noStrike" baseline="0" dirty="0">
                <a:solidFill>
                  <a:srgbClr val="000000"/>
                </a:solidFill>
                <a:latin typeface="Calibri" panose="020F0502020204030204" pitchFamily="34" charset="0"/>
              </a:rPr>
              <a:t>If you notice any errors in this resource or need to get in contact with the authors, please email us at </a:t>
            </a:r>
            <a:r>
              <a:rPr lang="en-US" sz="1400" b="0" i="0" u="none" strike="noStrike" baseline="0" dirty="0">
                <a:solidFill>
                  <a:srgbClr val="0000FF"/>
                </a:solidFill>
                <a:latin typeface="Calibri" panose="020F0502020204030204" pitchFamily="34" charset="0"/>
                <a:hlinkClick r:id="rId3"/>
              </a:rPr>
              <a:t>education@ansys.com</a:t>
            </a:r>
            <a:endParaRPr lang="en-US" sz="1400" b="0" i="0" u="none" strike="noStrike" baseline="0" dirty="0">
              <a:solidFill>
                <a:srgbClr val="0000FF"/>
              </a:solidFill>
              <a:latin typeface="Calibri" panose="020F0502020204030204" pitchFamily="34" charset="0"/>
            </a:endParaRPr>
          </a:p>
          <a:p>
            <a:r>
              <a:rPr lang="en-US" sz="1400" b="0" i="0" u="none" strike="noStrike" baseline="0" dirty="0">
                <a:solidFill>
                  <a:srgbClr val="0000FF"/>
                </a:solidFill>
                <a:latin typeface="Calibri" panose="020F0502020204030204" pitchFamily="34" charset="0"/>
              </a:rPr>
              <a:t> </a:t>
            </a:r>
            <a:endParaRPr lang="en-US" sz="11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endParaRPr lang="en-US" sz="1600" dirty="0">
              <a:latin typeface="+mj-lt"/>
            </a:endParaRPr>
          </a:p>
        </p:txBody>
      </p:sp>
    </p:spTree>
    <p:extLst>
      <p:ext uri="{BB962C8B-B14F-4D97-AF65-F5344CB8AC3E}">
        <p14:creationId xmlns:p14="http://schemas.microsoft.com/office/powerpoint/2010/main" val="28443541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23957048"/>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F0D23093-2AB0-F74C-B865-1A12A15B650E}" type="slidenum">
              <a:rPr lang="en-US" smtClean="0"/>
              <a:pPr/>
              <a:t>‹#›</a:t>
            </a:fld>
            <a:endParaRPr lang="en-US" dirty="0"/>
          </a:p>
        </p:txBody>
      </p:sp>
    </p:spTree>
    <p:extLst>
      <p:ext uri="{BB962C8B-B14F-4D97-AF65-F5344CB8AC3E}">
        <p14:creationId xmlns:p14="http://schemas.microsoft.com/office/powerpoint/2010/main" val="863081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7474025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6506099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02633665"/>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a:t>Click icon to add picture</a:t>
            </a:r>
            <a:endParaRPr lang="en-US" dirty="0"/>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endParaRPr lang="en-US" dirty="0"/>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57106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a:t>Click icon to add chart</a:t>
            </a:r>
            <a:endParaRPr lang="en-US" dirty="0"/>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88918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a:t>Click icon to add table</a:t>
            </a:r>
            <a:endParaRPr lang="en-US" dirty="0"/>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445527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A27CEF2-3BEE-FA1B-0157-DDE4490ACE3D}"/>
              </a:ext>
              <a:ext uri="{C183D7F6-B498-43B3-948B-1728B52AA6E4}">
                <adec:decorative xmlns:adec="http://schemas.microsoft.com/office/drawing/2017/decorative" val="1"/>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1184" y="0"/>
            <a:ext cx="12189631" cy="6858000"/>
          </a:xfrm>
          <a:prstGeom prst="rect">
            <a:avLst/>
          </a:prstGeom>
        </p:spPr>
      </p:pic>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3">
            <a:extLst>
              <a:ext uri="{FF2B5EF4-FFF2-40B4-BE49-F238E27FC236}">
                <a16:creationId xmlns:a16="http://schemas.microsoft.com/office/drawing/2014/main" id="{4F0CD691-76C0-4AC9-8029-4BF0CEDE749C}"/>
              </a:ext>
            </a:extLst>
          </p:cNvPr>
          <p:cNvSpPr/>
          <p:nvPr userDrawn="1"/>
        </p:nvSpPr>
        <p:spPr>
          <a:xfrm>
            <a:off x="4876800" y="6542840"/>
            <a:ext cx="1371600" cy="247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7C66E622-A13F-4675-A281-8D8CC6175629}"/>
              </a:ext>
            </a:extLst>
          </p:cNvPr>
          <p:cNvSpPr txBox="1"/>
          <p:nvPr userDrawn="1"/>
        </p:nvSpPr>
        <p:spPr>
          <a:xfrm>
            <a:off x="8478940" y="6522440"/>
            <a:ext cx="1371600" cy="276999"/>
          </a:xfrm>
          <a:prstGeom prst="rect">
            <a:avLst/>
          </a:prstGeom>
          <a:noFill/>
        </p:spPr>
        <p:txBody>
          <a:bodyPr wrap="square" rtlCol="0">
            <a:spAutoFit/>
          </a:bodyPr>
          <a:lstStyle/>
          <a:p>
            <a:r>
              <a:rPr lang="en-US" sz="1200" dirty="0">
                <a:solidFill>
                  <a:schemeClr val="tx2"/>
                </a:solidFill>
              </a:rPr>
              <a:t>©2024 ANSYS, Inc.</a:t>
            </a:r>
          </a:p>
        </p:txBody>
      </p:sp>
    </p:spTree>
    <p:extLst>
      <p:ext uri="{BB962C8B-B14F-4D97-AF65-F5344CB8AC3E}">
        <p14:creationId xmlns:p14="http://schemas.microsoft.com/office/powerpoint/2010/main" val="1291537134"/>
      </p:ext>
    </p:extLst>
  </p:cSld>
  <p:clrMap bg1="lt1" tx1="dk1" bg2="lt2" tx2="dk2" accent1="accent1" accent2="accent2" accent3="accent3" accent4="accent4" accent5="accent5" accent6="accent6" hlink="hlink" folHlink="folHlink"/>
  <p:sldLayoutIdLst>
    <p:sldLayoutId id="2147483662" r:id="rId1"/>
    <p:sldLayoutId id="2147483661" r:id="rId2"/>
    <p:sldLayoutId id="2147483737" r:id="rId3"/>
    <p:sldLayoutId id="2147483724" r:id="rId4"/>
    <p:sldLayoutId id="2147483735" r:id="rId5"/>
    <p:sldLayoutId id="2147483734" r:id="rId6"/>
    <p:sldLayoutId id="2147483663" r:id="rId7"/>
    <p:sldLayoutId id="2147483729" r:id="rId8"/>
    <p:sldLayoutId id="2147483730" r:id="rId9"/>
    <p:sldLayoutId id="2147483731" r:id="rId10"/>
    <p:sldLayoutId id="2147483727" r:id="rId11"/>
    <p:sldLayoutId id="2147483726" r:id="rId12"/>
    <p:sldLayoutId id="2147483736" r:id="rId13"/>
  </p:sldLayoutIdLs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https://courses.ansys.com/index.php/courses/transmission-line-theory/?utm_campaign=academic&amp;utm_medium=referral&amp;utm_source=education-resource&amp;utm_content=partner_cross-bu_educator-resource-link_course-aic_learn-more_na_en_global&amp;campaignID=7013g000000gv7hAAA"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3.png"/><Relationship Id="rId7" Type="http://schemas.openxmlformats.org/officeDocument/2006/relationships/image" Target="../media/image33.png"/><Relationship Id="rId12" Type="http://schemas.openxmlformats.org/officeDocument/2006/relationships/image" Target="../media/image38.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32.png"/><Relationship Id="rId11" Type="http://schemas.openxmlformats.org/officeDocument/2006/relationships/image" Target="../media/image37.png"/><Relationship Id="rId5" Type="http://schemas.openxmlformats.org/officeDocument/2006/relationships/image" Target="../media/image31.png"/><Relationship Id="rId10" Type="http://schemas.openxmlformats.org/officeDocument/2006/relationships/image" Target="../media/image36.png"/><Relationship Id="rId4" Type="http://schemas.openxmlformats.org/officeDocument/2006/relationships/image" Target="../media/image30.png"/><Relationship Id="rId9" Type="http://schemas.openxmlformats.org/officeDocument/2006/relationships/image" Target="../media/image35.png"/></Relationships>
</file>

<file path=ppt/slides/_rels/slide1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28.jpeg"/></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43.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4.png"/><Relationship Id="rId1" Type="http://schemas.openxmlformats.org/officeDocument/2006/relationships/slideLayout" Target="../slideLayouts/slideLayout4.xml"/><Relationship Id="rId4" Type="http://schemas.openxmlformats.org/officeDocument/2006/relationships/image" Target="../media/image45.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49.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39.png"/><Relationship Id="rId5" Type="http://schemas.openxmlformats.org/officeDocument/2006/relationships/image" Target="../media/image47.png"/><Relationship Id="rId4" Type="http://schemas.openxmlformats.org/officeDocument/2006/relationships/image" Target="../media/image46.png"/></Relationships>
</file>

<file path=ppt/slides/_rels/slide1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4.xml"/><Relationship Id="rId5" Type="http://schemas.openxmlformats.org/officeDocument/2006/relationships/image" Target="../media/image22.png"/><Relationship Id="rId4" Type="http://schemas.openxmlformats.org/officeDocument/2006/relationships/image" Target="../media/image54.png"/></Relationships>
</file>

<file path=ppt/slides/_rels/slide17.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image" Target="../media/image22.png"/><Relationship Id="rId1" Type="http://schemas.openxmlformats.org/officeDocument/2006/relationships/slideLayout" Target="../slideLayouts/slideLayout4.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18.xml.rels><?xml version="1.0" encoding="UTF-8" standalone="yes"?>
<Relationships xmlns="http://schemas.openxmlformats.org/package/2006/relationships"><Relationship Id="rId3" Type="http://schemas.openxmlformats.org/officeDocument/2006/relationships/image" Target="../media/image60.png"/><Relationship Id="rId7" Type="http://schemas.openxmlformats.org/officeDocument/2006/relationships/image" Target="../media/image64.png"/><Relationship Id="rId2" Type="http://schemas.openxmlformats.org/officeDocument/2006/relationships/image" Target="../media/image22.png"/><Relationship Id="rId1" Type="http://schemas.openxmlformats.org/officeDocument/2006/relationships/slideLayout" Target="../slideLayouts/slideLayout4.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1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8" Type="http://schemas.openxmlformats.org/officeDocument/2006/relationships/hyperlink" Target="https://www.ansys.com/academic/educators/education-resources#t=EducationResourcesTab&amp;sort=relevancy&amp;layout=card?utm_campaign=academic&amp;utm_medium=referral&amp;utm_source=education-resource&amp;utm_content=partner_cross-bu_educator-resource-link_case-study_download_na_en_global&amp;campaignID=7013g000000gv7hAAA" TargetMode="External"/><Relationship Id="rId3" Type="http://schemas.openxmlformats.org/officeDocument/2006/relationships/image" Target="../media/image3.png"/><Relationship Id="rId7" Type="http://schemas.openxmlformats.org/officeDocument/2006/relationships/hyperlink" Target="https://www.ansys.com/academic?utm_campaign=academic&amp;utm_medium=referral&amp;utm_source=education-resource&amp;utm_content=partner_cross-bu_educator-resource-link_product-page_learn-more_na_en_global&amp;campaignID=7013g000000gv7hAAA"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svg"/><Relationship Id="rId5" Type="http://schemas.openxmlformats.org/officeDocument/2006/relationships/image" Target="../media/image5.png"/><Relationship Id="rId10" Type="http://schemas.openxmlformats.org/officeDocument/2006/relationships/image" Target="../media/image8.svg"/><Relationship Id="rId4" Type="http://schemas.openxmlformats.org/officeDocument/2006/relationships/image" Target="../media/image4.svg"/><Relationship Id="rId9" Type="http://schemas.openxmlformats.org/officeDocument/2006/relationships/image" Target="../media/image7.png"/></Relationships>
</file>

<file path=ppt/slides/_rels/slide20.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68.png"/><Relationship Id="rId7" Type="http://schemas.openxmlformats.org/officeDocument/2006/relationships/image" Target="../media/image72.png"/><Relationship Id="rId2" Type="http://schemas.openxmlformats.org/officeDocument/2006/relationships/image" Target="../media/image67.png"/><Relationship Id="rId1" Type="http://schemas.openxmlformats.org/officeDocument/2006/relationships/slideLayout" Target="../slideLayouts/slideLayout4.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 Id="rId9" Type="http://schemas.openxmlformats.org/officeDocument/2006/relationships/image" Target="../media/image74.png"/></Relationships>
</file>

<file path=ppt/slides/_rels/slide21.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76.png"/><Relationship Id="rId7" Type="http://schemas.openxmlformats.org/officeDocument/2006/relationships/image" Target="../media/image80.png"/><Relationship Id="rId2" Type="http://schemas.openxmlformats.org/officeDocument/2006/relationships/image" Target="../media/image75.png"/><Relationship Id="rId1" Type="http://schemas.openxmlformats.org/officeDocument/2006/relationships/slideLayout" Target="../slideLayouts/slideLayout4.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 Id="rId9" Type="http://schemas.openxmlformats.org/officeDocument/2006/relationships/image" Target="../media/image82.png"/></Relationships>
</file>

<file path=ppt/slides/_rels/slide22.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4.xml"/><Relationship Id="rId5" Type="http://schemas.openxmlformats.org/officeDocument/2006/relationships/image" Target="../media/image88.png"/><Relationship Id="rId4" Type="http://schemas.openxmlformats.org/officeDocument/2006/relationships/image" Target="../media/image87.png"/></Relationships>
</file>

<file path=ppt/slides/_rels/slide24.xml.rels><?xml version="1.0" encoding="UTF-8" standalone="yes"?>
<Relationships xmlns="http://schemas.openxmlformats.org/package/2006/relationships"><Relationship Id="rId8" Type="http://schemas.openxmlformats.org/officeDocument/2006/relationships/image" Target="../media/image95.png"/><Relationship Id="rId3" Type="http://schemas.openxmlformats.org/officeDocument/2006/relationships/image" Target="../media/image90.png"/><Relationship Id="rId7" Type="http://schemas.openxmlformats.org/officeDocument/2006/relationships/image" Target="../media/image94.png"/><Relationship Id="rId2" Type="http://schemas.openxmlformats.org/officeDocument/2006/relationships/image" Target="../media/image89.png"/><Relationship Id="rId1" Type="http://schemas.openxmlformats.org/officeDocument/2006/relationships/slideLayout" Target="../slideLayouts/slideLayout4.xml"/><Relationship Id="rId6" Type="http://schemas.openxmlformats.org/officeDocument/2006/relationships/image" Target="../media/image93.png"/><Relationship Id="rId5" Type="http://schemas.openxmlformats.org/officeDocument/2006/relationships/image" Target="../media/image92.png"/><Relationship Id="rId4" Type="http://schemas.openxmlformats.org/officeDocument/2006/relationships/image" Target="../media/image91.png"/></Relationships>
</file>

<file path=ppt/slides/_rels/slide25.xml.rels><?xml version="1.0" encoding="UTF-8" standalone="yes"?>
<Relationships xmlns="http://schemas.openxmlformats.org/package/2006/relationships"><Relationship Id="rId3" Type="http://schemas.openxmlformats.org/officeDocument/2006/relationships/image" Target="../media/image97.png"/><Relationship Id="rId7" Type="http://schemas.openxmlformats.org/officeDocument/2006/relationships/image" Target="../media/image101.png"/><Relationship Id="rId2" Type="http://schemas.openxmlformats.org/officeDocument/2006/relationships/image" Target="../media/image96.png"/><Relationship Id="rId1" Type="http://schemas.openxmlformats.org/officeDocument/2006/relationships/slideLayout" Target="../slideLayouts/slideLayout4.xml"/><Relationship Id="rId6" Type="http://schemas.openxmlformats.org/officeDocument/2006/relationships/image" Target="../media/image100.png"/><Relationship Id="rId5" Type="http://schemas.openxmlformats.org/officeDocument/2006/relationships/image" Target="../media/image99.png"/><Relationship Id="rId4" Type="http://schemas.openxmlformats.org/officeDocument/2006/relationships/image" Target="../media/image98.png"/></Relationships>
</file>

<file path=ppt/slides/_rels/slide26.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4.xml"/><Relationship Id="rId6" Type="http://schemas.openxmlformats.org/officeDocument/2006/relationships/image" Target="../media/image106.png"/><Relationship Id="rId5" Type="http://schemas.openxmlformats.org/officeDocument/2006/relationships/image" Target="../media/image105.png"/><Relationship Id="rId4" Type="http://schemas.openxmlformats.org/officeDocument/2006/relationships/image" Target="../media/image104.png"/></Relationships>
</file>

<file path=ppt/slides/_rels/slide27.xml.rels><?xml version="1.0" encoding="UTF-8" standalone="yes"?>
<Relationships xmlns="http://schemas.openxmlformats.org/package/2006/relationships"><Relationship Id="rId3" Type="http://schemas.openxmlformats.org/officeDocument/2006/relationships/image" Target="../media/image108.png"/><Relationship Id="rId7" Type="http://schemas.openxmlformats.org/officeDocument/2006/relationships/image" Target="../media/image111.png"/><Relationship Id="rId2" Type="http://schemas.openxmlformats.org/officeDocument/2006/relationships/image" Target="../media/image107.png"/><Relationship Id="rId1" Type="http://schemas.openxmlformats.org/officeDocument/2006/relationships/slideLayout" Target="../slideLayouts/slideLayout4.xml"/><Relationship Id="rId6" Type="http://schemas.openxmlformats.org/officeDocument/2006/relationships/image" Target="../media/image110.png"/><Relationship Id="rId5" Type="http://schemas.openxmlformats.org/officeDocument/2006/relationships/image" Target="../media/image25.png"/><Relationship Id="rId4" Type="http://schemas.openxmlformats.org/officeDocument/2006/relationships/image" Target="../media/image109.png"/></Relationships>
</file>

<file path=ppt/slides/_rels/slide28.xml.rels><?xml version="1.0" encoding="UTF-8" standalone="yes"?>
<Relationships xmlns="http://schemas.openxmlformats.org/package/2006/relationships"><Relationship Id="rId8" Type="http://schemas.openxmlformats.org/officeDocument/2006/relationships/image" Target="../media/image118.png"/><Relationship Id="rId3" Type="http://schemas.openxmlformats.org/officeDocument/2006/relationships/image" Target="../media/image113.png"/><Relationship Id="rId7" Type="http://schemas.openxmlformats.org/officeDocument/2006/relationships/image" Target="../media/image117.png"/><Relationship Id="rId2" Type="http://schemas.openxmlformats.org/officeDocument/2006/relationships/image" Target="../media/image112.png"/><Relationship Id="rId1" Type="http://schemas.openxmlformats.org/officeDocument/2006/relationships/slideLayout" Target="../slideLayouts/slideLayout4.xml"/><Relationship Id="rId6" Type="http://schemas.openxmlformats.org/officeDocument/2006/relationships/image" Target="../media/image116.png"/><Relationship Id="rId5" Type="http://schemas.openxmlformats.org/officeDocument/2006/relationships/image" Target="../media/image115.png"/><Relationship Id="rId4" Type="http://schemas.openxmlformats.org/officeDocument/2006/relationships/image" Target="../media/image114.png"/><Relationship Id="rId9" Type="http://schemas.openxmlformats.org/officeDocument/2006/relationships/image" Target="../media/image119.png"/></Relationships>
</file>

<file path=ppt/slides/_rels/slide29.xml.rels><?xml version="1.0" encoding="UTF-8" standalone="yes"?>
<Relationships xmlns="http://schemas.openxmlformats.org/package/2006/relationships"><Relationship Id="rId3" Type="http://schemas.openxmlformats.org/officeDocument/2006/relationships/image" Target="../media/image121.png"/><Relationship Id="rId7" Type="http://schemas.openxmlformats.org/officeDocument/2006/relationships/image" Target="../media/image125.png"/><Relationship Id="rId2" Type="http://schemas.openxmlformats.org/officeDocument/2006/relationships/image" Target="../media/image120.png"/><Relationship Id="rId1" Type="http://schemas.openxmlformats.org/officeDocument/2006/relationships/slideLayout" Target="../slideLayouts/slideLayout4.xml"/><Relationship Id="rId6" Type="http://schemas.openxmlformats.org/officeDocument/2006/relationships/image" Target="../media/image124.png"/><Relationship Id="rId5" Type="http://schemas.openxmlformats.org/officeDocument/2006/relationships/image" Target="../media/image123.png"/><Relationship Id="rId4" Type="http://schemas.openxmlformats.org/officeDocument/2006/relationships/image" Target="../media/image122.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6.png"/><Relationship Id="rId1" Type="http://schemas.openxmlformats.org/officeDocument/2006/relationships/slideLayout" Target="../slideLayouts/slideLayout4.xml"/><Relationship Id="rId4" Type="http://schemas.openxmlformats.org/officeDocument/2006/relationships/image" Target="../media/image128.png"/></Relationships>
</file>

<file path=ppt/slides/_rels/slide31.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29.png"/><Relationship Id="rId1" Type="http://schemas.openxmlformats.org/officeDocument/2006/relationships/slideLayout" Target="../slideLayouts/slideLayout4.xml"/><Relationship Id="rId6" Type="http://schemas.openxmlformats.org/officeDocument/2006/relationships/image" Target="../media/image133.png"/><Relationship Id="rId5" Type="http://schemas.openxmlformats.org/officeDocument/2006/relationships/image" Target="../media/image132.png"/><Relationship Id="rId4" Type="http://schemas.openxmlformats.org/officeDocument/2006/relationships/image" Target="../media/image131.png"/></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34.png"/><Relationship Id="rId1" Type="http://schemas.openxmlformats.org/officeDocument/2006/relationships/slideLayout" Target="../slideLayouts/slideLayout4.xml"/><Relationship Id="rId6" Type="http://schemas.openxmlformats.org/officeDocument/2006/relationships/image" Target="../media/image138.png"/><Relationship Id="rId5" Type="http://schemas.openxmlformats.org/officeDocument/2006/relationships/image" Target="../media/image137.png"/><Relationship Id="rId4" Type="http://schemas.openxmlformats.org/officeDocument/2006/relationships/image" Target="../media/image136.png"/></Relationships>
</file>

<file path=ppt/slides/_rels/slide33.xml.rels><?xml version="1.0" encoding="UTF-8" standalone="yes"?>
<Relationships xmlns="http://schemas.openxmlformats.org/package/2006/relationships"><Relationship Id="rId8" Type="http://schemas.openxmlformats.org/officeDocument/2006/relationships/image" Target="../media/image144.png"/><Relationship Id="rId3" Type="http://schemas.openxmlformats.org/officeDocument/2006/relationships/image" Target="../media/image140.png"/><Relationship Id="rId7" Type="http://schemas.openxmlformats.org/officeDocument/2006/relationships/image" Target="../media/image143.png"/><Relationship Id="rId2" Type="http://schemas.openxmlformats.org/officeDocument/2006/relationships/image" Target="../media/image139.png"/><Relationship Id="rId1" Type="http://schemas.openxmlformats.org/officeDocument/2006/relationships/slideLayout" Target="../slideLayouts/slideLayout4.xml"/><Relationship Id="rId6" Type="http://schemas.openxmlformats.org/officeDocument/2006/relationships/image" Target="../media/image142.png"/><Relationship Id="rId5" Type="http://schemas.openxmlformats.org/officeDocument/2006/relationships/image" Target="../media/image141.png"/><Relationship Id="rId4" Type="http://schemas.openxmlformats.org/officeDocument/2006/relationships/image" Target="../media/image40.png"/><Relationship Id="rId9" Type="http://schemas.openxmlformats.org/officeDocument/2006/relationships/image" Target="../media/image41.png"/></Relationships>
</file>

<file path=ppt/slides/_rels/slide34.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image" Target="../media/image146.png"/><Relationship Id="rId1" Type="http://schemas.openxmlformats.org/officeDocument/2006/relationships/slideLayout" Target="../slideLayouts/slideLayout4.xml"/><Relationship Id="rId6" Type="http://schemas.openxmlformats.org/officeDocument/2006/relationships/image" Target="../media/image148.png"/><Relationship Id="rId5" Type="http://schemas.openxmlformats.org/officeDocument/2006/relationships/image" Target="../media/image141.png"/><Relationship Id="rId4" Type="http://schemas.openxmlformats.org/officeDocument/2006/relationships/image" Target="../media/image40.png"/></Relationships>
</file>

<file path=ppt/slides/_rels/slide35.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9.png"/><Relationship Id="rId1" Type="http://schemas.openxmlformats.org/officeDocument/2006/relationships/slideLayout" Target="../slideLayouts/slideLayout4.xml"/><Relationship Id="rId5" Type="http://schemas.openxmlformats.org/officeDocument/2006/relationships/image" Target="../media/image41.png"/><Relationship Id="rId4" Type="http://schemas.openxmlformats.org/officeDocument/2006/relationships/image" Target="../media/image151.png"/></Relationships>
</file>

<file path=ppt/slides/_rels/slide36.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image" Target="../media/image23.png"/><Relationship Id="rId1" Type="http://schemas.openxmlformats.org/officeDocument/2006/relationships/slideLayout" Target="../slideLayouts/slideLayout4.xml"/><Relationship Id="rId6" Type="http://schemas.openxmlformats.org/officeDocument/2006/relationships/image" Target="../media/image155.png"/><Relationship Id="rId5" Type="http://schemas.openxmlformats.org/officeDocument/2006/relationships/image" Target="../media/image154.png"/><Relationship Id="rId4" Type="http://schemas.openxmlformats.org/officeDocument/2006/relationships/image" Target="../media/image153.png"/></Relationships>
</file>

<file path=ppt/slides/_rels/slide37.xml.rels><?xml version="1.0" encoding="UTF-8" standalone="yes"?>
<Relationships xmlns="http://schemas.openxmlformats.org/package/2006/relationships"><Relationship Id="rId3" Type="http://schemas.openxmlformats.org/officeDocument/2006/relationships/image" Target="../media/image157.png"/><Relationship Id="rId7" Type="http://schemas.openxmlformats.org/officeDocument/2006/relationships/image" Target="../media/image161.png"/><Relationship Id="rId2" Type="http://schemas.openxmlformats.org/officeDocument/2006/relationships/image" Target="../media/image156.png"/><Relationship Id="rId1" Type="http://schemas.openxmlformats.org/officeDocument/2006/relationships/slideLayout" Target="../slideLayouts/slideLayout4.xml"/><Relationship Id="rId6" Type="http://schemas.openxmlformats.org/officeDocument/2006/relationships/image" Target="../media/image160.png"/><Relationship Id="rId5" Type="http://schemas.openxmlformats.org/officeDocument/2006/relationships/image" Target="../media/image159.png"/><Relationship Id="rId4" Type="http://schemas.openxmlformats.org/officeDocument/2006/relationships/image" Target="../media/image158.png"/></Relationships>
</file>

<file path=ppt/slides/_rels/slide38.xml.rels><?xml version="1.0" encoding="UTF-8" standalone="yes"?>
<Relationships xmlns="http://schemas.openxmlformats.org/package/2006/relationships"><Relationship Id="rId8" Type="http://schemas.openxmlformats.org/officeDocument/2006/relationships/image" Target="../media/image168.png"/><Relationship Id="rId3" Type="http://schemas.openxmlformats.org/officeDocument/2006/relationships/image" Target="../media/image163.png"/><Relationship Id="rId7" Type="http://schemas.openxmlformats.org/officeDocument/2006/relationships/image" Target="../media/image167.png"/><Relationship Id="rId2" Type="http://schemas.openxmlformats.org/officeDocument/2006/relationships/image" Target="../media/image162.png"/><Relationship Id="rId1" Type="http://schemas.openxmlformats.org/officeDocument/2006/relationships/slideLayout" Target="../slideLayouts/slideLayout4.xml"/><Relationship Id="rId6" Type="http://schemas.openxmlformats.org/officeDocument/2006/relationships/image" Target="../media/image166.png"/><Relationship Id="rId5" Type="http://schemas.openxmlformats.org/officeDocument/2006/relationships/image" Target="../media/image165.png"/><Relationship Id="rId4" Type="http://schemas.openxmlformats.org/officeDocument/2006/relationships/image" Target="../media/image164.png"/><Relationship Id="rId9" Type="http://schemas.openxmlformats.org/officeDocument/2006/relationships/image" Target="../media/image169.png"/></Relationships>
</file>

<file path=ppt/slides/_rels/slide39.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image" Target="../media/image170.png"/><Relationship Id="rId1" Type="http://schemas.openxmlformats.org/officeDocument/2006/relationships/slideLayout" Target="../slideLayouts/slideLayout4.xml"/><Relationship Id="rId6" Type="http://schemas.openxmlformats.org/officeDocument/2006/relationships/image" Target="../media/image174.png"/><Relationship Id="rId5" Type="http://schemas.openxmlformats.org/officeDocument/2006/relationships/image" Target="../media/image173.png"/><Relationship Id="rId4" Type="http://schemas.openxmlformats.org/officeDocument/2006/relationships/image" Target="../media/image172.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image" Target="../media/image175.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178.png"/><Relationship Id="rId7" Type="http://schemas.openxmlformats.org/officeDocument/2006/relationships/image" Target="../media/image182.png"/><Relationship Id="rId2" Type="http://schemas.openxmlformats.org/officeDocument/2006/relationships/image" Target="../media/image42.png"/><Relationship Id="rId1" Type="http://schemas.openxmlformats.org/officeDocument/2006/relationships/slideLayout" Target="../slideLayouts/slideLayout4.xml"/><Relationship Id="rId6" Type="http://schemas.openxmlformats.org/officeDocument/2006/relationships/image" Target="../media/image181.png"/><Relationship Id="rId5" Type="http://schemas.openxmlformats.org/officeDocument/2006/relationships/image" Target="../media/image180.png"/><Relationship Id="rId4" Type="http://schemas.openxmlformats.org/officeDocument/2006/relationships/image" Target="../media/image179.png"/></Relationships>
</file>

<file path=ppt/slides/_rels/slide42.xml.rels><?xml version="1.0" encoding="UTF-8" standalone="yes"?>
<Relationships xmlns="http://schemas.openxmlformats.org/package/2006/relationships"><Relationship Id="rId3" Type="http://schemas.openxmlformats.org/officeDocument/2006/relationships/image" Target="../media/image184.png"/><Relationship Id="rId7" Type="http://schemas.openxmlformats.org/officeDocument/2006/relationships/image" Target="../media/image188.png"/><Relationship Id="rId2" Type="http://schemas.openxmlformats.org/officeDocument/2006/relationships/image" Target="../media/image183.png"/><Relationship Id="rId1" Type="http://schemas.openxmlformats.org/officeDocument/2006/relationships/slideLayout" Target="../slideLayouts/slideLayout4.xml"/><Relationship Id="rId6" Type="http://schemas.openxmlformats.org/officeDocument/2006/relationships/image" Target="../media/image187.png"/><Relationship Id="rId5" Type="http://schemas.openxmlformats.org/officeDocument/2006/relationships/image" Target="../media/image186.png"/><Relationship Id="rId4" Type="http://schemas.openxmlformats.org/officeDocument/2006/relationships/image" Target="../media/image185.png"/></Relationships>
</file>

<file path=ppt/slides/_rels/slide43.xml.rels><?xml version="1.0" encoding="UTF-8" standalone="yes"?>
<Relationships xmlns="http://schemas.openxmlformats.org/package/2006/relationships"><Relationship Id="rId8" Type="http://schemas.openxmlformats.org/officeDocument/2006/relationships/image" Target="../media/image194.png"/><Relationship Id="rId3" Type="http://schemas.openxmlformats.org/officeDocument/2006/relationships/image" Target="../media/image48.png"/><Relationship Id="rId7" Type="http://schemas.openxmlformats.org/officeDocument/2006/relationships/image" Target="../media/image193.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135.png"/><Relationship Id="rId5" Type="http://schemas.openxmlformats.org/officeDocument/2006/relationships/image" Target="../media/image191.png"/><Relationship Id="rId4" Type="http://schemas.openxmlformats.org/officeDocument/2006/relationships/image" Target="../media/image190.png"/><Relationship Id="rId9" Type="http://schemas.openxmlformats.org/officeDocument/2006/relationships/image" Target="../media/image195.png"/></Relationships>
</file>

<file path=ppt/slides/_rels/slide44.xml.rels><?xml version="1.0" encoding="UTF-8" standalone="yes"?>
<Relationships xmlns="http://schemas.openxmlformats.org/package/2006/relationships"><Relationship Id="rId8" Type="http://schemas.openxmlformats.org/officeDocument/2006/relationships/image" Target="../media/image202.png"/><Relationship Id="rId3" Type="http://schemas.openxmlformats.org/officeDocument/2006/relationships/image" Target="../media/image197.png"/><Relationship Id="rId7" Type="http://schemas.openxmlformats.org/officeDocument/2006/relationships/image" Target="../media/image201.png"/><Relationship Id="rId2" Type="http://schemas.openxmlformats.org/officeDocument/2006/relationships/image" Target="../media/image196.png"/><Relationship Id="rId1" Type="http://schemas.openxmlformats.org/officeDocument/2006/relationships/slideLayout" Target="../slideLayouts/slideLayout4.xml"/><Relationship Id="rId6" Type="http://schemas.openxmlformats.org/officeDocument/2006/relationships/image" Target="../media/image200.png"/><Relationship Id="rId5" Type="http://schemas.openxmlformats.org/officeDocument/2006/relationships/image" Target="../media/image145.png"/><Relationship Id="rId4" Type="http://schemas.openxmlformats.org/officeDocument/2006/relationships/image" Target="../media/image198.png"/></Relationships>
</file>

<file path=ppt/slides/_rels/slide45.xml.rels><?xml version="1.0" encoding="UTF-8" standalone="yes"?>
<Relationships xmlns="http://schemas.openxmlformats.org/package/2006/relationships"><Relationship Id="rId8" Type="http://schemas.openxmlformats.org/officeDocument/2006/relationships/image" Target="../media/image209.png"/><Relationship Id="rId3" Type="http://schemas.openxmlformats.org/officeDocument/2006/relationships/image" Target="../media/image204.png"/><Relationship Id="rId7" Type="http://schemas.openxmlformats.org/officeDocument/2006/relationships/image" Target="../media/image208.png"/><Relationship Id="rId2" Type="http://schemas.openxmlformats.org/officeDocument/2006/relationships/image" Target="../media/image203.png"/><Relationship Id="rId1" Type="http://schemas.openxmlformats.org/officeDocument/2006/relationships/slideLayout" Target="../slideLayouts/slideLayout4.xml"/><Relationship Id="rId6" Type="http://schemas.openxmlformats.org/officeDocument/2006/relationships/image" Target="../media/image207.png"/><Relationship Id="rId5" Type="http://schemas.openxmlformats.org/officeDocument/2006/relationships/image" Target="../media/image177.png"/><Relationship Id="rId4" Type="http://schemas.openxmlformats.org/officeDocument/2006/relationships/image" Target="../media/image205.png"/></Relationships>
</file>

<file path=ppt/slides/_rels/slide46.xml.rels><?xml version="1.0" encoding="UTF-8" standalone="yes"?>
<Relationships xmlns="http://schemas.openxmlformats.org/package/2006/relationships"><Relationship Id="rId8" Type="http://schemas.openxmlformats.org/officeDocument/2006/relationships/image" Target="../media/image216.png"/><Relationship Id="rId3" Type="http://schemas.openxmlformats.org/officeDocument/2006/relationships/image" Target="../media/image211.png"/><Relationship Id="rId7" Type="http://schemas.openxmlformats.org/officeDocument/2006/relationships/image" Target="../media/image215.png"/><Relationship Id="rId2" Type="http://schemas.openxmlformats.org/officeDocument/2006/relationships/image" Target="../media/image210.png"/><Relationship Id="rId1" Type="http://schemas.openxmlformats.org/officeDocument/2006/relationships/slideLayout" Target="../slideLayouts/slideLayout4.xml"/><Relationship Id="rId6" Type="http://schemas.openxmlformats.org/officeDocument/2006/relationships/image" Target="../media/image192.png"/><Relationship Id="rId5" Type="http://schemas.openxmlformats.org/officeDocument/2006/relationships/image" Target="../media/image189.png"/><Relationship Id="rId4" Type="http://schemas.openxmlformats.org/officeDocument/2006/relationships/image" Target="../media/image212.png"/></Relationships>
</file>

<file path=ppt/slides/_rels/slide47.xml.rels><?xml version="1.0" encoding="UTF-8" standalone="yes"?>
<Relationships xmlns="http://schemas.openxmlformats.org/package/2006/relationships"><Relationship Id="rId3" Type="http://schemas.openxmlformats.org/officeDocument/2006/relationships/image" Target="../media/image206.png"/><Relationship Id="rId2" Type="http://schemas.openxmlformats.org/officeDocument/2006/relationships/image" Target="../media/image199.png"/><Relationship Id="rId1" Type="http://schemas.openxmlformats.org/officeDocument/2006/relationships/slideLayout" Target="../slideLayouts/slideLayout4.xml"/><Relationship Id="rId6" Type="http://schemas.openxmlformats.org/officeDocument/2006/relationships/image" Target="../media/image221.png"/><Relationship Id="rId5" Type="http://schemas.openxmlformats.org/officeDocument/2006/relationships/image" Target="../media/image220.png"/><Relationship Id="rId4" Type="http://schemas.openxmlformats.org/officeDocument/2006/relationships/image" Target="../media/image219.png"/></Relationships>
</file>

<file path=ppt/slides/_rels/slide48.xml.rels><?xml version="1.0" encoding="UTF-8" standalone="yes"?>
<Relationships xmlns="http://schemas.openxmlformats.org/package/2006/relationships"><Relationship Id="rId8" Type="http://schemas.openxmlformats.org/officeDocument/2006/relationships/image" Target="../media/image227.png"/><Relationship Id="rId3" Type="http://schemas.openxmlformats.org/officeDocument/2006/relationships/image" Target="../media/image222.png"/><Relationship Id="rId7" Type="http://schemas.openxmlformats.org/officeDocument/2006/relationships/image" Target="../media/image226.png"/><Relationship Id="rId2" Type="http://schemas.openxmlformats.org/officeDocument/2006/relationships/image" Target="../media/image206.png"/><Relationship Id="rId1" Type="http://schemas.openxmlformats.org/officeDocument/2006/relationships/slideLayout" Target="../slideLayouts/slideLayout4.xml"/><Relationship Id="rId6" Type="http://schemas.openxmlformats.org/officeDocument/2006/relationships/image" Target="../media/image225.png"/><Relationship Id="rId11" Type="http://schemas.openxmlformats.org/officeDocument/2006/relationships/image" Target="../media/image230.png"/><Relationship Id="rId5" Type="http://schemas.openxmlformats.org/officeDocument/2006/relationships/image" Target="../media/image224.png"/><Relationship Id="rId10" Type="http://schemas.openxmlformats.org/officeDocument/2006/relationships/image" Target="../media/image229.png"/><Relationship Id="rId4" Type="http://schemas.openxmlformats.org/officeDocument/2006/relationships/image" Target="../media/image213.png"/><Relationship Id="rId9" Type="http://schemas.openxmlformats.org/officeDocument/2006/relationships/image" Target="../media/image228.png"/></Relationships>
</file>

<file path=ppt/slides/_rels/slide49.xml.rels><?xml version="1.0" encoding="UTF-8" standalone="yes"?>
<Relationships xmlns="http://schemas.openxmlformats.org/package/2006/relationships"><Relationship Id="rId8" Type="http://schemas.openxmlformats.org/officeDocument/2006/relationships/image" Target="../media/image236.png"/><Relationship Id="rId3" Type="http://schemas.openxmlformats.org/officeDocument/2006/relationships/image" Target="../media/image231.png"/><Relationship Id="rId7" Type="http://schemas.openxmlformats.org/officeDocument/2006/relationships/image" Target="../media/image235.png"/><Relationship Id="rId2" Type="http://schemas.openxmlformats.org/officeDocument/2006/relationships/image" Target="../media/image206.png"/><Relationship Id="rId1" Type="http://schemas.openxmlformats.org/officeDocument/2006/relationships/slideLayout" Target="../slideLayouts/slideLayout4.xml"/><Relationship Id="rId6" Type="http://schemas.openxmlformats.org/officeDocument/2006/relationships/image" Target="../media/image234.png"/><Relationship Id="rId11" Type="http://schemas.openxmlformats.org/officeDocument/2006/relationships/image" Target="../media/image239.png"/><Relationship Id="rId5" Type="http://schemas.openxmlformats.org/officeDocument/2006/relationships/image" Target="../media/image233.png"/><Relationship Id="rId10" Type="http://schemas.openxmlformats.org/officeDocument/2006/relationships/image" Target="../media/image238.png"/><Relationship Id="rId4" Type="http://schemas.openxmlformats.org/officeDocument/2006/relationships/image" Target="../media/image232.png"/><Relationship Id="rId9" Type="http://schemas.openxmlformats.org/officeDocument/2006/relationships/image" Target="../media/image21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image" Target="../media/image246.png"/><Relationship Id="rId3" Type="http://schemas.openxmlformats.org/officeDocument/2006/relationships/image" Target="../media/image241.png"/><Relationship Id="rId7" Type="http://schemas.openxmlformats.org/officeDocument/2006/relationships/image" Target="../media/image245.png"/><Relationship Id="rId2" Type="http://schemas.openxmlformats.org/officeDocument/2006/relationships/image" Target="../media/image240.png"/><Relationship Id="rId1" Type="http://schemas.openxmlformats.org/officeDocument/2006/relationships/slideLayout" Target="../slideLayouts/slideLayout4.xml"/><Relationship Id="rId6" Type="http://schemas.openxmlformats.org/officeDocument/2006/relationships/image" Target="../media/image244.png"/><Relationship Id="rId5" Type="http://schemas.openxmlformats.org/officeDocument/2006/relationships/image" Target="../media/image243.png"/><Relationship Id="rId10" Type="http://schemas.openxmlformats.org/officeDocument/2006/relationships/image" Target="../media/image248.png"/><Relationship Id="rId4" Type="http://schemas.openxmlformats.org/officeDocument/2006/relationships/image" Target="../media/image242.png"/><Relationship Id="rId9" Type="http://schemas.openxmlformats.org/officeDocument/2006/relationships/image" Target="../media/image247.png"/></Relationships>
</file>

<file path=ppt/slides/_rels/slide51.xml.rels><?xml version="1.0" encoding="UTF-8" standalone="yes"?>
<Relationships xmlns="http://schemas.openxmlformats.org/package/2006/relationships"><Relationship Id="rId3" Type="http://schemas.openxmlformats.org/officeDocument/2006/relationships/image" Target="../media/image250.png"/><Relationship Id="rId2" Type="http://schemas.openxmlformats.org/officeDocument/2006/relationships/image" Target="../media/image249.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8" Type="http://schemas.openxmlformats.org/officeDocument/2006/relationships/image" Target="../media/image257.png"/><Relationship Id="rId3" Type="http://schemas.openxmlformats.org/officeDocument/2006/relationships/image" Target="../media/image252.png"/><Relationship Id="rId7" Type="http://schemas.openxmlformats.org/officeDocument/2006/relationships/image" Target="../media/image256.png"/><Relationship Id="rId12" Type="http://schemas.openxmlformats.org/officeDocument/2006/relationships/image" Target="../media/image261.png"/><Relationship Id="rId2" Type="http://schemas.openxmlformats.org/officeDocument/2006/relationships/image" Target="../media/image251.png"/><Relationship Id="rId1" Type="http://schemas.openxmlformats.org/officeDocument/2006/relationships/slideLayout" Target="../slideLayouts/slideLayout4.xml"/><Relationship Id="rId6" Type="http://schemas.openxmlformats.org/officeDocument/2006/relationships/image" Target="../media/image255.png"/><Relationship Id="rId11" Type="http://schemas.openxmlformats.org/officeDocument/2006/relationships/image" Target="../media/image260.png"/><Relationship Id="rId5" Type="http://schemas.openxmlformats.org/officeDocument/2006/relationships/image" Target="../media/image254.png"/><Relationship Id="rId10" Type="http://schemas.openxmlformats.org/officeDocument/2006/relationships/image" Target="../media/image259.png"/><Relationship Id="rId4" Type="http://schemas.openxmlformats.org/officeDocument/2006/relationships/image" Target="../media/image253.png"/><Relationship Id="rId9" Type="http://schemas.openxmlformats.org/officeDocument/2006/relationships/image" Target="../media/image258.png"/></Relationships>
</file>

<file path=ppt/slides/_rels/slide53.xml.rels><?xml version="1.0" encoding="UTF-8" standalone="yes"?>
<Relationships xmlns="http://schemas.openxmlformats.org/package/2006/relationships"><Relationship Id="rId8" Type="http://schemas.openxmlformats.org/officeDocument/2006/relationships/image" Target="../media/image268.png"/><Relationship Id="rId13" Type="http://schemas.openxmlformats.org/officeDocument/2006/relationships/image" Target="../media/image273.png"/><Relationship Id="rId3" Type="http://schemas.openxmlformats.org/officeDocument/2006/relationships/image" Target="../media/image263.png"/><Relationship Id="rId7" Type="http://schemas.openxmlformats.org/officeDocument/2006/relationships/image" Target="../media/image267.png"/><Relationship Id="rId12" Type="http://schemas.openxmlformats.org/officeDocument/2006/relationships/image" Target="../media/image272.png"/><Relationship Id="rId2" Type="http://schemas.openxmlformats.org/officeDocument/2006/relationships/image" Target="../media/image217.png"/><Relationship Id="rId1" Type="http://schemas.openxmlformats.org/officeDocument/2006/relationships/slideLayout" Target="../slideLayouts/slideLayout4.xml"/><Relationship Id="rId6" Type="http://schemas.openxmlformats.org/officeDocument/2006/relationships/image" Target="../media/image266.png"/><Relationship Id="rId11" Type="http://schemas.openxmlformats.org/officeDocument/2006/relationships/image" Target="../media/image271.png"/><Relationship Id="rId5" Type="http://schemas.openxmlformats.org/officeDocument/2006/relationships/image" Target="../media/image265.png"/><Relationship Id="rId10" Type="http://schemas.openxmlformats.org/officeDocument/2006/relationships/image" Target="../media/image270.png"/><Relationship Id="rId4" Type="http://schemas.openxmlformats.org/officeDocument/2006/relationships/image" Target="../media/image264.png"/><Relationship Id="rId9" Type="http://schemas.openxmlformats.org/officeDocument/2006/relationships/image" Target="../media/image269.png"/><Relationship Id="rId14" Type="http://schemas.openxmlformats.org/officeDocument/2006/relationships/image" Target="../media/image274.png"/></Relationships>
</file>

<file path=ppt/slides/_rels/slide54.xml.rels><?xml version="1.0" encoding="UTF-8" standalone="yes"?>
<Relationships xmlns="http://schemas.openxmlformats.org/package/2006/relationships"><Relationship Id="rId3" Type="http://schemas.openxmlformats.org/officeDocument/2006/relationships/image" Target="../media/image223.png"/><Relationship Id="rId2" Type="http://schemas.openxmlformats.org/officeDocument/2006/relationships/image" Target="../media/image218.pn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8" Type="http://schemas.openxmlformats.org/officeDocument/2006/relationships/image" Target="../media/image282.png"/><Relationship Id="rId3" Type="http://schemas.openxmlformats.org/officeDocument/2006/relationships/image" Target="../media/image277.png"/><Relationship Id="rId7" Type="http://schemas.openxmlformats.org/officeDocument/2006/relationships/image" Target="../media/image281.pn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280.png"/><Relationship Id="rId5" Type="http://schemas.openxmlformats.org/officeDocument/2006/relationships/image" Target="../media/image279.png"/><Relationship Id="rId4" Type="http://schemas.openxmlformats.org/officeDocument/2006/relationships/image" Target="../media/image278.png"/></Relationships>
</file>

<file path=ppt/slides/_rels/slide56.xml.rels><?xml version="1.0" encoding="UTF-8" standalone="yes"?>
<Relationships xmlns="http://schemas.openxmlformats.org/package/2006/relationships"><Relationship Id="rId3" Type="http://schemas.openxmlformats.org/officeDocument/2006/relationships/image" Target="../media/image284.png"/><Relationship Id="rId2" Type="http://schemas.openxmlformats.org/officeDocument/2006/relationships/image" Target="../media/image283.png"/><Relationship Id="rId1" Type="http://schemas.openxmlformats.org/officeDocument/2006/relationships/slideLayout" Target="../slideLayouts/slideLayout4.xml"/><Relationship Id="rId6" Type="http://schemas.openxmlformats.org/officeDocument/2006/relationships/image" Target="../media/image287.png"/><Relationship Id="rId5" Type="http://schemas.openxmlformats.org/officeDocument/2006/relationships/image" Target="../media/image286.png"/><Relationship Id="rId4" Type="http://schemas.openxmlformats.org/officeDocument/2006/relationships/image" Target="../media/image285.png"/></Relationships>
</file>

<file path=ppt/slides/_rels/slide57.xml.rels><?xml version="1.0" encoding="UTF-8" standalone="yes"?>
<Relationships xmlns="http://schemas.openxmlformats.org/package/2006/relationships"><Relationship Id="rId8" Type="http://schemas.openxmlformats.org/officeDocument/2006/relationships/image" Target="../media/image294.png"/><Relationship Id="rId3" Type="http://schemas.openxmlformats.org/officeDocument/2006/relationships/image" Target="../media/image289.png"/><Relationship Id="rId7" Type="http://schemas.openxmlformats.org/officeDocument/2006/relationships/image" Target="../media/image293.png"/><Relationship Id="rId2" Type="http://schemas.openxmlformats.org/officeDocument/2006/relationships/image" Target="../media/image288.png"/><Relationship Id="rId1" Type="http://schemas.openxmlformats.org/officeDocument/2006/relationships/slideLayout" Target="../slideLayouts/slideLayout4.xml"/><Relationship Id="rId6" Type="http://schemas.openxmlformats.org/officeDocument/2006/relationships/image" Target="../media/image292.png"/><Relationship Id="rId5" Type="http://schemas.openxmlformats.org/officeDocument/2006/relationships/image" Target="../media/image291.png"/><Relationship Id="rId4" Type="http://schemas.openxmlformats.org/officeDocument/2006/relationships/image" Target="../media/image290.png"/><Relationship Id="rId9" Type="http://schemas.openxmlformats.org/officeDocument/2006/relationships/image" Target="../media/image295.png"/></Relationships>
</file>

<file path=ppt/slides/_rels/slide58.xml.rels><?xml version="1.0" encoding="UTF-8" standalone="yes"?>
<Relationships xmlns="http://schemas.openxmlformats.org/package/2006/relationships"><Relationship Id="rId8" Type="http://schemas.openxmlformats.org/officeDocument/2006/relationships/image" Target="../media/image302.png"/><Relationship Id="rId13" Type="http://schemas.openxmlformats.org/officeDocument/2006/relationships/image" Target="../media/image307.png"/><Relationship Id="rId3" Type="http://schemas.openxmlformats.org/officeDocument/2006/relationships/image" Target="../media/image297.png"/><Relationship Id="rId7" Type="http://schemas.openxmlformats.org/officeDocument/2006/relationships/image" Target="../media/image301.png"/><Relationship Id="rId12" Type="http://schemas.openxmlformats.org/officeDocument/2006/relationships/image" Target="../media/image306.png"/><Relationship Id="rId2" Type="http://schemas.openxmlformats.org/officeDocument/2006/relationships/image" Target="../media/image296.png"/><Relationship Id="rId1" Type="http://schemas.openxmlformats.org/officeDocument/2006/relationships/slideLayout" Target="../slideLayouts/slideLayout4.xml"/><Relationship Id="rId6" Type="http://schemas.openxmlformats.org/officeDocument/2006/relationships/image" Target="../media/image300.png"/><Relationship Id="rId11" Type="http://schemas.openxmlformats.org/officeDocument/2006/relationships/image" Target="../media/image305.png"/><Relationship Id="rId5" Type="http://schemas.openxmlformats.org/officeDocument/2006/relationships/image" Target="../media/image299.png"/><Relationship Id="rId10" Type="http://schemas.openxmlformats.org/officeDocument/2006/relationships/image" Target="../media/image304.png"/><Relationship Id="rId4" Type="http://schemas.openxmlformats.org/officeDocument/2006/relationships/image" Target="../media/image298.png"/><Relationship Id="rId9" Type="http://schemas.openxmlformats.org/officeDocument/2006/relationships/image" Target="../media/image303.png"/></Relationships>
</file>

<file path=ppt/slides/_rels/slide59.xml.rels><?xml version="1.0" encoding="UTF-8" standalone="yes"?>
<Relationships xmlns="http://schemas.openxmlformats.org/package/2006/relationships"><Relationship Id="rId8" Type="http://schemas.openxmlformats.org/officeDocument/2006/relationships/image" Target="../media/image309.png"/><Relationship Id="rId3" Type="http://schemas.openxmlformats.org/officeDocument/2006/relationships/image" Target="../media/image237.png"/><Relationship Id="rId7" Type="http://schemas.openxmlformats.org/officeDocument/2006/relationships/image" Target="../media/image308.png"/><Relationship Id="rId2" Type="http://schemas.openxmlformats.org/officeDocument/2006/relationships/image" Target="../media/image224.emf"/><Relationship Id="rId1" Type="http://schemas.openxmlformats.org/officeDocument/2006/relationships/slideLayout" Target="../slideLayouts/slideLayout2.xml"/><Relationship Id="rId6" Type="http://schemas.openxmlformats.org/officeDocument/2006/relationships/image" Target="../media/image276.png"/><Relationship Id="rId5" Type="http://schemas.openxmlformats.org/officeDocument/2006/relationships/image" Target="../media/image275.png"/><Relationship Id="rId4" Type="http://schemas.openxmlformats.org/officeDocument/2006/relationships/image" Target="../media/image262.png"/></Relationships>
</file>

<file path=ppt/slides/_rels/slide6.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emf"/></Relationships>
</file>

<file path=ppt/slides/_rels/slide60.xml.rels><?xml version="1.0" encoding="UTF-8" standalone="yes"?>
<Relationships xmlns="http://schemas.openxmlformats.org/package/2006/relationships"><Relationship Id="rId2" Type="http://schemas.openxmlformats.org/officeDocument/2006/relationships/image" Target="../media/image310.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311.png"/><Relationship Id="rId1" Type="http://schemas.openxmlformats.org/officeDocument/2006/relationships/slideLayout" Target="../slideLayouts/slideLayout2.xml"/><Relationship Id="rId6" Type="http://schemas.openxmlformats.org/officeDocument/2006/relationships/image" Target="../media/image313.png"/><Relationship Id="rId5" Type="http://schemas.microsoft.com/office/2007/relationships/hdphoto" Target="../media/hdphoto2.wdp"/><Relationship Id="rId4" Type="http://schemas.openxmlformats.org/officeDocument/2006/relationships/image" Target="../media/image312.png"/></Relationships>
</file>

<file path=ppt/slides/_rels/slide62.xml.rels><?xml version="1.0" encoding="UTF-8" standalone="yes"?>
<Relationships xmlns="http://schemas.openxmlformats.org/package/2006/relationships"><Relationship Id="rId3" Type="http://schemas.openxmlformats.org/officeDocument/2006/relationships/image" Target="../media/image315.png"/><Relationship Id="rId2" Type="http://schemas.openxmlformats.org/officeDocument/2006/relationships/image" Target="../media/image314.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17.emf"/><Relationship Id="rId2" Type="http://schemas.openxmlformats.org/officeDocument/2006/relationships/image" Target="../media/image316.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1.em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6.png"/><Relationship Id="rId7"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10.png"/><Relationship Id="rId5" Type="http://schemas.openxmlformats.org/officeDocument/2006/relationships/image" Target="../media/image18.png"/><Relationship Id="rId10" Type="http://schemas.openxmlformats.org/officeDocument/2006/relationships/image" Target="../media/image22.png"/><Relationship Id="rId4" Type="http://schemas.openxmlformats.org/officeDocument/2006/relationships/image" Target="../media/image17.png"/><Relationship Id="rId9" Type="http://schemas.openxmlformats.org/officeDocument/2006/relationships/image" Target="../media/image21.png"/></Relationships>
</file>

<file path=ppt/slides/_rels/slide9.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9"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E2C3BA5-6E5F-4798-87B7-B8DFFB97930D}"/>
              </a:ext>
            </a:extLst>
          </p:cNvPr>
          <p:cNvSpPr>
            <a:spLocks noGrp="1"/>
          </p:cNvSpPr>
          <p:nvPr>
            <p:ph type="body" sz="quarter" idx="10"/>
          </p:nvPr>
        </p:nvSpPr>
        <p:spPr/>
        <p:txBody>
          <a:bodyPr/>
          <a:lstStyle/>
          <a:p>
            <a:r>
              <a:rPr lang="en-US" dirty="0"/>
              <a:t>Transmission Line Theory</a:t>
            </a:r>
          </a:p>
        </p:txBody>
      </p:sp>
      <p:sp>
        <p:nvSpPr>
          <p:cNvPr id="3" name="Text Placeholder 2">
            <a:extLst>
              <a:ext uri="{FF2B5EF4-FFF2-40B4-BE49-F238E27FC236}">
                <a16:creationId xmlns:a16="http://schemas.microsoft.com/office/drawing/2014/main" id="{8DED2F7F-2065-4CCE-9AD5-77DBF0CD5628}"/>
              </a:ext>
            </a:extLst>
          </p:cNvPr>
          <p:cNvSpPr>
            <a:spLocks noGrp="1"/>
          </p:cNvSpPr>
          <p:nvPr>
            <p:ph type="body" sz="quarter" idx="12"/>
          </p:nvPr>
        </p:nvSpPr>
        <p:spPr>
          <a:xfrm>
            <a:off x="601663" y="2667000"/>
            <a:ext cx="5394325" cy="1827213"/>
          </a:xfrm>
        </p:spPr>
        <p:txBody>
          <a:bodyPr>
            <a:normAutofit/>
          </a:bodyPr>
          <a:lstStyle/>
          <a:p>
            <a:r>
              <a:rPr lang="en-US" sz="1400" b="1" dirty="0">
                <a:latin typeface="Calibri"/>
                <a:cs typeface="Calibri"/>
              </a:rPr>
              <a:t>Developed and curated by the Ansys Education Team</a:t>
            </a:r>
          </a:p>
          <a:p>
            <a:r>
              <a:rPr lang="en-US" sz="1400" dirty="0"/>
              <a:t>Based on the Ansys Innovation Course : </a:t>
            </a:r>
            <a:r>
              <a:rPr lang="en-US" sz="1400" dirty="0">
                <a:hlinkClick r:id="rId3"/>
              </a:rPr>
              <a:t>Transmission Line Theory</a:t>
            </a:r>
            <a:endParaRPr lang="en-US" sz="1400" dirty="0"/>
          </a:p>
          <a:p>
            <a:r>
              <a:rPr lang="en-US" sz="1400" dirty="0"/>
              <a:t>Original Developer: Kathryn Smith</a:t>
            </a:r>
          </a:p>
          <a:p>
            <a:r>
              <a:rPr lang="en-US" sz="1400" dirty="0"/>
              <a:t>Updated and curated by Dimitrios Tzagkas</a:t>
            </a:r>
            <a:endParaRPr lang="en-US" sz="1400" dirty="0">
              <a:solidFill>
                <a:schemeClr val="accent3"/>
              </a:solidFill>
            </a:endParaRPr>
          </a:p>
          <a:p>
            <a:r>
              <a:rPr lang="en-US" sz="1400" dirty="0">
                <a:latin typeface="Calibri"/>
                <a:cs typeface="Calibri"/>
              </a:rPr>
              <a:t>education@ansys.com</a:t>
            </a:r>
          </a:p>
          <a:p>
            <a:endParaRPr lang="en-US" sz="1400" dirty="0">
              <a:solidFill>
                <a:schemeClr val="accent3"/>
              </a:solidFill>
            </a:endParaRPr>
          </a:p>
        </p:txBody>
      </p:sp>
    </p:spTree>
    <p:extLst>
      <p:ext uri="{BB962C8B-B14F-4D97-AF65-F5344CB8AC3E}">
        <p14:creationId xmlns:p14="http://schemas.microsoft.com/office/powerpoint/2010/main" val="27513159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C0A53DE-9DA5-456D-B195-2FD6977172EA}"/>
              </a:ext>
            </a:extLst>
          </p:cNvPr>
          <p:cNvPicPr>
            <a:picLocks noChangeAspect="1"/>
          </p:cNvPicPr>
          <p:nvPr/>
        </p:nvPicPr>
        <p:blipFill rotWithShape="1">
          <a:blip r:embed="rId3"/>
          <a:srcRect l="27419"/>
          <a:stretch/>
        </p:blipFill>
        <p:spPr>
          <a:xfrm>
            <a:off x="1350868" y="1261991"/>
            <a:ext cx="3797049" cy="2511107"/>
          </a:xfrm>
          <a:prstGeom prst="rect">
            <a:avLst/>
          </a:prstGeom>
        </p:spPr>
      </p:pic>
      <p:sp>
        <p:nvSpPr>
          <p:cNvPr id="20" name="TextBox 19">
            <a:extLst>
              <a:ext uri="{FF2B5EF4-FFF2-40B4-BE49-F238E27FC236}">
                <a16:creationId xmlns:a16="http://schemas.microsoft.com/office/drawing/2014/main" id="{C4AE2994-D044-40AF-83BA-10FB33D2E83B}"/>
              </a:ext>
            </a:extLst>
          </p:cNvPr>
          <p:cNvSpPr txBox="1"/>
          <p:nvPr/>
        </p:nvSpPr>
        <p:spPr>
          <a:xfrm>
            <a:off x="2593875" y="990600"/>
            <a:ext cx="1929470" cy="523220"/>
          </a:xfrm>
          <a:prstGeom prst="rect">
            <a:avLst/>
          </a:prstGeom>
          <a:noFill/>
        </p:spPr>
        <p:txBody>
          <a:bodyPr wrap="square" rtlCol="0">
            <a:spAutoFit/>
          </a:bodyPr>
          <a:lstStyle/>
          <a:p>
            <a:r>
              <a:rPr lang="en-US" sz="1400" dirty="0"/>
              <a:t>electrically long transmission line</a:t>
            </a:r>
          </a:p>
        </p:txBody>
      </p:sp>
      <p:cxnSp>
        <p:nvCxnSpPr>
          <p:cNvPr id="21" name="Straight Arrow Connector 20">
            <a:extLst>
              <a:ext uri="{FF2B5EF4-FFF2-40B4-BE49-F238E27FC236}">
                <a16:creationId xmlns:a16="http://schemas.microsoft.com/office/drawing/2014/main" id="{5D46C3B8-531A-4C2E-A66D-EB9BBDE8A660}"/>
              </a:ext>
            </a:extLst>
          </p:cNvPr>
          <p:cNvCxnSpPr>
            <a:cxnSpLocks/>
          </p:cNvCxnSpPr>
          <p:nvPr/>
        </p:nvCxnSpPr>
        <p:spPr>
          <a:xfrm flipH="1">
            <a:off x="3218077" y="1427949"/>
            <a:ext cx="205052" cy="24785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B8E93A64-4657-4F45-A8D6-4AD918D9397D}"/>
              </a:ext>
            </a:extLst>
          </p:cNvPr>
          <p:cNvCxnSpPr>
            <a:cxnSpLocks/>
          </p:cNvCxnSpPr>
          <p:nvPr/>
        </p:nvCxnSpPr>
        <p:spPr>
          <a:xfrm flipH="1">
            <a:off x="5603464" y="1831006"/>
            <a:ext cx="698050" cy="0"/>
          </a:xfrm>
          <a:prstGeom prst="line">
            <a:avLst/>
          </a:prstGeom>
          <a:ln w="1905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29" name="Rectangle 28">
            <a:extLst>
              <a:ext uri="{FF2B5EF4-FFF2-40B4-BE49-F238E27FC236}">
                <a16:creationId xmlns:a16="http://schemas.microsoft.com/office/drawing/2014/main" id="{A9542BDE-D215-4222-A308-89098102ACDA}"/>
              </a:ext>
            </a:extLst>
          </p:cNvPr>
          <p:cNvSpPr/>
          <p:nvPr/>
        </p:nvSpPr>
        <p:spPr>
          <a:xfrm>
            <a:off x="6301514" y="1505063"/>
            <a:ext cx="346570" cy="584775"/>
          </a:xfrm>
          <a:prstGeom prst="rect">
            <a:avLst/>
          </a:prstGeom>
        </p:spPr>
        <p:txBody>
          <a:bodyPr wrap="square">
            <a:spAutoFit/>
          </a:bodyPr>
          <a:lstStyle/>
          <a:p>
            <a:r>
              <a:rPr lang="en-US" sz="3200" dirty="0">
                <a:cs typeface="Calibri" panose="020F0502020204030204" pitchFamily="34" charset="0"/>
              </a:rPr>
              <a:t>z</a:t>
            </a:r>
            <a:endParaRPr lang="en-US" sz="3200" dirty="0"/>
          </a:p>
        </p:txBody>
      </p:sp>
      <mc:AlternateContent xmlns:mc="http://schemas.openxmlformats.org/markup-compatibility/2006" xmlns:a14="http://schemas.microsoft.com/office/drawing/2010/main">
        <mc:Choice Requires="a14">
          <p:sp>
            <p:nvSpPr>
              <p:cNvPr id="40" name="Rectangle 39">
                <a:extLst>
                  <a:ext uri="{FF2B5EF4-FFF2-40B4-BE49-F238E27FC236}">
                    <a16:creationId xmlns:a16="http://schemas.microsoft.com/office/drawing/2014/main" id="{41B58BDA-D527-4E8E-AE7F-16B08E0E0D54}"/>
                  </a:ext>
                </a:extLst>
              </p:cNvPr>
              <p:cNvSpPr/>
              <p:nvPr/>
            </p:nvSpPr>
            <p:spPr>
              <a:xfrm>
                <a:off x="4138142" y="1320396"/>
                <a:ext cx="775340" cy="36933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en-US" sz="1800" b="0" i="1" smtClean="0">
                          <a:latin typeface="Cambria Math" panose="02040503050406030204" pitchFamily="18" charset="0"/>
                        </a:rPr>
                        <m:t>𝑧</m:t>
                      </m:r>
                      <m:r>
                        <a:rPr lang="en-US" sz="1800" b="0" i="1" smtClean="0">
                          <a:latin typeface="Cambria Math" panose="02040503050406030204" pitchFamily="18" charset="0"/>
                        </a:rPr>
                        <m:t>=ℓ</m:t>
                      </m:r>
                    </m:oMath>
                  </m:oMathPara>
                </a14:m>
                <a:endParaRPr lang="en-US" sz="1800" dirty="0"/>
              </a:p>
            </p:txBody>
          </p:sp>
        </mc:Choice>
        <mc:Fallback xmlns="">
          <p:sp>
            <p:nvSpPr>
              <p:cNvPr id="40" name="Rectangle 39">
                <a:extLst>
                  <a:ext uri="{FF2B5EF4-FFF2-40B4-BE49-F238E27FC236}">
                    <a16:creationId xmlns:a16="http://schemas.microsoft.com/office/drawing/2014/main" id="{41B58BDA-D527-4E8E-AE7F-16B08E0E0D54}"/>
                  </a:ext>
                </a:extLst>
              </p:cNvPr>
              <p:cNvSpPr>
                <a:spLocks noRot="1" noChangeAspect="1" noMove="1" noResize="1" noEditPoints="1" noAdjustHandles="1" noChangeArrowheads="1" noChangeShapeType="1" noTextEdit="1"/>
              </p:cNvSpPr>
              <p:nvPr/>
            </p:nvSpPr>
            <p:spPr>
              <a:xfrm>
                <a:off x="4138142" y="1320396"/>
                <a:ext cx="775340" cy="369332"/>
              </a:xfrm>
              <a:prstGeom prst="rect">
                <a:avLst/>
              </a:prstGeom>
              <a:blipFill>
                <a:blip r:embed="rId4"/>
                <a:stretch>
                  <a:fillRect/>
                </a:stretch>
              </a:blipFill>
            </p:spPr>
            <p:txBody>
              <a:bodyPr/>
              <a:lstStyle/>
              <a:p>
                <a:r>
                  <a:rPr lang="en-US">
                    <a:noFill/>
                  </a:rPr>
                  <a:t> </a:t>
                </a:r>
              </a:p>
            </p:txBody>
          </p:sp>
        </mc:Fallback>
      </mc:AlternateContent>
      <p:cxnSp>
        <p:nvCxnSpPr>
          <p:cNvPr id="15" name="Straight Connector 14">
            <a:extLst>
              <a:ext uri="{FF2B5EF4-FFF2-40B4-BE49-F238E27FC236}">
                <a16:creationId xmlns:a16="http://schemas.microsoft.com/office/drawing/2014/main" id="{9E5C301B-E792-4ACE-85F4-5CA4ED1F4E5F}"/>
              </a:ext>
            </a:extLst>
          </p:cNvPr>
          <p:cNvCxnSpPr>
            <a:cxnSpLocks/>
          </p:cNvCxnSpPr>
          <p:nvPr/>
        </p:nvCxnSpPr>
        <p:spPr>
          <a:xfrm flipV="1">
            <a:off x="4523346" y="1658049"/>
            <a:ext cx="2467" cy="1817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C689D64-0665-4610-88E9-DD7A6270C688}"/>
              </a:ext>
            </a:extLst>
          </p:cNvPr>
          <p:cNvSpPr>
            <a:spLocks noGrp="1"/>
          </p:cNvSpPr>
          <p:nvPr>
            <p:ph type="title"/>
          </p:nvPr>
        </p:nvSpPr>
        <p:spPr/>
        <p:txBody>
          <a:bodyPr/>
          <a:lstStyle/>
          <a:p>
            <a:r>
              <a:rPr lang="en-US" dirty="0">
                <a:latin typeface="+mn-lt"/>
              </a:rPr>
              <a:t>Energy Transfer to Load</a:t>
            </a:r>
          </a:p>
        </p:txBody>
      </p:sp>
      <p:sp>
        <p:nvSpPr>
          <p:cNvPr id="3" name="Rectangle 2">
            <a:extLst>
              <a:ext uri="{FF2B5EF4-FFF2-40B4-BE49-F238E27FC236}">
                <a16:creationId xmlns:a16="http://schemas.microsoft.com/office/drawing/2014/main" id="{7443B150-B453-3279-B665-A26FEA70422C}"/>
              </a:ext>
            </a:extLst>
          </p:cNvPr>
          <p:cNvSpPr/>
          <p:nvPr/>
        </p:nvSpPr>
        <p:spPr>
          <a:xfrm>
            <a:off x="7757908" y="1424706"/>
            <a:ext cx="2162585" cy="88604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D2DE5C60-9514-E6A5-D81C-EDA12C137C3A}"/>
                  </a:ext>
                </a:extLst>
              </p:cNvPr>
              <p:cNvSpPr/>
              <p:nvPr/>
            </p:nvSpPr>
            <p:spPr>
              <a:xfrm>
                <a:off x="3548543" y="4120287"/>
                <a:ext cx="1599374" cy="338554"/>
              </a:xfrm>
              <a:prstGeom prst="rect">
                <a:avLst/>
              </a:prstGeom>
            </p:spPr>
            <p:txBody>
              <a:bodyPr wrap="square">
                <a:spAutoFit/>
              </a:bodyPr>
              <a:lstStyle/>
              <a:p>
                <a:r>
                  <a:rPr lang="en-US" sz="1600" dirty="0"/>
                  <a:t>1) </a:t>
                </a:r>
                <a14:m>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𝑍</m:t>
                        </m:r>
                      </m:e>
                      <m:sub>
                        <m:r>
                          <a:rPr lang="en-US" sz="1600" i="1">
                            <a:latin typeface="Cambria Math" panose="02040503050406030204" pitchFamily="18" charset="0"/>
                          </a:rPr>
                          <m:t>𝐿</m:t>
                        </m:r>
                      </m:sub>
                    </m:sSub>
                    <m:r>
                      <a:rPr lang="en-US" sz="1600" b="0" i="0" smtClean="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𝑍</m:t>
                        </m:r>
                      </m:e>
                      <m:sub>
                        <m:r>
                          <a:rPr lang="en-US" sz="1600" i="1">
                            <a:latin typeface="Cambria Math" panose="02040503050406030204" pitchFamily="18" charset="0"/>
                          </a:rPr>
                          <m:t>𝑜</m:t>
                        </m:r>
                      </m:sub>
                    </m:sSub>
                  </m:oMath>
                </a14:m>
                <a:endParaRPr lang="en-US" sz="1600" dirty="0"/>
              </a:p>
            </p:txBody>
          </p:sp>
        </mc:Choice>
        <mc:Fallback xmlns="">
          <p:sp>
            <p:nvSpPr>
              <p:cNvPr id="5" name="Rectangle 4">
                <a:extLst>
                  <a:ext uri="{FF2B5EF4-FFF2-40B4-BE49-F238E27FC236}">
                    <a16:creationId xmlns:a16="http://schemas.microsoft.com/office/drawing/2014/main" id="{D2DE5C60-9514-E6A5-D81C-EDA12C137C3A}"/>
                  </a:ext>
                </a:extLst>
              </p:cNvPr>
              <p:cNvSpPr>
                <a:spLocks noRot="1" noChangeAspect="1" noMove="1" noResize="1" noEditPoints="1" noAdjustHandles="1" noChangeArrowheads="1" noChangeShapeType="1" noTextEdit="1"/>
              </p:cNvSpPr>
              <p:nvPr/>
            </p:nvSpPr>
            <p:spPr>
              <a:xfrm>
                <a:off x="3548543" y="4120287"/>
                <a:ext cx="1599374" cy="338554"/>
              </a:xfrm>
              <a:prstGeom prst="rect">
                <a:avLst/>
              </a:prstGeom>
              <a:blipFill>
                <a:blip r:embed="rId5"/>
                <a:stretch>
                  <a:fillRect l="-1908" t="-5455" b="-2363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ECEA9FE3-63A1-3B21-7392-E2CCD6CFBAE0}"/>
                  </a:ext>
                </a:extLst>
              </p:cNvPr>
              <p:cNvSpPr/>
              <p:nvPr/>
            </p:nvSpPr>
            <p:spPr>
              <a:xfrm>
                <a:off x="4724400" y="4120287"/>
                <a:ext cx="7050818" cy="584775"/>
              </a:xfrm>
              <a:prstGeom prst="rect">
                <a:avLst/>
              </a:prstGeom>
            </p:spPr>
            <p:txBody>
              <a:bodyPr wrap="square">
                <a:spAutoFit/>
              </a:bodyPr>
              <a:lstStyle/>
              <a:p>
                <a:r>
                  <a:rPr lang="en-US" sz="1600" dirty="0"/>
                  <a:t>The is the perfect match scenario.  In this case, </a:t>
                </a:r>
                <a14:m>
                  <m:oMath xmlns:m="http://schemas.openxmlformats.org/officeDocument/2006/math">
                    <m:r>
                      <m:rPr>
                        <m:sty m:val="p"/>
                      </m:rPr>
                      <a:rPr lang="en-US" sz="1600">
                        <a:latin typeface="Cambria Math" panose="02040503050406030204" pitchFamily="18" charset="0"/>
                      </a:rPr>
                      <m:t>Γ</m:t>
                    </m:r>
                    <m:r>
                      <a:rPr lang="en-US" sz="1600" b="0" i="0" smtClean="0">
                        <a:latin typeface="Cambria Math" panose="02040503050406030204" pitchFamily="18" charset="0"/>
                      </a:rPr>
                      <m:t>=0</m:t>
                    </m:r>
                  </m:oMath>
                </a14:m>
                <a:r>
                  <a:rPr lang="en-US" sz="1600" dirty="0"/>
                  <a:t>.  All the signal flows into the load.</a:t>
                </a:r>
              </a:p>
            </p:txBody>
          </p:sp>
        </mc:Choice>
        <mc:Fallback xmlns="">
          <p:sp>
            <p:nvSpPr>
              <p:cNvPr id="6" name="Rectangle 5">
                <a:extLst>
                  <a:ext uri="{FF2B5EF4-FFF2-40B4-BE49-F238E27FC236}">
                    <a16:creationId xmlns:a16="http://schemas.microsoft.com/office/drawing/2014/main" id="{ECEA9FE3-63A1-3B21-7392-E2CCD6CFBAE0}"/>
                  </a:ext>
                </a:extLst>
              </p:cNvPr>
              <p:cNvSpPr>
                <a:spLocks noRot="1" noChangeAspect="1" noMove="1" noResize="1" noEditPoints="1" noAdjustHandles="1" noChangeArrowheads="1" noChangeShapeType="1" noTextEdit="1"/>
              </p:cNvSpPr>
              <p:nvPr/>
            </p:nvSpPr>
            <p:spPr>
              <a:xfrm>
                <a:off x="4724400" y="4120287"/>
                <a:ext cx="7050818" cy="584775"/>
              </a:xfrm>
              <a:prstGeom prst="rect">
                <a:avLst/>
              </a:prstGeom>
              <a:blipFill>
                <a:blip r:embed="rId6"/>
                <a:stretch>
                  <a:fillRect l="-432" t="-3125" b="-125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Rectangle 7">
                <a:extLst>
                  <a:ext uri="{FF2B5EF4-FFF2-40B4-BE49-F238E27FC236}">
                    <a16:creationId xmlns:a16="http://schemas.microsoft.com/office/drawing/2014/main" id="{467F3558-395C-18FB-820E-78CCA954645C}"/>
                  </a:ext>
                </a:extLst>
              </p:cNvPr>
              <p:cNvSpPr/>
              <p:nvPr/>
            </p:nvSpPr>
            <p:spPr>
              <a:xfrm>
                <a:off x="3548543" y="4864341"/>
                <a:ext cx="1599374" cy="338554"/>
              </a:xfrm>
              <a:prstGeom prst="rect">
                <a:avLst/>
              </a:prstGeom>
            </p:spPr>
            <p:txBody>
              <a:bodyPr wrap="square">
                <a:spAutoFit/>
              </a:bodyPr>
              <a:lstStyle/>
              <a:p>
                <a:r>
                  <a:rPr lang="en-US" sz="1600" dirty="0"/>
                  <a:t>2) </a:t>
                </a:r>
                <a14:m>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𝑍</m:t>
                        </m:r>
                      </m:e>
                      <m:sub>
                        <m:r>
                          <a:rPr lang="en-US" sz="1600" i="1">
                            <a:latin typeface="Cambria Math" panose="02040503050406030204" pitchFamily="18" charset="0"/>
                          </a:rPr>
                          <m:t>𝐿</m:t>
                        </m:r>
                      </m:sub>
                    </m:sSub>
                    <m:r>
                      <a:rPr lang="en-US" sz="1600" b="0" i="1" smtClean="0">
                        <a:latin typeface="Cambria Math" panose="02040503050406030204" pitchFamily="18" charset="0"/>
                        <a:ea typeface="Cambria Math" panose="02040503050406030204" pitchFamily="18" charset="0"/>
                      </a:rPr>
                      <m:t>→∞</m:t>
                    </m:r>
                  </m:oMath>
                </a14:m>
                <a:endParaRPr lang="en-US" sz="1600" dirty="0"/>
              </a:p>
            </p:txBody>
          </p:sp>
        </mc:Choice>
        <mc:Fallback xmlns="">
          <p:sp>
            <p:nvSpPr>
              <p:cNvPr id="8" name="Rectangle 7">
                <a:extLst>
                  <a:ext uri="{FF2B5EF4-FFF2-40B4-BE49-F238E27FC236}">
                    <a16:creationId xmlns:a16="http://schemas.microsoft.com/office/drawing/2014/main" id="{467F3558-395C-18FB-820E-78CCA954645C}"/>
                  </a:ext>
                </a:extLst>
              </p:cNvPr>
              <p:cNvSpPr>
                <a:spLocks noRot="1" noChangeAspect="1" noMove="1" noResize="1" noEditPoints="1" noAdjustHandles="1" noChangeArrowheads="1" noChangeShapeType="1" noTextEdit="1"/>
              </p:cNvSpPr>
              <p:nvPr/>
            </p:nvSpPr>
            <p:spPr>
              <a:xfrm>
                <a:off x="3548543" y="4864341"/>
                <a:ext cx="1599374" cy="338554"/>
              </a:xfrm>
              <a:prstGeom prst="rect">
                <a:avLst/>
              </a:prstGeom>
              <a:blipFill>
                <a:blip r:embed="rId7"/>
                <a:stretch>
                  <a:fillRect l="-1908" t="-5455" b="-2363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Rectangle 8">
                <a:extLst>
                  <a:ext uri="{FF2B5EF4-FFF2-40B4-BE49-F238E27FC236}">
                    <a16:creationId xmlns:a16="http://schemas.microsoft.com/office/drawing/2014/main" id="{3A8A1675-480A-7234-3744-4E58556F744E}"/>
                  </a:ext>
                </a:extLst>
              </p:cNvPr>
              <p:cNvSpPr/>
              <p:nvPr/>
            </p:nvSpPr>
            <p:spPr>
              <a:xfrm>
                <a:off x="4724400" y="4864341"/>
                <a:ext cx="7168265" cy="584775"/>
              </a:xfrm>
              <a:prstGeom prst="rect">
                <a:avLst/>
              </a:prstGeom>
            </p:spPr>
            <p:txBody>
              <a:bodyPr wrap="square">
                <a:spAutoFit/>
              </a:bodyPr>
              <a:lstStyle/>
              <a:p>
                <a:r>
                  <a:rPr lang="en-US" sz="1600" dirty="0"/>
                  <a:t>The is the open circuit scenario.  In this case, </a:t>
                </a:r>
                <a14:m>
                  <m:oMath xmlns:m="http://schemas.openxmlformats.org/officeDocument/2006/math">
                    <m:r>
                      <m:rPr>
                        <m:sty m:val="p"/>
                      </m:rPr>
                      <a:rPr lang="en-US" sz="1600">
                        <a:latin typeface="Cambria Math" panose="02040503050406030204" pitchFamily="18" charset="0"/>
                      </a:rPr>
                      <m:t>Γ</m:t>
                    </m:r>
                    <m:r>
                      <a:rPr lang="en-US" sz="1600" b="0" i="0" smtClean="0">
                        <a:latin typeface="Cambria Math" panose="02040503050406030204" pitchFamily="18" charset="0"/>
                      </a:rPr>
                      <m:t>=1</m:t>
                    </m:r>
                  </m:oMath>
                </a14:m>
                <a:r>
                  <a:rPr lang="en-US" sz="1600" dirty="0"/>
                  <a:t>.  All the signal reflects back toward the source.</a:t>
                </a:r>
              </a:p>
            </p:txBody>
          </p:sp>
        </mc:Choice>
        <mc:Fallback xmlns="">
          <p:sp>
            <p:nvSpPr>
              <p:cNvPr id="9" name="Rectangle 8">
                <a:extLst>
                  <a:ext uri="{FF2B5EF4-FFF2-40B4-BE49-F238E27FC236}">
                    <a16:creationId xmlns:a16="http://schemas.microsoft.com/office/drawing/2014/main" id="{3A8A1675-480A-7234-3744-4E58556F744E}"/>
                  </a:ext>
                </a:extLst>
              </p:cNvPr>
              <p:cNvSpPr>
                <a:spLocks noRot="1" noChangeAspect="1" noMove="1" noResize="1" noEditPoints="1" noAdjustHandles="1" noChangeArrowheads="1" noChangeShapeType="1" noTextEdit="1"/>
              </p:cNvSpPr>
              <p:nvPr/>
            </p:nvSpPr>
            <p:spPr>
              <a:xfrm>
                <a:off x="4724400" y="4864341"/>
                <a:ext cx="7168265" cy="584775"/>
              </a:xfrm>
              <a:prstGeom prst="rect">
                <a:avLst/>
              </a:prstGeom>
              <a:blipFill>
                <a:blip r:embed="rId8"/>
                <a:stretch>
                  <a:fillRect l="-425" t="-3125" b="-125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Rectangle 9">
                <a:extLst>
                  <a:ext uri="{FF2B5EF4-FFF2-40B4-BE49-F238E27FC236}">
                    <a16:creationId xmlns:a16="http://schemas.microsoft.com/office/drawing/2014/main" id="{E923D34A-E539-CB6D-89ED-F68691698978}"/>
                  </a:ext>
                </a:extLst>
              </p:cNvPr>
              <p:cNvSpPr/>
              <p:nvPr/>
            </p:nvSpPr>
            <p:spPr>
              <a:xfrm>
                <a:off x="3548543" y="5609664"/>
                <a:ext cx="1599374" cy="338554"/>
              </a:xfrm>
              <a:prstGeom prst="rect">
                <a:avLst/>
              </a:prstGeom>
            </p:spPr>
            <p:txBody>
              <a:bodyPr wrap="square">
                <a:spAutoFit/>
              </a:bodyPr>
              <a:lstStyle/>
              <a:p>
                <a:r>
                  <a:rPr lang="en-US" sz="1600" dirty="0"/>
                  <a:t>3) </a:t>
                </a:r>
                <a14:m>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𝑍</m:t>
                        </m:r>
                      </m:e>
                      <m:sub>
                        <m:r>
                          <a:rPr lang="en-US" sz="1600" i="1">
                            <a:latin typeface="Cambria Math" panose="02040503050406030204" pitchFamily="18" charset="0"/>
                          </a:rPr>
                          <m:t>𝐿</m:t>
                        </m:r>
                      </m:sub>
                    </m:sSub>
                    <m:r>
                      <a:rPr lang="en-US" sz="1600" b="0" i="0" smtClean="0">
                        <a:latin typeface="Cambria Math" panose="02040503050406030204" pitchFamily="18" charset="0"/>
                      </a:rPr>
                      <m:t>=</m:t>
                    </m:r>
                    <m:r>
                      <a:rPr lang="en-US" sz="1600" b="0" i="1" smtClean="0">
                        <a:latin typeface="Cambria Math" panose="02040503050406030204" pitchFamily="18" charset="0"/>
                      </a:rPr>
                      <m:t>0</m:t>
                    </m:r>
                  </m:oMath>
                </a14:m>
                <a:endParaRPr lang="en-US" sz="1600" dirty="0"/>
              </a:p>
            </p:txBody>
          </p:sp>
        </mc:Choice>
        <mc:Fallback xmlns="">
          <p:sp>
            <p:nvSpPr>
              <p:cNvPr id="10" name="Rectangle 9">
                <a:extLst>
                  <a:ext uri="{FF2B5EF4-FFF2-40B4-BE49-F238E27FC236}">
                    <a16:creationId xmlns:a16="http://schemas.microsoft.com/office/drawing/2014/main" id="{E923D34A-E539-CB6D-89ED-F68691698978}"/>
                  </a:ext>
                </a:extLst>
              </p:cNvPr>
              <p:cNvSpPr>
                <a:spLocks noRot="1" noChangeAspect="1" noMove="1" noResize="1" noEditPoints="1" noAdjustHandles="1" noChangeArrowheads="1" noChangeShapeType="1" noTextEdit="1"/>
              </p:cNvSpPr>
              <p:nvPr/>
            </p:nvSpPr>
            <p:spPr>
              <a:xfrm>
                <a:off x="3548543" y="5609664"/>
                <a:ext cx="1599374" cy="338554"/>
              </a:xfrm>
              <a:prstGeom prst="rect">
                <a:avLst/>
              </a:prstGeom>
              <a:blipFill>
                <a:blip r:embed="rId9"/>
                <a:stretch>
                  <a:fillRect l="-1908" t="-5357" b="-2142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Rectangle 10">
                <a:extLst>
                  <a:ext uri="{FF2B5EF4-FFF2-40B4-BE49-F238E27FC236}">
                    <a16:creationId xmlns:a16="http://schemas.microsoft.com/office/drawing/2014/main" id="{E6F5CA1F-6F17-282C-9D7E-4AB4EBC5917F}"/>
                  </a:ext>
                </a:extLst>
              </p:cNvPr>
              <p:cNvSpPr/>
              <p:nvPr/>
            </p:nvSpPr>
            <p:spPr>
              <a:xfrm>
                <a:off x="4724400" y="5609664"/>
                <a:ext cx="7168265" cy="584775"/>
              </a:xfrm>
              <a:prstGeom prst="rect">
                <a:avLst/>
              </a:prstGeom>
            </p:spPr>
            <p:txBody>
              <a:bodyPr wrap="square">
                <a:spAutoFit/>
              </a:bodyPr>
              <a:lstStyle/>
              <a:p>
                <a:r>
                  <a:rPr lang="en-US" sz="1600" dirty="0"/>
                  <a:t>The is the short circuit scenario.  In this case, </a:t>
                </a:r>
                <a14:m>
                  <m:oMath xmlns:m="http://schemas.openxmlformats.org/officeDocument/2006/math">
                    <m:r>
                      <m:rPr>
                        <m:sty m:val="p"/>
                      </m:rPr>
                      <a:rPr lang="en-US" sz="1600">
                        <a:latin typeface="Cambria Math" panose="02040503050406030204" pitchFamily="18" charset="0"/>
                      </a:rPr>
                      <m:t>Γ</m:t>
                    </m:r>
                    <m:r>
                      <a:rPr lang="en-US" sz="1600" b="0" i="0" smtClean="0">
                        <a:latin typeface="Cambria Math" panose="02040503050406030204" pitchFamily="18" charset="0"/>
                      </a:rPr>
                      <m:t>=−1</m:t>
                    </m:r>
                  </m:oMath>
                </a14:m>
                <a:r>
                  <a:rPr lang="en-US" sz="1600" dirty="0"/>
                  <a:t>.  All the signal reflects back toward the source, with a phase shift of </a:t>
                </a:r>
                <a14:m>
                  <m:oMath xmlns:m="http://schemas.openxmlformats.org/officeDocument/2006/math">
                    <m:sSup>
                      <m:sSupPr>
                        <m:ctrlPr>
                          <a:rPr lang="en-US" sz="1600" b="0" i="1" smtClean="0">
                            <a:latin typeface="Cambria Math" panose="02040503050406030204" pitchFamily="18" charset="0"/>
                          </a:rPr>
                        </m:ctrlPr>
                      </m:sSupPr>
                      <m:e>
                        <m:r>
                          <a:rPr lang="en-US" sz="1600" b="0" i="1" smtClean="0">
                            <a:latin typeface="Cambria Math" panose="02040503050406030204" pitchFamily="18" charset="0"/>
                          </a:rPr>
                          <m:t>180</m:t>
                        </m:r>
                      </m:e>
                      <m:sup>
                        <m:r>
                          <a:rPr lang="en-US" sz="1600" b="0" i="1" smtClean="0">
                            <a:latin typeface="Cambria Math" panose="02040503050406030204" pitchFamily="18" charset="0"/>
                          </a:rPr>
                          <m:t>∘</m:t>
                        </m:r>
                      </m:sup>
                    </m:sSup>
                  </m:oMath>
                </a14:m>
                <a:r>
                  <a:rPr lang="en-US" sz="1600" dirty="0"/>
                  <a:t>.</a:t>
                </a:r>
              </a:p>
            </p:txBody>
          </p:sp>
        </mc:Choice>
        <mc:Fallback xmlns="">
          <p:sp>
            <p:nvSpPr>
              <p:cNvPr id="11" name="Rectangle 10">
                <a:extLst>
                  <a:ext uri="{FF2B5EF4-FFF2-40B4-BE49-F238E27FC236}">
                    <a16:creationId xmlns:a16="http://schemas.microsoft.com/office/drawing/2014/main" id="{E6F5CA1F-6F17-282C-9D7E-4AB4EBC5917F}"/>
                  </a:ext>
                </a:extLst>
              </p:cNvPr>
              <p:cNvSpPr>
                <a:spLocks noRot="1" noChangeAspect="1" noMove="1" noResize="1" noEditPoints="1" noAdjustHandles="1" noChangeArrowheads="1" noChangeShapeType="1" noTextEdit="1"/>
              </p:cNvSpPr>
              <p:nvPr/>
            </p:nvSpPr>
            <p:spPr>
              <a:xfrm>
                <a:off x="4724400" y="5609664"/>
                <a:ext cx="7168265" cy="584775"/>
              </a:xfrm>
              <a:prstGeom prst="rect">
                <a:avLst/>
              </a:prstGeom>
              <a:blipFill>
                <a:blip r:embed="rId10"/>
                <a:stretch>
                  <a:fillRect l="-425" t="-3125" b="-125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Rectangle 11">
                <a:extLst>
                  <a:ext uri="{FF2B5EF4-FFF2-40B4-BE49-F238E27FC236}">
                    <a16:creationId xmlns:a16="http://schemas.microsoft.com/office/drawing/2014/main" id="{279C14C1-B761-35C5-69FB-D53F43B2071E}"/>
                  </a:ext>
                </a:extLst>
              </p:cNvPr>
              <p:cNvSpPr/>
              <p:nvPr/>
            </p:nvSpPr>
            <p:spPr>
              <a:xfrm>
                <a:off x="7709694" y="1521936"/>
                <a:ext cx="2210798" cy="7204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US" sz="2000" b="0" i="0" smtClean="0">
                          <a:latin typeface="Cambria Math" panose="02040503050406030204" pitchFamily="18" charset="0"/>
                        </a:rPr>
                        <m:t>Γ</m:t>
                      </m:r>
                      <m:r>
                        <a:rPr lang="en-US" sz="2000" b="0" i="1" smtClean="0">
                          <a:latin typeface="Cambria Math" panose="02040503050406030204" pitchFamily="18" charset="0"/>
                        </a:rPr>
                        <m:t>=</m:t>
                      </m:r>
                      <m:f>
                        <m:fPr>
                          <m:ctrlPr>
                            <a:rPr lang="en-US" sz="2000" b="0" i="1" smtClean="0">
                              <a:latin typeface="Cambria Math" panose="02040503050406030204" pitchFamily="18" charset="0"/>
                            </a:rPr>
                          </m:ctrlPr>
                        </m:fPr>
                        <m:num>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𝑍</m:t>
                              </m:r>
                            </m:e>
                            <m:sub>
                              <m:r>
                                <a:rPr lang="en-US" sz="2000" b="0" i="1" smtClean="0">
                                  <a:latin typeface="Cambria Math" panose="02040503050406030204" pitchFamily="18" charset="0"/>
                                </a:rPr>
                                <m:t>𝐿</m:t>
                              </m:r>
                            </m:sub>
                          </m:sSub>
                          <m:r>
                            <a:rPr lang="en-US" sz="2000" b="0" i="0" smtClean="0">
                              <a:latin typeface="Cambria Math" panose="02040503050406030204" pitchFamily="18" charset="0"/>
                            </a:rPr>
                            <m:t>−</m:t>
                          </m:r>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𝑍</m:t>
                              </m:r>
                            </m:e>
                            <m:sub>
                              <m:r>
                                <a:rPr lang="en-US" sz="2000" b="0" i="1" smtClean="0">
                                  <a:latin typeface="Cambria Math" panose="02040503050406030204" pitchFamily="18" charset="0"/>
                                </a:rPr>
                                <m:t>𝑜</m:t>
                              </m:r>
                            </m:sub>
                          </m:sSub>
                        </m:num>
                        <m:den>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𝑍</m:t>
                              </m:r>
                            </m:e>
                            <m:sub>
                              <m:r>
                                <a:rPr lang="en-US" sz="2000" b="0" i="1" smtClean="0">
                                  <a:latin typeface="Cambria Math" panose="02040503050406030204" pitchFamily="18" charset="0"/>
                                </a:rPr>
                                <m:t>𝐿</m:t>
                              </m:r>
                            </m:sub>
                          </m:sSub>
                          <m:r>
                            <a:rPr lang="en-US" sz="2000" b="0" i="1" smtClean="0">
                              <a:latin typeface="Cambria Math" panose="02040503050406030204" pitchFamily="18" charset="0"/>
                            </a:rPr>
                            <m:t>+</m:t>
                          </m:r>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𝑍</m:t>
                              </m:r>
                            </m:e>
                            <m:sub>
                              <m:r>
                                <a:rPr lang="en-US" sz="2000" b="0" i="1" smtClean="0">
                                  <a:latin typeface="Cambria Math" panose="02040503050406030204" pitchFamily="18" charset="0"/>
                                </a:rPr>
                                <m:t>𝑜</m:t>
                              </m:r>
                            </m:sub>
                          </m:sSub>
                        </m:den>
                      </m:f>
                    </m:oMath>
                  </m:oMathPara>
                </a14:m>
                <a:endParaRPr lang="en-US" sz="2000" dirty="0">
                  <a:solidFill>
                    <a:schemeClr val="tx1"/>
                  </a:solidFill>
                </a:endParaRPr>
              </a:p>
            </p:txBody>
          </p:sp>
        </mc:Choice>
        <mc:Fallback xmlns="">
          <p:sp>
            <p:nvSpPr>
              <p:cNvPr id="12" name="Rectangle 11">
                <a:extLst>
                  <a:ext uri="{FF2B5EF4-FFF2-40B4-BE49-F238E27FC236}">
                    <a16:creationId xmlns:a16="http://schemas.microsoft.com/office/drawing/2014/main" id="{279C14C1-B761-35C5-69FB-D53F43B2071E}"/>
                  </a:ext>
                </a:extLst>
              </p:cNvPr>
              <p:cNvSpPr>
                <a:spLocks noRot="1" noChangeAspect="1" noMove="1" noResize="1" noEditPoints="1" noAdjustHandles="1" noChangeArrowheads="1" noChangeShapeType="1" noTextEdit="1"/>
              </p:cNvSpPr>
              <p:nvPr/>
            </p:nvSpPr>
            <p:spPr>
              <a:xfrm>
                <a:off x="7709694" y="1521936"/>
                <a:ext cx="2210798" cy="720454"/>
              </a:xfrm>
              <a:prstGeom prst="rect">
                <a:avLst/>
              </a:prstGeom>
              <a:blipFill>
                <a:blip r:embed="rId11"/>
                <a:stretch>
                  <a:fillRect/>
                </a:stretch>
              </a:blipFill>
            </p:spPr>
            <p:txBody>
              <a:bodyPr/>
              <a:lstStyle/>
              <a:p>
                <a:r>
                  <a:rPr lang="en-US">
                    <a:noFill/>
                  </a:rPr>
                  <a:t> </a:t>
                </a:r>
              </a:p>
            </p:txBody>
          </p:sp>
        </mc:Fallback>
      </mc:AlternateContent>
      <p:sp>
        <p:nvSpPr>
          <p:cNvPr id="14" name="TextBox 13">
            <a:extLst>
              <a:ext uri="{FF2B5EF4-FFF2-40B4-BE49-F238E27FC236}">
                <a16:creationId xmlns:a16="http://schemas.microsoft.com/office/drawing/2014/main" id="{810927AC-B4E0-43FD-D336-F1ABC7D91400}"/>
              </a:ext>
            </a:extLst>
          </p:cNvPr>
          <p:cNvSpPr txBox="1"/>
          <p:nvPr/>
        </p:nvSpPr>
        <p:spPr>
          <a:xfrm>
            <a:off x="7620000" y="990600"/>
            <a:ext cx="2438400" cy="369332"/>
          </a:xfrm>
          <a:prstGeom prst="rect">
            <a:avLst/>
          </a:prstGeom>
          <a:noFill/>
        </p:spPr>
        <p:txBody>
          <a:bodyPr wrap="square">
            <a:spAutoFit/>
          </a:bodyPr>
          <a:lstStyle/>
          <a:p>
            <a:r>
              <a:rPr lang="en-US" sz="1800" i="1" dirty="0"/>
              <a:t>reflection coefficient </a:t>
            </a:r>
            <a:endParaRPr lang="en-US" dirty="0"/>
          </a:p>
        </p:txBody>
      </p:sp>
      <p:sp>
        <p:nvSpPr>
          <p:cNvPr id="16" name="Oval 15">
            <a:extLst>
              <a:ext uri="{FF2B5EF4-FFF2-40B4-BE49-F238E27FC236}">
                <a16:creationId xmlns:a16="http://schemas.microsoft.com/office/drawing/2014/main" id="{7553D695-0D71-84FE-8379-CAD06B818CBC}"/>
              </a:ext>
            </a:extLst>
          </p:cNvPr>
          <p:cNvSpPr/>
          <p:nvPr/>
        </p:nvSpPr>
        <p:spPr>
          <a:xfrm>
            <a:off x="3948179" y="2591844"/>
            <a:ext cx="471421" cy="45918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6E3CD4CC-4636-E124-E581-7E7372442A5A}"/>
              </a:ext>
            </a:extLst>
          </p:cNvPr>
          <p:cNvSpPr/>
          <p:nvPr/>
        </p:nvSpPr>
        <p:spPr>
          <a:xfrm>
            <a:off x="2323161" y="2413869"/>
            <a:ext cx="471421" cy="45918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330A6722-63F5-9B9D-E0BF-CAC220197185}"/>
              </a:ext>
            </a:extLst>
          </p:cNvPr>
          <p:cNvSpPr txBox="1"/>
          <p:nvPr/>
        </p:nvSpPr>
        <p:spPr>
          <a:xfrm>
            <a:off x="119726" y="4889198"/>
            <a:ext cx="3045077" cy="369332"/>
          </a:xfrm>
          <a:prstGeom prst="rect">
            <a:avLst/>
          </a:prstGeom>
          <a:noFill/>
        </p:spPr>
        <p:txBody>
          <a:bodyPr wrap="square">
            <a:spAutoFit/>
          </a:bodyPr>
          <a:lstStyle/>
          <a:p>
            <a:r>
              <a:rPr lang="en-US" sz="1800" dirty="0"/>
              <a:t>Consider three special cases.</a:t>
            </a:r>
          </a:p>
        </p:txBody>
      </p:sp>
      <p:sp>
        <p:nvSpPr>
          <p:cNvPr id="22" name="Left Brace 21">
            <a:extLst>
              <a:ext uri="{FF2B5EF4-FFF2-40B4-BE49-F238E27FC236}">
                <a16:creationId xmlns:a16="http://schemas.microsoft.com/office/drawing/2014/main" id="{300EB7B6-F932-D2F7-2147-A76C349847D9}"/>
              </a:ext>
            </a:extLst>
          </p:cNvPr>
          <p:cNvSpPr/>
          <p:nvPr/>
        </p:nvSpPr>
        <p:spPr>
          <a:xfrm>
            <a:off x="3048000" y="3989149"/>
            <a:ext cx="762000" cy="220529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289A34F1-524D-E443-7F2F-4C5A18B31ABA}"/>
                  </a:ext>
                </a:extLst>
              </p:cNvPr>
              <p:cNvSpPr txBox="1"/>
              <p:nvPr/>
            </p:nvSpPr>
            <p:spPr>
              <a:xfrm>
                <a:off x="9372600" y="2915977"/>
                <a:ext cx="2057400" cy="530723"/>
              </a:xfrm>
              <a:prstGeom prst="rect">
                <a:avLst/>
              </a:prstGeom>
              <a:noFill/>
            </p:spPr>
            <p:txBody>
              <a:bodyPr wrap="square">
                <a:spAutoFit/>
              </a:bodyPr>
              <a:lstStyle/>
              <a:p>
                <a:r>
                  <a:rPr lang="en-US" sz="1400" b="0" dirty="0"/>
                  <a:t>where </a:t>
                </a:r>
                <a14:m>
                  <m:oMath xmlns:m="http://schemas.openxmlformats.org/officeDocument/2006/math">
                    <m:sSub>
                      <m:sSubPr>
                        <m:ctrlPr>
                          <a:rPr lang="en-US" sz="1400" b="0" i="1" smtClean="0">
                            <a:latin typeface="Cambria Math" panose="02040503050406030204" pitchFamily="18" charset="0"/>
                          </a:rPr>
                        </m:ctrlPr>
                      </m:sSubPr>
                      <m:e>
                        <m:r>
                          <a:rPr lang="en-US" sz="1400" b="0" i="1" smtClean="0">
                            <a:latin typeface="Cambria Math" panose="02040503050406030204" pitchFamily="18" charset="0"/>
                          </a:rPr>
                          <m:t>𝑍</m:t>
                        </m:r>
                      </m:e>
                      <m:sub>
                        <m:r>
                          <a:rPr lang="en-US" sz="1400" b="0" i="1" smtClean="0">
                            <a:latin typeface="Cambria Math" panose="02040503050406030204" pitchFamily="18" charset="0"/>
                          </a:rPr>
                          <m:t>𝑜</m:t>
                        </m:r>
                      </m:sub>
                    </m:sSub>
                    <m:r>
                      <a:rPr lang="en-US" sz="1400" b="0" i="1" smtClean="0">
                        <a:latin typeface="Cambria Math" panose="02040503050406030204" pitchFamily="18" charset="0"/>
                      </a:rPr>
                      <m:t>=</m:t>
                    </m:r>
                    <m:rad>
                      <m:radPr>
                        <m:degHide m:val="on"/>
                        <m:ctrlPr>
                          <a:rPr lang="en-US" sz="1400" b="0" i="1" smtClean="0">
                            <a:latin typeface="Cambria Math" panose="02040503050406030204" pitchFamily="18" charset="0"/>
                          </a:rPr>
                        </m:ctrlPr>
                      </m:radPr>
                      <m:deg/>
                      <m:e>
                        <m:f>
                          <m:fPr>
                            <m:ctrlPr>
                              <a:rPr lang="en-US" sz="1400" i="1">
                                <a:latin typeface="Cambria Math" panose="02040503050406030204" pitchFamily="18" charset="0"/>
                              </a:rPr>
                            </m:ctrlPr>
                          </m:fPr>
                          <m:num>
                            <m:r>
                              <a:rPr lang="en-US" sz="1400" b="0" i="1" smtClean="0">
                                <a:latin typeface="Cambria Math" panose="02040503050406030204" pitchFamily="18" charset="0"/>
                              </a:rPr>
                              <m:t>𝑅</m:t>
                            </m:r>
                            <m:r>
                              <a:rPr lang="en-US" sz="1400" b="0" i="1" smtClean="0">
                                <a:latin typeface="Cambria Math" panose="02040503050406030204" pitchFamily="18" charset="0"/>
                              </a:rPr>
                              <m:t>+</m:t>
                            </m:r>
                            <m:r>
                              <a:rPr lang="en-US" sz="1400" i="1">
                                <a:latin typeface="Cambria Math" panose="02040503050406030204" pitchFamily="18" charset="0"/>
                              </a:rPr>
                              <m:t>𝑗</m:t>
                            </m:r>
                            <m:r>
                              <a:rPr lang="en-US" sz="1400" i="1">
                                <a:latin typeface="Cambria Math" panose="02040503050406030204" pitchFamily="18" charset="0"/>
                              </a:rPr>
                              <m:t>𝜔</m:t>
                            </m:r>
                            <m:r>
                              <a:rPr lang="en-US" sz="1400" i="1">
                                <a:latin typeface="Cambria Math" panose="02040503050406030204" pitchFamily="18" charset="0"/>
                              </a:rPr>
                              <m:t>𝐿</m:t>
                            </m:r>
                          </m:num>
                          <m:den>
                            <m:r>
                              <a:rPr lang="en-US" sz="1400" b="0" i="1" smtClean="0">
                                <a:latin typeface="Cambria Math" panose="02040503050406030204" pitchFamily="18" charset="0"/>
                              </a:rPr>
                              <m:t>𝐺</m:t>
                            </m:r>
                            <m:r>
                              <a:rPr lang="en-US" sz="1400" b="0" i="1" smtClean="0">
                                <a:latin typeface="Cambria Math" panose="02040503050406030204" pitchFamily="18" charset="0"/>
                              </a:rPr>
                              <m:t>+</m:t>
                            </m:r>
                            <m:r>
                              <a:rPr lang="en-US" sz="1400" b="0" i="1" smtClean="0">
                                <a:latin typeface="Cambria Math" panose="02040503050406030204" pitchFamily="18" charset="0"/>
                              </a:rPr>
                              <m:t>𝑗</m:t>
                            </m:r>
                            <m:r>
                              <a:rPr lang="en-US" sz="1400" b="0" i="1" smtClean="0">
                                <a:latin typeface="Cambria Math" panose="02040503050406030204" pitchFamily="18" charset="0"/>
                              </a:rPr>
                              <m:t>𝜔</m:t>
                            </m:r>
                            <m:r>
                              <a:rPr lang="en-US" sz="1400" b="0" i="1" smtClean="0">
                                <a:latin typeface="Cambria Math" panose="02040503050406030204" pitchFamily="18" charset="0"/>
                              </a:rPr>
                              <m:t>𝐶</m:t>
                            </m:r>
                          </m:den>
                        </m:f>
                      </m:e>
                    </m:rad>
                  </m:oMath>
                </a14:m>
                <a:endParaRPr lang="en-US" sz="1400" dirty="0"/>
              </a:p>
            </p:txBody>
          </p:sp>
        </mc:Choice>
        <mc:Fallback xmlns="">
          <p:sp>
            <p:nvSpPr>
              <p:cNvPr id="18" name="TextBox 17">
                <a:extLst>
                  <a:ext uri="{FF2B5EF4-FFF2-40B4-BE49-F238E27FC236}">
                    <a16:creationId xmlns:a16="http://schemas.microsoft.com/office/drawing/2014/main" id="{289A34F1-524D-E443-7F2F-4C5A18B31ABA}"/>
                  </a:ext>
                </a:extLst>
              </p:cNvPr>
              <p:cNvSpPr txBox="1">
                <a:spLocks noRot="1" noChangeAspect="1" noMove="1" noResize="1" noEditPoints="1" noAdjustHandles="1" noChangeArrowheads="1" noChangeShapeType="1" noTextEdit="1"/>
              </p:cNvSpPr>
              <p:nvPr/>
            </p:nvSpPr>
            <p:spPr>
              <a:xfrm>
                <a:off x="9372600" y="2915977"/>
                <a:ext cx="2057400" cy="530723"/>
              </a:xfrm>
              <a:prstGeom prst="rect">
                <a:avLst/>
              </a:prstGeom>
              <a:blipFill>
                <a:blip r:embed="rId12"/>
                <a:stretch>
                  <a:fillRect l="-890"/>
                </a:stretch>
              </a:blipFill>
            </p:spPr>
            <p:txBody>
              <a:bodyPr/>
              <a:lstStyle/>
              <a:p>
                <a:r>
                  <a:rPr lang="en-US">
                    <a:noFill/>
                  </a:rPr>
                  <a:t> </a:t>
                </a:r>
              </a:p>
            </p:txBody>
          </p:sp>
        </mc:Fallback>
      </mc:AlternateContent>
    </p:spTree>
    <p:extLst>
      <p:ext uri="{BB962C8B-B14F-4D97-AF65-F5344CB8AC3E}">
        <p14:creationId xmlns:p14="http://schemas.microsoft.com/office/powerpoint/2010/main" val="20176669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CA97B04-6550-77B6-2A28-FD8F6A69A3DB}"/>
              </a:ext>
            </a:extLst>
          </p:cNvPr>
          <p:cNvSpPr>
            <a:spLocks noGrp="1"/>
          </p:cNvSpPr>
          <p:nvPr>
            <p:ph type="sldNum" sz="quarter" idx="11"/>
          </p:nvPr>
        </p:nvSpPr>
        <p:spPr/>
        <p:txBody>
          <a:bodyPr/>
          <a:lstStyle/>
          <a:p>
            <a:fld id="{F0D23093-2AB0-F74C-B865-1A12A15B650E}" type="slidenum">
              <a:rPr lang="en-US" smtClean="0"/>
              <a:pPr/>
              <a:t>11</a:t>
            </a:fld>
            <a:endParaRPr lang="en-US" dirty="0"/>
          </a:p>
        </p:txBody>
      </p:sp>
      <p:sp>
        <p:nvSpPr>
          <p:cNvPr id="3" name="Title 2">
            <a:extLst>
              <a:ext uri="{FF2B5EF4-FFF2-40B4-BE49-F238E27FC236}">
                <a16:creationId xmlns:a16="http://schemas.microsoft.com/office/drawing/2014/main" id="{9ECD6966-0867-31AE-D6AD-899F87A2030E}"/>
              </a:ext>
            </a:extLst>
          </p:cNvPr>
          <p:cNvSpPr>
            <a:spLocks noGrp="1"/>
          </p:cNvSpPr>
          <p:nvPr>
            <p:ph type="title"/>
          </p:nvPr>
        </p:nvSpPr>
        <p:spPr/>
        <p:txBody>
          <a:bodyPr/>
          <a:lstStyle/>
          <a:p>
            <a:r>
              <a:rPr lang="en-US" dirty="0"/>
              <a:t>Transmission lines in the world around us</a:t>
            </a:r>
          </a:p>
        </p:txBody>
      </p:sp>
      <p:sp>
        <p:nvSpPr>
          <p:cNvPr id="4" name="Text Placeholder 3">
            <a:extLst>
              <a:ext uri="{FF2B5EF4-FFF2-40B4-BE49-F238E27FC236}">
                <a16:creationId xmlns:a16="http://schemas.microsoft.com/office/drawing/2014/main" id="{1332CB5F-3D06-EDB2-05F5-E66C04BFF33D}"/>
              </a:ext>
            </a:extLst>
          </p:cNvPr>
          <p:cNvSpPr>
            <a:spLocks noGrp="1"/>
          </p:cNvSpPr>
          <p:nvPr>
            <p:ph type="body" sz="quarter" idx="13"/>
          </p:nvPr>
        </p:nvSpPr>
        <p:spPr>
          <a:xfrm>
            <a:off x="457200" y="1447800"/>
            <a:ext cx="11430001" cy="4572000"/>
          </a:xfrm>
        </p:spPr>
        <p:txBody>
          <a:bodyPr/>
          <a:lstStyle/>
          <a:p>
            <a:pPr>
              <a:lnSpc>
                <a:spcPct val="100000"/>
              </a:lnSpc>
            </a:pPr>
            <a:r>
              <a:rPr lang="en-US" dirty="0"/>
              <a:t>Antenna/coaxial cables (for TV signal, </a:t>
            </a:r>
            <a:br>
              <a:rPr lang="en-US" dirty="0"/>
            </a:br>
            <a:r>
              <a:rPr lang="en-US" dirty="0"/>
              <a:t>telecommunication towers, transmitters/receivers)</a:t>
            </a:r>
          </a:p>
          <a:p>
            <a:pPr>
              <a:lnSpc>
                <a:spcPct val="200000"/>
              </a:lnSpc>
            </a:pPr>
            <a:r>
              <a:rPr lang="en-US" dirty="0"/>
              <a:t>PCB microstrip lines</a:t>
            </a:r>
          </a:p>
          <a:p>
            <a:pPr>
              <a:lnSpc>
                <a:spcPct val="200000"/>
              </a:lnSpc>
            </a:pPr>
            <a:r>
              <a:rPr lang="en-US" dirty="0"/>
              <a:t>High Speed computer data busses</a:t>
            </a:r>
          </a:p>
          <a:p>
            <a:pPr>
              <a:lnSpc>
                <a:spcPct val="200000"/>
              </a:lnSpc>
            </a:pPr>
            <a:r>
              <a:rPr lang="en-US" dirty="0"/>
              <a:t>Telephone switch center</a:t>
            </a:r>
          </a:p>
        </p:txBody>
      </p:sp>
      <p:pic>
        <p:nvPicPr>
          <p:cNvPr id="1026" name="Picture 2" descr="Distribution frames in telecommunication systems">
            <a:extLst>
              <a:ext uri="{FF2B5EF4-FFF2-40B4-BE49-F238E27FC236}">
                <a16:creationId xmlns:a16="http://schemas.microsoft.com/office/drawing/2014/main" id="{5738E96B-6D9A-891D-4D56-362656DAB4C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33932" y="4302244"/>
            <a:ext cx="2667000" cy="177088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3C0CA713-89E5-AFD3-E6DD-564FF25198E8}"/>
              </a:ext>
            </a:extLst>
          </p:cNvPr>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t="18467" r="5796" b="18622"/>
          <a:stretch/>
        </p:blipFill>
        <p:spPr>
          <a:xfrm>
            <a:off x="8158440" y="1451728"/>
            <a:ext cx="2286000" cy="765819"/>
          </a:xfrm>
          <a:prstGeom prst="rect">
            <a:avLst/>
          </a:prstGeom>
        </p:spPr>
      </p:pic>
      <p:pic>
        <p:nvPicPr>
          <p:cNvPr id="8" name="Picture 7" descr="Close-up of a circuit board&#10;&#10;Description automatically generated">
            <a:extLst>
              <a:ext uri="{FF2B5EF4-FFF2-40B4-BE49-F238E27FC236}">
                <a16:creationId xmlns:a16="http://schemas.microsoft.com/office/drawing/2014/main" id="{5B433FB9-4A07-A727-780C-D300FC232D7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70677" y="2347568"/>
            <a:ext cx="2754330" cy="1829369"/>
          </a:xfrm>
          <a:prstGeom prst="rect">
            <a:avLst/>
          </a:prstGeom>
        </p:spPr>
      </p:pic>
      <p:pic>
        <p:nvPicPr>
          <p:cNvPr id="10" name="Picture 9" descr="A close-up of a circuit board&#10;&#10;Description automatically generated">
            <a:extLst>
              <a:ext uri="{FF2B5EF4-FFF2-40B4-BE49-F238E27FC236}">
                <a16:creationId xmlns:a16="http://schemas.microsoft.com/office/drawing/2014/main" id="{675614C2-C7E8-FEC8-7CF4-3AD51994587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45059" y="2725209"/>
            <a:ext cx="2580595" cy="1451728"/>
          </a:xfrm>
          <a:prstGeom prst="rect">
            <a:avLst/>
          </a:prstGeom>
        </p:spPr>
      </p:pic>
    </p:spTree>
    <p:extLst>
      <p:ext uri="{BB962C8B-B14F-4D97-AF65-F5344CB8AC3E}">
        <p14:creationId xmlns:p14="http://schemas.microsoft.com/office/powerpoint/2010/main" val="7777827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1B57B38-EA87-38E3-203E-E5DBCAF366FF}"/>
              </a:ext>
            </a:extLst>
          </p:cNvPr>
          <p:cNvSpPr>
            <a:spLocks noGrp="1"/>
          </p:cNvSpPr>
          <p:nvPr>
            <p:ph type="sldNum" sz="quarter" idx="11"/>
          </p:nvPr>
        </p:nvSpPr>
        <p:spPr/>
        <p:txBody>
          <a:bodyPr/>
          <a:lstStyle/>
          <a:p>
            <a:fld id="{F0D23093-2AB0-F74C-B865-1A12A15B650E}" type="slidenum">
              <a:rPr lang="en-US" smtClean="0">
                <a:latin typeface="+mn-lt"/>
              </a:rPr>
              <a:pPr/>
              <a:t>12</a:t>
            </a:fld>
            <a:endParaRPr lang="en-US" dirty="0">
              <a:latin typeface="+mn-lt"/>
            </a:endParaRPr>
          </a:p>
        </p:txBody>
      </p:sp>
      <p:sp>
        <p:nvSpPr>
          <p:cNvPr id="4" name="Title 3">
            <a:extLst>
              <a:ext uri="{FF2B5EF4-FFF2-40B4-BE49-F238E27FC236}">
                <a16:creationId xmlns:a16="http://schemas.microsoft.com/office/drawing/2014/main" id="{6D1480F2-2D75-2AC9-F6EC-769E196606EB}"/>
              </a:ext>
            </a:extLst>
          </p:cNvPr>
          <p:cNvSpPr>
            <a:spLocks noGrp="1"/>
          </p:cNvSpPr>
          <p:nvPr>
            <p:ph type="title"/>
          </p:nvPr>
        </p:nvSpPr>
        <p:spPr>
          <a:xfrm>
            <a:off x="584200" y="1143000"/>
            <a:ext cx="10972799" cy="845837"/>
          </a:xfrm>
        </p:spPr>
        <p:txBody>
          <a:bodyPr/>
          <a:lstStyle/>
          <a:p>
            <a:r>
              <a:rPr lang="en-US" dirty="0">
                <a:latin typeface="+mn-lt"/>
              </a:rPr>
              <a:t>How do we arrive to the reflection coefficient equation??</a:t>
            </a:r>
          </a:p>
        </p:txBody>
      </p:sp>
      <p:sp>
        <p:nvSpPr>
          <p:cNvPr id="5" name="Rectangle 4">
            <a:extLst>
              <a:ext uri="{FF2B5EF4-FFF2-40B4-BE49-F238E27FC236}">
                <a16:creationId xmlns:a16="http://schemas.microsoft.com/office/drawing/2014/main" id="{FEB41DA7-6BB2-7F92-307B-903744309C39}"/>
              </a:ext>
            </a:extLst>
          </p:cNvPr>
          <p:cNvSpPr/>
          <p:nvPr/>
        </p:nvSpPr>
        <p:spPr>
          <a:xfrm>
            <a:off x="4724400" y="3429000"/>
            <a:ext cx="2162585" cy="88604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F88BD8BB-45C5-798A-ED90-87EBDA85BD49}"/>
                  </a:ext>
                </a:extLst>
              </p:cNvPr>
              <p:cNvSpPr/>
              <p:nvPr/>
            </p:nvSpPr>
            <p:spPr>
              <a:xfrm>
                <a:off x="4676186" y="3526230"/>
                <a:ext cx="2210798" cy="72045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US" sz="2000" b="0" i="0" smtClean="0">
                          <a:latin typeface="Cambria Math" panose="02040503050406030204" pitchFamily="18" charset="0"/>
                        </a:rPr>
                        <m:t>Γ</m:t>
                      </m:r>
                      <m:r>
                        <a:rPr lang="en-US" sz="2000" b="0" i="1" smtClean="0">
                          <a:latin typeface="Cambria Math" panose="02040503050406030204" pitchFamily="18" charset="0"/>
                        </a:rPr>
                        <m:t>=</m:t>
                      </m:r>
                      <m:f>
                        <m:fPr>
                          <m:ctrlPr>
                            <a:rPr lang="en-US" sz="2000" b="0" i="1" smtClean="0">
                              <a:latin typeface="Cambria Math" panose="02040503050406030204" pitchFamily="18" charset="0"/>
                            </a:rPr>
                          </m:ctrlPr>
                        </m:fPr>
                        <m:num>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𝑍</m:t>
                              </m:r>
                            </m:e>
                            <m:sub>
                              <m:r>
                                <a:rPr lang="en-US" sz="2000" b="0" i="1" smtClean="0">
                                  <a:latin typeface="Cambria Math" panose="02040503050406030204" pitchFamily="18" charset="0"/>
                                </a:rPr>
                                <m:t>𝐿</m:t>
                              </m:r>
                            </m:sub>
                          </m:sSub>
                          <m:r>
                            <a:rPr lang="en-US" sz="2000" b="0" i="0" smtClean="0">
                              <a:latin typeface="Cambria Math" panose="02040503050406030204" pitchFamily="18" charset="0"/>
                            </a:rPr>
                            <m:t>−</m:t>
                          </m:r>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𝑍</m:t>
                              </m:r>
                            </m:e>
                            <m:sub>
                              <m:r>
                                <a:rPr lang="en-US" sz="2000" b="0" i="1" smtClean="0">
                                  <a:latin typeface="Cambria Math" panose="02040503050406030204" pitchFamily="18" charset="0"/>
                                </a:rPr>
                                <m:t>𝑜</m:t>
                              </m:r>
                            </m:sub>
                          </m:sSub>
                        </m:num>
                        <m:den>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𝑍</m:t>
                              </m:r>
                            </m:e>
                            <m:sub>
                              <m:r>
                                <a:rPr lang="en-US" sz="2000" b="0" i="1" smtClean="0">
                                  <a:latin typeface="Cambria Math" panose="02040503050406030204" pitchFamily="18" charset="0"/>
                                </a:rPr>
                                <m:t>𝐿</m:t>
                              </m:r>
                            </m:sub>
                          </m:sSub>
                          <m:r>
                            <a:rPr lang="en-US" sz="2000" b="0" i="1" smtClean="0">
                              <a:latin typeface="Cambria Math" panose="02040503050406030204" pitchFamily="18" charset="0"/>
                            </a:rPr>
                            <m:t>+</m:t>
                          </m:r>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𝑍</m:t>
                              </m:r>
                            </m:e>
                            <m:sub>
                              <m:r>
                                <a:rPr lang="en-US" sz="2000" b="0" i="1" smtClean="0">
                                  <a:latin typeface="Cambria Math" panose="02040503050406030204" pitchFamily="18" charset="0"/>
                                </a:rPr>
                                <m:t>𝑜</m:t>
                              </m:r>
                            </m:sub>
                          </m:sSub>
                        </m:den>
                      </m:f>
                    </m:oMath>
                  </m:oMathPara>
                </a14:m>
                <a:endParaRPr lang="en-US" sz="2000" dirty="0">
                  <a:solidFill>
                    <a:schemeClr val="tx1"/>
                  </a:solidFill>
                </a:endParaRPr>
              </a:p>
            </p:txBody>
          </p:sp>
        </mc:Choice>
        <mc:Fallback xmlns="">
          <p:sp>
            <p:nvSpPr>
              <p:cNvPr id="6" name="Rectangle 5">
                <a:extLst>
                  <a:ext uri="{FF2B5EF4-FFF2-40B4-BE49-F238E27FC236}">
                    <a16:creationId xmlns:a16="http://schemas.microsoft.com/office/drawing/2014/main" id="{F88BD8BB-45C5-798A-ED90-87EBDA85BD49}"/>
                  </a:ext>
                </a:extLst>
              </p:cNvPr>
              <p:cNvSpPr>
                <a:spLocks noRot="1" noChangeAspect="1" noMove="1" noResize="1" noEditPoints="1" noAdjustHandles="1" noChangeArrowheads="1" noChangeShapeType="1" noTextEdit="1"/>
              </p:cNvSpPr>
              <p:nvPr/>
            </p:nvSpPr>
            <p:spPr>
              <a:xfrm>
                <a:off x="4676186" y="3526230"/>
                <a:ext cx="2210798" cy="720454"/>
              </a:xfrm>
              <a:prstGeom prst="rect">
                <a:avLst/>
              </a:prstGeom>
              <a:blipFill>
                <a:blip r:embed="rId2"/>
                <a:stretch>
                  <a:fillRect/>
                </a:stretch>
              </a:blipFill>
            </p:spPr>
            <p:txBody>
              <a:bodyPr/>
              <a:lstStyle/>
              <a:p>
                <a:r>
                  <a:rPr lang="en-US">
                    <a:noFill/>
                  </a:rPr>
                  <a:t> </a:t>
                </a:r>
              </a:p>
            </p:txBody>
          </p:sp>
        </mc:Fallback>
      </mc:AlternateContent>
      <p:sp>
        <p:nvSpPr>
          <p:cNvPr id="8" name="TextBox 7">
            <a:extLst>
              <a:ext uri="{FF2B5EF4-FFF2-40B4-BE49-F238E27FC236}">
                <a16:creationId xmlns:a16="http://schemas.microsoft.com/office/drawing/2014/main" id="{2017BABD-27F9-C7E9-35D9-326E86B81152}"/>
              </a:ext>
            </a:extLst>
          </p:cNvPr>
          <p:cNvSpPr txBox="1"/>
          <p:nvPr/>
        </p:nvSpPr>
        <p:spPr>
          <a:xfrm>
            <a:off x="4676186" y="2743200"/>
            <a:ext cx="2210798" cy="369332"/>
          </a:xfrm>
          <a:prstGeom prst="rect">
            <a:avLst/>
          </a:prstGeom>
          <a:noFill/>
        </p:spPr>
        <p:txBody>
          <a:bodyPr wrap="square">
            <a:spAutoFit/>
          </a:bodyPr>
          <a:lstStyle/>
          <a:p>
            <a:r>
              <a:rPr lang="en-US" i="1" dirty="0"/>
              <a:t>R</a:t>
            </a:r>
            <a:r>
              <a:rPr lang="en-US" sz="1800" i="1" dirty="0"/>
              <a:t>eflection Coefficient </a:t>
            </a:r>
            <a:endParaRPr lang="en-US" dirty="0"/>
          </a:p>
        </p:txBody>
      </p:sp>
      <p:pic>
        <p:nvPicPr>
          <p:cNvPr id="3" name="Picture 2">
            <a:extLst>
              <a:ext uri="{FF2B5EF4-FFF2-40B4-BE49-F238E27FC236}">
                <a16:creationId xmlns:a16="http://schemas.microsoft.com/office/drawing/2014/main" id="{DEADBF53-728D-E973-3E93-567BD291BEF8}"/>
              </a:ext>
            </a:extLst>
          </p:cNvPr>
          <p:cNvPicPr>
            <a:picLocks noChangeAspect="1"/>
          </p:cNvPicPr>
          <p:nvPr/>
        </p:nvPicPr>
        <p:blipFill rotWithShape="1">
          <a:blip r:embed="rId3"/>
          <a:srcRect l="27419"/>
          <a:stretch/>
        </p:blipFill>
        <p:spPr>
          <a:xfrm>
            <a:off x="8839200" y="3048000"/>
            <a:ext cx="2189835" cy="1448206"/>
          </a:xfrm>
          <a:prstGeom prst="rect">
            <a:avLst/>
          </a:prstGeom>
        </p:spPr>
      </p:pic>
      <p:sp>
        <p:nvSpPr>
          <p:cNvPr id="12" name="Oval 11">
            <a:extLst>
              <a:ext uri="{FF2B5EF4-FFF2-40B4-BE49-F238E27FC236}">
                <a16:creationId xmlns:a16="http://schemas.microsoft.com/office/drawing/2014/main" id="{575EECE7-167C-8EBE-06E0-DA5B25B5D2B0}"/>
              </a:ext>
            </a:extLst>
          </p:cNvPr>
          <p:cNvSpPr/>
          <p:nvPr/>
        </p:nvSpPr>
        <p:spPr>
          <a:xfrm>
            <a:off x="10171674" y="3722091"/>
            <a:ext cx="471421" cy="45918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7C4E4A8E-E344-483E-E9C2-6DA94C0AF7A7}"/>
              </a:ext>
            </a:extLst>
          </p:cNvPr>
          <p:cNvSpPr/>
          <p:nvPr/>
        </p:nvSpPr>
        <p:spPr>
          <a:xfrm>
            <a:off x="9271298" y="3635213"/>
            <a:ext cx="471421" cy="45918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402433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p:cNvSpPr/>
          <p:nvPr/>
        </p:nvSpPr>
        <p:spPr>
          <a:xfrm>
            <a:off x="609600" y="783787"/>
            <a:ext cx="11221759" cy="369332"/>
          </a:xfrm>
          <a:prstGeom prst="rect">
            <a:avLst/>
          </a:prstGeom>
        </p:spPr>
        <p:txBody>
          <a:bodyPr wrap="square">
            <a:spAutoFit/>
          </a:bodyPr>
          <a:lstStyle/>
          <a:p>
            <a:r>
              <a:rPr lang="en-US" sz="1800" i="1" dirty="0"/>
              <a:t>Electrically large circuits require more advanced analysis techniques than those taught for electrically-small systems.</a:t>
            </a:r>
          </a:p>
        </p:txBody>
      </p:sp>
      <mc:AlternateContent xmlns:mc="http://schemas.openxmlformats.org/markup-compatibility/2006" xmlns:a14="http://schemas.microsoft.com/office/drawing/2010/main">
        <mc:Choice Requires="a14">
          <p:sp>
            <p:nvSpPr>
              <p:cNvPr id="10" name="Rectangle 9">
                <a:extLst>
                  <a:ext uri="{FF2B5EF4-FFF2-40B4-BE49-F238E27FC236}">
                    <a16:creationId xmlns:a16="http://schemas.microsoft.com/office/drawing/2014/main" id="{1C472A66-BD13-4BE7-9FA1-7D9424D06F98}"/>
                  </a:ext>
                </a:extLst>
              </p:cNvPr>
              <p:cNvSpPr/>
              <p:nvPr/>
            </p:nvSpPr>
            <p:spPr>
              <a:xfrm>
                <a:off x="1745513" y="1553093"/>
                <a:ext cx="8417990" cy="646331"/>
              </a:xfrm>
              <a:prstGeom prst="rect">
                <a:avLst/>
              </a:prstGeom>
            </p:spPr>
            <p:txBody>
              <a:bodyPr wrap="square">
                <a:spAutoFit/>
              </a:bodyPr>
              <a:lstStyle/>
              <a:p>
                <a:r>
                  <a:rPr lang="en-US" sz="1800" dirty="0"/>
                  <a:t>Let us look closely at a section of transmission line, of length </a:t>
                </a:r>
                <a:r>
                  <a:rPr lang="el-GR" sz="1800" dirty="0">
                    <a:cs typeface="Calibri" panose="020F0502020204030204" pitchFamily="34" charset="0"/>
                  </a:rPr>
                  <a:t>Δ</a:t>
                </a:r>
                <a14:m>
                  <m:oMath xmlns:m="http://schemas.openxmlformats.org/officeDocument/2006/math">
                    <m:r>
                      <a:rPr lang="en-US" sz="1800" i="1">
                        <a:latin typeface="Cambria Math" panose="02040503050406030204" pitchFamily="18" charset="0"/>
                      </a:rPr>
                      <m:t>ℓ</m:t>
                    </m:r>
                  </m:oMath>
                </a14:m>
                <a:r>
                  <a:rPr lang="en-US" sz="1800" dirty="0"/>
                  <a:t>, where </a:t>
                </a:r>
                <a:r>
                  <a:rPr lang="el-GR" sz="1800" dirty="0">
                    <a:cs typeface="Calibri" panose="020F0502020204030204" pitchFamily="34" charset="0"/>
                  </a:rPr>
                  <a:t>Δ</a:t>
                </a:r>
                <a14:m>
                  <m:oMath xmlns:m="http://schemas.openxmlformats.org/officeDocument/2006/math">
                    <m:r>
                      <a:rPr lang="en-US" sz="1800" i="1">
                        <a:latin typeface="Cambria Math" panose="02040503050406030204" pitchFamily="18" charset="0"/>
                      </a:rPr>
                      <m:t>ℓ</m:t>
                    </m:r>
                  </m:oMath>
                </a14:m>
                <a:r>
                  <a:rPr lang="en-US" sz="1800" dirty="0"/>
                  <a:t> is electrically small (</a:t>
                </a:r>
                <a:r>
                  <a:rPr lang="el-GR" sz="1800" dirty="0">
                    <a:cs typeface="Calibri" panose="020F0502020204030204" pitchFamily="34" charset="0"/>
                  </a:rPr>
                  <a:t>Δ</a:t>
                </a:r>
                <a14:m>
                  <m:oMath xmlns:m="http://schemas.openxmlformats.org/officeDocument/2006/math">
                    <m:r>
                      <a:rPr lang="en-US" sz="1800" i="1">
                        <a:latin typeface="Cambria Math" panose="02040503050406030204" pitchFamily="18" charset="0"/>
                      </a:rPr>
                      <m:t>ℓ</m:t>
                    </m:r>
                  </m:oMath>
                </a14:m>
                <a:r>
                  <a:rPr lang="en-US" sz="1800" dirty="0"/>
                  <a:t> &lt;&lt; </a:t>
                </a:r>
                <a:r>
                  <a:rPr lang="el-GR" sz="1800" dirty="0">
                    <a:cs typeface="Calibri" panose="020F0502020204030204" pitchFamily="34" charset="0"/>
                  </a:rPr>
                  <a:t>λ</a:t>
                </a:r>
                <a:r>
                  <a:rPr lang="en-US" sz="1800" dirty="0">
                    <a:cs typeface="Calibri" panose="020F0502020204030204" pitchFamily="34" charset="0"/>
                  </a:rPr>
                  <a:t>)</a:t>
                </a:r>
                <a:endParaRPr lang="en-US" sz="1800" dirty="0"/>
              </a:p>
            </p:txBody>
          </p:sp>
        </mc:Choice>
        <mc:Fallback xmlns="">
          <p:sp>
            <p:nvSpPr>
              <p:cNvPr id="10" name="Rectangle 9">
                <a:extLst>
                  <a:ext uri="{FF2B5EF4-FFF2-40B4-BE49-F238E27FC236}">
                    <a16:creationId xmlns:a16="http://schemas.microsoft.com/office/drawing/2014/main" id="{1C472A66-BD13-4BE7-9FA1-7D9424D06F98}"/>
                  </a:ext>
                </a:extLst>
              </p:cNvPr>
              <p:cNvSpPr>
                <a:spLocks noRot="1" noChangeAspect="1" noMove="1" noResize="1" noEditPoints="1" noAdjustHandles="1" noChangeArrowheads="1" noChangeShapeType="1" noTextEdit="1"/>
              </p:cNvSpPr>
              <p:nvPr/>
            </p:nvSpPr>
            <p:spPr>
              <a:xfrm>
                <a:off x="1745513" y="1553093"/>
                <a:ext cx="8417990" cy="646331"/>
              </a:xfrm>
              <a:prstGeom prst="rect">
                <a:avLst/>
              </a:prstGeom>
              <a:blipFill>
                <a:blip r:embed="rId2"/>
                <a:stretch>
                  <a:fillRect l="-579" t="-5660" r="-290" b="-14151"/>
                </a:stretch>
              </a:blipFill>
            </p:spPr>
            <p:txBody>
              <a:bodyPr/>
              <a:lstStyle/>
              <a:p>
                <a:r>
                  <a:rPr lang="en-US">
                    <a:noFill/>
                  </a:rPr>
                  <a:t> </a:t>
                </a:r>
              </a:p>
            </p:txBody>
          </p:sp>
        </mc:Fallback>
      </mc:AlternateContent>
      <p:pic>
        <p:nvPicPr>
          <p:cNvPr id="46" name="Picture 45">
            <a:extLst>
              <a:ext uri="{FF2B5EF4-FFF2-40B4-BE49-F238E27FC236}">
                <a16:creationId xmlns:a16="http://schemas.microsoft.com/office/drawing/2014/main" id="{CCB9E18A-6A25-4F32-B596-F8A2975E5775}"/>
              </a:ext>
            </a:extLst>
          </p:cNvPr>
          <p:cNvPicPr>
            <a:picLocks noChangeAspect="1"/>
          </p:cNvPicPr>
          <p:nvPr/>
        </p:nvPicPr>
        <p:blipFill>
          <a:blip r:embed="rId3"/>
          <a:stretch>
            <a:fillRect/>
          </a:stretch>
        </p:blipFill>
        <p:spPr>
          <a:xfrm>
            <a:off x="4082112" y="2455078"/>
            <a:ext cx="3337783" cy="2115496"/>
          </a:xfrm>
          <a:prstGeom prst="rect">
            <a:avLst/>
          </a:prstGeom>
        </p:spPr>
      </p:pic>
      <p:sp>
        <p:nvSpPr>
          <p:cNvPr id="47" name="TextBox 46">
            <a:extLst>
              <a:ext uri="{FF2B5EF4-FFF2-40B4-BE49-F238E27FC236}">
                <a16:creationId xmlns:a16="http://schemas.microsoft.com/office/drawing/2014/main" id="{9C1D214E-AB90-4173-8EE0-9EE5D4216CEE}"/>
              </a:ext>
            </a:extLst>
          </p:cNvPr>
          <p:cNvSpPr txBox="1"/>
          <p:nvPr/>
        </p:nvSpPr>
        <p:spPr>
          <a:xfrm>
            <a:off x="6447873" y="3299663"/>
            <a:ext cx="3017749" cy="369332"/>
          </a:xfrm>
          <a:prstGeom prst="rect">
            <a:avLst/>
          </a:prstGeom>
          <a:solidFill>
            <a:schemeClr val="bg1"/>
          </a:solidFill>
        </p:spPr>
        <p:txBody>
          <a:bodyPr wrap="square" rtlCol="0">
            <a:spAutoFit/>
          </a:bodyPr>
          <a:lstStyle/>
          <a:p>
            <a:r>
              <a:rPr lang="en-US" sz="1800" dirty="0">
                <a:solidFill>
                  <a:schemeClr val="accent1">
                    <a:lumMod val="75000"/>
                  </a:schemeClr>
                </a:solidFill>
              </a:rPr>
              <a:t>this wire has some inductance</a:t>
            </a:r>
          </a:p>
        </p:txBody>
      </p:sp>
      <p:sp>
        <p:nvSpPr>
          <p:cNvPr id="48" name="TextBox 47">
            <a:extLst>
              <a:ext uri="{FF2B5EF4-FFF2-40B4-BE49-F238E27FC236}">
                <a16:creationId xmlns:a16="http://schemas.microsoft.com/office/drawing/2014/main" id="{231C7AB4-2572-49A6-9F0C-6C7ED9839F44}"/>
              </a:ext>
            </a:extLst>
          </p:cNvPr>
          <p:cNvSpPr txBox="1"/>
          <p:nvPr/>
        </p:nvSpPr>
        <p:spPr>
          <a:xfrm>
            <a:off x="5911021" y="3945587"/>
            <a:ext cx="3017749" cy="369332"/>
          </a:xfrm>
          <a:prstGeom prst="rect">
            <a:avLst/>
          </a:prstGeom>
          <a:solidFill>
            <a:schemeClr val="bg1"/>
          </a:solidFill>
        </p:spPr>
        <p:txBody>
          <a:bodyPr wrap="square" rtlCol="0">
            <a:spAutoFit/>
          </a:bodyPr>
          <a:lstStyle/>
          <a:p>
            <a:r>
              <a:rPr lang="en-US" sz="1800" dirty="0">
                <a:solidFill>
                  <a:schemeClr val="accent1">
                    <a:lumMod val="75000"/>
                  </a:schemeClr>
                </a:solidFill>
              </a:rPr>
              <a:t>this gap has some capacitance</a:t>
            </a:r>
          </a:p>
        </p:txBody>
      </p:sp>
      <p:cxnSp>
        <p:nvCxnSpPr>
          <p:cNvPr id="51" name="Straight Arrow Connector 50">
            <a:extLst>
              <a:ext uri="{FF2B5EF4-FFF2-40B4-BE49-F238E27FC236}">
                <a16:creationId xmlns:a16="http://schemas.microsoft.com/office/drawing/2014/main" id="{28DEE4B8-A759-43C6-BD28-F7C0DDB8B33A}"/>
              </a:ext>
            </a:extLst>
          </p:cNvPr>
          <p:cNvCxnSpPr>
            <a:stCxn id="47" idx="1"/>
          </p:cNvCxnSpPr>
          <p:nvPr/>
        </p:nvCxnSpPr>
        <p:spPr>
          <a:xfrm flipH="1" flipV="1">
            <a:off x="6333222" y="3101925"/>
            <a:ext cx="114651" cy="38240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C3DCDE2D-9035-4EFA-9344-08F3AE2A8466}"/>
              </a:ext>
            </a:extLst>
          </p:cNvPr>
          <p:cNvCxnSpPr>
            <a:cxnSpLocks/>
          </p:cNvCxnSpPr>
          <p:nvPr/>
        </p:nvCxnSpPr>
        <p:spPr>
          <a:xfrm flipH="1" flipV="1">
            <a:off x="5161856" y="3024786"/>
            <a:ext cx="792652" cy="97608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8F3C3F50-ABF8-45A4-9A89-10F0BB510435}"/>
              </a:ext>
            </a:extLst>
          </p:cNvPr>
          <p:cNvCxnSpPr>
            <a:cxnSpLocks/>
            <a:stCxn id="48" idx="1"/>
          </p:cNvCxnSpPr>
          <p:nvPr/>
        </p:nvCxnSpPr>
        <p:spPr>
          <a:xfrm flipH="1">
            <a:off x="5440732" y="4130254"/>
            <a:ext cx="470288" cy="21599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5" name="Rectangle 24">
                <a:extLst>
                  <a:ext uri="{FF2B5EF4-FFF2-40B4-BE49-F238E27FC236}">
                    <a16:creationId xmlns:a16="http://schemas.microsoft.com/office/drawing/2014/main" id="{7C2FAAD0-289F-47C1-9ACD-195E45D00AB4}"/>
                  </a:ext>
                </a:extLst>
              </p:cNvPr>
              <p:cNvSpPr/>
              <p:nvPr/>
            </p:nvSpPr>
            <p:spPr>
              <a:xfrm>
                <a:off x="5682370" y="2641729"/>
                <a:ext cx="434734" cy="369332"/>
              </a:xfrm>
              <a:prstGeom prst="rect">
                <a:avLst/>
              </a:prstGeom>
            </p:spPr>
            <p:txBody>
              <a:bodyPr wrap="square">
                <a:spAutoFit/>
              </a:bodyPr>
              <a:lstStyle/>
              <a:p>
                <a:r>
                  <a:rPr lang="el-GR" sz="1800" dirty="0">
                    <a:cs typeface="Calibri" panose="020F0502020204030204" pitchFamily="34" charset="0"/>
                  </a:rPr>
                  <a:t>Δ</a:t>
                </a:r>
                <a14:m>
                  <m:oMath xmlns:m="http://schemas.openxmlformats.org/officeDocument/2006/math">
                    <m:r>
                      <a:rPr lang="en-US" sz="1800" i="1">
                        <a:latin typeface="Cambria Math" panose="02040503050406030204" pitchFamily="18" charset="0"/>
                      </a:rPr>
                      <m:t>ℓ</m:t>
                    </m:r>
                  </m:oMath>
                </a14:m>
                <a:endParaRPr lang="en-US" sz="1800" dirty="0"/>
              </a:p>
            </p:txBody>
          </p:sp>
        </mc:Choice>
        <mc:Fallback xmlns="">
          <p:sp>
            <p:nvSpPr>
              <p:cNvPr id="25" name="Rectangle 24">
                <a:extLst>
                  <a:ext uri="{FF2B5EF4-FFF2-40B4-BE49-F238E27FC236}">
                    <a16:creationId xmlns:a16="http://schemas.microsoft.com/office/drawing/2014/main" id="{7C2FAAD0-289F-47C1-9ACD-195E45D00AB4}"/>
                  </a:ext>
                </a:extLst>
              </p:cNvPr>
              <p:cNvSpPr>
                <a:spLocks noRot="1" noChangeAspect="1" noMove="1" noResize="1" noEditPoints="1" noAdjustHandles="1" noChangeArrowheads="1" noChangeShapeType="1" noTextEdit="1"/>
              </p:cNvSpPr>
              <p:nvPr/>
            </p:nvSpPr>
            <p:spPr>
              <a:xfrm>
                <a:off x="5682370" y="2641729"/>
                <a:ext cx="434734" cy="369332"/>
              </a:xfrm>
              <a:prstGeom prst="rect">
                <a:avLst/>
              </a:prstGeom>
              <a:blipFill>
                <a:blip r:embed="rId4"/>
                <a:stretch>
                  <a:fillRect l="-11268" t="-8197" b="-24590"/>
                </a:stretch>
              </a:blipFill>
            </p:spPr>
            <p:txBody>
              <a:bodyPr/>
              <a:lstStyle/>
              <a:p>
                <a:r>
                  <a:rPr lang="en-US">
                    <a:noFill/>
                  </a:rPr>
                  <a:t> </a:t>
                </a:r>
              </a:p>
            </p:txBody>
          </p:sp>
        </mc:Fallback>
      </mc:AlternateContent>
      <p:cxnSp>
        <p:nvCxnSpPr>
          <p:cNvPr id="27" name="Straight Connector 26">
            <a:extLst>
              <a:ext uri="{FF2B5EF4-FFF2-40B4-BE49-F238E27FC236}">
                <a16:creationId xmlns:a16="http://schemas.microsoft.com/office/drawing/2014/main" id="{9D88B6F4-095C-42D8-ABA2-13E9378B0012}"/>
              </a:ext>
            </a:extLst>
          </p:cNvPr>
          <p:cNvCxnSpPr>
            <a:endCxn id="25" idx="1"/>
          </p:cNvCxnSpPr>
          <p:nvPr/>
        </p:nvCxnSpPr>
        <p:spPr>
          <a:xfrm>
            <a:off x="4065448" y="2826395"/>
            <a:ext cx="1616922" cy="0"/>
          </a:xfrm>
          <a:prstGeom prst="line">
            <a:avLst/>
          </a:prstGeom>
          <a:ln>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E444C0BD-A38F-4805-B297-225CDB79C2E8}"/>
              </a:ext>
            </a:extLst>
          </p:cNvPr>
          <p:cNvCxnSpPr>
            <a:cxnSpLocks/>
            <a:endCxn id="25" idx="3"/>
          </p:cNvCxnSpPr>
          <p:nvPr/>
        </p:nvCxnSpPr>
        <p:spPr>
          <a:xfrm flipH="1">
            <a:off x="6117104" y="2826395"/>
            <a:ext cx="1284904" cy="0"/>
          </a:xfrm>
          <a:prstGeom prst="line">
            <a:avLst/>
          </a:prstGeom>
          <a:ln>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397FD26F-21AE-4877-B84E-99DE0D4B0DF5}"/>
              </a:ext>
            </a:extLst>
          </p:cNvPr>
          <p:cNvSpPr>
            <a:spLocks noGrp="1"/>
          </p:cNvSpPr>
          <p:nvPr>
            <p:ph type="title"/>
          </p:nvPr>
        </p:nvSpPr>
        <p:spPr/>
        <p:txBody>
          <a:bodyPr/>
          <a:lstStyle/>
          <a:p>
            <a:r>
              <a:rPr lang="en-US" dirty="0">
                <a:latin typeface="+mn-lt"/>
              </a:rPr>
              <a:t>The Telegrapher’s Equations</a:t>
            </a:r>
          </a:p>
        </p:txBody>
      </p:sp>
    </p:spTree>
    <p:extLst>
      <p:ext uri="{BB962C8B-B14F-4D97-AF65-F5344CB8AC3E}">
        <p14:creationId xmlns:p14="http://schemas.microsoft.com/office/powerpoint/2010/main" val="30898253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447AB91F-88F8-481A-B128-0CC1C2D0B67F}"/>
              </a:ext>
            </a:extLst>
          </p:cNvPr>
          <p:cNvSpPr/>
          <p:nvPr/>
        </p:nvSpPr>
        <p:spPr>
          <a:xfrm>
            <a:off x="3717654" y="5516056"/>
            <a:ext cx="4402518" cy="523220"/>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Rectangle 3"/>
          <p:cNvSpPr/>
          <p:nvPr/>
        </p:nvSpPr>
        <p:spPr>
          <a:xfrm>
            <a:off x="655091" y="813104"/>
            <a:ext cx="11113446" cy="369332"/>
          </a:xfrm>
          <a:prstGeom prst="rect">
            <a:avLst/>
          </a:prstGeom>
        </p:spPr>
        <p:txBody>
          <a:bodyPr wrap="square">
            <a:spAutoFit/>
          </a:bodyPr>
          <a:lstStyle/>
          <a:p>
            <a:r>
              <a:rPr lang="en-US" sz="1800" i="1" dirty="0"/>
              <a:t>Electrically large circuits require more advanced analysis techniques than those taught for electrically-small systems.</a:t>
            </a:r>
          </a:p>
        </p:txBody>
      </p:sp>
      <p:sp>
        <p:nvSpPr>
          <p:cNvPr id="12" name="Rectangle 11">
            <a:extLst>
              <a:ext uri="{FF2B5EF4-FFF2-40B4-BE49-F238E27FC236}">
                <a16:creationId xmlns:a16="http://schemas.microsoft.com/office/drawing/2014/main" id="{9197EAF2-7A91-4E33-AA9D-56FFECA8095A}"/>
              </a:ext>
            </a:extLst>
          </p:cNvPr>
          <p:cNvSpPr/>
          <p:nvPr/>
        </p:nvSpPr>
        <p:spPr>
          <a:xfrm>
            <a:off x="1790891" y="1252135"/>
            <a:ext cx="8228160" cy="646331"/>
          </a:xfrm>
          <a:prstGeom prst="rect">
            <a:avLst/>
          </a:prstGeom>
        </p:spPr>
        <p:txBody>
          <a:bodyPr wrap="square">
            <a:spAutoFit/>
          </a:bodyPr>
          <a:lstStyle/>
          <a:p>
            <a:r>
              <a:rPr lang="en-US" sz="1800" dirty="0"/>
              <a:t>So, each piece of the long line has an inductance-per-length </a:t>
            </a:r>
            <a:r>
              <a:rPr lang="en-US" sz="1800" i="1" dirty="0"/>
              <a:t>L</a:t>
            </a:r>
            <a:r>
              <a:rPr lang="en-US" sz="1800" dirty="0"/>
              <a:t> and a capacitance-per-length </a:t>
            </a:r>
            <a:r>
              <a:rPr lang="en-US" sz="1800" i="1" dirty="0"/>
              <a:t>C</a:t>
            </a:r>
            <a:r>
              <a:rPr lang="en-US" sz="1800" dirty="0"/>
              <a:t>, which may be modeled as shown below.</a:t>
            </a:r>
          </a:p>
        </p:txBody>
      </p:sp>
      <p:pic>
        <p:nvPicPr>
          <p:cNvPr id="11" name="Picture 10">
            <a:extLst>
              <a:ext uri="{FF2B5EF4-FFF2-40B4-BE49-F238E27FC236}">
                <a16:creationId xmlns:a16="http://schemas.microsoft.com/office/drawing/2014/main" id="{906C21B0-8AD9-4336-AB87-241762566116}"/>
              </a:ext>
            </a:extLst>
          </p:cNvPr>
          <p:cNvPicPr>
            <a:picLocks noChangeAspect="1"/>
          </p:cNvPicPr>
          <p:nvPr/>
        </p:nvPicPr>
        <p:blipFill>
          <a:blip r:embed="rId3"/>
          <a:stretch>
            <a:fillRect/>
          </a:stretch>
        </p:blipFill>
        <p:spPr>
          <a:xfrm>
            <a:off x="2597669" y="3709508"/>
            <a:ext cx="2557357" cy="1397810"/>
          </a:xfrm>
          <a:prstGeom prst="rect">
            <a:avLst/>
          </a:prstGeom>
        </p:spPr>
      </p:pic>
      <p:sp>
        <p:nvSpPr>
          <p:cNvPr id="3" name="Rectangle 2">
            <a:extLst>
              <a:ext uri="{FF2B5EF4-FFF2-40B4-BE49-F238E27FC236}">
                <a16:creationId xmlns:a16="http://schemas.microsoft.com/office/drawing/2014/main" id="{C8C38F4E-37C4-4474-82BC-BF21016F907E}"/>
              </a:ext>
            </a:extLst>
          </p:cNvPr>
          <p:cNvSpPr/>
          <p:nvPr/>
        </p:nvSpPr>
        <p:spPr>
          <a:xfrm>
            <a:off x="3703730" y="3866684"/>
            <a:ext cx="134224" cy="115768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cxnSp>
        <p:nvCxnSpPr>
          <p:cNvPr id="15" name="Straight Connector 14">
            <a:extLst>
              <a:ext uri="{FF2B5EF4-FFF2-40B4-BE49-F238E27FC236}">
                <a16:creationId xmlns:a16="http://schemas.microsoft.com/office/drawing/2014/main" id="{83FDABD3-84AB-4435-9EAC-1ECE227C5912}"/>
              </a:ext>
            </a:extLst>
          </p:cNvPr>
          <p:cNvCxnSpPr>
            <a:cxnSpLocks/>
          </p:cNvCxnSpPr>
          <p:nvPr/>
        </p:nvCxnSpPr>
        <p:spPr>
          <a:xfrm flipV="1">
            <a:off x="3703731" y="2113386"/>
            <a:ext cx="1645641" cy="1747200"/>
          </a:xfrm>
          <a:prstGeom prst="line">
            <a:avLst/>
          </a:prstGeom>
          <a:ln>
            <a:solidFill>
              <a:srgbClr val="41719C"/>
            </a:solidFill>
            <a:prstDash val="sysDash"/>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98472A0A-DBCE-40B9-84C9-5979EF5C2AD1}"/>
              </a:ext>
            </a:extLst>
          </p:cNvPr>
          <p:cNvCxnSpPr>
            <a:cxnSpLocks/>
          </p:cNvCxnSpPr>
          <p:nvPr/>
        </p:nvCxnSpPr>
        <p:spPr>
          <a:xfrm flipV="1">
            <a:off x="3837955" y="2113386"/>
            <a:ext cx="4849201" cy="1755765"/>
          </a:xfrm>
          <a:prstGeom prst="line">
            <a:avLst/>
          </a:prstGeom>
          <a:ln>
            <a:solidFill>
              <a:srgbClr val="41719C"/>
            </a:solidFill>
            <a:prstDash val="sysDash"/>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5AEBF62E-4C30-4C29-AA7F-4C412C8FF039}"/>
              </a:ext>
            </a:extLst>
          </p:cNvPr>
          <p:cNvCxnSpPr>
            <a:cxnSpLocks/>
          </p:cNvCxnSpPr>
          <p:nvPr/>
        </p:nvCxnSpPr>
        <p:spPr>
          <a:xfrm flipV="1">
            <a:off x="3704954" y="4477092"/>
            <a:ext cx="1642698" cy="547273"/>
          </a:xfrm>
          <a:prstGeom prst="line">
            <a:avLst/>
          </a:prstGeom>
          <a:ln>
            <a:solidFill>
              <a:srgbClr val="41719C"/>
            </a:solidFill>
            <a:prstDash val="sysDash"/>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E026D03B-EF9D-4E0D-A92C-EBDD2A8AC505}"/>
              </a:ext>
            </a:extLst>
          </p:cNvPr>
          <p:cNvCxnSpPr>
            <a:cxnSpLocks/>
          </p:cNvCxnSpPr>
          <p:nvPr/>
        </p:nvCxnSpPr>
        <p:spPr>
          <a:xfrm flipV="1">
            <a:off x="3836731" y="4470685"/>
            <a:ext cx="4849201" cy="553680"/>
          </a:xfrm>
          <a:prstGeom prst="line">
            <a:avLst/>
          </a:prstGeom>
          <a:ln>
            <a:solidFill>
              <a:srgbClr val="41719C"/>
            </a:solidFill>
            <a:prstDash val="sysDash"/>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47E2868E-F4C9-4621-A244-B4906DD750BC}"/>
              </a:ext>
            </a:extLst>
          </p:cNvPr>
          <p:cNvSpPr/>
          <p:nvPr/>
        </p:nvSpPr>
        <p:spPr>
          <a:xfrm>
            <a:off x="5349371" y="2113385"/>
            <a:ext cx="3337784" cy="20567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mc:AlternateContent xmlns:mc="http://schemas.openxmlformats.org/markup-compatibility/2006" xmlns:a14="http://schemas.microsoft.com/office/drawing/2010/main">
        <mc:Choice Requires="a14">
          <p:sp>
            <p:nvSpPr>
              <p:cNvPr id="25" name="Rectangle 24">
                <a:extLst>
                  <a:ext uri="{FF2B5EF4-FFF2-40B4-BE49-F238E27FC236}">
                    <a16:creationId xmlns:a16="http://schemas.microsoft.com/office/drawing/2014/main" id="{7C2FAAD0-289F-47C1-9ACD-195E45D00AB4}"/>
                  </a:ext>
                </a:extLst>
              </p:cNvPr>
              <p:cNvSpPr/>
              <p:nvPr/>
            </p:nvSpPr>
            <p:spPr>
              <a:xfrm>
                <a:off x="6966293" y="1724349"/>
                <a:ext cx="434734" cy="369332"/>
              </a:xfrm>
              <a:prstGeom prst="rect">
                <a:avLst/>
              </a:prstGeom>
            </p:spPr>
            <p:txBody>
              <a:bodyPr wrap="square">
                <a:spAutoFit/>
              </a:bodyPr>
              <a:lstStyle/>
              <a:p>
                <a:r>
                  <a:rPr lang="el-GR" sz="1800" dirty="0">
                    <a:cs typeface="Calibri" panose="020F0502020204030204" pitchFamily="34" charset="0"/>
                  </a:rPr>
                  <a:t>Δ</a:t>
                </a:r>
                <a14:m>
                  <m:oMath xmlns:m="http://schemas.openxmlformats.org/officeDocument/2006/math">
                    <m:r>
                      <a:rPr lang="en-US" sz="1800" i="1">
                        <a:latin typeface="Cambria Math" panose="02040503050406030204" pitchFamily="18" charset="0"/>
                      </a:rPr>
                      <m:t>ℓ</m:t>
                    </m:r>
                  </m:oMath>
                </a14:m>
                <a:endParaRPr lang="en-US" sz="1800" dirty="0"/>
              </a:p>
            </p:txBody>
          </p:sp>
        </mc:Choice>
        <mc:Fallback xmlns="">
          <p:sp>
            <p:nvSpPr>
              <p:cNvPr id="25" name="Rectangle 24">
                <a:extLst>
                  <a:ext uri="{FF2B5EF4-FFF2-40B4-BE49-F238E27FC236}">
                    <a16:creationId xmlns:a16="http://schemas.microsoft.com/office/drawing/2014/main" id="{7C2FAAD0-289F-47C1-9ACD-195E45D00AB4}"/>
                  </a:ext>
                </a:extLst>
              </p:cNvPr>
              <p:cNvSpPr>
                <a:spLocks noRot="1" noChangeAspect="1" noMove="1" noResize="1" noEditPoints="1" noAdjustHandles="1" noChangeArrowheads="1" noChangeShapeType="1" noTextEdit="1"/>
              </p:cNvSpPr>
              <p:nvPr/>
            </p:nvSpPr>
            <p:spPr>
              <a:xfrm>
                <a:off x="6966293" y="1724349"/>
                <a:ext cx="434734" cy="369332"/>
              </a:xfrm>
              <a:prstGeom prst="rect">
                <a:avLst/>
              </a:prstGeom>
              <a:blipFill>
                <a:blip r:embed="rId4"/>
                <a:stretch>
                  <a:fillRect l="-12676" t="-10000" b="-26667"/>
                </a:stretch>
              </a:blipFill>
            </p:spPr>
            <p:txBody>
              <a:bodyPr/>
              <a:lstStyle/>
              <a:p>
                <a:r>
                  <a:rPr lang="en-US">
                    <a:noFill/>
                  </a:rPr>
                  <a:t> </a:t>
                </a:r>
              </a:p>
            </p:txBody>
          </p:sp>
        </mc:Fallback>
      </mc:AlternateContent>
      <p:cxnSp>
        <p:nvCxnSpPr>
          <p:cNvPr id="27" name="Straight Connector 26">
            <a:extLst>
              <a:ext uri="{FF2B5EF4-FFF2-40B4-BE49-F238E27FC236}">
                <a16:creationId xmlns:a16="http://schemas.microsoft.com/office/drawing/2014/main" id="{9D88B6F4-095C-42D8-ABA2-13E9378B0012}"/>
              </a:ext>
            </a:extLst>
          </p:cNvPr>
          <p:cNvCxnSpPr>
            <a:cxnSpLocks/>
            <a:endCxn id="25" idx="1"/>
          </p:cNvCxnSpPr>
          <p:nvPr/>
        </p:nvCxnSpPr>
        <p:spPr>
          <a:xfrm>
            <a:off x="5349371" y="1909015"/>
            <a:ext cx="1616922" cy="0"/>
          </a:xfrm>
          <a:prstGeom prst="line">
            <a:avLst/>
          </a:prstGeom>
          <a:ln>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E444C0BD-A38F-4805-B297-225CDB79C2E8}"/>
              </a:ext>
            </a:extLst>
          </p:cNvPr>
          <p:cNvCxnSpPr>
            <a:cxnSpLocks/>
            <a:endCxn id="25" idx="3"/>
          </p:cNvCxnSpPr>
          <p:nvPr/>
        </p:nvCxnSpPr>
        <p:spPr>
          <a:xfrm flipH="1">
            <a:off x="7401027" y="1909015"/>
            <a:ext cx="1284904" cy="0"/>
          </a:xfrm>
          <a:prstGeom prst="line">
            <a:avLst/>
          </a:prstGeom>
          <a:ln>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1" name="Rectangle 30">
                <a:extLst>
                  <a:ext uri="{FF2B5EF4-FFF2-40B4-BE49-F238E27FC236}">
                    <a16:creationId xmlns:a16="http://schemas.microsoft.com/office/drawing/2014/main" id="{8188C334-8ED5-476C-AFF2-0AD86420F50A}"/>
                  </a:ext>
                </a:extLst>
              </p:cNvPr>
              <p:cNvSpPr/>
              <p:nvPr/>
            </p:nvSpPr>
            <p:spPr>
              <a:xfrm>
                <a:off x="3553475" y="3560896"/>
                <a:ext cx="434734" cy="369332"/>
              </a:xfrm>
              <a:prstGeom prst="rect">
                <a:avLst/>
              </a:prstGeom>
            </p:spPr>
            <p:txBody>
              <a:bodyPr wrap="square">
                <a:spAutoFit/>
              </a:bodyPr>
              <a:lstStyle/>
              <a:p>
                <a:r>
                  <a:rPr lang="el-GR" sz="1800" dirty="0">
                    <a:cs typeface="Calibri" panose="020F0502020204030204" pitchFamily="34" charset="0"/>
                  </a:rPr>
                  <a:t>Δ</a:t>
                </a:r>
                <a14:m>
                  <m:oMath xmlns:m="http://schemas.openxmlformats.org/officeDocument/2006/math">
                    <m:r>
                      <a:rPr lang="en-US" sz="1800" i="1">
                        <a:latin typeface="Cambria Math" panose="02040503050406030204" pitchFamily="18" charset="0"/>
                      </a:rPr>
                      <m:t>ℓ</m:t>
                    </m:r>
                  </m:oMath>
                </a14:m>
                <a:endParaRPr lang="en-US" sz="1800" dirty="0"/>
              </a:p>
            </p:txBody>
          </p:sp>
        </mc:Choice>
        <mc:Fallback xmlns="">
          <p:sp>
            <p:nvSpPr>
              <p:cNvPr id="31" name="Rectangle 30">
                <a:extLst>
                  <a:ext uri="{FF2B5EF4-FFF2-40B4-BE49-F238E27FC236}">
                    <a16:creationId xmlns:a16="http://schemas.microsoft.com/office/drawing/2014/main" id="{8188C334-8ED5-476C-AFF2-0AD86420F50A}"/>
                  </a:ext>
                </a:extLst>
              </p:cNvPr>
              <p:cNvSpPr>
                <a:spLocks noRot="1" noChangeAspect="1" noMove="1" noResize="1" noEditPoints="1" noAdjustHandles="1" noChangeArrowheads="1" noChangeShapeType="1" noTextEdit="1"/>
              </p:cNvSpPr>
              <p:nvPr/>
            </p:nvSpPr>
            <p:spPr>
              <a:xfrm>
                <a:off x="3553475" y="3560896"/>
                <a:ext cx="434734" cy="369332"/>
              </a:xfrm>
              <a:prstGeom prst="rect">
                <a:avLst/>
              </a:prstGeom>
              <a:blipFill>
                <a:blip r:embed="rId5"/>
                <a:stretch>
                  <a:fillRect l="-12676" t="-8197" b="-24590"/>
                </a:stretch>
              </a:blipFill>
            </p:spPr>
            <p:txBody>
              <a:bodyPr/>
              <a:lstStyle/>
              <a:p>
                <a:r>
                  <a:rPr lang="en-US">
                    <a:noFill/>
                  </a:rPr>
                  <a:t> </a:t>
                </a:r>
              </a:p>
            </p:txBody>
          </p:sp>
        </mc:Fallback>
      </mc:AlternateContent>
      <p:sp>
        <p:nvSpPr>
          <p:cNvPr id="34" name="Rectangle 33">
            <a:extLst>
              <a:ext uri="{FF2B5EF4-FFF2-40B4-BE49-F238E27FC236}">
                <a16:creationId xmlns:a16="http://schemas.microsoft.com/office/drawing/2014/main" id="{ECABD067-9304-49BB-9BF2-2A187B6120A1}"/>
              </a:ext>
            </a:extLst>
          </p:cNvPr>
          <p:cNvSpPr/>
          <p:nvPr/>
        </p:nvSpPr>
        <p:spPr>
          <a:xfrm>
            <a:off x="5347653" y="2089303"/>
            <a:ext cx="3341221" cy="2381383"/>
          </a:xfrm>
          <a:prstGeom prst="rect">
            <a:avLst/>
          </a:prstGeom>
          <a:noFill/>
          <a:ln>
            <a:solidFill>
              <a:schemeClr val="tx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42" name="Picture 41">
            <a:extLst>
              <a:ext uri="{FF2B5EF4-FFF2-40B4-BE49-F238E27FC236}">
                <a16:creationId xmlns:a16="http://schemas.microsoft.com/office/drawing/2014/main" id="{5474C38E-B571-48A3-872D-370A2A3F52A1}"/>
              </a:ext>
            </a:extLst>
          </p:cNvPr>
          <p:cNvPicPr>
            <a:picLocks noChangeAspect="1"/>
          </p:cNvPicPr>
          <p:nvPr/>
        </p:nvPicPr>
        <p:blipFill>
          <a:blip r:embed="rId6"/>
          <a:stretch>
            <a:fillRect/>
          </a:stretch>
        </p:blipFill>
        <p:spPr>
          <a:xfrm>
            <a:off x="5368087" y="2184876"/>
            <a:ext cx="3300351" cy="2091772"/>
          </a:xfrm>
          <a:prstGeom prst="rect">
            <a:avLst/>
          </a:prstGeom>
        </p:spPr>
      </p:pic>
      <p:cxnSp>
        <p:nvCxnSpPr>
          <p:cNvPr id="43" name="Straight Connector 42">
            <a:extLst>
              <a:ext uri="{FF2B5EF4-FFF2-40B4-BE49-F238E27FC236}">
                <a16:creationId xmlns:a16="http://schemas.microsoft.com/office/drawing/2014/main" id="{232B5F07-4C4D-4749-822E-7395C160832A}"/>
              </a:ext>
            </a:extLst>
          </p:cNvPr>
          <p:cNvCxnSpPr>
            <a:cxnSpLocks/>
          </p:cNvCxnSpPr>
          <p:nvPr/>
        </p:nvCxnSpPr>
        <p:spPr>
          <a:xfrm flipH="1">
            <a:off x="8780831" y="4127954"/>
            <a:ext cx="1417740" cy="0"/>
          </a:xfrm>
          <a:prstGeom prst="line">
            <a:avLst/>
          </a:prstGeom>
          <a:ln>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44" name="Rectangle 43">
            <a:extLst>
              <a:ext uri="{FF2B5EF4-FFF2-40B4-BE49-F238E27FC236}">
                <a16:creationId xmlns:a16="http://schemas.microsoft.com/office/drawing/2014/main" id="{9817DF68-87AB-490C-9AF4-788F146EC596}"/>
              </a:ext>
            </a:extLst>
          </p:cNvPr>
          <p:cNvSpPr/>
          <p:nvPr/>
        </p:nvSpPr>
        <p:spPr>
          <a:xfrm>
            <a:off x="10198571" y="3930228"/>
            <a:ext cx="276038" cy="369332"/>
          </a:xfrm>
          <a:prstGeom prst="rect">
            <a:avLst/>
          </a:prstGeom>
        </p:spPr>
        <p:txBody>
          <a:bodyPr wrap="square">
            <a:spAutoFit/>
          </a:bodyPr>
          <a:lstStyle/>
          <a:p>
            <a:r>
              <a:rPr lang="en-US" sz="1800" dirty="0">
                <a:cs typeface="Calibri" panose="020F0502020204030204" pitchFamily="34" charset="0"/>
              </a:rPr>
              <a:t>z</a:t>
            </a:r>
            <a:endParaRPr lang="en-US" sz="1800" dirty="0"/>
          </a:p>
        </p:txBody>
      </p:sp>
      <mc:AlternateContent xmlns:mc="http://schemas.openxmlformats.org/markup-compatibility/2006" xmlns:a14="http://schemas.microsoft.com/office/drawing/2010/main">
        <mc:Choice Requires="a14">
          <p:sp>
            <p:nvSpPr>
              <p:cNvPr id="22" name="Rectangle 21">
                <a:extLst>
                  <a:ext uri="{FF2B5EF4-FFF2-40B4-BE49-F238E27FC236}">
                    <a16:creationId xmlns:a16="http://schemas.microsoft.com/office/drawing/2014/main" id="{39D7A6F1-4663-4501-8187-C8E87D5206B6}"/>
                  </a:ext>
                </a:extLst>
              </p:cNvPr>
              <p:cNvSpPr/>
              <p:nvPr/>
            </p:nvSpPr>
            <p:spPr>
              <a:xfrm>
                <a:off x="3703730" y="5521676"/>
                <a:ext cx="4416442" cy="523220"/>
              </a:xfrm>
              <a:prstGeom prst="rect">
                <a:avLst/>
              </a:prstGeom>
              <a:noFill/>
            </p:spPr>
            <p:txBody>
              <a:bodyPr wrap="square">
                <a:spAutoFit/>
              </a:bodyPr>
              <a:lstStyle/>
              <a:p>
                <a:r>
                  <a:rPr lang="en-US" sz="1400" b="1" dirty="0"/>
                  <a:t>Note that the total capacitance of this length </a:t>
                </a:r>
                <a:r>
                  <a:rPr lang="el-GR" sz="1400" b="1" dirty="0">
                    <a:cs typeface="Calibri" panose="020F0502020204030204" pitchFamily="34" charset="0"/>
                  </a:rPr>
                  <a:t>Δ</a:t>
                </a:r>
                <a14:m>
                  <m:oMath xmlns:m="http://schemas.openxmlformats.org/officeDocument/2006/math">
                    <m:r>
                      <a:rPr lang="en-US" sz="1400" b="1" i="1">
                        <a:latin typeface="Cambria Math" panose="02040503050406030204" pitchFamily="18" charset="0"/>
                      </a:rPr>
                      <m:t>ℓ</m:t>
                    </m:r>
                  </m:oMath>
                </a14:m>
                <a:r>
                  <a:rPr lang="en-US" sz="1400" b="1" dirty="0"/>
                  <a:t> of transmission line is C</a:t>
                </a:r>
                <a:r>
                  <a:rPr lang="el-GR" sz="1400" b="1" dirty="0">
                    <a:cs typeface="Calibri" panose="020F0502020204030204" pitchFamily="34" charset="0"/>
                  </a:rPr>
                  <a:t>Δ</a:t>
                </a:r>
                <a14:m>
                  <m:oMath xmlns:m="http://schemas.openxmlformats.org/officeDocument/2006/math">
                    <m:r>
                      <a:rPr lang="en-US" sz="1400" b="1" i="1">
                        <a:latin typeface="Cambria Math" panose="02040503050406030204" pitchFamily="18" charset="0"/>
                      </a:rPr>
                      <m:t>ℓ</m:t>
                    </m:r>
                  </m:oMath>
                </a14:m>
                <a:r>
                  <a:rPr lang="en-US" sz="1400" b="1" dirty="0"/>
                  <a:t>, and the total inductance is L</a:t>
                </a:r>
                <a:r>
                  <a:rPr lang="el-GR" sz="1400" b="1" dirty="0">
                    <a:cs typeface="Calibri" panose="020F0502020204030204" pitchFamily="34" charset="0"/>
                  </a:rPr>
                  <a:t>Δ</a:t>
                </a:r>
                <a14:m>
                  <m:oMath xmlns:m="http://schemas.openxmlformats.org/officeDocument/2006/math">
                    <m:r>
                      <a:rPr lang="en-US" sz="1400" b="1" i="1">
                        <a:latin typeface="Cambria Math" panose="02040503050406030204" pitchFamily="18" charset="0"/>
                      </a:rPr>
                      <m:t>ℓ</m:t>
                    </m:r>
                  </m:oMath>
                </a14:m>
                <a:r>
                  <a:rPr lang="en-US" sz="1400" b="1" dirty="0"/>
                  <a:t>.</a:t>
                </a:r>
              </a:p>
            </p:txBody>
          </p:sp>
        </mc:Choice>
        <mc:Fallback xmlns="">
          <p:sp>
            <p:nvSpPr>
              <p:cNvPr id="22" name="Rectangle 21">
                <a:extLst>
                  <a:ext uri="{FF2B5EF4-FFF2-40B4-BE49-F238E27FC236}">
                    <a16:creationId xmlns:a16="http://schemas.microsoft.com/office/drawing/2014/main" id="{39D7A6F1-4663-4501-8187-C8E87D5206B6}"/>
                  </a:ext>
                </a:extLst>
              </p:cNvPr>
              <p:cNvSpPr>
                <a:spLocks noRot="1" noChangeAspect="1" noMove="1" noResize="1" noEditPoints="1" noAdjustHandles="1" noChangeArrowheads="1" noChangeShapeType="1" noTextEdit="1"/>
              </p:cNvSpPr>
              <p:nvPr/>
            </p:nvSpPr>
            <p:spPr>
              <a:xfrm>
                <a:off x="3703730" y="5521676"/>
                <a:ext cx="4416442" cy="523220"/>
              </a:xfrm>
              <a:prstGeom prst="rect">
                <a:avLst/>
              </a:prstGeom>
              <a:blipFill>
                <a:blip r:embed="rId7"/>
                <a:stretch>
                  <a:fillRect l="-414" t="-2326" b="-10465"/>
                </a:stretch>
              </a:blipFill>
            </p:spPr>
            <p:txBody>
              <a:bodyPr/>
              <a:lstStyle/>
              <a:p>
                <a:r>
                  <a:rPr lang="en-US">
                    <a:noFill/>
                  </a:rPr>
                  <a:t> </a:t>
                </a:r>
              </a:p>
            </p:txBody>
          </p:sp>
        </mc:Fallback>
      </mc:AlternateContent>
      <p:sp>
        <p:nvSpPr>
          <p:cNvPr id="2" name="Title 1">
            <a:extLst>
              <a:ext uri="{FF2B5EF4-FFF2-40B4-BE49-F238E27FC236}">
                <a16:creationId xmlns:a16="http://schemas.microsoft.com/office/drawing/2014/main" id="{E98DA756-43AB-4A08-93D5-799CD5C6939F}"/>
              </a:ext>
            </a:extLst>
          </p:cNvPr>
          <p:cNvSpPr>
            <a:spLocks noGrp="1"/>
          </p:cNvSpPr>
          <p:nvPr>
            <p:ph type="title"/>
          </p:nvPr>
        </p:nvSpPr>
        <p:spPr/>
        <p:txBody>
          <a:bodyPr/>
          <a:lstStyle/>
          <a:p>
            <a:r>
              <a:rPr lang="en-US" dirty="0">
                <a:latin typeface="+mn-lt"/>
              </a:rPr>
              <a:t>The Telegrapher’s Equations</a:t>
            </a:r>
          </a:p>
        </p:txBody>
      </p:sp>
    </p:spTree>
    <p:extLst>
      <p:ext uri="{BB962C8B-B14F-4D97-AF65-F5344CB8AC3E}">
        <p14:creationId xmlns:p14="http://schemas.microsoft.com/office/powerpoint/2010/main" val="16937221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36258" y="693738"/>
            <a:ext cx="10839113" cy="646331"/>
          </a:xfrm>
          <a:prstGeom prst="rect">
            <a:avLst/>
          </a:prstGeom>
        </p:spPr>
        <p:txBody>
          <a:bodyPr wrap="square">
            <a:spAutoFit/>
          </a:bodyPr>
          <a:lstStyle/>
          <a:p>
            <a:r>
              <a:rPr lang="en-US" sz="1800" i="1" dirty="0"/>
              <a:t>Electrically large circuits require more advanced analysis techniques than those taught for electrically-small systems.</a:t>
            </a:r>
          </a:p>
        </p:txBody>
      </p:sp>
      <p:sp>
        <p:nvSpPr>
          <p:cNvPr id="12" name="Rectangle 11">
            <a:extLst>
              <a:ext uri="{FF2B5EF4-FFF2-40B4-BE49-F238E27FC236}">
                <a16:creationId xmlns:a16="http://schemas.microsoft.com/office/drawing/2014/main" id="{9197EAF2-7A91-4E33-AA9D-56FFECA8095A}"/>
              </a:ext>
            </a:extLst>
          </p:cNvPr>
          <p:cNvSpPr/>
          <p:nvPr/>
        </p:nvSpPr>
        <p:spPr>
          <a:xfrm>
            <a:off x="576570" y="1340069"/>
            <a:ext cx="10412742" cy="1477328"/>
          </a:xfrm>
          <a:prstGeom prst="rect">
            <a:avLst/>
          </a:prstGeom>
        </p:spPr>
        <p:txBody>
          <a:bodyPr wrap="square">
            <a:spAutoFit/>
          </a:bodyPr>
          <a:lstStyle/>
          <a:p>
            <a:r>
              <a:rPr lang="en-US" sz="1800" dirty="0"/>
              <a:t>In the most general case, the line will have resistive losses, which can be added to the model</a:t>
            </a:r>
            <a:r>
              <a:rPr lang="en-US" dirty="0"/>
              <a:t>. Thus, each piece of the long line has:</a:t>
            </a:r>
          </a:p>
          <a:p>
            <a:r>
              <a:rPr lang="en-US" sz="1800" b="1" dirty="0"/>
              <a:t>a)</a:t>
            </a:r>
            <a:r>
              <a:rPr lang="en-US" sz="1800" dirty="0"/>
              <a:t> an inductance-per-length </a:t>
            </a:r>
            <a:r>
              <a:rPr lang="en-US" sz="1800" i="1" dirty="0"/>
              <a:t>L</a:t>
            </a:r>
            <a:r>
              <a:rPr lang="en-US" sz="1800" dirty="0"/>
              <a:t> ,  </a:t>
            </a:r>
            <a:r>
              <a:rPr lang="en-US" sz="1800" b="1" dirty="0"/>
              <a:t>b)</a:t>
            </a:r>
            <a:r>
              <a:rPr lang="en-US" sz="1800" dirty="0"/>
              <a:t> a capacitance-per-length </a:t>
            </a:r>
            <a:r>
              <a:rPr lang="en-US" sz="1800" i="1" dirty="0"/>
              <a:t>C, </a:t>
            </a:r>
            <a:r>
              <a:rPr lang="en-US" sz="1800" b="1" i="1" dirty="0"/>
              <a:t>c)</a:t>
            </a:r>
            <a:r>
              <a:rPr lang="en-US" sz="1800" i="1" dirty="0"/>
              <a:t> a </a:t>
            </a:r>
            <a:r>
              <a:rPr lang="en-US" sz="1800" dirty="0"/>
              <a:t>resistance-per-</a:t>
            </a:r>
            <a:r>
              <a:rPr lang="en-US" dirty="0"/>
              <a:t>length L  and </a:t>
            </a:r>
            <a:r>
              <a:rPr lang="en-US" b="1" dirty="0"/>
              <a:t>d)</a:t>
            </a:r>
            <a:r>
              <a:rPr lang="en-US" dirty="0"/>
              <a:t> a shunt conductance-per-length L </a:t>
            </a:r>
            <a:r>
              <a:rPr lang="en-US" sz="1800" dirty="0"/>
              <a:t>which may be modeled as shown below.</a:t>
            </a:r>
          </a:p>
          <a:p>
            <a:endParaRPr lang="en-US" sz="1800" dirty="0"/>
          </a:p>
        </p:txBody>
      </p:sp>
      <p:cxnSp>
        <p:nvCxnSpPr>
          <p:cNvPr id="43" name="Straight Connector 42">
            <a:extLst>
              <a:ext uri="{FF2B5EF4-FFF2-40B4-BE49-F238E27FC236}">
                <a16:creationId xmlns:a16="http://schemas.microsoft.com/office/drawing/2014/main" id="{232B5F07-4C4D-4749-822E-7395C160832A}"/>
              </a:ext>
            </a:extLst>
          </p:cNvPr>
          <p:cNvCxnSpPr>
            <a:cxnSpLocks/>
          </p:cNvCxnSpPr>
          <p:nvPr/>
        </p:nvCxnSpPr>
        <p:spPr>
          <a:xfrm flipH="1">
            <a:off x="9312912" y="4976794"/>
            <a:ext cx="698050" cy="0"/>
          </a:xfrm>
          <a:prstGeom prst="line">
            <a:avLst/>
          </a:prstGeom>
          <a:ln>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44" name="Rectangle 43">
            <a:extLst>
              <a:ext uri="{FF2B5EF4-FFF2-40B4-BE49-F238E27FC236}">
                <a16:creationId xmlns:a16="http://schemas.microsoft.com/office/drawing/2014/main" id="{9817DF68-87AB-490C-9AF4-788F146EC596}"/>
              </a:ext>
            </a:extLst>
          </p:cNvPr>
          <p:cNvSpPr/>
          <p:nvPr/>
        </p:nvSpPr>
        <p:spPr>
          <a:xfrm>
            <a:off x="10010962" y="4779068"/>
            <a:ext cx="276038" cy="369332"/>
          </a:xfrm>
          <a:prstGeom prst="rect">
            <a:avLst/>
          </a:prstGeom>
        </p:spPr>
        <p:txBody>
          <a:bodyPr wrap="square">
            <a:spAutoFit/>
          </a:bodyPr>
          <a:lstStyle/>
          <a:p>
            <a:r>
              <a:rPr lang="en-US" sz="1800" dirty="0">
                <a:cs typeface="Calibri" panose="020F0502020204030204" pitchFamily="34" charset="0"/>
              </a:rPr>
              <a:t>z</a:t>
            </a:r>
            <a:endParaRPr lang="en-US" sz="1800" dirty="0"/>
          </a:p>
        </p:txBody>
      </p:sp>
      <p:grpSp>
        <p:nvGrpSpPr>
          <p:cNvPr id="6" name="Group 5">
            <a:extLst>
              <a:ext uri="{FF2B5EF4-FFF2-40B4-BE49-F238E27FC236}">
                <a16:creationId xmlns:a16="http://schemas.microsoft.com/office/drawing/2014/main" id="{89C9CB9C-3E55-6907-48FC-0F6E5B017D3D}"/>
              </a:ext>
            </a:extLst>
          </p:cNvPr>
          <p:cNvGrpSpPr/>
          <p:nvPr/>
        </p:nvGrpSpPr>
        <p:grpSpPr>
          <a:xfrm>
            <a:off x="3875843" y="5211459"/>
            <a:ext cx="5016614" cy="540407"/>
            <a:chOff x="5253009" y="5479393"/>
            <a:chExt cx="5016614" cy="540407"/>
          </a:xfrm>
        </p:grpSpPr>
        <p:sp>
          <p:nvSpPr>
            <p:cNvPr id="23" name="Rectangle 22">
              <a:extLst>
                <a:ext uri="{FF2B5EF4-FFF2-40B4-BE49-F238E27FC236}">
                  <a16:creationId xmlns:a16="http://schemas.microsoft.com/office/drawing/2014/main" id="{447AB91F-88F8-481A-B128-0CC1C2D0B67F}"/>
                </a:ext>
              </a:extLst>
            </p:cNvPr>
            <p:cNvSpPr/>
            <p:nvPr/>
          </p:nvSpPr>
          <p:spPr>
            <a:xfrm>
              <a:off x="5308028" y="5479393"/>
              <a:ext cx="4961595" cy="523220"/>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mc:AlternateContent xmlns:mc="http://schemas.openxmlformats.org/markup-compatibility/2006" xmlns:a14="http://schemas.microsoft.com/office/drawing/2010/main">
          <mc:Choice Requires="a14">
            <p:sp>
              <p:nvSpPr>
                <p:cNvPr id="22" name="Rectangle 21">
                  <a:extLst>
                    <a:ext uri="{FF2B5EF4-FFF2-40B4-BE49-F238E27FC236}">
                      <a16:creationId xmlns:a16="http://schemas.microsoft.com/office/drawing/2014/main" id="{39D7A6F1-4663-4501-8187-C8E87D5206B6}"/>
                    </a:ext>
                  </a:extLst>
                </p:cNvPr>
                <p:cNvSpPr/>
                <p:nvPr/>
              </p:nvSpPr>
              <p:spPr>
                <a:xfrm>
                  <a:off x="5253009" y="5496580"/>
                  <a:ext cx="5016614" cy="523220"/>
                </a:xfrm>
                <a:prstGeom prst="rect">
                  <a:avLst/>
                </a:prstGeom>
                <a:noFill/>
              </p:spPr>
              <p:txBody>
                <a:bodyPr wrap="square">
                  <a:spAutoFit/>
                </a:bodyPr>
                <a:lstStyle/>
                <a:p>
                  <a:r>
                    <a:rPr lang="en-US" sz="1400" b="1" dirty="0"/>
                    <a:t>Note that here, the total series resistance of this length </a:t>
                  </a:r>
                  <a:r>
                    <a:rPr lang="el-GR" sz="1400" b="1" dirty="0">
                      <a:cs typeface="Calibri" panose="020F0502020204030204" pitchFamily="34" charset="0"/>
                    </a:rPr>
                    <a:t>Δ</a:t>
                  </a:r>
                  <a14:m>
                    <m:oMath xmlns:m="http://schemas.openxmlformats.org/officeDocument/2006/math">
                      <m:r>
                        <a:rPr lang="en-US" sz="1400" b="1" i="1">
                          <a:latin typeface="Cambria Math" panose="02040503050406030204" pitchFamily="18" charset="0"/>
                        </a:rPr>
                        <m:t>ℓ</m:t>
                      </m:r>
                    </m:oMath>
                  </a14:m>
                  <a:r>
                    <a:rPr lang="en-US" sz="1400" b="1" dirty="0"/>
                    <a:t> of transmission line is R</a:t>
                  </a:r>
                  <a:r>
                    <a:rPr lang="el-GR" sz="1400" b="1" dirty="0">
                      <a:cs typeface="Calibri" panose="020F0502020204030204" pitchFamily="34" charset="0"/>
                    </a:rPr>
                    <a:t>Δ</a:t>
                  </a:r>
                  <a14:m>
                    <m:oMath xmlns:m="http://schemas.openxmlformats.org/officeDocument/2006/math">
                      <m:r>
                        <a:rPr lang="en-US" sz="1400" b="1" i="1">
                          <a:latin typeface="Cambria Math" panose="02040503050406030204" pitchFamily="18" charset="0"/>
                        </a:rPr>
                        <m:t>ℓ</m:t>
                      </m:r>
                    </m:oMath>
                  </a14:m>
                  <a:r>
                    <a:rPr lang="en-US" sz="1400" b="1" dirty="0"/>
                    <a:t>, and the total shunt conductance is G</a:t>
                  </a:r>
                  <a:r>
                    <a:rPr lang="el-GR" sz="1400" b="1" dirty="0">
                      <a:cs typeface="Calibri" panose="020F0502020204030204" pitchFamily="34" charset="0"/>
                    </a:rPr>
                    <a:t>Δ</a:t>
                  </a:r>
                  <a14:m>
                    <m:oMath xmlns:m="http://schemas.openxmlformats.org/officeDocument/2006/math">
                      <m:r>
                        <a:rPr lang="en-US" sz="1400" b="1" i="1">
                          <a:latin typeface="Cambria Math" panose="02040503050406030204" pitchFamily="18" charset="0"/>
                        </a:rPr>
                        <m:t>ℓ</m:t>
                      </m:r>
                    </m:oMath>
                  </a14:m>
                  <a:r>
                    <a:rPr lang="en-US" sz="1400" b="1" dirty="0"/>
                    <a:t>.</a:t>
                  </a:r>
                </a:p>
              </p:txBody>
            </p:sp>
          </mc:Choice>
          <mc:Fallback xmlns="">
            <p:sp>
              <p:nvSpPr>
                <p:cNvPr id="22" name="Rectangle 21">
                  <a:extLst>
                    <a:ext uri="{FF2B5EF4-FFF2-40B4-BE49-F238E27FC236}">
                      <a16:creationId xmlns:a16="http://schemas.microsoft.com/office/drawing/2014/main" id="{39D7A6F1-4663-4501-8187-C8E87D5206B6}"/>
                    </a:ext>
                  </a:extLst>
                </p:cNvPr>
                <p:cNvSpPr>
                  <a:spLocks noRot="1" noChangeAspect="1" noMove="1" noResize="1" noEditPoints="1" noAdjustHandles="1" noChangeArrowheads="1" noChangeShapeType="1" noTextEdit="1"/>
                </p:cNvSpPr>
                <p:nvPr/>
              </p:nvSpPr>
              <p:spPr>
                <a:xfrm>
                  <a:off x="5253009" y="5496580"/>
                  <a:ext cx="5016614" cy="523220"/>
                </a:xfrm>
                <a:prstGeom prst="rect">
                  <a:avLst/>
                </a:prstGeom>
                <a:blipFill>
                  <a:blip r:embed="rId2"/>
                  <a:stretch>
                    <a:fillRect l="-365" t="-2326" b="-10465"/>
                  </a:stretch>
                </a:blipFill>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24" name="Rectangle 23">
                <a:extLst>
                  <a:ext uri="{FF2B5EF4-FFF2-40B4-BE49-F238E27FC236}">
                    <a16:creationId xmlns:a16="http://schemas.microsoft.com/office/drawing/2014/main" id="{6888823E-F01B-4ACA-9B3F-60466F6CE70C}"/>
                  </a:ext>
                </a:extLst>
              </p:cNvPr>
              <p:cNvSpPr/>
              <p:nvPr/>
            </p:nvSpPr>
            <p:spPr>
              <a:xfrm>
                <a:off x="5844296" y="2590800"/>
                <a:ext cx="434734" cy="369332"/>
              </a:xfrm>
              <a:prstGeom prst="rect">
                <a:avLst/>
              </a:prstGeom>
            </p:spPr>
            <p:txBody>
              <a:bodyPr wrap="square">
                <a:spAutoFit/>
              </a:bodyPr>
              <a:lstStyle/>
              <a:p>
                <a:r>
                  <a:rPr lang="el-GR" sz="1800" dirty="0">
                    <a:cs typeface="Calibri" panose="020F0502020204030204" pitchFamily="34" charset="0"/>
                  </a:rPr>
                  <a:t>Δ</a:t>
                </a:r>
                <a14:m>
                  <m:oMath xmlns:m="http://schemas.openxmlformats.org/officeDocument/2006/math">
                    <m:r>
                      <a:rPr lang="en-US" sz="1800" i="1">
                        <a:latin typeface="Cambria Math" panose="02040503050406030204" pitchFamily="18" charset="0"/>
                      </a:rPr>
                      <m:t>ℓ</m:t>
                    </m:r>
                  </m:oMath>
                </a14:m>
                <a:endParaRPr lang="en-US" sz="1800" dirty="0"/>
              </a:p>
            </p:txBody>
          </p:sp>
        </mc:Choice>
        <mc:Fallback xmlns="">
          <p:sp>
            <p:nvSpPr>
              <p:cNvPr id="24" name="Rectangle 23">
                <a:extLst>
                  <a:ext uri="{FF2B5EF4-FFF2-40B4-BE49-F238E27FC236}">
                    <a16:creationId xmlns:a16="http://schemas.microsoft.com/office/drawing/2014/main" id="{6888823E-F01B-4ACA-9B3F-60466F6CE70C}"/>
                  </a:ext>
                </a:extLst>
              </p:cNvPr>
              <p:cNvSpPr>
                <a:spLocks noRot="1" noChangeAspect="1" noMove="1" noResize="1" noEditPoints="1" noAdjustHandles="1" noChangeArrowheads="1" noChangeShapeType="1" noTextEdit="1"/>
              </p:cNvSpPr>
              <p:nvPr/>
            </p:nvSpPr>
            <p:spPr>
              <a:xfrm>
                <a:off x="5844296" y="2590800"/>
                <a:ext cx="434734" cy="369332"/>
              </a:xfrm>
              <a:prstGeom prst="rect">
                <a:avLst/>
              </a:prstGeom>
              <a:blipFill>
                <a:blip r:embed="rId3"/>
                <a:stretch>
                  <a:fillRect l="-12676" t="-8197" b="-24590"/>
                </a:stretch>
              </a:blipFill>
            </p:spPr>
            <p:txBody>
              <a:bodyPr/>
              <a:lstStyle/>
              <a:p>
                <a:r>
                  <a:rPr lang="en-US">
                    <a:noFill/>
                  </a:rPr>
                  <a:t> </a:t>
                </a:r>
              </a:p>
            </p:txBody>
          </p:sp>
        </mc:Fallback>
      </mc:AlternateContent>
      <p:cxnSp>
        <p:nvCxnSpPr>
          <p:cNvPr id="26" name="Straight Connector 25">
            <a:extLst>
              <a:ext uri="{FF2B5EF4-FFF2-40B4-BE49-F238E27FC236}">
                <a16:creationId xmlns:a16="http://schemas.microsoft.com/office/drawing/2014/main" id="{D9CAFDCB-DA1E-49E2-991B-1D60F1C1E2F1}"/>
              </a:ext>
            </a:extLst>
          </p:cNvPr>
          <p:cNvCxnSpPr>
            <a:cxnSpLocks/>
            <a:endCxn id="24" idx="1"/>
          </p:cNvCxnSpPr>
          <p:nvPr/>
        </p:nvCxnSpPr>
        <p:spPr>
          <a:xfrm>
            <a:off x="2795426" y="2775466"/>
            <a:ext cx="3048870" cy="0"/>
          </a:xfrm>
          <a:prstGeom prst="line">
            <a:avLst/>
          </a:prstGeom>
          <a:ln>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DFD7CE6F-7A42-42F5-931D-53D131E7D879}"/>
              </a:ext>
            </a:extLst>
          </p:cNvPr>
          <p:cNvCxnSpPr>
            <a:cxnSpLocks/>
          </p:cNvCxnSpPr>
          <p:nvPr/>
        </p:nvCxnSpPr>
        <p:spPr>
          <a:xfrm flipH="1">
            <a:off x="6380444" y="2775466"/>
            <a:ext cx="2549938" cy="0"/>
          </a:xfrm>
          <a:prstGeom prst="line">
            <a:avLst/>
          </a:prstGeom>
          <a:ln>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3" name="Title 2">
            <a:extLst>
              <a:ext uri="{FF2B5EF4-FFF2-40B4-BE49-F238E27FC236}">
                <a16:creationId xmlns:a16="http://schemas.microsoft.com/office/drawing/2014/main" id="{C01A811F-9DE2-4F6E-9B7F-3F3B4A97E3F2}"/>
              </a:ext>
            </a:extLst>
          </p:cNvPr>
          <p:cNvSpPr>
            <a:spLocks noGrp="1"/>
          </p:cNvSpPr>
          <p:nvPr>
            <p:ph type="title"/>
          </p:nvPr>
        </p:nvSpPr>
        <p:spPr/>
        <p:txBody>
          <a:bodyPr/>
          <a:lstStyle/>
          <a:p>
            <a:r>
              <a:rPr lang="en-US" dirty="0">
                <a:latin typeface="+mn-lt"/>
              </a:rPr>
              <a:t>The Telegrapher’s Equations</a:t>
            </a:r>
          </a:p>
        </p:txBody>
      </p:sp>
      <p:pic>
        <p:nvPicPr>
          <p:cNvPr id="5" name="Picture 4">
            <a:extLst>
              <a:ext uri="{FF2B5EF4-FFF2-40B4-BE49-F238E27FC236}">
                <a16:creationId xmlns:a16="http://schemas.microsoft.com/office/drawing/2014/main" id="{3960C4D6-F539-E4BE-E2B8-DF248728249C}"/>
              </a:ext>
            </a:extLst>
          </p:cNvPr>
          <p:cNvPicPr>
            <a:picLocks noChangeAspect="1"/>
          </p:cNvPicPr>
          <p:nvPr/>
        </p:nvPicPr>
        <p:blipFill rotWithShape="1">
          <a:blip r:embed="rId4">
            <a:clrChange>
              <a:clrFrom>
                <a:srgbClr val="FFFFFF"/>
              </a:clrFrom>
              <a:clrTo>
                <a:srgbClr val="FFFFFF">
                  <a:alpha val="0"/>
                </a:srgbClr>
              </a:clrTo>
            </a:clrChange>
          </a:blip>
          <a:srcRect t="6573"/>
          <a:stretch/>
        </p:blipFill>
        <p:spPr>
          <a:xfrm>
            <a:off x="2791171" y="2853089"/>
            <a:ext cx="6134956" cy="2403039"/>
          </a:xfrm>
          <a:prstGeom prst="rect">
            <a:avLst/>
          </a:prstGeom>
          <a:ln>
            <a:noFill/>
          </a:ln>
        </p:spPr>
      </p:pic>
    </p:spTree>
    <p:extLst>
      <p:ext uri="{BB962C8B-B14F-4D97-AF65-F5344CB8AC3E}">
        <p14:creationId xmlns:p14="http://schemas.microsoft.com/office/powerpoint/2010/main" val="25346231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36258" y="641060"/>
            <a:ext cx="11223021" cy="369332"/>
          </a:xfrm>
          <a:prstGeom prst="rect">
            <a:avLst/>
          </a:prstGeom>
        </p:spPr>
        <p:txBody>
          <a:bodyPr wrap="square">
            <a:spAutoFit/>
          </a:bodyPr>
          <a:lstStyle/>
          <a:p>
            <a:r>
              <a:rPr lang="en-US" sz="1800" i="1" dirty="0"/>
              <a:t>Electrically large circuits require more advanced analysis techniques than those taught for electrically-small systems.</a:t>
            </a:r>
          </a:p>
        </p:txBody>
      </p:sp>
      <mc:AlternateContent xmlns:mc="http://schemas.openxmlformats.org/markup-compatibility/2006" xmlns:a14="http://schemas.microsoft.com/office/drawing/2010/main">
        <mc:Choice Requires="a14">
          <p:sp>
            <p:nvSpPr>
              <p:cNvPr id="12" name="Rectangle 11">
                <a:extLst>
                  <a:ext uri="{FF2B5EF4-FFF2-40B4-BE49-F238E27FC236}">
                    <a16:creationId xmlns:a16="http://schemas.microsoft.com/office/drawing/2014/main" id="{9197EAF2-7A91-4E33-AA9D-56FFECA8095A}"/>
                  </a:ext>
                </a:extLst>
              </p:cNvPr>
              <p:cNvSpPr/>
              <p:nvPr/>
            </p:nvSpPr>
            <p:spPr>
              <a:xfrm>
                <a:off x="1946241" y="4835769"/>
                <a:ext cx="8228160" cy="646331"/>
              </a:xfrm>
              <a:prstGeom prst="rect">
                <a:avLst/>
              </a:prstGeom>
            </p:spPr>
            <p:txBody>
              <a:bodyPr wrap="square">
                <a:spAutoFit/>
              </a:bodyPr>
              <a:lstStyle/>
              <a:p>
                <a:r>
                  <a:rPr lang="en-US" sz="1800" dirty="0"/>
                  <a:t>Since we have assumed that </a:t>
                </a:r>
                <a:r>
                  <a:rPr lang="el-GR" sz="1800" dirty="0">
                    <a:cs typeface="Calibri" panose="020F0502020204030204" pitchFamily="34" charset="0"/>
                  </a:rPr>
                  <a:t>Δ</a:t>
                </a:r>
                <a14:m>
                  <m:oMath xmlns:m="http://schemas.openxmlformats.org/officeDocument/2006/math">
                    <m:r>
                      <a:rPr lang="en-US" sz="1800" i="1">
                        <a:latin typeface="Cambria Math" panose="02040503050406030204" pitchFamily="18" charset="0"/>
                      </a:rPr>
                      <m:t>ℓ</m:t>
                    </m:r>
                  </m:oMath>
                </a14:m>
                <a:r>
                  <a:rPr lang="en-US" sz="1800" dirty="0"/>
                  <a:t> is electrically small, we can analyze this circuit using normal circuit analysis.</a:t>
                </a:r>
              </a:p>
            </p:txBody>
          </p:sp>
        </mc:Choice>
        <mc:Fallback xmlns="">
          <p:sp>
            <p:nvSpPr>
              <p:cNvPr id="12" name="Rectangle 11">
                <a:extLst>
                  <a:ext uri="{FF2B5EF4-FFF2-40B4-BE49-F238E27FC236}">
                    <a16:creationId xmlns:a16="http://schemas.microsoft.com/office/drawing/2014/main" id="{9197EAF2-7A91-4E33-AA9D-56FFECA8095A}"/>
                  </a:ext>
                </a:extLst>
              </p:cNvPr>
              <p:cNvSpPr>
                <a:spLocks noRot="1" noChangeAspect="1" noMove="1" noResize="1" noEditPoints="1" noAdjustHandles="1" noChangeArrowheads="1" noChangeShapeType="1" noTextEdit="1"/>
              </p:cNvSpPr>
              <p:nvPr/>
            </p:nvSpPr>
            <p:spPr>
              <a:xfrm>
                <a:off x="1946241" y="4835769"/>
                <a:ext cx="8228160" cy="646331"/>
              </a:xfrm>
              <a:prstGeom prst="rect">
                <a:avLst/>
              </a:prstGeom>
              <a:blipFill>
                <a:blip r:embed="rId2"/>
                <a:stretch>
                  <a:fillRect l="-593" t="-4717" b="-1415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Rectangle 24">
                <a:extLst>
                  <a:ext uri="{FF2B5EF4-FFF2-40B4-BE49-F238E27FC236}">
                    <a16:creationId xmlns:a16="http://schemas.microsoft.com/office/drawing/2014/main" id="{7C2FAAD0-289F-47C1-9ACD-195E45D00AB4}"/>
                  </a:ext>
                </a:extLst>
              </p:cNvPr>
              <p:cNvSpPr/>
              <p:nvPr/>
            </p:nvSpPr>
            <p:spPr>
              <a:xfrm>
                <a:off x="5927203" y="2063397"/>
                <a:ext cx="434734" cy="369332"/>
              </a:xfrm>
              <a:prstGeom prst="rect">
                <a:avLst/>
              </a:prstGeom>
            </p:spPr>
            <p:txBody>
              <a:bodyPr wrap="square">
                <a:spAutoFit/>
              </a:bodyPr>
              <a:lstStyle/>
              <a:p>
                <a:r>
                  <a:rPr lang="el-GR" sz="1800" dirty="0">
                    <a:cs typeface="Calibri" panose="020F0502020204030204" pitchFamily="34" charset="0"/>
                  </a:rPr>
                  <a:t>Δ</a:t>
                </a:r>
                <a14:m>
                  <m:oMath xmlns:m="http://schemas.openxmlformats.org/officeDocument/2006/math">
                    <m:r>
                      <a:rPr lang="en-US" sz="1800" i="1">
                        <a:latin typeface="Cambria Math" panose="02040503050406030204" pitchFamily="18" charset="0"/>
                      </a:rPr>
                      <m:t>ℓ</m:t>
                    </m:r>
                  </m:oMath>
                </a14:m>
                <a:endParaRPr lang="en-US" sz="1800" dirty="0"/>
              </a:p>
            </p:txBody>
          </p:sp>
        </mc:Choice>
        <mc:Fallback xmlns="">
          <p:sp>
            <p:nvSpPr>
              <p:cNvPr id="25" name="Rectangle 24">
                <a:extLst>
                  <a:ext uri="{FF2B5EF4-FFF2-40B4-BE49-F238E27FC236}">
                    <a16:creationId xmlns:a16="http://schemas.microsoft.com/office/drawing/2014/main" id="{7C2FAAD0-289F-47C1-9ACD-195E45D00AB4}"/>
                  </a:ext>
                </a:extLst>
              </p:cNvPr>
              <p:cNvSpPr>
                <a:spLocks noRot="1" noChangeAspect="1" noMove="1" noResize="1" noEditPoints="1" noAdjustHandles="1" noChangeArrowheads="1" noChangeShapeType="1" noTextEdit="1"/>
              </p:cNvSpPr>
              <p:nvPr/>
            </p:nvSpPr>
            <p:spPr>
              <a:xfrm>
                <a:off x="5927203" y="2063397"/>
                <a:ext cx="434734" cy="369332"/>
              </a:xfrm>
              <a:prstGeom prst="rect">
                <a:avLst/>
              </a:prstGeom>
              <a:blipFill>
                <a:blip r:embed="rId3"/>
                <a:stretch>
                  <a:fillRect l="-11111" t="-8197" b="-24590"/>
                </a:stretch>
              </a:blipFill>
            </p:spPr>
            <p:txBody>
              <a:bodyPr/>
              <a:lstStyle/>
              <a:p>
                <a:r>
                  <a:rPr lang="en-US">
                    <a:noFill/>
                  </a:rPr>
                  <a:t> </a:t>
                </a:r>
              </a:p>
            </p:txBody>
          </p:sp>
        </mc:Fallback>
      </mc:AlternateContent>
      <p:cxnSp>
        <p:nvCxnSpPr>
          <p:cNvPr id="27" name="Straight Connector 26">
            <a:extLst>
              <a:ext uri="{FF2B5EF4-FFF2-40B4-BE49-F238E27FC236}">
                <a16:creationId xmlns:a16="http://schemas.microsoft.com/office/drawing/2014/main" id="{9D88B6F4-095C-42D8-ABA2-13E9378B0012}"/>
              </a:ext>
            </a:extLst>
          </p:cNvPr>
          <p:cNvCxnSpPr>
            <a:cxnSpLocks/>
            <a:endCxn id="25" idx="1"/>
          </p:cNvCxnSpPr>
          <p:nvPr/>
        </p:nvCxnSpPr>
        <p:spPr>
          <a:xfrm>
            <a:off x="2878333" y="2248063"/>
            <a:ext cx="3048870" cy="0"/>
          </a:xfrm>
          <a:prstGeom prst="line">
            <a:avLst/>
          </a:prstGeom>
          <a:ln>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E444C0BD-A38F-4805-B297-225CDB79C2E8}"/>
              </a:ext>
            </a:extLst>
          </p:cNvPr>
          <p:cNvCxnSpPr>
            <a:cxnSpLocks/>
          </p:cNvCxnSpPr>
          <p:nvPr/>
        </p:nvCxnSpPr>
        <p:spPr>
          <a:xfrm flipH="1">
            <a:off x="6463351" y="2248063"/>
            <a:ext cx="2549938" cy="0"/>
          </a:xfrm>
          <a:prstGeom prst="line">
            <a:avLst/>
          </a:prstGeom>
          <a:ln>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B129DC7A-0809-4C97-8624-73F6A439D592}"/>
              </a:ext>
            </a:extLst>
          </p:cNvPr>
          <p:cNvCxnSpPr>
            <a:cxnSpLocks/>
          </p:cNvCxnSpPr>
          <p:nvPr/>
        </p:nvCxnSpPr>
        <p:spPr>
          <a:xfrm flipH="1">
            <a:off x="9228039" y="4287986"/>
            <a:ext cx="810422" cy="0"/>
          </a:xfrm>
          <a:prstGeom prst="line">
            <a:avLst/>
          </a:prstGeom>
          <a:ln>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24" name="Rectangle 23">
            <a:extLst>
              <a:ext uri="{FF2B5EF4-FFF2-40B4-BE49-F238E27FC236}">
                <a16:creationId xmlns:a16="http://schemas.microsoft.com/office/drawing/2014/main" id="{05FF7587-6122-42DA-95F8-01BF70F59147}"/>
              </a:ext>
            </a:extLst>
          </p:cNvPr>
          <p:cNvSpPr/>
          <p:nvPr/>
        </p:nvSpPr>
        <p:spPr>
          <a:xfrm>
            <a:off x="10038461" y="4090260"/>
            <a:ext cx="276038" cy="369332"/>
          </a:xfrm>
          <a:prstGeom prst="rect">
            <a:avLst/>
          </a:prstGeom>
        </p:spPr>
        <p:txBody>
          <a:bodyPr wrap="square">
            <a:spAutoFit/>
          </a:bodyPr>
          <a:lstStyle/>
          <a:p>
            <a:r>
              <a:rPr lang="en-US" sz="1800" dirty="0">
                <a:cs typeface="Calibri" panose="020F0502020204030204" pitchFamily="34" charset="0"/>
              </a:rPr>
              <a:t>z</a:t>
            </a:r>
            <a:endParaRPr lang="en-US" sz="1800" dirty="0"/>
          </a:p>
        </p:txBody>
      </p:sp>
      <mc:AlternateContent xmlns:mc="http://schemas.openxmlformats.org/markup-compatibility/2006" xmlns:a14="http://schemas.microsoft.com/office/drawing/2010/main">
        <mc:Choice Requires="a14">
          <p:sp>
            <p:nvSpPr>
              <p:cNvPr id="9" name="Rectangle 8">
                <a:extLst>
                  <a:ext uri="{FF2B5EF4-FFF2-40B4-BE49-F238E27FC236}">
                    <a16:creationId xmlns:a16="http://schemas.microsoft.com/office/drawing/2014/main" id="{23024D9D-9EF7-4BCB-ABF5-096F4C6AC9CC}"/>
                  </a:ext>
                </a:extLst>
              </p:cNvPr>
              <p:cNvSpPr/>
              <p:nvPr/>
            </p:nvSpPr>
            <p:spPr>
              <a:xfrm>
                <a:off x="1946242" y="1179705"/>
                <a:ext cx="7999141" cy="646331"/>
              </a:xfrm>
              <a:prstGeom prst="rect">
                <a:avLst/>
              </a:prstGeom>
            </p:spPr>
            <p:txBody>
              <a:bodyPr wrap="square">
                <a:spAutoFit/>
              </a:bodyPr>
              <a:lstStyle/>
              <a:p>
                <a:r>
                  <a:rPr lang="en-US" sz="1800" dirty="0"/>
                  <a:t>This system has input voltage V(</a:t>
                </a:r>
                <a:r>
                  <a:rPr lang="en-US" sz="1800" dirty="0" err="1"/>
                  <a:t>z,t</a:t>
                </a:r>
                <a:r>
                  <a:rPr lang="en-US" sz="1800" dirty="0"/>
                  <a:t>), input current I(</a:t>
                </a:r>
                <a:r>
                  <a:rPr lang="en-US" sz="1800" dirty="0" err="1"/>
                  <a:t>z,t</a:t>
                </a:r>
                <a:r>
                  <a:rPr lang="en-US" sz="1800" dirty="0"/>
                  <a:t>), output voltage V(z+</a:t>
                </a:r>
                <a:r>
                  <a:rPr lang="el-GR" sz="1800" dirty="0">
                    <a:cs typeface="Calibri" panose="020F0502020204030204" pitchFamily="34" charset="0"/>
                  </a:rPr>
                  <a:t>Δ</a:t>
                </a:r>
                <a14:m>
                  <m:oMath xmlns:m="http://schemas.openxmlformats.org/officeDocument/2006/math">
                    <m:r>
                      <a:rPr lang="en-US" sz="1800" i="1">
                        <a:latin typeface="Cambria Math" panose="02040503050406030204" pitchFamily="18" charset="0"/>
                      </a:rPr>
                      <m:t>ℓ</m:t>
                    </m:r>
                  </m:oMath>
                </a14:m>
                <a:r>
                  <a:rPr lang="en-US" sz="1800" dirty="0"/>
                  <a:t>,t) and output current I(z+</a:t>
                </a:r>
                <a:r>
                  <a:rPr lang="el-GR" sz="1800" dirty="0">
                    <a:cs typeface="Calibri" panose="020F0502020204030204" pitchFamily="34" charset="0"/>
                  </a:rPr>
                  <a:t>Δ</a:t>
                </a:r>
                <a14:m>
                  <m:oMath xmlns:m="http://schemas.openxmlformats.org/officeDocument/2006/math">
                    <m:r>
                      <a:rPr lang="en-US" sz="1800" i="1">
                        <a:latin typeface="Cambria Math" panose="02040503050406030204" pitchFamily="18" charset="0"/>
                      </a:rPr>
                      <m:t>ℓ</m:t>
                    </m:r>
                  </m:oMath>
                </a14:m>
                <a:r>
                  <a:rPr lang="en-US" sz="1800" dirty="0"/>
                  <a:t>,t).  </a:t>
                </a:r>
              </a:p>
            </p:txBody>
          </p:sp>
        </mc:Choice>
        <mc:Fallback xmlns="">
          <p:sp>
            <p:nvSpPr>
              <p:cNvPr id="9" name="Rectangle 8">
                <a:extLst>
                  <a:ext uri="{FF2B5EF4-FFF2-40B4-BE49-F238E27FC236}">
                    <a16:creationId xmlns:a16="http://schemas.microsoft.com/office/drawing/2014/main" id="{23024D9D-9EF7-4BCB-ABF5-096F4C6AC9CC}"/>
                  </a:ext>
                </a:extLst>
              </p:cNvPr>
              <p:cNvSpPr>
                <a:spLocks noRot="1" noChangeAspect="1" noMove="1" noResize="1" noEditPoints="1" noAdjustHandles="1" noChangeArrowheads="1" noChangeShapeType="1" noTextEdit="1"/>
              </p:cNvSpPr>
              <p:nvPr/>
            </p:nvSpPr>
            <p:spPr>
              <a:xfrm>
                <a:off x="1946242" y="1179705"/>
                <a:ext cx="7999141" cy="646331"/>
              </a:xfrm>
              <a:prstGeom prst="rect">
                <a:avLst/>
              </a:prstGeom>
              <a:blipFill>
                <a:blip r:embed="rId4"/>
                <a:stretch>
                  <a:fillRect l="-610" t="-5660" b="-14151"/>
                </a:stretch>
              </a:blipFill>
            </p:spPr>
            <p:txBody>
              <a:bodyPr/>
              <a:lstStyle/>
              <a:p>
                <a:r>
                  <a:rPr lang="en-US">
                    <a:noFill/>
                  </a:rPr>
                  <a:t> </a:t>
                </a:r>
              </a:p>
            </p:txBody>
          </p:sp>
        </mc:Fallback>
      </mc:AlternateContent>
      <p:pic>
        <p:nvPicPr>
          <p:cNvPr id="14" name="Picture 13">
            <a:extLst>
              <a:ext uri="{FF2B5EF4-FFF2-40B4-BE49-F238E27FC236}">
                <a16:creationId xmlns:a16="http://schemas.microsoft.com/office/drawing/2014/main" id="{F3E49B0E-8B22-488E-BA29-1659835DB29E}"/>
              </a:ext>
            </a:extLst>
          </p:cNvPr>
          <p:cNvPicPr>
            <a:picLocks noChangeAspect="1"/>
          </p:cNvPicPr>
          <p:nvPr/>
        </p:nvPicPr>
        <p:blipFill rotWithShape="1">
          <a:blip r:embed="rId5"/>
          <a:srcRect t="6573"/>
          <a:stretch/>
        </p:blipFill>
        <p:spPr>
          <a:xfrm>
            <a:off x="2878333" y="2432730"/>
            <a:ext cx="6134956" cy="2403039"/>
          </a:xfrm>
          <a:prstGeom prst="rect">
            <a:avLst/>
          </a:prstGeom>
          <a:ln>
            <a:noFill/>
          </a:ln>
        </p:spPr>
      </p:pic>
      <p:sp>
        <p:nvSpPr>
          <p:cNvPr id="2" name="Title 1">
            <a:extLst>
              <a:ext uri="{FF2B5EF4-FFF2-40B4-BE49-F238E27FC236}">
                <a16:creationId xmlns:a16="http://schemas.microsoft.com/office/drawing/2014/main" id="{61E1FEE5-23E3-4E3F-9850-BAACCC898CE6}"/>
              </a:ext>
            </a:extLst>
          </p:cNvPr>
          <p:cNvSpPr>
            <a:spLocks noGrp="1"/>
          </p:cNvSpPr>
          <p:nvPr>
            <p:ph type="title"/>
          </p:nvPr>
        </p:nvSpPr>
        <p:spPr/>
        <p:txBody>
          <a:bodyPr/>
          <a:lstStyle/>
          <a:p>
            <a:r>
              <a:rPr lang="en-US" dirty="0">
                <a:latin typeface="+mn-lt"/>
              </a:rPr>
              <a:t>The Telegrapher’s Equations</a:t>
            </a:r>
          </a:p>
        </p:txBody>
      </p:sp>
    </p:spTree>
    <p:extLst>
      <p:ext uri="{BB962C8B-B14F-4D97-AF65-F5344CB8AC3E}">
        <p14:creationId xmlns:p14="http://schemas.microsoft.com/office/powerpoint/2010/main" val="40503838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6">
            <a:extLst>
              <a:ext uri="{FF2B5EF4-FFF2-40B4-BE49-F238E27FC236}">
                <a16:creationId xmlns:a16="http://schemas.microsoft.com/office/drawing/2014/main" id="{4A538D95-7407-4D30-B7C8-CF95481626CE}"/>
              </a:ext>
            </a:extLst>
          </p:cNvPr>
          <p:cNvPicPr>
            <a:picLocks noChangeAspect="1"/>
          </p:cNvPicPr>
          <p:nvPr/>
        </p:nvPicPr>
        <p:blipFill rotWithShape="1">
          <a:blip r:embed="rId2"/>
          <a:srcRect t="6573"/>
          <a:stretch/>
        </p:blipFill>
        <p:spPr>
          <a:xfrm>
            <a:off x="7239340" y="1420044"/>
            <a:ext cx="3901861" cy="1528344"/>
          </a:xfrm>
          <a:prstGeom prst="rect">
            <a:avLst/>
          </a:prstGeom>
          <a:ln>
            <a:noFill/>
          </a:ln>
        </p:spPr>
      </p:pic>
      <p:sp>
        <p:nvSpPr>
          <p:cNvPr id="33" name="Rectangle 32">
            <a:extLst>
              <a:ext uri="{FF2B5EF4-FFF2-40B4-BE49-F238E27FC236}">
                <a16:creationId xmlns:a16="http://schemas.microsoft.com/office/drawing/2014/main" id="{6BAED7C1-C018-4392-9671-16A3D83AF3F7}"/>
              </a:ext>
            </a:extLst>
          </p:cNvPr>
          <p:cNvSpPr/>
          <p:nvPr/>
        </p:nvSpPr>
        <p:spPr>
          <a:xfrm>
            <a:off x="3861281" y="5347448"/>
            <a:ext cx="3645239" cy="684817"/>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Rectangle 3"/>
          <p:cNvSpPr/>
          <p:nvPr/>
        </p:nvSpPr>
        <p:spPr>
          <a:xfrm>
            <a:off x="609600" y="648710"/>
            <a:ext cx="11179878" cy="369332"/>
          </a:xfrm>
          <a:prstGeom prst="rect">
            <a:avLst/>
          </a:prstGeom>
        </p:spPr>
        <p:txBody>
          <a:bodyPr wrap="square">
            <a:spAutoFit/>
          </a:bodyPr>
          <a:lstStyle/>
          <a:p>
            <a:r>
              <a:rPr lang="en-US" sz="1800" i="1" dirty="0"/>
              <a:t>Electrically large circuits require more advanced analysis techniques than those taught for electrically-small systems.</a:t>
            </a:r>
          </a:p>
        </p:txBody>
      </p:sp>
      <p:sp>
        <p:nvSpPr>
          <p:cNvPr id="12" name="Rectangle 11">
            <a:extLst>
              <a:ext uri="{FF2B5EF4-FFF2-40B4-BE49-F238E27FC236}">
                <a16:creationId xmlns:a16="http://schemas.microsoft.com/office/drawing/2014/main" id="{9197EAF2-7A91-4E33-AA9D-56FFECA8095A}"/>
              </a:ext>
            </a:extLst>
          </p:cNvPr>
          <p:cNvSpPr/>
          <p:nvPr/>
        </p:nvSpPr>
        <p:spPr>
          <a:xfrm>
            <a:off x="674576" y="2615005"/>
            <a:ext cx="4257798" cy="369332"/>
          </a:xfrm>
          <a:prstGeom prst="rect">
            <a:avLst/>
          </a:prstGeom>
        </p:spPr>
        <p:txBody>
          <a:bodyPr wrap="square">
            <a:spAutoFit/>
          </a:bodyPr>
          <a:lstStyle/>
          <a:p>
            <a:r>
              <a:rPr lang="en-US" sz="1800" dirty="0"/>
              <a:t>Using </a:t>
            </a:r>
            <a:r>
              <a:rPr lang="en-US" sz="1800" dirty="0" err="1"/>
              <a:t>Kirchoff’s</a:t>
            </a:r>
            <a:r>
              <a:rPr lang="en-US" sz="1800" dirty="0"/>
              <a:t> voltage law, we can write:</a:t>
            </a:r>
          </a:p>
        </p:txBody>
      </p:sp>
      <mc:AlternateContent xmlns:mc="http://schemas.openxmlformats.org/markup-compatibility/2006" xmlns:a14="http://schemas.microsoft.com/office/drawing/2010/main">
        <mc:Choice Requires="a14">
          <p:sp>
            <p:nvSpPr>
              <p:cNvPr id="25" name="Rectangle 24">
                <a:extLst>
                  <a:ext uri="{FF2B5EF4-FFF2-40B4-BE49-F238E27FC236}">
                    <a16:creationId xmlns:a16="http://schemas.microsoft.com/office/drawing/2014/main" id="{7C2FAAD0-289F-47C1-9ACD-195E45D00AB4}"/>
                  </a:ext>
                </a:extLst>
              </p:cNvPr>
              <p:cNvSpPr/>
              <p:nvPr/>
            </p:nvSpPr>
            <p:spPr>
              <a:xfrm>
                <a:off x="8575715" y="1073380"/>
                <a:ext cx="434734" cy="369332"/>
              </a:xfrm>
              <a:prstGeom prst="rect">
                <a:avLst/>
              </a:prstGeom>
            </p:spPr>
            <p:txBody>
              <a:bodyPr wrap="square">
                <a:spAutoFit/>
              </a:bodyPr>
              <a:lstStyle/>
              <a:p>
                <a:r>
                  <a:rPr lang="el-GR" sz="1800" dirty="0">
                    <a:cs typeface="Calibri" panose="020F0502020204030204" pitchFamily="34" charset="0"/>
                  </a:rPr>
                  <a:t>Δ</a:t>
                </a:r>
                <a14:m>
                  <m:oMath xmlns:m="http://schemas.openxmlformats.org/officeDocument/2006/math">
                    <m:r>
                      <a:rPr lang="en-US" sz="1800" i="1">
                        <a:latin typeface="Cambria Math" panose="02040503050406030204" pitchFamily="18" charset="0"/>
                      </a:rPr>
                      <m:t>ℓ</m:t>
                    </m:r>
                  </m:oMath>
                </a14:m>
                <a:endParaRPr lang="en-US" sz="1800" dirty="0"/>
              </a:p>
            </p:txBody>
          </p:sp>
        </mc:Choice>
        <mc:Fallback xmlns="">
          <p:sp>
            <p:nvSpPr>
              <p:cNvPr id="25" name="Rectangle 24">
                <a:extLst>
                  <a:ext uri="{FF2B5EF4-FFF2-40B4-BE49-F238E27FC236}">
                    <a16:creationId xmlns:a16="http://schemas.microsoft.com/office/drawing/2014/main" id="{7C2FAAD0-289F-47C1-9ACD-195E45D00AB4}"/>
                  </a:ext>
                </a:extLst>
              </p:cNvPr>
              <p:cNvSpPr>
                <a:spLocks noRot="1" noChangeAspect="1" noMove="1" noResize="1" noEditPoints="1" noAdjustHandles="1" noChangeArrowheads="1" noChangeShapeType="1" noTextEdit="1"/>
              </p:cNvSpPr>
              <p:nvPr/>
            </p:nvSpPr>
            <p:spPr>
              <a:xfrm>
                <a:off x="8575715" y="1073380"/>
                <a:ext cx="434734" cy="369332"/>
              </a:xfrm>
              <a:prstGeom prst="rect">
                <a:avLst/>
              </a:prstGeom>
              <a:blipFill>
                <a:blip r:embed="rId3"/>
                <a:stretch>
                  <a:fillRect l="-12676" t="-8197" b="-24590"/>
                </a:stretch>
              </a:blipFill>
            </p:spPr>
            <p:txBody>
              <a:bodyPr/>
              <a:lstStyle/>
              <a:p>
                <a:r>
                  <a:rPr lang="en-US">
                    <a:noFill/>
                  </a:rPr>
                  <a:t> </a:t>
                </a:r>
              </a:p>
            </p:txBody>
          </p:sp>
        </mc:Fallback>
      </mc:AlternateContent>
      <p:cxnSp>
        <p:nvCxnSpPr>
          <p:cNvPr id="27" name="Straight Connector 26">
            <a:extLst>
              <a:ext uri="{FF2B5EF4-FFF2-40B4-BE49-F238E27FC236}">
                <a16:creationId xmlns:a16="http://schemas.microsoft.com/office/drawing/2014/main" id="{9D88B6F4-095C-42D8-ABA2-13E9378B0012}"/>
              </a:ext>
            </a:extLst>
          </p:cNvPr>
          <p:cNvCxnSpPr>
            <a:cxnSpLocks/>
          </p:cNvCxnSpPr>
          <p:nvPr/>
        </p:nvCxnSpPr>
        <p:spPr>
          <a:xfrm>
            <a:off x="7239339" y="1258046"/>
            <a:ext cx="1290568" cy="0"/>
          </a:xfrm>
          <a:prstGeom prst="line">
            <a:avLst/>
          </a:prstGeom>
          <a:ln>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E444C0BD-A38F-4805-B297-225CDB79C2E8}"/>
              </a:ext>
            </a:extLst>
          </p:cNvPr>
          <p:cNvCxnSpPr>
            <a:cxnSpLocks/>
          </p:cNvCxnSpPr>
          <p:nvPr/>
        </p:nvCxnSpPr>
        <p:spPr>
          <a:xfrm flipH="1">
            <a:off x="9075192" y="1258046"/>
            <a:ext cx="2066009" cy="0"/>
          </a:xfrm>
          <a:prstGeom prst="line">
            <a:avLst/>
          </a:prstGeom>
          <a:ln>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B129DC7A-0809-4C97-8624-73F6A439D592}"/>
              </a:ext>
            </a:extLst>
          </p:cNvPr>
          <p:cNvCxnSpPr>
            <a:cxnSpLocks/>
          </p:cNvCxnSpPr>
          <p:nvPr/>
        </p:nvCxnSpPr>
        <p:spPr>
          <a:xfrm flipH="1">
            <a:off x="10174801" y="3027475"/>
            <a:ext cx="678857" cy="0"/>
          </a:xfrm>
          <a:prstGeom prst="line">
            <a:avLst/>
          </a:prstGeom>
          <a:ln>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24" name="Rectangle 23">
            <a:extLst>
              <a:ext uri="{FF2B5EF4-FFF2-40B4-BE49-F238E27FC236}">
                <a16:creationId xmlns:a16="http://schemas.microsoft.com/office/drawing/2014/main" id="{05FF7587-6122-42DA-95F8-01BF70F59147}"/>
              </a:ext>
            </a:extLst>
          </p:cNvPr>
          <p:cNvSpPr/>
          <p:nvPr/>
        </p:nvSpPr>
        <p:spPr>
          <a:xfrm>
            <a:off x="10865162" y="2803353"/>
            <a:ext cx="276038" cy="369332"/>
          </a:xfrm>
          <a:prstGeom prst="rect">
            <a:avLst/>
          </a:prstGeom>
        </p:spPr>
        <p:txBody>
          <a:bodyPr wrap="square">
            <a:spAutoFit/>
          </a:bodyPr>
          <a:lstStyle/>
          <a:p>
            <a:r>
              <a:rPr lang="en-US" sz="1800" dirty="0">
                <a:cs typeface="Calibri" panose="020F0502020204030204" pitchFamily="34" charset="0"/>
              </a:rPr>
              <a:t>z</a:t>
            </a:r>
            <a:endParaRPr lang="en-US" sz="1800" dirty="0"/>
          </a:p>
        </p:txBody>
      </p: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C8DE1401-78F9-4450-ACFF-CB142566A24A}"/>
                  </a:ext>
                </a:extLst>
              </p:cNvPr>
              <p:cNvSpPr txBox="1"/>
              <p:nvPr/>
            </p:nvSpPr>
            <p:spPr>
              <a:xfrm>
                <a:off x="1976233" y="2999559"/>
                <a:ext cx="5263107" cy="527580"/>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1800" b="0" i="1" smtClean="0">
                          <a:latin typeface="Cambria Math" panose="02040503050406030204" pitchFamily="18" charset="0"/>
                        </a:rPr>
                        <m:t>𝑉</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𝑧</m:t>
                          </m:r>
                          <m:r>
                            <a:rPr lang="en-US" sz="1800" b="0" i="1" smtClean="0">
                              <a:latin typeface="Cambria Math" panose="02040503050406030204" pitchFamily="18" charset="0"/>
                            </a:rPr>
                            <m:t>,</m:t>
                          </m:r>
                          <m:r>
                            <a:rPr lang="en-US" sz="1800" b="0" i="1" smtClean="0">
                              <a:latin typeface="Cambria Math" panose="02040503050406030204" pitchFamily="18" charset="0"/>
                            </a:rPr>
                            <m:t>𝑡</m:t>
                          </m:r>
                        </m:e>
                      </m:d>
                      <m:r>
                        <a:rPr lang="en-US" sz="1800" b="0" i="1" smtClean="0">
                          <a:latin typeface="Cambria Math" panose="02040503050406030204" pitchFamily="18" charset="0"/>
                        </a:rPr>
                        <m:t>−</m:t>
                      </m:r>
                      <m:r>
                        <a:rPr lang="en-US" sz="1800" b="0" i="1" smtClean="0">
                          <a:latin typeface="Cambria Math" panose="02040503050406030204" pitchFamily="18" charset="0"/>
                        </a:rPr>
                        <m:t>𝑅</m:t>
                      </m:r>
                      <m:r>
                        <m:rPr>
                          <m:sty m:val="p"/>
                        </m:rPr>
                        <a:rPr lang="en-US" sz="1800">
                          <a:latin typeface="Cambria Math" panose="02040503050406030204" pitchFamily="18" charset="0"/>
                        </a:rPr>
                        <m:t>Δ</m:t>
                      </m:r>
                      <m:r>
                        <a:rPr lang="en-US" sz="1800" i="1">
                          <a:latin typeface="Cambria Math" panose="02040503050406030204" pitchFamily="18" charset="0"/>
                        </a:rPr>
                        <m:t>ℓ</m:t>
                      </m:r>
                      <m:r>
                        <a:rPr lang="en-US" sz="1800" b="0" i="1" smtClean="0">
                          <a:latin typeface="Cambria Math" panose="02040503050406030204" pitchFamily="18" charset="0"/>
                        </a:rPr>
                        <m:t>𝐼</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𝑧</m:t>
                          </m:r>
                          <m:r>
                            <a:rPr lang="en-US" sz="1800" b="0" i="1" smtClean="0">
                              <a:latin typeface="Cambria Math" panose="02040503050406030204" pitchFamily="18" charset="0"/>
                            </a:rPr>
                            <m:t>,</m:t>
                          </m:r>
                          <m:r>
                            <a:rPr lang="en-US" sz="1800" b="0" i="1" smtClean="0">
                              <a:latin typeface="Cambria Math" panose="02040503050406030204" pitchFamily="18" charset="0"/>
                            </a:rPr>
                            <m:t>𝑡</m:t>
                          </m:r>
                        </m:e>
                      </m:d>
                      <m:r>
                        <a:rPr lang="en-US" sz="1800" b="0" i="1" smtClean="0">
                          <a:latin typeface="Cambria Math" panose="02040503050406030204" pitchFamily="18" charset="0"/>
                        </a:rPr>
                        <m:t>−</m:t>
                      </m:r>
                      <m:r>
                        <a:rPr lang="en-US" sz="1800" b="0" i="1" smtClean="0">
                          <a:latin typeface="Cambria Math" panose="02040503050406030204" pitchFamily="18" charset="0"/>
                        </a:rPr>
                        <m:t>𝐿</m:t>
                      </m:r>
                      <m:r>
                        <m:rPr>
                          <m:sty m:val="p"/>
                        </m:rPr>
                        <a:rPr lang="en-US" sz="1800" b="0" i="0" smtClean="0">
                          <a:latin typeface="Cambria Math" panose="02040503050406030204" pitchFamily="18" charset="0"/>
                        </a:rPr>
                        <m:t>Δ</m:t>
                      </m:r>
                      <m:r>
                        <a:rPr lang="en-US" sz="1800" b="0" i="1" smtClean="0">
                          <a:latin typeface="Cambria Math" panose="02040503050406030204" pitchFamily="18" charset="0"/>
                        </a:rPr>
                        <m:t>ℓ</m:t>
                      </m:r>
                      <m:f>
                        <m:fPr>
                          <m:ctrlPr>
                            <a:rPr lang="en-US" sz="1800" b="0" i="1" smtClean="0">
                              <a:latin typeface="Cambria Math" panose="02040503050406030204" pitchFamily="18" charset="0"/>
                            </a:rPr>
                          </m:ctrlPr>
                        </m:fPr>
                        <m:num>
                          <m:r>
                            <a:rPr lang="en-US" sz="1800" b="0" i="1" smtClean="0">
                              <a:latin typeface="Cambria Math" panose="02040503050406030204" pitchFamily="18" charset="0"/>
                            </a:rPr>
                            <m:t>𝑑𝐼</m:t>
                          </m:r>
                          <m:r>
                            <a:rPr lang="en-US" sz="1800" b="0" i="1" smtClean="0">
                              <a:latin typeface="Cambria Math" panose="02040503050406030204" pitchFamily="18" charset="0"/>
                            </a:rPr>
                            <m:t>(</m:t>
                          </m:r>
                          <m:r>
                            <a:rPr lang="en-US" sz="1800" b="0" i="1" smtClean="0">
                              <a:latin typeface="Cambria Math" panose="02040503050406030204" pitchFamily="18" charset="0"/>
                            </a:rPr>
                            <m:t>𝑧</m:t>
                          </m:r>
                          <m:r>
                            <a:rPr lang="en-US" sz="1800" b="0" i="1" smtClean="0">
                              <a:latin typeface="Cambria Math" panose="02040503050406030204" pitchFamily="18" charset="0"/>
                            </a:rPr>
                            <m:t>,</m:t>
                          </m:r>
                          <m:r>
                            <a:rPr lang="en-US" sz="1800" b="0" i="1" smtClean="0">
                              <a:latin typeface="Cambria Math" panose="02040503050406030204" pitchFamily="18" charset="0"/>
                            </a:rPr>
                            <m:t>𝑡</m:t>
                          </m:r>
                          <m:r>
                            <a:rPr lang="en-US" sz="1800" b="0" i="1" smtClean="0">
                              <a:latin typeface="Cambria Math" panose="02040503050406030204" pitchFamily="18" charset="0"/>
                            </a:rPr>
                            <m:t>)</m:t>
                          </m:r>
                        </m:num>
                        <m:den>
                          <m:r>
                            <a:rPr lang="en-US" sz="1800" b="0" i="1" smtClean="0">
                              <a:latin typeface="Cambria Math" panose="02040503050406030204" pitchFamily="18" charset="0"/>
                            </a:rPr>
                            <m:t>𝑑𝑡</m:t>
                          </m:r>
                        </m:den>
                      </m:f>
                      <m:r>
                        <a:rPr lang="en-US" sz="1800" b="0" i="1" smtClean="0">
                          <a:latin typeface="Cambria Math" panose="02040503050406030204" pitchFamily="18" charset="0"/>
                        </a:rPr>
                        <m:t>−</m:t>
                      </m:r>
                      <m:r>
                        <a:rPr lang="en-US" sz="1800" b="0" i="1" smtClean="0">
                          <a:latin typeface="Cambria Math" panose="02040503050406030204" pitchFamily="18" charset="0"/>
                        </a:rPr>
                        <m:t>𝑉</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𝑧</m:t>
                          </m:r>
                          <m:r>
                            <a:rPr lang="en-US" sz="1800" b="0" i="1" smtClean="0">
                              <a:latin typeface="Cambria Math" panose="02040503050406030204" pitchFamily="18" charset="0"/>
                            </a:rPr>
                            <m:t>+</m:t>
                          </m:r>
                          <m:r>
                            <m:rPr>
                              <m:sty m:val="p"/>
                            </m:rPr>
                            <a:rPr lang="en-US" sz="1800" b="0" i="0" smtClean="0">
                              <a:latin typeface="Cambria Math" panose="02040503050406030204" pitchFamily="18" charset="0"/>
                            </a:rPr>
                            <m:t>Δ</m:t>
                          </m:r>
                          <m:r>
                            <a:rPr lang="en-US" sz="1800" b="0" i="1" smtClean="0">
                              <a:latin typeface="Cambria Math" panose="02040503050406030204" pitchFamily="18" charset="0"/>
                            </a:rPr>
                            <m:t>ℓ,</m:t>
                          </m:r>
                          <m:r>
                            <a:rPr lang="en-US" sz="1800" b="0" i="1" smtClean="0">
                              <a:latin typeface="Cambria Math" panose="02040503050406030204" pitchFamily="18" charset="0"/>
                            </a:rPr>
                            <m:t>𝑡</m:t>
                          </m:r>
                        </m:e>
                      </m:d>
                      <m:r>
                        <a:rPr lang="en-US" sz="1800" b="0" i="1" smtClean="0">
                          <a:latin typeface="Cambria Math" panose="02040503050406030204" pitchFamily="18" charset="0"/>
                        </a:rPr>
                        <m:t>=0</m:t>
                      </m:r>
                    </m:oMath>
                  </m:oMathPara>
                </a14:m>
                <a:endParaRPr lang="en-US" sz="1800" dirty="0"/>
              </a:p>
            </p:txBody>
          </p:sp>
        </mc:Choice>
        <mc:Fallback xmlns="">
          <p:sp>
            <p:nvSpPr>
              <p:cNvPr id="2" name="TextBox 1">
                <a:extLst>
                  <a:ext uri="{FF2B5EF4-FFF2-40B4-BE49-F238E27FC236}">
                    <a16:creationId xmlns:a16="http://schemas.microsoft.com/office/drawing/2014/main" id="{C8DE1401-78F9-4450-ACFF-CB142566A24A}"/>
                  </a:ext>
                </a:extLst>
              </p:cNvPr>
              <p:cNvSpPr txBox="1">
                <a:spLocks noRot="1" noChangeAspect="1" noMove="1" noResize="1" noEditPoints="1" noAdjustHandles="1" noChangeArrowheads="1" noChangeShapeType="1" noTextEdit="1"/>
              </p:cNvSpPr>
              <p:nvPr/>
            </p:nvSpPr>
            <p:spPr>
              <a:xfrm>
                <a:off x="1976233" y="2999559"/>
                <a:ext cx="5263107" cy="527580"/>
              </a:xfrm>
              <a:prstGeom prst="rect">
                <a:avLst/>
              </a:prstGeom>
              <a:blipFill>
                <a:blip r:embed="rId4"/>
                <a:stretch>
                  <a:fillRect/>
                </a:stretch>
              </a:blipFill>
            </p:spPr>
            <p:txBody>
              <a:bodyPr/>
              <a:lstStyle/>
              <a:p>
                <a:r>
                  <a:rPr lang="en-US">
                    <a:noFill/>
                  </a:rPr>
                  <a:t> </a:t>
                </a:r>
              </a:p>
            </p:txBody>
          </p:sp>
        </mc:Fallback>
      </mc:AlternateContent>
      <p:sp>
        <p:nvSpPr>
          <p:cNvPr id="3" name="Oval 2">
            <a:extLst>
              <a:ext uri="{FF2B5EF4-FFF2-40B4-BE49-F238E27FC236}">
                <a16:creationId xmlns:a16="http://schemas.microsoft.com/office/drawing/2014/main" id="{6876A8B2-27AB-424C-8F7B-642588E026BD}"/>
              </a:ext>
            </a:extLst>
          </p:cNvPr>
          <p:cNvSpPr/>
          <p:nvPr/>
        </p:nvSpPr>
        <p:spPr>
          <a:xfrm>
            <a:off x="7447942" y="1812044"/>
            <a:ext cx="1316857" cy="97927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cxnSp>
        <p:nvCxnSpPr>
          <p:cNvPr id="7" name="Straight Arrow Connector 6">
            <a:extLst>
              <a:ext uri="{FF2B5EF4-FFF2-40B4-BE49-F238E27FC236}">
                <a16:creationId xmlns:a16="http://schemas.microsoft.com/office/drawing/2014/main" id="{BF82980F-5836-43D9-B9BA-E10DEAAF705A}"/>
              </a:ext>
            </a:extLst>
          </p:cNvPr>
          <p:cNvCxnSpPr>
            <a:cxnSpLocks/>
            <a:stCxn id="3" idx="1"/>
          </p:cNvCxnSpPr>
          <p:nvPr/>
        </p:nvCxnSpPr>
        <p:spPr>
          <a:xfrm flipV="1">
            <a:off x="7640790" y="1841885"/>
            <a:ext cx="184442" cy="11357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F53C5E9A-73C1-40DB-8BB9-2685C00D02FE}"/>
              </a:ext>
            </a:extLst>
          </p:cNvPr>
          <p:cNvSpPr/>
          <p:nvPr/>
        </p:nvSpPr>
        <p:spPr>
          <a:xfrm>
            <a:off x="674576" y="3644604"/>
            <a:ext cx="4126016" cy="369332"/>
          </a:xfrm>
          <a:prstGeom prst="rect">
            <a:avLst/>
          </a:prstGeom>
        </p:spPr>
        <p:txBody>
          <a:bodyPr wrap="square">
            <a:spAutoFit/>
          </a:bodyPr>
          <a:lstStyle/>
          <a:p>
            <a:r>
              <a:rPr lang="en-US" sz="1800" dirty="0"/>
              <a:t>which can be rearranged to show:</a:t>
            </a:r>
          </a:p>
        </p:txBody>
      </p:sp>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467CFF7A-9659-4C3D-83D4-BEDDE54664CF}"/>
                  </a:ext>
                </a:extLst>
              </p:cNvPr>
              <p:cNvSpPr txBox="1"/>
              <p:nvPr/>
            </p:nvSpPr>
            <p:spPr>
              <a:xfrm>
                <a:off x="2174938" y="4070955"/>
                <a:ext cx="4750916" cy="53751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1800" b="0" i="1" smtClean="0">
                              <a:latin typeface="Cambria Math" panose="02040503050406030204" pitchFamily="18" charset="0"/>
                            </a:rPr>
                          </m:ctrlPr>
                        </m:fPr>
                        <m:num>
                          <m:r>
                            <a:rPr lang="en-US" sz="1800" i="1">
                              <a:latin typeface="Cambria Math" panose="02040503050406030204" pitchFamily="18" charset="0"/>
                            </a:rPr>
                            <m:t>𝑉</m:t>
                          </m:r>
                          <m:d>
                            <m:dPr>
                              <m:ctrlPr>
                                <a:rPr lang="en-US" sz="1800" i="1">
                                  <a:latin typeface="Cambria Math" panose="02040503050406030204" pitchFamily="18" charset="0"/>
                                </a:rPr>
                              </m:ctrlPr>
                            </m:dPr>
                            <m:e>
                              <m:r>
                                <a:rPr lang="en-US" sz="1800" i="1">
                                  <a:latin typeface="Cambria Math" panose="02040503050406030204" pitchFamily="18" charset="0"/>
                                </a:rPr>
                                <m:t>𝑧</m:t>
                              </m:r>
                              <m:r>
                                <a:rPr lang="en-US" sz="1800" i="1">
                                  <a:latin typeface="Cambria Math" panose="02040503050406030204" pitchFamily="18" charset="0"/>
                                </a:rPr>
                                <m:t>+</m:t>
                              </m:r>
                              <m:r>
                                <m:rPr>
                                  <m:sty m:val="p"/>
                                </m:rPr>
                                <a:rPr lang="en-US" sz="1800">
                                  <a:latin typeface="Cambria Math" panose="02040503050406030204" pitchFamily="18" charset="0"/>
                                </a:rPr>
                                <m:t>Δ</m:t>
                              </m:r>
                              <m:r>
                                <a:rPr lang="en-US" sz="1800" i="1">
                                  <a:latin typeface="Cambria Math" panose="02040503050406030204" pitchFamily="18" charset="0"/>
                                </a:rPr>
                                <m:t>ℓ,</m:t>
                              </m:r>
                              <m:r>
                                <a:rPr lang="en-US" sz="1800" i="1">
                                  <a:latin typeface="Cambria Math" panose="02040503050406030204" pitchFamily="18" charset="0"/>
                                </a:rPr>
                                <m:t>𝑡</m:t>
                              </m:r>
                            </m:e>
                          </m:d>
                          <m:r>
                            <a:rPr lang="en-US" sz="1800" b="0" i="1" smtClean="0">
                              <a:latin typeface="Cambria Math" panose="02040503050406030204" pitchFamily="18" charset="0"/>
                            </a:rPr>
                            <m:t>−</m:t>
                          </m:r>
                          <m:r>
                            <a:rPr lang="en-US" sz="1800" i="1">
                              <a:latin typeface="Cambria Math" panose="02040503050406030204" pitchFamily="18" charset="0"/>
                            </a:rPr>
                            <m:t>𝑉</m:t>
                          </m:r>
                          <m:d>
                            <m:dPr>
                              <m:ctrlPr>
                                <a:rPr lang="en-US" sz="1800" i="1">
                                  <a:latin typeface="Cambria Math" panose="02040503050406030204" pitchFamily="18" charset="0"/>
                                </a:rPr>
                              </m:ctrlPr>
                            </m:dPr>
                            <m:e>
                              <m:r>
                                <a:rPr lang="en-US" sz="1800" i="1">
                                  <a:latin typeface="Cambria Math" panose="02040503050406030204" pitchFamily="18" charset="0"/>
                                </a:rPr>
                                <m:t>𝑧</m:t>
                              </m:r>
                              <m:r>
                                <a:rPr lang="en-US" sz="1800" i="1">
                                  <a:latin typeface="Cambria Math" panose="02040503050406030204" pitchFamily="18" charset="0"/>
                                </a:rPr>
                                <m:t>,</m:t>
                              </m:r>
                              <m:r>
                                <a:rPr lang="en-US" sz="1800" i="1">
                                  <a:latin typeface="Cambria Math" panose="02040503050406030204" pitchFamily="18" charset="0"/>
                                </a:rPr>
                                <m:t>𝑡</m:t>
                              </m:r>
                            </m:e>
                          </m:d>
                        </m:num>
                        <m:den>
                          <m:r>
                            <m:rPr>
                              <m:sty m:val="p"/>
                            </m:rPr>
                            <a:rPr lang="en-US" sz="1800">
                              <a:latin typeface="Cambria Math" panose="02040503050406030204" pitchFamily="18" charset="0"/>
                            </a:rPr>
                            <m:t>Δ</m:t>
                          </m:r>
                          <m:r>
                            <a:rPr lang="en-US" sz="1800" i="1">
                              <a:latin typeface="Cambria Math" panose="02040503050406030204" pitchFamily="18" charset="0"/>
                            </a:rPr>
                            <m:t>ℓ</m:t>
                          </m:r>
                        </m:den>
                      </m:f>
                      <m:r>
                        <a:rPr lang="en-US" sz="1800" b="0" i="1" smtClean="0">
                          <a:latin typeface="Cambria Math" panose="02040503050406030204" pitchFamily="18" charset="0"/>
                        </a:rPr>
                        <m:t>+</m:t>
                      </m:r>
                      <m:r>
                        <a:rPr lang="en-US" sz="1800" i="1">
                          <a:latin typeface="Cambria Math" panose="02040503050406030204" pitchFamily="18" charset="0"/>
                        </a:rPr>
                        <m:t>𝐿</m:t>
                      </m:r>
                      <m:f>
                        <m:fPr>
                          <m:ctrlPr>
                            <a:rPr lang="en-US" sz="1800" i="1">
                              <a:latin typeface="Cambria Math" panose="02040503050406030204" pitchFamily="18" charset="0"/>
                            </a:rPr>
                          </m:ctrlPr>
                        </m:fPr>
                        <m:num>
                          <m:r>
                            <a:rPr lang="en-US" sz="1800" i="1">
                              <a:latin typeface="Cambria Math" panose="02040503050406030204" pitchFamily="18" charset="0"/>
                            </a:rPr>
                            <m:t>𝑑𝐼</m:t>
                          </m:r>
                          <m:d>
                            <m:dPr>
                              <m:ctrlPr>
                                <a:rPr lang="en-US" sz="1800" i="1">
                                  <a:latin typeface="Cambria Math" panose="02040503050406030204" pitchFamily="18" charset="0"/>
                                </a:rPr>
                              </m:ctrlPr>
                            </m:dPr>
                            <m:e>
                              <m:r>
                                <a:rPr lang="en-US" sz="1800" i="1">
                                  <a:latin typeface="Cambria Math" panose="02040503050406030204" pitchFamily="18" charset="0"/>
                                </a:rPr>
                                <m:t>𝑧</m:t>
                              </m:r>
                              <m:r>
                                <a:rPr lang="en-US" sz="1800" i="1">
                                  <a:latin typeface="Cambria Math" panose="02040503050406030204" pitchFamily="18" charset="0"/>
                                </a:rPr>
                                <m:t>,</m:t>
                              </m:r>
                              <m:r>
                                <a:rPr lang="en-US" sz="1800" i="1">
                                  <a:latin typeface="Cambria Math" panose="02040503050406030204" pitchFamily="18" charset="0"/>
                                </a:rPr>
                                <m:t>𝑡</m:t>
                              </m:r>
                            </m:e>
                          </m:d>
                        </m:num>
                        <m:den>
                          <m:r>
                            <a:rPr lang="en-US" sz="1800" i="1">
                              <a:latin typeface="Cambria Math" panose="02040503050406030204" pitchFamily="18" charset="0"/>
                            </a:rPr>
                            <m:t>𝑑𝑡</m:t>
                          </m:r>
                        </m:den>
                      </m:f>
                      <m:r>
                        <a:rPr lang="en-US" sz="1800" b="0" i="1" smtClean="0">
                          <a:latin typeface="Cambria Math" panose="02040503050406030204" pitchFamily="18" charset="0"/>
                        </a:rPr>
                        <m:t>+</m:t>
                      </m:r>
                      <m:r>
                        <a:rPr lang="en-US" sz="1800" b="0" i="1" smtClean="0">
                          <a:latin typeface="Cambria Math" panose="02040503050406030204" pitchFamily="18" charset="0"/>
                        </a:rPr>
                        <m:t>𝑅𝐼</m:t>
                      </m:r>
                      <m:r>
                        <a:rPr lang="en-US" sz="1800" b="0" i="1" smtClean="0">
                          <a:latin typeface="Cambria Math" panose="02040503050406030204" pitchFamily="18" charset="0"/>
                        </a:rPr>
                        <m:t>(</m:t>
                      </m:r>
                      <m:r>
                        <a:rPr lang="en-US" sz="1800" b="0" i="1" smtClean="0">
                          <a:latin typeface="Cambria Math" panose="02040503050406030204" pitchFamily="18" charset="0"/>
                        </a:rPr>
                        <m:t>𝑧</m:t>
                      </m:r>
                      <m:r>
                        <a:rPr lang="en-US" sz="1800" b="0" i="1" smtClean="0">
                          <a:latin typeface="Cambria Math" panose="02040503050406030204" pitchFamily="18" charset="0"/>
                        </a:rPr>
                        <m:t>,</m:t>
                      </m:r>
                      <m:r>
                        <a:rPr lang="en-US" sz="1800" b="0" i="1" smtClean="0">
                          <a:latin typeface="Cambria Math" panose="02040503050406030204" pitchFamily="18" charset="0"/>
                        </a:rPr>
                        <m:t>𝑡</m:t>
                      </m:r>
                      <m:r>
                        <a:rPr lang="en-US" sz="1800" b="0" i="1" smtClean="0">
                          <a:latin typeface="Cambria Math" panose="02040503050406030204" pitchFamily="18" charset="0"/>
                        </a:rPr>
                        <m:t>)=0</m:t>
                      </m:r>
                    </m:oMath>
                  </m:oMathPara>
                </a14:m>
                <a:endParaRPr lang="en-US" sz="1800" dirty="0"/>
              </a:p>
            </p:txBody>
          </p:sp>
        </mc:Choice>
        <mc:Fallback xmlns="">
          <p:sp>
            <p:nvSpPr>
              <p:cNvPr id="18" name="TextBox 17">
                <a:extLst>
                  <a:ext uri="{FF2B5EF4-FFF2-40B4-BE49-F238E27FC236}">
                    <a16:creationId xmlns:a16="http://schemas.microsoft.com/office/drawing/2014/main" id="{467CFF7A-9659-4C3D-83D4-BEDDE54664CF}"/>
                  </a:ext>
                </a:extLst>
              </p:cNvPr>
              <p:cNvSpPr txBox="1">
                <a:spLocks noRot="1" noChangeAspect="1" noMove="1" noResize="1" noEditPoints="1" noAdjustHandles="1" noChangeArrowheads="1" noChangeShapeType="1" noTextEdit="1"/>
              </p:cNvSpPr>
              <p:nvPr/>
            </p:nvSpPr>
            <p:spPr>
              <a:xfrm>
                <a:off x="2174938" y="4070955"/>
                <a:ext cx="4750916" cy="537519"/>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0" name="Rectangle 29">
                <a:extLst>
                  <a:ext uri="{FF2B5EF4-FFF2-40B4-BE49-F238E27FC236}">
                    <a16:creationId xmlns:a16="http://schemas.microsoft.com/office/drawing/2014/main" id="{6D2AEEAE-6967-42D3-94F8-96BC6A6E85B2}"/>
                  </a:ext>
                </a:extLst>
              </p:cNvPr>
              <p:cNvSpPr/>
              <p:nvPr/>
            </p:nvSpPr>
            <p:spPr>
              <a:xfrm>
                <a:off x="674576" y="4812795"/>
                <a:ext cx="6373410" cy="369332"/>
              </a:xfrm>
              <a:prstGeom prst="rect">
                <a:avLst/>
              </a:prstGeom>
            </p:spPr>
            <p:txBody>
              <a:bodyPr wrap="square">
                <a:spAutoFit/>
              </a:bodyPr>
              <a:lstStyle/>
              <a:p>
                <a:r>
                  <a:rPr lang="en-US" sz="1800" dirty="0"/>
                  <a:t>and, taking the limit as </a:t>
                </a:r>
                <a14:m>
                  <m:oMath xmlns:m="http://schemas.openxmlformats.org/officeDocument/2006/math">
                    <m:r>
                      <m:rPr>
                        <m:sty m:val="p"/>
                      </m:rPr>
                      <a:rPr lang="en-US" sz="1800">
                        <a:latin typeface="Cambria Math" panose="02040503050406030204" pitchFamily="18" charset="0"/>
                      </a:rPr>
                      <m:t>Δ</m:t>
                    </m:r>
                    <m:r>
                      <a:rPr lang="en-US" sz="1800" i="1">
                        <a:latin typeface="Cambria Math" panose="02040503050406030204" pitchFamily="18" charset="0"/>
                      </a:rPr>
                      <m:t>ℓ</m:t>
                    </m:r>
                  </m:oMath>
                </a14:m>
                <a:r>
                  <a:rPr lang="en-US" sz="1800" dirty="0">
                    <a:cs typeface="Calibri" panose="020F0502020204030204" pitchFamily="34" charset="0"/>
                  </a:rPr>
                  <a:t>→0, this becomes the spatial derivative:</a:t>
                </a:r>
                <a:r>
                  <a:rPr lang="en-US" sz="1800" dirty="0"/>
                  <a:t> </a:t>
                </a:r>
              </a:p>
            </p:txBody>
          </p:sp>
        </mc:Choice>
        <mc:Fallback xmlns="">
          <p:sp>
            <p:nvSpPr>
              <p:cNvPr id="30" name="Rectangle 29">
                <a:extLst>
                  <a:ext uri="{FF2B5EF4-FFF2-40B4-BE49-F238E27FC236}">
                    <a16:creationId xmlns:a16="http://schemas.microsoft.com/office/drawing/2014/main" id="{6D2AEEAE-6967-42D3-94F8-96BC6A6E85B2}"/>
                  </a:ext>
                </a:extLst>
              </p:cNvPr>
              <p:cNvSpPr>
                <a:spLocks noRot="1" noChangeAspect="1" noMove="1" noResize="1" noEditPoints="1" noAdjustHandles="1" noChangeArrowheads="1" noChangeShapeType="1" noTextEdit="1"/>
              </p:cNvSpPr>
              <p:nvPr/>
            </p:nvSpPr>
            <p:spPr>
              <a:xfrm>
                <a:off x="674576" y="4812795"/>
                <a:ext cx="6373410" cy="369332"/>
              </a:xfrm>
              <a:prstGeom prst="rect">
                <a:avLst/>
              </a:prstGeom>
              <a:blipFill>
                <a:blip r:embed="rId6"/>
                <a:stretch>
                  <a:fillRect l="-861" t="-10000" r="-96" b="-25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2" name="TextBox 31">
                <a:extLst>
                  <a:ext uri="{FF2B5EF4-FFF2-40B4-BE49-F238E27FC236}">
                    <a16:creationId xmlns:a16="http://schemas.microsoft.com/office/drawing/2014/main" id="{D9CB95CD-636A-468B-91C6-CCC9FF1F5C76}"/>
                  </a:ext>
                </a:extLst>
              </p:cNvPr>
              <p:cNvSpPr txBox="1"/>
              <p:nvPr/>
            </p:nvSpPr>
            <p:spPr>
              <a:xfrm>
                <a:off x="3912066" y="5389888"/>
                <a:ext cx="3431517" cy="53751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1800" b="0" i="1" smtClean="0">
                              <a:latin typeface="Cambria Math" panose="02040503050406030204" pitchFamily="18" charset="0"/>
                            </a:rPr>
                          </m:ctrlPr>
                        </m:fPr>
                        <m:num>
                          <m:r>
                            <a:rPr lang="en-US" sz="1800" b="0" i="1" smtClean="0">
                              <a:latin typeface="Cambria Math" panose="02040503050406030204" pitchFamily="18" charset="0"/>
                            </a:rPr>
                            <m:t>𝑑</m:t>
                          </m:r>
                          <m:r>
                            <a:rPr lang="en-US" sz="1800" i="1">
                              <a:latin typeface="Cambria Math" panose="02040503050406030204" pitchFamily="18" charset="0"/>
                            </a:rPr>
                            <m:t>𝑉</m:t>
                          </m:r>
                          <m:d>
                            <m:dPr>
                              <m:ctrlPr>
                                <a:rPr lang="en-US" sz="1800" i="1">
                                  <a:latin typeface="Cambria Math" panose="02040503050406030204" pitchFamily="18" charset="0"/>
                                </a:rPr>
                              </m:ctrlPr>
                            </m:dPr>
                            <m:e>
                              <m:r>
                                <a:rPr lang="en-US" sz="1800" i="1">
                                  <a:latin typeface="Cambria Math" panose="02040503050406030204" pitchFamily="18" charset="0"/>
                                </a:rPr>
                                <m:t>𝑧</m:t>
                              </m:r>
                              <m:r>
                                <a:rPr lang="en-US" sz="1800" i="1">
                                  <a:latin typeface="Cambria Math" panose="02040503050406030204" pitchFamily="18" charset="0"/>
                                </a:rPr>
                                <m:t>,</m:t>
                              </m:r>
                              <m:r>
                                <a:rPr lang="en-US" sz="1800" i="1">
                                  <a:latin typeface="Cambria Math" panose="02040503050406030204" pitchFamily="18" charset="0"/>
                                </a:rPr>
                                <m:t>𝑡</m:t>
                              </m:r>
                            </m:e>
                          </m:d>
                        </m:num>
                        <m:den>
                          <m:r>
                            <a:rPr lang="en-US" sz="1800" b="0" i="1" smtClean="0">
                              <a:latin typeface="Cambria Math" panose="02040503050406030204" pitchFamily="18" charset="0"/>
                            </a:rPr>
                            <m:t>𝑑𝑧</m:t>
                          </m:r>
                        </m:den>
                      </m:f>
                      <m:r>
                        <a:rPr lang="en-US" sz="1800" b="0" i="1" smtClean="0">
                          <a:latin typeface="Cambria Math" panose="02040503050406030204" pitchFamily="18" charset="0"/>
                        </a:rPr>
                        <m:t>+</m:t>
                      </m:r>
                      <m:r>
                        <a:rPr lang="en-US" sz="1800" i="1">
                          <a:latin typeface="Cambria Math" panose="02040503050406030204" pitchFamily="18" charset="0"/>
                        </a:rPr>
                        <m:t>𝐿</m:t>
                      </m:r>
                      <m:f>
                        <m:fPr>
                          <m:ctrlPr>
                            <a:rPr lang="en-US" sz="1800" i="1">
                              <a:latin typeface="Cambria Math" panose="02040503050406030204" pitchFamily="18" charset="0"/>
                            </a:rPr>
                          </m:ctrlPr>
                        </m:fPr>
                        <m:num>
                          <m:r>
                            <a:rPr lang="en-US" sz="1800" i="1">
                              <a:latin typeface="Cambria Math" panose="02040503050406030204" pitchFamily="18" charset="0"/>
                            </a:rPr>
                            <m:t>𝑑𝐼</m:t>
                          </m:r>
                          <m:d>
                            <m:dPr>
                              <m:ctrlPr>
                                <a:rPr lang="en-US" sz="1800" i="1">
                                  <a:latin typeface="Cambria Math" panose="02040503050406030204" pitchFamily="18" charset="0"/>
                                </a:rPr>
                              </m:ctrlPr>
                            </m:dPr>
                            <m:e>
                              <m:r>
                                <a:rPr lang="en-US" sz="1800" i="1">
                                  <a:latin typeface="Cambria Math" panose="02040503050406030204" pitchFamily="18" charset="0"/>
                                </a:rPr>
                                <m:t>𝑧</m:t>
                              </m:r>
                              <m:r>
                                <a:rPr lang="en-US" sz="1800" i="1">
                                  <a:latin typeface="Cambria Math" panose="02040503050406030204" pitchFamily="18" charset="0"/>
                                </a:rPr>
                                <m:t>,</m:t>
                              </m:r>
                              <m:r>
                                <a:rPr lang="en-US" sz="1800" i="1">
                                  <a:latin typeface="Cambria Math" panose="02040503050406030204" pitchFamily="18" charset="0"/>
                                </a:rPr>
                                <m:t>𝑡</m:t>
                              </m:r>
                            </m:e>
                          </m:d>
                        </m:num>
                        <m:den>
                          <m:r>
                            <a:rPr lang="en-US" sz="1800" i="1">
                              <a:latin typeface="Cambria Math" panose="02040503050406030204" pitchFamily="18" charset="0"/>
                            </a:rPr>
                            <m:t>𝑑𝑡</m:t>
                          </m:r>
                        </m:den>
                      </m:f>
                      <m:r>
                        <a:rPr lang="en-US" sz="1800" b="0" i="1" smtClean="0">
                          <a:latin typeface="Cambria Math" panose="02040503050406030204" pitchFamily="18" charset="0"/>
                        </a:rPr>
                        <m:t>+</m:t>
                      </m:r>
                      <m:r>
                        <a:rPr lang="en-US" sz="1800" b="0" i="1" smtClean="0">
                          <a:latin typeface="Cambria Math" panose="02040503050406030204" pitchFamily="18" charset="0"/>
                        </a:rPr>
                        <m:t>𝑅𝐼</m:t>
                      </m:r>
                      <m:r>
                        <a:rPr lang="en-US" sz="1800" b="0" i="1" smtClean="0">
                          <a:latin typeface="Cambria Math" panose="02040503050406030204" pitchFamily="18" charset="0"/>
                        </a:rPr>
                        <m:t>(</m:t>
                      </m:r>
                      <m:r>
                        <a:rPr lang="en-US" sz="1800" b="0" i="1" smtClean="0">
                          <a:latin typeface="Cambria Math" panose="02040503050406030204" pitchFamily="18" charset="0"/>
                        </a:rPr>
                        <m:t>𝑧</m:t>
                      </m:r>
                      <m:r>
                        <a:rPr lang="en-US" sz="1800" b="0" i="1" smtClean="0">
                          <a:latin typeface="Cambria Math" panose="02040503050406030204" pitchFamily="18" charset="0"/>
                        </a:rPr>
                        <m:t>,</m:t>
                      </m:r>
                      <m:r>
                        <a:rPr lang="en-US" sz="1800" b="0" i="1" smtClean="0">
                          <a:latin typeface="Cambria Math" panose="02040503050406030204" pitchFamily="18" charset="0"/>
                        </a:rPr>
                        <m:t>𝑡</m:t>
                      </m:r>
                      <m:r>
                        <a:rPr lang="en-US" sz="1800" b="0" i="1" smtClean="0">
                          <a:latin typeface="Cambria Math" panose="02040503050406030204" pitchFamily="18" charset="0"/>
                        </a:rPr>
                        <m:t>)=0</m:t>
                      </m:r>
                    </m:oMath>
                  </m:oMathPara>
                </a14:m>
                <a:endParaRPr lang="en-US" sz="1800" dirty="0"/>
              </a:p>
            </p:txBody>
          </p:sp>
        </mc:Choice>
        <mc:Fallback xmlns="">
          <p:sp>
            <p:nvSpPr>
              <p:cNvPr id="32" name="TextBox 31">
                <a:extLst>
                  <a:ext uri="{FF2B5EF4-FFF2-40B4-BE49-F238E27FC236}">
                    <a16:creationId xmlns:a16="http://schemas.microsoft.com/office/drawing/2014/main" id="{D9CB95CD-636A-468B-91C6-CCC9FF1F5C76}"/>
                  </a:ext>
                </a:extLst>
              </p:cNvPr>
              <p:cNvSpPr txBox="1">
                <a:spLocks noRot="1" noChangeAspect="1" noMove="1" noResize="1" noEditPoints="1" noAdjustHandles="1" noChangeArrowheads="1" noChangeShapeType="1" noTextEdit="1"/>
              </p:cNvSpPr>
              <p:nvPr/>
            </p:nvSpPr>
            <p:spPr>
              <a:xfrm>
                <a:off x="3912066" y="5389888"/>
                <a:ext cx="3431517" cy="537519"/>
              </a:xfrm>
              <a:prstGeom prst="rect">
                <a:avLst/>
              </a:prstGeom>
              <a:blipFill>
                <a:blip r:embed="rId7"/>
                <a:stretch>
                  <a:fillRect/>
                </a:stretch>
              </a:blipFill>
            </p:spPr>
            <p:txBody>
              <a:bodyPr/>
              <a:lstStyle/>
              <a:p>
                <a:r>
                  <a:rPr lang="en-US">
                    <a:noFill/>
                  </a:rPr>
                  <a:t> </a:t>
                </a:r>
              </a:p>
            </p:txBody>
          </p:sp>
        </mc:Fallback>
      </mc:AlternateContent>
      <p:sp>
        <p:nvSpPr>
          <p:cNvPr id="6" name="Title 5">
            <a:extLst>
              <a:ext uri="{FF2B5EF4-FFF2-40B4-BE49-F238E27FC236}">
                <a16:creationId xmlns:a16="http://schemas.microsoft.com/office/drawing/2014/main" id="{61E86B62-0132-4044-9823-B5EAB0EF91C8}"/>
              </a:ext>
            </a:extLst>
          </p:cNvPr>
          <p:cNvSpPr>
            <a:spLocks noGrp="1"/>
          </p:cNvSpPr>
          <p:nvPr>
            <p:ph type="title"/>
          </p:nvPr>
        </p:nvSpPr>
        <p:spPr/>
        <p:txBody>
          <a:bodyPr/>
          <a:lstStyle/>
          <a:p>
            <a:r>
              <a:rPr lang="en-US" dirty="0">
                <a:latin typeface="+mn-lt"/>
              </a:rPr>
              <a:t>The Telegrapher’s Equations</a:t>
            </a:r>
          </a:p>
        </p:txBody>
      </p:sp>
    </p:spTree>
    <p:extLst>
      <p:ext uri="{BB962C8B-B14F-4D97-AF65-F5344CB8AC3E}">
        <p14:creationId xmlns:p14="http://schemas.microsoft.com/office/powerpoint/2010/main" val="19205591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6">
            <a:extLst>
              <a:ext uri="{FF2B5EF4-FFF2-40B4-BE49-F238E27FC236}">
                <a16:creationId xmlns:a16="http://schemas.microsoft.com/office/drawing/2014/main" id="{4A538D95-7407-4D30-B7C8-CF95481626CE}"/>
              </a:ext>
            </a:extLst>
          </p:cNvPr>
          <p:cNvPicPr>
            <a:picLocks noChangeAspect="1"/>
          </p:cNvPicPr>
          <p:nvPr/>
        </p:nvPicPr>
        <p:blipFill rotWithShape="1">
          <a:blip r:embed="rId2"/>
          <a:srcRect t="6573"/>
          <a:stretch/>
        </p:blipFill>
        <p:spPr>
          <a:xfrm>
            <a:off x="7212989" y="1361729"/>
            <a:ext cx="3901861" cy="1528344"/>
          </a:xfrm>
          <a:prstGeom prst="rect">
            <a:avLst/>
          </a:prstGeom>
          <a:ln>
            <a:noFill/>
          </a:ln>
        </p:spPr>
      </p:pic>
      <p:sp>
        <p:nvSpPr>
          <p:cNvPr id="33" name="Rectangle 32">
            <a:extLst>
              <a:ext uri="{FF2B5EF4-FFF2-40B4-BE49-F238E27FC236}">
                <a16:creationId xmlns:a16="http://schemas.microsoft.com/office/drawing/2014/main" id="{6BAED7C1-C018-4392-9671-16A3D83AF3F7}"/>
              </a:ext>
            </a:extLst>
          </p:cNvPr>
          <p:cNvSpPr/>
          <p:nvPr/>
        </p:nvSpPr>
        <p:spPr>
          <a:xfrm>
            <a:off x="7040090" y="4963026"/>
            <a:ext cx="3645239" cy="684817"/>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Rectangle 3"/>
          <p:cNvSpPr/>
          <p:nvPr/>
        </p:nvSpPr>
        <p:spPr>
          <a:xfrm>
            <a:off x="775093" y="601722"/>
            <a:ext cx="7728463" cy="646331"/>
          </a:xfrm>
          <a:prstGeom prst="rect">
            <a:avLst/>
          </a:prstGeom>
        </p:spPr>
        <p:txBody>
          <a:bodyPr wrap="square">
            <a:spAutoFit/>
          </a:bodyPr>
          <a:lstStyle/>
          <a:p>
            <a:r>
              <a:rPr lang="en-US" sz="1800" i="1" dirty="0"/>
              <a:t>Electrically large circuits require more advanced analysis techniques than those taught for electrically-small systems.</a:t>
            </a:r>
          </a:p>
        </p:txBody>
      </p:sp>
      <p:sp>
        <p:nvSpPr>
          <p:cNvPr id="12" name="Rectangle 11">
            <a:extLst>
              <a:ext uri="{FF2B5EF4-FFF2-40B4-BE49-F238E27FC236}">
                <a16:creationId xmlns:a16="http://schemas.microsoft.com/office/drawing/2014/main" id="{9197EAF2-7A91-4E33-AA9D-56FFECA8095A}"/>
              </a:ext>
            </a:extLst>
          </p:cNvPr>
          <p:cNvSpPr/>
          <p:nvPr/>
        </p:nvSpPr>
        <p:spPr>
          <a:xfrm>
            <a:off x="781310" y="2643204"/>
            <a:ext cx="4257798" cy="369332"/>
          </a:xfrm>
          <a:prstGeom prst="rect">
            <a:avLst/>
          </a:prstGeom>
        </p:spPr>
        <p:txBody>
          <a:bodyPr wrap="square">
            <a:spAutoFit/>
          </a:bodyPr>
          <a:lstStyle/>
          <a:p>
            <a:r>
              <a:rPr lang="en-US" sz="1800" dirty="0"/>
              <a:t>Similarly, by </a:t>
            </a:r>
            <a:r>
              <a:rPr lang="en-US" sz="1800" dirty="0" err="1"/>
              <a:t>Kirchoff’s</a:t>
            </a:r>
            <a:r>
              <a:rPr lang="en-US" sz="1800" dirty="0"/>
              <a:t> current law:</a:t>
            </a:r>
          </a:p>
        </p:txBody>
      </p:sp>
      <mc:AlternateContent xmlns:mc="http://schemas.openxmlformats.org/markup-compatibility/2006" xmlns:a14="http://schemas.microsoft.com/office/drawing/2010/main">
        <mc:Choice Requires="a14">
          <p:sp>
            <p:nvSpPr>
              <p:cNvPr id="25" name="Rectangle 24">
                <a:extLst>
                  <a:ext uri="{FF2B5EF4-FFF2-40B4-BE49-F238E27FC236}">
                    <a16:creationId xmlns:a16="http://schemas.microsoft.com/office/drawing/2014/main" id="{7C2FAAD0-289F-47C1-9ACD-195E45D00AB4}"/>
                  </a:ext>
                </a:extLst>
              </p:cNvPr>
              <p:cNvSpPr/>
              <p:nvPr/>
            </p:nvSpPr>
            <p:spPr>
              <a:xfrm>
                <a:off x="8549364" y="1015065"/>
                <a:ext cx="434734" cy="369332"/>
              </a:xfrm>
              <a:prstGeom prst="rect">
                <a:avLst/>
              </a:prstGeom>
            </p:spPr>
            <p:txBody>
              <a:bodyPr wrap="square">
                <a:spAutoFit/>
              </a:bodyPr>
              <a:lstStyle/>
              <a:p>
                <a:r>
                  <a:rPr lang="el-GR" sz="1800" dirty="0">
                    <a:cs typeface="Calibri" panose="020F0502020204030204" pitchFamily="34" charset="0"/>
                  </a:rPr>
                  <a:t>Δ</a:t>
                </a:r>
                <a14:m>
                  <m:oMath xmlns:m="http://schemas.openxmlformats.org/officeDocument/2006/math">
                    <m:r>
                      <a:rPr lang="en-US" sz="1800" i="1">
                        <a:latin typeface="Cambria Math" panose="02040503050406030204" pitchFamily="18" charset="0"/>
                      </a:rPr>
                      <m:t>ℓ</m:t>
                    </m:r>
                  </m:oMath>
                </a14:m>
                <a:endParaRPr lang="en-US" sz="1800" dirty="0"/>
              </a:p>
            </p:txBody>
          </p:sp>
        </mc:Choice>
        <mc:Fallback xmlns="">
          <p:sp>
            <p:nvSpPr>
              <p:cNvPr id="25" name="Rectangle 24">
                <a:extLst>
                  <a:ext uri="{FF2B5EF4-FFF2-40B4-BE49-F238E27FC236}">
                    <a16:creationId xmlns:a16="http://schemas.microsoft.com/office/drawing/2014/main" id="{7C2FAAD0-289F-47C1-9ACD-195E45D00AB4}"/>
                  </a:ext>
                </a:extLst>
              </p:cNvPr>
              <p:cNvSpPr>
                <a:spLocks noRot="1" noChangeAspect="1" noMove="1" noResize="1" noEditPoints="1" noAdjustHandles="1" noChangeArrowheads="1" noChangeShapeType="1" noTextEdit="1"/>
              </p:cNvSpPr>
              <p:nvPr/>
            </p:nvSpPr>
            <p:spPr>
              <a:xfrm>
                <a:off x="8549364" y="1015065"/>
                <a:ext cx="434734" cy="369332"/>
              </a:xfrm>
              <a:prstGeom prst="rect">
                <a:avLst/>
              </a:prstGeom>
              <a:blipFill>
                <a:blip r:embed="rId3"/>
                <a:stretch>
                  <a:fillRect l="-11111" t="-10000" b="-26667"/>
                </a:stretch>
              </a:blipFill>
            </p:spPr>
            <p:txBody>
              <a:bodyPr/>
              <a:lstStyle/>
              <a:p>
                <a:r>
                  <a:rPr lang="en-US">
                    <a:noFill/>
                  </a:rPr>
                  <a:t> </a:t>
                </a:r>
              </a:p>
            </p:txBody>
          </p:sp>
        </mc:Fallback>
      </mc:AlternateContent>
      <p:cxnSp>
        <p:nvCxnSpPr>
          <p:cNvPr id="27" name="Straight Connector 26">
            <a:extLst>
              <a:ext uri="{FF2B5EF4-FFF2-40B4-BE49-F238E27FC236}">
                <a16:creationId xmlns:a16="http://schemas.microsoft.com/office/drawing/2014/main" id="{9D88B6F4-095C-42D8-ABA2-13E9378B0012}"/>
              </a:ext>
            </a:extLst>
          </p:cNvPr>
          <p:cNvCxnSpPr>
            <a:cxnSpLocks/>
          </p:cNvCxnSpPr>
          <p:nvPr/>
        </p:nvCxnSpPr>
        <p:spPr>
          <a:xfrm>
            <a:off x="7212988" y="1199731"/>
            <a:ext cx="1290568" cy="0"/>
          </a:xfrm>
          <a:prstGeom prst="line">
            <a:avLst/>
          </a:prstGeom>
          <a:ln>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E444C0BD-A38F-4805-B297-225CDB79C2E8}"/>
              </a:ext>
            </a:extLst>
          </p:cNvPr>
          <p:cNvCxnSpPr>
            <a:cxnSpLocks/>
          </p:cNvCxnSpPr>
          <p:nvPr/>
        </p:nvCxnSpPr>
        <p:spPr>
          <a:xfrm flipH="1">
            <a:off x="9048841" y="1199731"/>
            <a:ext cx="2066009" cy="0"/>
          </a:xfrm>
          <a:prstGeom prst="line">
            <a:avLst/>
          </a:prstGeom>
          <a:ln>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B129DC7A-0809-4C97-8624-73F6A439D592}"/>
              </a:ext>
            </a:extLst>
          </p:cNvPr>
          <p:cNvCxnSpPr>
            <a:cxnSpLocks/>
          </p:cNvCxnSpPr>
          <p:nvPr/>
        </p:nvCxnSpPr>
        <p:spPr>
          <a:xfrm flipH="1">
            <a:off x="10148450" y="2969160"/>
            <a:ext cx="678857" cy="0"/>
          </a:xfrm>
          <a:prstGeom prst="line">
            <a:avLst/>
          </a:prstGeom>
          <a:ln>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24" name="Rectangle 23">
            <a:extLst>
              <a:ext uri="{FF2B5EF4-FFF2-40B4-BE49-F238E27FC236}">
                <a16:creationId xmlns:a16="http://schemas.microsoft.com/office/drawing/2014/main" id="{05FF7587-6122-42DA-95F8-01BF70F59147}"/>
              </a:ext>
            </a:extLst>
          </p:cNvPr>
          <p:cNvSpPr/>
          <p:nvPr/>
        </p:nvSpPr>
        <p:spPr>
          <a:xfrm>
            <a:off x="10838811" y="2745038"/>
            <a:ext cx="276038" cy="369332"/>
          </a:xfrm>
          <a:prstGeom prst="rect">
            <a:avLst/>
          </a:prstGeom>
        </p:spPr>
        <p:txBody>
          <a:bodyPr wrap="square">
            <a:spAutoFit/>
          </a:bodyPr>
          <a:lstStyle/>
          <a:p>
            <a:r>
              <a:rPr lang="en-US" sz="1800" dirty="0">
                <a:cs typeface="Calibri" panose="020F0502020204030204" pitchFamily="34" charset="0"/>
              </a:rPr>
              <a:t>z</a:t>
            </a:r>
            <a:endParaRPr lang="en-US" sz="1800" dirty="0"/>
          </a:p>
        </p:txBody>
      </p: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C8DE1401-78F9-4450-ACFF-CB142566A24A}"/>
                  </a:ext>
                </a:extLst>
              </p:cNvPr>
              <p:cNvSpPr txBox="1"/>
              <p:nvPr/>
            </p:nvSpPr>
            <p:spPr>
              <a:xfrm>
                <a:off x="1600766" y="2962798"/>
                <a:ext cx="6574364" cy="527580"/>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1800" b="0" i="1" smtClean="0">
                          <a:latin typeface="Cambria Math" panose="02040503050406030204" pitchFamily="18" charset="0"/>
                        </a:rPr>
                        <m:t>𝐼</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𝑧</m:t>
                          </m:r>
                          <m:r>
                            <a:rPr lang="en-US" sz="1800" b="0" i="1" smtClean="0">
                              <a:latin typeface="Cambria Math" panose="02040503050406030204" pitchFamily="18" charset="0"/>
                            </a:rPr>
                            <m:t>,</m:t>
                          </m:r>
                          <m:r>
                            <a:rPr lang="en-US" sz="1800" b="0" i="1" smtClean="0">
                              <a:latin typeface="Cambria Math" panose="02040503050406030204" pitchFamily="18" charset="0"/>
                            </a:rPr>
                            <m:t>𝑡</m:t>
                          </m:r>
                        </m:e>
                      </m:d>
                      <m:r>
                        <a:rPr lang="en-US" sz="1800" b="0" i="1" smtClean="0">
                          <a:latin typeface="Cambria Math" panose="02040503050406030204" pitchFamily="18" charset="0"/>
                        </a:rPr>
                        <m:t>−</m:t>
                      </m:r>
                      <m:r>
                        <a:rPr lang="en-US" sz="1800" b="0" i="1" smtClean="0">
                          <a:latin typeface="Cambria Math" panose="02040503050406030204" pitchFamily="18" charset="0"/>
                        </a:rPr>
                        <m:t>𝐺</m:t>
                      </m:r>
                      <m:r>
                        <m:rPr>
                          <m:sty m:val="p"/>
                        </m:rPr>
                        <a:rPr lang="en-US" sz="1800">
                          <a:latin typeface="Cambria Math" panose="02040503050406030204" pitchFamily="18" charset="0"/>
                        </a:rPr>
                        <m:t>Δ</m:t>
                      </m:r>
                      <m:r>
                        <a:rPr lang="en-US" sz="1800" i="1">
                          <a:latin typeface="Cambria Math" panose="02040503050406030204" pitchFamily="18" charset="0"/>
                        </a:rPr>
                        <m:t>ℓ</m:t>
                      </m:r>
                      <m:r>
                        <a:rPr lang="en-US" sz="1800" b="0" i="1" smtClean="0">
                          <a:latin typeface="Cambria Math" panose="02040503050406030204" pitchFamily="18" charset="0"/>
                        </a:rPr>
                        <m:t>𝑉</m:t>
                      </m:r>
                      <m:r>
                        <a:rPr lang="en-US" sz="1800" b="0" i="1" smtClean="0">
                          <a:latin typeface="Cambria Math" panose="02040503050406030204" pitchFamily="18" charset="0"/>
                        </a:rPr>
                        <m:t>(</m:t>
                      </m:r>
                      <m:r>
                        <a:rPr lang="en-US" sz="1800" b="0" i="1" smtClean="0">
                          <a:latin typeface="Cambria Math" panose="02040503050406030204" pitchFamily="18" charset="0"/>
                        </a:rPr>
                        <m:t>𝑧</m:t>
                      </m:r>
                      <m:r>
                        <a:rPr lang="en-US" sz="1800" b="0" i="1" smtClean="0">
                          <a:latin typeface="Cambria Math" panose="02040503050406030204" pitchFamily="18" charset="0"/>
                        </a:rPr>
                        <m:t>+</m:t>
                      </m:r>
                      <m:r>
                        <m:rPr>
                          <m:sty m:val="p"/>
                        </m:rPr>
                        <a:rPr lang="en-US" sz="1800" b="0" i="0" smtClean="0">
                          <a:latin typeface="Cambria Math" panose="02040503050406030204" pitchFamily="18" charset="0"/>
                        </a:rPr>
                        <m:t>Δ</m:t>
                      </m:r>
                      <m:r>
                        <a:rPr lang="en-US" sz="1800" b="0" i="1" smtClean="0">
                          <a:latin typeface="Cambria Math" panose="02040503050406030204" pitchFamily="18" charset="0"/>
                        </a:rPr>
                        <m:t>ℓ,</m:t>
                      </m:r>
                      <m:r>
                        <a:rPr lang="en-US" sz="1800" b="0" i="1" smtClean="0">
                          <a:latin typeface="Cambria Math" panose="02040503050406030204" pitchFamily="18" charset="0"/>
                        </a:rPr>
                        <m:t>𝑡</m:t>
                      </m:r>
                      <m:r>
                        <a:rPr lang="en-US" sz="1800" b="0" i="1" smtClean="0">
                          <a:latin typeface="Cambria Math" panose="02040503050406030204" pitchFamily="18" charset="0"/>
                        </a:rPr>
                        <m:t>)−</m:t>
                      </m:r>
                      <m:r>
                        <a:rPr lang="en-US" sz="1800" b="0" i="1" smtClean="0">
                          <a:latin typeface="Cambria Math" panose="02040503050406030204" pitchFamily="18" charset="0"/>
                        </a:rPr>
                        <m:t>𝐶</m:t>
                      </m:r>
                      <m:r>
                        <m:rPr>
                          <m:sty m:val="p"/>
                        </m:rPr>
                        <a:rPr lang="en-US" sz="1800" b="0" i="0" smtClean="0">
                          <a:latin typeface="Cambria Math" panose="02040503050406030204" pitchFamily="18" charset="0"/>
                        </a:rPr>
                        <m:t>Δ</m:t>
                      </m:r>
                      <m:r>
                        <a:rPr lang="en-US" sz="1800" b="0" i="1" smtClean="0">
                          <a:latin typeface="Cambria Math" panose="02040503050406030204" pitchFamily="18" charset="0"/>
                        </a:rPr>
                        <m:t>ℓ</m:t>
                      </m:r>
                      <m:f>
                        <m:fPr>
                          <m:ctrlPr>
                            <a:rPr lang="en-US" sz="1800" b="0" i="1" smtClean="0">
                              <a:latin typeface="Cambria Math" panose="02040503050406030204" pitchFamily="18" charset="0"/>
                            </a:rPr>
                          </m:ctrlPr>
                        </m:fPr>
                        <m:num>
                          <m:r>
                            <a:rPr lang="en-US" sz="1800" b="0" i="1" smtClean="0">
                              <a:latin typeface="Cambria Math" panose="02040503050406030204" pitchFamily="18" charset="0"/>
                            </a:rPr>
                            <m:t>𝑑𝑉</m:t>
                          </m:r>
                          <m:r>
                            <a:rPr lang="en-US" sz="1800" b="0" i="1" smtClean="0">
                              <a:latin typeface="Cambria Math" panose="02040503050406030204" pitchFamily="18" charset="0"/>
                            </a:rPr>
                            <m:t>(</m:t>
                          </m:r>
                          <m:r>
                            <a:rPr lang="en-US" sz="1800" b="0" i="1" smtClean="0">
                              <a:latin typeface="Cambria Math" panose="02040503050406030204" pitchFamily="18" charset="0"/>
                            </a:rPr>
                            <m:t>𝑧</m:t>
                          </m:r>
                          <m:r>
                            <a:rPr lang="en-US" sz="1800" b="0" i="1" smtClean="0">
                              <a:latin typeface="Cambria Math" panose="02040503050406030204" pitchFamily="18" charset="0"/>
                            </a:rPr>
                            <m:t>+</m:t>
                          </m:r>
                          <m:r>
                            <m:rPr>
                              <m:sty m:val="p"/>
                            </m:rPr>
                            <a:rPr lang="en-US" sz="1800" b="0" i="0" smtClean="0">
                              <a:latin typeface="Cambria Math" panose="02040503050406030204" pitchFamily="18" charset="0"/>
                            </a:rPr>
                            <m:t>Δ</m:t>
                          </m:r>
                          <m:r>
                            <a:rPr lang="en-US" sz="1800" b="0" i="1" smtClean="0">
                              <a:latin typeface="Cambria Math" panose="02040503050406030204" pitchFamily="18" charset="0"/>
                            </a:rPr>
                            <m:t>ℓ,</m:t>
                          </m:r>
                          <m:r>
                            <a:rPr lang="en-US" sz="1800" b="0" i="1" smtClean="0">
                              <a:latin typeface="Cambria Math" panose="02040503050406030204" pitchFamily="18" charset="0"/>
                            </a:rPr>
                            <m:t>𝑡</m:t>
                          </m:r>
                          <m:r>
                            <a:rPr lang="en-US" sz="1800" b="0" i="1" smtClean="0">
                              <a:latin typeface="Cambria Math" panose="02040503050406030204" pitchFamily="18" charset="0"/>
                            </a:rPr>
                            <m:t>)</m:t>
                          </m:r>
                        </m:num>
                        <m:den>
                          <m:r>
                            <a:rPr lang="en-US" sz="1800" b="0" i="1" smtClean="0">
                              <a:latin typeface="Cambria Math" panose="02040503050406030204" pitchFamily="18" charset="0"/>
                            </a:rPr>
                            <m:t>𝑑𝑡</m:t>
                          </m:r>
                        </m:den>
                      </m:f>
                      <m:r>
                        <a:rPr lang="en-US" sz="1800" b="0" i="1" smtClean="0">
                          <a:latin typeface="Cambria Math" panose="02040503050406030204" pitchFamily="18" charset="0"/>
                        </a:rPr>
                        <m:t>−</m:t>
                      </m:r>
                      <m:r>
                        <a:rPr lang="en-US" sz="1800" b="0" i="1" smtClean="0">
                          <a:latin typeface="Cambria Math" panose="02040503050406030204" pitchFamily="18" charset="0"/>
                        </a:rPr>
                        <m:t>𝐼</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𝑧</m:t>
                          </m:r>
                          <m:r>
                            <a:rPr lang="en-US" sz="1800" b="0" i="1" smtClean="0">
                              <a:latin typeface="Cambria Math" panose="02040503050406030204" pitchFamily="18" charset="0"/>
                            </a:rPr>
                            <m:t>+</m:t>
                          </m:r>
                          <m:r>
                            <m:rPr>
                              <m:sty m:val="p"/>
                            </m:rPr>
                            <a:rPr lang="en-US" sz="1800" b="0" i="0" smtClean="0">
                              <a:latin typeface="Cambria Math" panose="02040503050406030204" pitchFamily="18" charset="0"/>
                            </a:rPr>
                            <m:t>Δ</m:t>
                          </m:r>
                          <m:r>
                            <a:rPr lang="en-US" sz="1800" b="0" i="1" smtClean="0">
                              <a:latin typeface="Cambria Math" panose="02040503050406030204" pitchFamily="18" charset="0"/>
                            </a:rPr>
                            <m:t>ℓ,</m:t>
                          </m:r>
                          <m:r>
                            <a:rPr lang="en-US" sz="1800" b="0" i="1" smtClean="0">
                              <a:latin typeface="Cambria Math" panose="02040503050406030204" pitchFamily="18" charset="0"/>
                            </a:rPr>
                            <m:t>𝑡</m:t>
                          </m:r>
                        </m:e>
                      </m:d>
                      <m:r>
                        <a:rPr lang="en-US" sz="1800" b="0" i="1" smtClean="0">
                          <a:latin typeface="Cambria Math" panose="02040503050406030204" pitchFamily="18" charset="0"/>
                        </a:rPr>
                        <m:t>=0</m:t>
                      </m:r>
                    </m:oMath>
                  </m:oMathPara>
                </a14:m>
                <a:endParaRPr lang="en-US" sz="1800" dirty="0"/>
              </a:p>
            </p:txBody>
          </p:sp>
        </mc:Choice>
        <mc:Fallback xmlns="">
          <p:sp>
            <p:nvSpPr>
              <p:cNvPr id="2" name="TextBox 1">
                <a:extLst>
                  <a:ext uri="{FF2B5EF4-FFF2-40B4-BE49-F238E27FC236}">
                    <a16:creationId xmlns:a16="http://schemas.microsoft.com/office/drawing/2014/main" id="{C8DE1401-78F9-4450-ACFF-CB142566A24A}"/>
                  </a:ext>
                </a:extLst>
              </p:cNvPr>
              <p:cNvSpPr txBox="1">
                <a:spLocks noRot="1" noChangeAspect="1" noMove="1" noResize="1" noEditPoints="1" noAdjustHandles="1" noChangeArrowheads="1" noChangeShapeType="1" noTextEdit="1"/>
              </p:cNvSpPr>
              <p:nvPr/>
            </p:nvSpPr>
            <p:spPr>
              <a:xfrm>
                <a:off x="1600766" y="2962798"/>
                <a:ext cx="6574364" cy="527580"/>
              </a:xfrm>
              <a:prstGeom prst="rect">
                <a:avLst/>
              </a:prstGeom>
              <a:blipFill>
                <a:blip r:embed="rId4"/>
                <a:stretch>
                  <a:fillRect/>
                </a:stretch>
              </a:blipFill>
            </p:spPr>
            <p:txBody>
              <a:bodyPr/>
              <a:lstStyle/>
              <a:p>
                <a:r>
                  <a:rPr lang="en-US">
                    <a:noFill/>
                  </a:rPr>
                  <a:t> </a:t>
                </a:r>
              </a:p>
            </p:txBody>
          </p:sp>
        </mc:Fallback>
      </mc:AlternateContent>
      <p:sp>
        <p:nvSpPr>
          <p:cNvPr id="3" name="Oval 2">
            <a:extLst>
              <a:ext uri="{FF2B5EF4-FFF2-40B4-BE49-F238E27FC236}">
                <a16:creationId xmlns:a16="http://schemas.microsoft.com/office/drawing/2014/main" id="{6876A8B2-27AB-424C-8F7B-642588E026BD}"/>
              </a:ext>
            </a:extLst>
          </p:cNvPr>
          <p:cNvSpPr/>
          <p:nvPr/>
        </p:nvSpPr>
        <p:spPr>
          <a:xfrm>
            <a:off x="9188314" y="1546396"/>
            <a:ext cx="842811" cy="34258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Rectangle 16">
            <a:extLst>
              <a:ext uri="{FF2B5EF4-FFF2-40B4-BE49-F238E27FC236}">
                <a16:creationId xmlns:a16="http://schemas.microsoft.com/office/drawing/2014/main" id="{F53C5E9A-73C1-40DB-8BB9-2685C00D02FE}"/>
              </a:ext>
            </a:extLst>
          </p:cNvPr>
          <p:cNvSpPr/>
          <p:nvPr/>
        </p:nvSpPr>
        <p:spPr>
          <a:xfrm>
            <a:off x="787442" y="3635587"/>
            <a:ext cx="4126016" cy="369332"/>
          </a:xfrm>
          <a:prstGeom prst="rect">
            <a:avLst/>
          </a:prstGeom>
        </p:spPr>
        <p:txBody>
          <a:bodyPr wrap="square">
            <a:spAutoFit/>
          </a:bodyPr>
          <a:lstStyle/>
          <a:p>
            <a:r>
              <a:rPr lang="en-US" sz="1800" dirty="0"/>
              <a:t>which can be rearranged to show:</a:t>
            </a:r>
          </a:p>
        </p:txBody>
      </p:sp>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467CFF7A-9659-4C3D-83D4-BEDDE54664CF}"/>
                  </a:ext>
                </a:extLst>
              </p:cNvPr>
              <p:cNvSpPr txBox="1"/>
              <p:nvPr/>
            </p:nvSpPr>
            <p:spPr>
              <a:xfrm>
                <a:off x="2107572" y="4038055"/>
                <a:ext cx="6067558" cy="53751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1800" b="0" i="1" smtClean="0">
                              <a:latin typeface="Cambria Math" panose="02040503050406030204" pitchFamily="18" charset="0"/>
                            </a:rPr>
                          </m:ctrlPr>
                        </m:fPr>
                        <m:num>
                          <m:r>
                            <a:rPr lang="en-US" sz="1800" b="0" i="1" smtClean="0">
                              <a:latin typeface="Cambria Math" panose="02040503050406030204" pitchFamily="18" charset="0"/>
                            </a:rPr>
                            <m:t>𝐼</m:t>
                          </m:r>
                          <m:d>
                            <m:dPr>
                              <m:ctrlPr>
                                <a:rPr lang="en-US" sz="1800" i="1">
                                  <a:latin typeface="Cambria Math" panose="02040503050406030204" pitchFamily="18" charset="0"/>
                                </a:rPr>
                              </m:ctrlPr>
                            </m:dPr>
                            <m:e>
                              <m:r>
                                <a:rPr lang="en-US" sz="1800" i="1">
                                  <a:latin typeface="Cambria Math" panose="02040503050406030204" pitchFamily="18" charset="0"/>
                                </a:rPr>
                                <m:t>𝑧</m:t>
                              </m:r>
                              <m:r>
                                <a:rPr lang="en-US" sz="1800" i="1">
                                  <a:latin typeface="Cambria Math" panose="02040503050406030204" pitchFamily="18" charset="0"/>
                                </a:rPr>
                                <m:t>+</m:t>
                              </m:r>
                              <m:r>
                                <m:rPr>
                                  <m:sty m:val="p"/>
                                </m:rPr>
                                <a:rPr lang="en-US" sz="1800">
                                  <a:latin typeface="Cambria Math" panose="02040503050406030204" pitchFamily="18" charset="0"/>
                                </a:rPr>
                                <m:t>Δ</m:t>
                              </m:r>
                              <m:r>
                                <a:rPr lang="en-US" sz="1800" i="1">
                                  <a:latin typeface="Cambria Math" panose="02040503050406030204" pitchFamily="18" charset="0"/>
                                </a:rPr>
                                <m:t>ℓ,</m:t>
                              </m:r>
                              <m:r>
                                <a:rPr lang="en-US" sz="1800" i="1">
                                  <a:latin typeface="Cambria Math" panose="02040503050406030204" pitchFamily="18" charset="0"/>
                                </a:rPr>
                                <m:t>𝑡</m:t>
                              </m:r>
                            </m:e>
                          </m:d>
                          <m:r>
                            <a:rPr lang="en-US" sz="1800" b="0" i="1" smtClean="0">
                              <a:latin typeface="Cambria Math" panose="02040503050406030204" pitchFamily="18" charset="0"/>
                            </a:rPr>
                            <m:t>−</m:t>
                          </m:r>
                          <m:r>
                            <a:rPr lang="en-US" sz="1800" b="0" i="1" smtClean="0">
                              <a:latin typeface="Cambria Math" panose="02040503050406030204" pitchFamily="18" charset="0"/>
                            </a:rPr>
                            <m:t>𝐼</m:t>
                          </m:r>
                          <m:d>
                            <m:dPr>
                              <m:ctrlPr>
                                <a:rPr lang="en-US" sz="1800" i="1">
                                  <a:latin typeface="Cambria Math" panose="02040503050406030204" pitchFamily="18" charset="0"/>
                                </a:rPr>
                              </m:ctrlPr>
                            </m:dPr>
                            <m:e>
                              <m:r>
                                <a:rPr lang="en-US" sz="1800" i="1">
                                  <a:latin typeface="Cambria Math" panose="02040503050406030204" pitchFamily="18" charset="0"/>
                                </a:rPr>
                                <m:t>𝑧</m:t>
                              </m:r>
                              <m:r>
                                <a:rPr lang="en-US" sz="1800" i="1">
                                  <a:latin typeface="Cambria Math" panose="02040503050406030204" pitchFamily="18" charset="0"/>
                                </a:rPr>
                                <m:t>,</m:t>
                              </m:r>
                              <m:r>
                                <a:rPr lang="en-US" sz="1800" i="1">
                                  <a:latin typeface="Cambria Math" panose="02040503050406030204" pitchFamily="18" charset="0"/>
                                </a:rPr>
                                <m:t>𝑡</m:t>
                              </m:r>
                            </m:e>
                          </m:d>
                        </m:num>
                        <m:den>
                          <m:r>
                            <m:rPr>
                              <m:sty m:val="p"/>
                            </m:rPr>
                            <a:rPr lang="en-US" sz="1800">
                              <a:latin typeface="Cambria Math" panose="02040503050406030204" pitchFamily="18" charset="0"/>
                            </a:rPr>
                            <m:t>Δ</m:t>
                          </m:r>
                          <m:r>
                            <a:rPr lang="en-US" sz="1800" i="1">
                              <a:latin typeface="Cambria Math" panose="02040503050406030204" pitchFamily="18" charset="0"/>
                            </a:rPr>
                            <m:t>ℓ</m:t>
                          </m:r>
                        </m:den>
                      </m:f>
                      <m:r>
                        <a:rPr lang="en-US" sz="1800" b="0" i="1" smtClean="0">
                          <a:latin typeface="Cambria Math" panose="02040503050406030204" pitchFamily="18" charset="0"/>
                        </a:rPr>
                        <m:t>+</m:t>
                      </m:r>
                      <m:r>
                        <a:rPr lang="en-US" sz="1800" b="0" i="1" smtClean="0">
                          <a:latin typeface="Cambria Math" panose="02040503050406030204" pitchFamily="18" charset="0"/>
                        </a:rPr>
                        <m:t>𝐶</m:t>
                      </m:r>
                      <m:f>
                        <m:fPr>
                          <m:ctrlPr>
                            <a:rPr lang="en-US" sz="1800" i="1">
                              <a:latin typeface="Cambria Math" panose="02040503050406030204" pitchFamily="18" charset="0"/>
                            </a:rPr>
                          </m:ctrlPr>
                        </m:fPr>
                        <m:num>
                          <m:r>
                            <a:rPr lang="en-US" sz="1800" i="1">
                              <a:latin typeface="Cambria Math" panose="02040503050406030204" pitchFamily="18" charset="0"/>
                            </a:rPr>
                            <m:t>𝑑</m:t>
                          </m:r>
                          <m:r>
                            <a:rPr lang="en-US" sz="1800" b="0" i="1" smtClean="0">
                              <a:latin typeface="Cambria Math" panose="02040503050406030204" pitchFamily="18" charset="0"/>
                            </a:rPr>
                            <m:t>𝑉</m:t>
                          </m:r>
                          <m:d>
                            <m:dPr>
                              <m:ctrlPr>
                                <a:rPr lang="en-US" sz="1800" i="1">
                                  <a:latin typeface="Cambria Math" panose="02040503050406030204" pitchFamily="18" charset="0"/>
                                </a:rPr>
                              </m:ctrlPr>
                            </m:dPr>
                            <m:e>
                              <m:r>
                                <a:rPr lang="en-US" sz="1800" i="1">
                                  <a:latin typeface="Cambria Math" panose="02040503050406030204" pitchFamily="18" charset="0"/>
                                </a:rPr>
                                <m:t>𝑧</m:t>
                              </m:r>
                              <m:r>
                                <a:rPr lang="en-US" sz="1800" b="0" i="1" smtClean="0">
                                  <a:latin typeface="Cambria Math" panose="02040503050406030204" pitchFamily="18" charset="0"/>
                                </a:rPr>
                                <m:t>+</m:t>
                              </m:r>
                              <m:r>
                                <m:rPr>
                                  <m:sty m:val="p"/>
                                </m:rPr>
                                <a:rPr lang="en-US" sz="1800" b="0" i="0" smtClean="0">
                                  <a:latin typeface="Cambria Math" panose="02040503050406030204" pitchFamily="18" charset="0"/>
                                </a:rPr>
                                <m:t>Δ</m:t>
                              </m:r>
                              <m:r>
                                <a:rPr lang="en-US" sz="1800" b="0" i="1" smtClean="0">
                                  <a:latin typeface="Cambria Math" panose="02040503050406030204" pitchFamily="18" charset="0"/>
                                </a:rPr>
                                <m:t>ℓ</m:t>
                              </m:r>
                              <m:r>
                                <a:rPr lang="en-US" sz="1800" i="1">
                                  <a:latin typeface="Cambria Math" panose="02040503050406030204" pitchFamily="18" charset="0"/>
                                </a:rPr>
                                <m:t>,</m:t>
                              </m:r>
                              <m:r>
                                <a:rPr lang="en-US" sz="1800" i="1">
                                  <a:latin typeface="Cambria Math" panose="02040503050406030204" pitchFamily="18" charset="0"/>
                                </a:rPr>
                                <m:t>𝑡</m:t>
                              </m:r>
                            </m:e>
                          </m:d>
                        </m:num>
                        <m:den>
                          <m:r>
                            <a:rPr lang="en-US" sz="1800" i="1">
                              <a:latin typeface="Cambria Math" panose="02040503050406030204" pitchFamily="18" charset="0"/>
                            </a:rPr>
                            <m:t>𝑑𝑡</m:t>
                          </m:r>
                        </m:den>
                      </m:f>
                      <m:r>
                        <a:rPr lang="en-US" sz="1800" b="0" i="1" smtClean="0">
                          <a:latin typeface="Cambria Math" panose="02040503050406030204" pitchFamily="18" charset="0"/>
                        </a:rPr>
                        <m:t>+</m:t>
                      </m:r>
                      <m:r>
                        <a:rPr lang="en-US" sz="1800" b="0" i="1" smtClean="0">
                          <a:latin typeface="Cambria Math" panose="02040503050406030204" pitchFamily="18" charset="0"/>
                        </a:rPr>
                        <m:t>𝐺𝑉</m:t>
                      </m:r>
                      <m:r>
                        <a:rPr lang="en-US" sz="1800" b="0" i="1" smtClean="0">
                          <a:latin typeface="Cambria Math" panose="02040503050406030204" pitchFamily="18" charset="0"/>
                        </a:rPr>
                        <m:t>(</m:t>
                      </m:r>
                      <m:r>
                        <a:rPr lang="en-US" sz="1800" b="0" i="1" smtClean="0">
                          <a:latin typeface="Cambria Math" panose="02040503050406030204" pitchFamily="18" charset="0"/>
                        </a:rPr>
                        <m:t>𝑧</m:t>
                      </m:r>
                      <m:r>
                        <a:rPr lang="en-US" sz="1800" b="0" i="1" smtClean="0">
                          <a:latin typeface="Cambria Math" panose="02040503050406030204" pitchFamily="18" charset="0"/>
                        </a:rPr>
                        <m:t>+</m:t>
                      </m:r>
                      <m:r>
                        <m:rPr>
                          <m:sty m:val="p"/>
                        </m:rPr>
                        <a:rPr lang="en-US" sz="1800" b="0" i="0" smtClean="0">
                          <a:latin typeface="Cambria Math" panose="02040503050406030204" pitchFamily="18" charset="0"/>
                        </a:rPr>
                        <m:t>Δ</m:t>
                      </m:r>
                      <m:r>
                        <a:rPr lang="en-US" sz="1800" b="0" i="1" smtClean="0">
                          <a:latin typeface="Cambria Math" panose="02040503050406030204" pitchFamily="18" charset="0"/>
                        </a:rPr>
                        <m:t>ℓ,</m:t>
                      </m:r>
                      <m:r>
                        <a:rPr lang="en-US" sz="1800" b="0" i="1" smtClean="0">
                          <a:latin typeface="Cambria Math" panose="02040503050406030204" pitchFamily="18" charset="0"/>
                        </a:rPr>
                        <m:t>𝑡</m:t>
                      </m:r>
                      <m:r>
                        <a:rPr lang="en-US" sz="1800" b="0" i="1" smtClean="0">
                          <a:latin typeface="Cambria Math" panose="02040503050406030204" pitchFamily="18" charset="0"/>
                        </a:rPr>
                        <m:t>)=0</m:t>
                      </m:r>
                    </m:oMath>
                  </m:oMathPara>
                </a14:m>
                <a:endParaRPr lang="en-US" sz="1800" dirty="0"/>
              </a:p>
            </p:txBody>
          </p:sp>
        </mc:Choice>
        <mc:Fallback xmlns="">
          <p:sp>
            <p:nvSpPr>
              <p:cNvPr id="18" name="TextBox 17">
                <a:extLst>
                  <a:ext uri="{FF2B5EF4-FFF2-40B4-BE49-F238E27FC236}">
                    <a16:creationId xmlns:a16="http://schemas.microsoft.com/office/drawing/2014/main" id="{467CFF7A-9659-4C3D-83D4-BEDDE54664CF}"/>
                  </a:ext>
                </a:extLst>
              </p:cNvPr>
              <p:cNvSpPr txBox="1">
                <a:spLocks noRot="1" noChangeAspect="1" noMove="1" noResize="1" noEditPoints="1" noAdjustHandles="1" noChangeArrowheads="1" noChangeShapeType="1" noTextEdit="1"/>
              </p:cNvSpPr>
              <p:nvPr/>
            </p:nvSpPr>
            <p:spPr>
              <a:xfrm>
                <a:off x="2107572" y="4038055"/>
                <a:ext cx="6067558" cy="537519"/>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0" name="Rectangle 29">
                <a:extLst>
                  <a:ext uri="{FF2B5EF4-FFF2-40B4-BE49-F238E27FC236}">
                    <a16:creationId xmlns:a16="http://schemas.microsoft.com/office/drawing/2014/main" id="{6D2AEEAE-6967-42D3-94F8-96BC6A6E85B2}"/>
                  </a:ext>
                </a:extLst>
              </p:cNvPr>
              <p:cNvSpPr/>
              <p:nvPr/>
            </p:nvSpPr>
            <p:spPr>
              <a:xfrm>
                <a:off x="787442" y="5074642"/>
                <a:ext cx="6373410" cy="369332"/>
              </a:xfrm>
              <a:prstGeom prst="rect">
                <a:avLst/>
              </a:prstGeom>
            </p:spPr>
            <p:txBody>
              <a:bodyPr wrap="square">
                <a:spAutoFit/>
              </a:bodyPr>
              <a:lstStyle/>
              <a:p>
                <a:r>
                  <a:rPr lang="en-US" sz="1800" dirty="0"/>
                  <a:t>and, taking the limit as </a:t>
                </a:r>
                <a14:m>
                  <m:oMath xmlns:m="http://schemas.openxmlformats.org/officeDocument/2006/math">
                    <m:r>
                      <m:rPr>
                        <m:sty m:val="p"/>
                      </m:rPr>
                      <a:rPr lang="en-US" sz="1800">
                        <a:latin typeface="Cambria Math" panose="02040503050406030204" pitchFamily="18" charset="0"/>
                      </a:rPr>
                      <m:t>Δ</m:t>
                    </m:r>
                    <m:r>
                      <a:rPr lang="en-US" sz="1800" i="1">
                        <a:latin typeface="Cambria Math" panose="02040503050406030204" pitchFamily="18" charset="0"/>
                      </a:rPr>
                      <m:t>ℓ</m:t>
                    </m:r>
                  </m:oMath>
                </a14:m>
                <a:r>
                  <a:rPr lang="en-US" sz="1800" dirty="0">
                    <a:cs typeface="Calibri" panose="020F0502020204030204" pitchFamily="34" charset="0"/>
                  </a:rPr>
                  <a:t>→0, this becomes the spatial derivative:</a:t>
                </a:r>
                <a:r>
                  <a:rPr lang="en-US" sz="1800" dirty="0"/>
                  <a:t> </a:t>
                </a:r>
              </a:p>
            </p:txBody>
          </p:sp>
        </mc:Choice>
        <mc:Fallback xmlns="">
          <p:sp>
            <p:nvSpPr>
              <p:cNvPr id="30" name="Rectangle 29">
                <a:extLst>
                  <a:ext uri="{FF2B5EF4-FFF2-40B4-BE49-F238E27FC236}">
                    <a16:creationId xmlns:a16="http://schemas.microsoft.com/office/drawing/2014/main" id="{6D2AEEAE-6967-42D3-94F8-96BC6A6E85B2}"/>
                  </a:ext>
                </a:extLst>
              </p:cNvPr>
              <p:cNvSpPr>
                <a:spLocks noRot="1" noChangeAspect="1" noMove="1" noResize="1" noEditPoints="1" noAdjustHandles="1" noChangeArrowheads="1" noChangeShapeType="1" noTextEdit="1"/>
              </p:cNvSpPr>
              <p:nvPr/>
            </p:nvSpPr>
            <p:spPr>
              <a:xfrm>
                <a:off x="787442" y="5074642"/>
                <a:ext cx="6373410" cy="369332"/>
              </a:xfrm>
              <a:prstGeom prst="rect">
                <a:avLst/>
              </a:prstGeom>
              <a:blipFill>
                <a:blip r:embed="rId6"/>
                <a:stretch>
                  <a:fillRect l="-765" t="-8197" r="-96" b="-2459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2" name="TextBox 31">
                <a:extLst>
                  <a:ext uri="{FF2B5EF4-FFF2-40B4-BE49-F238E27FC236}">
                    <a16:creationId xmlns:a16="http://schemas.microsoft.com/office/drawing/2014/main" id="{D9CB95CD-636A-468B-91C6-CCC9FF1F5C76}"/>
                  </a:ext>
                </a:extLst>
              </p:cNvPr>
              <p:cNvSpPr txBox="1"/>
              <p:nvPr/>
            </p:nvSpPr>
            <p:spPr>
              <a:xfrm>
                <a:off x="7040090" y="5036674"/>
                <a:ext cx="3593997" cy="53751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1800" b="0" i="1" smtClean="0">
                              <a:latin typeface="Cambria Math" panose="02040503050406030204" pitchFamily="18" charset="0"/>
                            </a:rPr>
                          </m:ctrlPr>
                        </m:fPr>
                        <m:num>
                          <m:r>
                            <a:rPr lang="en-US" sz="1800" b="0" i="1" smtClean="0">
                              <a:latin typeface="Cambria Math" panose="02040503050406030204" pitchFamily="18" charset="0"/>
                            </a:rPr>
                            <m:t>𝑑𝐼</m:t>
                          </m:r>
                          <m:d>
                            <m:dPr>
                              <m:ctrlPr>
                                <a:rPr lang="en-US" sz="1800" i="1">
                                  <a:latin typeface="Cambria Math" panose="02040503050406030204" pitchFamily="18" charset="0"/>
                                </a:rPr>
                              </m:ctrlPr>
                            </m:dPr>
                            <m:e>
                              <m:r>
                                <a:rPr lang="en-US" sz="1800" i="1">
                                  <a:latin typeface="Cambria Math" panose="02040503050406030204" pitchFamily="18" charset="0"/>
                                </a:rPr>
                                <m:t>𝑧</m:t>
                              </m:r>
                              <m:r>
                                <a:rPr lang="en-US" sz="1800" i="1">
                                  <a:latin typeface="Cambria Math" panose="02040503050406030204" pitchFamily="18" charset="0"/>
                                </a:rPr>
                                <m:t>,</m:t>
                              </m:r>
                              <m:r>
                                <a:rPr lang="en-US" sz="1800" i="1">
                                  <a:latin typeface="Cambria Math" panose="02040503050406030204" pitchFamily="18" charset="0"/>
                                </a:rPr>
                                <m:t>𝑡</m:t>
                              </m:r>
                            </m:e>
                          </m:d>
                        </m:num>
                        <m:den>
                          <m:r>
                            <a:rPr lang="en-US" sz="1800" b="0" i="1" smtClean="0">
                              <a:latin typeface="Cambria Math" panose="02040503050406030204" pitchFamily="18" charset="0"/>
                            </a:rPr>
                            <m:t>𝑑𝑧</m:t>
                          </m:r>
                        </m:den>
                      </m:f>
                      <m:r>
                        <a:rPr lang="en-US" sz="1800" b="0" i="1" smtClean="0">
                          <a:latin typeface="Cambria Math" panose="02040503050406030204" pitchFamily="18" charset="0"/>
                        </a:rPr>
                        <m:t>+</m:t>
                      </m:r>
                      <m:r>
                        <a:rPr lang="en-US" sz="1800" b="0" i="1" smtClean="0">
                          <a:latin typeface="Cambria Math" panose="02040503050406030204" pitchFamily="18" charset="0"/>
                        </a:rPr>
                        <m:t>𝐶</m:t>
                      </m:r>
                      <m:f>
                        <m:fPr>
                          <m:ctrlPr>
                            <a:rPr lang="en-US" sz="1800" i="1">
                              <a:latin typeface="Cambria Math" panose="02040503050406030204" pitchFamily="18" charset="0"/>
                            </a:rPr>
                          </m:ctrlPr>
                        </m:fPr>
                        <m:num>
                          <m:r>
                            <a:rPr lang="en-US" sz="1800" i="1">
                              <a:latin typeface="Cambria Math" panose="02040503050406030204" pitchFamily="18" charset="0"/>
                            </a:rPr>
                            <m:t>𝑑</m:t>
                          </m:r>
                          <m:r>
                            <a:rPr lang="en-US" sz="1800" b="0" i="1" smtClean="0">
                              <a:latin typeface="Cambria Math" panose="02040503050406030204" pitchFamily="18" charset="0"/>
                            </a:rPr>
                            <m:t>𝑉</m:t>
                          </m:r>
                          <m:d>
                            <m:dPr>
                              <m:ctrlPr>
                                <a:rPr lang="en-US" sz="1800" i="1">
                                  <a:latin typeface="Cambria Math" panose="02040503050406030204" pitchFamily="18" charset="0"/>
                                </a:rPr>
                              </m:ctrlPr>
                            </m:dPr>
                            <m:e>
                              <m:r>
                                <a:rPr lang="en-US" sz="1800" i="1">
                                  <a:latin typeface="Cambria Math" panose="02040503050406030204" pitchFamily="18" charset="0"/>
                                </a:rPr>
                                <m:t>𝑧</m:t>
                              </m:r>
                              <m:r>
                                <a:rPr lang="en-US" sz="1800" i="1">
                                  <a:latin typeface="Cambria Math" panose="02040503050406030204" pitchFamily="18" charset="0"/>
                                </a:rPr>
                                <m:t>,</m:t>
                              </m:r>
                              <m:r>
                                <a:rPr lang="en-US" sz="1800" i="1">
                                  <a:latin typeface="Cambria Math" panose="02040503050406030204" pitchFamily="18" charset="0"/>
                                </a:rPr>
                                <m:t>𝑡</m:t>
                              </m:r>
                            </m:e>
                          </m:d>
                        </m:num>
                        <m:den>
                          <m:r>
                            <a:rPr lang="en-US" sz="1800" i="1">
                              <a:latin typeface="Cambria Math" panose="02040503050406030204" pitchFamily="18" charset="0"/>
                            </a:rPr>
                            <m:t>𝑑𝑡</m:t>
                          </m:r>
                        </m:den>
                      </m:f>
                      <m:r>
                        <a:rPr lang="en-US" sz="1800" b="0" i="1" smtClean="0">
                          <a:latin typeface="Cambria Math" panose="02040503050406030204" pitchFamily="18" charset="0"/>
                        </a:rPr>
                        <m:t>+</m:t>
                      </m:r>
                      <m:r>
                        <a:rPr lang="en-US" sz="1800" b="0" i="1" smtClean="0">
                          <a:latin typeface="Cambria Math" panose="02040503050406030204" pitchFamily="18" charset="0"/>
                        </a:rPr>
                        <m:t>𝐺𝑉</m:t>
                      </m:r>
                      <m:r>
                        <a:rPr lang="en-US" sz="1800" b="0" i="1" smtClean="0">
                          <a:latin typeface="Cambria Math" panose="02040503050406030204" pitchFamily="18" charset="0"/>
                        </a:rPr>
                        <m:t>(</m:t>
                      </m:r>
                      <m:r>
                        <a:rPr lang="en-US" sz="1800" b="0" i="1" smtClean="0">
                          <a:latin typeface="Cambria Math" panose="02040503050406030204" pitchFamily="18" charset="0"/>
                        </a:rPr>
                        <m:t>𝑧</m:t>
                      </m:r>
                      <m:r>
                        <a:rPr lang="en-US" sz="1800" b="0" i="1" smtClean="0">
                          <a:latin typeface="Cambria Math" panose="02040503050406030204" pitchFamily="18" charset="0"/>
                        </a:rPr>
                        <m:t>,</m:t>
                      </m:r>
                      <m:r>
                        <a:rPr lang="en-US" sz="1800" b="0" i="1" smtClean="0">
                          <a:latin typeface="Cambria Math" panose="02040503050406030204" pitchFamily="18" charset="0"/>
                        </a:rPr>
                        <m:t>𝑡</m:t>
                      </m:r>
                      <m:r>
                        <a:rPr lang="en-US" sz="1800" b="0" i="1" smtClean="0">
                          <a:latin typeface="Cambria Math" panose="02040503050406030204" pitchFamily="18" charset="0"/>
                        </a:rPr>
                        <m:t>)=0</m:t>
                      </m:r>
                    </m:oMath>
                  </m:oMathPara>
                </a14:m>
                <a:endParaRPr lang="en-US" sz="1800" dirty="0"/>
              </a:p>
            </p:txBody>
          </p:sp>
        </mc:Choice>
        <mc:Fallback xmlns="">
          <p:sp>
            <p:nvSpPr>
              <p:cNvPr id="32" name="TextBox 31">
                <a:extLst>
                  <a:ext uri="{FF2B5EF4-FFF2-40B4-BE49-F238E27FC236}">
                    <a16:creationId xmlns:a16="http://schemas.microsoft.com/office/drawing/2014/main" id="{D9CB95CD-636A-468B-91C6-CCC9FF1F5C76}"/>
                  </a:ext>
                </a:extLst>
              </p:cNvPr>
              <p:cNvSpPr txBox="1">
                <a:spLocks noRot="1" noChangeAspect="1" noMove="1" noResize="1" noEditPoints="1" noAdjustHandles="1" noChangeArrowheads="1" noChangeShapeType="1" noTextEdit="1"/>
              </p:cNvSpPr>
              <p:nvPr/>
            </p:nvSpPr>
            <p:spPr>
              <a:xfrm>
                <a:off x="7040090" y="5036674"/>
                <a:ext cx="3593997" cy="537519"/>
              </a:xfrm>
              <a:prstGeom prst="rect">
                <a:avLst/>
              </a:prstGeom>
              <a:blipFill>
                <a:blip r:embed="rId7"/>
                <a:stretch>
                  <a:fillRect/>
                </a:stretch>
              </a:blipFill>
            </p:spPr>
            <p:txBody>
              <a:bodyPr/>
              <a:lstStyle/>
              <a:p>
                <a:r>
                  <a:rPr lang="en-US">
                    <a:noFill/>
                  </a:rPr>
                  <a:t> </a:t>
                </a:r>
              </a:p>
            </p:txBody>
          </p:sp>
        </mc:Fallback>
      </mc:AlternateContent>
      <p:sp>
        <p:nvSpPr>
          <p:cNvPr id="6" name="Title 5">
            <a:extLst>
              <a:ext uri="{FF2B5EF4-FFF2-40B4-BE49-F238E27FC236}">
                <a16:creationId xmlns:a16="http://schemas.microsoft.com/office/drawing/2014/main" id="{76A9E284-02BD-4E0F-A753-3B8E81B1A81B}"/>
              </a:ext>
            </a:extLst>
          </p:cNvPr>
          <p:cNvSpPr>
            <a:spLocks noGrp="1"/>
          </p:cNvSpPr>
          <p:nvPr>
            <p:ph type="title"/>
          </p:nvPr>
        </p:nvSpPr>
        <p:spPr/>
        <p:txBody>
          <a:bodyPr/>
          <a:lstStyle/>
          <a:p>
            <a:r>
              <a:rPr lang="en-US" dirty="0">
                <a:latin typeface="+mn-lt"/>
              </a:rPr>
              <a:t>The Telegrapher’s Equations</a:t>
            </a:r>
          </a:p>
        </p:txBody>
      </p:sp>
    </p:spTree>
    <p:extLst>
      <p:ext uri="{BB962C8B-B14F-4D97-AF65-F5344CB8AC3E}">
        <p14:creationId xmlns:p14="http://schemas.microsoft.com/office/powerpoint/2010/main" val="870923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6BAED7C1-C018-4392-9671-16A3D83AF3F7}"/>
              </a:ext>
            </a:extLst>
          </p:cNvPr>
          <p:cNvSpPr/>
          <p:nvPr/>
        </p:nvSpPr>
        <p:spPr>
          <a:xfrm>
            <a:off x="4084661" y="2487566"/>
            <a:ext cx="3645239" cy="684817"/>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Rectangle 3"/>
          <p:cNvSpPr/>
          <p:nvPr/>
        </p:nvSpPr>
        <p:spPr>
          <a:xfrm>
            <a:off x="663411" y="775131"/>
            <a:ext cx="11070226" cy="369332"/>
          </a:xfrm>
          <a:prstGeom prst="rect">
            <a:avLst/>
          </a:prstGeom>
        </p:spPr>
        <p:txBody>
          <a:bodyPr wrap="square">
            <a:spAutoFit/>
          </a:bodyPr>
          <a:lstStyle/>
          <a:p>
            <a:r>
              <a:rPr lang="en-US" sz="1800" i="1" dirty="0"/>
              <a:t>Electrically large circuits require more advanced analysis techniques than those taught for electrically-small systems.</a:t>
            </a:r>
          </a:p>
        </p:txBody>
      </p:sp>
      <mc:AlternateContent xmlns:mc="http://schemas.openxmlformats.org/markup-compatibility/2006" xmlns:a14="http://schemas.microsoft.com/office/drawing/2010/main">
        <mc:Choice Requires="a14">
          <p:sp>
            <p:nvSpPr>
              <p:cNvPr id="32" name="TextBox 31">
                <a:extLst>
                  <a:ext uri="{FF2B5EF4-FFF2-40B4-BE49-F238E27FC236}">
                    <a16:creationId xmlns:a16="http://schemas.microsoft.com/office/drawing/2014/main" id="{D9CB95CD-636A-468B-91C6-CCC9FF1F5C76}"/>
                  </a:ext>
                </a:extLst>
              </p:cNvPr>
              <p:cNvSpPr txBox="1"/>
              <p:nvPr/>
            </p:nvSpPr>
            <p:spPr>
              <a:xfrm>
                <a:off x="4135446" y="2530006"/>
                <a:ext cx="3593997" cy="53751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1800" b="0" i="1" smtClean="0">
                              <a:latin typeface="Cambria Math" panose="02040503050406030204" pitchFamily="18" charset="0"/>
                            </a:rPr>
                          </m:ctrlPr>
                        </m:fPr>
                        <m:num>
                          <m:r>
                            <a:rPr lang="en-US" sz="1800" b="0" i="1" smtClean="0">
                              <a:latin typeface="Cambria Math" panose="02040503050406030204" pitchFamily="18" charset="0"/>
                            </a:rPr>
                            <m:t>𝑑𝐼</m:t>
                          </m:r>
                          <m:d>
                            <m:dPr>
                              <m:ctrlPr>
                                <a:rPr lang="en-US" sz="1800" i="1">
                                  <a:latin typeface="Cambria Math" panose="02040503050406030204" pitchFamily="18" charset="0"/>
                                </a:rPr>
                              </m:ctrlPr>
                            </m:dPr>
                            <m:e>
                              <m:r>
                                <a:rPr lang="en-US" sz="1800" i="1">
                                  <a:latin typeface="Cambria Math" panose="02040503050406030204" pitchFamily="18" charset="0"/>
                                </a:rPr>
                                <m:t>𝑧</m:t>
                              </m:r>
                              <m:r>
                                <a:rPr lang="en-US" sz="1800" i="1">
                                  <a:latin typeface="Cambria Math" panose="02040503050406030204" pitchFamily="18" charset="0"/>
                                </a:rPr>
                                <m:t>,</m:t>
                              </m:r>
                              <m:r>
                                <a:rPr lang="en-US" sz="1800" i="1">
                                  <a:latin typeface="Cambria Math" panose="02040503050406030204" pitchFamily="18" charset="0"/>
                                </a:rPr>
                                <m:t>𝑡</m:t>
                              </m:r>
                            </m:e>
                          </m:d>
                        </m:num>
                        <m:den>
                          <m:r>
                            <a:rPr lang="en-US" sz="1800" b="0" i="1" smtClean="0">
                              <a:latin typeface="Cambria Math" panose="02040503050406030204" pitchFamily="18" charset="0"/>
                            </a:rPr>
                            <m:t>𝑑𝑧</m:t>
                          </m:r>
                        </m:den>
                      </m:f>
                      <m:r>
                        <a:rPr lang="en-US" sz="1800" b="0" i="1" smtClean="0">
                          <a:latin typeface="Cambria Math" panose="02040503050406030204" pitchFamily="18" charset="0"/>
                        </a:rPr>
                        <m:t>+</m:t>
                      </m:r>
                      <m:r>
                        <a:rPr lang="en-US" sz="1800" b="0" i="1" smtClean="0">
                          <a:latin typeface="Cambria Math" panose="02040503050406030204" pitchFamily="18" charset="0"/>
                        </a:rPr>
                        <m:t>𝐶</m:t>
                      </m:r>
                      <m:f>
                        <m:fPr>
                          <m:ctrlPr>
                            <a:rPr lang="en-US" sz="1800" i="1">
                              <a:latin typeface="Cambria Math" panose="02040503050406030204" pitchFamily="18" charset="0"/>
                            </a:rPr>
                          </m:ctrlPr>
                        </m:fPr>
                        <m:num>
                          <m:r>
                            <a:rPr lang="en-US" sz="1800" i="1">
                              <a:latin typeface="Cambria Math" panose="02040503050406030204" pitchFamily="18" charset="0"/>
                            </a:rPr>
                            <m:t>𝑑</m:t>
                          </m:r>
                          <m:r>
                            <a:rPr lang="en-US" sz="1800" b="0" i="1" smtClean="0">
                              <a:latin typeface="Cambria Math" panose="02040503050406030204" pitchFamily="18" charset="0"/>
                            </a:rPr>
                            <m:t>𝑉</m:t>
                          </m:r>
                          <m:d>
                            <m:dPr>
                              <m:ctrlPr>
                                <a:rPr lang="en-US" sz="1800" i="1">
                                  <a:latin typeface="Cambria Math" panose="02040503050406030204" pitchFamily="18" charset="0"/>
                                </a:rPr>
                              </m:ctrlPr>
                            </m:dPr>
                            <m:e>
                              <m:r>
                                <a:rPr lang="en-US" sz="1800" i="1">
                                  <a:latin typeface="Cambria Math" panose="02040503050406030204" pitchFamily="18" charset="0"/>
                                </a:rPr>
                                <m:t>𝑧</m:t>
                              </m:r>
                              <m:r>
                                <a:rPr lang="en-US" sz="1800" i="1">
                                  <a:latin typeface="Cambria Math" panose="02040503050406030204" pitchFamily="18" charset="0"/>
                                </a:rPr>
                                <m:t>,</m:t>
                              </m:r>
                              <m:r>
                                <a:rPr lang="en-US" sz="1800" i="1">
                                  <a:latin typeface="Cambria Math" panose="02040503050406030204" pitchFamily="18" charset="0"/>
                                </a:rPr>
                                <m:t>𝑡</m:t>
                              </m:r>
                            </m:e>
                          </m:d>
                        </m:num>
                        <m:den>
                          <m:r>
                            <a:rPr lang="en-US" sz="1800" i="1">
                              <a:latin typeface="Cambria Math" panose="02040503050406030204" pitchFamily="18" charset="0"/>
                            </a:rPr>
                            <m:t>𝑑𝑡</m:t>
                          </m:r>
                        </m:den>
                      </m:f>
                      <m:r>
                        <a:rPr lang="en-US" sz="1800" b="0" i="1" smtClean="0">
                          <a:latin typeface="Cambria Math" panose="02040503050406030204" pitchFamily="18" charset="0"/>
                        </a:rPr>
                        <m:t>+</m:t>
                      </m:r>
                      <m:r>
                        <a:rPr lang="en-US" sz="1800" b="0" i="1" smtClean="0">
                          <a:latin typeface="Cambria Math" panose="02040503050406030204" pitchFamily="18" charset="0"/>
                        </a:rPr>
                        <m:t>𝐺𝑉</m:t>
                      </m:r>
                      <m:r>
                        <a:rPr lang="en-US" sz="1800" b="0" i="1" smtClean="0">
                          <a:latin typeface="Cambria Math" panose="02040503050406030204" pitchFamily="18" charset="0"/>
                        </a:rPr>
                        <m:t>(</m:t>
                      </m:r>
                      <m:r>
                        <a:rPr lang="en-US" sz="1800" b="0" i="1" smtClean="0">
                          <a:latin typeface="Cambria Math" panose="02040503050406030204" pitchFamily="18" charset="0"/>
                        </a:rPr>
                        <m:t>𝑧</m:t>
                      </m:r>
                      <m:r>
                        <a:rPr lang="en-US" sz="1800" b="0" i="1" smtClean="0">
                          <a:latin typeface="Cambria Math" panose="02040503050406030204" pitchFamily="18" charset="0"/>
                        </a:rPr>
                        <m:t>,</m:t>
                      </m:r>
                      <m:r>
                        <a:rPr lang="en-US" sz="1800" b="0" i="1" smtClean="0">
                          <a:latin typeface="Cambria Math" panose="02040503050406030204" pitchFamily="18" charset="0"/>
                        </a:rPr>
                        <m:t>𝑡</m:t>
                      </m:r>
                      <m:r>
                        <a:rPr lang="en-US" sz="1800" b="0" i="1" smtClean="0">
                          <a:latin typeface="Cambria Math" panose="02040503050406030204" pitchFamily="18" charset="0"/>
                        </a:rPr>
                        <m:t>)=0</m:t>
                      </m:r>
                    </m:oMath>
                  </m:oMathPara>
                </a14:m>
                <a:endParaRPr lang="en-US" sz="1800" dirty="0"/>
              </a:p>
            </p:txBody>
          </p:sp>
        </mc:Choice>
        <mc:Fallback xmlns="">
          <p:sp>
            <p:nvSpPr>
              <p:cNvPr id="32" name="TextBox 31">
                <a:extLst>
                  <a:ext uri="{FF2B5EF4-FFF2-40B4-BE49-F238E27FC236}">
                    <a16:creationId xmlns:a16="http://schemas.microsoft.com/office/drawing/2014/main" id="{D9CB95CD-636A-468B-91C6-CCC9FF1F5C76}"/>
                  </a:ext>
                </a:extLst>
              </p:cNvPr>
              <p:cNvSpPr txBox="1">
                <a:spLocks noRot="1" noChangeAspect="1" noMove="1" noResize="1" noEditPoints="1" noAdjustHandles="1" noChangeArrowheads="1" noChangeShapeType="1" noTextEdit="1"/>
              </p:cNvSpPr>
              <p:nvPr/>
            </p:nvSpPr>
            <p:spPr>
              <a:xfrm>
                <a:off x="4135446" y="2530006"/>
                <a:ext cx="3593997" cy="537519"/>
              </a:xfrm>
              <a:prstGeom prst="rect">
                <a:avLst/>
              </a:prstGeom>
              <a:blipFill>
                <a:blip r:embed="rId2"/>
                <a:stretch>
                  <a:fillRect/>
                </a:stretch>
              </a:blipFill>
            </p:spPr>
            <p:txBody>
              <a:bodyPr/>
              <a:lstStyle/>
              <a:p>
                <a:r>
                  <a:rPr lang="en-US">
                    <a:noFill/>
                  </a:rPr>
                  <a:t> </a:t>
                </a:r>
              </a:p>
            </p:txBody>
          </p:sp>
        </mc:Fallback>
      </mc:AlternateContent>
      <p:sp>
        <p:nvSpPr>
          <p:cNvPr id="19" name="Rectangle 18">
            <a:extLst>
              <a:ext uri="{FF2B5EF4-FFF2-40B4-BE49-F238E27FC236}">
                <a16:creationId xmlns:a16="http://schemas.microsoft.com/office/drawing/2014/main" id="{DBB71828-B1CA-4E9A-8B28-C66A94E7243B}"/>
              </a:ext>
            </a:extLst>
          </p:cNvPr>
          <p:cNvSpPr/>
          <p:nvPr/>
        </p:nvSpPr>
        <p:spPr>
          <a:xfrm>
            <a:off x="4084204" y="1295135"/>
            <a:ext cx="3645239" cy="684817"/>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DE2FDD3A-9F4B-4CFF-AED2-3E52B232D72E}"/>
                  </a:ext>
                </a:extLst>
              </p:cNvPr>
              <p:cNvSpPr txBox="1"/>
              <p:nvPr/>
            </p:nvSpPr>
            <p:spPr>
              <a:xfrm>
                <a:off x="4134989" y="1337575"/>
                <a:ext cx="3431517" cy="53751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1800" b="0" i="1" smtClean="0">
                              <a:latin typeface="Cambria Math" panose="02040503050406030204" pitchFamily="18" charset="0"/>
                            </a:rPr>
                          </m:ctrlPr>
                        </m:fPr>
                        <m:num>
                          <m:r>
                            <a:rPr lang="en-US" sz="1800" b="0" i="1" smtClean="0">
                              <a:latin typeface="Cambria Math" panose="02040503050406030204" pitchFamily="18" charset="0"/>
                            </a:rPr>
                            <m:t>𝑑</m:t>
                          </m:r>
                          <m:r>
                            <a:rPr lang="en-US" sz="1800" i="1">
                              <a:latin typeface="Cambria Math" panose="02040503050406030204" pitchFamily="18" charset="0"/>
                            </a:rPr>
                            <m:t>𝑉</m:t>
                          </m:r>
                          <m:d>
                            <m:dPr>
                              <m:ctrlPr>
                                <a:rPr lang="en-US" sz="1800" i="1">
                                  <a:latin typeface="Cambria Math" panose="02040503050406030204" pitchFamily="18" charset="0"/>
                                </a:rPr>
                              </m:ctrlPr>
                            </m:dPr>
                            <m:e>
                              <m:r>
                                <a:rPr lang="en-US" sz="1800" i="1">
                                  <a:latin typeface="Cambria Math" panose="02040503050406030204" pitchFamily="18" charset="0"/>
                                </a:rPr>
                                <m:t>𝑧</m:t>
                              </m:r>
                              <m:r>
                                <a:rPr lang="en-US" sz="1800" i="1">
                                  <a:latin typeface="Cambria Math" panose="02040503050406030204" pitchFamily="18" charset="0"/>
                                </a:rPr>
                                <m:t>,</m:t>
                              </m:r>
                              <m:r>
                                <a:rPr lang="en-US" sz="1800" i="1">
                                  <a:latin typeface="Cambria Math" panose="02040503050406030204" pitchFamily="18" charset="0"/>
                                </a:rPr>
                                <m:t>𝑡</m:t>
                              </m:r>
                            </m:e>
                          </m:d>
                        </m:num>
                        <m:den>
                          <m:r>
                            <a:rPr lang="en-US" sz="1800" b="0" i="1" smtClean="0">
                              <a:latin typeface="Cambria Math" panose="02040503050406030204" pitchFamily="18" charset="0"/>
                            </a:rPr>
                            <m:t>𝑑𝑧</m:t>
                          </m:r>
                        </m:den>
                      </m:f>
                      <m:r>
                        <a:rPr lang="en-US" sz="1800" b="0" i="1" smtClean="0">
                          <a:latin typeface="Cambria Math" panose="02040503050406030204" pitchFamily="18" charset="0"/>
                        </a:rPr>
                        <m:t>+</m:t>
                      </m:r>
                      <m:r>
                        <a:rPr lang="en-US" sz="1800" i="1">
                          <a:latin typeface="Cambria Math" panose="02040503050406030204" pitchFamily="18" charset="0"/>
                        </a:rPr>
                        <m:t>𝐿</m:t>
                      </m:r>
                      <m:f>
                        <m:fPr>
                          <m:ctrlPr>
                            <a:rPr lang="en-US" sz="1800" i="1">
                              <a:latin typeface="Cambria Math" panose="02040503050406030204" pitchFamily="18" charset="0"/>
                            </a:rPr>
                          </m:ctrlPr>
                        </m:fPr>
                        <m:num>
                          <m:r>
                            <a:rPr lang="en-US" sz="1800" i="1">
                              <a:latin typeface="Cambria Math" panose="02040503050406030204" pitchFamily="18" charset="0"/>
                            </a:rPr>
                            <m:t>𝑑𝐼</m:t>
                          </m:r>
                          <m:d>
                            <m:dPr>
                              <m:ctrlPr>
                                <a:rPr lang="en-US" sz="1800" i="1">
                                  <a:latin typeface="Cambria Math" panose="02040503050406030204" pitchFamily="18" charset="0"/>
                                </a:rPr>
                              </m:ctrlPr>
                            </m:dPr>
                            <m:e>
                              <m:r>
                                <a:rPr lang="en-US" sz="1800" i="1">
                                  <a:latin typeface="Cambria Math" panose="02040503050406030204" pitchFamily="18" charset="0"/>
                                </a:rPr>
                                <m:t>𝑧</m:t>
                              </m:r>
                              <m:r>
                                <a:rPr lang="en-US" sz="1800" i="1">
                                  <a:latin typeface="Cambria Math" panose="02040503050406030204" pitchFamily="18" charset="0"/>
                                </a:rPr>
                                <m:t>,</m:t>
                              </m:r>
                              <m:r>
                                <a:rPr lang="en-US" sz="1800" i="1">
                                  <a:latin typeface="Cambria Math" panose="02040503050406030204" pitchFamily="18" charset="0"/>
                                </a:rPr>
                                <m:t>𝑡</m:t>
                              </m:r>
                            </m:e>
                          </m:d>
                        </m:num>
                        <m:den>
                          <m:r>
                            <a:rPr lang="en-US" sz="1800" i="1">
                              <a:latin typeface="Cambria Math" panose="02040503050406030204" pitchFamily="18" charset="0"/>
                            </a:rPr>
                            <m:t>𝑑𝑡</m:t>
                          </m:r>
                        </m:den>
                      </m:f>
                      <m:r>
                        <a:rPr lang="en-US" sz="1800" b="0" i="1" smtClean="0">
                          <a:latin typeface="Cambria Math" panose="02040503050406030204" pitchFamily="18" charset="0"/>
                        </a:rPr>
                        <m:t>+</m:t>
                      </m:r>
                      <m:r>
                        <a:rPr lang="en-US" sz="1800" b="0" i="1" smtClean="0">
                          <a:latin typeface="Cambria Math" panose="02040503050406030204" pitchFamily="18" charset="0"/>
                        </a:rPr>
                        <m:t>𝑅𝐼</m:t>
                      </m:r>
                      <m:r>
                        <a:rPr lang="en-US" sz="1800" b="0" i="1" smtClean="0">
                          <a:latin typeface="Cambria Math" panose="02040503050406030204" pitchFamily="18" charset="0"/>
                        </a:rPr>
                        <m:t>(</m:t>
                      </m:r>
                      <m:r>
                        <a:rPr lang="en-US" sz="1800" b="0" i="1" smtClean="0">
                          <a:latin typeface="Cambria Math" panose="02040503050406030204" pitchFamily="18" charset="0"/>
                        </a:rPr>
                        <m:t>𝑧</m:t>
                      </m:r>
                      <m:r>
                        <a:rPr lang="en-US" sz="1800" b="0" i="1" smtClean="0">
                          <a:latin typeface="Cambria Math" panose="02040503050406030204" pitchFamily="18" charset="0"/>
                        </a:rPr>
                        <m:t>,</m:t>
                      </m:r>
                      <m:r>
                        <a:rPr lang="en-US" sz="1800" b="0" i="1" smtClean="0">
                          <a:latin typeface="Cambria Math" panose="02040503050406030204" pitchFamily="18" charset="0"/>
                        </a:rPr>
                        <m:t>𝑡</m:t>
                      </m:r>
                      <m:r>
                        <a:rPr lang="en-US" sz="1800" b="0" i="1" smtClean="0">
                          <a:latin typeface="Cambria Math" panose="02040503050406030204" pitchFamily="18" charset="0"/>
                        </a:rPr>
                        <m:t>)=0</m:t>
                      </m:r>
                    </m:oMath>
                  </m:oMathPara>
                </a14:m>
                <a:endParaRPr lang="en-US" sz="1800" dirty="0"/>
              </a:p>
            </p:txBody>
          </p:sp>
        </mc:Choice>
        <mc:Fallback xmlns="">
          <p:sp>
            <p:nvSpPr>
              <p:cNvPr id="20" name="TextBox 19">
                <a:extLst>
                  <a:ext uri="{FF2B5EF4-FFF2-40B4-BE49-F238E27FC236}">
                    <a16:creationId xmlns:a16="http://schemas.microsoft.com/office/drawing/2014/main" id="{DE2FDD3A-9F4B-4CFF-AED2-3E52B232D72E}"/>
                  </a:ext>
                </a:extLst>
              </p:cNvPr>
              <p:cNvSpPr txBox="1">
                <a:spLocks noRot="1" noChangeAspect="1" noMove="1" noResize="1" noEditPoints="1" noAdjustHandles="1" noChangeArrowheads="1" noChangeShapeType="1" noTextEdit="1"/>
              </p:cNvSpPr>
              <p:nvPr/>
            </p:nvSpPr>
            <p:spPr>
              <a:xfrm>
                <a:off x="4134989" y="1337575"/>
                <a:ext cx="3431517" cy="537519"/>
              </a:xfrm>
              <a:prstGeom prst="rect">
                <a:avLst/>
              </a:prstGeom>
              <a:blipFill>
                <a:blip r:embed="rId3"/>
                <a:stretch>
                  <a:fillRect/>
                </a:stretch>
              </a:blipFill>
            </p:spPr>
            <p:txBody>
              <a:bodyPr/>
              <a:lstStyle/>
              <a:p>
                <a:r>
                  <a:rPr lang="en-US">
                    <a:noFill/>
                  </a:rPr>
                  <a:t> </a:t>
                </a:r>
              </a:p>
            </p:txBody>
          </p:sp>
        </mc:Fallback>
      </mc:AlternateContent>
      <p:sp>
        <p:nvSpPr>
          <p:cNvPr id="21" name="Rectangle 20">
            <a:extLst>
              <a:ext uri="{FF2B5EF4-FFF2-40B4-BE49-F238E27FC236}">
                <a16:creationId xmlns:a16="http://schemas.microsoft.com/office/drawing/2014/main" id="{BF0DC371-843A-4EDD-8A6E-90BAF2182079}"/>
              </a:ext>
            </a:extLst>
          </p:cNvPr>
          <p:cNvSpPr/>
          <p:nvPr/>
        </p:nvSpPr>
        <p:spPr>
          <a:xfrm>
            <a:off x="2097356" y="3380237"/>
            <a:ext cx="8162764" cy="646331"/>
          </a:xfrm>
          <a:prstGeom prst="rect">
            <a:avLst/>
          </a:prstGeom>
        </p:spPr>
        <p:txBody>
          <a:bodyPr wrap="square">
            <a:spAutoFit/>
          </a:bodyPr>
          <a:lstStyle/>
          <a:p>
            <a:r>
              <a:rPr lang="en-US" sz="1800" dirty="0"/>
              <a:t>These are the </a:t>
            </a:r>
            <a:r>
              <a:rPr lang="en-US" sz="1800" b="1" dirty="0"/>
              <a:t>telegrapher’s equations</a:t>
            </a:r>
            <a:r>
              <a:rPr lang="en-US" sz="1800" dirty="0"/>
              <a:t>, which relate voltage and current along a transmission line.</a:t>
            </a:r>
          </a:p>
        </p:txBody>
      </p:sp>
      <p:pic>
        <p:nvPicPr>
          <p:cNvPr id="22" name="Picture 21">
            <a:extLst>
              <a:ext uri="{FF2B5EF4-FFF2-40B4-BE49-F238E27FC236}">
                <a16:creationId xmlns:a16="http://schemas.microsoft.com/office/drawing/2014/main" id="{05F11E8E-F953-4F49-B81A-A6769F011770}"/>
              </a:ext>
            </a:extLst>
          </p:cNvPr>
          <p:cNvPicPr>
            <a:picLocks noChangeAspect="1"/>
          </p:cNvPicPr>
          <p:nvPr/>
        </p:nvPicPr>
        <p:blipFill>
          <a:blip r:embed="rId4"/>
          <a:stretch>
            <a:fillRect/>
          </a:stretch>
        </p:blipFill>
        <p:spPr>
          <a:xfrm>
            <a:off x="4134989" y="4285096"/>
            <a:ext cx="3217400" cy="1758579"/>
          </a:xfrm>
          <a:prstGeom prst="rect">
            <a:avLst/>
          </a:prstGeom>
        </p:spPr>
      </p:pic>
      <p:sp>
        <p:nvSpPr>
          <p:cNvPr id="26" name="TextBox 25">
            <a:extLst>
              <a:ext uri="{FF2B5EF4-FFF2-40B4-BE49-F238E27FC236}">
                <a16:creationId xmlns:a16="http://schemas.microsoft.com/office/drawing/2014/main" id="{D5840B50-7DE5-41C7-860A-C3014C6DC085}"/>
              </a:ext>
            </a:extLst>
          </p:cNvPr>
          <p:cNvSpPr txBox="1"/>
          <p:nvPr/>
        </p:nvSpPr>
        <p:spPr>
          <a:xfrm>
            <a:off x="4683496" y="4157520"/>
            <a:ext cx="585994" cy="276999"/>
          </a:xfrm>
          <a:prstGeom prst="rect">
            <a:avLst/>
          </a:prstGeom>
          <a:noFill/>
        </p:spPr>
        <p:txBody>
          <a:bodyPr wrap="square" rtlCol="0">
            <a:spAutoFit/>
          </a:bodyPr>
          <a:lstStyle/>
          <a:p>
            <a:r>
              <a:rPr lang="en-US" sz="1200" dirty="0"/>
              <a:t>switch</a:t>
            </a:r>
          </a:p>
        </p:txBody>
      </p:sp>
      <p:sp>
        <p:nvSpPr>
          <p:cNvPr id="29" name="TextBox 28">
            <a:extLst>
              <a:ext uri="{FF2B5EF4-FFF2-40B4-BE49-F238E27FC236}">
                <a16:creationId xmlns:a16="http://schemas.microsoft.com/office/drawing/2014/main" id="{54F788C3-24D6-4E8A-A764-C0BAE51382D2}"/>
              </a:ext>
            </a:extLst>
          </p:cNvPr>
          <p:cNvSpPr txBox="1"/>
          <p:nvPr/>
        </p:nvSpPr>
        <p:spPr>
          <a:xfrm>
            <a:off x="6473935" y="3795735"/>
            <a:ext cx="1359018" cy="461665"/>
          </a:xfrm>
          <a:prstGeom prst="rect">
            <a:avLst/>
          </a:prstGeom>
          <a:noFill/>
        </p:spPr>
        <p:txBody>
          <a:bodyPr wrap="square" rtlCol="0">
            <a:spAutoFit/>
          </a:bodyPr>
          <a:lstStyle/>
          <a:p>
            <a:r>
              <a:rPr lang="en-US" sz="1200" dirty="0"/>
              <a:t>electrically long transmission line</a:t>
            </a:r>
          </a:p>
        </p:txBody>
      </p:sp>
      <p:cxnSp>
        <p:nvCxnSpPr>
          <p:cNvPr id="31" name="Straight Arrow Connector 30">
            <a:extLst>
              <a:ext uri="{FF2B5EF4-FFF2-40B4-BE49-F238E27FC236}">
                <a16:creationId xmlns:a16="http://schemas.microsoft.com/office/drawing/2014/main" id="{256D1B7B-32CE-4A7F-B9BC-09A6B8BD289D}"/>
              </a:ext>
            </a:extLst>
          </p:cNvPr>
          <p:cNvCxnSpPr>
            <a:cxnSpLocks/>
          </p:cNvCxnSpPr>
          <p:nvPr/>
        </p:nvCxnSpPr>
        <p:spPr>
          <a:xfrm flipH="1">
            <a:off x="5941843" y="4134256"/>
            <a:ext cx="532093" cy="43859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4" name="Oval 33">
            <a:extLst>
              <a:ext uri="{FF2B5EF4-FFF2-40B4-BE49-F238E27FC236}">
                <a16:creationId xmlns:a16="http://schemas.microsoft.com/office/drawing/2014/main" id="{6935DB32-CF18-4BCB-9FA9-A2EEBC1D7A31}"/>
              </a:ext>
            </a:extLst>
          </p:cNvPr>
          <p:cNvSpPr/>
          <p:nvPr/>
        </p:nvSpPr>
        <p:spPr>
          <a:xfrm>
            <a:off x="3711094" y="1477350"/>
            <a:ext cx="320385" cy="32038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rPr>
              <a:t>1</a:t>
            </a:r>
          </a:p>
        </p:txBody>
      </p:sp>
      <p:sp>
        <p:nvSpPr>
          <p:cNvPr id="35" name="Oval 34">
            <a:extLst>
              <a:ext uri="{FF2B5EF4-FFF2-40B4-BE49-F238E27FC236}">
                <a16:creationId xmlns:a16="http://schemas.microsoft.com/office/drawing/2014/main" id="{4262A523-57BC-4EF4-AAF2-3F98B5ED0C1C}"/>
              </a:ext>
            </a:extLst>
          </p:cNvPr>
          <p:cNvSpPr/>
          <p:nvPr/>
        </p:nvSpPr>
        <p:spPr>
          <a:xfrm>
            <a:off x="3711094" y="2669781"/>
            <a:ext cx="320385" cy="32038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rPr>
              <a:t>2</a:t>
            </a:r>
          </a:p>
        </p:txBody>
      </p:sp>
      <p:sp>
        <p:nvSpPr>
          <p:cNvPr id="2" name="Title 1">
            <a:extLst>
              <a:ext uri="{FF2B5EF4-FFF2-40B4-BE49-F238E27FC236}">
                <a16:creationId xmlns:a16="http://schemas.microsoft.com/office/drawing/2014/main" id="{ED5C1FBC-408E-48FE-A1CA-0AC8E48E3614}"/>
              </a:ext>
            </a:extLst>
          </p:cNvPr>
          <p:cNvSpPr>
            <a:spLocks noGrp="1"/>
          </p:cNvSpPr>
          <p:nvPr>
            <p:ph type="title"/>
          </p:nvPr>
        </p:nvSpPr>
        <p:spPr/>
        <p:txBody>
          <a:bodyPr/>
          <a:lstStyle/>
          <a:p>
            <a:r>
              <a:rPr lang="en-US" dirty="0">
                <a:latin typeface="+mn-lt"/>
              </a:rPr>
              <a:t>The Telegrapher’s Equations</a:t>
            </a:r>
          </a:p>
        </p:txBody>
      </p:sp>
    </p:spTree>
    <p:extLst>
      <p:ext uri="{BB962C8B-B14F-4D97-AF65-F5344CB8AC3E}">
        <p14:creationId xmlns:p14="http://schemas.microsoft.com/office/powerpoint/2010/main" val="10492924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EDA9DCA-F2FB-4D3B-9940-5D6D577F3D7C}"/>
              </a:ext>
            </a:extLst>
          </p:cNvPr>
          <p:cNvSpPr>
            <a:spLocks noGrp="1"/>
          </p:cNvSpPr>
          <p:nvPr>
            <p:ph type="sldNum" sz="quarter" idx="11"/>
          </p:nvPr>
        </p:nvSpPr>
        <p:spPr/>
        <p:txBody>
          <a:bodyPr/>
          <a:lstStyle/>
          <a:p>
            <a:fld id="{F0D23093-2AB0-F74C-B865-1A12A15B650E}" type="slidenum">
              <a:rPr lang="en-US" smtClean="0">
                <a:latin typeface="+mn-lt"/>
              </a:rPr>
              <a:pPr/>
              <a:t>2</a:t>
            </a:fld>
            <a:endParaRPr lang="en-US" dirty="0">
              <a:latin typeface="+mn-lt"/>
            </a:endParaRPr>
          </a:p>
        </p:txBody>
      </p:sp>
      <p:sp>
        <p:nvSpPr>
          <p:cNvPr id="3" name="Title 2">
            <a:extLst>
              <a:ext uri="{FF2B5EF4-FFF2-40B4-BE49-F238E27FC236}">
                <a16:creationId xmlns:a16="http://schemas.microsoft.com/office/drawing/2014/main" id="{F1194F8B-4ADC-4491-803D-17042386BDB2}"/>
              </a:ext>
            </a:extLst>
          </p:cNvPr>
          <p:cNvSpPr>
            <a:spLocks noGrp="1"/>
          </p:cNvSpPr>
          <p:nvPr>
            <p:ph type="title"/>
          </p:nvPr>
        </p:nvSpPr>
        <p:spPr/>
        <p:txBody>
          <a:bodyPr/>
          <a:lstStyle/>
          <a:p>
            <a:r>
              <a:rPr lang="en-US" dirty="0">
                <a:latin typeface="+mn-lt"/>
              </a:rPr>
              <a:t>Learning Objectives for this Lecture Unit</a:t>
            </a:r>
          </a:p>
        </p:txBody>
      </p:sp>
      <p:graphicFrame>
        <p:nvGraphicFramePr>
          <p:cNvPr id="5" name="Table 4">
            <a:extLst>
              <a:ext uri="{FF2B5EF4-FFF2-40B4-BE49-F238E27FC236}">
                <a16:creationId xmlns:a16="http://schemas.microsoft.com/office/drawing/2014/main" id="{81F1995C-277A-4D92-B142-C47B50B7FCF6}"/>
              </a:ext>
            </a:extLst>
          </p:cNvPr>
          <p:cNvGraphicFramePr>
            <a:graphicFrameLocks noGrp="1"/>
          </p:cNvGraphicFramePr>
          <p:nvPr/>
        </p:nvGraphicFramePr>
        <p:xfrm>
          <a:off x="969243" y="1055548"/>
          <a:ext cx="10276514" cy="1972096"/>
        </p:xfrm>
        <a:graphic>
          <a:graphicData uri="http://schemas.openxmlformats.org/drawingml/2006/table">
            <a:tbl>
              <a:tblPr firstRow="1" bandRow="1">
                <a:tableStyleId>{2D5ABB26-0587-4C30-8999-92F81FD0307C}</a:tableStyleId>
              </a:tblPr>
              <a:tblGrid>
                <a:gridCol w="2770196">
                  <a:extLst>
                    <a:ext uri="{9D8B030D-6E8A-4147-A177-3AD203B41FA5}">
                      <a16:colId xmlns:a16="http://schemas.microsoft.com/office/drawing/2014/main" val="20000"/>
                    </a:ext>
                  </a:extLst>
                </a:gridCol>
                <a:gridCol w="7506318">
                  <a:extLst>
                    <a:ext uri="{9D8B030D-6E8A-4147-A177-3AD203B41FA5}">
                      <a16:colId xmlns:a16="http://schemas.microsoft.com/office/drawing/2014/main" val="20001"/>
                    </a:ext>
                  </a:extLst>
                </a:gridCol>
              </a:tblGrid>
              <a:tr h="536406">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2000" b="1" dirty="0">
                          <a:solidFill>
                            <a:schemeClr val="tx1"/>
                          </a:solidFill>
                        </a:rPr>
                        <a:t>Intended Learning Outcomes</a:t>
                      </a: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B71B"/>
                    </a:solidFill>
                  </a:tcPr>
                </a:tc>
                <a:tc hMerge="1">
                  <a:txBody>
                    <a:bodyPr/>
                    <a:lstStyle/>
                    <a:p>
                      <a:endParaRPr lang="en-GB"/>
                    </a:p>
                  </a:txBody>
                  <a:tcPr/>
                </a:tc>
                <a:extLst>
                  <a:ext uri="{0D108BD9-81ED-4DB2-BD59-A6C34878D82A}">
                    <a16:rowId xmlns:a16="http://schemas.microsoft.com/office/drawing/2014/main" val="10000"/>
                  </a:ext>
                </a:extLst>
              </a:tr>
              <a:tr h="471989">
                <a:tc>
                  <a:txBody>
                    <a:bodyPr/>
                    <a:lstStyle/>
                    <a:p>
                      <a:pPr algn="l"/>
                      <a:r>
                        <a:rPr lang="en-GB" sz="1400" b="1" dirty="0">
                          <a:solidFill>
                            <a:schemeClr val="tx1"/>
                          </a:solidFill>
                        </a:rPr>
                        <a:t>Knowledge and Understanding</a:t>
                      </a:r>
                      <a:endParaRPr lang="en-GB" sz="1400" b="1" i="1" dirty="0">
                        <a:solidFill>
                          <a:schemeClr val="tx1"/>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400" kern="1200" dirty="0">
                          <a:solidFill>
                            <a:schemeClr val="tx1"/>
                          </a:solidFill>
                          <a:effectLst/>
                          <a:latin typeface="+mn-lt"/>
                          <a:ea typeface="+mn-ea"/>
                          <a:cs typeface="+mn-cs"/>
                        </a:rPr>
                        <a:t>Understanding fundamental concepts Matching Networks, Wave propagation, S parameters</a:t>
                      </a:r>
                    </a:p>
                  </a:txBody>
                  <a:tcPr marL="91437" marR="91437"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98375">
                <a:tc>
                  <a:txBody>
                    <a:bodyPr/>
                    <a:lstStyle/>
                    <a:p>
                      <a:pPr algn="l"/>
                      <a:r>
                        <a:rPr lang="en-GB" sz="1400" b="1" dirty="0">
                          <a:solidFill>
                            <a:schemeClr val="tx1"/>
                          </a:solidFill>
                        </a:rPr>
                        <a:t>Skills and Abilities</a:t>
                      </a:r>
                      <a:endParaRPr lang="en-GB" sz="1400" b="1" i="1" dirty="0">
                        <a:solidFill>
                          <a:schemeClr val="tx1"/>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400" kern="1200" dirty="0">
                          <a:solidFill>
                            <a:schemeClr val="tx1"/>
                          </a:solidFill>
                          <a:effectLst/>
                          <a:latin typeface="+mn-lt"/>
                          <a:ea typeface="+mn-ea"/>
                          <a:cs typeface="+mn-cs"/>
                        </a:rPr>
                        <a:t>Ability to analyse circuit on Ansys Electronics Desktop - Circuits</a:t>
                      </a:r>
                    </a:p>
                  </a:txBody>
                  <a:tcPr marL="91437" marR="91437"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465326">
                <a:tc>
                  <a:txBody>
                    <a:bodyPr/>
                    <a:lstStyle/>
                    <a:p>
                      <a:pPr algn="l"/>
                      <a:r>
                        <a:rPr lang="en-GB" sz="1400" b="1">
                          <a:solidFill>
                            <a:schemeClr val="tx1"/>
                          </a:solidFill>
                        </a:rPr>
                        <a:t>Values and Attitudes</a:t>
                      </a:r>
                      <a:endParaRPr lang="en-GB" sz="1400" b="1" i="1">
                        <a:solidFill>
                          <a:schemeClr val="tx1"/>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400" kern="1200" dirty="0">
                          <a:solidFill>
                            <a:schemeClr val="tx1"/>
                          </a:solidFill>
                          <a:effectLst/>
                          <a:latin typeface="+mn-lt"/>
                          <a:ea typeface="+mn-ea"/>
                          <a:cs typeface="+mn-cs"/>
                        </a:rPr>
                        <a:t>Awareness of circuit frequency analysis and matching networks applications</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6" name="Content Placeholder 3">
            <a:extLst>
              <a:ext uri="{FF2B5EF4-FFF2-40B4-BE49-F238E27FC236}">
                <a16:creationId xmlns:a16="http://schemas.microsoft.com/office/drawing/2014/main" id="{E192D023-F315-4E19-B010-0B3FAE6090E8}"/>
              </a:ext>
            </a:extLst>
          </p:cNvPr>
          <p:cNvSpPr txBox="1">
            <a:spLocks/>
          </p:cNvSpPr>
          <p:nvPr/>
        </p:nvSpPr>
        <p:spPr bwMode="auto">
          <a:xfrm>
            <a:off x="969243" y="3088775"/>
            <a:ext cx="10276514" cy="1588127"/>
          </a:xfrm>
          <a:prstGeom prst="rect">
            <a:avLst/>
          </a:prstGeom>
          <a:solidFill>
            <a:schemeClr val="bg1">
              <a:lumMod val="95000"/>
            </a:schemeClr>
          </a:solidFill>
          <a:ln w="28575">
            <a:solidFill>
              <a:srgbClr val="FFB71B"/>
            </a:solidFill>
          </a:ln>
        </p:spPr>
        <p:txBody>
          <a:bodyPr vert="horz" wrap="square" lIns="91440" tIns="45720" rIns="91440" bIns="45720" numCol="1" anchor="t" anchorCtr="0" compatLnSpc="1">
            <a:prstTxWarp prst="textNoShape">
              <a:avLst/>
            </a:prstTxWarp>
            <a:spAutoFit/>
          </a:bodyPr>
          <a:lstStyle>
            <a:lvl1pPr marL="0" indent="0" algn="ctr" rtl="0" eaLnBrk="0" fontAlgn="base" hangingPunct="0">
              <a:spcBef>
                <a:spcPct val="20000"/>
              </a:spcBef>
              <a:spcAft>
                <a:spcPct val="20000"/>
              </a:spcAft>
              <a:buClr>
                <a:schemeClr val="bg1">
                  <a:lumMod val="65000"/>
                </a:schemeClr>
              </a:buClr>
              <a:buSzPct val="120000"/>
              <a:buFont typeface="Wingdings" panose="05000000000000000000" pitchFamily="2" charset="2"/>
              <a:buNone/>
              <a:defRPr sz="1800" b="1">
                <a:solidFill>
                  <a:schemeClr val="tx1"/>
                </a:solidFill>
                <a:latin typeface="+mn-lt"/>
                <a:ea typeface="+mn-ea"/>
                <a:cs typeface="+mn-cs"/>
              </a:defRPr>
            </a:lvl1pPr>
            <a:lvl2pPr marL="827088" indent="-346075" algn="l" rtl="0" eaLnBrk="0" fontAlgn="base" hangingPunct="0">
              <a:spcBef>
                <a:spcPct val="20000"/>
              </a:spcBef>
              <a:spcAft>
                <a:spcPct val="20000"/>
              </a:spcAft>
              <a:buClr>
                <a:schemeClr val="bg1">
                  <a:lumMod val="65000"/>
                </a:schemeClr>
              </a:buClr>
              <a:buSzPct val="80000"/>
              <a:buFont typeface="Wingdings" panose="05000000000000000000" pitchFamily="2" charset="2"/>
              <a:buChar char="n"/>
              <a:defRPr lang="en-US" sz="1400" b="0" dirty="0" smtClean="0">
                <a:solidFill>
                  <a:schemeClr val="tx1"/>
                </a:solidFill>
                <a:latin typeface="+mn-lt"/>
                <a:ea typeface="+mn-ea"/>
                <a:cs typeface="+mn-cs"/>
              </a:defRPr>
            </a:lvl2pPr>
            <a:lvl3pPr marL="1079500" indent="-165100"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600" b="0">
                <a:solidFill>
                  <a:schemeClr val="tx1"/>
                </a:solidFill>
                <a:latin typeface="+mn-lt"/>
              </a:defRPr>
            </a:lvl3pPr>
            <a:lvl4pPr marL="1439863" indent="-231775"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400" b="0">
                <a:solidFill>
                  <a:schemeClr val="tx1"/>
                </a:solidFill>
                <a:latin typeface="+mn-lt"/>
              </a:defRPr>
            </a:lvl4pPr>
            <a:lvl5pPr marL="1862138" indent="-231775" algn="l" rtl="0" eaLnBrk="0" fontAlgn="base" hangingPunct="0">
              <a:spcBef>
                <a:spcPct val="20000"/>
              </a:spcBef>
              <a:spcAft>
                <a:spcPct val="0"/>
              </a:spcAft>
              <a:buClr>
                <a:schemeClr val="bg1">
                  <a:lumMod val="65000"/>
                </a:schemeClr>
              </a:buClr>
              <a:buFont typeface="Wingdings" panose="05000000000000000000" pitchFamily="2" charset="2"/>
              <a:buChar char="§"/>
              <a:defRPr sz="1200" b="0">
                <a:solidFill>
                  <a:schemeClr val="tx1"/>
                </a:solidFill>
                <a:latin typeface="+mn-lt"/>
              </a:defRPr>
            </a:lvl5pPr>
            <a:lvl6pPr marL="23193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6pPr>
            <a:lvl7pPr marL="27765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7pPr>
            <a:lvl8pPr marL="32337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8pPr>
            <a:lvl9pPr marL="36909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20000"/>
              </a:spcAft>
              <a:buClr>
                <a:sysClr val="window" lastClr="FFFFFF">
                  <a:lumMod val="65000"/>
                </a:sysClr>
              </a:buClr>
              <a:buSzPct val="120000"/>
              <a:buFont typeface="Wingdings" panose="05000000000000000000" pitchFamily="2" charset="2"/>
              <a:buNone/>
              <a:tabLst/>
              <a:defRPr/>
            </a:pPr>
            <a:r>
              <a:rPr kumimoji="0" lang="en-GB" sz="1800" b="1" i="0" u="none" strike="noStrike" kern="0" cap="none" spc="0" normalizeH="0" baseline="0" noProof="0" dirty="0">
                <a:ln>
                  <a:noFill/>
                </a:ln>
                <a:effectLst/>
                <a:uLnTx/>
                <a:uFillTx/>
                <a:ea typeface="+mn-ea"/>
                <a:cs typeface="+mn-cs"/>
              </a:rPr>
              <a:t>Resources</a:t>
            </a:r>
          </a:p>
          <a:p>
            <a:pPr marL="766763" lvl="1" indent="-285750">
              <a:buClr>
                <a:schemeClr val="accent1"/>
              </a:buClr>
              <a:buSzPct val="100000"/>
              <a:buFont typeface="Wingdings" panose="05000000000000000000" pitchFamily="2" charset="2"/>
              <a:buChar char="§"/>
            </a:pPr>
            <a:r>
              <a:rPr lang="en-US" dirty="0"/>
              <a:t>“Elements of Electromagnetics,” by Matthew N.O Sadiku, 5th ed. (2010)</a:t>
            </a:r>
          </a:p>
          <a:p>
            <a:pPr marL="766763" lvl="1" indent="-285750">
              <a:buClr>
                <a:schemeClr val="accent1"/>
              </a:buClr>
              <a:buSzPct val="100000"/>
              <a:buFont typeface="Wingdings" panose="05000000000000000000" pitchFamily="2" charset="2"/>
              <a:buChar char="§"/>
            </a:pPr>
            <a:r>
              <a:rPr lang="en-US" dirty="0"/>
              <a:t>“Engineering Electromagnetics,” by Nathan Ida, 3rd ed. (2015) </a:t>
            </a:r>
          </a:p>
          <a:p>
            <a:pPr marL="766763" lvl="1" indent="-285750">
              <a:buClr>
                <a:schemeClr val="accent1"/>
              </a:buClr>
              <a:buSzPct val="100000"/>
              <a:buFont typeface="Wingdings" panose="05000000000000000000" pitchFamily="2" charset="2"/>
              <a:buChar char="§"/>
            </a:pPr>
            <a:r>
              <a:rPr lang="en-US" dirty="0"/>
              <a:t>“Microwave Engineering,” by David </a:t>
            </a:r>
            <a:r>
              <a:rPr lang="en-US" dirty="0" err="1"/>
              <a:t>Pozar</a:t>
            </a:r>
            <a:r>
              <a:rPr lang="en-US" dirty="0"/>
              <a:t>, 4th ed. (2012) </a:t>
            </a:r>
          </a:p>
          <a:p>
            <a:pPr marL="766763" lvl="1" indent="-285750">
              <a:buClr>
                <a:schemeClr val="accent1"/>
              </a:buClr>
              <a:buSzPct val="100000"/>
              <a:buFont typeface="Wingdings" panose="05000000000000000000" pitchFamily="2" charset="2"/>
              <a:buChar char="§"/>
            </a:pPr>
            <a:r>
              <a:rPr lang="en-GB" dirty="0"/>
              <a:t>Software: Ansys Electronics Desktop v23R2 (please note that all project files are available in the downloaded folder)</a:t>
            </a:r>
          </a:p>
        </p:txBody>
      </p:sp>
      <p:sp>
        <p:nvSpPr>
          <p:cNvPr id="13" name="Content Placeholder 3">
            <a:extLst>
              <a:ext uri="{FF2B5EF4-FFF2-40B4-BE49-F238E27FC236}">
                <a16:creationId xmlns:a16="http://schemas.microsoft.com/office/drawing/2014/main" id="{B9353641-05FA-4CD0-B71B-FE17A984AC57}"/>
              </a:ext>
            </a:extLst>
          </p:cNvPr>
          <p:cNvSpPr txBox="1">
            <a:spLocks/>
          </p:cNvSpPr>
          <p:nvPr/>
        </p:nvSpPr>
        <p:spPr bwMode="auto">
          <a:xfrm>
            <a:off x="6168010" y="4782858"/>
            <a:ext cx="5066251" cy="1289304"/>
          </a:xfrm>
          <a:prstGeom prst="rect">
            <a:avLst/>
          </a:prstGeom>
          <a:solidFill>
            <a:schemeClr val="bg1">
              <a:lumMod val="95000"/>
            </a:schemeClr>
          </a:solidFill>
          <a:ln w="28575">
            <a:solidFill>
              <a:srgbClr val="FFB71B"/>
            </a:solidFill>
          </a:ln>
        </p:spPr>
        <p:txBody>
          <a:bodyPr vert="horz" wrap="square" lIns="91440" tIns="45720" rIns="91440" bIns="45720" numCol="1" anchor="t" anchorCtr="0" compatLnSpc="1">
            <a:prstTxWarp prst="textNoShape">
              <a:avLst/>
            </a:prstTxWarp>
            <a:spAutoFit/>
          </a:bodyPr>
          <a:lstStyle>
            <a:lvl1pPr marL="0" indent="0" algn="ctr" rtl="0" eaLnBrk="0" fontAlgn="base" hangingPunct="0">
              <a:spcBef>
                <a:spcPct val="20000"/>
              </a:spcBef>
              <a:spcAft>
                <a:spcPct val="20000"/>
              </a:spcAft>
              <a:buClr>
                <a:schemeClr val="bg1">
                  <a:lumMod val="65000"/>
                </a:schemeClr>
              </a:buClr>
              <a:buSzPct val="120000"/>
              <a:buFont typeface="Wingdings" panose="05000000000000000000" pitchFamily="2" charset="2"/>
              <a:buNone/>
              <a:defRPr sz="1800" b="1">
                <a:solidFill>
                  <a:schemeClr val="tx1"/>
                </a:solidFill>
                <a:latin typeface="+mn-lt"/>
                <a:ea typeface="+mn-ea"/>
                <a:cs typeface="+mn-cs"/>
              </a:defRPr>
            </a:lvl1pPr>
            <a:lvl2pPr marL="827088" indent="-346075" algn="l" rtl="0" eaLnBrk="0" fontAlgn="base" hangingPunct="0">
              <a:spcBef>
                <a:spcPct val="20000"/>
              </a:spcBef>
              <a:spcAft>
                <a:spcPct val="20000"/>
              </a:spcAft>
              <a:buClr>
                <a:schemeClr val="bg1">
                  <a:lumMod val="65000"/>
                </a:schemeClr>
              </a:buClr>
              <a:buSzPct val="80000"/>
              <a:buFont typeface="Wingdings" panose="05000000000000000000" pitchFamily="2" charset="2"/>
              <a:buChar char="n"/>
              <a:defRPr lang="en-US" sz="1400" b="0" dirty="0" smtClean="0">
                <a:solidFill>
                  <a:schemeClr val="tx1"/>
                </a:solidFill>
                <a:latin typeface="+mn-lt"/>
                <a:ea typeface="+mn-ea"/>
                <a:cs typeface="+mn-cs"/>
              </a:defRPr>
            </a:lvl2pPr>
            <a:lvl3pPr marL="1079500" indent="-165100"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600" b="0">
                <a:solidFill>
                  <a:schemeClr val="tx1"/>
                </a:solidFill>
                <a:latin typeface="+mn-lt"/>
              </a:defRPr>
            </a:lvl3pPr>
            <a:lvl4pPr marL="1439863" indent="-231775"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400" b="0">
                <a:solidFill>
                  <a:schemeClr val="tx1"/>
                </a:solidFill>
                <a:latin typeface="+mn-lt"/>
              </a:defRPr>
            </a:lvl4pPr>
            <a:lvl5pPr marL="1862138" indent="-231775" algn="l" rtl="0" eaLnBrk="0" fontAlgn="base" hangingPunct="0">
              <a:spcBef>
                <a:spcPct val="20000"/>
              </a:spcBef>
              <a:spcAft>
                <a:spcPct val="0"/>
              </a:spcAft>
              <a:buClr>
                <a:schemeClr val="bg1">
                  <a:lumMod val="65000"/>
                </a:schemeClr>
              </a:buClr>
              <a:buFont typeface="Wingdings" panose="05000000000000000000" pitchFamily="2" charset="2"/>
              <a:buChar char="§"/>
              <a:defRPr sz="1200" b="0">
                <a:solidFill>
                  <a:schemeClr val="tx1"/>
                </a:solidFill>
                <a:latin typeface="+mn-lt"/>
              </a:defRPr>
            </a:lvl5pPr>
            <a:lvl6pPr marL="23193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6pPr>
            <a:lvl7pPr marL="27765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7pPr>
            <a:lvl8pPr marL="32337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8pPr>
            <a:lvl9pPr marL="36909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20000"/>
              </a:spcAft>
              <a:buClr>
                <a:sysClr val="window" lastClr="FFFFFF">
                  <a:lumMod val="65000"/>
                </a:sysClr>
              </a:buClr>
              <a:buSzPct val="120000"/>
              <a:buFont typeface="Wingdings" panose="05000000000000000000" pitchFamily="2" charset="2"/>
              <a:buNone/>
              <a:tabLst/>
              <a:defRPr/>
            </a:pPr>
            <a:r>
              <a:rPr kumimoji="0" lang="en-GB" sz="1800" b="1" i="0" u="none" strike="noStrike" kern="0" cap="none" spc="0" normalizeH="0" baseline="0" noProof="0" dirty="0">
                <a:ln>
                  <a:noFill/>
                </a:ln>
                <a:solidFill>
                  <a:srgbClr val="0C0C0C"/>
                </a:solidFill>
                <a:effectLst/>
                <a:uLnTx/>
                <a:uFillTx/>
                <a:ea typeface="+mn-ea"/>
                <a:cs typeface="+mn-cs"/>
              </a:rPr>
              <a:t>Built-in Assessment</a:t>
            </a:r>
            <a:endParaRPr kumimoji="0" lang="en-GB" sz="1600" b="1" i="0" u="none" strike="noStrike" kern="0" cap="none" spc="0" normalizeH="0" baseline="0" noProof="0" dirty="0">
              <a:ln>
                <a:noFill/>
              </a:ln>
              <a:solidFill>
                <a:srgbClr val="0C0C0C"/>
              </a:solidFill>
              <a:effectLst/>
              <a:uLnTx/>
              <a:uFillTx/>
              <a:ea typeface="+mn-ea"/>
              <a:cs typeface="+mn-cs"/>
            </a:endParaRPr>
          </a:p>
          <a:p>
            <a:pPr marL="766763" lvl="1" indent="-285750">
              <a:buClr>
                <a:schemeClr val="accent1"/>
              </a:buClr>
              <a:buSzPct val="100000"/>
              <a:buFont typeface="Wingdings" panose="05000000000000000000" pitchFamily="2" charset="2"/>
              <a:buChar char="§"/>
            </a:pPr>
            <a:r>
              <a:rPr lang="en-GB" dirty="0"/>
              <a:t>Simulation exercises</a:t>
            </a:r>
          </a:p>
          <a:p>
            <a:pPr marL="481013" lvl="1" indent="0">
              <a:buClr>
                <a:schemeClr val="accent1"/>
              </a:buClr>
              <a:buSzPct val="100000"/>
              <a:buNone/>
            </a:pPr>
            <a:r>
              <a:rPr lang="en-GB" sz="1000" dirty="0"/>
              <a:t>		</a:t>
            </a:r>
          </a:p>
          <a:p>
            <a:pPr marL="766763" lvl="1" indent="-285750">
              <a:buClr>
                <a:schemeClr val="accent1"/>
              </a:buClr>
              <a:buSzPct val="100000"/>
              <a:buFont typeface="Wingdings" panose="05000000000000000000" pitchFamily="2" charset="2"/>
              <a:buChar char="§"/>
            </a:pPr>
            <a:r>
              <a:rPr lang="en-GB" dirty="0"/>
              <a:t>Quizzes</a:t>
            </a:r>
          </a:p>
        </p:txBody>
      </p:sp>
      <p:pic>
        <p:nvPicPr>
          <p:cNvPr id="14" name="Graphic 13" descr="Programmer male with solid fill">
            <a:extLst>
              <a:ext uri="{FF2B5EF4-FFF2-40B4-BE49-F238E27FC236}">
                <a16:creationId xmlns:a16="http://schemas.microsoft.com/office/drawing/2014/main" id="{6D32EAB9-34AC-43D3-84C9-EBBE3E2EB4E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880355" y="5192114"/>
            <a:ext cx="468000" cy="468000"/>
          </a:xfrm>
          <a:prstGeom prst="rect">
            <a:avLst/>
          </a:prstGeom>
        </p:spPr>
      </p:pic>
      <p:pic>
        <p:nvPicPr>
          <p:cNvPr id="15" name="Graphic 14" descr="Playbook with solid fill">
            <a:extLst>
              <a:ext uri="{FF2B5EF4-FFF2-40B4-BE49-F238E27FC236}">
                <a16:creationId xmlns:a16="http://schemas.microsoft.com/office/drawing/2014/main" id="{85B64610-72A3-4CAD-8192-57C06F645AB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630980" y="5202380"/>
            <a:ext cx="468000" cy="468000"/>
          </a:xfrm>
          <a:prstGeom prst="rect">
            <a:avLst/>
          </a:prstGeom>
        </p:spPr>
      </p:pic>
      <p:sp>
        <p:nvSpPr>
          <p:cNvPr id="16" name="Content Placeholder 3">
            <a:extLst>
              <a:ext uri="{FF2B5EF4-FFF2-40B4-BE49-F238E27FC236}">
                <a16:creationId xmlns:a16="http://schemas.microsoft.com/office/drawing/2014/main" id="{B613D513-9C2B-4585-B283-E9A77221C3E4}"/>
              </a:ext>
            </a:extLst>
          </p:cNvPr>
          <p:cNvSpPr txBox="1">
            <a:spLocks/>
          </p:cNvSpPr>
          <p:nvPr/>
        </p:nvSpPr>
        <p:spPr bwMode="auto">
          <a:xfrm>
            <a:off x="957741" y="4782861"/>
            <a:ext cx="5066251" cy="1286506"/>
          </a:xfrm>
          <a:prstGeom prst="rect">
            <a:avLst/>
          </a:prstGeom>
          <a:solidFill>
            <a:schemeClr val="bg1">
              <a:lumMod val="95000"/>
            </a:schemeClr>
          </a:solidFill>
          <a:ln w="28575">
            <a:solidFill>
              <a:srgbClr val="FFB71B"/>
            </a:solidFill>
          </a:ln>
        </p:spPr>
        <p:txBody>
          <a:bodyPr vert="horz" wrap="square" lIns="91440" tIns="45720" rIns="91440" bIns="45720" numCol="1" anchor="t" anchorCtr="0" compatLnSpc="1">
            <a:prstTxWarp prst="textNoShape">
              <a:avLst/>
            </a:prstTxWarp>
            <a:spAutoFit/>
          </a:bodyPr>
          <a:lstStyle>
            <a:lvl1pPr marL="0" indent="0" algn="ctr" rtl="0" eaLnBrk="0" fontAlgn="base" hangingPunct="0">
              <a:spcBef>
                <a:spcPct val="20000"/>
              </a:spcBef>
              <a:spcAft>
                <a:spcPct val="20000"/>
              </a:spcAft>
              <a:buClr>
                <a:schemeClr val="bg1">
                  <a:lumMod val="65000"/>
                </a:schemeClr>
              </a:buClr>
              <a:buSzPct val="120000"/>
              <a:buFont typeface="Wingdings" panose="05000000000000000000" pitchFamily="2" charset="2"/>
              <a:buNone/>
              <a:defRPr sz="1800" b="1">
                <a:solidFill>
                  <a:schemeClr val="tx1"/>
                </a:solidFill>
                <a:latin typeface="+mn-lt"/>
                <a:ea typeface="+mn-ea"/>
                <a:cs typeface="+mn-cs"/>
              </a:defRPr>
            </a:lvl1pPr>
            <a:lvl2pPr marL="827088" indent="-346075" algn="l" rtl="0" eaLnBrk="0" fontAlgn="base" hangingPunct="0">
              <a:spcBef>
                <a:spcPct val="20000"/>
              </a:spcBef>
              <a:spcAft>
                <a:spcPct val="20000"/>
              </a:spcAft>
              <a:buClr>
                <a:schemeClr val="bg1">
                  <a:lumMod val="65000"/>
                </a:schemeClr>
              </a:buClr>
              <a:buSzPct val="80000"/>
              <a:buFont typeface="Wingdings" panose="05000000000000000000" pitchFamily="2" charset="2"/>
              <a:buChar char="n"/>
              <a:defRPr lang="en-US" sz="1400" b="0" dirty="0" smtClean="0">
                <a:solidFill>
                  <a:schemeClr val="tx1"/>
                </a:solidFill>
                <a:latin typeface="+mn-lt"/>
                <a:ea typeface="+mn-ea"/>
                <a:cs typeface="+mn-cs"/>
              </a:defRPr>
            </a:lvl2pPr>
            <a:lvl3pPr marL="1079500" indent="-165100"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600" b="0">
                <a:solidFill>
                  <a:schemeClr val="tx1"/>
                </a:solidFill>
                <a:latin typeface="+mn-lt"/>
              </a:defRPr>
            </a:lvl3pPr>
            <a:lvl4pPr marL="1439863" indent="-231775"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400" b="0">
                <a:solidFill>
                  <a:schemeClr val="tx1"/>
                </a:solidFill>
                <a:latin typeface="+mn-lt"/>
              </a:defRPr>
            </a:lvl4pPr>
            <a:lvl5pPr marL="1862138" indent="-231775" algn="l" rtl="0" eaLnBrk="0" fontAlgn="base" hangingPunct="0">
              <a:spcBef>
                <a:spcPct val="20000"/>
              </a:spcBef>
              <a:spcAft>
                <a:spcPct val="0"/>
              </a:spcAft>
              <a:buClr>
                <a:schemeClr val="bg1">
                  <a:lumMod val="65000"/>
                </a:schemeClr>
              </a:buClr>
              <a:buFont typeface="Wingdings" panose="05000000000000000000" pitchFamily="2" charset="2"/>
              <a:buChar char="§"/>
              <a:defRPr sz="1200" b="0">
                <a:solidFill>
                  <a:schemeClr val="tx1"/>
                </a:solidFill>
                <a:latin typeface="+mn-lt"/>
              </a:defRPr>
            </a:lvl5pPr>
            <a:lvl6pPr marL="23193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6pPr>
            <a:lvl7pPr marL="27765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7pPr>
            <a:lvl8pPr marL="32337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8pPr>
            <a:lvl9pPr marL="36909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20000"/>
              </a:spcAft>
              <a:buClr>
                <a:sysClr val="window" lastClr="FFFFFF">
                  <a:lumMod val="65000"/>
                </a:sysClr>
              </a:buClr>
              <a:buSzPct val="120000"/>
              <a:buFont typeface="Wingdings" panose="05000000000000000000" pitchFamily="2" charset="2"/>
              <a:buNone/>
              <a:tabLst/>
              <a:defRPr/>
            </a:pPr>
            <a:r>
              <a:rPr kumimoji="0" lang="en-GB" sz="1800" b="1" i="0" u="none" strike="noStrike" kern="0" cap="none" spc="0" normalizeH="0" baseline="0" noProof="0" dirty="0">
                <a:ln>
                  <a:noFill/>
                </a:ln>
                <a:solidFill>
                  <a:srgbClr val="0C0C0C"/>
                </a:solidFill>
                <a:effectLst/>
                <a:uLnTx/>
                <a:uFillTx/>
                <a:ea typeface="+mn-ea"/>
                <a:cs typeface="+mn-cs"/>
              </a:rPr>
              <a:t>Further reading/information</a:t>
            </a:r>
          </a:p>
          <a:p>
            <a:pPr lvl="1">
              <a:buClr>
                <a:schemeClr val="accent1"/>
              </a:buClr>
              <a:buSzPct val="100000"/>
            </a:pPr>
            <a:r>
              <a:rPr lang="en-GB" dirty="0">
                <a:hlinkClick r:id="rId7"/>
              </a:rPr>
              <a:t>Ansys Academic</a:t>
            </a:r>
            <a:endParaRPr lang="en-GB" dirty="0">
              <a:hlinkClick r:id="" action="ppaction://noaction"/>
            </a:endParaRPr>
          </a:p>
          <a:p>
            <a:pPr lvl="1">
              <a:buClr>
                <a:schemeClr val="accent1"/>
              </a:buClr>
              <a:buSzPct val="100000"/>
            </a:pPr>
            <a:r>
              <a:rPr lang="en-GB" dirty="0">
                <a:hlinkClick r:id="" action="ppaction://noaction"/>
              </a:rPr>
              <a:t>Ansys Innovation Courses</a:t>
            </a:r>
            <a:endParaRPr lang="en-GB" dirty="0"/>
          </a:p>
          <a:p>
            <a:pPr lvl="1">
              <a:buClr>
                <a:schemeClr val="accent1"/>
              </a:buClr>
              <a:buSzPct val="100000"/>
            </a:pPr>
            <a:r>
              <a:rPr lang="en-GB" dirty="0">
                <a:hlinkClick r:id="rId8"/>
              </a:rPr>
              <a:t>Ansys Education Resources</a:t>
            </a:r>
            <a:endParaRPr lang="en-GB" dirty="0"/>
          </a:p>
        </p:txBody>
      </p:sp>
      <p:pic>
        <p:nvPicPr>
          <p:cNvPr id="17" name="Graphic 16" descr="Internet outline">
            <a:extLst>
              <a:ext uri="{FF2B5EF4-FFF2-40B4-BE49-F238E27FC236}">
                <a16:creationId xmlns:a16="http://schemas.microsoft.com/office/drawing/2014/main" id="{BEA41156-2DEF-4DF3-95C4-FEF6E24FD444}"/>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564729" y="5194681"/>
            <a:ext cx="752604" cy="764486"/>
          </a:xfrm>
          <a:prstGeom prst="rect">
            <a:avLst/>
          </a:prstGeom>
        </p:spPr>
      </p:pic>
    </p:spTree>
    <p:extLst>
      <p:ext uri="{BB962C8B-B14F-4D97-AF65-F5344CB8AC3E}">
        <p14:creationId xmlns:p14="http://schemas.microsoft.com/office/powerpoint/2010/main" val="42633593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EE0ABBA8-4A12-469F-BC26-F9A1F47B64CC}"/>
              </a:ext>
            </a:extLst>
          </p:cNvPr>
          <p:cNvSpPr/>
          <p:nvPr/>
        </p:nvSpPr>
        <p:spPr>
          <a:xfrm>
            <a:off x="2835491" y="5425050"/>
            <a:ext cx="5217631" cy="577106"/>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3" name="Rectangle 12">
            <a:extLst>
              <a:ext uri="{FF2B5EF4-FFF2-40B4-BE49-F238E27FC236}">
                <a16:creationId xmlns:a16="http://schemas.microsoft.com/office/drawing/2014/main" id="{D08CFCA2-352A-493C-ACAD-D9528D40CFC1}"/>
              </a:ext>
            </a:extLst>
          </p:cNvPr>
          <p:cNvSpPr/>
          <p:nvPr/>
        </p:nvSpPr>
        <p:spPr>
          <a:xfrm>
            <a:off x="3535443" y="994418"/>
            <a:ext cx="5350630" cy="638599"/>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rPr>
              <a:t>A </a:t>
            </a:r>
            <a:r>
              <a:rPr lang="en-US" sz="1800" b="1" dirty="0">
                <a:solidFill>
                  <a:schemeClr val="tx1"/>
                </a:solidFill>
              </a:rPr>
              <a:t>wave equation</a:t>
            </a:r>
            <a:r>
              <a:rPr lang="en-US" sz="1800" dirty="0">
                <a:solidFill>
                  <a:schemeClr val="tx1"/>
                </a:solidFill>
              </a:rPr>
              <a:t> relates a quantity’s second derivative </a:t>
            </a:r>
            <a:r>
              <a:rPr lang="en-US" sz="1800" b="1" dirty="0">
                <a:solidFill>
                  <a:schemeClr val="tx1"/>
                </a:solidFill>
              </a:rPr>
              <a:t>in time</a:t>
            </a:r>
            <a:r>
              <a:rPr lang="en-US" sz="1800" dirty="0">
                <a:solidFill>
                  <a:schemeClr val="tx1"/>
                </a:solidFill>
              </a:rPr>
              <a:t> to its second derivative </a:t>
            </a:r>
            <a:r>
              <a:rPr lang="en-US" sz="1800" b="1" dirty="0">
                <a:solidFill>
                  <a:schemeClr val="tx1"/>
                </a:solidFill>
              </a:rPr>
              <a:t>in space</a:t>
            </a:r>
            <a:r>
              <a:rPr lang="en-US" sz="1800" dirty="0">
                <a:solidFill>
                  <a:schemeClr val="tx1"/>
                </a:solidFill>
              </a:rPr>
              <a:t>.</a:t>
            </a:r>
          </a:p>
        </p:txBody>
      </p:sp>
      <p:sp>
        <p:nvSpPr>
          <p:cNvPr id="33" name="Rectangle 32">
            <a:extLst>
              <a:ext uri="{FF2B5EF4-FFF2-40B4-BE49-F238E27FC236}">
                <a16:creationId xmlns:a16="http://schemas.microsoft.com/office/drawing/2014/main" id="{6BAED7C1-C018-4392-9671-16A3D83AF3F7}"/>
              </a:ext>
            </a:extLst>
          </p:cNvPr>
          <p:cNvSpPr/>
          <p:nvPr/>
        </p:nvSpPr>
        <p:spPr>
          <a:xfrm>
            <a:off x="6924426" y="2315517"/>
            <a:ext cx="2957990" cy="577106"/>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4" name="Rectangle 3"/>
          <p:cNvSpPr/>
          <p:nvPr/>
        </p:nvSpPr>
        <p:spPr>
          <a:xfrm>
            <a:off x="609600" y="617890"/>
            <a:ext cx="11397325" cy="369332"/>
          </a:xfrm>
          <a:prstGeom prst="rect">
            <a:avLst/>
          </a:prstGeom>
        </p:spPr>
        <p:txBody>
          <a:bodyPr wrap="square">
            <a:spAutoFit/>
          </a:bodyPr>
          <a:lstStyle/>
          <a:p>
            <a:r>
              <a:rPr lang="en-US" sz="1800" i="1" dirty="0"/>
              <a:t>The Telegrapher’s Equations may be used to derive the wave equations for voltage and current along a transmission line.</a:t>
            </a:r>
          </a:p>
        </p:txBody>
      </p:sp>
      <mc:AlternateContent xmlns:mc="http://schemas.openxmlformats.org/markup-compatibility/2006" xmlns:a14="http://schemas.microsoft.com/office/drawing/2010/main">
        <mc:Choice Requires="a14">
          <p:sp>
            <p:nvSpPr>
              <p:cNvPr id="32" name="TextBox 31">
                <a:extLst>
                  <a:ext uri="{FF2B5EF4-FFF2-40B4-BE49-F238E27FC236}">
                    <a16:creationId xmlns:a16="http://schemas.microsoft.com/office/drawing/2014/main" id="{D9CB95CD-636A-468B-91C6-CCC9FF1F5C76}"/>
                  </a:ext>
                </a:extLst>
              </p:cNvPr>
              <p:cNvSpPr txBox="1"/>
              <p:nvPr/>
            </p:nvSpPr>
            <p:spPr>
              <a:xfrm>
                <a:off x="6975210" y="2357956"/>
                <a:ext cx="2907206" cy="47788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1600" b="0" i="1" smtClean="0">
                              <a:latin typeface="Cambria Math" panose="02040503050406030204" pitchFamily="18" charset="0"/>
                            </a:rPr>
                          </m:ctrlPr>
                        </m:fPr>
                        <m:num>
                          <m:r>
                            <a:rPr lang="en-US" sz="1600" b="0" i="1" smtClean="0">
                              <a:latin typeface="Cambria Math" panose="02040503050406030204" pitchFamily="18" charset="0"/>
                            </a:rPr>
                            <m:t>𝑑𝐼</m:t>
                          </m:r>
                          <m:d>
                            <m:dPr>
                              <m:ctrlPr>
                                <a:rPr lang="en-US" sz="1600" i="1">
                                  <a:latin typeface="Cambria Math" panose="02040503050406030204" pitchFamily="18" charset="0"/>
                                </a:rPr>
                              </m:ctrlPr>
                            </m:dPr>
                            <m:e>
                              <m:r>
                                <a:rPr lang="en-US" sz="1600" i="1">
                                  <a:latin typeface="Cambria Math" panose="02040503050406030204" pitchFamily="18" charset="0"/>
                                </a:rPr>
                                <m:t>𝑧</m:t>
                              </m:r>
                              <m:r>
                                <a:rPr lang="en-US" sz="1600" i="1">
                                  <a:latin typeface="Cambria Math" panose="02040503050406030204" pitchFamily="18" charset="0"/>
                                </a:rPr>
                                <m:t>,</m:t>
                              </m:r>
                              <m:r>
                                <a:rPr lang="en-US" sz="1600" i="1">
                                  <a:latin typeface="Cambria Math" panose="02040503050406030204" pitchFamily="18" charset="0"/>
                                </a:rPr>
                                <m:t>𝑡</m:t>
                              </m:r>
                            </m:e>
                          </m:d>
                        </m:num>
                        <m:den>
                          <m:r>
                            <a:rPr lang="en-US" sz="1600" b="0" i="1" smtClean="0">
                              <a:latin typeface="Cambria Math" panose="02040503050406030204" pitchFamily="18" charset="0"/>
                            </a:rPr>
                            <m:t>𝑑𝑧</m:t>
                          </m:r>
                        </m:den>
                      </m:f>
                      <m:r>
                        <a:rPr lang="en-US" sz="1600" b="0" i="1" smtClean="0">
                          <a:latin typeface="Cambria Math" panose="02040503050406030204" pitchFamily="18" charset="0"/>
                        </a:rPr>
                        <m:t>=−</m:t>
                      </m:r>
                      <m:r>
                        <a:rPr lang="en-US" sz="1600" b="0" i="1" smtClean="0">
                          <a:latin typeface="Cambria Math" panose="02040503050406030204" pitchFamily="18" charset="0"/>
                        </a:rPr>
                        <m:t>𝐶</m:t>
                      </m:r>
                      <m:f>
                        <m:fPr>
                          <m:ctrlPr>
                            <a:rPr lang="en-US" sz="1600" i="1">
                              <a:latin typeface="Cambria Math" panose="02040503050406030204" pitchFamily="18" charset="0"/>
                            </a:rPr>
                          </m:ctrlPr>
                        </m:fPr>
                        <m:num>
                          <m:r>
                            <a:rPr lang="en-US" sz="1600" i="1">
                              <a:latin typeface="Cambria Math" panose="02040503050406030204" pitchFamily="18" charset="0"/>
                            </a:rPr>
                            <m:t>𝑑</m:t>
                          </m:r>
                          <m:r>
                            <a:rPr lang="en-US" sz="1600" b="0" i="1" smtClean="0">
                              <a:latin typeface="Cambria Math" panose="02040503050406030204" pitchFamily="18" charset="0"/>
                            </a:rPr>
                            <m:t>𝑉</m:t>
                          </m:r>
                          <m:d>
                            <m:dPr>
                              <m:ctrlPr>
                                <a:rPr lang="en-US" sz="1600" i="1">
                                  <a:latin typeface="Cambria Math" panose="02040503050406030204" pitchFamily="18" charset="0"/>
                                </a:rPr>
                              </m:ctrlPr>
                            </m:dPr>
                            <m:e>
                              <m:r>
                                <a:rPr lang="en-US" sz="1600" i="1">
                                  <a:latin typeface="Cambria Math" panose="02040503050406030204" pitchFamily="18" charset="0"/>
                                </a:rPr>
                                <m:t>𝑧</m:t>
                              </m:r>
                              <m:r>
                                <a:rPr lang="en-US" sz="1600" i="1">
                                  <a:latin typeface="Cambria Math" panose="02040503050406030204" pitchFamily="18" charset="0"/>
                                </a:rPr>
                                <m:t>,</m:t>
                              </m:r>
                              <m:r>
                                <a:rPr lang="en-US" sz="1600" i="1">
                                  <a:latin typeface="Cambria Math" panose="02040503050406030204" pitchFamily="18" charset="0"/>
                                </a:rPr>
                                <m:t>𝑡</m:t>
                              </m:r>
                            </m:e>
                          </m:d>
                        </m:num>
                        <m:den>
                          <m:r>
                            <a:rPr lang="en-US" sz="1600" i="1">
                              <a:latin typeface="Cambria Math" panose="02040503050406030204" pitchFamily="18" charset="0"/>
                            </a:rPr>
                            <m:t>𝑑𝑡</m:t>
                          </m:r>
                        </m:den>
                      </m:f>
                      <m:r>
                        <a:rPr lang="en-US" sz="1600" b="0" i="1" smtClean="0">
                          <a:latin typeface="Cambria Math" panose="02040503050406030204" pitchFamily="18" charset="0"/>
                        </a:rPr>
                        <m:t>−</m:t>
                      </m:r>
                      <m:r>
                        <a:rPr lang="en-US" sz="1600" b="0" i="1" smtClean="0">
                          <a:latin typeface="Cambria Math" panose="02040503050406030204" pitchFamily="18" charset="0"/>
                        </a:rPr>
                        <m:t>𝐺𝑉</m:t>
                      </m:r>
                      <m:r>
                        <a:rPr lang="en-US" sz="1600" b="0" i="1" smtClean="0">
                          <a:latin typeface="Cambria Math" panose="02040503050406030204" pitchFamily="18" charset="0"/>
                        </a:rPr>
                        <m:t>(</m:t>
                      </m:r>
                      <m:r>
                        <a:rPr lang="en-US" sz="1600" b="0" i="1" smtClean="0">
                          <a:latin typeface="Cambria Math" panose="02040503050406030204" pitchFamily="18" charset="0"/>
                        </a:rPr>
                        <m:t>𝑧</m:t>
                      </m:r>
                      <m:r>
                        <a:rPr lang="en-US" sz="1600" b="0" i="1" smtClean="0">
                          <a:latin typeface="Cambria Math" panose="02040503050406030204" pitchFamily="18" charset="0"/>
                        </a:rPr>
                        <m:t>,</m:t>
                      </m:r>
                      <m:r>
                        <a:rPr lang="en-US" sz="1600" b="0" i="1" smtClean="0">
                          <a:latin typeface="Cambria Math" panose="02040503050406030204" pitchFamily="18" charset="0"/>
                        </a:rPr>
                        <m:t>𝑡</m:t>
                      </m:r>
                      <m:r>
                        <a:rPr lang="en-US" sz="1600" b="0" i="1" smtClean="0">
                          <a:latin typeface="Cambria Math" panose="02040503050406030204" pitchFamily="18" charset="0"/>
                        </a:rPr>
                        <m:t>)</m:t>
                      </m:r>
                    </m:oMath>
                  </m:oMathPara>
                </a14:m>
                <a:endParaRPr lang="en-US" sz="1600" dirty="0"/>
              </a:p>
            </p:txBody>
          </p:sp>
        </mc:Choice>
        <mc:Fallback xmlns="">
          <p:sp>
            <p:nvSpPr>
              <p:cNvPr id="32" name="TextBox 31">
                <a:extLst>
                  <a:ext uri="{FF2B5EF4-FFF2-40B4-BE49-F238E27FC236}">
                    <a16:creationId xmlns:a16="http://schemas.microsoft.com/office/drawing/2014/main" id="{D9CB95CD-636A-468B-91C6-CCC9FF1F5C76}"/>
                  </a:ext>
                </a:extLst>
              </p:cNvPr>
              <p:cNvSpPr txBox="1">
                <a:spLocks noRot="1" noChangeAspect="1" noMove="1" noResize="1" noEditPoints="1" noAdjustHandles="1" noChangeArrowheads="1" noChangeShapeType="1" noTextEdit="1"/>
              </p:cNvSpPr>
              <p:nvPr/>
            </p:nvSpPr>
            <p:spPr>
              <a:xfrm>
                <a:off x="6975210" y="2357956"/>
                <a:ext cx="2907206" cy="477888"/>
              </a:xfrm>
              <a:prstGeom prst="rect">
                <a:avLst/>
              </a:prstGeom>
              <a:blipFill>
                <a:blip r:embed="rId2"/>
                <a:stretch>
                  <a:fillRect/>
                </a:stretch>
              </a:blipFill>
            </p:spPr>
            <p:txBody>
              <a:bodyPr/>
              <a:lstStyle/>
              <a:p>
                <a:r>
                  <a:rPr lang="en-US">
                    <a:noFill/>
                  </a:rPr>
                  <a:t> </a:t>
                </a:r>
              </a:p>
            </p:txBody>
          </p:sp>
        </mc:Fallback>
      </mc:AlternateContent>
      <p:sp>
        <p:nvSpPr>
          <p:cNvPr id="19" name="Rectangle 18">
            <a:extLst>
              <a:ext uri="{FF2B5EF4-FFF2-40B4-BE49-F238E27FC236}">
                <a16:creationId xmlns:a16="http://schemas.microsoft.com/office/drawing/2014/main" id="{DBB71828-B1CA-4E9A-8B28-C66A94E7243B}"/>
              </a:ext>
            </a:extLst>
          </p:cNvPr>
          <p:cNvSpPr/>
          <p:nvPr/>
        </p:nvSpPr>
        <p:spPr>
          <a:xfrm>
            <a:off x="2535650" y="2315517"/>
            <a:ext cx="2892266" cy="577106"/>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DE2FDD3A-9F4B-4CFF-AED2-3E52B232D72E}"/>
                  </a:ext>
                </a:extLst>
              </p:cNvPr>
              <p:cNvSpPr txBox="1"/>
              <p:nvPr/>
            </p:nvSpPr>
            <p:spPr>
              <a:xfrm>
                <a:off x="2586434" y="2357956"/>
                <a:ext cx="2841482" cy="47788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1600" b="0" i="1" smtClean="0">
                              <a:latin typeface="Cambria Math" panose="02040503050406030204" pitchFamily="18" charset="0"/>
                            </a:rPr>
                          </m:ctrlPr>
                        </m:fPr>
                        <m:num>
                          <m:r>
                            <a:rPr lang="en-US" sz="1600" b="0" i="1" smtClean="0">
                              <a:latin typeface="Cambria Math" panose="02040503050406030204" pitchFamily="18" charset="0"/>
                            </a:rPr>
                            <m:t>𝑑</m:t>
                          </m:r>
                          <m:r>
                            <a:rPr lang="en-US" sz="1600" i="1">
                              <a:latin typeface="Cambria Math" panose="02040503050406030204" pitchFamily="18" charset="0"/>
                            </a:rPr>
                            <m:t>𝑉</m:t>
                          </m:r>
                          <m:d>
                            <m:dPr>
                              <m:ctrlPr>
                                <a:rPr lang="en-US" sz="1600" i="1">
                                  <a:latin typeface="Cambria Math" panose="02040503050406030204" pitchFamily="18" charset="0"/>
                                </a:rPr>
                              </m:ctrlPr>
                            </m:dPr>
                            <m:e>
                              <m:r>
                                <a:rPr lang="en-US" sz="1600" i="1">
                                  <a:latin typeface="Cambria Math" panose="02040503050406030204" pitchFamily="18" charset="0"/>
                                </a:rPr>
                                <m:t>𝑧</m:t>
                              </m:r>
                              <m:r>
                                <a:rPr lang="en-US" sz="1600" i="1">
                                  <a:latin typeface="Cambria Math" panose="02040503050406030204" pitchFamily="18" charset="0"/>
                                </a:rPr>
                                <m:t>,</m:t>
                              </m:r>
                              <m:r>
                                <a:rPr lang="en-US" sz="1600" i="1">
                                  <a:latin typeface="Cambria Math" panose="02040503050406030204" pitchFamily="18" charset="0"/>
                                </a:rPr>
                                <m:t>𝑡</m:t>
                              </m:r>
                            </m:e>
                          </m:d>
                        </m:num>
                        <m:den>
                          <m:r>
                            <a:rPr lang="en-US" sz="1600" b="0" i="1" smtClean="0">
                              <a:latin typeface="Cambria Math" panose="02040503050406030204" pitchFamily="18" charset="0"/>
                            </a:rPr>
                            <m:t>𝑑𝑧</m:t>
                          </m:r>
                        </m:den>
                      </m:f>
                      <m:r>
                        <a:rPr lang="en-US" sz="1600" b="0" i="1" smtClean="0">
                          <a:latin typeface="Cambria Math" panose="02040503050406030204" pitchFamily="18" charset="0"/>
                        </a:rPr>
                        <m:t>=−</m:t>
                      </m:r>
                      <m:r>
                        <a:rPr lang="en-US" sz="1600" i="1">
                          <a:latin typeface="Cambria Math" panose="02040503050406030204" pitchFamily="18" charset="0"/>
                        </a:rPr>
                        <m:t>𝐿</m:t>
                      </m:r>
                      <m:f>
                        <m:fPr>
                          <m:ctrlPr>
                            <a:rPr lang="en-US" sz="1600" i="1">
                              <a:latin typeface="Cambria Math" panose="02040503050406030204" pitchFamily="18" charset="0"/>
                            </a:rPr>
                          </m:ctrlPr>
                        </m:fPr>
                        <m:num>
                          <m:r>
                            <a:rPr lang="en-US" sz="1600" i="1">
                              <a:latin typeface="Cambria Math" panose="02040503050406030204" pitchFamily="18" charset="0"/>
                            </a:rPr>
                            <m:t>𝑑𝐼</m:t>
                          </m:r>
                          <m:d>
                            <m:dPr>
                              <m:ctrlPr>
                                <a:rPr lang="en-US" sz="1600" i="1">
                                  <a:latin typeface="Cambria Math" panose="02040503050406030204" pitchFamily="18" charset="0"/>
                                </a:rPr>
                              </m:ctrlPr>
                            </m:dPr>
                            <m:e>
                              <m:r>
                                <a:rPr lang="en-US" sz="1600" i="1">
                                  <a:latin typeface="Cambria Math" panose="02040503050406030204" pitchFamily="18" charset="0"/>
                                </a:rPr>
                                <m:t>𝑧</m:t>
                              </m:r>
                              <m:r>
                                <a:rPr lang="en-US" sz="1600" i="1">
                                  <a:latin typeface="Cambria Math" panose="02040503050406030204" pitchFamily="18" charset="0"/>
                                </a:rPr>
                                <m:t>,</m:t>
                              </m:r>
                              <m:r>
                                <a:rPr lang="en-US" sz="1600" i="1">
                                  <a:latin typeface="Cambria Math" panose="02040503050406030204" pitchFamily="18" charset="0"/>
                                </a:rPr>
                                <m:t>𝑡</m:t>
                              </m:r>
                            </m:e>
                          </m:d>
                        </m:num>
                        <m:den>
                          <m:r>
                            <a:rPr lang="en-US" sz="1600" i="1">
                              <a:latin typeface="Cambria Math" panose="02040503050406030204" pitchFamily="18" charset="0"/>
                            </a:rPr>
                            <m:t>𝑑𝑡</m:t>
                          </m:r>
                        </m:den>
                      </m:f>
                      <m:r>
                        <a:rPr lang="en-US" sz="1600" b="0" i="1" smtClean="0">
                          <a:latin typeface="Cambria Math" panose="02040503050406030204" pitchFamily="18" charset="0"/>
                        </a:rPr>
                        <m:t>−</m:t>
                      </m:r>
                      <m:r>
                        <a:rPr lang="en-US" sz="1600" b="0" i="1" smtClean="0">
                          <a:latin typeface="Cambria Math" panose="02040503050406030204" pitchFamily="18" charset="0"/>
                        </a:rPr>
                        <m:t>𝑅𝐼</m:t>
                      </m:r>
                      <m:r>
                        <a:rPr lang="en-US" sz="1600" b="0" i="1" smtClean="0">
                          <a:latin typeface="Cambria Math" panose="02040503050406030204" pitchFamily="18" charset="0"/>
                        </a:rPr>
                        <m:t>(</m:t>
                      </m:r>
                      <m:r>
                        <a:rPr lang="en-US" sz="1600" b="0" i="1" smtClean="0">
                          <a:latin typeface="Cambria Math" panose="02040503050406030204" pitchFamily="18" charset="0"/>
                        </a:rPr>
                        <m:t>𝑧</m:t>
                      </m:r>
                      <m:r>
                        <a:rPr lang="en-US" sz="1600" b="0" i="1" smtClean="0">
                          <a:latin typeface="Cambria Math" panose="02040503050406030204" pitchFamily="18" charset="0"/>
                        </a:rPr>
                        <m:t>,</m:t>
                      </m:r>
                      <m:r>
                        <a:rPr lang="en-US" sz="1600" b="0" i="1" smtClean="0">
                          <a:latin typeface="Cambria Math" panose="02040503050406030204" pitchFamily="18" charset="0"/>
                        </a:rPr>
                        <m:t>𝑡</m:t>
                      </m:r>
                      <m:r>
                        <a:rPr lang="en-US" sz="1600" b="0" i="1" smtClean="0">
                          <a:latin typeface="Cambria Math" panose="02040503050406030204" pitchFamily="18" charset="0"/>
                        </a:rPr>
                        <m:t>)</m:t>
                      </m:r>
                    </m:oMath>
                  </m:oMathPara>
                </a14:m>
                <a:endParaRPr lang="en-US" sz="1600" dirty="0"/>
              </a:p>
            </p:txBody>
          </p:sp>
        </mc:Choice>
        <mc:Fallback xmlns="">
          <p:sp>
            <p:nvSpPr>
              <p:cNvPr id="20" name="TextBox 19">
                <a:extLst>
                  <a:ext uri="{FF2B5EF4-FFF2-40B4-BE49-F238E27FC236}">
                    <a16:creationId xmlns:a16="http://schemas.microsoft.com/office/drawing/2014/main" id="{DE2FDD3A-9F4B-4CFF-AED2-3E52B232D72E}"/>
                  </a:ext>
                </a:extLst>
              </p:cNvPr>
              <p:cNvSpPr txBox="1">
                <a:spLocks noRot="1" noChangeAspect="1" noMove="1" noResize="1" noEditPoints="1" noAdjustHandles="1" noChangeArrowheads="1" noChangeShapeType="1" noTextEdit="1"/>
              </p:cNvSpPr>
              <p:nvPr/>
            </p:nvSpPr>
            <p:spPr>
              <a:xfrm>
                <a:off x="2586434" y="2357956"/>
                <a:ext cx="2841482" cy="477888"/>
              </a:xfrm>
              <a:prstGeom prst="rect">
                <a:avLst/>
              </a:prstGeom>
              <a:blipFill>
                <a:blip r:embed="rId3"/>
                <a:stretch>
                  <a:fillRect/>
                </a:stretch>
              </a:blipFill>
            </p:spPr>
            <p:txBody>
              <a:bodyPr/>
              <a:lstStyle/>
              <a:p>
                <a:r>
                  <a:rPr lang="en-US">
                    <a:noFill/>
                  </a:rPr>
                  <a:t> </a:t>
                </a:r>
              </a:p>
            </p:txBody>
          </p:sp>
        </mc:Fallback>
      </mc:AlternateContent>
      <p:sp>
        <p:nvSpPr>
          <p:cNvPr id="21" name="Rectangle 20">
            <a:extLst>
              <a:ext uri="{FF2B5EF4-FFF2-40B4-BE49-F238E27FC236}">
                <a16:creationId xmlns:a16="http://schemas.microsoft.com/office/drawing/2014/main" id="{BF0DC371-843A-4EDD-8A6E-90BAF2182079}"/>
              </a:ext>
            </a:extLst>
          </p:cNvPr>
          <p:cNvSpPr/>
          <p:nvPr/>
        </p:nvSpPr>
        <p:spPr>
          <a:xfrm>
            <a:off x="654557" y="1641204"/>
            <a:ext cx="11112402" cy="646331"/>
          </a:xfrm>
          <a:prstGeom prst="rect">
            <a:avLst/>
          </a:prstGeom>
        </p:spPr>
        <p:txBody>
          <a:bodyPr wrap="square">
            <a:spAutoFit/>
          </a:bodyPr>
          <a:lstStyle/>
          <a:p>
            <a:r>
              <a:rPr lang="en-US" sz="1800" dirty="0"/>
              <a:t>Current and voltage on a transmission line may be described using wave equations, which can be derived from the telegrapher’s equations as follows:</a:t>
            </a:r>
          </a:p>
        </p:txBody>
      </p:sp>
      <p:sp>
        <p:nvSpPr>
          <p:cNvPr id="15" name="Oval 14">
            <a:extLst>
              <a:ext uri="{FF2B5EF4-FFF2-40B4-BE49-F238E27FC236}">
                <a16:creationId xmlns:a16="http://schemas.microsoft.com/office/drawing/2014/main" id="{0BFA5A26-2A64-45ED-B3C1-1ACC34B7F254}"/>
              </a:ext>
            </a:extLst>
          </p:cNvPr>
          <p:cNvSpPr/>
          <p:nvPr/>
        </p:nvSpPr>
        <p:spPr>
          <a:xfrm>
            <a:off x="2120731" y="2519885"/>
            <a:ext cx="320385" cy="32038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1</a:t>
            </a:r>
          </a:p>
        </p:txBody>
      </p:sp>
      <p:sp>
        <p:nvSpPr>
          <p:cNvPr id="16" name="Oval 15">
            <a:extLst>
              <a:ext uri="{FF2B5EF4-FFF2-40B4-BE49-F238E27FC236}">
                <a16:creationId xmlns:a16="http://schemas.microsoft.com/office/drawing/2014/main" id="{5F0CD559-7D17-43FE-B906-24AA80EBE3EB}"/>
              </a:ext>
            </a:extLst>
          </p:cNvPr>
          <p:cNvSpPr/>
          <p:nvPr/>
        </p:nvSpPr>
        <p:spPr>
          <a:xfrm>
            <a:off x="6522498" y="2497732"/>
            <a:ext cx="320385" cy="32038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2</a:t>
            </a:r>
          </a:p>
        </p:txBody>
      </p:sp>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1FB5A862-6671-46F3-BF3A-0A9AE49EDBDF}"/>
                  </a:ext>
                </a:extLst>
              </p:cNvPr>
              <p:cNvSpPr txBox="1"/>
              <p:nvPr/>
            </p:nvSpPr>
            <p:spPr>
              <a:xfrm>
                <a:off x="1106873" y="3912551"/>
                <a:ext cx="268022" cy="467500"/>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1600" b="0" i="1" smtClean="0">
                              <a:latin typeface="Cambria Math" panose="02040503050406030204" pitchFamily="18" charset="0"/>
                            </a:rPr>
                          </m:ctrlPr>
                        </m:fPr>
                        <m:num>
                          <m:r>
                            <a:rPr lang="en-US" sz="1600" b="0" i="1" smtClean="0">
                              <a:latin typeface="Cambria Math" panose="02040503050406030204" pitchFamily="18" charset="0"/>
                            </a:rPr>
                            <m:t>𝑑</m:t>
                          </m:r>
                        </m:num>
                        <m:den>
                          <m:r>
                            <a:rPr lang="en-US" sz="1600" b="0" i="1" smtClean="0">
                              <a:latin typeface="Cambria Math" panose="02040503050406030204" pitchFamily="18" charset="0"/>
                            </a:rPr>
                            <m:t>𝑑𝑧</m:t>
                          </m:r>
                        </m:den>
                      </m:f>
                    </m:oMath>
                  </m:oMathPara>
                </a14:m>
                <a:endParaRPr lang="en-US" sz="1600" dirty="0"/>
              </a:p>
            </p:txBody>
          </p:sp>
        </mc:Choice>
        <mc:Fallback xmlns="">
          <p:sp>
            <p:nvSpPr>
              <p:cNvPr id="17" name="TextBox 16">
                <a:extLst>
                  <a:ext uri="{FF2B5EF4-FFF2-40B4-BE49-F238E27FC236}">
                    <a16:creationId xmlns:a16="http://schemas.microsoft.com/office/drawing/2014/main" id="{1FB5A862-6671-46F3-BF3A-0A9AE49EDBDF}"/>
                  </a:ext>
                </a:extLst>
              </p:cNvPr>
              <p:cNvSpPr txBox="1">
                <a:spLocks noRot="1" noChangeAspect="1" noMove="1" noResize="1" noEditPoints="1" noAdjustHandles="1" noChangeArrowheads="1" noChangeShapeType="1" noTextEdit="1"/>
              </p:cNvSpPr>
              <p:nvPr/>
            </p:nvSpPr>
            <p:spPr>
              <a:xfrm>
                <a:off x="1106873" y="3912551"/>
                <a:ext cx="268022" cy="467500"/>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9163F854-F5B4-4CC5-A252-1C38B62D898A}"/>
                  </a:ext>
                </a:extLst>
              </p:cNvPr>
              <p:cNvSpPr txBox="1"/>
              <p:nvPr/>
            </p:nvSpPr>
            <p:spPr>
              <a:xfrm>
                <a:off x="2829249" y="3882671"/>
                <a:ext cx="3203185" cy="500393"/>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1600" i="1" smtClean="0">
                              <a:latin typeface="Cambria Math" panose="02040503050406030204" pitchFamily="18" charset="0"/>
                            </a:rPr>
                          </m:ctrlPr>
                        </m:fPr>
                        <m:num>
                          <m:sSup>
                            <m:sSupPr>
                              <m:ctrlPr>
                                <a:rPr lang="en-US" sz="1600" b="0" i="1" smtClean="0">
                                  <a:latin typeface="Cambria Math" panose="02040503050406030204" pitchFamily="18" charset="0"/>
                                </a:rPr>
                              </m:ctrlPr>
                            </m:sSupPr>
                            <m:e>
                              <m:r>
                                <a:rPr lang="en-US" sz="1600" b="0" i="1" smtClean="0">
                                  <a:latin typeface="Cambria Math" panose="02040503050406030204" pitchFamily="18" charset="0"/>
                                </a:rPr>
                                <m:t>𝑑</m:t>
                              </m:r>
                            </m:e>
                            <m:sup>
                              <m:r>
                                <a:rPr lang="en-US" sz="1600" b="0" i="1" smtClean="0">
                                  <a:latin typeface="Cambria Math" panose="02040503050406030204" pitchFamily="18" charset="0"/>
                                </a:rPr>
                                <m:t>2</m:t>
                              </m:r>
                            </m:sup>
                          </m:sSup>
                          <m:r>
                            <a:rPr lang="en-US" sz="1600" b="0" i="1" smtClean="0">
                              <a:latin typeface="Cambria Math" panose="02040503050406030204" pitchFamily="18" charset="0"/>
                            </a:rPr>
                            <m:t>𝑉</m:t>
                          </m:r>
                          <m:r>
                            <a:rPr lang="en-US" sz="1600" b="0" i="1" smtClean="0">
                              <a:latin typeface="Cambria Math" panose="02040503050406030204" pitchFamily="18" charset="0"/>
                            </a:rPr>
                            <m:t>(</m:t>
                          </m:r>
                          <m:r>
                            <a:rPr lang="en-US" sz="1600" b="0" i="1" smtClean="0">
                              <a:latin typeface="Cambria Math" panose="02040503050406030204" pitchFamily="18" charset="0"/>
                            </a:rPr>
                            <m:t>𝑧</m:t>
                          </m:r>
                          <m:r>
                            <a:rPr lang="en-US" sz="1600" b="0" i="1" smtClean="0">
                              <a:latin typeface="Cambria Math" panose="02040503050406030204" pitchFamily="18" charset="0"/>
                            </a:rPr>
                            <m:t>,</m:t>
                          </m:r>
                          <m:r>
                            <a:rPr lang="en-US" sz="1600" b="0" i="1" smtClean="0">
                              <a:latin typeface="Cambria Math" panose="02040503050406030204" pitchFamily="18" charset="0"/>
                            </a:rPr>
                            <m:t>𝑡</m:t>
                          </m:r>
                          <m:r>
                            <a:rPr lang="en-US" sz="1600" b="0" i="1" smtClean="0">
                              <a:latin typeface="Cambria Math" panose="02040503050406030204" pitchFamily="18" charset="0"/>
                            </a:rPr>
                            <m:t>)</m:t>
                          </m:r>
                        </m:num>
                        <m:den>
                          <m:r>
                            <a:rPr lang="en-US" sz="1600" i="1">
                              <a:latin typeface="Cambria Math" panose="02040503050406030204" pitchFamily="18" charset="0"/>
                            </a:rPr>
                            <m:t>𝑑</m:t>
                          </m:r>
                          <m:sSup>
                            <m:sSupPr>
                              <m:ctrlPr>
                                <a:rPr lang="en-US" sz="1600" b="0" i="1" smtClean="0">
                                  <a:latin typeface="Cambria Math" panose="02040503050406030204" pitchFamily="18" charset="0"/>
                                </a:rPr>
                              </m:ctrlPr>
                            </m:sSupPr>
                            <m:e>
                              <m:r>
                                <a:rPr lang="en-US" sz="1600" i="1">
                                  <a:latin typeface="Cambria Math" panose="02040503050406030204" pitchFamily="18" charset="0"/>
                                </a:rPr>
                                <m:t>𝑧</m:t>
                              </m:r>
                            </m:e>
                            <m:sup>
                              <m:r>
                                <a:rPr lang="en-US" sz="1600" b="0" i="1" smtClean="0">
                                  <a:latin typeface="Cambria Math" panose="02040503050406030204" pitchFamily="18" charset="0"/>
                                </a:rPr>
                                <m:t>2</m:t>
                              </m:r>
                            </m:sup>
                          </m:sSup>
                        </m:den>
                      </m:f>
                      <m:r>
                        <a:rPr lang="en-US" sz="1600" b="0" i="1" smtClean="0">
                          <a:latin typeface="Cambria Math" panose="02040503050406030204" pitchFamily="18" charset="0"/>
                        </a:rPr>
                        <m:t>=−</m:t>
                      </m:r>
                      <m:r>
                        <a:rPr lang="en-US" sz="1600" i="1">
                          <a:latin typeface="Cambria Math" panose="02040503050406030204" pitchFamily="18" charset="0"/>
                        </a:rPr>
                        <m:t>𝐿</m:t>
                      </m:r>
                      <m:f>
                        <m:fPr>
                          <m:ctrlPr>
                            <a:rPr lang="en-US" sz="1600" i="1">
                              <a:latin typeface="Cambria Math" panose="02040503050406030204" pitchFamily="18" charset="0"/>
                            </a:rPr>
                          </m:ctrlPr>
                        </m:fPr>
                        <m:num>
                          <m:sSup>
                            <m:sSupPr>
                              <m:ctrlPr>
                                <a:rPr lang="en-US" sz="1600" b="0" i="1" smtClean="0">
                                  <a:latin typeface="Cambria Math" panose="02040503050406030204" pitchFamily="18" charset="0"/>
                                </a:rPr>
                              </m:ctrlPr>
                            </m:sSupPr>
                            <m:e>
                              <m:r>
                                <a:rPr lang="en-US" sz="1600" i="1">
                                  <a:latin typeface="Cambria Math" panose="02040503050406030204" pitchFamily="18" charset="0"/>
                                </a:rPr>
                                <m:t>𝑑</m:t>
                              </m:r>
                            </m:e>
                            <m:sup>
                              <m:r>
                                <a:rPr lang="en-US" sz="1600" b="0" i="1" smtClean="0">
                                  <a:latin typeface="Cambria Math" panose="02040503050406030204" pitchFamily="18" charset="0"/>
                                </a:rPr>
                                <m:t>2</m:t>
                              </m:r>
                            </m:sup>
                          </m:sSup>
                          <m:r>
                            <a:rPr lang="en-US" sz="1600" i="1">
                              <a:latin typeface="Cambria Math" panose="02040503050406030204" pitchFamily="18" charset="0"/>
                            </a:rPr>
                            <m:t>𝐼</m:t>
                          </m:r>
                          <m:d>
                            <m:dPr>
                              <m:ctrlPr>
                                <a:rPr lang="en-US" sz="1600" i="1">
                                  <a:latin typeface="Cambria Math" panose="02040503050406030204" pitchFamily="18" charset="0"/>
                                </a:rPr>
                              </m:ctrlPr>
                            </m:dPr>
                            <m:e>
                              <m:r>
                                <a:rPr lang="en-US" sz="1600" i="1">
                                  <a:latin typeface="Cambria Math" panose="02040503050406030204" pitchFamily="18" charset="0"/>
                                </a:rPr>
                                <m:t>𝑧</m:t>
                              </m:r>
                              <m:r>
                                <a:rPr lang="en-US" sz="1600" i="1">
                                  <a:latin typeface="Cambria Math" panose="02040503050406030204" pitchFamily="18" charset="0"/>
                                </a:rPr>
                                <m:t>,</m:t>
                              </m:r>
                              <m:r>
                                <a:rPr lang="en-US" sz="1600" i="1">
                                  <a:latin typeface="Cambria Math" panose="02040503050406030204" pitchFamily="18" charset="0"/>
                                </a:rPr>
                                <m:t>𝑡</m:t>
                              </m:r>
                            </m:e>
                          </m:d>
                        </m:num>
                        <m:den>
                          <m:r>
                            <a:rPr lang="en-US" sz="1600" b="0" i="1" smtClean="0">
                              <a:latin typeface="Cambria Math" panose="02040503050406030204" pitchFamily="18" charset="0"/>
                            </a:rPr>
                            <m:t>𝑑𝑧</m:t>
                          </m:r>
                          <m:r>
                            <a:rPr lang="en-US" sz="1600" i="1">
                              <a:latin typeface="Cambria Math" panose="02040503050406030204" pitchFamily="18" charset="0"/>
                            </a:rPr>
                            <m:t>𝑑𝑡</m:t>
                          </m:r>
                        </m:den>
                      </m:f>
                      <m:r>
                        <a:rPr lang="en-US" sz="1600" b="0" i="1" smtClean="0">
                          <a:latin typeface="Cambria Math" panose="02040503050406030204" pitchFamily="18" charset="0"/>
                        </a:rPr>
                        <m:t>−</m:t>
                      </m:r>
                      <m:r>
                        <a:rPr lang="en-US" sz="1600" i="1">
                          <a:latin typeface="Cambria Math" panose="02040503050406030204" pitchFamily="18" charset="0"/>
                        </a:rPr>
                        <m:t>𝑅</m:t>
                      </m:r>
                      <m:f>
                        <m:fPr>
                          <m:ctrlPr>
                            <a:rPr lang="en-US" sz="1600" i="1" smtClean="0">
                              <a:latin typeface="Cambria Math" panose="02040503050406030204" pitchFamily="18" charset="0"/>
                            </a:rPr>
                          </m:ctrlPr>
                        </m:fPr>
                        <m:num>
                          <m:r>
                            <a:rPr lang="en-US" sz="1600" i="1">
                              <a:latin typeface="Cambria Math" panose="02040503050406030204" pitchFamily="18" charset="0"/>
                            </a:rPr>
                            <m:t>𝑑𝐼</m:t>
                          </m:r>
                          <m:r>
                            <a:rPr lang="en-US" sz="1600" i="1">
                              <a:latin typeface="Cambria Math" panose="02040503050406030204" pitchFamily="18" charset="0"/>
                            </a:rPr>
                            <m:t>(</m:t>
                          </m:r>
                          <m:r>
                            <a:rPr lang="en-US" sz="1600" i="1">
                              <a:latin typeface="Cambria Math" panose="02040503050406030204" pitchFamily="18" charset="0"/>
                            </a:rPr>
                            <m:t>𝑧</m:t>
                          </m:r>
                          <m:r>
                            <a:rPr lang="en-US" sz="1600" i="1">
                              <a:latin typeface="Cambria Math" panose="02040503050406030204" pitchFamily="18" charset="0"/>
                            </a:rPr>
                            <m:t>,</m:t>
                          </m:r>
                          <m:r>
                            <a:rPr lang="en-US" sz="1600" i="1">
                              <a:latin typeface="Cambria Math" panose="02040503050406030204" pitchFamily="18" charset="0"/>
                            </a:rPr>
                            <m:t>𝑡</m:t>
                          </m:r>
                          <m:r>
                            <a:rPr lang="en-US" sz="1600" i="1">
                              <a:latin typeface="Cambria Math" panose="02040503050406030204" pitchFamily="18" charset="0"/>
                            </a:rPr>
                            <m:t>)</m:t>
                          </m:r>
                        </m:num>
                        <m:den>
                          <m:r>
                            <a:rPr lang="en-US" sz="1600" b="0" i="1" smtClean="0">
                              <a:latin typeface="Cambria Math" panose="02040503050406030204" pitchFamily="18" charset="0"/>
                            </a:rPr>
                            <m:t>𝑑𝑧</m:t>
                          </m:r>
                        </m:den>
                      </m:f>
                    </m:oMath>
                  </m:oMathPara>
                </a14:m>
                <a:endParaRPr lang="en-US" sz="1600" dirty="0"/>
              </a:p>
            </p:txBody>
          </p:sp>
        </mc:Choice>
        <mc:Fallback xmlns="">
          <p:sp>
            <p:nvSpPr>
              <p:cNvPr id="18" name="TextBox 17">
                <a:extLst>
                  <a:ext uri="{FF2B5EF4-FFF2-40B4-BE49-F238E27FC236}">
                    <a16:creationId xmlns:a16="http://schemas.microsoft.com/office/drawing/2014/main" id="{9163F854-F5B4-4CC5-A252-1C38B62D898A}"/>
                  </a:ext>
                </a:extLst>
              </p:cNvPr>
              <p:cNvSpPr txBox="1">
                <a:spLocks noRot="1" noChangeAspect="1" noMove="1" noResize="1" noEditPoints="1" noAdjustHandles="1" noChangeArrowheads="1" noChangeShapeType="1" noTextEdit="1"/>
              </p:cNvSpPr>
              <p:nvPr/>
            </p:nvSpPr>
            <p:spPr>
              <a:xfrm>
                <a:off x="2829249" y="3882671"/>
                <a:ext cx="3203185" cy="500393"/>
              </a:xfrm>
              <a:prstGeom prst="rect">
                <a:avLst/>
              </a:prstGeom>
              <a:blipFill>
                <a:blip r:embed="rId5"/>
                <a:stretch>
                  <a:fillRect/>
                </a:stretch>
              </a:blipFill>
            </p:spPr>
            <p:txBody>
              <a:bodyPr/>
              <a:lstStyle/>
              <a:p>
                <a:r>
                  <a:rPr lang="en-US">
                    <a:noFill/>
                  </a:rPr>
                  <a:t> </a:t>
                </a:r>
              </a:p>
            </p:txBody>
          </p:sp>
        </mc:Fallback>
      </mc:AlternateContent>
      <p:sp>
        <p:nvSpPr>
          <p:cNvPr id="23" name="Oval 22">
            <a:extLst>
              <a:ext uri="{FF2B5EF4-FFF2-40B4-BE49-F238E27FC236}">
                <a16:creationId xmlns:a16="http://schemas.microsoft.com/office/drawing/2014/main" id="{9116F7D8-9FB3-4F65-9CB0-0D251658BF19}"/>
              </a:ext>
            </a:extLst>
          </p:cNvPr>
          <p:cNvSpPr/>
          <p:nvPr/>
        </p:nvSpPr>
        <p:spPr>
          <a:xfrm>
            <a:off x="1439438" y="4015315"/>
            <a:ext cx="320385" cy="32038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1</a:t>
            </a:r>
          </a:p>
        </p:txBody>
      </p:sp>
      <p:cxnSp>
        <p:nvCxnSpPr>
          <p:cNvPr id="6" name="Straight Arrow Connector 5">
            <a:extLst>
              <a:ext uri="{FF2B5EF4-FFF2-40B4-BE49-F238E27FC236}">
                <a16:creationId xmlns:a16="http://schemas.microsoft.com/office/drawing/2014/main" id="{5D76A92B-FE44-4339-B36C-AFBD98F0193F}"/>
              </a:ext>
            </a:extLst>
          </p:cNvPr>
          <p:cNvCxnSpPr/>
          <p:nvPr/>
        </p:nvCxnSpPr>
        <p:spPr>
          <a:xfrm>
            <a:off x="2012725" y="4175507"/>
            <a:ext cx="563620"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4" name="TextBox 23">
                <a:extLst>
                  <a:ext uri="{FF2B5EF4-FFF2-40B4-BE49-F238E27FC236}">
                    <a16:creationId xmlns:a16="http://schemas.microsoft.com/office/drawing/2014/main" id="{AC7518EC-3C5E-430D-BF53-AE917E29B590}"/>
                  </a:ext>
                </a:extLst>
              </p:cNvPr>
              <p:cNvSpPr txBox="1"/>
              <p:nvPr/>
            </p:nvSpPr>
            <p:spPr>
              <a:xfrm>
                <a:off x="1106873" y="3104430"/>
                <a:ext cx="251864" cy="467500"/>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1600" b="0" i="1" smtClean="0">
                              <a:latin typeface="Cambria Math" panose="02040503050406030204" pitchFamily="18" charset="0"/>
                            </a:rPr>
                          </m:ctrlPr>
                        </m:fPr>
                        <m:num>
                          <m:r>
                            <a:rPr lang="en-US" sz="1600" b="0" i="1" smtClean="0">
                              <a:latin typeface="Cambria Math" panose="02040503050406030204" pitchFamily="18" charset="0"/>
                            </a:rPr>
                            <m:t>𝑑</m:t>
                          </m:r>
                        </m:num>
                        <m:den>
                          <m:r>
                            <a:rPr lang="en-US" sz="1600" b="0" i="1" smtClean="0">
                              <a:latin typeface="Cambria Math" panose="02040503050406030204" pitchFamily="18" charset="0"/>
                            </a:rPr>
                            <m:t>𝑑𝑡</m:t>
                          </m:r>
                        </m:den>
                      </m:f>
                    </m:oMath>
                  </m:oMathPara>
                </a14:m>
                <a:endParaRPr lang="en-US" sz="1600" dirty="0"/>
              </a:p>
            </p:txBody>
          </p:sp>
        </mc:Choice>
        <mc:Fallback xmlns="">
          <p:sp>
            <p:nvSpPr>
              <p:cNvPr id="24" name="TextBox 23">
                <a:extLst>
                  <a:ext uri="{FF2B5EF4-FFF2-40B4-BE49-F238E27FC236}">
                    <a16:creationId xmlns:a16="http://schemas.microsoft.com/office/drawing/2014/main" id="{AC7518EC-3C5E-430D-BF53-AE917E29B590}"/>
                  </a:ext>
                </a:extLst>
              </p:cNvPr>
              <p:cNvSpPr txBox="1">
                <a:spLocks noRot="1" noChangeAspect="1" noMove="1" noResize="1" noEditPoints="1" noAdjustHandles="1" noChangeArrowheads="1" noChangeShapeType="1" noTextEdit="1"/>
              </p:cNvSpPr>
              <p:nvPr/>
            </p:nvSpPr>
            <p:spPr>
              <a:xfrm>
                <a:off x="1106873" y="3104430"/>
                <a:ext cx="251864" cy="467500"/>
              </a:xfrm>
              <a:prstGeom prst="rect">
                <a:avLst/>
              </a:prstGeom>
              <a:blipFill>
                <a:blip r:embed="rId6"/>
                <a:stretch>
                  <a:fillRect/>
                </a:stretch>
              </a:blipFill>
            </p:spPr>
            <p:txBody>
              <a:bodyPr/>
              <a:lstStyle/>
              <a:p>
                <a:r>
                  <a:rPr lang="en-US">
                    <a:noFill/>
                  </a:rPr>
                  <a:t> </a:t>
                </a:r>
              </a:p>
            </p:txBody>
          </p:sp>
        </mc:Fallback>
      </mc:AlternateContent>
      <p:sp>
        <p:nvSpPr>
          <p:cNvPr id="25" name="Oval 24">
            <a:extLst>
              <a:ext uri="{FF2B5EF4-FFF2-40B4-BE49-F238E27FC236}">
                <a16:creationId xmlns:a16="http://schemas.microsoft.com/office/drawing/2014/main" id="{2E5FBECE-A618-4B3A-856E-210AA65DDD1F}"/>
              </a:ext>
            </a:extLst>
          </p:cNvPr>
          <p:cNvSpPr/>
          <p:nvPr/>
        </p:nvSpPr>
        <p:spPr>
          <a:xfrm>
            <a:off x="1439438" y="3207194"/>
            <a:ext cx="320385" cy="32038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2</a:t>
            </a:r>
          </a:p>
        </p:txBody>
      </p:sp>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09BEDA40-4476-4ED8-A268-AFC74933C264}"/>
                  </a:ext>
                </a:extLst>
              </p:cNvPr>
              <p:cNvSpPr txBox="1"/>
              <p:nvPr/>
            </p:nvSpPr>
            <p:spPr>
              <a:xfrm>
                <a:off x="2835491" y="3046022"/>
                <a:ext cx="3271921" cy="500393"/>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1600" i="1" smtClean="0">
                              <a:latin typeface="Cambria Math" panose="02040503050406030204" pitchFamily="18" charset="0"/>
                            </a:rPr>
                          </m:ctrlPr>
                        </m:fPr>
                        <m:num>
                          <m:sSup>
                            <m:sSupPr>
                              <m:ctrlPr>
                                <a:rPr lang="en-US" sz="1600" b="0" i="1" smtClean="0">
                                  <a:latin typeface="Cambria Math" panose="02040503050406030204" pitchFamily="18" charset="0"/>
                                </a:rPr>
                              </m:ctrlPr>
                            </m:sSupPr>
                            <m:e>
                              <m:r>
                                <a:rPr lang="en-US" sz="1600" b="0" i="1" smtClean="0">
                                  <a:latin typeface="Cambria Math" panose="02040503050406030204" pitchFamily="18" charset="0"/>
                                </a:rPr>
                                <m:t>𝑑</m:t>
                              </m:r>
                            </m:e>
                            <m:sup>
                              <m:r>
                                <a:rPr lang="en-US" sz="1600" b="0" i="1" smtClean="0">
                                  <a:latin typeface="Cambria Math" panose="02040503050406030204" pitchFamily="18" charset="0"/>
                                </a:rPr>
                                <m:t>2</m:t>
                              </m:r>
                            </m:sup>
                          </m:sSup>
                          <m:r>
                            <a:rPr lang="en-US" sz="1600" b="0" i="1" smtClean="0">
                              <a:latin typeface="Cambria Math" panose="02040503050406030204" pitchFamily="18" charset="0"/>
                            </a:rPr>
                            <m:t>𝐼</m:t>
                          </m:r>
                          <m:r>
                            <a:rPr lang="en-US" sz="1600" b="0" i="1" smtClean="0">
                              <a:latin typeface="Cambria Math" panose="02040503050406030204" pitchFamily="18" charset="0"/>
                            </a:rPr>
                            <m:t>(</m:t>
                          </m:r>
                          <m:r>
                            <a:rPr lang="en-US" sz="1600" b="0" i="1" smtClean="0">
                              <a:latin typeface="Cambria Math" panose="02040503050406030204" pitchFamily="18" charset="0"/>
                            </a:rPr>
                            <m:t>𝑧</m:t>
                          </m:r>
                          <m:r>
                            <a:rPr lang="en-US" sz="1600" b="0" i="1" smtClean="0">
                              <a:latin typeface="Cambria Math" panose="02040503050406030204" pitchFamily="18" charset="0"/>
                            </a:rPr>
                            <m:t>,</m:t>
                          </m:r>
                          <m:r>
                            <a:rPr lang="en-US" sz="1600" b="0" i="1" smtClean="0">
                              <a:latin typeface="Cambria Math" panose="02040503050406030204" pitchFamily="18" charset="0"/>
                            </a:rPr>
                            <m:t>𝑡</m:t>
                          </m:r>
                          <m:r>
                            <a:rPr lang="en-US" sz="1600" b="0" i="1" smtClean="0">
                              <a:latin typeface="Cambria Math" panose="02040503050406030204" pitchFamily="18" charset="0"/>
                            </a:rPr>
                            <m:t>)</m:t>
                          </m:r>
                        </m:num>
                        <m:den>
                          <m:r>
                            <a:rPr lang="en-US" sz="1600" i="1">
                              <a:latin typeface="Cambria Math" panose="02040503050406030204" pitchFamily="18" charset="0"/>
                            </a:rPr>
                            <m:t>𝑑</m:t>
                          </m:r>
                          <m:r>
                            <a:rPr lang="en-US" sz="1600" b="0" i="1" smtClean="0">
                              <a:latin typeface="Cambria Math" panose="02040503050406030204" pitchFamily="18" charset="0"/>
                            </a:rPr>
                            <m:t>𝑧𝑑𝑡</m:t>
                          </m:r>
                        </m:den>
                      </m:f>
                      <m:r>
                        <a:rPr lang="en-US" sz="1600" b="0" i="1" smtClean="0">
                          <a:latin typeface="Cambria Math" panose="02040503050406030204" pitchFamily="18" charset="0"/>
                        </a:rPr>
                        <m:t>=−</m:t>
                      </m:r>
                      <m:r>
                        <a:rPr lang="en-US" sz="1600" b="0" i="1" smtClean="0">
                          <a:latin typeface="Cambria Math" panose="02040503050406030204" pitchFamily="18" charset="0"/>
                        </a:rPr>
                        <m:t>𝐶</m:t>
                      </m:r>
                      <m:f>
                        <m:fPr>
                          <m:ctrlPr>
                            <a:rPr lang="en-US" sz="1600" i="1">
                              <a:latin typeface="Cambria Math" panose="02040503050406030204" pitchFamily="18" charset="0"/>
                            </a:rPr>
                          </m:ctrlPr>
                        </m:fPr>
                        <m:num>
                          <m:sSup>
                            <m:sSupPr>
                              <m:ctrlPr>
                                <a:rPr lang="en-US" sz="1600" b="0" i="1" smtClean="0">
                                  <a:latin typeface="Cambria Math" panose="02040503050406030204" pitchFamily="18" charset="0"/>
                                </a:rPr>
                              </m:ctrlPr>
                            </m:sSupPr>
                            <m:e>
                              <m:r>
                                <a:rPr lang="en-US" sz="1600" i="1">
                                  <a:latin typeface="Cambria Math" panose="02040503050406030204" pitchFamily="18" charset="0"/>
                                </a:rPr>
                                <m:t>𝑑</m:t>
                              </m:r>
                            </m:e>
                            <m:sup>
                              <m:r>
                                <a:rPr lang="en-US" sz="1600" b="0" i="1" smtClean="0">
                                  <a:latin typeface="Cambria Math" panose="02040503050406030204" pitchFamily="18" charset="0"/>
                                </a:rPr>
                                <m:t>2</m:t>
                              </m:r>
                            </m:sup>
                          </m:sSup>
                          <m:r>
                            <a:rPr lang="en-US" sz="1600" b="0" i="1" smtClean="0">
                              <a:latin typeface="Cambria Math" panose="02040503050406030204" pitchFamily="18" charset="0"/>
                            </a:rPr>
                            <m:t>𝑉</m:t>
                          </m:r>
                          <m:d>
                            <m:dPr>
                              <m:ctrlPr>
                                <a:rPr lang="en-US" sz="1600" i="1">
                                  <a:latin typeface="Cambria Math" panose="02040503050406030204" pitchFamily="18" charset="0"/>
                                </a:rPr>
                              </m:ctrlPr>
                            </m:dPr>
                            <m:e>
                              <m:r>
                                <a:rPr lang="en-US" sz="1600" i="1">
                                  <a:latin typeface="Cambria Math" panose="02040503050406030204" pitchFamily="18" charset="0"/>
                                </a:rPr>
                                <m:t>𝑧</m:t>
                              </m:r>
                              <m:r>
                                <a:rPr lang="en-US" sz="1600" i="1">
                                  <a:latin typeface="Cambria Math" panose="02040503050406030204" pitchFamily="18" charset="0"/>
                                </a:rPr>
                                <m:t>,</m:t>
                              </m:r>
                              <m:r>
                                <a:rPr lang="en-US" sz="1600" i="1">
                                  <a:latin typeface="Cambria Math" panose="02040503050406030204" pitchFamily="18" charset="0"/>
                                </a:rPr>
                                <m:t>𝑡</m:t>
                              </m:r>
                            </m:e>
                          </m:d>
                        </m:num>
                        <m:den>
                          <m:r>
                            <a:rPr lang="en-US" sz="1600" i="1">
                              <a:latin typeface="Cambria Math" panose="02040503050406030204" pitchFamily="18" charset="0"/>
                            </a:rPr>
                            <m:t>𝑑</m:t>
                          </m:r>
                          <m:sSup>
                            <m:sSupPr>
                              <m:ctrlPr>
                                <a:rPr lang="en-US" sz="1600" b="0" i="1" smtClean="0">
                                  <a:latin typeface="Cambria Math" panose="02040503050406030204" pitchFamily="18" charset="0"/>
                                </a:rPr>
                              </m:ctrlPr>
                            </m:sSupPr>
                            <m:e>
                              <m:r>
                                <a:rPr lang="en-US" sz="1600" i="1">
                                  <a:latin typeface="Cambria Math" panose="02040503050406030204" pitchFamily="18" charset="0"/>
                                </a:rPr>
                                <m:t>𝑡</m:t>
                              </m:r>
                            </m:e>
                            <m:sup>
                              <m:r>
                                <a:rPr lang="en-US" sz="1600" b="0" i="1" smtClean="0">
                                  <a:latin typeface="Cambria Math" panose="02040503050406030204" pitchFamily="18" charset="0"/>
                                </a:rPr>
                                <m:t>2</m:t>
                              </m:r>
                            </m:sup>
                          </m:sSup>
                        </m:den>
                      </m:f>
                      <m:r>
                        <a:rPr lang="en-US" sz="1600" b="0" i="1" smtClean="0">
                          <a:latin typeface="Cambria Math" panose="02040503050406030204" pitchFamily="18" charset="0"/>
                        </a:rPr>
                        <m:t>−</m:t>
                      </m:r>
                      <m:r>
                        <a:rPr lang="en-US" sz="1600" b="0" i="1" smtClean="0">
                          <a:latin typeface="Cambria Math" panose="02040503050406030204" pitchFamily="18" charset="0"/>
                        </a:rPr>
                        <m:t>𝐺</m:t>
                      </m:r>
                      <m:f>
                        <m:fPr>
                          <m:ctrlPr>
                            <a:rPr lang="en-US" sz="1600" i="1" smtClean="0">
                              <a:latin typeface="Cambria Math" panose="02040503050406030204" pitchFamily="18" charset="0"/>
                            </a:rPr>
                          </m:ctrlPr>
                        </m:fPr>
                        <m:num>
                          <m:r>
                            <a:rPr lang="en-US" sz="1600" b="0" i="1" smtClean="0">
                              <a:latin typeface="Cambria Math" panose="02040503050406030204" pitchFamily="18" charset="0"/>
                            </a:rPr>
                            <m:t>𝑑𝑉</m:t>
                          </m:r>
                          <m:r>
                            <a:rPr lang="en-US" sz="1600" i="1">
                              <a:latin typeface="Cambria Math" panose="02040503050406030204" pitchFamily="18" charset="0"/>
                            </a:rPr>
                            <m:t>(</m:t>
                          </m:r>
                          <m:r>
                            <a:rPr lang="en-US" sz="1600" i="1">
                              <a:latin typeface="Cambria Math" panose="02040503050406030204" pitchFamily="18" charset="0"/>
                            </a:rPr>
                            <m:t>𝑧</m:t>
                          </m:r>
                          <m:r>
                            <a:rPr lang="en-US" sz="1600" i="1">
                              <a:latin typeface="Cambria Math" panose="02040503050406030204" pitchFamily="18" charset="0"/>
                            </a:rPr>
                            <m:t>,</m:t>
                          </m:r>
                          <m:r>
                            <a:rPr lang="en-US" sz="1600" i="1">
                              <a:latin typeface="Cambria Math" panose="02040503050406030204" pitchFamily="18" charset="0"/>
                            </a:rPr>
                            <m:t>𝑡</m:t>
                          </m:r>
                          <m:r>
                            <a:rPr lang="en-US" sz="1600" i="1">
                              <a:latin typeface="Cambria Math" panose="02040503050406030204" pitchFamily="18" charset="0"/>
                            </a:rPr>
                            <m:t>)</m:t>
                          </m:r>
                        </m:num>
                        <m:den>
                          <m:r>
                            <a:rPr lang="en-US" sz="1600" b="0" i="1" smtClean="0">
                              <a:latin typeface="Cambria Math" panose="02040503050406030204" pitchFamily="18" charset="0"/>
                            </a:rPr>
                            <m:t>𝑑𝑡</m:t>
                          </m:r>
                        </m:den>
                      </m:f>
                    </m:oMath>
                  </m:oMathPara>
                </a14:m>
                <a:endParaRPr lang="en-US" sz="1600" dirty="0"/>
              </a:p>
            </p:txBody>
          </p:sp>
        </mc:Choice>
        <mc:Fallback xmlns="">
          <p:sp>
            <p:nvSpPr>
              <p:cNvPr id="27" name="TextBox 26">
                <a:extLst>
                  <a:ext uri="{FF2B5EF4-FFF2-40B4-BE49-F238E27FC236}">
                    <a16:creationId xmlns:a16="http://schemas.microsoft.com/office/drawing/2014/main" id="{09BEDA40-4476-4ED8-A268-AFC74933C264}"/>
                  </a:ext>
                </a:extLst>
              </p:cNvPr>
              <p:cNvSpPr txBox="1">
                <a:spLocks noRot="1" noChangeAspect="1" noMove="1" noResize="1" noEditPoints="1" noAdjustHandles="1" noChangeArrowheads="1" noChangeShapeType="1" noTextEdit="1"/>
              </p:cNvSpPr>
              <p:nvPr/>
            </p:nvSpPr>
            <p:spPr>
              <a:xfrm>
                <a:off x="2835491" y="3046022"/>
                <a:ext cx="3271921" cy="500393"/>
              </a:xfrm>
              <a:prstGeom prst="rect">
                <a:avLst/>
              </a:prstGeom>
              <a:blipFill>
                <a:blip r:embed="rId7"/>
                <a:stretch>
                  <a:fillRect/>
                </a:stretch>
              </a:blipFill>
            </p:spPr>
            <p:txBody>
              <a:bodyPr/>
              <a:lstStyle/>
              <a:p>
                <a:r>
                  <a:rPr lang="en-US">
                    <a:noFill/>
                  </a:rPr>
                  <a:t> </a:t>
                </a:r>
              </a:p>
            </p:txBody>
          </p:sp>
        </mc:Fallback>
      </mc:AlternateContent>
      <p:cxnSp>
        <p:nvCxnSpPr>
          <p:cNvPr id="28" name="Straight Arrow Connector 27">
            <a:extLst>
              <a:ext uri="{FF2B5EF4-FFF2-40B4-BE49-F238E27FC236}">
                <a16:creationId xmlns:a16="http://schemas.microsoft.com/office/drawing/2014/main" id="{F32A1FF4-B1AE-4C81-931D-017380255DC7}"/>
              </a:ext>
            </a:extLst>
          </p:cNvPr>
          <p:cNvCxnSpPr/>
          <p:nvPr/>
        </p:nvCxnSpPr>
        <p:spPr>
          <a:xfrm>
            <a:off x="2018967" y="3338858"/>
            <a:ext cx="563620"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CD5E5270-0F3D-41ED-B711-73A9BD3A3DEE}"/>
                  </a:ext>
                </a:extLst>
              </p:cNvPr>
              <p:cNvSpPr txBox="1"/>
              <p:nvPr/>
            </p:nvSpPr>
            <p:spPr>
              <a:xfrm>
                <a:off x="2874347" y="4721796"/>
                <a:ext cx="6307881" cy="56188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1600" i="1" smtClean="0">
                              <a:latin typeface="Cambria Math" panose="02040503050406030204" pitchFamily="18" charset="0"/>
                            </a:rPr>
                          </m:ctrlPr>
                        </m:fPr>
                        <m:num>
                          <m:sSup>
                            <m:sSupPr>
                              <m:ctrlPr>
                                <a:rPr lang="en-US" sz="1600" b="0" i="1" smtClean="0">
                                  <a:latin typeface="Cambria Math" panose="02040503050406030204" pitchFamily="18" charset="0"/>
                                </a:rPr>
                              </m:ctrlPr>
                            </m:sSupPr>
                            <m:e>
                              <m:r>
                                <a:rPr lang="en-US" sz="1600" b="0" i="1" smtClean="0">
                                  <a:latin typeface="Cambria Math" panose="02040503050406030204" pitchFamily="18" charset="0"/>
                                </a:rPr>
                                <m:t>𝑑</m:t>
                              </m:r>
                            </m:e>
                            <m:sup>
                              <m:r>
                                <a:rPr lang="en-US" sz="1600" b="0" i="1" smtClean="0">
                                  <a:latin typeface="Cambria Math" panose="02040503050406030204" pitchFamily="18" charset="0"/>
                                </a:rPr>
                                <m:t>2</m:t>
                              </m:r>
                            </m:sup>
                          </m:sSup>
                          <m:r>
                            <a:rPr lang="en-US" sz="1600" b="0" i="1" smtClean="0">
                              <a:latin typeface="Cambria Math" panose="02040503050406030204" pitchFamily="18" charset="0"/>
                            </a:rPr>
                            <m:t>𝑉</m:t>
                          </m:r>
                          <m:r>
                            <a:rPr lang="en-US" sz="1600" b="0" i="1" smtClean="0">
                              <a:latin typeface="Cambria Math" panose="02040503050406030204" pitchFamily="18" charset="0"/>
                            </a:rPr>
                            <m:t>(</m:t>
                          </m:r>
                          <m:r>
                            <a:rPr lang="en-US" sz="1600" b="0" i="1" smtClean="0">
                              <a:latin typeface="Cambria Math" panose="02040503050406030204" pitchFamily="18" charset="0"/>
                            </a:rPr>
                            <m:t>𝑧</m:t>
                          </m:r>
                          <m:r>
                            <a:rPr lang="en-US" sz="1600" b="0" i="1" smtClean="0">
                              <a:latin typeface="Cambria Math" panose="02040503050406030204" pitchFamily="18" charset="0"/>
                            </a:rPr>
                            <m:t>,</m:t>
                          </m:r>
                          <m:r>
                            <a:rPr lang="en-US" sz="1600" b="0" i="1" smtClean="0">
                              <a:latin typeface="Cambria Math" panose="02040503050406030204" pitchFamily="18" charset="0"/>
                            </a:rPr>
                            <m:t>𝑡</m:t>
                          </m:r>
                          <m:r>
                            <a:rPr lang="en-US" sz="1600" b="0" i="1" smtClean="0">
                              <a:latin typeface="Cambria Math" panose="02040503050406030204" pitchFamily="18" charset="0"/>
                            </a:rPr>
                            <m:t>)</m:t>
                          </m:r>
                        </m:num>
                        <m:den>
                          <m:r>
                            <a:rPr lang="en-US" sz="1600" i="1">
                              <a:latin typeface="Cambria Math" panose="02040503050406030204" pitchFamily="18" charset="0"/>
                            </a:rPr>
                            <m:t>𝑑</m:t>
                          </m:r>
                          <m:sSup>
                            <m:sSupPr>
                              <m:ctrlPr>
                                <a:rPr lang="en-US" sz="1600" b="0" i="1" smtClean="0">
                                  <a:latin typeface="Cambria Math" panose="02040503050406030204" pitchFamily="18" charset="0"/>
                                </a:rPr>
                              </m:ctrlPr>
                            </m:sSupPr>
                            <m:e>
                              <m:r>
                                <a:rPr lang="en-US" sz="1600" i="1">
                                  <a:latin typeface="Cambria Math" panose="02040503050406030204" pitchFamily="18" charset="0"/>
                                </a:rPr>
                                <m:t>𝑧</m:t>
                              </m:r>
                            </m:e>
                            <m:sup>
                              <m:r>
                                <a:rPr lang="en-US" sz="1600" b="0" i="1" smtClean="0">
                                  <a:latin typeface="Cambria Math" panose="02040503050406030204" pitchFamily="18" charset="0"/>
                                </a:rPr>
                                <m:t>2</m:t>
                              </m:r>
                            </m:sup>
                          </m:sSup>
                        </m:den>
                      </m:f>
                      <m:r>
                        <a:rPr lang="en-US" sz="1600" b="0" i="1" smtClean="0">
                          <a:latin typeface="Cambria Math" panose="02040503050406030204" pitchFamily="18" charset="0"/>
                        </a:rPr>
                        <m:t>=−</m:t>
                      </m:r>
                      <m:r>
                        <a:rPr lang="en-US" sz="1600" i="1">
                          <a:latin typeface="Cambria Math" panose="02040503050406030204" pitchFamily="18" charset="0"/>
                        </a:rPr>
                        <m:t>𝐿</m:t>
                      </m:r>
                      <m:d>
                        <m:dPr>
                          <m:begChr m:val="["/>
                          <m:endChr m:val="]"/>
                          <m:ctrlPr>
                            <a:rPr lang="en-US" sz="1600" i="1" smtClean="0">
                              <a:latin typeface="Cambria Math" panose="02040503050406030204" pitchFamily="18" charset="0"/>
                            </a:rPr>
                          </m:ctrlPr>
                        </m:dPr>
                        <m:e>
                          <m:r>
                            <a:rPr lang="en-US" sz="1600" i="1">
                              <a:latin typeface="Cambria Math" panose="02040503050406030204" pitchFamily="18" charset="0"/>
                            </a:rPr>
                            <m:t>−</m:t>
                          </m:r>
                          <m:r>
                            <a:rPr lang="en-US" sz="1600" i="1">
                              <a:latin typeface="Cambria Math" panose="02040503050406030204" pitchFamily="18" charset="0"/>
                            </a:rPr>
                            <m:t>𝐶</m:t>
                          </m:r>
                          <m:f>
                            <m:fPr>
                              <m:ctrlPr>
                                <a:rPr lang="en-US" sz="1600" i="1">
                                  <a:latin typeface="Cambria Math" panose="02040503050406030204" pitchFamily="18" charset="0"/>
                                </a:rPr>
                              </m:ctrlPr>
                            </m:fPr>
                            <m:num>
                              <m:sSup>
                                <m:sSupPr>
                                  <m:ctrlPr>
                                    <a:rPr lang="en-US" sz="1600" i="1">
                                      <a:latin typeface="Cambria Math" panose="02040503050406030204" pitchFamily="18" charset="0"/>
                                    </a:rPr>
                                  </m:ctrlPr>
                                </m:sSupPr>
                                <m:e>
                                  <m:r>
                                    <a:rPr lang="en-US" sz="1600" i="1">
                                      <a:latin typeface="Cambria Math" panose="02040503050406030204" pitchFamily="18" charset="0"/>
                                    </a:rPr>
                                    <m:t>𝑑</m:t>
                                  </m:r>
                                </m:e>
                                <m:sup>
                                  <m:r>
                                    <a:rPr lang="en-US" sz="1600" i="1">
                                      <a:latin typeface="Cambria Math" panose="02040503050406030204" pitchFamily="18" charset="0"/>
                                    </a:rPr>
                                    <m:t>2</m:t>
                                  </m:r>
                                </m:sup>
                              </m:sSup>
                              <m:r>
                                <a:rPr lang="en-US" sz="1600" i="1">
                                  <a:latin typeface="Cambria Math" panose="02040503050406030204" pitchFamily="18" charset="0"/>
                                </a:rPr>
                                <m:t>𝑉</m:t>
                              </m:r>
                              <m:d>
                                <m:dPr>
                                  <m:ctrlPr>
                                    <a:rPr lang="en-US" sz="1600" i="1">
                                      <a:latin typeface="Cambria Math" panose="02040503050406030204" pitchFamily="18" charset="0"/>
                                    </a:rPr>
                                  </m:ctrlPr>
                                </m:dPr>
                                <m:e>
                                  <m:r>
                                    <a:rPr lang="en-US" sz="1600" i="1">
                                      <a:latin typeface="Cambria Math" panose="02040503050406030204" pitchFamily="18" charset="0"/>
                                    </a:rPr>
                                    <m:t>𝑧</m:t>
                                  </m:r>
                                  <m:r>
                                    <a:rPr lang="en-US" sz="1600" i="1">
                                      <a:latin typeface="Cambria Math" panose="02040503050406030204" pitchFamily="18" charset="0"/>
                                    </a:rPr>
                                    <m:t>,</m:t>
                                  </m:r>
                                  <m:r>
                                    <a:rPr lang="en-US" sz="1600" i="1">
                                      <a:latin typeface="Cambria Math" panose="02040503050406030204" pitchFamily="18" charset="0"/>
                                    </a:rPr>
                                    <m:t>𝑡</m:t>
                                  </m:r>
                                </m:e>
                              </m:d>
                            </m:num>
                            <m:den>
                              <m:r>
                                <a:rPr lang="en-US" sz="1600" i="1">
                                  <a:latin typeface="Cambria Math" panose="02040503050406030204" pitchFamily="18" charset="0"/>
                                </a:rPr>
                                <m:t>𝑑</m:t>
                              </m:r>
                              <m:sSup>
                                <m:sSupPr>
                                  <m:ctrlPr>
                                    <a:rPr lang="en-US" sz="1600" i="1">
                                      <a:latin typeface="Cambria Math" panose="02040503050406030204" pitchFamily="18" charset="0"/>
                                    </a:rPr>
                                  </m:ctrlPr>
                                </m:sSupPr>
                                <m:e>
                                  <m:r>
                                    <a:rPr lang="en-US" sz="1600" i="1">
                                      <a:latin typeface="Cambria Math" panose="02040503050406030204" pitchFamily="18" charset="0"/>
                                    </a:rPr>
                                    <m:t>𝑡</m:t>
                                  </m:r>
                                </m:e>
                                <m:sup>
                                  <m:r>
                                    <a:rPr lang="en-US" sz="1600" i="1">
                                      <a:latin typeface="Cambria Math" panose="02040503050406030204" pitchFamily="18" charset="0"/>
                                    </a:rPr>
                                    <m:t>2</m:t>
                                  </m:r>
                                </m:sup>
                              </m:sSup>
                            </m:den>
                          </m:f>
                          <m:r>
                            <a:rPr lang="en-US" sz="1600" i="1">
                              <a:latin typeface="Cambria Math" panose="02040503050406030204" pitchFamily="18" charset="0"/>
                            </a:rPr>
                            <m:t>−</m:t>
                          </m:r>
                          <m:r>
                            <a:rPr lang="en-US" sz="1600" i="1">
                              <a:latin typeface="Cambria Math" panose="02040503050406030204" pitchFamily="18" charset="0"/>
                            </a:rPr>
                            <m:t>𝐺</m:t>
                          </m:r>
                          <m:f>
                            <m:fPr>
                              <m:ctrlPr>
                                <a:rPr lang="en-US" sz="1600" i="1">
                                  <a:latin typeface="Cambria Math" panose="02040503050406030204" pitchFamily="18" charset="0"/>
                                </a:rPr>
                              </m:ctrlPr>
                            </m:fPr>
                            <m:num>
                              <m:r>
                                <a:rPr lang="en-US" sz="1600" i="1">
                                  <a:latin typeface="Cambria Math" panose="02040503050406030204" pitchFamily="18" charset="0"/>
                                </a:rPr>
                                <m:t>𝑑𝑉</m:t>
                              </m:r>
                              <m:r>
                                <a:rPr lang="en-US" sz="1600" i="1">
                                  <a:latin typeface="Cambria Math" panose="02040503050406030204" pitchFamily="18" charset="0"/>
                                </a:rPr>
                                <m:t>(</m:t>
                              </m:r>
                              <m:r>
                                <a:rPr lang="en-US" sz="1600" i="1">
                                  <a:latin typeface="Cambria Math" panose="02040503050406030204" pitchFamily="18" charset="0"/>
                                </a:rPr>
                                <m:t>𝑧</m:t>
                              </m:r>
                              <m:r>
                                <a:rPr lang="en-US" sz="1600" i="1">
                                  <a:latin typeface="Cambria Math" panose="02040503050406030204" pitchFamily="18" charset="0"/>
                                </a:rPr>
                                <m:t>,</m:t>
                              </m:r>
                              <m:r>
                                <a:rPr lang="en-US" sz="1600" i="1">
                                  <a:latin typeface="Cambria Math" panose="02040503050406030204" pitchFamily="18" charset="0"/>
                                </a:rPr>
                                <m:t>𝑡</m:t>
                              </m:r>
                              <m:r>
                                <a:rPr lang="en-US" sz="1600" i="1">
                                  <a:latin typeface="Cambria Math" panose="02040503050406030204" pitchFamily="18" charset="0"/>
                                </a:rPr>
                                <m:t>)</m:t>
                              </m:r>
                            </m:num>
                            <m:den>
                              <m:r>
                                <a:rPr lang="en-US" sz="1600" i="1">
                                  <a:latin typeface="Cambria Math" panose="02040503050406030204" pitchFamily="18" charset="0"/>
                                </a:rPr>
                                <m:t>𝑑𝑡</m:t>
                              </m:r>
                            </m:den>
                          </m:f>
                        </m:e>
                      </m:d>
                      <m:r>
                        <a:rPr lang="en-US" sz="1600" b="0" i="1" smtClean="0">
                          <a:latin typeface="Cambria Math" panose="02040503050406030204" pitchFamily="18" charset="0"/>
                        </a:rPr>
                        <m:t>−</m:t>
                      </m:r>
                      <m:r>
                        <a:rPr lang="en-US" sz="1600" i="1">
                          <a:latin typeface="Cambria Math" panose="02040503050406030204" pitchFamily="18" charset="0"/>
                        </a:rPr>
                        <m:t>𝑅</m:t>
                      </m:r>
                      <m:d>
                        <m:dPr>
                          <m:begChr m:val="["/>
                          <m:endChr m:val="]"/>
                          <m:ctrlPr>
                            <a:rPr lang="en-US" sz="1600" i="1" smtClean="0">
                              <a:latin typeface="Cambria Math" panose="02040503050406030204" pitchFamily="18" charset="0"/>
                            </a:rPr>
                          </m:ctrlPr>
                        </m:dPr>
                        <m:e>
                          <m:r>
                            <a:rPr lang="en-US" sz="1600" i="1">
                              <a:latin typeface="Cambria Math" panose="02040503050406030204" pitchFamily="18" charset="0"/>
                            </a:rPr>
                            <m:t>−</m:t>
                          </m:r>
                          <m:r>
                            <a:rPr lang="en-US" sz="1600" i="1">
                              <a:latin typeface="Cambria Math" panose="02040503050406030204" pitchFamily="18" charset="0"/>
                            </a:rPr>
                            <m:t>𝐶</m:t>
                          </m:r>
                          <m:f>
                            <m:fPr>
                              <m:ctrlPr>
                                <a:rPr lang="en-US" sz="1600" i="1">
                                  <a:latin typeface="Cambria Math" panose="02040503050406030204" pitchFamily="18" charset="0"/>
                                </a:rPr>
                              </m:ctrlPr>
                            </m:fPr>
                            <m:num>
                              <m:r>
                                <a:rPr lang="en-US" sz="1600" i="1">
                                  <a:latin typeface="Cambria Math" panose="02040503050406030204" pitchFamily="18" charset="0"/>
                                </a:rPr>
                                <m:t>𝑑𝑉</m:t>
                              </m:r>
                              <m:d>
                                <m:dPr>
                                  <m:ctrlPr>
                                    <a:rPr lang="en-US" sz="1600" i="1">
                                      <a:latin typeface="Cambria Math" panose="02040503050406030204" pitchFamily="18" charset="0"/>
                                    </a:rPr>
                                  </m:ctrlPr>
                                </m:dPr>
                                <m:e>
                                  <m:r>
                                    <a:rPr lang="en-US" sz="1600" i="1">
                                      <a:latin typeface="Cambria Math" panose="02040503050406030204" pitchFamily="18" charset="0"/>
                                    </a:rPr>
                                    <m:t>𝑧</m:t>
                                  </m:r>
                                  <m:r>
                                    <a:rPr lang="en-US" sz="1600" i="1">
                                      <a:latin typeface="Cambria Math" panose="02040503050406030204" pitchFamily="18" charset="0"/>
                                    </a:rPr>
                                    <m:t>,</m:t>
                                  </m:r>
                                  <m:r>
                                    <a:rPr lang="en-US" sz="1600" i="1">
                                      <a:latin typeface="Cambria Math" panose="02040503050406030204" pitchFamily="18" charset="0"/>
                                    </a:rPr>
                                    <m:t>𝑡</m:t>
                                  </m:r>
                                </m:e>
                              </m:d>
                            </m:num>
                            <m:den>
                              <m:r>
                                <a:rPr lang="en-US" sz="1600" i="1">
                                  <a:latin typeface="Cambria Math" panose="02040503050406030204" pitchFamily="18" charset="0"/>
                                </a:rPr>
                                <m:t>𝑑𝑡</m:t>
                              </m:r>
                            </m:den>
                          </m:f>
                          <m:r>
                            <a:rPr lang="en-US" sz="1600" i="1">
                              <a:latin typeface="Cambria Math" panose="02040503050406030204" pitchFamily="18" charset="0"/>
                            </a:rPr>
                            <m:t>−</m:t>
                          </m:r>
                          <m:r>
                            <a:rPr lang="en-US" sz="1600" i="1">
                              <a:latin typeface="Cambria Math" panose="02040503050406030204" pitchFamily="18" charset="0"/>
                            </a:rPr>
                            <m:t>𝐺𝑉</m:t>
                          </m:r>
                          <m:r>
                            <a:rPr lang="en-US" sz="1600" i="1">
                              <a:latin typeface="Cambria Math" panose="02040503050406030204" pitchFamily="18" charset="0"/>
                            </a:rPr>
                            <m:t>(</m:t>
                          </m:r>
                          <m:r>
                            <a:rPr lang="en-US" sz="1600" i="1">
                              <a:latin typeface="Cambria Math" panose="02040503050406030204" pitchFamily="18" charset="0"/>
                            </a:rPr>
                            <m:t>𝑧</m:t>
                          </m:r>
                          <m:r>
                            <a:rPr lang="en-US" sz="1600" i="1">
                              <a:latin typeface="Cambria Math" panose="02040503050406030204" pitchFamily="18" charset="0"/>
                            </a:rPr>
                            <m:t>,</m:t>
                          </m:r>
                          <m:r>
                            <a:rPr lang="en-US" sz="1600" i="1">
                              <a:latin typeface="Cambria Math" panose="02040503050406030204" pitchFamily="18" charset="0"/>
                            </a:rPr>
                            <m:t>𝑡</m:t>
                          </m:r>
                          <m:r>
                            <a:rPr lang="en-US" sz="1600" i="1">
                              <a:latin typeface="Cambria Math" panose="02040503050406030204" pitchFamily="18" charset="0"/>
                            </a:rPr>
                            <m:t>)</m:t>
                          </m:r>
                        </m:e>
                      </m:d>
                    </m:oMath>
                  </m:oMathPara>
                </a14:m>
                <a:endParaRPr lang="en-US" sz="1600" dirty="0"/>
              </a:p>
            </p:txBody>
          </p:sp>
        </mc:Choice>
        <mc:Fallback xmlns="">
          <p:sp>
            <p:nvSpPr>
              <p:cNvPr id="30" name="TextBox 29">
                <a:extLst>
                  <a:ext uri="{FF2B5EF4-FFF2-40B4-BE49-F238E27FC236}">
                    <a16:creationId xmlns:a16="http://schemas.microsoft.com/office/drawing/2014/main" id="{CD5E5270-0F3D-41ED-B711-73A9BD3A3DEE}"/>
                  </a:ext>
                </a:extLst>
              </p:cNvPr>
              <p:cNvSpPr txBox="1">
                <a:spLocks noRot="1" noChangeAspect="1" noMove="1" noResize="1" noEditPoints="1" noAdjustHandles="1" noChangeArrowheads="1" noChangeShapeType="1" noTextEdit="1"/>
              </p:cNvSpPr>
              <p:nvPr/>
            </p:nvSpPr>
            <p:spPr>
              <a:xfrm>
                <a:off x="2874347" y="4721796"/>
                <a:ext cx="6307881" cy="561885"/>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4" name="TextBox 33">
                <a:extLst>
                  <a:ext uri="{FF2B5EF4-FFF2-40B4-BE49-F238E27FC236}">
                    <a16:creationId xmlns:a16="http://schemas.microsoft.com/office/drawing/2014/main" id="{416AFDD0-F704-4467-8569-BC43D87B51F5}"/>
                  </a:ext>
                </a:extLst>
              </p:cNvPr>
              <p:cNvSpPr txBox="1"/>
              <p:nvPr/>
            </p:nvSpPr>
            <p:spPr>
              <a:xfrm>
                <a:off x="2912740" y="5445441"/>
                <a:ext cx="5140382" cy="500393"/>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1600" i="1" smtClean="0">
                              <a:latin typeface="Cambria Math" panose="02040503050406030204" pitchFamily="18" charset="0"/>
                            </a:rPr>
                          </m:ctrlPr>
                        </m:fPr>
                        <m:num>
                          <m:sSup>
                            <m:sSupPr>
                              <m:ctrlPr>
                                <a:rPr lang="en-US" sz="1600" b="0" i="1" smtClean="0">
                                  <a:latin typeface="Cambria Math" panose="02040503050406030204" pitchFamily="18" charset="0"/>
                                </a:rPr>
                              </m:ctrlPr>
                            </m:sSupPr>
                            <m:e>
                              <m:r>
                                <a:rPr lang="en-US" sz="1600" b="0" i="1" smtClean="0">
                                  <a:latin typeface="Cambria Math" panose="02040503050406030204" pitchFamily="18" charset="0"/>
                                </a:rPr>
                                <m:t>𝑑</m:t>
                              </m:r>
                            </m:e>
                            <m:sup>
                              <m:r>
                                <a:rPr lang="en-US" sz="1600" b="0" i="1" smtClean="0">
                                  <a:latin typeface="Cambria Math" panose="02040503050406030204" pitchFamily="18" charset="0"/>
                                </a:rPr>
                                <m:t>2</m:t>
                              </m:r>
                            </m:sup>
                          </m:sSup>
                          <m:r>
                            <a:rPr lang="en-US" sz="1600" b="0" i="1" smtClean="0">
                              <a:latin typeface="Cambria Math" panose="02040503050406030204" pitchFamily="18" charset="0"/>
                            </a:rPr>
                            <m:t>𝑉</m:t>
                          </m:r>
                          <m:r>
                            <a:rPr lang="en-US" sz="1600" b="0" i="1" smtClean="0">
                              <a:latin typeface="Cambria Math" panose="02040503050406030204" pitchFamily="18" charset="0"/>
                            </a:rPr>
                            <m:t>(</m:t>
                          </m:r>
                          <m:r>
                            <a:rPr lang="en-US" sz="1600" b="0" i="1" smtClean="0">
                              <a:latin typeface="Cambria Math" panose="02040503050406030204" pitchFamily="18" charset="0"/>
                            </a:rPr>
                            <m:t>𝑧</m:t>
                          </m:r>
                          <m:r>
                            <a:rPr lang="en-US" sz="1600" b="0" i="1" smtClean="0">
                              <a:latin typeface="Cambria Math" panose="02040503050406030204" pitchFamily="18" charset="0"/>
                            </a:rPr>
                            <m:t>,</m:t>
                          </m:r>
                          <m:r>
                            <a:rPr lang="en-US" sz="1600" b="0" i="1" smtClean="0">
                              <a:latin typeface="Cambria Math" panose="02040503050406030204" pitchFamily="18" charset="0"/>
                            </a:rPr>
                            <m:t>𝑡</m:t>
                          </m:r>
                          <m:r>
                            <a:rPr lang="en-US" sz="1600" b="0" i="1" smtClean="0">
                              <a:latin typeface="Cambria Math" panose="02040503050406030204" pitchFamily="18" charset="0"/>
                            </a:rPr>
                            <m:t>)</m:t>
                          </m:r>
                        </m:num>
                        <m:den>
                          <m:r>
                            <a:rPr lang="en-US" sz="1600" i="1">
                              <a:latin typeface="Cambria Math" panose="02040503050406030204" pitchFamily="18" charset="0"/>
                            </a:rPr>
                            <m:t>𝑑</m:t>
                          </m:r>
                          <m:sSup>
                            <m:sSupPr>
                              <m:ctrlPr>
                                <a:rPr lang="en-US" sz="1600" b="0" i="1" smtClean="0">
                                  <a:latin typeface="Cambria Math" panose="02040503050406030204" pitchFamily="18" charset="0"/>
                                </a:rPr>
                              </m:ctrlPr>
                            </m:sSupPr>
                            <m:e>
                              <m:r>
                                <a:rPr lang="en-US" sz="1600" i="1">
                                  <a:latin typeface="Cambria Math" panose="02040503050406030204" pitchFamily="18" charset="0"/>
                                </a:rPr>
                                <m:t>𝑧</m:t>
                              </m:r>
                            </m:e>
                            <m:sup>
                              <m:r>
                                <a:rPr lang="en-US" sz="1600" b="0" i="1" smtClean="0">
                                  <a:latin typeface="Cambria Math" panose="02040503050406030204" pitchFamily="18" charset="0"/>
                                </a:rPr>
                                <m:t>2</m:t>
                              </m:r>
                            </m:sup>
                          </m:sSup>
                        </m:den>
                      </m:f>
                      <m:r>
                        <a:rPr lang="en-US" sz="1600" b="0" i="1" smtClean="0">
                          <a:latin typeface="Cambria Math" panose="02040503050406030204" pitchFamily="18" charset="0"/>
                        </a:rPr>
                        <m:t>=</m:t>
                      </m:r>
                      <m:r>
                        <a:rPr lang="en-US" sz="1600" i="1">
                          <a:latin typeface="Cambria Math" panose="02040503050406030204" pitchFamily="18" charset="0"/>
                        </a:rPr>
                        <m:t>𝐿</m:t>
                      </m:r>
                      <m:r>
                        <a:rPr lang="en-US" sz="1600" b="0" i="1" smtClean="0">
                          <a:latin typeface="Cambria Math" panose="02040503050406030204" pitchFamily="18" charset="0"/>
                        </a:rPr>
                        <m:t>𝐶</m:t>
                      </m:r>
                      <m:f>
                        <m:fPr>
                          <m:ctrlPr>
                            <a:rPr lang="en-US" sz="1600" i="1">
                              <a:latin typeface="Cambria Math" panose="02040503050406030204" pitchFamily="18" charset="0"/>
                            </a:rPr>
                          </m:ctrlPr>
                        </m:fPr>
                        <m:num>
                          <m:sSup>
                            <m:sSupPr>
                              <m:ctrlPr>
                                <a:rPr lang="en-US" sz="1600" i="1">
                                  <a:latin typeface="Cambria Math" panose="02040503050406030204" pitchFamily="18" charset="0"/>
                                </a:rPr>
                              </m:ctrlPr>
                            </m:sSupPr>
                            <m:e>
                              <m:r>
                                <a:rPr lang="en-US" sz="1600" i="1">
                                  <a:latin typeface="Cambria Math" panose="02040503050406030204" pitchFamily="18" charset="0"/>
                                </a:rPr>
                                <m:t>𝑑</m:t>
                              </m:r>
                            </m:e>
                            <m:sup>
                              <m:r>
                                <a:rPr lang="en-US" sz="1600" i="1">
                                  <a:latin typeface="Cambria Math" panose="02040503050406030204" pitchFamily="18" charset="0"/>
                                </a:rPr>
                                <m:t>2</m:t>
                              </m:r>
                            </m:sup>
                          </m:sSup>
                          <m:r>
                            <a:rPr lang="en-US" sz="1600" i="1">
                              <a:latin typeface="Cambria Math" panose="02040503050406030204" pitchFamily="18" charset="0"/>
                            </a:rPr>
                            <m:t>𝑉</m:t>
                          </m:r>
                          <m:d>
                            <m:dPr>
                              <m:ctrlPr>
                                <a:rPr lang="en-US" sz="1600" i="1">
                                  <a:latin typeface="Cambria Math" panose="02040503050406030204" pitchFamily="18" charset="0"/>
                                </a:rPr>
                              </m:ctrlPr>
                            </m:dPr>
                            <m:e>
                              <m:r>
                                <a:rPr lang="en-US" sz="1600" i="1">
                                  <a:latin typeface="Cambria Math" panose="02040503050406030204" pitchFamily="18" charset="0"/>
                                </a:rPr>
                                <m:t>𝑧</m:t>
                              </m:r>
                              <m:r>
                                <a:rPr lang="en-US" sz="1600" i="1">
                                  <a:latin typeface="Cambria Math" panose="02040503050406030204" pitchFamily="18" charset="0"/>
                                </a:rPr>
                                <m:t>,</m:t>
                              </m:r>
                              <m:r>
                                <a:rPr lang="en-US" sz="1600" i="1">
                                  <a:latin typeface="Cambria Math" panose="02040503050406030204" pitchFamily="18" charset="0"/>
                                </a:rPr>
                                <m:t>𝑡</m:t>
                              </m:r>
                            </m:e>
                          </m:d>
                        </m:num>
                        <m:den>
                          <m:r>
                            <a:rPr lang="en-US" sz="1600" i="1">
                              <a:latin typeface="Cambria Math" panose="02040503050406030204" pitchFamily="18" charset="0"/>
                            </a:rPr>
                            <m:t>𝑑</m:t>
                          </m:r>
                          <m:sSup>
                            <m:sSupPr>
                              <m:ctrlPr>
                                <a:rPr lang="en-US" sz="1600" i="1">
                                  <a:latin typeface="Cambria Math" panose="02040503050406030204" pitchFamily="18" charset="0"/>
                                </a:rPr>
                              </m:ctrlPr>
                            </m:sSupPr>
                            <m:e>
                              <m:r>
                                <a:rPr lang="en-US" sz="1600" i="1">
                                  <a:latin typeface="Cambria Math" panose="02040503050406030204" pitchFamily="18" charset="0"/>
                                </a:rPr>
                                <m:t>𝑡</m:t>
                              </m:r>
                            </m:e>
                            <m:sup>
                              <m:r>
                                <a:rPr lang="en-US" sz="1600" i="1">
                                  <a:latin typeface="Cambria Math" panose="02040503050406030204" pitchFamily="18" charset="0"/>
                                </a:rPr>
                                <m:t>2</m:t>
                              </m:r>
                            </m:sup>
                          </m:sSup>
                        </m:den>
                      </m:f>
                      <m:r>
                        <a:rPr lang="en-US" sz="1600" b="0" i="1" smtClean="0">
                          <a:latin typeface="Cambria Math" panose="02040503050406030204" pitchFamily="18" charset="0"/>
                        </a:rPr>
                        <m:t>+</m:t>
                      </m:r>
                      <m:d>
                        <m:dPr>
                          <m:ctrlPr>
                            <a:rPr lang="en-US" sz="1600" b="0" i="1" smtClean="0">
                              <a:latin typeface="Cambria Math" panose="02040503050406030204" pitchFamily="18" charset="0"/>
                            </a:rPr>
                          </m:ctrlPr>
                        </m:dPr>
                        <m:e>
                          <m:r>
                            <a:rPr lang="en-US" sz="1600" b="0" i="1" smtClean="0">
                              <a:latin typeface="Cambria Math" panose="02040503050406030204" pitchFamily="18" charset="0"/>
                            </a:rPr>
                            <m:t>𝐿</m:t>
                          </m:r>
                          <m:r>
                            <a:rPr lang="en-US" sz="1600" i="1">
                              <a:latin typeface="Cambria Math" panose="02040503050406030204" pitchFamily="18" charset="0"/>
                            </a:rPr>
                            <m:t>𝐺</m:t>
                          </m:r>
                          <m:r>
                            <a:rPr lang="en-US" sz="1600" b="0" i="1" smtClean="0">
                              <a:latin typeface="Cambria Math" panose="02040503050406030204" pitchFamily="18" charset="0"/>
                            </a:rPr>
                            <m:t>+</m:t>
                          </m:r>
                          <m:r>
                            <a:rPr lang="en-US" sz="1600" b="0" i="1" smtClean="0">
                              <a:latin typeface="Cambria Math" panose="02040503050406030204" pitchFamily="18" charset="0"/>
                            </a:rPr>
                            <m:t>𝑅𝐶</m:t>
                          </m:r>
                        </m:e>
                      </m:d>
                      <m:f>
                        <m:fPr>
                          <m:ctrlPr>
                            <a:rPr lang="en-US" sz="1600" i="1">
                              <a:latin typeface="Cambria Math" panose="02040503050406030204" pitchFamily="18" charset="0"/>
                            </a:rPr>
                          </m:ctrlPr>
                        </m:fPr>
                        <m:num>
                          <m:r>
                            <a:rPr lang="en-US" sz="1600" i="1">
                              <a:latin typeface="Cambria Math" panose="02040503050406030204" pitchFamily="18" charset="0"/>
                            </a:rPr>
                            <m:t>𝑑𝑉</m:t>
                          </m:r>
                          <m:d>
                            <m:dPr>
                              <m:ctrlPr>
                                <a:rPr lang="en-US" sz="1600" i="1">
                                  <a:latin typeface="Cambria Math" panose="02040503050406030204" pitchFamily="18" charset="0"/>
                                </a:rPr>
                              </m:ctrlPr>
                            </m:dPr>
                            <m:e>
                              <m:r>
                                <a:rPr lang="en-US" sz="1600" i="1">
                                  <a:latin typeface="Cambria Math" panose="02040503050406030204" pitchFamily="18" charset="0"/>
                                </a:rPr>
                                <m:t>𝑧</m:t>
                              </m:r>
                              <m:r>
                                <a:rPr lang="en-US" sz="1600" i="1">
                                  <a:latin typeface="Cambria Math" panose="02040503050406030204" pitchFamily="18" charset="0"/>
                                </a:rPr>
                                <m:t>,</m:t>
                              </m:r>
                              <m:r>
                                <a:rPr lang="en-US" sz="1600" i="1">
                                  <a:latin typeface="Cambria Math" panose="02040503050406030204" pitchFamily="18" charset="0"/>
                                </a:rPr>
                                <m:t>𝑡</m:t>
                              </m:r>
                            </m:e>
                          </m:d>
                        </m:num>
                        <m:den>
                          <m:r>
                            <a:rPr lang="en-US" sz="1600" i="1">
                              <a:latin typeface="Cambria Math" panose="02040503050406030204" pitchFamily="18" charset="0"/>
                            </a:rPr>
                            <m:t>𝑑𝑡</m:t>
                          </m:r>
                        </m:den>
                      </m:f>
                      <m:r>
                        <a:rPr lang="en-US" sz="1600" b="0" i="1" smtClean="0">
                          <a:latin typeface="Cambria Math" panose="02040503050406030204" pitchFamily="18" charset="0"/>
                        </a:rPr>
                        <m:t>+</m:t>
                      </m:r>
                      <m:r>
                        <a:rPr lang="en-US" sz="1600" b="0" i="1" smtClean="0">
                          <a:latin typeface="Cambria Math" panose="02040503050406030204" pitchFamily="18" charset="0"/>
                        </a:rPr>
                        <m:t>𝑅𝐺𝑉</m:t>
                      </m:r>
                      <m:r>
                        <a:rPr lang="en-US" sz="1600" b="0" i="1" smtClean="0">
                          <a:latin typeface="Cambria Math" panose="02040503050406030204" pitchFamily="18" charset="0"/>
                        </a:rPr>
                        <m:t>(</m:t>
                      </m:r>
                      <m:r>
                        <a:rPr lang="en-US" sz="1600" b="0" i="1" smtClean="0">
                          <a:latin typeface="Cambria Math" panose="02040503050406030204" pitchFamily="18" charset="0"/>
                        </a:rPr>
                        <m:t>𝑧</m:t>
                      </m:r>
                      <m:r>
                        <a:rPr lang="en-US" sz="1600" b="0" i="1" smtClean="0">
                          <a:latin typeface="Cambria Math" panose="02040503050406030204" pitchFamily="18" charset="0"/>
                        </a:rPr>
                        <m:t>,</m:t>
                      </m:r>
                      <m:r>
                        <a:rPr lang="en-US" sz="1600" b="0" i="1" smtClean="0">
                          <a:latin typeface="Cambria Math" panose="02040503050406030204" pitchFamily="18" charset="0"/>
                        </a:rPr>
                        <m:t>𝑡</m:t>
                      </m:r>
                      <m:r>
                        <a:rPr lang="en-US" sz="1600" b="0" i="1" smtClean="0">
                          <a:latin typeface="Cambria Math" panose="02040503050406030204" pitchFamily="18" charset="0"/>
                        </a:rPr>
                        <m:t>)</m:t>
                      </m:r>
                    </m:oMath>
                  </m:oMathPara>
                </a14:m>
                <a:endParaRPr lang="en-US" sz="1600" dirty="0"/>
              </a:p>
            </p:txBody>
          </p:sp>
        </mc:Choice>
        <mc:Fallback xmlns="">
          <p:sp>
            <p:nvSpPr>
              <p:cNvPr id="34" name="TextBox 33">
                <a:extLst>
                  <a:ext uri="{FF2B5EF4-FFF2-40B4-BE49-F238E27FC236}">
                    <a16:creationId xmlns:a16="http://schemas.microsoft.com/office/drawing/2014/main" id="{416AFDD0-F704-4467-8569-BC43D87B51F5}"/>
                  </a:ext>
                </a:extLst>
              </p:cNvPr>
              <p:cNvSpPr txBox="1">
                <a:spLocks noRot="1" noChangeAspect="1" noMove="1" noResize="1" noEditPoints="1" noAdjustHandles="1" noChangeArrowheads="1" noChangeShapeType="1" noTextEdit="1"/>
              </p:cNvSpPr>
              <p:nvPr/>
            </p:nvSpPr>
            <p:spPr>
              <a:xfrm>
                <a:off x="2912740" y="5445441"/>
                <a:ext cx="5140382" cy="500393"/>
              </a:xfrm>
              <a:prstGeom prst="rect">
                <a:avLst/>
              </a:prstGeom>
              <a:blipFill>
                <a:blip r:embed="rId9"/>
                <a:stretch>
                  <a:fillRect/>
                </a:stretch>
              </a:blipFill>
            </p:spPr>
            <p:txBody>
              <a:bodyPr/>
              <a:lstStyle/>
              <a:p>
                <a:r>
                  <a:rPr lang="en-US">
                    <a:noFill/>
                  </a:rPr>
                  <a:t> </a:t>
                </a:r>
              </a:p>
            </p:txBody>
          </p:sp>
        </mc:Fallback>
      </mc:AlternateContent>
      <p:sp>
        <p:nvSpPr>
          <p:cNvPr id="36" name="Rectangle 35">
            <a:extLst>
              <a:ext uri="{FF2B5EF4-FFF2-40B4-BE49-F238E27FC236}">
                <a16:creationId xmlns:a16="http://schemas.microsoft.com/office/drawing/2014/main" id="{5A6FCAD6-1EEF-4AA9-A80F-82F6702F486B}"/>
              </a:ext>
            </a:extLst>
          </p:cNvPr>
          <p:cNvSpPr/>
          <p:nvPr/>
        </p:nvSpPr>
        <p:spPr>
          <a:xfrm>
            <a:off x="8509428" y="5369331"/>
            <a:ext cx="1609752" cy="646331"/>
          </a:xfrm>
          <a:prstGeom prst="rect">
            <a:avLst/>
          </a:prstGeom>
        </p:spPr>
        <p:txBody>
          <a:bodyPr wrap="square">
            <a:spAutoFit/>
          </a:bodyPr>
          <a:lstStyle/>
          <a:p>
            <a:r>
              <a:rPr lang="en-US" sz="1800" dirty="0"/>
              <a:t>Wave equation for </a:t>
            </a:r>
            <a:r>
              <a:rPr lang="en-US" sz="1800" b="1" dirty="0"/>
              <a:t>voltage</a:t>
            </a:r>
            <a:endParaRPr lang="en-US" sz="1800" dirty="0"/>
          </a:p>
        </p:txBody>
      </p:sp>
      <p:cxnSp>
        <p:nvCxnSpPr>
          <p:cNvPr id="37" name="Straight Arrow Connector 36">
            <a:extLst>
              <a:ext uri="{FF2B5EF4-FFF2-40B4-BE49-F238E27FC236}">
                <a16:creationId xmlns:a16="http://schemas.microsoft.com/office/drawing/2014/main" id="{778EC6A2-924A-4F80-BDEB-69A4F2CAA1BE}"/>
              </a:ext>
            </a:extLst>
          </p:cNvPr>
          <p:cNvCxnSpPr>
            <a:cxnSpLocks/>
            <a:endCxn id="36" idx="1"/>
          </p:cNvCxnSpPr>
          <p:nvPr/>
        </p:nvCxnSpPr>
        <p:spPr>
          <a:xfrm>
            <a:off x="8109240" y="5692496"/>
            <a:ext cx="400189" cy="1"/>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4F2CE15E-1A1D-4D73-BEEB-D167628352AB}"/>
              </a:ext>
            </a:extLst>
          </p:cNvPr>
          <p:cNvSpPr>
            <a:spLocks noGrp="1"/>
          </p:cNvSpPr>
          <p:nvPr>
            <p:ph type="title"/>
          </p:nvPr>
        </p:nvSpPr>
        <p:spPr/>
        <p:txBody>
          <a:bodyPr/>
          <a:lstStyle/>
          <a:p>
            <a:r>
              <a:rPr lang="en-US" dirty="0">
                <a:latin typeface="+mn-lt"/>
              </a:rPr>
              <a:t>The Wave Equations</a:t>
            </a:r>
          </a:p>
        </p:txBody>
      </p:sp>
    </p:spTree>
    <p:extLst>
      <p:ext uri="{BB962C8B-B14F-4D97-AF65-F5344CB8AC3E}">
        <p14:creationId xmlns:p14="http://schemas.microsoft.com/office/powerpoint/2010/main" val="23903412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EE0ABBA8-4A12-469F-BC26-F9A1F47B64CC}"/>
              </a:ext>
            </a:extLst>
          </p:cNvPr>
          <p:cNvSpPr/>
          <p:nvPr/>
        </p:nvSpPr>
        <p:spPr>
          <a:xfrm>
            <a:off x="2793456" y="5398333"/>
            <a:ext cx="5217631" cy="646325"/>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3" name="Rectangle 12">
            <a:extLst>
              <a:ext uri="{FF2B5EF4-FFF2-40B4-BE49-F238E27FC236}">
                <a16:creationId xmlns:a16="http://schemas.microsoft.com/office/drawing/2014/main" id="{D08CFCA2-352A-493C-ACAD-D9528D40CFC1}"/>
              </a:ext>
            </a:extLst>
          </p:cNvPr>
          <p:cNvSpPr/>
          <p:nvPr/>
        </p:nvSpPr>
        <p:spPr>
          <a:xfrm>
            <a:off x="3507523" y="1017118"/>
            <a:ext cx="5350630" cy="638599"/>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rPr>
              <a:t>A </a:t>
            </a:r>
            <a:r>
              <a:rPr lang="en-US" sz="1800" b="1" dirty="0">
                <a:solidFill>
                  <a:schemeClr val="tx1"/>
                </a:solidFill>
              </a:rPr>
              <a:t>wave equation</a:t>
            </a:r>
            <a:r>
              <a:rPr lang="en-US" sz="1800" dirty="0">
                <a:solidFill>
                  <a:schemeClr val="tx1"/>
                </a:solidFill>
              </a:rPr>
              <a:t> relates a quantity’s second derivative </a:t>
            </a:r>
            <a:r>
              <a:rPr lang="en-US" sz="1800" b="1" dirty="0">
                <a:solidFill>
                  <a:schemeClr val="tx1"/>
                </a:solidFill>
              </a:rPr>
              <a:t>in time</a:t>
            </a:r>
            <a:r>
              <a:rPr lang="en-US" sz="1800" dirty="0">
                <a:solidFill>
                  <a:schemeClr val="tx1"/>
                </a:solidFill>
              </a:rPr>
              <a:t> to its second derivative </a:t>
            </a:r>
            <a:r>
              <a:rPr lang="en-US" sz="1800" b="1" dirty="0">
                <a:solidFill>
                  <a:schemeClr val="tx1"/>
                </a:solidFill>
              </a:rPr>
              <a:t>in space</a:t>
            </a:r>
            <a:r>
              <a:rPr lang="en-US" sz="1800" dirty="0">
                <a:solidFill>
                  <a:schemeClr val="tx1"/>
                </a:solidFill>
              </a:rPr>
              <a:t>.</a:t>
            </a:r>
          </a:p>
        </p:txBody>
      </p:sp>
      <p:sp>
        <p:nvSpPr>
          <p:cNvPr id="33" name="Rectangle 32">
            <a:extLst>
              <a:ext uri="{FF2B5EF4-FFF2-40B4-BE49-F238E27FC236}">
                <a16:creationId xmlns:a16="http://schemas.microsoft.com/office/drawing/2014/main" id="{6BAED7C1-C018-4392-9671-16A3D83AF3F7}"/>
              </a:ext>
            </a:extLst>
          </p:cNvPr>
          <p:cNvSpPr/>
          <p:nvPr/>
        </p:nvSpPr>
        <p:spPr>
          <a:xfrm>
            <a:off x="6898782" y="2278639"/>
            <a:ext cx="2957990" cy="577106"/>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4" name="Rectangle 3"/>
          <p:cNvSpPr/>
          <p:nvPr/>
        </p:nvSpPr>
        <p:spPr>
          <a:xfrm>
            <a:off x="674706" y="652795"/>
            <a:ext cx="11373038" cy="369332"/>
          </a:xfrm>
          <a:prstGeom prst="rect">
            <a:avLst/>
          </a:prstGeom>
        </p:spPr>
        <p:txBody>
          <a:bodyPr wrap="square">
            <a:spAutoFit/>
          </a:bodyPr>
          <a:lstStyle/>
          <a:p>
            <a:r>
              <a:rPr lang="en-US" sz="1800" i="1" dirty="0"/>
              <a:t>The telegrapher’s equations may be used to derive the wave equations for voltage and current along a transmission line.</a:t>
            </a:r>
          </a:p>
        </p:txBody>
      </p:sp>
      <mc:AlternateContent xmlns:mc="http://schemas.openxmlformats.org/markup-compatibility/2006" xmlns:a14="http://schemas.microsoft.com/office/drawing/2010/main">
        <mc:Choice Requires="a14">
          <p:sp>
            <p:nvSpPr>
              <p:cNvPr id="32" name="TextBox 31">
                <a:extLst>
                  <a:ext uri="{FF2B5EF4-FFF2-40B4-BE49-F238E27FC236}">
                    <a16:creationId xmlns:a16="http://schemas.microsoft.com/office/drawing/2014/main" id="{D9CB95CD-636A-468B-91C6-CCC9FF1F5C76}"/>
                  </a:ext>
                </a:extLst>
              </p:cNvPr>
              <p:cNvSpPr txBox="1"/>
              <p:nvPr/>
            </p:nvSpPr>
            <p:spPr>
              <a:xfrm>
                <a:off x="6949566" y="2321078"/>
                <a:ext cx="2907206" cy="47788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1600" b="0" i="1" smtClean="0">
                              <a:latin typeface="Cambria Math" panose="02040503050406030204" pitchFamily="18" charset="0"/>
                            </a:rPr>
                          </m:ctrlPr>
                        </m:fPr>
                        <m:num>
                          <m:r>
                            <a:rPr lang="en-US" sz="1600" b="0" i="1" smtClean="0">
                              <a:latin typeface="Cambria Math" panose="02040503050406030204" pitchFamily="18" charset="0"/>
                            </a:rPr>
                            <m:t>𝑑𝐼</m:t>
                          </m:r>
                          <m:d>
                            <m:dPr>
                              <m:ctrlPr>
                                <a:rPr lang="en-US" sz="1600" i="1">
                                  <a:latin typeface="Cambria Math" panose="02040503050406030204" pitchFamily="18" charset="0"/>
                                </a:rPr>
                              </m:ctrlPr>
                            </m:dPr>
                            <m:e>
                              <m:r>
                                <a:rPr lang="en-US" sz="1600" i="1">
                                  <a:latin typeface="Cambria Math" panose="02040503050406030204" pitchFamily="18" charset="0"/>
                                </a:rPr>
                                <m:t>𝑧</m:t>
                              </m:r>
                              <m:r>
                                <a:rPr lang="en-US" sz="1600" i="1">
                                  <a:latin typeface="Cambria Math" panose="02040503050406030204" pitchFamily="18" charset="0"/>
                                </a:rPr>
                                <m:t>,</m:t>
                              </m:r>
                              <m:r>
                                <a:rPr lang="en-US" sz="1600" i="1">
                                  <a:latin typeface="Cambria Math" panose="02040503050406030204" pitchFamily="18" charset="0"/>
                                </a:rPr>
                                <m:t>𝑡</m:t>
                              </m:r>
                            </m:e>
                          </m:d>
                        </m:num>
                        <m:den>
                          <m:r>
                            <a:rPr lang="en-US" sz="1600" b="0" i="1" smtClean="0">
                              <a:latin typeface="Cambria Math" panose="02040503050406030204" pitchFamily="18" charset="0"/>
                            </a:rPr>
                            <m:t>𝑑𝑧</m:t>
                          </m:r>
                        </m:den>
                      </m:f>
                      <m:r>
                        <a:rPr lang="en-US" sz="1600" b="0" i="1" smtClean="0">
                          <a:latin typeface="Cambria Math" panose="02040503050406030204" pitchFamily="18" charset="0"/>
                        </a:rPr>
                        <m:t>=−</m:t>
                      </m:r>
                      <m:r>
                        <a:rPr lang="en-US" sz="1600" b="0" i="1" smtClean="0">
                          <a:latin typeface="Cambria Math" panose="02040503050406030204" pitchFamily="18" charset="0"/>
                        </a:rPr>
                        <m:t>𝐶</m:t>
                      </m:r>
                      <m:f>
                        <m:fPr>
                          <m:ctrlPr>
                            <a:rPr lang="en-US" sz="1600" i="1">
                              <a:latin typeface="Cambria Math" panose="02040503050406030204" pitchFamily="18" charset="0"/>
                            </a:rPr>
                          </m:ctrlPr>
                        </m:fPr>
                        <m:num>
                          <m:r>
                            <a:rPr lang="en-US" sz="1600" i="1">
                              <a:latin typeface="Cambria Math" panose="02040503050406030204" pitchFamily="18" charset="0"/>
                            </a:rPr>
                            <m:t>𝑑</m:t>
                          </m:r>
                          <m:r>
                            <a:rPr lang="en-US" sz="1600" b="0" i="1" smtClean="0">
                              <a:latin typeface="Cambria Math" panose="02040503050406030204" pitchFamily="18" charset="0"/>
                            </a:rPr>
                            <m:t>𝑉</m:t>
                          </m:r>
                          <m:d>
                            <m:dPr>
                              <m:ctrlPr>
                                <a:rPr lang="en-US" sz="1600" i="1">
                                  <a:latin typeface="Cambria Math" panose="02040503050406030204" pitchFamily="18" charset="0"/>
                                </a:rPr>
                              </m:ctrlPr>
                            </m:dPr>
                            <m:e>
                              <m:r>
                                <a:rPr lang="en-US" sz="1600" i="1">
                                  <a:latin typeface="Cambria Math" panose="02040503050406030204" pitchFamily="18" charset="0"/>
                                </a:rPr>
                                <m:t>𝑧</m:t>
                              </m:r>
                              <m:r>
                                <a:rPr lang="en-US" sz="1600" i="1">
                                  <a:latin typeface="Cambria Math" panose="02040503050406030204" pitchFamily="18" charset="0"/>
                                </a:rPr>
                                <m:t>,</m:t>
                              </m:r>
                              <m:r>
                                <a:rPr lang="en-US" sz="1600" i="1">
                                  <a:latin typeface="Cambria Math" panose="02040503050406030204" pitchFamily="18" charset="0"/>
                                </a:rPr>
                                <m:t>𝑡</m:t>
                              </m:r>
                            </m:e>
                          </m:d>
                        </m:num>
                        <m:den>
                          <m:r>
                            <a:rPr lang="en-US" sz="1600" i="1">
                              <a:latin typeface="Cambria Math" panose="02040503050406030204" pitchFamily="18" charset="0"/>
                            </a:rPr>
                            <m:t>𝑑𝑡</m:t>
                          </m:r>
                        </m:den>
                      </m:f>
                      <m:r>
                        <a:rPr lang="en-US" sz="1600" b="0" i="1" smtClean="0">
                          <a:latin typeface="Cambria Math" panose="02040503050406030204" pitchFamily="18" charset="0"/>
                        </a:rPr>
                        <m:t>−</m:t>
                      </m:r>
                      <m:r>
                        <a:rPr lang="en-US" sz="1600" b="0" i="1" smtClean="0">
                          <a:latin typeface="Cambria Math" panose="02040503050406030204" pitchFamily="18" charset="0"/>
                        </a:rPr>
                        <m:t>𝐺𝑉</m:t>
                      </m:r>
                      <m:r>
                        <a:rPr lang="en-US" sz="1600" b="0" i="1" smtClean="0">
                          <a:latin typeface="Cambria Math" panose="02040503050406030204" pitchFamily="18" charset="0"/>
                        </a:rPr>
                        <m:t>(</m:t>
                      </m:r>
                      <m:r>
                        <a:rPr lang="en-US" sz="1600" b="0" i="1" smtClean="0">
                          <a:latin typeface="Cambria Math" panose="02040503050406030204" pitchFamily="18" charset="0"/>
                        </a:rPr>
                        <m:t>𝑧</m:t>
                      </m:r>
                      <m:r>
                        <a:rPr lang="en-US" sz="1600" b="0" i="1" smtClean="0">
                          <a:latin typeface="Cambria Math" panose="02040503050406030204" pitchFamily="18" charset="0"/>
                        </a:rPr>
                        <m:t>,</m:t>
                      </m:r>
                      <m:r>
                        <a:rPr lang="en-US" sz="1600" b="0" i="1" smtClean="0">
                          <a:latin typeface="Cambria Math" panose="02040503050406030204" pitchFamily="18" charset="0"/>
                        </a:rPr>
                        <m:t>𝑡</m:t>
                      </m:r>
                      <m:r>
                        <a:rPr lang="en-US" sz="1600" b="0" i="1" smtClean="0">
                          <a:latin typeface="Cambria Math" panose="02040503050406030204" pitchFamily="18" charset="0"/>
                        </a:rPr>
                        <m:t>)</m:t>
                      </m:r>
                    </m:oMath>
                  </m:oMathPara>
                </a14:m>
                <a:endParaRPr lang="en-US" sz="1600" dirty="0"/>
              </a:p>
            </p:txBody>
          </p:sp>
        </mc:Choice>
        <mc:Fallback xmlns="">
          <p:sp>
            <p:nvSpPr>
              <p:cNvPr id="32" name="TextBox 31">
                <a:extLst>
                  <a:ext uri="{FF2B5EF4-FFF2-40B4-BE49-F238E27FC236}">
                    <a16:creationId xmlns:a16="http://schemas.microsoft.com/office/drawing/2014/main" id="{D9CB95CD-636A-468B-91C6-CCC9FF1F5C76}"/>
                  </a:ext>
                </a:extLst>
              </p:cNvPr>
              <p:cNvSpPr txBox="1">
                <a:spLocks noRot="1" noChangeAspect="1" noMove="1" noResize="1" noEditPoints="1" noAdjustHandles="1" noChangeArrowheads="1" noChangeShapeType="1" noTextEdit="1"/>
              </p:cNvSpPr>
              <p:nvPr/>
            </p:nvSpPr>
            <p:spPr>
              <a:xfrm>
                <a:off x="6949566" y="2321078"/>
                <a:ext cx="2907206" cy="477888"/>
              </a:xfrm>
              <a:prstGeom prst="rect">
                <a:avLst/>
              </a:prstGeom>
              <a:blipFill>
                <a:blip r:embed="rId2"/>
                <a:stretch>
                  <a:fillRect/>
                </a:stretch>
              </a:blipFill>
            </p:spPr>
            <p:txBody>
              <a:bodyPr/>
              <a:lstStyle/>
              <a:p>
                <a:r>
                  <a:rPr lang="en-US">
                    <a:noFill/>
                  </a:rPr>
                  <a:t> </a:t>
                </a:r>
              </a:p>
            </p:txBody>
          </p:sp>
        </mc:Fallback>
      </mc:AlternateContent>
      <p:sp>
        <p:nvSpPr>
          <p:cNvPr id="19" name="Rectangle 18">
            <a:extLst>
              <a:ext uri="{FF2B5EF4-FFF2-40B4-BE49-F238E27FC236}">
                <a16:creationId xmlns:a16="http://schemas.microsoft.com/office/drawing/2014/main" id="{DBB71828-B1CA-4E9A-8B28-C66A94E7243B}"/>
              </a:ext>
            </a:extLst>
          </p:cNvPr>
          <p:cNvSpPr/>
          <p:nvPr/>
        </p:nvSpPr>
        <p:spPr>
          <a:xfrm>
            <a:off x="2510006" y="2278639"/>
            <a:ext cx="2892266" cy="577106"/>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DE2FDD3A-9F4B-4CFF-AED2-3E52B232D72E}"/>
                  </a:ext>
                </a:extLst>
              </p:cNvPr>
              <p:cNvSpPr txBox="1"/>
              <p:nvPr/>
            </p:nvSpPr>
            <p:spPr>
              <a:xfrm>
                <a:off x="2560790" y="2321078"/>
                <a:ext cx="2841482" cy="47788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1600" b="0" i="1" smtClean="0">
                              <a:latin typeface="Cambria Math" panose="02040503050406030204" pitchFamily="18" charset="0"/>
                            </a:rPr>
                          </m:ctrlPr>
                        </m:fPr>
                        <m:num>
                          <m:r>
                            <a:rPr lang="en-US" sz="1600" b="0" i="1" smtClean="0">
                              <a:latin typeface="Cambria Math" panose="02040503050406030204" pitchFamily="18" charset="0"/>
                            </a:rPr>
                            <m:t>𝑑</m:t>
                          </m:r>
                          <m:r>
                            <a:rPr lang="en-US" sz="1600" i="1">
                              <a:latin typeface="Cambria Math" panose="02040503050406030204" pitchFamily="18" charset="0"/>
                            </a:rPr>
                            <m:t>𝑉</m:t>
                          </m:r>
                          <m:d>
                            <m:dPr>
                              <m:ctrlPr>
                                <a:rPr lang="en-US" sz="1600" i="1">
                                  <a:latin typeface="Cambria Math" panose="02040503050406030204" pitchFamily="18" charset="0"/>
                                </a:rPr>
                              </m:ctrlPr>
                            </m:dPr>
                            <m:e>
                              <m:r>
                                <a:rPr lang="en-US" sz="1600" i="1">
                                  <a:latin typeface="Cambria Math" panose="02040503050406030204" pitchFamily="18" charset="0"/>
                                </a:rPr>
                                <m:t>𝑧</m:t>
                              </m:r>
                              <m:r>
                                <a:rPr lang="en-US" sz="1600" i="1">
                                  <a:latin typeface="Cambria Math" panose="02040503050406030204" pitchFamily="18" charset="0"/>
                                </a:rPr>
                                <m:t>,</m:t>
                              </m:r>
                              <m:r>
                                <a:rPr lang="en-US" sz="1600" i="1">
                                  <a:latin typeface="Cambria Math" panose="02040503050406030204" pitchFamily="18" charset="0"/>
                                </a:rPr>
                                <m:t>𝑡</m:t>
                              </m:r>
                            </m:e>
                          </m:d>
                        </m:num>
                        <m:den>
                          <m:r>
                            <a:rPr lang="en-US" sz="1600" b="0" i="1" smtClean="0">
                              <a:latin typeface="Cambria Math" panose="02040503050406030204" pitchFamily="18" charset="0"/>
                            </a:rPr>
                            <m:t>𝑑𝑧</m:t>
                          </m:r>
                        </m:den>
                      </m:f>
                      <m:r>
                        <a:rPr lang="en-US" sz="1600" b="0" i="1" smtClean="0">
                          <a:latin typeface="Cambria Math" panose="02040503050406030204" pitchFamily="18" charset="0"/>
                        </a:rPr>
                        <m:t>=−</m:t>
                      </m:r>
                      <m:r>
                        <a:rPr lang="en-US" sz="1600" i="1">
                          <a:latin typeface="Cambria Math" panose="02040503050406030204" pitchFamily="18" charset="0"/>
                        </a:rPr>
                        <m:t>𝐿</m:t>
                      </m:r>
                      <m:f>
                        <m:fPr>
                          <m:ctrlPr>
                            <a:rPr lang="en-US" sz="1600" i="1">
                              <a:latin typeface="Cambria Math" panose="02040503050406030204" pitchFamily="18" charset="0"/>
                            </a:rPr>
                          </m:ctrlPr>
                        </m:fPr>
                        <m:num>
                          <m:r>
                            <a:rPr lang="en-US" sz="1600" i="1">
                              <a:latin typeface="Cambria Math" panose="02040503050406030204" pitchFamily="18" charset="0"/>
                            </a:rPr>
                            <m:t>𝑑𝐼</m:t>
                          </m:r>
                          <m:d>
                            <m:dPr>
                              <m:ctrlPr>
                                <a:rPr lang="en-US" sz="1600" i="1">
                                  <a:latin typeface="Cambria Math" panose="02040503050406030204" pitchFamily="18" charset="0"/>
                                </a:rPr>
                              </m:ctrlPr>
                            </m:dPr>
                            <m:e>
                              <m:r>
                                <a:rPr lang="en-US" sz="1600" i="1">
                                  <a:latin typeface="Cambria Math" panose="02040503050406030204" pitchFamily="18" charset="0"/>
                                </a:rPr>
                                <m:t>𝑧</m:t>
                              </m:r>
                              <m:r>
                                <a:rPr lang="en-US" sz="1600" i="1">
                                  <a:latin typeface="Cambria Math" panose="02040503050406030204" pitchFamily="18" charset="0"/>
                                </a:rPr>
                                <m:t>,</m:t>
                              </m:r>
                              <m:r>
                                <a:rPr lang="en-US" sz="1600" i="1">
                                  <a:latin typeface="Cambria Math" panose="02040503050406030204" pitchFamily="18" charset="0"/>
                                </a:rPr>
                                <m:t>𝑡</m:t>
                              </m:r>
                            </m:e>
                          </m:d>
                        </m:num>
                        <m:den>
                          <m:r>
                            <a:rPr lang="en-US" sz="1600" i="1">
                              <a:latin typeface="Cambria Math" panose="02040503050406030204" pitchFamily="18" charset="0"/>
                            </a:rPr>
                            <m:t>𝑑𝑡</m:t>
                          </m:r>
                        </m:den>
                      </m:f>
                      <m:r>
                        <a:rPr lang="en-US" sz="1600" b="0" i="1" smtClean="0">
                          <a:latin typeface="Cambria Math" panose="02040503050406030204" pitchFamily="18" charset="0"/>
                        </a:rPr>
                        <m:t>−</m:t>
                      </m:r>
                      <m:r>
                        <a:rPr lang="en-US" sz="1600" b="0" i="1" smtClean="0">
                          <a:latin typeface="Cambria Math" panose="02040503050406030204" pitchFamily="18" charset="0"/>
                        </a:rPr>
                        <m:t>𝑅𝐼</m:t>
                      </m:r>
                      <m:r>
                        <a:rPr lang="en-US" sz="1600" b="0" i="1" smtClean="0">
                          <a:latin typeface="Cambria Math" panose="02040503050406030204" pitchFamily="18" charset="0"/>
                        </a:rPr>
                        <m:t>(</m:t>
                      </m:r>
                      <m:r>
                        <a:rPr lang="en-US" sz="1600" b="0" i="1" smtClean="0">
                          <a:latin typeface="Cambria Math" panose="02040503050406030204" pitchFamily="18" charset="0"/>
                        </a:rPr>
                        <m:t>𝑧</m:t>
                      </m:r>
                      <m:r>
                        <a:rPr lang="en-US" sz="1600" b="0" i="1" smtClean="0">
                          <a:latin typeface="Cambria Math" panose="02040503050406030204" pitchFamily="18" charset="0"/>
                        </a:rPr>
                        <m:t>,</m:t>
                      </m:r>
                      <m:r>
                        <a:rPr lang="en-US" sz="1600" b="0" i="1" smtClean="0">
                          <a:latin typeface="Cambria Math" panose="02040503050406030204" pitchFamily="18" charset="0"/>
                        </a:rPr>
                        <m:t>𝑡</m:t>
                      </m:r>
                      <m:r>
                        <a:rPr lang="en-US" sz="1600" b="0" i="1" smtClean="0">
                          <a:latin typeface="Cambria Math" panose="02040503050406030204" pitchFamily="18" charset="0"/>
                        </a:rPr>
                        <m:t>)</m:t>
                      </m:r>
                    </m:oMath>
                  </m:oMathPara>
                </a14:m>
                <a:endParaRPr lang="en-US" sz="1600" dirty="0"/>
              </a:p>
            </p:txBody>
          </p:sp>
        </mc:Choice>
        <mc:Fallback xmlns="">
          <p:sp>
            <p:nvSpPr>
              <p:cNvPr id="20" name="TextBox 19">
                <a:extLst>
                  <a:ext uri="{FF2B5EF4-FFF2-40B4-BE49-F238E27FC236}">
                    <a16:creationId xmlns:a16="http://schemas.microsoft.com/office/drawing/2014/main" id="{DE2FDD3A-9F4B-4CFF-AED2-3E52B232D72E}"/>
                  </a:ext>
                </a:extLst>
              </p:cNvPr>
              <p:cNvSpPr txBox="1">
                <a:spLocks noRot="1" noChangeAspect="1" noMove="1" noResize="1" noEditPoints="1" noAdjustHandles="1" noChangeArrowheads="1" noChangeShapeType="1" noTextEdit="1"/>
              </p:cNvSpPr>
              <p:nvPr/>
            </p:nvSpPr>
            <p:spPr>
              <a:xfrm>
                <a:off x="2560790" y="2321078"/>
                <a:ext cx="2841482" cy="477888"/>
              </a:xfrm>
              <a:prstGeom prst="rect">
                <a:avLst/>
              </a:prstGeom>
              <a:blipFill>
                <a:blip r:embed="rId3"/>
                <a:stretch>
                  <a:fillRect/>
                </a:stretch>
              </a:blipFill>
            </p:spPr>
            <p:txBody>
              <a:bodyPr/>
              <a:lstStyle/>
              <a:p>
                <a:r>
                  <a:rPr lang="en-US">
                    <a:noFill/>
                  </a:rPr>
                  <a:t> </a:t>
                </a:r>
              </a:p>
            </p:txBody>
          </p:sp>
        </mc:Fallback>
      </mc:AlternateContent>
      <p:sp>
        <p:nvSpPr>
          <p:cNvPr id="21" name="Rectangle 20">
            <a:extLst>
              <a:ext uri="{FF2B5EF4-FFF2-40B4-BE49-F238E27FC236}">
                <a16:creationId xmlns:a16="http://schemas.microsoft.com/office/drawing/2014/main" id="{BF0DC371-843A-4EDD-8A6E-90BAF2182079}"/>
              </a:ext>
            </a:extLst>
          </p:cNvPr>
          <p:cNvSpPr/>
          <p:nvPr/>
        </p:nvSpPr>
        <p:spPr>
          <a:xfrm>
            <a:off x="674707" y="1642976"/>
            <a:ext cx="11373037" cy="646331"/>
          </a:xfrm>
          <a:prstGeom prst="rect">
            <a:avLst/>
          </a:prstGeom>
        </p:spPr>
        <p:txBody>
          <a:bodyPr wrap="square">
            <a:spAutoFit/>
          </a:bodyPr>
          <a:lstStyle/>
          <a:p>
            <a:r>
              <a:rPr lang="en-US" sz="1800" dirty="0"/>
              <a:t>Current and voltage on a transmission line may be described using wave equations, which can be derived from the telegrapher’s equations as follows:</a:t>
            </a:r>
          </a:p>
        </p:txBody>
      </p:sp>
      <p:sp>
        <p:nvSpPr>
          <p:cNvPr id="15" name="Oval 14">
            <a:extLst>
              <a:ext uri="{FF2B5EF4-FFF2-40B4-BE49-F238E27FC236}">
                <a16:creationId xmlns:a16="http://schemas.microsoft.com/office/drawing/2014/main" id="{0BFA5A26-2A64-45ED-B3C1-1ACC34B7F254}"/>
              </a:ext>
            </a:extLst>
          </p:cNvPr>
          <p:cNvSpPr/>
          <p:nvPr/>
        </p:nvSpPr>
        <p:spPr>
          <a:xfrm>
            <a:off x="2095087" y="2483007"/>
            <a:ext cx="320385" cy="32038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1</a:t>
            </a:r>
          </a:p>
        </p:txBody>
      </p:sp>
      <p:sp>
        <p:nvSpPr>
          <p:cNvPr id="16" name="Oval 15">
            <a:extLst>
              <a:ext uri="{FF2B5EF4-FFF2-40B4-BE49-F238E27FC236}">
                <a16:creationId xmlns:a16="http://schemas.microsoft.com/office/drawing/2014/main" id="{5F0CD559-7D17-43FE-B906-24AA80EBE3EB}"/>
              </a:ext>
            </a:extLst>
          </p:cNvPr>
          <p:cNvSpPr/>
          <p:nvPr/>
        </p:nvSpPr>
        <p:spPr>
          <a:xfrm>
            <a:off x="6496854" y="2460854"/>
            <a:ext cx="320385" cy="32038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2</a:t>
            </a:r>
          </a:p>
        </p:txBody>
      </p:sp>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1FB5A862-6671-46F3-BF3A-0A9AE49EDBDF}"/>
                  </a:ext>
                </a:extLst>
              </p:cNvPr>
              <p:cNvSpPr txBox="1"/>
              <p:nvPr/>
            </p:nvSpPr>
            <p:spPr>
              <a:xfrm>
                <a:off x="1164197" y="3837042"/>
                <a:ext cx="268022" cy="467500"/>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1600" b="0" i="1" smtClean="0">
                              <a:latin typeface="Cambria Math" panose="02040503050406030204" pitchFamily="18" charset="0"/>
                            </a:rPr>
                          </m:ctrlPr>
                        </m:fPr>
                        <m:num>
                          <m:r>
                            <a:rPr lang="en-US" sz="1600" b="0" i="1" smtClean="0">
                              <a:latin typeface="Cambria Math" panose="02040503050406030204" pitchFamily="18" charset="0"/>
                            </a:rPr>
                            <m:t>𝑑</m:t>
                          </m:r>
                        </m:num>
                        <m:den>
                          <m:r>
                            <a:rPr lang="en-US" sz="1600" b="0" i="1" smtClean="0">
                              <a:latin typeface="Cambria Math" panose="02040503050406030204" pitchFamily="18" charset="0"/>
                            </a:rPr>
                            <m:t>𝑑𝑧</m:t>
                          </m:r>
                        </m:den>
                      </m:f>
                    </m:oMath>
                  </m:oMathPara>
                </a14:m>
                <a:endParaRPr lang="en-US" sz="1600" dirty="0"/>
              </a:p>
            </p:txBody>
          </p:sp>
        </mc:Choice>
        <mc:Fallback xmlns="">
          <p:sp>
            <p:nvSpPr>
              <p:cNvPr id="17" name="TextBox 16">
                <a:extLst>
                  <a:ext uri="{FF2B5EF4-FFF2-40B4-BE49-F238E27FC236}">
                    <a16:creationId xmlns:a16="http://schemas.microsoft.com/office/drawing/2014/main" id="{1FB5A862-6671-46F3-BF3A-0A9AE49EDBDF}"/>
                  </a:ext>
                </a:extLst>
              </p:cNvPr>
              <p:cNvSpPr txBox="1">
                <a:spLocks noRot="1" noChangeAspect="1" noMove="1" noResize="1" noEditPoints="1" noAdjustHandles="1" noChangeArrowheads="1" noChangeShapeType="1" noTextEdit="1"/>
              </p:cNvSpPr>
              <p:nvPr/>
            </p:nvSpPr>
            <p:spPr>
              <a:xfrm>
                <a:off x="1164197" y="3837042"/>
                <a:ext cx="268022" cy="467500"/>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9163F854-F5B4-4CC5-A252-1C38B62D898A}"/>
                  </a:ext>
                </a:extLst>
              </p:cNvPr>
              <p:cNvSpPr txBox="1"/>
              <p:nvPr/>
            </p:nvSpPr>
            <p:spPr>
              <a:xfrm>
                <a:off x="2886573" y="3807162"/>
                <a:ext cx="3271921" cy="500393"/>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1600" i="1" smtClean="0">
                              <a:latin typeface="Cambria Math" panose="02040503050406030204" pitchFamily="18" charset="0"/>
                            </a:rPr>
                          </m:ctrlPr>
                        </m:fPr>
                        <m:num>
                          <m:sSup>
                            <m:sSupPr>
                              <m:ctrlPr>
                                <a:rPr lang="en-US" sz="1600" b="0" i="1" smtClean="0">
                                  <a:latin typeface="Cambria Math" panose="02040503050406030204" pitchFamily="18" charset="0"/>
                                </a:rPr>
                              </m:ctrlPr>
                            </m:sSupPr>
                            <m:e>
                              <m:r>
                                <a:rPr lang="en-US" sz="1600" b="0" i="1" smtClean="0">
                                  <a:latin typeface="Cambria Math" panose="02040503050406030204" pitchFamily="18" charset="0"/>
                                </a:rPr>
                                <m:t>𝑑</m:t>
                              </m:r>
                            </m:e>
                            <m:sup>
                              <m:r>
                                <a:rPr lang="en-US" sz="1600" b="0" i="1" smtClean="0">
                                  <a:latin typeface="Cambria Math" panose="02040503050406030204" pitchFamily="18" charset="0"/>
                                </a:rPr>
                                <m:t>2</m:t>
                              </m:r>
                            </m:sup>
                          </m:sSup>
                          <m:r>
                            <a:rPr lang="en-US" sz="1600" b="0" i="1" smtClean="0">
                              <a:latin typeface="Cambria Math" panose="02040503050406030204" pitchFamily="18" charset="0"/>
                            </a:rPr>
                            <m:t>𝐼</m:t>
                          </m:r>
                          <m:r>
                            <a:rPr lang="en-US" sz="1600" b="0" i="1" smtClean="0">
                              <a:latin typeface="Cambria Math" panose="02040503050406030204" pitchFamily="18" charset="0"/>
                            </a:rPr>
                            <m:t>(</m:t>
                          </m:r>
                          <m:r>
                            <a:rPr lang="en-US" sz="1600" b="0" i="1" smtClean="0">
                              <a:latin typeface="Cambria Math" panose="02040503050406030204" pitchFamily="18" charset="0"/>
                            </a:rPr>
                            <m:t>𝑧</m:t>
                          </m:r>
                          <m:r>
                            <a:rPr lang="en-US" sz="1600" b="0" i="1" smtClean="0">
                              <a:latin typeface="Cambria Math" panose="02040503050406030204" pitchFamily="18" charset="0"/>
                            </a:rPr>
                            <m:t>,</m:t>
                          </m:r>
                          <m:r>
                            <a:rPr lang="en-US" sz="1600" b="0" i="1" smtClean="0">
                              <a:latin typeface="Cambria Math" panose="02040503050406030204" pitchFamily="18" charset="0"/>
                            </a:rPr>
                            <m:t>𝑡</m:t>
                          </m:r>
                          <m:r>
                            <a:rPr lang="en-US" sz="1600" b="0" i="1" smtClean="0">
                              <a:latin typeface="Cambria Math" panose="02040503050406030204" pitchFamily="18" charset="0"/>
                            </a:rPr>
                            <m:t>)</m:t>
                          </m:r>
                        </m:num>
                        <m:den>
                          <m:r>
                            <a:rPr lang="en-US" sz="1600" i="1">
                              <a:latin typeface="Cambria Math" panose="02040503050406030204" pitchFamily="18" charset="0"/>
                            </a:rPr>
                            <m:t>𝑑</m:t>
                          </m:r>
                          <m:sSup>
                            <m:sSupPr>
                              <m:ctrlPr>
                                <a:rPr lang="en-US" sz="1600" b="0" i="1" smtClean="0">
                                  <a:latin typeface="Cambria Math" panose="02040503050406030204" pitchFamily="18" charset="0"/>
                                </a:rPr>
                              </m:ctrlPr>
                            </m:sSupPr>
                            <m:e>
                              <m:r>
                                <a:rPr lang="en-US" sz="1600" i="1">
                                  <a:latin typeface="Cambria Math" panose="02040503050406030204" pitchFamily="18" charset="0"/>
                                </a:rPr>
                                <m:t>𝑧</m:t>
                              </m:r>
                            </m:e>
                            <m:sup>
                              <m:r>
                                <a:rPr lang="en-US" sz="1600" b="0" i="1" smtClean="0">
                                  <a:latin typeface="Cambria Math" panose="02040503050406030204" pitchFamily="18" charset="0"/>
                                </a:rPr>
                                <m:t>2</m:t>
                              </m:r>
                            </m:sup>
                          </m:sSup>
                        </m:den>
                      </m:f>
                      <m:r>
                        <a:rPr lang="en-US" sz="1600" b="0" i="1" smtClean="0">
                          <a:latin typeface="Cambria Math" panose="02040503050406030204" pitchFamily="18" charset="0"/>
                        </a:rPr>
                        <m:t>=−</m:t>
                      </m:r>
                      <m:r>
                        <a:rPr lang="en-US" sz="1600" b="0" i="1" smtClean="0">
                          <a:latin typeface="Cambria Math" panose="02040503050406030204" pitchFamily="18" charset="0"/>
                        </a:rPr>
                        <m:t>𝐶</m:t>
                      </m:r>
                      <m:f>
                        <m:fPr>
                          <m:ctrlPr>
                            <a:rPr lang="en-US" sz="1600" i="1">
                              <a:latin typeface="Cambria Math" panose="02040503050406030204" pitchFamily="18" charset="0"/>
                            </a:rPr>
                          </m:ctrlPr>
                        </m:fPr>
                        <m:num>
                          <m:sSup>
                            <m:sSupPr>
                              <m:ctrlPr>
                                <a:rPr lang="en-US" sz="1600" b="0" i="1" smtClean="0">
                                  <a:latin typeface="Cambria Math" panose="02040503050406030204" pitchFamily="18" charset="0"/>
                                </a:rPr>
                              </m:ctrlPr>
                            </m:sSupPr>
                            <m:e>
                              <m:r>
                                <a:rPr lang="en-US" sz="1600" i="1">
                                  <a:latin typeface="Cambria Math" panose="02040503050406030204" pitchFamily="18" charset="0"/>
                                </a:rPr>
                                <m:t>𝑑</m:t>
                              </m:r>
                            </m:e>
                            <m:sup>
                              <m:r>
                                <a:rPr lang="en-US" sz="1600" b="0" i="1" smtClean="0">
                                  <a:latin typeface="Cambria Math" panose="02040503050406030204" pitchFamily="18" charset="0"/>
                                </a:rPr>
                                <m:t>2</m:t>
                              </m:r>
                            </m:sup>
                          </m:sSup>
                          <m:r>
                            <a:rPr lang="en-US" sz="1600" b="0" i="1" smtClean="0">
                              <a:latin typeface="Cambria Math" panose="02040503050406030204" pitchFamily="18" charset="0"/>
                            </a:rPr>
                            <m:t>𝑉</m:t>
                          </m:r>
                          <m:d>
                            <m:dPr>
                              <m:ctrlPr>
                                <a:rPr lang="en-US" sz="1600" i="1">
                                  <a:latin typeface="Cambria Math" panose="02040503050406030204" pitchFamily="18" charset="0"/>
                                </a:rPr>
                              </m:ctrlPr>
                            </m:dPr>
                            <m:e>
                              <m:r>
                                <a:rPr lang="en-US" sz="1600" i="1">
                                  <a:latin typeface="Cambria Math" panose="02040503050406030204" pitchFamily="18" charset="0"/>
                                </a:rPr>
                                <m:t>𝑧</m:t>
                              </m:r>
                              <m:r>
                                <a:rPr lang="en-US" sz="1600" i="1">
                                  <a:latin typeface="Cambria Math" panose="02040503050406030204" pitchFamily="18" charset="0"/>
                                </a:rPr>
                                <m:t>,</m:t>
                              </m:r>
                              <m:r>
                                <a:rPr lang="en-US" sz="1600" i="1">
                                  <a:latin typeface="Cambria Math" panose="02040503050406030204" pitchFamily="18" charset="0"/>
                                </a:rPr>
                                <m:t>𝑡</m:t>
                              </m:r>
                            </m:e>
                          </m:d>
                        </m:num>
                        <m:den>
                          <m:r>
                            <a:rPr lang="en-US" sz="1600" b="0" i="1" smtClean="0">
                              <a:latin typeface="Cambria Math" panose="02040503050406030204" pitchFamily="18" charset="0"/>
                            </a:rPr>
                            <m:t>𝑑𝑧</m:t>
                          </m:r>
                          <m:r>
                            <a:rPr lang="en-US" sz="1600" i="1">
                              <a:latin typeface="Cambria Math" panose="02040503050406030204" pitchFamily="18" charset="0"/>
                            </a:rPr>
                            <m:t>𝑑𝑡</m:t>
                          </m:r>
                        </m:den>
                      </m:f>
                      <m:r>
                        <a:rPr lang="en-US" sz="1600" b="0" i="1" smtClean="0">
                          <a:latin typeface="Cambria Math" panose="02040503050406030204" pitchFamily="18" charset="0"/>
                        </a:rPr>
                        <m:t>−</m:t>
                      </m:r>
                      <m:r>
                        <a:rPr lang="en-US" sz="1600" b="0" i="1" smtClean="0">
                          <a:latin typeface="Cambria Math" panose="02040503050406030204" pitchFamily="18" charset="0"/>
                        </a:rPr>
                        <m:t>𝐺</m:t>
                      </m:r>
                      <m:f>
                        <m:fPr>
                          <m:ctrlPr>
                            <a:rPr lang="en-US" sz="1600" i="1" smtClean="0">
                              <a:latin typeface="Cambria Math" panose="02040503050406030204" pitchFamily="18" charset="0"/>
                            </a:rPr>
                          </m:ctrlPr>
                        </m:fPr>
                        <m:num>
                          <m:r>
                            <a:rPr lang="en-US" sz="1600" i="1">
                              <a:latin typeface="Cambria Math" panose="02040503050406030204" pitchFamily="18" charset="0"/>
                            </a:rPr>
                            <m:t>𝑑</m:t>
                          </m:r>
                          <m:r>
                            <a:rPr lang="en-US" sz="1600" b="0" i="1" smtClean="0">
                              <a:latin typeface="Cambria Math" panose="02040503050406030204" pitchFamily="18" charset="0"/>
                            </a:rPr>
                            <m:t>𝑉</m:t>
                          </m:r>
                          <m:r>
                            <a:rPr lang="en-US" sz="1600" i="1">
                              <a:latin typeface="Cambria Math" panose="02040503050406030204" pitchFamily="18" charset="0"/>
                            </a:rPr>
                            <m:t>(</m:t>
                          </m:r>
                          <m:r>
                            <a:rPr lang="en-US" sz="1600" i="1">
                              <a:latin typeface="Cambria Math" panose="02040503050406030204" pitchFamily="18" charset="0"/>
                            </a:rPr>
                            <m:t>𝑧</m:t>
                          </m:r>
                          <m:r>
                            <a:rPr lang="en-US" sz="1600" i="1">
                              <a:latin typeface="Cambria Math" panose="02040503050406030204" pitchFamily="18" charset="0"/>
                            </a:rPr>
                            <m:t>,</m:t>
                          </m:r>
                          <m:r>
                            <a:rPr lang="en-US" sz="1600" i="1">
                              <a:latin typeface="Cambria Math" panose="02040503050406030204" pitchFamily="18" charset="0"/>
                            </a:rPr>
                            <m:t>𝑡</m:t>
                          </m:r>
                          <m:r>
                            <a:rPr lang="en-US" sz="1600" i="1">
                              <a:latin typeface="Cambria Math" panose="02040503050406030204" pitchFamily="18" charset="0"/>
                            </a:rPr>
                            <m:t>)</m:t>
                          </m:r>
                        </m:num>
                        <m:den>
                          <m:r>
                            <a:rPr lang="en-US" sz="1600" b="0" i="1" smtClean="0">
                              <a:latin typeface="Cambria Math" panose="02040503050406030204" pitchFamily="18" charset="0"/>
                            </a:rPr>
                            <m:t>𝑑𝑧</m:t>
                          </m:r>
                        </m:den>
                      </m:f>
                    </m:oMath>
                  </m:oMathPara>
                </a14:m>
                <a:endParaRPr lang="en-US" sz="1600" dirty="0"/>
              </a:p>
            </p:txBody>
          </p:sp>
        </mc:Choice>
        <mc:Fallback xmlns="">
          <p:sp>
            <p:nvSpPr>
              <p:cNvPr id="18" name="TextBox 17">
                <a:extLst>
                  <a:ext uri="{FF2B5EF4-FFF2-40B4-BE49-F238E27FC236}">
                    <a16:creationId xmlns:a16="http://schemas.microsoft.com/office/drawing/2014/main" id="{9163F854-F5B4-4CC5-A252-1C38B62D898A}"/>
                  </a:ext>
                </a:extLst>
              </p:cNvPr>
              <p:cNvSpPr txBox="1">
                <a:spLocks noRot="1" noChangeAspect="1" noMove="1" noResize="1" noEditPoints="1" noAdjustHandles="1" noChangeArrowheads="1" noChangeShapeType="1" noTextEdit="1"/>
              </p:cNvSpPr>
              <p:nvPr/>
            </p:nvSpPr>
            <p:spPr>
              <a:xfrm>
                <a:off x="2886573" y="3807162"/>
                <a:ext cx="3271921" cy="500393"/>
              </a:xfrm>
              <a:prstGeom prst="rect">
                <a:avLst/>
              </a:prstGeom>
              <a:blipFill>
                <a:blip r:embed="rId5"/>
                <a:stretch>
                  <a:fillRect/>
                </a:stretch>
              </a:blipFill>
            </p:spPr>
            <p:txBody>
              <a:bodyPr/>
              <a:lstStyle/>
              <a:p>
                <a:r>
                  <a:rPr lang="en-US">
                    <a:noFill/>
                  </a:rPr>
                  <a:t> </a:t>
                </a:r>
              </a:p>
            </p:txBody>
          </p:sp>
        </mc:Fallback>
      </mc:AlternateContent>
      <p:sp>
        <p:nvSpPr>
          <p:cNvPr id="23" name="Oval 22">
            <a:extLst>
              <a:ext uri="{FF2B5EF4-FFF2-40B4-BE49-F238E27FC236}">
                <a16:creationId xmlns:a16="http://schemas.microsoft.com/office/drawing/2014/main" id="{9116F7D8-9FB3-4F65-9CB0-0D251658BF19}"/>
              </a:ext>
            </a:extLst>
          </p:cNvPr>
          <p:cNvSpPr/>
          <p:nvPr/>
        </p:nvSpPr>
        <p:spPr>
          <a:xfrm>
            <a:off x="1496762" y="3939806"/>
            <a:ext cx="320385" cy="32038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2</a:t>
            </a:r>
          </a:p>
        </p:txBody>
      </p:sp>
      <p:cxnSp>
        <p:nvCxnSpPr>
          <p:cNvPr id="6" name="Straight Arrow Connector 5">
            <a:extLst>
              <a:ext uri="{FF2B5EF4-FFF2-40B4-BE49-F238E27FC236}">
                <a16:creationId xmlns:a16="http://schemas.microsoft.com/office/drawing/2014/main" id="{5D76A92B-FE44-4339-B36C-AFBD98F0193F}"/>
              </a:ext>
            </a:extLst>
          </p:cNvPr>
          <p:cNvCxnSpPr/>
          <p:nvPr/>
        </p:nvCxnSpPr>
        <p:spPr>
          <a:xfrm>
            <a:off x="2070049" y="4099998"/>
            <a:ext cx="563620"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4" name="TextBox 23">
                <a:extLst>
                  <a:ext uri="{FF2B5EF4-FFF2-40B4-BE49-F238E27FC236}">
                    <a16:creationId xmlns:a16="http://schemas.microsoft.com/office/drawing/2014/main" id="{AC7518EC-3C5E-430D-BF53-AE917E29B590}"/>
                  </a:ext>
                </a:extLst>
              </p:cNvPr>
              <p:cNvSpPr txBox="1"/>
              <p:nvPr/>
            </p:nvSpPr>
            <p:spPr>
              <a:xfrm>
                <a:off x="1164197" y="3028921"/>
                <a:ext cx="251864" cy="467500"/>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1600" b="0" i="1" smtClean="0">
                              <a:latin typeface="Cambria Math" panose="02040503050406030204" pitchFamily="18" charset="0"/>
                            </a:rPr>
                          </m:ctrlPr>
                        </m:fPr>
                        <m:num>
                          <m:r>
                            <a:rPr lang="en-US" sz="1600" b="0" i="1" smtClean="0">
                              <a:latin typeface="Cambria Math" panose="02040503050406030204" pitchFamily="18" charset="0"/>
                            </a:rPr>
                            <m:t>𝑑</m:t>
                          </m:r>
                        </m:num>
                        <m:den>
                          <m:r>
                            <a:rPr lang="en-US" sz="1600" b="0" i="1" smtClean="0">
                              <a:latin typeface="Cambria Math" panose="02040503050406030204" pitchFamily="18" charset="0"/>
                            </a:rPr>
                            <m:t>𝑑𝑡</m:t>
                          </m:r>
                        </m:den>
                      </m:f>
                    </m:oMath>
                  </m:oMathPara>
                </a14:m>
                <a:endParaRPr lang="en-US" sz="1600" dirty="0"/>
              </a:p>
            </p:txBody>
          </p:sp>
        </mc:Choice>
        <mc:Fallback xmlns="">
          <p:sp>
            <p:nvSpPr>
              <p:cNvPr id="24" name="TextBox 23">
                <a:extLst>
                  <a:ext uri="{FF2B5EF4-FFF2-40B4-BE49-F238E27FC236}">
                    <a16:creationId xmlns:a16="http://schemas.microsoft.com/office/drawing/2014/main" id="{AC7518EC-3C5E-430D-BF53-AE917E29B590}"/>
                  </a:ext>
                </a:extLst>
              </p:cNvPr>
              <p:cNvSpPr txBox="1">
                <a:spLocks noRot="1" noChangeAspect="1" noMove="1" noResize="1" noEditPoints="1" noAdjustHandles="1" noChangeArrowheads="1" noChangeShapeType="1" noTextEdit="1"/>
              </p:cNvSpPr>
              <p:nvPr/>
            </p:nvSpPr>
            <p:spPr>
              <a:xfrm>
                <a:off x="1164197" y="3028921"/>
                <a:ext cx="251864" cy="467500"/>
              </a:xfrm>
              <a:prstGeom prst="rect">
                <a:avLst/>
              </a:prstGeom>
              <a:blipFill>
                <a:blip r:embed="rId6"/>
                <a:stretch>
                  <a:fillRect/>
                </a:stretch>
              </a:blipFill>
            </p:spPr>
            <p:txBody>
              <a:bodyPr/>
              <a:lstStyle/>
              <a:p>
                <a:r>
                  <a:rPr lang="en-US">
                    <a:noFill/>
                  </a:rPr>
                  <a:t> </a:t>
                </a:r>
              </a:p>
            </p:txBody>
          </p:sp>
        </mc:Fallback>
      </mc:AlternateContent>
      <p:sp>
        <p:nvSpPr>
          <p:cNvPr id="25" name="Oval 24">
            <a:extLst>
              <a:ext uri="{FF2B5EF4-FFF2-40B4-BE49-F238E27FC236}">
                <a16:creationId xmlns:a16="http://schemas.microsoft.com/office/drawing/2014/main" id="{2E5FBECE-A618-4B3A-856E-210AA65DDD1F}"/>
              </a:ext>
            </a:extLst>
          </p:cNvPr>
          <p:cNvSpPr/>
          <p:nvPr/>
        </p:nvSpPr>
        <p:spPr>
          <a:xfrm>
            <a:off x="1496762" y="3131685"/>
            <a:ext cx="320385" cy="32038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1</a:t>
            </a:r>
          </a:p>
        </p:txBody>
      </p:sp>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09BEDA40-4476-4ED8-A268-AFC74933C264}"/>
                  </a:ext>
                </a:extLst>
              </p:cNvPr>
              <p:cNvSpPr txBox="1"/>
              <p:nvPr/>
            </p:nvSpPr>
            <p:spPr>
              <a:xfrm>
                <a:off x="2892815" y="2970513"/>
                <a:ext cx="3203185" cy="500393"/>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1600" i="1" smtClean="0">
                              <a:latin typeface="Cambria Math" panose="02040503050406030204" pitchFamily="18" charset="0"/>
                            </a:rPr>
                          </m:ctrlPr>
                        </m:fPr>
                        <m:num>
                          <m:sSup>
                            <m:sSupPr>
                              <m:ctrlPr>
                                <a:rPr lang="en-US" sz="1600" b="0" i="1" smtClean="0">
                                  <a:latin typeface="Cambria Math" panose="02040503050406030204" pitchFamily="18" charset="0"/>
                                </a:rPr>
                              </m:ctrlPr>
                            </m:sSupPr>
                            <m:e>
                              <m:r>
                                <a:rPr lang="en-US" sz="1600" b="0" i="1" smtClean="0">
                                  <a:latin typeface="Cambria Math" panose="02040503050406030204" pitchFamily="18" charset="0"/>
                                </a:rPr>
                                <m:t>𝑑</m:t>
                              </m:r>
                            </m:e>
                            <m:sup>
                              <m:r>
                                <a:rPr lang="en-US" sz="1600" b="0" i="1" smtClean="0">
                                  <a:latin typeface="Cambria Math" panose="02040503050406030204" pitchFamily="18" charset="0"/>
                                </a:rPr>
                                <m:t>2</m:t>
                              </m:r>
                            </m:sup>
                          </m:sSup>
                          <m:r>
                            <a:rPr lang="en-US" sz="1600" b="0" i="1" smtClean="0">
                              <a:latin typeface="Cambria Math" panose="02040503050406030204" pitchFamily="18" charset="0"/>
                            </a:rPr>
                            <m:t>𝑉</m:t>
                          </m:r>
                          <m:r>
                            <a:rPr lang="en-US" sz="1600" b="0" i="1" smtClean="0">
                              <a:latin typeface="Cambria Math" panose="02040503050406030204" pitchFamily="18" charset="0"/>
                            </a:rPr>
                            <m:t>(</m:t>
                          </m:r>
                          <m:r>
                            <a:rPr lang="en-US" sz="1600" b="0" i="1" smtClean="0">
                              <a:latin typeface="Cambria Math" panose="02040503050406030204" pitchFamily="18" charset="0"/>
                            </a:rPr>
                            <m:t>𝑧</m:t>
                          </m:r>
                          <m:r>
                            <a:rPr lang="en-US" sz="1600" b="0" i="1" smtClean="0">
                              <a:latin typeface="Cambria Math" panose="02040503050406030204" pitchFamily="18" charset="0"/>
                            </a:rPr>
                            <m:t>,</m:t>
                          </m:r>
                          <m:r>
                            <a:rPr lang="en-US" sz="1600" b="0" i="1" smtClean="0">
                              <a:latin typeface="Cambria Math" panose="02040503050406030204" pitchFamily="18" charset="0"/>
                            </a:rPr>
                            <m:t>𝑡</m:t>
                          </m:r>
                          <m:r>
                            <a:rPr lang="en-US" sz="1600" b="0" i="1" smtClean="0">
                              <a:latin typeface="Cambria Math" panose="02040503050406030204" pitchFamily="18" charset="0"/>
                            </a:rPr>
                            <m:t>)</m:t>
                          </m:r>
                        </m:num>
                        <m:den>
                          <m:r>
                            <a:rPr lang="en-US" sz="1600" i="1">
                              <a:latin typeface="Cambria Math" panose="02040503050406030204" pitchFamily="18" charset="0"/>
                            </a:rPr>
                            <m:t>𝑑</m:t>
                          </m:r>
                          <m:r>
                            <a:rPr lang="en-US" sz="1600" b="0" i="1" smtClean="0">
                              <a:latin typeface="Cambria Math" panose="02040503050406030204" pitchFamily="18" charset="0"/>
                            </a:rPr>
                            <m:t>𝑧𝑑𝑡</m:t>
                          </m:r>
                        </m:den>
                      </m:f>
                      <m:r>
                        <a:rPr lang="en-US" sz="1600" b="0" i="1" smtClean="0">
                          <a:latin typeface="Cambria Math" panose="02040503050406030204" pitchFamily="18" charset="0"/>
                        </a:rPr>
                        <m:t>=−</m:t>
                      </m:r>
                      <m:r>
                        <a:rPr lang="en-US" sz="1600" b="0" i="1" smtClean="0">
                          <a:latin typeface="Cambria Math" panose="02040503050406030204" pitchFamily="18" charset="0"/>
                        </a:rPr>
                        <m:t>𝐿</m:t>
                      </m:r>
                      <m:f>
                        <m:fPr>
                          <m:ctrlPr>
                            <a:rPr lang="en-US" sz="1600" i="1">
                              <a:latin typeface="Cambria Math" panose="02040503050406030204" pitchFamily="18" charset="0"/>
                            </a:rPr>
                          </m:ctrlPr>
                        </m:fPr>
                        <m:num>
                          <m:sSup>
                            <m:sSupPr>
                              <m:ctrlPr>
                                <a:rPr lang="en-US" sz="1600" b="0" i="1" smtClean="0">
                                  <a:latin typeface="Cambria Math" panose="02040503050406030204" pitchFamily="18" charset="0"/>
                                </a:rPr>
                              </m:ctrlPr>
                            </m:sSupPr>
                            <m:e>
                              <m:r>
                                <a:rPr lang="en-US" sz="1600" i="1">
                                  <a:latin typeface="Cambria Math" panose="02040503050406030204" pitchFamily="18" charset="0"/>
                                </a:rPr>
                                <m:t>𝑑</m:t>
                              </m:r>
                            </m:e>
                            <m:sup>
                              <m:r>
                                <a:rPr lang="en-US" sz="1600" b="0" i="1" smtClean="0">
                                  <a:latin typeface="Cambria Math" panose="02040503050406030204" pitchFamily="18" charset="0"/>
                                </a:rPr>
                                <m:t>2</m:t>
                              </m:r>
                            </m:sup>
                          </m:sSup>
                          <m:r>
                            <a:rPr lang="en-US" sz="1600" b="0" i="1" smtClean="0">
                              <a:latin typeface="Cambria Math" panose="02040503050406030204" pitchFamily="18" charset="0"/>
                            </a:rPr>
                            <m:t>𝐼</m:t>
                          </m:r>
                          <m:d>
                            <m:dPr>
                              <m:ctrlPr>
                                <a:rPr lang="en-US" sz="1600" i="1">
                                  <a:latin typeface="Cambria Math" panose="02040503050406030204" pitchFamily="18" charset="0"/>
                                </a:rPr>
                              </m:ctrlPr>
                            </m:dPr>
                            <m:e>
                              <m:r>
                                <a:rPr lang="en-US" sz="1600" i="1">
                                  <a:latin typeface="Cambria Math" panose="02040503050406030204" pitchFamily="18" charset="0"/>
                                </a:rPr>
                                <m:t>𝑧</m:t>
                              </m:r>
                              <m:r>
                                <a:rPr lang="en-US" sz="1600" i="1">
                                  <a:latin typeface="Cambria Math" panose="02040503050406030204" pitchFamily="18" charset="0"/>
                                </a:rPr>
                                <m:t>,</m:t>
                              </m:r>
                              <m:r>
                                <a:rPr lang="en-US" sz="1600" i="1">
                                  <a:latin typeface="Cambria Math" panose="02040503050406030204" pitchFamily="18" charset="0"/>
                                </a:rPr>
                                <m:t>𝑡</m:t>
                              </m:r>
                            </m:e>
                          </m:d>
                        </m:num>
                        <m:den>
                          <m:r>
                            <a:rPr lang="en-US" sz="1600" i="1">
                              <a:latin typeface="Cambria Math" panose="02040503050406030204" pitchFamily="18" charset="0"/>
                            </a:rPr>
                            <m:t>𝑑</m:t>
                          </m:r>
                          <m:sSup>
                            <m:sSupPr>
                              <m:ctrlPr>
                                <a:rPr lang="en-US" sz="1600" b="0" i="1" smtClean="0">
                                  <a:latin typeface="Cambria Math" panose="02040503050406030204" pitchFamily="18" charset="0"/>
                                </a:rPr>
                              </m:ctrlPr>
                            </m:sSupPr>
                            <m:e>
                              <m:r>
                                <a:rPr lang="en-US" sz="1600" i="1">
                                  <a:latin typeface="Cambria Math" panose="02040503050406030204" pitchFamily="18" charset="0"/>
                                </a:rPr>
                                <m:t>𝑡</m:t>
                              </m:r>
                            </m:e>
                            <m:sup>
                              <m:r>
                                <a:rPr lang="en-US" sz="1600" b="0" i="1" smtClean="0">
                                  <a:latin typeface="Cambria Math" panose="02040503050406030204" pitchFamily="18" charset="0"/>
                                </a:rPr>
                                <m:t>2</m:t>
                              </m:r>
                            </m:sup>
                          </m:sSup>
                        </m:den>
                      </m:f>
                      <m:r>
                        <a:rPr lang="en-US" sz="1600" b="0" i="1" smtClean="0">
                          <a:latin typeface="Cambria Math" panose="02040503050406030204" pitchFamily="18" charset="0"/>
                        </a:rPr>
                        <m:t>−</m:t>
                      </m:r>
                      <m:r>
                        <a:rPr lang="en-US" sz="1600" b="0" i="1" smtClean="0">
                          <a:latin typeface="Cambria Math" panose="02040503050406030204" pitchFamily="18" charset="0"/>
                        </a:rPr>
                        <m:t>𝑅</m:t>
                      </m:r>
                      <m:f>
                        <m:fPr>
                          <m:ctrlPr>
                            <a:rPr lang="en-US" sz="1600" i="1" smtClean="0">
                              <a:latin typeface="Cambria Math" panose="02040503050406030204" pitchFamily="18" charset="0"/>
                            </a:rPr>
                          </m:ctrlPr>
                        </m:fPr>
                        <m:num>
                          <m:r>
                            <a:rPr lang="en-US" sz="1600" b="0" i="1" smtClean="0">
                              <a:latin typeface="Cambria Math" panose="02040503050406030204" pitchFamily="18" charset="0"/>
                            </a:rPr>
                            <m:t>𝑑𝐼</m:t>
                          </m:r>
                          <m:r>
                            <a:rPr lang="en-US" sz="1600" i="1">
                              <a:latin typeface="Cambria Math" panose="02040503050406030204" pitchFamily="18" charset="0"/>
                            </a:rPr>
                            <m:t>(</m:t>
                          </m:r>
                          <m:r>
                            <a:rPr lang="en-US" sz="1600" i="1">
                              <a:latin typeface="Cambria Math" panose="02040503050406030204" pitchFamily="18" charset="0"/>
                            </a:rPr>
                            <m:t>𝑧</m:t>
                          </m:r>
                          <m:r>
                            <a:rPr lang="en-US" sz="1600" i="1">
                              <a:latin typeface="Cambria Math" panose="02040503050406030204" pitchFamily="18" charset="0"/>
                            </a:rPr>
                            <m:t>,</m:t>
                          </m:r>
                          <m:r>
                            <a:rPr lang="en-US" sz="1600" i="1">
                              <a:latin typeface="Cambria Math" panose="02040503050406030204" pitchFamily="18" charset="0"/>
                            </a:rPr>
                            <m:t>𝑡</m:t>
                          </m:r>
                          <m:r>
                            <a:rPr lang="en-US" sz="1600" i="1">
                              <a:latin typeface="Cambria Math" panose="02040503050406030204" pitchFamily="18" charset="0"/>
                            </a:rPr>
                            <m:t>)</m:t>
                          </m:r>
                        </m:num>
                        <m:den>
                          <m:r>
                            <a:rPr lang="en-US" sz="1600" b="0" i="1" smtClean="0">
                              <a:latin typeface="Cambria Math" panose="02040503050406030204" pitchFamily="18" charset="0"/>
                            </a:rPr>
                            <m:t>𝑑𝑡</m:t>
                          </m:r>
                        </m:den>
                      </m:f>
                    </m:oMath>
                  </m:oMathPara>
                </a14:m>
                <a:endParaRPr lang="en-US" sz="1600" dirty="0"/>
              </a:p>
            </p:txBody>
          </p:sp>
        </mc:Choice>
        <mc:Fallback xmlns="">
          <p:sp>
            <p:nvSpPr>
              <p:cNvPr id="27" name="TextBox 26">
                <a:extLst>
                  <a:ext uri="{FF2B5EF4-FFF2-40B4-BE49-F238E27FC236}">
                    <a16:creationId xmlns:a16="http://schemas.microsoft.com/office/drawing/2014/main" id="{09BEDA40-4476-4ED8-A268-AFC74933C264}"/>
                  </a:ext>
                </a:extLst>
              </p:cNvPr>
              <p:cNvSpPr txBox="1">
                <a:spLocks noRot="1" noChangeAspect="1" noMove="1" noResize="1" noEditPoints="1" noAdjustHandles="1" noChangeArrowheads="1" noChangeShapeType="1" noTextEdit="1"/>
              </p:cNvSpPr>
              <p:nvPr/>
            </p:nvSpPr>
            <p:spPr>
              <a:xfrm>
                <a:off x="2892815" y="2970513"/>
                <a:ext cx="3203185" cy="500393"/>
              </a:xfrm>
              <a:prstGeom prst="rect">
                <a:avLst/>
              </a:prstGeom>
              <a:blipFill>
                <a:blip r:embed="rId7"/>
                <a:stretch>
                  <a:fillRect/>
                </a:stretch>
              </a:blipFill>
            </p:spPr>
            <p:txBody>
              <a:bodyPr/>
              <a:lstStyle/>
              <a:p>
                <a:r>
                  <a:rPr lang="en-US">
                    <a:noFill/>
                  </a:rPr>
                  <a:t> </a:t>
                </a:r>
              </a:p>
            </p:txBody>
          </p:sp>
        </mc:Fallback>
      </mc:AlternateContent>
      <p:cxnSp>
        <p:nvCxnSpPr>
          <p:cNvPr id="28" name="Straight Arrow Connector 27">
            <a:extLst>
              <a:ext uri="{FF2B5EF4-FFF2-40B4-BE49-F238E27FC236}">
                <a16:creationId xmlns:a16="http://schemas.microsoft.com/office/drawing/2014/main" id="{F32A1FF4-B1AE-4C81-931D-017380255DC7}"/>
              </a:ext>
            </a:extLst>
          </p:cNvPr>
          <p:cNvCxnSpPr/>
          <p:nvPr/>
        </p:nvCxnSpPr>
        <p:spPr>
          <a:xfrm>
            <a:off x="2076291" y="3263349"/>
            <a:ext cx="563620"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CD5E5270-0F3D-41ED-B711-73A9BD3A3DEE}"/>
                  </a:ext>
                </a:extLst>
              </p:cNvPr>
              <p:cNvSpPr txBox="1"/>
              <p:nvPr/>
            </p:nvSpPr>
            <p:spPr>
              <a:xfrm>
                <a:off x="2931670" y="4646287"/>
                <a:ext cx="6043386" cy="56188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1600" i="1" smtClean="0">
                              <a:latin typeface="Cambria Math" panose="02040503050406030204" pitchFamily="18" charset="0"/>
                            </a:rPr>
                          </m:ctrlPr>
                        </m:fPr>
                        <m:num>
                          <m:sSup>
                            <m:sSupPr>
                              <m:ctrlPr>
                                <a:rPr lang="en-US" sz="1600" b="0" i="1" smtClean="0">
                                  <a:latin typeface="Cambria Math" panose="02040503050406030204" pitchFamily="18" charset="0"/>
                                </a:rPr>
                              </m:ctrlPr>
                            </m:sSupPr>
                            <m:e>
                              <m:r>
                                <a:rPr lang="en-US" sz="1600" b="0" i="1" smtClean="0">
                                  <a:latin typeface="Cambria Math" panose="02040503050406030204" pitchFamily="18" charset="0"/>
                                </a:rPr>
                                <m:t>𝑑</m:t>
                              </m:r>
                            </m:e>
                            <m:sup>
                              <m:r>
                                <a:rPr lang="en-US" sz="1600" b="0" i="1" smtClean="0">
                                  <a:latin typeface="Cambria Math" panose="02040503050406030204" pitchFamily="18" charset="0"/>
                                </a:rPr>
                                <m:t>2</m:t>
                              </m:r>
                            </m:sup>
                          </m:sSup>
                          <m:r>
                            <a:rPr lang="en-US" sz="1600" b="0" i="1" smtClean="0">
                              <a:latin typeface="Cambria Math" panose="02040503050406030204" pitchFamily="18" charset="0"/>
                            </a:rPr>
                            <m:t>𝐼</m:t>
                          </m:r>
                          <m:r>
                            <a:rPr lang="en-US" sz="1600" b="0" i="1" smtClean="0">
                              <a:latin typeface="Cambria Math" panose="02040503050406030204" pitchFamily="18" charset="0"/>
                            </a:rPr>
                            <m:t>(</m:t>
                          </m:r>
                          <m:r>
                            <a:rPr lang="en-US" sz="1600" b="0" i="1" smtClean="0">
                              <a:latin typeface="Cambria Math" panose="02040503050406030204" pitchFamily="18" charset="0"/>
                            </a:rPr>
                            <m:t>𝑧</m:t>
                          </m:r>
                          <m:r>
                            <a:rPr lang="en-US" sz="1600" b="0" i="1" smtClean="0">
                              <a:latin typeface="Cambria Math" panose="02040503050406030204" pitchFamily="18" charset="0"/>
                            </a:rPr>
                            <m:t>,</m:t>
                          </m:r>
                          <m:r>
                            <a:rPr lang="en-US" sz="1600" b="0" i="1" smtClean="0">
                              <a:latin typeface="Cambria Math" panose="02040503050406030204" pitchFamily="18" charset="0"/>
                            </a:rPr>
                            <m:t>𝑡</m:t>
                          </m:r>
                          <m:r>
                            <a:rPr lang="en-US" sz="1600" b="0" i="1" smtClean="0">
                              <a:latin typeface="Cambria Math" panose="02040503050406030204" pitchFamily="18" charset="0"/>
                            </a:rPr>
                            <m:t>)</m:t>
                          </m:r>
                        </m:num>
                        <m:den>
                          <m:r>
                            <a:rPr lang="en-US" sz="1600" i="1">
                              <a:latin typeface="Cambria Math" panose="02040503050406030204" pitchFamily="18" charset="0"/>
                            </a:rPr>
                            <m:t>𝑑</m:t>
                          </m:r>
                          <m:sSup>
                            <m:sSupPr>
                              <m:ctrlPr>
                                <a:rPr lang="en-US" sz="1600" b="0" i="1" smtClean="0">
                                  <a:latin typeface="Cambria Math" panose="02040503050406030204" pitchFamily="18" charset="0"/>
                                </a:rPr>
                              </m:ctrlPr>
                            </m:sSupPr>
                            <m:e>
                              <m:r>
                                <a:rPr lang="en-US" sz="1600" i="1">
                                  <a:latin typeface="Cambria Math" panose="02040503050406030204" pitchFamily="18" charset="0"/>
                                </a:rPr>
                                <m:t>𝑧</m:t>
                              </m:r>
                            </m:e>
                            <m:sup>
                              <m:r>
                                <a:rPr lang="en-US" sz="1600" b="0" i="1" smtClean="0">
                                  <a:latin typeface="Cambria Math" panose="02040503050406030204" pitchFamily="18" charset="0"/>
                                </a:rPr>
                                <m:t>2</m:t>
                              </m:r>
                            </m:sup>
                          </m:sSup>
                        </m:den>
                      </m:f>
                      <m:r>
                        <a:rPr lang="en-US" sz="1600" b="0" i="1" smtClean="0">
                          <a:latin typeface="Cambria Math" panose="02040503050406030204" pitchFamily="18" charset="0"/>
                        </a:rPr>
                        <m:t>=−</m:t>
                      </m:r>
                      <m:r>
                        <a:rPr lang="en-US" sz="1600" b="0" i="1" smtClean="0">
                          <a:latin typeface="Cambria Math" panose="02040503050406030204" pitchFamily="18" charset="0"/>
                        </a:rPr>
                        <m:t>𝐶</m:t>
                      </m:r>
                      <m:d>
                        <m:dPr>
                          <m:begChr m:val="["/>
                          <m:endChr m:val="]"/>
                          <m:ctrlPr>
                            <a:rPr lang="en-US" sz="1600" i="1" smtClean="0">
                              <a:latin typeface="Cambria Math" panose="02040503050406030204" pitchFamily="18" charset="0"/>
                            </a:rPr>
                          </m:ctrlPr>
                        </m:dPr>
                        <m:e>
                          <m:r>
                            <a:rPr lang="en-US" sz="1600" i="1">
                              <a:latin typeface="Cambria Math" panose="02040503050406030204" pitchFamily="18" charset="0"/>
                            </a:rPr>
                            <m:t>−</m:t>
                          </m:r>
                          <m:r>
                            <a:rPr lang="en-US" sz="1600" i="1">
                              <a:latin typeface="Cambria Math" panose="02040503050406030204" pitchFamily="18" charset="0"/>
                            </a:rPr>
                            <m:t>𝐿</m:t>
                          </m:r>
                          <m:f>
                            <m:fPr>
                              <m:ctrlPr>
                                <a:rPr lang="en-US" sz="1600" i="1">
                                  <a:latin typeface="Cambria Math" panose="02040503050406030204" pitchFamily="18" charset="0"/>
                                </a:rPr>
                              </m:ctrlPr>
                            </m:fPr>
                            <m:num>
                              <m:sSup>
                                <m:sSupPr>
                                  <m:ctrlPr>
                                    <a:rPr lang="en-US" sz="1600" i="1">
                                      <a:latin typeface="Cambria Math" panose="02040503050406030204" pitchFamily="18" charset="0"/>
                                    </a:rPr>
                                  </m:ctrlPr>
                                </m:sSupPr>
                                <m:e>
                                  <m:r>
                                    <a:rPr lang="en-US" sz="1600" i="1">
                                      <a:latin typeface="Cambria Math" panose="02040503050406030204" pitchFamily="18" charset="0"/>
                                    </a:rPr>
                                    <m:t>𝑑</m:t>
                                  </m:r>
                                </m:e>
                                <m:sup>
                                  <m:r>
                                    <a:rPr lang="en-US" sz="1600" i="1">
                                      <a:latin typeface="Cambria Math" panose="02040503050406030204" pitchFamily="18" charset="0"/>
                                    </a:rPr>
                                    <m:t>2</m:t>
                                  </m:r>
                                </m:sup>
                              </m:sSup>
                              <m:r>
                                <a:rPr lang="en-US" sz="1600" i="1">
                                  <a:latin typeface="Cambria Math" panose="02040503050406030204" pitchFamily="18" charset="0"/>
                                </a:rPr>
                                <m:t>𝐼</m:t>
                              </m:r>
                              <m:d>
                                <m:dPr>
                                  <m:ctrlPr>
                                    <a:rPr lang="en-US" sz="1600" i="1">
                                      <a:latin typeface="Cambria Math" panose="02040503050406030204" pitchFamily="18" charset="0"/>
                                    </a:rPr>
                                  </m:ctrlPr>
                                </m:dPr>
                                <m:e>
                                  <m:r>
                                    <a:rPr lang="en-US" sz="1600" i="1">
                                      <a:latin typeface="Cambria Math" panose="02040503050406030204" pitchFamily="18" charset="0"/>
                                    </a:rPr>
                                    <m:t>𝑧</m:t>
                                  </m:r>
                                  <m:r>
                                    <a:rPr lang="en-US" sz="1600" i="1">
                                      <a:latin typeface="Cambria Math" panose="02040503050406030204" pitchFamily="18" charset="0"/>
                                    </a:rPr>
                                    <m:t>,</m:t>
                                  </m:r>
                                  <m:r>
                                    <a:rPr lang="en-US" sz="1600" i="1">
                                      <a:latin typeface="Cambria Math" panose="02040503050406030204" pitchFamily="18" charset="0"/>
                                    </a:rPr>
                                    <m:t>𝑡</m:t>
                                  </m:r>
                                </m:e>
                              </m:d>
                            </m:num>
                            <m:den>
                              <m:r>
                                <a:rPr lang="en-US" sz="1600" i="1">
                                  <a:latin typeface="Cambria Math" panose="02040503050406030204" pitchFamily="18" charset="0"/>
                                </a:rPr>
                                <m:t>𝑑</m:t>
                              </m:r>
                              <m:sSup>
                                <m:sSupPr>
                                  <m:ctrlPr>
                                    <a:rPr lang="en-US" sz="1600" i="1">
                                      <a:latin typeface="Cambria Math" panose="02040503050406030204" pitchFamily="18" charset="0"/>
                                    </a:rPr>
                                  </m:ctrlPr>
                                </m:sSupPr>
                                <m:e>
                                  <m:r>
                                    <a:rPr lang="en-US" sz="1600" i="1">
                                      <a:latin typeface="Cambria Math" panose="02040503050406030204" pitchFamily="18" charset="0"/>
                                    </a:rPr>
                                    <m:t>𝑡</m:t>
                                  </m:r>
                                </m:e>
                                <m:sup>
                                  <m:r>
                                    <a:rPr lang="en-US" sz="1600" i="1">
                                      <a:latin typeface="Cambria Math" panose="02040503050406030204" pitchFamily="18" charset="0"/>
                                    </a:rPr>
                                    <m:t>2</m:t>
                                  </m:r>
                                </m:sup>
                              </m:sSup>
                            </m:den>
                          </m:f>
                          <m:r>
                            <a:rPr lang="en-US" sz="1600" i="1">
                              <a:latin typeface="Cambria Math" panose="02040503050406030204" pitchFamily="18" charset="0"/>
                            </a:rPr>
                            <m:t>−</m:t>
                          </m:r>
                          <m:r>
                            <a:rPr lang="en-US" sz="1600" i="1">
                              <a:latin typeface="Cambria Math" panose="02040503050406030204" pitchFamily="18" charset="0"/>
                            </a:rPr>
                            <m:t>𝑅</m:t>
                          </m:r>
                          <m:f>
                            <m:fPr>
                              <m:ctrlPr>
                                <a:rPr lang="en-US" sz="1600" i="1">
                                  <a:latin typeface="Cambria Math" panose="02040503050406030204" pitchFamily="18" charset="0"/>
                                </a:rPr>
                              </m:ctrlPr>
                            </m:fPr>
                            <m:num>
                              <m:r>
                                <a:rPr lang="en-US" sz="1600" i="1">
                                  <a:latin typeface="Cambria Math" panose="02040503050406030204" pitchFamily="18" charset="0"/>
                                </a:rPr>
                                <m:t>𝑑𝐼</m:t>
                              </m:r>
                              <m:r>
                                <a:rPr lang="en-US" sz="1600" i="1">
                                  <a:latin typeface="Cambria Math" panose="02040503050406030204" pitchFamily="18" charset="0"/>
                                </a:rPr>
                                <m:t>(</m:t>
                              </m:r>
                              <m:r>
                                <a:rPr lang="en-US" sz="1600" i="1">
                                  <a:latin typeface="Cambria Math" panose="02040503050406030204" pitchFamily="18" charset="0"/>
                                </a:rPr>
                                <m:t>𝑧</m:t>
                              </m:r>
                              <m:r>
                                <a:rPr lang="en-US" sz="1600" i="1">
                                  <a:latin typeface="Cambria Math" panose="02040503050406030204" pitchFamily="18" charset="0"/>
                                </a:rPr>
                                <m:t>,</m:t>
                              </m:r>
                              <m:r>
                                <a:rPr lang="en-US" sz="1600" i="1">
                                  <a:latin typeface="Cambria Math" panose="02040503050406030204" pitchFamily="18" charset="0"/>
                                </a:rPr>
                                <m:t>𝑡</m:t>
                              </m:r>
                              <m:r>
                                <a:rPr lang="en-US" sz="1600" i="1">
                                  <a:latin typeface="Cambria Math" panose="02040503050406030204" pitchFamily="18" charset="0"/>
                                </a:rPr>
                                <m:t>)</m:t>
                              </m:r>
                            </m:num>
                            <m:den>
                              <m:r>
                                <a:rPr lang="en-US" sz="1600" i="1">
                                  <a:latin typeface="Cambria Math" panose="02040503050406030204" pitchFamily="18" charset="0"/>
                                </a:rPr>
                                <m:t>𝑑𝑡</m:t>
                              </m:r>
                            </m:den>
                          </m:f>
                        </m:e>
                      </m:d>
                      <m:r>
                        <a:rPr lang="en-US" sz="1600" b="0" i="1" smtClean="0">
                          <a:latin typeface="Cambria Math" panose="02040503050406030204" pitchFamily="18" charset="0"/>
                        </a:rPr>
                        <m:t>−</m:t>
                      </m:r>
                      <m:r>
                        <a:rPr lang="en-US" sz="1600" b="0" i="1" smtClean="0">
                          <a:latin typeface="Cambria Math" panose="02040503050406030204" pitchFamily="18" charset="0"/>
                        </a:rPr>
                        <m:t>𝐺</m:t>
                      </m:r>
                      <m:d>
                        <m:dPr>
                          <m:begChr m:val="["/>
                          <m:endChr m:val="]"/>
                          <m:ctrlPr>
                            <a:rPr lang="en-US" sz="1600" i="1" smtClean="0">
                              <a:latin typeface="Cambria Math" panose="02040503050406030204" pitchFamily="18" charset="0"/>
                            </a:rPr>
                          </m:ctrlPr>
                        </m:dPr>
                        <m:e>
                          <m:r>
                            <a:rPr lang="en-US" sz="1600" i="1">
                              <a:latin typeface="Cambria Math" panose="02040503050406030204" pitchFamily="18" charset="0"/>
                            </a:rPr>
                            <m:t>−</m:t>
                          </m:r>
                          <m:r>
                            <a:rPr lang="en-US" sz="1600" i="1">
                              <a:latin typeface="Cambria Math" panose="02040503050406030204" pitchFamily="18" charset="0"/>
                            </a:rPr>
                            <m:t>𝐿</m:t>
                          </m:r>
                          <m:f>
                            <m:fPr>
                              <m:ctrlPr>
                                <a:rPr lang="en-US" sz="1600" i="1">
                                  <a:latin typeface="Cambria Math" panose="02040503050406030204" pitchFamily="18" charset="0"/>
                                </a:rPr>
                              </m:ctrlPr>
                            </m:fPr>
                            <m:num>
                              <m:r>
                                <a:rPr lang="en-US" sz="1600" i="1">
                                  <a:latin typeface="Cambria Math" panose="02040503050406030204" pitchFamily="18" charset="0"/>
                                </a:rPr>
                                <m:t>𝑑𝐼</m:t>
                              </m:r>
                              <m:d>
                                <m:dPr>
                                  <m:ctrlPr>
                                    <a:rPr lang="en-US" sz="1600" i="1">
                                      <a:latin typeface="Cambria Math" panose="02040503050406030204" pitchFamily="18" charset="0"/>
                                    </a:rPr>
                                  </m:ctrlPr>
                                </m:dPr>
                                <m:e>
                                  <m:r>
                                    <a:rPr lang="en-US" sz="1600" i="1">
                                      <a:latin typeface="Cambria Math" panose="02040503050406030204" pitchFamily="18" charset="0"/>
                                    </a:rPr>
                                    <m:t>𝑧</m:t>
                                  </m:r>
                                  <m:r>
                                    <a:rPr lang="en-US" sz="1600" i="1">
                                      <a:latin typeface="Cambria Math" panose="02040503050406030204" pitchFamily="18" charset="0"/>
                                    </a:rPr>
                                    <m:t>,</m:t>
                                  </m:r>
                                  <m:r>
                                    <a:rPr lang="en-US" sz="1600" i="1">
                                      <a:latin typeface="Cambria Math" panose="02040503050406030204" pitchFamily="18" charset="0"/>
                                    </a:rPr>
                                    <m:t>𝑡</m:t>
                                  </m:r>
                                </m:e>
                              </m:d>
                            </m:num>
                            <m:den>
                              <m:r>
                                <a:rPr lang="en-US" sz="1600" i="1">
                                  <a:latin typeface="Cambria Math" panose="02040503050406030204" pitchFamily="18" charset="0"/>
                                </a:rPr>
                                <m:t>𝑑𝑡</m:t>
                              </m:r>
                            </m:den>
                          </m:f>
                          <m:r>
                            <a:rPr lang="en-US" sz="1600" i="1">
                              <a:latin typeface="Cambria Math" panose="02040503050406030204" pitchFamily="18" charset="0"/>
                            </a:rPr>
                            <m:t>−</m:t>
                          </m:r>
                          <m:r>
                            <a:rPr lang="en-US" sz="1600" i="1">
                              <a:latin typeface="Cambria Math" panose="02040503050406030204" pitchFamily="18" charset="0"/>
                            </a:rPr>
                            <m:t>𝑅𝐼</m:t>
                          </m:r>
                          <m:r>
                            <a:rPr lang="en-US" sz="1600" i="1">
                              <a:latin typeface="Cambria Math" panose="02040503050406030204" pitchFamily="18" charset="0"/>
                            </a:rPr>
                            <m:t>(</m:t>
                          </m:r>
                          <m:r>
                            <a:rPr lang="en-US" sz="1600" i="1">
                              <a:latin typeface="Cambria Math" panose="02040503050406030204" pitchFamily="18" charset="0"/>
                            </a:rPr>
                            <m:t>𝑧</m:t>
                          </m:r>
                          <m:r>
                            <a:rPr lang="en-US" sz="1600" i="1">
                              <a:latin typeface="Cambria Math" panose="02040503050406030204" pitchFamily="18" charset="0"/>
                            </a:rPr>
                            <m:t>,</m:t>
                          </m:r>
                          <m:r>
                            <a:rPr lang="en-US" sz="1600" i="1">
                              <a:latin typeface="Cambria Math" panose="02040503050406030204" pitchFamily="18" charset="0"/>
                            </a:rPr>
                            <m:t>𝑡</m:t>
                          </m:r>
                          <m:r>
                            <a:rPr lang="en-US" sz="1600" i="1">
                              <a:latin typeface="Cambria Math" panose="02040503050406030204" pitchFamily="18" charset="0"/>
                            </a:rPr>
                            <m:t>)</m:t>
                          </m:r>
                        </m:e>
                      </m:d>
                    </m:oMath>
                  </m:oMathPara>
                </a14:m>
                <a:endParaRPr lang="en-US" sz="1600" dirty="0"/>
              </a:p>
            </p:txBody>
          </p:sp>
        </mc:Choice>
        <mc:Fallback xmlns="">
          <p:sp>
            <p:nvSpPr>
              <p:cNvPr id="30" name="TextBox 29">
                <a:extLst>
                  <a:ext uri="{FF2B5EF4-FFF2-40B4-BE49-F238E27FC236}">
                    <a16:creationId xmlns:a16="http://schemas.microsoft.com/office/drawing/2014/main" id="{CD5E5270-0F3D-41ED-B711-73A9BD3A3DEE}"/>
                  </a:ext>
                </a:extLst>
              </p:cNvPr>
              <p:cNvSpPr txBox="1">
                <a:spLocks noRot="1" noChangeAspect="1" noMove="1" noResize="1" noEditPoints="1" noAdjustHandles="1" noChangeArrowheads="1" noChangeShapeType="1" noTextEdit="1"/>
              </p:cNvSpPr>
              <p:nvPr/>
            </p:nvSpPr>
            <p:spPr>
              <a:xfrm>
                <a:off x="2931670" y="4646287"/>
                <a:ext cx="6043386" cy="561885"/>
              </a:xfrm>
              <a:prstGeom prst="rect">
                <a:avLst/>
              </a:prstGeom>
              <a:blipFill>
                <a:blip r:embed="rId8"/>
                <a:stretch>
                  <a:fillRect b="-108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4" name="TextBox 33">
                <a:extLst>
                  <a:ext uri="{FF2B5EF4-FFF2-40B4-BE49-F238E27FC236}">
                    <a16:creationId xmlns:a16="http://schemas.microsoft.com/office/drawing/2014/main" id="{416AFDD0-F704-4467-8569-BC43D87B51F5}"/>
                  </a:ext>
                </a:extLst>
              </p:cNvPr>
              <p:cNvSpPr txBox="1"/>
              <p:nvPr/>
            </p:nvSpPr>
            <p:spPr>
              <a:xfrm>
                <a:off x="2931671" y="5474437"/>
                <a:ext cx="4941609" cy="500393"/>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1600" i="1" smtClean="0">
                              <a:latin typeface="Cambria Math" panose="02040503050406030204" pitchFamily="18" charset="0"/>
                            </a:rPr>
                          </m:ctrlPr>
                        </m:fPr>
                        <m:num>
                          <m:sSup>
                            <m:sSupPr>
                              <m:ctrlPr>
                                <a:rPr lang="en-US" sz="1600" b="0" i="1" smtClean="0">
                                  <a:latin typeface="Cambria Math" panose="02040503050406030204" pitchFamily="18" charset="0"/>
                                </a:rPr>
                              </m:ctrlPr>
                            </m:sSupPr>
                            <m:e>
                              <m:r>
                                <a:rPr lang="en-US" sz="1600" b="0" i="1" smtClean="0">
                                  <a:latin typeface="Cambria Math" panose="02040503050406030204" pitchFamily="18" charset="0"/>
                                </a:rPr>
                                <m:t>𝑑</m:t>
                              </m:r>
                            </m:e>
                            <m:sup>
                              <m:r>
                                <a:rPr lang="en-US" sz="1600" b="0" i="1" smtClean="0">
                                  <a:latin typeface="Cambria Math" panose="02040503050406030204" pitchFamily="18" charset="0"/>
                                </a:rPr>
                                <m:t>2</m:t>
                              </m:r>
                            </m:sup>
                          </m:sSup>
                          <m:r>
                            <a:rPr lang="en-US" sz="1600" b="0" i="1" smtClean="0">
                              <a:latin typeface="Cambria Math" panose="02040503050406030204" pitchFamily="18" charset="0"/>
                            </a:rPr>
                            <m:t>𝐼</m:t>
                          </m:r>
                          <m:r>
                            <a:rPr lang="en-US" sz="1600" b="0" i="1" smtClean="0">
                              <a:latin typeface="Cambria Math" panose="02040503050406030204" pitchFamily="18" charset="0"/>
                            </a:rPr>
                            <m:t>(</m:t>
                          </m:r>
                          <m:r>
                            <a:rPr lang="en-US" sz="1600" b="0" i="1" smtClean="0">
                              <a:latin typeface="Cambria Math" panose="02040503050406030204" pitchFamily="18" charset="0"/>
                            </a:rPr>
                            <m:t>𝑧</m:t>
                          </m:r>
                          <m:r>
                            <a:rPr lang="en-US" sz="1600" b="0" i="1" smtClean="0">
                              <a:latin typeface="Cambria Math" panose="02040503050406030204" pitchFamily="18" charset="0"/>
                            </a:rPr>
                            <m:t>,</m:t>
                          </m:r>
                          <m:r>
                            <a:rPr lang="en-US" sz="1600" b="0" i="1" smtClean="0">
                              <a:latin typeface="Cambria Math" panose="02040503050406030204" pitchFamily="18" charset="0"/>
                            </a:rPr>
                            <m:t>𝑡</m:t>
                          </m:r>
                          <m:r>
                            <a:rPr lang="en-US" sz="1600" b="0" i="1" smtClean="0">
                              <a:latin typeface="Cambria Math" panose="02040503050406030204" pitchFamily="18" charset="0"/>
                            </a:rPr>
                            <m:t>)</m:t>
                          </m:r>
                        </m:num>
                        <m:den>
                          <m:r>
                            <a:rPr lang="en-US" sz="1600" i="1">
                              <a:latin typeface="Cambria Math" panose="02040503050406030204" pitchFamily="18" charset="0"/>
                            </a:rPr>
                            <m:t>𝑑</m:t>
                          </m:r>
                          <m:sSup>
                            <m:sSupPr>
                              <m:ctrlPr>
                                <a:rPr lang="en-US" sz="1600" b="0" i="1" smtClean="0">
                                  <a:latin typeface="Cambria Math" panose="02040503050406030204" pitchFamily="18" charset="0"/>
                                </a:rPr>
                              </m:ctrlPr>
                            </m:sSupPr>
                            <m:e>
                              <m:r>
                                <a:rPr lang="en-US" sz="1600" i="1">
                                  <a:latin typeface="Cambria Math" panose="02040503050406030204" pitchFamily="18" charset="0"/>
                                </a:rPr>
                                <m:t>𝑧</m:t>
                              </m:r>
                            </m:e>
                            <m:sup>
                              <m:r>
                                <a:rPr lang="en-US" sz="1600" b="0" i="1" smtClean="0">
                                  <a:latin typeface="Cambria Math" panose="02040503050406030204" pitchFamily="18" charset="0"/>
                                </a:rPr>
                                <m:t>2</m:t>
                              </m:r>
                            </m:sup>
                          </m:sSup>
                        </m:den>
                      </m:f>
                      <m:r>
                        <a:rPr lang="en-US" sz="1600" b="0" i="1" smtClean="0">
                          <a:latin typeface="Cambria Math" panose="02040503050406030204" pitchFamily="18" charset="0"/>
                        </a:rPr>
                        <m:t>=</m:t>
                      </m:r>
                      <m:r>
                        <a:rPr lang="en-US" sz="1600" i="1">
                          <a:latin typeface="Cambria Math" panose="02040503050406030204" pitchFamily="18" charset="0"/>
                        </a:rPr>
                        <m:t>𝐿</m:t>
                      </m:r>
                      <m:r>
                        <a:rPr lang="en-US" sz="1600" b="0" i="1" smtClean="0">
                          <a:latin typeface="Cambria Math" panose="02040503050406030204" pitchFamily="18" charset="0"/>
                        </a:rPr>
                        <m:t>𝐶</m:t>
                      </m:r>
                      <m:f>
                        <m:fPr>
                          <m:ctrlPr>
                            <a:rPr lang="en-US" sz="1600" i="1">
                              <a:latin typeface="Cambria Math" panose="02040503050406030204" pitchFamily="18" charset="0"/>
                            </a:rPr>
                          </m:ctrlPr>
                        </m:fPr>
                        <m:num>
                          <m:sSup>
                            <m:sSupPr>
                              <m:ctrlPr>
                                <a:rPr lang="en-US" sz="1600" i="1">
                                  <a:latin typeface="Cambria Math" panose="02040503050406030204" pitchFamily="18" charset="0"/>
                                </a:rPr>
                              </m:ctrlPr>
                            </m:sSupPr>
                            <m:e>
                              <m:r>
                                <a:rPr lang="en-US" sz="1600" i="1">
                                  <a:latin typeface="Cambria Math" panose="02040503050406030204" pitchFamily="18" charset="0"/>
                                </a:rPr>
                                <m:t>𝑑</m:t>
                              </m:r>
                            </m:e>
                            <m:sup>
                              <m:r>
                                <a:rPr lang="en-US" sz="1600" i="1">
                                  <a:latin typeface="Cambria Math" panose="02040503050406030204" pitchFamily="18" charset="0"/>
                                </a:rPr>
                                <m:t>2</m:t>
                              </m:r>
                            </m:sup>
                          </m:sSup>
                          <m:r>
                            <a:rPr lang="en-US" sz="1600" b="0" i="1" smtClean="0">
                              <a:latin typeface="Cambria Math" panose="02040503050406030204" pitchFamily="18" charset="0"/>
                            </a:rPr>
                            <m:t>𝐼</m:t>
                          </m:r>
                          <m:d>
                            <m:dPr>
                              <m:ctrlPr>
                                <a:rPr lang="en-US" sz="1600" i="1">
                                  <a:latin typeface="Cambria Math" panose="02040503050406030204" pitchFamily="18" charset="0"/>
                                </a:rPr>
                              </m:ctrlPr>
                            </m:dPr>
                            <m:e>
                              <m:r>
                                <a:rPr lang="en-US" sz="1600" i="1">
                                  <a:latin typeface="Cambria Math" panose="02040503050406030204" pitchFamily="18" charset="0"/>
                                </a:rPr>
                                <m:t>𝑧</m:t>
                              </m:r>
                              <m:r>
                                <a:rPr lang="en-US" sz="1600" i="1">
                                  <a:latin typeface="Cambria Math" panose="02040503050406030204" pitchFamily="18" charset="0"/>
                                </a:rPr>
                                <m:t>,</m:t>
                              </m:r>
                              <m:r>
                                <a:rPr lang="en-US" sz="1600" i="1">
                                  <a:latin typeface="Cambria Math" panose="02040503050406030204" pitchFamily="18" charset="0"/>
                                </a:rPr>
                                <m:t>𝑡</m:t>
                              </m:r>
                            </m:e>
                          </m:d>
                        </m:num>
                        <m:den>
                          <m:r>
                            <a:rPr lang="en-US" sz="1600" i="1">
                              <a:latin typeface="Cambria Math" panose="02040503050406030204" pitchFamily="18" charset="0"/>
                            </a:rPr>
                            <m:t>𝑑</m:t>
                          </m:r>
                          <m:sSup>
                            <m:sSupPr>
                              <m:ctrlPr>
                                <a:rPr lang="en-US" sz="1600" i="1">
                                  <a:latin typeface="Cambria Math" panose="02040503050406030204" pitchFamily="18" charset="0"/>
                                </a:rPr>
                              </m:ctrlPr>
                            </m:sSupPr>
                            <m:e>
                              <m:r>
                                <a:rPr lang="en-US" sz="1600" i="1">
                                  <a:latin typeface="Cambria Math" panose="02040503050406030204" pitchFamily="18" charset="0"/>
                                </a:rPr>
                                <m:t>𝑡</m:t>
                              </m:r>
                            </m:e>
                            <m:sup>
                              <m:r>
                                <a:rPr lang="en-US" sz="1600" i="1">
                                  <a:latin typeface="Cambria Math" panose="02040503050406030204" pitchFamily="18" charset="0"/>
                                </a:rPr>
                                <m:t>2</m:t>
                              </m:r>
                            </m:sup>
                          </m:sSup>
                        </m:den>
                      </m:f>
                      <m:r>
                        <a:rPr lang="en-US" sz="1600" b="0" i="1" smtClean="0">
                          <a:latin typeface="Cambria Math" panose="02040503050406030204" pitchFamily="18" charset="0"/>
                        </a:rPr>
                        <m:t>+</m:t>
                      </m:r>
                      <m:d>
                        <m:dPr>
                          <m:ctrlPr>
                            <a:rPr lang="en-US" sz="1600" b="0" i="1" smtClean="0">
                              <a:latin typeface="Cambria Math" panose="02040503050406030204" pitchFamily="18" charset="0"/>
                            </a:rPr>
                          </m:ctrlPr>
                        </m:dPr>
                        <m:e>
                          <m:r>
                            <a:rPr lang="en-US" sz="1600" b="0" i="1" smtClean="0">
                              <a:latin typeface="Cambria Math" panose="02040503050406030204" pitchFamily="18" charset="0"/>
                            </a:rPr>
                            <m:t>𝐿</m:t>
                          </m:r>
                          <m:r>
                            <a:rPr lang="en-US" sz="1600" i="1">
                              <a:latin typeface="Cambria Math" panose="02040503050406030204" pitchFamily="18" charset="0"/>
                            </a:rPr>
                            <m:t>𝐺</m:t>
                          </m:r>
                          <m:r>
                            <a:rPr lang="en-US" sz="1600" b="0" i="1" smtClean="0">
                              <a:latin typeface="Cambria Math" panose="02040503050406030204" pitchFamily="18" charset="0"/>
                            </a:rPr>
                            <m:t>+</m:t>
                          </m:r>
                          <m:r>
                            <a:rPr lang="en-US" sz="1600" b="0" i="1" smtClean="0">
                              <a:latin typeface="Cambria Math" panose="02040503050406030204" pitchFamily="18" charset="0"/>
                            </a:rPr>
                            <m:t>𝑅𝐶</m:t>
                          </m:r>
                        </m:e>
                      </m:d>
                      <m:f>
                        <m:fPr>
                          <m:ctrlPr>
                            <a:rPr lang="en-US" sz="1600" i="1">
                              <a:latin typeface="Cambria Math" panose="02040503050406030204" pitchFamily="18" charset="0"/>
                            </a:rPr>
                          </m:ctrlPr>
                        </m:fPr>
                        <m:num>
                          <m:r>
                            <a:rPr lang="en-US" sz="1600" i="1">
                              <a:latin typeface="Cambria Math" panose="02040503050406030204" pitchFamily="18" charset="0"/>
                            </a:rPr>
                            <m:t>𝑑</m:t>
                          </m:r>
                          <m:r>
                            <a:rPr lang="en-US" sz="1600" b="0" i="1" smtClean="0">
                              <a:latin typeface="Cambria Math" panose="02040503050406030204" pitchFamily="18" charset="0"/>
                            </a:rPr>
                            <m:t>𝐼</m:t>
                          </m:r>
                          <m:d>
                            <m:dPr>
                              <m:ctrlPr>
                                <a:rPr lang="en-US" sz="1600" i="1">
                                  <a:latin typeface="Cambria Math" panose="02040503050406030204" pitchFamily="18" charset="0"/>
                                </a:rPr>
                              </m:ctrlPr>
                            </m:dPr>
                            <m:e>
                              <m:r>
                                <a:rPr lang="en-US" sz="1600" i="1">
                                  <a:latin typeface="Cambria Math" panose="02040503050406030204" pitchFamily="18" charset="0"/>
                                </a:rPr>
                                <m:t>𝑧</m:t>
                              </m:r>
                              <m:r>
                                <a:rPr lang="en-US" sz="1600" i="1">
                                  <a:latin typeface="Cambria Math" panose="02040503050406030204" pitchFamily="18" charset="0"/>
                                </a:rPr>
                                <m:t>,</m:t>
                              </m:r>
                              <m:r>
                                <a:rPr lang="en-US" sz="1600" i="1">
                                  <a:latin typeface="Cambria Math" panose="02040503050406030204" pitchFamily="18" charset="0"/>
                                </a:rPr>
                                <m:t>𝑡</m:t>
                              </m:r>
                            </m:e>
                          </m:d>
                        </m:num>
                        <m:den>
                          <m:r>
                            <a:rPr lang="en-US" sz="1600" i="1">
                              <a:latin typeface="Cambria Math" panose="02040503050406030204" pitchFamily="18" charset="0"/>
                            </a:rPr>
                            <m:t>𝑑𝑡</m:t>
                          </m:r>
                        </m:den>
                      </m:f>
                      <m:r>
                        <a:rPr lang="en-US" sz="1600" b="0" i="1" smtClean="0">
                          <a:latin typeface="Cambria Math" panose="02040503050406030204" pitchFamily="18" charset="0"/>
                        </a:rPr>
                        <m:t>+</m:t>
                      </m:r>
                      <m:r>
                        <a:rPr lang="en-US" sz="1600" b="0" i="1" smtClean="0">
                          <a:latin typeface="Cambria Math" panose="02040503050406030204" pitchFamily="18" charset="0"/>
                        </a:rPr>
                        <m:t>𝑅𝐺𝐼</m:t>
                      </m:r>
                      <m:r>
                        <a:rPr lang="en-US" sz="1600" b="0" i="1" smtClean="0">
                          <a:latin typeface="Cambria Math" panose="02040503050406030204" pitchFamily="18" charset="0"/>
                        </a:rPr>
                        <m:t>(</m:t>
                      </m:r>
                      <m:r>
                        <a:rPr lang="en-US" sz="1600" b="0" i="1" smtClean="0">
                          <a:latin typeface="Cambria Math" panose="02040503050406030204" pitchFamily="18" charset="0"/>
                        </a:rPr>
                        <m:t>𝑧</m:t>
                      </m:r>
                      <m:r>
                        <a:rPr lang="en-US" sz="1600" b="0" i="1" smtClean="0">
                          <a:latin typeface="Cambria Math" panose="02040503050406030204" pitchFamily="18" charset="0"/>
                        </a:rPr>
                        <m:t>,</m:t>
                      </m:r>
                      <m:r>
                        <a:rPr lang="en-US" sz="1600" b="0" i="1" smtClean="0">
                          <a:latin typeface="Cambria Math" panose="02040503050406030204" pitchFamily="18" charset="0"/>
                        </a:rPr>
                        <m:t>𝑡</m:t>
                      </m:r>
                      <m:r>
                        <a:rPr lang="en-US" sz="1600" b="0" i="1" smtClean="0">
                          <a:latin typeface="Cambria Math" panose="02040503050406030204" pitchFamily="18" charset="0"/>
                        </a:rPr>
                        <m:t>)</m:t>
                      </m:r>
                    </m:oMath>
                  </m:oMathPara>
                </a14:m>
                <a:endParaRPr lang="en-US" sz="1600" dirty="0"/>
              </a:p>
            </p:txBody>
          </p:sp>
        </mc:Choice>
        <mc:Fallback xmlns="">
          <p:sp>
            <p:nvSpPr>
              <p:cNvPr id="34" name="TextBox 33">
                <a:extLst>
                  <a:ext uri="{FF2B5EF4-FFF2-40B4-BE49-F238E27FC236}">
                    <a16:creationId xmlns:a16="http://schemas.microsoft.com/office/drawing/2014/main" id="{416AFDD0-F704-4467-8569-BC43D87B51F5}"/>
                  </a:ext>
                </a:extLst>
              </p:cNvPr>
              <p:cNvSpPr txBox="1">
                <a:spLocks noRot="1" noChangeAspect="1" noMove="1" noResize="1" noEditPoints="1" noAdjustHandles="1" noChangeArrowheads="1" noChangeShapeType="1" noTextEdit="1"/>
              </p:cNvSpPr>
              <p:nvPr/>
            </p:nvSpPr>
            <p:spPr>
              <a:xfrm>
                <a:off x="2931671" y="5474437"/>
                <a:ext cx="4941609" cy="500393"/>
              </a:xfrm>
              <a:prstGeom prst="rect">
                <a:avLst/>
              </a:prstGeom>
              <a:blipFill>
                <a:blip r:embed="rId9"/>
                <a:stretch>
                  <a:fillRect/>
                </a:stretch>
              </a:blipFill>
            </p:spPr>
            <p:txBody>
              <a:bodyPr/>
              <a:lstStyle/>
              <a:p>
                <a:r>
                  <a:rPr lang="en-US">
                    <a:noFill/>
                  </a:rPr>
                  <a:t> </a:t>
                </a:r>
              </a:p>
            </p:txBody>
          </p:sp>
        </mc:Fallback>
      </mc:AlternateContent>
      <p:sp>
        <p:nvSpPr>
          <p:cNvPr id="36" name="Rectangle 35">
            <a:extLst>
              <a:ext uri="{FF2B5EF4-FFF2-40B4-BE49-F238E27FC236}">
                <a16:creationId xmlns:a16="http://schemas.microsoft.com/office/drawing/2014/main" id="{5A6FCAD6-1EEF-4AA9-A80F-82F6702F486B}"/>
              </a:ext>
            </a:extLst>
          </p:cNvPr>
          <p:cNvSpPr/>
          <p:nvPr/>
        </p:nvSpPr>
        <p:spPr>
          <a:xfrm>
            <a:off x="8528358" y="5398327"/>
            <a:ext cx="1609752" cy="646331"/>
          </a:xfrm>
          <a:prstGeom prst="rect">
            <a:avLst/>
          </a:prstGeom>
        </p:spPr>
        <p:txBody>
          <a:bodyPr wrap="square">
            <a:spAutoFit/>
          </a:bodyPr>
          <a:lstStyle/>
          <a:p>
            <a:r>
              <a:rPr lang="en-US" sz="1800" dirty="0"/>
              <a:t>Wave equation for </a:t>
            </a:r>
            <a:r>
              <a:rPr lang="en-US" sz="1800" b="1" dirty="0"/>
              <a:t>current</a:t>
            </a:r>
            <a:endParaRPr lang="en-US" sz="1800" dirty="0"/>
          </a:p>
        </p:txBody>
      </p:sp>
      <p:cxnSp>
        <p:nvCxnSpPr>
          <p:cNvPr id="37" name="Straight Arrow Connector 36">
            <a:extLst>
              <a:ext uri="{FF2B5EF4-FFF2-40B4-BE49-F238E27FC236}">
                <a16:creationId xmlns:a16="http://schemas.microsoft.com/office/drawing/2014/main" id="{778EC6A2-924A-4F80-BDEB-69A4F2CAA1BE}"/>
              </a:ext>
            </a:extLst>
          </p:cNvPr>
          <p:cNvCxnSpPr>
            <a:cxnSpLocks/>
            <a:endCxn id="36" idx="1"/>
          </p:cNvCxnSpPr>
          <p:nvPr/>
        </p:nvCxnSpPr>
        <p:spPr>
          <a:xfrm>
            <a:off x="8128170" y="5721492"/>
            <a:ext cx="400189" cy="1"/>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B4DC44A6-502A-46BA-8677-3271CCF398A2}"/>
              </a:ext>
            </a:extLst>
          </p:cNvPr>
          <p:cNvSpPr>
            <a:spLocks noGrp="1"/>
          </p:cNvSpPr>
          <p:nvPr>
            <p:ph type="title"/>
          </p:nvPr>
        </p:nvSpPr>
        <p:spPr/>
        <p:txBody>
          <a:bodyPr/>
          <a:lstStyle/>
          <a:p>
            <a:r>
              <a:rPr lang="en-US" dirty="0">
                <a:latin typeface="+mn-lt"/>
              </a:rPr>
              <a:t>The Wave Equations</a:t>
            </a:r>
          </a:p>
        </p:txBody>
      </p:sp>
    </p:spTree>
    <p:extLst>
      <p:ext uri="{BB962C8B-B14F-4D97-AF65-F5344CB8AC3E}">
        <p14:creationId xmlns:p14="http://schemas.microsoft.com/office/powerpoint/2010/main" val="37363892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EE0ABBA8-4A12-469F-BC26-F9A1F47B64CC}"/>
              </a:ext>
            </a:extLst>
          </p:cNvPr>
          <p:cNvSpPr/>
          <p:nvPr/>
        </p:nvSpPr>
        <p:spPr>
          <a:xfrm>
            <a:off x="5007440" y="3023698"/>
            <a:ext cx="5217631" cy="744757"/>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4" name="Rectangle 3"/>
          <p:cNvSpPr/>
          <p:nvPr/>
        </p:nvSpPr>
        <p:spPr>
          <a:xfrm>
            <a:off x="609600" y="682212"/>
            <a:ext cx="11361362" cy="369332"/>
          </a:xfrm>
          <a:prstGeom prst="rect">
            <a:avLst/>
          </a:prstGeom>
        </p:spPr>
        <p:txBody>
          <a:bodyPr wrap="square">
            <a:spAutoFit/>
          </a:bodyPr>
          <a:lstStyle/>
          <a:p>
            <a:r>
              <a:rPr lang="en-US" sz="1800" i="1" dirty="0"/>
              <a:t>The Telegrapher’s Equations may be used to derive the wave equations for voltage and current along a transmission line.</a:t>
            </a:r>
          </a:p>
        </p:txBody>
      </p:sp>
      <mc:AlternateContent xmlns:mc="http://schemas.openxmlformats.org/markup-compatibility/2006" xmlns:a14="http://schemas.microsoft.com/office/drawing/2010/main">
        <mc:Choice Requires="a14">
          <p:sp>
            <p:nvSpPr>
              <p:cNvPr id="34" name="TextBox 33">
                <a:extLst>
                  <a:ext uri="{FF2B5EF4-FFF2-40B4-BE49-F238E27FC236}">
                    <a16:creationId xmlns:a16="http://schemas.microsoft.com/office/drawing/2014/main" id="{416AFDD0-F704-4467-8569-BC43D87B51F5}"/>
                  </a:ext>
                </a:extLst>
              </p:cNvPr>
              <p:cNvSpPr txBox="1"/>
              <p:nvPr/>
            </p:nvSpPr>
            <p:spPr>
              <a:xfrm>
                <a:off x="5084689" y="3143475"/>
                <a:ext cx="4941609" cy="500393"/>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1600" i="1" smtClean="0">
                              <a:latin typeface="Cambria Math" panose="02040503050406030204" pitchFamily="18" charset="0"/>
                            </a:rPr>
                          </m:ctrlPr>
                        </m:fPr>
                        <m:num>
                          <m:sSup>
                            <m:sSupPr>
                              <m:ctrlPr>
                                <a:rPr lang="en-US" sz="1600" b="0" i="1" smtClean="0">
                                  <a:latin typeface="Cambria Math" panose="02040503050406030204" pitchFamily="18" charset="0"/>
                                </a:rPr>
                              </m:ctrlPr>
                            </m:sSupPr>
                            <m:e>
                              <m:r>
                                <a:rPr lang="en-US" sz="1600" b="0" i="1" smtClean="0">
                                  <a:latin typeface="Cambria Math" panose="02040503050406030204" pitchFamily="18" charset="0"/>
                                </a:rPr>
                                <m:t>𝑑</m:t>
                              </m:r>
                            </m:e>
                            <m:sup>
                              <m:r>
                                <a:rPr lang="en-US" sz="1600" b="0" i="1" smtClean="0">
                                  <a:latin typeface="Cambria Math" panose="02040503050406030204" pitchFamily="18" charset="0"/>
                                </a:rPr>
                                <m:t>2</m:t>
                              </m:r>
                            </m:sup>
                          </m:sSup>
                          <m:r>
                            <a:rPr lang="en-US" sz="1600" b="0" i="1" smtClean="0">
                              <a:latin typeface="Cambria Math" panose="02040503050406030204" pitchFamily="18" charset="0"/>
                            </a:rPr>
                            <m:t>𝐼</m:t>
                          </m:r>
                          <m:r>
                            <a:rPr lang="en-US" sz="1600" b="0" i="1" smtClean="0">
                              <a:latin typeface="Cambria Math" panose="02040503050406030204" pitchFamily="18" charset="0"/>
                            </a:rPr>
                            <m:t>(</m:t>
                          </m:r>
                          <m:r>
                            <a:rPr lang="en-US" sz="1600" b="0" i="1" smtClean="0">
                              <a:latin typeface="Cambria Math" panose="02040503050406030204" pitchFamily="18" charset="0"/>
                            </a:rPr>
                            <m:t>𝑧</m:t>
                          </m:r>
                          <m:r>
                            <a:rPr lang="en-US" sz="1600" b="0" i="1" smtClean="0">
                              <a:latin typeface="Cambria Math" panose="02040503050406030204" pitchFamily="18" charset="0"/>
                            </a:rPr>
                            <m:t>,</m:t>
                          </m:r>
                          <m:r>
                            <a:rPr lang="en-US" sz="1600" b="0" i="1" smtClean="0">
                              <a:latin typeface="Cambria Math" panose="02040503050406030204" pitchFamily="18" charset="0"/>
                            </a:rPr>
                            <m:t>𝑡</m:t>
                          </m:r>
                          <m:r>
                            <a:rPr lang="en-US" sz="1600" b="0" i="1" smtClean="0">
                              <a:latin typeface="Cambria Math" panose="02040503050406030204" pitchFamily="18" charset="0"/>
                            </a:rPr>
                            <m:t>)</m:t>
                          </m:r>
                        </m:num>
                        <m:den>
                          <m:r>
                            <a:rPr lang="en-US" sz="1600" i="1">
                              <a:latin typeface="Cambria Math" panose="02040503050406030204" pitchFamily="18" charset="0"/>
                            </a:rPr>
                            <m:t>𝑑</m:t>
                          </m:r>
                          <m:sSup>
                            <m:sSupPr>
                              <m:ctrlPr>
                                <a:rPr lang="en-US" sz="1600" b="0" i="1" smtClean="0">
                                  <a:latin typeface="Cambria Math" panose="02040503050406030204" pitchFamily="18" charset="0"/>
                                </a:rPr>
                              </m:ctrlPr>
                            </m:sSupPr>
                            <m:e>
                              <m:r>
                                <a:rPr lang="en-US" sz="1600" i="1">
                                  <a:latin typeface="Cambria Math" panose="02040503050406030204" pitchFamily="18" charset="0"/>
                                </a:rPr>
                                <m:t>𝑧</m:t>
                              </m:r>
                            </m:e>
                            <m:sup>
                              <m:r>
                                <a:rPr lang="en-US" sz="1600" b="0" i="1" smtClean="0">
                                  <a:latin typeface="Cambria Math" panose="02040503050406030204" pitchFamily="18" charset="0"/>
                                </a:rPr>
                                <m:t>2</m:t>
                              </m:r>
                            </m:sup>
                          </m:sSup>
                        </m:den>
                      </m:f>
                      <m:r>
                        <a:rPr lang="en-US" sz="1600" b="0" i="1" smtClean="0">
                          <a:latin typeface="Cambria Math" panose="02040503050406030204" pitchFamily="18" charset="0"/>
                        </a:rPr>
                        <m:t>=</m:t>
                      </m:r>
                      <m:r>
                        <a:rPr lang="en-US" sz="1600" i="1">
                          <a:latin typeface="Cambria Math" panose="02040503050406030204" pitchFamily="18" charset="0"/>
                        </a:rPr>
                        <m:t>𝐿</m:t>
                      </m:r>
                      <m:r>
                        <a:rPr lang="en-US" sz="1600" b="0" i="1" smtClean="0">
                          <a:latin typeface="Cambria Math" panose="02040503050406030204" pitchFamily="18" charset="0"/>
                        </a:rPr>
                        <m:t>𝐶</m:t>
                      </m:r>
                      <m:f>
                        <m:fPr>
                          <m:ctrlPr>
                            <a:rPr lang="en-US" sz="1600" i="1">
                              <a:latin typeface="Cambria Math" panose="02040503050406030204" pitchFamily="18" charset="0"/>
                            </a:rPr>
                          </m:ctrlPr>
                        </m:fPr>
                        <m:num>
                          <m:sSup>
                            <m:sSupPr>
                              <m:ctrlPr>
                                <a:rPr lang="en-US" sz="1600" i="1">
                                  <a:latin typeface="Cambria Math" panose="02040503050406030204" pitchFamily="18" charset="0"/>
                                </a:rPr>
                              </m:ctrlPr>
                            </m:sSupPr>
                            <m:e>
                              <m:r>
                                <a:rPr lang="en-US" sz="1600" i="1">
                                  <a:latin typeface="Cambria Math" panose="02040503050406030204" pitchFamily="18" charset="0"/>
                                </a:rPr>
                                <m:t>𝑑</m:t>
                              </m:r>
                            </m:e>
                            <m:sup>
                              <m:r>
                                <a:rPr lang="en-US" sz="1600" i="1">
                                  <a:latin typeface="Cambria Math" panose="02040503050406030204" pitchFamily="18" charset="0"/>
                                </a:rPr>
                                <m:t>2</m:t>
                              </m:r>
                            </m:sup>
                          </m:sSup>
                          <m:r>
                            <a:rPr lang="en-US" sz="1600" b="0" i="1" smtClean="0">
                              <a:latin typeface="Cambria Math" panose="02040503050406030204" pitchFamily="18" charset="0"/>
                            </a:rPr>
                            <m:t>𝐼</m:t>
                          </m:r>
                          <m:d>
                            <m:dPr>
                              <m:ctrlPr>
                                <a:rPr lang="en-US" sz="1600" i="1">
                                  <a:latin typeface="Cambria Math" panose="02040503050406030204" pitchFamily="18" charset="0"/>
                                </a:rPr>
                              </m:ctrlPr>
                            </m:dPr>
                            <m:e>
                              <m:r>
                                <a:rPr lang="en-US" sz="1600" i="1">
                                  <a:latin typeface="Cambria Math" panose="02040503050406030204" pitchFamily="18" charset="0"/>
                                </a:rPr>
                                <m:t>𝑧</m:t>
                              </m:r>
                              <m:r>
                                <a:rPr lang="en-US" sz="1600" i="1">
                                  <a:latin typeface="Cambria Math" panose="02040503050406030204" pitchFamily="18" charset="0"/>
                                </a:rPr>
                                <m:t>,</m:t>
                              </m:r>
                              <m:r>
                                <a:rPr lang="en-US" sz="1600" i="1">
                                  <a:latin typeface="Cambria Math" panose="02040503050406030204" pitchFamily="18" charset="0"/>
                                </a:rPr>
                                <m:t>𝑡</m:t>
                              </m:r>
                            </m:e>
                          </m:d>
                        </m:num>
                        <m:den>
                          <m:r>
                            <a:rPr lang="en-US" sz="1600" i="1">
                              <a:latin typeface="Cambria Math" panose="02040503050406030204" pitchFamily="18" charset="0"/>
                            </a:rPr>
                            <m:t>𝑑</m:t>
                          </m:r>
                          <m:sSup>
                            <m:sSupPr>
                              <m:ctrlPr>
                                <a:rPr lang="en-US" sz="1600" i="1">
                                  <a:latin typeface="Cambria Math" panose="02040503050406030204" pitchFamily="18" charset="0"/>
                                </a:rPr>
                              </m:ctrlPr>
                            </m:sSupPr>
                            <m:e>
                              <m:r>
                                <a:rPr lang="en-US" sz="1600" i="1">
                                  <a:latin typeface="Cambria Math" panose="02040503050406030204" pitchFamily="18" charset="0"/>
                                </a:rPr>
                                <m:t>𝑡</m:t>
                              </m:r>
                            </m:e>
                            <m:sup>
                              <m:r>
                                <a:rPr lang="en-US" sz="1600" i="1">
                                  <a:latin typeface="Cambria Math" panose="02040503050406030204" pitchFamily="18" charset="0"/>
                                </a:rPr>
                                <m:t>2</m:t>
                              </m:r>
                            </m:sup>
                          </m:sSup>
                        </m:den>
                      </m:f>
                      <m:r>
                        <a:rPr lang="en-US" sz="1600" b="0" i="1" smtClean="0">
                          <a:latin typeface="Cambria Math" panose="02040503050406030204" pitchFamily="18" charset="0"/>
                        </a:rPr>
                        <m:t>+</m:t>
                      </m:r>
                      <m:d>
                        <m:dPr>
                          <m:ctrlPr>
                            <a:rPr lang="en-US" sz="1600" b="0" i="1" smtClean="0">
                              <a:latin typeface="Cambria Math" panose="02040503050406030204" pitchFamily="18" charset="0"/>
                            </a:rPr>
                          </m:ctrlPr>
                        </m:dPr>
                        <m:e>
                          <m:r>
                            <a:rPr lang="en-US" sz="1600" b="0" i="1" smtClean="0">
                              <a:latin typeface="Cambria Math" panose="02040503050406030204" pitchFamily="18" charset="0"/>
                            </a:rPr>
                            <m:t>𝐿</m:t>
                          </m:r>
                          <m:r>
                            <a:rPr lang="en-US" sz="1600" i="1">
                              <a:latin typeface="Cambria Math" panose="02040503050406030204" pitchFamily="18" charset="0"/>
                            </a:rPr>
                            <m:t>𝐺</m:t>
                          </m:r>
                          <m:r>
                            <a:rPr lang="en-US" sz="1600" b="0" i="1" smtClean="0">
                              <a:latin typeface="Cambria Math" panose="02040503050406030204" pitchFamily="18" charset="0"/>
                            </a:rPr>
                            <m:t>+</m:t>
                          </m:r>
                          <m:r>
                            <a:rPr lang="en-US" sz="1600" b="0" i="1" smtClean="0">
                              <a:latin typeface="Cambria Math" panose="02040503050406030204" pitchFamily="18" charset="0"/>
                            </a:rPr>
                            <m:t>𝑅𝐶</m:t>
                          </m:r>
                        </m:e>
                      </m:d>
                      <m:f>
                        <m:fPr>
                          <m:ctrlPr>
                            <a:rPr lang="en-US" sz="1600" i="1">
                              <a:latin typeface="Cambria Math" panose="02040503050406030204" pitchFamily="18" charset="0"/>
                            </a:rPr>
                          </m:ctrlPr>
                        </m:fPr>
                        <m:num>
                          <m:r>
                            <a:rPr lang="en-US" sz="1600" i="1">
                              <a:latin typeface="Cambria Math" panose="02040503050406030204" pitchFamily="18" charset="0"/>
                            </a:rPr>
                            <m:t>𝑑</m:t>
                          </m:r>
                          <m:r>
                            <a:rPr lang="en-US" sz="1600" b="0" i="1" smtClean="0">
                              <a:latin typeface="Cambria Math" panose="02040503050406030204" pitchFamily="18" charset="0"/>
                            </a:rPr>
                            <m:t>𝐼</m:t>
                          </m:r>
                          <m:d>
                            <m:dPr>
                              <m:ctrlPr>
                                <a:rPr lang="en-US" sz="1600" i="1">
                                  <a:latin typeface="Cambria Math" panose="02040503050406030204" pitchFamily="18" charset="0"/>
                                </a:rPr>
                              </m:ctrlPr>
                            </m:dPr>
                            <m:e>
                              <m:r>
                                <a:rPr lang="en-US" sz="1600" i="1">
                                  <a:latin typeface="Cambria Math" panose="02040503050406030204" pitchFamily="18" charset="0"/>
                                </a:rPr>
                                <m:t>𝑧</m:t>
                              </m:r>
                              <m:r>
                                <a:rPr lang="en-US" sz="1600" i="1">
                                  <a:latin typeface="Cambria Math" panose="02040503050406030204" pitchFamily="18" charset="0"/>
                                </a:rPr>
                                <m:t>,</m:t>
                              </m:r>
                              <m:r>
                                <a:rPr lang="en-US" sz="1600" i="1">
                                  <a:latin typeface="Cambria Math" panose="02040503050406030204" pitchFamily="18" charset="0"/>
                                </a:rPr>
                                <m:t>𝑡</m:t>
                              </m:r>
                            </m:e>
                          </m:d>
                        </m:num>
                        <m:den>
                          <m:r>
                            <a:rPr lang="en-US" sz="1600" i="1">
                              <a:latin typeface="Cambria Math" panose="02040503050406030204" pitchFamily="18" charset="0"/>
                            </a:rPr>
                            <m:t>𝑑𝑡</m:t>
                          </m:r>
                        </m:den>
                      </m:f>
                      <m:r>
                        <a:rPr lang="en-US" sz="1600" b="0" i="1" smtClean="0">
                          <a:latin typeface="Cambria Math" panose="02040503050406030204" pitchFamily="18" charset="0"/>
                        </a:rPr>
                        <m:t>+</m:t>
                      </m:r>
                      <m:r>
                        <a:rPr lang="en-US" sz="1600" b="0" i="1" smtClean="0">
                          <a:latin typeface="Cambria Math" panose="02040503050406030204" pitchFamily="18" charset="0"/>
                        </a:rPr>
                        <m:t>𝑅𝐺𝐼</m:t>
                      </m:r>
                      <m:r>
                        <a:rPr lang="en-US" sz="1600" b="0" i="1" smtClean="0">
                          <a:latin typeface="Cambria Math" panose="02040503050406030204" pitchFamily="18" charset="0"/>
                        </a:rPr>
                        <m:t>(</m:t>
                      </m:r>
                      <m:r>
                        <a:rPr lang="en-US" sz="1600" b="0" i="1" smtClean="0">
                          <a:latin typeface="Cambria Math" panose="02040503050406030204" pitchFamily="18" charset="0"/>
                        </a:rPr>
                        <m:t>𝑧</m:t>
                      </m:r>
                      <m:r>
                        <a:rPr lang="en-US" sz="1600" b="0" i="1" smtClean="0">
                          <a:latin typeface="Cambria Math" panose="02040503050406030204" pitchFamily="18" charset="0"/>
                        </a:rPr>
                        <m:t>,</m:t>
                      </m:r>
                      <m:r>
                        <a:rPr lang="en-US" sz="1600" b="0" i="1" smtClean="0">
                          <a:latin typeface="Cambria Math" panose="02040503050406030204" pitchFamily="18" charset="0"/>
                        </a:rPr>
                        <m:t>𝑡</m:t>
                      </m:r>
                      <m:r>
                        <a:rPr lang="en-US" sz="1600" b="0" i="1" smtClean="0">
                          <a:latin typeface="Cambria Math" panose="02040503050406030204" pitchFamily="18" charset="0"/>
                        </a:rPr>
                        <m:t>)</m:t>
                      </m:r>
                    </m:oMath>
                  </m:oMathPara>
                </a14:m>
                <a:endParaRPr lang="en-US" sz="1600" dirty="0"/>
              </a:p>
            </p:txBody>
          </p:sp>
        </mc:Choice>
        <mc:Fallback xmlns="">
          <p:sp>
            <p:nvSpPr>
              <p:cNvPr id="34" name="TextBox 33">
                <a:extLst>
                  <a:ext uri="{FF2B5EF4-FFF2-40B4-BE49-F238E27FC236}">
                    <a16:creationId xmlns:a16="http://schemas.microsoft.com/office/drawing/2014/main" id="{416AFDD0-F704-4467-8569-BC43D87B51F5}"/>
                  </a:ext>
                </a:extLst>
              </p:cNvPr>
              <p:cNvSpPr txBox="1">
                <a:spLocks noRot="1" noChangeAspect="1" noMove="1" noResize="1" noEditPoints="1" noAdjustHandles="1" noChangeArrowheads="1" noChangeShapeType="1" noTextEdit="1"/>
              </p:cNvSpPr>
              <p:nvPr/>
            </p:nvSpPr>
            <p:spPr>
              <a:xfrm>
                <a:off x="5084689" y="3143475"/>
                <a:ext cx="4941609" cy="500393"/>
              </a:xfrm>
              <a:prstGeom prst="rect">
                <a:avLst/>
              </a:prstGeom>
              <a:blipFill>
                <a:blip r:embed="rId2"/>
                <a:stretch>
                  <a:fillRect/>
                </a:stretch>
              </a:blipFill>
            </p:spPr>
            <p:txBody>
              <a:bodyPr/>
              <a:lstStyle/>
              <a:p>
                <a:r>
                  <a:rPr lang="en-US">
                    <a:noFill/>
                  </a:rPr>
                  <a:t> </a:t>
                </a:r>
              </a:p>
            </p:txBody>
          </p:sp>
        </mc:Fallback>
      </mc:AlternateContent>
      <p:sp>
        <p:nvSpPr>
          <p:cNvPr id="26" name="Rectangle 25">
            <a:extLst>
              <a:ext uri="{FF2B5EF4-FFF2-40B4-BE49-F238E27FC236}">
                <a16:creationId xmlns:a16="http://schemas.microsoft.com/office/drawing/2014/main" id="{B433B799-8FB8-4699-A2BF-019E3D2A9DA7}"/>
              </a:ext>
            </a:extLst>
          </p:cNvPr>
          <p:cNvSpPr/>
          <p:nvPr/>
        </p:nvSpPr>
        <p:spPr>
          <a:xfrm>
            <a:off x="2004182" y="1212796"/>
            <a:ext cx="5217631" cy="744757"/>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mc:AlternateContent xmlns:mc="http://schemas.openxmlformats.org/markup-compatibility/2006" xmlns:a14="http://schemas.microsoft.com/office/drawing/2010/main">
        <mc:Choice Requires="a14">
          <p:sp>
            <p:nvSpPr>
              <p:cNvPr id="29" name="TextBox 28">
                <a:extLst>
                  <a:ext uri="{FF2B5EF4-FFF2-40B4-BE49-F238E27FC236}">
                    <a16:creationId xmlns:a16="http://schemas.microsoft.com/office/drawing/2014/main" id="{7BB8DB1C-7758-46F7-A43F-416EE96A85BA}"/>
                  </a:ext>
                </a:extLst>
              </p:cNvPr>
              <p:cNvSpPr txBox="1"/>
              <p:nvPr/>
            </p:nvSpPr>
            <p:spPr>
              <a:xfrm>
                <a:off x="2081430" y="1332573"/>
                <a:ext cx="5140382" cy="500393"/>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1600" i="1" smtClean="0">
                              <a:latin typeface="Cambria Math" panose="02040503050406030204" pitchFamily="18" charset="0"/>
                            </a:rPr>
                          </m:ctrlPr>
                        </m:fPr>
                        <m:num>
                          <m:sSup>
                            <m:sSupPr>
                              <m:ctrlPr>
                                <a:rPr lang="en-US" sz="1600" b="0" i="1" smtClean="0">
                                  <a:latin typeface="Cambria Math" panose="02040503050406030204" pitchFamily="18" charset="0"/>
                                </a:rPr>
                              </m:ctrlPr>
                            </m:sSupPr>
                            <m:e>
                              <m:r>
                                <a:rPr lang="en-US" sz="1600" b="0" i="1" smtClean="0">
                                  <a:latin typeface="Cambria Math" panose="02040503050406030204" pitchFamily="18" charset="0"/>
                                </a:rPr>
                                <m:t>𝑑</m:t>
                              </m:r>
                            </m:e>
                            <m:sup>
                              <m:r>
                                <a:rPr lang="en-US" sz="1600" b="0" i="1" smtClean="0">
                                  <a:latin typeface="Cambria Math" panose="02040503050406030204" pitchFamily="18" charset="0"/>
                                </a:rPr>
                                <m:t>2</m:t>
                              </m:r>
                            </m:sup>
                          </m:sSup>
                          <m:r>
                            <a:rPr lang="en-US" sz="1600" b="0" i="1" smtClean="0">
                              <a:latin typeface="Cambria Math" panose="02040503050406030204" pitchFamily="18" charset="0"/>
                            </a:rPr>
                            <m:t>𝑉</m:t>
                          </m:r>
                          <m:r>
                            <a:rPr lang="en-US" sz="1600" b="0" i="1" smtClean="0">
                              <a:latin typeface="Cambria Math" panose="02040503050406030204" pitchFamily="18" charset="0"/>
                            </a:rPr>
                            <m:t>(</m:t>
                          </m:r>
                          <m:r>
                            <a:rPr lang="en-US" sz="1600" b="0" i="1" smtClean="0">
                              <a:latin typeface="Cambria Math" panose="02040503050406030204" pitchFamily="18" charset="0"/>
                            </a:rPr>
                            <m:t>𝑧</m:t>
                          </m:r>
                          <m:r>
                            <a:rPr lang="en-US" sz="1600" b="0" i="1" smtClean="0">
                              <a:latin typeface="Cambria Math" panose="02040503050406030204" pitchFamily="18" charset="0"/>
                            </a:rPr>
                            <m:t>,</m:t>
                          </m:r>
                          <m:r>
                            <a:rPr lang="en-US" sz="1600" b="0" i="1" smtClean="0">
                              <a:latin typeface="Cambria Math" panose="02040503050406030204" pitchFamily="18" charset="0"/>
                            </a:rPr>
                            <m:t>𝑡</m:t>
                          </m:r>
                          <m:r>
                            <a:rPr lang="en-US" sz="1600" b="0" i="1" smtClean="0">
                              <a:latin typeface="Cambria Math" panose="02040503050406030204" pitchFamily="18" charset="0"/>
                            </a:rPr>
                            <m:t>)</m:t>
                          </m:r>
                        </m:num>
                        <m:den>
                          <m:r>
                            <a:rPr lang="en-US" sz="1600" i="1">
                              <a:latin typeface="Cambria Math" panose="02040503050406030204" pitchFamily="18" charset="0"/>
                            </a:rPr>
                            <m:t>𝑑</m:t>
                          </m:r>
                          <m:sSup>
                            <m:sSupPr>
                              <m:ctrlPr>
                                <a:rPr lang="en-US" sz="1600" b="0" i="1" smtClean="0">
                                  <a:latin typeface="Cambria Math" panose="02040503050406030204" pitchFamily="18" charset="0"/>
                                </a:rPr>
                              </m:ctrlPr>
                            </m:sSupPr>
                            <m:e>
                              <m:r>
                                <a:rPr lang="en-US" sz="1600" i="1">
                                  <a:latin typeface="Cambria Math" panose="02040503050406030204" pitchFamily="18" charset="0"/>
                                </a:rPr>
                                <m:t>𝑧</m:t>
                              </m:r>
                            </m:e>
                            <m:sup>
                              <m:r>
                                <a:rPr lang="en-US" sz="1600" b="0" i="1" smtClean="0">
                                  <a:latin typeface="Cambria Math" panose="02040503050406030204" pitchFamily="18" charset="0"/>
                                </a:rPr>
                                <m:t>2</m:t>
                              </m:r>
                            </m:sup>
                          </m:sSup>
                        </m:den>
                      </m:f>
                      <m:r>
                        <a:rPr lang="en-US" sz="1600" b="0" i="1" smtClean="0">
                          <a:latin typeface="Cambria Math" panose="02040503050406030204" pitchFamily="18" charset="0"/>
                        </a:rPr>
                        <m:t>=</m:t>
                      </m:r>
                      <m:r>
                        <a:rPr lang="en-US" sz="1600" i="1">
                          <a:latin typeface="Cambria Math" panose="02040503050406030204" pitchFamily="18" charset="0"/>
                        </a:rPr>
                        <m:t>𝐿</m:t>
                      </m:r>
                      <m:r>
                        <a:rPr lang="en-US" sz="1600" b="0" i="1" smtClean="0">
                          <a:latin typeface="Cambria Math" panose="02040503050406030204" pitchFamily="18" charset="0"/>
                        </a:rPr>
                        <m:t>𝐶</m:t>
                      </m:r>
                      <m:f>
                        <m:fPr>
                          <m:ctrlPr>
                            <a:rPr lang="en-US" sz="1600" i="1">
                              <a:latin typeface="Cambria Math" panose="02040503050406030204" pitchFamily="18" charset="0"/>
                            </a:rPr>
                          </m:ctrlPr>
                        </m:fPr>
                        <m:num>
                          <m:sSup>
                            <m:sSupPr>
                              <m:ctrlPr>
                                <a:rPr lang="en-US" sz="1600" i="1">
                                  <a:latin typeface="Cambria Math" panose="02040503050406030204" pitchFamily="18" charset="0"/>
                                </a:rPr>
                              </m:ctrlPr>
                            </m:sSupPr>
                            <m:e>
                              <m:r>
                                <a:rPr lang="en-US" sz="1600" i="1">
                                  <a:latin typeface="Cambria Math" panose="02040503050406030204" pitchFamily="18" charset="0"/>
                                </a:rPr>
                                <m:t>𝑑</m:t>
                              </m:r>
                            </m:e>
                            <m:sup>
                              <m:r>
                                <a:rPr lang="en-US" sz="1600" i="1">
                                  <a:latin typeface="Cambria Math" panose="02040503050406030204" pitchFamily="18" charset="0"/>
                                </a:rPr>
                                <m:t>2</m:t>
                              </m:r>
                            </m:sup>
                          </m:sSup>
                          <m:r>
                            <a:rPr lang="en-US" sz="1600" i="1">
                              <a:latin typeface="Cambria Math" panose="02040503050406030204" pitchFamily="18" charset="0"/>
                            </a:rPr>
                            <m:t>𝑉</m:t>
                          </m:r>
                          <m:d>
                            <m:dPr>
                              <m:ctrlPr>
                                <a:rPr lang="en-US" sz="1600" i="1">
                                  <a:latin typeface="Cambria Math" panose="02040503050406030204" pitchFamily="18" charset="0"/>
                                </a:rPr>
                              </m:ctrlPr>
                            </m:dPr>
                            <m:e>
                              <m:r>
                                <a:rPr lang="en-US" sz="1600" i="1">
                                  <a:latin typeface="Cambria Math" panose="02040503050406030204" pitchFamily="18" charset="0"/>
                                </a:rPr>
                                <m:t>𝑧</m:t>
                              </m:r>
                              <m:r>
                                <a:rPr lang="en-US" sz="1600" i="1">
                                  <a:latin typeface="Cambria Math" panose="02040503050406030204" pitchFamily="18" charset="0"/>
                                </a:rPr>
                                <m:t>,</m:t>
                              </m:r>
                              <m:r>
                                <a:rPr lang="en-US" sz="1600" i="1">
                                  <a:latin typeface="Cambria Math" panose="02040503050406030204" pitchFamily="18" charset="0"/>
                                </a:rPr>
                                <m:t>𝑡</m:t>
                              </m:r>
                            </m:e>
                          </m:d>
                        </m:num>
                        <m:den>
                          <m:r>
                            <a:rPr lang="en-US" sz="1600" i="1">
                              <a:latin typeface="Cambria Math" panose="02040503050406030204" pitchFamily="18" charset="0"/>
                            </a:rPr>
                            <m:t>𝑑</m:t>
                          </m:r>
                          <m:sSup>
                            <m:sSupPr>
                              <m:ctrlPr>
                                <a:rPr lang="en-US" sz="1600" i="1">
                                  <a:latin typeface="Cambria Math" panose="02040503050406030204" pitchFamily="18" charset="0"/>
                                </a:rPr>
                              </m:ctrlPr>
                            </m:sSupPr>
                            <m:e>
                              <m:r>
                                <a:rPr lang="en-US" sz="1600" i="1">
                                  <a:latin typeface="Cambria Math" panose="02040503050406030204" pitchFamily="18" charset="0"/>
                                </a:rPr>
                                <m:t>𝑡</m:t>
                              </m:r>
                            </m:e>
                            <m:sup>
                              <m:r>
                                <a:rPr lang="en-US" sz="1600" i="1">
                                  <a:latin typeface="Cambria Math" panose="02040503050406030204" pitchFamily="18" charset="0"/>
                                </a:rPr>
                                <m:t>2</m:t>
                              </m:r>
                            </m:sup>
                          </m:sSup>
                        </m:den>
                      </m:f>
                      <m:r>
                        <a:rPr lang="en-US" sz="1600" b="0" i="1" smtClean="0">
                          <a:latin typeface="Cambria Math" panose="02040503050406030204" pitchFamily="18" charset="0"/>
                        </a:rPr>
                        <m:t>+</m:t>
                      </m:r>
                      <m:d>
                        <m:dPr>
                          <m:ctrlPr>
                            <a:rPr lang="en-US" sz="1600" b="0" i="1" smtClean="0">
                              <a:latin typeface="Cambria Math" panose="02040503050406030204" pitchFamily="18" charset="0"/>
                            </a:rPr>
                          </m:ctrlPr>
                        </m:dPr>
                        <m:e>
                          <m:r>
                            <a:rPr lang="en-US" sz="1600" b="0" i="1" smtClean="0">
                              <a:latin typeface="Cambria Math" panose="02040503050406030204" pitchFamily="18" charset="0"/>
                            </a:rPr>
                            <m:t>𝐿</m:t>
                          </m:r>
                          <m:r>
                            <a:rPr lang="en-US" sz="1600" i="1">
                              <a:latin typeface="Cambria Math" panose="02040503050406030204" pitchFamily="18" charset="0"/>
                            </a:rPr>
                            <m:t>𝐺</m:t>
                          </m:r>
                          <m:r>
                            <a:rPr lang="en-US" sz="1600" b="0" i="1" smtClean="0">
                              <a:latin typeface="Cambria Math" panose="02040503050406030204" pitchFamily="18" charset="0"/>
                            </a:rPr>
                            <m:t>+</m:t>
                          </m:r>
                          <m:r>
                            <a:rPr lang="en-US" sz="1600" b="0" i="1" smtClean="0">
                              <a:latin typeface="Cambria Math" panose="02040503050406030204" pitchFamily="18" charset="0"/>
                            </a:rPr>
                            <m:t>𝑅𝐶</m:t>
                          </m:r>
                        </m:e>
                      </m:d>
                      <m:f>
                        <m:fPr>
                          <m:ctrlPr>
                            <a:rPr lang="en-US" sz="1600" i="1">
                              <a:latin typeface="Cambria Math" panose="02040503050406030204" pitchFamily="18" charset="0"/>
                            </a:rPr>
                          </m:ctrlPr>
                        </m:fPr>
                        <m:num>
                          <m:r>
                            <a:rPr lang="en-US" sz="1600" i="1">
                              <a:latin typeface="Cambria Math" panose="02040503050406030204" pitchFamily="18" charset="0"/>
                            </a:rPr>
                            <m:t>𝑑𝑉</m:t>
                          </m:r>
                          <m:d>
                            <m:dPr>
                              <m:ctrlPr>
                                <a:rPr lang="en-US" sz="1600" i="1">
                                  <a:latin typeface="Cambria Math" panose="02040503050406030204" pitchFamily="18" charset="0"/>
                                </a:rPr>
                              </m:ctrlPr>
                            </m:dPr>
                            <m:e>
                              <m:r>
                                <a:rPr lang="en-US" sz="1600" i="1">
                                  <a:latin typeface="Cambria Math" panose="02040503050406030204" pitchFamily="18" charset="0"/>
                                </a:rPr>
                                <m:t>𝑧</m:t>
                              </m:r>
                              <m:r>
                                <a:rPr lang="en-US" sz="1600" i="1">
                                  <a:latin typeface="Cambria Math" panose="02040503050406030204" pitchFamily="18" charset="0"/>
                                </a:rPr>
                                <m:t>,</m:t>
                              </m:r>
                              <m:r>
                                <a:rPr lang="en-US" sz="1600" i="1">
                                  <a:latin typeface="Cambria Math" panose="02040503050406030204" pitchFamily="18" charset="0"/>
                                </a:rPr>
                                <m:t>𝑡</m:t>
                              </m:r>
                            </m:e>
                          </m:d>
                        </m:num>
                        <m:den>
                          <m:r>
                            <a:rPr lang="en-US" sz="1600" i="1">
                              <a:latin typeface="Cambria Math" panose="02040503050406030204" pitchFamily="18" charset="0"/>
                            </a:rPr>
                            <m:t>𝑑𝑡</m:t>
                          </m:r>
                        </m:den>
                      </m:f>
                      <m:r>
                        <a:rPr lang="en-US" sz="1600" b="0" i="1" smtClean="0">
                          <a:latin typeface="Cambria Math" panose="02040503050406030204" pitchFamily="18" charset="0"/>
                        </a:rPr>
                        <m:t>+</m:t>
                      </m:r>
                      <m:r>
                        <a:rPr lang="en-US" sz="1600" b="0" i="1" smtClean="0">
                          <a:latin typeface="Cambria Math" panose="02040503050406030204" pitchFamily="18" charset="0"/>
                        </a:rPr>
                        <m:t>𝑅𝐺𝑉</m:t>
                      </m:r>
                      <m:r>
                        <a:rPr lang="en-US" sz="1600" b="0" i="1" smtClean="0">
                          <a:latin typeface="Cambria Math" panose="02040503050406030204" pitchFamily="18" charset="0"/>
                        </a:rPr>
                        <m:t>(</m:t>
                      </m:r>
                      <m:r>
                        <a:rPr lang="en-US" sz="1600" b="0" i="1" smtClean="0">
                          <a:latin typeface="Cambria Math" panose="02040503050406030204" pitchFamily="18" charset="0"/>
                        </a:rPr>
                        <m:t>𝑧</m:t>
                      </m:r>
                      <m:r>
                        <a:rPr lang="en-US" sz="1600" b="0" i="1" smtClean="0">
                          <a:latin typeface="Cambria Math" panose="02040503050406030204" pitchFamily="18" charset="0"/>
                        </a:rPr>
                        <m:t>,</m:t>
                      </m:r>
                      <m:r>
                        <a:rPr lang="en-US" sz="1600" b="0" i="1" smtClean="0">
                          <a:latin typeface="Cambria Math" panose="02040503050406030204" pitchFamily="18" charset="0"/>
                        </a:rPr>
                        <m:t>𝑡</m:t>
                      </m:r>
                      <m:r>
                        <a:rPr lang="en-US" sz="1600" b="0" i="1" smtClean="0">
                          <a:latin typeface="Cambria Math" panose="02040503050406030204" pitchFamily="18" charset="0"/>
                        </a:rPr>
                        <m:t>)</m:t>
                      </m:r>
                    </m:oMath>
                  </m:oMathPara>
                </a14:m>
                <a:endParaRPr lang="en-US" sz="1600" dirty="0"/>
              </a:p>
            </p:txBody>
          </p:sp>
        </mc:Choice>
        <mc:Fallback xmlns="">
          <p:sp>
            <p:nvSpPr>
              <p:cNvPr id="29" name="TextBox 28">
                <a:extLst>
                  <a:ext uri="{FF2B5EF4-FFF2-40B4-BE49-F238E27FC236}">
                    <a16:creationId xmlns:a16="http://schemas.microsoft.com/office/drawing/2014/main" id="{7BB8DB1C-7758-46F7-A43F-416EE96A85BA}"/>
                  </a:ext>
                </a:extLst>
              </p:cNvPr>
              <p:cNvSpPr txBox="1">
                <a:spLocks noRot="1" noChangeAspect="1" noMove="1" noResize="1" noEditPoints="1" noAdjustHandles="1" noChangeArrowheads="1" noChangeShapeType="1" noTextEdit="1"/>
              </p:cNvSpPr>
              <p:nvPr/>
            </p:nvSpPr>
            <p:spPr>
              <a:xfrm>
                <a:off x="2081430" y="1332573"/>
                <a:ext cx="5140382" cy="500393"/>
              </a:xfrm>
              <a:prstGeom prst="rect">
                <a:avLst/>
              </a:prstGeom>
              <a:blipFill>
                <a:blip r:embed="rId3"/>
                <a:stretch>
                  <a:fillRect/>
                </a:stretch>
              </a:blipFill>
            </p:spPr>
            <p:txBody>
              <a:bodyPr/>
              <a:lstStyle/>
              <a:p>
                <a:r>
                  <a:rPr lang="en-US">
                    <a:noFill/>
                  </a:rPr>
                  <a:t> </a:t>
                </a:r>
              </a:p>
            </p:txBody>
          </p:sp>
        </mc:Fallback>
      </mc:AlternateContent>
      <p:sp>
        <p:nvSpPr>
          <p:cNvPr id="31" name="Rectangle 30">
            <a:extLst>
              <a:ext uri="{FF2B5EF4-FFF2-40B4-BE49-F238E27FC236}">
                <a16:creationId xmlns:a16="http://schemas.microsoft.com/office/drawing/2014/main" id="{B1CC19ED-4DF8-4251-A474-3930E07469B3}"/>
              </a:ext>
            </a:extLst>
          </p:cNvPr>
          <p:cNvSpPr/>
          <p:nvPr/>
        </p:nvSpPr>
        <p:spPr>
          <a:xfrm>
            <a:off x="1937682" y="1979471"/>
            <a:ext cx="5426131" cy="923330"/>
          </a:xfrm>
          <a:prstGeom prst="rect">
            <a:avLst/>
          </a:prstGeom>
        </p:spPr>
        <p:txBody>
          <a:bodyPr wrap="square">
            <a:spAutoFit/>
          </a:bodyPr>
          <a:lstStyle/>
          <a:p>
            <a:r>
              <a:rPr lang="en-US" sz="1800" dirty="0"/>
              <a:t>This is the wave equation for </a:t>
            </a:r>
            <a:r>
              <a:rPr lang="en-US" sz="1800" b="1" dirty="0"/>
              <a:t>voltage</a:t>
            </a:r>
            <a:r>
              <a:rPr lang="en-US" sz="1800" dirty="0"/>
              <a:t>, which relates its second derivative in </a:t>
            </a:r>
            <a:r>
              <a:rPr lang="en-US" sz="1800" b="1" dirty="0"/>
              <a:t>time</a:t>
            </a:r>
            <a:r>
              <a:rPr lang="en-US" sz="1800" dirty="0"/>
              <a:t> to its second derivative in </a:t>
            </a:r>
            <a:r>
              <a:rPr lang="en-US" sz="1800" b="1" dirty="0"/>
              <a:t>space</a:t>
            </a:r>
            <a:r>
              <a:rPr lang="en-US" sz="1800" dirty="0"/>
              <a:t>.</a:t>
            </a:r>
          </a:p>
        </p:txBody>
      </p:sp>
      <p:sp>
        <p:nvSpPr>
          <p:cNvPr id="40" name="Rectangle 39">
            <a:extLst>
              <a:ext uri="{FF2B5EF4-FFF2-40B4-BE49-F238E27FC236}">
                <a16:creationId xmlns:a16="http://schemas.microsoft.com/office/drawing/2014/main" id="{E78535FA-F15F-4DD7-8BB9-4D9E556F0795}"/>
              </a:ext>
            </a:extLst>
          </p:cNvPr>
          <p:cNvSpPr/>
          <p:nvPr/>
        </p:nvSpPr>
        <p:spPr>
          <a:xfrm>
            <a:off x="4903189" y="3888232"/>
            <a:ext cx="5426131" cy="923330"/>
          </a:xfrm>
          <a:prstGeom prst="rect">
            <a:avLst/>
          </a:prstGeom>
        </p:spPr>
        <p:txBody>
          <a:bodyPr wrap="square">
            <a:spAutoFit/>
          </a:bodyPr>
          <a:lstStyle/>
          <a:p>
            <a:r>
              <a:rPr lang="en-US" sz="1800" dirty="0"/>
              <a:t>This is the wave equation for </a:t>
            </a:r>
            <a:r>
              <a:rPr lang="en-US" sz="1800" b="1" dirty="0"/>
              <a:t>current</a:t>
            </a:r>
            <a:r>
              <a:rPr lang="en-US" sz="1800" dirty="0"/>
              <a:t>, which relates its second derivative in </a:t>
            </a:r>
            <a:r>
              <a:rPr lang="en-US" sz="1800" b="1" dirty="0"/>
              <a:t>time</a:t>
            </a:r>
            <a:r>
              <a:rPr lang="en-US" sz="1800" dirty="0"/>
              <a:t> to its second derivative in </a:t>
            </a:r>
            <a:r>
              <a:rPr lang="en-US" sz="1800" b="1" dirty="0"/>
              <a:t>space</a:t>
            </a:r>
            <a:r>
              <a:rPr lang="en-US" sz="1800" dirty="0"/>
              <a:t>.</a:t>
            </a:r>
          </a:p>
        </p:txBody>
      </p:sp>
      <p:sp>
        <p:nvSpPr>
          <p:cNvPr id="41" name="Rectangle 40">
            <a:extLst>
              <a:ext uri="{FF2B5EF4-FFF2-40B4-BE49-F238E27FC236}">
                <a16:creationId xmlns:a16="http://schemas.microsoft.com/office/drawing/2014/main" id="{42B8F2B5-4C5E-4ADD-9B66-509B6814FBC6}"/>
              </a:ext>
            </a:extLst>
          </p:cNvPr>
          <p:cNvSpPr/>
          <p:nvPr/>
        </p:nvSpPr>
        <p:spPr>
          <a:xfrm>
            <a:off x="1842664" y="5322038"/>
            <a:ext cx="8183634" cy="646331"/>
          </a:xfrm>
          <a:prstGeom prst="rect">
            <a:avLst/>
          </a:prstGeom>
        </p:spPr>
        <p:txBody>
          <a:bodyPr wrap="square">
            <a:spAutoFit/>
          </a:bodyPr>
          <a:lstStyle/>
          <a:p>
            <a:r>
              <a:rPr lang="en-US" sz="1800" dirty="0"/>
              <a:t>Note that the wave equations for voltage and current are </a:t>
            </a:r>
            <a:r>
              <a:rPr lang="en-US" sz="1800" b="1" dirty="0"/>
              <a:t>identical</a:t>
            </a:r>
            <a:r>
              <a:rPr lang="en-US" sz="1800" dirty="0"/>
              <a:t>.  These differential equations will also have identical solutions.</a:t>
            </a:r>
          </a:p>
        </p:txBody>
      </p:sp>
      <p:sp>
        <p:nvSpPr>
          <p:cNvPr id="2" name="Title 1">
            <a:extLst>
              <a:ext uri="{FF2B5EF4-FFF2-40B4-BE49-F238E27FC236}">
                <a16:creationId xmlns:a16="http://schemas.microsoft.com/office/drawing/2014/main" id="{97412DFB-453C-4891-8E7E-24A0025E17C5}"/>
              </a:ext>
            </a:extLst>
          </p:cNvPr>
          <p:cNvSpPr>
            <a:spLocks noGrp="1"/>
          </p:cNvSpPr>
          <p:nvPr>
            <p:ph type="title"/>
          </p:nvPr>
        </p:nvSpPr>
        <p:spPr/>
        <p:txBody>
          <a:bodyPr/>
          <a:lstStyle/>
          <a:p>
            <a:r>
              <a:rPr lang="en-US" dirty="0">
                <a:latin typeface="+mn-lt"/>
              </a:rPr>
              <a:t>The Wave Equations</a:t>
            </a:r>
          </a:p>
        </p:txBody>
      </p:sp>
    </p:spTree>
    <p:extLst>
      <p:ext uri="{BB962C8B-B14F-4D97-AF65-F5344CB8AC3E}">
        <p14:creationId xmlns:p14="http://schemas.microsoft.com/office/powerpoint/2010/main" val="25747790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4F811D7-5DFF-44D8-8102-CB358711D9C5}"/>
              </a:ext>
            </a:extLst>
          </p:cNvPr>
          <p:cNvSpPr/>
          <p:nvPr/>
        </p:nvSpPr>
        <p:spPr>
          <a:xfrm>
            <a:off x="2945699" y="4214854"/>
            <a:ext cx="6349426" cy="1675887"/>
          </a:xfrm>
          <a:custGeom>
            <a:avLst/>
            <a:gdLst>
              <a:gd name="connsiteX0" fmla="*/ 0 w 6349426"/>
              <a:gd name="connsiteY0" fmla="*/ 0 h 1675887"/>
              <a:gd name="connsiteX1" fmla="*/ 513726 w 6349426"/>
              <a:gd name="connsiteY1" fmla="*/ 0 h 1675887"/>
              <a:gd name="connsiteX2" fmla="*/ 1217935 w 6349426"/>
              <a:gd name="connsiteY2" fmla="*/ 0 h 1675887"/>
              <a:gd name="connsiteX3" fmla="*/ 1858650 w 6349426"/>
              <a:gd name="connsiteY3" fmla="*/ 0 h 1675887"/>
              <a:gd name="connsiteX4" fmla="*/ 2245388 w 6349426"/>
              <a:gd name="connsiteY4" fmla="*/ 0 h 1675887"/>
              <a:gd name="connsiteX5" fmla="*/ 2822608 w 6349426"/>
              <a:gd name="connsiteY5" fmla="*/ 0 h 1675887"/>
              <a:gd name="connsiteX6" fmla="*/ 3272840 w 6349426"/>
              <a:gd name="connsiteY6" fmla="*/ 0 h 1675887"/>
              <a:gd name="connsiteX7" fmla="*/ 3977050 w 6349426"/>
              <a:gd name="connsiteY7" fmla="*/ 0 h 1675887"/>
              <a:gd name="connsiteX8" fmla="*/ 4617764 w 6349426"/>
              <a:gd name="connsiteY8" fmla="*/ 0 h 1675887"/>
              <a:gd name="connsiteX9" fmla="*/ 5258479 w 6349426"/>
              <a:gd name="connsiteY9" fmla="*/ 0 h 1675887"/>
              <a:gd name="connsiteX10" fmla="*/ 6349426 w 6349426"/>
              <a:gd name="connsiteY10" fmla="*/ 0 h 1675887"/>
              <a:gd name="connsiteX11" fmla="*/ 6349426 w 6349426"/>
              <a:gd name="connsiteY11" fmla="*/ 575388 h 1675887"/>
              <a:gd name="connsiteX12" fmla="*/ 6349426 w 6349426"/>
              <a:gd name="connsiteY12" fmla="*/ 1167535 h 1675887"/>
              <a:gd name="connsiteX13" fmla="*/ 6349426 w 6349426"/>
              <a:gd name="connsiteY13" fmla="*/ 1675887 h 1675887"/>
              <a:gd name="connsiteX14" fmla="*/ 5645217 w 6349426"/>
              <a:gd name="connsiteY14" fmla="*/ 1675887 h 1675887"/>
              <a:gd name="connsiteX15" fmla="*/ 5004502 w 6349426"/>
              <a:gd name="connsiteY15" fmla="*/ 1675887 h 1675887"/>
              <a:gd name="connsiteX16" fmla="*/ 4363787 w 6349426"/>
              <a:gd name="connsiteY16" fmla="*/ 1675887 h 1675887"/>
              <a:gd name="connsiteX17" fmla="*/ 3850061 w 6349426"/>
              <a:gd name="connsiteY17" fmla="*/ 1675887 h 1675887"/>
              <a:gd name="connsiteX18" fmla="*/ 3272840 w 6349426"/>
              <a:gd name="connsiteY18" fmla="*/ 1675887 h 1675887"/>
              <a:gd name="connsiteX19" fmla="*/ 2632126 w 6349426"/>
              <a:gd name="connsiteY19" fmla="*/ 1675887 h 1675887"/>
              <a:gd name="connsiteX20" fmla="*/ 2054905 w 6349426"/>
              <a:gd name="connsiteY20" fmla="*/ 1675887 h 1675887"/>
              <a:gd name="connsiteX21" fmla="*/ 1414190 w 6349426"/>
              <a:gd name="connsiteY21" fmla="*/ 1675887 h 1675887"/>
              <a:gd name="connsiteX22" fmla="*/ 1027453 w 6349426"/>
              <a:gd name="connsiteY22" fmla="*/ 1675887 h 1675887"/>
              <a:gd name="connsiteX23" fmla="*/ 0 w 6349426"/>
              <a:gd name="connsiteY23" fmla="*/ 1675887 h 1675887"/>
              <a:gd name="connsiteX24" fmla="*/ 0 w 6349426"/>
              <a:gd name="connsiteY24" fmla="*/ 1083740 h 1675887"/>
              <a:gd name="connsiteX25" fmla="*/ 0 w 6349426"/>
              <a:gd name="connsiteY25" fmla="*/ 558629 h 1675887"/>
              <a:gd name="connsiteX26" fmla="*/ 0 w 6349426"/>
              <a:gd name="connsiteY26" fmla="*/ 0 h 1675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349426" h="1675887" fill="none" extrusionOk="0">
                <a:moveTo>
                  <a:pt x="0" y="0"/>
                </a:moveTo>
                <a:cubicBezTo>
                  <a:pt x="118099" y="-55255"/>
                  <a:pt x="385447" y="46490"/>
                  <a:pt x="513726" y="0"/>
                </a:cubicBezTo>
                <a:cubicBezTo>
                  <a:pt x="642005" y="-46490"/>
                  <a:pt x="913677" y="67804"/>
                  <a:pt x="1217935" y="0"/>
                </a:cubicBezTo>
                <a:cubicBezTo>
                  <a:pt x="1522193" y="-67804"/>
                  <a:pt x="1545939" y="156"/>
                  <a:pt x="1858650" y="0"/>
                </a:cubicBezTo>
                <a:cubicBezTo>
                  <a:pt x="2171361" y="-156"/>
                  <a:pt x="2135285" y="37870"/>
                  <a:pt x="2245388" y="0"/>
                </a:cubicBezTo>
                <a:cubicBezTo>
                  <a:pt x="2355491" y="-37870"/>
                  <a:pt x="2541788" y="62791"/>
                  <a:pt x="2822608" y="0"/>
                </a:cubicBezTo>
                <a:cubicBezTo>
                  <a:pt x="3103428" y="-62791"/>
                  <a:pt x="3095484" y="46768"/>
                  <a:pt x="3272840" y="0"/>
                </a:cubicBezTo>
                <a:cubicBezTo>
                  <a:pt x="3450196" y="-46768"/>
                  <a:pt x="3740277" y="38405"/>
                  <a:pt x="3977050" y="0"/>
                </a:cubicBezTo>
                <a:cubicBezTo>
                  <a:pt x="4213823" y="-38405"/>
                  <a:pt x="4318518" y="65861"/>
                  <a:pt x="4617764" y="0"/>
                </a:cubicBezTo>
                <a:cubicBezTo>
                  <a:pt x="4917010" y="-65861"/>
                  <a:pt x="5007780" y="27023"/>
                  <a:pt x="5258479" y="0"/>
                </a:cubicBezTo>
                <a:cubicBezTo>
                  <a:pt x="5509178" y="-27023"/>
                  <a:pt x="6050503" y="115817"/>
                  <a:pt x="6349426" y="0"/>
                </a:cubicBezTo>
                <a:cubicBezTo>
                  <a:pt x="6393752" y="243669"/>
                  <a:pt x="6334834" y="413825"/>
                  <a:pt x="6349426" y="575388"/>
                </a:cubicBezTo>
                <a:cubicBezTo>
                  <a:pt x="6364018" y="736951"/>
                  <a:pt x="6305568" y="903787"/>
                  <a:pt x="6349426" y="1167535"/>
                </a:cubicBezTo>
                <a:cubicBezTo>
                  <a:pt x="6393284" y="1431283"/>
                  <a:pt x="6347758" y="1542939"/>
                  <a:pt x="6349426" y="1675887"/>
                </a:cubicBezTo>
                <a:cubicBezTo>
                  <a:pt x="6013908" y="1695482"/>
                  <a:pt x="5832464" y="1626983"/>
                  <a:pt x="5645217" y="1675887"/>
                </a:cubicBezTo>
                <a:cubicBezTo>
                  <a:pt x="5457970" y="1724791"/>
                  <a:pt x="5233246" y="1647968"/>
                  <a:pt x="5004502" y="1675887"/>
                </a:cubicBezTo>
                <a:cubicBezTo>
                  <a:pt x="4775758" y="1703806"/>
                  <a:pt x="4619788" y="1651729"/>
                  <a:pt x="4363787" y="1675887"/>
                </a:cubicBezTo>
                <a:cubicBezTo>
                  <a:pt x="4107786" y="1700045"/>
                  <a:pt x="4082498" y="1640092"/>
                  <a:pt x="3850061" y="1675887"/>
                </a:cubicBezTo>
                <a:cubicBezTo>
                  <a:pt x="3617624" y="1711682"/>
                  <a:pt x="3492005" y="1660171"/>
                  <a:pt x="3272840" y="1675887"/>
                </a:cubicBezTo>
                <a:cubicBezTo>
                  <a:pt x="3053675" y="1691603"/>
                  <a:pt x="2864208" y="1602527"/>
                  <a:pt x="2632126" y="1675887"/>
                </a:cubicBezTo>
                <a:cubicBezTo>
                  <a:pt x="2400044" y="1749247"/>
                  <a:pt x="2195828" y="1654037"/>
                  <a:pt x="2054905" y="1675887"/>
                </a:cubicBezTo>
                <a:cubicBezTo>
                  <a:pt x="1913982" y="1697737"/>
                  <a:pt x="1550718" y="1642133"/>
                  <a:pt x="1414190" y="1675887"/>
                </a:cubicBezTo>
                <a:cubicBezTo>
                  <a:pt x="1277663" y="1709641"/>
                  <a:pt x="1172564" y="1645480"/>
                  <a:pt x="1027453" y="1675887"/>
                </a:cubicBezTo>
                <a:cubicBezTo>
                  <a:pt x="882342" y="1706294"/>
                  <a:pt x="224256" y="1611487"/>
                  <a:pt x="0" y="1675887"/>
                </a:cubicBezTo>
                <a:cubicBezTo>
                  <a:pt x="-66358" y="1536815"/>
                  <a:pt x="35626" y="1237266"/>
                  <a:pt x="0" y="1083740"/>
                </a:cubicBezTo>
                <a:cubicBezTo>
                  <a:pt x="-35626" y="930214"/>
                  <a:pt x="21805" y="803133"/>
                  <a:pt x="0" y="558629"/>
                </a:cubicBezTo>
                <a:cubicBezTo>
                  <a:pt x="-21805" y="314125"/>
                  <a:pt x="17768" y="203010"/>
                  <a:pt x="0" y="0"/>
                </a:cubicBezTo>
                <a:close/>
              </a:path>
              <a:path w="6349426" h="1675887" stroke="0" extrusionOk="0">
                <a:moveTo>
                  <a:pt x="0" y="0"/>
                </a:moveTo>
                <a:cubicBezTo>
                  <a:pt x="207857" y="-6580"/>
                  <a:pt x="406767" y="24033"/>
                  <a:pt x="577221" y="0"/>
                </a:cubicBezTo>
                <a:cubicBezTo>
                  <a:pt x="747675" y="-24033"/>
                  <a:pt x="890763" y="49921"/>
                  <a:pt x="1090947" y="0"/>
                </a:cubicBezTo>
                <a:cubicBezTo>
                  <a:pt x="1291131" y="-49921"/>
                  <a:pt x="1396160" y="42530"/>
                  <a:pt x="1477685" y="0"/>
                </a:cubicBezTo>
                <a:cubicBezTo>
                  <a:pt x="1559210" y="-42530"/>
                  <a:pt x="1885688" y="45110"/>
                  <a:pt x="2181894" y="0"/>
                </a:cubicBezTo>
                <a:cubicBezTo>
                  <a:pt x="2478100" y="-45110"/>
                  <a:pt x="2741837" y="182"/>
                  <a:pt x="2886103" y="0"/>
                </a:cubicBezTo>
                <a:cubicBezTo>
                  <a:pt x="3030369" y="-182"/>
                  <a:pt x="3244168" y="5264"/>
                  <a:pt x="3463323" y="0"/>
                </a:cubicBezTo>
                <a:cubicBezTo>
                  <a:pt x="3682478" y="-5264"/>
                  <a:pt x="3669060" y="3787"/>
                  <a:pt x="3850061" y="0"/>
                </a:cubicBezTo>
                <a:cubicBezTo>
                  <a:pt x="4031062" y="-3787"/>
                  <a:pt x="4148502" y="26062"/>
                  <a:pt x="4236799" y="0"/>
                </a:cubicBezTo>
                <a:cubicBezTo>
                  <a:pt x="4325096" y="-26062"/>
                  <a:pt x="4472499" y="45900"/>
                  <a:pt x="4623537" y="0"/>
                </a:cubicBezTo>
                <a:cubicBezTo>
                  <a:pt x="4774575" y="-45900"/>
                  <a:pt x="5030604" y="59100"/>
                  <a:pt x="5327746" y="0"/>
                </a:cubicBezTo>
                <a:cubicBezTo>
                  <a:pt x="5624888" y="-59100"/>
                  <a:pt x="5612056" y="51635"/>
                  <a:pt x="5777978" y="0"/>
                </a:cubicBezTo>
                <a:cubicBezTo>
                  <a:pt x="5943900" y="-51635"/>
                  <a:pt x="6114806" y="35640"/>
                  <a:pt x="6349426" y="0"/>
                </a:cubicBezTo>
                <a:cubicBezTo>
                  <a:pt x="6366872" y="169394"/>
                  <a:pt x="6328543" y="435128"/>
                  <a:pt x="6349426" y="558629"/>
                </a:cubicBezTo>
                <a:cubicBezTo>
                  <a:pt x="6370309" y="682130"/>
                  <a:pt x="6318881" y="917847"/>
                  <a:pt x="6349426" y="1100499"/>
                </a:cubicBezTo>
                <a:cubicBezTo>
                  <a:pt x="6379971" y="1283151"/>
                  <a:pt x="6307502" y="1538750"/>
                  <a:pt x="6349426" y="1675887"/>
                </a:cubicBezTo>
                <a:cubicBezTo>
                  <a:pt x="6193968" y="1681409"/>
                  <a:pt x="6063103" y="1650593"/>
                  <a:pt x="5899194" y="1675887"/>
                </a:cubicBezTo>
                <a:cubicBezTo>
                  <a:pt x="5735285" y="1701181"/>
                  <a:pt x="5464039" y="1657438"/>
                  <a:pt x="5194985" y="1675887"/>
                </a:cubicBezTo>
                <a:cubicBezTo>
                  <a:pt x="4925931" y="1694336"/>
                  <a:pt x="4773224" y="1670524"/>
                  <a:pt x="4490776" y="1675887"/>
                </a:cubicBezTo>
                <a:cubicBezTo>
                  <a:pt x="4208328" y="1681250"/>
                  <a:pt x="4059425" y="1603246"/>
                  <a:pt x="3850061" y="1675887"/>
                </a:cubicBezTo>
                <a:cubicBezTo>
                  <a:pt x="3640697" y="1748528"/>
                  <a:pt x="3439451" y="1663149"/>
                  <a:pt x="3336335" y="1675887"/>
                </a:cubicBezTo>
                <a:cubicBezTo>
                  <a:pt x="3233219" y="1688625"/>
                  <a:pt x="2891066" y="1626865"/>
                  <a:pt x="2695620" y="1675887"/>
                </a:cubicBezTo>
                <a:cubicBezTo>
                  <a:pt x="2500175" y="1724909"/>
                  <a:pt x="2365917" y="1656026"/>
                  <a:pt x="2181894" y="1675887"/>
                </a:cubicBezTo>
                <a:cubicBezTo>
                  <a:pt x="1997871" y="1695748"/>
                  <a:pt x="1793928" y="1616057"/>
                  <a:pt x="1541179" y="1675887"/>
                </a:cubicBezTo>
                <a:cubicBezTo>
                  <a:pt x="1288430" y="1735717"/>
                  <a:pt x="1250450" y="1670978"/>
                  <a:pt x="1154441" y="1675887"/>
                </a:cubicBezTo>
                <a:cubicBezTo>
                  <a:pt x="1058432" y="1680796"/>
                  <a:pt x="693914" y="1669040"/>
                  <a:pt x="577221" y="1675887"/>
                </a:cubicBezTo>
                <a:cubicBezTo>
                  <a:pt x="460528" y="1682734"/>
                  <a:pt x="238163" y="1659682"/>
                  <a:pt x="0" y="1675887"/>
                </a:cubicBezTo>
                <a:cubicBezTo>
                  <a:pt x="-39302" y="1541738"/>
                  <a:pt x="42798" y="1312564"/>
                  <a:pt x="0" y="1083740"/>
                </a:cubicBezTo>
                <a:cubicBezTo>
                  <a:pt x="-42798" y="854916"/>
                  <a:pt x="1701" y="672828"/>
                  <a:pt x="0" y="525111"/>
                </a:cubicBezTo>
                <a:cubicBezTo>
                  <a:pt x="-1701" y="377394"/>
                  <a:pt x="39971" y="155994"/>
                  <a:pt x="0" y="0"/>
                </a:cubicBezTo>
                <a:close/>
              </a:path>
            </a:pathLst>
          </a:custGeom>
          <a:solidFill>
            <a:schemeClr val="tx2">
              <a:lumMod val="20000"/>
              <a:lumOff val="80000"/>
            </a:schemeClr>
          </a:solidFill>
          <a:ln>
            <a:solidFill>
              <a:schemeClr val="tx1"/>
            </a:solidFill>
            <a:extLst>
              <a:ext uri="{C807C97D-BFC1-408E-A445-0C87EB9F89A2}">
                <ask:lineSketchStyleProps xmlns:ask="http://schemas.microsoft.com/office/drawing/2018/sketchyshapes" sd="1308735162">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Rectangle 1">
            <a:extLst>
              <a:ext uri="{FF2B5EF4-FFF2-40B4-BE49-F238E27FC236}">
                <a16:creationId xmlns:a16="http://schemas.microsoft.com/office/drawing/2014/main" id="{2467C755-3A69-44B5-80E7-BBE877E7B3A2}"/>
              </a:ext>
            </a:extLst>
          </p:cNvPr>
          <p:cNvSpPr/>
          <p:nvPr/>
        </p:nvSpPr>
        <p:spPr>
          <a:xfrm>
            <a:off x="2921287" y="1931531"/>
            <a:ext cx="6349426" cy="1675887"/>
          </a:xfrm>
          <a:custGeom>
            <a:avLst/>
            <a:gdLst>
              <a:gd name="connsiteX0" fmla="*/ 0 w 6349426"/>
              <a:gd name="connsiteY0" fmla="*/ 0 h 1675887"/>
              <a:gd name="connsiteX1" fmla="*/ 513726 w 6349426"/>
              <a:gd name="connsiteY1" fmla="*/ 0 h 1675887"/>
              <a:gd name="connsiteX2" fmla="*/ 1217935 w 6349426"/>
              <a:gd name="connsiteY2" fmla="*/ 0 h 1675887"/>
              <a:gd name="connsiteX3" fmla="*/ 1858650 w 6349426"/>
              <a:gd name="connsiteY3" fmla="*/ 0 h 1675887"/>
              <a:gd name="connsiteX4" fmla="*/ 2245388 w 6349426"/>
              <a:gd name="connsiteY4" fmla="*/ 0 h 1675887"/>
              <a:gd name="connsiteX5" fmla="*/ 2822608 w 6349426"/>
              <a:gd name="connsiteY5" fmla="*/ 0 h 1675887"/>
              <a:gd name="connsiteX6" fmla="*/ 3272840 w 6349426"/>
              <a:gd name="connsiteY6" fmla="*/ 0 h 1675887"/>
              <a:gd name="connsiteX7" fmla="*/ 3977050 w 6349426"/>
              <a:gd name="connsiteY7" fmla="*/ 0 h 1675887"/>
              <a:gd name="connsiteX8" fmla="*/ 4617764 w 6349426"/>
              <a:gd name="connsiteY8" fmla="*/ 0 h 1675887"/>
              <a:gd name="connsiteX9" fmla="*/ 5258479 w 6349426"/>
              <a:gd name="connsiteY9" fmla="*/ 0 h 1675887"/>
              <a:gd name="connsiteX10" fmla="*/ 6349426 w 6349426"/>
              <a:gd name="connsiteY10" fmla="*/ 0 h 1675887"/>
              <a:gd name="connsiteX11" fmla="*/ 6349426 w 6349426"/>
              <a:gd name="connsiteY11" fmla="*/ 575388 h 1675887"/>
              <a:gd name="connsiteX12" fmla="*/ 6349426 w 6349426"/>
              <a:gd name="connsiteY12" fmla="*/ 1167535 h 1675887"/>
              <a:gd name="connsiteX13" fmla="*/ 6349426 w 6349426"/>
              <a:gd name="connsiteY13" fmla="*/ 1675887 h 1675887"/>
              <a:gd name="connsiteX14" fmla="*/ 5645217 w 6349426"/>
              <a:gd name="connsiteY14" fmla="*/ 1675887 h 1675887"/>
              <a:gd name="connsiteX15" fmla="*/ 5004502 w 6349426"/>
              <a:gd name="connsiteY15" fmla="*/ 1675887 h 1675887"/>
              <a:gd name="connsiteX16" fmla="*/ 4363787 w 6349426"/>
              <a:gd name="connsiteY16" fmla="*/ 1675887 h 1675887"/>
              <a:gd name="connsiteX17" fmla="*/ 3850061 w 6349426"/>
              <a:gd name="connsiteY17" fmla="*/ 1675887 h 1675887"/>
              <a:gd name="connsiteX18" fmla="*/ 3272840 w 6349426"/>
              <a:gd name="connsiteY18" fmla="*/ 1675887 h 1675887"/>
              <a:gd name="connsiteX19" fmla="*/ 2632126 w 6349426"/>
              <a:gd name="connsiteY19" fmla="*/ 1675887 h 1675887"/>
              <a:gd name="connsiteX20" fmla="*/ 2054905 w 6349426"/>
              <a:gd name="connsiteY20" fmla="*/ 1675887 h 1675887"/>
              <a:gd name="connsiteX21" fmla="*/ 1414190 w 6349426"/>
              <a:gd name="connsiteY21" fmla="*/ 1675887 h 1675887"/>
              <a:gd name="connsiteX22" fmla="*/ 1027453 w 6349426"/>
              <a:gd name="connsiteY22" fmla="*/ 1675887 h 1675887"/>
              <a:gd name="connsiteX23" fmla="*/ 0 w 6349426"/>
              <a:gd name="connsiteY23" fmla="*/ 1675887 h 1675887"/>
              <a:gd name="connsiteX24" fmla="*/ 0 w 6349426"/>
              <a:gd name="connsiteY24" fmla="*/ 1083740 h 1675887"/>
              <a:gd name="connsiteX25" fmla="*/ 0 w 6349426"/>
              <a:gd name="connsiteY25" fmla="*/ 558629 h 1675887"/>
              <a:gd name="connsiteX26" fmla="*/ 0 w 6349426"/>
              <a:gd name="connsiteY26" fmla="*/ 0 h 1675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349426" h="1675887" fill="none" extrusionOk="0">
                <a:moveTo>
                  <a:pt x="0" y="0"/>
                </a:moveTo>
                <a:cubicBezTo>
                  <a:pt x="118099" y="-55255"/>
                  <a:pt x="385447" y="46490"/>
                  <a:pt x="513726" y="0"/>
                </a:cubicBezTo>
                <a:cubicBezTo>
                  <a:pt x="642005" y="-46490"/>
                  <a:pt x="913677" y="67804"/>
                  <a:pt x="1217935" y="0"/>
                </a:cubicBezTo>
                <a:cubicBezTo>
                  <a:pt x="1522193" y="-67804"/>
                  <a:pt x="1545939" y="156"/>
                  <a:pt x="1858650" y="0"/>
                </a:cubicBezTo>
                <a:cubicBezTo>
                  <a:pt x="2171361" y="-156"/>
                  <a:pt x="2135285" y="37870"/>
                  <a:pt x="2245388" y="0"/>
                </a:cubicBezTo>
                <a:cubicBezTo>
                  <a:pt x="2355491" y="-37870"/>
                  <a:pt x="2541788" y="62791"/>
                  <a:pt x="2822608" y="0"/>
                </a:cubicBezTo>
                <a:cubicBezTo>
                  <a:pt x="3103428" y="-62791"/>
                  <a:pt x="3095484" y="46768"/>
                  <a:pt x="3272840" y="0"/>
                </a:cubicBezTo>
                <a:cubicBezTo>
                  <a:pt x="3450196" y="-46768"/>
                  <a:pt x="3740277" y="38405"/>
                  <a:pt x="3977050" y="0"/>
                </a:cubicBezTo>
                <a:cubicBezTo>
                  <a:pt x="4213823" y="-38405"/>
                  <a:pt x="4318518" y="65861"/>
                  <a:pt x="4617764" y="0"/>
                </a:cubicBezTo>
                <a:cubicBezTo>
                  <a:pt x="4917010" y="-65861"/>
                  <a:pt x="5007780" y="27023"/>
                  <a:pt x="5258479" y="0"/>
                </a:cubicBezTo>
                <a:cubicBezTo>
                  <a:pt x="5509178" y="-27023"/>
                  <a:pt x="6050503" y="115817"/>
                  <a:pt x="6349426" y="0"/>
                </a:cubicBezTo>
                <a:cubicBezTo>
                  <a:pt x="6393752" y="243669"/>
                  <a:pt x="6334834" y="413825"/>
                  <a:pt x="6349426" y="575388"/>
                </a:cubicBezTo>
                <a:cubicBezTo>
                  <a:pt x="6364018" y="736951"/>
                  <a:pt x="6305568" y="903787"/>
                  <a:pt x="6349426" y="1167535"/>
                </a:cubicBezTo>
                <a:cubicBezTo>
                  <a:pt x="6393284" y="1431283"/>
                  <a:pt x="6347758" y="1542939"/>
                  <a:pt x="6349426" y="1675887"/>
                </a:cubicBezTo>
                <a:cubicBezTo>
                  <a:pt x="6013908" y="1695482"/>
                  <a:pt x="5832464" y="1626983"/>
                  <a:pt x="5645217" y="1675887"/>
                </a:cubicBezTo>
                <a:cubicBezTo>
                  <a:pt x="5457970" y="1724791"/>
                  <a:pt x="5233246" y="1647968"/>
                  <a:pt x="5004502" y="1675887"/>
                </a:cubicBezTo>
                <a:cubicBezTo>
                  <a:pt x="4775758" y="1703806"/>
                  <a:pt x="4619788" y="1651729"/>
                  <a:pt x="4363787" y="1675887"/>
                </a:cubicBezTo>
                <a:cubicBezTo>
                  <a:pt x="4107786" y="1700045"/>
                  <a:pt x="4082498" y="1640092"/>
                  <a:pt x="3850061" y="1675887"/>
                </a:cubicBezTo>
                <a:cubicBezTo>
                  <a:pt x="3617624" y="1711682"/>
                  <a:pt x="3492005" y="1660171"/>
                  <a:pt x="3272840" y="1675887"/>
                </a:cubicBezTo>
                <a:cubicBezTo>
                  <a:pt x="3053675" y="1691603"/>
                  <a:pt x="2864208" y="1602527"/>
                  <a:pt x="2632126" y="1675887"/>
                </a:cubicBezTo>
                <a:cubicBezTo>
                  <a:pt x="2400044" y="1749247"/>
                  <a:pt x="2195828" y="1654037"/>
                  <a:pt x="2054905" y="1675887"/>
                </a:cubicBezTo>
                <a:cubicBezTo>
                  <a:pt x="1913982" y="1697737"/>
                  <a:pt x="1550718" y="1642133"/>
                  <a:pt x="1414190" y="1675887"/>
                </a:cubicBezTo>
                <a:cubicBezTo>
                  <a:pt x="1277663" y="1709641"/>
                  <a:pt x="1172564" y="1645480"/>
                  <a:pt x="1027453" y="1675887"/>
                </a:cubicBezTo>
                <a:cubicBezTo>
                  <a:pt x="882342" y="1706294"/>
                  <a:pt x="224256" y="1611487"/>
                  <a:pt x="0" y="1675887"/>
                </a:cubicBezTo>
                <a:cubicBezTo>
                  <a:pt x="-66358" y="1536815"/>
                  <a:pt x="35626" y="1237266"/>
                  <a:pt x="0" y="1083740"/>
                </a:cubicBezTo>
                <a:cubicBezTo>
                  <a:pt x="-35626" y="930214"/>
                  <a:pt x="21805" y="803133"/>
                  <a:pt x="0" y="558629"/>
                </a:cubicBezTo>
                <a:cubicBezTo>
                  <a:pt x="-21805" y="314125"/>
                  <a:pt x="17768" y="203010"/>
                  <a:pt x="0" y="0"/>
                </a:cubicBezTo>
                <a:close/>
              </a:path>
              <a:path w="6349426" h="1675887" stroke="0" extrusionOk="0">
                <a:moveTo>
                  <a:pt x="0" y="0"/>
                </a:moveTo>
                <a:cubicBezTo>
                  <a:pt x="207857" y="-6580"/>
                  <a:pt x="406767" y="24033"/>
                  <a:pt x="577221" y="0"/>
                </a:cubicBezTo>
                <a:cubicBezTo>
                  <a:pt x="747675" y="-24033"/>
                  <a:pt x="890763" y="49921"/>
                  <a:pt x="1090947" y="0"/>
                </a:cubicBezTo>
                <a:cubicBezTo>
                  <a:pt x="1291131" y="-49921"/>
                  <a:pt x="1396160" y="42530"/>
                  <a:pt x="1477685" y="0"/>
                </a:cubicBezTo>
                <a:cubicBezTo>
                  <a:pt x="1559210" y="-42530"/>
                  <a:pt x="1885688" y="45110"/>
                  <a:pt x="2181894" y="0"/>
                </a:cubicBezTo>
                <a:cubicBezTo>
                  <a:pt x="2478100" y="-45110"/>
                  <a:pt x="2741837" y="182"/>
                  <a:pt x="2886103" y="0"/>
                </a:cubicBezTo>
                <a:cubicBezTo>
                  <a:pt x="3030369" y="-182"/>
                  <a:pt x="3244168" y="5264"/>
                  <a:pt x="3463323" y="0"/>
                </a:cubicBezTo>
                <a:cubicBezTo>
                  <a:pt x="3682478" y="-5264"/>
                  <a:pt x="3669060" y="3787"/>
                  <a:pt x="3850061" y="0"/>
                </a:cubicBezTo>
                <a:cubicBezTo>
                  <a:pt x="4031062" y="-3787"/>
                  <a:pt x="4148502" y="26062"/>
                  <a:pt x="4236799" y="0"/>
                </a:cubicBezTo>
                <a:cubicBezTo>
                  <a:pt x="4325096" y="-26062"/>
                  <a:pt x="4472499" y="45900"/>
                  <a:pt x="4623537" y="0"/>
                </a:cubicBezTo>
                <a:cubicBezTo>
                  <a:pt x="4774575" y="-45900"/>
                  <a:pt x="5030604" y="59100"/>
                  <a:pt x="5327746" y="0"/>
                </a:cubicBezTo>
                <a:cubicBezTo>
                  <a:pt x="5624888" y="-59100"/>
                  <a:pt x="5612056" y="51635"/>
                  <a:pt x="5777978" y="0"/>
                </a:cubicBezTo>
                <a:cubicBezTo>
                  <a:pt x="5943900" y="-51635"/>
                  <a:pt x="6114806" y="35640"/>
                  <a:pt x="6349426" y="0"/>
                </a:cubicBezTo>
                <a:cubicBezTo>
                  <a:pt x="6366872" y="169394"/>
                  <a:pt x="6328543" y="435128"/>
                  <a:pt x="6349426" y="558629"/>
                </a:cubicBezTo>
                <a:cubicBezTo>
                  <a:pt x="6370309" y="682130"/>
                  <a:pt x="6318881" y="917847"/>
                  <a:pt x="6349426" y="1100499"/>
                </a:cubicBezTo>
                <a:cubicBezTo>
                  <a:pt x="6379971" y="1283151"/>
                  <a:pt x="6307502" y="1538750"/>
                  <a:pt x="6349426" y="1675887"/>
                </a:cubicBezTo>
                <a:cubicBezTo>
                  <a:pt x="6193968" y="1681409"/>
                  <a:pt x="6063103" y="1650593"/>
                  <a:pt x="5899194" y="1675887"/>
                </a:cubicBezTo>
                <a:cubicBezTo>
                  <a:pt x="5735285" y="1701181"/>
                  <a:pt x="5464039" y="1657438"/>
                  <a:pt x="5194985" y="1675887"/>
                </a:cubicBezTo>
                <a:cubicBezTo>
                  <a:pt x="4925931" y="1694336"/>
                  <a:pt x="4773224" y="1670524"/>
                  <a:pt x="4490776" y="1675887"/>
                </a:cubicBezTo>
                <a:cubicBezTo>
                  <a:pt x="4208328" y="1681250"/>
                  <a:pt x="4059425" y="1603246"/>
                  <a:pt x="3850061" y="1675887"/>
                </a:cubicBezTo>
                <a:cubicBezTo>
                  <a:pt x="3640697" y="1748528"/>
                  <a:pt x="3439451" y="1663149"/>
                  <a:pt x="3336335" y="1675887"/>
                </a:cubicBezTo>
                <a:cubicBezTo>
                  <a:pt x="3233219" y="1688625"/>
                  <a:pt x="2891066" y="1626865"/>
                  <a:pt x="2695620" y="1675887"/>
                </a:cubicBezTo>
                <a:cubicBezTo>
                  <a:pt x="2500175" y="1724909"/>
                  <a:pt x="2365917" y="1656026"/>
                  <a:pt x="2181894" y="1675887"/>
                </a:cubicBezTo>
                <a:cubicBezTo>
                  <a:pt x="1997871" y="1695748"/>
                  <a:pt x="1793928" y="1616057"/>
                  <a:pt x="1541179" y="1675887"/>
                </a:cubicBezTo>
                <a:cubicBezTo>
                  <a:pt x="1288430" y="1735717"/>
                  <a:pt x="1250450" y="1670978"/>
                  <a:pt x="1154441" y="1675887"/>
                </a:cubicBezTo>
                <a:cubicBezTo>
                  <a:pt x="1058432" y="1680796"/>
                  <a:pt x="693914" y="1669040"/>
                  <a:pt x="577221" y="1675887"/>
                </a:cubicBezTo>
                <a:cubicBezTo>
                  <a:pt x="460528" y="1682734"/>
                  <a:pt x="238163" y="1659682"/>
                  <a:pt x="0" y="1675887"/>
                </a:cubicBezTo>
                <a:cubicBezTo>
                  <a:pt x="-39302" y="1541738"/>
                  <a:pt x="42798" y="1312564"/>
                  <a:pt x="0" y="1083740"/>
                </a:cubicBezTo>
                <a:cubicBezTo>
                  <a:pt x="-42798" y="854916"/>
                  <a:pt x="1701" y="672828"/>
                  <a:pt x="0" y="525111"/>
                </a:cubicBezTo>
                <a:cubicBezTo>
                  <a:pt x="-1701" y="377394"/>
                  <a:pt x="39971" y="155994"/>
                  <a:pt x="0" y="0"/>
                </a:cubicBezTo>
                <a:close/>
              </a:path>
            </a:pathLst>
          </a:custGeom>
          <a:solidFill>
            <a:schemeClr val="tx2">
              <a:lumMod val="20000"/>
              <a:lumOff val="80000"/>
            </a:schemeClr>
          </a:solidFill>
          <a:ln>
            <a:solidFill>
              <a:schemeClr val="tx1"/>
            </a:solidFill>
            <a:extLst>
              <a:ext uri="{C807C97D-BFC1-408E-A445-0C87EB9F89A2}">
                <ask:lineSketchStyleProps xmlns:ask="http://schemas.microsoft.com/office/drawing/2018/sketchyshapes" sd="1308735162">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5" name="Rectangle 34">
            <a:extLst>
              <a:ext uri="{FF2B5EF4-FFF2-40B4-BE49-F238E27FC236}">
                <a16:creationId xmlns:a16="http://schemas.microsoft.com/office/drawing/2014/main" id="{EE0ABBA8-4A12-469F-BC26-F9A1F47B64CC}"/>
              </a:ext>
            </a:extLst>
          </p:cNvPr>
          <p:cNvSpPr/>
          <p:nvPr/>
        </p:nvSpPr>
        <p:spPr>
          <a:xfrm>
            <a:off x="6110276" y="4439025"/>
            <a:ext cx="2523431" cy="744757"/>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Rectangle 3"/>
          <p:cNvSpPr/>
          <p:nvPr/>
        </p:nvSpPr>
        <p:spPr>
          <a:xfrm>
            <a:off x="718957" y="638991"/>
            <a:ext cx="9334194" cy="369332"/>
          </a:xfrm>
          <a:prstGeom prst="rect">
            <a:avLst/>
          </a:prstGeom>
        </p:spPr>
        <p:txBody>
          <a:bodyPr wrap="square">
            <a:spAutoFit/>
          </a:bodyPr>
          <a:lstStyle/>
          <a:p>
            <a:r>
              <a:rPr lang="en-US" sz="1800" i="1" dirty="0"/>
              <a:t>For a lossless line, the telegrapher’s equations and wave equations can be simplified.</a:t>
            </a:r>
          </a:p>
        </p:txBody>
      </p:sp>
      <mc:AlternateContent xmlns:mc="http://schemas.openxmlformats.org/markup-compatibility/2006" xmlns:a14="http://schemas.microsoft.com/office/drawing/2010/main">
        <mc:Choice Requires="a14">
          <p:sp>
            <p:nvSpPr>
              <p:cNvPr id="34" name="TextBox 33">
                <a:extLst>
                  <a:ext uri="{FF2B5EF4-FFF2-40B4-BE49-F238E27FC236}">
                    <a16:creationId xmlns:a16="http://schemas.microsoft.com/office/drawing/2014/main" id="{416AFDD0-F704-4467-8569-BC43D87B51F5}"/>
                  </a:ext>
                </a:extLst>
              </p:cNvPr>
              <p:cNvSpPr txBox="1"/>
              <p:nvPr/>
            </p:nvSpPr>
            <p:spPr>
              <a:xfrm>
                <a:off x="6187524" y="4558803"/>
                <a:ext cx="2333972" cy="562846"/>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1800" i="1" smtClean="0">
                              <a:latin typeface="Cambria Math" panose="02040503050406030204" pitchFamily="18" charset="0"/>
                            </a:rPr>
                          </m:ctrlPr>
                        </m:fPr>
                        <m:num>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𝑑</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𝐼</m:t>
                          </m:r>
                          <m:r>
                            <a:rPr lang="en-US" sz="1800" b="0" i="1" smtClean="0">
                              <a:latin typeface="Cambria Math" panose="02040503050406030204" pitchFamily="18" charset="0"/>
                            </a:rPr>
                            <m:t>(</m:t>
                          </m:r>
                          <m:r>
                            <a:rPr lang="en-US" sz="1800" b="0" i="1" smtClean="0">
                              <a:latin typeface="Cambria Math" panose="02040503050406030204" pitchFamily="18" charset="0"/>
                            </a:rPr>
                            <m:t>𝑧</m:t>
                          </m:r>
                          <m:r>
                            <a:rPr lang="en-US" sz="1800" b="0" i="1" smtClean="0">
                              <a:latin typeface="Cambria Math" panose="02040503050406030204" pitchFamily="18" charset="0"/>
                            </a:rPr>
                            <m:t>,</m:t>
                          </m:r>
                          <m:r>
                            <a:rPr lang="en-US" sz="1800" b="0" i="1" smtClean="0">
                              <a:latin typeface="Cambria Math" panose="02040503050406030204" pitchFamily="18" charset="0"/>
                            </a:rPr>
                            <m:t>𝑡</m:t>
                          </m:r>
                          <m:r>
                            <a:rPr lang="en-US" sz="1800" b="0" i="1" smtClean="0">
                              <a:latin typeface="Cambria Math" panose="02040503050406030204" pitchFamily="18" charset="0"/>
                            </a:rPr>
                            <m:t>)</m:t>
                          </m:r>
                        </m:num>
                        <m:den>
                          <m:r>
                            <a:rPr lang="en-US" sz="1800" i="1">
                              <a:latin typeface="Cambria Math" panose="02040503050406030204" pitchFamily="18" charset="0"/>
                            </a:rPr>
                            <m:t>𝑑</m:t>
                          </m:r>
                          <m:sSup>
                            <m:sSupPr>
                              <m:ctrlPr>
                                <a:rPr lang="en-US" sz="1800" b="0" i="1" smtClean="0">
                                  <a:latin typeface="Cambria Math" panose="02040503050406030204" pitchFamily="18" charset="0"/>
                                </a:rPr>
                              </m:ctrlPr>
                            </m:sSupPr>
                            <m:e>
                              <m:r>
                                <a:rPr lang="en-US" sz="1800" i="1">
                                  <a:latin typeface="Cambria Math" panose="02040503050406030204" pitchFamily="18" charset="0"/>
                                </a:rPr>
                                <m:t>𝑧</m:t>
                              </m:r>
                            </m:e>
                            <m:sup>
                              <m:r>
                                <a:rPr lang="en-US" sz="1800" b="0" i="1" smtClean="0">
                                  <a:latin typeface="Cambria Math" panose="02040503050406030204" pitchFamily="18" charset="0"/>
                                </a:rPr>
                                <m:t>2</m:t>
                              </m:r>
                            </m:sup>
                          </m:sSup>
                        </m:den>
                      </m:f>
                      <m:r>
                        <a:rPr lang="en-US" sz="1800" b="0" i="1" smtClean="0">
                          <a:latin typeface="Cambria Math" panose="02040503050406030204" pitchFamily="18" charset="0"/>
                        </a:rPr>
                        <m:t>=</m:t>
                      </m:r>
                      <m:r>
                        <a:rPr lang="en-US" sz="1800" i="1">
                          <a:latin typeface="Cambria Math" panose="02040503050406030204" pitchFamily="18" charset="0"/>
                        </a:rPr>
                        <m:t>𝐿</m:t>
                      </m:r>
                      <m:r>
                        <a:rPr lang="en-US" sz="1800" b="0" i="1" smtClean="0">
                          <a:latin typeface="Cambria Math" panose="02040503050406030204" pitchFamily="18" charset="0"/>
                        </a:rPr>
                        <m:t>𝐶</m:t>
                      </m:r>
                      <m:f>
                        <m:fPr>
                          <m:ctrlPr>
                            <a:rPr lang="en-US" sz="1800" i="1">
                              <a:latin typeface="Cambria Math" panose="02040503050406030204" pitchFamily="18" charset="0"/>
                            </a:rPr>
                          </m:ctrlPr>
                        </m:fPr>
                        <m:num>
                          <m:sSup>
                            <m:sSupPr>
                              <m:ctrlPr>
                                <a:rPr lang="en-US" sz="1800" i="1">
                                  <a:latin typeface="Cambria Math" panose="02040503050406030204" pitchFamily="18" charset="0"/>
                                </a:rPr>
                              </m:ctrlPr>
                            </m:sSupPr>
                            <m:e>
                              <m:r>
                                <a:rPr lang="en-US" sz="1800" i="1">
                                  <a:latin typeface="Cambria Math" panose="02040503050406030204" pitchFamily="18" charset="0"/>
                                </a:rPr>
                                <m:t>𝑑</m:t>
                              </m:r>
                            </m:e>
                            <m:sup>
                              <m:r>
                                <a:rPr lang="en-US" sz="1800" i="1">
                                  <a:latin typeface="Cambria Math" panose="02040503050406030204" pitchFamily="18" charset="0"/>
                                </a:rPr>
                                <m:t>2</m:t>
                              </m:r>
                            </m:sup>
                          </m:sSup>
                          <m:r>
                            <a:rPr lang="en-US" sz="1800" b="0" i="1" smtClean="0">
                              <a:latin typeface="Cambria Math" panose="02040503050406030204" pitchFamily="18" charset="0"/>
                            </a:rPr>
                            <m:t>𝐼</m:t>
                          </m:r>
                          <m:d>
                            <m:dPr>
                              <m:ctrlPr>
                                <a:rPr lang="en-US" sz="1800" i="1">
                                  <a:latin typeface="Cambria Math" panose="02040503050406030204" pitchFamily="18" charset="0"/>
                                </a:rPr>
                              </m:ctrlPr>
                            </m:dPr>
                            <m:e>
                              <m:r>
                                <a:rPr lang="en-US" sz="1800" i="1">
                                  <a:latin typeface="Cambria Math" panose="02040503050406030204" pitchFamily="18" charset="0"/>
                                </a:rPr>
                                <m:t>𝑧</m:t>
                              </m:r>
                              <m:r>
                                <a:rPr lang="en-US" sz="1800" i="1">
                                  <a:latin typeface="Cambria Math" panose="02040503050406030204" pitchFamily="18" charset="0"/>
                                </a:rPr>
                                <m:t>,</m:t>
                              </m:r>
                              <m:r>
                                <a:rPr lang="en-US" sz="1800" i="1">
                                  <a:latin typeface="Cambria Math" panose="02040503050406030204" pitchFamily="18" charset="0"/>
                                </a:rPr>
                                <m:t>𝑡</m:t>
                              </m:r>
                            </m:e>
                          </m:d>
                        </m:num>
                        <m:den>
                          <m:r>
                            <a:rPr lang="en-US" sz="1800" i="1">
                              <a:latin typeface="Cambria Math" panose="02040503050406030204" pitchFamily="18" charset="0"/>
                            </a:rPr>
                            <m:t>𝑑</m:t>
                          </m:r>
                          <m:sSup>
                            <m:sSupPr>
                              <m:ctrlPr>
                                <a:rPr lang="en-US" sz="1800" i="1">
                                  <a:latin typeface="Cambria Math" panose="02040503050406030204" pitchFamily="18" charset="0"/>
                                </a:rPr>
                              </m:ctrlPr>
                            </m:sSupPr>
                            <m:e>
                              <m:r>
                                <a:rPr lang="en-US" sz="1800" i="1">
                                  <a:latin typeface="Cambria Math" panose="02040503050406030204" pitchFamily="18" charset="0"/>
                                </a:rPr>
                                <m:t>𝑡</m:t>
                              </m:r>
                            </m:e>
                            <m:sup>
                              <m:r>
                                <a:rPr lang="en-US" sz="1800" i="1">
                                  <a:latin typeface="Cambria Math" panose="02040503050406030204" pitchFamily="18" charset="0"/>
                                </a:rPr>
                                <m:t>2</m:t>
                              </m:r>
                            </m:sup>
                          </m:sSup>
                        </m:den>
                      </m:f>
                    </m:oMath>
                  </m:oMathPara>
                </a14:m>
                <a:endParaRPr lang="en-US" sz="1800" dirty="0"/>
              </a:p>
            </p:txBody>
          </p:sp>
        </mc:Choice>
        <mc:Fallback xmlns="">
          <p:sp>
            <p:nvSpPr>
              <p:cNvPr id="34" name="TextBox 33">
                <a:extLst>
                  <a:ext uri="{FF2B5EF4-FFF2-40B4-BE49-F238E27FC236}">
                    <a16:creationId xmlns:a16="http://schemas.microsoft.com/office/drawing/2014/main" id="{416AFDD0-F704-4467-8569-BC43D87B51F5}"/>
                  </a:ext>
                </a:extLst>
              </p:cNvPr>
              <p:cNvSpPr txBox="1">
                <a:spLocks noRot="1" noChangeAspect="1" noMove="1" noResize="1" noEditPoints="1" noAdjustHandles="1" noChangeArrowheads="1" noChangeShapeType="1" noTextEdit="1"/>
              </p:cNvSpPr>
              <p:nvPr/>
            </p:nvSpPr>
            <p:spPr>
              <a:xfrm>
                <a:off x="6187524" y="4558803"/>
                <a:ext cx="2333972" cy="562846"/>
              </a:xfrm>
              <a:prstGeom prst="rect">
                <a:avLst/>
              </a:prstGeom>
              <a:blipFill>
                <a:blip r:embed="rId2"/>
                <a:stretch>
                  <a:fillRect/>
                </a:stretch>
              </a:blipFill>
            </p:spPr>
            <p:txBody>
              <a:bodyPr/>
              <a:lstStyle/>
              <a:p>
                <a:r>
                  <a:rPr lang="en-US">
                    <a:noFill/>
                  </a:rPr>
                  <a:t> </a:t>
                </a:r>
              </a:p>
            </p:txBody>
          </p:sp>
        </mc:Fallback>
      </mc:AlternateContent>
      <p:sp>
        <p:nvSpPr>
          <p:cNvPr id="26" name="Rectangle 25">
            <a:extLst>
              <a:ext uri="{FF2B5EF4-FFF2-40B4-BE49-F238E27FC236}">
                <a16:creationId xmlns:a16="http://schemas.microsoft.com/office/drawing/2014/main" id="{B433B799-8FB8-4699-A2BF-019E3D2A9DA7}"/>
              </a:ext>
            </a:extLst>
          </p:cNvPr>
          <p:cNvSpPr/>
          <p:nvPr/>
        </p:nvSpPr>
        <p:spPr>
          <a:xfrm>
            <a:off x="3174129" y="4439025"/>
            <a:ext cx="2523431" cy="744757"/>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mc:AlternateContent xmlns:mc="http://schemas.openxmlformats.org/markup-compatibility/2006" xmlns:a14="http://schemas.microsoft.com/office/drawing/2010/main">
        <mc:Choice Requires="a14">
          <p:sp>
            <p:nvSpPr>
              <p:cNvPr id="29" name="TextBox 28">
                <a:extLst>
                  <a:ext uri="{FF2B5EF4-FFF2-40B4-BE49-F238E27FC236}">
                    <a16:creationId xmlns:a16="http://schemas.microsoft.com/office/drawing/2014/main" id="{7BB8DB1C-7758-46F7-A43F-416EE96A85BA}"/>
                  </a:ext>
                </a:extLst>
              </p:cNvPr>
              <p:cNvSpPr txBox="1"/>
              <p:nvPr/>
            </p:nvSpPr>
            <p:spPr>
              <a:xfrm>
                <a:off x="3251377" y="4558803"/>
                <a:ext cx="2446182" cy="562846"/>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1800" i="1" smtClean="0">
                              <a:latin typeface="Cambria Math" panose="02040503050406030204" pitchFamily="18" charset="0"/>
                            </a:rPr>
                          </m:ctrlPr>
                        </m:fPr>
                        <m:num>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𝑑</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𝑉</m:t>
                          </m:r>
                          <m:r>
                            <a:rPr lang="en-US" sz="1800" b="0" i="1" smtClean="0">
                              <a:latin typeface="Cambria Math" panose="02040503050406030204" pitchFamily="18" charset="0"/>
                            </a:rPr>
                            <m:t>(</m:t>
                          </m:r>
                          <m:r>
                            <a:rPr lang="en-US" sz="1800" b="0" i="1" smtClean="0">
                              <a:latin typeface="Cambria Math" panose="02040503050406030204" pitchFamily="18" charset="0"/>
                            </a:rPr>
                            <m:t>𝑧</m:t>
                          </m:r>
                          <m:r>
                            <a:rPr lang="en-US" sz="1800" b="0" i="1" smtClean="0">
                              <a:latin typeface="Cambria Math" panose="02040503050406030204" pitchFamily="18" charset="0"/>
                            </a:rPr>
                            <m:t>,</m:t>
                          </m:r>
                          <m:r>
                            <a:rPr lang="en-US" sz="1800" b="0" i="1" smtClean="0">
                              <a:latin typeface="Cambria Math" panose="02040503050406030204" pitchFamily="18" charset="0"/>
                            </a:rPr>
                            <m:t>𝑡</m:t>
                          </m:r>
                          <m:r>
                            <a:rPr lang="en-US" sz="1800" b="0" i="1" smtClean="0">
                              <a:latin typeface="Cambria Math" panose="02040503050406030204" pitchFamily="18" charset="0"/>
                            </a:rPr>
                            <m:t>)</m:t>
                          </m:r>
                        </m:num>
                        <m:den>
                          <m:r>
                            <a:rPr lang="en-US" sz="1800" i="1">
                              <a:latin typeface="Cambria Math" panose="02040503050406030204" pitchFamily="18" charset="0"/>
                            </a:rPr>
                            <m:t>𝑑</m:t>
                          </m:r>
                          <m:sSup>
                            <m:sSupPr>
                              <m:ctrlPr>
                                <a:rPr lang="en-US" sz="1800" b="0" i="1" smtClean="0">
                                  <a:latin typeface="Cambria Math" panose="02040503050406030204" pitchFamily="18" charset="0"/>
                                </a:rPr>
                              </m:ctrlPr>
                            </m:sSupPr>
                            <m:e>
                              <m:r>
                                <a:rPr lang="en-US" sz="1800" i="1">
                                  <a:latin typeface="Cambria Math" panose="02040503050406030204" pitchFamily="18" charset="0"/>
                                </a:rPr>
                                <m:t>𝑧</m:t>
                              </m:r>
                            </m:e>
                            <m:sup>
                              <m:r>
                                <a:rPr lang="en-US" sz="1800" b="0" i="1" smtClean="0">
                                  <a:latin typeface="Cambria Math" panose="02040503050406030204" pitchFamily="18" charset="0"/>
                                </a:rPr>
                                <m:t>2</m:t>
                              </m:r>
                            </m:sup>
                          </m:sSup>
                        </m:den>
                      </m:f>
                      <m:r>
                        <a:rPr lang="en-US" sz="1800" b="0" i="1" smtClean="0">
                          <a:latin typeface="Cambria Math" panose="02040503050406030204" pitchFamily="18" charset="0"/>
                        </a:rPr>
                        <m:t>=</m:t>
                      </m:r>
                      <m:r>
                        <a:rPr lang="en-US" sz="1800" i="1">
                          <a:latin typeface="Cambria Math" panose="02040503050406030204" pitchFamily="18" charset="0"/>
                        </a:rPr>
                        <m:t>𝐿</m:t>
                      </m:r>
                      <m:r>
                        <a:rPr lang="en-US" sz="1800" b="0" i="1" smtClean="0">
                          <a:latin typeface="Cambria Math" panose="02040503050406030204" pitchFamily="18" charset="0"/>
                        </a:rPr>
                        <m:t>𝐶</m:t>
                      </m:r>
                      <m:f>
                        <m:fPr>
                          <m:ctrlPr>
                            <a:rPr lang="en-US" sz="1800" i="1">
                              <a:latin typeface="Cambria Math" panose="02040503050406030204" pitchFamily="18" charset="0"/>
                            </a:rPr>
                          </m:ctrlPr>
                        </m:fPr>
                        <m:num>
                          <m:sSup>
                            <m:sSupPr>
                              <m:ctrlPr>
                                <a:rPr lang="en-US" sz="1800" i="1">
                                  <a:latin typeface="Cambria Math" panose="02040503050406030204" pitchFamily="18" charset="0"/>
                                </a:rPr>
                              </m:ctrlPr>
                            </m:sSupPr>
                            <m:e>
                              <m:r>
                                <a:rPr lang="en-US" sz="1800" i="1">
                                  <a:latin typeface="Cambria Math" panose="02040503050406030204" pitchFamily="18" charset="0"/>
                                </a:rPr>
                                <m:t>𝑑</m:t>
                              </m:r>
                            </m:e>
                            <m:sup>
                              <m:r>
                                <a:rPr lang="en-US" sz="1800" i="1">
                                  <a:latin typeface="Cambria Math" panose="02040503050406030204" pitchFamily="18" charset="0"/>
                                </a:rPr>
                                <m:t>2</m:t>
                              </m:r>
                            </m:sup>
                          </m:sSup>
                          <m:r>
                            <a:rPr lang="en-US" sz="1800" i="1">
                              <a:latin typeface="Cambria Math" panose="02040503050406030204" pitchFamily="18" charset="0"/>
                            </a:rPr>
                            <m:t>𝑉</m:t>
                          </m:r>
                          <m:d>
                            <m:dPr>
                              <m:ctrlPr>
                                <a:rPr lang="en-US" sz="1800" i="1">
                                  <a:latin typeface="Cambria Math" panose="02040503050406030204" pitchFamily="18" charset="0"/>
                                </a:rPr>
                              </m:ctrlPr>
                            </m:dPr>
                            <m:e>
                              <m:r>
                                <a:rPr lang="en-US" sz="1800" i="1">
                                  <a:latin typeface="Cambria Math" panose="02040503050406030204" pitchFamily="18" charset="0"/>
                                </a:rPr>
                                <m:t>𝑧</m:t>
                              </m:r>
                              <m:r>
                                <a:rPr lang="en-US" sz="1800" i="1">
                                  <a:latin typeface="Cambria Math" panose="02040503050406030204" pitchFamily="18" charset="0"/>
                                </a:rPr>
                                <m:t>,</m:t>
                              </m:r>
                              <m:r>
                                <a:rPr lang="en-US" sz="1800" i="1">
                                  <a:latin typeface="Cambria Math" panose="02040503050406030204" pitchFamily="18" charset="0"/>
                                </a:rPr>
                                <m:t>𝑡</m:t>
                              </m:r>
                            </m:e>
                          </m:d>
                        </m:num>
                        <m:den>
                          <m:r>
                            <a:rPr lang="en-US" sz="1800" i="1">
                              <a:latin typeface="Cambria Math" panose="02040503050406030204" pitchFamily="18" charset="0"/>
                            </a:rPr>
                            <m:t>𝑑</m:t>
                          </m:r>
                          <m:sSup>
                            <m:sSupPr>
                              <m:ctrlPr>
                                <a:rPr lang="en-US" sz="1800" i="1">
                                  <a:latin typeface="Cambria Math" panose="02040503050406030204" pitchFamily="18" charset="0"/>
                                </a:rPr>
                              </m:ctrlPr>
                            </m:sSupPr>
                            <m:e>
                              <m:r>
                                <a:rPr lang="en-US" sz="1800" i="1">
                                  <a:latin typeface="Cambria Math" panose="02040503050406030204" pitchFamily="18" charset="0"/>
                                </a:rPr>
                                <m:t>𝑡</m:t>
                              </m:r>
                            </m:e>
                            <m:sup>
                              <m:r>
                                <a:rPr lang="en-US" sz="1800" i="1">
                                  <a:latin typeface="Cambria Math" panose="02040503050406030204" pitchFamily="18" charset="0"/>
                                </a:rPr>
                                <m:t>2</m:t>
                              </m:r>
                            </m:sup>
                          </m:sSup>
                        </m:den>
                      </m:f>
                    </m:oMath>
                  </m:oMathPara>
                </a14:m>
                <a:endParaRPr lang="en-US" sz="1800" dirty="0"/>
              </a:p>
            </p:txBody>
          </p:sp>
        </mc:Choice>
        <mc:Fallback xmlns="">
          <p:sp>
            <p:nvSpPr>
              <p:cNvPr id="29" name="TextBox 28">
                <a:extLst>
                  <a:ext uri="{FF2B5EF4-FFF2-40B4-BE49-F238E27FC236}">
                    <a16:creationId xmlns:a16="http://schemas.microsoft.com/office/drawing/2014/main" id="{7BB8DB1C-7758-46F7-A43F-416EE96A85BA}"/>
                  </a:ext>
                </a:extLst>
              </p:cNvPr>
              <p:cNvSpPr txBox="1">
                <a:spLocks noRot="1" noChangeAspect="1" noMove="1" noResize="1" noEditPoints="1" noAdjustHandles="1" noChangeArrowheads="1" noChangeShapeType="1" noTextEdit="1"/>
              </p:cNvSpPr>
              <p:nvPr/>
            </p:nvSpPr>
            <p:spPr>
              <a:xfrm>
                <a:off x="3251377" y="4558803"/>
                <a:ext cx="2446182" cy="562846"/>
              </a:xfrm>
              <a:prstGeom prst="rect">
                <a:avLst/>
              </a:prstGeom>
              <a:blipFill>
                <a:blip r:embed="rId3"/>
                <a:stretch>
                  <a:fillRect/>
                </a:stretch>
              </a:blipFill>
            </p:spPr>
            <p:txBody>
              <a:bodyPr/>
              <a:lstStyle/>
              <a:p>
                <a:r>
                  <a:rPr lang="en-US">
                    <a:noFill/>
                  </a:rPr>
                  <a:t> </a:t>
                </a:r>
              </a:p>
            </p:txBody>
          </p:sp>
        </mc:Fallback>
      </mc:AlternateContent>
      <p:sp>
        <p:nvSpPr>
          <p:cNvPr id="31" name="Rectangle 30">
            <a:extLst>
              <a:ext uri="{FF2B5EF4-FFF2-40B4-BE49-F238E27FC236}">
                <a16:creationId xmlns:a16="http://schemas.microsoft.com/office/drawing/2014/main" id="{B1CC19ED-4DF8-4251-A474-3930E07469B3}"/>
              </a:ext>
            </a:extLst>
          </p:cNvPr>
          <p:cNvSpPr/>
          <p:nvPr/>
        </p:nvSpPr>
        <p:spPr>
          <a:xfrm>
            <a:off x="2051692" y="1161662"/>
            <a:ext cx="8088616" cy="646331"/>
          </a:xfrm>
          <a:prstGeom prst="rect">
            <a:avLst/>
          </a:prstGeom>
        </p:spPr>
        <p:txBody>
          <a:bodyPr wrap="square">
            <a:spAutoFit/>
          </a:bodyPr>
          <a:lstStyle/>
          <a:p>
            <a:r>
              <a:rPr lang="en-US" sz="1800" dirty="0"/>
              <a:t>On a lossless transmission line, the series resistance vanishes (R=0), and the shunt conductance vanishes (G=0</a:t>
            </a:r>
            <a:r>
              <a:rPr lang="en-US" sz="1800" dirty="0">
                <a:cs typeface="Calibri" panose="020F0502020204030204" pitchFamily="34" charset="0"/>
              </a:rPr>
              <a:t>).  For this case, the telegrapher’s equations become:</a:t>
            </a:r>
            <a:endParaRPr lang="en-US" sz="1800" dirty="0"/>
          </a:p>
        </p:txBody>
      </p:sp>
      <p:sp>
        <p:nvSpPr>
          <p:cNvPr id="11" name="Rectangle 10">
            <a:extLst>
              <a:ext uri="{FF2B5EF4-FFF2-40B4-BE49-F238E27FC236}">
                <a16:creationId xmlns:a16="http://schemas.microsoft.com/office/drawing/2014/main" id="{D3F0FED6-59E6-4958-BAC0-F29B76637918}"/>
              </a:ext>
            </a:extLst>
          </p:cNvPr>
          <p:cNvSpPr/>
          <p:nvPr/>
        </p:nvSpPr>
        <p:spPr>
          <a:xfrm>
            <a:off x="6045217" y="2052094"/>
            <a:ext cx="2368885" cy="684817"/>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5866CA76-7C4A-4607-9CA7-D3C9BCE1C2B8}"/>
                  </a:ext>
                </a:extLst>
              </p:cNvPr>
              <p:cNvSpPr txBox="1"/>
              <p:nvPr/>
            </p:nvSpPr>
            <p:spPr>
              <a:xfrm>
                <a:off x="6096002" y="2094534"/>
                <a:ext cx="2209707" cy="53751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1800" b="0" i="1" smtClean="0">
                              <a:latin typeface="Cambria Math" panose="02040503050406030204" pitchFamily="18" charset="0"/>
                            </a:rPr>
                          </m:ctrlPr>
                        </m:fPr>
                        <m:num>
                          <m:r>
                            <a:rPr lang="en-US" sz="1800" b="0" i="1" smtClean="0">
                              <a:latin typeface="Cambria Math" panose="02040503050406030204" pitchFamily="18" charset="0"/>
                            </a:rPr>
                            <m:t>𝑑𝐼</m:t>
                          </m:r>
                          <m:d>
                            <m:dPr>
                              <m:ctrlPr>
                                <a:rPr lang="en-US" sz="1800" i="1">
                                  <a:latin typeface="Cambria Math" panose="02040503050406030204" pitchFamily="18" charset="0"/>
                                </a:rPr>
                              </m:ctrlPr>
                            </m:dPr>
                            <m:e>
                              <m:r>
                                <a:rPr lang="en-US" sz="1800" i="1">
                                  <a:latin typeface="Cambria Math" panose="02040503050406030204" pitchFamily="18" charset="0"/>
                                </a:rPr>
                                <m:t>𝑧</m:t>
                              </m:r>
                              <m:r>
                                <a:rPr lang="en-US" sz="1800" i="1">
                                  <a:latin typeface="Cambria Math" panose="02040503050406030204" pitchFamily="18" charset="0"/>
                                </a:rPr>
                                <m:t>,</m:t>
                              </m:r>
                              <m:r>
                                <a:rPr lang="en-US" sz="1800" i="1">
                                  <a:latin typeface="Cambria Math" panose="02040503050406030204" pitchFamily="18" charset="0"/>
                                </a:rPr>
                                <m:t>𝑡</m:t>
                              </m:r>
                            </m:e>
                          </m:d>
                        </m:num>
                        <m:den>
                          <m:r>
                            <a:rPr lang="en-US" sz="1800" b="0" i="1" smtClean="0">
                              <a:latin typeface="Cambria Math" panose="02040503050406030204" pitchFamily="18" charset="0"/>
                            </a:rPr>
                            <m:t>𝑑𝑧</m:t>
                          </m:r>
                        </m:den>
                      </m:f>
                      <m:r>
                        <a:rPr lang="en-US" sz="1800" b="0" i="1" smtClean="0">
                          <a:latin typeface="Cambria Math" panose="02040503050406030204" pitchFamily="18" charset="0"/>
                        </a:rPr>
                        <m:t>=−</m:t>
                      </m:r>
                      <m:r>
                        <a:rPr lang="en-US" sz="1800" b="0" i="1" smtClean="0">
                          <a:latin typeface="Cambria Math" panose="02040503050406030204" pitchFamily="18" charset="0"/>
                        </a:rPr>
                        <m:t>𝐶</m:t>
                      </m:r>
                      <m:f>
                        <m:fPr>
                          <m:ctrlPr>
                            <a:rPr lang="en-US" sz="1800" i="1">
                              <a:latin typeface="Cambria Math" panose="02040503050406030204" pitchFamily="18" charset="0"/>
                            </a:rPr>
                          </m:ctrlPr>
                        </m:fPr>
                        <m:num>
                          <m:r>
                            <a:rPr lang="en-US" sz="1800" i="1">
                              <a:latin typeface="Cambria Math" panose="02040503050406030204" pitchFamily="18" charset="0"/>
                            </a:rPr>
                            <m:t>𝑑</m:t>
                          </m:r>
                          <m:r>
                            <a:rPr lang="en-US" sz="1800" b="0" i="1" smtClean="0">
                              <a:latin typeface="Cambria Math" panose="02040503050406030204" pitchFamily="18" charset="0"/>
                            </a:rPr>
                            <m:t>𝑉</m:t>
                          </m:r>
                          <m:d>
                            <m:dPr>
                              <m:ctrlPr>
                                <a:rPr lang="en-US" sz="1800" i="1">
                                  <a:latin typeface="Cambria Math" panose="02040503050406030204" pitchFamily="18" charset="0"/>
                                </a:rPr>
                              </m:ctrlPr>
                            </m:dPr>
                            <m:e>
                              <m:r>
                                <a:rPr lang="en-US" sz="1800" i="1">
                                  <a:latin typeface="Cambria Math" panose="02040503050406030204" pitchFamily="18" charset="0"/>
                                </a:rPr>
                                <m:t>𝑧</m:t>
                              </m:r>
                              <m:r>
                                <a:rPr lang="en-US" sz="1800" i="1">
                                  <a:latin typeface="Cambria Math" panose="02040503050406030204" pitchFamily="18" charset="0"/>
                                </a:rPr>
                                <m:t>,</m:t>
                              </m:r>
                              <m:r>
                                <a:rPr lang="en-US" sz="1800" i="1">
                                  <a:latin typeface="Cambria Math" panose="02040503050406030204" pitchFamily="18" charset="0"/>
                                </a:rPr>
                                <m:t>𝑡</m:t>
                              </m:r>
                            </m:e>
                          </m:d>
                        </m:num>
                        <m:den>
                          <m:r>
                            <a:rPr lang="en-US" sz="1800" i="1">
                              <a:latin typeface="Cambria Math" panose="02040503050406030204" pitchFamily="18" charset="0"/>
                            </a:rPr>
                            <m:t>𝑑𝑡</m:t>
                          </m:r>
                        </m:den>
                      </m:f>
                    </m:oMath>
                  </m:oMathPara>
                </a14:m>
                <a:endParaRPr lang="en-US" sz="1800" dirty="0"/>
              </a:p>
            </p:txBody>
          </p:sp>
        </mc:Choice>
        <mc:Fallback xmlns="">
          <p:sp>
            <p:nvSpPr>
              <p:cNvPr id="12" name="TextBox 11">
                <a:extLst>
                  <a:ext uri="{FF2B5EF4-FFF2-40B4-BE49-F238E27FC236}">
                    <a16:creationId xmlns:a16="http://schemas.microsoft.com/office/drawing/2014/main" id="{5866CA76-7C4A-4607-9CA7-D3C9BCE1C2B8}"/>
                  </a:ext>
                </a:extLst>
              </p:cNvPr>
              <p:cNvSpPr txBox="1">
                <a:spLocks noRot="1" noChangeAspect="1" noMove="1" noResize="1" noEditPoints="1" noAdjustHandles="1" noChangeArrowheads="1" noChangeShapeType="1" noTextEdit="1"/>
              </p:cNvSpPr>
              <p:nvPr/>
            </p:nvSpPr>
            <p:spPr>
              <a:xfrm>
                <a:off x="6096002" y="2094534"/>
                <a:ext cx="2209707" cy="537519"/>
              </a:xfrm>
              <a:prstGeom prst="rect">
                <a:avLst/>
              </a:prstGeom>
              <a:blipFill>
                <a:blip r:embed="rId4"/>
                <a:stretch>
                  <a:fillRect/>
                </a:stretch>
              </a:blipFill>
            </p:spPr>
            <p:txBody>
              <a:bodyPr/>
              <a:lstStyle/>
              <a:p>
                <a:r>
                  <a:rPr lang="en-US">
                    <a:noFill/>
                  </a:rPr>
                  <a:t> </a:t>
                </a:r>
              </a:p>
            </p:txBody>
          </p:sp>
        </mc:Fallback>
      </mc:AlternateContent>
      <p:sp>
        <p:nvSpPr>
          <p:cNvPr id="13" name="Rectangle 12">
            <a:extLst>
              <a:ext uri="{FF2B5EF4-FFF2-40B4-BE49-F238E27FC236}">
                <a16:creationId xmlns:a16="http://schemas.microsoft.com/office/drawing/2014/main" id="{FDA524EB-D04A-40A6-9491-42F5892B69AC}"/>
              </a:ext>
            </a:extLst>
          </p:cNvPr>
          <p:cNvSpPr/>
          <p:nvPr/>
        </p:nvSpPr>
        <p:spPr>
          <a:xfrm>
            <a:off x="3261563" y="2049857"/>
            <a:ext cx="2368885" cy="684817"/>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04992704-D36E-40C5-8314-0E597F7945BE}"/>
                  </a:ext>
                </a:extLst>
              </p:cNvPr>
              <p:cNvSpPr txBox="1"/>
              <p:nvPr/>
            </p:nvSpPr>
            <p:spPr>
              <a:xfrm>
                <a:off x="3312348" y="2092297"/>
                <a:ext cx="2189895" cy="53751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1800" b="0" i="1" smtClean="0">
                              <a:latin typeface="Cambria Math" panose="02040503050406030204" pitchFamily="18" charset="0"/>
                            </a:rPr>
                          </m:ctrlPr>
                        </m:fPr>
                        <m:num>
                          <m:r>
                            <a:rPr lang="en-US" sz="1800" b="0" i="1" smtClean="0">
                              <a:latin typeface="Cambria Math" panose="02040503050406030204" pitchFamily="18" charset="0"/>
                            </a:rPr>
                            <m:t>𝑑</m:t>
                          </m:r>
                          <m:r>
                            <a:rPr lang="en-US" sz="1800" i="1">
                              <a:latin typeface="Cambria Math" panose="02040503050406030204" pitchFamily="18" charset="0"/>
                            </a:rPr>
                            <m:t>𝑉</m:t>
                          </m:r>
                          <m:d>
                            <m:dPr>
                              <m:ctrlPr>
                                <a:rPr lang="en-US" sz="1800" i="1">
                                  <a:latin typeface="Cambria Math" panose="02040503050406030204" pitchFamily="18" charset="0"/>
                                </a:rPr>
                              </m:ctrlPr>
                            </m:dPr>
                            <m:e>
                              <m:r>
                                <a:rPr lang="en-US" sz="1800" i="1">
                                  <a:latin typeface="Cambria Math" panose="02040503050406030204" pitchFamily="18" charset="0"/>
                                </a:rPr>
                                <m:t>𝑧</m:t>
                              </m:r>
                              <m:r>
                                <a:rPr lang="en-US" sz="1800" i="1">
                                  <a:latin typeface="Cambria Math" panose="02040503050406030204" pitchFamily="18" charset="0"/>
                                </a:rPr>
                                <m:t>,</m:t>
                              </m:r>
                              <m:r>
                                <a:rPr lang="en-US" sz="1800" i="1">
                                  <a:latin typeface="Cambria Math" panose="02040503050406030204" pitchFamily="18" charset="0"/>
                                </a:rPr>
                                <m:t>𝑡</m:t>
                              </m:r>
                            </m:e>
                          </m:d>
                        </m:num>
                        <m:den>
                          <m:r>
                            <a:rPr lang="en-US" sz="1800" b="0" i="1" smtClean="0">
                              <a:latin typeface="Cambria Math" panose="02040503050406030204" pitchFamily="18" charset="0"/>
                            </a:rPr>
                            <m:t>𝑑𝑧</m:t>
                          </m:r>
                        </m:den>
                      </m:f>
                      <m:r>
                        <a:rPr lang="en-US" sz="1800" b="0" i="1" smtClean="0">
                          <a:latin typeface="Cambria Math" panose="02040503050406030204" pitchFamily="18" charset="0"/>
                        </a:rPr>
                        <m:t>=−</m:t>
                      </m:r>
                      <m:r>
                        <a:rPr lang="en-US" sz="1800" i="1">
                          <a:latin typeface="Cambria Math" panose="02040503050406030204" pitchFamily="18" charset="0"/>
                        </a:rPr>
                        <m:t>𝐿</m:t>
                      </m:r>
                      <m:f>
                        <m:fPr>
                          <m:ctrlPr>
                            <a:rPr lang="en-US" sz="1800" i="1">
                              <a:latin typeface="Cambria Math" panose="02040503050406030204" pitchFamily="18" charset="0"/>
                            </a:rPr>
                          </m:ctrlPr>
                        </m:fPr>
                        <m:num>
                          <m:r>
                            <a:rPr lang="en-US" sz="1800" i="1">
                              <a:latin typeface="Cambria Math" panose="02040503050406030204" pitchFamily="18" charset="0"/>
                            </a:rPr>
                            <m:t>𝑑𝐼</m:t>
                          </m:r>
                          <m:d>
                            <m:dPr>
                              <m:ctrlPr>
                                <a:rPr lang="en-US" sz="1800" i="1">
                                  <a:latin typeface="Cambria Math" panose="02040503050406030204" pitchFamily="18" charset="0"/>
                                </a:rPr>
                              </m:ctrlPr>
                            </m:dPr>
                            <m:e>
                              <m:r>
                                <a:rPr lang="en-US" sz="1800" i="1">
                                  <a:latin typeface="Cambria Math" panose="02040503050406030204" pitchFamily="18" charset="0"/>
                                </a:rPr>
                                <m:t>𝑧</m:t>
                              </m:r>
                              <m:r>
                                <a:rPr lang="en-US" sz="1800" i="1">
                                  <a:latin typeface="Cambria Math" panose="02040503050406030204" pitchFamily="18" charset="0"/>
                                </a:rPr>
                                <m:t>,</m:t>
                              </m:r>
                              <m:r>
                                <a:rPr lang="en-US" sz="1800" i="1">
                                  <a:latin typeface="Cambria Math" panose="02040503050406030204" pitchFamily="18" charset="0"/>
                                </a:rPr>
                                <m:t>𝑡</m:t>
                              </m:r>
                            </m:e>
                          </m:d>
                        </m:num>
                        <m:den>
                          <m:r>
                            <a:rPr lang="en-US" sz="1800" i="1">
                              <a:latin typeface="Cambria Math" panose="02040503050406030204" pitchFamily="18" charset="0"/>
                            </a:rPr>
                            <m:t>𝑑𝑡</m:t>
                          </m:r>
                        </m:den>
                      </m:f>
                    </m:oMath>
                  </m:oMathPara>
                </a14:m>
                <a:endParaRPr lang="en-US" sz="1800" dirty="0"/>
              </a:p>
            </p:txBody>
          </p:sp>
        </mc:Choice>
        <mc:Fallback xmlns="">
          <p:sp>
            <p:nvSpPr>
              <p:cNvPr id="14" name="TextBox 13">
                <a:extLst>
                  <a:ext uri="{FF2B5EF4-FFF2-40B4-BE49-F238E27FC236}">
                    <a16:creationId xmlns:a16="http://schemas.microsoft.com/office/drawing/2014/main" id="{04992704-D36E-40C5-8314-0E597F7945BE}"/>
                  </a:ext>
                </a:extLst>
              </p:cNvPr>
              <p:cNvSpPr txBox="1">
                <a:spLocks noRot="1" noChangeAspect="1" noMove="1" noResize="1" noEditPoints="1" noAdjustHandles="1" noChangeArrowheads="1" noChangeShapeType="1" noTextEdit="1"/>
              </p:cNvSpPr>
              <p:nvPr/>
            </p:nvSpPr>
            <p:spPr>
              <a:xfrm>
                <a:off x="3312348" y="2092297"/>
                <a:ext cx="2189895" cy="537519"/>
              </a:xfrm>
              <a:prstGeom prst="rect">
                <a:avLst/>
              </a:prstGeom>
              <a:blipFill>
                <a:blip r:embed="rId5"/>
                <a:stretch>
                  <a:fillRect/>
                </a:stretch>
              </a:blipFill>
            </p:spPr>
            <p:txBody>
              <a:bodyPr/>
              <a:lstStyle/>
              <a:p>
                <a:r>
                  <a:rPr lang="en-US">
                    <a:noFill/>
                  </a:rPr>
                  <a:t> </a:t>
                </a:r>
              </a:p>
            </p:txBody>
          </p:sp>
        </mc:Fallback>
      </mc:AlternateContent>
      <p:sp>
        <p:nvSpPr>
          <p:cNvPr id="15" name="Rectangle 14">
            <a:extLst>
              <a:ext uri="{FF2B5EF4-FFF2-40B4-BE49-F238E27FC236}">
                <a16:creationId xmlns:a16="http://schemas.microsoft.com/office/drawing/2014/main" id="{6AB5A741-9686-497F-B2B0-FADE4D3182BA}"/>
              </a:ext>
            </a:extLst>
          </p:cNvPr>
          <p:cNvSpPr/>
          <p:nvPr/>
        </p:nvSpPr>
        <p:spPr>
          <a:xfrm>
            <a:off x="2051692" y="3818503"/>
            <a:ext cx="4983874" cy="369332"/>
          </a:xfrm>
          <a:prstGeom prst="rect">
            <a:avLst/>
          </a:prstGeom>
        </p:spPr>
        <p:txBody>
          <a:bodyPr wrap="square">
            <a:spAutoFit/>
          </a:bodyPr>
          <a:lstStyle/>
          <a:p>
            <a:r>
              <a:rPr lang="en-US" sz="1800" dirty="0"/>
              <a:t>and the wave equations become:</a:t>
            </a:r>
          </a:p>
        </p:txBody>
      </p:sp>
      <p:sp>
        <p:nvSpPr>
          <p:cNvPr id="16" name="Rectangle 15">
            <a:extLst>
              <a:ext uri="{FF2B5EF4-FFF2-40B4-BE49-F238E27FC236}">
                <a16:creationId xmlns:a16="http://schemas.microsoft.com/office/drawing/2014/main" id="{399958B4-4DF9-4246-9BBC-E9E667C329DC}"/>
              </a:ext>
            </a:extLst>
          </p:cNvPr>
          <p:cNvSpPr/>
          <p:nvPr/>
        </p:nvSpPr>
        <p:spPr>
          <a:xfrm>
            <a:off x="3551226" y="2967350"/>
            <a:ext cx="4983874" cy="461665"/>
          </a:xfrm>
          <a:prstGeom prst="rect">
            <a:avLst/>
          </a:prstGeom>
        </p:spPr>
        <p:txBody>
          <a:bodyPr wrap="square">
            <a:spAutoFit/>
          </a:bodyPr>
          <a:lstStyle/>
          <a:p>
            <a:pPr algn="ctr"/>
            <a:r>
              <a:rPr lang="en-US" sz="2400" dirty="0"/>
              <a:t>The Lossless Telegrapher’s Equations</a:t>
            </a:r>
          </a:p>
        </p:txBody>
      </p:sp>
      <p:sp>
        <p:nvSpPr>
          <p:cNvPr id="18" name="Rectangle 17">
            <a:extLst>
              <a:ext uri="{FF2B5EF4-FFF2-40B4-BE49-F238E27FC236}">
                <a16:creationId xmlns:a16="http://schemas.microsoft.com/office/drawing/2014/main" id="{65508D06-3262-4E97-9557-7C56B60ABEDC}"/>
              </a:ext>
            </a:extLst>
          </p:cNvPr>
          <p:cNvSpPr/>
          <p:nvPr/>
        </p:nvSpPr>
        <p:spPr>
          <a:xfrm>
            <a:off x="3575638" y="5250673"/>
            <a:ext cx="4983874" cy="461665"/>
          </a:xfrm>
          <a:prstGeom prst="rect">
            <a:avLst/>
          </a:prstGeom>
        </p:spPr>
        <p:txBody>
          <a:bodyPr wrap="square">
            <a:spAutoFit/>
          </a:bodyPr>
          <a:lstStyle/>
          <a:p>
            <a:pPr algn="ctr"/>
            <a:r>
              <a:rPr lang="en-US" sz="2400" dirty="0"/>
              <a:t>The Lossless Wave Equations</a:t>
            </a:r>
          </a:p>
        </p:txBody>
      </p:sp>
      <p:sp>
        <p:nvSpPr>
          <p:cNvPr id="3" name="Title 2">
            <a:extLst>
              <a:ext uri="{FF2B5EF4-FFF2-40B4-BE49-F238E27FC236}">
                <a16:creationId xmlns:a16="http://schemas.microsoft.com/office/drawing/2014/main" id="{22011963-5FD7-47EA-92A1-7BC1CD119CDB}"/>
              </a:ext>
            </a:extLst>
          </p:cNvPr>
          <p:cNvSpPr>
            <a:spLocks noGrp="1"/>
          </p:cNvSpPr>
          <p:nvPr>
            <p:ph type="title"/>
          </p:nvPr>
        </p:nvSpPr>
        <p:spPr/>
        <p:txBody>
          <a:bodyPr/>
          <a:lstStyle/>
          <a:p>
            <a:r>
              <a:rPr lang="en-US" dirty="0">
                <a:latin typeface="+mn-lt"/>
              </a:rPr>
              <a:t>Lossless Transmission Lines</a:t>
            </a:r>
          </a:p>
        </p:txBody>
      </p:sp>
    </p:spTree>
    <p:extLst>
      <p:ext uri="{BB962C8B-B14F-4D97-AF65-F5344CB8AC3E}">
        <p14:creationId xmlns:p14="http://schemas.microsoft.com/office/powerpoint/2010/main" val="10733604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02718" y="638522"/>
            <a:ext cx="10889038" cy="369332"/>
          </a:xfrm>
          <a:prstGeom prst="rect">
            <a:avLst/>
          </a:prstGeom>
        </p:spPr>
        <p:txBody>
          <a:bodyPr wrap="square">
            <a:spAutoFit/>
          </a:bodyPr>
          <a:lstStyle/>
          <a:p>
            <a:r>
              <a:rPr lang="en-US" sz="1800" i="1" dirty="0"/>
              <a:t>Current and voltage will propagate on the line according to the solutions to the wave equations.</a:t>
            </a:r>
          </a:p>
        </p:txBody>
      </p:sp>
      <mc:AlternateContent xmlns:mc="http://schemas.openxmlformats.org/markup-compatibility/2006" xmlns:a14="http://schemas.microsoft.com/office/drawing/2010/main">
        <mc:Choice Requires="a14">
          <p:sp>
            <p:nvSpPr>
              <p:cNvPr id="31" name="Rectangle 30">
                <a:extLst>
                  <a:ext uri="{FF2B5EF4-FFF2-40B4-BE49-F238E27FC236}">
                    <a16:creationId xmlns:a16="http://schemas.microsoft.com/office/drawing/2014/main" id="{B1CC19ED-4DF8-4251-A474-3930E07469B3}"/>
                  </a:ext>
                </a:extLst>
              </p:cNvPr>
              <p:cNvSpPr/>
              <p:nvPr/>
            </p:nvSpPr>
            <p:spPr>
              <a:xfrm>
                <a:off x="2051692" y="1025184"/>
                <a:ext cx="8088616" cy="655244"/>
              </a:xfrm>
              <a:prstGeom prst="rect">
                <a:avLst/>
              </a:prstGeom>
            </p:spPr>
            <p:txBody>
              <a:bodyPr wrap="square">
                <a:spAutoFit/>
              </a:bodyPr>
              <a:lstStyle/>
              <a:p>
                <a:r>
                  <a:rPr lang="en-US" sz="1800" dirty="0"/>
                  <a:t>We will assume that both voltage and current are time-harmonic (~ </a:t>
                </a:r>
                <a14:m>
                  <m:oMath xmlns:m="http://schemas.openxmlformats.org/officeDocument/2006/math">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𝑒</m:t>
                        </m:r>
                      </m:e>
                      <m:sup>
                        <m:r>
                          <a:rPr lang="en-US" sz="1800" b="0" i="1" smtClean="0">
                            <a:latin typeface="Cambria Math" panose="02040503050406030204" pitchFamily="18" charset="0"/>
                          </a:rPr>
                          <m:t>𝑗</m:t>
                        </m:r>
                        <m:r>
                          <a:rPr lang="en-US" sz="1800" b="0" i="1" smtClean="0">
                            <a:latin typeface="Cambria Math" panose="02040503050406030204" pitchFamily="18" charset="0"/>
                          </a:rPr>
                          <m:t>𝜔</m:t>
                        </m:r>
                        <m:r>
                          <a:rPr lang="en-US" sz="1800" b="0" i="1" smtClean="0">
                            <a:latin typeface="Cambria Math" panose="02040503050406030204" pitchFamily="18" charset="0"/>
                          </a:rPr>
                          <m:t>𝑡</m:t>
                        </m:r>
                      </m:sup>
                    </m:sSup>
                  </m:oMath>
                </a14:m>
                <a:r>
                  <a:rPr lang="en-US" sz="1800" b="0" dirty="0"/>
                  <a:t>).  In other words, we assume that:</a:t>
                </a:r>
                <a:endParaRPr lang="en-US" sz="1800" dirty="0"/>
              </a:p>
            </p:txBody>
          </p:sp>
        </mc:Choice>
        <mc:Fallback xmlns="">
          <p:sp>
            <p:nvSpPr>
              <p:cNvPr id="31" name="Rectangle 30">
                <a:extLst>
                  <a:ext uri="{FF2B5EF4-FFF2-40B4-BE49-F238E27FC236}">
                    <a16:creationId xmlns:a16="http://schemas.microsoft.com/office/drawing/2014/main" id="{B1CC19ED-4DF8-4251-A474-3930E07469B3}"/>
                  </a:ext>
                </a:extLst>
              </p:cNvPr>
              <p:cNvSpPr>
                <a:spLocks noRot="1" noChangeAspect="1" noMove="1" noResize="1" noEditPoints="1" noAdjustHandles="1" noChangeArrowheads="1" noChangeShapeType="1" noTextEdit="1"/>
              </p:cNvSpPr>
              <p:nvPr/>
            </p:nvSpPr>
            <p:spPr>
              <a:xfrm>
                <a:off x="2051692" y="1025184"/>
                <a:ext cx="8088616" cy="655244"/>
              </a:xfrm>
              <a:prstGeom prst="rect">
                <a:avLst/>
              </a:prstGeom>
              <a:blipFill>
                <a:blip r:embed="rId2"/>
                <a:stretch>
                  <a:fillRect l="-679" t="-3704" b="-1296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0E07A5A5-5BE0-4F32-A772-124730208806}"/>
                  </a:ext>
                </a:extLst>
              </p:cNvPr>
              <p:cNvSpPr txBox="1"/>
              <p:nvPr/>
            </p:nvSpPr>
            <p:spPr>
              <a:xfrm>
                <a:off x="2725760" y="3022059"/>
                <a:ext cx="7042954" cy="562846"/>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1800" i="1" smtClean="0">
                              <a:latin typeface="Cambria Math" panose="02040503050406030204" pitchFamily="18" charset="0"/>
                            </a:rPr>
                          </m:ctrlPr>
                        </m:fPr>
                        <m:num>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𝑑</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𝑉</m:t>
                          </m:r>
                          <m:r>
                            <a:rPr lang="en-US" sz="1800" b="0" i="1" smtClean="0">
                              <a:latin typeface="Cambria Math" panose="02040503050406030204" pitchFamily="18" charset="0"/>
                            </a:rPr>
                            <m:t>(</m:t>
                          </m:r>
                          <m:r>
                            <a:rPr lang="en-US" sz="1800" b="0" i="1" smtClean="0">
                              <a:latin typeface="Cambria Math" panose="02040503050406030204" pitchFamily="18" charset="0"/>
                            </a:rPr>
                            <m:t>𝑧</m:t>
                          </m:r>
                          <m:r>
                            <a:rPr lang="en-US" sz="1800" b="0" i="1" smtClean="0">
                              <a:latin typeface="Cambria Math" panose="02040503050406030204" pitchFamily="18" charset="0"/>
                            </a:rPr>
                            <m:t>)</m:t>
                          </m:r>
                        </m:num>
                        <m:den>
                          <m:r>
                            <a:rPr lang="en-US" sz="1800" i="1">
                              <a:latin typeface="Cambria Math" panose="02040503050406030204" pitchFamily="18" charset="0"/>
                            </a:rPr>
                            <m:t>𝑑</m:t>
                          </m:r>
                          <m:sSup>
                            <m:sSupPr>
                              <m:ctrlPr>
                                <a:rPr lang="en-US" sz="1800" b="0" i="1" smtClean="0">
                                  <a:latin typeface="Cambria Math" panose="02040503050406030204" pitchFamily="18" charset="0"/>
                                </a:rPr>
                              </m:ctrlPr>
                            </m:sSupPr>
                            <m:e>
                              <m:r>
                                <a:rPr lang="en-US" sz="1800" i="1">
                                  <a:latin typeface="Cambria Math" panose="02040503050406030204" pitchFamily="18" charset="0"/>
                                </a:rPr>
                                <m:t>𝑧</m:t>
                              </m:r>
                            </m:e>
                            <m:sup>
                              <m:r>
                                <a:rPr lang="en-US" sz="1800" b="0" i="1" smtClean="0">
                                  <a:latin typeface="Cambria Math" panose="02040503050406030204" pitchFamily="18" charset="0"/>
                                </a:rPr>
                                <m:t>2</m:t>
                              </m:r>
                            </m:sup>
                          </m:sSup>
                        </m:den>
                      </m:f>
                      <m:sSup>
                        <m:sSupPr>
                          <m:ctrlPr>
                            <a:rPr lang="en-US" sz="1800" i="1">
                              <a:latin typeface="Cambria Math" panose="02040503050406030204" pitchFamily="18" charset="0"/>
                            </a:rPr>
                          </m:ctrlPr>
                        </m:sSupPr>
                        <m:e>
                          <m:r>
                            <a:rPr lang="en-US" sz="1800" i="1">
                              <a:latin typeface="Cambria Math" panose="02040503050406030204" pitchFamily="18" charset="0"/>
                            </a:rPr>
                            <m:t>𝑒</m:t>
                          </m:r>
                        </m:e>
                        <m:sup>
                          <m:r>
                            <a:rPr lang="en-US" sz="1800" i="1">
                              <a:latin typeface="Cambria Math" panose="02040503050406030204" pitchFamily="18" charset="0"/>
                            </a:rPr>
                            <m:t>𝑗</m:t>
                          </m:r>
                          <m:r>
                            <a:rPr lang="en-US" sz="1800" i="1">
                              <a:latin typeface="Cambria Math" panose="02040503050406030204" pitchFamily="18" charset="0"/>
                            </a:rPr>
                            <m:t>𝜔</m:t>
                          </m:r>
                          <m:r>
                            <a:rPr lang="en-US" sz="1800" i="1">
                              <a:latin typeface="Cambria Math" panose="02040503050406030204" pitchFamily="18" charset="0"/>
                            </a:rPr>
                            <m:t>𝑡</m:t>
                          </m:r>
                        </m:sup>
                      </m:sSup>
                      <m:r>
                        <a:rPr lang="en-US" sz="1800" b="0" i="1" smtClean="0">
                          <a:latin typeface="Cambria Math" panose="02040503050406030204" pitchFamily="18" charset="0"/>
                        </a:rPr>
                        <m:t>=−</m:t>
                      </m:r>
                      <m:sSup>
                        <m:sSupPr>
                          <m:ctrlPr>
                            <a:rPr lang="en-US" sz="1800" i="1">
                              <a:latin typeface="Cambria Math" panose="02040503050406030204" pitchFamily="18" charset="0"/>
                            </a:rPr>
                          </m:ctrlPr>
                        </m:sSupPr>
                        <m:e>
                          <m:r>
                            <a:rPr lang="en-US" sz="1800" i="1">
                              <a:latin typeface="Cambria Math" panose="02040503050406030204" pitchFamily="18" charset="0"/>
                            </a:rPr>
                            <m:t>𝜔</m:t>
                          </m:r>
                        </m:e>
                        <m:sup>
                          <m:r>
                            <a:rPr lang="en-US" sz="1800" i="1">
                              <a:latin typeface="Cambria Math" panose="02040503050406030204" pitchFamily="18" charset="0"/>
                            </a:rPr>
                            <m:t>2</m:t>
                          </m:r>
                        </m:sup>
                      </m:sSup>
                      <m:r>
                        <a:rPr lang="en-US" sz="1800" i="1">
                          <a:latin typeface="Cambria Math" panose="02040503050406030204" pitchFamily="18" charset="0"/>
                        </a:rPr>
                        <m:t>𝐿</m:t>
                      </m:r>
                      <m:r>
                        <a:rPr lang="en-US" sz="1800" b="0" i="1" smtClean="0">
                          <a:latin typeface="Cambria Math" panose="02040503050406030204" pitchFamily="18" charset="0"/>
                        </a:rPr>
                        <m:t>𝐶𝑉</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𝑧</m:t>
                          </m:r>
                        </m:e>
                      </m:d>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𝑒</m:t>
                          </m:r>
                        </m:e>
                        <m:sup>
                          <m:r>
                            <a:rPr lang="en-US" sz="1800" b="0" i="1" smtClean="0">
                              <a:latin typeface="Cambria Math" panose="02040503050406030204" pitchFamily="18" charset="0"/>
                            </a:rPr>
                            <m:t>𝑗</m:t>
                          </m:r>
                          <m:r>
                            <a:rPr lang="en-US" sz="1800" b="0" i="1" smtClean="0">
                              <a:latin typeface="Cambria Math" panose="02040503050406030204" pitchFamily="18" charset="0"/>
                            </a:rPr>
                            <m:t>𝜔</m:t>
                          </m:r>
                          <m:r>
                            <a:rPr lang="en-US" sz="1800" b="0" i="1" smtClean="0">
                              <a:latin typeface="Cambria Math" panose="02040503050406030204" pitchFamily="18" charset="0"/>
                            </a:rPr>
                            <m:t>𝑡</m:t>
                          </m:r>
                        </m:sup>
                      </m:sSup>
                      <m:r>
                        <a:rPr lang="en-US" sz="1800" b="0" i="1" smtClean="0">
                          <a:latin typeface="Cambria Math" panose="02040503050406030204" pitchFamily="18" charset="0"/>
                        </a:rPr>
                        <m:t>+</m:t>
                      </m:r>
                      <m:r>
                        <a:rPr lang="en-US" sz="1800" i="1">
                          <a:latin typeface="Cambria Math" panose="02040503050406030204" pitchFamily="18" charset="0"/>
                        </a:rPr>
                        <m:t>𝑗</m:t>
                      </m:r>
                      <m:r>
                        <a:rPr lang="en-US" sz="1800" i="1">
                          <a:latin typeface="Cambria Math" panose="02040503050406030204" pitchFamily="18" charset="0"/>
                        </a:rPr>
                        <m:t>𝜔</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𝐿</m:t>
                          </m:r>
                          <m:r>
                            <a:rPr lang="en-US" sz="1800" i="1">
                              <a:latin typeface="Cambria Math" panose="02040503050406030204" pitchFamily="18" charset="0"/>
                            </a:rPr>
                            <m:t>𝐺</m:t>
                          </m:r>
                          <m:r>
                            <a:rPr lang="en-US" sz="1800" b="0" i="1" smtClean="0">
                              <a:latin typeface="Cambria Math" panose="02040503050406030204" pitchFamily="18" charset="0"/>
                            </a:rPr>
                            <m:t>+</m:t>
                          </m:r>
                          <m:r>
                            <a:rPr lang="en-US" sz="1800" b="0" i="1" smtClean="0">
                              <a:latin typeface="Cambria Math" panose="02040503050406030204" pitchFamily="18" charset="0"/>
                            </a:rPr>
                            <m:t>𝑅𝐶</m:t>
                          </m:r>
                        </m:e>
                      </m:d>
                      <m:sSup>
                        <m:sSupPr>
                          <m:ctrlPr>
                            <a:rPr lang="en-US" sz="1800" i="1">
                              <a:latin typeface="Cambria Math" panose="02040503050406030204" pitchFamily="18" charset="0"/>
                            </a:rPr>
                          </m:ctrlPr>
                        </m:sSupPr>
                        <m:e>
                          <m:r>
                            <a:rPr lang="en-US" sz="1800" b="0" i="1" smtClean="0">
                              <a:latin typeface="Cambria Math" panose="02040503050406030204" pitchFamily="18" charset="0"/>
                            </a:rPr>
                            <m:t>𝑉</m:t>
                          </m:r>
                          <m:r>
                            <a:rPr lang="en-US" sz="1800" b="0" i="1" smtClean="0">
                              <a:latin typeface="Cambria Math" panose="02040503050406030204" pitchFamily="18" charset="0"/>
                            </a:rPr>
                            <m:t>(</m:t>
                          </m:r>
                          <m:r>
                            <a:rPr lang="en-US" sz="1800" b="0" i="1" smtClean="0">
                              <a:latin typeface="Cambria Math" panose="02040503050406030204" pitchFamily="18" charset="0"/>
                            </a:rPr>
                            <m:t>𝑧</m:t>
                          </m:r>
                          <m:r>
                            <a:rPr lang="en-US" sz="1800" b="0" i="1" smtClean="0">
                              <a:latin typeface="Cambria Math" panose="02040503050406030204" pitchFamily="18" charset="0"/>
                            </a:rPr>
                            <m:t>)</m:t>
                          </m:r>
                          <m:r>
                            <a:rPr lang="en-US" sz="1800" i="1">
                              <a:latin typeface="Cambria Math" panose="02040503050406030204" pitchFamily="18" charset="0"/>
                            </a:rPr>
                            <m:t>𝑒</m:t>
                          </m:r>
                        </m:e>
                        <m:sup>
                          <m:r>
                            <a:rPr lang="en-US" sz="1800" i="1">
                              <a:latin typeface="Cambria Math" panose="02040503050406030204" pitchFamily="18" charset="0"/>
                            </a:rPr>
                            <m:t>𝑗</m:t>
                          </m:r>
                          <m:r>
                            <a:rPr lang="en-US" sz="1800" i="1">
                              <a:latin typeface="Cambria Math" panose="02040503050406030204" pitchFamily="18" charset="0"/>
                            </a:rPr>
                            <m:t>𝜔</m:t>
                          </m:r>
                          <m:r>
                            <a:rPr lang="en-US" sz="1800" i="1">
                              <a:latin typeface="Cambria Math" panose="02040503050406030204" pitchFamily="18" charset="0"/>
                            </a:rPr>
                            <m:t>𝑡</m:t>
                          </m:r>
                        </m:sup>
                      </m:sSup>
                      <m:r>
                        <a:rPr lang="en-US" sz="1800" b="0" i="1" smtClean="0">
                          <a:latin typeface="Cambria Math" panose="02040503050406030204" pitchFamily="18" charset="0"/>
                        </a:rPr>
                        <m:t>+</m:t>
                      </m:r>
                      <m:r>
                        <a:rPr lang="en-US" sz="1800" b="0" i="1" smtClean="0">
                          <a:latin typeface="Cambria Math" panose="02040503050406030204" pitchFamily="18" charset="0"/>
                        </a:rPr>
                        <m:t>𝑅𝐺𝑉</m:t>
                      </m:r>
                      <m:r>
                        <a:rPr lang="en-US" sz="1800" b="0" i="1" smtClean="0">
                          <a:latin typeface="Cambria Math" panose="02040503050406030204" pitchFamily="18" charset="0"/>
                        </a:rPr>
                        <m:t>(</m:t>
                      </m:r>
                      <m:r>
                        <a:rPr lang="en-US" sz="1800" b="0" i="1" smtClean="0">
                          <a:latin typeface="Cambria Math" panose="02040503050406030204" pitchFamily="18" charset="0"/>
                        </a:rPr>
                        <m:t>𝑧</m:t>
                      </m:r>
                      <m:r>
                        <a:rPr lang="en-US" sz="1800" b="0" i="1" smtClean="0">
                          <a:latin typeface="Cambria Math" panose="02040503050406030204" pitchFamily="18" charset="0"/>
                        </a:rPr>
                        <m:t>)</m:t>
                      </m:r>
                      <m:sSup>
                        <m:sSupPr>
                          <m:ctrlPr>
                            <a:rPr lang="en-US" sz="1800" i="1">
                              <a:latin typeface="Cambria Math" panose="02040503050406030204" pitchFamily="18" charset="0"/>
                            </a:rPr>
                          </m:ctrlPr>
                        </m:sSupPr>
                        <m:e>
                          <m:r>
                            <a:rPr lang="en-US" sz="1800" i="1">
                              <a:latin typeface="Cambria Math" panose="02040503050406030204" pitchFamily="18" charset="0"/>
                            </a:rPr>
                            <m:t>𝑒</m:t>
                          </m:r>
                        </m:e>
                        <m:sup>
                          <m:r>
                            <a:rPr lang="en-US" sz="1800" i="1">
                              <a:latin typeface="Cambria Math" panose="02040503050406030204" pitchFamily="18" charset="0"/>
                            </a:rPr>
                            <m:t>𝑗</m:t>
                          </m:r>
                          <m:r>
                            <a:rPr lang="en-US" sz="1800" i="1">
                              <a:latin typeface="Cambria Math" panose="02040503050406030204" pitchFamily="18" charset="0"/>
                            </a:rPr>
                            <m:t>𝜔</m:t>
                          </m:r>
                          <m:r>
                            <a:rPr lang="en-US" sz="1800" i="1">
                              <a:latin typeface="Cambria Math" panose="02040503050406030204" pitchFamily="18" charset="0"/>
                            </a:rPr>
                            <m:t>𝑡</m:t>
                          </m:r>
                        </m:sup>
                      </m:sSup>
                    </m:oMath>
                  </m:oMathPara>
                </a14:m>
                <a:endParaRPr lang="en-US" sz="1800" dirty="0"/>
              </a:p>
            </p:txBody>
          </p:sp>
        </mc:Choice>
        <mc:Fallback xmlns="">
          <p:sp>
            <p:nvSpPr>
              <p:cNvPr id="21" name="TextBox 20">
                <a:extLst>
                  <a:ext uri="{FF2B5EF4-FFF2-40B4-BE49-F238E27FC236}">
                    <a16:creationId xmlns:a16="http://schemas.microsoft.com/office/drawing/2014/main" id="{0E07A5A5-5BE0-4F32-A772-124730208806}"/>
                  </a:ext>
                </a:extLst>
              </p:cNvPr>
              <p:cNvSpPr txBox="1">
                <a:spLocks noRot="1" noChangeAspect="1" noMove="1" noResize="1" noEditPoints="1" noAdjustHandles="1" noChangeArrowheads="1" noChangeShapeType="1" noTextEdit="1"/>
              </p:cNvSpPr>
              <p:nvPr/>
            </p:nvSpPr>
            <p:spPr>
              <a:xfrm>
                <a:off x="2725760" y="3022059"/>
                <a:ext cx="7042954" cy="562846"/>
              </a:xfrm>
              <a:prstGeom prst="rect">
                <a:avLst/>
              </a:prstGeom>
              <a:blipFill>
                <a:blip r:embed="rId3"/>
                <a:stretch>
                  <a:fillRect/>
                </a:stretch>
              </a:blipFill>
            </p:spPr>
            <p:txBody>
              <a:bodyPr/>
              <a:lstStyle/>
              <a:p>
                <a:r>
                  <a:rPr lang="en-US">
                    <a:noFill/>
                  </a:rPr>
                  <a:t> </a:t>
                </a:r>
              </a:p>
            </p:txBody>
          </p:sp>
        </mc:Fallback>
      </mc:AlternateContent>
      <p:sp>
        <p:nvSpPr>
          <p:cNvPr id="3" name="Rectangle 2">
            <a:extLst>
              <a:ext uri="{FF2B5EF4-FFF2-40B4-BE49-F238E27FC236}">
                <a16:creationId xmlns:a16="http://schemas.microsoft.com/office/drawing/2014/main" id="{00B525DD-C969-4C13-BF6A-78807C4AAC1C}"/>
              </a:ext>
            </a:extLst>
          </p:cNvPr>
          <p:cNvSpPr/>
          <p:nvPr/>
        </p:nvSpPr>
        <p:spPr>
          <a:xfrm>
            <a:off x="2051692" y="2566162"/>
            <a:ext cx="4465453" cy="369332"/>
          </a:xfrm>
          <a:prstGeom prst="rect">
            <a:avLst/>
          </a:prstGeom>
        </p:spPr>
        <p:txBody>
          <a:bodyPr wrap="square">
            <a:spAutoFit/>
          </a:bodyPr>
          <a:lstStyle/>
          <a:p>
            <a:r>
              <a:rPr lang="en-US" sz="1800" dirty="0"/>
              <a:t>This allows us to write the wave equations as:</a:t>
            </a:r>
          </a:p>
        </p:txBody>
      </p:sp>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F5DCD2E7-D509-4025-B4E2-855269A6E430}"/>
                  </a:ext>
                </a:extLst>
              </p:cNvPr>
              <p:cNvSpPr txBox="1"/>
              <p:nvPr/>
            </p:nvSpPr>
            <p:spPr>
              <a:xfrm>
                <a:off x="4633039" y="1634827"/>
                <a:ext cx="1884106" cy="28591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1800" i="1" smtClean="0">
                          <a:latin typeface="Cambria Math" panose="02040503050406030204" pitchFamily="18" charset="0"/>
                        </a:rPr>
                        <m:t>𝑉</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𝑧</m:t>
                          </m:r>
                          <m:r>
                            <a:rPr lang="en-US" sz="1800" b="0" i="1" smtClean="0">
                              <a:latin typeface="Cambria Math" panose="02040503050406030204" pitchFamily="18" charset="0"/>
                            </a:rPr>
                            <m:t>,</m:t>
                          </m:r>
                          <m:r>
                            <a:rPr lang="en-US" sz="1800" b="0" i="1" smtClean="0">
                              <a:latin typeface="Cambria Math" panose="02040503050406030204" pitchFamily="18" charset="0"/>
                            </a:rPr>
                            <m:t>𝑡</m:t>
                          </m:r>
                        </m:e>
                      </m:d>
                      <m:r>
                        <a:rPr lang="en-US" sz="1800" b="0" i="1" smtClean="0">
                          <a:latin typeface="Cambria Math" panose="02040503050406030204" pitchFamily="18" charset="0"/>
                        </a:rPr>
                        <m:t>=</m:t>
                      </m:r>
                      <m:r>
                        <a:rPr lang="en-US" sz="1800" b="0" i="1" smtClean="0">
                          <a:latin typeface="Cambria Math" panose="02040503050406030204" pitchFamily="18" charset="0"/>
                        </a:rPr>
                        <m:t>𝑉</m:t>
                      </m:r>
                      <m:r>
                        <a:rPr lang="en-US" sz="1800" b="0" i="1" smtClean="0">
                          <a:latin typeface="Cambria Math" panose="02040503050406030204" pitchFamily="18" charset="0"/>
                        </a:rPr>
                        <m:t>(</m:t>
                      </m:r>
                      <m:r>
                        <a:rPr lang="en-US" sz="1800" b="0" i="1" smtClean="0">
                          <a:latin typeface="Cambria Math" panose="02040503050406030204" pitchFamily="18" charset="0"/>
                        </a:rPr>
                        <m:t>𝑧</m:t>
                      </m:r>
                      <m:r>
                        <a:rPr lang="en-US" sz="1800" b="0" i="1" smtClean="0">
                          <a:latin typeface="Cambria Math" panose="02040503050406030204" pitchFamily="18" charset="0"/>
                        </a:rPr>
                        <m:t>)</m:t>
                      </m:r>
                      <m:sSup>
                        <m:sSupPr>
                          <m:ctrlPr>
                            <a:rPr lang="en-US" sz="1800" i="1">
                              <a:latin typeface="Cambria Math" panose="02040503050406030204" pitchFamily="18" charset="0"/>
                            </a:rPr>
                          </m:ctrlPr>
                        </m:sSupPr>
                        <m:e>
                          <m:r>
                            <a:rPr lang="en-US" sz="1800" i="1">
                              <a:latin typeface="Cambria Math" panose="02040503050406030204" pitchFamily="18" charset="0"/>
                            </a:rPr>
                            <m:t>𝑒</m:t>
                          </m:r>
                        </m:e>
                        <m:sup>
                          <m:r>
                            <a:rPr lang="en-US" sz="1800" i="1">
                              <a:latin typeface="Cambria Math" panose="02040503050406030204" pitchFamily="18" charset="0"/>
                            </a:rPr>
                            <m:t>𝑗</m:t>
                          </m:r>
                          <m:r>
                            <a:rPr lang="en-US" sz="1800" i="1">
                              <a:latin typeface="Cambria Math" panose="02040503050406030204" pitchFamily="18" charset="0"/>
                            </a:rPr>
                            <m:t>𝜔</m:t>
                          </m:r>
                          <m:r>
                            <a:rPr lang="en-US" sz="1800" i="1">
                              <a:latin typeface="Cambria Math" panose="02040503050406030204" pitchFamily="18" charset="0"/>
                            </a:rPr>
                            <m:t>𝑡</m:t>
                          </m:r>
                        </m:sup>
                      </m:sSup>
                    </m:oMath>
                  </m:oMathPara>
                </a14:m>
                <a:endParaRPr lang="en-US" sz="1800" dirty="0"/>
              </a:p>
            </p:txBody>
          </p:sp>
        </mc:Choice>
        <mc:Fallback xmlns="">
          <p:sp>
            <p:nvSpPr>
              <p:cNvPr id="22" name="TextBox 21">
                <a:extLst>
                  <a:ext uri="{FF2B5EF4-FFF2-40B4-BE49-F238E27FC236}">
                    <a16:creationId xmlns:a16="http://schemas.microsoft.com/office/drawing/2014/main" id="{F5DCD2E7-D509-4025-B4E2-855269A6E430}"/>
                  </a:ext>
                </a:extLst>
              </p:cNvPr>
              <p:cNvSpPr txBox="1">
                <a:spLocks noRot="1" noChangeAspect="1" noMove="1" noResize="1" noEditPoints="1" noAdjustHandles="1" noChangeArrowheads="1" noChangeShapeType="1" noTextEdit="1"/>
              </p:cNvSpPr>
              <p:nvPr/>
            </p:nvSpPr>
            <p:spPr>
              <a:xfrm>
                <a:off x="4633039" y="1634827"/>
                <a:ext cx="1884106" cy="285912"/>
              </a:xfrm>
              <a:prstGeom prst="rect">
                <a:avLst/>
              </a:prstGeom>
              <a:blipFill>
                <a:blip r:embed="rId4"/>
                <a:stretch>
                  <a:fillRect l="-1618" t="-8511" r="-1294" b="-3191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8" name="TextBox 27">
                <a:extLst>
                  <a:ext uri="{FF2B5EF4-FFF2-40B4-BE49-F238E27FC236}">
                    <a16:creationId xmlns:a16="http://schemas.microsoft.com/office/drawing/2014/main" id="{53277E3A-4ADB-40DF-9895-1BBA1A9A59E1}"/>
                  </a:ext>
                </a:extLst>
              </p:cNvPr>
              <p:cNvSpPr txBox="1"/>
              <p:nvPr/>
            </p:nvSpPr>
            <p:spPr>
              <a:xfrm>
                <a:off x="4633040" y="2107883"/>
                <a:ext cx="1771895" cy="28591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1800" b="0" i="1" smtClean="0">
                          <a:latin typeface="Cambria Math" panose="02040503050406030204" pitchFamily="18" charset="0"/>
                        </a:rPr>
                        <m:t>𝐼</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𝑧</m:t>
                          </m:r>
                          <m:r>
                            <a:rPr lang="en-US" sz="1800" b="0" i="1" smtClean="0">
                              <a:latin typeface="Cambria Math" panose="02040503050406030204" pitchFamily="18" charset="0"/>
                            </a:rPr>
                            <m:t>,</m:t>
                          </m:r>
                          <m:r>
                            <a:rPr lang="en-US" sz="1800" b="0" i="1" smtClean="0">
                              <a:latin typeface="Cambria Math" panose="02040503050406030204" pitchFamily="18" charset="0"/>
                            </a:rPr>
                            <m:t>𝑡</m:t>
                          </m:r>
                        </m:e>
                      </m:d>
                      <m:r>
                        <a:rPr lang="en-US" sz="1800" b="0" i="1" smtClean="0">
                          <a:latin typeface="Cambria Math" panose="02040503050406030204" pitchFamily="18" charset="0"/>
                        </a:rPr>
                        <m:t>=</m:t>
                      </m:r>
                      <m:r>
                        <a:rPr lang="en-US" sz="1800" b="0" i="1" smtClean="0">
                          <a:latin typeface="Cambria Math" panose="02040503050406030204" pitchFamily="18" charset="0"/>
                        </a:rPr>
                        <m:t>𝐼</m:t>
                      </m:r>
                      <m:r>
                        <a:rPr lang="en-US" sz="1800" b="0" i="1" smtClean="0">
                          <a:latin typeface="Cambria Math" panose="02040503050406030204" pitchFamily="18" charset="0"/>
                        </a:rPr>
                        <m:t>(</m:t>
                      </m:r>
                      <m:r>
                        <a:rPr lang="en-US" sz="1800" b="0" i="1" smtClean="0">
                          <a:latin typeface="Cambria Math" panose="02040503050406030204" pitchFamily="18" charset="0"/>
                        </a:rPr>
                        <m:t>𝑧</m:t>
                      </m:r>
                      <m:r>
                        <a:rPr lang="en-US" sz="1800" b="0" i="1" smtClean="0">
                          <a:latin typeface="Cambria Math" panose="02040503050406030204" pitchFamily="18" charset="0"/>
                        </a:rPr>
                        <m:t>)</m:t>
                      </m:r>
                      <m:sSup>
                        <m:sSupPr>
                          <m:ctrlPr>
                            <a:rPr lang="en-US" sz="1800" i="1">
                              <a:latin typeface="Cambria Math" panose="02040503050406030204" pitchFamily="18" charset="0"/>
                            </a:rPr>
                          </m:ctrlPr>
                        </m:sSupPr>
                        <m:e>
                          <m:r>
                            <a:rPr lang="en-US" sz="1800" i="1">
                              <a:latin typeface="Cambria Math" panose="02040503050406030204" pitchFamily="18" charset="0"/>
                            </a:rPr>
                            <m:t>𝑒</m:t>
                          </m:r>
                        </m:e>
                        <m:sup>
                          <m:r>
                            <a:rPr lang="en-US" sz="1800" i="1">
                              <a:latin typeface="Cambria Math" panose="02040503050406030204" pitchFamily="18" charset="0"/>
                            </a:rPr>
                            <m:t>𝑗</m:t>
                          </m:r>
                          <m:r>
                            <a:rPr lang="en-US" sz="1800" i="1">
                              <a:latin typeface="Cambria Math" panose="02040503050406030204" pitchFamily="18" charset="0"/>
                            </a:rPr>
                            <m:t>𝜔</m:t>
                          </m:r>
                          <m:r>
                            <a:rPr lang="en-US" sz="1800" i="1">
                              <a:latin typeface="Cambria Math" panose="02040503050406030204" pitchFamily="18" charset="0"/>
                            </a:rPr>
                            <m:t>𝑡</m:t>
                          </m:r>
                        </m:sup>
                      </m:sSup>
                    </m:oMath>
                  </m:oMathPara>
                </a14:m>
                <a:endParaRPr lang="en-US" sz="1800" dirty="0"/>
              </a:p>
            </p:txBody>
          </p:sp>
        </mc:Choice>
        <mc:Fallback xmlns="">
          <p:sp>
            <p:nvSpPr>
              <p:cNvPr id="28" name="TextBox 27">
                <a:extLst>
                  <a:ext uri="{FF2B5EF4-FFF2-40B4-BE49-F238E27FC236}">
                    <a16:creationId xmlns:a16="http://schemas.microsoft.com/office/drawing/2014/main" id="{53277E3A-4ADB-40DF-9895-1BBA1A9A59E1}"/>
                  </a:ext>
                </a:extLst>
              </p:cNvPr>
              <p:cNvSpPr txBox="1">
                <a:spLocks noRot="1" noChangeAspect="1" noMove="1" noResize="1" noEditPoints="1" noAdjustHandles="1" noChangeArrowheads="1" noChangeShapeType="1" noTextEdit="1"/>
              </p:cNvSpPr>
              <p:nvPr/>
            </p:nvSpPr>
            <p:spPr>
              <a:xfrm>
                <a:off x="4633040" y="2107883"/>
                <a:ext cx="1771895" cy="285912"/>
              </a:xfrm>
              <a:prstGeom prst="rect">
                <a:avLst/>
              </a:prstGeom>
              <a:blipFill>
                <a:blip r:embed="rId5"/>
                <a:stretch>
                  <a:fillRect l="-1718" t="-8511" r="-1375" b="-3191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CAE64794-3ACE-465F-8A3D-5556982720B0}"/>
                  </a:ext>
                </a:extLst>
              </p:cNvPr>
              <p:cNvSpPr txBox="1"/>
              <p:nvPr/>
            </p:nvSpPr>
            <p:spPr>
              <a:xfrm>
                <a:off x="2725761" y="3732936"/>
                <a:ext cx="6818533" cy="562846"/>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1800" i="1" smtClean="0">
                              <a:latin typeface="Cambria Math" panose="02040503050406030204" pitchFamily="18" charset="0"/>
                            </a:rPr>
                          </m:ctrlPr>
                        </m:fPr>
                        <m:num>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𝑑</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𝐼</m:t>
                          </m:r>
                          <m:r>
                            <a:rPr lang="en-US" sz="1800" b="0" i="1" smtClean="0">
                              <a:latin typeface="Cambria Math" panose="02040503050406030204" pitchFamily="18" charset="0"/>
                            </a:rPr>
                            <m:t>(</m:t>
                          </m:r>
                          <m:r>
                            <a:rPr lang="en-US" sz="1800" b="0" i="1" smtClean="0">
                              <a:latin typeface="Cambria Math" panose="02040503050406030204" pitchFamily="18" charset="0"/>
                            </a:rPr>
                            <m:t>𝑧</m:t>
                          </m:r>
                          <m:r>
                            <a:rPr lang="en-US" sz="1800" b="0" i="1" smtClean="0">
                              <a:latin typeface="Cambria Math" panose="02040503050406030204" pitchFamily="18" charset="0"/>
                            </a:rPr>
                            <m:t>)</m:t>
                          </m:r>
                        </m:num>
                        <m:den>
                          <m:r>
                            <a:rPr lang="en-US" sz="1800" i="1">
                              <a:latin typeface="Cambria Math" panose="02040503050406030204" pitchFamily="18" charset="0"/>
                            </a:rPr>
                            <m:t>𝑑</m:t>
                          </m:r>
                          <m:sSup>
                            <m:sSupPr>
                              <m:ctrlPr>
                                <a:rPr lang="en-US" sz="1800" b="0" i="1" smtClean="0">
                                  <a:latin typeface="Cambria Math" panose="02040503050406030204" pitchFamily="18" charset="0"/>
                                </a:rPr>
                              </m:ctrlPr>
                            </m:sSupPr>
                            <m:e>
                              <m:r>
                                <a:rPr lang="en-US" sz="1800" i="1">
                                  <a:latin typeface="Cambria Math" panose="02040503050406030204" pitchFamily="18" charset="0"/>
                                </a:rPr>
                                <m:t>𝑧</m:t>
                              </m:r>
                            </m:e>
                            <m:sup>
                              <m:r>
                                <a:rPr lang="en-US" sz="1800" b="0" i="1" smtClean="0">
                                  <a:latin typeface="Cambria Math" panose="02040503050406030204" pitchFamily="18" charset="0"/>
                                </a:rPr>
                                <m:t>2</m:t>
                              </m:r>
                            </m:sup>
                          </m:sSup>
                        </m:den>
                      </m:f>
                      <m:sSup>
                        <m:sSupPr>
                          <m:ctrlPr>
                            <a:rPr lang="en-US" sz="1800" i="1">
                              <a:latin typeface="Cambria Math" panose="02040503050406030204" pitchFamily="18" charset="0"/>
                            </a:rPr>
                          </m:ctrlPr>
                        </m:sSupPr>
                        <m:e>
                          <m:r>
                            <a:rPr lang="en-US" sz="1800" i="1">
                              <a:latin typeface="Cambria Math" panose="02040503050406030204" pitchFamily="18" charset="0"/>
                            </a:rPr>
                            <m:t>𝑒</m:t>
                          </m:r>
                        </m:e>
                        <m:sup>
                          <m:r>
                            <a:rPr lang="en-US" sz="1800" i="1">
                              <a:latin typeface="Cambria Math" panose="02040503050406030204" pitchFamily="18" charset="0"/>
                            </a:rPr>
                            <m:t>𝑗</m:t>
                          </m:r>
                          <m:r>
                            <a:rPr lang="en-US" sz="1800" i="1">
                              <a:latin typeface="Cambria Math" panose="02040503050406030204" pitchFamily="18" charset="0"/>
                            </a:rPr>
                            <m:t>𝜔</m:t>
                          </m:r>
                          <m:r>
                            <a:rPr lang="en-US" sz="1800" i="1">
                              <a:latin typeface="Cambria Math" panose="02040503050406030204" pitchFamily="18" charset="0"/>
                            </a:rPr>
                            <m:t>𝑡</m:t>
                          </m:r>
                        </m:sup>
                      </m:sSup>
                      <m:r>
                        <a:rPr lang="en-US" sz="1800" b="0" i="1" smtClean="0">
                          <a:latin typeface="Cambria Math" panose="02040503050406030204" pitchFamily="18" charset="0"/>
                        </a:rPr>
                        <m:t>=−</m:t>
                      </m:r>
                      <m:sSup>
                        <m:sSupPr>
                          <m:ctrlPr>
                            <a:rPr lang="en-US" sz="1800" i="1">
                              <a:latin typeface="Cambria Math" panose="02040503050406030204" pitchFamily="18" charset="0"/>
                            </a:rPr>
                          </m:ctrlPr>
                        </m:sSupPr>
                        <m:e>
                          <m:r>
                            <a:rPr lang="en-US" sz="1800" i="1">
                              <a:latin typeface="Cambria Math" panose="02040503050406030204" pitchFamily="18" charset="0"/>
                            </a:rPr>
                            <m:t>𝜔</m:t>
                          </m:r>
                        </m:e>
                        <m:sup>
                          <m:r>
                            <a:rPr lang="en-US" sz="1800" i="1">
                              <a:latin typeface="Cambria Math" panose="02040503050406030204" pitchFamily="18" charset="0"/>
                            </a:rPr>
                            <m:t>2</m:t>
                          </m:r>
                        </m:sup>
                      </m:sSup>
                      <m:r>
                        <a:rPr lang="en-US" sz="1800" i="1">
                          <a:latin typeface="Cambria Math" panose="02040503050406030204" pitchFamily="18" charset="0"/>
                        </a:rPr>
                        <m:t>𝐿</m:t>
                      </m:r>
                      <m:r>
                        <a:rPr lang="en-US" sz="1800" b="0" i="1" smtClean="0">
                          <a:latin typeface="Cambria Math" panose="02040503050406030204" pitchFamily="18" charset="0"/>
                        </a:rPr>
                        <m:t>𝐶𝐼</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𝑧</m:t>
                          </m:r>
                        </m:e>
                      </m:d>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𝑒</m:t>
                          </m:r>
                        </m:e>
                        <m:sup>
                          <m:r>
                            <a:rPr lang="en-US" sz="1800" b="0" i="1" smtClean="0">
                              <a:latin typeface="Cambria Math" panose="02040503050406030204" pitchFamily="18" charset="0"/>
                            </a:rPr>
                            <m:t>𝑗</m:t>
                          </m:r>
                          <m:r>
                            <a:rPr lang="en-US" sz="1800" b="0" i="1" smtClean="0">
                              <a:latin typeface="Cambria Math" panose="02040503050406030204" pitchFamily="18" charset="0"/>
                            </a:rPr>
                            <m:t>𝜔</m:t>
                          </m:r>
                          <m:r>
                            <a:rPr lang="en-US" sz="1800" b="0" i="1" smtClean="0">
                              <a:latin typeface="Cambria Math" panose="02040503050406030204" pitchFamily="18" charset="0"/>
                            </a:rPr>
                            <m:t>𝑡</m:t>
                          </m:r>
                        </m:sup>
                      </m:sSup>
                      <m:r>
                        <a:rPr lang="en-US" sz="1800" b="0" i="1" smtClean="0">
                          <a:latin typeface="Cambria Math" panose="02040503050406030204" pitchFamily="18" charset="0"/>
                        </a:rPr>
                        <m:t>+</m:t>
                      </m:r>
                      <m:r>
                        <a:rPr lang="en-US" sz="1800" i="1">
                          <a:latin typeface="Cambria Math" panose="02040503050406030204" pitchFamily="18" charset="0"/>
                        </a:rPr>
                        <m:t>𝑗</m:t>
                      </m:r>
                      <m:r>
                        <a:rPr lang="en-US" sz="1800" i="1">
                          <a:latin typeface="Cambria Math" panose="02040503050406030204" pitchFamily="18" charset="0"/>
                        </a:rPr>
                        <m:t>𝜔</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𝐿</m:t>
                          </m:r>
                          <m:r>
                            <a:rPr lang="en-US" sz="1800" i="1">
                              <a:latin typeface="Cambria Math" panose="02040503050406030204" pitchFamily="18" charset="0"/>
                            </a:rPr>
                            <m:t>𝐺</m:t>
                          </m:r>
                          <m:r>
                            <a:rPr lang="en-US" sz="1800" b="0" i="1" smtClean="0">
                              <a:latin typeface="Cambria Math" panose="02040503050406030204" pitchFamily="18" charset="0"/>
                            </a:rPr>
                            <m:t>+</m:t>
                          </m:r>
                          <m:r>
                            <a:rPr lang="en-US" sz="1800" b="0" i="1" smtClean="0">
                              <a:latin typeface="Cambria Math" panose="02040503050406030204" pitchFamily="18" charset="0"/>
                            </a:rPr>
                            <m:t>𝑅𝐶</m:t>
                          </m:r>
                        </m:e>
                      </m:d>
                      <m:sSup>
                        <m:sSupPr>
                          <m:ctrlPr>
                            <a:rPr lang="en-US" sz="1800" i="1">
                              <a:latin typeface="Cambria Math" panose="02040503050406030204" pitchFamily="18" charset="0"/>
                            </a:rPr>
                          </m:ctrlPr>
                        </m:sSupPr>
                        <m:e>
                          <m:r>
                            <a:rPr lang="en-US" sz="1800" b="0" i="1" smtClean="0">
                              <a:latin typeface="Cambria Math" panose="02040503050406030204" pitchFamily="18" charset="0"/>
                            </a:rPr>
                            <m:t>𝐼</m:t>
                          </m:r>
                          <m:r>
                            <a:rPr lang="en-US" sz="1800" b="0" i="1" smtClean="0">
                              <a:latin typeface="Cambria Math" panose="02040503050406030204" pitchFamily="18" charset="0"/>
                            </a:rPr>
                            <m:t>(</m:t>
                          </m:r>
                          <m:r>
                            <a:rPr lang="en-US" sz="1800" b="0" i="1" smtClean="0">
                              <a:latin typeface="Cambria Math" panose="02040503050406030204" pitchFamily="18" charset="0"/>
                            </a:rPr>
                            <m:t>𝑧</m:t>
                          </m:r>
                          <m:r>
                            <a:rPr lang="en-US" sz="1800" b="0" i="1" smtClean="0">
                              <a:latin typeface="Cambria Math" panose="02040503050406030204" pitchFamily="18" charset="0"/>
                            </a:rPr>
                            <m:t>)</m:t>
                          </m:r>
                          <m:r>
                            <a:rPr lang="en-US" sz="1800" i="1">
                              <a:latin typeface="Cambria Math" panose="02040503050406030204" pitchFamily="18" charset="0"/>
                            </a:rPr>
                            <m:t>𝑒</m:t>
                          </m:r>
                        </m:e>
                        <m:sup>
                          <m:r>
                            <a:rPr lang="en-US" sz="1800" i="1">
                              <a:latin typeface="Cambria Math" panose="02040503050406030204" pitchFamily="18" charset="0"/>
                            </a:rPr>
                            <m:t>𝑗</m:t>
                          </m:r>
                          <m:r>
                            <a:rPr lang="en-US" sz="1800" i="1">
                              <a:latin typeface="Cambria Math" panose="02040503050406030204" pitchFamily="18" charset="0"/>
                            </a:rPr>
                            <m:t>𝜔</m:t>
                          </m:r>
                          <m:r>
                            <a:rPr lang="en-US" sz="1800" i="1">
                              <a:latin typeface="Cambria Math" panose="02040503050406030204" pitchFamily="18" charset="0"/>
                            </a:rPr>
                            <m:t>𝑡</m:t>
                          </m:r>
                        </m:sup>
                      </m:sSup>
                      <m:r>
                        <a:rPr lang="en-US" sz="1800" b="0" i="1" smtClean="0">
                          <a:latin typeface="Cambria Math" panose="02040503050406030204" pitchFamily="18" charset="0"/>
                        </a:rPr>
                        <m:t>+</m:t>
                      </m:r>
                      <m:r>
                        <a:rPr lang="en-US" sz="1800" b="0" i="1" smtClean="0">
                          <a:latin typeface="Cambria Math" panose="02040503050406030204" pitchFamily="18" charset="0"/>
                        </a:rPr>
                        <m:t>𝑅𝐺𝐼</m:t>
                      </m:r>
                      <m:r>
                        <a:rPr lang="en-US" sz="1800" b="0" i="1" smtClean="0">
                          <a:latin typeface="Cambria Math" panose="02040503050406030204" pitchFamily="18" charset="0"/>
                        </a:rPr>
                        <m:t>(</m:t>
                      </m:r>
                      <m:r>
                        <a:rPr lang="en-US" sz="1800" b="0" i="1" smtClean="0">
                          <a:latin typeface="Cambria Math" panose="02040503050406030204" pitchFamily="18" charset="0"/>
                        </a:rPr>
                        <m:t>𝑧</m:t>
                      </m:r>
                      <m:r>
                        <a:rPr lang="en-US" sz="1800" b="0" i="1" smtClean="0">
                          <a:latin typeface="Cambria Math" panose="02040503050406030204" pitchFamily="18" charset="0"/>
                        </a:rPr>
                        <m:t>)</m:t>
                      </m:r>
                      <m:sSup>
                        <m:sSupPr>
                          <m:ctrlPr>
                            <a:rPr lang="en-US" sz="1800" i="1">
                              <a:latin typeface="Cambria Math" panose="02040503050406030204" pitchFamily="18" charset="0"/>
                            </a:rPr>
                          </m:ctrlPr>
                        </m:sSupPr>
                        <m:e>
                          <m:r>
                            <a:rPr lang="en-US" sz="1800" i="1">
                              <a:latin typeface="Cambria Math" panose="02040503050406030204" pitchFamily="18" charset="0"/>
                            </a:rPr>
                            <m:t>𝑒</m:t>
                          </m:r>
                        </m:e>
                        <m:sup>
                          <m:r>
                            <a:rPr lang="en-US" sz="1800" i="1">
                              <a:latin typeface="Cambria Math" panose="02040503050406030204" pitchFamily="18" charset="0"/>
                            </a:rPr>
                            <m:t>𝑗</m:t>
                          </m:r>
                          <m:r>
                            <a:rPr lang="en-US" sz="1800" i="1">
                              <a:latin typeface="Cambria Math" panose="02040503050406030204" pitchFamily="18" charset="0"/>
                            </a:rPr>
                            <m:t>𝜔</m:t>
                          </m:r>
                          <m:r>
                            <a:rPr lang="en-US" sz="1800" i="1">
                              <a:latin typeface="Cambria Math" panose="02040503050406030204" pitchFamily="18" charset="0"/>
                            </a:rPr>
                            <m:t>𝑡</m:t>
                          </m:r>
                        </m:sup>
                      </m:sSup>
                    </m:oMath>
                  </m:oMathPara>
                </a14:m>
                <a:endParaRPr lang="en-US" sz="1800" dirty="0"/>
              </a:p>
            </p:txBody>
          </p:sp>
        </mc:Choice>
        <mc:Fallback xmlns="">
          <p:sp>
            <p:nvSpPr>
              <p:cNvPr id="30" name="TextBox 29">
                <a:extLst>
                  <a:ext uri="{FF2B5EF4-FFF2-40B4-BE49-F238E27FC236}">
                    <a16:creationId xmlns:a16="http://schemas.microsoft.com/office/drawing/2014/main" id="{CAE64794-3ACE-465F-8A3D-5556982720B0}"/>
                  </a:ext>
                </a:extLst>
              </p:cNvPr>
              <p:cNvSpPr txBox="1">
                <a:spLocks noRot="1" noChangeAspect="1" noMove="1" noResize="1" noEditPoints="1" noAdjustHandles="1" noChangeArrowheads="1" noChangeShapeType="1" noTextEdit="1"/>
              </p:cNvSpPr>
              <p:nvPr/>
            </p:nvSpPr>
            <p:spPr>
              <a:xfrm>
                <a:off x="2725761" y="3732936"/>
                <a:ext cx="6818533" cy="562846"/>
              </a:xfrm>
              <a:prstGeom prst="rect">
                <a:avLst/>
              </a:prstGeom>
              <a:blipFill>
                <a:blip r:embed="rId6"/>
                <a:stretch>
                  <a:fillRect/>
                </a:stretch>
              </a:blipFill>
            </p:spPr>
            <p:txBody>
              <a:bodyPr/>
              <a:lstStyle/>
              <a:p>
                <a:r>
                  <a:rPr lang="en-US">
                    <a:noFill/>
                  </a:rPr>
                  <a:t> </a:t>
                </a:r>
              </a:p>
            </p:txBody>
          </p:sp>
        </mc:Fallback>
      </mc:AlternateContent>
      <p:sp>
        <p:nvSpPr>
          <p:cNvPr id="32" name="Rectangle 31">
            <a:extLst>
              <a:ext uri="{FF2B5EF4-FFF2-40B4-BE49-F238E27FC236}">
                <a16:creationId xmlns:a16="http://schemas.microsoft.com/office/drawing/2014/main" id="{C12B43F3-456F-4D66-B987-56460B4A4B15}"/>
              </a:ext>
            </a:extLst>
          </p:cNvPr>
          <p:cNvSpPr/>
          <p:nvPr/>
        </p:nvSpPr>
        <p:spPr>
          <a:xfrm>
            <a:off x="2051692" y="4362209"/>
            <a:ext cx="1932067" cy="369332"/>
          </a:xfrm>
          <a:prstGeom prst="rect">
            <a:avLst/>
          </a:prstGeom>
        </p:spPr>
        <p:txBody>
          <a:bodyPr wrap="square">
            <a:spAutoFit/>
          </a:bodyPr>
          <a:lstStyle/>
          <a:p>
            <a:r>
              <a:rPr lang="en-US" sz="1800" dirty="0"/>
              <a:t>Or, by rearranging:</a:t>
            </a:r>
          </a:p>
        </p:txBody>
      </p:sp>
      <mc:AlternateContent xmlns:mc="http://schemas.openxmlformats.org/markup-compatibility/2006" xmlns:a14="http://schemas.microsoft.com/office/drawing/2010/main">
        <mc:Choice Requires="a14">
          <p:sp>
            <p:nvSpPr>
              <p:cNvPr id="33" name="TextBox 32">
                <a:extLst>
                  <a:ext uri="{FF2B5EF4-FFF2-40B4-BE49-F238E27FC236}">
                    <a16:creationId xmlns:a16="http://schemas.microsoft.com/office/drawing/2014/main" id="{9B9483E0-9520-4112-B2F5-6C29D23D333D}"/>
                  </a:ext>
                </a:extLst>
              </p:cNvPr>
              <p:cNvSpPr txBox="1"/>
              <p:nvPr/>
            </p:nvSpPr>
            <p:spPr>
              <a:xfrm>
                <a:off x="2725760" y="4795189"/>
                <a:ext cx="4386585" cy="562846"/>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1800" i="1" smtClean="0">
                              <a:latin typeface="Cambria Math" panose="02040503050406030204" pitchFamily="18" charset="0"/>
                            </a:rPr>
                          </m:ctrlPr>
                        </m:fPr>
                        <m:num>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𝑑</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𝑉</m:t>
                          </m:r>
                          <m:r>
                            <a:rPr lang="en-US" sz="1800" b="0" i="1" smtClean="0">
                              <a:latin typeface="Cambria Math" panose="02040503050406030204" pitchFamily="18" charset="0"/>
                            </a:rPr>
                            <m:t>(</m:t>
                          </m:r>
                          <m:r>
                            <a:rPr lang="en-US" sz="1800" b="0" i="1" smtClean="0">
                              <a:latin typeface="Cambria Math" panose="02040503050406030204" pitchFamily="18" charset="0"/>
                            </a:rPr>
                            <m:t>𝑧</m:t>
                          </m:r>
                          <m:r>
                            <a:rPr lang="en-US" sz="1800" b="0" i="1" smtClean="0">
                              <a:latin typeface="Cambria Math" panose="02040503050406030204" pitchFamily="18" charset="0"/>
                            </a:rPr>
                            <m:t>)</m:t>
                          </m:r>
                        </m:num>
                        <m:den>
                          <m:r>
                            <a:rPr lang="en-US" sz="1800" i="1">
                              <a:latin typeface="Cambria Math" panose="02040503050406030204" pitchFamily="18" charset="0"/>
                            </a:rPr>
                            <m:t>𝑑</m:t>
                          </m:r>
                          <m:sSup>
                            <m:sSupPr>
                              <m:ctrlPr>
                                <a:rPr lang="en-US" sz="1800" b="0" i="1" smtClean="0">
                                  <a:latin typeface="Cambria Math" panose="02040503050406030204" pitchFamily="18" charset="0"/>
                                </a:rPr>
                              </m:ctrlPr>
                            </m:sSupPr>
                            <m:e>
                              <m:r>
                                <a:rPr lang="en-US" sz="1800" i="1">
                                  <a:latin typeface="Cambria Math" panose="02040503050406030204" pitchFamily="18" charset="0"/>
                                </a:rPr>
                                <m:t>𝑧</m:t>
                              </m:r>
                            </m:e>
                            <m:sup>
                              <m:r>
                                <a:rPr lang="en-US" sz="1800" b="0" i="1" smtClean="0">
                                  <a:latin typeface="Cambria Math" panose="02040503050406030204" pitchFamily="18" charset="0"/>
                                </a:rPr>
                                <m:t>2</m:t>
                              </m:r>
                            </m:sup>
                          </m:sSup>
                        </m:den>
                      </m:f>
                      <m:r>
                        <a:rPr lang="en-US" sz="1800" b="0" i="1" smtClean="0">
                          <a:latin typeface="Cambria Math" panose="02040503050406030204" pitchFamily="18" charset="0"/>
                        </a:rPr>
                        <m:t>=</m:t>
                      </m:r>
                      <m:r>
                        <a:rPr lang="en-US" sz="1800" b="0" i="1" smtClean="0">
                          <a:latin typeface="Cambria Math" panose="02040503050406030204" pitchFamily="18" charset="0"/>
                        </a:rPr>
                        <m:t>𝑉</m:t>
                      </m:r>
                      <m:r>
                        <a:rPr lang="en-US" sz="1800" b="0" i="1" smtClean="0">
                          <a:latin typeface="Cambria Math" panose="02040503050406030204" pitchFamily="18" charset="0"/>
                        </a:rPr>
                        <m:t>(</m:t>
                      </m:r>
                      <m:r>
                        <a:rPr lang="en-US" sz="1800" b="0" i="1" smtClean="0">
                          <a:latin typeface="Cambria Math" panose="02040503050406030204" pitchFamily="18" charset="0"/>
                        </a:rPr>
                        <m:t>𝑧</m:t>
                      </m:r>
                      <m:r>
                        <a:rPr lang="en-US" sz="1800" b="0" i="1" smtClean="0">
                          <a:latin typeface="Cambria Math" panose="02040503050406030204" pitchFamily="18" charset="0"/>
                        </a:rPr>
                        <m:t>)</m:t>
                      </m:r>
                      <m:d>
                        <m:dPr>
                          <m:begChr m:val="["/>
                          <m:endChr m:val="]"/>
                          <m:ctrlPr>
                            <a:rPr lang="en-US" sz="1800" b="0" i="1" smtClean="0">
                              <a:latin typeface="Cambria Math" panose="02040503050406030204" pitchFamily="18" charset="0"/>
                            </a:rPr>
                          </m:ctrlPr>
                        </m:dPr>
                        <m:e>
                          <m:r>
                            <a:rPr lang="en-US" sz="1800" i="1">
                              <a:latin typeface="Cambria Math" panose="02040503050406030204" pitchFamily="18" charset="0"/>
                            </a:rPr>
                            <m:t>𝑅𝐺</m:t>
                          </m:r>
                          <m:r>
                            <a:rPr lang="en-US" sz="1800" i="1">
                              <a:latin typeface="Cambria Math" panose="02040503050406030204" pitchFamily="18" charset="0"/>
                            </a:rPr>
                            <m:t>+</m:t>
                          </m:r>
                          <m:r>
                            <a:rPr lang="en-US" sz="1800" i="1">
                              <a:latin typeface="Cambria Math" panose="02040503050406030204" pitchFamily="18" charset="0"/>
                            </a:rPr>
                            <m:t>𝑗</m:t>
                          </m:r>
                          <m:r>
                            <a:rPr lang="en-US" sz="1800" i="1">
                              <a:latin typeface="Cambria Math" panose="02040503050406030204" pitchFamily="18" charset="0"/>
                            </a:rPr>
                            <m:t>𝜔</m:t>
                          </m:r>
                          <m:d>
                            <m:dPr>
                              <m:ctrlPr>
                                <a:rPr lang="en-US" sz="1800" i="1">
                                  <a:latin typeface="Cambria Math" panose="02040503050406030204" pitchFamily="18" charset="0"/>
                                </a:rPr>
                              </m:ctrlPr>
                            </m:dPr>
                            <m:e>
                              <m:r>
                                <a:rPr lang="en-US" sz="1800" i="1">
                                  <a:latin typeface="Cambria Math" panose="02040503050406030204" pitchFamily="18" charset="0"/>
                                </a:rPr>
                                <m:t>𝐿𝐺</m:t>
                              </m:r>
                              <m:r>
                                <a:rPr lang="en-US" sz="1800" i="1">
                                  <a:latin typeface="Cambria Math" panose="02040503050406030204" pitchFamily="18" charset="0"/>
                                </a:rPr>
                                <m:t>+</m:t>
                              </m:r>
                              <m:r>
                                <a:rPr lang="en-US" sz="1800" i="1">
                                  <a:latin typeface="Cambria Math" panose="02040503050406030204" pitchFamily="18" charset="0"/>
                                </a:rPr>
                                <m:t>𝑅𝐶</m:t>
                              </m:r>
                            </m:e>
                          </m:d>
                          <m:r>
                            <a:rPr lang="en-US" sz="1800" i="1">
                              <a:latin typeface="Cambria Math" panose="02040503050406030204" pitchFamily="18" charset="0"/>
                            </a:rPr>
                            <m:t>−</m:t>
                          </m:r>
                          <m:sSup>
                            <m:sSupPr>
                              <m:ctrlPr>
                                <a:rPr lang="en-US" sz="1800" i="1">
                                  <a:latin typeface="Cambria Math" panose="02040503050406030204" pitchFamily="18" charset="0"/>
                                </a:rPr>
                              </m:ctrlPr>
                            </m:sSupPr>
                            <m:e>
                              <m:r>
                                <a:rPr lang="en-US" sz="1800" i="1">
                                  <a:latin typeface="Cambria Math" panose="02040503050406030204" pitchFamily="18" charset="0"/>
                                </a:rPr>
                                <m:t>𝜔</m:t>
                              </m:r>
                            </m:e>
                            <m:sup>
                              <m:r>
                                <a:rPr lang="en-US" sz="1800" i="1">
                                  <a:latin typeface="Cambria Math" panose="02040503050406030204" pitchFamily="18" charset="0"/>
                                </a:rPr>
                                <m:t>2</m:t>
                              </m:r>
                            </m:sup>
                          </m:sSup>
                          <m:r>
                            <a:rPr lang="en-US" sz="1800" i="1">
                              <a:latin typeface="Cambria Math" panose="02040503050406030204" pitchFamily="18" charset="0"/>
                            </a:rPr>
                            <m:t>𝐿𝐶</m:t>
                          </m:r>
                        </m:e>
                      </m:d>
                    </m:oMath>
                  </m:oMathPara>
                </a14:m>
                <a:endParaRPr lang="en-US" sz="1800" dirty="0"/>
              </a:p>
            </p:txBody>
          </p:sp>
        </mc:Choice>
        <mc:Fallback xmlns="">
          <p:sp>
            <p:nvSpPr>
              <p:cNvPr id="33" name="TextBox 32">
                <a:extLst>
                  <a:ext uri="{FF2B5EF4-FFF2-40B4-BE49-F238E27FC236}">
                    <a16:creationId xmlns:a16="http://schemas.microsoft.com/office/drawing/2014/main" id="{9B9483E0-9520-4112-B2F5-6C29D23D333D}"/>
                  </a:ext>
                </a:extLst>
              </p:cNvPr>
              <p:cNvSpPr txBox="1">
                <a:spLocks noRot="1" noChangeAspect="1" noMove="1" noResize="1" noEditPoints="1" noAdjustHandles="1" noChangeArrowheads="1" noChangeShapeType="1" noTextEdit="1"/>
              </p:cNvSpPr>
              <p:nvPr/>
            </p:nvSpPr>
            <p:spPr>
              <a:xfrm>
                <a:off x="2725760" y="4795189"/>
                <a:ext cx="4386585" cy="562846"/>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7" name="TextBox 36">
                <a:extLst>
                  <a:ext uri="{FF2B5EF4-FFF2-40B4-BE49-F238E27FC236}">
                    <a16:creationId xmlns:a16="http://schemas.microsoft.com/office/drawing/2014/main" id="{97AA44D1-4E2B-4B84-AA0A-D9FAD7A821C2}"/>
                  </a:ext>
                </a:extLst>
              </p:cNvPr>
              <p:cNvSpPr txBox="1"/>
              <p:nvPr/>
            </p:nvSpPr>
            <p:spPr>
              <a:xfrm>
                <a:off x="2725760" y="5460887"/>
                <a:ext cx="4386585" cy="562846"/>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1800" i="1" smtClean="0">
                              <a:latin typeface="Cambria Math" panose="02040503050406030204" pitchFamily="18" charset="0"/>
                            </a:rPr>
                          </m:ctrlPr>
                        </m:fPr>
                        <m:num>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𝑑</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𝐼</m:t>
                          </m:r>
                          <m:r>
                            <a:rPr lang="en-US" sz="1800" b="0" i="1" smtClean="0">
                              <a:latin typeface="Cambria Math" panose="02040503050406030204" pitchFamily="18" charset="0"/>
                            </a:rPr>
                            <m:t>(</m:t>
                          </m:r>
                          <m:r>
                            <a:rPr lang="en-US" sz="1800" b="0" i="1" smtClean="0">
                              <a:latin typeface="Cambria Math" panose="02040503050406030204" pitchFamily="18" charset="0"/>
                            </a:rPr>
                            <m:t>𝑧</m:t>
                          </m:r>
                          <m:r>
                            <a:rPr lang="en-US" sz="1800" b="0" i="1" smtClean="0">
                              <a:latin typeface="Cambria Math" panose="02040503050406030204" pitchFamily="18" charset="0"/>
                            </a:rPr>
                            <m:t>)</m:t>
                          </m:r>
                        </m:num>
                        <m:den>
                          <m:r>
                            <a:rPr lang="en-US" sz="1800" i="1">
                              <a:latin typeface="Cambria Math" panose="02040503050406030204" pitchFamily="18" charset="0"/>
                            </a:rPr>
                            <m:t>𝑑</m:t>
                          </m:r>
                          <m:sSup>
                            <m:sSupPr>
                              <m:ctrlPr>
                                <a:rPr lang="en-US" sz="1800" b="0" i="1" smtClean="0">
                                  <a:latin typeface="Cambria Math" panose="02040503050406030204" pitchFamily="18" charset="0"/>
                                </a:rPr>
                              </m:ctrlPr>
                            </m:sSupPr>
                            <m:e>
                              <m:r>
                                <a:rPr lang="en-US" sz="1800" i="1">
                                  <a:latin typeface="Cambria Math" panose="02040503050406030204" pitchFamily="18" charset="0"/>
                                </a:rPr>
                                <m:t>𝑧</m:t>
                              </m:r>
                            </m:e>
                            <m:sup>
                              <m:r>
                                <a:rPr lang="en-US" sz="1800" b="0" i="1" smtClean="0">
                                  <a:latin typeface="Cambria Math" panose="02040503050406030204" pitchFamily="18" charset="0"/>
                                </a:rPr>
                                <m:t>2</m:t>
                              </m:r>
                            </m:sup>
                          </m:sSup>
                        </m:den>
                      </m:f>
                      <m:r>
                        <a:rPr lang="en-US" sz="1800" b="0" i="1" smtClean="0">
                          <a:latin typeface="Cambria Math" panose="02040503050406030204" pitchFamily="18" charset="0"/>
                        </a:rPr>
                        <m:t>=</m:t>
                      </m:r>
                      <m:r>
                        <a:rPr lang="en-US" sz="1800" b="0" i="1" smtClean="0">
                          <a:latin typeface="Cambria Math" panose="02040503050406030204" pitchFamily="18" charset="0"/>
                        </a:rPr>
                        <m:t>𝐼</m:t>
                      </m:r>
                      <m:r>
                        <a:rPr lang="en-US" sz="1800" b="0" i="1" smtClean="0">
                          <a:latin typeface="Cambria Math" panose="02040503050406030204" pitchFamily="18" charset="0"/>
                        </a:rPr>
                        <m:t>(</m:t>
                      </m:r>
                      <m:r>
                        <a:rPr lang="en-US" sz="1800" b="0" i="1" smtClean="0">
                          <a:latin typeface="Cambria Math" panose="02040503050406030204" pitchFamily="18" charset="0"/>
                        </a:rPr>
                        <m:t>𝑧</m:t>
                      </m:r>
                      <m:r>
                        <a:rPr lang="en-US" sz="1800" b="0" i="1" smtClean="0">
                          <a:latin typeface="Cambria Math" panose="02040503050406030204" pitchFamily="18" charset="0"/>
                        </a:rPr>
                        <m:t>)</m:t>
                      </m:r>
                      <m:d>
                        <m:dPr>
                          <m:begChr m:val="["/>
                          <m:endChr m:val="]"/>
                          <m:ctrlPr>
                            <a:rPr lang="en-US" sz="1800" b="0" i="1" smtClean="0">
                              <a:latin typeface="Cambria Math" panose="02040503050406030204" pitchFamily="18" charset="0"/>
                            </a:rPr>
                          </m:ctrlPr>
                        </m:dPr>
                        <m:e>
                          <m:r>
                            <a:rPr lang="en-US" sz="1800" i="1">
                              <a:latin typeface="Cambria Math" panose="02040503050406030204" pitchFamily="18" charset="0"/>
                            </a:rPr>
                            <m:t>𝑅𝐺</m:t>
                          </m:r>
                          <m:r>
                            <a:rPr lang="en-US" sz="1800" i="1">
                              <a:latin typeface="Cambria Math" panose="02040503050406030204" pitchFamily="18" charset="0"/>
                            </a:rPr>
                            <m:t>+</m:t>
                          </m:r>
                          <m:r>
                            <a:rPr lang="en-US" sz="1800" i="1">
                              <a:latin typeface="Cambria Math" panose="02040503050406030204" pitchFamily="18" charset="0"/>
                            </a:rPr>
                            <m:t>𝑗</m:t>
                          </m:r>
                          <m:r>
                            <a:rPr lang="en-US" sz="1800" i="1">
                              <a:latin typeface="Cambria Math" panose="02040503050406030204" pitchFamily="18" charset="0"/>
                            </a:rPr>
                            <m:t>𝜔</m:t>
                          </m:r>
                          <m:d>
                            <m:dPr>
                              <m:ctrlPr>
                                <a:rPr lang="en-US" sz="1800" i="1">
                                  <a:latin typeface="Cambria Math" panose="02040503050406030204" pitchFamily="18" charset="0"/>
                                </a:rPr>
                              </m:ctrlPr>
                            </m:dPr>
                            <m:e>
                              <m:r>
                                <a:rPr lang="en-US" sz="1800" i="1">
                                  <a:latin typeface="Cambria Math" panose="02040503050406030204" pitchFamily="18" charset="0"/>
                                </a:rPr>
                                <m:t>𝐿𝐺</m:t>
                              </m:r>
                              <m:r>
                                <a:rPr lang="en-US" sz="1800" i="1">
                                  <a:latin typeface="Cambria Math" panose="02040503050406030204" pitchFamily="18" charset="0"/>
                                </a:rPr>
                                <m:t>+</m:t>
                              </m:r>
                              <m:r>
                                <a:rPr lang="en-US" sz="1800" i="1">
                                  <a:latin typeface="Cambria Math" panose="02040503050406030204" pitchFamily="18" charset="0"/>
                                </a:rPr>
                                <m:t>𝑅𝐶</m:t>
                              </m:r>
                            </m:e>
                          </m:d>
                          <m:r>
                            <a:rPr lang="en-US" sz="1800" i="1">
                              <a:latin typeface="Cambria Math" panose="02040503050406030204" pitchFamily="18" charset="0"/>
                            </a:rPr>
                            <m:t>−</m:t>
                          </m:r>
                          <m:sSup>
                            <m:sSupPr>
                              <m:ctrlPr>
                                <a:rPr lang="en-US" sz="1800" i="1">
                                  <a:latin typeface="Cambria Math" panose="02040503050406030204" pitchFamily="18" charset="0"/>
                                </a:rPr>
                              </m:ctrlPr>
                            </m:sSupPr>
                            <m:e>
                              <m:r>
                                <a:rPr lang="en-US" sz="1800" i="1">
                                  <a:latin typeface="Cambria Math" panose="02040503050406030204" pitchFamily="18" charset="0"/>
                                </a:rPr>
                                <m:t>𝜔</m:t>
                              </m:r>
                            </m:e>
                            <m:sup>
                              <m:r>
                                <a:rPr lang="en-US" sz="1800" i="1">
                                  <a:latin typeface="Cambria Math" panose="02040503050406030204" pitchFamily="18" charset="0"/>
                                </a:rPr>
                                <m:t>2</m:t>
                              </m:r>
                            </m:sup>
                          </m:sSup>
                          <m:r>
                            <a:rPr lang="en-US" sz="1800" i="1">
                              <a:latin typeface="Cambria Math" panose="02040503050406030204" pitchFamily="18" charset="0"/>
                            </a:rPr>
                            <m:t>𝐿𝐶</m:t>
                          </m:r>
                        </m:e>
                      </m:d>
                    </m:oMath>
                  </m:oMathPara>
                </a14:m>
                <a:endParaRPr lang="en-US" sz="1800" dirty="0"/>
              </a:p>
            </p:txBody>
          </p:sp>
        </mc:Choice>
        <mc:Fallback xmlns="">
          <p:sp>
            <p:nvSpPr>
              <p:cNvPr id="37" name="TextBox 36">
                <a:extLst>
                  <a:ext uri="{FF2B5EF4-FFF2-40B4-BE49-F238E27FC236}">
                    <a16:creationId xmlns:a16="http://schemas.microsoft.com/office/drawing/2014/main" id="{97AA44D1-4E2B-4B84-AA0A-D9FAD7A821C2}"/>
                  </a:ext>
                </a:extLst>
              </p:cNvPr>
              <p:cNvSpPr txBox="1">
                <a:spLocks noRot="1" noChangeAspect="1" noMove="1" noResize="1" noEditPoints="1" noAdjustHandles="1" noChangeArrowheads="1" noChangeShapeType="1" noTextEdit="1"/>
              </p:cNvSpPr>
              <p:nvPr/>
            </p:nvSpPr>
            <p:spPr>
              <a:xfrm>
                <a:off x="2725760" y="5460887"/>
                <a:ext cx="4386585" cy="562846"/>
              </a:xfrm>
              <a:prstGeom prst="rect">
                <a:avLst/>
              </a:prstGeom>
              <a:blipFill>
                <a:blip r:embed="rId8"/>
                <a:stretch>
                  <a:fillRect/>
                </a:stretch>
              </a:blipFill>
            </p:spPr>
            <p:txBody>
              <a:bodyPr/>
              <a:lstStyle/>
              <a:p>
                <a:r>
                  <a:rPr lang="en-US">
                    <a:noFill/>
                  </a:rPr>
                  <a:t> </a:t>
                </a:r>
              </a:p>
            </p:txBody>
          </p:sp>
        </mc:Fallback>
      </mc:AlternateContent>
      <p:sp>
        <p:nvSpPr>
          <p:cNvPr id="2" name="Title 1">
            <a:extLst>
              <a:ext uri="{FF2B5EF4-FFF2-40B4-BE49-F238E27FC236}">
                <a16:creationId xmlns:a16="http://schemas.microsoft.com/office/drawing/2014/main" id="{AA393079-DF5F-4872-B106-6C8A785FA38F}"/>
              </a:ext>
            </a:extLst>
          </p:cNvPr>
          <p:cNvSpPr>
            <a:spLocks noGrp="1"/>
          </p:cNvSpPr>
          <p:nvPr>
            <p:ph type="title"/>
          </p:nvPr>
        </p:nvSpPr>
        <p:spPr/>
        <p:txBody>
          <a:bodyPr/>
          <a:lstStyle/>
          <a:p>
            <a:r>
              <a:rPr lang="en-US" dirty="0">
                <a:latin typeface="+mn-lt"/>
              </a:rPr>
              <a:t>Wave Equation Solutions</a:t>
            </a:r>
          </a:p>
        </p:txBody>
      </p:sp>
    </p:spTree>
    <p:extLst>
      <p:ext uri="{BB962C8B-B14F-4D97-AF65-F5344CB8AC3E}">
        <p14:creationId xmlns:p14="http://schemas.microsoft.com/office/powerpoint/2010/main" val="8132455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5288A72C-B8B5-4FB2-B597-D0ECD96FE914}"/>
              </a:ext>
            </a:extLst>
          </p:cNvPr>
          <p:cNvSpPr/>
          <p:nvPr/>
        </p:nvSpPr>
        <p:spPr>
          <a:xfrm>
            <a:off x="3021933" y="3526464"/>
            <a:ext cx="5968248" cy="2173504"/>
          </a:xfrm>
          <a:custGeom>
            <a:avLst/>
            <a:gdLst>
              <a:gd name="connsiteX0" fmla="*/ 0 w 5968248"/>
              <a:gd name="connsiteY0" fmla="*/ 0 h 2173504"/>
              <a:gd name="connsiteX1" fmla="*/ 596825 w 5968248"/>
              <a:gd name="connsiteY1" fmla="*/ 0 h 2173504"/>
              <a:gd name="connsiteX2" fmla="*/ 1014602 w 5968248"/>
              <a:gd name="connsiteY2" fmla="*/ 0 h 2173504"/>
              <a:gd name="connsiteX3" fmla="*/ 1551744 w 5968248"/>
              <a:gd name="connsiteY3" fmla="*/ 0 h 2173504"/>
              <a:gd name="connsiteX4" fmla="*/ 2267934 w 5968248"/>
              <a:gd name="connsiteY4" fmla="*/ 0 h 2173504"/>
              <a:gd name="connsiteX5" fmla="*/ 2924442 w 5968248"/>
              <a:gd name="connsiteY5" fmla="*/ 0 h 2173504"/>
              <a:gd name="connsiteX6" fmla="*/ 3342219 w 5968248"/>
              <a:gd name="connsiteY6" fmla="*/ 0 h 2173504"/>
              <a:gd name="connsiteX7" fmla="*/ 3939044 w 5968248"/>
              <a:gd name="connsiteY7" fmla="*/ 0 h 2173504"/>
              <a:gd name="connsiteX8" fmla="*/ 4416504 w 5968248"/>
              <a:gd name="connsiteY8" fmla="*/ 0 h 2173504"/>
              <a:gd name="connsiteX9" fmla="*/ 5132693 w 5968248"/>
              <a:gd name="connsiteY9" fmla="*/ 0 h 2173504"/>
              <a:gd name="connsiteX10" fmla="*/ 5968248 w 5968248"/>
              <a:gd name="connsiteY10" fmla="*/ 0 h 2173504"/>
              <a:gd name="connsiteX11" fmla="*/ 5968248 w 5968248"/>
              <a:gd name="connsiteY11" fmla="*/ 565111 h 2173504"/>
              <a:gd name="connsiteX12" fmla="*/ 5968248 w 5968248"/>
              <a:gd name="connsiteY12" fmla="*/ 1065017 h 2173504"/>
              <a:gd name="connsiteX13" fmla="*/ 5968248 w 5968248"/>
              <a:gd name="connsiteY13" fmla="*/ 1651863 h 2173504"/>
              <a:gd name="connsiteX14" fmla="*/ 5968248 w 5968248"/>
              <a:gd name="connsiteY14" fmla="*/ 2173504 h 2173504"/>
              <a:gd name="connsiteX15" fmla="*/ 5311741 w 5968248"/>
              <a:gd name="connsiteY15" fmla="*/ 2173504 h 2173504"/>
              <a:gd name="connsiteX16" fmla="*/ 4655233 w 5968248"/>
              <a:gd name="connsiteY16" fmla="*/ 2173504 h 2173504"/>
              <a:gd name="connsiteX17" fmla="*/ 3998726 w 5968248"/>
              <a:gd name="connsiteY17" fmla="*/ 2173504 h 2173504"/>
              <a:gd name="connsiteX18" fmla="*/ 3342219 w 5968248"/>
              <a:gd name="connsiteY18" fmla="*/ 2173504 h 2173504"/>
              <a:gd name="connsiteX19" fmla="*/ 2805077 w 5968248"/>
              <a:gd name="connsiteY19" fmla="*/ 2173504 h 2173504"/>
              <a:gd name="connsiteX20" fmla="*/ 2208252 w 5968248"/>
              <a:gd name="connsiteY20" fmla="*/ 2173504 h 2173504"/>
              <a:gd name="connsiteX21" fmla="*/ 1551744 w 5968248"/>
              <a:gd name="connsiteY21" fmla="*/ 2173504 h 2173504"/>
              <a:gd name="connsiteX22" fmla="*/ 954920 w 5968248"/>
              <a:gd name="connsiteY22" fmla="*/ 2173504 h 2173504"/>
              <a:gd name="connsiteX23" fmla="*/ 0 w 5968248"/>
              <a:gd name="connsiteY23" fmla="*/ 2173504 h 2173504"/>
              <a:gd name="connsiteX24" fmla="*/ 0 w 5968248"/>
              <a:gd name="connsiteY24" fmla="*/ 1695333 h 2173504"/>
              <a:gd name="connsiteX25" fmla="*/ 0 w 5968248"/>
              <a:gd name="connsiteY25" fmla="*/ 1217162 h 2173504"/>
              <a:gd name="connsiteX26" fmla="*/ 0 w 5968248"/>
              <a:gd name="connsiteY26" fmla="*/ 673786 h 2173504"/>
              <a:gd name="connsiteX27" fmla="*/ 0 w 5968248"/>
              <a:gd name="connsiteY27" fmla="*/ 0 h 2173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968248" h="2173504" fill="none" extrusionOk="0">
                <a:moveTo>
                  <a:pt x="0" y="0"/>
                </a:moveTo>
                <a:cubicBezTo>
                  <a:pt x="278262" y="-38292"/>
                  <a:pt x="328052" y="20346"/>
                  <a:pt x="596825" y="0"/>
                </a:cubicBezTo>
                <a:cubicBezTo>
                  <a:pt x="865599" y="-20346"/>
                  <a:pt x="862610" y="24544"/>
                  <a:pt x="1014602" y="0"/>
                </a:cubicBezTo>
                <a:cubicBezTo>
                  <a:pt x="1166594" y="-24544"/>
                  <a:pt x="1396585" y="59043"/>
                  <a:pt x="1551744" y="0"/>
                </a:cubicBezTo>
                <a:cubicBezTo>
                  <a:pt x="1706903" y="-59043"/>
                  <a:pt x="1997166" y="1210"/>
                  <a:pt x="2267934" y="0"/>
                </a:cubicBezTo>
                <a:cubicBezTo>
                  <a:pt x="2538702" y="-1210"/>
                  <a:pt x="2774674" y="50614"/>
                  <a:pt x="2924442" y="0"/>
                </a:cubicBezTo>
                <a:cubicBezTo>
                  <a:pt x="3074210" y="-50614"/>
                  <a:pt x="3242576" y="33178"/>
                  <a:pt x="3342219" y="0"/>
                </a:cubicBezTo>
                <a:cubicBezTo>
                  <a:pt x="3441862" y="-33178"/>
                  <a:pt x="3665926" y="42152"/>
                  <a:pt x="3939044" y="0"/>
                </a:cubicBezTo>
                <a:cubicBezTo>
                  <a:pt x="4212163" y="-42152"/>
                  <a:pt x="4222182" y="18361"/>
                  <a:pt x="4416504" y="0"/>
                </a:cubicBezTo>
                <a:cubicBezTo>
                  <a:pt x="4610826" y="-18361"/>
                  <a:pt x="4852510" y="73470"/>
                  <a:pt x="5132693" y="0"/>
                </a:cubicBezTo>
                <a:cubicBezTo>
                  <a:pt x="5412876" y="-73470"/>
                  <a:pt x="5632307" y="76883"/>
                  <a:pt x="5968248" y="0"/>
                </a:cubicBezTo>
                <a:cubicBezTo>
                  <a:pt x="5977016" y="269115"/>
                  <a:pt x="5963982" y="436107"/>
                  <a:pt x="5968248" y="565111"/>
                </a:cubicBezTo>
                <a:cubicBezTo>
                  <a:pt x="5972514" y="694115"/>
                  <a:pt x="5915944" y="955545"/>
                  <a:pt x="5968248" y="1065017"/>
                </a:cubicBezTo>
                <a:cubicBezTo>
                  <a:pt x="6020552" y="1174489"/>
                  <a:pt x="5967139" y="1404048"/>
                  <a:pt x="5968248" y="1651863"/>
                </a:cubicBezTo>
                <a:cubicBezTo>
                  <a:pt x="5969357" y="1899678"/>
                  <a:pt x="5949145" y="1951450"/>
                  <a:pt x="5968248" y="2173504"/>
                </a:cubicBezTo>
                <a:cubicBezTo>
                  <a:pt x="5704081" y="2249211"/>
                  <a:pt x="5593743" y="2122760"/>
                  <a:pt x="5311741" y="2173504"/>
                </a:cubicBezTo>
                <a:cubicBezTo>
                  <a:pt x="5029739" y="2224248"/>
                  <a:pt x="4847249" y="2115095"/>
                  <a:pt x="4655233" y="2173504"/>
                </a:cubicBezTo>
                <a:cubicBezTo>
                  <a:pt x="4463217" y="2231913"/>
                  <a:pt x="4155482" y="2136632"/>
                  <a:pt x="3998726" y="2173504"/>
                </a:cubicBezTo>
                <a:cubicBezTo>
                  <a:pt x="3841970" y="2210376"/>
                  <a:pt x="3658209" y="2171424"/>
                  <a:pt x="3342219" y="2173504"/>
                </a:cubicBezTo>
                <a:cubicBezTo>
                  <a:pt x="3026229" y="2175584"/>
                  <a:pt x="2967018" y="2120245"/>
                  <a:pt x="2805077" y="2173504"/>
                </a:cubicBezTo>
                <a:cubicBezTo>
                  <a:pt x="2643136" y="2226763"/>
                  <a:pt x="2335848" y="2142895"/>
                  <a:pt x="2208252" y="2173504"/>
                </a:cubicBezTo>
                <a:cubicBezTo>
                  <a:pt x="2080656" y="2204113"/>
                  <a:pt x="1787819" y="2100080"/>
                  <a:pt x="1551744" y="2173504"/>
                </a:cubicBezTo>
                <a:cubicBezTo>
                  <a:pt x="1315669" y="2246928"/>
                  <a:pt x="1237142" y="2154939"/>
                  <a:pt x="954920" y="2173504"/>
                </a:cubicBezTo>
                <a:cubicBezTo>
                  <a:pt x="672698" y="2192069"/>
                  <a:pt x="328115" y="2070644"/>
                  <a:pt x="0" y="2173504"/>
                </a:cubicBezTo>
                <a:cubicBezTo>
                  <a:pt x="-18130" y="2052856"/>
                  <a:pt x="1054" y="1915789"/>
                  <a:pt x="0" y="1695333"/>
                </a:cubicBezTo>
                <a:cubicBezTo>
                  <a:pt x="-1054" y="1474877"/>
                  <a:pt x="31362" y="1340576"/>
                  <a:pt x="0" y="1217162"/>
                </a:cubicBezTo>
                <a:cubicBezTo>
                  <a:pt x="-31362" y="1093748"/>
                  <a:pt x="63397" y="928600"/>
                  <a:pt x="0" y="673786"/>
                </a:cubicBezTo>
                <a:cubicBezTo>
                  <a:pt x="-63397" y="418972"/>
                  <a:pt x="24991" y="189368"/>
                  <a:pt x="0" y="0"/>
                </a:cubicBezTo>
                <a:close/>
              </a:path>
              <a:path w="5968248" h="2173504" stroke="0" extrusionOk="0">
                <a:moveTo>
                  <a:pt x="0" y="0"/>
                </a:moveTo>
                <a:cubicBezTo>
                  <a:pt x="223298" y="-652"/>
                  <a:pt x="308050" y="11161"/>
                  <a:pt x="596825" y="0"/>
                </a:cubicBezTo>
                <a:cubicBezTo>
                  <a:pt x="885600" y="-11161"/>
                  <a:pt x="970992" y="55613"/>
                  <a:pt x="1133967" y="0"/>
                </a:cubicBezTo>
                <a:cubicBezTo>
                  <a:pt x="1296942" y="-55613"/>
                  <a:pt x="1386289" y="6267"/>
                  <a:pt x="1551744" y="0"/>
                </a:cubicBezTo>
                <a:cubicBezTo>
                  <a:pt x="1717199" y="-6267"/>
                  <a:pt x="2077213" y="11930"/>
                  <a:pt x="2267934" y="0"/>
                </a:cubicBezTo>
                <a:cubicBezTo>
                  <a:pt x="2458655" y="-11930"/>
                  <a:pt x="2700438" y="82926"/>
                  <a:pt x="2984124" y="0"/>
                </a:cubicBezTo>
                <a:cubicBezTo>
                  <a:pt x="3267810" y="-82926"/>
                  <a:pt x="3363575" y="40111"/>
                  <a:pt x="3580949" y="0"/>
                </a:cubicBezTo>
                <a:cubicBezTo>
                  <a:pt x="3798323" y="-40111"/>
                  <a:pt x="3901261" y="48072"/>
                  <a:pt x="3998726" y="0"/>
                </a:cubicBezTo>
                <a:cubicBezTo>
                  <a:pt x="4096191" y="-48072"/>
                  <a:pt x="4245622" y="14992"/>
                  <a:pt x="4416504" y="0"/>
                </a:cubicBezTo>
                <a:cubicBezTo>
                  <a:pt x="4587386" y="-14992"/>
                  <a:pt x="4656423" y="40363"/>
                  <a:pt x="4834281" y="0"/>
                </a:cubicBezTo>
                <a:cubicBezTo>
                  <a:pt x="5012139" y="-40363"/>
                  <a:pt x="5551275" y="93505"/>
                  <a:pt x="5968248" y="0"/>
                </a:cubicBezTo>
                <a:cubicBezTo>
                  <a:pt x="6006510" y="116935"/>
                  <a:pt x="5936118" y="355639"/>
                  <a:pt x="5968248" y="499906"/>
                </a:cubicBezTo>
                <a:cubicBezTo>
                  <a:pt x="6000378" y="644173"/>
                  <a:pt x="5960917" y="791423"/>
                  <a:pt x="5968248" y="1043282"/>
                </a:cubicBezTo>
                <a:cubicBezTo>
                  <a:pt x="5975579" y="1295141"/>
                  <a:pt x="5916062" y="1401000"/>
                  <a:pt x="5968248" y="1630128"/>
                </a:cubicBezTo>
                <a:cubicBezTo>
                  <a:pt x="6020434" y="1859256"/>
                  <a:pt x="5948079" y="1977945"/>
                  <a:pt x="5968248" y="2173504"/>
                </a:cubicBezTo>
                <a:cubicBezTo>
                  <a:pt x="5709039" y="2215993"/>
                  <a:pt x="5584124" y="2110581"/>
                  <a:pt x="5371423" y="2173504"/>
                </a:cubicBezTo>
                <a:cubicBezTo>
                  <a:pt x="5158722" y="2236427"/>
                  <a:pt x="5074611" y="2141815"/>
                  <a:pt x="4893963" y="2173504"/>
                </a:cubicBezTo>
                <a:cubicBezTo>
                  <a:pt x="4713315" y="2205193"/>
                  <a:pt x="4403602" y="2127721"/>
                  <a:pt x="4177774" y="2173504"/>
                </a:cubicBezTo>
                <a:cubicBezTo>
                  <a:pt x="3951946" y="2219287"/>
                  <a:pt x="3693337" y="2134718"/>
                  <a:pt x="3461584" y="2173504"/>
                </a:cubicBezTo>
                <a:cubicBezTo>
                  <a:pt x="3229831" y="2212290"/>
                  <a:pt x="3043865" y="2170145"/>
                  <a:pt x="2805077" y="2173504"/>
                </a:cubicBezTo>
                <a:cubicBezTo>
                  <a:pt x="2566289" y="2176863"/>
                  <a:pt x="2464430" y="2112241"/>
                  <a:pt x="2267934" y="2173504"/>
                </a:cubicBezTo>
                <a:cubicBezTo>
                  <a:pt x="2071438" y="2234767"/>
                  <a:pt x="1830128" y="2169051"/>
                  <a:pt x="1611427" y="2173504"/>
                </a:cubicBezTo>
                <a:cubicBezTo>
                  <a:pt x="1392726" y="2177957"/>
                  <a:pt x="1331684" y="2121221"/>
                  <a:pt x="1074285" y="2173504"/>
                </a:cubicBezTo>
                <a:cubicBezTo>
                  <a:pt x="816886" y="2225787"/>
                  <a:pt x="510292" y="2079627"/>
                  <a:pt x="0" y="2173504"/>
                </a:cubicBezTo>
                <a:cubicBezTo>
                  <a:pt x="-9914" y="2034297"/>
                  <a:pt x="48979" y="1849589"/>
                  <a:pt x="0" y="1695333"/>
                </a:cubicBezTo>
                <a:cubicBezTo>
                  <a:pt x="-48979" y="1541077"/>
                  <a:pt x="32436" y="1325603"/>
                  <a:pt x="0" y="1217162"/>
                </a:cubicBezTo>
                <a:cubicBezTo>
                  <a:pt x="-32436" y="1108721"/>
                  <a:pt x="16125" y="873592"/>
                  <a:pt x="0" y="695521"/>
                </a:cubicBezTo>
                <a:cubicBezTo>
                  <a:pt x="-16125" y="517450"/>
                  <a:pt x="81250" y="203983"/>
                  <a:pt x="0" y="0"/>
                </a:cubicBezTo>
                <a:close/>
              </a:path>
            </a:pathLst>
          </a:custGeom>
          <a:solidFill>
            <a:schemeClr val="tx2">
              <a:lumMod val="20000"/>
              <a:lumOff val="80000"/>
            </a:schemeClr>
          </a:solidFill>
          <a:ln>
            <a:solidFill>
              <a:schemeClr val="tx1"/>
            </a:solidFill>
            <a:extLst>
              <a:ext uri="{C807C97D-BFC1-408E-A445-0C87EB9F89A2}">
                <ask:lineSketchStyleProps xmlns:ask="http://schemas.microsoft.com/office/drawing/2018/sketchyshapes" sd="1308735162">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1" name="Rectangle 30">
            <a:extLst>
              <a:ext uri="{FF2B5EF4-FFF2-40B4-BE49-F238E27FC236}">
                <a16:creationId xmlns:a16="http://schemas.microsoft.com/office/drawing/2014/main" id="{B1CC19ED-4DF8-4251-A474-3930E07469B3}"/>
              </a:ext>
            </a:extLst>
          </p:cNvPr>
          <p:cNvSpPr/>
          <p:nvPr/>
        </p:nvSpPr>
        <p:spPr>
          <a:xfrm>
            <a:off x="3021933" y="1079255"/>
            <a:ext cx="8088616" cy="369332"/>
          </a:xfrm>
          <a:prstGeom prst="rect">
            <a:avLst/>
          </a:prstGeom>
        </p:spPr>
        <p:txBody>
          <a:bodyPr wrap="square">
            <a:spAutoFit/>
          </a:bodyPr>
          <a:lstStyle/>
          <a:p>
            <a:r>
              <a:rPr lang="en-US" sz="1800" dirty="0"/>
              <a:t>The complex propagation constant </a:t>
            </a:r>
            <a:r>
              <a:rPr lang="el-GR" sz="1800" dirty="0">
                <a:cs typeface="Calibri" panose="020F0502020204030204" pitchFamily="34" charset="0"/>
              </a:rPr>
              <a:t>γ</a:t>
            </a:r>
            <a:r>
              <a:rPr lang="en-US" sz="1800" dirty="0">
                <a:cs typeface="Calibri" panose="020F0502020204030204" pitchFamily="34" charset="0"/>
              </a:rPr>
              <a:t> is defined as:</a:t>
            </a:r>
            <a:endParaRPr lang="en-US" sz="1800" dirty="0"/>
          </a:p>
        </p:txBody>
      </p:sp>
      <mc:AlternateContent xmlns:mc="http://schemas.openxmlformats.org/markup-compatibility/2006" xmlns:a14="http://schemas.microsoft.com/office/drawing/2010/main">
        <mc:Choice Requires="a14">
          <p:sp>
            <p:nvSpPr>
              <p:cNvPr id="33" name="TextBox 32">
                <a:extLst>
                  <a:ext uri="{FF2B5EF4-FFF2-40B4-BE49-F238E27FC236}">
                    <a16:creationId xmlns:a16="http://schemas.microsoft.com/office/drawing/2014/main" id="{9B9483E0-9520-4112-B2F5-6C29D23D333D}"/>
                  </a:ext>
                </a:extLst>
              </p:cNvPr>
              <p:cNvSpPr txBox="1"/>
              <p:nvPr/>
            </p:nvSpPr>
            <p:spPr>
              <a:xfrm>
                <a:off x="1881215" y="1549895"/>
                <a:ext cx="3235629" cy="283219"/>
              </a:xfrm>
              <a:prstGeom prst="rect">
                <a:avLst/>
              </a:prstGeom>
              <a:noFill/>
            </p:spPr>
            <p:txBody>
              <a:bodyPr wrap="square" lIns="0" tIns="0" rIns="0" bIns="0" rtlCol="0">
                <a:spAutoFit/>
              </a:bodyPr>
              <a:lstStyle/>
              <a:p>
                <a14:m>
                  <m:oMath xmlns:m="http://schemas.openxmlformats.org/officeDocument/2006/math">
                    <m:sSup>
                      <m:sSupPr>
                        <m:ctrlPr>
                          <a:rPr lang="en-US" sz="1800" b="0" i="1" smtClean="0">
                            <a:latin typeface="Cambria Math" panose="02040503050406030204" pitchFamily="18" charset="0"/>
                          </a:rPr>
                        </m:ctrlPr>
                      </m:sSupPr>
                      <m:e>
                        <m:r>
                          <a:rPr lang="en-US" sz="1800" i="1" smtClean="0">
                            <a:latin typeface="Cambria Math" panose="02040503050406030204" pitchFamily="18" charset="0"/>
                          </a:rPr>
                          <m:t>𝛾</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m:t>
                    </m:r>
                  </m:oMath>
                </a14:m>
                <a:r>
                  <a:rPr lang="en-US" sz="1800" dirty="0"/>
                  <a:t> </a:t>
                </a:r>
                <a14:m>
                  <m:oMath xmlns:m="http://schemas.openxmlformats.org/officeDocument/2006/math">
                    <m:r>
                      <a:rPr lang="en-US" sz="1800" i="1">
                        <a:latin typeface="Cambria Math" panose="02040503050406030204" pitchFamily="18" charset="0"/>
                      </a:rPr>
                      <m:t>𝑅𝐺</m:t>
                    </m:r>
                    <m:r>
                      <a:rPr lang="en-US" sz="1800" i="1">
                        <a:latin typeface="Cambria Math" panose="02040503050406030204" pitchFamily="18" charset="0"/>
                      </a:rPr>
                      <m:t>+</m:t>
                    </m:r>
                    <m:r>
                      <a:rPr lang="en-US" sz="1800" i="1">
                        <a:latin typeface="Cambria Math" panose="02040503050406030204" pitchFamily="18" charset="0"/>
                      </a:rPr>
                      <m:t>𝑗</m:t>
                    </m:r>
                    <m:r>
                      <a:rPr lang="en-US" sz="1800" i="1">
                        <a:latin typeface="Cambria Math" panose="02040503050406030204" pitchFamily="18" charset="0"/>
                      </a:rPr>
                      <m:t>𝜔</m:t>
                    </m:r>
                    <m:d>
                      <m:dPr>
                        <m:ctrlPr>
                          <a:rPr lang="en-US" sz="1800" i="1">
                            <a:latin typeface="Cambria Math" panose="02040503050406030204" pitchFamily="18" charset="0"/>
                          </a:rPr>
                        </m:ctrlPr>
                      </m:dPr>
                      <m:e>
                        <m:r>
                          <a:rPr lang="en-US" sz="1800" i="1">
                            <a:latin typeface="Cambria Math" panose="02040503050406030204" pitchFamily="18" charset="0"/>
                          </a:rPr>
                          <m:t>𝐿𝐺</m:t>
                        </m:r>
                        <m:r>
                          <a:rPr lang="en-US" sz="1800" i="1">
                            <a:latin typeface="Cambria Math" panose="02040503050406030204" pitchFamily="18" charset="0"/>
                          </a:rPr>
                          <m:t>+</m:t>
                        </m:r>
                        <m:r>
                          <a:rPr lang="en-US" sz="1800" i="1">
                            <a:latin typeface="Cambria Math" panose="02040503050406030204" pitchFamily="18" charset="0"/>
                          </a:rPr>
                          <m:t>𝑅𝐶</m:t>
                        </m:r>
                      </m:e>
                    </m:d>
                    <m:r>
                      <a:rPr lang="en-US" sz="1800" i="1">
                        <a:latin typeface="Cambria Math" panose="02040503050406030204" pitchFamily="18" charset="0"/>
                      </a:rPr>
                      <m:t>−</m:t>
                    </m:r>
                    <m:sSup>
                      <m:sSupPr>
                        <m:ctrlPr>
                          <a:rPr lang="en-US" sz="1800" i="1">
                            <a:latin typeface="Cambria Math" panose="02040503050406030204" pitchFamily="18" charset="0"/>
                          </a:rPr>
                        </m:ctrlPr>
                      </m:sSupPr>
                      <m:e>
                        <m:r>
                          <a:rPr lang="en-US" sz="1800" i="1">
                            <a:latin typeface="Cambria Math" panose="02040503050406030204" pitchFamily="18" charset="0"/>
                          </a:rPr>
                          <m:t>𝜔</m:t>
                        </m:r>
                      </m:e>
                      <m:sup>
                        <m:r>
                          <a:rPr lang="en-US" sz="1800" i="1">
                            <a:latin typeface="Cambria Math" panose="02040503050406030204" pitchFamily="18" charset="0"/>
                          </a:rPr>
                          <m:t>2</m:t>
                        </m:r>
                      </m:sup>
                    </m:sSup>
                    <m:r>
                      <a:rPr lang="en-US" sz="1800" i="1">
                        <a:latin typeface="Cambria Math" panose="02040503050406030204" pitchFamily="18" charset="0"/>
                      </a:rPr>
                      <m:t>𝐿𝐶</m:t>
                    </m:r>
                  </m:oMath>
                </a14:m>
                <a:endParaRPr lang="en-US" sz="1800" i="1" dirty="0"/>
              </a:p>
            </p:txBody>
          </p:sp>
        </mc:Choice>
        <mc:Fallback xmlns="">
          <p:sp>
            <p:nvSpPr>
              <p:cNvPr id="33" name="TextBox 32">
                <a:extLst>
                  <a:ext uri="{FF2B5EF4-FFF2-40B4-BE49-F238E27FC236}">
                    <a16:creationId xmlns:a16="http://schemas.microsoft.com/office/drawing/2014/main" id="{9B9483E0-9520-4112-B2F5-6C29D23D333D}"/>
                  </a:ext>
                </a:extLst>
              </p:cNvPr>
              <p:cNvSpPr txBox="1">
                <a:spLocks noRot="1" noChangeAspect="1" noMove="1" noResize="1" noEditPoints="1" noAdjustHandles="1" noChangeArrowheads="1" noChangeShapeType="1" noTextEdit="1"/>
              </p:cNvSpPr>
              <p:nvPr/>
            </p:nvSpPr>
            <p:spPr>
              <a:xfrm>
                <a:off x="1881215" y="1549895"/>
                <a:ext cx="3235629" cy="283219"/>
              </a:xfrm>
              <a:prstGeom prst="rect">
                <a:avLst/>
              </a:prstGeom>
              <a:blipFill>
                <a:blip r:embed="rId2"/>
                <a:stretch>
                  <a:fillRect l="-2642" t="-4255" r="-1132" b="-31915"/>
                </a:stretch>
              </a:blipFill>
            </p:spPr>
            <p:txBody>
              <a:bodyPr/>
              <a:lstStyle/>
              <a:p>
                <a:r>
                  <a:rPr lang="en-US">
                    <a:noFill/>
                  </a:rPr>
                  <a:t> </a:t>
                </a:r>
              </a:p>
            </p:txBody>
          </p:sp>
        </mc:Fallback>
      </mc:AlternateContent>
      <p:sp>
        <p:nvSpPr>
          <p:cNvPr id="13" name="Rectangle 12">
            <a:extLst>
              <a:ext uri="{FF2B5EF4-FFF2-40B4-BE49-F238E27FC236}">
                <a16:creationId xmlns:a16="http://schemas.microsoft.com/office/drawing/2014/main" id="{8E32BE36-3FC7-4ECC-9F70-07FACB4669AB}"/>
              </a:ext>
            </a:extLst>
          </p:cNvPr>
          <p:cNvSpPr/>
          <p:nvPr/>
        </p:nvSpPr>
        <p:spPr>
          <a:xfrm>
            <a:off x="5537259" y="1461724"/>
            <a:ext cx="447203" cy="369332"/>
          </a:xfrm>
          <a:prstGeom prst="rect">
            <a:avLst/>
          </a:prstGeom>
        </p:spPr>
        <p:txBody>
          <a:bodyPr wrap="square">
            <a:spAutoFit/>
          </a:bodyPr>
          <a:lstStyle/>
          <a:p>
            <a:r>
              <a:rPr lang="en-US" sz="1800" dirty="0"/>
              <a:t>or</a:t>
            </a:r>
          </a:p>
        </p:txBody>
      </p:sp>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81328397-2A54-4D52-918C-6368770EC429}"/>
                  </a:ext>
                </a:extLst>
              </p:cNvPr>
              <p:cNvSpPr txBox="1"/>
              <p:nvPr/>
            </p:nvSpPr>
            <p:spPr>
              <a:xfrm>
                <a:off x="6399776" y="1464291"/>
                <a:ext cx="3359446" cy="563680"/>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1800" i="1">
                          <a:latin typeface="Cambria Math" panose="02040503050406030204" pitchFamily="18" charset="0"/>
                        </a:rPr>
                        <m:t>𝛾</m:t>
                      </m:r>
                      <m:r>
                        <a:rPr lang="en-US" sz="1800" b="0" i="1" smtClean="0">
                          <a:latin typeface="Cambria Math" panose="02040503050406030204" pitchFamily="18" charset="0"/>
                        </a:rPr>
                        <m:t>=</m:t>
                      </m:r>
                      <m:rad>
                        <m:radPr>
                          <m:degHide m:val="on"/>
                          <m:ctrlPr>
                            <a:rPr lang="en-US" sz="1800" b="0" i="1" smtClean="0">
                              <a:latin typeface="Cambria Math" panose="02040503050406030204" pitchFamily="18" charset="0"/>
                            </a:rPr>
                          </m:ctrlPr>
                        </m:radPr>
                        <m:deg/>
                        <m:e>
                          <m:r>
                            <a:rPr lang="en-US" sz="1800" i="1">
                              <a:latin typeface="Cambria Math" panose="02040503050406030204" pitchFamily="18" charset="0"/>
                            </a:rPr>
                            <m:t>𝑅𝐺</m:t>
                          </m:r>
                          <m:r>
                            <a:rPr lang="en-US" sz="1800" i="1">
                              <a:latin typeface="Cambria Math" panose="02040503050406030204" pitchFamily="18" charset="0"/>
                            </a:rPr>
                            <m:t>+</m:t>
                          </m:r>
                          <m:r>
                            <a:rPr lang="en-US" sz="1800" i="1">
                              <a:latin typeface="Cambria Math" panose="02040503050406030204" pitchFamily="18" charset="0"/>
                            </a:rPr>
                            <m:t>𝑗</m:t>
                          </m:r>
                          <m:r>
                            <a:rPr lang="en-US" sz="1800" i="1">
                              <a:latin typeface="Cambria Math" panose="02040503050406030204" pitchFamily="18" charset="0"/>
                            </a:rPr>
                            <m:t>𝜔</m:t>
                          </m:r>
                          <m:d>
                            <m:dPr>
                              <m:ctrlPr>
                                <a:rPr lang="en-US" sz="1800" i="1">
                                  <a:latin typeface="Cambria Math" panose="02040503050406030204" pitchFamily="18" charset="0"/>
                                </a:rPr>
                              </m:ctrlPr>
                            </m:dPr>
                            <m:e>
                              <m:r>
                                <a:rPr lang="en-US" sz="1800" i="1">
                                  <a:latin typeface="Cambria Math" panose="02040503050406030204" pitchFamily="18" charset="0"/>
                                </a:rPr>
                                <m:t>𝐿𝐺</m:t>
                              </m:r>
                              <m:r>
                                <a:rPr lang="en-US" sz="1800" i="1">
                                  <a:latin typeface="Cambria Math" panose="02040503050406030204" pitchFamily="18" charset="0"/>
                                </a:rPr>
                                <m:t>+</m:t>
                              </m:r>
                              <m:r>
                                <a:rPr lang="en-US" sz="1800" i="1">
                                  <a:latin typeface="Cambria Math" panose="02040503050406030204" pitchFamily="18" charset="0"/>
                                </a:rPr>
                                <m:t>𝑅𝐶</m:t>
                              </m:r>
                            </m:e>
                          </m:d>
                          <m:r>
                            <a:rPr lang="en-US" sz="1800" i="1">
                              <a:latin typeface="Cambria Math" panose="02040503050406030204" pitchFamily="18" charset="0"/>
                            </a:rPr>
                            <m:t>−</m:t>
                          </m:r>
                          <m:sSup>
                            <m:sSupPr>
                              <m:ctrlPr>
                                <a:rPr lang="en-US" sz="1800" i="1">
                                  <a:latin typeface="Cambria Math" panose="02040503050406030204" pitchFamily="18" charset="0"/>
                                </a:rPr>
                              </m:ctrlPr>
                            </m:sSupPr>
                            <m:e>
                              <m:r>
                                <a:rPr lang="en-US" sz="1800" i="1">
                                  <a:latin typeface="Cambria Math" panose="02040503050406030204" pitchFamily="18" charset="0"/>
                                </a:rPr>
                                <m:t>𝜔</m:t>
                              </m:r>
                            </m:e>
                            <m:sup>
                              <m:r>
                                <a:rPr lang="en-US" sz="1800" i="1">
                                  <a:latin typeface="Cambria Math" panose="02040503050406030204" pitchFamily="18" charset="0"/>
                                </a:rPr>
                                <m:t>2</m:t>
                              </m:r>
                            </m:sup>
                          </m:sSup>
                          <m:r>
                            <a:rPr lang="en-US" sz="1800" i="1">
                              <a:latin typeface="Cambria Math" panose="02040503050406030204" pitchFamily="18" charset="0"/>
                            </a:rPr>
                            <m:t>𝐿𝐶</m:t>
                          </m:r>
                        </m:e>
                      </m:rad>
                    </m:oMath>
                  </m:oMathPara>
                </a14:m>
                <a:endParaRPr lang="en-US" sz="1800" i="1" dirty="0"/>
              </a:p>
            </p:txBody>
          </p:sp>
        </mc:Choice>
        <mc:Fallback xmlns="">
          <p:sp>
            <p:nvSpPr>
              <p:cNvPr id="23" name="TextBox 22">
                <a:extLst>
                  <a:ext uri="{FF2B5EF4-FFF2-40B4-BE49-F238E27FC236}">
                    <a16:creationId xmlns:a16="http://schemas.microsoft.com/office/drawing/2014/main" id="{81328397-2A54-4D52-918C-6368770EC429}"/>
                  </a:ext>
                </a:extLst>
              </p:cNvPr>
              <p:cNvSpPr txBox="1">
                <a:spLocks noRot="1" noChangeAspect="1" noMove="1" noResize="1" noEditPoints="1" noAdjustHandles="1" noChangeArrowheads="1" noChangeShapeType="1" noTextEdit="1"/>
              </p:cNvSpPr>
              <p:nvPr/>
            </p:nvSpPr>
            <p:spPr>
              <a:xfrm>
                <a:off x="6399776" y="1464291"/>
                <a:ext cx="3359446" cy="563680"/>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Rectangle 23">
                <a:extLst>
                  <a:ext uri="{FF2B5EF4-FFF2-40B4-BE49-F238E27FC236}">
                    <a16:creationId xmlns:a16="http://schemas.microsoft.com/office/drawing/2014/main" id="{DC9B6478-9843-40A6-AD8C-2354521E1127}"/>
                  </a:ext>
                </a:extLst>
              </p:cNvPr>
              <p:cNvSpPr/>
              <p:nvPr/>
            </p:nvSpPr>
            <p:spPr>
              <a:xfrm>
                <a:off x="2575203" y="2001449"/>
                <a:ext cx="8088616" cy="646331"/>
              </a:xfrm>
              <a:prstGeom prst="rect">
                <a:avLst/>
              </a:prstGeom>
            </p:spPr>
            <p:txBody>
              <a:bodyPr wrap="square">
                <a:spAutoFit/>
              </a:bodyPr>
              <a:lstStyle/>
              <a:p>
                <a:r>
                  <a:rPr lang="en-US" sz="1800" dirty="0"/>
                  <a:t>We will also define </a:t>
                </a:r>
                <a:r>
                  <a:rPr lang="en-US" sz="1800" dirty="0">
                    <a:ea typeface="Cambria Math" panose="02040503050406030204" pitchFamily="18" charset="0"/>
                  </a:rPr>
                  <a:t>the </a:t>
                </a:r>
                <a:r>
                  <a:rPr lang="en-US" sz="1800" b="1" dirty="0">
                    <a:ea typeface="Cambria Math" panose="02040503050406030204" pitchFamily="18" charset="0"/>
                  </a:rPr>
                  <a:t>attenuation</a:t>
                </a:r>
                <a:r>
                  <a:rPr lang="en-US" sz="1800" dirty="0">
                    <a:ea typeface="Cambria Math" panose="02040503050406030204" pitchFamily="18" charset="0"/>
                  </a:rPr>
                  <a:t> </a:t>
                </a:r>
                <a:r>
                  <a:rPr lang="en-US" sz="1800" b="1" dirty="0">
                    <a:ea typeface="Cambria Math" panose="02040503050406030204" pitchFamily="18" charset="0"/>
                  </a:rPr>
                  <a:t>constant</a:t>
                </a:r>
                <a:r>
                  <a:rPr lang="en-US" sz="1800" dirty="0">
                    <a:ea typeface="Cambria Math" panose="02040503050406030204" pitchFamily="18" charset="0"/>
                  </a:rPr>
                  <a:t> </a:t>
                </a:r>
                <a:r>
                  <a:rPr lang="el-GR" sz="1800" i="1" dirty="0">
                    <a:ea typeface="Cambria Math" panose="02040503050406030204" pitchFamily="18" charset="0"/>
                  </a:rPr>
                  <a:t>α</a:t>
                </a:r>
                <a:r>
                  <a:rPr lang="en-US" sz="1800" dirty="0">
                    <a:ea typeface="Cambria Math" panose="02040503050406030204" pitchFamily="18" charset="0"/>
                  </a:rPr>
                  <a:t> and the </a:t>
                </a:r>
                <a:r>
                  <a:rPr lang="en-US" sz="1800" b="1" dirty="0"/>
                  <a:t>lossless propagation constant </a:t>
                </a:r>
                <a:r>
                  <a:rPr lang="el-GR" sz="1800" i="1" dirty="0">
                    <a:ea typeface="Cambria Math" panose="02040503050406030204" pitchFamily="18" charset="0"/>
                  </a:rPr>
                  <a:t>β</a:t>
                </a:r>
                <a:r>
                  <a:rPr lang="en-US" sz="1800" dirty="0">
                    <a:ea typeface="Cambria Math" panose="02040503050406030204" pitchFamily="18" charset="0"/>
                  </a:rPr>
                  <a:t> as the real and imaginary parts of </a:t>
                </a:r>
                <a14:m>
                  <m:oMath xmlns:m="http://schemas.openxmlformats.org/officeDocument/2006/math">
                    <m:r>
                      <a:rPr lang="en-US" sz="1800" i="1">
                        <a:latin typeface="Cambria Math" panose="02040503050406030204" pitchFamily="18" charset="0"/>
                      </a:rPr>
                      <m:t>𝛾</m:t>
                    </m:r>
                  </m:oMath>
                </a14:m>
                <a:r>
                  <a:rPr lang="en-US" sz="1800" dirty="0"/>
                  <a:t>, respectively.</a:t>
                </a:r>
              </a:p>
            </p:txBody>
          </p:sp>
        </mc:Choice>
        <mc:Fallback xmlns="">
          <p:sp>
            <p:nvSpPr>
              <p:cNvPr id="24" name="Rectangle 23">
                <a:extLst>
                  <a:ext uri="{FF2B5EF4-FFF2-40B4-BE49-F238E27FC236}">
                    <a16:creationId xmlns:a16="http://schemas.microsoft.com/office/drawing/2014/main" id="{DC9B6478-9843-40A6-AD8C-2354521E1127}"/>
                  </a:ext>
                </a:extLst>
              </p:cNvPr>
              <p:cNvSpPr>
                <a:spLocks noRot="1" noChangeAspect="1" noMove="1" noResize="1" noEditPoints="1" noAdjustHandles="1" noChangeArrowheads="1" noChangeShapeType="1" noTextEdit="1"/>
              </p:cNvSpPr>
              <p:nvPr/>
            </p:nvSpPr>
            <p:spPr>
              <a:xfrm>
                <a:off x="2575203" y="2001449"/>
                <a:ext cx="8088616" cy="646331"/>
              </a:xfrm>
              <a:prstGeom prst="rect">
                <a:avLst/>
              </a:prstGeom>
              <a:blipFill>
                <a:blip r:embed="rId4"/>
                <a:stretch>
                  <a:fillRect l="-603" t="-4717" b="-1415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TextBox 24">
                <a:extLst>
                  <a:ext uri="{FF2B5EF4-FFF2-40B4-BE49-F238E27FC236}">
                    <a16:creationId xmlns:a16="http://schemas.microsoft.com/office/drawing/2014/main" id="{5AFBC873-EA36-4AD0-9ADA-FAE2BF369995}"/>
                  </a:ext>
                </a:extLst>
              </p:cNvPr>
              <p:cNvSpPr txBox="1"/>
              <p:nvPr/>
            </p:nvSpPr>
            <p:spPr>
              <a:xfrm>
                <a:off x="5195320" y="2705201"/>
                <a:ext cx="1131079"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1800" i="1" smtClean="0">
                          <a:latin typeface="Cambria Math" panose="02040503050406030204" pitchFamily="18" charset="0"/>
                        </a:rPr>
                        <m:t>𝛾</m:t>
                      </m:r>
                      <m:r>
                        <a:rPr lang="en-US" sz="1800" b="0" i="1" smtClean="0">
                          <a:latin typeface="Cambria Math" panose="02040503050406030204" pitchFamily="18" charset="0"/>
                        </a:rPr>
                        <m:t>=</m:t>
                      </m:r>
                      <m:r>
                        <a:rPr lang="en-US" sz="1800" b="0" i="1" smtClean="0">
                          <a:latin typeface="Cambria Math" panose="02040503050406030204" pitchFamily="18" charset="0"/>
                        </a:rPr>
                        <m:t>𝛼</m:t>
                      </m:r>
                      <m:r>
                        <a:rPr lang="en-US" sz="1800" b="0" i="1" smtClean="0">
                          <a:latin typeface="Cambria Math" panose="02040503050406030204" pitchFamily="18" charset="0"/>
                        </a:rPr>
                        <m:t>+</m:t>
                      </m:r>
                      <m:r>
                        <a:rPr lang="en-US" sz="1800" b="0" i="1" smtClean="0">
                          <a:latin typeface="Cambria Math" panose="02040503050406030204" pitchFamily="18" charset="0"/>
                        </a:rPr>
                        <m:t>𝑗</m:t>
                      </m:r>
                      <m:r>
                        <a:rPr lang="en-US" sz="1800" b="0" i="1" smtClean="0">
                          <a:latin typeface="Cambria Math" panose="02040503050406030204" pitchFamily="18" charset="0"/>
                        </a:rPr>
                        <m:t>𝛽</m:t>
                      </m:r>
                    </m:oMath>
                  </m:oMathPara>
                </a14:m>
                <a:endParaRPr lang="en-US" sz="1800" i="1" dirty="0"/>
              </a:p>
            </p:txBody>
          </p:sp>
        </mc:Choice>
        <mc:Fallback xmlns="">
          <p:sp>
            <p:nvSpPr>
              <p:cNvPr id="25" name="TextBox 24">
                <a:extLst>
                  <a:ext uri="{FF2B5EF4-FFF2-40B4-BE49-F238E27FC236}">
                    <a16:creationId xmlns:a16="http://schemas.microsoft.com/office/drawing/2014/main" id="{5AFBC873-EA36-4AD0-9ADA-FAE2BF369995}"/>
                  </a:ext>
                </a:extLst>
              </p:cNvPr>
              <p:cNvSpPr txBox="1">
                <a:spLocks noRot="1" noChangeAspect="1" noMove="1" noResize="1" noEditPoints="1" noAdjustHandles="1" noChangeArrowheads="1" noChangeShapeType="1" noTextEdit="1"/>
              </p:cNvSpPr>
              <p:nvPr/>
            </p:nvSpPr>
            <p:spPr>
              <a:xfrm>
                <a:off x="5195320" y="2705201"/>
                <a:ext cx="1131079" cy="276999"/>
              </a:xfrm>
              <a:prstGeom prst="rect">
                <a:avLst/>
              </a:prstGeom>
              <a:blipFill>
                <a:blip r:embed="rId5"/>
                <a:stretch>
                  <a:fillRect l="-4301" t="-2222" r="-6452" b="-35556"/>
                </a:stretch>
              </a:blipFill>
            </p:spPr>
            <p:txBody>
              <a:bodyPr/>
              <a:lstStyle/>
              <a:p>
                <a:r>
                  <a:rPr lang="en-US">
                    <a:noFill/>
                  </a:rPr>
                  <a:t> </a:t>
                </a:r>
              </a:p>
            </p:txBody>
          </p:sp>
        </mc:Fallback>
      </mc:AlternateContent>
      <p:sp>
        <p:nvSpPr>
          <p:cNvPr id="26" name="Rectangle 25">
            <a:extLst>
              <a:ext uri="{FF2B5EF4-FFF2-40B4-BE49-F238E27FC236}">
                <a16:creationId xmlns:a16="http://schemas.microsoft.com/office/drawing/2014/main" id="{C137486C-E646-459F-9844-70292ED5392F}"/>
              </a:ext>
            </a:extLst>
          </p:cNvPr>
          <p:cNvSpPr/>
          <p:nvPr/>
        </p:nvSpPr>
        <p:spPr>
          <a:xfrm>
            <a:off x="3163960" y="3722385"/>
            <a:ext cx="3145873" cy="369332"/>
          </a:xfrm>
          <a:prstGeom prst="rect">
            <a:avLst/>
          </a:prstGeom>
        </p:spPr>
        <p:txBody>
          <a:bodyPr wrap="square">
            <a:spAutoFit/>
          </a:bodyPr>
          <a:lstStyle/>
          <a:p>
            <a:r>
              <a:rPr lang="en-US" sz="1800" dirty="0"/>
              <a:t>Note that, </a:t>
            </a:r>
            <a:r>
              <a:rPr lang="en-US" sz="1800" b="1" dirty="0"/>
              <a:t>in the lossless case, </a:t>
            </a:r>
          </a:p>
        </p:txBody>
      </p:sp>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5BD0567A-7F44-4EA4-A148-196F52EE62F8}"/>
                  </a:ext>
                </a:extLst>
              </p:cNvPr>
              <p:cNvSpPr txBox="1"/>
              <p:nvPr/>
            </p:nvSpPr>
            <p:spPr>
              <a:xfrm>
                <a:off x="6479585" y="3995854"/>
                <a:ext cx="1175450" cy="857094"/>
              </a:xfrm>
              <a:prstGeom prst="rect">
                <a:avLst/>
              </a:prstGeom>
              <a:noFill/>
            </p:spPr>
            <p:txBody>
              <a:bodyPr wrap="square" lIns="0" tIns="0" rIns="0" bIns="0" rtlCol="0">
                <a:spAutoFit/>
              </a:bodyPr>
              <a:lstStyle/>
              <a:p>
                <a14:m>
                  <m:oMath xmlns:m="http://schemas.openxmlformats.org/officeDocument/2006/math">
                    <m:r>
                      <a:rPr lang="en-US" sz="1800" i="1" smtClean="0">
                        <a:latin typeface="Cambria Math" panose="02040503050406030204" pitchFamily="18" charset="0"/>
                      </a:rPr>
                      <m:t>𝛾</m:t>
                    </m:r>
                    <m:r>
                      <a:rPr lang="en-US" sz="1800" b="0" i="1" smtClean="0">
                        <a:latin typeface="Cambria Math" panose="02040503050406030204" pitchFamily="18" charset="0"/>
                      </a:rPr>
                      <m:t>=</m:t>
                    </m:r>
                    <m:r>
                      <a:rPr lang="en-US" sz="1800" b="0" i="1" smtClean="0">
                        <a:latin typeface="Cambria Math" panose="02040503050406030204" pitchFamily="18" charset="0"/>
                      </a:rPr>
                      <m:t>𝑗</m:t>
                    </m:r>
                    <m:r>
                      <a:rPr lang="en-US" sz="1800" i="1">
                        <a:latin typeface="Cambria Math" panose="02040503050406030204" pitchFamily="18" charset="0"/>
                      </a:rPr>
                      <m:t>𝜔</m:t>
                    </m:r>
                    <m:rad>
                      <m:radPr>
                        <m:degHide m:val="on"/>
                        <m:ctrlPr>
                          <a:rPr lang="en-US" sz="1800" b="0" i="1" smtClean="0">
                            <a:latin typeface="Cambria Math" panose="02040503050406030204" pitchFamily="18" charset="0"/>
                          </a:rPr>
                        </m:ctrlPr>
                      </m:radPr>
                      <m:deg/>
                      <m:e>
                        <m:r>
                          <a:rPr lang="en-US" sz="1800" i="1">
                            <a:latin typeface="Cambria Math" panose="02040503050406030204" pitchFamily="18" charset="0"/>
                          </a:rPr>
                          <m:t>𝐿𝐶</m:t>
                        </m:r>
                      </m:e>
                    </m:rad>
                  </m:oMath>
                </a14:m>
                <a:r>
                  <a:rPr lang="en-US" sz="1800" i="1" dirty="0"/>
                  <a:t> </a:t>
                </a:r>
              </a:p>
              <a:p>
                <a:pPr/>
                <a14:m>
                  <m:oMathPara xmlns:m="http://schemas.openxmlformats.org/officeDocument/2006/math">
                    <m:oMathParaPr>
                      <m:jc m:val="centerGroup"/>
                    </m:oMathParaPr>
                    <m:oMath xmlns:m="http://schemas.openxmlformats.org/officeDocument/2006/math">
                      <m:r>
                        <a:rPr lang="en-US" sz="1800" i="1" smtClean="0">
                          <a:solidFill>
                            <a:schemeClr val="bg1">
                              <a:lumMod val="85000"/>
                            </a:schemeClr>
                          </a:solidFill>
                          <a:latin typeface="Cambria Math" panose="02040503050406030204" pitchFamily="18" charset="0"/>
                        </a:rPr>
                        <m:t>𝛾</m:t>
                      </m:r>
                      <m:r>
                        <a:rPr lang="en-US" sz="1800" i="1">
                          <a:latin typeface="Cambria Math" panose="02040503050406030204" pitchFamily="18" charset="0"/>
                        </a:rPr>
                        <m:t>=</m:t>
                      </m:r>
                      <m:r>
                        <a:rPr lang="en-US" sz="1800" b="0" i="1" smtClean="0">
                          <a:latin typeface="Cambria Math" panose="02040503050406030204" pitchFamily="18" charset="0"/>
                        </a:rPr>
                        <m:t>𝛼</m:t>
                      </m:r>
                      <m:r>
                        <a:rPr lang="en-US" sz="1800" b="0" i="1" smtClean="0">
                          <a:latin typeface="Cambria Math" panose="02040503050406030204" pitchFamily="18" charset="0"/>
                        </a:rPr>
                        <m:t>+</m:t>
                      </m:r>
                      <m:r>
                        <a:rPr lang="en-US" sz="1800" b="0" i="1" smtClean="0">
                          <a:latin typeface="Cambria Math" panose="02040503050406030204" pitchFamily="18" charset="0"/>
                        </a:rPr>
                        <m:t>𝑗</m:t>
                      </m:r>
                      <m:r>
                        <a:rPr lang="en-US" sz="1800" b="0" i="1" smtClean="0">
                          <a:latin typeface="Cambria Math" panose="02040503050406030204" pitchFamily="18" charset="0"/>
                        </a:rPr>
                        <m:t>𝛽</m:t>
                      </m:r>
                    </m:oMath>
                  </m:oMathPara>
                </a14:m>
                <a:endParaRPr lang="en-US" sz="1800" b="0" i="1" dirty="0"/>
              </a:p>
              <a:p>
                <a14:m>
                  <m:oMath xmlns:m="http://schemas.openxmlformats.org/officeDocument/2006/math">
                    <m:r>
                      <a:rPr lang="en-US" sz="1800" b="0" i="1" smtClean="0">
                        <a:solidFill>
                          <a:schemeClr val="bg1">
                            <a:lumMod val="85000"/>
                          </a:schemeClr>
                        </a:solidFill>
                        <a:latin typeface="Cambria Math" panose="02040503050406030204" pitchFamily="18" charset="0"/>
                      </a:rPr>
                      <m:t> </m:t>
                    </m:r>
                    <m:r>
                      <a:rPr lang="en-US" sz="1800" i="1">
                        <a:solidFill>
                          <a:schemeClr val="bg1">
                            <a:lumMod val="85000"/>
                          </a:schemeClr>
                        </a:solidFill>
                        <a:latin typeface="Cambria Math" panose="02040503050406030204" pitchFamily="18" charset="0"/>
                      </a:rPr>
                      <m:t>𝛾</m:t>
                    </m:r>
                    <m:r>
                      <a:rPr lang="en-US" sz="1800" i="1">
                        <a:latin typeface="Cambria Math" panose="02040503050406030204" pitchFamily="18" charset="0"/>
                      </a:rPr>
                      <m:t>=</m:t>
                    </m:r>
                    <m:r>
                      <a:rPr lang="en-US" sz="1800" i="1">
                        <a:latin typeface="Cambria Math" panose="02040503050406030204" pitchFamily="18" charset="0"/>
                      </a:rPr>
                      <m:t>𝑗</m:t>
                    </m:r>
                    <m:r>
                      <a:rPr lang="en-US" sz="1800" i="1">
                        <a:latin typeface="Cambria Math" panose="02040503050406030204" pitchFamily="18" charset="0"/>
                      </a:rPr>
                      <m:t>𝛽</m:t>
                    </m:r>
                  </m:oMath>
                </a14:m>
                <a:r>
                  <a:rPr lang="en-US" sz="1800" i="1" dirty="0"/>
                  <a:t> </a:t>
                </a:r>
              </a:p>
            </p:txBody>
          </p:sp>
        </mc:Choice>
        <mc:Fallback xmlns="">
          <p:sp>
            <p:nvSpPr>
              <p:cNvPr id="27" name="TextBox 26">
                <a:extLst>
                  <a:ext uri="{FF2B5EF4-FFF2-40B4-BE49-F238E27FC236}">
                    <a16:creationId xmlns:a16="http://schemas.microsoft.com/office/drawing/2014/main" id="{5BD0567A-7F44-4EA4-A148-196F52EE62F8}"/>
                  </a:ext>
                </a:extLst>
              </p:cNvPr>
              <p:cNvSpPr txBox="1">
                <a:spLocks noRot="1" noChangeAspect="1" noMove="1" noResize="1" noEditPoints="1" noAdjustHandles="1" noChangeArrowheads="1" noChangeShapeType="1" noTextEdit="1"/>
              </p:cNvSpPr>
              <p:nvPr/>
            </p:nvSpPr>
            <p:spPr>
              <a:xfrm>
                <a:off x="6479585" y="3995854"/>
                <a:ext cx="1175450" cy="857094"/>
              </a:xfrm>
              <a:prstGeom prst="rect">
                <a:avLst/>
              </a:prstGeom>
              <a:blipFill>
                <a:blip r:embed="rId6"/>
                <a:stretch>
                  <a:fillRect l="-7254" r="-4663" b="-9929"/>
                </a:stretch>
              </a:blipFill>
            </p:spPr>
            <p:txBody>
              <a:bodyPr/>
              <a:lstStyle/>
              <a:p>
                <a:r>
                  <a:rPr lang="en-US">
                    <a:noFill/>
                  </a:rPr>
                  <a:t> </a:t>
                </a:r>
              </a:p>
            </p:txBody>
          </p:sp>
        </mc:Fallback>
      </mc:AlternateContent>
      <p:sp>
        <p:nvSpPr>
          <p:cNvPr id="29" name="Rectangle 28">
            <a:extLst>
              <a:ext uri="{FF2B5EF4-FFF2-40B4-BE49-F238E27FC236}">
                <a16:creationId xmlns:a16="http://schemas.microsoft.com/office/drawing/2014/main" id="{FCA147D8-A856-450C-BB28-B4AE5AE96700}"/>
              </a:ext>
            </a:extLst>
          </p:cNvPr>
          <p:cNvSpPr/>
          <p:nvPr/>
        </p:nvSpPr>
        <p:spPr>
          <a:xfrm>
            <a:off x="5318765" y="4718846"/>
            <a:ext cx="851055" cy="369332"/>
          </a:xfrm>
          <a:prstGeom prst="rect">
            <a:avLst/>
          </a:prstGeom>
        </p:spPr>
        <p:txBody>
          <a:bodyPr wrap="square">
            <a:spAutoFit/>
          </a:bodyPr>
          <a:lstStyle/>
          <a:p>
            <a:r>
              <a:rPr lang="en-US" sz="1800" dirty="0"/>
              <a:t>where</a:t>
            </a:r>
          </a:p>
        </p:txBody>
      </p:sp>
      <mc:AlternateContent xmlns:mc="http://schemas.openxmlformats.org/markup-compatibility/2006" xmlns:a14="http://schemas.microsoft.com/office/drawing/2010/main">
        <mc:Choice Requires="a14">
          <p:sp>
            <p:nvSpPr>
              <p:cNvPr id="34" name="TextBox 33">
                <a:extLst>
                  <a:ext uri="{FF2B5EF4-FFF2-40B4-BE49-F238E27FC236}">
                    <a16:creationId xmlns:a16="http://schemas.microsoft.com/office/drawing/2014/main" id="{86950C72-B2CB-49D1-8343-0A9970AB92E8}"/>
                  </a:ext>
                </a:extLst>
              </p:cNvPr>
              <p:cNvSpPr txBox="1"/>
              <p:nvPr/>
            </p:nvSpPr>
            <p:spPr>
              <a:xfrm>
                <a:off x="6325099" y="5119873"/>
                <a:ext cx="1501052" cy="58009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1800" b="0" i="1" smtClean="0">
                          <a:latin typeface="Cambria Math" panose="02040503050406030204" pitchFamily="18" charset="0"/>
                        </a:rPr>
                        <m:t>𝛼</m:t>
                      </m:r>
                      <m:r>
                        <a:rPr lang="en-US" sz="1800" b="0" i="1" smtClean="0">
                          <a:latin typeface="Cambria Math" panose="02040503050406030204" pitchFamily="18" charset="0"/>
                        </a:rPr>
                        <m:t>=0</m:t>
                      </m:r>
                    </m:oMath>
                  </m:oMathPara>
                </a14:m>
                <a:endParaRPr lang="en-US" sz="1800" b="0" i="1" dirty="0"/>
              </a:p>
              <a:p>
                <a:r>
                  <a:rPr lang="en-US" sz="1800" b="0" dirty="0"/>
                  <a:t>and </a:t>
                </a:r>
                <a14:m>
                  <m:oMath xmlns:m="http://schemas.openxmlformats.org/officeDocument/2006/math">
                    <m:r>
                      <a:rPr lang="en-US" sz="1800" b="0" i="1" smtClean="0">
                        <a:latin typeface="Cambria Math" panose="02040503050406030204" pitchFamily="18" charset="0"/>
                      </a:rPr>
                      <m:t>𝛽</m:t>
                    </m:r>
                    <m:r>
                      <a:rPr lang="en-US" sz="1800" b="0" i="1" smtClean="0">
                        <a:latin typeface="Cambria Math" panose="02040503050406030204" pitchFamily="18" charset="0"/>
                      </a:rPr>
                      <m:t>=</m:t>
                    </m:r>
                    <m:r>
                      <a:rPr lang="en-US" sz="1800" i="1">
                        <a:latin typeface="Cambria Math" panose="02040503050406030204" pitchFamily="18" charset="0"/>
                      </a:rPr>
                      <m:t>𝜔</m:t>
                    </m:r>
                    <m:rad>
                      <m:radPr>
                        <m:degHide m:val="on"/>
                        <m:ctrlPr>
                          <a:rPr lang="en-US" sz="1800" b="0" i="1" smtClean="0">
                            <a:latin typeface="Cambria Math" panose="02040503050406030204" pitchFamily="18" charset="0"/>
                          </a:rPr>
                        </m:ctrlPr>
                      </m:radPr>
                      <m:deg/>
                      <m:e>
                        <m:r>
                          <a:rPr lang="en-US" sz="1800" i="1">
                            <a:latin typeface="Cambria Math" panose="02040503050406030204" pitchFamily="18" charset="0"/>
                          </a:rPr>
                          <m:t>𝐿𝐶</m:t>
                        </m:r>
                      </m:e>
                    </m:rad>
                  </m:oMath>
                </a14:m>
                <a:r>
                  <a:rPr lang="en-US" sz="1800" i="1" dirty="0"/>
                  <a:t> </a:t>
                </a:r>
              </a:p>
            </p:txBody>
          </p:sp>
        </mc:Choice>
        <mc:Fallback xmlns="">
          <p:sp>
            <p:nvSpPr>
              <p:cNvPr id="34" name="TextBox 33">
                <a:extLst>
                  <a:ext uri="{FF2B5EF4-FFF2-40B4-BE49-F238E27FC236}">
                    <a16:creationId xmlns:a16="http://schemas.microsoft.com/office/drawing/2014/main" id="{86950C72-B2CB-49D1-8343-0A9970AB92E8}"/>
                  </a:ext>
                </a:extLst>
              </p:cNvPr>
              <p:cNvSpPr txBox="1">
                <a:spLocks noRot="1" noChangeAspect="1" noMove="1" noResize="1" noEditPoints="1" noAdjustHandles="1" noChangeArrowheads="1" noChangeShapeType="1" noTextEdit="1"/>
              </p:cNvSpPr>
              <p:nvPr/>
            </p:nvSpPr>
            <p:spPr>
              <a:xfrm>
                <a:off x="6325099" y="5119873"/>
                <a:ext cx="1501052" cy="580095"/>
              </a:xfrm>
              <a:prstGeom prst="rect">
                <a:avLst/>
              </a:prstGeom>
              <a:blipFill>
                <a:blip r:embed="rId7"/>
                <a:stretch>
                  <a:fillRect l="-9756" r="-813" b="-24211"/>
                </a:stretch>
              </a:blipFill>
            </p:spPr>
            <p:txBody>
              <a:bodyPr/>
              <a:lstStyle/>
              <a:p>
                <a:r>
                  <a:rPr lang="en-US">
                    <a:noFill/>
                  </a:rPr>
                  <a:t> </a:t>
                </a:r>
              </a:p>
            </p:txBody>
          </p:sp>
        </mc:Fallback>
      </mc:AlternateContent>
      <p:sp>
        <p:nvSpPr>
          <p:cNvPr id="36" name="Rectangle 35">
            <a:extLst>
              <a:ext uri="{FF2B5EF4-FFF2-40B4-BE49-F238E27FC236}">
                <a16:creationId xmlns:a16="http://schemas.microsoft.com/office/drawing/2014/main" id="{9101B435-4973-4CB7-A81F-17B1307D490E}"/>
              </a:ext>
            </a:extLst>
          </p:cNvPr>
          <p:cNvSpPr/>
          <p:nvPr/>
        </p:nvSpPr>
        <p:spPr>
          <a:xfrm>
            <a:off x="621053" y="692191"/>
            <a:ext cx="7335094" cy="369332"/>
          </a:xfrm>
          <a:prstGeom prst="rect">
            <a:avLst/>
          </a:prstGeom>
        </p:spPr>
        <p:txBody>
          <a:bodyPr wrap="square">
            <a:spAutoFit/>
          </a:bodyPr>
          <a:lstStyle/>
          <a:p>
            <a:r>
              <a:rPr lang="en-US" sz="1800" i="1" dirty="0"/>
              <a:t>We will pause here to define the complex propagation constant</a:t>
            </a:r>
          </a:p>
        </p:txBody>
      </p:sp>
      <p:sp>
        <p:nvSpPr>
          <p:cNvPr id="2" name="Title 1">
            <a:extLst>
              <a:ext uri="{FF2B5EF4-FFF2-40B4-BE49-F238E27FC236}">
                <a16:creationId xmlns:a16="http://schemas.microsoft.com/office/drawing/2014/main" id="{DA3EB120-B3B0-4FEE-B53A-3F1736446728}"/>
              </a:ext>
            </a:extLst>
          </p:cNvPr>
          <p:cNvSpPr>
            <a:spLocks noGrp="1"/>
          </p:cNvSpPr>
          <p:nvPr>
            <p:ph type="title"/>
          </p:nvPr>
        </p:nvSpPr>
        <p:spPr/>
        <p:txBody>
          <a:bodyPr/>
          <a:lstStyle/>
          <a:p>
            <a:r>
              <a:rPr lang="en-US" dirty="0">
                <a:latin typeface="+mn-lt"/>
              </a:rPr>
              <a:t>Propagation Constant</a:t>
            </a:r>
          </a:p>
        </p:txBody>
      </p:sp>
    </p:spTree>
    <p:extLst>
      <p:ext uri="{BB962C8B-B14F-4D97-AF65-F5344CB8AC3E}">
        <p14:creationId xmlns:p14="http://schemas.microsoft.com/office/powerpoint/2010/main" val="26068163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038330F4-E8F7-47F4-8FBD-BD6A018255ED}"/>
              </a:ext>
            </a:extLst>
          </p:cNvPr>
          <p:cNvSpPr/>
          <p:nvPr/>
        </p:nvSpPr>
        <p:spPr>
          <a:xfrm>
            <a:off x="4605060" y="3971880"/>
            <a:ext cx="2616639" cy="856593"/>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Rectangle 3"/>
          <p:cNvSpPr/>
          <p:nvPr/>
        </p:nvSpPr>
        <p:spPr>
          <a:xfrm>
            <a:off x="661969" y="671252"/>
            <a:ext cx="10464394" cy="369332"/>
          </a:xfrm>
          <a:prstGeom prst="rect">
            <a:avLst/>
          </a:prstGeom>
        </p:spPr>
        <p:txBody>
          <a:bodyPr wrap="square">
            <a:spAutoFit/>
          </a:bodyPr>
          <a:lstStyle/>
          <a:p>
            <a:r>
              <a:rPr lang="en-US" sz="1800" i="1" dirty="0"/>
              <a:t>Current and voltage will propagate on the line according to the solutions to the wave equations.</a:t>
            </a:r>
          </a:p>
        </p:txBody>
      </p:sp>
      <p:sp>
        <p:nvSpPr>
          <p:cNvPr id="13" name="Rectangle 12">
            <a:extLst>
              <a:ext uri="{FF2B5EF4-FFF2-40B4-BE49-F238E27FC236}">
                <a16:creationId xmlns:a16="http://schemas.microsoft.com/office/drawing/2014/main" id="{8E32BE36-3FC7-4ECC-9F70-07FACB4669AB}"/>
              </a:ext>
            </a:extLst>
          </p:cNvPr>
          <p:cNvSpPr/>
          <p:nvPr/>
        </p:nvSpPr>
        <p:spPr>
          <a:xfrm>
            <a:off x="2051692" y="1343218"/>
            <a:ext cx="8088616" cy="646331"/>
          </a:xfrm>
          <a:prstGeom prst="rect">
            <a:avLst/>
          </a:prstGeom>
        </p:spPr>
        <p:txBody>
          <a:bodyPr wrap="square">
            <a:spAutoFit/>
          </a:bodyPr>
          <a:lstStyle/>
          <a:p>
            <a:r>
              <a:rPr lang="en-US" sz="1800" dirty="0"/>
              <a:t>Using our definition of the complex propagation constant, we can rewrite the wave equations as:</a:t>
            </a:r>
          </a:p>
        </p:txBody>
      </p:sp>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88EB488A-4ED4-435E-B7D4-1C009CBA24A3}"/>
                  </a:ext>
                </a:extLst>
              </p:cNvPr>
              <p:cNvSpPr txBox="1"/>
              <p:nvPr/>
            </p:nvSpPr>
            <p:spPr>
              <a:xfrm>
                <a:off x="4837649" y="1831459"/>
                <a:ext cx="1764907" cy="562846"/>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1800" i="1" smtClean="0">
                              <a:latin typeface="Cambria Math" panose="02040503050406030204" pitchFamily="18" charset="0"/>
                            </a:rPr>
                          </m:ctrlPr>
                        </m:fPr>
                        <m:num>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𝑑</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𝑉</m:t>
                          </m:r>
                          <m:r>
                            <a:rPr lang="en-US" sz="1800" b="0" i="1" smtClean="0">
                              <a:latin typeface="Cambria Math" panose="02040503050406030204" pitchFamily="18" charset="0"/>
                            </a:rPr>
                            <m:t>(</m:t>
                          </m:r>
                          <m:r>
                            <a:rPr lang="en-US" sz="1800" b="0" i="1" smtClean="0">
                              <a:latin typeface="Cambria Math" panose="02040503050406030204" pitchFamily="18" charset="0"/>
                            </a:rPr>
                            <m:t>𝑧</m:t>
                          </m:r>
                          <m:r>
                            <a:rPr lang="en-US" sz="1800" b="0" i="1" smtClean="0">
                              <a:latin typeface="Cambria Math" panose="02040503050406030204" pitchFamily="18" charset="0"/>
                            </a:rPr>
                            <m:t>)</m:t>
                          </m:r>
                        </m:num>
                        <m:den>
                          <m:r>
                            <a:rPr lang="en-US" sz="1800" i="1">
                              <a:latin typeface="Cambria Math" panose="02040503050406030204" pitchFamily="18" charset="0"/>
                            </a:rPr>
                            <m:t>𝑑</m:t>
                          </m:r>
                          <m:sSup>
                            <m:sSupPr>
                              <m:ctrlPr>
                                <a:rPr lang="en-US" sz="1800" b="0" i="1" smtClean="0">
                                  <a:latin typeface="Cambria Math" panose="02040503050406030204" pitchFamily="18" charset="0"/>
                                </a:rPr>
                              </m:ctrlPr>
                            </m:sSupPr>
                            <m:e>
                              <m:r>
                                <a:rPr lang="en-US" sz="1800" i="1">
                                  <a:latin typeface="Cambria Math" panose="02040503050406030204" pitchFamily="18" charset="0"/>
                                </a:rPr>
                                <m:t>𝑧</m:t>
                              </m:r>
                            </m:e>
                            <m:sup>
                              <m:r>
                                <a:rPr lang="en-US" sz="1800" b="0" i="1" smtClean="0">
                                  <a:latin typeface="Cambria Math" panose="02040503050406030204" pitchFamily="18" charset="0"/>
                                </a:rPr>
                                <m:t>2</m:t>
                              </m:r>
                            </m:sup>
                          </m:sSup>
                        </m:den>
                      </m:f>
                      <m:r>
                        <a:rPr lang="en-US" sz="1800" b="0" i="1" smtClean="0">
                          <a:latin typeface="Cambria Math" panose="02040503050406030204" pitchFamily="18" charset="0"/>
                        </a:rPr>
                        <m:t>=</m:t>
                      </m:r>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𝛾</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𝑉</m:t>
                      </m:r>
                      <m:r>
                        <a:rPr lang="en-US" sz="1800" b="0" i="1" smtClean="0">
                          <a:latin typeface="Cambria Math" panose="02040503050406030204" pitchFamily="18" charset="0"/>
                        </a:rPr>
                        <m:t>(</m:t>
                      </m:r>
                      <m:r>
                        <a:rPr lang="en-US" sz="1800" b="0" i="1" smtClean="0">
                          <a:latin typeface="Cambria Math" panose="02040503050406030204" pitchFamily="18" charset="0"/>
                        </a:rPr>
                        <m:t>𝑧</m:t>
                      </m:r>
                      <m:r>
                        <a:rPr lang="en-US" sz="1800" b="0" i="1" smtClean="0">
                          <a:latin typeface="Cambria Math" panose="02040503050406030204" pitchFamily="18" charset="0"/>
                        </a:rPr>
                        <m:t>)</m:t>
                      </m:r>
                    </m:oMath>
                  </m:oMathPara>
                </a14:m>
                <a:endParaRPr lang="en-US" sz="1800" dirty="0"/>
              </a:p>
            </p:txBody>
          </p:sp>
        </mc:Choice>
        <mc:Fallback xmlns="">
          <p:sp>
            <p:nvSpPr>
              <p:cNvPr id="14" name="TextBox 13">
                <a:extLst>
                  <a:ext uri="{FF2B5EF4-FFF2-40B4-BE49-F238E27FC236}">
                    <a16:creationId xmlns:a16="http://schemas.microsoft.com/office/drawing/2014/main" id="{88EB488A-4ED4-435E-B7D4-1C009CBA24A3}"/>
                  </a:ext>
                </a:extLst>
              </p:cNvPr>
              <p:cNvSpPr txBox="1">
                <a:spLocks noRot="1" noChangeAspect="1" noMove="1" noResize="1" noEditPoints="1" noAdjustHandles="1" noChangeArrowheads="1" noChangeShapeType="1" noTextEdit="1"/>
              </p:cNvSpPr>
              <p:nvPr/>
            </p:nvSpPr>
            <p:spPr>
              <a:xfrm>
                <a:off x="4837649" y="1831459"/>
                <a:ext cx="1764907" cy="562846"/>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DA94DCF4-3474-4390-B43A-23302A86FB7B}"/>
                  </a:ext>
                </a:extLst>
              </p:cNvPr>
              <p:cNvSpPr txBox="1"/>
              <p:nvPr/>
            </p:nvSpPr>
            <p:spPr>
              <a:xfrm>
                <a:off x="4837649" y="2497157"/>
                <a:ext cx="1652697" cy="562846"/>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1800" i="1" smtClean="0">
                              <a:latin typeface="Cambria Math" panose="02040503050406030204" pitchFamily="18" charset="0"/>
                            </a:rPr>
                          </m:ctrlPr>
                        </m:fPr>
                        <m:num>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𝑑</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𝐼</m:t>
                          </m:r>
                          <m:r>
                            <a:rPr lang="en-US" sz="1800" b="0" i="1" smtClean="0">
                              <a:latin typeface="Cambria Math" panose="02040503050406030204" pitchFamily="18" charset="0"/>
                            </a:rPr>
                            <m:t>(</m:t>
                          </m:r>
                          <m:r>
                            <a:rPr lang="en-US" sz="1800" b="0" i="1" smtClean="0">
                              <a:latin typeface="Cambria Math" panose="02040503050406030204" pitchFamily="18" charset="0"/>
                            </a:rPr>
                            <m:t>𝑧</m:t>
                          </m:r>
                          <m:r>
                            <a:rPr lang="en-US" sz="1800" b="0" i="1" smtClean="0">
                              <a:latin typeface="Cambria Math" panose="02040503050406030204" pitchFamily="18" charset="0"/>
                            </a:rPr>
                            <m:t>)</m:t>
                          </m:r>
                        </m:num>
                        <m:den>
                          <m:r>
                            <a:rPr lang="en-US" sz="1800" i="1">
                              <a:latin typeface="Cambria Math" panose="02040503050406030204" pitchFamily="18" charset="0"/>
                            </a:rPr>
                            <m:t>𝑑</m:t>
                          </m:r>
                          <m:sSup>
                            <m:sSupPr>
                              <m:ctrlPr>
                                <a:rPr lang="en-US" sz="1800" b="0" i="1" smtClean="0">
                                  <a:latin typeface="Cambria Math" panose="02040503050406030204" pitchFamily="18" charset="0"/>
                                </a:rPr>
                              </m:ctrlPr>
                            </m:sSupPr>
                            <m:e>
                              <m:r>
                                <a:rPr lang="en-US" sz="1800" i="1">
                                  <a:latin typeface="Cambria Math" panose="02040503050406030204" pitchFamily="18" charset="0"/>
                                </a:rPr>
                                <m:t>𝑧</m:t>
                              </m:r>
                            </m:e>
                            <m:sup>
                              <m:r>
                                <a:rPr lang="en-US" sz="1800" b="0" i="1" smtClean="0">
                                  <a:latin typeface="Cambria Math" panose="02040503050406030204" pitchFamily="18" charset="0"/>
                                </a:rPr>
                                <m:t>2</m:t>
                              </m:r>
                            </m:sup>
                          </m:sSup>
                        </m:den>
                      </m:f>
                      <m:r>
                        <a:rPr lang="en-US" sz="1800" b="0" i="1" smtClean="0">
                          <a:latin typeface="Cambria Math" panose="02040503050406030204" pitchFamily="18" charset="0"/>
                        </a:rPr>
                        <m:t>=</m:t>
                      </m:r>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𝛾</m:t>
                          </m:r>
                        </m:e>
                        <m:sup>
                          <m:r>
                            <a:rPr lang="en-US" sz="1800" b="0" i="1" smtClean="0">
                              <a:latin typeface="Cambria Math" panose="02040503050406030204" pitchFamily="18" charset="0"/>
                            </a:rPr>
                            <m:t>2</m:t>
                          </m:r>
                        </m:sup>
                      </m:sSup>
                      <m:r>
                        <a:rPr lang="en-US" sz="1800" b="0" i="1" smtClean="0">
                          <a:latin typeface="Cambria Math" panose="02040503050406030204" pitchFamily="18" charset="0"/>
                        </a:rPr>
                        <m:t>𝐼</m:t>
                      </m:r>
                      <m:r>
                        <a:rPr lang="en-US" sz="1800" b="0" i="1" smtClean="0">
                          <a:latin typeface="Cambria Math" panose="02040503050406030204" pitchFamily="18" charset="0"/>
                        </a:rPr>
                        <m:t>(</m:t>
                      </m:r>
                      <m:r>
                        <a:rPr lang="en-US" sz="1800" b="0" i="1" smtClean="0">
                          <a:latin typeface="Cambria Math" panose="02040503050406030204" pitchFamily="18" charset="0"/>
                        </a:rPr>
                        <m:t>𝑧</m:t>
                      </m:r>
                      <m:r>
                        <a:rPr lang="en-US" sz="1800" b="0" i="1" smtClean="0">
                          <a:latin typeface="Cambria Math" panose="02040503050406030204" pitchFamily="18" charset="0"/>
                        </a:rPr>
                        <m:t>)</m:t>
                      </m:r>
                    </m:oMath>
                  </m:oMathPara>
                </a14:m>
                <a:endParaRPr lang="en-US" sz="1800" dirty="0"/>
              </a:p>
            </p:txBody>
          </p:sp>
        </mc:Choice>
        <mc:Fallback xmlns="">
          <p:sp>
            <p:nvSpPr>
              <p:cNvPr id="15" name="TextBox 14">
                <a:extLst>
                  <a:ext uri="{FF2B5EF4-FFF2-40B4-BE49-F238E27FC236}">
                    <a16:creationId xmlns:a16="http://schemas.microsoft.com/office/drawing/2014/main" id="{DA94DCF4-3474-4390-B43A-23302A86FB7B}"/>
                  </a:ext>
                </a:extLst>
              </p:cNvPr>
              <p:cNvSpPr txBox="1">
                <a:spLocks noRot="1" noChangeAspect="1" noMove="1" noResize="1" noEditPoints="1" noAdjustHandles="1" noChangeArrowheads="1" noChangeShapeType="1" noTextEdit="1"/>
              </p:cNvSpPr>
              <p:nvPr/>
            </p:nvSpPr>
            <p:spPr>
              <a:xfrm>
                <a:off x="4837649" y="2497157"/>
                <a:ext cx="1652697" cy="562846"/>
              </a:xfrm>
              <a:prstGeom prst="rect">
                <a:avLst/>
              </a:prstGeom>
              <a:blipFill>
                <a:blip r:embed="rId3"/>
                <a:stretch>
                  <a:fillRect/>
                </a:stretch>
              </a:blipFill>
            </p:spPr>
            <p:txBody>
              <a:bodyPr/>
              <a:lstStyle/>
              <a:p>
                <a:r>
                  <a:rPr lang="en-US">
                    <a:noFill/>
                  </a:rPr>
                  <a:t> </a:t>
                </a:r>
              </a:p>
            </p:txBody>
          </p:sp>
        </mc:Fallback>
      </mc:AlternateContent>
      <p:sp>
        <p:nvSpPr>
          <p:cNvPr id="16" name="Rectangle 15">
            <a:extLst>
              <a:ext uri="{FF2B5EF4-FFF2-40B4-BE49-F238E27FC236}">
                <a16:creationId xmlns:a16="http://schemas.microsoft.com/office/drawing/2014/main" id="{1D0B1616-4B0F-42DA-9001-E69875EB2326}"/>
              </a:ext>
            </a:extLst>
          </p:cNvPr>
          <p:cNvSpPr/>
          <p:nvPr/>
        </p:nvSpPr>
        <p:spPr>
          <a:xfrm>
            <a:off x="2051692" y="3162855"/>
            <a:ext cx="8088616" cy="646331"/>
          </a:xfrm>
          <a:prstGeom prst="rect">
            <a:avLst/>
          </a:prstGeom>
        </p:spPr>
        <p:txBody>
          <a:bodyPr wrap="square">
            <a:spAutoFit/>
          </a:bodyPr>
          <a:lstStyle/>
          <a:p>
            <a:r>
              <a:rPr lang="en-US" sz="1800" dirty="0"/>
              <a:t>which are differential equations with solutions of either sines and cosines or complex exponentials.  We will choose to use complex exponentials.</a:t>
            </a:r>
          </a:p>
        </p:txBody>
      </p:sp>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CDFA90C6-0CF9-45A4-8382-C7F3C1134D7E}"/>
                  </a:ext>
                </a:extLst>
              </p:cNvPr>
              <p:cNvSpPr txBox="1"/>
              <p:nvPr/>
            </p:nvSpPr>
            <p:spPr>
              <a:xfrm>
                <a:off x="4699662" y="4068165"/>
                <a:ext cx="2522037"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1800" b="0" i="1" smtClean="0">
                          <a:latin typeface="Cambria Math" panose="02040503050406030204" pitchFamily="18" charset="0"/>
                        </a:rPr>
                        <m:t>𝑉</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𝑧</m:t>
                          </m:r>
                        </m:e>
                      </m:d>
                      <m:r>
                        <a:rPr lang="en-US" sz="1800" b="0" i="1" smtClean="0">
                          <a:latin typeface="Cambria Math" panose="02040503050406030204" pitchFamily="18" charset="0"/>
                        </a:rPr>
                        <m:t>=</m:t>
                      </m:r>
                      <m:sSubSup>
                        <m:sSubSupPr>
                          <m:ctrlPr>
                            <a:rPr lang="en-US" sz="1800" b="0" i="1" smtClean="0">
                              <a:latin typeface="Cambria Math" panose="02040503050406030204" pitchFamily="18" charset="0"/>
                            </a:rPr>
                          </m:ctrlPr>
                        </m:sSubSupPr>
                        <m:e>
                          <m:r>
                            <m:rPr>
                              <m:sty m:val="p"/>
                            </m:rPr>
                            <a:rPr lang="en-US" sz="1800" b="0" i="0" smtClean="0">
                              <a:latin typeface="Cambria Math" panose="02040503050406030204" pitchFamily="18" charset="0"/>
                            </a:rPr>
                            <m:t>V</m:t>
                          </m:r>
                        </m:e>
                        <m:sub>
                          <m:r>
                            <m:rPr>
                              <m:sty m:val="p"/>
                            </m:rPr>
                            <a:rPr lang="en-US" sz="1800" b="0" i="0" smtClean="0">
                              <a:latin typeface="Cambria Math" panose="02040503050406030204" pitchFamily="18" charset="0"/>
                            </a:rPr>
                            <m:t>o</m:t>
                          </m:r>
                        </m:sub>
                        <m:sup>
                          <m:r>
                            <a:rPr lang="en-US" sz="1800" b="0" i="0" smtClean="0">
                              <a:latin typeface="Cambria Math" panose="02040503050406030204" pitchFamily="18" charset="0"/>
                            </a:rPr>
                            <m:t>+</m:t>
                          </m:r>
                        </m:sup>
                      </m:sSubSup>
                      <m:sSup>
                        <m:sSupPr>
                          <m:ctrlPr>
                            <a:rPr lang="en-US" sz="1800" b="0" i="1" smtClean="0">
                              <a:latin typeface="Cambria Math" panose="02040503050406030204" pitchFamily="18" charset="0"/>
                            </a:rPr>
                          </m:ctrlPr>
                        </m:sSupPr>
                        <m:e>
                          <m:r>
                            <m:rPr>
                              <m:sty m:val="p"/>
                            </m:rPr>
                            <a:rPr lang="en-US" sz="1800" b="0" i="0" smtClean="0">
                              <a:latin typeface="Cambria Math" panose="02040503050406030204" pitchFamily="18" charset="0"/>
                            </a:rPr>
                            <m:t>e</m:t>
                          </m:r>
                        </m:e>
                        <m:sup>
                          <m:r>
                            <a:rPr lang="en-US" sz="1800" b="0" i="0" smtClean="0">
                              <a:latin typeface="Cambria Math" panose="02040503050406030204" pitchFamily="18" charset="0"/>
                            </a:rPr>
                            <m:t>−</m:t>
                          </m:r>
                          <m:r>
                            <a:rPr lang="en-US" sz="1800" b="0" i="1" smtClean="0">
                              <a:latin typeface="Cambria Math" panose="02040503050406030204" pitchFamily="18" charset="0"/>
                            </a:rPr>
                            <m:t>𝛾</m:t>
                          </m:r>
                          <m:r>
                            <a:rPr lang="en-US" sz="1800" b="0" i="1" smtClean="0">
                              <a:latin typeface="Cambria Math" panose="02040503050406030204" pitchFamily="18" charset="0"/>
                            </a:rPr>
                            <m:t>𝑧</m:t>
                          </m:r>
                        </m:sup>
                      </m:sSup>
                      <m:r>
                        <a:rPr lang="en-US" sz="1800" b="0" i="0" smtClean="0">
                          <a:latin typeface="Cambria Math" panose="02040503050406030204" pitchFamily="18" charset="0"/>
                        </a:rPr>
                        <m:t>+</m:t>
                      </m:r>
                      <m:sSubSup>
                        <m:sSubSupPr>
                          <m:ctrlPr>
                            <a:rPr lang="en-US" sz="1800" b="0" i="1" smtClean="0">
                              <a:latin typeface="Cambria Math" panose="02040503050406030204" pitchFamily="18" charset="0"/>
                            </a:rPr>
                          </m:ctrlPr>
                        </m:sSubSupPr>
                        <m:e>
                          <m:r>
                            <m:rPr>
                              <m:sty m:val="p"/>
                            </m:rPr>
                            <a:rPr lang="en-US" sz="1800" b="0" i="0" smtClean="0">
                              <a:latin typeface="Cambria Math" panose="02040503050406030204" pitchFamily="18" charset="0"/>
                            </a:rPr>
                            <m:t>V</m:t>
                          </m:r>
                        </m:e>
                        <m:sub>
                          <m:r>
                            <m:rPr>
                              <m:sty m:val="p"/>
                            </m:rPr>
                            <a:rPr lang="en-US" sz="1800" b="0" i="0" smtClean="0">
                              <a:latin typeface="Cambria Math" panose="02040503050406030204" pitchFamily="18" charset="0"/>
                            </a:rPr>
                            <m:t>o</m:t>
                          </m:r>
                        </m:sub>
                        <m:sup>
                          <m:r>
                            <a:rPr lang="en-US" sz="1800" b="0" i="0" smtClean="0">
                              <a:latin typeface="Cambria Math" panose="02040503050406030204" pitchFamily="18" charset="0"/>
                            </a:rPr>
                            <m:t>−</m:t>
                          </m:r>
                        </m:sup>
                      </m:sSubSup>
                      <m:sSup>
                        <m:sSupPr>
                          <m:ctrlPr>
                            <a:rPr lang="en-US" sz="1800" b="0" i="1" smtClean="0">
                              <a:latin typeface="Cambria Math" panose="02040503050406030204" pitchFamily="18" charset="0"/>
                            </a:rPr>
                          </m:ctrlPr>
                        </m:sSupPr>
                        <m:e>
                          <m:r>
                            <m:rPr>
                              <m:sty m:val="p"/>
                            </m:rPr>
                            <a:rPr lang="en-US" sz="1800" b="0" i="0" smtClean="0">
                              <a:latin typeface="Cambria Math" panose="02040503050406030204" pitchFamily="18" charset="0"/>
                            </a:rPr>
                            <m:t>e</m:t>
                          </m:r>
                        </m:e>
                        <m:sup>
                          <m:r>
                            <a:rPr lang="en-US" sz="1800" b="0" i="0" smtClean="0">
                              <a:latin typeface="Cambria Math" panose="02040503050406030204" pitchFamily="18" charset="0"/>
                            </a:rPr>
                            <m:t>+</m:t>
                          </m:r>
                          <m:r>
                            <a:rPr lang="en-US" sz="1800" b="0" i="1" smtClean="0">
                              <a:latin typeface="Cambria Math" panose="02040503050406030204" pitchFamily="18" charset="0"/>
                            </a:rPr>
                            <m:t>𝛾</m:t>
                          </m:r>
                          <m:r>
                            <a:rPr lang="en-US" sz="1800" b="0" i="1" smtClean="0">
                              <a:latin typeface="Cambria Math" panose="02040503050406030204" pitchFamily="18" charset="0"/>
                            </a:rPr>
                            <m:t>𝑧</m:t>
                          </m:r>
                        </m:sup>
                      </m:sSup>
                    </m:oMath>
                  </m:oMathPara>
                </a14:m>
                <a:endParaRPr lang="en-US" sz="1800" dirty="0"/>
              </a:p>
            </p:txBody>
          </p:sp>
        </mc:Choice>
        <mc:Fallback xmlns="">
          <p:sp>
            <p:nvSpPr>
              <p:cNvPr id="17" name="TextBox 16">
                <a:extLst>
                  <a:ext uri="{FF2B5EF4-FFF2-40B4-BE49-F238E27FC236}">
                    <a16:creationId xmlns:a16="http://schemas.microsoft.com/office/drawing/2014/main" id="{CDFA90C6-0CF9-45A4-8382-C7F3C1134D7E}"/>
                  </a:ext>
                </a:extLst>
              </p:cNvPr>
              <p:cNvSpPr txBox="1">
                <a:spLocks noRot="1" noChangeAspect="1" noMove="1" noResize="1" noEditPoints="1" noAdjustHandles="1" noChangeArrowheads="1" noChangeShapeType="1" noTextEdit="1"/>
              </p:cNvSpPr>
              <p:nvPr/>
            </p:nvSpPr>
            <p:spPr>
              <a:xfrm>
                <a:off x="4699662" y="4068165"/>
                <a:ext cx="2522037" cy="276999"/>
              </a:xfrm>
              <a:prstGeom prst="rect">
                <a:avLst/>
              </a:prstGeom>
              <a:blipFill>
                <a:blip r:embed="rId4"/>
                <a:stretch>
                  <a:fillRect l="-1449" t="-2174" b="-869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A1E3F12C-1C95-4ABF-88A2-D6EC598297E6}"/>
                  </a:ext>
                </a:extLst>
              </p:cNvPr>
              <p:cNvSpPr txBox="1"/>
              <p:nvPr/>
            </p:nvSpPr>
            <p:spPr>
              <a:xfrm>
                <a:off x="4699662" y="4470039"/>
                <a:ext cx="2334229"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1800" b="0" i="1" smtClean="0">
                          <a:latin typeface="Cambria Math" panose="02040503050406030204" pitchFamily="18" charset="0"/>
                        </a:rPr>
                        <m:t>𝐼</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𝑧</m:t>
                          </m:r>
                        </m:e>
                      </m:d>
                      <m:r>
                        <a:rPr lang="en-US" sz="1800" b="0" i="1" smtClean="0">
                          <a:latin typeface="Cambria Math" panose="02040503050406030204" pitchFamily="18" charset="0"/>
                        </a:rPr>
                        <m:t>=</m:t>
                      </m:r>
                      <m:sSubSup>
                        <m:sSubSupPr>
                          <m:ctrlPr>
                            <a:rPr lang="en-US" sz="1800" b="0" i="1" smtClean="0">
                              <a:latin typeface="Cambria Math" panose="02040503050406030204" pitchFamily="18" charset="0"/>
                            </a:rPr>
                          </m:ctrlPr>
                        </m:sSubSupPr>
                        <m:e>
                          <m:r>
                            <m:rPr>
                              <m:sty m:val="p"/>
                            </m:rPr>
                            <a:rPr lang="en-US" sz="1800" b="0" i="0" smtClean="0">
                              <a:latin typeface="Cambria Math" panose="02040503050406030204" pitchFamily="18" charset="0"/>
                            </a:rPr>
                            <m:t>I</m:t>
                          </m:r>
                        </m:e>
                        <m:sub>
                          <m:r>
                            <m:rPr>
                              <m:sty m:val="p"/>
                            </m:rPr>
                            <a:rPr lang="en-US" sz="1800" b="0" i="0" smtClean="0">
                              <a:latin typeface="Cambria Math" panose="02040503050406030204" pitchFamily="18" charset="0"/>
                            </a:rPr>
                            <m:t>o</m:t>
                          </m:r>
                        </m:sub>
                        <m:sup>
                          <m:r>
                            <a:rPr lang="en-US" sz="1800" b="0" i="0" smtClean="0">
                              <a:latin typeface="Cambria Math" panose="02040503050406030204" pitchFamily="18" charset="0"/>
                            </a:rPr>
                            <m:t>+</m:t>
                          </m:r>
                        </m:sup>
                      </m:sSubSup>
                      <m:sSup>
                        <m:sSupPr>
                          <m:ctrlPr>
                            <a:rPr lang="en-US" sz="1800" b="0" i="1" smtClean="0">
                              <a:latin typeface="Cambria Math" panose="02040503050406030204" pitchFamily="18" charset="0"/>
                            </a:rPr>
                          </m:ctrlPr>
                        </m:sSupPr>
                        <m:e>
                          <m:r>
                            <m:rPr>
                              <m:sty m:val="p"/>
                            </m:rPr>
                            <a:rPr lang="en-US" sz="1800" b="0" i="0" smtClean="0">
                              <a:latin typeface="Cambria Math" panose="02040503050406030204" pitchFamily="18" charset="0"/>
                            </a:rPr>
                            <m:t>e</m:t>
                          </m:r>
                        </m:e>
                        <m:sup>
                          <m:r>
                            <a:rPr lang="en-US" sz="1800" b="0" i="0" smtClean="0">
                              <a:latin typeface="Cambria Math" panose="02040503050406030204" pitchFamily="18" charset="0"/>
                            </a:rPr>
                            <m:t>−</m:t>
                          </m:r>
                          <m:r>
                            <a:rPr lang="en-US" sz="1800" b="0" i="1" smtClean="0">
                              <a:latin typeface="Cambria Math" panose="02040503050406030204" pitchFamily="18" charset="0"/>
                            </a:rPr>
                            <m:t>𝛾</m:t>
                          </m:r>
                          <m:r>
                            <a:rPr lang="en-US" sz="1800" b="0" i="1" smtClean="0">
                              <a:latin typeface="Cambria Math" panose="02040503050406030204" pitchFamily="18" charset="0"/>
                            </a:rPr>
                            <m:t>𝑧</m:t>
                          </m:r>
                        </m:sup>
                      </m:sSup>
                      <m:r>
                        <a:rPr lang="en-US" sz="1800" b="0" i="0" smtClean="0">
                          <a:latin typeface="Cambria Math" panose="02040503050406030204" pitchFamily="18" charset="0"/>
                        </a:rPr>
                        <m:t>+</m:t>
                      </m:r>
                      <m:sSubSup>
                        <m:sSubSupPr>
                          <m:ctrlPr>
                            <a:rPr lang="en-US" sz="1800" b="0" i="1" smtClean="0">
                              <a:latin typeface="Cambria Math" panose="02040503050406030204" pitchFamily="18" charset="0"/>
                            </a:rPr>
                          </m:ctrlPr>
                        </m:sSubSupPr>
                        <m:e>
                          <m:r>
                            <m:rPr>
                              <m:sty m:val="p"/>
                            </m:rPr>
                            <a:rPr lang="en-US" sz="1800" b="0" i="0" smtClean="0">
                              <a:latin typeface="Cambria Math" panose="02040503050406030204" pitchFamily="18" charset="0"/>
                            </a:rPr>
                            <m:t>I</m:t>
                          </m:r>
                        </m:e>
                        <m:sub>
                          <m:r>
                            <m:rPr>
                              <m:sty m:val="p"/>
                            </m:rPr>
                            <a:rPr lang="en-US" sz="1800" b="0" i="0" smtClean="0">
                              <a:latin typeface="Cambria Math" panose="02040503050406030204" pitchFamily="18" charset="0"/>
                            </a:rPr>
                            <m:t>o</m:t>
                          </m:r>
                        </m:sub>
                        <m:sup>
                          <m:r>
                            <a:rPr lang="en-US" sz="1800" b="0" i="0" smtClean="0">
                              <a:latin typeface="Cambria Math" panose="02040503050406030204" pitchFamily="18" charset="0"/>
                            </a:rPr>
                            <m:t>−</m:t>
                          </m:r>
                        </m:sup>
                      </m:sSubSup>
                      <m:sSup>
                        <m:sSupPr>
                          <m:ctrlPr>
                            <a:rPr lang="en-US" sz="1800" b="0" i="1" smtClean="0">
                              <a:latin typeface="Cambria Math" panose="02040503050406030204" pitchFamily="18" charset="0"/>
                            </a:rPr>
                          </m:ctrlPr>
                        </m:sSupPr>
                        <m:e>
                          <m:r>
                            <m:rPr>
                              <m:sty m:val="p"/>
                            </m:rPr>
                            <a:rPr lang="en-US" sz="1800" b="0" i="0" smtClean="0">
                              <a:latin typeface="Cambria Math" panose="02040503050406030204" pitchFamily="18" charset="0"/>
                            </a:rPr>
                            <m:t>e</m:t>
                          </m:r>
                        </m:e>
                        <m:sup>
                          <m:r>
                            <a:rPr lang="en-US" sz="1800" b="0" i="0" smtClean="0">
                              <a:latin typeface="Cambria Math" panose="02040503050406030204" pitchFamily="18" charset="0"/>
                            </a:rPr>
                            <m:t>+</m:t>
                          </m:r>
                          <m:r>
                            <a:rPr lang="en-US" sz="1800" b="0" i="1" smtClean="0">
                              <a:latin typeface="Cambria Math" panose="02040503050406030204" pitchFamily="18" charset="0"/>
                            </a:rPr>
                            <m:t>𝛾</m:t>
                          </m:r>
                          <m:r>
                            <a:rPr lang="en-US" sz="1800" b="0" i="1" smtClean="0">
                              <a:latin typeface="Cambria Math" panose="02040503050406030204" pitchFamily="18" charset="0"/>
                            </a:rPr>
                            <m:t>𝑧</m:t>
                          </m:r>
                        </m:sup>
                      </m:sSup>
                    </m:oMath>
                  </m:oMathPara>
                </a14:m>
                <a:endParaRPr lang="en-US" sz="1800" dirty="0"/>
              </a:p>
            </p:txBody>
          </p:sp>
        </mc:Choice>
        <mc:Fallback xmlns="">
          <p:sp>
            <p:nvSpPr>
              <p:cNvPr id="19" name="TextBox 18">
                <a:extLst>
                  <a:ext uri="{FF2B5EF4-FFF2-40B4-BE49-F238E27FC236}">
                    <a16:creationId xmlns:a16="http://schemas.microsoft.com/office/drawing/2014/main" id="{A1E3F12C-1C95-4ABF-88A2-D6EC598297E6}"/>
                  </a:ext>
                </a:extLst>
              </p:cNvPr>
              <p:cNvSpPr txBox="1">
                <a:spLocks noRot="1" noChangeAspect="1" noMove="1" noResize="1" noEditPoints="1" noAdjustHandles="1" noChangeArrowheads="1" noChangeShapeType="1" noTextEdit="1"/>
              </p:cNvSpPr>
              <p:nvPr/>
            </p:nvSpPr>
            <p:spPr>
              <a:xfrm>
                <a:off x="4699662" y="4470039"/>
                <a:ext cx="2334229" cy="276999"/>
              </a:xfrm>
              <a:prstGeom prst="rect">
                <a:avLst/>
              </a:prstGeom>
              <a:blipFill>
                <a:blip r:embed="rId5"/>
                <a:stretch>
                  <a:fillRect l="-1567" t="-2174" b="-869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Rectangle 19">
                <a:extLst>
                  <a:ext uri="{FF2B5EF4-FFF2-40B4-BE49-F238E27FC236}">
                    <a16:creationId xmlns:a16="http://schemas.microsoft.com/office/drawing/2014/main" id="{C60384FA-9D8B-472D-8E8A-5644B413636D}"/>
                  </a:ext>
                </a:extLst>
              </p:cNvPr>
              <p:cNvSpPr/>
              <p:nvPr/>
            </p:nvSpPr>
            <p:spPr>
              <a:xfrm>
                <a:off x="2051693" y="4982491"/>
                <a:ext cx="8088616" cy="369332"/>
              </a:xfrm>
              <a:prstGeom prst="rect">
                <a:avLst/>
              </a:prstGeom>
            </p:spPr>
            <p:txBody>
              <a:bodyPr wrap="square">
                <a:spAutoFit/>
              </a:bodyPr>
              <a:lstStyle/>
              <a:p>
                <a:r>
                  <a:rPr lang="en-US" sz="1800" dirty="0"/>
                  <a:t>where </a:t>
                </a:r>
                <a14:m>
                  <m:oMath xmlns:m="http://schemas.openxmlformats.org/officeDocument/2006/math">
                    <m:sSubSup>
                      <m:sSubSupPr>
                        <m:ctrlPr>
                          <a:rPr lang="en-US" sz="1800" i="1">
                            <a:latin typeface="Cambria Math" panose="02040503050406030204" pitchFamily="18" charset="0"/>
                          </a:rPr>
                        </m:ctrlPr>
                      </m:sSubSupPr>
                      <m:e>
                        <m:r>
                          <m:rPr>
                            <m:sty m:val="p"/>
                          </m:rPr>
                          <a:rPr lang="en-US" sz="1800">
                            <a:latin typeface="Cambria Math" panose="02040503050406030204" pitchFamily="18" charset="0"/>
                          </a:rPr>
                          <m:t>V</m:t>
                        </m:r>
                      </m:e>
                      <m:sub>
                        <m:r>
                          <m:rPr>
                            <m:sty m:val="p"/>
                          </m:rPr>
                          <a:rPr lang="en-US" sz="1800">
                            <a:latin typeface="Cambria Math" panose="02040503050406030204" pitchFamily="18" charset="0"/>
                          </a:rPr>
                          <m:t>o</m:t>
                        </m:r>
                      </m:sub>
                      <m:sup>
                        <m:r>
                          <a:rPr lang="en-US" sz="1800">
                            <a:latin typeface="Cambria Math" panose="02040503050406030204" pitchFamily="18" charset="0"/>
                          </a:rPr>
                          <m:t>+</m:t>
                        </m:r>
                      </m:sup>
                    </m:sSubSup>
                  </m:oMath>
                </a14:m>
                <a:r>
                  <a:rPr lang="en-US" sz="1800" dirty="0"/>
                  <a:t>, </a:t>
                </a:r>
                <a14:m>
                  <m:oMath xmlns:m="http://schemas.openxmlformats.org/officeDocument/2006/math">
                    <m:sSubSup>
                      <m:sSubSupPr>
                        <m:ctrlPr>
                          <a:rPr lang="en-US" sz="1800" i="1">
                            <a:latin typeface="Cambria Math" panose="02040503050406030204" pitchFamily="18" charset="0"/>
                          </a:rPr>
                        </m:ctrlPr>
                      </m:sSubSupPr>
                      <m:e>
                        <m:r>
                          <m:rPr>
                            <m:sty m:val="p"/>
                          </m:rPr>
                          <a:rPr lang="en-US" sz="1800">
                            <a:latin typeface="Cambria Math" panose="02040503050406030204" pitchFamily="18" charset="0"/>
                          </a:rPr>
                          <m:t>V</m:t>
                        </m:r>
                      </m:e>
                      <m:sub>
                        <m:r>
                          <m:rPr>
                            <m:sty m:val="p"/>
                          </m:rPr>
                          <a:rPr lang="en-US" sz="1800">
                            <a:latin typeface="Cambria Math" panose="02040503050406030204" pitchFamily="18" charset="0"/>
                          </a:rPr>
                          <m:t>o</m:t>
                        </m:r>
                      </m:sub>
                      <m:sup>
                        <m:r>
                          <a:rPr lang="en-US" sz="1800" b="0" i="0" smtClean="0">
                            <a:latin typeface="Cambria Math" panose="02040503050406030204" pitchFamily="18" charset="0"/>
                          </a:rPr>
                          <m:t>−</m:t>
                        </m:r>
                      </m:sup>
                    </m:sSubSup>
                  </m:oMath>
                </a14:m>
                <a:r>
                  <a:rPr lang="en-US" sz="1800" dirty="0"/>
                  <a:t>, </a:t>
                </a:r>
                <a14:m>
                  <m:oMath xmlns:m="http://schemas.openxmlformats.org/officeDocument/2006/math">
                    <m:sSubSup>
                      <m:sSubSupPr>
                        <m:ctrlPr>
                          <a:rPr lang="en-US" sz="1800" i="1">
                            <a:latin typeface="Cambria Math" panose="02040503050406030204" pitchFamily="18" charset="0"/>
                          </a:rPr>
                        </m:ctrlPr>
                      </m:sSubSupPr>
                      <m:e>
                        <m:r>
                          <m:rPr>
                            <m:sty m:val="p"/>
                          </m:rPr>
                          <a:rPr lang="en-US" sz="1800" b="0" i="0" smtClean="0">
                            <a:latin typeface="Cambria Math" panose="02040503050406030204" pitchFamily="18" charset="0"/>
                          </a:rPr>
                          <m:t>I</m:t>
                        </m:r>
                      </m:e>
                      <m:sub>
                        <m:r>
                          <m:rPr>
                            <m:sty m:val="p"/>
                          </m:rPr>
                          <a:rPr lang="en-US" sz="1800">
                            <a:latin typeface="Cambria Math" panose="02040503050406030204" pitchFamily="18" charset="0"/>
                          </a:rPr>
                          <m:t>o</m:t>
                        </m:r>
                      </m:sub>
                      <m:sup>
                        <m:r>
                          <a:rPr lang="en-US" sz="1800">
                            <a:latin typeface="Cambria Math" panose="02040503050406030204" pitchFamily="18" charset="0"/>
                          </a:rPr>
                          <m:t>+</m:t>
                        </m:r>
                      </m:sup>
                    </m:sSubSup>
                  </m:oMath>
                </a14:m>
                <a:r>
                  <a:rPr lang="en-US" sz="1800" dirty="0"/>
                  <a:t>, and </a:t>
                </a:r>
                <a14:m>
                  <m:oMath xmlns:m="http://schemas.openxmlformats.org/officeDocument/2006/math">
                    <m:sSubSup>
                      <m:sSubSupPr>
                        <m:ctrlPr>
                          <a:rPr lang="en-US" sz="1800" i="1">
                            <a:latin typeface="Cambria Math" panose="02040503050406030204" pitchFamily="18" charset="0"/>
                          </a:rPr>
                        </m:ctrlPr>
                      </m:sSubSupPr>
                      <m:e>
                        <m:r>
                          <m:rPr>
                            <m:sty m:val="p"/>
                          </m:rPr>
                          <a:rPr lang="en-US" sz="1800" b="0" i="0" smtClean="0">
                            <a:latin typeface="Cambria Math" panose="02040503050406030204" pitchFamily="18" charset="0"/>
                          </a:rPr>
                          <m:t>I</m:t>
                        </m:r>
                      </m:e>
                      <m:sub>
                        <m:r>
                          <m:rPr>
                            <m:sty m:val="p"/>
                          </m:rPr>
                          <a:rPr lang="en-US" sz="1800">
                            <a:latin typeface="Cambria Math" panose="02040503050406030204" pitchFamily="18" charset="0"/>
                          </a:rPr>
                          <m:t>o</m:t>
                        </m:r>
                      </m:sub>
                      <m:sup>
                        <m:r>
                          <a:rPr lang="en-US" sz="1800" b="0" i="1" smtClean="0">
                            <a:latin typeface="Cambria Math" panose="02040503050406030204" pitchFamily="18" charset="0"/>
                          </a:rPr>
                          <m:t>−</m:t>
                        </m:r>
                      </m:sup>
                    </m:sSubSup>
                  </m:oMath>
                </a14:m>
                <a:r>
                  <a:rPr lang="en-US" sz="1800" dirty="0"/>
                  <a:t> are variables corresponding to magnitude.</a:t>
                </a:r>
              </a:p>
            </p:txBody>
          </p:sp>
        </mc:Choice>
        <mc:Fallback xmlns="">
          <p:sp>
            <p:nvSpPr>
              <p:cNvPr id="20" name="Rectangle 19">
                <a:extLst>
                  <a:ext uri="{FF2B5EF4-FFF2-40B4-BE49-F238E27FC236}">
                    <a16:creationId xmlns:a16="http://schemas.microsoft.com/office/drawing/2014/main" id="{C60384FA-9D8B-472D-8E8A-5644B413636D}"/>
                  </a:ext>
                </a:extLst>
              </p:cNvPr>
              <p:cNvSpPr>
                <a:spLocks noRot="1" noChangeAspect="1" noMove="1" noResize="1" noEditPoints="1" noAdjustHandles="1" noChangeArrowheads="1" noChangeShapeType="1" noTextEdit="1"/>
              </p:cNvSpPr>
              <p:nvPr/>
            </p:nvSpPr>
            <p:spPr>
              <a:xfrm>
                <a:off x="2051693" y="4982491"/>
                <a:ext cx="8088616" cy="369332"/>
              </a:xfrm>
              <a:prstGeom prst="rect">
                <a:avLst/>
              </a:prstGeom>
              <a:blipFill>
                <a:blip r:embed="rId6"/>
                <a:stretch>
                  <a:fillRect l="-679" t="-8197" b="-24590"/>
                </a:stretch>
              </a:blipFill>
            </p:spPr>
            <p:txBody>
              <a:bodyPr/>
              <a:lstStyle/>
              <a:p>
                <a:r>
                  <a:rPr lang="en-US">
                    <a:noFill/>
                  </a:rPr>
                  <a:t> </a:t>
                </a:r>
              </a:p>
            </p:txBody>
          </p:sp>
        </mc:Fallback>
      </mc:AlternateContent>
      <p:sp>
        <p:nvSpPr>
          <p:cNvPr id="2" name="Title 1">
            <a:extLst>
              <a:ext uri="{FF2B5EF4-FFF2-40B4-BE49-F238E27FC236}">
                <a16:creationId xmlns:a16="http://schemas.microsoft.com/office/drawing/2014/main" id="{9746FFA6-7CE6-4B7B-90EE-87939C4423E9}"/>
              </a:ext>
            </a:extLst>
          </p:cNvPr>
          <p:cNvSpPr>
            <a:spLocks noGrp="1"/>
          </p:cNvSpPr>
          <p:nvPr>
            <p:ph type="title"/>
          </p:nvPr>
        </p:nvSpPr>
        <p:spPr/>
        <p:txBody>
          <a:bodyPr/>
          <a:lstStyle/>
          <a:p>
            <a:r>
              <a:rPr lang="en-US" dirty="0">
                <a:latin typeface="+mn-lt"/>
              </a:rPr>
              <a:t>Wave Equation Solutions</a:t>
            </a:r>
          </a:p>
        </p:txBody>
      </p:sp>
    </p:spTree>
    <p:extLst>
      <p:ext uri="{BB962C8B-B14F-4D97-AF65-F5344CB8AC3E}">
        <p14:creationId xmlns:p14="http://schemas.microsoft.com/office/powerpoint/2010/main" val="34150578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1619F60D-ECCA-4A79-B410-002C544605B7}"/>
              </a:ext>
            </a:extLst>
          </p:cNvPr>
          <p:cNvSpPr/>
          <p:nvPr/>
        </p:nvSpPr>
        <p:spPr>
          <a:xfrm>
            <a:off x="6096001" y="1348216"/>
            <a:ext cx="2695370" cy="484333"/>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Rectangle 11">
            <a:extLst>
              <a:ext uri="{FF2B5EF4-FFF2-40B4-BE49-F238E27FC236}">
                <a16:creationId xmlns:a16="http://schemas.microsoft.com/office/drawing/2014/main" id="{34EC66C9-9C93-41B8-A222-090A222F400A}"/>
              </a:ext>
            </a:extLst>
          </p:cNvPr>
          <p:cNvSpPr/>
          <p:nvPr/>
        </p:nvSpPr>
        <p:spPr>
          <a:xfrm>
            <a:off x="2981182" y="1348216"/>
            <a:ext cx="2695370" cy="484333"/>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Rectangle 3"/>
          <p:cNvSpPr/>
          <p:nvPr/>
        </p:nvSpPr>
        <p:spPr>
          <a:xfrm>
            <a:off x="2400027" y="638522"/>
            <a:ext cx="7335094" cy="646331"/>
          </a:xfrm>
          <a:prstGeom prst="rect">
            <a:avLst/>
          </a:prstGeom>
        </p:spPr>
        <p:txBody>
          <a:bodyPr wrap="square">
            <a:spAutoFit/>
          </a:bodyPr>
          <a:lstStyle/>
          <a:p>
            <a:r>
              <a:rPr lang="en-US" sz="1800" i="1" dirty="0"/>
              <a:t>Current and voltage will propagate on the line according to the solutions to the wave equations.</a:t>
            </a:r>
          </a:p>
        </p:txBody>
      </p:sp>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CDFA90C6-0CF9-45A4-8382-C7F3C1134D7E}"/>
                  </a:ext>
                </a:extLst>
              </p:cNvPr>
              <p:cNvSpPr txBox="1"/>
              <p:nvPr/>
            </p:nvSpPr>
            <p:spPr>
              <a:xfrm>
                <a:off x="3080588" y="1469286"/>
                <a:ext cx="2522037"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1800" b="0" i="1" smtClean="0">
                          <a:latin typeface="Cambria Math" panose="02040503050406030204" pitchFamily="18" charset="0"/>
                        </a:rPr>
                        <m:t>𝑉</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𝑧</m:t>
                          </m:r>
                        </m:e>
                      </m:d>
                      <m:r>
                        <a:rPr lang="en-US" sz="1800" b="0" i="1" smtClean="0">
                          <a:latin typeface="Cambria Math" panose="02040503050406030204" pitchFamily="18" charset="0"/>
                        </a:rPr>
                        <m:t>=</m:t>
                      </m:r>
                      <m:sSubSup>
                        <m:sSubSupPr>
                          <m:ctrlPr>
                            <a:rPr lang="en-US" sz="1800" b="0" i="1" smtClean="0">
                              <a:latin typeface="Cambria Math" panose="02040503050406030204" pitchFamily="18" charset="0"/>
                            </a:rPr>
                          </m:ctrlPr>
                        </m:sSubSupPr>
                        <m:e>
                          <m:r>
                            <m:rPr>
                              <m:sty m:val="p"/>
                            </m:rPr>
                            <a:rPr lang="en-US" sz="1800" b="0" i="0" smtClean="0">
                              <a:latin typeface="Cambria Math" panose="02040503050406030204" pitchFamily="18" charset="0"/>
                            </a:rPr>
                            <m:t>V</m:t>
                          </m:r>
                        </m:e>
                        <m:sub>
                          <m:r>
                            <m:rPr>
                              <m:sty m:val="p"/>
                            </m:rPr>
                            <a:rPr lang="en-US" sz="1800" b="0" i="0" smtClean="0">
                              <a:latin typeface="Cambria Math" panose="02040503050406030204" pitchFamily="18" charset="0"/>
                            </a:rPr>
                            <m:t>o</m:t>
                          </m:r>
                        </m:sub>
                        <m:sup>
                          <m:r>
                            <a:rPr lang="en-US" sz="1800" b="0" i="0" smtClean="0">
                              <a:latin typeface="Cambria Math" panose="02040503050406030204" pitchFamily="18" charset="0"/>
                            </a:rPr>
                            <m:t>+</m:t>
                          </m:r>
                        </m:sup>
                      </m:sSubSup>
                      <m:sSup>
                        <m:sSupPr>
                          <m:ctrlPr>
                            <a:rPr lang="en-US" sz="1800" b="0" i="1" smtClean="0">
                              <a:latin typeface="Cambria Math" panose="02040503050406030204" pitchFamily="18" charset="0"/>
                            </a:rPr>
                          </m:ctrlPr>
                        </m:sSupPr>
                        <m:e>
                          <m:r>
                            <m:rPr>
                              <m:sty m:val="p"/>
                            </m:rPr>
                            <a:rPr lang="en-US" sz="1800" b="0" i="0" smtClean="0">
                              <a:latin typeface="Cambria Math" panose="02040503050406030204" pitchFamily="18" charset="0"/>
                            </a:rPr>
                            <m:t>e</m:t>
                          </m:r>
                        </m:e>
                        <m:sup>
                          <m:r>
                            <a:rPr lang="en-US" sz="1800" b="0" i="0" smtClean="0">
                              <a:latin typeface="Cambria Math" panose="02040503050406030204" pitchFamily="18" charset="0"/>
                            </a:rPr>
                            <m:t>−</m:t>
                          </m:r>
                          <m:r>
                            <a:rPr lang="en-US" sz="1800" b="0" i="1" smtClean="0">
                              <a:latin typeface="Cambria Math" panose="02040503050406030204" pitchFamily="18" charset="0"/>
                            </a:rPr>
                            <m:t>𝛾</m:t>
                          </m:r>
                          <m:r>
                            <a:rPr lang="en-US" sz="1800" b="0" i="1" smtClean="0">
                              <a:latin typeface="Cambria Math" panose="02040503050406030204" pitchFamily="18" charset="0"/>
                            </a:rPr>
                            <m:t>𝑧</m:t>
                          </m:r>
                        </m:sup>
                      </m:sSup>
                      <m:r>
                        <a:rPr lang="en-US" sz="1800" b="0" i="0" smtClean="0">
                          <a:latin typeface="Cambria Math" panose="02040503050406030204" pitchFamily="18" charset="0"/>
                        </a:rPr>
                        <m:t>+</m:t>
                      </m:r>
                      <m:sSubSup>
                        <m:sSubSupPr>
                          <m:ctrlPr>
                            <a:rPr lang="en-US" sz="1800" b="0" i="1" smtClean="0">
                              <a:latin typeface="Cambria Math" panose="02040503050406030204" pitchFamily="18" charset="0"/>
                            </a:rPr>
                          </m:ctrlPr>
                        </m:sSubSupPr>
                        <m:e>
                          <m:r>
                            <m:rPr>
                              <m:sty m:val="p"/>
                            </m:rPr>
                            <a:rPr lang="en-US" sz="1800" b="0" i="0" smtClean="0">
                              <a:latin typeface="Cambria Math" panose="02040503050406030204" pitchFamily="18" charset="0"/>
                            </a:rPr>
                            <m:t>V</m:t>
                          </m:r>
                        </m:e>
                        <m:sub>
                          <m:r>
                            <m:rPr>
                              <m:sty m:val="p"/>
                            </m:rPr>
                            <a:rPr lang="en-US" sz="1800" b="0" i="0" smtClean="0">
                              <a:latin typeface="Cambria Math" panose="02040503050406030204" pitchFamily="18" charset="0"/>
                            </a:rPr>
                            <m:t>o</m:t>
                          </m:r>
                        </m:sub>
                        <m:sup>
                          <m:r>
                            <a:rPr lang="en-US" sz="1800" b="0" i="0" smtClean="0">
                              <a:latin typeface="Cambria Math" panose="02040503050406030204" pitchFamily="18" charset="0"/>
                            </a:rPr>
                            <m:t>−</m:t>
                          </m:r>
                        </m:sup>
                      </m:sSubSup>
                      <m:sSup>
                        <m:sSupPr>
                          <m:ctrlPr>
                            <a:rPr lang="en-US" sz="1800" b="0" i="1" smtClean="0">
                              <a:latin typeface="Cambria Math" panose="02040503050406030204" pitchFamily="18" charset="0"/>
                            </a:rPr>
                          </m:ctrlPr>
                        </m:sSupPr>
                        <m:e>
                          <m:r>
                            <m:rPr>
                              <m:sty m:val="p"/>
                            </m:rPr>
                            <a:rPr lang="en-US" sz="1800" b="0" i="0" smtClean="0">
                              <a:latin typeface="Cambria Math" panose="02040503050406030204" pitchFamily="18" charset="0"/>
                            </a:rPr>
                            <m:t>e</m:t>
                          </m:r>
                        </m:e>
                        <m:sup>
                          <m:r>
                            <a:rPr lang="en-US" sz="1800" b="0" i="0" smtClean="0">
                              <a:latin typeface="Cambria Math" panose="02040503050406030204" pitchFamily="18" charset="0"/>
                            </a:rPr>
                            <m:t>+</m:t>
                          </m:r>
                          <m:r>
                            <a:rPr lang="en-US" sz="1800" b="0" i="1" smtClean="0">
                              <a:latin typeface="Cambria Math" panose="02040503050406030204" pitchFamily="18" charset="0"/>
                            </a:rPr>
                            <m:t>𝛾</m:t>
                          </m:r>
                          <m:r>
                            <a:rPr lang="en-US" sz="1800" b="0" i="1" smtClean="0">
                              <a:latin typeface="Cambria Math" panose="02040503050406030204" pitchFamily="18" charset="0"/>
                            </a:rPr>
                            <m:t>𝑧</m:t>
                          </m:r>
                        </m:sup>
                      </m:sSup>
                    </m:oMath>
                  </m:oMathPara>
                </a14:m>
                <a:endParaRPr lang="en-US" sz="1800" dirty="0"/>
              </a:p>
            </p:txBody>
          </p:sp>
        </mc:Choice>
        <mc:Fallback xmlns="">
          <p:sp>
            <p:nvSpPr>
              <p:cNvPr id="17" name="TextBox 16">
                <a:extLst>
                  <a:ext uri="{FF2B5EF4-FFF2-40B4-BE49-F238E27FC236}">
                    <a16:creationId xmlns:a16="http://schemas.microsoft.com/office/drawing/2014/main" id="{CDFA90C6-0CF9-45A4-8382-C7F3C1134D7E}"/>
                  </a:ext>
                </a:extLst>
              </p:cNvPr>
              <p:cNvSpPr txBox="1">
                <a:spLocks noRot="1" noChangeAspect="1" noMove="1" noResize="1" noEditPoints="1" noAdjustHandles="1" noChangeArrowheads="1" noChangeShapeType="1" noTextEdit="1"/>
              </p:cNvSpPr>
              <p:nvPr/>
            </p:nvSpPr>
            <p:spPr>
              <a:xfrm>
                <a:off x="3080588" y="1469286"/>
                <a:ext cx="2522037" cy="276999"/>
              </a:xfrm>
              <a:prstGeom prst="rect">
                <a:avLst/>
              </a:prstGeom>
              <a:blipFill>
                <a:blip r:embed="rId2"/>
                <a:stretch>
                  <a:fillRect l="-1208" t="-2222" r="-242" b="-1111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A1E3F12C-1C95-4ABF-88A2-D6EC598297E6}"/>
                  </a:ext>
                </a:extLst>
              </p:cNvPr>
              <p:cNvSpPr txBox="1"/>
              <p:nvPr/>
            </p:nvSpPr>
            <p:spPr>
              <a:xfrm>
                <a:off x="6234848" y="1469285"/>
                <a:ext cx="2334229"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1800" b="0" i="1" smtClean="0">
                          <a:latin typeface="Cambria Math" panose="02040503050406030204" pitchFamily="18" charset="0"/>
                        </a:rPr>
                        <m:t>𝐼</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𝑧</m:t>
                          </m:r>
                        </m:e>
                      </m:d>
                      <m:r>
                        <a:rPr lang="en-US" sz="1800" b="0" i="1" smtClean="0">
                          <a:latin typeface="Cambria Math" panose="02040503050406030204" pitchFamily="18" charset="0"/>
                        </a:rPr>
                        <m:t>=</m:t>
                      </m:r>
                      <m:sSubSup>
                        <m:sSubSupPr>
                          <m:ctrlPr>
                            <a:rPr lang="en-US" sz="1800" b="0" i="1" smtClean="0">
                              <a:latin typeface="Cambria Math" panose="02040503050406030204" pitchFamily="18" charset="0"/>
                            </a:rPr>
                          </m:ctrlPr>
                        </m:sSubSupPr>
                        <m:e>
                          <m:r>
                            <m:rPr>
                              <m:sty m:val="p"/>
                            </m:rPr>
                            <a:rPr lang="en-US" sz="1800" b="0" i="0" smtClean="0">
                              <a:latin typeface="Cambria Math" panose="02040503050406030204" pitchFamily="18" charset="0"/>
                            </a:rPr>
                            <m:t>I</m:t>
                          </m:r>
                        </m:e>
                        <m:sub>
                          <m:r>
                            <m:rPr>
                              <m:sty m:val="p"/>
                            </m:rPr>
                            <a:rPr lang="en-US" sz="1800" b="0" i="0" smtClean="0">
                              <a:latin typeface="Cambria Math" panose="02040503050406030204" pitchFamily="18" charset="0"/>
                            </a:rPr>
                            <m:t>o</m:t>
                          </m:r>
                        </m:sub>
                        <m:sup>
                          <m:r>
                            <a:rPr lang="en-US" sz="1800" b="0" i="0" smtClean="0">
                              <a:latin typeface="Cambria Math" panose="02040503050406030204" pitchFamily="18" charset="0"/>
                            </a:rPr>
                            <m:t>+</m:t>
                          </m:r>
                        </m:sup>
                      </m:sSubSup>
                      <m:sSup>
                        <m:sSupPr>
                          <m:ctrlPr>
                            <a:rPr lang="en-US" sz="1800" b="0" i="1" smtClean="0">
                              <a:latin typeface="Cambria Math" panose="02040503050406030204" pitchFamily="18" charset="0"/>
                            </a:rPr>
                          </m:ctrlPr>
                        </m:sSupPr>
                        <m:e>
                          <m:r>
                            <m:rPr>
                              <m:sty m:val="p"/>
                            </m:rPr>
                            <a:rPr lang="en-US" sz="1800" b="0" i="0" smtClean="0">
                              <a:latin typeface="Cambria Math" panose="02040503050406030204" pitchFamily="18" charset="0"/>
                            </a:rPr>
                            <m:t>e</m:t>
                          </m:r>
                        </m:e>
                        <m:sup>
                          <m:r>
                            <a:rPr lang="en-US" sz="1800" b="0" i="0" smtClean="0">
                              <a:latin typeface="Cambria Math" panose="02040503050406030204" pitchFamily="18" charset="0"/>
                            </a:rPr>
                            <m:t>−</m:t>
                          </m:r>
                          <m:r>
                            <a:rPr lang="en-US" sz="1800" b="0" i="1" smtClean="0">
                              <a:latin typeface="Cambria Math" panose="02040503050406030204" pitchFamily="18" charset="0"/>
                            </a:rPr>
                            <m:t>𝛾</m:t>
                          </m:r>
                          <m:r>
                            <a:rPr lang="en-US" sz="1800" b="0" i="1" smtClean="0">
                              <a:latin typeface="Cambria Math" panose="02040503050406030204" pitchFamily="18" charset="0"/>
                            </a:rPr>
                            <m:t>𝑧</m:t>
                          </m:r>
                        </m:sup>
                      </m:sSup>
                      <m:r>
                        <a:rPr lang="en-US" sz="1800" b="0" i="0" smtClean="0">
                          <a:latin typeface="Cambria Math" panose="02040503050406030204" pitchFamily="18" charset="0"/>
                        </a:rPr>
                        <m:t>+</m:t>
                      </m:r>
                      <m:sSup>
                        <m:sSupPr>
                          <m:ctrlPr>
                            <a:rPr lang="en-US" sz="1800" b="0" i="1" smtClean="0">
                              <a:latin typeface="Cambria Math" panose="02040503050406030204" pitchFamily="18" charset="0"/>
                            </a:rPr>
                          </m:ctrlPr>
                        </m:sSupPr>
                        <m:e>
                          <m:sSubSup>
                            <m:sSubSupPr>
                              <m:ctrlPr>
                                <a:rPr lang="en-US" sz="1800" i="1">
                                  <a:latin typeface="Cambria Math" panose="02040503050406030204" pitchFamily="18" charset="0"/>
                                </a:rPr>
                              </m:ctrlPr>
                            </m:sSubSupPr>
                            <m:e>
                              <m:r>
                                <m:rPr>
                                  <m:sty m:val="p"/>
                                </m:rPr>
                                <a:rPr lang="en-US" sz="1800">
                                  <a:latin typeface="Cambria Math" panose="02040503050406030204" pitchFamily="18" charset="0"/>
                                </a:rPr>
                                <m:t>I</m:t>
                              </m:r>
                            </m:e>
                            <m:sub>
                              <m:r>
                                <m:rPr>
                                  <m:sty m:val="p"/>
                                </m:rPr>
                                <a:rPr lang="en-US" sz="1800">
                                  <a:latin typeface="Cambria Math" panose="02040503050406030204" pitchFamily="18" charset="0"/>
                                </a:rPr>
                                <m:t>o</m:t>
                              </m:r>
                            </m:sub>
                            <m:sup>
                              <m:r>
                                <a:rPr lang="en-US" sz="1800">
                                  <a:latin typeface="Cambria Math" panose="02040503050406030204" pitchFamily="18" charset="0"/>
                                </a:rPr>
                                <m:t>−</m:t>
                              </m:r>
                            </m:sup>
                          </m:sSubSup>
                          <m:r>
                            <m:rPr>
                              <m:sty m:val="p"/>
                            </m:rPr>
                            <a:rPr lang="en-US" sz="1800" b="0" i="0" smtClean="0">
                              <a:latin typeface="Cambria Math" panose="02040503050406030204" pitchFamily="18" charset="0"/>
                            </a:rPr>
                            <m:t>e</m:t>
                          </m:r>
                        </m:e>
                        <m:sup>
                          <m:r>
                            <a:rPr lang="en-US" sz="1800" b="0" i="0" smtClean="0">
                              <a:latin typeface="Cambria Math" panose="02040503050406030204" pitchFamily="18" charset="0"/>
                            </a:rPr>
                            <m:t>+</m:t>
                          </m:r>
                          <m:r>
                            <a:rPr lang="en-US" sz="1800" b="0" i="1" smtClean="0">
                              <a:latin typeface="Cambria Math" panose="02040503050406030204" pitchFamily="18" charset="0"/>
                            </a:rPr>
                            <m:t>𝛾</m:t>
                          </m:r>
                          <m:r>
                            <a:rPr lang="en-US" sz="1800" b="0" i="1" smtClean="0">
                              <a:latin typeface="Cambria Math" panose="02040503050406030204" pitchFamily="18" charset="0"/>
                            </a:rPr>
                            <m:t>𝑧</m:t>
                          </m:r>
                        </m:sup>
                      </m:sSup>
                    </m:oMath>
                  </m:oMathPara>
                </a14:m>
                <a:endParaRPr lang="en-US" sz="1800" dirty="0"/>
              </a:p>
            </p:txBody>
          </p:sp>
        </mc:Choice>
        <mc:Fallback xmlns="">
          <p:sp>
            <p:nvSpPr>
              <p:cNvPr id="19" name="TextBox 18">
                <a:extLst>
                  <a:ext uri="{FF2B5EF4-FFF2-40B4-BE49-F238E27FC236}">
                    <a16:creationId xmlns:a16="http://schemas.microsoft.com/office/drawing/2014/main" id="{A1E3F12C-1C95-4ABF-88A2-D6EC598297E6}"/>
                  </a:ext>
                </a:extLst>
              </p:cNvPr>
              <p:cNvSpPr txBox="1">
                <a:spLocks noRot="1" noChangeAspect="1" noMove="1" noResize="1" noEditPoints="1" noAdjustHandles="1" noChangeArrowheads="1" noChangeShapeType="1" noTextEdit="1"/>
              </p:cNvSpPr>
              <p:nvPr/>
            </p:nvSpPr>
            <p:spPr>
              <a:xfrm>
                <a:off x="6234848" y="1469285"/>
                <a:ext cx="2334229" cy="276999"/>
              </a:xfrm>
              <a:prstGeom prst="rect">
                <a:avLst/>
              </a:prstGeom>
              <a:blipFill>
                <a:blip r:embed="rId3"/>
                <a:stretch>
                  <a:fillRect l="-1567" t="-2222" b="-1111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Rectangle 19">
                <a:extLst>
                  <a:ext uri="{FF2B5EF4-FFF2-40B4-BE49-F238E27FC236}">
                    <a16:creationId xmlns:a16="http://schemas.microsoft.com/office/drawing/2014/main" id="{C60384FA-9D8B-472D-8E8A-5644B413636D}"/>
                  </a:ext>
                </a:extLst>
              </p:cNvPr>
              <p:cNvSpPr/>
              <p:nvPr/>
            </p:nvSpPr>
            <p:spPr>
              <a:xfrm>
                <a:off x="2009585" y="1868433"/>
                <a:ext cx="8088616" cy="923330"/>
              </a:xfrm>
              <a:prstGeom prst="rect">
                <a:avLst/>
              </a:prstGeom>
            </p:spPr>
            <p:txBody>
              <a:bodyPr wrap="square">
                <a:spAutoFit/>
              </a:bodyPr>
              <a:lstStyle/>
              <a:p>
                <a:r>
                  <a:rPr lang="en-US" sz="1800" dirty="0"/>
                  <a:t>Each of these solutions consists of two terms.  The </a:t>
                </a:r>
                <a:r>
                  <a:rPr lang="en-US" sz="1800" dirty="0">
                    <a:solidFill>
                      <a:srgbClr val="0000FF"/>
                    </a:solidFill>
                  </a:rPr>
                  <a:t>terms including </a:t>
                </a:r>
                <a14:m>
                  <m:oMath xmlns:m="http://schemas.openxmlformats.org/officeDocument/2006/math">
                    <m:sSup>
                      <m:sSupPr>
                        <m:ctrlPr>
                          <a:rPr lang="en-US" sz="1800" b="1" i="1" smtClean="0">
                            <a:solidFill>
                              <a:srgbClr val="0000FF"/>
                            </a:solidFill>
                            <a:latin typeface="Cambria Math" panose="02040503050406030204" pitchFamily="18" charset="0"/>
                          </a:rPr>
                        </m:ctrlPr>
                      </m:sSupPr>
                      <m:e>
                        <m:r>
                          <a:rPr lang="en-US" sz="1800" b="1" i="1" smtClean="0">
                            <a:solidFill>
                              <a:srgbClr val="0000FF"/>
                            </a:solidFill>
                            <a:latin typeface="Cambria Math" panose="02040503050406030204" pitchFamily="18" charset="0"/>
                          </a:rPr>
                          <m:t>𝒆</m:t>
                        </m:r>
                      </m:e>
                      <m:sup>
                        <m:r>
                          <a:rPr lang="en-US" sz="1800" b="1" i="1" smtClean="0">
                            <a:solidFill>
                              <a:srgbClr val="0000FF"/>
                            </a:solidFill>
                            <a:latin typeface="Cambria Math" panose="02040503050406030204" pitchFamily="18" charset="0"/>
                          </a:rPr>
                          <m:t>−</m:t>
                        </m:r>
                        <m:r>
                          <a:rPr lang="en-US" sz="1800" b="1" i="1" smtClean="0">
                            <a:solidFill>
                              <a:srgbClr val="0000FF"/>
                            </a:solidFill>
                            <a:latin typeface="Cambria Math" panose="02040503050406030204" pitchFamily="18" charset="0"/>
                          </a:rPr>
                          <m:t>𝜸</m:t>
                        </m:r>
                        <m:r>
                          <a:rPr lang="en-US" sz="1800" b="1" i="1" smtClean="0">
                            <a:solidFill>
                              <a:srgbClr val="0000FF"/>
                            </a:solidFill>
                            <a:latin typeface="Cambria Math" panose="02040503050406030204" pitchFamily="18" charset="0"/>
                          </a:rPr>
                          <m:t>𝒛</m:t>
                        </m:r>
                      </m:sup>
                    </m:sSup>
                  </m:oMath>
                </a14:m>
                <a:r>
                  <a:rPr lang="en-US" sz="1800" dirty="0"/>
                  <a:t> propagate in the </a:t>
                </a:r>
                <a:r>
                  <a:rPr lang="en-US" sz="1800" b="1" dirty="0"/>
                  <a:t>+z direction</a:t>
                </a:r>
                <a:r>
                  <a:rPr lang="en-US" sz="1800" dirty="0"/>
                  <a:t> (forward propagation), and the </a:t>
                </a:r>
                <a:r>
                  <a:rPr lang="en-US" sz="1800" dirty="0">
                    <a:solidFill>
                      <a:srgbClr val="FF0000"/>
                    </a:solidFill>
                  </a:rPr>
                  <a:t>terms including </a:t>
                </a:r>
                <a14:m>
                  <m:oMath xmlns:m="http://schemas.openxmlformats.org/officeDocument/2006/math">
                    <m:sSup>
                      <m:sSupPr>
                        <m:ctrlPr>
                          <a:rPr lang="en-US" sz="1800" b="1" i="1">
                            <a:solidFill>
                              <a:srgbClr val="FF0000"/>
                            </a:solidFill>
                            <a:latin typeface="Cambria Math" panose="02040503050406030204" pitchFamily="18" charset="0"/>
                          </a:rPr>
                        </m:ctrlPr>
                      </m:sSupPr>
                      <m:e>
                        <m:r>
                          <a:rPr lang="en-US" sz="1800" b="1" i="1">
                            <a:solidFill>
                              <a:srgbClr val="FF0000"/>
                            </a:solidFill>
                            <a:latin typeface="Cambria Math" panose="02040503050406030204" pitchFamily="18" charset="0"/>
                          </a:rPr>
                          <m:t>𝒆</m:t>
                        </m:r>
                      </m:e>
                      <m:sup>
                        <m:r>
                          <a:rPr lang="en-US" sz="1800" b="1" i="1" smtClean="0">
                            <a:solidFill>
                              <a:srgbClr val="FF0000"/>
                            </a:solidFill>
                            <a:latin typeface="Cambria Math" panose="02040503050406030204" pitchFamily="18" charset="0"/>
                          </a:rPr>
                          <m:t>+</m:t>
                        </m:r>
                        <m:r>
                          <a:rPr lang="en-US" sz="1800" b="1" i="1">
                            <a:solidFill>
                              <a:srgbClr val="FF0000"/>
                            </a:solidFill>
                            <a:latin typeface="Cambria Math" panose="02040503050406030204" pitchFamily="18" charset="0"/>
                          </a:rPr>
                          <m:t>𝜸</m:t>
                        </m:r>
                        <m:r>
                          <a:rPr lang="en-US" sz="1800" b="1" i="1">
                            <a:solidFill>
                              <a:srgbClr val="FF0000"/>
                            </a:solidFill>
                            <a:latin typeface="Cambria Math" panose="02040503050406030204" pitchFamily="18" charset="0"/>
                          </a:rPr>
                          <m:t>𝒛</m:t>
                        </m:r>
                      </m:sup>
                    </m:sSup>
                  </m:oMath>
                </a14:m>
                <a:r>
                  <a:rPr lang="en-US" sz="1800" dirty="0"/>
                  <a:t> propagate in the </a:t>
                </a:r>
                <a:r>
                  <a:rPr lang="en-US" sz="1800" b="1" dirty="0"/>
                  <a:t>–z direction</a:t>
                </a:r>
                <a:r>
                  <a:rPr lang="en-US" sz="1800" dirty="0"/>
                  <a:t> (backward propagation)</a:t>
                </a:r>
                <a:r>
                  <a:rPr lang="en-US" sz="1800" b="1" dirty="0"/>
                  <a:t>.</a:t>
                </a:r>
                <a:endParaRPr lang="en-US" sz="1800" dirty="0"/>
              </a:p>
            </p:txBody>
          </p:sp>
        </mc:Choice>
        <mc:Fallback xmlns="">
          <p:sp>
            <p:nvSpPr>
              <p:cNvPr id="20" name="Rectangle 19">
                <a:extLst>
                  <a:ext uri="{FF2B5EF4-FFF2-40B4-BE49-F238E27FC236}">
                    <a16:creationId xmlns:a16="http://schemas.microsoft.com/office/drawing/2014/main" id="{C60384FA-9D8B-472D-8E8A-5644B413636D}"/>
                  </a:ext>
                </a:extLst>
              </p:cNvPr>
              <p:cNvSpPr>
                <a:spLocks noRot="1" noChangeAspect="1" noMove="1" noResize="1" noEditPoints="1" noAdjustHandles="1" noChangeArrowheads="1" noChangeShapeType="1" noTextEdit="1"/>
              </p:cNvSpPr>
              <p:nvPr/>
            </p:nvSpPr>
            <p:spPr>
              <a:xfrm>
                <a:off x="2009585" y="1868433"/>
                <a:ext cx="8088616" cy="923330"/>
              </a:xfrm>
              <a:prstGeom prst="rect">
                <a:avLst/>
              </a:prstGeom>
              <a:blipFill>
                <a:blip r:embed="rId4"/>
                <a:stretch>
                  <a:fillRect l="-678" t="-3974" r="-980" b="-9934"/>
                </a:stretch>
              </a:blipFill>
            </p:spPr>
            <p:txBody>
              <a:bodyPr/>
              <a:lstStyle/>
              <a:p>
                <a:r>
                  <a:rPr lang="en-US">
                    <a:noFill/>
                  </a:rPr>
                  <a:t> </a:t>
                </a:r>
              </a:p>
            </p:txBody>
          </p:sp>
        </mc:Fallback>
      </mc:AlternateContent>
      <p:pic>
        <p:nvPicPr>
          <p:cNvPr id="3" name="Picture 2">
            <a:extLst>
              <a:ext uri="{FF2B5EF4-FFF2-40B4-BE49-F238E27FC236}">
                <a16:creationId xmlns:a16="http://schemas.microsoft.com/office/drawing/2014/main" id="{7CA3F0B6-F40E-4A3F-881C-6B85249A5808}"/>
              </a:ext>
            </a:extLst>
          </p:cNvPr>
          <p:cNvPicPr>
            <a:picLocks noChangeAspect="1"/>
          </p:cNvPicPr>
          <p:nvPr/>
        </p:nvPicPr>
        <p:blipFill rotWithShape="1">
          <a:blip r:embed="rId5"/>
          <a:srcRect l="551"/>
          <a:stretch/>
        </p:blipFill>
        <p:spPr>
          <a:xfrm>
            <a:off x="1524001" y="2972825"/>
            <a:ext cx="9143998" cy="1931316"/>
          </a:xfrm>
          <a:prstGeom prst="rect">
            <a:avLst/>
          </a:prstGeom>
        </p:spPr>
      </p:pic>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08AA7383-EFDA-4ED1-940C-79CB29853726}"/>
                  </a:ext>
                </a:extLst>
              </p:cNvPr>
              <p:cNvSpPr/>
              <p:nvPr/>
            </p:nvSpPr>
            <p:spPr>
              <a:xfrm>
                <a:off x="1524000" y="4044305"/>
                <a:ext cx="1715021" cy="369332"/>
              </a:xfrm>
              <a:prstGeom prst="rect">
                <a:avLst/>
              </a:prstGeom>
            </p:spPr>
            <p:txBody>
              <a:bodyPr wrap="square">
                <a:spAutoFit/>
              </a:bodyPr>
              <a:lstStyle/>
              <a:p>
                <a14:m>
                  <m:oMath xmlns:m="http://schemas.openxmlformats.org/officeDocument/2006/math">
                    <m:sSubSup>
                      <m:sSubSupPr>
                        <m:ctrlPr>
                          <a:rPr lang="en-US" sz="1800" i="1" smtClean="0">
                            <a:solidFill>
                              <a:srgbClr val="0000FF"/>
                            </a:solidFill>
                            <a:latin typeface="Cambria Math" panose="02040503050406030204" pitchFamily="18" charset="0"/>
                          </a:rPr>
                        </m:ctrlPr>
                      </m:sSubSupPr>
                      <m:e>
                        <m:r>
                          <m:rPr>
                            <m:sty m:val="p"/>
                          </m:rPr>
                          <a:rPr lang="en-US" sz="1800">
                            <a:solidFill>
                              <a:srgbClr val="0000FF"/>
                            </a:solidFill>
                            <a:latin typeface="Cambria Math" panose="02040503050406030204" pitchFamily="18" charset="0"/>
                          </a:rPr>
                          <m:t>V</m:t>
                        </m:r>
                      </m:e>
                      <m:sub>
                        <m:r>
                          <m:rPr>
                            <m:sty m:val="p"/>
                          </m:rPr>
                          <a:rPr lang="en-US" sz="1800">
                            <a:solidFill>
                              <a:srgbClr val="0000FF"/>
                            </a:solidFill>
                            <a:latin typeface="Cambria Math" panose="02040503050406030204" pitchFamily="18" charset="0"/>
                          </a:rPr>
                          <m:t>o</m:t>
                        </m:r>
                      </m:sub>
                      <m:sup>
                        <m:r>
                          <a:rPr lang="en-US" sz="1800">
                            <a:solidFill>
                              <a:srgbClr val="0000FF"/>
                            </a:solidFill>
                            <a:latin typeface="Cambria Math" panose="02040503050406030204" pitchFamily="18" charset="0"/>
                          </a:rPr>
                          <m:t>+</m:t>
                        </m:r>
                      </m:sup>
                    </m:sSubSup>
                  </m:oMath>
                </a14:m>
                <a:r>
                  <a:rPr lang="en-US" sz="1800" dirty="0">
                    <a:solidFill>
                      <a:srgbClr val="0000FF"/>
                    </a:solidFill>
                  </a:rPr>
                  <a:t> </a:t>
                </a:r>
                <a14:m>
                  <m:oMath xmlns:m="http://schemas.openxmlformats.org/officeDocument/2006/math">
                    <m:sSup>
                      <m:sSupPr>
                        <m:ctrlPr>
                          <a:rPr lang="en-US" sz="1800" i="1">
                            <a:solidFill>
                              <a:srgbClr val="0000FF"/>
                            </a:solidFill>
                            <a:latin typeface="Cambria Math" panose="02040503050406030204" pitchFamily="18" charset="0"/>
                          </a:rPr>
                        </m:ctrlPr>
                      </m:sSupPr>
                      <m:e>
                        <m:r>
                          <m:rPr>
                            <m:sty m:val="p"/>
                          </m:rPr>
                          <a:rPr lang="en-US" sz="1800">
                            <a:solidFill>
                              <a:srgbClr val="0000FF"/>
                            </a:solidFill>
                            <a:latin typeface="Cambria Math" panose="02040503050406030204" pitchFamily="18" charset="0"/>
                          </a:rPr>
                          <m:t>e</m:t>
                        </m:r>
                      </m:e>
                      <m:sup>
                        <m:r>
                          <a:rPr lang="en-US" sz="1800">
                            <a:solidFill>
                              <a:srgbClr val="0000FF"/>
                            </a:solidFill>
                            <a:latin typeface="Cambria Math" panose="02040503050406030204" pitchFamily="18" charset="0"/>
                          </a:rPr>
                          <m:t>−</m:t>
                        </m:r>
                        <m:r>
                          <a:rPr lang="en-US" sz="1800" i="1">
                            <a:solidFill>
                              <a:srgbClr val="0000FF"/>
                            </a:solidFill>
                            <a:latin typeface="Cambria Math" panose="02040503050406030204" pitchFamily="18" charset="0"/>
                          </a:rPr>
                          <m:t>𝛾</m:t>
                        </m:r>
                        <m:r>
                          <a:rPr lang="en-US" sz="1800" i="1">
                            <a:solidFill>
                              <a:srgbClr val="0000FF"/>
                            </a:solidFill>
                            <a:latin typeface="Cambria Math" panose="02040503050406030204" pitchFamily="18" charset="0"/>
                          </a:rPr>
                          <m:t>𝑧</m:t>
                        </m:r>
                      </m:sup>
                    </m:sSup>
                  </m:oMath>
                </a14:m>
                <a:r>
                  <a:rPr lang="en-US" sz="1800" dirty="0">
                    <a:solidFill>
                      <a:srgbClr val="0000FF"/>
                    </a:solidFill>
                  </a:rPr>
                  <a:t>, </a:t>
                </a:r>
                <a14:m>
                  <m:oMath xmlns:m="http://schemas.openxmlformats.org/officeDocument/2006/math">
                    <m:sSubSup>
                      <m:sSubSupPr>
                        <m:ctrlPr>
                          <a:rPr lang="en-US" sz="1800" i="1">
                            <a:solidFill>
                              <a:srgbClr val="0000FF"/>
                            </a:solidFill>
                            <a:latin typeface="Cambria Math" panose="02040503050406030204" pitchFamily="18" charset="0"/>
                          </a:rPr>
                        </m:ctrlPr>
                      </m:sSubSupPr>
                      <m:e>
                        <m:r>
                          <m:rPr>
                            <m:sty m:val="p"/>
                          </m:rPr>
                          <a:rPr lang="en-US" sz="1800">
                            <a:solidFill>
                              <a:srgbClr val="0000FF"/>
                            </a:solidFill>
                            <a:latin typeface="Cambria Math" panose="02040503050406030204" pitchFamily="18" charset="0"/>
                          </a:rPr>
                          <m:t>I</m:t>
                        </m:r>
                      </m:e>
                      <m:sub>
                        <m:r>
                          <m:rPr>
                            <m:sty m:val="p"/>
                          </m:rPr>
                          <a:rPr lang="en-US" sz="1800">
                            <a:solidFill>
                              <a:srgbClr val="0000FF"/>
                            </a:solidFill>
                            <a:latin typeface="Cambria Math" panose="02040503050406030204" pitchFamily="18" charset="0"/>
                          </a:rPr>
                          <m:t>o</m:t>
                        </m:r>
                      </m:sub>
                      <m:sup>
                        <m:r>
                          <a:rPr lang="en-US" sz="1800">
                            <a:solidFill>
                              <a:srgbClr val="0000FF"/>
                            </a:solidFill>
                            <a:latin typeface="Cambria Math" panose="02040503050406030204" pitchFamily="18" charset="0"/>
                          </a:rPr>
                          <m:t>+</m:t>
                        </m:r>
                      </m:sup>
                    </m:sSubSup>
                    <m:sSup>
                      <m:sSupPr>
                        <m:ctrlPr>
                          <a:rPr lang="en-US" sz="1800" i="1">
                            <a:solidFill>
                              <a:srgbClr val="0000FF"/>
                            </a:solidFill>
                            <a:latin typeface="Cambria Math" panose="02040503050406030204" pitchFamily="18" charset="0"/>
                          </a:rPr>
                        </m:ctrlPr>
                      </m:sSupPr>
                      <m:e>
                        <m:r>
                          <m:rPr>
                            <m:sty m:val="p"/>
                          </m:rPr>
                          <a:rPr lang="en-US" sz="1800">
                            <a:solidFill>
                              <a:srgbClr val="0000FF"/>
                            </a:solidFill>
                            <a:latin typeface="Cambria Math" panose="02040503050406030204" pitchFamily="18" charset="0"/>
                          </a:rPr>
                          <m:t>e</m:t>
                        </m:r>
                      </m:e>
                      <m:sup>
                        <m:r>
                          <a:rPr lang="en-US" sz="1800">
                            <a:solidFill>
                              <a:srgbClr val="0000FF"/>
                            </a:solidFill>
                            <a:latin typeface="Cambria Math" panose="02040503050406030204" pitchFamily="18" charset="0"/>
                          </a:rPr>
                          <m:t>−</m:t>
                        </m:r>
                        <m:r>
                          <a:rPr lang="en-US" sz="1800" i="1">
                            <a:solidFill>
                              <a:srgbClr val="0000FF"/>
                            </a:solidFill>
                            <a:latin typeface="Cambria Math" panose="02040503050406030204" pitchFamily="18" charset="0"/>
                          </a:rPr>
                          <m:t>𝛾</m:t>
                        </m:r>
                        <m:r>
                          <a:rPr lang="en-US" sz="1800" i="1">
                            <a:solidFill>
                              <a:srgbClr val="0000FF"/>
                            </a:solidFill>
                            <a:latin typeface="Cambria Math" panose="02040503050406030204" pitchFamily="18" charset="0"/>
                          </a:rPr>
                          <m:t>𝑧</m:t>
                        </m:r>
                      </m:sup>
                    </m:sSup>
                  </m:oMath>
                </a14:m>
                <a:endParaRPr lang="en-US" sz="1800" dirty="0">
                  <a:solidFill>
                    <a:srgbClr val="0000FF"/>
                  </a:solidFill>
                </a:endParaRPr>
              </a:p>
            </p:txBody>
          </p:sp>
        </mc:Choice>
        <mc:Fallback xmlns="">
          <p:sp>
            <p:nvSpPr>
              <p:cNvPr id="6" name="Rectangle 5">
                <a:extLst>
                  <a:ext uri="{FF2B5EF4-FFF2-40B4-BE49-F238E27FC236}">
                    <a16:creationId xmlns:a16="http://schemas.microsoft.com/office/drawing/2014/main" id="{08AA7383-EFDA-4ED1-940C-79CB29853726}"/>
                  </a:ext>
                </a:extLst>
              </p:cNvPr>
              <p:cNvSpPr>
                <a:spLocks noRot="1" noChangeAspect="1" noMove="1" noResize="1" noEditPoints="1" noAdjustHandles="1" noChangeArrowheads="1" noChangeShapeType="1" noTextEdit="1"/>
              </p:cNvSpPr>
              <p:nvPr/>
            </p:nvSpPr>
            <p:spPr>
              <a:xfrm>
                <a:off x="1524000" y="4044305"/>
                <a:ext cx="1715021" cy="369332"/>
              </a:xfrm>
              <a:prstGeom prst="rect">
                <a:avLst/>
              </a:prstGeom>
              <a:blipFill>
                <a:blip r:embed="rId6"/>
                <a:stretch>
                  <a:fillRect t="-8197" b="-2459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Rectangle 20">
                <a:extLst>
                  <a:ext uri="{FF2B5EF4-FFF2-40B4-BE49-F238E27FC236}">
                    <a16:creationId xmlns:a16="http://schemas.microsoft.com/office/drawing/2014/main" id="{794AB640-71F6-4928-B8C6-4122420BBFE2}"/>
                  </a:ext>
                </a:extLst>
              </p:cNvPr>
              <p:cNvSpPr/>
              <p:nvPr/>
            </p:nvSpPr>
            <p:spPr>
              <a:xfrm>
                <a:off x="8923091" y="3426198"/>
                <a:ext cx="1744907" cy="369332"/>
              </a:xfrm>
              <a:prstGeom prst="rect">
                <a:avLst/>
              </a:prstGeom>
            </p:spPr>
            <p:txBody>
              <a:bodyPr wrap="square">
                <a:spAutoFit/>
              </a:bodyPr>
              <a:lstStyle/>
              <a:p>
                <a14:m>
                  <m:oMath xmlns:m="http://schemas.openxmlformats.org/officeDocument/2006/math">
                    <m:sSubSup>
                      <m:sSubSupPr>
                        <m:ctrlPr>
                          <a:rPr lang="en-US" sz="1800" i="1" smtClean="0">
                            <a:solidFill>
                              <a:srgbClr val="FF0000"/>
                            </a:solidFill>
                            <a:latin typeface="Cambria Math" panose="02040503050406030204" pitchFamily="18" charset="0"/>
                          </a:rPr>
                        </m:ctrlPr>
                      </m:sSubSupPr>
                      <m:e>
                        <m:r>
                          <m:rPr>
                            <m:sty m:val="p"/>
                          </m:rPr>
                          <a:rPr lang="en-US" sz="1800">
                            <a:solidFill>
                              <a:srgbClr val="FF0000"/>
                            </a:solidFill>
                            <a:latin typeface="Cambria Math" panose="02040503050406030204" pitchFamily="18" charset="0"/>
                          </a:rPr>
                          <m:t>V</m:t>
                        </m:r>
                      </m:e>
                      <m:sub>
                        <m:r>
                          <m:rPr>
                            <m:sty m:val="p"/>
                          </m:rPr>
                          <a:rPr lang="en-US" sz="1800">
                            <a:solidFill>
                              <a:srgbClr val="FF0000"/>
                            </a:solidFill>
                            <a:latin typeface="Cambria Math" panose="02040503050406030204" pitchFamily="18" charset="0"/>
                          </a:rPr>
                          <m:t>o</m:t>
                        </m:r>
                      </m:sub>
                      <m:sup>
                        <m:r>
                          <a:rPr lang="en-US" sz="1800" b="0" i="0" smtClean="0">
                            <a:solidFill>
                              <a:srgbClr val="FF0000"/>
                            </a:solidFill>
                            <a:latin typeface="Cambria Math" panose="02040503050406030204" pitchFamily="18" charset="0"/>
                          </a:rPr>
                          <m:t>−</m:t>
                        </m:r>
                      </m:sup>
                    </m:sSubSup>
                  </m:oMath>
                </a14:m>
                <a:r>
                  <a:rPr lang="en-US" sz="1800" dirty="0">
                    <a:solidFill>
                      <a:srgbClr val="FF0000"/>
                    </a:solidFill>
                  </a:rPr>
                  <a:t> </a:t>
                </a:r>
                <a14:m>
                  <m:oMath xmlns:m="http://schemas.openxmlformats.org/officeDocument/2006/math">
                    <m:sSup>
                      <m:sSupPr>
                        <m:ctrlPr>
                          <a:rPr lang="en-US" sz="1800" i="1">
                            <a:solidFill>
                              <a:srgbClr val="FF0000"/>
                            </a:solidFill>
                            <a:latin typeface="Cambria Math" panose="02040503050406030204" pitchFamily="18" charset="0"/>
                          </a:rPr>
                        </m:ctrlPr>
                      </m:sSupPr>
                      <m:e>
                        <m:r>
                          <m:rPr>
                            <m:sty m:val="p"/>
                          </m:rPr>
                          <a:rPr lang="en-US" sz="1800">
                            <a:solidFill>
                              <a:srgbClr val="FF0000"/>
                            </a:solidFill>
                            <a:latin typeface="Cambria Math" panose="02040503050406030204" pitchFamily="18" charset="0"/>
                          </a:rPr>
                          <m:t>e</m:t>
                        </m:r>
                      </m:e>
                      <m:sup>
                        <m:r>
                          <a:rPr lang="en-US" sz="1800">
                            <a:solidFill>
                              <a:srgbClr val="FF0000"/>
                            </a:solidFill>
                            <a:latin typeface="Cambria Math" panose="02040503050406030204" pitchFamily="18" charset="0"/>
                          </a:rPr>
                          <m:t>+</m:t>
                        </m:r>
                        <m:r>
                          <a:rPr lang="en-US" sz="1800" i="1">
                            <a:solidFill>
                              <a:srgbClr val="FF0000"/>
                            </a:solidFill>
                            <a:latin typeface="Cambria Math" panose="02040503050406030204" pitchFamily="18" charset="0"/>
                          </a:rPr>
                          <m:t>𝛾</m:t>
                        </m:r>
                        <m:r>
                          <a:rPr lang="en-US" sz="1800" i="1">
                            <a:solidFill>
                              <a:srgbClr val="FF0000"/>
                            </a:solidFill>
                            <a:latin typeface="Cambria Math" panose="02040503050406030204" pitchFamily="18" charset="0"/>
                          </a:rPr>
                          <m:t>𝑧</m:t>
                        </m:r>
                      </m:sup>
                    </m:sSup>
                  </m:oMath>
                </a14:m>
                <a:r>
                  <a:rPr lang="en-US" sz="1800" dirty="0">
                    <a:solidFill>
                      <a:srgbClr val="FF0000"/>
                    </a:solidFill>
                  </a:rPr>
                  <a:t>, </a:t>
                </a:r>
                <a14:m>
                  <m:oMath xmlns:m="http://schemas.openxmlformats.org/officeDocument/2006/math">
                    <m:sSubSup>
                      <m:sSubSupPr>
                        <m:ctrlPr>
                          <a:rPr lang="en-US" sz="1800" i="1">
                            <a:solidFill>
                              <a:srgbClr val="FF0000"/>
                            </a:solidFill>
                            <a:latin typeface="Cambria Math" panose="02040503050406030204" pitchFamily="18" charset="0"/>
                          </a:rPr>
                        </m:ctrlPr>
                      </m:sSubSupPr>
                      <m:e>
                        <m:r>
                          <m:rPr>
                            <m:sty m:val="p"/>
                          </m:rPr>
                          <a:rPr lang="en-US" sz="1800">
                            <a:solidFill>
                              <a:srgbClr val="FF0000"/>
                            </a:solidFill>
                            <a:latin typeface="Cambria Math" panose="02040503050406030204" pitchFamily="18" charset="0"/>
                          </a:rPr>
                          <m:t>I</m:t>
                        </m:r>
                      </m:e>
                      <m:sub>
                        <m:r>
                          <m:rPr>
                            <m:sty m:val="p"/>
                          </m:rPr>
                          <a:rPr lang="en-US" sz="1800">
                            <a:solidFill>
                              <a:srgbClr val="FF0000"/>
                            </a:solidFill>
                            <a:latin typeface="Cambria Math" panose="02040503050406030204" pitchFamily="18" charset="0"/>
                          </a:rPr>
                          <m:t>o</m:t>
                        </m:r>
                      </m:sub>
                      <m:sup>
                        <m:r>
                          <a:rPr lang="en-US" sz="1800" b="0" i="1" smtClean="0">
                            <a:solidFill>
                              <a:srgbClr val="FF0000"/>
                            </a:solidFill>
                            <a:latin typeface="Cambria Math" panose="02040503050406030204" pitchFamily="18" charset="0"/>
                          </a:rPr>
                          <m:t>−</m:t>
                        </m:r>
                      </m:sup>
                    </m:sSubSup>
                    <m:sSup>
                      <m:sSupPr>
                        <m:ctrlPr>
                          <a:rPr lang="en-US" sz="1800" i="1">
                            <a:solidFill>
                              <a:srgbClr val="FF0000"/>
                            </a:solidFill>
                            <a:latin typeface="Cambria Math" panose="02040503050406030204" pitchFamily="18" charset="0"/>
                          </a:rPr>
                        </m:ctrlPr>
                      </m:sSupPr>
                      <m:e>
                        <m:r>
                          <m:rPr>
                            <m:sty m:val="p"/>
                          </m:rPr>
                          <a:rPr lang="en-US" sz="1800">
                            <a:solidFill>
                              <a:srgbClr val="FF0000"/>
                            </a:solidFill>
                            <a:latin typeface="Cambria Math" panose="02040503050406030204" pitchFamily="18" charset="0"/>
                          </a:rPr>
                          <m:t>e</m:t>
                        </m:r>
                      </m:e>
                      <m:sup>
                        <m:r>
                          <a:rPr lang="en-US" sz="1800">
                            <a:solidFill>
                              <a:srgbClr val="FF0000"/>
                            </a:solidFill>
                            <a:latin typeface="Cambria Math" panose="02040503050406030204" pitchFamily="18" charset="0"/>
                          </a:rPr>
                          <m:t>+</m:t>
                        </m:r>
                        <m:r>
                          <a:rPr lang="en-US" sz="1800" i="1">
                            <a:solidFill>
                              <a:srgbClr val="FF0000"/>
                            </a:solidFill>
                            <a:latin typeface="Cambria Math" panose="02040503050406030204" pitchFamily="18" charset="0"/>
                          </a:rPr>
                          <m:t>𝛾</m:t>
                        </m:r>
                        <m:r>
                          <a:rPr lang="en-US" sz="1800" i="1">
                            <a:solidFill>
                              <a:srgbClr val="FF0000"/>
                            </a:solidFill>
                            <a:latin typeface="Cambria Math" panose="02040503050406030204" pitchFamily="18" charset="0"/>
                          </a:rPr>
                          <m:t>𝑧</m:t>
                        </m:r>
                      </m:sup>
                    </m:sSup>
                  </m:oMath>
                </a14:m>
                <a:endParaRPr lang="en-US" sz="1800" dirty="0">
                  <a:solidFill>
                    <a:srgbClr val="FF0000"/>
                  </a:solidFill>
                </a:endParaRPr>
              </a:p>
            </p:txBody>
          </p:sp>
        </mc:Choice>
        <mc:Fallback xmlns="">
          <p:sp>
            <p:nvSpPr>
              <p:cNvPr id="21" name="Rectangle 20">
                <a:extLst>
                  <a:ext uri="{FF2B5EF4-FFF2-40B4-BE49-F238E27FC236}">
                    <a16:creationId xmlns:a16="http://schemas.microsoft.com/office/drawing/2014/main" id="{794AB640-71F6-4928-B8C6-4122420BBFE2}"/>
                  </a:ext>
                </a:extLst>
              </p:cNvPr>
              <p:cNvSpPr>
                <a:spLocks noRot="1" noChangeAspect="1" noMove="1" noResize="1" noEditPoints="1" noAdjustHandles="1" noChangeArrowheads="1" noChangeShapeType="1" noTextEdit="1"/>
              </p:cNvSpPr>
              <p:nvPr/>
            </p:nvSpPr>
            <p:spPr>
              <a:xfrm>
                <a:off x="8923091" y="3426198"/>
                <a:ext cx="1744907" cy="369332"/>
              </a:xfrm>
              <a:prstGeom prst="rect">
                <a:avLst/>
              </a:prstGeom>
              <a:blipFill>
                <a:blip r:embed="rId7"/>
                <a:stretch>
                  <a:fillRect t="-8197" b="-24590"/>
                </a:stretch>
              </a:blipFill>
            </p:spPr>
            <p:txBody>
              <a:bodyPr/>
              <a:lstStyle/>
              <a:p>
                <a:r>
                  <a:rPr lang="en-US">
                    <a:noFill/>
                  </a:rPr>
                  <a:t> </a:t>
                </a:r>
              </a:p>
            </p:txBody>
          </p:sp>
        </mc:Fallback>
      </mc:AlternateContent>
      <p:sp>
        <p:nvSpPr>
          <p:cNvPr id="22" name="Rectangle 21">
            <a:extLst>
              <a:ext uri="{FF2B5EF4-FFF2-40B4-BE49-F238E27FC236}">
                <a16:creationId xmlns:a16="http://schemas.microsoft.com/office/drawing/2014/main" id="{C50C6C23-D9C6-480B-8B80-AB3D21358831}"/>
              </a:ext>
            </a:extLst>
          </p:cNvPr>
          <p:cNvSpPr/>
          <p:nvPr/>
        </p:nvSpPr>
        <p:spPr>
          <a:xfrm>
            <a:off x="2823074" y="3385639"/>
            <a:ext cx="2853477" cy="369332"/>
          </a:xfrm>
          <a:prstGeom prst="rect">
            <a:avLst/>
          </a:prstGeom>
        </p:spPr>
        <p:txBody>
          <a:bodyPr wrap="square">
            <a:spAutoFit/>
          </a:bodyPr>
          <a:lstStyle/>
          <a:p>
            <a:r>
              <a:rPr lang="en-US" sz="1800" dirty="0">
                <a:solidFill>
                  <a:srgbClr val="0000FF"/>
                </a:solidFill>
              </a:rPr>
              <a:t>forward propagating wave</a:t>
            </a:r>
          </a:p>
        </p:txBody>
      </p:sp>
      <p:cxnSp>
        <p:nvCxnSpPr>
          <p:cNvPr id="23" name="Straight Arrow Connector 22">
            <a:extLst>
              <a:ext uri="{FF2B5EF4-FFF2-40B4-BE49-F238E27FC236}">
                <a16:creationId xmlns:a16="http://schemas.microsoft.com/office/drawing/2014/main" id="{07A1A672-0B8D-4AA0-B370-132B06020D29}"/>
              </a:ext>
            </a:extLst>
          </p:cNvPr>
          <p:cNvCxnSpPr>
            <a:cxnSpLocks/>
          </p:cNvCxnSpPr>
          <p:nvPr/>
        </p:nvCxnSpPr>
        <p:spPr>
          <a:xfrm>
            <a:off x="2981180" y="3840773"/>
            <a:ext cx="556178" cy="0"/>
          </a:xfrm>
          <a:prstGeom prst="straightConnector1">
            <a:avLst/>
          </a:prstGeom>
          <a:ln w="1905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4840E059-ECE6-4A20-A26A-D3A45716A7B0}"/>
              </a:ext>
            </a:extLst>
          </p:cNvPr>
          <p:cNvCxnSpPr>
            <a:cxnSpLocks/>
          </p:cNvCxnSpPr>
          <p:nvPr/>
        </p:nvCxnSpPr>
        <p:spPr>
          <a:xfrm flipH="1">
            <a:off x="9137794" y="2801219"/>
            <a:ext cx="698050" cy="0"/>
          </a:xfrm>
          <a:prstGeom prst="line">
            <a:avLst/>
          </a:prstGeom>
          <a:ln w="1905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B031995B-4AF4-4EFC-862D-246486D36979}"/>
              </a:ext>
            </a:extLst>
          </p:cNvPr>
          <p:cNvSpPr/>
          <p:nvPr/>
        </p:nvSpPr>
        <p:spPr>
          <a:xfrm>
            <a:off x="9835844" y="2475276"/>
            <a:ext cx="346570" cy="584775"/>
          </a:xfrm>
          <a:prstGeom prst="rect">
            <a:avLst/>
          </a:prstGeom>
        </p:spPr>
        <p:txBody>
          <a:bodyPr wrap="square">
            <a:spAutoFit/>
          </a:bodyPr>
          <a:lstStyle/>
          <a:p>
            <a:r>
              <a:rPr lang="en-US" sz="3200" dirty="0">
                <a:cs typeface="Calibri" panose="020F0502020204030204" pitchFamily="34" charset="0"/>
              </a:rPr>
              <a:t>z</a:t>
            </a:r>
            <a:endParaRPr lang="en-US" sz="3200" dirty="0"/>
          </a:p>
        </p:txBody>
      </p:sp>
      <p:cxnSp>
        <p:nvCxnSpPr>
          <p:cNvPr id="26" name="Straight Arrow Connector 25">
            <a:extLst>
              <a:ext uri="{FF2B5EF4-FFF2-40B4-BE49-F238E27FC236}">
                <a16:creationId xmlns:a16="http://schemas.microsoft.com/office/drawing/2014/main" id="{1A897398-8AC6-4EFD-8602-0C85949A11E5}"/>
              </a:ext>
            </a:extLst>
          </p:cNvPr>
          <p:cNvCxnSpPr>
            <a:cxnSpLocks/>
          </p:cNvCxnSpPr>
          <p:nvPr/>
        </p:nvCxnSpPr>
        <p:spPr>
          <a:xfrm flipH="1">
            <a:off x="8791370" y="4293080"/>
            <a:ext cx="552567" cy="0"/>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1D710D66-FC65-4A77-92AF-232626E39AD5}"/>
              </a:ext>
            </a:extLst>
          </p:cNvPr>
          <p:cNvSpPr/>
          <p:nvPr/>
        </p:nvSpPr>
        <p:spPr>
          <a:xfrm>
            <a:off x="6549184" y="3859639"/>
            <a:ext cx="2853477" cy="369332"/>
          </a:xfrm>
          <a:prstGeom prst="rect">
            <a:avLst/>
          </a:prstGeom>
        </p:spPr>
        <p:txBody>
          <a:bodyPr wrap="square">
            <a:spAutoFit/>
          </a:bodyPr>
          <a:lstStyle/>
          <a:p>
            <a:r>
              <a:rPr lang="en-US" sz="1800" dirty="0">
                <a:solidFill>
                  <a:srgbClr val="FF0000"/>
                </a:solidFill>
              </a:rPr>
              <a:t>backward propagating wave</a:t>
            </a:r>
          </a:p>
        </p:txBody>
      </p:sp>
      <p:sp>
        <p:nvSpPr>
          <p:cNvPr id="29" name="Rectangle 28">
            <a:extLst>
              <a:ext uri="{FF2B5EF4-FFF2-40B4-BE49-F238E27FC236}">
                <a16:creationId xmlns:a16="http://schemas.microsoft.com/office/drawing/2014/main" id="{23947BB2-602B-42BD-A92F-BB01BA90E91A}"/>
              </a:ext>
            </a:extLst>
          </p:cNvPr>
          <p:cNvSpPr/>
          <p:nvPr/>
        </p:nvSpPr>
        <p:spPr>
          <a:xfrm>
            <a:off x="1524001" y="4882436"/>
            <a:ext cx="9143997" cy="1200329"/>
          </a:xfrm>
          <a:prstGeom prst="rect">
            <a:avLst/>
          </a:prstGeom>
        </p:spPr>
        <p:txBody>
          <a:bodyPr wrap="square">
            <a:spAutoFit/>
          </a:bodyPr>
          <a:lstStyle/>
          <a:p>
            <a:r>
              <a:rPr lang="en-US" sz="1800" dirty="0"/>
              <a:t>The total voltage on the transmission line is the sum of the forward-propagating part and the backward propagating part.  </a:t>
            </a:r>
          </a:p>
          <a:p>
            <a:endParaRPr lang="en-US" sz="1800" dirty="0"/>
          </a:p>
          <a:p>
            <a:r>
              <a:rPr lang="en-US" sz="1800" dirty="0"/>
              <a:t>The total current is similarly the sum of the forward and backward propagating terms.</a:t>
            </a:r>
          </a:p>
        </p:txBody>
      </p:sp>
      <p:sp>
        <p:nvSpPr>
          <p:cNvPr id="2" name="Title 1">
            <a:extLst>
              <a:ext uri="{FF2B5EF4-FFF2-40B4-BE49-F238E27FC236}">
                <a16:creationId xmlns:a16="http://schemas.microsoft.com/office/drawing/2014/main" id="{2D58BEE0-23CA-4F36-80E8-49B9563015F9}"/>
              </a:ext>
            </a:extLst>
          </p:cNvPr>
          <p:cNvSpPr>
            <a:spLocks noGrp="1"/>
          </p:cNvSpPr>
          <p:nvPr>
            <p:ph type="title"/>
          </p:nvPr>
        </p:nvSpPr>
        <p:spPr/>
        <p:txBody>
          <a:bodyPr/>
          <a:lstStyle/>
          <a:p>
            <a:r>
              <a:rPr lang="en-US" dirty="0">
                <a:latin typeface="+mn-lt"/>
              </a:rPr>
              <a:t>Wave Equation Solutions</a:t>
            </a:r>
          </a:p>
        </p:txBody>
      </p:sp>
    </p:spTree>
    <p:extLst>
      <p:ext uri="{BB962C8B-B14F-4D97-AF65-F5344CB8AC3E}">
        <p14:creationId xmlns:p14="http://schemas.microsoft.com/office/powerpoint/2010/main" val="39534755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C572B79E-1C4E-4F81-BBF3-F48AC4A49785}"/>
              </a:ext>
            </a:extLst>
          </p:cNvPr>
          <p:cNvSpPr/>
          <p:nvPr/>
        </p:nvSpPr>
        <p:spPr>
          <a:xfrm>
            <a:off x="2336299" y="3722504"/>
            <a:ext cx="6045701" cy="852970"/>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Rectangle 3"/>
          <p:cNvSpPr/>
          <p:nvPr/>
        </p:nvSpPr>
        <p:spPr>
          <a:xfrm>
            <a:off x="615599" y="713370"/>
            <a:ext cx="10845812" cy="369332"/>
          </a:xfrm>
          <a:prstGeom prst="rect">
            <a:avLst/>
          </a:prstGeom>
        </p:spPr>
        <p:txBody>
          <a:bodyPr wrap="square">
            <a:spAutoFit/>
          </a:bodyPr>
          <a:lstStyle/>
          <a:p>
            <a:r>
              <a:rPr lang="en-US" sz="1800" i="1" dirty="0"/>
              <a:t>Current and voltage will propagate on the line according to the solutions to the wave equations.</a:t>
            </a:r>
          </a:p>
        </p:txBody>
      </p:sp>
      <p:sp>
        <p:nvSpPr>
          <p:cNvPr id="31" name="Rectangle 30">
            <a:extLst>
              <a:ext uri="{FF2B5EF4-FFF2-40B4-BE49-F238E27FC236}">
                <a16:creationId xmlns:a16="http://schemas.microsoft.com/office/drawing/2014/main" id="{B1CC19ED-4DF8-4251-A474-3930E07469B3}"/>
              </a:ext>
            </a:extLst>
          </p:cNvPr>
          <p:cNvSpPr/>
          <p:nvPr/>
        </p:nvSpPr>
        <p:spPr>
          <a:xfrm>
            <a:off x="1339716" y="1082702"/>
            <a:ext cx="8088616" cy="369332"/>
          </a:xfrm>
          <a:prstGeom prst="rect">
            <a:avLst/>
          </a:prstGeom>
        </p:spPr>
        <p:txBody>
          <a:bodyPr wrap="square">
            <a:spAutoFit/>
          </a:bodyPr>
          <a:lstStyle/>
          <a:p>
            <a:r>
              <a:rPr lang="en-US" sz="1800" dirty="0"/>
              <a:t>Recall: we said earlier that</a:t>
            </a:r>
          </a:p>
        </p:txBody>
      </p:sp>
      <p:sp>
        <p:nvSpPr>
          <p:cNvPr id="13" name="Rectangle 12">
            <a:extLst>
              <a:ext uri="{FF2B5EF4-FFF2-40B4-BE49-F238E27FC236}">
                <a16:creationId xmlns:a16="http://schemas.microsoft.com/office/drawing/2014/main" id="{8E32BE36-3FC7-4ECC-9F70-07FACB4669AB}"/>
              </a:ext>
            </a:extLst>
          </p:cNvPr>
          <p:cNvSpPr/>
          <p:nvPr/>
        </p:nvSpPr>
        <p:spPr>
          <a:xfrm>
            <a:off x="1339716" y="2069146"/>
            <a:ext cx="8088616" cy="369332"/>
          </a:xfrm>
          <a:prstGeom prst="rect">
            <a:avLst/>
          </a:prstGeom>
        </p:spPr>
        <p:txBody>
          <a:bodyPr wrap="square">
            <a:spAutoFit/>
          </a:bodyPr>
          <a:lstStyle/>
          <a:p>
            <a:r>
              <a:rPr lang="en-US" sz="1800" dirty="0"/>
              <a:t>so our total solutions for voltage and current are:</a:t>
            </a:r>
          </a:p>
        </p:txBody>
      </p:sp>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CDFA90C6-0CF9-45A4-8382-C7F3C1134D7E}"/>
                  </a:ext>
                </a:extLst>
              </p:cNvPr>
              <p:cNvSpPr txBox="1"/>
              <p:nvPr/>
            </p:nvSpPr>
            <p:spPr>
              <a:xfrm>
                <a:off x="3281747" y="2510702"/>
                <a:ext cx="3559179" cy="28591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1800" b="0" i="1" smtClean="0">
                          <a:latin typeface="Cambria Math" panose="02040503050406030204" pitchFamily="18" charset="0"/>
                        </a:rPr>
                        <m:t>𝑉</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𝑧</m:t>
                          </m:r>
                          <m:r>
                            <a:rPr lang="en-US" sz="1800" b="0" i="1" smtClean="0">
                              <a:latin typeface="Cambria Math" panose="02040503050406030204" pitchFamily="18" charset="0"/>
                            </a:rPr>
                            <m:t>,</m:t>
                          </m:r>
                          <m:r>
                            <a:rPr lang="en-US" sz="1800" b="0" i="1" smtClean="0">
                              <a:latin typeface="Cambria Math" panose="02040503050406030204" pitchFamily="18" charset="0"/>
                            </a:rPr>
                            <m:t>𝑡</m:t>
                          </m:r>
                        </m:e>
                      </m:d>
                      <m:r>
                        <a:rPr lang="en-US" sz="1800" b="0" i="1" smtClean="0">
                          <a:latin typeface="Cambria Math" panose="02040503050406030204" pitchFamily="18" charset="0"/>
                        </a:rPr>
                        <m:t>=</m:t>
                      </m:r>
                      <m:sSubSup>
                        <m:sSubSupPr>
                          <m:ctrlPr>
                            <a:rPr lang="en-US" sz="1800" b="0" i="1" smtClean="0">
                              <a:latin typeface="Cambria Math" panose="02040503050406030204" pitchFamily="18" charset="0"/>
                            </a:rPr>
                          </m:ctrlPr>
                        </m:sSubSupPr>
                        <m:e>
                          <m:r>
                            <m:rPr>
                              <m:sty m:val="p"/>
                            </m:rPr>
                            <a:rPr lang="en-US" sz="1800" b="0" i="0" smtClean="0">
                              <a:latin typeface="Cambria Math" panose="02040503050406030204" pitchFamily="18" charset="0"/>
                            </a:rPr>
                            <m:t>V</m:t>
                          </m:r>
                        </m:e>
                        <m:sub>
                          <m:r>
                            <m:rPr>
                              <m:sty m:val="p"/>
                            </m:rPr>
                            <a:rPr lang="en-US" sz="1800" b="0" i="0" smtClean="0">
                              <a:latin typeface="Cambria Math" panose="02040503050406030204" pitchFamily="18" charset="0"/>
                            </a:rPr>
                            <m:t>o</m:t>
                          </m:r>
                        </m:sub>
                        <m:sup>
                          <m:r>
                            <a:rPr lang="en-US" sz="1800" b="0" i="0" smtClean="0">
                              <a:latin typeface="Cambria Math" panose="02040503050406030204" pitchFamily="18" charset="0"/>
                            </a:rPr>
                            <m:t>+</m:t>
                          </m:r>
                        </m:sup>
                      </m:sSubSup>
                      <m:sSup>
                        <m:sSupPr>
                          <m:ctrlPr>
                            <a:rPr lang="en-US" sz="1800" b="0" i="1" smtClean="0">
                              <a:latin typeface="Cambria Math" panose="02040503050406030204" pitchFamily="18" charset="0"/>
                            </a:rPr>
                          </m:ctrlPr>
                        </m:sSupPr>
                        <m:e>
                          <m:r>
                            <m:rPr>
                              <m:sty m:val="p"/>
                            </m:rPr>
                            <a:rPr lang="en-US" sz="1800" b="0" i="0" smtClean="0">
                              <a:latin typeface="Cambria Math" panose="02040503050406030204" pitchFamily="18" charset="0"/>
                            </a:rPr>
                            <m:t>e</m:t>
                          </m:r>
                        </m:e>
                        <m:sup>
                          <m:r>
                            <a:rPr lang="en-US" sz="1800" b="0" i="0" smtClean="0">
                              <a:latin typeface="Cambria Math" panose="02040503050406030204" pitchFamily="18" charset="0"/>
                            </a:rPr>
                            <m:t>−</m:t>
                          </m:r>
                          <m:r>
                            <a:rPr lang="en-US" sz="1800" b="0" i="1" smtClean="0">
                              <a:latin typeface="Cambria Math" panose="02040503050406030204" pitchFamily="18" charset="0"/>
                            </a:rPr>
                            <m:t>𝛾</m:t>
                          </m:r>
                          <m:r>
                            <a:rPr lang="en-US" sz="1800" b="0" i="1" smtClean="0">
                              <a:latin typeface="Cambria Math" panose="02040503050406030204" pitchFamily="18" charset="0"/>
                            </a:rPr>
                            <m:t>𝑧</m:t>
                          </m:r>
                        </m:sup>
                      </m:sSup>
                      <m:sSup>
                        <m:sSupPr>
                          <m:ctrlPr>
                            <a:rPr lang="en-US" sz="1800" i="1">
                              <a:latin typeface="Cambria Math" panose="02040503050406030204" pitchFamily="18" charset="0"/>
                            </a:rPr>
                          </m:ctrlPr>
                        </m:sSupPr>
                        <m:e>
                          <m:r>
                            <a:rPr lang="en-US" sz="1800" i="1">
                              <a:latin typeface="Cambria Math" panose="02040503050406030204" pitchFamily="18" charset="0"/>
                            </a:rPr>
                            <m:t>𝑒</m:t>
                          </m:r>
                        </m:e>
                        <m:sup>
                          <m:r>
                            <a:rPr lang="en-US" sz="1800" i="1">
                              <a:latin typeface="Cambria Math" panose="02040503050406030204" pitchFamily="18" charset="0"/>
                            </a:rPr>
                            <m:t>𝑗</m:t>
                          </m:r>
                          <m:r>
                            <a:rPr lang="en-US" sz="1800" i="1">
                              <a:latin typeface="Cambria Math" panose="02040503050406030204" pitchFamily="18" charset="0"/>
                            </a:rPr>
                            <m:t>𝜔</m:t>
                          </m:r>
                          <m:r>
                            <a:rPr lang="en-US" sz="1800" i="1">
                              <a:latin typeface="Cambria Math" panose="02040503050406030204" pitchFamily="18" charset="0"/>
                            </a:rPr>
                            <m:t>𝑡</m:t>
                          </m:r>
                        </m:sup>
                      </m:sSup>
                      <m:r>
                        <a:rPr lang="en-US" sz="1800" b="0" i="0" smtClean="0">
                          <a:latin typeface="Cambria Math" panose="02040503050406030204" pitchFamily="18" charset="0"/>
                        </a:rPr>
                        <m:t>+</m:t>
                      </m:r>
                      <m:sSubSup>
                        <m:sSubSupPr>
                          <m:ctrlPr>
                            <a:rPr lang="en-US" sz="1800" b="0" i="1" smtClean="0">
                              <a:latin typeface="Cambria Math" panose="02040503050406030204" pitchFamily="18" charset="0"/>
                            </a:rPr>
                          </m:ctrlPr>
                        </m:sSubSupPr>
                        <m:e>
                          <m:r>
                            <m:rPr>
                              <m:sty m:val="p"/>
                            </m:rPr>
                            <a:rPr lang="en-US" sz="1800" b="0" i="0" smtClean="0">
                              <a:latin typeface="Cambria Math" panose="02040503050406030204" pitchFamily="18" charset="0"/>
                            </a:rPr>
                            <m:t>V</m:t>
                          </m:r>
                        </m:e>
                        <m:sub>
                          <m:r>
                            <m:rPr>
                              <m:sty m:val="p"/>
                            </m:rPr>
                            <a:rPr lang="en-US" sz="1800" b="0" i="0" smtClean="0">
                              <a:latin typeface="Cambria Math" panose="02040503050406030204" pitchFamily="18" charset="0"/>
                            </a:rPr>
                            <m:t>o</m:t>
                          </m:r>
                        </m:sub>
                        <m:sup>
                          <m:r>
                            <a:rPr lang="en-US" sz="1800" b="0" i="0" smtClean="0">
                              <a:latin typeface="Cambria Math" panose="02040503050406030204" pitchFamily="18" charset="0"/>
                            </a:rPr>
                            <m:t>−</m:t>
                          </m:r>
                        </m:sup>
                      </m:sSubSup>
                      <m:sSup>
                        <m:sSupPr>
                          <m:ctrlPr>
                            <a:rPr lang="en-US" sz="1800" b="0" i="1" smtClean="0">
                              <a:latin typeface="Cambria Math" panose="02040503050406030204" pitchFamily="18" charset="0"/>
                            </a:rPr>
                          </m:ctrlPr>
                        </m:sSupPr>
                        <m:e>
                          <m:r>
                            <m:rPr>
                              <m:sty m:val="p"/>
                            </m:rPr>
                            <a:rPr lang="en-US" sz="1800" b="0" i="0" smtClean="0">
                              <a:latin typeface="Cambria Math" panose="02040503050406030204" pitchFamily="18" charset="0"/>
                            </a:rPr>
                            <m:t>e</m:t>
                          </m:r>
                        </m:e>
                        <m:sup>
                          <m:r>
                            <a:rPr lang="en-US" sz="1800" b="0" i="0" smtClean="0">
                              <a:latin typeface="Cambria Math" panose="02040503050406030204" pitchFamily="18" charset="0"/>
                            </a:rPr>
                            <m:t>+</m:t>
                          </m:r>
                          <m:r>
                            <a:rPr lang="en-US" sz="1800" b="0" i="1" smtClean="0">
                              <a:latin typeface="Cambria Math" panose="02040503050406030204" pitchFamily="18" charset="0"/>
                            </a:rPr>
                            <m:t>𝛾</m:t>
                          </m:r>
                          <m:r>
                            <a:rPr lang="en-US" sz="1800" b="0" i="1" smtClean="0">
                              <a:latin typeface="Cambria Math" panose="02040503050406030204" pitchFamily="18" charset="0"/>
                            </a:rPr>
                            <m:t>𝑧</m:t>
                          </m:r>
                        </m:sup>
                      </m:sSup>
                      <m:sSup>
                        <m:sSupPr>
                          <m:ctrlPr>
                            <a:rPr lang="en-US" sz="1800" i="1">
                              <a:latin typeface="Cambria Math" panose="02040503050406030204" pitchFamily="18" charset="0"/>
                            </a:rPr>
                          </m:ctrlPr>
                        </m:sSupPr>
                        <m:e>
                          <m:r>
                            <a:rPr lang="en-US" sz="1800" i="1">
                              <a:latin typeface="Cambria Math" panose="02040503050406030204" pitchFamily="18" charset="0"/>
                            </a:rPr>
                            <m:t>𝑒</m:t>
                          </m:r>
                        </m:e>
                        <m:sup>
                          <m:r>
                            <a:rPr lang="en-US" sz="1800" i="1">
                              <a:latin typeface="Cambria Math" panose="02040503050406030204" pitchFamily="18" charset="0"/>
                            </a:rPr>
                            <m:t>𝑗</m:t>
                          </m:r>
                          <m:r>
                            <a:rPr lang="en-US" sz="1800" i="1">
                              <a:latin typeface="Cambria Math" panose="02040503050406030204" pitchFamily="18" charset="0"/>
                            </a:rPr>
                            <m:t>𝜔</m:t>
                          </m:r>
                          <m:r>
                            <a:rPr lang="en-US" sz="1800" i="1">
                              <a:latin typeface="Cambria Math" panose="02040503050406030204" pitchFamily="18" charset="0"/>
                            </a:rPr>
                            <m:t>𝑡</m:t>
                          </m:r>
                        </m:sup>
                      </m:sSup>
                    </m:oMath>
                  </m:oMathPara>
                </a14:m>
                <a:endParaRPr lang="en-US" sz="1800" dirty="0"/>
              </a:p>
            </p:txBody>
          </p:sp>
        </mc:Choice>
        <mc:Fallback xmlns="">
          <p:sp>
            <p:nvSpPr>
              <p:cNvPr id="17" name="TextBox 16">
                <a:extLst>
                  <a:ext uri="{FF2B5EF4-FFF2-40B4-BE49-F238E27FC236}">
                    <a16:creationId xmlns:a16="http://schemas.microsoft.com/office/drawing/2014/main" id="{CDFA90C6-0CF9-45A4-8382-C7F3C1134D7E}"/>
                  </a:ext>
                </a:extLst>
              </p:cNvPr>
              <p:cNvSpPr txBox="1">
                <a:spLocks noRot="1" noChangeAspect="1" noMove="1" noResize="1" noEditPoints="1" noAdjustHandles="1" noChangeArrowheads="1" noChangeShapeType="1" noTextEdit="1"/>
              </p:cNvSpPr>
              <p:nvPr/>
            </p:nvSpPr>
            <p:spPr>
              <a:xfrm>
                <a:off x="3281747" y="2510702"/>
                <a:ext cx="3559179" cy="285912"/>
              </a:xfrm>
              <a:prstGeom prst="rect">
                <a:avLst/>
              </a:prstGeom>
              <a:blipFill>
                <a:blip r:embed="rId2"/>
                <a:stretch>
                  <a:fillRect t="-8511" b="-851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A1E3F12C-1C95-4ABF-88A2-D6EC598297E6}"/>
                  </a:ext>
                </a:extLst>
              </p:cNvPr>
              <p:cNvSpPr txBox="1"/>
              <p:nvPr/>
            </p:nvSpPr>
            <p:spPr>
              <a:xfrm>
                <a:off x="3281746" y="2912576"/>
                <a:ext cx="3371372" cy="28591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1800" b="0" i="1" smtClean="0">
                          <a:latin typeface="Cambria Math" panose="02040503050406030204" pitchFamily="18" charset="0"/>
                        </a:rPr>
                        <m:t>𝐼</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𝑧</m:t>
                          </m:r>
                          <m:r>
                            <a:rPr lang="en-US" sz="1800" b="0" i="1" smtClean="0">
                              <a:latin typeface="Cambria Math" panose="02040503050406030204" pitchFamily="18" charset="0"/>
                            </a:rPr>
                            <m:t>,</m:t>
                          </m:r>
                          <m:r>
                            <a:rPr lang="en-US" sz="1800" b="0" i="1" smtClean="0">
                              <a:latin typeface="Cambria Math" panose="02040503050406030204" pitchFamily="18" charset="0"/>
                            </a:rPr>
                            <m:t>𝑡</m:t>
                          </m:r>
                        </m:e>
                      </m:d>
                      <m:r>
                        <a:rPr lang="en-US" sz="1800" b="0" i="1" smtClean="0">
                          <a:latin typeface="Cambria Math" panose="02040503050406030204" pitchFamily="18" charset="0"/>
                        </a:rPr>
                        <m:t>=</m:t>
                      </m:r>
                      <m:sSubSup>
                        <m:sSubSupPr>
                          <m:ctrlPr>
                            <a:rPr lang="en-US" sz="1800" b="0" i="1" smtClean="0">
                              <a:latin typeface="Cambria Math" panose="02040503050406030204" pitchFamily="18" charset="0"/>
                            </a:rPr>
                          </m:ctrlPr>
                        </m:sSubSupPr>
                        <m:e>
                          <m:r>
                            <m:rPr>
                              <m:sty m:val="p"/>
                            </m:rPr>
                            <a:rPr lang="en-US" sz="1800" b="0" i="0" smtClean="0">
                              <a:latin typeface="Cambria Math" panose="02040503050406030204" pitchFamily="18" charset="0"/>
                            </a:rPr>
                            <m:t>I</m:t>
                          </m:r>
                        </m:e>
                        <m:sub>
                          <m:r>
                            <m:rPr>
                              <m:sty m:val="p"/>
                            </m:rPr>
                            <a:rPr lang="en-US" sz="1800" b="0" i="0" smtClean="0">
                              <a:latin typeface="Cambria Math" panose="02040503050406030204" pitchFamily="18" charset="0"/>
                            </a:rPr>
                            <m:t>o</m:t>
                          </m:r>
                        </m:sub>
                        <m:sup>
                          <m:r>
                            <a:rPr lang="en-US" sz="1800" b="0" i="0" smtClean="0">
                              <a:latin typeface="Cambria Math" panose="02040503050406030204" pitchFamily="18" charset="0"/>
                            </a:rPr>
                            <m:t>+</m:t>
                          </m:r>
                        </m:sup>
                      </m:sSubSup>
                      <m:sSup>
                        <m:sSupPr>
                          <m:ctrlPr>
                            <a:rPr lang="en-US" sz="1800" b="0" i="1" smtClean="0">
                              <a:latin typeface="Cambria Math" panose="02040503050406030204" pitchFamily="18" charset="0"/>
                            </a:rPr>
                          </m:ctrlPr>
                        </m:sSupPr>
                        <m:e>
                          <m:r>
                            <m:rPr>
                              <m:sty m:val="p"/>
                            </m:rPr>
                            <a:rPr lang="en-US" sz="1800" b="0" i="0" smtClean="0">
                              <a:latin typeface="Cambria Math" panose="02040503050406030204" pitchFamily="18" charset="0"/>
                            </a:rPr>
                            <m:t>e</m:t>
                          </m:r>
                        </m:e>
                        <m:sup>
                          <m:r>
                            <a:rPr lang="en-US" sz="1800" b="0" i="0" smtClean="0">
                              <a:latin typeface="Cambria Math" panose="02040503050406030204" pitchFamily="18" charset="0"/>
                            </a:rPr>
                            <m:t>−</m:t>
                          </m:r>
                          <m:r>
                            <a:rPr lang="en-US" sz="1800" b="0" i="1" smtClean="0">
                              <a:latin typeface="Cambria Math" panose="02040503050406030204" pitchFamily="18" charset="0"/>
                            </a:rPr>
                            <m:t>𝛾</m:t>
                          </m:r>
                          <m:r>
                            <a:rPr lang="en-US" sz="1800" b="0" i="1" smtClean="0">
                              <a:latin typeface="Cambria Math" panose="02040503050406030204" pitchFamily="18" charset="0"/>
                            </a:rPr>
                            <m:t>𝑧</m:t>
                          </m:r>
                        </m:sup>
                      </m:sSup>
                      <m:sSup>
                        <m:sSupPr>
                          <m:ctrlPr>
                            <a:rPr lang="en-US" sz="1800" i="1">
                              <a:latin typeface="Cambria Math" panose="02040503050406030204" pitchFamily="18" charset="0"/>
                            </a:rPr>
                          </m:ctrlPr>
                        </m:sSupPr>
                        <m:e>
                          <m:r>
                            <a:rPr lang="en-US" sz="1800" i="1">
                              <a:latin typeface="Cambria Math" panose="02040503050406030204" pitchFamily="18" charset="0"/>
                            </a:rPr>
                            <m:t>𝑒</m:t>
                          </m:r>
                        </m:e>
                        <m:sup>
                          <m:r>
                            <a:rPr lang="en-US" sz="1800" i="1">
                              <a:latin typeface="Cambria Math" panose="02040503050406030204" pitchFamily="18" charset="0"/>
                            </a:rPr>
                            <m:t>𝑗</m:t>
                          </m:r>
                          <m:r>
                            <a:rPr lang="en-US" sz="1800" i="1">
                              <a:latin typeface="Cambria Math" panose="02040503050406030204" pitchFamily="18" charset="0"/>
                            </a:rPr>
                            <m:t>𝜔</m:t>
                          </m:r>
                          <m:r>
                            <a:rPr lang="en-US" sz="1800" i="1">
                              <a:latin typeface="Cambria Math" panose="02040503050406030204" pitchFamily="18" charset="0"/>
                            </a:rPr>
                            <m:t>𝑡</m:t>
                          </m:r>
                        </m:sup>
                      </m:sSup>
                      <m:r>
                        <a:rPr lang="en-US" sz="1800" b="0" i="0" smtClean="0">
                          <a:latin typeface="Cambria Math" panose="02040503050406030204" pitchFamily="18" charset="0"/>
                        </a:rPr>
                        <m:t>+</m:t>
                      </m:r>
                      <m:sSubSup>
                        <m:sSubSupPr>
                          <m:ctrlPr>
                            <a:rPr lang="en-US" sz="1800" b="0" i="1" smtClean="0">
                              <a:latin typeface="Cambria Math" panose="02040503050406030204" pitchFamily="18" charset="0"/>
                            </a:rPr>
                          </m:ctrlPr>
                        </m:sSubSupPr>
                        <m:e>
                          <m:r>
                            <m:rPr>
                              <m:sty m:val="p"/>
                            </m:rPr>
                            <a:rPr lang="en-US" sz="1800" b="0" i="0" smtClean="0">
                              <a:latin typeface="Cambria Math" panose="02040503050406030204" pitchFamily="18" charset="0"/>
                            </a:rPr>
                            <m:t>I</m:t>
                          </m:r>
                        </m:e>
                        <m:sub>
                          <m:r>
                            <m:rPr>
                              <m:sty m:val="p"/>
                            </m:rPr>
                            <a:rPr lang="en-US" sz="1800" b="0" i="0" smtClean="0">
                              <a:latin typeface="Cambria Math" panose="02040503050406030204" pitchFamily="18" charset="0"/>
                            </a:rPr>
                            <m:t>o</m:t>
                          </m:r>
                        </m:sub>
                        <m:sup>
                          <m:r>
                            <a:rPr lang="en-US" sz="1800" b="0" i="0" smtClean="0">
                              <a:latin typeface="Cambria Math" panose="02040503050406030204" pitchFamily="18" charset="0"/>
                            </a:rPr>
                            <m:t>−</m:t>
                          </m:r>
                        </m:sup>
                      </m:sSubSup>
                      <m:sSup>
                        <m:sSupPr>
                          <m:ctrlPr>
                            <a:rPr lang="en-US" sz="1800" b="0" i="1" smtClean="0">
                              <a:latin typeface="Cambria Math" panose="02040503050406030204" pitchFamily="18" charset="0"/>
                            </a:rPr>
                          </m:ctrlPr>
                        </m:sSupPr>
                        <m:e>
                          <m:r>
                            <m:rPr>
                              <m:sty m:val="p"/>
                            </m:rPr>
                            <a:rPr lang="en-US" sz="1800" b="0" i="0" smtClean="0">
                              <a:latin typeface="Cambria Math" panose="02040503050406030204" pitchFamily="18" charset="0"/>
                            </a:rPr>
                            <m:t>e</m:t>
                          </m:r>
                        </m:e>
                        <m:sup>
                          <m:r>
                            <a:rPr lang="en-US" sz="1800" b="0" i="0" smtClean="0">
                              <a:latin typeface="Cambria Math" panose="02040503050406030204" pitchFamily="18" charset="0"/>
                            </a:rPr>
                            <m:t>+</m:t>
                          </m:r>
                          <m:r>
                            <a:rPr lang="en-US" sz="1800" b="0" i="1" smtClean="0">
                              <a:latin typeface="Cambria Math" panose="02040503050406030204" pitchFamily="18" charset="0"/>
                            </a:rPr>
                            <m:t>𝛾</m:t>
                          </m:r>
                          <m:r>
                            <a:rPr lang="en-US" sz="1800" b="0" i="1" smtClean="0">
                              <a:latin typeface="Cambria Math" panose="02040503050406030204" pitchFamily="18" charset="0"/>
                            </a:rPr>
                            <m:t>𝑧</m:t>
                          </m:r>
                        </m:sup>
                      </m:sSup>
                      <m:sSup>
                        <m:sSupPr>
                          <m:ctrlPr>
                            <a:rPr lang="en-US" sz="1800" i="1">
                              <a:latin typeface="Cambria Math" panose="02040503050406030204" pitchFamily="18" charset="0"/>
                            </a:rPr>
                          </m:ctrlPr>
                        </m:sSupPr>
                        <m:e>
                          <m:r>
                            <a:rPr lang="en-US" sz="1800" i="1">
                              <a:latin typeface="Cambria Math" panose="02040503050406030204" pitchFamily="18" charset="0"/>
                            </a:rPr>
                            <m:t>𝑒</m:t>
                          </m:r>
                        </m:e>
                        <m:sup>
                          <m:r>
                            <a:rPr lang="en-US" sz="1800" i="1">
                              <a:latin typeface="Cambria Math" panose="02040503050406030204" pitchFamily="18" charset="0"/>
                            </a:rPr>
                            <m:t>𝑗</m:t>
                          </m:r>
                          <m:r>
                            <a:rPr lang="en-US" sz="1800" i="1">
                              <a:latin typeface="Cambria Math" panose="02040503050406030204" pitchFamily="18" charset="0"/>
                            </a:rPr>
                            <m:t>𝜔</m:t>
                          </m:r>
                          <m:r>
                            <a:rPr lang="en-US" sz="1800" i="1">
                              <a:latin typeface="Cambria Math" panose="02040503050406030204" pitchFamily="18" charset="0"/>
                            </a:rPr>
                            <m:t>𝑡</m:t>
                          </m:r>
                        </m:sup>
                      </m:sSup>
                    </m:oMath>
                  </m:oMathPara>
                </a14:m>
                <a:endParaRPr lang="en-US" sz="1800" dirty="0"/>
              </a:p>
            </p:txBody>
          </p:sp>
        </mc:Choice>
        <mc:Fallback xmlns="">
          <p:sp>
            <p:nvSpPr>
              <p:cNvPr id="19" name="TextBox 18">
                <a:extLst>
                  <a:ext uri="{FF2B5EF4-FFF2-40B4-BE49-F238E27FC236}">
                    <a16:creationId xmlns:a16="http://schemas.microsoft.com/office/drawing/2014/main" id="{A1E3F12C-1C95-4ABF-88A2-D6EC598297E6}"/>
                  </a:ext>
                </a:extLst>
              </p:cNvPr>
              <p:cNvSpPr txBox="1">
                <a:spLocks noRot="1" noChangeAspect="1" noMove="1" noResize="1" noEditPoints="1" noAdjustHandles="1" noChangeArrowheads="1" noChangeShapeType="1" noTextEdit="1"/>
              </p:cNvSpPr>
              <p:nvPr/>
            </p:nvSpPr>
            <p:spPr>
              <a:xfrm>
                <a:off x="3281746" y="2912576"/>
                <a:ext cx="3371372" cy="285912"/>
              </a:xfrm>
              <a:prstGeom prst="rect">
                <a:avLst/>
              </a:prstGeom>
              <a:blipFill>
                <a:blip r:embed="rId3"/>
                <a:stretch>
                  <a:fillRect t="-8511" b="-851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2836CE5C-5B16-4A08-94F9-3DE84F05A152}"/>
                  </a:ext>
                </a:extLst>
              </p:cNvPr>
              <p:cNvSpPr txBox="1"/>
              <p:nvPr/>
            </p:nvSpPr>
            <p:spPr>
              <a:xfrm>
                <a:off x="3894263" y="1390428"/>
                <a:ext cx="1884106" cy="28591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1800" i="1" smtClean="0">
                          <a:latin typeface="Cambria Math" panose="02040503050406030204" pitchFamily="18" charset="0"/>
                        </a:rPr>
                        <m:t>𝑉</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𝑧</m:t>
                          </m:r>
                          <m:r>
                            <a:rPr lang="en-US" sz="1800" b="0" i="1" smtClean="0">
                              <a:latin typeface="Cambria Math" panose="02040503050406030204" pitchFamily="18" charset="0"/>
                            </a:rPr>
                            <m:t>,</m:t>
                          </m:r>
                          <m:r>
                            <a:rPr lang="en-US" sz="1800" b="0" i="1" smtClean="0">
                              <a:latin typeface="Cambria Math" panose="02040503050406030204" pitchFamily="18" charset="0"/>
                            </a:rPr>
                            <m:t>𝑡</m:t>
                          </m:r>
                        </m:e>
                      </m:d>
                      <m:r>
                        <a:rPr lang="en-US" sz="1800" b="0" i="1" smtClean="0">
                          <a:latin typeface="Cambria Math" panose="02040503050406030204" pitchFamily="18" charset="0"/>
                        </a:rPr>
                        <m:t>=</m:t>
                      </m:r>
                      <m:r>
                        <a:rPr lang="en-US" sz="1800" b="0" i="1" smtClean="0">
                          <a:latin typeface="Cambria Math" panose="02040503050406030204" pitchFamily="18" charset="0"/>
                        </a:rPr>
                        <m:t>𝑉</m:t>
                      </m:r>
                      <m:r>
                        <a:rPr lang="en-US" sz="1800" b="0" i="1" smtClean="0">
                          <a:latin typeface="Cambria Math" panose="02040503050406030204" pitchFamily="18" charset="0"/>
                        </a:rPr>
                        <m:t>(</m:t>
                      </m:r>
                      <m:r>
                        <a:rPr lang="en-US" sz="1800" b="0" i="1" smtClean="0">
                          <a:latin typeface="Cambria Math" panose="02040503050406030204" pitchFamily="18" charset="0"/>
                        </a:rPr>
                        <m:t>𝑧</m:t>
                      </m:r>
                      <m:r>
                        <a:rPr lang="en-US" sz="1800" b="0" i="1" smtClean="0">
                          <a:latin typeface="Cambria Math" panose="02040503050406030204" pitchFamily="18" charset="0"/>
                        </a:rPr>
                        <m:t>)</m:t>
                      </m:r>
                      <m:sSup>
                        <m:sSupPr>
                          <m:ctrlPr>
                            <a:rPr lang="en-US" sz="1800" i="1">
                              <a:latin typeface="Cambria Math" panose="02040503050406030204" pitchFamily="18" charset="0"/>
                            </a:rPr>
                          </m:ctrlPr>
                        </m:sSupPr>
                        <m:e>
                          <m:r>
                            <a:rPr lang="en-US" sz="1800" i="1">
                              <a:latin typeface="Cambria Math" panose="02040503050406030204" pitchFamily="18" charset="0"/>
                            </a:rPr>
                            <m:t>𝑒</m:t>
                          </m:r>
                        </m:e>
                        <m:sup>
                          <m:r>
                            <a:rPr lang="en-US" sz="1800" i="1">
                              <a:latin typeface="Cambria Math" panose="02040503050406030204" pitchFamily="18" charset="0"/>
                            </a:rPr>
                            <m:t>𝑗</m:t>
                          </m:r>
                          <m:r>
                            <a:rPr lang="en-US" sz="1800" i="1">
                              <a:latin typeface="Cambria Math" panose="02040503050406030204" pitchFamily="18" charset="0"/>
                            </a:rPr>
                            <m:t>𝜔</m:t>
                          </m:r>
                          <m:r>
                            <a:rPr lang="en-US" sz="1800" i="1">
                              <a:latin typeface="Cambria Math" panose="02040503050406030204" pitchFamily="18" charset="0"/>
                            </a:rPr>
                            <m:t>𝑡</m:t>
                          </m:r>
                        </m:sup>
                      </m:sSup>
                    </m:oMath>
                  </m:oMathPara>
                </a14:m>
                <a:endParaRPr lang="en-US" sz="1800" dirty="0"/>
              </a:p>
            </p:txBody>
          </p:sp>
        </mc:Choice>
        <mc:Fallback xmlns="">
          <p:sp>
            <p:nvSpPr>
              <p:cNvPr id="18" name="TextBox 17">
                <a:extLst>
                  <a:ext uri="{FF2B5EF4-FFF2-40B4-BE49-F238E27FC236}">
                    <a16:creationId xmlns:a16="http://schemas.microsoft.com/office/drawing/2014/main" id="{2836CE5C-5B16-4A08-94F9-3DE84F05A152}"/>
                  </a:ext>
                </a:extLst>
              </p:cNvPr>
              <p:cNvSpPr txBox="1">
                <a:spLocks noRot="1" noChangeAspect="1" noMove="1" noResize="1" noEditPoints="1" noAdjustHandles="1" noChangeArrowheads="1" noChangeShapeType="1" noTextEdit="1"/>
              </p:cNvSpPr>
              <p:nvPr/>
            </p:nvSpPr>
            <p:spPr>
              <a:xfrm>
                <a:off x="3894263" y="1390428"/>
                <a:ext cx="1884106" cy="285912"/>
              </a:xfrm>
              <a:prstGeom prst="rect">
                <a:avLst/>
              </a:prstGeom>
              <a:blipFill>
                <a:blip r:embed="rId4"/>
                <a:stretch>
                  <a:fillRect l="-1942" t="-8511" r="-1294" b="-3191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D6787EDC-A8F4-4CB2-B3E8-04EE7E527347}"/>
                  </a:ext>
                </a:extLst>
              </p:cNvPr>
              <p:cNvSpPr txBox="1"/>
              <p:nvPr/>
            </p:nvSpPr>
            <p:spPr>
              <a:xfrm>
                <a:off x="3894264" y="1771205"/>
                <a:ext cx="1771895" cy="28591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1800" b="0" i="1" smtClean="0">
                          <a:latin typeface="Cambria Math" panose="02040503050406030204" pitchFamily="18" charset="0"/>
                        </a:rPr>
                        <m:t>𝐼</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𝑧</m:t>
                          </m:r>
                          <m:r>
                            <a:rPr lang="en-US" sz="1800" b="0" i="1" smtClean="0">
                              <a:latin typeface="Cambria Math" panose="02040503050406030204" pitchFamily="18" charset="0"/>
                            </a:rPr>
                            <m:t>,</m:t>
                          </m:r>
                          <m:r>
                            <a:rPr lang="en-US" sz="1800" b="0" i="1" smtClean="0">
                              <a:latin typeface="Cambria Math" panose="02040503050406030204" pitchFamily="18" charset="0"/>
                            </a:rPr>
                            <m:t>𝑡</m:t>
                          </m:r>
                        </m:e>
                      </m:d>
                      <m:r>
                        <a:rPr lang="en-US" sz="1800" b="0" i="1" smtClean="0">
                          <a:latin typeface="Cambria Math" panose="02040503050406030204" pitchFamily="18" charset="0"/>
                        </a:rPr>
                        <m:t>=</m:t>
                      </m:r>
                      <m:r>
                        <a:rPr lang="en-US" sz="1800" b="0" i="1" smtClean="0">
                          <a:latin typeface="Cambria Math" panose="02040503050406030204" pitchFamily="18" charset="0"/>
                        </a:rPr>
                        <m:t>𝐼</m:t>
                      </m:r>
                      <m:r>
                        <a:rPr lang="en-US" sz="1800" b="0" i="1" smtClean="0">
                          <a:latin typeface="Cambria Math" panose="02040503050406030204" pitchFamily="18" charset="0"/>
                        </a:rPr>
                        <m:t>(</m:t>
                      </m:r>
                      <m:r>
                        <a:rPr lang="en-US" sz="1800" b="0" i="1" smtClean="0">
                          <a:latin typeface="Cambria Math" panose="02040503050406030204" pitchFamily="18" charset="0"/>
                        </a:rPr>
                        <m:t>𝑧</m:t>
                      </m:r>
                      <m:r>
                        <a:rPr lang="en-US" sz="1800" b="0" i="1" smtClean="0">
                          <a:latin typeface="Cambria Math" panose="02040503050406030204" pitchFamily="18" charset="0"/>
                        </a:rPr>
                        <m:t>)</m:t>
                      </m:r>
                      <m:sSup>
                        <m:sSupPr>
                          <m:ctrlPr>
                            <a:rPr lang="en-US" sz="1800" i="1">
                              <a:latin typeface="Cambria Math" panose="02040503050406030204" pitchFamily="18" charset="0"/>
                            </a:rPr>
                          </m:ctrlPr>
                        </m:sSupPr>
                        <m:e>
                          <m:r>
                            <a:rPr lang="en-US" sz="1800" i="1">
                              <a:latin typeface="Cambria Math" panose="02040503050406030204" pitchFamily="18" charset="0"/>
                            </a:rPr>
                            <m:t>𝑒</m:t>
                          </m:r>
                        </m:e>
                        <m:sup>
                          <m:r>
                            <a:rPr lang="en-US" sz="1800" i="1">
                              <a:latin typeface="Cambria Math" panose="02040503050406030204" pitchFamily="18" charset="0"/>
                            </a:rPr>
                            <m:t>𝑗</m:t>
                          </m:r>
                          <m:r>
                            <a:rPr lang="en-US" sz="1800" i="1">
                              <a:latin typeface="Cambria Math" panose="02040503050406030204" pitchFamily="18" charset="0"/>
                            </a:rPr>
                            <m:t>𝜔</m:t>
                          </m:r>
                          <m:r>
                            <a:rPr lang="en-US" sz="1800" i="1">
                              <a:latin typeface="Cambria Math" panose="02040503050406030204" pitchFamily="18" charset="0"/>
                            </a:rPr>
                            <m:t>𝑡</m:t>
                          </m:r>
                        </m:sup>
                      </m:sSup>
                    </m:oMath>
                  </m:oMathPara>
                </a14:m>
                <a:endParaRPr lang="en-US" sz="1800" dirty="0"/>
              </a:p>
            </p:txBody>
          </p:sp>
        </mc:Choice>
        <mc:Fallback xmlns="">
          <p:sp>
            <p:nvSpPr>
              <p:cNvPr id="21" name="TextBox 20">
                <a:extLst>
                  <a:ext uri="{FF2B5EF4-FFF2-40B4-BE49-F238E27FC236}">
                    <a16:creationId xmlns:a16="http://schemas.microsoft.com/office/drawing/2014/main" id="{D6787EDC-A8F4-4CB2-B3E8-04EE7E527347}"/>
                  </a:ext>
                </a:extLst>
              </p:cNvPr>
              <p:cNvSpPr txBox="1">
                <a:spLocks noRot="1" noChangeAspect="1" noMove="1" noResize="1" noEditPoints="1" noAdjustHandles="1" noChangeArrowheads="1" noChangeShapeType="1" noTextEdit="1"/>
              </p:cNvSpPr>
              <p:nvPr/>
            </p:nvSpPr>
            <p:spPr>
              <a:xfrm>
                <a:off x="3894264" y="1771205"/>
                <a:ext cx="1771895" cy="285912"/>
              </a:xfrm>
              <a:prstGeom prst="rect">
                <a:avLst/>
              </a:prstGeom>
              <a:blipFill>
                <a:blip r:embed="rId5"/>
                <a:stretch>
                  <a:fillRect l="-2069" t="-8696" r="-1724" b="-34783"/>
                </a:stretch>
              </a:blipFill>
            </p:spPr>
            <p:txBody>
              <a:bodyPr/>
              <a:lstStyle/>
              <a:p>
                <a:r>
                  <a:rPr lang="en-US">
                    <a:noFill/>
                  </a:rPr>
                  <a:t> </a:t>
                </a:r>
              </a:p>
            </p:txBody>
          </p:sp>
        </mc:Fallback>
      </mc:AlternateContent>
      <p:sp>
        <p:nvSpPr>
          <p:cNvPr id="22" name="Rectangle 21">
            <a:extLst>
              <a:ext uri="{FF2B5EF4-FFF2-40B4-BE49-F238E27FC236}">
                <a16:creationId xmlns:a16="http://schemas.microsoft.com/office/drawing/2014/main" id="{CFC14081-128C-424D-9C3D-973B41A73BF3}"/>
              </a:ext>
            </a:extLst>
          </p:cNvPr>
          <p:cNvSpPr/>
          <p:nvPr/>
        </p:nvSpPr>
        <p:spPr>
          <a:xfrm>
            <a:off x="1339716" y="3270712"/>
            <a:ext cx="8088616" cy="369332"/>
          </a:xfrm>
          <a:prstGeom prst="rect">
            <a:avLst/>
          </a:prstGeom>
        </p:spPr>
        <p:txBody>
          <a:bodyPr wrap="square">
            <a:spAutoFit/>
          </a:bodyPr>
          <a:lstStyle/>
          <a:p>
            <a:r>
              <a:rPr lang="en-US" sz="1800" dirty="0"/>
              <a:t>but this is commonly written in phasor form, which suppresses the harmonic term:</a:t>
            </a:r>
          </a:p>
        </p:txBody>
      </p:sp>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4FF94A7B-89FD-49FC-A5BF-393EDFCCA10D}"/>
                  </a:ext>
                </a:extLst>
              </p:cNvPr>
              <p:cNvSpPr txBox="1"/>
              <p:nvPr/>
            </p:nvSpPr>
            <p:spPr>
              <a:xfrm>
                <a:off x="2500416" y="3804963"/>
                <a:ext cx="5785494" cy="287323"/>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1800" b="0" i="1" smtClean="0">
                          <a:latin typeface="Cambria Math" panose="02040503050406030204" pitchFamily="18" charset="0"/>
                        </a:rPr>
                        <m:t>𝑉</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𝑧</m:t>
                          </m:r>
                          <m:r>
                            <a:rPr lang="en-US" sz="1800" b="0" i="1" smtClean="0">
                              <a:latin typeface="Cambria Math" panose="02040503050406030204" pitchFamily="18" charset="0"/>
                            </a:rPr>
                            <m:t>,</m:t>
                          </m:r>
                          <m:r>
                            <a:rPr lang="en-US" sz="1800" b="0" i="1" smtClean="0">
                              <a:latin typeface="Cambria Math" panose="02040503050406030204" pitchFamily="18" charset="0"/>
                            </a:rPr>
                            <m:t>𝑡</m:t>
                          </m:r>
                        </m:e>
                      </m:d>
                      <m:r>
                        <a:rPr lang="en-US" sz="1800" b="0" i="1" smtClean="0">
                          <a:latin typeface="Cambria Math" panose="02040503050406030204" pitchFamily="18" charset="0"/>
                        </a:rPr>
                        <m:t>=</m:t>
                      </m:r>
                      <m:sSubSup>
                        <m:sSubSupPr>
                          <m:ctrlPr>
                            <a:rPr lang="en-US" sz="1800" b="0" i="1" smtClean="0">
                              <a:latin typeface="Cambria Math" panose="02040503050406030204" pitchFamily="18" charset="0"/>
                            </a:rPr>
                          </m:ctrlPr>
                        </m:sSubSupPr>
                        <m:e>
                          <m:r>
                            <m:rPr>
                              <m:sty m:val="p"/>
                            </m:rPr>
                            <a:rPr lang="en-US" sz="1800" b="0" i="0" smtClean="0">
                              <a:latin typeface="Cambria Math" panose="02040503050406030204" pitchFamily="18" charset="0"/>
                            </a:rPr>
                            <m:t>V</m:t>
                          </m:r>
                        </m:e>
                        <m:sub>
                          <m:r>
                            <m:rPr>
                              <m:sty m:val="p"/>
                            </m:rPr>
                            <a:rPr lang="en-US" sz="1800" b="0" i="0" smtClean="0">
                              <a:latin typeface="Cambria Math" panose="02040503050406030204" pitchFamily="18" charset="0"/>
                            </a:rPr>
                            <m:t>o</m:t>
                          </m:r>
                        </m:sub>
                        <m:sup>
                          <m:r>
                            <a:rPr lang="en-US" sz="1800" b="0" i="0" smtClean="0">
                              <a:latin typeface="Cambria Math" panose="02040503050406030204" pitchFamily="18" charset="0"/>
                            </a:rPr>
                            <m:t>+</m:t>
                          </m:r>
                        </m:sup>
                      </m:sSubSup>
                      <m:sSup>
                        <m:sSupPr>
                          <m:ctrlPr>
                            <a:rPr lang="en-US" sz="1800" b="0" i="1" smtClean="0">
                              <a:latin typeface="Cambria Math" panose="02040503050406030204" pitchFamily="18" charset="0"/>
                            </a:rPr>
                          </m:ctrlPr>
                        </m:sSupPr>
                        <m:e>
                          <m:r>
                            <m:rPr>
                              <m:sty m:val="p"/>
                            </m:rPr>
                            <a:rPr lang="en-US" sz="1800" b="0" i="0" smtClean="0">
                              <a:latin typeface="Cambria Math" panose="02040503050406030204" pitchFamily="18" charset="0"/>
                            </a:rPr>
                            <m:t>e</m:t>
                          </m:r>
                        </m:e>
                        <m:sup>
                          <m:r>
                            <a:rPr lang="en-US" sz="1800" b="0" i="0" smtClean="0">
                              <a:latin typeface="Cambria Math" panose="02040503050406030204" pitchFamily="18" charset="0"/>
                            </a:rPr>
                            <m:t>−</m:t>
                          </m:r>
                          <m:r>
                            <a:rPr lang="en-US" sz="1800" b="0" i="1" smtClean="0">
                              <a:latin typeface="Cambria Math" panose="02040503050406030204" pitchFamily="18" charset="0"/>
                            </a:rPr>
                            <m:t>𝛾</m:t>
                          </m:r>
                          <m:r>
                            <a:rPr lang="en-US" sz="1800" b="0" i="1" smtClean="0">
                              <a:latin typeface="Cambria Math" panose="02040503050406030204" pitchFamily="18" charset="0"/>
                            </a:rPr>
                            <m:t>𝑧</m:t>
                          </m:r>
                        </m:sup>
                      </m:sSup>
                      <m:r>
                        <a:rPr lang="en-US" sz="1800" b="0" i="0" smtClean="0">
                          <a:latin typeface="Cambria Math" panose="02040503050406030204" pitchFamily="18" charset="0"/>
                        </a:rPr>
                        <m:t>+</m:t>
                      </m:r>
                      <m:sSubSup>
                        <m:sSubSupPr>
                          <m:ctrlPr>
                            <a:rPr lang="en-US" sz="1800" b="0" i="1" smtClean="0">
                              <a:latin typeface="Cambria Math" panose="02040503050406030204" pitchFamily="18" charset="0"/>
                            </a:rPr>
                          </m:ctrlPr>
                        </m:sSubSupPr>
                        <m:e>
                          <m:r>
                            <m:rPr>
                              <m:sty m:val="p"/>
                            </m:rPr>
                            <a:rPr lang="en-US" sz="1800" b="0" i="0" smtClean="0">
                              <a:latin typeface="Cambria Math" panose="02040503050406030204" pitchFamily="18" charset="0"/>
                            </a:rPr>
                            <m:t>V</m:t>
                          </m:r>
                        </m:e>
                        <m:sub>
                          <m:r>
                            <m:rPr>
                              <m:sty m:val="p"/>
                            </m:rPr>
                            <a:rPr lang="en-US" sz="1800" b="0" i="0" smtClean="0">
                              <a:latin typeface="Cambria Math" panose="02040503050406030204" pitchFamily="18" charset="0"/>
                            </a:rPr>
                            <m:t>o</m:t>
                          </m:r>
                        </m:sub>
                        <m:sup>
                          <m:r>
                            <a:rPr lang="en-US" sz="1800" b="0" i="0" smtClean="0">
                              <a:latin typeface="Cambria Math" panose="02040503050406030204" pitchFamily="18" charset="0"/>
                            </a:rPr>
                            <m:t>−</m:t>
                          </m:r>
                        </m:sup>
                      </m:sSubSup>
                      <m:sSup>
                        <m:sSupPr>
                          <m:ctrlPr>
                            <a:rPr lang="en-US" sz="1800" b="0" i="1" smtClean="0">
                              <a:latin typeface="Cambria Math" panose="02040503050406030204" pitchFamily="18" charset="0"/>
                            </a:rPr>
                          </m:ctrlPr>
                        </m:sSupPr>
                        <m:e>
                          <m:r>
                            <m:rPr>
                              <m:sty m:val="p"/>
                            </m:rPr>
                            <a:rPr lang="en-US" sz="1800" b="0" i="0" smtClean="0">
                              <a:latin typeface="Cambria Math" panose="02040503050406030204" pitchFamily="18" charset="0"/>
                            </a:rPr>
                            <m:t>e</m:t>
                          </m:r>
                        </m:e>
                        <m:sup>
                          <m:r>
                            <a:rPr lang="en-US" sz="1800" b="0" i="0" smtClean="0">
                              <a:latin typeface="Cambria Math" panose="02040503050406030204" pitchFamily="18" charset="0"/>
                            </a:rPr>
                            <m:t>+</m:t>
                          </m:r>
                          <m:r>
                            <a:rPr lang="en-US" sz="1800" b="0" i="1" smtClean="0">
                              <a:latin typeface="Cambria Math" panose="02040503050406030204" pitchFamily="18" charset="0"/>
                            </a:rPr>
                            <m:t>𝛾</m:t>
                          </m:r>
                          <m:r>
                            <a:rPr lang="en-US" sz="1800" b="0" i="1" smtClean="0">
                              <a:latin typeface="Cambria Math" panose="02040503050406030204" pitchFamily="18" charset="0"/>
                            </a:rPr>
                            <m:t>𝑧</m:t>
                          </m:r>
                        </m:sup>
                      </m:sSup>
                      <m:r>
                        <a:rPr lang="en-US" sz="1800" b="0" i="0" smtClean="0">
                          <a:latin typeface="Cambria Math" panose="02040503050406030204" pitchFamily="18" charset="0"/>
                        </a:rPr>
                        <m:t>=</m:t>
                      </m:r>
                      <m:sSubSup>
                        <m:sSubSupPr>
                          <m:ctrlPr>
                            <a:rPr lang="en-US" sz="1800" b="0" i="1" smtClean="0">
                              <a:latin typeface="Cambria Math" panose="02040503050406030204" pitchFamily="18" charset="0"/>
                            </a:rPr>
                          </m:ctrlPr>
                        </m:sSubSupPr>
                        <m:e>
                          <m:r>
                            <m:rPr>
                              <m:sty m:val="p"/>
                            </m:rPr>
                            <a:rPr lang="en-US" sz="1800" b="0" i="0" smtClean="0">
                              <a:latin typeface="Cambria Math" panose="02040503050406030204" pitchFamily="18" charset="0"/>
                            </a:rPr>
                            <m:t>V</m:t>
                          </m:r>
                        </m:e>
                        <m:sub>
                          <m:r>
                            <a:rPr lang="en-US" sz="1800" b="0" i="1" smtClean="0">
                              <a:latin typeface="Cambria Math" panose="02040503050406030204" pitchFamily="18" charset="0"/>
                            </a:rPr>
                            <m:t>∘</m:t>
                          </m:r>
                        </m:sub>
                        <m:sup>
                          <m:r>
                            <a:rPr lang="en-US" sz="1800" b="0" i="0" smtClean="0">
                              <a:latin typeface="Cambria Math" panose="02040503050406030204" pitchFamily="18" charset="0"/>
                            </a:rPr>
                            <m:t>+</m:t>
                          </m:r>
                        </m:sup>
                      </m:sSubSup>
                      <m:sSup>
                        <m:sSupPr>
                          <m:ctrlPr>
                            <a:rPr lang="en-US" sz="1800" b="0" i="1" smtClean="0">
                              <a:latin typeface="Cambria Math" panose="02040503050406030204" pitchFamily="18" charset="0"/>
                            </a:rPr>
                          </m:ctrlPr>
                        </m:sSupPr>
                        <m:e>
                          <m:r>
                            <m:rPr>
                              <m:sty m:val="p"/>
                            </m:rPr>
                            <a:rPr lang="en-US" sz="1800" b="0" i="0" smtClean="0">
                              <a:latin typeface="Cambria Math" panose="02040503050406030204" pitchFamily="18" charset="0"/>
                            </a:rPr>
                            <m:t>e</m:t>
                          </m:r>
                        </m:e>
                        <m:sup>
                          <m:r>
                            <a:rPr lang="en-US" sz="1800" b="0" i="0" smtClean="0">
                              <a:latin typeface="Cambria Math" panose="02040503050406030204" pitchFamily="18" charset="0"/>
                            </a:rPr>
                            <m:t>−</m:t>
                          </m:r>
                          <m:r>
                            <a:rPr lang="en-US" sz="1800" b="0" i="1" smtClean="0">
                              <a:latin typeface="Cambria Math" panose="02040503050406030204" pitchFamily="18" charset="0"/>
                            </a:rPr>
                            <m:t>𝛼</m:t>
                          </m:r>
                          <m:r>
                            <a:rPr lang="en-US" sz="1800" b="0" i="1" smtClean="0">
                              <a:latin typeface="Cambria Math" panose="02040503050406030204" pitchFamily="18" charset="0"/>
                            </a:rPr>
                            <m:t>𝑧</m:t>
                          </m:r>
                        </m:sup>
                      </m:sSup>
                      <m:sSup>
                        <m:sSupPr>
                          <m:ctrlPr>
                            <a:rPr lang="en-US" sz="1800" b="0" i="1" smtClean="0">
                              <a:latin typeface="Cambria Math" panose="02040503050406030204" pitchFamily="18" charset="0"/>
                            </a:rPr>
                          </m:ctrlPr>
                        </m:sSupPr>
                        <m:e>
                          <m:r>
                            <m:rPr>
                              <m:sty m:val="p"/>
                            </m:rPr>
                            <a:rPr lang="en-US" sz="1800" b="0" i="0" smtClean="0">
                              <a:latin typeface="Cambria Math" panose="02040503050406030204" pitchFamily="18" charset="0"/>
                            </a:rPr>
                            <m:t>e</m:t>
                          </m:r>
                        </m:e>
                        <m:sup>
                          <m:r>
                            <a:rPr lang="en-US" sz="1800" b="0" i="0" smtClean="0">
                              <a:latin typeface="Cambria Math" panose="02040503050406030204" pitchFamily="18" charset="0"/>
                            </a:rPr>
                            <m:t>−</m:t>
                          </m:r>
                          <m:r>
                            <m:rPr>
                              <m:sty m:val="p"/>
                            </m:rPr>
                            <a:rPr lang="en-US" sz="1800" b="0" i="0" smtClean="0">
                              <a:latin typeface="Cambria Math" panose="02040503050406030204" pitchFamily="18" charset="0"/>
                            </a:rPr>
                            <m:t>j</m:t>
                          </m:r>
                          <m:r>
                            <a:rPr lang="en-US" sz="1800" b="0" i="1" smtClean="0">
                              <a:latin typeface="Cambria Math" panose="02040503050406030204" pitchFamily="18" charset="0"/>
                            </a:rPr>
                            <m:t>𝛽</m:t>
                          </m:r>
                          <m:r>
                            <a:rPr lang="en-US" sz="1800" b="0" i="1" smtClean="0">
                              <a:latin typeface="Cambria Math" panose="02040503050406030204" pitchFamily="18" charset="0"/>
                            </a:rPr>
                            <m:t>𝑧</m:t>
                          </m:r>
                        </m:sup>
                      </m:sSup>
                      <m:r>
                        <a:rPr lang="en-US" sz="1800" b="0" i="0" smtClean="0">
                          <a:latin typeface="Cambria Math" panose="02040503050406030204" pitchFamily="18" charset="0"/>
                        </a:rPr>
                        <m:t>+</m:t>
                      </m:r>
                      <m:sSubSup>
                        <m:sSubSupPr>
                          <m:ctrlPr>
                            <a:rPr lang="en-US" sz="1800" i="1">
                              <a:latin typeface="Cambria Math" panose="02040503050406030204" pitchFamily="18" charset="0"/>
                            </a:rPr>
                          </m:ctrlPr>
                        </m:sSubSupPr>
                        <m:e>
                          <m:r>
                            <m:rPr>
                              <m:sty m:val="p"/>
                            </m:rPr>
                            <a:rPr lang="en-US" sz="1800">
                              <a:latin typeface="Cambria Math" panose="02040503050406030204" pitchFamily="18" charset="0"/>
                            </a:rPr>
                            <m:t>V</m:t>
                          </m:r>
                        </m:e>
                        <m:sub>
                          <m:r>
                            <a:rPr lang="en-US" sz="1800" i="1">
                              <a:latin typeface="Cambria Math" panose="02040503050406030204" pitchFamily="18" charset="0"/>
                            </a:rPr>
                            <m:t>∘</m:t>
                          </m:r>
                        </m:sub>
                        <m:sup>
                          <m:r>
                            <a:rPr lang="en-US" sz="1800" b="0" i="0" smtClean="0">
                              <a:latin typeface="Cambria Math" panose="02040503050406030204" pitchFamily="18" charset="0"/>
                            </a:rPr>
                            <m:t>−</m:t>
                          </m:r>
                        </m:sup>
                      </m:sSubSup>
                      <m:sSup>
                        <m:sSupPr>
                          <m:ctrlPr>
                            <a:rPr lang="en-US" sz="1800" i="1">
                              <a:latin typeface="Cambria Math" panose="02040503050406030204" pitchFamily="18" charset="0"/>
                            </a:rPr>
                          </m:ctrlPr>
                        </m:sSupPr>
                        <m:e>
                          <m:r>
                            <m:rPr>
                              <m:sty m:val="p"/>
                            </m:rPr>
                            <a:rPr lang="en-US" sz="1800">
                              <a:latin typeface="Cambria Math" panose="02040503050406030204" pitchFamily="18" charset="0"/>
                            </a:rPr>
                            <m:t>e</m:t>
                          </m:r>
                        </m:e>
                        <m:sup>
                          <m:r>
                            <a:rPr lang="en-US" sz="1800" b="0" i="0" smtClean="0">
                              <a:latin typeface="Cambria Math" panose="02040503050406030204" pitchFamily="18" charset="0"/>
                            </a:rPr>
                            <m:t>+</m:t>
                          </m:r>
                          <m:r>
                            <a:rPr lang="en-US" sz="1800" i="1">
                              <a:latin typeface="Cambria Math" panose="02040503050406030204" pitchFamily="18" charset="0"/>
                            </a:rPr>
                            <m:t>𝛼</m:t>
                          </m:r>
                          <m:r>
                            <a:rPr lang="en-US" sz="1800" i="1">
                              <a:latin typeface="Cambria Math" panose="02040503050406030204" pitchFamily="18" charset="0"/>
                            </a:rPr>
                            <m:t>𝑧</m:t>
                          </m:r>
                        </m:sup>
                      </m:sSup>
                      <m:sSup>
                        <m:sSupPr>
                          <m:ctrlPr>
                            <a:rPr lang="en-US" sz="1800" i="1">
                              <a:latin typeface="Cambria Math" panose="02040503050406030204" pitchFamily="18" charset="0"/>
                            </a:rPr>
                          </m:ctrlPr>
                        </m:sSupPr>
                        <m:e>
                          <m:r>
                            <m:rPr>
                              <m:sty m:val="p"/>
                            </m:rPr>
                            <a:rPr lang="en-US" sz="1800">
                              <a:latin typeface="Cambria Math" panose="02040503050406030204" pitchFamily="18" charset="0"/>
                            </a:rPr>
                            <m:t>e</m:t>
                          </m:r>
                        </m:e>
                        <m:sup>
                          <m:r>
                            <a:rPr lang="en-US" sz="1800" b="0" i="0" smtClean="0">
                              <a:latin typeface="Cambria Math" panose="02040503050406030204" pitchFamily="18" charset="0"/>
                            </a:rPr>
                            <m:t>+</m:t>
                          </m:r>
                          <m:r>
                            <m:rPr>
                              <m:sty m:val="p"/>
                            </m:rPr>
                            <a:rPr lang="en-US" sz="1800">
                              <a:latin typeface="Cambria Math" panose="02040503050406030204" pitchFamily="18" charset="0"/>
                            </a:rPr>
                            <m:t>j</m:t>
                          </m:r>
                          <m:r>
                            <a:rPr lang="en-US" sz="1800" i="1">
                              <a:latin typeface="Cambria Math" panose="02040503050406030204" pitchFamily="18" charset="0"/>
                            </a:rPr>
                            <m:t>𝛽</m:t>
                          </m:r>
                          <m:r>
                            <a:rPr lang="en-US" sz="1800" i="1">
                              <a:latin typeface="Cambria Math" panose="02040503050406030204" pitchFamily="18" charset="0"/>
                            </a:rPr>
                            <m:t>𝑧</m:t>
                          </m:r>
                        </m:sup>
                      </m:sSup>
                    </m:oMath>
                  </m:oMathPara>
                </a14:m>
                <a:endParaRPr lang="en-US" sz="1800" dirty="0"/>
              </a:p>
            </p:txBody>
          </p:sp>
        </mc:Choice>
        <mc:Fallback xmlns="">
          <p:sp>
            <p:nvSpPr>
              <p:cNvPr id="23" name="TextBox 22">
                <a:extLst>
                  <a:ext uri="{FF2B5EF4-FFF2-40B4-BE49-F238E27FC236}">
                    <a16:creationId xmlns:a16="http://schemas.microsoft.com/office/drawing/2014/main" id="{4FF94A7B-89FD-49FC-A5BF-393EDFCCA10D}"/>
                  </a:ext>
                </a:extLst>
              </p:cNvPr>
              <p:cNvSpPr txBox="1">
                <a:spLocks noRot="1" noChangeAspect="1" noMove="1" noResize="1" noEditPoints="1" noAdjustHandles="1" noChangeArrowheads="1" noChangeShapeType="1" noTextEdit="1"/>
              </p:cNvSpPr>
              <p:nvPr/>
            </p:nvSpPr>
            <p:spPr>
              <a:xfrm>
                <a:off x="2500416" y="3804963"/>
                <a:ext cx="5785494" cy="287323"/>
              </a:xfrm>
              <a:prstGeom prst="rect">
                <a:avLst/>
              </a:prstGeom>
              <a:blipFill>
                <a:blip r:embed="rId6"/>
                <a:stretch>
                  <a:fillRect t="-8511" b="-1063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TextBox 23">
                <a:extLst>
                  <a:ext uri="{FF2B5EF4-FFF2-40B4-BE49-F238E27FC236}">
                    <a16:creationId xmlns:a16="http://schemas.microsoft.com/office/drawing/2014/main" id="{BC821365-5BDC-43B6-A26B-2D66D3DC70BB}"/>
                  </a:ext>
                </a:extLst>
              </p:cNvPr>
              <p:cNvSpPr txBox="1"/>
              <p:nvPr/>
            </p:nvSpPr>
            <p:spPr>
              <a:xfrm>
                <a:off x="2468185" y="4207404"/>
                <a:ext cx="5740097" cy="289951"/>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1800" b="0" i="1" smtClean="0">
                          <a:latin typeface="Cambria Math" panose="02040503050406030204" pitchFamily="18" charset="0"/>
                        </a:rPr>
                        <m:t>𝐼</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𝑧</m:t>
                          </m:r>
                          <m:r>
                            <a:rPr lang="en-US" sz="1800" b="0" i="1" smtClean="0">
                              <a:latin typeface="Cambria Math" panose="02040503050406030204" pitchFamily="18" charset="0"/>
                            </a:rPr>
                            <m:t>,</m:t>
                          </m:r>
                          <m:r>
                            <a:rPr lang="en-US" sz="1800" b="0" i="1" smtClean="0">
                              <a:latin typeface="Cambria Math" panose="02040503050406030204" pitchFamily="18" charset="0"/>
                            </a:rPr>
                            <m:t>𝑡</m:t>
                          </m:r>
                        </m:e>
                      </m:d>
                      <m:r>
                        <a:rPr lang="en-US" sz="1800" b="0" i="1" smtClean="0">
                          <a:latin typeface="Cambria Math" panose="02040503050406030204" pitchFamily="18" charset="0"/>
                        </a:rPr>
                        <m:t>=</m:t>
                      </m:r>
                      <m:sSubSup>
                        <m:sSubSupPr>
                          <m:ctrlPr>
                            <a:rPr lang="en-US" sz="1800" b="0" i="1" smtClean="0">
                              <a:latin typeface="Cambria Math" panose="02040503050406030204" pitchFamily="18" charset="0"/>
                            </a:rPr>
                          </m:ctrlPr>
                        </m:sSubSupPr>
                        <m:e>
                          <m:r>
                            <m:rPr>
                              <m:sty m:val="p"/>
                            </m:rPr>
                            <a:rPr lang="en-US" sz="1800" b="0" i="0" smtClean="0">
                              <a:latin typeface="Cambria Math" panose="02040503050406030204" pitchFamily="18" charset="0"/>
                            </a:rPr>
                            <m:t>I</m:t>
                          </m:r>
                        </m:e>
                        <m:sub>
                          <m:r>
                            <m:rPr>
                              <m:sty m:val="p"/>
                            </m:rPr>
                            <a:rPr lang="en-US" sz="1800" b="0" i="0" smtClean="0">
                              <a:latin typeface="Cambria Math" panose="02040503050406030204" pitchFamily="18" charset="0"/>
                            </a:rPr>
                            <m:t>o</m:t>
                          </m:r>
                        </m:sub>
                        <m:sup>
                          <m:r>
                            <a:rPr lang="en-US" sz="1800" b="0" i="0" smtClean="0">
                              <a:latin typeface="Cambria Math" panose="02040503050406030204" pitchFamily="18" charset="0"/>
                            </a:rPr>
                            <m:t>+</m:t>
                          </m:r>
                        </m:sup>
                      </m:sSubSup>
                      <m:sSup>
                        <m:sSupPr>
                          <m:ctrlPr>
                            <a:rPr lang="en-US" sz="1800" b="0" i="1" smtClean="0">
                              <a:latin typeface="Cambria Math" panose="02040503050406030204" pitchFamily="18" charset="0"/>
                            </a:rPr>
                          </m:ctrlPr>
                        </m:sSupPr>
                        <m:e>
                          <m:r>
                            <m:rPr>
                              <m:sty m:val="p"/>
                            </m:rPr>
                            <a:rPr lang="en-US" sz="1800" b="0" i="0" smtClean="0">
                              <a:latin typeface="Cambria Math" panose="02040503050406030204" pitchFamily="18" charset="0"/>
                            </a:rPr>
                            <m:t>e</m:t>
                          </m:r>
                        </m:e>
                        <m:sup>
                          <m:r>
                            <a:rPr lang="en-US" sz="1800" b="0" i="0" smtClean="0">
                              <a:latin typeface="Cambria Math" panose="02040503050406030204" pitchFamily="18" charset="0"/>
                            </a:rPr>
                            <m:t>−</m:t>
                          </m:r>
                          <m:r>
                            <a:rPr lang="en-US" sz="1800" b="0" i="1" smtClean="0">
                              <a:latin typeface="Cambria Math" panose="02040503050406030204" pitchFamily="18" charset="0"/>
                            </a:rPr>
                            <m:t>𝛾</m:t>
                          </m:r>
                          <m:r>
                            <a:rPr lang="en-US" sz="1800" b="0" i="1" smtClean="0">
                              <a:latin typeface="Cambria Math" panose="02040503050406030204" pitchFamily="18" charset="0"/>
                            </a:rPr>
                            <m:t>𝑧</m:t>
                          </m:r>
                        </m:sup>
                      </m:sSup>
                      <m:r>
                        <a:rPr lang="en-US" sz="1800" b="0" i="0" smtClean="0">
                          <a:latin typeface="Cambria Math" panose="02040503050406030204" pitchFamily="18" charset="0"/>
                        </a:rPr>
                        <m:t>+</m:t>
                      </m:r>
                      <m:sSubSup>
                        <m:sSubSupPr>
                          <m:ctrlPr>
                            <a:rPr lang="en-US" sz="1800" b="0" i="1" smtClean="0">
                              <a:latin typeface="Cambria Math" panose="02040503050406030204" pitchFamily="18" charset="0"/>
                            </a:rPr>
                          </m:ctrlPr>
                        </m:sSubSupPr>
                        <m:e>
                          <m:r>
                            <m:rPr>
                              <m:sty m:val="p"/>
                            </m:rPr>
                            <a:rPr lang="en-US" sz="1800" b="0" i="0" smtClean="0">
                              <a:latin typeface="Cambria Math" panose="02040503050406030204" pitchFamily="18" charset="0"/>
                            </a:rPr>
                            <m:t>I</m:t>
                          </m:r>
                        </m:e>
                        <m:sub>
                          <m:r>
                            <m:rPr>
                              <m:sty m:val="p"/>
                            </m:rPr>
                            <a:rPr lang="en-US" sz="1800" b="0" i="0" smtClean="0">
                              <a:latin typeface="Cambria Math" panose="02040503050406030204" pitchFamily="18" charset="0"/>
                            </a:rPr>
                            <m:t>o</m:t>
                          </m:r>
                        </m:sub>
                        <m:sup>
                          <m:r>
                            <a:rPr lang="en-US" sz="1800" b="0" i="0" smtClean="0">
                              <a:latin typeface="Cambria Math" panose="02040503050406030204" pitchFamily="18" charset="0"/>
                            </a:rPr>
                            <m:t>−</m:t>
                          </m:r>
                        </m:sup>
                      </m:sSubSup>
                      <m:sSup>
                        <m:sSupPr>
                          <m:ctrlPr>
                            <a:rPr lang="en-US" sz="1800" b="0" i="1" smtClean="0">
                              <a:latin typeface="Cambria Math" panose="02040503050406030204" pitchFamily="18" charset="0"/>
                            </a:rPr>
                          </m:ctrlPr>
                        </m:sSupPr>
                        <m:e>
                          <m:r>
                            <m:rPr>
                              <m:sty m:val="p"/>
                            </m:rPr>
                            <a:rPr lang="en-US" sz="1800" b="0" i="0" smtClean="0">
                              <a:latin typeface="Cambria Math" panose="02040503050406030204" pitchFamily="18" charset="0"/>
                            </a:rPr>
                            <m:t>e</m:t>
                          </m:r>
                        </m:e>
                        <m:sup>
                          <m:r>
                            <a:rPr lang="en-US" sz="1800" b="0" i="0" smtClean="0">
                              <a:latin typeface="Cambria Math" panose="02040503050406030204" pitchFamily="18" charset="0"/>
                            </a:rPr>
                            <m:t>+</m:t>
                          </m:r>
                          <m:r>
                            <a:rPr lang="en-US" sz="1800" b="0" i="1" smtClean="0">
                              <a:latin typeface="Cambria Math" panose="02040503050406030204" pitchFamily="18" charset="0"/>
                            </a:rPr>
                            <m:t>𝛾</m:t>
                          </m:r>
                          <m:r>
                            <a:rPr lang="en-US" sz="1800" b="0" i="1" smtClean="0">
                              <a:latin typeface="Cambria Math" panose="02040503050406030204" pitchFamily="18" charset="0"/>
                            </a:rPr>
                            <m:t>𝑧</m:t>
                          </m:r>
                        </m:sup>
                      </m:sSup>
                      <m:r>
                        <a:rPr lang="en-US" sz="1800" b="0" i="0" smtClean="0">
                          <a:latin typeface="Cambria Math" panose="02040503050406030204" pitchFamily="18" charset="0"/>
                        </a:rPr>
                        <m:t>   =</m:t>
                      </m:r>
                      <m:sSubSup>
                        <m:sSubSupPr>
                          <m:ctrlPr>
                            <a:rPr lang="en-US" sz="1800" i="1">
                              <a:latin typeface="Cambria Math" panose="02040503050406030204" pitchFamily="18" charset="0"/>
                            </a:rPr>
                          </m:ctrlPr>
                        </m:sSubSupPr>
                        <m:e>
                          <m:r>
                            <m:rPr>
                              <m:sty m:val="p"/>
                            </m:rPr>
                            <a:rPr lang="en-US" sz="1800" b="0" i="0" smtClean="0">
                              <a:latin typeface="Cambria Math" panose="02040503050406030204" pitchFamily="18" charset="0"/>
                            </a:rPr>
                            <m:t>I</m:t>
                          </m:r>
                        </m:e>
                        <m:sub>
                          <m:r>
                            <a:rPr lang="en-US" sz="1800" i="1">
                              <a:latin typeface="Cambria Math" panose="02040503050406030204" pitchFamily="18" charset="0"/>
                            </a:rPr>
                            <m:t>∘</m:t>
                          </m:r>
                        </m:sub>
                        <m:sup>
                          <m:r>
                            <a:rPr lang="en-US" sz="1800">
                              <a:latin typeface="Cambria Math" panose="02040503050406030204" pitchFamily="18" charset="0"/>
                            </a:rPr>
                            <m:t>+</m:t>
                          </m:r>
                        </m:sup>
                      </m:sSubSup>
                      <m:sSup>
                        <m:sSupPr>
                          <m:ctrlPr>
                            <a:rPr lang="en-US" sz="1800" i="1">
                              <a:latin typeface="Cambria Math" panose="02040503050406030204" pitchFamily="18" charset="0"/>
                            </a:rPr>
                          </m:ctrlPr>
                        </m:sSupPr>
                        <m:e>
                          <m:r>
                            <m:rPr>
                              <m:sty m:val="p"/>
                            </m:rPr>
                            <a:rPr lang="en-US" sz="1800">
                              <a:latin typeface="Cambria Math" panose="02040503050406030204" pitchFamily="18" charset="0"/>
                            </a:rPr>
                            <m:t>e</m:t>
                          </m:r>
                        </m:e>
                        <m:sup>
                          <m:r>
                            <a:rPr lang="en-US" sz="1800">
                              <a:latin typeface="Cambria Math" panose="02040503050406030204" pitchFamily="18" charset="0"/>
                            </a:rPr>
                            <m:t>−</m:t>
                          </m:r>
                          <m:r>
                            <a:rPr lang="en-US" sz="1800" i="1">
                              <a:latin typeface="Cambria Math" panose="02040503050406030204" pitchFamily="18" charset="0"/>
                            </a:rPr>
                            <m:t>𝛼</m:t>
                          </m:r>
                          <m:r>
                            <a:rPr lang="en-US" sz="1800" i="1">
                              <a:latin typeface="Cambria Math" panose="02040503050406030204" pitchFamily="18" charset="0"/>
                            </a:rPr>
                            <m:t>𝑧</m:t>
                          </m:r>
                        </m:sup>
                      </m:sSup>
                      <m:sSup>
                        <m:sSupPr>
                          <m:ctrlPr>
                            <a:rPr lang="en-US" sz="1800" i="1">
                              <a:latin typeface="Cambria Math" panose="02040503050406030204" pitchFamily="18" charset="0"/>
                            </a:rPr>
                          </m:ctrlPr>
                        </m:sSupPr>
                        <m:e>
                          <m:r>
                            <m:rPr>
                              <m:sty m:val="p"/>
                            </m:rPr>
                            <a:rPr lang="en-US" sz="1800">
                              <a:latin typeface="Cambria Math" panose="02040503050406030204" pitchFamily="18" charset="0"/>
                            </a:rPr>
                            <m:t>e</m:t>
                          </m:r>
                        </m:e>
                        <m:sup>
                          <m:r>
                            <a:rPr lang="en-US" sz="1800">
                              <a:latin typeface="Cambria Math" panose="02040503050406030204" pitchFamily="18" charset="0"/>
                            </a:rPr>
                            <m:t>−</m:t>
                          </m:r>
                          <m:r>
                            <m:rPr>
                              <m:sty m:val="p"/>
                            </m:rPr>
                            <a:rPr lang="en-US" sz="1800">
                              <a:latin typeface="Cambria Math" panose="02040503050406030204" pitchFamily="18" charset="0"/>
                            </a:rPr>
                            <m:t>j</m:t>
                          </m:r>
                          <m:r>
                            <a:rPr lang="en-US" sz="1800" i="1">
                              <a:latin typeface="Cambria Math" panose="02040503050406030204" pitchFamily="18" charset="0"/>
                            </a:rPr>
                            <m:t>𝛽</m:t>
                          </m:r>
                          <m:r>
                            <a:rPr lang="en-US" sz="1800" i="1">
                              <a:latin typeface="Cambria Math" panose="02040503050406030204" pitchFamily="18" charset="0"/>
                            </a:rPr>
                            <m:t>𝑧</m:t>
                          </m:r>
                        </m:sup>
                      </m:sSup>
                      <m:r>
                        <a:rPr lang="en-US" sz="1800">
                          <a:latin typeface="Cambria Math" panose="02040503050406030204" pitchFamily="18" charset="0"/>
                        </a:rPr>
                        <m:t>+</m:t>
                      </m:r>
                      <m:sSubSup>
                        <m:sSubSupPr>
                          <m:ctrlPr>
                            <a:rPr lang="en-US" sz="1800" i="1">
                              <a:latin typeface="Cambria Math" panose="02040503050406030204" pitchFamily="18" charset="0"/>
                            </a:rPr>
                          </m:ctrlPr>
                        </m:sSubSupPr>
                        <m:e>
                          <m:r>
                            <m:rPr>
                              <m:sty m:val="p"/>
                            </m:rPr>
                            <a:rPr lang="en-US" sz="1800" b="0" i="0" smtClean="0">
                              <a:latin typeface="Cambria Math" panose="02040503050406030204" pitchFamily="18" charset="0"/>
                            </a:rPr>
                            <m:t>I</m:t>
                          </m:r>
                        </m:e>
                        <m:sub>
                          <m:r>
                            <a:rPr lang="en-US" sz="1800" i="1">
                              <a:latin typeface="Cambria Math" panose="02040503050406030204" pitchFamily="18" charset="0"/>
                            </a:rPr>
                            <m:t>∘</m:t>
                          </m:r>
                        </m:sub>
                        <m:sup>
                          <m:r>
                            <a:rPr lang="en-US" sz="1800">
                              <a:latin typeface="Cambria Math" panose="02040503050406030204" pitchFamily="18" charset="0"/>
                            </a:rPr>
                            <m:t>−</m:t>
                          </m:r>
                        </m:sup>
                      </m:sSubSup>
                      <m:sSup>
                        <m:sSupPr>
                          <m:ctrlPr>
                            <a:rPr lang="en-US" sz="1800" i="1">
                              <a:latin typeface="Cambria Math" panose="02040503050406030204" pitchFamily="18" charset="0"/>
                            </a:rPr>
                          </m:ctrlPr>
                        </m:sSupPr>
                        <m:e>
                          <m:r>
                            <m:rPr>
                              <m:sty m:val="p"/>
                            </m:rPr>
                            <a:rPr lang="en-US" sz="1800">
                              <a:latin typeface="Cambria Math" panose="02040503050406030204" pitchFamily="18" charset="0"/>
                            </a:rPr>
                            <m:t>e</m:t>
                          </m:r>
                        </m:e>
                        <m:sup>
                          <m:r>
                            <a:rPr lang="en-US" sz="1800">
                              <a:latin typeface="Cambria Math" panose="02040503050406030204" pitchFamily="18" charset="0"/>
                            </a:rPr>
                            <m:t>+</m:t>
                          </m:r>
                          <m:r>
                            <a:rPr lang="en-US" sz="1800" i="1">
                              <a:latin typeface="Cambria Math" panose="02040503050406030204" pitchFamily="18" charset="0"/>
                            </a:rPr>
                            <m:t>𝛼</m:t>
                          </m:r>
                          <m:r>
                            <a:rPr lang="en-US" sz="1800" i="1">
                              <a:latin typeface="Cambria Math" panose="02040503050406030204" pitchFamily="18" charset="0"/>
                            </a:rPr>
                            <m:t>𝑧</m:t>
                          </m:r>
                        </m:sup>
                      </m:sSup>
                      <m:sSup>
                        <m:sSupPr>
                          <m:ctrlPr>
                            <a:rPr lang="en-US" sz="1800" i="1">
                              <a:latin typeface="Cambria Math" panose="02040503050406030204" pitchFamily="18" charset="0"/>
                            </a:rPr>
                          </m:ctrlPr>
                        </m:sSupPr>
                        <m:e>
                          <m:r>
                            <m:rPr>
                              <m:sty m:val="p"/>
                            </m:rPr>
                            <a:rPr lang="en-US" sz="1800">
                              <a:latin typeface="Cambria Math" panose="02040503050406030204" pitchFamily="18" charset="0"/>
                            </a:rPr>
                            <m:t>e</m:t>
                          </m:r>
                        </m:e>
                        <m:sup>
                          <m:r>
                            <a:rPr lang="en-US" sz="1800">
                              <a:latin typeface="Cambria Math" panose="02040503050406030204" pitchFamily="18" charset="0"/>
                            </a:rPr>
                            <m:t>+</m:t>
                          </m:r>
                          <m:r>
                            <m:rPr>
                              <m:sty m:val="p"/>
                            </m:rPr>
                            <a:rPr lang="en-US" sz="1800">
                              <a:latin typeface="Cambria Math" panose="02040503050406030204" pitchFamily="18" charset="0"/>
                            </a:rPr>
                            <m:t>j</m:t>
                          </m:r>
                          <m:r>
                            <a:rPr lang="en-US" sz="1800" i="1">
                              <a:latin typeface="Cambria Math" panose="02040503050406030204" pitchFamily="18" charset="0"/>
                            </a:rPr>
                            <m:t>𝛽</m:t>
                          </m:r>
                          <m:r>
                            <a:rPr lang="en-US" sz="1800" i="1">
                              <a:latin typeface="Cambria Math" panose="02040503050406030204" pitchFamily="18" charset="0"/>
                            </a:rPr>
                            <m:t>𝑧</m:t>
                          </m:r>
                        </m:sup>
                      </m:sSup>
                    </m:oMath>
                  </m:oMathPara>
                </a14:m>
                <a:endParaRPr lang="en-US" sz="1800" dirty="0"/>
              </a:p>
            </p:txBody>
          </p:sp>
        </mc:Choice>
        <mc:Fallback xmlns="">
          <p:sp>
            <p:nvSpPr>
              <p:cNvPr id="24" name="TextBox 23">
                <a:extLst>
                  <a:ext uri="{FF2B5EF4-FFF2-40B4-BE49-F238E27FC236}">
                    <a16:creationId xmlns:a16="http://schemas.microsoft.com/office/drawing/2014/main" id="{BC821365-5BDC-43B6-A26B-2D66D3DC70BB}"/>
                  </a:ext>
                </a:extLst>
              </p:cNvPr>
              <p:cNvSpPr txBox="1">
                <a:spLocks noRot="1" noChangeAspect="1" noMove="1" noResize="1" noEditPoints="1" noAdjustHandles="1" noChangeArrowheads="1" noChangeShapeType="1" noTextEdit="1"/>
              </p:cNvSpPr>
              <p:nvPr/>
            </p:nvSpPr>
            <p:spPr>
              <a:xfrm>
                <a:off x="2468185" y="4207404"/>
                <a:ext cx="5740097" cy="289951"/>
              </a:xfrm>
              <a:prstGeom prst="rect">
                <a:avLst/>
              </a:prstGeom>
              <a:blipFill>
                <a:blip r:embed="rId7"/>
                <a:stretch>
                  <a:fillRect t="-8333" b="-8333"/>
                </a:stretch>
              </a:blipFill>
            </p:spPr>
            <p:txBody>
              <a:bodyPr/>
              <a:lstStyle/>
              <a:p>
                <a:r>
                  <a:rPr lang="en-US">
                    <a:noFill/>
                  </a:rPr>
                  <a:t> </a:t>
                </a:r>
              </a:p>
            </p:txBody>
          </p:sp>
        </mc:Fallback>
      </mc:AlternateContent>
      <p:sp>
        <p:nvSpPr>
          <p:cNvPr id="27" name="Rectangle 26">
            <a:extLst>
              <a:ext uri="{FF2B5EF4-FFF2-40B4-BE49-F238E27FC236}">
                <a16:creationId xmlns:a16="http://schemas.microsoft.com/office/drawing/2014/main" id="{D368533F-1331-448A-A116-843D1600192A}"/>
              </a:ext>
            </a:extLst>
          </p:cNvPr>
          <p:cNvSpPr/>
          <p:nvPr/>
        </p:nvSpPr>
        <p:spPr>
          <a:xfrm>
            <a:off x="1339716" y="4628191"/>
            <a:ext cx="8088616" cy="369332"/>
          </a:xfrm>
          <a:prstGeom prst="rect">
            <a:avLst/>
          </a:prstGeom>
        </p:spPr>
        <p:txBody>
          <a:bodyPr wrap="square">
            <a:spAutoFit/>
          </a:bodyPr>
          <a:lstStyle/>
          <a:p>
            <a:r>
              <a:rPr lang="en-US" sz="1800" dirty="0"/>
              <a:t>or it may be written equivalently in the time domain:</a:t>
            </a:r>
          </a:p>
        </p:txBody>
      </p:sp>
      <p:sp>
        <p:nvSpPr>
          <p:cNvPr id="28" name="Rectangle 27">
            <a:extLst>
              <a:ext uri="{FF2B5EF4-FFF2-40B4-BE49-F238E27FC236}">
                <a16:creationId xmlns:a16="http://schemas.microsoft.com/office/drawing/2014/main" id="{D627CE2C-2972-4FC9-B9B1-FBCD1BB9B2F6}"/>
              </a:ext>
            </a:extLst>
          </p:cNvPr>
          <p:cNvSpPr/>
          <p:nvPr/>
        </p:nvSpPr>
        <p:spPr>
          <a:xfrm>
            <a:off x="2343959" y="5093770"/>
            <a:ext cx="5613785" cy="852970"/>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mc:AlternateContent xmlns:mc="http://schemas.openxmlformats.org/markup-compatibility/2006" xmlns:a14="http://schemas.microsoft.com/office/drawing/2010/main">
        <mc:Choice Requires="a14">
          <p:sp>
            <p:nvSpPr>
              <p:cNvPr id="29" name="TextBox 28">
                <a:extLst>
                  <a:ext uri="{FF2B5EF4-FFF2-40B4-BE49-F238E27FC236}">
                    <a16:creationId xmlns:a16="http://schemas.microsoft.com/office/drawing/2014/main" id="{37A7ABCF-2F28-4911-ADE5-A6424CE9037F}"/>
                  </a:ext>
                </a:extLst>
              </p:cNvPr>
              <p:cNvSpPr txBox="1"/>
              <p:nvPr/>
            </p:nvSpPr>
            <p:spPr>
              <a:xfrm>
                <a:off x="2500417" y="5176230"/>
                <a:ext cx="5350567"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1800" b="0" i="1" smtClean="0">
                          <a:latin typeface="Cambria Math" panose="02040503050406030204" pitchFamily="18" charset="0"/>
                        </a:rPr>
                        <m:t>𝑉</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𝑧</m:t>
                          </m:r>
                          <m:r>
                            <a:rPr lang="en-US" sz="1800" b="0" i="1" smtClean="0">
                              <a:latin typeface="Cambria Math" panose="02040503050406030204" pitchFamily="18" charset="0"/>
                            </a:rPr>
                            <m:t>,</m:t>
                          </m:r>
                          <m:r>
                            <a:rPr lang="en-US" sz="1800" b="0" i="1" smtClean="0">
                              <a:latin typeface="Cambria Math" panose="02040503050406030204" pitchFamily="18" charset="0"/>
                            </a:rPr>
                            <m:t>𝑡</m:t>
                          </m:r>
                        </m:e>
                      </m:d>
                      <m:r>
                        <a:rPr lang="en-US" sz="1800" b="0" i="1" smtClean="0">
                          <a:latin typeface="Cambria Math" panose="02040503050406030204" pitchFamily="18" charset="0"/>
                        </a:rPr>
                        <m:t>=</m:t>
                      </m:r>
                      <m:sSubSup>
                        <m:sSubSupPr>
                          <m:ctrlPr>
                            <a:rPr lang="en-US" sz="1800" b="0" i="1" smtClean="0">
                              <a:latin typeface="Cambria Math" panose="02040503050406030204" pitchFamily="18" charset="0"/>
                            </a:rPr>
                          </m:ctrlPr>
                        </m:sSubSupPr>
                        <m:e>
                          <m:r>
                            <m:rPr>
                              <m:sty m:val="p"/>
                            </m:rPr>
                            <a:rPr lang="en-US" sz="1800" b="0" i="0" smtClean="0">
                              <a:latin typeface="Cambria Math" panose="02040503050406030204" pitchFamily="18" charset="0"/>
                            </a:rPr>
                            <m:t>V</m:t>
                          </m:r>
                        </m:e>
                        <m:sub>
                          <m:r>
                            <m:rPr>
                              <m:sty m:val="p"/>
                            </m:rPr>
                            <a:rPr lang="en-US" sz="1800" b="0" i="0" smtClean="0">
                              <a:latin typeface="Cambria Math" panose="02040503050406030204" pitchFamily="18" charset="0"/>
                            </a:rPr>
                            <m:t>o</m:t>
                          </m:r>
                        </m:sub>
                        <m:sup>
                          <m:r>
                            <a:rPr lang="en-US" sz="1800" b="0" i="0" smtClean="0">
                              <a:latin typeface="Cambria Math" panose="02040503050406030204" pitchFamily="18" charset="0"/>
                            </a:rPr>
                            <m:t>+</m:t>
                          </m:r>
                        </m:sup>
                      </m:sSubSup>
                      <m:sSup>
                        <m:sSupPr>
                          <m:ctrlPr>
                            <a:rPr lang="en-US" sz="1800" b="0" i="1" smtClean="0">
                              <a:latin typeface="Cambria Math" panose="02040503050406030204" pitchFamily="18" charset="0"/>
                            </a:rPr>
                          </m:ctrlPr>
                        </m:sSupPr>
                        <m:e>
                          <m:r>
                            <m:rPr>
                              <m:sty m:val="p"/>
                            </m:rPr>
                            <a:rPr lang="en-US" sz="1800" b="0" i="0" smtClean="0">
                              <a:latin typeface="Cambria Math" panose="02040503050406030204" pitchFamily="18" charset="0"/>
                            </a:rPr>
                            <m:t>e</m:t>
                          </m:r>
                        </m:e>
                        <m:sup>
                          <m:r>
                            <a:rPr lang="en-US" sz="1800" b="0" i="0" smtClean="0">
                              <a:latin typeface="Cambria Math" panose="02040503050406030204" pitchFamily="18" charset="0"/>
                            </a:rPr>
                            <m:t>−</m:t>
                          </m:r>
                          <m:r>
                            <a:rPr lang="en-US" sz="1800" b="0" i="1" smtClean="0">
                              <a:latin typeface="Cambria Math" panose="02040503050406030204" pitchFamily="18" charset="0"/>
                            </a:rPr>
                            <m:t>𝛼</m:t>
                          </m:r>
                          <m:r>
                            <a:rPr lang="en-US" sz="1800" b="0" i="1" smtClean="0">
                              <a:latin typeface="Cambria Math" panose="02040503050406030204" pitchFamily="18" charset="0"/>
                            </a:rPr>
                            <m:t>𝑧</m:t>
                          </m:r>
                        </m:sup>
                      </m:sSup>
                      <m:r>
                        <m:rPr>
                          <m:sty m:val="p"/>
                        </m:rPr>
                        <a:rPr lang="en-US" sz="1800" b="0" i="0" smtClean="0">
                          <a:latin typeface="Cambria Math" panose="02040503050406030204" pitchFamily="18" charset="0"/>
                        </a:rPr>
                        <m:t>cos</m:t>
                      </m:r>
                      <m:r>
                        <a:rPr lang="en-US" sz="1800" b="0" i="0" smtClean="0">
                          <a:latin typeface="Cambria Math" panose="02040503050406030204" pitchFamily="18" charset="0"/>
                        </a:rPr>
                        <m:t>(</m:t>
                      </m:r>
                      <m:r>
                        <a:rPr lang="en-US" sz="1800" b="0" i="1" smtClean="0">
                          <a:latin typeface="Cambria Math" panose="02040503050406030204" pitchFamily="18" charset="0"/>
                        </a:rPr>
                        <m:t>𝜔</m:t>
                      </m:r>
                      <m:r>
                        <a:rPr lang="en-US" sz="1800" b="0" i="1" smtClean="0">
                          <a:latin typeface="Cambria Math" panose="02040503050406030204" pitchFamily="18" charset="0"/>
                        </a:rPr>
                        <m:t>𝑡</m:t>
                      </m:r>
                      <m:r>
                        <a:rPr lang="en-US" sz="1800" b="0" i="1" smtClean="0">
                          <a:latin typeface="Cambria Math" panose="02040503050406030204" pitchFamily="18" charset="0"/>
                        </a:rPr>
                        <m:t>−</m:t>
                      </m:r>
                      <m:r>
                        <a:rPr lang="en-US" sz="1800" b="0" i="1" smtClean="0">
                          <a:latin typeface="Cambria Math" panose="02040503050406030204" pitchFamily="18" charset="0"/>
                        </a:rPr>
                        <m:t>𝛽</m:t>
                      </m:r>
                      <m:r>
                        <a:rPr lang="en-US" sz="1800" b="0" i="1" smtClean="0">
                          <a:latin typeface="Cambria Math" panose="02040503050406030204" pitchFamily="18" charset="0"/>
                        </a:rPr>
                        <m:t>𝑧</m:t>
                      </m:r>
                      <m:r>
                        <a:rPr lang="en-US" sz="1800" b="0" i="1" smtClean="0">
                          <a:latin typeface="Cambria Math" panose="02040503050406030204" pitchFamily="18" charset="0"/>
                        </a:rPr>
                        <m:t>)</m:t>
                      </m:r>
                      <m:r>
                        <a:rPr lang="en-US" sz="1800" b="0" i="0" smtClean="0">
                          <a:latin typeface="Cambria Math" panose="02040503050406030204" pitchFamily="18" charset="0"/>
                        </a:rPr>
                        <m:t>+</m:t>
                      </m:r>
                      <m:sSubSup>
                        <m:sSubSupPr>
                          <m:ctrlPr>
                            <a:rPr lang="en-US" sz="1800" b="0" i="1" smtClean="0">
                              <a:latin typeface="Cambria Math" panose="02040503050406030204" pitchFamily="18" charset="0"/>
                            </a:rPr>
                          </m:ctrlPr>
                        </m:sSubSupPr>
                        <m:e>
                          <m:r>
                            <m:rPr>
                              <m:sty m:val="p"/>
                            </m:rPr>
                            <a:rPr lang="en-US" sz="1800" b="0" i="0" smtClean="0">
                              <a:latin typeface="Cambria Math" panose="02040503050406030204" pitchFamily="18" charset="0"/>
                            </a:rPr>
                            <m:t>V</m:t>
                          </m:r>
                        </m:e>
                        <m:sub>
                          <m:r>
                            <m:rPr>
                              <m:sty m:val="p"/>
                            </m:rPr>
                            <a:rPr lang="en-US" sz="1800" b="0" i="0" smtClean="0">
                              <a:latin typeface="Cambria Math" panose="02040503050406030204" pitchFamily="18" charset="0"/>
                            </a:rPr>
                            <m:t>o</m:t>
                          </m:r>
                        </m:sub>
                        <m:sup>
                          <m:r>
                            <a:rPr lang="en-US" sz="1800" b="0" i="0" smtClean="0">
                              <a:latin typeface="Cambria Math" panose="02040503050406030204" pitchFamily="18" charset="0"/>
                            </a:rPr>
                            <m:t>−</m:t>
                          </m:r>
                        </m:sup>
                      </m:sSubSup>
                      <m:sSup>
                        <m:sSupPr>
                          <m:ctrlPr>
                            <a:rPr lang="en-US" sz="1800" i="1">
                              <a:latin typeface="Cambria Math" panose="02040503050406030204" pitchFamily="18" charset="0"/>
                            </a:rPr>
                          </m:ctrlPr>
                        </m:sSupPr>
                        <m:e>
                          <m:r>
                            <m:rPr>
                              <m:sty m:val="p"/>
                            </m:rPr>
                            <a:rPr lang="en-US" sz="1800">
                              <a:latin typeface="Cambria Math" panose="02040503050406030204" pitchFamily="18" charset="0"/>
                            </a:rPr>
                            <m:t>e</m:t>
                          </m:r>
                        </m:e>
                        <m:sup>
                          <m:r>
                            <a:rPr lang="en-US" sz="1800">
                              <a:latin typeface="Cambria Math" panose="02040503050406030204" pitchFamily="18" charset="0"/>
                            </a:rPr>
                            <m:t>+</m:t>
                          </m:r>
                          <m:r>
                            <a:rPr lang="en-US" sz="1800" i="1">
                              <a:latin typeface="Cambria Math" panose="02040503050406030204" pitchFamily="18" charset="0"/>
                            </a:rPr>
                            <m:t>𝛼</m:t>
                          </m:r>
                          <m:r>
                            <a:rPr lang="en-US" sz="1800" i="1">
                              <a:latin typeface="Cambria Math" panose="02040503050406030204" pitchFamily="18" charset="0"/>
                            </a:rPr>
                            <m:t>𝑧</m:t>
                          </m:r>
                        </m:sup>
                      </m:sSup>
                      <m:r>
                        <m:rPr>
                          <m:sty m:val="p"/>
                        </m:rPr>
                        <a:rPr lang="en-US" sz="1800">
                          <a:latin typeface="Cambria Math" panose="02040503050406030204" pitchFamily="18" charset="0"/>
                        </a:rPr>
                        <m:t>cos</m:t>
                      </m:r>
                      <m:r>
                        <a:rPr lang="en-US" sz="1800">
                          <a:latin typeface="Cambria Math" panose="02040503050406030204" pitchFamily="18" charset="0"/>
                        </a:rPr>
                        <m:t>(</m:t>
                      </m:r>
                      <m:r>
                        <a:rPr lang="en-US" sz="1800" i="1">
                          <a:latin typeface="Cambria Math" panose="02040503050406030204" pitchFamily="18" charset="0"/>
                        </a:rPr>
                        <m:t>𝜔</m:t>
                      </m:r>
                      <m:r>
                        <a:rPr lang="en-US" sz="1800" i="1">
                          <a:latin typeface="Cambria Math" panose="02040503050406030204" pitchFamily="18" charset="0"/>
                        </a:rPr>
                        <m:t>𝑡</m:t>
                      </m:r>
                      <m:r>
                        <a:rPr lang="en-US" sz="1800" b="0" i="1" smtClean="0">
                          <a:latin typeface="Cambria Math" panose="02040503050406030204" pitchFamily="18" charset="0"/>
                        </a:rPr>
                        <m:t>+</m:t>
                      </m:r>
                      <m:r>
                        <a:rPr lang="en-US" sz="1800" i="1">
                          <a:latin typeface="Cambria Math" panose="02040503050406030204" pitchFamily="18" charset="0"/>
                        </a:rPr>
                        <m:t>𝛽</m:t>
                      </m:r>
                      <m:r>
                        <a:rPr lang="en-US" sz="1800" i="1">
                          <a:latin typeface="Cambria Math" panose="02040503050406030204" pitchFamily="18" charset="0"/>
                        </a:rPr>
                        <m:t>𝑧</m:t>
                      </m:r>
                      <m:r>
                        <a:rPr lang="en-US" sz="1800" i="1">
                          <a:latin typeface="Cambria Math" panose="02040503050406030204" pitchFamily="18" charset="0"/>
                        </a:rPr>
                        <m:t>)</m:t>
                      </m:r>
                    </m:oMath>
                  </m:oMathPara>
                </a14:m>
                <a:endParaRPr lang="en-US" sz="1800" dirty="0"/>
              </a:p>
            </p:txBody>
          </p:sp>
        </mc:Choice>
        <mc:Fallback xmlns="">
          <p:sp>
            <p:nvSpPr>
              <p:cNvPr id="29" name="TextBox 28">
                <a:extLst>
                  <a:ext uri="{FF2B5EF4-FFF2-40B4-BE49-F238E27FC236}">
                    <a16:creationId xmlns:a16="http://schemas.microsoft.com/office/drawing/2014/main" id="{37A7ABCF-2F28-4911-ADE5-A6424CE9037F}"/>
                  </a:ext>
                </a:extLst>
              </p:cNvPr>
              <p:cNvSpPr txBox="1">
                <a:spLocks noRot="1" noChangeAspect="1" noMove="1" noResize="1" noEditPoints="1" noAdjustHandles="1" noChangeArrowheads="1" noChangeShapeType="1" noTextEdit="1"/>
              </p:cNvSpPr>
              <p:nvPr/>
            </p:nvSpPr>
            <p:spPr>
              <a:xfrm>
                <a:off x="2500417" y="5176230"/>
                <a:ext cx="5350567" cy="276999"/>
              </a:xfrm>
              <a:prstGeom prst="rect">
                <a:avLst/>
              </a:prstGeom>
              <a:blipFill>
                <a:blip r:embed="rId8"/>
                <a:stretch>
                  <a:fillRect l="-342" t="-2174" r="-911" b="-3260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1CD5F108-C410-4C1B-A19B-D7AB155CA3C1}"/>
                  </a:ext>
                </a:extLst>
              </p:cNvPr>
              <p:cNvSpPr txBox="1"/>
              <p:nvPr/>
            </p:nvSpPr>
            <p:spPr>
              <a:xfrm>
                <a:off x="2569471" y="5562086"/>
                <a:ext cx="5162759"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1800" b="0" i="1" smtClean="0">
                          <a:latin typeface="Cambria Math" panose="02040503050406030204" pitchFamily="18" charset="0"/>
                        </a:rPr>
                        <m:t>𝐼</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𝑧</m:t>
                          </m:r>
                          <m:r>
                            <a:rPr lang="en-US" sz="1800" b="0" i="1" smtClean="0">
                              <a:latin typeface="Cambria Math" panose="02040503050406030204" pitchFamily="18" charset="0"/>
                            </a:rPr>
                            <m:t>,</m:t>
                          </m:r>
                          <m:r>
                            <a:rPr lang="en-US" sz="1800" b="0" i="1" smtClean="0">
                              <a:latin typeface="Cambria Math" panose="02040503050406030204" pitchFamily="18" charset="0"/>
                            </a:rPr>
                            <m:t>𝑡</m:t>
                          </m:r>
                        </m:e>
                      </m:d>
                      <m:r>
                        <a:rPr lang="en-US" sz="1800" b="0" i="1" smtClean="0">
                          <a:latin typeface="Cambria Math" panose="02040503050406030204" pitchFamily="18" charset="0"/>
                        </a:rPr>
                        <m:t>=</m:t>
                      </m:r>
                      <m:sSubSup>
                        <m:sSubSupPr>
                          <m:ctrlPr>
                            <a:rPr lang="en-US" sz="1800" i="1">
                              <a:latin typeface="Cambria Math" panose="02040503050406030204" pitchFamily="18" charset="0"/>
                            </a:rPr>
                          </m:ctrlPr>
                        </m:sSubSupPr>
                        <m:e>
                          <m:r>
                            <m:rPr>
                              <m:sty m:val="p"/>
                            </m:rPr>
                            <a:rPr lang="en-US" sz="1800" b="0" i="0" smtClean="0">
                              <a:latin typeface="Cambria Math" panose="02040503050406030204" pitchFamily="18" charset="0"/>
                            </a:rPr>
                            <m:t>I</m:t>
                          </m:r>
                        </m:e>
                        <m:sub>
                          <m:r>
                            <m:rPr>
                              <m:sty m:val="p"/>
                            </m:rPr>
                            <a:rPr lang="en-US" sz="1800">
                              <a:latin typeface="Cambria Math" panose="02040503050406030204" pitchFamily="18" charset="0"/>
                            </a:rPr>
                            <m:t>o</m:t>
                          </m:r>
                        </m:sub>
                        <m:sup>
                          <m:r>
                            <a:rPr lang="en-US" sz="1800">
                              <a:latin typeface="Cambria Math" panose="02040503050406030204" pitchFamily="18" charset="0"/>
                            </a:rPr>
                            <m:t>+</m:t>
                          </m:r>
                        </m:sup>
                      </m:sSubSup>
                      <m:sSup>
                        <m:sSupPr>
                          <m:ctrlPr>
                            <a:rPr lang="en-US" sz="1800" i="1">
                              <a:latin typeface="Cambria Math" panose="02040503050406030204" pitchFamily="18" charset="0"/>
                            </a:rPr>
                          </m:ctrlPr>
                        </m:sSupPr>
                        <m:e>
                          <m:r>
                            <m:rPr>
                              <m:sty m:val="p"/>
                            </m:rPr>
                            <a:rPr lang="en-US" sz="1800">
                              <a:latin typeface="Cambria Math" panose="02040503050406030204" pitchFamily="18" charset="0"/>
                            </a:rPr>
                            <m:t>e</m:t>
                          </m:r>
                        </m:e>
                        <m:sup>
                          <m:r>
                            <a:rPr lang="en-US" sz="1800">
                              <a:latin typeface="Cambria Math" panose="02040503050406030204" pitchFamily="18" charset="0"/>
                            </a:rPr>
                            <m:t>−</m:t>
                          </m:r>
                          <m:r>
                            <a:rPr lang="en-US" sz="1800" i="1">
                              <a:latin typeface="Cambria Math" panose="02040503050406030204" pitchFamily="18" charset="0"/>
                            </a:rPr>
                            <m:t>𝛼</m:t>
                          </m:r>
                          <m:r>
                            <a:rPr lang="en-US" sz="1800" i="1">
                              <a:latin typeface="Cambria Math" panose="02040503050406030204" pitchFamily="18" charset="0"/>
                            </a:rPr>
                            <m:t>𝑧</m:t>
                          </m:r>
                        </m:sup>
                      </m:sSup>
                      <m:r>
                        <m:rPr>
                          <m:sty m:val="p"/>
                        </m:rPr>
                        <a:rPr lang="en-US" sz="1800">
                          <a:latin typeface="Cambria Math" panose="02040503050406030204" pitchFamily="18" charset="0"/>
                        </a:rPr>
                        <m:t>cos</m:t>
                      </m:r>
                      <m:r>
                        <a:rPr lang="en-US" sz="1800">
                          <a:latin typeface="Cambria Math" panose="02040503050406030204" pitchFamily="18" charset="0"/>
                        </a:rPr>
                        <m:t>(</m:t>
                      </m:r>
                      <m:r>
                        <a:rPr lang="en-US" sz="1800" i="1">
                          <a:latin typeface="Cambria Math" panose="02040503050406030204" pitchFamily="18" charset="0"/>
                        </a:rPr>
                        <m:t>𝜔</m:t>
                      </m:r>
                      <m:r>
                        <a:rPr lang="en-US" sz="1800" i="1">
                          <a:latin typeface="Cambria Math" panose="02040503050406030204" pitchFamily="18" charset="0"/>
                        </a:rPr>
                        <m:t>𝑡</m:t>
                      </m:r>
                      <m:r>
                        <a:rPr lang="en-US" sz="1800" i="1">
                          <a:latin typeface="Cambria Math" panose="02040503050406030204" pitchFamily="18" charset="0"/>
                        </a:rPr>
                        <m:t>−</m:t>
                      </m:r>
                      <m:r>
                        <a:rPr lang="en-US" sz="1800" i="1">
                          <a:latin typeface="Cambria Math" panose="02040503050406030204" pitchFamily="18" charset="0"/>
                        </a:rPr>
                        <m:t>𝛽</m:t>
                      </m:r>
                      <m:r>
                        <a:rPr lang="en-US" sz="1800" i="1">
                          <a:latin typeface="Cambria Math" panose="02040503050406030204" pitchFamily="18" charset="0"/>
                        </a:rPr>
                        <m:t>𝑧</m:t>
                      </m:r>
                      <m:r>
                        <a:rPr lang="en-US" sz="1800" i="1">
                          <a:latin typeface="Cambria Math" panose="02040503050406030204" pitchFamily="18" charset="0"/>
                        </a:rPr>
                        <m:t>)</m:t>
                      </m:r>
                      <m:r>
                        <a:rPr lang="en-US" sz="1800">
                          <a:latin typeface="Cambria Math" panose="02040503050406030204" pitchFamily="18" charset="0"/>
                        </a:rPr>
                        <m:t>+</m:t>
                      </m:r>
                      <m:sSubSup>
                        <m:sSubSupPr>
                          <m:ctrlPr>
                            <a:rPr lang="en-US" sz="1800" i="1">
                              <a:latin typeface="Cambria Math" panose="02040503050406030204" pitchFamily="18" charset="0"/>
                            </a:rPr>
                          </m:ctrlPr>
                        </m:sSubSupPr>
                        <m:e>
                          <m:r>
                            <m:rPr>
                              <m:sty m:val="p"/>
                            </m:rPr>
                            <a:rPr lang="en-US" sz="1800" b="0" i="0" smtClean="0">
                              <a:latin typeface="Cambria Math" panose="02040503050406030204" pitchFamily="18" charset="0"/>
                            </a:rPr>
                            <m:t>I</m:t>
                          </m:r>
                        </m:e>
                        <m:sub>
                          <m:r>
                            <m:rPr>
                              <m:sty m:val="p"/>
                            </m:rPr>
                            <a:rPr lang="en-US" sz="1800">
                              <a:latin typeface="Cambria Math" panose="02040503050406030204" pitchFamily="18" charset="0"/>
                            </a:rPr>
                            <m:t>o</m:t>
                          </m:r>
                        </m:sub>
                        <m:sup>
                          <m:r>
                            <a:rPr lang="en-US" sz="1800">
                              <a:latin typeface="Cambria Math" panose="02040503050406030204" pitchFamily="18" charset="0"/>
                            </a:rPr>
                            <m:t>−</m:t>
                          </m:r>
                        </m:sup>
                      </m:sSubSup>
                      <m:sSup>
                        <m:sSupPr>
                          <m:ctrlPr>
                            <a:rPr lang="en-US" sz="1800" i="1">
                              <a:latin typeface="Cambria Math" panose="02040503050406030204" pitchFamily="18" charset="0"/>
                            </a:rPr>
                          </m:ctrlPr>
                        </m:sSupPr>
                        <m:e>
                          <m:r>
                            <m:rPr>
                              <m:sty m:val="p"/>
                            </m:rPr>
                            <a:rPr lang="en-US" sz="1800">
                              <a:latin typeface="Cambria Math" panose="02040503050406030204" pitchFamily="18" charset="0"/>
                            </a:rPr>
                            <m:t>e</m:t>
                          </m:r>
                        </m:e>
                        <m:sup>
                          <m:r>
                            <a:rPr lang="en-US" sz="1800">
                              <a:latin typeface="Cambria Math" panose="02040503050406030204" pitchFamily="18" charset="0"/>
                            </a:rPr>
                            <m:t>+</m:t>
                          </m:r>
                          <m:r>
                            <a:rPr lang="en-US" sz="1800" i="1">
                              <a:latin typeface="Cambria Math" panose="02040503050406030204" pitchFamily="18" charset="0"/>
                            </a:rPr>
                            <m:t>𝛼</m:t>
                          </m:r>
                          <m:r>
                            <a:rPr lang="en-US" sz="1800" i="1">
                              <a:latin typeface="Cambria Math" panose="02040503050406030204" pitchFamily="18" charset="0"/>
                            </a:rPr>
                            <m:t>𝑧</m:t>
                          </m:r>
                        </m:sup>
                      </m:sSup>
                      <m:r>
                        <m:rPr>
                          <m:sty m:val="p"/>
                        </m:rPr>
                        <a:rPr lang="en-US" sz="1800">
                          <a:latin typeface="Cambria Math" panose="02040503050406030204" pitchFamily="18" charset="0"/>
                        </a:rPr>
                        <m:t>cos</m:t>
                      </m:r>
                      <m:r>
                        <a:rPr lang="en-US" sz="1800">
                          <a:latin typeface="Cambria Math" panose="02040503050406030204" pitchFamily="18" charset="0"/>
                        </a:rPr>
                        <m:t>(</m:t>
                      </m:r>
                      <m:r>
                        <a:rPr lang="en-US" sz="1800" i="1">
                          <a:latin typeface="Cambria Math" panose="02040503050406030204" pitchFamily="18" charset="0"/>
                        </a:rPr>
                        <m:t>𝜔</m:t>
                      </m:r>
                      <m:r>
                        <a:rPr lang="en-US" sz="1800" i="1">
                          <a:latin typeface="Cambria Math" panose="02040503050406030204" pitchFamily="18" charset="0"/>
                        </a:rPr>
                        <m:t>𝑡</m:t>
                      </m:r>
                      <m:r>
                        <a:rPr lang="en-US" sz="1800" i="1">
                          <a:latin typeface="Cambria Math" panose="02040503050406030204" pitchFamily="18" charset="0"/>
                        </a:rPr>
                        <m:t>+</m:t>
                      </m:r>
                      <m:r>
                        <a:rPr lang="en-US" sz="1800" i="1">
                          <a:latin typeface="Cambria Math" panose="02040503050406030204" pitchFamily="18" charset="0"/>
                        </a:rPr>
                        <m:t>𝛽</m:t>
                      </m:r>
                      <m:r>
                        <a:rPr lang="en-US" sz="1800" i="1">
                          <a:latin typeface="Cambria Math" panose="02040503050406030204" pitchFamily="18" charset="0"/>
                        </a:rPr>
                        <m:t>𝑧</m:t>
                      </m:r>
                      <m:r>
                        <a:rPr lang="en-US" sz="1800" i="1">
                          <a:latin typeface="Cambria Math" panose="02040503050406030204" pitchFamily="18" charset="0"/>
                        </a:rPr>
                        <m:t>)</m:t>
                      </m:r>
                    </m:oMath>
                  </m:oMathPara>
                </a14:m>
                <a:endParaRPr lang="en-US" sz="1800" dirty="0"/>
              </a:p>
            </p:txBody>
          </p:sp>
        </mc:Choice>
        <mc:Fallback xmlns="">
          <p:sp>
            <p:nvSpPr>
              <p:cNvPr id="30" name="TextBox 29">
                <a:extLst>
                  <a:ext uri="{FF2B5EF4-FFF2-40B4-BE49-F238E27FC236}">
                    <a16:creationId xmlns:a16="http://schemas.microsoft.com/office/drawing/2014/main" id="{1CD5F108-C410-4C1B-A19B-D7AB155CA3C1}"/>
                  </a:ext>
                </a:extLst>
              </p:cNvPr>
              <p:cNvSpPr txBox="1">
                <a:spLocks noRot="1" noChangeAspect="1" noMove="1" noResize="1" noEditPoints="1" noAdjustHandles="1" noChangeArrowheads="1" noChangeShapeType="1" noTextEdit="1"/>
              </p:cNvSpPr>
              <p:nvPr/>
            </p:nvSpPr>
            <p:spPr>
              <a:xfrm>
                <a:off x="2569471" y="5562086"/>
                <a:ext cx="5162759" cy="276999"/>
              </a:xfrm>
              <a:prstGeom prst="rect">
                <a:avLst/>
              </a:prstGeom>
              <a:blipFill>
                <a:blip r:embed="rId9"/>
                <a:stretch>
                  <a:fillRect l="-473" t="-2174" r="-1064" b="-32609"/>
                </a:stretch>
              </a:blipFill>
            </p:spPr>
            <p:txBody>
              <a:bodyPr/>
              <a:lstStyle/>
              <a:p>
                <a:r>
                  <a:rPr lang="en-US">
                    <a:noFill/>
                  </a:rPr>
                  <a:t> </a:t>
                </a:r>
              </a:p>
            </p:txBody>
          </p:sp>
        </mc:Fallback>
      </mc:AlternateContent>
      <p:sp>
        <p:nvSpPr>
          <p:cNvPr id="2" name="Title 1">
            <a:extLst>
              <a:ext uri="{FF2B5EF4-FFF2-40B4-BE49-F238E27FC236}">
                <a16:creationId xmlns:a16="http://schemas.microsoft.com/office/drawing/2014/main" id="{3959FEFC-6EBF-4613-9245-0D616868C1BE}"/>
              </a:ext>
            </a:extLst>
          </p:cNvPr>
          <p:cNvSpPr>
            <a:spLocks noGrp="1"/>
          </p:cNvSpPr>
          <p:nvPr>
            <p:ph type="title"/>
          </p:nvPr>
        </p:nvSpPr>
        <p:spPr/>
        <p:txBody>
          <a:bodyPr/>
          <a:lstStyle/>
          <a:p>
            <a:r>
              <a:rPr lang="en-US" dirty="0">
                <a:latin typeface="+mn-lt"/>
              </a:rPr>
              <a:t>Wave Equation Solutions</a:t>
            </a:r>
          </a:p>
        </p:txBody>
      </p:sp>
    </p:spTree>
    <p:extLst>
      <p:ext uri="{BB962C8B-B14F-4D97-AF65-F5344CB8AC3E}">
        <p14:creationId xmlns:p14="http://schemas.microsoft.com/office/powerpoint/2010/main" val="12728935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11295" y="658941"/>
            <a:ext cx="10577890" cy="369332"/>
          </a:xfrm>
          <a:prstGeom prst="rect">
            <a:avLst/>
          </a:prstGeom>
        </p:spPr>
        <p:txBody>
          <a:bodyPr wrap="square">
            <a:spAutoFit/>
          </a:bodyPr>
          <a:lstStyle/>
          <a:p>
            <a:r>
              <a:rPr lang="en-US" sz="1800" i="1" dirty="0"/>
              <a:t>The ratio of voltage to current at any point along a transmission line is fixed by the characteristics of the line.</a:t>
            </a:r>
          </a:p>
        </p:txBody>
      </p:sp>
      <p:sp>
        <p:nvSpPr>
          <p:cNvPr id="31" name="Rectangle 30">
            <a:extLst>
              <a:ext uri="{FF2B5EF4-FFF2-40B4-BE49-F238E27FC236}">
                <a16:creationId xmlns:a16="http://schemas.microsoft.com/office/drawing/2014/main" id="{B1CC19ED-4DF8-4251-A474-3930E07469B3}"/>
              </a:ext>
            </a:extLst>
          </p:cNvPr>
          <p:cNvSpPr/>
          <p:nvPr/>
        </p:nvSpPr>
        <p:spPr>
          <a:xfrm>
            <a:off x="2051692" y="1028273"/>
            <a:ext cx="8088616" cy="646331"/>
          </a:xfrm>
          <a:prstGeom prst="rect">
            <a:avLst/>
          </a:prstGeom>
        </p:spPr>
        <p:txBody>
          <a:bodyPr wrap="square">
            <a:spAutoFit/>
          </a:bodyPr>
          <a:lstStyle/>
          <a:p>
            <a:r>
              <a:rPr lang="en-US" sz="1800" dirty="0"/>
              <a:t>Let us look at just the forward-propagating components of voltage and current, in phasor form:</a:t>
            </a:r>
          </a:p>
        </p:txBody>
      </p:sp>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CDFA90C6-0CF9-45A4-8382-C7F3C1134D7E}"/>
                  </a:ext>
                </a:extLst>
              </p:cNvPr>
              <p:cNvSpPr txBox="1"/>
              <p:nvPr/>
            </p:nvSpPr>
            <p:spPr>
              <a:xfrm>
                <a:off x="4842811" y="1529354"/>
                <a:ext cx="1713546"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1800" b="0" i="1" smtClean="0">
                          <a:latin typeface="Cambria Math" panose="02040503050406030204" pitchFamily="18" charset="0"/>
                        </a:rPr>
                        <m:t>𝑉</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𝑧</m:t>
                          </m:r>
                          <m:r>
                            <a:rPr lang="en-US" sz="1800" b="0" i="1" smtClean="0">
                              <a:latin typeface="Cambria Math" panose="02040503050406030204" pitchFamily="18" charset="0"/>
                            </a:rPr>
                            <m:t>,</m:t>
                          </m:r>
                          <m:r>
                            <a:rPr lang="en-US" sz="1800" b="0" i="1" smtClean="0">
                              <a:latin typeface="Cambria Math" panose="02040503050406030204" pitchFamily="18" charset="0"/>
                            </a:rPr>
                            <m:t>𝑡</m:t>
                          </m:r>
                        </m:e>
                      </m:d>
                      <m:r>
                        <a:rPr lang="en-US" sz="1800" b="0" i="1" smtClean="0">
                          <a:latin typeface="Cambria Math" panose="02040503050406030204" pitchFamily="18" charset="0"/>
                        </a:rPr>
                        <m:t>=</m:t>
                      </m:r>
                      <m:sSubSup>
                        <m:sSubSupPr>
                          <m:ctrlPr>
                            <a:rPr lang="en-US" sz="1800" b="0" i="1" smtClean="0">
                              <a:latin typeface="Cambria Math" panose="02040503050406030204" pitchFamily="18" charset="0"/>
                            </a:rPr>
                          </m:ctrlPr>
                        </m:sSubSupPr>
                        <m:e>
                          <m:r>
                            <m:rPr>
                              <m:sty m:val="p"/>
                            </m:rPr>
                            <a:rPr lang="en-US" sz="1800" b="0" i="0" smtClean="0">
                              <a:latin typeface="Cambria Math" panose="02040503050406030204" pitchFamily="18" charset="0"/>
                            </a:rPr>
                            <m:t>V</m:t>
                          </m:r>
                        </m:e>
                        <m:sub>
                          <m:r>
                            <m:rPr>
                              <m:sty m:val="p"/>
                            </m:rPr>
                            <a:rPr lang="en-US" sz="1800" b="0" i="0" smtClean="0">
                              <a:latin typeface="Cambria Math" panose="02040503050406030204" pitchFamily="18" charset="0"/>
                            </a:rPr>
                            <m:t>o</m:t>
                          </m:r>
                        </m:sub>
                        <m:sup>
                          <m:r>
                            <a:rPr lang="en-US" sz="1800" b="0" i="0" smtClean="0">
                              <a:latin typeface="Cambria Math" panose="02040503050406030204" pitchFamily="18" charset="0"/>
                            </a:rPr>
                            <m:t>+</m:t>
                          </m:r>
                        </m:sup>
                      </m:sSubSup>
                      <m:sSup>
                        <m:sSupPr>
                          <m:ctrlPr>
                            <a:rPr lang="en-US" sz="1800" b="0" i="1" smtClean="0">
                              <a:latin typeface="Cambria Math" panose="02040503050406030204" pitchFamily="18" charset="0"/>
                            </a:rPr>
                          </m:ctrlPr>
                        </m:sSupPr>
                        <m:e>
                          <m:r>
                            <m:rPr>
                              <m:sty m:val="p"/>
                            </m:rPr>
                            <a:rPr lang="en-US" sz="1800" b="0" i="0" smtClean="0">
                              <a:latin typeface="Cambria Math" panose="02040503050406030204" pitchFamily="18" charset="0"/>
                            </a:rPr>
                            <m:t>e</m:t>
                          </m:r>
                        </m:e>
                        <m:sup>
                          <m:r>
                            <a:rPr lang="en-US" sz="1800" b="0" i="0" smtClean="0">
                              <a:latin typeface="Cambria Math" panose="02040503050406030204" pitchFamily="18" charset="0"/>
                            </a:rPr>
                            <m:t>−</m:t>
                          </m:r>
                          <m:r>
                            <a:rPr lang="en-US" sz="1800" b="0" i="1" smtClean="0">
                              <a:latin typeface="Cambria Math" panose="02040503050406030204" pitchFamily="18" charset="0"/>
                            </a:rPr>
                            <m:t>𝛾</m:t>
                          </m:r>
                          <m:r>
                            <a:rPr lang="en-US" sz="1800" b="0" i="1" smtClean="0">
                              <a:latin typeface="Cambria Math" panose="02040503050406030204" pitchFamily="18" charset="0"/>
                            </a:rPr>
                            <m:t>𝑧</m:t>
                          </m:r>
                        </m:sup>
                      </m:sSup>
                    </m:oMath>
                  </m:oMathPara>
                </a14:m>
                <a:endParaRPr lang="en-US" sz="1800" dirty="0"/>
              </a:p>
            </p:txBody>
          </p:sp>
        </mc:Choice>
        <mc:Fallback xmlns="">
          <p:sp>
            <p:nvSpPr>
              <p:cNvPr id="17" name="TextBox 16">
                <a:extLst>
                  <a:ext uri="{FF2B5EF4-FFF2-40B4-BE49-F238E27FC236}">
                    <a16:creationId xmlns:a16="http://schemas.microsoft.com/office/drawing/2014/main" id="{CDFA90C6-0CF9-45A4-8382-C7F3C1134D7E}"/>
                  </a:ext>
                </a:extLst>
              </p:cNvPr>
              <p:cNvSpPr txBox="1">
                <a:spLocks noRot="1" noChangeAspect="1" noMove="1" noResize="1" noEditPoints="1" noAdjustHandles="1" noChangeArrowheads="1" noChangeShapeType="1" noTextEdit="1"/>
              </p:cNvSpPr>
              <p:nvPr/>
            </p:nvSpPr>
            <p:spPr>
              <a:xfrm>
                <a:off x="4842811" y="1529354"/>
                <a:ext cx="1713546" cy="276999"/>
              </a:xfrm>
              <a:prstGeom prst="rect">
                <a:avLst/>
              </a:prstGeom>
              <a:blipFill>
                <a:blip r:embed="rId2"/>
                <a:stretch>
                  <a:fillRect l="-2482" t="-2222" r="-709" b="-1111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A1E3F12C-1C95-4ABF-88A2-D6EC598297E6}"/>
                  </a:ext>
                </a:extLst>
              </p:cNvPr>
              <p:cNvSpPr txBox="1"/>
              <p:nvPr/>
            </p:nvSpPr>
            <p:spPr>
              <a:xfrm>
                <a:off x="4903789" y="1931228"/>
                <a:ext cx="1591590" cy="27699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1800" b="0" i="1" smtClean="0">
                          <a:latin typeface="Cambria Math" panose="02040503050406030204" pitchFamily="18" charset="0"/>
                        </a:rPr>
                        <m:t>𝐼</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𝑧</m:t>
                          </m:r>
                          <m:r>
                            <a:rPr lang="en-US" sz="1800" b="0" i="1" smtClean="0">
                              <a:latin typeface="Cambria Math" panose="02040503050406030204" pitchFamily="18" charset="0"/>
                            </a:rPr>
                            <m:t>,</m:t>
                          </m:r>
                          <m:r>
                            <a:rPr lang="en-US" sz="1800" b="0" i="1" smtClean="0">
                              <a:latin typeface="Cambria Math" panose="02040503050406030204" pitchFamily="18" charset="0"/>
                            </a:rPr>
                            <m:t>𝑡</m:t>
                          </m:r>
                        </m:e>
                      </m:d>
                      <m:r>
                        <a:rPr lang="en-US" sz="1800" b="0" i="1" smtClean="0">
                          <a:latin typeface="Cambria Math" panose="02040503050406030204" pitchFamily="18" charset="0"/>
                        </a:rPr>
                        <m:t>=</m:t>
                      </m:r>
                      <m:sSubSup>
                        <m:sSubSupPr>
                          <m:ctrlPr>
                            <a:rPr lang="en-US" sz="1800" b="0" i="1" smtClean="0">
                              <a:latin typeface="Cambria Math" panose="02040503050406030204" pitchFamily="18" charset="0"/>
                            </a:rPr>
                          </m:ctrlPr>
                        </m:sSubSupPr>
                        <m:e>
                          <m:r>
                            <m:rPr>
                              <m:sty m:val="p"/>
                            </m:rPr>
                            <a:rPr lang="en-US" sz="1800" b="0" i="0" smtClean="0">
                              <a:latin typeface="Cambria Math" panose="02040503050406030204" pitchFamily="18" charset="0"/>
                            </a:rPr>
                            <m:t>I</m:t>
                          </m:r>
                        </m:e>
                        <m:sub>
                          <m:r>
                            <m:rPr>
                              <m:sty m:val="p"/>
                            </m:rPr>
                            <a:rPr lang="en-US" sz="1800" b="0" i="0" smtClean="0">
                              <a:latin typeface="Cambria Math" panose="02040503050406030204" pitchFamily="18" charset="0"/>
                            </a:rPr>
                            <m:t>o</m:t>
                          </m:r>
                        </m:sub>
                        <m:sup>
                          <m:r>
                            <a:rPr lang="en-US" sz="1800" b="0" i="0" smtClean="0">
                              <a:latin typeface="Cambria Math" panose="02040503050406030204" pitchFamily="18" charset="0"/>
                            </a:rPr>
                            <m:t>+</m:t>
                          </m:r>
                        </m:sup>
                      </m:sSubSup>
                      <m:sSup>
                        <m:sSupPr>
                          <m:ctrlPr>
                            <a:rPr lang="en-US" sz="1800" b="0" i="1" smtClean="0">
                              <a:latin typeface="Cambria Math" panose="02040503050406030204" pitchFamily="18" charset="0"/>
                            </a:rPr>
                          </m:ctrlPr>
                        </m:sSupPr>
                        <m:e>
                          <m:r>
                            <m:rPr>
                              <m:sty m:val="p"/>
                            </m:rPr>
                            <a:rPr lang="en-US" sz="1800" b="0" i="0" smtClean="0">
                              <a:latin typeface="Cambria Math" panose="02040503050406030204" pitchFamily="18" charset="0"/>
                            </a:rPr>
                            <m:t>e</m:t>
                          </m:r>
                        </m:e>
                        <m:sup>
                          <m:r>
                            <a:rPr lang="en-US" sz="1800" b="0" i="0" smtClean="0">
                              <a:latin typeface="Cambria Math" panose="02040503050406030204" pitchFamily="18" charset="0"/>
                            </a:rPr>
                            <m:t>−</m:t>
                          </m:r>
                          <m:r>
                            <a:rPr lang="en-US" sz="1800" b="0" i="1" smtClean="0">
                              <a:latin typeface="Cambria Math" panose="02040503050406030204" pitchFamily="18" charset="0"/>
                            </a:rPr>
                            <m:t>𝛾</m:t>
                          </m:r>
                          <m:r>
                            <a:rPr lang="en-US" sz="1800" b="0" i="1" smtClean="0">
                              <a:latin typeface="Cambria Math" panose="02040503050406030204" pitchFamily="18" charset="0"/>
                            </a:rPr>
                            <m:t>𝑧</m:t>
                          </m:r>
                        </m:sup>
                      </m:sSup>
                    </m:oMath>
                  </m:oMathPara>
                </a14:m>
                <a:endParaRPr lang="en-US" sz="1800" dirty="0"/>
              </a:p>
            </p:txBody>
          </p:sp>
        </mc:Choice>
        <mc:Fallback xmlns="">
          <p:sp>
            <p:nvSpPr>
              <p:cNvPr id="19" name="TextBox 18">
                <a:extLst>
                  <a:ext uri="{FF2B5EF4-FFF2-40B4-BE49-F238E27FC236}">
                    <a16:creationId xmlns:a16="http://schemas.microsoft.com/office/drawing/2014/main" id="{A1E3F12C-1C95-4ABF-88A2-D6EC598297E6}"/>
                  </a:ext>
                </a:extLst>
              </p:cNvPr>
              <p:cNvSpPr txBox="1">
                <a:spLocks noRot="1" noChangeAspect="1" noMove="1" noResize="1" noEditPoints="1" noAdjustHandles="1" noChangeArrowheads="1" noChangeShapeType="1" noTextEdit="1"/>
              </p:cNvSpPr>
              <p:nvPr/>
            </p:nvSpPr>
            <p:spPr>
              <a:xfrm>
                <a:off x="4903789" y="1931228"/>
                <a:ext cx="1591590" cy="276999"/>
              </a:xfrm>
              <a:prstGeom prst="rect">
                <a:avLst/>
              </a:prstGeom>
              <a:blipFill>
                <a:blip r:embed="rId3"/>
                <a:stretch>
                  <a:fillRect l="-2672" t="-2222" r="-763" b="-11111"/>
                </a:stretch>
              </a:blipFill>
            </p:spPr>
            <p:txBody>
              <a:bodyPr/>
              <a:lstStyle/>
              <a:p>
                <a:r>
                  <a:rPr lang="en-US">
                    <a:noFill/>
                  </a:rPr>
                  <a:t> </a:t>
                </a:r>
              </a:p>
            </p:txBody>
          </p:sp>
        </mc:Fallback>
      </mc:AlternateContent>
      <p:sp>
        <p:nvSpPr>
          <p:cNvPr id="22" name="Rectangle 21">
            <a:extLst>
              <a:ext uri="{FF2B5EF4-FFF2-40B4-BE49-F238E27FC236}">
                <a16:creationId xmlns:a16="http://schemas.microsoft.com/office/drawing/2014/main" id="{CFC14081-128C-424D-9C3D-973B41A73BF3}"/>
              </a:ext>
            </a:extLst>
          </p:cNvPr>
          <p:cNvSpPr/>
          <p:nvPr/>
        </p:nvSpPr>
        <p:spPr>
          <a:xfrm>
            <a:off x="2051692" y="2282397"/>
            <a:ext cx="8088616" cy="369332"/>
          </a:xfrm>
          <a:prstGeom prst="rect">
            <a:avLst/>
          </a:prstGeom>
        </p:spPr>
        <p:txBody>
          <a:bodyPr wrap="square">
            <a:spAutoFit/>
          </a:bodyPr>
          <a:lstStyle/>
          <a:p>
            <a:r>
              <a:rPr lang="en-US" sz="1800" dirty="0"/>
              <a:t>and recall the first of the telegrapher’s equations: </a:t>
            </a:r>
          </a:p>
        </p:txBody>
      </p:sp>
      <mc:AlternateContent xmlns:mc="http://schemas.openxmlformats.org/markup-compatibility/2006" xmlns:a14="http://schemas.microsoft.com/office/drawing/2010/main">
        <mc:Choice Requires="a14">
          <p:sp>
            <p:nvSpPr>
              <p:cNvPr id="32" name="TextBox 31">
                <a:extLst>
                  <a:ext uri="{FF2B5EF4-FFF2-40B4-BE49-F238E27FC236}">
                    <a16:creationId xmlns:a16="http://schemas.microsoft.com/office/drawing/2014/main" id="{D8520747-EA33-4AD0-B929-10C1AF902903}"/>
                  </a:ext>
                </a:extLst>
              </p:cNvPr>
              <p:cNvSpPr txBox="1"/>
              <p:nvPr/>
            </p:nvSpPr>
            <p:spPr>
              <a:xfrm>
                <a:off x="4278843" y="2774323"/>
                <a:ext cx="2841482" cy="47788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1600" b="0" i="1" smtClean="0">
                              <a:latin typeface="Cambria Math" panose="02040503050406030204" pitchFamily="18" charset="0"/>
                            </a:rPr>
                          </m:ctrlPr>
                        </m:fPr>
                        <m:num>
                          <m:r>
                            <a:rPr lang="en-US" sz="1600" b="0" i="1" smtClean="0">
                              <a:latin typeface="Cambria Math" panose="02040503050406030204" pitchFamily="18" charset="0"/>
                            </a:rPr>
                            <m:t>𝑑</m:t>
                          </m:r>
                          <m:r>
                            <a:rPr lang="en-US" sz="1600" i="1">
                              <a:latin typeface="Cambria Math" panose="02040503050406030204" pitchFamily="18" charset="0"/>
                            </a:rPr>
                            <m:t>𝑉</m:t>
                          </m:r>
                          <m:d>
                            <m:dPr>
                              <m:ctrlPr>
                                <a:rPr lang="en-US" sz="1600" i="1">
                                  <a:latin typeface="Cambria Math" panose="02040503050406030204" pitchFamily="18" charset="0"/>
                                </a:rPr>
                              </m:ctrlPr>
                            </m:dPr>
                            <m:e>
                              <m:r>
                                <a:rPr lang="en-US" sz="1600" i="1">
                                  <a:latin typeface="Cambria Math" panose="02040503050406030204" pitchFamily="18" charset="0"/>
                                </a:rPr>
                                <m:t>𝑧</m:t>
                              </m:r>
                              <m:r>
                                <a:rPr lang="en-US" sz="1600" i="1">
                                  <a:latin typeface="Cambria Math" panose="02040503050406030204" pitchFamily="18" charset="0"/>
                                </a:rPr>
                                <m:t>,</m:t>
                              </m:r>
                              <m:r>
                                <a:rPr lang="en-US" sz="1600" i="1">
                                  <a:latin typeface="Cambria Math" panose="02040503050406030204" pitchFamily="18" charset="0"/>
                                </a:rPr>
                                <m:t>𝑡</m:t>
                              </m:r>
                            </m:e>
                          </m:d>
                        </m:num>
                        <m:den>
                          <m:r>
                            <a:rPr lang="en-US" sz="1600" b="0" i="1" smtClean="0">
                              <a:latin typeface="Cambria Math" panose="02040503050406030204" pitchFamily="18" charset="0"/>
                            </a:rPr>
                            <m:t>𝑑𝑧</m:t>
                          </m:r>
                        </m:den>
                      </m:f>
                      <m:r>
                        <a:rPr lang="en-US" sz="1600" b="0" i="1" smtClean="0">
                          <a:latin typeface="Cambria Math" panose="02040503050406030204" pitchFamily="18" charset="0"/>
                        </a:rPr>
                        <m:t>=−</m:t>
                      </m:r>
                      <m:r>
                        <a:rPr lang="en-US" sz="1600" i="1">
                          <a:latin typeface="Cambria Math" panose="02040503050406030204" pitchFamily="18" charset="0"/>
                        </a:rPr>
                        <m:t>𝐿</m:t>
                      </m:r>
                      <m:f>
                        <m:fPr>
                          <m:ctrlPr>
                            <a:rPr lang="en-US" sz="1600" i="1">
                              <a:latin typeface="Cambria Math" panose="02040503050406030204" pitchFamily="18" charset="0"/>
                            </a:rPr>
                          </m:ctrlPr>
                        </m:fPr>
                        <m:num>
                          <m:r>
                            <a:rPr lang="en-US" sz="1600" i="1">
                              <a:latin typeface="Cambria Math" panose="02040503050406030204" pitchFamily="18" charset="0"/>
                            </a:rPr>
                            <m:t>𝑑𝐼</m:t>
                          </m:r>
                          <m:d>
                            <m:dPr>
                              <m:ctrlPr>
                                <a:rPr lang="en-US" sz="1600" i="1">
                                  <a:latin typeface="Cambria Math" panose="02040503050406030204" pitchFamily="18" charset="0"/>
                                </a:rPr>
                              </m:ctrlPr>
                            </m:dPr>
                            <m:e>
                              <m:r>
                                <a:rPr lang="en-US" sz="1600" i="1">
                                  <a:latin typeface="Cambria Math" panose="02040503050406030204" pitchFamily="18" charset="0"/>
                                </a:rPr>
                                <m:t>𝑧</m:t>
                              </m:r>
                              <m:r>
                                <a:rPr lang="en-US" sz="1600" i="1">
                                  <a:latin typeface="Cambria Math" panose="02040503050406030204" pitchFamily="18" charset="0"/>
                                </a:rPr>
                                <m:t>,</m:t>
                              </m:r>
                              <m:r>
                                <a:rPr lang="en-US" sz="1600" i="1">
                                  <a:latin typeface="Cambria Math" panose="02040503050406030204" pitchFamily="18" charset="0"/>
                                </a:rPr>
                                <m:t>𝑡</m:t>
                              </m:r>
                            </m:e>
                          </m:d>
                        </m:num>
                        <m:den>
                          <m:r>
                            <a:rPr lang="en-US" sz="1600" i="1">
                              <a:latin typeface="Cambria Math" panose="02040503050406030204" pitchFamily="18" charset="0"/>
                            </a:rPr>
                            <m:t>𝑑𝑡</m:t>
                          </m:r>
                        </m:den>
                      </m:f>
                      <m:r>
                        <a:rPr lang="en-US" sz="1600" b="0" i="1" smtClean="0">
                          <a:latin typeface="Cambria Math" panose="02040503050406030204" pitchFamily="18" charset="0"/>
                        </a:rPr>
                        <m:t>−</m:t>
                      </m:r>
                      <m:r>
                        <a:rPr lang="en-US" sz="1600" b="0" i="1" smtClean="0">
                          <a:latin typeface="Cambria Math" panose="02040503050406030204" pitchFamily="18" charset="0"/>
                        </a:rPr>
                        <m:t>𝑅𝐼</m:t>
                      </m:r>
                      <m:r>
                        <a:rPr lang="en-US" sz="1600" b="0" i="1" smtClean="0">
                          <a:latin typeface="Cambria Math" panose="02040503050406030204" pitchFamily="18" charset="0"/>
                        </a:rPr>
                        <m:t>(</m:t>
                      </m:r>
                      <m:r>
                        <a:rPr lang="en-US" sz="1600" b="0" i="1" smtClean="0">
                          <a:latin typeface="Cambria Math" panose="02040503050406030204" pitchFamily="18" charset="0"/>
                        </a:rPr>
                        <m:t>𝑧</m:t>
                      </m:r>
                      <m:r>
                        <a:rPr lang="en-US" sz="1600" b="0" i="1" smtClean="0">
                          <a:latin typeface="Cambria Math" panose="02040503050406030204" pitchFamily="18" charset="0"/>
                        </a:rPr>
                        <m:t>,</m:t>
                      </m:r>
                      <m:r>
                        <a:rPr lang="en-US" sz="1600" b="0" i="1" smtClean="0">
                          <a:latin typeface="Cambria Math" panose="02040503050406030204" pitchFamily="18" charset="0"/>
                        </a:rPr>
                        <m:t>𝑡</m:t>
                      </m:r>
                      <m:r>
                        <a:rPr lang="en-US" sz="1600" b="0" i="1" smtClean="0">
                          <a:latin typeface="Cambria Math" panose="02040503050406030204" pitchFamily="18" charset="0"/>
                        </a:rPr>
                        <m:t>)</m:t>
                      </m:r>
                    </m:oMath>
                  </m:oMathPara>
                </a14:m>
                <a:endParaRPr lang="en-US" sz="1600" dirty="0"/>
              </a:p>
            </p:txBody>
          </p:sp>
        </mc:Choice>
        <mc:Fallback xmlns="">
          <p:sp>
            <p:nvSpPr>
              <p:cNvPr id="32" name="TextBox 31">
                <a:extLst>
                  <a:ext uri="{FF2B5EF4-FFF2-40B4-BE49-F238E27FC236}">
                    <a16:creationId xmlns:a16="http://schemas.microsoft.com/office/drawing/2014/main" id="{D8520747-EA33-4AD0-B929-10C1AF902903}"/>
                  </a:ext>
                </a:extLst>
              </p:cNvPr>
              <p:cNvSpPr txBox="1">
                <a:spLocks noRot="1" noChangeAspect="1" noMove="1" noResize="1" noEditPoints="1" noAdjustHandles="1" noChangeArrowheads="1" noChangeShapeType="1" noTextEdit="1"/>
              </p:cNvSpPr>
              <p:nvPr/>
            </p:nvSpPr>
            <p:spPr>
              <a:xfrm>
                <a:off x="4278843" y="2774323"/>
                <a:ext cx="2841482" cy="477888"/>
              </a:xfrm>
              <a:prstGeom prst="rect">
                <a:avLst/>
              </a:prstGeom>
              <a:blipFill>
                <a:blip r:embed="rId4"/>
                <a:stretch>
                  <a:fillRect/>
                </a:stretch>
              </a:blipFill>
            </p:spPr>
            <p:txBody>
              <a:bodyPr/>
              <a:lstStyle/>
              <a:p>
                <a:r>
                  <a:rPr lang="en-US">
                    <a:noFill/>
                  </a:rPr>
                  <a:t> </a:t>
                </a:r>
              </a:p>
            </p:txBody>
          </p:sp>
        </mc:Fallback>
      </mc:AlternateContent>
      <p:sp>
        <p:nvSpPr>
          <p:cNvPr id="33" name="Rectangle 32">
            <a:extLst>
              <a:ext uri="{FF2B5EF4-FFF2-40B4-BE49-F238E27FC236}">
                <a16:creationId xmlns:a16="http://schemas.microsoft.com/office/drawing/2014/main" id="{128ECF9C-8091-4F91-A346-155F685776B5}"/>
              </a:ext>
            </a:extLst>
          </p:cNvPr>
          <p:cNvSpPr/>
          <p:nvPr/>
        </p:nvSpPr>
        <p:spPr>
          <a:xfrm>
            <a:off x="2051692" y="3327551"/>
            <a:ext cx="8088616" cy="369332"/>
          </a:xfrm>
          <a:prstGeom prst="rect">
            <a:avLst/>
          </a:prstGeom>
        </p:spPr>
        <p:txBody>
          <a:bodyPr wrap="square">
            <a:spAutoFit/>
          </a:bodyPr>
          <a:lstStyle/>
          <a:p>
            <a:r>
              <a:rPr lang="en-US" sz="1800" dirty="0"/>
              <a:t>We can combine these equations as follows:</a:t>
            </a:r>
          </a:p>
        </p:txBody>
      </p:sp>
      <mc:AlternateContent xmlns:mc="http://schemas.openxmlformats.org/markup-compatibility/2006" xmlns:a14="http://schemas.microsoft.com/office/drawing/2010/main">
        <mc:Choice Requires="a14">
          <p:sp>
            <p:nvSpPr>
              <p:cNvPr id="34" name="TextBox 33">
                <a:extLst>
                  <a:ext uri="{FF2B5EF4-FFF2-40B4-BE49-F238E27FC236}">
                    <a16:creationId xmlns:a16="http://schemas.microsoft.com/office/drawing/2014/main" id="{976915B0-C5B1-4F56-B1A6-E7CEFBCB9DF7}"/>
                  </a:ext>
                </a:extLst>
              </p:cNvPr>
              <p:cNvSpPr txBox="1"/>
              <p:nvPr/>
            </p:nvSpPr>
            <p:spPr>
              <a:xfrm>
                <a:off x="3806694" y="3727865"/>
                <a:ext cx="3785780" cy="467500"/>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1600" b="0" i="1" smtClean="0">
                              <a:latin typeface="Cambria Math" panose="02040503050406030204" pitchFamily="18" charset="0"/>
                            </a:rPr>
                          </m:ctrlPr>
                        </m:fPr>
                        <m:num>
                          <m:r>
                            <a:rPr lang="en-US" sz="1600" b="0" i="1" smtClean="0">
                              <a:latin typeface="Cambria Math" panose="02040503050406030204" pitchFamily="18" charset="0"/>
                            </a:rPr>
                            <m:t>𝑑</m:t>
                          </m:r>
                        </m:num>
                        <m:den>
                          <m:r>
                            <a:rPr lang="en-US" sz="1600" b="0" i="1" smtClean="0">
                              <a:latin typeface="Cambria Math" panose="02040503050406030204" pitchFamily="18" charset="0"/>
                            </a:rPr>
                            <m:t>𝑑𝑧</m:t>
                          </m:r>
                        </m:den>
                      </m:f>
                      <m:d>
                        <m:dPr>
                          <m:begChr m:val="["/>
                          <m:endChr m:val="]"/>
                          <m:ctrlPr>
                            <a:rPr lang="en-US" sz="1600" b="0" i="1" smtClean="0">
                              <a:latin typeface="Cambria Math" panose="02040503050406030204" pitchFamily="18" charset="0"/>
                            </a:rPr>
                          </m:ctrlPr>
                        </m:dPr>
                        <m:e>
                          <m:sSubSup>
                            <m:sSubSupPr>
                              <m:ctrlPr>
                                <a:rPr lang="en-US" sz="1600" i="1">
                                  <a:latin typeface="Cambria Math" panose="02040503050406030204" pitchFamily="18" charset="0"/>
                                </a:rPr>
                              </m:ctrlPr>
                            </m:sSubSupPr>
                            <m:e>
                              <m:r>
                                <m:rPr>
                                  <m:sty m:val="p"/>
                                </m:rPr>
                                <a:rPr lang="en-US" sz="1600">
                                  <a:latin typeface="Cambria Math" panose="02040503050406030204" pitchFamily="18" charset="0"/>
                                </a:rPr>
                                <m:t>V</m:t>
                              </m:r>
                            </m:e>
                            <m:sub>
                              <m:r>
                                <m:rPr>
                                  <m:sty m:val="p"/>
                                </m:rPr>
                                <a:rPr lang="en-US" sz="1600">
                                  <a:latin typeface="Cambria Math" panose="02040503050406030204" pitchFamily="18" charset="0"/>
                                </a:rPr>
                                <m:t>o</m:t>
                              </m:r>
                            </m:sub>
                            <m:sup>
                              <m:r>
                                <a:rPr lang="en-US" sz="1600">
                                  <a:latin typeface="Cambria Math" panose="02040503050406030204" pitchFamily="18" charset="0"/>
                                </a:rPr>
                                <m:t>+</m:t>
                              </m:r>
                            </m:sup>
                          </m:sSubSup>
                          <m:sSup>
                            <m:sSupPr>
                              <m:ctrlPr>
                                <a:rPr lang="en-US" sz="1600" i="1">
                                  <a:latin typeface="Cambria Math" panose="02040503050406030204" pitchFamily="18" charset="0"/>
                                </a:rPr>
                              </m:ctrlPr>
                            </m:sSupPr>
                            <m:e>
                              <m:r>
                                <m:rPr>
                                  <m:sty m:val="p"/>
                                </m:rPr>
                                <a:rPr lang="en-US" sz="1600">
                                  <a:latin typeface="Cambria Math" panose="02040503050406030204" pitchFamily="18" charset="0"/>
                                </a:rPr>
                                <m:t>e</m:t>
                              </m:r>
                            </m:e>
                            <m:sup>
                              <m:r>
                                <a:rPr lang="en-US" sz="1600">
                                  <a:latin typeface="Cambria Math" panose="02040503050406030204" pitchFamily="18" charset="0"/>
                                </a:rPr>
                                <m:t>−</m:t>
                              </m:r>
                              <m:r>
                                <a:rPr lang="en-US" sz="1600" i="1">
                                  <a:latin typeface="Cambria Math" panose="02040503050406030204" pitchFamily="18" charset="0"/>
                                </a:rPr>
                                <m:t>𝛾</m:t>
                              </m:r>
                              <m:r>
                                <a:rPr lang="en-US" sz="1600" i="1">
                                  <a:latin typeface="Cambria Math" panose="02040503050406030204" pitchFamily="18" charset="0"/>
                                </a:rPr>
                                <m:t>𝑧</m:t>
                              </m:r>
                            </m:sup>
                          </m:sSup>
                        </m:e>
                      </m:d>
                      <m:r>
                        <a:rPr lang="en-US" sz="1600" b="0" i="1" smtClean="0">
                          <a:latin typeface="Cambria Math" panose="02040503050406030204" pitchFamily="18" charset="0"/>
                        </a:rPr>
                        <m:t>=−</m:t>
                      </m:r>
                      <m:r>
                        <a:rPr lang="en-US" sz="1600" i="1">
                          <a:latin typeface="Cambria Math" panose="02040503050406030204" pitchFamily="18" charset="0"/>
                        </a:rPr>
                        <m:t>𝐿</m:t>
                      </m:r>
                      <m:f>
                        <m:fPr>
                          <m:ctrlPr>
                            <a:rPr lang="en-US" sz="1600" i="1">
                              <a:latin typeface="Cambria Math" panose="02040503050406030204" pitchFamily="18" charset="0"/>
                            </a:rPr>
                          </m:ctrlPr>
                        </m:fPr>
                        <m:num>
                          <m:r>
                            <a:rPr lang="en-US" sz="1600" i="1">
                              <a:latin typeface="Cambria Math" panose="02040503050406030204" pitchFamily="18" charset="0"/>
                            </a:rPr>
                            <m:t>𝑑</m:t>
                          </m:r>
                        </m:num>
                        <m:den>
                          <m:r>
                            <a:rPr lang="en-US" sz="1600" i="1">
                              <a:latin typeface="Cambria Math" panose="02040503050406030204" pitchFamily="18" charset="0"/>
                            </a:rPr>
                            <m:t>𝑑𝑡</m:t>
                          </m:r>
                        </m:den>
                      </m:f>
                      <m:d>
                        <m:dPr>
                          <m:begChr m:val="["/>
                          <m:endChr m:val="]"/>
                          <m:ctrlPr>
                            <a:rPr lang="en-US" sz="1600" i="1" smtClean="0">
                              <a:latin typeface="Cambria Math" panose="02040503050406030204" pitchFamily="18" charset="0"/>
                            </a:rPr>
                          </m:ctrlPr>
                        </m:dPr>
                        <m:e>
                          <m:sSubSup>
                            <m:sSubSupPr>
                              <m:ctrlPr>
                                <a:rPr lang="en-US" sz="1600" i="1">
                                  <a:latin typeface="Cambria Math" panose="02040503050406030204" pitchFamily="18" charset="0"/>
                                </a:rPr>
                              </m:ctrlPr>
                            </m:sSubSupPr>
                            <m:e>
                              <m:r>
                                <m:rPr>
                                  <m:sty m:val="p"/>
                                </m:rPr>
                                <a:rPr lang="en-US" sz="1600">
                                  <a:latin typeface="Cambria Math" panose="02040503050406030204" pitchFamily="18" charset="0"/>
                                </a:rPr>
                                <m:t>I</m:t>
                              </m:r>
                            </m:e>
                            <m:sub>
                              <m:r>
                                <m:rPr>
                                  <m:sty m:val="p"/>
                                </m:rPr>
                                <a:rPr lang="en-US" sz="1600">
                                  <a:latin typeface="Cambria Math" panose="02040503050406030204" pitchFamily="18" charset="0"/>
                                </a:rPr>
                                <m:t>o</m:t>
                              </m:r>
                            </m:sub>
                            <m:sup>
                              <m:r>
                                <a:rPr lang="en-US" sz="1600">
                                  <a:latin typeface="Cambria Math" panose="02040503050406030204" pitchFamily="18" charset="0"/>
                                </a:rPr>
                                <m:t>+</m:t>
                              </m:r>
                            </m:sup>
                          </m:sSubSup>
                          <m:sSup>
                            <m:sSupPr>
                              <m:ctrlPr>
                                <a:rPr lang="en-US" sz="1600" i="1">
                                  <a:latin typeface="Cambria Math" panose="02040503050406030204" pitchFamily="18" charset="0"/>
                                </a:rPr>
                              </m:ctrlPr>
                            </m:sSupPr>
                            <m:e>
                              <m:r>
                                <m:rPr>
                                  <m:sty m:val="p"/>
                                </m:rPr>
                                <a:rPr lang="en-US" sz="1600">
                                  <a:latin typeface="Cambria Math" panose="02040503050406030204" pitchFamily="18" charset="0"/>
                                </a:rPr>
                                <m:t>e</m:t>
                              </m:r>
                            </m:e>
                            <m:sup>
                              <m:r>
                                <a:rPr lang="en-US" sz="1600">
                                  <a:latin typeface="Cambria Math" panose="02040503050406030204" pitchFamily="18" charset="0"/>
                                </a:rPr>
                                <m:t>−</m:t>
                              </m:r>
                              <m:r>
                                <a:rPr lang="en-US" sz="1600" i="1">
                                  <a:latin typeface="Cambria Math" panose="02040503050406030204" pitchFamily="18" charset="0"/>
                                </a:rPr>
                                <m:t>𝛾</m:t>
                              </m:r>
                              <m:r>
                                <a:rPr lang="en-US" sz="1600" i="1">
                                  <a:latin typeface="Cambria Math" panose="02040503050406030204" pitchFamily="18" charset="0"/>
                                </a:rPr>
                                <m:t>𝑧</m:t>
                              </m:r>
                            </m:sup>
                          </m:sSup>
                        </m:e>
                      </m:d>
                      <m:r>
                        <a:rPr lang="en-US" sz="1600" b="0" i="1" smtClean="0">
                          <a:latin typeface="Cambria Math" panose="02040503050406030204" pitchFamily="18" charset="0"/>
                        </a:rPr>
                        <m:t>−</m:t>
                      </m:r>
                      <m:r>
                        <a:rPr lang="en-US" sz="1600" b="0" i="1" smtClean="0">
                          <a:latin typeface="Cambria Math" panose="02040503050406030204" pitchFamily="18" charset="0"/>
                        </a:rPr>
                        <m:t>𝑅</m:t>
                      </m:r>
                      <m:d>
                        <m:dPr>
                          <m:begChr m:val="["/>
                          <m:endChr m:val="]"/>
                          <m:ctrlPr>
                            <a:rPr lang="en-US" sz="1600" b="0" i="1" smtClean="0">
                              <a:latin typeface="Cambria Math" panose="02040503050406030204" pitchFamily="18" charset="0"/>
                            </a:rPr>
                          </m:ctrlPr>
                        </m:dPr>
                        <m:e>
                          <m:sSubSup>
                            <m:sSubSupPr>
                              <m:ctrlPr>
                                <a:rPr lang="en-US" sz="1600" i="1">
                                  <a:latin typeface="Cambria Math" panose="02040503050406030204" pitchFamily="18" charset="0"/>
                                </a:rPr>
                              </m:ctrlPr>
                            </m:sSubSupPr>
                            <m:e>
                              <m:r>
                                <m:rPr>
                                  <m:sty m:val="p"/>
                                </m:rPr>
                                <a:rPr lang="en-US" sz="1600">
                                  <a:latin typeface="Cambria Math" panose="02040503050406030204" pitchFamily="18" charset="0"/>
                                </a:rPr>
                                <m:t>I</m:t>
                              </m:r>
                            </m:e>
                            <m:sub>
                              <m:r>
                                <m:rPr>
                                  <m:sty m:val="p"/>
                                </m:rPr>
                                <a:rPr lang="en-US" sz="1600">
                                  <a:latin typeface="Cambria Math" panose="02040503050406030204" pitchFamily="18" charset="0"/>
                                </a:rPr>
                                <m:t>o</m:t>
                              </m:r>
                            </m:sub>
                            <m:sup>
                              <m:r>
                                <a:rPr lang="en-US" sz="1600">
                                  <a:latin typeface="Cambria Math" panose="02040503050406030204" pitchFamily="18" charset="0"/>
                                </a:rPr>
                                <m:t>+</m:t>
                              </m:r>
                            </m:sup>
                          </m:sSubSup>
                          <m:sSup>
                            <m:sSupPr>
                              <m:ctrlPr>
                                <a:rPr lang="en-US" sz="1600" i="1">
                                  <a:latin typeface="Cambria Math" panose="02040503050406030204" pitchFamily="18" charset="0"/>
                                </a:rPr>
                              </m:ctrlPr>
                            </m:sSupPr>
                            <m:e>
                              <m:r>
                                <m:rPr>
                                  <m:sty m:val="p"/>
                                </m:rPr>
                                <a:rPr lang="en-US" sz="1600">
                                  <a:latin typeface="Cambria Math" panose="02040503050406030204" pitchFamily="18" charset="0"/>
                                </a:rPr>
                                <m:t>e</m:t>
                              </m:r>
                            </m:e>
                            <m:sup>
                              <m:r>
                                <a:rPr lang="en-US" sz="1600">
                                  <a:latin typeface="Cambria Math" panose="02040503050406030204" pitchFamily="18" charset="0"/>
                                </a:rPr>
                                <m:t>−</m:t>
                              </m:r>
                              <m:r>
                                <a:rPr lang="en-US" sz="1600" i="1">
                                  <a:latin typeface="Cambria Math" panose="02040503050406030204" pitchFamily="18" charset="0"/>
                                </a:rPr>
                                <m:t>𝛾</m:t>
                              </m:r>
                              <m:r>
                                <a:rPr lang="en-US" sz="1600" i="1">
                                  <a:latin typeface="Cambria Math" panose="02040503050406030204" pitchFamily="18" charset="0"/>
                                </a:rPr>
                                <m:t>𝑧</m:t>
                              </m:r>
                            </m:sup>
                          </m:sSup>
                        </m:e>
                      </m:d>
                    </m:oMath>
                  </m:oMathPara>
                </a14:m>
                <a:endParaRPr lang="en-US" sz="1600" dirty="0"/>
              </a:p>
            </p:txBody>
          </p:sp>
        </mc:Choice>
        <mc:Fallback xmlns="">
          <p:sp>
            <p:nvSpPr>
              <p:cNvPr id="34" name="TextBox 33">
                <a:extLst>
                  <a:ext uri="{FF2B5EF4-FFF2-40B4-BE49-F238E27FC236}">
                    <a16:creationId xmlns:a16="http://schemas.microsoft.com/office/drawing/2014/main" id="{976915B0-C5B1-4F56-B1A6-E7CEFBCB9DF7}"/>
                  </a:ext>
                </a:extLst>
              </p:cNvPr>
              <p:cNvSpPr txBox="1">
                <a:spLocks noRot="1" noChangeAspect="1" noMove="1" noResize="1" noEditPoints="1" noAdjustHandles="1" noChangeArrowheads="1" noChangeShapeType="1" noTextEdit="1"/>
              </p:cNvSpPr>
              <p:nvPr/>
            </p:nvSpPr>
            <p:spPr>
              <a:xfrm>
                <a:off x="3806694" y="3727865"/>
                <a:ext cx="3785780" cy="467500"/>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5" name="TextBox 34">
                <a:extLst>
                  <a:ext uri="{FF2B5EF4-FFF2-40B4-BE49-F238E27FC236}">
                    <a16:creationId xmlns:a16="http://schemas.microsoft.com/office/drawing/2014/main" id="{63E976B4-565E-4E22-B1E5-FDC1299F2949}"/>
                  </a:ext>
                </a:extLst>
              </p:cNvPr>
              <p:cNvSpPr txBox="1"/>
              <p:nvPr/>
            </p:nvSpPr>
            <p:spPr>
              <a:xfrm>
                <a:off x="4076513" y="4333138"/>
                <a:ext cx="3246145" cy="246221"/>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1600" b="0" i="1" smtClean="0">
                          <a:latin typeface="Cambria Math" panose="02040503050406030204" pitchFamily="18" charset="0"/>
                        </a:rPr>
                        <m:t>−</m:t>
                      </m:r>
                      <m:r>
                        <a:rPr lang="en-US" sz="1600" b="0" i="1" smtClean="0">
                          <a:latin typeface="Cambria Math" panose="02040503050406030204" pitchFamily="18" charset="0"/>
                        </a:rPr>
                        <m:t>𝛾</m:t>
                      </m:r>
                      <m:sSubSup>
                        <m:sSubSupPr>
                          <m:ctrlPr>
                            <a:rPr lang="en-US" sz="1600" i="1">
                              <a:latin typeface="Cambria Math" panose="02040503050406030204" pitchFamily="18" charset="0"/>
                            </a:rPr>
                          </m:ctrlPr>
                        </m:sSubSupPr>
                        <m:e>
                          <m:r>
                            <m:rPr>
                              <m:sty m:val="p"/>
                            </m:rPr>
                            <a:rPr lang="en-US" sz="1600">
                              <a:latin typeface="Cambria Math" panose="02040503050406030204" pitchFamily="18" charset="0"/>
                            </a:rPr>
                            <m:t>V</m:t>
                          </m:r>
                        </m:e>
                        <m:sub>
                          <m:r>
                            <m:rPr>
                              <m:sty m:val="p"/>
                            </m:rPr>
                            <a:rPr lang="en-US" sz="1600">
                              <a:latin typeface="Cambria Math" panose="02040503050406030204" pitchFamily="18" charset="0"/>
                            </a:rPr>
                            <m:t>o</m:t>
                          </m:r>
                        </m:sub>
                        <m:sup>
                          <m:r>
                            <a:rPr lang="en-US" sz="1600">
                              <a:latin typeface="Cambria Math" panose="02040503050406030204" pitchFamily="18" charset="0"/>
                            </a:rPr>
                            <m:t>+</m:t>
                          </m:r>
                        </m:sup>
                      </m:sSubSup>
                      <m:sSup>
                        <m:sSupPr>
                          <m:ctrlPr>
                            <a:rPr lang="en-US" sz="1600" i="1">
                              <a:latin typeface="Cambria Math" panose="02040503050406030204" pitchFamily="18" charset="0"/>
                            </a:rPr>
                          </m:ctrlPr>
                        </m:sSupPr>
                        <m:e>
                          <m:r>
                            <m:rPr>
                              <m:sty m:val="p"/>
                            </m:rPr>
                            <a:rPr lang="en-US" sz="1600">
                              <a:latin typeface="Cambria Math" panose="02040503050406030204" pitchFamily="18" charset="0"/>
                            </a:rPr>
                            <m:t>e</m:t>
                          </m:r>
                        </m:e>
                        <m:sup>
                          <m:r>
                            <a:rPr lang="en-US" sz="1600">
                              <a:latin typeface="Cambria Math" panose="02040503050406030204" pitchFamily="18" charset="0"/>
                            </a:rPr>
                            <m:t>−</m:t>
                          </m:r>
                          <m:r>
                            <a:rPr lang="en-US" sz="1600" i="1">
                              <a:latin typeface="Cambria Math" panose="02040503050406030204" pitchFamily="18" charset="0"/>
                            </a:rPr>
                            <m:t>𝛾</m:t>
                          </m:r>
                          <m:r>
                            <a:rPr lang="en-US" sz="1600" i="1">
                              <a:latin typeface="Cambria Math" panose="02040503050406030204" pitchFamily="18" charset="0"/>
                            </a:rPr>
                            <m:t>𝑧</m:t>
                          </m:r>
                        </m:sup>
                      </m:sSup>
                      <m:r>
                        <a:rPr lang="en-US" sz="1600" b="0" i="1" smtClean="0">
                          <a:latin typeface="Cambria Math" panose="02040503050406030204" pitchFamily="18" charset="0"/>
                        </a:rPr>
                        <m:t>=−</m:t>
                      </m:r>
                      <m:r>
                        <a:rPr lang="en-US" sz="1600" b="0" i="1" smtClean="0">
                          <a:latin typeface="Cambria Math" panose="02040503050406030204" pitchFamily="18" charset="0"/>
                        </a:rPr>
                        <m:t>𝑗</m:t>
                      </m:r>
                      <m:r>
                        <a:rPr lang="en-US" sz="1600" b="0" i="1" smtClean="0">
                          <a:latin typeface="Cambria Math" panose="02040503050406030204" pitchFamily="18" charset="0"/>
                        </a:rPr>
                        <m:t>𝜔</m:t>
                      </m:r>
                      <m:r>
                        <a:rPr lang="en-US" sz="1600" b="0" i="1" smtClean="0">
                          <a:latin typeface="Cambria Math" panose="02040503050406030204" pitchFamily="18" charset="0"/>
                        </a:rPr>
                        <m:t>𝐿</m:t>
                      </m:r>
                      <m:sSubSup>
                        <m:sSubSupPr>
                          <m:ctrlPr>
                            <a:rPr lang="en-US" sz="1600" i="1">
                              <a:latin typeface="Cambria Math" panose="02040503050406030204" pitchFamily="18" charset="0"/>
                            </a:rPr>
                          </m:ctrlPr>
                        </m:sSubSupPr>
                        <m:e>
                          <m:r>
                            <m:rPr>
                              <m:sty m:val="p"/>
                            </m:rPr>
                            <a:rPr lang="en-US" sz="1600">
                              <a:latin typeface="Cambria Math" panose="02040503050406030204" pitchFamily="18" charset="0"/>
                            </a:rPr>
                            <m:t>I</m:t>
                          </m:r>
                        </m:e>
                        <m:sub>
                          <m:r>
                            <m:rPr>
                              <m:sty m:val="p"/>
                            </m:rPr>
                            <a:rPr lang="en-US" sz="1600">
                              <a:latin typeface="Cambria Math" panose="02040503050406030204" pitchFamily="18" charset="0"/>
                            </a:rPr>
                            <m:t>o</m:t>
                          </m:r>
                        </m:sub>
                        <m:sup>
                          <m:r>
                            <a:rPr lang="en-US" sz="1600">
                              <a:latin typeface="Cambria Math" panose="02040503050406030204" pitchFamily="18" charset="0"/>
                            </a:rPr>
                            <m:t>+</m:t>
                          </m:r>
                        </m:sup>
                      </m:sSubSup>
                      <m:sSup>
                        <m:sSupPr>
                          <m:ctrlPr>
                            <a:rPr lang="en-US" sz="1600" i="1">
                              <a:latin typeface="Cambria Math" panose="02040503050406030204" pitchFamily="18" charset="0"/>
                            </a:rPr>
                          </m:ctrlPr>
                        </m:sSupPr>
                        <m:e>
                          <m:r>
                            <m:rPr>
                              <m:sty m:val="p"/>
                            </m:rPr>
                            <a:rPr lang="en-US" sz="1600">
                              <a:latin typeface="Cambria Math" panose="02040503050406030204" pitchFamily="18" charset="0"/>
                            </a:rPr>
                            <m:t>e</m:t>
                          </m:r>
                        </m:e>
                        <m:sup>
                          <m:r>
                            <a:rPr lang="en-US" sz="1600">
                              <a:latin typeface="Cambria Math" panose="02040503050406030204" pitchFamily="18" charset="0"/>
                            </a:rPr>
                            <m:t>−</m:t>
                          </m:r>
                          <m:r>
                            <a:rPr lang="en-US" sz="1600" i="1">
                              <a:latin typeface="Cambria Math" panose="02040503050406030204" pitchFamily="18" charset="0"/>
                            </a:rPr>
                            <m:t>𝛾</m:t>
                          </m:r>
                          <m:r>
                            <a:rPr lang="en-US" sz="1600" i="1">
                              <a:latin typeface="Cambria Math" panose="02040503050406030204" pitchFamily="18" charset="0"/>
                            </a:rPr>
                            <m:t>𝑧</m:t>
                          </m:r>
                        </m:sup>
                      </m:sSup>
                      <m:r>
                        <a:rPr lang="en-US" sz="1600" b="0" i="1" smtClean="0">
                          <a:latin typeface="Cambria Math" panose="02040503050406030204" pitchFamily="18" charset="0"/>
                        </a:rPr>
                        <m:t>−</m:t>
                      </m:r>
                      <m:r>
                        <a:rPr lang="en-US" sz="1600" b="0" i="1" smtClean="0">
                          <a:latin typeface="Cambria Math" panose="02040503050406030204" pitchFamily="18" charset="0"/>
                        </a:rPr>
                        <m:t>𝑅</m:t>
                      </m:r>
                      <m:sSubSup>
                        <m:sSubSupPr>
                          <m:ctrlPr>
                            <a:rPr lang="en-US" sz="1600" i="1">
                              <a:latin typeface="Cambria Math" panose="02040503050406030204" pitchFamily="18" charset="0"/>
                            </a:rPr>
                          </m:ctrlPr>
                        </m:sSubSupPr>
                        <m:e>
                          <m:r>
                            <m:rPr>
                              <m:sty m:val="p"/>
                            </m:rPr>
                            <a:rPr lang="en-US" sz="1600">
                              <a:latin typeface="Cambria Math" panose="02040503050406030204" pitchFamily="18" charset="0"/>
                            </a:rPr>
                            <m:t>I</m:t>
                          </m:r>
                        </m:e>
                        <m:sub>
                          <m:r>
                            <m:rPr>
                              <m:sty m:val="p"/>
                            </m:rPr>
                            <a:rPr lang="en-US" sz="1600">
                              <a:latin typeface="Cambria Math" panose="02040503050406030204" pitchFamily="18" charset="0"/>
                            </a:rPr>
                            <m:t>o</m:t>
                          </m:r>
                        </m:sub>
                        <m:sup>
                          <m:r>
                            <a:rPr lang="en-US" sz="1600">
                              <a:latin typeface="Cambria Math" panose="02040503050406030204" pitchFamily="18" charset="0"/>
                            </a:rPr>
                            <m:t>+</m:t>
                          </m:r>
                        </m:sup>
                      </m:sSubSup>
                      <m:sSup>
                        <m:sSupPr>
                          <m:ctrlPr>
                            <a:rPr lang="en-US" sz="1600" i="1">
                              <a:latin typeface="Cambria Math" panose="02040503050406030204" pitchFamily="18" charset="0"/>
                            </a:rPr>
                          </m:ctrlPr>
                        </m:sSupPr>
                        <m:e>
                          <m:r>
                            <m:rPr>
                              <m:sty m:val="p"/>
                            </m:rPr>
                            <a:rPr lang="en-US" sz="1600">
                              <a:latin typeface="Cambria Math" panose="02040503050406030204" pitchFamily="18" charset="0"/>
                            </a:rPr>
                            <m:t>e</m:t>
                          </m:r>
                        </m:e>
                        <m:sup>
                          <m:r>
                            <a:rPr lang="en-US" sz="1600">
                              <a:latin typeface="Cambria Math" panose="02040503050406030204" pitchFamily="18" charset="0"/>
                            </a:rPr>
                            <m:t>−</m:t>
                          </m:r>
                          <m:r>
                            <a:rPr lang="en-US" sz="1600" i="1">
                              <a:latin typeface="Cambria Math" panose="02040503050406030204" pitchFamily="18" charset="0"/>
                            </a:rPr>
                            <m:t>𝛾</m:t>
                          </m:r>
                          <m:r>
                            <a:rPr lang="en-US" sz="1600" i="1">
                              <a:latin typeface="Cambria Math" panose="02040503050406030204" pitchFamily="18" charset="0"/>
                            </a:rPr>
                            <m:t>𝑧</m:t>
                          </m:r>
                        </m:sup>
                      </m:sSup>
                    </m:oMath>
                  </m:oMathPara>
                </a14:m>
                <a:endParaRPr lang="en-US" sz="1600" dirty="0"/>
              </a:p>
            </p:txBody>
          </p:sp>
        </mc:Choice>
        <mc:Fallback xmlns="">
          <p:sp>
            <p:nvSpPr>
              <p:cNvPr id="35" name="TextBox 34">
                <a:extLst>
                  <a:ext uri="{FF2B5EF4-FFF2-40B4-BE49-F238E27FC236}">
                    <a16:creationId xmlns:a16="http://schemas.microsoft.com/office/drawing/2014/main" id="{63E976B4-565E-4E22-B1E5-FDC1299F2949}"/>
                  </a:ext>
                </a:extLst>
              </p:cNvPr>
              <p:cNvSpPr txBox="1">
                <a:spLocks noRot="1" noChangeAspect="1" noMove="1" noResize="1" noEditPoints="1" noAdjustHandles="1" noChangeArrowheads="1" noChangeShapeType="1" noTextEdit="1"/>
              </p:cNvSpPr>
              <p:nvPr/>
            </p:nvSpPr>
            <p:spPr>
              <a:xfrm>
                <a:off x="4076513" y="4333138"/>
                <a:ext cx="3246145" cy="246221"/>
              </a:xfrm>
              <a:prstGeom prst="rect">
                <a:avLst/>
              </a:prstGeom>
              <a:blipFill>
                <a:blip r:embed="rId6"/>
                <a:stretch>
                  <a:fillRect b="-32500"/>
                </a:stretch>
              </a:blipFill>
            </p:spPr>
            <p:txBody>
              <a:bodyPr/>
              <a:lstStyle/>
              <a:p>
                <a:r>
                  <a:rPr lang="en-US">
                    <a:noFill/>
                  </a:rPr>
                  <a:t> </a:t>
                </a:r>
              </a:p>
            </p:txBody>
          </p:sp>
        </mc:Fallback>
      </mc:AlternateContent>
      <p:sp>
        <p:nvSpPr>
          <p:cNvPr id="36" name="Rectangle 35">
            <a:extLst>
              <a:ext uri="{FF2B5EF4-FFF2-40B4-BE49-F238E27FC236}">
                <a16:creationId xmlns:a16="http://schemas.microsoft.com/office/drawing/2014/main" id="{65DDA338-E229-4C71-8408-38C8CE79B939}"/>
              </a:ext>
            </a:extLst>
          </p:cNvPr>
          <p:cNvSpPr/>
          <p:nvPr/>
        </p:nvSpPr>
        <p:spPr>
          <a:xfrm>
            <a:off x="2051692" y="4630506"/>
            <a:ext cx="8088616" cy="369332"/>
          </a:xfrm>
          <a:prstGeom prst="rect">
            <a:avLst/>
          </a:prstGeom>
        </p:spPr>
        <p:txBody>
          <a:bodyPr wrap="square">
            <a:spAutoFit/>
          </a:bodyPr>
          <a:lstStyle/>
          <a:p>
            <a:r>
              <a:rPr lang="en-US" sz="1800" dirty="0"/>
              <a:t>which can be rearranged to give the characteristic impedance, defined by:</a:t>
            </a:r>
          </a:p>
        </p:txBody>
      </p:sp>
      <mc:AlternateContent xmlns:mc="http://schemas.openxmlformats.org/markup-compatibility/2006" xmlns:a14="http://schemas.microsoft.com/office/drawing/2010/main">
        <mc:Choice Requires="a14">
          <p:sp>
            <p:nvSpPr>
              <p:cNvPr id="37" name="TextBox 36">
                <a:extLst>
                  <a:ext uri="{FF2B5EF4-FFF2-40B4-BE49-F238E27FC236}">
                    <a16:creationId xmlns:a16="http://schemas.microsoft.com/office/drawing/2014/main" id="{FD2F4F5B-6C64-457C-A35F-47E1DBF293E0}"/>
                  </a:ext>
                </a:extLst>
              </p:cNvPr>
              <p:cNvSpPr txBox="1"/>
              <p:nvPr/>
            </p:nvSpPr>
            <p:spPr>
              <a:xfrm>
                <a:off x="3032628" y="5102220"/>
                <a:ext cx="5735223" cy="727507"/>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600" b="0" i="1" smtClean="0">
                              <a:latin typeface="Cambria Math" panose="02040503050406030204" pitchFamily="18" charset="0"/>
                            </a:rPr>
                          </m:ctrlPr>
                        </m:sSubPr>
                        <m:e>
                          <m:r>
                            <a:rPr lang="en-US" sz="1600" b="0" i="1" smtClean="0">
                              <a:latin typeface="Cambria Math" panose="02040503050406030204" pitchFamily="18" charset="0"/>
                            </a:rPr>
                            <m:t>𝑍</m:t>
                          </m:r>
                        </m:e>
                        <m:sub>
                          <m:r>
                            <a:rPr lang="en-US" sz="1600" b="0" i="1" smtClean="0">
                              <a:latin typeface="Cambria Math" panose="02040503050406030204" pitchFamily="18" charset="0"/>
                            </a:rPr>
                            <m:t>𝑜</m:t>
                          </m:r>
                        </m:sub>
                      </m:sSub>
                      <m:r>
                        <a:rPr lang="en-US" sz="1600" b="0" i="1" smtClean="0">
                          <a:latin typeface="Cambria Math" panose="02040503050406030204" pitchFamily="18" charset="0"/>
                        </a:rPr>
                        <m:t>=</m:t>
                      </m:r>
                      <m:f>
                        <m:fPr>
                          <m:ctrlPr>
                            <a:rPr lang="en-US" sz="1600" b="0" i="1" smtClean="0">
                              <a:latin typeface="Cambria Math" panose="02040503050406030204" pitchFamily="18" charset="0"/>
                            </a:rPr>
                          </m:ctrlPr>
                        </m:fPr>
                        <m:num>
                          <m:sSubSup>
                            <m:sSubSupPr>
                              <m:ctrlPr>
                                <a:rPr lang="en-US" sz="1600" i="1">
                                  <a:latin typeface="Cambria Math" panose="02040503050406030204" pitchFamily="18" charset="0"/>
                                </a:rPr>
                              </m:ctrlPr>
                            </m:sSubSupPr>
                            <m:e>
                              <m:r>
                                <m:rPr>
                                  <m:sty m:val="p"/>
                                </m:rPr>
                                <a:rPr lang="en-US" sz="1600">
                                  <a:latin typeface="Cambria Math" panose="02040503050406030204" pitchFamily="18" charset="0"/>
                                </a:rPr>
                                <m:t>V</m:t>
                              </m:r>
                            </m:e>
                            <m:sub>
                              <m:r>
                                <m:rPr>
                                  <m:sty m:val="p"/>
                                </m:rPr>
                                <a:rPr lang="en-US" sz="1600">
                                  <a:latin typeface="Cambria Math" panose="02040503050406030204" pitchFamily="18" charset="0"/>
                                </a:rPr>
                                <m:t>o</m:t>
                              </m:r>
                            </m:sub>
                            <m:sup>
                              <m:r>
                                <a:rPr lang="en-US" sz="1600">
                                  <a:latin typeface="Cambria Math" panose="02040503050406030204" pitchFamily="18" charset="0"/>
                                </a:rPr>
                                <m:t>+</m:t>
                              </m:r>
                            </m:sup>
                          </m:sSubSup>
                        </m:num>
                        <m:den>
                          <m:sSubSup>
                            <m:sSubSupPr>
                              <m:ctrlPr>
                                <a:rPr lang="en-US" sz="1600" i="1">
                                  <a:latin typeface="Cambria Math" panose="02040503050406030204" pitchFamily="18" charset="0"/>
                                </a:rPr>
                              </m:ctrlPr>
                            </m:sSubSupPr>
                            <m:e>
                              <m:r>
                                <m:rPr>
                                  <m:sty m:val="p"/>
                                </m:rPr>
                                <a:rPr lang="en-US" sz="1600">
                                  <a:latin typeface="Cambria Math" panose="02040503050406030204" pitchFamily="18" charset="0"/>
                                </a:rPr>
                                <m:t>I</m:t>
                              </m:r>
                            </m:e>
                            <m:sub>
                              <m:r>
                                <m:rPr>
                                  <m:sty m:val="p"/>
                                </m:rPr>
                                <a:rPr lang="en-US" sz="1600">
                                  <a:latin typeface="Cambria Math" panose="02040503050406030204" pitchFamily="18" charset="0"/>
                                </a:rPr>
                                <m:t>o</m:t>
                              </m:r>
                            </m:sub>
                            <m:sup>
                              <m:r>
                                <a:rPr lang="en-US" sz="1600">
                                  <a:latin typeface="Cambria Math" panose="02040503050406030204" pitchFamily="18" charset="0"/>
                                </a:rPr>
                                <m:t>+</m:t>
                              </m:r>
                            </m:sup>
                          </m:sSubSup>
                        </m:den>
                      </m:f>
                      <m:r>
                        <a:rPr lang="en-US" sz="1600" b="0" i="1" smtClean="0">
                          <a:latin typeface="Cambria Math" panose="02040503050406030204" pitchFamily="18" charset="0"/>
                        </a:rPr>
                        <m:t>=</m:t>
                      </m:r>
                      <m:f>
                        <m:fPr>
                          <m:ctrlPr>
                            <a:rPr lang="en-US" sz="1600" b="0" i="1" smtClean="0">
                              <a:latin typeface="Cambria Math" panose="02040503050406030204" pitchFamily="18" charset="0"/>
                            </a:rPr>
                          </m:ctrlPr>
                        </m:fPr>
                        <m:num>
                          <m:r>
                            <a:rPr lang="en-US" sz="1600" i="1">
                              <a:latin typeface="Cambria Math" panose="02040503050406030204" pitchFamily="18" charset="0"/>
                            </a:rPr>
                            <m:t>𝑗</m:t>
                          </m:r>
                          <m:r>
                            <a:rPr lang="en-US" sz="1600" i="1">
                              <a:latin typeface="Cambria Math" panose="02040503050406030204" pitchFamily="18" charset="0"/>
                            </a:rPr>
                            <m:t>𝜔</m:t>
                          </m:r>
                          <m:r>
                            <a:rPr lang="en-US" sz="1600" i="1">
                              <a:latin typeface="Cambria Math" panose="02040503050406030204" pitchFamily="18" charset="0"/>
                            </a:rPr>
                            <m:t>𝐿</m:t>
                          </m:r>
                          <m:r>
                            <a:rPr lang="en-US" sz="1600" b="0" i="1" smtClean="0">
                              <a:latin typeface="Cambria Math" panose="02040503050406030204" pitchFamily="18" charset="0"/>
                            </a:rPr>
                            <m:t>+</m:t>
                          </m:r>
                          <m:r>
                            <a:rPr lang="en-US" sz="1600" i="1">
                              <a:latin typeface="Cambria Math" panose="02040503050406030204" pitchFamily="18" charset="0"/>
                            </a:rPr>
                            <m:t>𝑅</m:t>
                          </m:r>
                        </m:num>
                        <m:den>
                          <m:r>
                            <a:rPr lang="en-US" sz="1600" i="1">
                              <a:latin typeface="Cambria Math" panose="02040503050406030204" pitchFamily="18" charset="0"/>
                            </a:rPr>
                            <m:t>𝛾</m:t>
                          </m:r>
                        </m:den>
                      </m:f>
                      <m:r>
                        <a:rPr lang="en-US" sz="1600" b="0" i="1" smtClean="0">
                          <a:latin typeface="Cambria Math" panose="02040503050406030204" pitchFamily="18" charset="0"/>
                        </a:rPr>
                        <m:t>=</m:t>
                      </m:r>
                      <m:f>
                        <m:fPr>
                          <m:ctrlPr>
                            <a:rPr lang="en-US" sz="1600" i="1">
                              <a:latin typeface="Cambria Math" panose="02040503050406030204" pitchFamily="18" charset="0"/>
                            </a:rPr>
                          </m:ctrlPr>
                        </m:fPr>
                        <m:num>
                          <m:r>
                            <a:rPr lang="en-US" sz="1600" i="1">
                              <a:latin typeface="Cambria Math" panose="02040503050406030204" pitchFamily="18" charset="0"/>
                            </a:rPr>
                            <m:t>𝑗</m:t>
                          </m:r>
                          <m:r>
                            <a:rPr lang="en-US" sz="1600" i="1">
                              <a:latin typeface="Cambria Math" panose="02040503050406030204" pitchFamily="18" charset="0"/>
                            </a:rPr>
                            <m:t>𝜔</m:t>
                          </m:r>
                          <m:r>
                            <a:rPr lang="en-US" sz="1600" i="1">
                              <a:latin typeface="Cambria Math" panose="02040503050406030204" pitchFamily="18" charset="0"/>
                            </a:rPr>
                            <m:t>𝐿</m:t>
                          </m:r>
                          <m:r>
                            <a:rPr lang="en-US" sz="1600" i="1">
                              <a:latin typeface="Cambria Math" panose="02040503050406030204" pitchFamily="18" charset="0"/>
                            </a:rPr>
                            <m:t>+</m:t>
                          </m:r>
                          <m:r>
                            <a:rPr lang="en-US" sz="1600" i="1">
                              <a:latin typeface="Cambria Math" panose="02040503050406030204" pitchFamily="18" charset="0"/>
                            </a:rPr>
                            <m:t>𝑅</m:t>
                          </m:r>
                        </m:num>
                        <m:den>
                          <m:rad>
                            <m:radPr>
                              <m:degHide m:val="on"/>
                              <m:ctrlPr>
                                <a:rPr lang="en-US" sz="1600" i="1">
                                  <a:latin typeface="Cambria Math" panose="02040503050406030204" pitchFamily="18" charset="0"/>
                                </a:rPr>
                              </m:ctrlPr>
                            </m:radPr>
                            <m:deg/>
                            <m:e>
                              <m:r>
                                <a:rPr lang="en-US" sz="1600" i="1">
                                  <a:latin typeface="Cambria Math" panose="02040503050406030204" pitchFamily="18" charset="0"/>
                                </a:rPr>
                                <m:t>𝑅𝐺</m:t>
                              </m:r>
                              <m:r>
                                <a:rPr lang="en-US" sz="1600" i="1">
                                  <a:latin typeface="Cambria Math" panose="02040503050406030204" pitchFamily="18" charset="0"/>
                                </a:rPr>
                                <m:t>+</m:t>
                              </m:r>
                              <m:r>
                                <a:rPr lang="en-US" sz="1600" i="1">
                                  <a:latin typeface="Cambria Math" panose="02040503050406030204" pitchFamily="18" charset="0"/>
                                </a:rPr>
                                <m:t>𝑗</m:t>
                              </m:r>
                              <m:r>
                                <a:rPr lang="en-US" sz="1600" i="1">
                                  <a:latin typeface="Cambria Math" panose="02040503050406030204" pitchFamily="18" charset="0"/>
                                </a:rPr>
                                <m:t>𝜔</m:t>
                              </m:r>
                              <m:d>
                                <m:dPr>
                                  <m:ctrlPr>
                                    <a:rPr lang="en-US" sz="1600" i="1">
                                      <a:latin typeface="Cambria Math" panose="02040503050406030204" pitchFamily="18" charset="0"/>
                                    </a:rPr>
                                  </m:ctrlPr>
                                </m:dPr>
                                <m:e>
                                  <m:r>
                                    <a:rPr lang="en-US" sz="1600" i="1">
                                      <a:latin typeface="Cambria Math" panose="02040503050406030204" pitchFamily="18" charset="0"/>
                                    </a:rPr>
                                    <m:t>𝐿𝐺</m:t>
                                  </m:r>
                                  <m:r>
                                    <a:rPr lang="en-US" sz="1600" i="1">
                                      <a:latin typeface="Cambria Math" panose="02040503050406030204" pitchFamily="18" charset="0"/>
                                    </a:rPr>
                                    <m:t>+</m:t>
                                  </m:r>
                                  <m:r>
                                    <a:rPr lang="en-US" sz="1600" i="1">
                                      <a:latin typeface="Cambria Math" panose="02040503050406030204" pitchFamily="18" charset="0"/>
                                    </a:rPr>
                                    <m:t>𝑅𝐶</m:t>
                                  </m:r>
                                </m:e>
                              </m:d>
                              <m:r>
                                <a:rPr lang="en-US" sz="1600" i="1">
                                  <a:latin typeface="Cambria Math" panose="02040503050406030204" pitchFamily="18" charset="0"/>
                                </a:rPr>
                                <m:t>−</m:t>
                              </m:r>
                              <m:sSup>
                                <m:sSupPr>
                                  <m:ctrlPr>
                                    <a:rPr lang="en-US" sz="1600" i="1">
                                      <a:latin typeface="Cambria Math" panose="02040503050406030204" pitchFamily="18" charset="0"/>
                                    </a:rPr>
                                  </m:ctrlPr>
                                </m:sSupPr>
                                <m:e>
                                  <m:r>
                                    <a:rPr lang="en-US" sz="1600" i="1">
                                      <a:latin typeface="Cambria Math" panose="02040503050406030204" pitchFamily="18" charset="0"/>
                                    </a:rPr>
                                    <m:t>𝜔</m:t>
                                  </m:r>
                                </m:e>
                                <m:sup>
                                  <m:r>
                                    <a:rPr lang="en-US" sz="1600" i="1">
                                      <a:latin typeface="Cambria Math" panose="02040503050406030204" pitchFamily="18" charset="0"/>
                                    </a:rPr>
                                    <m:t>2</m:t>
                                  </m:r>
                                </m:sup>
                              </m:sSup>
                              <m:r>
                                <a:rPr lang="en-US" sz="1600" i="1">
                                  <a:latin typeface="Cambria Math" panose="02040503050406030204" pitchFamily="18" charset="0"/>
                                </a:rPr>
                                <m:t>𝐿𝐶</m:t>
                              </m:r>
                            </m:e>
                          </m:rad>
                        </m:den>
                      </m:f>
                      <m:r>
                        <a:rPr lang="en-US" sz="1600" b="0" i="1" smtClean="0">
                          <a:latin typeface="Cambria Math" panose="02040503050406030204" pitchFamily="18" charset="0"/>
                        </a:rPr>
                        <m:t>=</m:t>
                      </m:r>
                      <m:rad>
                        <m:radPr>
                          <m:degHide m:val="on"/>
                          <m:ctrlPr>
                            <a:rPr lang="en-US" sz="1600" b="0" i="1" smtClean="0">
                              <a:latin typeface="Cambria Math" panose="02040503050406030204" pitchFamily="18" charset="0"/>
                            </a:rPr>
                          </m:ctrlPr>
                        </m:radPr>
                        <m:deg/>
                        <m:e>
                          <m:f>
                            <m:fPr>
                              <m:ctrlPr>
                                <a:rPr lang="en-US" sz="1600" i="1">
                                  <a:latin typeface="Cambria Math" panose="02040503050406030204" pitchFamily="18" charset="0"/>
                                </a:rPr>
                              </m:ctrlPr>
                            </m:fPr>
                            <m:num>
                              <m:r>
                                <a:rPr lang="en-US" sz="1600" b="0" i="1" smtClean="0">
                                  <a:latin typeface="Cambria Math" panose="02040503050406030204" pitchFamily="18" charset="0"/>
                                </a:rPr>
                                <m:t>𝑅</m:t>
                              </m:r>
                              <m:r>
                                <a:rPr lang="en-US" sz="1600" b="0" i="1" smtClean="0">
                                  <a:latin typeface="Cambria Math" panose="02040503050406030204" pitchFamily="18" charset="0"/>
                                </a:rPr>
                                <m:t>+</m:t>
                              </m:r>
                              <m:r>
                                <a:rPr lang="en-US" sz="1600" i="1">
                                  <a:latin typeface="Cambria Math" panose="02040503050406030204" pitchFamily="18" charset="0"/>
                                </a:rPr>
                                <m:t>𝑗</m:t>
                              </m:r>
                              <m:r>
                                <a:rPr lang="en-US" sz="1600" i="1">
                                  <a:latin typeface="Cambria Math" panose="02040503050406030204" pitchFamily="18" charset="0"/>
                                </a:rPr>
                                <m:t>𝜔</m:t>
                              </m:r>
                              <m:r>
                                <a:rPr lang="en-US" sz="1600" i="1">
                                  <a:latin typeface="Cambria Math" panose="02040503050406030204" pitchFamily="18" charset="0"/>
                                </a:rPr>
                                <m:t>𝐿</m:t>
                              </m:r>
                            </m:num>
                            <m:den>
                              <m:r>
                                <a:rPr lang="en-US" sz="1600" b="0" i="1" smtClean="0">
                                  <a:latin typeface="Cambria Math" panose="02040503050406030204" pitchFamily="18" charset="0"/>
                                </a:rPr>
                                <m:t>𝐺</m:t>
                              </m:r>
                              <m:r>
                                <a:rPr lang="en-US" sz="1600" b="0" i="1" smtClean="0">
                                  <a:latin typeface="Cambria Math" panose="02040503050406030204" pitchFamily="18" charset="0"/>
                                </a:rPr>
                                <m:t>+</m:t>
                              </m:r>
                              <m:r>
                                <a:rPr lang="en-US" sz="1600" b="0" i="1" smtClean="0">
                                  <a:latin typeface="Cambria Math" panose="02040503050406030204" pitchFamily="18" charset="0"/>
                                </a:rPr>
                                <m:t>𝑗</m:t>
                              </m:r>
                              <m:r>
                                <a:rPr lang="en-US" sz="1600" b="0" i="1" smtClean="0">
                                  <a:latin typeface="Cambria Math" panose="02040503050406030204" pitchFamily="18" charset="0"/>
                                </a:rPr>
                                <m:t>𝜔</m:t>
                              </m:r>
                              <m:r>
                                <a:rPr lang="en-US" sz="1600" b="0" i="1" smtClean="0">
                                  <a:latin typeface="Cambria Math" panose="02040503050406030204" pitchFamily="18" charset="0"/>
                                </a:rPr>
                                <m:t>𝐶</m:t>
                              </m:r>
                            </m:den>
                          </m:f>
                        </m:e>
                      </m:rad>
                    </m:oMath>
                  </m:oMathPara>
                </a14:m>
                <a:endParaRPr lang="en-US" sz="1600" dirty="0"/>
              </a:p>
            </p:txBody>
          </p:sp>
        </mc:Choice>
        <mc:Fallback xmlns="">
          <p:sp>
            <p:nvSpPr>
              <p:cNvPr id="37" name="TextBox 36">
                <a:extLst>
                  <a:ext uri="{FF2B5EF4-FFF2-40B4-BE49-F238E27FC236}">
                    <a16:creationId xmlns:a16="http://schemas.microsoft.com/office/drawing/2014/main" id="{FD2F4F5B-6C64-457C-A35F-47E1DBF293E0}"/>
                  </a:ext>
                </a:extLst>
              </p:cNvPr>
              <p:cNvSpPr txBox="1">
                <a:spLocks noRot="1" noChangeAspect="1" noMove="1" noResize="1" noEditPoints="1" noAdjustHandles="1" noChangeArrowheads="1" noChangeShapeType="1" noTextEdit="1"/>
              </p:cNvSpPr>
              <p:nvPr/>
            </p:nvSpPr>
            <p:spPr>
              <a:xfrm>
                <a:off x="3032628" y="5102220"/>
                <a:ext cx="5735223" cy="727507"/>
              </a:xfrm>
              <a:prstGeom prst="rect">
                <a:avLst/>
              </a:prstGeom>
              <a:blipFill>
                <a:blip r:embed="rId7"/>
                <a:stretch>
                  <a:fillRect b="-840"/>
                </a:stretch>
              </a:blipFill>
            </p:spPr>
            <p:txBody>
              <a:bodyPr/>
              <a:lstStyle/>
              <a:p>
                <a:r>
                  <a:rPr lang="en-US">
                    <a:noFill/>
                  </a:rPr>
                  <a:t> </a:t>
                </a:r>
              </a:p>
            </p:txBody>
          </p:sp>
        </mc:Fallback>
      </mc:AlternateContent>
      <p:sp>
        <p:nvSpPr>
          <p:cNvPr id="2" name="Title 1">
            <a:extLst>
              <a:ext uri="{FF2B5EF4-FFF2-40B4-BE49-F238E27FC236}">
                <a16:creationId xmlns:a16="http://schemas.microsoft.com/office/drawing/2014/main" id="{5251F00D-FFD5-4A9F-8552-C3ECDF24A7AA}"/>
              </a:ext>
            </a:extLst>
          </p:cNvPr>
          <p:cNvSpPr>
            <a:spLocks noGrp="1"/>
          </p:cNvSpPr>
          <p:nvPr>
            <p:ph type="title"/>
          </p:nvPr>
        </p:nvSpPr>
        <p:spPr/>
        <p:txBody>
          <a:bodyPr/>
          <a:lstStyle/>
          <a:p>
            <a:r>
              <a:rPr lang="en-US" dirty="0">
                <a:latin typeface="+mn-lt"/>
              </a:rPr>
              <a:t>Characteristic Impedance</a:t>
            </a:r>
          </a:p>
        </p:txBody>
      </p:sp>
    </p:spTree>
    <p:extLst>
      <p:ext uri="{BB962C8B-B14F-4D97-AF65-F5344CB8AC3E}">
        <p14:creationId xmlns:p14="http://schemas.microsoft.com/office/powerpoint/2010/main" val="11837010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63410" y="671253"/>
            <a:ext cx="11028346" cy="369332"/>
          </a:xfrm>
          <a:prstGeom prst="rect">
            <a:avLst/>
          </a:prstGeom>
        </p:spPr>
        <p:txBody>
          <a:bodyPr wrap="square">
            <a:spAutoFit/>
          </a:bodyPr>
          <a:lstStyle/>
          <a:p>
            <a:r>
              <a:rPr lang="en-US" sz="1800" i="1" dirty="0"/>
              <a:t>Electrically large circuits require more advanced analysis techniques than those taught for electrically-small systems.</a:t>
            </a:r>
          </a:p>
        </p:txBody>
      </p:sp>
      <p:sp>
        <p:nvSpPr>
          <p:cNvPr id="10" name="Rectangle 9">
            <a:extLst>
              <a:ext uri="{FF2B5EF4-FFF2-40B4-BE49-F238E27FC236}">
                <a16:creationId xmlns:a16="http://schemas.microsoft.com/office/drawing/2014/main" id="{1C472A66-BD13-4BE7-9FA1-7D9424D06F98}"/>
              </a:ext>
            </a:extLst>
          </p:cNvPr>
          <p:cNvSpPr/>
          <p:nvPr/>
        </p:nvSpPr>
        <p:spPr>
          <a:xfrm>
            <a:off x="1838949" y="1040585"/>
            <a:ext cx="4030547" cy="369332"/>
          </a:xfrm>
          <a:prstGeom prst="rect">
            <a:avLst/>
          </a:prstGeom>
        </p:spPr>
        <p:txBody>
          <a:bodyPr wrap="square">
            <a:spAutoFit/>
          </a:bodyPr>
          <a:lstStyle/>
          <a:p>
            <a:r>
              <a:rPr lang="en-US" sz="1800" dirty="0"/>
              <a:t>Consider the following circuit diagram:</a:t>
            </a:r>
          </a:p>
        </p:txBody>
      </p:sp>
      <p:pic>
        <p:nvPicPr>
          <p:cNvPr id="6" name="Picture 5" descr="A picture containing clock&#10;&#10;Description automatically generated">
            <a:extLst>
              <a:ext uri="{FF2B5EF4-FFF2-40B4-BE49-F238E27FC236}">
                <a16:creationId xmlns:a16="http://schemas.microsoft.com/office/drawing/2014/main" id="{41B59918-186C-4C65-B306-DBB614C2A4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9000" y="1388351"/>
            <a:ext cx="5098220" cy="3618493"/>
          </a:xfrm>
          <a:prstGeom prst="rect">
            <a:avLst/>
          </a:prstGeom>
        </p:spPr>
      </p:pic>
      <p:sp>
        <p:nvSpPr>
          <p:cNvPr id="7" name="TextBox 6">
            <a:extLst>
              <a:ext uri="{FF2B5EF4-FFF2-40B4-BE49-F238E27FC236}">
                <a16:creationId xmlns:a16="http://schemas.microsoft.com/office/drawing/2014/main" id="{12E946F4-F94F-4F30-B43C-27B31B0D807B}"/>
              </a:ext>
            </a:extLst>
          </p:cNvPr>
          <p:cNvSpPr txBox="1"/>
          <p:nvPr/>
        </p:nvSpPr>
        <p:spPr>
          <a:xfrm>
            <a:off x="4800600" y="2176373"/>
            <a:ext cx="785023" cy="369332"/>
          </a:xfrm>
          <a:prstGeom prst="rect">
            <a:avLst/>
          </a:prstGeom>
          <a:noFill/>
        </p:spPr>
        <p:txBody>
          <a:bodyPr wrap="square" rtlCol="0">
            <a:spAutoFit/>
          </a:bodyPr>
          <a:lstStyle/>
          <a:p>
            <a:r>
              <a:rPr lang="en-US" sz="1800" dirty="0"/>
              <a:t>switch</a:t>
            </a:r>
          </a:p>
        </p:txBody>
      </p:sp>
      <p:sp>
        <p:nvSpPr>
          <p:cNvPr id="12" name="Rectangle 11">
            <a:extLst>
              <a:ext uri="{FF2B5EF4-FFF2-40B4-BE49-F238E27FC236}">
                <a16:creationId xmlns:a16="http://schemas.microsoft.com/office/drawing/2014/main" id="{9197EAF2-7A91-4E33-AA9D-56FFECA8095A}"/>
              </a:ext>
            </a:extLst>
          </p:cNvPr>
          <p:cNvSpPr/>
          <p:nvPr/>
        </p:nvSpPr>
        <p:spPr>
          <a:xfrm>
            <a:off x="1894791" y="4881824"/>
            <a:ext cx="8228160" cy="646331"/>
          </a:xfrm>
          <a:prstGeom prst="rect">
            <a:avLst/>
          </a:prstGeom>
        </p:spPr>
        <p:txBody>
          <a:bodyPr wrap="square">
            <a:spAutoFit/>
          </a:bodyPr>
          <a:lstStyle/>
          <a:p>
            <a:r>
              <a:rPr lang="en-US" sz="1800" dirty="0"/>
              <a:t>By conventional circuit theory (under the electrically-small-system assumption), closing the switch will instantly result in the voltage </a:t>
            </a:r>
            <a:r>
              <a:rPr lang="en-US" sz="1800" i="1" dirty="0"/>
              <a:t>V </a:t>
            </a:r>
            <a:r>
              <a:rPr lang="en-US" sz="1800" dirty="0"/>
              <a:t>appearing across the resistor </a:t>
            </a:r>
            <a:r>
              <a:rPr lang="en-US" sz="1800" i="1" dirty="0"/>
              <a:t>R</a:t>
            </a:r>
            <a:r>
              <a:rPr lang="en-US" sz="1800" dirty="0"/>
              <a:t>.</a:t>
            </a:r>
          </a:p>
        </p:txBody>
      </p:sp>
      <p:sp>
        <p:nvSpPr>
          <p:cNvPr id="2" name="Title 1">
            <a:extLst>
              <a:ext uri="{FF2B5EF4-FFF2-40B4-BE49-F238E27FC236}">
                <a16:creationId xmlns:a16="http://schemas.microsoft.com/office/drawing/2014/main" id="{5CE07A59-809E-4B8E-98E1-96814BCD8F28}"/>
              </a:ext>
            </a:extLst>
          </p:cNvPr>
          <p:cNvSpPr>
            <a:spLocks noGrp="1"/>
          </p:cNvSpPr>
          <p:nvPr>
            <p:ph type="title"/>
          </p:nvPr>
        </p:nvSpPr>
        <p:spPr/>
        <p:txBody>
          <a:bodyPr/>
          <a:lstStyle/>
          <a:p>
            <a:r>
              <a:rPr lang="en-US" dirty="0">
                <a:latin typeface="+mn-lt"/>
              </a:rPr>
              <a:t>Why talk about transmission lines?</a:t>
            </a:r>
          </a:p>
        </p:txBody>
      </p:sp>
    </p:spTree>
    <p:extLst>
      <p:ext uri="{BB962C8B-B14F-4D97-AF65-F5344CB8AC3E}">
        <p14:creationId xmlns:p14="http://schemas.microsoft.com/office/powerpoint/2010/main" val="23000172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29F816B-65A5-CABC-3706-C0E079B271A0}"/>
              </a:ext>
            </a:extLst>
          </p:cNvPr>
          <p:cNvSpPr/>
          <p:nvPr/>
        </p:nvSpPr>
        <p:spPr>
          <a:xfrm>
            <a:off x="3073149" y="4953000"/>
            <a:ext cx="5760673" cy="887771"/>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 name="Rectangle 4">
            <a:extLst>
              <a:ext uri="{FF2B5EF4-FFF2-40B4-BE49-F238E27FC236}">
                <a16:creationId xmlns:a16="http://schemas.microsoft.com/office/drawing/2014/main" id="{E0E6D3A1-AEEE-E8FC-2CA9-C8382E4812BE}"/>
              </a:ext>
            </a:extLst>
          </p:cNvPr>
          <p:cNvSpPr/>
          <p:nvPr/>
        </p:nvSpPr>
        <p:spPr>
          <a:xfrm>
            <a:off x="4953001" y="3051917"/>
            <a:ext cx="1447800" cy="517963"/>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 name="Rectangle 2">
            <a:extLst>
              <a:ext uri="{FF2B5EF4-FFF2-40B4-BE49-F238E27FC236}">
                <a16:creationId xmlns:a16="http://schemas.microsoft.com/office/drawing/2014/main" id="{5C7519B7-EA60-D338-3255-FB05F667DEC0}"/>
              </a:ext>
            </a:extLst>
          </p:cNvPr>
          <p:cNvSpPr/>
          <p:nvPr/>
        </p:nvSpPr>
        <p:spPr>
          <a:xfrm>
            <a:off x="4495799" y="1758451"/>
            <a:ext cx="2362201" cy="852970"/>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Rectangle 3"/>
          <p:cNvSpPr/>
          <p:nvPr/>
        </p:nvSpPr>
        <p:spPr>
          <a:xfrm>
            <a:off x="724790" y="630479"/>
            <a:ext cx="10972798" cy="369332"/>
          </a:xfrm>
          <a:prstGeom prst="rect">
            <a:avLst/>
          </a:prstGeom>
        </p:spPr>
        <p:txBody>
          <a:bodyPr wrap="square">
            <a:spAutoFit/>
          </a:bodyPr>
          <a:lstStyle/>
          <a:p>
            <a:r>
              <a:rPr lang="en-US" sz="1800" i="1" dirty="0"/>
              <a:t>The ratio of voltage to current at any point along a transmission line is fixed by the characteristics of the line.</a:t>
            </a:r>
          </a:p>
        </p:txBody>
      </p:sp>
      <p:sp>
        <p:nvSpPr>
          <p:cNvPr id="36" name="Rectangle 35">
            <a:extLst>
              <a:ext uri="{FF2B5EF4-FFF2-40B4-BE49-F238E27FC236}">
                <a16:creationId xmlns:a16="http://schemas.microsoft.com/office/drawing/2014/main" id="{65DDA338-E229-4C71-8408-38C8CE79B939}"/>
              </a:ext>
            </a:extLst>
          </p:cNvPr>
          <p:cNvSpPr/>
          <p:nvPr/>
        </p:nvSpPr>
        <p:spPr>
          <a:xfrm>
            <a:off x="2000269" y="994418"/>
            <a:ext cx="8088616" cy="646331"/>
          </a:xfrm>
          <a:prstGeom prst="rect">
            <a:avLst/>
          </a:prstGeom>
        </p:spPr>
        <p:txBody>
          <a:bodyPr wrap="square">
            <a:spAutoFit/>
          </a:bodyPr>
          <a:lstStyle/>
          <a:p>
            <a:r>
              <a:rPr lang="en-US" sz="1800" dirty="0"/>
              <a:t>This is the characteristic impedance of the line, given in terms of its per-length resistance, inductance, conductance, and capacitance.</a:t>
            </a:r>
          </a:p>
        </p:txBody>
      </p:sp>
      <mc:AlternateContent xmlns:mc="http://schemas.openxmlformats.org/markup-compatibility/2006" xmlns:a14="http://schemas.microsoft.com/office/drawing/2010/main">
        <mc:Choice Requires="a14">
          <p:sp>
            <p:nvSpPr>
              <p:cNvPr id="37" name="TextBox 36">
                <a:extLst>
                  <a:ext uri="{FF2B5EF4-FFF2-40B4-BE49-F238E27FC236}">
                    <a16:creationId xmlns:a16="http://schemas.microsoft.com/office/drawing/2014/main" id="{FD2F4F5B-6C64-457C-A35F-47E1DBF293E0}"/>
                  </a:ext>
                </a:extLst>
              </p:cNvPr>
              <p:cNvSpPr txBox="1"/>
              <p:nvPr/>
            </p:nvSpPr>
            <p:spPr>
              <a:xfrm>
                <a:off x="4619893" y="1806475"/>
                <a:ext cx="1941557" cy="727507"/>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600" b="0" i="1" smtClean="0">
                              <a:latin typeface="Cambria Math" panose="02040503050406030204" pitchFamily="18" charset="0"/>
                            </a:rPr>
                          </m:ctrlPr>
                        </m:sSubPr>
                        <m:e>
                          <m:r>
                            <a:rPr lang="en-US" sz="1600" b="0" i="1" smtClean="0">
                              <a:latin typeface="Cambria Math" panose="02040503050406030204" pitchFamily="18" charset="0"/>
                            </a:rPr>
                            <m:t>𝑍</m:t>
                          </m:r>
                        </m:e>
                        <m:sub>
                          <m:r>
                            <a:rPr lang="en-US" sz="1600" b="0" i="1" smtClean="0">
                              <a:latin typeface="Cambria Math" panose="02040503050406030204" pitchFamily="18" charset="0"/>
                            </a:rPr>
                            <m:t>𝑜</m:t>
                          </m:r>
                        </m:sub>
                      </m:sSub>
                      <m:r>
                        <a:rPr lang="en-US" sz="1600" b="0" i="1" smtClean="0">
                          <a:latin typeface="Cambria Math" panose="02040503050406030204" pitchFamily="18" charset="0"/>
                        </a:rPr>
                        <m:t>=</m:t>
                      </m:r>
                      <m:f>
                        <m:fPr>
                          <m:ctrlPr>
                            <a:rPr lang="en-US" sz="1600" i="1">
                              <a:latin typeface="Cambria Math" panose="02040503050406030204" pitchFamily="18" charset="0"/>
                            </a:rPr>
                          </m:ctrlPr>
                        </m:fPr>
                        <m:num>
                          <m:sSubSup>
                            <m:sSubSupPr>
                              <m:ctrlPr>
                                <a:rPr lang="en-US" sz="1600" i="1">
                                  <a:latin typeface="Cambria Math" panose="02040503050406030204" pitchFamily="18" charset="0"/>
                                </a:rPr>
                              </m:ctrlPr>
                            </m:sSubSupPr>
                            <m:e>
                              <m:r>
                                <m:rPr>
                                  <m:sty m:val="p"/>
                                </m:rPr>
                                <a:rPr lang="en-US" sz="1600">
                                  <a:latin typeface="Cambria Math" panose="02040503050406030204" pitchFamily="18" charset="0"/>
                                </a:rPr>
                                <m:t>V</m:t>
                              </m:r>
                            </m:e>
                            <m:sub>
                              <m:r>
                                <m:rPr>
                                  <m:sty m:val="p"/>
                                </m:rPr>
                                <a:rPr lang="en-US" sz="1600">
                                  <a:latin typeface="Cambria Math" panose="02040503050406030204" pitchFamily="18" charset="0"/>
                                </a:rPr>
                                <m:t>o</m:t>
                              </m:r>
                            </m:sub>
                            <m:sup>
                              <m:r>
                                <a:rPr lang="en-US" sz="1600">
                                  <a:latin typeface="Cambria Math" panose="02040503050406030204" pitchFamily="18" charset="0"/>
                                </a:rPr>
                                <m:t>+</m:t>
                              </m:r>
                            </m:sup>
                          </m:sSubSup>
                        </m:num>
                        <m:den>
                          <m:sSubSup>
                            <m:sSubSupPr>
                              <m:ctrlPr>
                                <a:rPr lang="en-US" sz="1600" i="1">
                                  <a:latin typeface="Cambria Math" panose="02040503050406030204" pitchFamily="18" charset="0"/>
                                </a:rPr>
                              </m:ctrlPr>
                            </m:sSubSupPr>
                            <m:e>
                              <m:r>
                                <m:rPr>
                                  <m:sty m:val="p"/>
                                </m:rPr>
                                <a:rPr lang="en-US" sz="1600">
                                  <a:latin typeface="Cambria Math" panose="02040503050406030204" pitchFamily="18" charset="0"/>
                                </a:rPr>
                                <m:t>I</m:t>
                              </m:r>
                            </m:e>
                            <m:sub>
                              <m:r>
                                <m:rPr>
                                  <m:sty m:val="p"/>
                                </m:rPr>
                                <a:rPr lang="en-US" sz="1600">
                                  <a:latin typeface="Cambria Math" panose="02040503050406030204" pitchFamily="18" charset="0"/>
                                </a:rPr>
                                <m:t>o</m:t>
                              </m:r>
                            </m:sub>
                            <m:sup>
                              <m:r>
                                <a:rPr lang="en-US" sz="1600">
                                  <a:latin typeface="Cambria Math" panose="02040503050406030204" pitchFamily="18" charset="0"/>
                                </a:rPr>
                                <m:t>+</m:t>
                              </m:r>
                            </m:sup>
                          </m:sSubSup>
                        </m:den>
                      </m:f>
                      <m:r>
                        <a:rPr lang="en-US" sz="1600" b="0" i="1" smtClean="0">
                          <a:latin typeface="Cambria Math" panose="02040503050406030204" pitchFamily="18" charset="0"/>
                        </a:rPr>
                        <m:t>=</m:t>
                      </m:r>
                      <m:rad>
                        <m:radPr>
                          <m:degHide m:val="on"/>
                          <m:ctrlPr>
                            <a:rPr lang="en-US" sz="1600" b="0" i="1" smtClean="0">
                              <a:latin typeface="Cambria Math" panose="02040503050406030204" pitchFamily="18" charset="0"/>
                            </a:rPr>
                          </m:ctrlPr>
                        </m:radPr>
                        <m:deg/>
                        <m:e>
                          <m:f>
                            <m:fPr>
                              <m:ctrlPr>
                                <a:rPr lang="en-US" sz="1600" i="1">
                                  <a:latin typeface="Cambria Math" panose="02040503050406030204" pitchFamily="18" charset="0"/>
                                </a:rPr>
                              </m:ctrlPr>
                            </m:fPr>
                            <m:num>
                              <m:r>
                                <a:rPr lang="en-US" sz="1600" b="0" i="1" smtClean="0">
                                  <a:latin typeface="Cambria Math" panose="02040503050406030204" pitchFamily="18" charset="0"/>
                                </a:rPr>
                                <m:t>𝑅</m:t>
                              </m:r>
                              <m:r>
                                <a:rPr lang="en-US" sz="1600" b="0" i="1" smtClean="0">
                                  <a:latin typeface="Cambria Math" panose="02040503050406030204" pitchFamily="18" charset="0"/>
                                </a:rPr>
                                <m:t>+</m:t>
                              </m:r>
                              <m:r>
                                <a:rPr lang="en-US" sz="1600" i="1">
                                  <a:latin typeface="Cambria Math" panose="02040503050406030204" pitchFamily="18" charset="0"/>
                                </a:rPr>
                                <m:t>𝑗</m:t>
                              </m:r>
                              <m:r>
                                <a:rPr lang="en-US" sz="1600" i="1">
                                  <a:latin typeface="Cambria Math" panose="02040503050406030204" pitchFamily="18" charset="0"/>
                                </a:rPr>
                                <m:t>𝜔</m:t>
                              </m:r>
                              <m:r>
                                <a:rPr lang="en-US" sz="1600" i="1">
                                  <a:latin typeface="Cambria Math" panose="02040503050406030204" pitchFamily="18" charset="0"/>
                                </a:rPr>
                                <m:t>𝐿</m:t>
                              </m:r>
                            </m:num>
                            <m:den>
                              <m:r>
                                <a:rPr lang="en-US" sz="1600" b="0" i="1" smtClean="0">
                                  <a:latin typeface="Cambria Math" panose="02040503050406030204" pitchFamily="18" charset="0"/>
                                </a:rPr>
                                <m:t>𝐺</m:t>
                              </m:r>
                              <m:r>
                                <a:rPr lang="en-US" sz="1600" b="0" i="1" smtClean="0">
                                  <a:latin typeface="Cambria Math" panose="02040503050406030204" pitchFamily="18" charset="0"/>
                                </a:rPr>
                                <m:t>+</m:t>
                              </m:r>
                              <m:r>
                                <a:rPr lang="en-US" sz="1600" b="0" i="1" smtClean="0">
                                  <a:latin typeface="Cambria Math" panose="02040503050406030204" pitchFamily="18" charset="0"/>
                                </a:rPr>
                                <m:t>𝑗</m:t>
                              </m:r>
                              <m:r>
                                <a:rPr lang="en-US" sz="1600" b="0" i="1" smtClean="0">
                                  <a:latin typeface="Cambria Math" panose="02040503050406030204" pitchFamily="18" charset="0"/>
                                </a:rPr>
                                <m:t>𝜔</m:t>
                              </m:r>
                              <m:r>
                                <a:rPr lang="en-US" sz="1600" b="0" i="1" smtClean="0">
                                  <a:latin typeface="Cambria Math" panose="02040503050406030204" pitchFamily="18" charset="0"/>
                                </a:rPr>
                                <m:t>𝐶</m:t>
                              </m:r>
                            </m:den>
                          </m:f>
                        </m:e>
                      </m:rad>
                    </m:oMath>
                  </m:oMathPara>
                </a14:m>
                <a:endParaRPr lang="en-US" sz="1600" dirty="0"/>
              </a:p>
            </p:txBody>
          </p:sp>
        </mc:Choice>
        <mc:Fallback xmlns="">
          <p:sp>
            <p:nvSpPr>
              <p:cNvPr id="37" name="TextBox 36">
                <a:extLst>
                  <a:ext uri="{FF2B5EF4-FFF2-40B4-BE49-F238E27FC236}">
                    <a16:creationId xmlns:a16="http://schemas.microsoft.com/office/drawing/2014/main" id="{FD2F4F5B-6C64-457C-A35F-47E1DBF293E0}"/>
                  </a:ext>
                </a:extLst>
              </p:cNvPr>
              <p:cNvSpPr txBox="1">
                <a:spLocks noRot="1" noChangeAspect="1" noMove="1" noResize="1" noEditPoints="1" noAdjustHandles="1" noChangeArrowheads="1" noChangeShapeType="1" noTextEdit="1"/>
              </p:cNvSpPr>
              <p:nvPr/>
            </p:nvSpPr>
            <p:spPr>
              <a:xfrm>
                <a:off x="4619893" y="1806475"/>
                <a:ext cx="1941557" cy="727507"/>
              </a:xfrm>
              <a:prstGeom prst="rect">
                <a:avLst/>
              </a:prstGeom>
              <a:blipFill>
                <a:blip r:embed="rId2"/>
                <a:stretch>
                  <a:fillRect/>
                </a:stretch>
              </a:blipFill>
            </p:spPr>
            <p:txBody>
              <a:bodyPr/>
              <a:lstStyle/>
              <a:p>
                <a:r>
                  <a:rPr lang="en-US">
                    <a:noFill/>
                  </a:rPr>
                  <a:t> </a:t>
                </a:r>
              </a:p>
            </p:txBody>
          </p:sp>
        </mc:Fallback>
      </mc:AlternateContent>
      <p:sp>
        <p:nvSpPr>
          <p:cNvPr id="15" name="Rectangle 14">
            <a:extLst>
              <a:ext uri="{FF2B5EF4-FFF2-40B4-BE49-F238E27FC236}">
                <a16:creationId xmlns:a16="http://schemas.microsoft.com/office/drawing/2014/main" id="{0CCB4BBE-FD7D-4AB7-A2BC-CC33A54A82F0}"/>
              </a:ext>
            </a:extLst>
          </p:cNvPr>
          <p:cNvSpPr/>
          <p:nvPr/>
        </p:nvSpPr>
        <p:spPr>
          <a:xfrm>
            <a:off x="2000269" y="2676647"/>
            <a:ext cx="8088616" cy="369332"/>
          </a:xfrm>
          <a:prstGeom prst="rect">
            <a:avLst/>
          </a:prstGeom>
        </p:spPr>
        <p:txBody>
          <a:bodyPr wrap="square">
            <a:spAutoFit/>
          </a:bodyPr>
          <a:lstStyle/>
          <a:p>
            <a:r>
              <a:rPr lang="en-US" sz="1800" dirty="0"/>
              <a:t>Note that, if the line is lossless, this becomes:</a:t>
            </a:r>
          </a:p>
        </p:txBody>
      </p:sp>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E579F1B0-B63F-4723-AD2D-BD5BC3FC6556}"/>
                  </a:ext>
                </a:extLst>
              </p:cNvPr>
              <p:cNvSpPr txBox="1"/>
              <p:nvPr/>
            </p:nvSpPr>
            <p:spPr>
              <a:xfrm>
                <a:off x="5190343" y="3139883"/>
                <a:ext cx="1027654" cy="29815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600" b="0" i="1" smtClean="0">
                              <a:latin typeface="Cambria Math" panose="02040503050406030204" pitchFamily="18" charset="0"/>
                            </a:rPr>
                          </m:ctrlPr>
                        </m:sSubPr>
                        <m:e>
                          <m:r>
                            <a:rPr lang="en-US" sz="1600" b="0" i="1" smtClean="0">
                              <a:latin typeface="Cambria Math" panose="02040503050406030204" pitchFamily="18" charset="0"/>
                            </a:rPr>
                            <m:t>𝑍</m:t>
                          </m:r>
                        </m:e>
                        <m:sub>
                          <m:r>
                            <a:rPr lang="en-US" sz="1600" b="0" i="1" smtClean="0">
                              <a:latin typeface="Cambria Math" panose="02040503050406030204" pitchFamily="18" charset="0"/>
                            </a:rPr>
                            <m:t>𝑜</m:t>
                          </m:r>
                        </m:sub>
                      </m:sSub>
                      <m:r>
                        <a:rPr lang="en-US" sz="1600" b="0" i="1" smtClean="0">
                          <a:latin typeface="Cambria Math" panose="02040503050406030204" pitchFamily="18" charset="0"/>
                        </a:rPr>
                        <m:t>=</m:t>
                      </m:r>
                      <m:rad>
                        <m:radPr>
                          <m:degHide m:val="on"/>
                          <m:ctrlPr>
                            <a:rPr lang="en-US" sz="1600" b="0" i="1" smtClean="0">
                              <a:latin typeface="Cambria Math" panose="02040503050406030204" pitchFamily="18" charset="0"/>
                            </a:rPr>
                          </m:ctrlPr>
                        </m:radPr>
                        <m:deg/>
                        <m:e>
                          <m:r>
                            <a:rPr lang="en-US" sz="1600" b="0" i="1" smtClean="0">
                              <a:latin typeface="Cambria Math" panose="02040503050406030204" pitchFamily="18" charset="0"/>
                            </a:rPr>
                            <m:t>𝐿</m:t>
                          </m:r>
                          <m:r>
                            <a:rPr lang="en-US" sz="1600" b="0" i="1" smtClean="0">
                              <a:latin typeface="Cambria Math" panose="02040503050406030204" pitchFamily="18" charset="0"/>
                            </a:rPr>
                            <m:t>/</m:t>
                          </m:r>
                          <m:r>
                            <a:rPr lang="en-US" sz="1600" b="0" i="1" smtClean="0">
                              <a:latin typeface="Cambria Math" panose="02040503050406030204" pitchFamily="18" charset="0"/>
                            </a:rPr>
                            <m:t>𝐶</m:t>
                          </m:r>
                        </m:e>
                      </m:rad>
                    </m:oMath>
                  </m:oMathPara>
                </a14:m>
                <a:endParaRPr lang="en-US" sz="1600" dirty="0"/>
              </a:p>
            </p:txBody>
          </p:sp>
        </mc:Choice>
        <mc:Fallback xmlns="">
          <p:sp>
            <p:nvSpPr>
              <p:cNvPr id="18" name="TextBox 17">
                <a:extLst>
                  <a:ext uri="{FF2B5EF4-FFF2-40B4-BE49-F238E27FC236}">
                    <a16:creationId xmlns:a16="http://schemas.microsoft.com/office/drawing/2014/main" id="{E579F1B0-B63F-4723-AD2D-BD5BC3FC6556}"/>
                  </a:ext>
                </a:extLst>
              </p:cNvPr>
              <p:cNvSpPr txBox="1">
                <a:spLocks noRot="1" noChangeAspect="1" noMove="1" noResize="1" noEditPoints="1" noAdjustHandles="1" noChangeArrowheads="1" noChangeShapeType="1" noTextEdit="1"/>
              </p:cNvSpPr>
              <p:nvPr/>
            </p:nvSpPr>
            <p:spPr>
              <a:xfrm>
                <a:off x="5190343" y="3139883"/>
                <a:ext cx="1027654" cy="298159"/>
              </a:xfrm>
              <a:prstGeom prst="rect">
                <a:avLst/>
              </a:prstGeom>
              <a:blipFill>
                <a:blip r:embed="rId3"/>
                <a:stretch>
                  <a:fillRect l="-3550" r="-2959" b="-24490"/>
                </a:stretch>
              </a:blipFill>
            </p:spPr>
            <p:txBody>
              <a:bodyPr/>
              <a:lstStyle/>
              <a:p>
                <a:r>
                  <a:rPr lang="en-US">
                    <a:noFill/>
                  </a:rPr>
                  <a:t> </a:t>
                </a:r>
              </a:p>
            </p:txBody>
          </p:sp>
        </mc:Fallback>
      </mc:AlternateContent>
      <p:sp>
        <p:nvSpPr>
          <p:cNvPr id="20" name="Rectangle 19">
            <a:extLst>
              <a:ext uri="{FF2B5EF4-FFF2-40B4-BE49-F238E27FC236}">
                <a16:creationId xmlns:a16="http://schemas.microsoft.com/office/drawing/2014/main" id="{2A3A087D-BA2B-4945-BCA2-5C0E9FD2BC56}"/>
              </a:ext>
            </a:extLst>
          </p:cNvPr>
          <p:cNvSpPr/>
          <p:nvPr/>
        </p:nvSpPr>
        <p:spPr>
          <a:xfrm>
            <a:off x="2000269" y="4047596"/>
            <a:ext cx="8088616" cy="923330"/>
          </a:xfrm>
          <a:prstGeom prst="rect">
            <a:avLst/>
          </a:prstGeom>
        </p:spPr>
        <p:txBody>
          <a:bodyPr wrap="square">
            <a:spAutoFit/>
          </a:bodyPr>
          <a:lstStyle/>
          <a:p>
            <a:r>
              <a:rPr lang="en-US" sz="1800" dirty="0"/>
              <a:t>The characteristic impedance is the ratio of forward voltage to forward current.  The same derivation may be performed in terms of the backward voltage and backward current, to show:</a:t>
            </a:r>
          </a:p>
        </p:txBody>
      </p:sp>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1F037A01-A623-49AF-94D2-182A9216B4A7}"/>
                  </a:ext>
                </a:extLst>
              </p:cNvPr>
              <p:cNvSpPr txBox="1"/>
              <p:nvPr/>
            </p:nvSpPr>
            <p:spPr>
              <a:xfrm>
                <a:off x="3167189" y="5022752"/>
                <a:ext cx="5394747" cy="727507"/>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600" b="0" i="1" smtClean="0">
                              <a:latin typeface="Cambria Math" panose="02040503050406030204" pitchFamily="18" charset="0"/>
                            </a:rPr>
                          </m:ctrlPr>
                        </m:sSubPr>
                        <m:e>
                          <m:r>
                            <a:rPr lang="en-US" sz="1600" b="0" i="1" smtClean="0">
                              <a:latin typeface="Cambria Math" panose="02040503050406030204" pitchFamily="18" charset="0"/>
                            </a:rPr>
                            <m:t>𝑍</m:t>
                          </m:r>
                        </m:e>
                        <m:sub>
                          <m:r>
                            <a:rPr lang="en-US" sz="1600" b="0" i="1" smtClean="0">
                              <a:latin typeface="Cambria Math" panose="02040503050406030204" pitchFamily="18" charset="0"/>
                            </a:rPr>
                            <m:t>𝑜</m:t>
                          </m:r>
                        </m:sub>
                      </m:sSub>
                      <m:r>
                        <a:rPr lang="en-US" sz="1600" b="0" i="1" smtClean="0">
                          <a:latin typeface="Cambria Math" panose="02040503050406030204" pitchFamily="18" charset="0"/>
                        </a:rPr>
                        <m:t>=</m:t>
                      </m:r>
                      <m:rad>
                        <m:radPr>
                          <m:degHide m:val="on"/>
                          <m:ctrlPr>
                            <a:rPr lang="en-US" sz="1600" b="0" i="1" smtClean="0">
                              <a:latin typeface="Cambria Math" panose="02040503050406030204" pitchFamily="18" charset="0"/>
                            </a:rPr>
                          </m:ctrlPr>
                        </m:radPr>
                        <m:deg/>
                        <m:e>
                          <m:f>
                            <m:fPr>
                              <m:ctrlPr>
                                <a:rPr lang="en-US" sz="1600" i="1">
                                  <a:latin typeface="Cambria Math" panose="02040503050406030204" pitchFamily="18" charset="0"/>
                                </a:rPr>
                              </m:ctrlPr>
                            </m:fPr>
                            <m:num>
                              <m:r>
                                <a:rPr lang="en-US" sz="1600" b="0" i="1" smtClean="0">
                                  <a:latin typeface="Cambria Math" panose="02040503050406030204" pitchFamily="18" charset="0"/>
                                </a:rPr>
                                <m:t>𝑅</m:t>
                              </m:r>
                              <m:r>
                                <a:rPr lang="en-US" sz="1600" b="0" i="1" smtClean="0">
                                  <a:latin typeface="Cambria Math" panose="02040503050406030204" pitchFamily="18" charset="0"/>
                                </a:rPr>
                                <m:t>+</m:t>
                              </m:r>
                              <m:r>
                                <a:rPr lang="en-US" sz="1600" i="1">
                                  <a:latin typeface="Cambria Math" panose="02040503050406030204" pitchFamily="18" charset="0"/>
                                </a:rPr>
                                <m:t>𝑗</m:t>
                              </m:r>
                              <m:r>
                                <a:rPr lang="en-US" sz="1600" i="1">
                                  <a:latin typeface="Cambria Math" panose="02040503050406030204" pitchFamily="18" charset="0"/>
                                </a:rPr>
                                <m:t>𝜔</m:t>
                              </m:r>
                              <m:r>
                                <a:rPr lang="en-US" sz="1600" i="1">
                                  <a:latin typeface="Cambria Math" panose="02040503050406030204" pitchFamily="18" charset="0"/>
                                </a:rPr>
                                <m:t>𝐿</m:t>
                              </m:r>
                            </m:num>
                            <m:den>
                              <m:r>
                                <a:rPr lang="en-US" sz="1600" b="0" i="1" smtClean="0">
                                  <a:latin typeface="Cambria Math" panose="02040503050406030204" pitchFamily="18" charset="0"/>
                                </a:rPr>
                                <m:t>𝐺</m:t>
                              </m:r>
                              <m:r>
                                <a:rPr lang="en-US" sz="1600" b="0" i="1" smtClean="0">
                                  <a:latin typeface="Cambria Math" panose="02040503050406030204" pitchFamily="18" charset="0"/>
                                </a:rPr>
                                <m:t>+</m:t>
                              </m:r>
                              <m:r>
                                <a:rPr lang="en-US" sz="1600" b="0" i="1" smtClean="0">
                                  <a:latin typeface="Cambria Math" panose="02040503050406030204" pitchFamily="18" charset="0"/>
                                </a:rPr>
                                <m:t>𝑗</m:t>
                              </m:r>
                              <m:r>
                                <a:rPr lang="en-US" sz="1600" b="0" i="1" smtClean="0">
                                  <a:latin typeface="Cambria Math" panose="02040503050406030204" pitchFamily="18" charset="0"/>
                                </a:rPr>
                                <m:t>𝜔</m:t>
                              </m:r>
                              <m:r>
                                <a:rPr lang="en-US" sz="1600" b="0" i="1" smtClean="0">
                                  <a:latin typeface="Cambria Math" panose="02040503050406030204" pitchFamily="18" charset="0"/>
                                </a:rPr>
                                <m:t>𝐶</m:t>
                              </m:r>
                            </m:den>
                          </m:f>
                        </m:e>
                      </m:rad>
                      <m:r>
                        <a:rPr lang="en-US" sz="1600" b="0" i="1" smtClean="0">
                          <a:latin typeface="Cambria Math" panose="02040503050406030204" pitchFamily="18" charset="0"/>
                        </a:rPr>
                        <m:t>=</m:t>
                      </m:r>
                      <m:f>
                        <m:fPr>
                          <m:ctrlPr>
                            <a:rPr lang="en-US" sz="1600" b="0" i="1" smtClean="0">
                              <a:latin typeface="Cambria Math" panose="02040503050406030204" pitchFamily="18" charset="0"/>
                            </a:rPr>
                          </m:ctrlPr>
                        </m:fPr>
                        <m:num>
                          <m:r>
                            <a:rPr lang="en-US" sz="1600" b="0" i="1" smtClean="0">
                              <a:latin typeface="Cambria Math" panose="02040503050406030204" pitchFamily="18" charset="0"/>
                            </a:rPr>
                            <m:t>𝑓𝑜𝑟𝑤𝑎𝑟𝑑</m:t>
                          </m:r>
                          <m:r>
                            <a:rPr lang="en-US" sz="1600" b="0" i="1" smtClean="0">
                              <a:latin typeface="Cambria Math" panose="02040503050406030204" pitchFamily="18" charset="0"/>
                            </a:rPr>
                            <m:t> </m:t>
                          </m:r>
                          <m:r>
                            <a:rPr lang="en-US" sz="1600" b="0" i="1" smtClean="0">
                              <a:latin typeface="Cambria Math" panose="02040503050406030204" pitchFamily="18" charset="0"/>
                            </a:rPr>
                            <m:t>𝑣𝑜𝑙𝑡𝑎𝑔𝑒</m:t>
                          </m:r>
                        </m:num>
                        <m:den>
                          <m:r>
                            <a:rPr lang="en-US" sz="1600" b="0" i="1" smtClean="0">
                              <a:latin typeface="Cambria Math" panose="02040503050406030204" pitchFamily="18" charset="0"/>
                            </a:rPr>
                            <m:t>𝑓𝑜𝑟𝑤𝑎𝑟𝑑</m:t>
                          </m:r>
                          <m:r>
                            <a:rPr lang="en-US" sz="1600" b="0" i="1" smtClean="0">
                              <a:latin typeface="Cambria Math" panose="02040503050406030204" pitchFamily="18" charset="0"/>
                            </a:rPr>
                            <m:t> </m:t>
                          </m:r>
                          <m:r>
                            <a:rPr lang="en-US" sz="1600" b="0" i="1" smtClean="0">
                              <a:latin typeface="Cambria Math" panose="02040503050406030204" pitchFamily="18" charset="0"/>
                            </a:rPr>
                            <m:t>𝑐𝑢𝑟𝑟𝑒𝑛𝑡</m:t>
                          </m:r>
                        </m:den>
                      </m:f>
                      <m:r>
                        <a:rPr lang="en-US" sz="1600" i="1">
                          <a:latin typeface="Cambria Math" panose="02040503050406030204" pitchFamily="18" charset="0"/>
                        </a:rPr>
                        <m:t>=</m:t>
                      </m:r>
                      <m:r>
                        <a:rPr lang="en-US" sz="1600" b="0" i="1" smtClean="0">
                          <a:latin typeface="Cambria Math" panose="02040503050406030204" pitchFamily="18" charset="0"/>
                        </a:rPr>
                        <m:t>−</m:t>
                      </m:r>
                      <m:f>
                        <m:fPr>
                          <m:ctrlPr>
                            <a:rPr lang="en-US" sz="1600" i="1">
                              <a:latin typeface="Cambria Math" panose="02040503050406030204" pitchFamily="18" charset="0"/>
                            </a:rPr>
                          </m:ctrlPr>
                        </m:fPr>
                        <m:num>
                          <m:r>
                            <a:rPr lang="en-US" sz="1600" b="0" i="1" smtClean="0">
                              <a:latin typeface="Cambria Math" panose="02040503050406030204" pitchFamily="18" charset="0"/>
                            </a:rPr>
                            <m:t>𝑏𝑎𝑐𝑘𝑤𝑎𝑟𝑑</m:t>
                          </m:r>
                          <m:r>
                            <a:rPr lang="en-US" sz="1600" b="0" i="1" smtClean="0">
                              <a:latin typeface="Cambria Math" panose="02040503050406030204" pitchFamily="18" charset="0"/>
                            </a:rPr>
                            <m:t> </m:t>
                          </m:r>
                          <m:r>
                            <a:rPr lang="en-US" sz="1600" b="0" i="1" smtClean="0">
                              <a:latin typeface="Cambria Math" panose="02040503050406030204" pitchFamily="18" charset="0"/>
                            </a:rPr>
                            <m:t>𝑣𝑜𝑙𝑡𝑎𝑔𝑒</m:t>
                          </m:r>
                        </m:num>
                        <m:den>
                          <m:r>
                            <a:rPr lang="en-US" sz="1600" b="0" i="1" smtClean="0">
                              <a:latin typeface="Cambria Math" panose="02040503050406030204" pitchFamily="18" charset="0"/>
                            </a:rPr>
                            <m:t>𝑏𝑎𝑐𝑘𝑤𝑎𝑟𝑑</m:t>
                          </m:r>
                          <m:r>
                            <a:rPr lang="en-US" sz="1600" b="0" i="1" smtClean="0">
                              <a:latin typeface="Cambria Math" panose="02040503050406030204" pitchFamily="18" charset="0"/>
                            </a:rPr>
                            <m:t> </m:t>
                          </m:r>
                          <m:r>
                            <a:rPr lang="en-US" sz="1600" b="0" i="1" smtClean="0">
                              <a:latin typeface="Cambria Math" panose="02040503050406030204" pitchFamily="18" charset="0"/>
                            </a:rPr>
                            <m:t>𝑐𝑢𝑟𝑟𝑒𝑛𝑡</m:t>
                          </m:r>
                        </m:den>
                      </m:f>
                    </m:oMath>
                  </m:oMathPara>
                </a14:m>
                <a:endParaRPr lang="en-US" sz="1600" dirty="0"/>
              </a:p>
            </p:txBody>
          </p:sp>
        </mc:Choice>
        <mc:Fallback xmlns="">
          <p:sp>
            <p:nvSpPr>
              <p:cNvPr id="23" name="TextBox 22">
                <a:extLst>
                  <a:ext uri="{FF2B5EF4-FFF2-40B4-BE49-F238E27FC236}">
                    <a16:creationId xmlns:a16="http://schemas.microsoft.com/office/drawing/2014/main" id="{1F037A01-A623-49AF-94D2-182A9216B4A7}"/>
                  </a:ext>
                </a:extLst>
              </p:cNvPr>
              <p:cNvSpPr txBox="1">
                <a:spLocks noRot="1" noChangeAspect="1" noMove="1" noResize="1" noEditPoints="1" noAdjustHandles="1" noChangeArrowheads="1" noChangeShapeType="1" noTextEdit="1"/>
              </p:cNvSpPr>
              <p:nvPr/>
            </p:nvSpPr>
            <p:spPr>
              <a:xfrm>
                <a:off x="3167189" y="5022752"/>
                <a:ext cx="5394747" cy="727507"/>
              </a:xfrm>
              <a:prstGeom prst="rect">
                <a:avLst/>
              </a:prstGeom>
              <a:blipFill>
                <a:blip r:embed="rId4"/>
                <a:stretch>
                  <a:fillRect b="-840"/>
                </a:stretch>
              </a:blipFill>
            </p:spPr>
            <p:txBody>
              <a:bodyPr/>
              <a:lstStyle/>
              <a:p>
                <a:r>
                  <a:rPr lang="en-US">
                    <a:noFill/>
                  </a:rPr>
                  <a:t> </a:t>
                </a:r>
              </a:p>
            </p:txBody>
          </p:sp>
        </mc:Fallback>
      </mc:AlternateContent>
      <p:sp>
        <p:nvSpPr>
          <p:cNvPr id="24" name="Rectangle 23">
            <a:extLst>
              <a:ext uri="{FF2B5EF4-FFF2-40B4-BE49-F238E27FC236}">
                <a16:creationId xmlns:a16="http://schemas.microsoft.com/office/drawing/2014/main" id="{90DBBB02-D6D1-47E2-AB8E-544711729373}"/>
              </a:ext>
            </a:extLst>
          </p:cNvPr>
          <p:cNvSpPr/>
          <p:nvPr/>
        </p:nvSpPr>
        <p:spPr>
          <a:xfrm>
            <a:off x="6630184" y="5835772"/>
            <a:ext cx="4756558" cy="369332"/>
          </a:xfrm>
          <a:prstGeom prst="rect">
            <a:avLst/>
          </a:prstGeom>
        </p:spPr>
        <p:txBody>
          <a:bodyPr wrap="square">
            <a:spAutoFit/>
          </a:bodyPr>
          <a:lstStyle/>
          <a:p>
            <a:r>
              <a:rPr lang="en-US" sz="1800" b="1" dirty="0"/>
              <a:t>Note the negative sign of the backward terms</a:t>
            </a:r>
          </a:p>
        </p:txBody>
      </p:sp>
      <p:cxnSp>
        <p:nvCxnSpPr>
          <p:cNvPr id="25" name="Straight Connector 24">
            <a:extLst>
              <a:ext uri="{FF2B5EF4-FFF2-40B4-BE49-F238E27FC236}">
                <a16:creationId xmlns:a16="http://schemas.microsoft.com/office/drawing/2014/main" id="{3BB67FFC-02FB-4A73-AA10-6D4C955D4A72}"/>
              </a:ext>
            </a:extLst>
          </p:cNvPr>
          <p:cNvCxnSpPr>
            <a:cxnSpLocks/>
          </p:cNvCxnSpPr>
          <p:nvPr/>
        </p:nvCxnSpPr>
        <p:spPr>
          <a:xfrm>
            <a:off x="6698919" y="5532962"/>
            <a:ext cx="57869" cy="317717"/>
          </a:xfrm>
          <a:prstGeom prst="line">
            <a:avLst/>
          </a:prstGeom>
          <a:ln w="28575">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8B61F846-C45A-4007-AD45-5D4DACE14CF6}"/>
              </a:ext>
            </a:extLst>
          </p:cNvPr>
          <p:cNvSpPr/>
          <p:nvPr/>
        </p:nvSpPr>
        <p:spPr>
          <a:xfrm>
            <a:off x="2000269" y="3632611"/>
            <a:ext cx="8088616" cy="369332"/>
          </a:xfrm>
          <a:prstGeom prst="rect">
            <a:avLst/>
          </a:prstGeom>
        </p:spPr>
        <p:txBody>
          <a:bodyPr wrap="square">
            <a:spAutoFit/>
          </a:bodyPr>
          <a:lstStyle/>
          <a:p>
            <a:r>
              <a:rPr lang="en-US" sz="1800" dirty="0"/>
              <a:t>Note that the characteristic impedance of a lossless line is purely real.</a:t>
            </a:r>
          </a:p>
        </p:txBody>
      </p:sp>
      <p:sp>
        <p:nvSpPr>
          <p:cNvPr id="2" name="Title 1">
            <a:extLst>
              <a:ext uri="{FF2B5EF4-FFF2-40B4-BE49-F238E27FC236}">
                <a16:creationId xmlns:a16="http://schemas.microsoft.com/office/drawing/2014/main" id="{F985C738-4D04-4F31-B90C-C991F13F3242}"/>
              </a:ext>
            </a:extLst>
          </p:cNvPr>
          <p:cNvSpPr>
            <a:spLocks noGrp="1"/>
          </p:cNvSpPr>
          <p:nvPr>
            <p:ph type="title"/>
          </p:nvPr>
        </p:nvSpPr>
        <p:spPr/>
        <p:txBody>
          <a:bodyPr/>
          <a:lstStyle/>
          <a:p>
            <a:r>
              <a:rPr lang="en-US" dirty="0">
                <a:latin typeface="+mn-lt"/>
              </a:rPr>
              <a:t>Wave Impedance</a:t>
            </a:r>
          </a:p>
        </p:txBody>
      </p:sp>
    </p:spTree>
    <p:extLst>
      <p:ext uri="{BB962C8B-B14F-4D97-AF65-F5344CB8AC3E}">
        <p14:creationId xmlns:p14="http://schemas.microsoft.com/office/powerpoint/2010/main" val="38987943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31771" y="671494"/>
            <a:ext cx="7781412" cy="369332"/>
          </a:xfrm>
          <a:prstGeom prst="rect">
            <a:avLst/>
          </a:prstGeom>
        </p:spPr>
        <p:txBody>
          <a:bodyPr wrap="square">
            <a:spAutoFit/>
          </a:bodyPr>
          <a:lstStyle/>
          <a:p>
            <a:r>
              <a:rPr lang="en-US" sz="1800" i="1" dirty="0"/>
              <a:t>Let us pause here to summarize the wave properties we’ve encountered so far…</a:t>
            </a:r>
          </a:p>
        </p:txBody>
      </p:sp>
      <p:sp>
        <p:nvSpPr>
          <p:cNvPr id="36" name="Rectangle 35">
            <a:extLst>
              <a:ext uri="{FF2B5EF4-FFF2-40B4-BE49-F238E27FC236}">
                <a16:creationId xmlns:a16="http://schemas.microsoft.com/office/drawing/2014/main" id="{65DDA338-E229-4C71-8408-38C8CE79B939}"/>
              </a:ext>
            </a:extLst>
          </p:cNvPr>
          <p:cNvSpPr/>
          <p:nvPr/>
        </p:nvSpPr>
        <p:spPr>
          <a:xfrm>
            <a:off x="2180377" y="4750670"/>
            <a:ext cx="8088616" cy="369332"/>
          </a:xfrm>
          <a:prstGeom prst="rect">
            <a:avLst/>
          </a:prstGeom>
        </p:spPr>
        <p:txBody>
          <a:bodyPr wrap="square">
            <a:spAutoFit/>
          </a:bodyPr>
          <a:lstStyle/>
          <a:p>
            <a:r>
              <a:rPr lang="en-US" sz="1800" dirty="0"/>
              <a:t>Characteristic Impedance:</a:t>
            </a:r>
          </a:p>
        </p:txBody>
      </p:sp>
      <mc:AlternateContent xmlns:mc="http://schemas.openxmlformats.org/markup-compatibility/2006" xmlns:a14="http://schemas.microsoft.com/office/drawing/2010/main">
        <mc:Choice Requires="a14">
          <p:sp>
            <p:nvSpPr>
              <p:cNvPr id="37" name="TextBox 36">
                <a:extLst>
                  <a:ext uri="{FF2B5EF4-FFF2-40B4-BE49-F238E27FC236}">
                    <a16:creationId xmlns:a16="http://schemas.microsoft.com/office/drawing/2014/main" id="{FD2F4F5B-6C64-457C-A35F-47E1DBF293E0}"/>
                  </a:ext>
                </a:extLst>
              </p:cNvPr>
              <p:cNvSpPr txBox="1"/>
              <p:nvPr/>
            </p:nvSpPr>
            <p:spPr>
              <a:xfrm>
                <a:off x="4784665" y="4562420"/>
                <a:ext cx="1424685" cy="727507"/>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600" b="0" i="1" smtClean="0">
                              <a:latin typeface="Cambria Math" panose="02040503050406030204" pitchFamily="18" charset="0"/>
                            </a:rPr>
                          </m:ctrlPr>
                        </m:sSubPr>
                        <m:e>
                          <m:r>
                            <a:rPr lang="en-US" sz="1600" b="0" i="1" smtClean="0">
                              <a:latin typeface="Cambria Math" panose="02040503050406030204" pitchFamily="18" charset="0"/>
                            </a:rPr>
                            <m:t>𝑍</m:t>
                          </m:r>
                        </m:e>
                        <m:sub>
                          <m:r>
                            <a:rPr lang="en-US" sz="1600" b="0" i="1" smtClean="0">
                              <a:latin typeface="Cambria Math" panose="02040503050406030204" pitchFamily="18" charset="0"/>
                            </a:rPr>
                            <m:t>𝑜</m:t>
                          </m:r>
                        </m:sub>
                      </m:sSub>
                      <m:r>
                        <a:rPr lang="en-US" sz="1600" b="0" i="1" smtClean="0">
                          <a:latin typeface="Cambria Math" panose="02040503050406030204" pitchFamily="18" charset="0"/>
                        </a:rPr>
                        <m:t>=</m:t>
                      </m:r>
                      <m:rad>
                        <m:radPr>
                          <m:degHide m:val="on"/>
                          <m:ctrlPr>
                            <a:rPr lang="en-US" sz="1600" b="0" i="1" smtClean="0">
                              <a:latin typeface="Cambria Math" panose="02040503050406030204" pitchFamily="18" charset="0"/>
                            </a:rPr>
                          </m:ctrlPr>
                        </m:radPr>
                        <m:deg/>
                        <m:e>
                          <m:f>
                            <m:fPr>
                              <m:ctrlPr>
                                <a:rPr lang="en-US" sz="1600" i="1">
                                  <a:latin typeface="Cambria Math" panose="02040503050406030204" pitchFamily="18" charset="0"/>
                                </a:rPr>
                              </m:ctrlPr>
                            </m:fPr>
                            <m:num>
                              <m:r>
                                <a:rPr lang="en-US" sz="1600" b="0" i="1" smtClean="0">
                                  <a:latin typeface="Cambria Math" panose="02040503050406030204" pitchFamily="18" charset="0"/>
                                </a:rPr>
                                <m:t>𝑅</m:t>
                              </m:r>
                              <m:r>
                                <a:rPr lang="en-US" sz="1600" b="0" i="1" smtClean="0">
                                  <a:latin typeface="Cambria Math" panose="02040503050406030204" pitchFamily="18" charset="0"/>
                                </a:rPr>
                                <m:t>+</m:t>
                              </m:r>
                              <m:r>
                                <a:rPr lang="en-US" sz="1600" i="1">
                                  <a:latin typeface="Cambria Math" panose="02040503050406030204" pitchFamily="18" charset="0"/>
                                </a:rPr>
                                <m:t>𝑗</m:t>
                              </m:r>
                              <m:r>
                                <a:rPr lang="en-US" sz="1600" i="1">
                                  <a:latin typeface="Cambria Math" panose="02040503050406030204" pitchFamily="18" charset="0"/>
                                </a:rPr>
                                <m:t>𝜔</m:t>
                              </m:r>
                              <m:r>
                                <a:rPr lang="en-US" sz="1600" i="1">
                                  <a:latin typeface="Cambria Math" panose="02040503050406030204" pitchFamily="18" charset="0"/>
                                </a:rPr>
                                <m:t>𝐿</m:t>
                              </m:r>
                            </m:num>
                            <m:den>
                              <m:r>
                                <a:rPr lang="en-US" sz="1600" b="0" i="1" smtClean="0">
                                  <a:latin typeface="Cambria Math" panose="02040503050406030204" pitchFamily="18" charset="0"/>
                                </a:rPr>
                                <m:t>𝐺</m:t>
                              </m:r>
                              <m:r>
                                <a:rPr lang="en-US" sz="1600" b="0" i="1" smtClean="0">
                                  <a:latin typeface="Cambria Math" panose="02040503050406030204" pitchFamily="18" charset="0"/>
                                </a:rPr>
                                <m:t>+</m:t>
                              </m:r>
                              <m:r>
                                <a:rPr lang="en-US" sz="1600" b="0" i="1" smtClean="0">
                                  <a:latin typeface="Cambria Math" panose="02040503050406030204" pitchFamily="18" charset="0"/>
                                </a:rPr>
                                <m:t>𝑗</m:t>
                              </m:r>
                              <m:r>
                                <a:rPr lang="en-US" sz="1600" b="0" i="1" smtClean="0">
                                  <a:latin typeface="Cambria Math" panose="02040503050406030204" pitchFamily="18" charset="0"/>
                                </a:rPr>
                                <m:t>𝜔</m:t>
                              </m:r>
                              <m:r>
                                <a:rPr lang="en-US" sz="1600" b="0" i="1" smtClean="0">
                                  <a:latin typeface="Cambria Math" panose="02040503050406030204" pitchFamily="18" charset="0"/>
                                </a:rPr>
                                <m:t>𝐶</m:t>
                              </m:r>
                            </m:den>
                          </m:f>
                        </m:e>
                      </m:rad>
                    </m:oMath>
                  </m:oMathPara>
                </a14:m>
                <a:endParaRPr lang="en-US" sz="1600" dirty="0"/>
              </a:p>
            </p:txBody>
          </p:sp>
        </mc:Choice>
        <mc:Fallback xmlns="">
          <p:sp>
            <p:nvSpPr>
              <p:cNvPr id="37" name="TextBox 36">
                <a:extLst>
                  <a:ext uri="{FF2B5EF4-FFF2-40B4-BE49-F238E27FC236}">
                    <a16:creationId xmlns:a16="http://schemas.microsoft.com/office/drawing/2014/main" id="{FD2F4F5B-6C64-457C-A35F-47E1DBF293E0}"/>
                  </a:ext>
                </a:extLst>
              </p:cNvPr>
              <p:cNvSpPr txBox="1">
                <a:spLocks noRot="1" noChangeAspect="1" noMove="1" noResize="1" noEditPoints="1" noAdjustHandles="1" noChangeArrowheads="1" noChangeShapeType="1" noTextEdit="1"/>
              </p:cNvSpPr>
              <p:nvPr/>
            </p:nvSpPr>
            <p:spPr>
              <a:xfrm>
                <a:off x="4784665" y="4562420"/>
                <a:ext cx="1424685" cy="727507"/>
              </a:xfrm>
              <a:prstGeom prst="rect">
                <a:avLst/>
              </a:prstGeom>
              <a:blipFill>
                <a:blip r:embed="rId2"/>
                <a:stretch>
                  <a:fillRect/>
                </a:stretch>
              </a:blipFill>
            </p:spPr>
            <p:txBody>
              <a:bodyPr/>
              <a:lstStyle/>
              <a:p>
                <a:r>
                  <a:rPr lang="en-US">
                    <a:noFill/>
                  </a:rPr>
                  <a:t> </a:t>
                </a:r>
              </a:p>
            </p:txBody>
          </p:sp>
        </mc:Fallback>
      </mc:AlternateContent>
      <p:sp>
        <p:nvSpPr>
          <p:cNvPr id="15" name="Rectangle 14">
            <a:extLst>
              <a:ext uri="{FF2B5EF4-FFF2-40B4-BE49-F238E27FC236}">
                <a16:creationId xmlns:a16="http://schemas.microsoft.com/office/drawing/2014/main" id="{0CCB4BBE-FD7D-4AB7-A2BC-CC33A54A82F0}"/>
              </a:ext>
            </a:extLst>
          </p:cNvPr>
          <p:cNvSpPr/>
          <p:nvPr/>
        </p:nvSpPr>
        <p:spPr>
          <a:xfrm>
            <a:off x="2180377" y="2076810"/>
            <a:ext cx="8088616" cy="369332"/>
          </a:xfrm>
          <a:prstGeom prst="rect">
            <a:avLst/>
          </a:prstGeom>
        </p:spPr>
        <p:txBody>
          <a:bodyPr wrap="square">
            <a:spAutoFit/>
          </a:bodyPr>
          <a:lstStyle/>
          <a:p>
            <a:r>
              <a:rPr lang="en-US" sz="1800" dirty="0"/>
              <a:t>Complex Propagation Constant:</a:t>
            </a:r>
          </a:p>
        </p:txBody>
      </p:sp>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5E50F7FE-BC80-41AE-B149-C9C7E86B2EB3}"/>
                  </a:ext>
                </a:extLst>
              </p:cNvPr>
              <p:cNvSpPr txBox="1"/>
              <p:nvPr/>
            </p:nvSpPr>
            <p:spPr>
              <a:xfrm>
                <a:off x="5686483" y="2076811"/>
                <a:ext cx="4311180" cy="563680"/>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1800" i="1" smtClean="0">
                          <a:latin typeface="Cambria Math" panose="02040503050406030204" pitchFamily="18" charset="0"/>
                        </a:rPr>
                        <m:t>𝛾</m:t>
                      </m:r>
                      <m:r>
                        <a:rPr lang="en-US" sz="1800" b="0" i="1" smtClean="0">
                          <a:latin typeface="Cambria Math" panose="02040503050406030204" pitchFamily="18" charset="0"/>
                        </a:rPr>
                        <m:t>=</m:t>
                      </m:r>
                      <m:rad>
                        <m:radPr>
                          <m:degHide m:val="on"/>
                          <m:ctrlPr>
                            <a:rPr lang="en-US" sz="1800" b="0" i="1" smtClean="0">
                              <a:latin typeface="Cambria Math" panose="02040503050406030204" pitchFamily="18" charset="0"/>
                            </a:rPr>
                          </m:ctrlPr>
                        </m:radPr>
                        <m:deg/>
                        <m:e>
                          <m:r>
                            <a:rPr lang="en-US" sz="1800" i="1">
                              <a:latin typeface="Cambria Math" panose="02040503050406030204" pitchFamily="18" charset="0"/>
                            </a:rPr>
                            <m:t>𝑅𝐺</m:t>
                          </m:r>
                          <m:r>
                            <a:rPr lang="en-US" sz="1800" i="1">
                              <a:latin typeface="Cambria Math" panose="02040503050406030204" pitchFamily="18" charset="0"/>
                            </a:rPr>
                            <m:t>+</m:t>
                          </m:r>
                          <m:r>
                            <a:rPr lang="en-US" sz="1800" i="1">
                              <a:latin typeface="Cambria Math" panose="02040503050406030204" pitchFamily="18" charset="0"/>
                            </a:rPr>
                            <m:t>𝑗</m:t>
                          </m:r>
                          <m:r>
                            <a:rPr lang="en-US" sz="1800" i="1">
                              <a:latin typeface="Cambria Math" panose="02040503050406030204" pitchFamily="18" charset="0"/>
                            </a:rPr>
                            <m:t>𝜔</m:t>
                          </m:r>
                          <m:d>
                            <m:dPr>
                              <m:ctrlPr>
                                <a:rPr lang="en-US" sz="1800" i="1">
                                  <a:latin typeface="Cambria Math" panose="02040503050406030204" pitchFamily="18" charset="0"/>
                                </a:rPr>
                              </m:ctrlPr>
                            </m:dPr>
                            <m:e>
                              <m:r>
                                <a:rPr lang="en-US" sz="1800" i="1">
                                  <a:latin typeface="Cambria Math" panose="02040503050406030204" pitchFamily="18" charset="0"/>
                                </a:rPr>
                                <m:t>𝐿𝐺</m:t>
                              </m:r>
                              <m:r>
                                <a:rPr lang="en-US" sz="1800" i="1">
                                  <a:latin typeface="Cambria Math" panose="02040503050406030204" pitchFamily="18" charset="0"/>
                                </a:rPr>
                                <m:t>+</m:t>
                              </m:r>
                              <m:r>
                                <a:rPr lang="en-US" sz="1800" i="1">
                                  <a:latin typeface="Cambria Math" panose="02040503050406030204" pitchFamily="18" charset="0"/>
                                </a:rPr>
                                <m:t>𝑅𝐶</m:t>
                              </m:r>
                            </m:e>
                          </m:d>
                          <m:r>
                            <a:rPr lang="en-US" sz="1800" i="1">
                              <a:latin typeface="Cambria Math" panose="02040503050406030204" pitchFamily="18" charset="0"/>
                            </a:rPr>
                            <m:t>−</m:t>
                          </m:r>
                          <m:sSup>
                            <m:sSupPr>
                              <m:ctrlPr>
                                <a:rPr lang="en-US" sz="1800" i="1">
                                  <a:latin typeface="Cambria Math" panose="02040503050406030204" pitchFamily="18" charset="0"/>
                                </a:rPr>
                              </m:ctrlPr>
                            </m:sSupPr>
                            <m:e>
                              <m:r>
                                <a:rPr lang="en-US" sz="1800" i="1">
                                  <a:latin typeface="Cambria Math" panose="02040503050406030204" pitchFamily="18" charset="0"/>
                                </a:rPr>
                                <m:t>𝜔</m:t>
                              </m:r>
                            </m:e>
                            <m:sup>
                              <m:r>
                                <a:rPr lang="en-US" sz="1800" i="1">
                                  <a:latin typeface="Cambria Math" panose="02040503050406030204" pitchFamily="18" charset="0"/>
                                </a:rPr>
                                <m:t>2</m:t>
                              </m:r>
                            </m:sup>
                          </m:sSup>
                          <m:r>
                            <a:rPr lang="en-US" sz="1800" i="1">
                              <a:latin typeface="Cambria Math" panose="02040503050406030204" pitchFamily="18" charset="0"/>
                            </a:rPr>
                            <m:t>𝐿𝐶</m:t>
                          </m:r>
                        </m:e>
                      </m:rad>
                      <m:r>
                        <a:rPr lang="en-US" sz="1800" b="0" i="1" smtClean="0">
                          <a:latin typeface="Cambria Math" panose="02040503050406030204" pitchFamily="18" charset="0"/>
                        </a:rPr>
                        <m:t>=</m:t>
                      </m:r>
                      <m:r>
                        <a:rPr lang="en-US" sz="1800" i="1">
                          <a:latin typeface="Cambria Math" panose="02040503050406030204" pitchFamily="18" charset="0"/>
                        </a:rPr>
                        <m:t>𝛼</m:t>
                      </m:r>
                      <m:r>
                        <a:rPr lang="en-US" sz="1800" i="1">
                          <a:latin typeface="Cambria Math" panose="02040503050406030204" pitchFamily="18" charset="0"/>
                        </a:rPr>
                        <m:t>+</m:t>
                      </m:r>
                      <m:r>
                        <a:rPr lang="en-US" sz="1800" i="1">
                          <a:latin typeface="Cambria Math" panose="02040503050406030204" pitchFamily="18" charset="0"/>
                        </a:rPr>
                        <m:t>𝑗</m:t>
                      </m:r>
                      <m:r>
                        <a:rPr lang="en-US" sz="1800" i="1">
                          <a:latin typeface="Cambria Math" panose="02040503050406030204" pitchFamily="18" charset="0"/>
                        </a:rPr>
                        <m:t>𝛽</m:t>
                      </m:r>
                    </m:oMath>
                  </m:oMathPara>
                </a14:m>
                <a:endParaRPr lang="en-US" sz="1800" i="1" dirty="0"/>
              </a:p>
            </p:txBody>
          </p:sp>
        </mc:Choice>
        <mc:Fallback xmlns="">
          <p:sp>
            <p:nvSpPr>
              <p:cNvPr id="17" name="TextBox 16">
                <a:extLst>
                  <a:ext uri="{FF2B5EF4-FFF2-40B4-BE49-F238E27FC236}">
                    <a16:creationId xmlns:a16="http://schemas.microsoft.com/office/drawing/2014/main" id="{5E50F7FE-BC80-41AE-B149-C9C7E86B2EB3}"/>
                  </a:ext>
                </a:extLst>
              </p:cNvPr>
              <p:cNvSpPr txBox="1">
                <a:spLocks noRot="1" noChangeAspect="1" noMove="1" noResize="1" noEditPoints="1" noAdjustHandles="1" noChangeArrowheads="1" noChangeShapeType="1" noTextEdit="1"/>
              </p:cNvSpPr>
              <p:nvPr/>
            </p:nvSpPr>
            <p:spPr>
              <a:xfrm>
                <a:off x="5686483" y="2076811"/>
                <a:ext cx="4311180" cy="563680"/>
              </a:xfrm>
              <a:prstGeom prst="rect">
                <a:avLst/>
              </a:prstGeom>
              <a:blipFill>
                <a:blip r:embed="rId3"/>
                <a:stretch>
                  <a:fillRect b="-1087"/>
                </a:stretch>
              </a:blipFill>
            </p:spPr>
            <p:txBody>
              <a:bodyPr/>
              <a:lstStyle/>
              <a:p>
                <a:r>
                  <a:rPr lang="en-US">
                    <a:noFill/>
                  </a:rPr>
                  <a:t> </a:t>
                </a:r>
              </a:p>
            </p:txBody>
          </p:sp>
        </mc:Fallback>
      </mc:AlternateContent>
      <p:sp>
        <p:nvSpPr>
          <p:cNvPr id="19" name="Rectangle 18">
            <a:extLst>
              <a:ext uri="{FF2B5EF4-FFF2-40B4-BE49-F238E27FC236}">
                <a16:creationId xmlns:a16="http://schemas.microsoft.com/office/drawing/2014/main" id="{BD57D1F8-D763-4D52-9C0D-E05403A1DF3C}"/>
              </a:ext>
            </a:extLst>
          </p:cNvPr>
          <p:cNvSpPr/>
          <p:nvPr/>
        </p:nvSpPr>
        <p:spPr>
          <a:xfrm>
            <a:off x="2180377" y="3709540"/>
            <a:ext cx="8088616" cy="369332"/>
          </a:xfrm>
          <a:prstGeom prst="rect">
            <a:avLst/>
          </a:prstGeom>
        </p:spPr>
        <p:txBody>
          <a:bodyPr wrap="square">
            <a:spAutoFit/>
          </a:bodyPr>
          <a:lstStyle/>
          <a:p>
            <a:r>
              <a:rPr lang="en-US" sz="1800" dirty="0"/>
              <a:t>Lossless Propagation Constant:</a:t>
            </a:r>
          </a:p>
        </p:txBody>
      </p:sp>
      <p:sp>
        <p:nvSpPr>
          <p:cNvPr id="22" name="Rectangle 21">
            <a:extLst>
              <a:ext uri="{FF2B5EF4-FFF2-40B4-BE49-F238E27FC236}">
                <a16:creationId xmlns:a16="http://schemas.microsoft.com/office/drawing/2014/main" id="{4C60B379-5E52-49A5-A378-9598B17937CF}"/>
              </a:ext>
            </a:extLst>
          </p:cNvPr>
          <p:cNvSpPr/>
          <p:nvPr/>
        </p:nvSpPr>
        <p:spPr>
          <a:xfrm>
            <a:off x="2180377" y="2888731"/>
            <a:ext cx="8088616" cy="369332"/>
          </a:xfrm>
          <a:prstGeom prst="rect">
            <a:avLst/>
          </a:prstGeom>
        </p:spPr>
        <p:txBody>
          <a:bodyPr wrap="square">
            <a:spAutoFit/>
          </a:bodyPr>
          <a:lstStyle/>
          <a:p>
            <a:r>
              <a:rPr lang="en-US" sz="1800" dirty="0"/>
              <a:t>Attenuation Constant:</a:t>
            </a:r>
          </a:p>
        </p:txBody>
      </p:sp>
      <mc:AlternateContent xmlns:mc="http://schemas.openxmlformats.org/markup-compatibility/2006" xmlns:a14="http://schemas.microsoft.com/office/drawing/2010/main">
        <mc:Choice Requires="a14">
          <p:sp>
            <p:nvSpPr>
              <p:cNvPr id="2" name="Rectangle 1">
                <a:extLst>
                  <a:ext uri="{FF2B5EF4-FFF2-40B4-BE49-F238E27FC236}">
                    <a16:creationId xmlns:a16="http://schemas.microsoft.com/office/drawing/2014/main" id="{36BB99B9-22D8-4F1D-9526-D53BF7A05617}"/>
                  </a:ext>
                </a:extLst>
              </p:cNvPr>
              <p:cNvSpPr/>
              <p:nvPr/>
            </p:nvSpPr>
            <p:spPr>
              <a:xfrm>
                <a:off x="4353757" y="2881489"/>
                <a:ext cx="1257717" cy="36933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en-US" sz="1800" i="1" smtClean="0">
                          <a:latin typeface="Cambria Math" panose="02040503050406030204" pitchFamily="18" charset="0"/>
                        </a:rPr>
                        <m:t>𝛼</m:t>
                      </m:r>
                      <m:r>
                        <a:rPr lang="en-US" sz="1800" b="0" i="1" smtClean="0">
                          <a:latin typeface="Cambria Math" panose="02040503050406030204" pitchFamily="18" charset="0"/>
                        </a:rPr>
                        <m:t>=</m:t>
                      </m:r>
                      <m:r>
                        <a:rPr lang="en-US" sz="1800" b="0" i="1" smtClean="0">
                          <a:latin typeface="Cambria Math" panose="02040503050406030204" pitchFamily="18" charset="0"/>
                        </a:rPr>
                        <m:t>𝑅𝑒</m:t>
                      </m:r>
                      <m:r>
                        <a:rPr lang="en-US" sz="1800" b="0" i="1" smtClean="0">
                          <a:latin typeface="Cambria Math" panose="02040503050406030204" pitchFamily="18" charset="0"/>
                        </a:rPr>
                        <m:t>{</m:t>
                      </m:r>
                      <m:r>
                        <a:rPr lang="en-US" sz="1800" b="0" i="1" smtClean="0">
                          <a:latin typeface="Cambria Math" panose="02040503050406030204" pitchFamily="18" charset="0"/>
                        </a:rPr>
                        <m:t>𝛾</m:t>
                      </m:r>
                      <m:r>
                        <a:rPr lang="en-US" sz="1800" b="0" i="1" smtClean="0">
                          <a:latin typeface="Cambria Math" panose="02040503050406030204" pitchFamily="18" charset="0"/>
                        </a:rPr>
                        <m:t>}</m:t>
                      </m:r>
                    </m:oMath>
                  </m:oMathPara>
                </a14:m>
                <a:endParaRPr lang="en-US" sz="1800" dirty="0"/>
              </a:p>
            </p:txBody>
          </p:sp>
        </mc:Choice>
        <mc:Fallback xmlns="">
          <p:sp>
            <p:nvSpPr>
              <p:cNvPr id="2" name="Rectangle 1">
                <a:extLst>
                  <a:ext uri="{FF2B5EF4-FFF2-40B4-BE49-F238E27FC236}">
                    <a16:creationId xmlns:a16="http://schemas.microsoft.com/office/drawing/2014/main" id="{36BB99B9-22D8-4F1D-9526-D53BF7A05617}"/>
                  </a:ext>
                </a:extLst>
              </p:cNvPr>
              <p:cNvSpPr>
                <a:spLocks noRot="1" noChangeAspect="1" noMove="1" noResize="1" noEditPoints="1" noAdjustHandles="1" noChangeArrowheads="1" noChangeShapeType="1" noTextEdit="1"/>
              </p:cNvSpPr>
              <p:nvPr/>
            </p:nvSpPr>
            <p:spPr>
              <a:xfrm>
                <a:off x="4353757" y="2881489"/>
                <a:ext cx="1257717" cy="369332"/>
              </a:xfrm>
              <a:prstGeom prst="rect">
                <a:avLst/>
              </a:prstGeom>
              <a:blipFill>
                <a:blip r:embed="rId4"/>
                <a:stretch>
                  <a:fillRect b="-1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Rectangle 2">
                <a:extLst>
                  <a:ext uri="{FF2B5EF4-FFF2-40B4-BE49-F238E27FC236}">
                    <a16:creationId xmlns:a16="http://schemas.microsoft.com/office/drawing/2014/main" id="{C479A7B9-1B10-4C2B-A132-304B8D20A637}"/>
                  </a:ext>
                </a:extLst>
              </p:cNvPr>
              <p:cNvSpPr/>
              <p:nvPr/>
            </p:nvSpPr>
            <p:spPr>
              <a:xfrm>
                <a:off x="5254536" y="3556869"/>
                <a:ext cx="1900392" cy="612796"/>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en-US" sz="1800" i="1" smtClean="0">
                          <a:latin typeface="Cambria Math" panose="02040503050406030204" pitchFamily="18" charset="0"/>
                        </a:rPr>
                        <m:t>𝛽</m:t>
                      </m:r>
                      <m:r>
                        <a:rPr lang="en-US" sz="1800" b="0" i="1" smtClean="0">
                          <a:latin typeface="Cambria Math" panose="02040503050406030204" pitchFamily="18" charset="0"/>
                        </a:rPr>
                        <m:t>=</m:t>
                      </m:r>
                      <m:r>
                        <a:rPr lang="en-US" sz="1800" b="0" i="1" smtClean="0">
                          <a:latin typeface="Cambria Math" panose="02040503050406030204" pitchFamily="18" charset="0"/>
                        </a:rPr>
                        <m:t>𝐼𝑚</m:t>
                      </m:r>
                      <m:d>
                        <m:dPr>
                          <m:begChr m:val="{"/>
                          <m:endChr m:val="}"/>
                          <m:ctrlPr>
                            <a:rPr lang="en-US" sz="1800" b="0" i="1" smtClean="0">
                              <a:latin typeface="Cambria Math" panose="02040503050406030204" pitchFamily="18" charset="0"/>
                            </a:rPr>
                          </m:ctrlPr>
                        </m:dPr>
                        <m:e>
                          <m:r>
                            <a:rPr lang="en-US" sz="1800" b="0" i="1" smtClean="0">
                              <a:latin typeface="Cambria Math" panose="02040503050406030204" pitchFamily="18" charset="0"/>
                            </a:rPr>
                            <m:t>𝛾</m:t>
                          </m:r>
                        </m:e>
                      </m:d>
                      <m:r>
                        <a:rPr lang="en-US" sz="1800" b="0" i="1" smtClean="0">
                          <a:latin typeface="Cambria Math" panose="02040503050406030204" pitchFamily="18" charset="0"/>
                        </a:rPr>
                        <m:t>= </m:t>
                      </m:r>
                      <m:f>
                        <m:fPr>
                          <m:ctrlPr>
                            <a:rPr lang="en-US" sz="1800" b="0" i="1" smtClean="0">
                              <a:latin typeface="Cambria Math" panose="02040503050406030204" pitchFamily="18" charset="0"/>
                            </a:rPr>
                          </m:ctrlPr>
                        </m:fPr>
                        <m:num>
                          <m:r>
                            <a:rPr lang="en-US" sz="1800" b="0" i="1" smtClean="0">
                              <a:latin typeface="Cambria Math" panose="02040503050406030204" pitchFamily="18" charset="0"/>
                            </a:rPr>
                            <m:t>2</m:t>
                          </m:r>
                          <m:r>
                            <a:rPr lang="en-US" sz="1800" b="0" i="1" smtClean="0">
                              <a:latin typeface="Cambria Math" panose="02040503050406030204" pitchFamily="18" charset="0"/>
                            </a:rPr>
                            <m:t>𝜋</m:t>
                          </m:r>
                        </m:num>
                        <m:den>
                          <m:r>
                            <m:rPr>
                              <m:sty m:val="p"/>
                            </m:rPr>
                            <a:rPr lang="en-US" sz="1800" b="0" i="1" smtClean="0">
                              <a:latin typeface="Cambria Math" panose="02040503050406030204" pitchFamily="18" charset="0"/>
                            </a:rPr>
                            <m:t>λ</m:t>
                          </m:r>
                        </m:den>
                      </m:f>
                    </m:oMath>
                  </m:oMathPara>
                </a14:m>
                <a:endParaRPr lang="en-US" sz="1800" b="0" dirty="0"/>
              </a:p>
            </p:txBody>
          </p:sp>
        </mc:Choice>
        <mc:Fallback xmlns="">
          <p:sp>
            <p:nvSpPr>
              <p:cNvPr id="3" name="Rectangle 2">
                <a:extLst>
                  <a:ext uri="{FF2B5EF4-FFF2-40B4-BE49-F238E27FC236}">
                    <a16:creationId xmlns:a16="http://schemas.microsoft.com/office/drawing/2014/main" id="{C479A7B9-1B10-4C2B-A132-304B8D20A637}"/>
                  </a:ext>
                </a:extLst>
              </p:cNvPr>
              <p:cNvSpPr>
                <a:spLocks noRot="1" noChangeAspect="1" noMove="1" noResize="1" noEditPoints="1" noAdjustHandles="1" noChangeArrowheads="1" noChangeShapeType="1" noTextEdit="1"/>
              </p:cNvSpPr>
              <p:nvPr/>
            </p:nvSpPr>
            <p:spPr>
              <a:xfrm>
                <a:off x="5254536" y="3556869"/>
                <a:ext cx="1900392" cy="612796"/>
              </a:xfrm>
              <a:prstGeom prst="rect">
                <a:avLst/>
              </a:prstGeom>
              <a:blipFill>
                <a:blip r:embed="rId5"/>
                <a:stretch>
                  <a:fillRect/>
                </a:stretch>
              </a:blipFill>
            </p:spPr>
            <p:txBody>
              <a:bodyPr/>
              <a:lstStyle/>
              <a:p>
                <a:r>
                  <a:rPr lang="en-US">
                    <a:noFill/>
                  </a:rPr>
                  <a:t> </a:t>
                </a:r>
              </a:p>
            </p:txBody>
          </p:sp>
        </mc:Fallback>
      </mc:AlternateContent>
      <p:sp>
        <p:nvSpPr>
          <p:cNvPr id="26" name="Rectangle 25">
            <a:extLst>
              <a:ext uri="{FF2B5EF4-FFF2-40B4-BE49-F238E27FC236}">
                <a16:creationId xmlns:a16="http://schemas.microsoft.com/office/drawing/2014/main" id="{F6EE799E-ED51-4AFC-BC05-2AB8C0D8F5E6}"/>
              </a:ext>
            </a:extLst>
          </p:cNvPr>
          <p:cNvSpPr/>
          <p:nvPr/>
        </p:nvSpPr>
        <p:spPr>
          <a:xfrm>
            <a:off x="2180377" y="1332665"/>
            <a:ext cx="8088616" cy="369332"/>
          </a:xfrm>
          <a:prstGeom prst="rect">
            <a:avLst/>
          </a:prstGeom>
        </p:spPr>
        <p:txBody>
          <a:bodyPr wrap="square">
            <a:spAutoFit/>
          </a:bodyPr>
          <a:lstStyle/>
          <a:p>
            <a:r>
              <a:rPr lang="en-US" sz="1800" dirty="0"/>
              <a:t>Angular Frequency:</a:t>
            </a:r>
          </a:p>
        </p:txBody>
      </p:sp>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044A2E3F-A233-498B-9147-15FE0D24A6C3}"/>
                  </a:ext>
                </a:extLst>
              </p:cNvPr>
              <p:cNvSpPr txBox="1"/>
              <p:nvPr/>
            </p:nvSpPr>
            <p:spPr>
              <a:xfrm>
                <a:off x="4369092" y="1385029"/>
                <a:ext cx="821828" cy="246221"/>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1600" b="0" i="1" smtClean="0">
                          <a:latin typeface="Cambria Math" panose="02040503050406030204" pitchFamily="18" charset="0"/>
                        </a:rPr>
                        <m:t>𝜔</m:t>
                      </m:r>
                      <m:r>
                        <a:rPr lang="en-US" sz="1600" b="0" i="1" smtClean="0">
                          <a:latin typeface="Cambria Math" panose="02040503050406030204" pitchFamily="18" charset="0"/>
                        </a:rPr>
                        <m:t>=2</m:t>
                      </m:r>
                      <m:r>
                        <a:rPr lang="en-US" sz="1600" b="0" i="1" smtClean="0">
                          <a:latin typeface="Cambria Math" panose="02040503050406030204" pitchFamily="18" charset="0"/>
                        </a:rPr>
                        <m:t>𝜋</m:t>
                      </m:r>
                      <m:r>
                        <a:rPr lang="en-US" sz="1600" b="0" i="1" smtClean="0">
                          <a:latin typeface="Cambria Math" panose="02040503050406030204" pitchFamily="18" charset="0"/>
                        </a:rPr>
                        <m:t>𝑓</m:t>
                      </m:r>
                    </m:oMath>
                  </m:oMathPara>
                </a14:m>
                <a:endParaRPr lang="en-US" sz="1600" dirty="0"/>
              </a:p>
            </p:txBody>
          </p:sp>
        </mc:Choice>
        <mc:Fallback xmlns="">
          <p:sp>
            <p:nvSpPr>
              <p:cNvPr id="27" name="TextBox 26">
                <a:extLst>
                  <a:ext uri="{FF2B5EF4-FFF2-40B4-BE49-F238E27FC236}">
                    <a16:creationId xmlns:a16="http://schemas.microsoft.com/office/drawing/2014/main" id="{044A2E3F-A233-498B-9147-15FE0D24A6C3}"/>
                  </a:ext>
                </a:extLst>
              </p:cNvPr>
              <p:cNvSpPr txBox="1">
                <a:spLocks noRot="1" noChangeAspect="1" noMove="1" noResize="1" noEditPoints="1" noAdjustHandles="1" noChangeArrowheads="1" noChangeShapeType="1" noTextEdit="1"/>
              </p:cNvSpPr>
              <p:nvPr/>
            </p:nvSpPr>
            <p:spPr>
              <a:xfrm>
                <a:off x="4369092" y="1385029"/>
                <a:ext cx="821828" cy="246221"/>
              </a:xfrm>
              <a:prstGeom prst="rect">
                <a:avLst/>
              </a:prstGeom>
              <a:blipFill>
                <a:blip r:embed="rId6"/>
                <a:stretch>
                  <a:fillRect l="-3704" r="-6667" b="-31707"/>
                </a:stretch>
              </a:blipFill>
            </p:spPr>
            <p:txBody>
              <a:bodyPr/>
              <a:lstStyle/>
              <a:p>
                <a:r>
                  <a:rPr lang="en-US">
                    <a:noFill/>
                  </a:rPr>
                  <a:t> </a:t>
                </a:r>
              </a:p>
            </p:txBody>
          </p:sp>
        </mc:Fallback>
      </mc:AlternateContent>
      <p:sp>
        <p:nvSpPr>
          <p:cNvPr id="6" name="Title 5">
            <a:extLst>
              <a:ext uri="{FF2B5EF4-FFF2-40B4-BE49-F238E27FC236}">
                <a16:creationId xmlns:a16="http://schemas.microsoft.com/office/drawing/2014/main" id="{DC935AB5-522B-49C0-9727-FA85FCA4F70B}"/>
              </a:ext>
            </a:extLst>
          </p:cNvPr>
          <p:cNvSpPr>
            <a:spLocks noGrp="1"/>
          </p:cNvSpPr>
          <p:nvPr>
            <p:ph type="title"/>
          </p:nvPr>
        </p:nvSpPr>
        <p:spPr/>
        <p:txBody>
          <a:bodyPr/>
          <a:lstStyle/>
          <a:p>
            <a:r>
              <a:rPr lang="en-US" dirty="0">
                <a:latin typeface="+mn-lt"/>
              </a:rPr>
              <a:t>Wave Properties</a:t>
            </a:r>
          </a:p>
        </p:txBody>
      </p:sp>
    </p:spTree>
    <p:extLst>
      <p:ext uri="{BB962C8B-B14F-4D97-AF65-F5344CB8AC3E}">
        <p14:creationId xmlns:p14="http://schemas.microsoft.com/office/powerpoint/2010/main" val="42445828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400027" y="638521"/>
            <a:ext cx="7781412" cy="369332"/>
          </a:xfrm>
          <a:prstGeom prst="rect">
            <a:avLst/>
          </a:prstGeom>
        </p:spPr>
        <p:txBody>
          <a:bodyPr wrap="square">
            <a:spAutoFit/>
          </a:bodyPr>
          <a:lstStyle/>
          <a:p>
            <a:r>
              <a:rPr lang="en-US" sz="1800" i="1" dirty="0"/>
              <a:t>Let us pause here to summarize the wave properties we’ve encountered so far…</a:t>
            </a:r>
          </a:p>
        </p:txBody>
      </p:sp>
      <p:sp>
        <p:nvSpPr>
          <p:cNvPr id="26" name="Rectangle 25">
            <a:extLst>
              <a:ext uri="{FF2B5EF4-FFF2-40B4-BE49-F238E27FC236}">
                <a16:creationId xmlns:a16="http://schemas.microsoft.com/office/drawing/2014/main" id="{F6EE799E-ED51-4AFC-BC05-2AB8C0D8F5E6}"/>
              </a:ext>
            </a:extLst>
          </p:cNvPr>
          <p:cNvSpPr/>
          <p:nvPr/>
        </p:nvSpPr>
        <p:spPr>
          <a:xfrm>
            <a:off x="2187357" y="1593055"/>
            <a:ext cx="8088616" cy="369332"/>
          </a:xfrm>
          <a:prstGeom prst="rect">
            <a:avLst/>
          </a:prstGeom>
        </p:spPr>
        <p:txBody>
          <a:bodyPr wrap="square">
            <a:spAutoFit/>
          </a:bodyPr>
          <a:lstStyle/>
          <a:p>
            <a:r>
              <a:rPr lang="en-US" sz="1800" dirty="0"/>
              <a:t>Period:</a:t>
            </a:r>
          </a:p>
        </p:txBody>
      </p:sp>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044A2E3F-A233-498B-9147-15FE0D24A6C3}"/>
                  </a:ext>
                </a:extLst>
              </p:cNvPr>
              <p:cNvSpPr txBox="1"/>
              <p:nvPr/>
            </p:nvSpPr>
            <p:spPr>
              <a:xfrm>
                <a:off x="3039816" y="1669971"/>
                <a:ext cx="773738" cy="246221"/>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1600" b="0" i="1" smtClean="0">
                          <a:latin typeface="Cambria Math" panose="02040503050406030204" pitchFamily="18" charset="0"/>
                        </a:rPr>
                        <m:t>𝑇</m:t>
                      </m:r>
                      <m:r>
                        <a:rPr lang="en-US" sz="1600" b="0" i="1" smtClean="0">
                          <a:latin typeface="Cambria Math" panose="02040503050406030204" pitchFamily="18" charset="0"/>
                        </a:rPr>
                        <m:t>=1/</m:t>
                      </m:r>
                      <m:r>
                        <a:rPr lang="en-US" sz="1600" b="0" i="1" smtClean="0">
                          <a:latin typeface="Cambria Math" panose="02040503050406030204" pitchFamily="18" charset="0"/>
                        </a:rPr>
                        <m:t>𝑓</m:t>
                      </m:r>
                    </m:oMath>
                  </m:oMathPara>
                </a14:m>
                <a:endParaRPr lang="en-US" sz="1600" dirty="0"/>
              </a:p>
            </p:txBody>
          </p:sp>
        </mc:Choice>
        <mc:Fallback xmlns="">
          <p:sp>
            <p:nvSpPr>
              <p:cNvPr id="27" name="TextBox 26">
                <a:extLst>
                  <a:ext uri="{FF2B5EF4-FFF2-40B4-BE49-F238E27FC236}">
                    <a16:creationId xmlns:a16="http://schemas.microsoft.com/office/drawing/2014/main" id="{044A2E3F-A233-498B-9147-15FE0D24A6C3}"/>
                  </a:ext>
                </a:extLst>
              </p:cNvPr>
              <p:cNvSpPr txBox="1">
                <a:spLocks noRot="1" noChangeAspect="1" noMove="1" noResize="1" noEditPoints="1" noAdjustHandles="1" noChangeArrowheads="1" noChangeShapeType="1" noTextEdit="1"/>
              </p:cNvSpPr>
              <p:nvPr/>
            </p:nvSpPr>
            <p:spPr>
              <a:xfrm>
                <a:off x="3039816" y="1669971"/>
                <a:ext cx="773738" cy="246221"/>
              </a:xfrm>
              <a:prstGeom prst="rect">
                <a:avLst/>
              </a:prstGeom>
              <a:blipFill>
                <a:blip r:embed="rId2"/>
                <a:stretch>
                  <a:fillRect l="-6299" r="-7087" b="-32500"/>
                </a:stretch>
              </a:blipFill>
            </p:spPr>
            <p:txBody>
              <a:bodyPr/>
              <a:lstStyle/>
              <a:p>
                <a:r>
                  <a:rPr lang="en-US">
                    <a:noFill/>
                  </a:rPr>
                  <a:t> </a:t>
                </a:r>
              </a:p>
            </p:txBody>
          </p:sp>
        </mc:Fallback>
      </mc:AlternateContent>
      <p:sp>
        <p:nvSpPr>
          <p:cNvPr id="30" name="Rectangle 29">
            <a:extLst>
              <a:ext uri="{FF2B5EF4-FFF2-40B4-BE49-F238E27FC236}">
                <a16:creationId xmlns:a16="http://schemas.microsoft.com/office/drawing/2014/main" id="{1B71A15E-2D07-4C19-BAC6-90AE3A7D26F3}"/>
              </a:ext>
            </a:extLst>
          </p:cNvPr>
          <p:cNvSpPr/>
          <p:nvPr/>
        </p:nvSpPr>
        <p:spPr>
          <a:xfrm>
            <a:off x="3813555" y="1601686"/>
            <a:ext cx="6462419" cy="646331"/>
          </a:xfrm>
          <a:prstGeom prst="rect">
            <a:avLst/>
          </a:prstGeom>
        </p:spPr>
        <p:txBody>
          <a:bodyPr wrap="square">
            <a:spAutoFit/>
          </a:bodyPr>
          <a:lstStyle/>
          <a:p>
            <a:r>
              <a:rPr lang="en-US" sz="1800" dirty="0"/>
              <a:t>= time in seconds between two peaks of a wave at a given location in space</a:t>
            </a:r>
          </a:p>
        </p:txBody>
      </p:sp>
      <p:pic>
        <p:nvPicPr>
          <p:cNvPr id="7" name="Picture 6">
            <a:extLst>
              <a:ext uri="{FF2B5EF4-FFF2-40B4-BE49-F238E27FC236}">
                <a16:creationId xmlns:a16="http://schemas.microsoft.com/office/drawing/2014/main" id="{E7A0B873-6843-4995-8C6A-D2C6409FAB67}"/>
              </a:ext>
            </a:extLst>
          </p:cNvPr>
          <p:cNvPicPr>
            <a:picLocks noChangeAspect="1"/>
          </p:cNvPicPr>
          <p:nvPr/>
        </p:nvPicPr>
        <p:blipFill rotWithShape="1">
          <a:blip r:embed="rId3"/>
          <a:srcRect r="58165"/>
          <a:stretch/>
        </p:blipFill>
        <p:spPr>
          <a:xfrm>
            <a:off x="5195766" y="2338454"/>
            <a:ext cx="1800469" cy="656696"/>
          </a:xfrm>
          <a:prstGeom prst="rect">
            <a:avLst/>
          </a:prstGeom>
        </p:spPr>
      </p:pic>
      <mc:AlternateContent xmlns:mc="http://schemas.openxmlformats.org/markup-compatibility/2006" xmlns:a14="http://schemas.microsoft.com/office/drawing/2010/main">
        <mc:Choice Requires="a14">
          <p:sp>
            <p:nvSpPr>
              <p:cNvPr id="31" name="Rectangle 30">
                <a:extLst>
                  <a:ext uri="{FF2B5EF4-FFF2-40B4-BE49-F238E27FC236}">
                    <a16:creationId xmlns:a16="http://schemas.microsoft.com/office/drawing/2014/main" id="{A44A4B85-F7CE-42A7-B02C-52EC7CB7CDAB}"/>
                  </a:ext>
                </a:extLst>
              </p:cNvPr>
              <p:cNvSpPr/>
              <p:nvPr/>
            </p:nvSpPr>
            <p:spPr>
              <a:xfrm>
                <a:off x="5609186" y="1971017"/>
                <a:ext cx="451724" cy="36933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en-US" sz="1800" b="0" i="1" smtClean="0">
                          <a:latin typeface="Cambria Math" panose="02040503050406030204" pitchFamily="18" charset="0"/>
                        </a:rPr>
                        <m:t>𝑇</m:t>
                      </m:r>
                    </m:oMath>
                  </m:oMathPara>
                </a14:m>
                <a:endParaRPr lang="en-US" sz="1800" dirty="0"/>
              </a:p>
            </p:txBody>
          </p:sp>
        </mc:Choice>
        <mc:Fallback xmlns="">
          <p:sp>
            <p:nvSpPr>
              <p:cNvPr id="31" name="Rectangle 30">
                <a:extLst>
                  <a:ext uri="{FF2B5EF4-FFF2-40B4-BE49-F238E27FC236}">
                    <a16:creationId xmlns:a16="http://schemas.microsoft.com/office/drawing/2014/main" id="{A44A4B85-F7CE-42A7-B02C-52EC7CB7CDAB}"/>
                  </a:ext>
                </a:extLst>
              </p:cNvPr>
              <p:cNvSpPr>
                <a:spLocks noRot="1" noChangeAspect="1" noMove="1" noResize="1" noEditPoints="1" noAdjustHandles="1" noChangeArrowheads="1" noChangeShapeType="1" noTextEdit="1"/>
              </p:cNvSpPr>
              <p:nvPr/>
            </p:nvSpPr>
            <p:spPr>
              <a:xfrm>
                <a:off x="5609186" y="1971017"/>
                <a:ext cx="451724" cy="369332"/>
              </a:xfrm>
              <a:prstGeom prst="rect">
                <a:avLst/>
              </a:prstGeom>
              <a:blipFill>
                <a:blip r:embed="rId4"/>
                <a:stretch>
                  <a:fillRect/>
                </a:stretch>
              </a:blipFill>
            </p:spPr>
            <p:txBody>
              <a:bodyPr/>
              <a:lstStyle/>
              <a:p>
                <a:r>
                  <a:rPr lang="en-US">
                    <a:noFill/>
                  </a:rPr>
                  <a:t> </a:t>
                </a:r>
              </a:p>
            </p:txBody>
          </p:sp>
        </mc:Fallback>
      </mc:AlternateContent>
      <p:cxnSp>
        <p:nvCxnSpPr>
          <p:cNvPr id="9" name="Straight Arrow Connector 8">
            <a:extLst>
              <a:ext uri="{FF2B5EF4-FFF2-40B4-BE49-F238E27FC236}">
                <a16:creationId xmlns:a16="http://schemas.microsoft.com/office/drawing/2014/main" id="{D28746B0-A609-4442-8CFF-8436747484E9}"/>
              </a:ext>
            </a:extLst>
          </p:cNvPr>
          <p:cNvCxnSpPr/>
          <p:nvPr/>
        </p:nvCxnSpPr>
        <p:spPr>
          <a:xfrm>
            <a:off x="5939222" y="2168530"/>
            <a:ext cx="39428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3364E715-D430-4F3C-B367-BF23374F9020}"/>
              </a:ext>
            </a:extLst>
          </p:cNvPr>
          <p:cNvCxnSpPr>
            <a:cxnSpLocks/>
          </p:cNvCxnSpPr>
          <p:nvPr/>
        </p:nvCxnSpPr>
        <p:spPr>
          <a:xfrm flipH="1">
            <a:off x="5323660" y="2168530"/>
            <a:ext cx="42261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8407B249-F99C-46BD-B87D-2359CB7A0A49}"/>
              </a:ext>
            </a:extLst>
          </p:cNvPr>
          <p:cNvCxnSpPr>
            <a:cxnSpLocks/>
          </p:cNvCxnSpPr>
          <p:nvPr/>
        </p:nvCxnSpPr>
        <p:spPr>
          <a:xfrm flipH="1">
            <a:off x="7212719" y="2572770"/>
            <a:ext cx="698050" cy="0"/>
          </a:xfrm>
          <a:prstGeom prst="line">
            <a:avLst/>
          </a:prstGeom>
          <a:ln w="1905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34" name="Rectangle 33">
            <a:extLst>
              <a:ext uri="{FF2B5EF4-FFF2-40B4-BE49-F238E27FC236}">
                <a16:creationId xmlns:a16="http://schemas.microsoft.com/office/drawing/2014/main" id="{C0354743-8F56-41D2-B1B7-C06041D7699C}"/>
              </a:ext>
            </a:extLst>
          </p:cNvPr>
          <p:cNvSpPr/>
          <p:nvPr/>
        </p:nvSpPr>
        <p:spPr>
          <a:xfrm>
            <a:off x="7910769" y="2246827"/>
            <a:ext cx="322524" cy="584775"/>
          </a:xfrm>
          <a:prstGeom prst="rect">
            <a:avLst/>
          </a:prstGeom>
        </p:spPr>
        <p:txBody>
          <a:bodyPr wrap="square">
            <a:spAutoFit/>
          </a:bodyPr>
          <a:lstStyle/>
          <a:p>
            <a:r>
              <a:rPr lang="en-US" sz="3200" dirty="0">
                <a:cs typeface="Calibri" panose="020F0502020204030204" pitchFamily="34" charset="0"/>
              </a:rPr>
              <a:t>t</a:t>
            </a:r>
            <a:endParaRPr lang="en-US" sz="3200" dirty="0"/>
          </a:p>
        </p:txBody>
      </p:sp>
      <p:sp>
        <p:nvSpPr>
          <p:cNvPr id="23" name="Rectangle 22">
            <a:extLst>
              <a:ext uri="{FF2B5EF4-FFF2-40B4-BE49-F238E27FC236}">
                <a16:creationId xmlns:a16="http://schemas.microsoft.com/office/drawing/2014/main" id="{ED6DE662-3038-4E75-ADF7-79377BD8244B}"/>
              </a:ext>
            </a:extLst>
          </p:cNvPr>
          <p:cNvSpPr/>
          <p:nvPr/>
        </p:nvSpPr>
        <p:spPr>
          <a:xfrm>
            <a:off x="2187358" y="3651612"/>
            <a:ext cx="1400335" cy="369332"/>
          </a:xfrm>
          <a:prstGeom prst="rect">
            <a:avLst/>
          </a:prstGeom>
        </p:spPr>
        <p:txBody>
          <a:bodyPr wrap="square">
            <a:spAutoFit/>
          </a:bodyPr>
          <a:lstStyle/>
          <a:p>
            <a:r>
              <a:rPr lang="en-US" sz="1800" dirty="0"/>
              <a:t>Wavelength:</a:t>
            </a:r>
          </a:p>
        </p:txBody>
      </p:sp>
      <mc:AlternateContent xmlns:mc="http://schemas.openxmlformats.org/markup-compatibility/2006" xmlns:a14="http://schemas.microsoft.com/office/drawing/2010/main">
        <mc:Choice Requires="a14">
          <p:sp>
            <p:nvSpPr>
              <p:cNvPr id="24" name="Rectangle 23">
                <a:extLst>
                  <a:ext uri="{FF2B5EF4-FFF2-40B4-BE49-F238E27FC236}">
                    <a16:creationId xmlns:a16="http://schemas.microsoft.com/office/drawing/2014/main" id="{D2E0B74E-861D-47B1-BC35-7B4BD6104598}"/>
                  </a:ext>
                </a:extLst>
              </p:cNvPr>
              <p:cNvSpPr/>
              <p:nvPr/>
            </p:nvSpPr>
            <p:spPr>
              <a:xfrm>
                <a:off x="3361830" y="3660289"/>
                <a:ext cx="451724" cy="36933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US" sz="1800" i="1" smtClean="0">
                          <a:latin typeface="Cambria Math" panose="02040503050406030204" pitchFamily="18" charset="0"/>
                        </a:rPr>
                        <m:t>λ</m:t>
                      </m:r>
                    </m:oMath>
                  </m:oMathPara>
                </a14:m>
                <a:endParaRPr lang="en-US" sz="1800" dirty="0"/>
              </a:p>
            </p:txBody>
          </p:sp>
        </mc:Choice>
        <mc:Fallback xmlns="">
          <p:sp>
            <p:nvSpPr>
              <p:cNvPr id="24" name="Rectangle 23">
                <a:extLst>
                  <a:ext uri="{FF2B5EF4-FFF2-40B4-BE49-F238E27FC236}">
                    <a16:creationId xmlns:a16="http://schemas.microsoft.com/office/drawing/2014/main" id="{D2E0B74E-861D-47B1-BC35-7B4BD6104598}"/>
                  </a:ext>
                </a:extLst>
              </p:cNvPr>
              <p:cNvSpPr>
                <a:spLocks noRot="1" noChangeAspect="1" noMove="1" noResize="1" noEditPoints="1" noAdjustHandles="1" noChangeArrowheads="1" noChangeShapeType="1" noTextEdit="1"/>
              </p:cNvSpPr>
              <p:nvPr/>
            </p:nvSpPr>
            <p:spPr>
              <a:xfrm>
                <a:off x="3361830" y="3660289"/>
                <a:ext cx="451724" cy="369332"/>
              </a:xfrm>
              <a:prstGeom prst="rect">
                <a:avLst/>
              </a:prstGeom>
              <a:blipFill>
                <a:blip r:embed="rId5"/>
                <a:stretch>
                  <a:fillRect/>
                </a:stretch>
              </a:blipFill>
            </p:spPr>
            <p:txBody>
              <a:bodyPr/>
              <a:lstStyle/>
              <a:p>
                <a:r>
                  <a:rPr lang="en-US">
                    <a:noFill/>
                  </a:rPr>
                  <a:t> </a:t>
                </a:r>
              </a:p>
            </p:txBody>
          </p:sp>
        </mc:Fallback>
      </mc:AlternateContent>
      <p:sp>
        <p:nvSpPr>
          <p:cNvPr id="25" name="Rectangle 24">
            <a:extLst>
              <a:ext uri="{FF2B5EF4-FFF2-40B4-BE49-F238E27FC236}">
                <a16:creationId xmlns:a16="http://schemas.microsoft.com/office/drawing/2014/main" id="{FBFF3FC6-C29B-4522-B40D-ECC47A7072A7}"/>
              </a:ext>
            </a:extLst>
          </p:cNvPr>
          <p:cNvSpPr/>
          <p:nvPr/>
        </p:nvSpPr>
        <p:spPr>
          <a:xfrm>
            <a:off x="3590805" y="3646345"/>
            <a:ext cx="6413839" cy="646331"/>
          </a:xfrm>
          <a:prstGeom prst="rect">
            <a:avLst/>
          </a:prstGeom>
        </p:spPr>
        <p:txBody>
          <a:bodyPr wrap="square">
            <a:spAutoFit/>
          </a:bodyPr>
          <a:lstStyle/>
          <a:p>
            <a:r>
              <a:rPr lang="en-US" sz="1800" dirty="0"/>
              <a:t>= distance in meters between two peaks of a wave at a given instant in time</a:t>
            </a:r>
          </a:p>
        </p:txBody>
      </p:sp>
      <p:pic>
        <p:nvPicPr>
          <p:cNvPr id="28" name="Picture 27">
            <a:extLst>
              <a:ext uri="{FF2B5EF4-FFF2-40B4-BE49-F238E27FC236}">
                <a16:creationId xmlns:a16="http://schemas.microsoft.com/office/drawing/2014/main" id="{F49A9A99-A90A-4ADC-A920-8CB7023F9DB8}"/>
              </a:ext>
            </a:extLst>
          </p:cNvPr>
          <p:cNvPicPr>
            <a:picLocks noChangeAspect="1"/>
          </p:cNvPicPr>
          <p:nvPr/>
        </p:nvPicPr>
        <p:blipFill rotWithShape="1">
          <a:blip r:embed="rId3"/>
          <a:srcRect r="58165"/>
          <a:stretch/>
        </p:blipFill>
        <p:spPr>
          <a:xfrm>
            <a:off x="5261517" y="4450656"/>
            <a:ext cx="1800469" cy="656696"/>
          </a:xfrm>
          <a:prstGeom prst="rect">
            <a:avLst/>
          </a:prstGeom>
        </p:spPr>
      </p:pic>
      <mc:AlternateContent xmlns:mc="http://schemas.openxmlformats.org/markup-compatibility/2006" xmlns:a14="http://schemas.microsoft.com/office/drawing/2010/main">
        <mc:Choice Requires="a14">
          <p:sp>
            <p:nvSpPr>
              <p:cNvPr id="35" name="Rectangle 34">
                <a:extLst>
                  <a:ext uri="{FF2B5EF4-FFF2-40B4-BE49-F238E27FC236}">
                    <a16:creationId xmlns:a16="http://schemas.microsoft.com/office/drawing/2014/main" id="{E38C7905-4445-4864-99EE-03DA11343610}"/>
                  </a:ext>
                </a:extLst>
              </p:cNvPr>
              <p:cNvSpPr/>
              <p:nvPr/>
            </p:nvSpPr>
            <p:spPr>
              <a:xfrm>
                <a:off x="5674937" y="4083219"/>
                <a:ext cx="451724" cy="36933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US" sz="1800" i="1" smtClean="0">
                          <a:latin typeface="Cambria Math" panose="02040503050406030204" pitchFamily="18" charset="0"/>
                        </a:rPr>
                        <m:t>λ</m:t>
                      </m:r>
                    </m:oMath>
                  </m:oMathPara>
                </a14:m>
                <a:endParaRPr lang="en-US" sz="1800" dirty="0"/>
              </a:p>
            </p:txBody>
          </p:sp>
        </mc:Choice>
        <mc:Fallback xmlns="">
          <p:sp>
            <p:nvSpPr>
              <p:cNvPr id="35" name="Rectangle 34">
                <a:extLst>
                  <a:ext uri="{FF2B5EF4-FFF2-40B4-BE49-F238E27FC236}">
                    <a16:creationId xmlns:a16="http://schemas.microsoft.com/office/drawing/2014/main" id="{E38C7905-4445-4864-99EE-03DA11343610}"/>
                  </a:ext>
                </a:extLst>
              </p:cNvPr>
              <p:cNvSpPr>
                <a:spLocks noRot="1" noChangeAspect="1" noMove="1" noResize="1" noEditPoints="1" noAdjustHandles="1" noChangeArrowheads="1" noChangeShapeType="1" noTextEdit="1"/>
              </p:cNvSpPr>
              <p:nvPr/>
            </p:nvSpPr>
            <p:spPr>
              <a:xfrm>
                <a:off x="5674937" y="4083219"/>
                <a:ext cx="451724" cy="369332"/>
              </a:xfrm>
              <a:prstGeom prst="rect">
                <a:avLst/>
              </a:prstGeom>
              <a:blipFill>
                <a:blip r:embed="rId6"/>
                <a:stretch>
                  <a:fillRect/>
                </a:stretch>
              </a:blipFill>
            </p:spPr>
            <p:txBody>
              <a:bodyPr/>
              <a:lstStyle/>
              <a:p>
                <a:r>
                  <a:rPr lang="en-US">
                    <a:noFill/>
                  </a:rPr>
                  <a:t> </a:t>
                </a:r>
              </a:p>
            </p:txBody>
          </p:sp>
        </mc:Fallback>
      </mc:AlternateContent>
      <p:cxnSp>
        <p:nvCxnSpPr>
          <p:cNvPr id="38" name="Straight Arrow Connector 37">
            <a:extLst>
              <a:ext uri="{FF2B5EF4-FFF2-40B4-BE49-F238E27FC236}">
                <a16:creationId xmlns:a16="http://schemas.microsoft.com/office/drawing/2014/main" id="{15411248-1A78-4657-AF28-8D248ECB6AE2}"/>
              </a:ext>
            </a:extLst>
          </p:cNvPr>
          <p:cNvCxnSpPr/>
          <p:nvPr/>
        </p:nvCxnSpPr>
        <p:spPr>
          <a:xfrm>
            <a:off x="6004973" y="4280732"/>
            <a:ext cx="39428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89CA63F4-7A7D-4447-BA92-3D80B13B2293}"/>
              </a:ext>
            </a:extLst>
          </p:cNvPr>
          <p:cNvCxnSpPr>
            <a:cxnSpLocks/>
          </p:cNvCxnSpPr>
          <p:nvPr/>
        </p:nvCxnSpPr>
        <p:spPr>
          <a:xfrm flipH="1">
            <a:off x="5389411" y="4280732"/>
            <a:ext cx="42261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6F7D3225-90BE-40C8-9928-03369C77D145}"/>
              </a:ext>
            </a:extLst>
          </p:cNvPr>
          <p:cNvCxnSpPr>
            <a:cxnSpLocks/>
          </p:cNvCxnSpPr>
          <p:nvPr/>
        </p:nvCxnSpPr>
        <p:spPr>
          <a:xfrm flipH="1">
            <a:off x="7278470" y="4684972"/>
            <a:ext cx="698050" cy="0"/>
          </a:xfrm>
          <a:prstGeom prst="line">
            <a:avLst/>
          </a:prstGeom>
          <a:ln w="1905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41" name="Rectangle 40">
            <a:extLst>
              <a:ext uri="{FF2B5EF4-FFF2-40B4-BE49-F238E27FC236}">
                <a16:creationId xmlns:a16="http://schemas.microsoft.com/office/drawing/2014/main" id="{45B0B739-A042-4F21-9AF1-3015F2D08F12}"/>
              </a:ext>
            </a:extLst>
          </p:cNvPr>
          <p:cNvSpPr/>
          <p:nvPr/>
        </p:nvSpPr>
        <p:spPr>
          <a:xfrm>
            <a:off x="7976520" y="4359029"/>
            <a:ext cx="346570" cy="584775"/>
          </a:xfrm>
          <a:prstGeom prst="rect">
            <a:avLst/>
          </a:prstGeom>
        </p:spPr>
        <p:txBody>
          <a:bodyPr wrap="square">
            <a:spAutoFit/>
          </a:bodyPr>
          <a:lstStyle/>
          <a:p>
            <a:r>
              <a:rPr lang="en-US" sz="3200" dirty="0">
                <a:cs typeface="Calibri" panose="020F0502020204030204" pitchFamily="34" charset="0"/>
              </a:rPr>
              <a:t>z</a:t>
            </a:r>
            <a:endParaRPr lang="en-US" sz="3200" dirty="0"/>
          </a:p>
        </p:txBody>
      </p:sp>
      <p:sp>
        <p:nvSpPr>
          <p:cNvPr id="2" name="Title 1">
            <a:extLst>
              <a:ext uri="{FF2B5EF4-FFF2-40B4-BE49-F238E27FC236}">
                <a16:creationId xmlns:a16="http://schemas.microsoft.com/office/drawing/2014/main" id="{C2680F63-B3A7-4CED-9C07-07853A66180E}"/>
              </a:ext>
            </a:extLst>
          </p:cNvPr>
          <p:cNvSpPr>
            <a:spLocks noGrp="1"/>
          </p:cNvSpPr>
          <p:nvPr>
            <p:ph type="title"/>
          </p:nvPr>
        </p:nvSpPr>
        <p:spPr/>
        <p:txBody>
          <a:bodyPr/>
          <a:lstStyle/>
          <a:p>
            <a:r>
              <a:rPr lang="en-US" dirty="0">
                <a:latin typeface="+mn-lt"/>
              </a:rPr>
              <a:t>Wave Properties</a:t>
            </a:r>
          </a:p>
        </p:txBody>
      </p:sp>
    </p:spTree>
    <p:extLst>
      <p:ext uri="{BB962C8B-B14F-4D97-AF65-F5344CB8AC3E}">
        <p14:creationId xmlns:p14="http://schemas.microsoft.com/office/powerpoint/2010/main" val="14886445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372107" y="625086"/>
            <a:ext cx="7781412" cy="369332"/>
          </a:xfrm>
          <a:prstGeom prst="rect">
            <a:avLst/>
          </a:prstGeom>
        </p:spPr>
        <p:txBody>
          <a:bodyPr wrap="square">
            <a:spAutoFit/>
          </a:bodyPr>
          <a:lstStyle/>
          <a:p>
            <a:r>
              <a:rPr lang="en-US" sz="1800" i="1" dirty="0"/>
              <a:t>Additionally, let us define group and phase velocity.</a:t>
            </a:r>
          </a:p>
        </p:txBody>
      </p:sp>
      <p:sp>
        <p:nvSpPr>
          <p:cNvPr id="26" name="Rectangle 25">
            <a:extLst>
              <a:ext uri="{FF2B5EF4-FFF2-40B4-BE49-F238E27FC236}">
                <a16:creationId xmlns:a16="http://schemas.microsoft.com/office/drawing/2014/main" id="{F6EE799E-ED51-4AFC-BC05-2AB8C0D8F5E6}"/>
              </a:ext>
            </a:extLst>
          </p:cNvPr>
          <p:cNvSpPr/>
          <p:nvPr/>
        </p:nvSpPr>
        <p:spPr>
          <a:xfrm>
            <a:off x="2138497" y="1046495"/>
            <a:ext cx="8088616" cy="369332"/>
          </a:xfrm>
          <a:prstGeom prst="rect">
            <a:avLst/>
          </a:prstGeom>
        </p:spPr>
        <p:txBody>
          <a:bodyPr wrap="square">
            <a:spAutoFit/>
          </a:bodyPr>
          <a:lstStyle/>
          <a:p>
            <a:r>
              <a:rPr lang="en-US" sz="1800" dirty="0"/>
              <a:t>Phase velocity:</a:t>
            </a:r>
          </a:p>
        </p:txBody>
      </p:sp>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044A2E3F-A233-498B-9147-15FE0D24A6C3}"/>
                  </a:ext>
                </a:extLst>
              </p:cNvPr>
              <p:cNvSpPr txBox="1"/>
              <p:nvPr/>
            </p:nvSpPr>
            <p:spPr>
              <a:xfrm>
                <a:off x="3722128" y="994418"/>
                <a:ext cx="778034" cy="463204"/>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600" b="0" i="1" smtClean="0">
                              <a:latin typeface="Cambria Math" panose="02040503050406030204" pitchFamily="18" charset="0"/>
                            </a:rPr>
                          </m:ctrlPr>
                        </m:sSubPr>
                        <m:e>
                          <m:r>
                            <a:rPr lang="en-US" sz="1600" b="0" i="1" smtClean="0">
                              <a:latin typeface="Cambria Math" panose="02040503050406030204" pitchFamily="18" charset="0"/>
                            </a:rPr>
                            <m:t>𝑣</m:t>
                          </m:r>
                        </m:e>
                        <m:sub>
                          <m:r>
                            <a:rPr lang="en-US" sz="1600" b="0" i="1" smtClean="0">
                              <a:latin typeface="Cambria Math" panose="02040503050406030204" pitchFamily="18" charset="0"/>
                            </a:rPr>
                            <m:t>𝑝h</m:t>
                          </m:r>
                        </m:sub>
                      </m:sSub>
                      <m:r>
                        <a:rPr lang="en-US" sz="1600" b="0" i="0" smtClean="0">
                          <a:latin typeface="Cambria Math" panose="02040503050406030204" pitchFamily="18" charset="0"/>
                        </a:rPr>
                        <m:t>=</m:t>
                      </m:r>
                      <m:f>
                        <m:fPr>
                          <m:ctrlPr>
                            <a:rPr lang="en-US" sz="1600" b="0" i="1" smtClean="0">
                              <a:latin typeface="Cambria Math" panose="02040503050406030204" pitchFamily="18" charset="0"/>
                            </a:rPr>
                          </m:ctrlPr>
                        </m:fPr>
                        <m:num>
                          <m:r>
                            <a:rPr lang="en-US" sz="1600" b="0" i="1" smtClean="0">
                              <a:latin typeface="Cambria Math" panose="02040503050406030204" pitchFamily="18" charset="0"/>
                            </a:rPr>
                            <m:t>𝜔</m:t>
                          </m:r>
                        </m:num>
                        <m:den>
                          <m:r>
                            <a:rPr lang="en-US" sz="1600" b="0" i="1" smtClean="0">
                              <a:latin typeface="Cambria Math" panose="02040503050406030204" pitchFamily="18" charset="0"/>
                            </a:rPr>
                            <m:t>𝛽</m:t>
                          </m:r>
                        </m:den>
                      </m:f>
                    </m:oMath>
                  </m:oMathPara>
                </a14:m>
                <a:endParaRPr lang="en-US" sz="1600" b="0" dirty="0"/>
              </a:p>
            </p:txBody>
          </p:sp>
        </mc:Choice>
        <mc:Fallback xmlns="">
          <p:sp>
            <p:nvSpPr>
              <p:cNvPr id="27" name="TextBox 26">
                <a:extLst>
                  <a:ext uri="{FF2B5EF4-FFF2-40B4-BE49-F238E27FC236}">
                    <a16:creationId xmlns:a16="http://schemas.microsoft.com/office/drawing/2014/main" id="{044A2E3F-A233-498B-9147-15FE0D24A6C3}"/>
                  </a:ext>
                </a:extLst>
              </p:cNvPr>
              <p:cNvSpPr txBox="1">
                <a:spLocks noRot="1" noChangeAspect="1" noMove="1" noResize="1" noEditPoints="1" noAdjustHandles="1" noChangeArrowheads="1" noChangeShapeType="1" noTextEdit="1"/>
              </p:cNvSpPr>
              <p:nvPr/>
            </p:nvSpPr>
            <p:spPr>
              <a:xfrm>
                <a:off x="3722128" y="994418"/>
                <a:ext cx="778034" cy="463204"/>
              </a:xfrm>
              <a:prstGeom prst="rect">
                <a:avLst/>
              </a:prstGeom>
              <a:blipFill>
                <a:blip r:embed="rId2"/>
                <a:stretch>
                  <a:fillRect l="-2362" r="-4724" b="-1973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0" name="Rectangle 29">
                <a:extLst>
                  <a:ext uri="{FF2B5EF4-FFF2-40B4-BE49-F238E27FC236}">
                    <a16:creationId xmlns:a16="http://schemas.microsoft.com/office/drawing/2014/main" id="{1B71A15E-2D07-4C19-BAC6-90AE3A7D26F3}"/>
                  </a:ext>
                </a:extLst>
              </p:cNvPr>
              <p:cNvSpPr/>
              <p:nvPr/>
            </p:nvSpPr>
            <p:spPr>
              <a:xfrm>
                <a:off x="4097830" y="1619271"/>
                <a:ext cx="4030120" cy="369332"/>
              </a:xfrm>
              <a:prstGeom prst="rect">
                <a:avLst/>
              </a:prstGeom>
            </p:spPr>
            <p:txBody>
              <a:bodyPr wrap="square">
                <a:spAutoFit/>
              </a:bodyPr>
              <a:lstStyle/>
              <a:p>
                <a14:m>
                  <m:oMath xmlns:m="http://schemas.openxmlformats.org/officeDocument/2006/math">
                    <m:r>
                      <a:rPr lang="en-US" sz="1800">
                        <a:latin typeface="Cambria Math" panose="02040503050406030204" pitchFamily="18" charset="0"/>
                      </a:rPr>
                      <m:t>=</m:t>
                    </m:r>
                  </m:oMath>
                </a14:m>
                <a:r>
                  <a:rPr lang="en-US" sz="1800" dirty="0"/>
                  <a:t> velocity of the phase front of the wave</a:t>
                </a:r>
              </a:p>
            </p:txBody>
          </p:sp>
        </mc:Choice>
        <mc:Fallback xmlns="">
          <p:sp>
            <p:nvSpPr>
              <p:cNvPr id="30" name="Rectangle 29">
                <a:extLst>
                  <a:ext uri="{FF2B5EF4-FFF2-40B4-BE49-F238E27FC236}">
                    <a16:creationId xmlns:a16="http://schemas.microsoft.com/office/drawing/2014/main" id="{1B71A15E-2D07-4C19-BAC6-90AE3A7D26F3}"/>
                  </a:ext>
                </a:extLst>
              </p:cNvPr>
              <p:cNvSpPr>
                <a:spLocks noRot="1" noChangeAspect="1" noMove="1" noResize="1" noEditPoints="1" noAdjustHandles="1" noChangeArrowheads="1" noChangeShapeType="1" noTextEdit="1"/>
              </p:cNvSpPr>
              <p:nvPr/>
            </p:nvSpPr>
            <p:spPr>
              <a:xfrm>
                <a:off x="4097830" y="1619271"/>
                <a:ext cx="4030120" cy="369332"/>
              </a:xfrm>
              <a:prstGeom prst="rect">
                <a:avLst/>
              </a:prstGeom>
              <a:blipFill>
                <a:blip r:embed="rId3"/>
                <a:stretch>
                  <a:fillRect t="-10000" r="-454" b="-26667"/>
                </a:stretch>
              </a:blipFill>
            </p:spPr>
            <p:txBody>
              <a:bodyPr/>
              <a:lstStyle/>
              <a:p>
                <a:r>
                  <a:rPr lang="en-US">
                    <a:noFill/>
                  </a:rPr>
                  <a:t> </a:t>
                </a:r>
              </a:p>
            </p:txBody>
          </p:sp>
        </mc:Fallback>
      </mc:AlternateContent>
      <p:pic>
        <p:nvPicPr>
          <p:cNvPr id="7" name="Picture 6">
            <a:extLst>
              <a:ext uri="{FF2B5EF4-FFF2-40B4-BE49-F238E27FC236}">
                <a16:creationId xmlns:a16="http://schemas.microsoft.com/office/drawing/2014/main" id="{E7A0B873-6843-4995-8C6A-D2C6409FAB67}"/>
              </a:ext>
            </a:extLst>
          </p:cNvPr>
          <p:cNvPicPr>
            <a:picLocks noChangeAspect="1"/>
          </p:cNvPicPr>
          <p:nvPr/>
        </p:nvPicPr>
        <p:blipFill rotWithShape="1">
          <a:blip r:embed="rId4"/>
          <a:srcRect r="58165"/>
          <a:stretch/>
        </p:blipFill>
        <p:spPr>
          <a:xfrm>
            <a:off x="4090883" y="2515316"/>
            <a:ext cx="1800469" cy="656696"/>
          </a:xfrm>
          <a:prstGeom prst="rect">
            <a:avLst/>
          </a:prstGeom>
        </p:spPr>
      </p:pic>
      <p:cxnSp>
        <p:nvCxnSpPr>
          <p:cNvPr id="9" name="Straight Arrow Connector 8">
            <a:extLst>
              <a:ext uri="{FF2B5EF4-FFF2-40B4-BE49-F238E27FC236}">
                <a16:creationId xmlns:a16="http://schemas.microsoft.com/office/drawing/2014/main" id="{D28746B0-A609-4442-8CFF-8436747484E9}"/>
              </a:ext>
            </a:extLst>
          </p:cNvPr>
          <p:cNvCxnSpPr/>
          <p:nvPr/>
        </p:nvCxnSpPr>
        <p:spPr>
          <a:xfrm>
            <a:off x="5202094" y="2515316"/>
            <a:ext cx="394283"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8407B249-F99C-46BD-B87D-2359CB7A0A49}"/>
              </a:ext>
            </a:extLst>
          </p:cNvPr>
          <p:cNvCxnSpPr>
            <a:cxnSpLocks/>
          </p:cNvCxnSpPr>
          <p:nvPr/>
        </p:nvCxnSpPr>
        <p:spPr>
          <a:xfrm flipH="1">
            <a:off x="6107836" y="2749632"/>
            <a:ext cx="698050" cy="0"/>
          </a:xfrm>
          <a:prstGeom prst="line">
            <a:avLst/>
          </a:prstGeom>
          <a:ln w="1905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34" name="Rectangle 33">
            <a:extLst>
              <a:ext uri="{FF2B5EF4-FFF2-40B4-BE49-F238E27FC236}">
                <a16:creationId xmlns:a16="http://schemas.microsoft.com/office/drawing/2014/main" id="{C0354743-8F56-41D2-B1B7-C06041D7699C}"/>
              </a:ext>
            </a:extLst>
          </p:cNvPr>
          <p:cNvSpPr/>
          <p:nvPr/>
        </p:nvSpPr>
        <p:spPr>
          <a:xfrm>
            <a:off x="6805886" y="2423689"/>
            <a:ext cx="346570" cy="584775"/>
          </a:xfrm>
          <a:prstGeom prst="rect">
            <a:avLst/>
          </a:prstGeom>
        </p:spPr>
        <p:txBody>
          <a:bodyPr wrap="square">
            <a:spAutoFit/>
          </a:bodyPr>
          <a:lstStyle/>
          <a:p>
            <a:r>
              <a:rPr lang="en-US" sz="3200" dirty="0">
                <a:cs typeface="Calibri" panose="020F0502020204030204" pitchFamily="34" charset="0"/>
              </a:rPr>
              <a:t>z</a:t>
            </a:r>
            <a:endParaRPr lang="en-US" sz="3200" dirty="0"/>
          </a:p>
        </p:txBody>
      </p:sp>
      <p:sp>
        <p:nvSpPr>
          <p:cNvPr id="23" name="Rectangle 22">
            <a:extLst>
              <a:ext uri="{FF2B5EF4-FFF2-40B4-BE49-F238E27FC236}">
                <a16:creationId xmlns:a16="http://schemas.microsoft.com/office/drawing/2014/main" id="{ED6DE662-3038-4E75-ADF7-79377BD8244B}"/>
              </a:ext>
            </a:extLst>
          </p:cNvPr>
          <p:cNvSpPr/>
          <p:nvPr/>
        </p:nvSpPr>
        <p:spPr>
          <a:xfrm>
            <a:off x="2138498" y="3522503"/>
            <a:ext cx="1400335" cy="646331"/>
          </a:xfrm>
          <a:prstGeom prst="rect">
            <a:avLst/>
          </a:prstGeom>
        </p:spPr>
        <p:txBody>
          <a:bodyPr wrap="square">
            <a:spAutoFit/>
          </a:bodyPr>
          <a:lstStyle/>
          <a:p>
            <a:r>
              <a:rPr lang="en-US" sz="1800" dirty="0"/>
              <a:t>Group velocity:</a:t>
            </a:r>
          </a:p>
        </p:txBody>
      </p:sp>
      <mc:AlternateContent xmlns:mc="http://schemas.openxmlformats.org/markup-compatibility/2006" xmlns:a14="http://schemas.microsoft.com/office/drawing/2010/main">
        <mc:Choice Requires="a14">
          <p:sp>
            <p:nvSpPr>
              <p:cNvPr id="22" name="Rectangle 21">
                <a:extLst>
                  <a:ext uri="{FF2B5EF4-FFF2-40B4-BE49-F238E27FC236}">
                    <a16:creationId xmlns:a16="http://schemas.microsoft.com/office/drawing/2014/main" id="{BE849A60-BA24-4E3E-874A-F6E8D5E9A229}"/>
                  </a:ext>
                </a:extLst>
              </p:cNvPr>
              <p:cNvSpPr/>
              <p:nvPr/>
            </p:nvSpPr>
            <p:spPr>
              <a:xfrm>
                <a:off x="4889184" y="2199330"/>
                <a:ext cx="4179974" cy="324384"/>
              </a:xfrm>
              <a:prstGeom prst="rect">
                <a:avLst/>
              </a:prstGeom>
            </p:spPr>
            <p:txBody>
              <a:bodyPr wrap="square">
                <a:spAutoFit/>
              </a:bodyPr>
              <a:lstStyle/>
              <a:p>
                <a:r>
                  <a:rPr lang="en-US" sz="1400" dirty="0">
                    <a:solidFill>
                      <a:srgbClr val="FF0000"/>
                    </a:solidFill>
                  </a:rPr>
                  <a:t>this peak moves along z with velocity </a:t>
                </a:r>
                <a14:m>
                  <m:oMath xmlns:m="http://schemas.openxmlformats.org/officeDocument/2006/math">
                    <m:sSub>
                      <m:sSubPr>
                        <m:ctrlPr>
                          <a:rPr lang="en-US" sz="1400" i="1">
                            <a:solidFill>
                              <a:srgbClr val="FF0000"/>
                            </a:solidFill>
                            <a:latin typeface="Cambria Math" panose="02040503050406030204" pitchFamily="18" charset="0"/>
                          </a:rPr>
                        </m:ctrlPr>
                      </m:sSubPr>
                      <m:e>
                        <m:r>
                          <a:rPr lang="en-US" sz="1400" i="1">
                            <a:solidFill>
                              <a:srgbClr val="FF0000"/>
                            </a:solidFill>
                            <a:latin typeface="Cambria Math" panose="02040503050406030204" pitchFamily="18" charset="0"/>
                          </a:rPr>
                          <m:t>𝑣</m:t>
                        </m:r>
                      </m:e>
                      <m:sub>
                        <m:r>
                          <a:rPr lang="en-US" sz="1400" i="1">
                            <a:solidFill>
                              <a:srgbClr val="FF0000"/>
                            </a:solidFill>
                            <a:latin typeface="Cambria Math" panose="02040503050406030204" pitchFamily="18" charset="0"/>
                          </a:rPr>
                          <m:t>𝑝h</m:t>
                        </m:r>
                      </m:sub>
                    </m:sSub>
                  </m:oMath>
                </a14:m>
                <a:r>
                  <a:rPr lang="en-US" sz="1400" dirty="0">
                    <a:solidFill>
                      <a:srgbClr val="FF0000"/>
                    </a:solidFill>
                  </a:rPr>
                  <a:t> </a:t>
                </a:r>
              </a:p>
            </p:txBody>
          </p:sp>
        </mc:Choice>
        <mc:Fallback xmlns="">
          <p:sp>
            <p:nvSpPr>
              <p:cNvPr id="22" name="Rectangle 21">
                <a:extLst>
                  <a:ext uri="{FF2B5EF4-FFF2-40B4-BE49-F238E27FC236}">
                    <a16:creationId xmlns:a16="http://schemas.microsoft.com/office/drawing/2014/main" id="{BE849A60-BA24-4E3E-874A-F6E8D5E9A229}"/>
                  </a:ext>
                </a:extLst>
              </p:cNvPr>
              <p:cNvSpPr>
                <a:spLocks noRot="1" noChangeAspect="1" noMove="1" noResize="1" noEditPoints="1" noAdjustHandles="1" noChangeArrowheads="1" noChangeShapeType="1" noTextEdit="1"/>
              </p:cNvSpPr>
              <p:nvPr/>
            </p:nvSpPr>
            <p:spPr>
              <a:xfrm>
                <a:off x="4889184" y="2199330"/>
                <a:ext cx="4179974" cy="324384"/>
              </a:xfrm>
              <a:prstGeom prst="rect">
                <a:avLst/>
              </a:prstGeom>
              <a:blipFill>
                <a:blip r:embed="rId5"/>
                <a:stretch>
                  <a:fillRect l="-437" t="-1887" b="-1509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6" name="TextBox 35">
                <a:extLst>
                  <a:ext uri="{FF2B5EF4-FFF2-40B4-BE49-F238E27FC236}">
                    <a16:creationId xmlns:a16="http://schemas.microsoft.com/office/drawing/2014/main" id="{41C82F35-7820-498A-984F-5B21FEFC130D}"/>
                  </a:ext>
                </a:extLst>
              </p:cNvPr>
              <p:cNvSpPr txBox="1"/>
              <p:nvPr/>
            </p:nvSpPr>
            <p:spPr>
              <a:xfrm>
                <a:off x="3647003" y="3493795"/>
                <a:ext cx="780470" cy="509627"/>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600" b="0" i="1" smtClean="0">
                              <a:latin typeface="Cambria Math" panose="02040503050406030204" pitchFamily="18" charset="0"/>
                            </a:rPr>
                          </m:ctrlPr>
                        </m:sSubPr>
                        <m:e>
                          <m:r>
                            <a:rPr lang="en-US" sz="1600" b="0" i="1" smtClean="0">
                              <a:latin typeface="Cambria Math" panose="02040503050406030204" pitchFamily="18" charset="0"/>
                            </a:rPr>
                            <m:t>𝑣</m:t>
                          </m:r>
                        </m:e>
                        <m:sub>
                          <m:r>
                            <a:rPr lang="en-US" sz="1600" b="0" i="1" smtClean="0">
                              <a:latin typeface="Cambria Math" panose="02040503050406030204" pitchFamily="18" charset="0"/>
                            </a:rPr>
                            <m:t>𝑔</m:t>
                          </m:r>
                        </m:sub>
                      </m:sSub>
                      <m:r>
                        <a:rPr lang="en-US" sz="1600" b="0" i="0" smtClean="0">
                          <a:latin typeface="Cambria Math" panose="02040503050406030204" pitchFamily="18" charset="0"/>
                        </a:rPr>
                        <m:t>=</m:t>
                      </m:r>
                      <m:f>
                        <m:fPr>
                          <m:ctrlPr>
                            <a:rPr lang="en-US" sz="1600" b="0" i="1" smtClean="0">
                              <a:latin typeface="Cambria Math" panose="02040503050406030204" pitchFamily="18" charset="0"/>
                            </a:rPr>
                          </m:ctrlPr>
                        </m:fPr>
                        <m:num>
                          <m:r>
                            <a:rPr lang="en-US" sz="1600" b="0" i="1" smtClean="0">
                              <a:latin typeface="Cambria Math" panose="02040503050406030204" pitchFamily="18" charset="0"/>
                            </a:rPr>
                            <m:t>𝛿𝜔</m:t>
                          </m:r>
                        </m:num>
                        <m:den>
                          <m:r>
                            <a:rPr lang="en-US" sz="1600" b="0" i="1" smtClean="0">
                              <a:latin typeface="Cambria Math" panose="02040503050406030204" pitchFamily="18" charset="0"/>
                            </a:rPr>
                            <m:t>𝛿𝛽</m:t>
                          </m:r>
                        </m:den>
                      </m:f>
                    </m:oMath>
                  </m:oMathPara>
                </a14:m>
                <a:endParaRPr lang="en-US" sz="1600" b="0" dirty="0"/>
              </a:p>
            </p:txBody>
          </p:sp>
        </mc:Choice>
        <mc:Fallback xmlns="">
          <p:sp>
            <p:nvSpPr>
              <p:cNvPr id="36" name="TextBox 35">
                <a:extLst>
                  <a:ext uri="{FF2B5EF4-FFF2-40B4-BE49-F238E27FC236}">
                    <a16:creationId xmlns:a16="http://schemas.microsoft.com/office/drawing/2014/main" id="{41C82F35-7820-498A-984F-5B21FEFC130D}"/>
                  </a:ext>
                </a:extLst>
              </p:cNvPr>
              <p:cNvSpPr txBox="1">
                <a:spLocks noRot="1" noChangeAspect="1" noMove="1" noResize="1" noEditPoints="1" noAdjustHandles="1" noChangeArrowheads="1" noChangeShapeType="1" noTextEdit="1"/>
              </p:cNvSpPr>
              <p:nvPr/>
            </p:nvSpPr>
            <p:spPr>
              <a:xfrm>
                <a:off x="3647003" y="3493795"/>
                <a:ext cx="780470" cy="509627"/>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7" name="Rectangle 36">
                <a:extLst>
                  <a:ext uri="{FF2B5EF4-FFF2-40B4-BE49-F238E27FC236}">
                    <a16:creationId xmlns:a16="http://schemas.microsoft.com/office/drawing/2014/main" id="{80A4E42E-9A38-4E0C-9298-88DDD85D0B0B}"/>
                  </a:ext>
                </a:extLst>
              </p:cNvPr>
              <p:cNvSpPr/>
              <p:nvPr/>
            </p:nvSpPr>
            <p:spPr>
              <a:xfrm>
                <a:off x="4017119" y="4146633"/>
                <a:ext cx="4030120" cy="369332"/>
              </a:xfrm>
              <a:prstGeom prst="rect">
                <a:avLst/>
              </a:prstGeom>
            </p:spPr>
            <p:txBody>
              <a:bodyPr wrap="square">
                <a:spAutoFit/>
              </a:bodyPr>
              <a:lstStyle/>
              <a:p>
                <a14:m>
                  <m:oMath xmlns:m="http://schemas.openxmlformats.org/officeDocument/2006/math">
                    <m:r>
                      <a:rPr lang="en-US" sz="1800">
                        <a:latin typeface="Cambria Math" panose="02040503050406030204" pitchFamily="18" charset="0"/>
                      </a:rPr>
                      <m:t>=</m:t>
                    </m:r>
                  </m:oMath>
                </a14:m>
                <a:r>
                  <a:rPr lang="en-US" sz="1800" dirty="0"/>
                  <a:t> velocity of the </a:t>
                </a:r>
                <a:r>
                  <a:rPr lang="en-US" sz="1800" b="1" dirty="0"/>
                  <a:t>envelope</a:t>
                </a:r>
                <a:r>
                  <a:rPr lang="en-US" sz="1800" dirty="0"/>
                  <a:t> of the wave</a:t>
                </a:r>
              </a:p>
            </p:txBody>
          </p:sp>
        </mc:Choice>
        <mc:Fallback xmlns="">
          <p:sp>
            <p:nvSpPr>
              <p:cNvPr id="37" name="Rectangle 36">
                <a:extLst>
                  <a:ext uri="{FF2B5EF4-FFF2-40B4-BE49-F238E27FC236}">
                    <a16:creationId xmlns:a16="http://schemas.microsoft.com/office/drawing/2014/main" id="{80A4E42E-9A38-4E0C-9298-88DDD85D0B0B}"/>
                  </a:ext>
                </a:extLst>
              </p:cNvPr>
              <p:cNvSpPr>
                <a:spLocks noRot="1" noChangeAspect="1" noMove="1" noResize="1" noEditPoints="1" noAdjustHandles="1" noChangeArrowheads="1" noChangeShapeType="1" noTextEdit="1"/>
              </p:cNvSpPr>
              <p:nvPr/>
            </p:nvSpPr>
            <p:spPr>
              <a:xfrm>
                <a:off x="4017119" y="4146633"/>
                <a:ext cx="4030120" cy="369332"/>
              </a:xfrm>
              <a:prstGeom prst="rect">
                <a:avLst/>
              </a:prstGeom>
              <a:blipFill>
                <a:blip r:embed="rId7"/>
                <a:stretch>
                  <a:fillRect t="-8197" b="-24590"/>
                </a:stretch>
              </a:blipFill>
            </p:spPr>
            <p:txBody>
              <a:bodyPr/>
              <a:lstStyle/>
              <a:p>
                <a:r>
                  <a:rPr lang="en-US">
                    <a:noFill/>
                  </a:rPr>
                  <a:t> </a:t>
                </a:r>
              </a:p>
            </p:txBody>
          </p:sp>
        </mc:Fallback>
      </mc:AlternateContent>
      <p:sp>
        <p:nvSpPr>
          <p:cNvPr id="42" name="Rectangle 41">
            <a:extLst>
              <a:ext uri="{FF2B5EF4-FFF2-40B4-BE49-F238E27FC236}">
                <a16:creationId xmlns:a16="http://schemas.microsoft.com/office/drawing/2014/main" id="{B282BA9E-E68D-426D-8D62-0D25270BA7D3}"/>
              </a:ext>
            </a:extLst>
          </p:cNvPr>
          <p:cNvSpPr/>
          <p:nvPr/>
        </p:nvSpPr>
        <p:spPr>
          <a:xfrm>
            <a:off x="4610024" y="3608907"/>
            <a:ext cx="4767921" cy="369332"/>
          </a:xfrm>
          <a:prstGeom prst="rect">
            <a:avLst/>
          </a:prstGeom>
        </p:spPr>
        <p:txBody>
          <a:bodyPr wrap="square">
            <a:spAutoFit/>
          </a:bodyPr>
          <a:lstStyle/>
          <a:p>
            <a:r>
              <a:rPr lang="en-US" sz="1800" dirty="0"/>
              <a:t>(this definition holds for </a:t>
            </a:r>
            <a:r>
              <a:rPr lang="en-US" sz="1800" b="1" dirty="0"/>
              <a:t>narrowband</a:t>
            </a:r>
            <a:r>
              <a:rPr lang="en-US" sz="1800" dirty="0"/>
              <a:t> signals)</a:t>
            </a:r>
          </a:p>
        </p:txBody>
      </p:sp>
      <p:cxnSp>
        <p:nvCxnSpPr>
          <p:cNvPr id="43" name="Straight Arrow Connector 42">
            <a:extLst>
              <a:ext uri="{FF2B5EF4-FFF2-40B4-BE49-F238E27FC236}">
                <a16:creationId xmlns:a16="http://schemas.microsoft.com/office/drawing/2014/main" id="{2EDB4F7C-D49F-470E-B127-135C702E92D5}"/>
              </a:ext>
            </a:extLst>
          </p:cNvPr>
          <p:cNvCxnSpPr>
            <a:cxnSpLocks/>
          </p:cNvCxnSpPr>
          <p:nvPr/>
        </p:nvCxnSpPr>
        <p:spPr>
          <a:xfrm>
            <a:off x="5634070" y="5160480"/>
            <a:ext cx="664339"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BFF23375-D21D-4888-8053-C57CD7F6E36F}"/>
              </a:ext>
            </a:extLst>
          </p:cNvPr>
          <p:cNvCxnSpPr>
            <a:cxnSpLocks/>
          </p:cNvCxnSpPr>
          <p:nvPr/>
        </p:nvCxnSpPr>
        <p:spPr>
          <a:xfrm flipH="1">
            <a:off x="8024538" y="5586841"/>
            <a:ext cx="698050" cy="0"/>
          </a:xfrm>
          <a:prstGeom prst="line">
            <a:avLst/>
          </a:prstGeom>
          <a:ln w="1905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5" name="Rectangle 44">
                <a:extLst>
                  <a:ext uri="{FF2B5EF4-FFF2-40B4-BE49-F238E27FC236}">
                    <a16:creationId xmlns:a16="http://schemas.microsoft.com/office/drawing/2014/main" id="{F5DCC1E2-0D54-4390-BA93-1867B6659328}"/>
                  </a:ext>
                </a:extLst>
              </p:cNvPr>
              <p:cNvSpPr/>
              <p:nvPr/>
            </p:nvSpPr>
            <p:spPr>
              <a:xfrm>
                <a:off x="4192649" y="4573115"/>
                <a:ext cx="5149092" cy="324384"/>
              </a:xfrm>
              <a:prstGeom prst="rect">
                <a:avLst/>
              </a:prstGeom>
            </p:spPr>
            <p:txBody>
              <a:bodyPr wrap="square">
                <a:spAutoFit/>
              </a:bodyPr>
              <a:lstStyle/>
              <a:p>
                <a:r>
                  <a:rPr lang="en-US" sz="1400" dirty="0">
                    <a:solidFill>
                      <a:srgbClr val="FF0000"/>
                    </a:solidFill>
                  </a:rPr>
                  <a:t>the envelope peak (dashed red) moves along z with velocity </a:t>
                </a:r>
                <a14:m>
                  <m:oMath xmlns:m="http://schemas.openxmlformats.org/officeDocument/2006/math">
                    <m:sSub>
                      <m:sSubPr>
                        <m:ctrlPr>
                          <a:rPr lang="en-US" sz="1400" i="1">
                            <a:solidFill>
                              <a:srgbClr val="FF0000"/>
                            </a:solidFill>
                            <a:latin typeface="Cambria Math" panose="02040503050406030204" pitchFamily="18" charset="0"/>
                          </a:rPr>
                        </m:ctrlPr>
                      </m:sSubPr>
                      <m:e>
                        <m:r>
                          <a:rPr lang="en-US" sz="1400" i="1">
                            <a:solidFill>
                              <a:srgbClr val="FF0000"/>
                            </a:solidFill>
                            <a:latin typeface="Cambria Math" panose="02040503050406030204" pitchFamily="18" charset="0"/>
                          </a:rPr>
                          <m:t>𝑣</m:t>
                        </m:r>
                      </m:e>
                      <m:sub>
                        <m:r>
                          <a:rPr lang="en-US" sz="1400" i="1">
                            <a:solidFill>
                              <a:srgbClr val="FF0000"/>
                            </a:solidFill>
                            <a:latin typeface="Cambria Math" panose="02040503050406030204" pitchFamily="18" charset="0"/>
                          </a:rPr>
                          <m:t>𝑝h</m:t>
                        </m:r>
                      </m:sub>
                    </m:sSub>
                  </m:oMath>
                </a14:m>
                <a:r>
                  <a:rPr lang="en-US" sz="1400" dirty="0">
                    <a:solidFill>
                      <a:srgbClr val="FF0000"/>
                    </a:solidFill>
                  </a:rPr>
                  <a:t> </a:t>
                </a:r>
              </a:p>
            </p:txBody>
          </p:sp>
        </mc:Choice>
        <mc:Fallback xmlns="">
          <p:sp>
            <p:nvSpPr>
              <p:cNvPr id="45" name="Rectangle 44">
                <a:extLst>
                  <a:ext uri="{FF2B5EF4-FFF2-40B4-BE49-F238E27FC236}">
                    <a16:creationId xmlns:a16="http://schemas.microsoft.com/office/drawing/2014/main" id="{F5DCC1E2-0D54-4390-BA93-1867B6659328}"/>
                  </a:ext>
                </a:extLst>
              </p:cNvPr>
              <p:cNvSpPr>
                <a:spLocks noRot="1" noChangeAspect="1" noMove="1" noResize="1" noEditPoints="1" noAdjustHandles="1" noChangeArrowheads="1" noChangeShapeType="1" noTextEdit="1"/>
              </p:cNvSpPr>
              <p:nvPr/>
            </p:nvSpPr>
            <p:spPr>
              <a:xfrm>
                <a:off x="4192649" y="4573115"/>
                <a:ext cx="5149092" cy="324384"/>
              </a:xfrm>
              <a:prstGeom prst="rect">
                <a:avLst/>
              </a:prstGeom>
              <a:blipFill>
                <a:blip r:embed="rId8"/>
                <a:stretch>
                  <a:fillRect l="-355" t="-1887" b="-16981"/>
                </a:stretch>
              </a:blipFill>
            </p:spPr>
            <p:txBody>
              <a:bodyPr/>
              <a:lstStyle/>
              <a:p>
                <a:r>
                  <a:rPr lang="en-US">
                    <a:noFill/>
                  </a:rPr>
                  <a:t> </a:t>
                </a:r>
              </a:p>
            </p:txBody>
          </p:sp>
        </mc:Fallback>
      </mc:AlternateContent>
      <p:pic>
        <p:nvPicPr>
          <p:cNvPr id="46" name="Picture 45">
            <a:extLst>
              <a:ext uri="{FF2B5EF4-FFF2-40B4-BE49-F238E27FC236}">
                <a16:creationId xmlns:a16="http://schemas.microsoft.com/office/drawing/2014/main" id="{DF03B6A6-AE16-4ED2-9BCE-EB498AAAF13E}"/>
              </a:ext>
            </a:extLst>
          </p:cNvPr>
          <p:cNvPicPr>
            <a:picLocks noChangeAspect="1"/>
          </p:cNvPicPr>
          <p:nvPr/>
        </p:nvPicPr>
        <p:blipFill>
          <a:blip r:embed="rId9"/>
          <a:stretch>
            <a:fillRect/>
          </a:stretch>
        </p:blipFill>
        <p:spPr>
          <a:xfrm>
            <a:off x="3889812" y="5110841"/>
            <a:ext cx="4003079" cy="1010890"/>
          </a:xfrm>
          <a:prstGeom prst="rect">
            <a:avLst/>
          </a:prstGeom>
        </p:spPr>
      </p:pic>
      <p:sp>
        <p:nvSpPr>
          <p:cNvPr id="47" name="Freeform: Shape 46">
            <a:extLst>
              <a:ext uri="{FF2B5EF4-FFF2-40B4-BE49-F238E27FC236}">
                <a16:creationId xmlns:a16="http://schemas.microsoft.com/office/drawing/2014/main" id="{F961BC10-25F1-430D-B1EA-45E7D5BC6BB6}"/>
              </a:ext>
            </a:extLst>
          </p:cNvPr>
          <p:cNvSpPr/>
          <p:nvPr/>
        </p:nvSpPr>
        <p:spPr>
          <a:xfrm>
            <a:off x="3927547" y="5160481"/>
            <a:ext cx="3965699" cy="961247"/>
          </a:xfrm>
          <a:custGeom>
            <a:avLst/>
            <a:gdLst>
              <a:gd name="connsiteX0" fmla="*/ 5813570 w 5813570"/>
              <a:gd name="connsiteY0" fmla="*/ 687897 h 1521020"/>
              <a:gd name="connsiteX1" fmla="*/ 5780015 w 5813570"/>
              <a:gd name="connsiteY1" fmla="*/ 729842 h 1521020"/>
              <a:gd name="connsiteX2" fmla="*/ 5754848 w 5813570"/>
              <a:gd name="connsiteY2" fmla="*/ 755009 h 1521020"/>
              <a:gd name="connsiteX3" fmla="*/ 5721292 w 5813570"/>
              <a:gd name="connsiteY3" fmla="*/ 805343 h 1521020"/>
              <a:gd name="connsiteX4" fmla="*/ 5704514 w 5813570"/>
              <a:gd name="connsiteY4" fmla="*/ 830510 h 1521020"/>
              <a:gd name="connsiteX5" fmla="*/ 5662569 w 5813570"/>
              <a:gd name="connsiteY5" fmla="*/ 906011 h 1521020"/>
              <a:gd name="connsiteX6" fmla="*/ 5654180 w 5813570"/>
              <a:gd name="connsiteY6" fmla="*/ 939567 h 1521020"/>
              <a:gd name="connsiteX7" fmla="*/ 5595457 w 5813570"/>
              <a:gd name="connsiteY7" fmla="*/ 989901 h 1521020"/>
              <a:gd name="connsiteX8" fmla="*/ 5536734 w 5813570"/>
              <a:gd name="connsiteY8" fmla="*/ 1031845 h 1521020"/>
              <a:gd name="connsiteX9" fmla="*/ 5511567 w 5813570"/>
              <a:gd name="connsiteY9" fmla="*/ 1065401 h 1521020"/>
              <a:gd name="connsiteX10" fmla="*/ 5427677 w 5813570"/>
              <a:gd name="connsiteY10" fmla="*/ 1132513 h 1521020"/>
              <a:gd name="connsiteX11" fmla="*/ 5385732 w 5813570"/>
              <a:gd name="connsiteY11" fmla="*/ 1174458 h 1521020"/>
              <a:gd name="connsiteX12" fmla="*/ 5335398 w 5813570"/>
              <a:gd name="connsiteY12" fmla="*/ 1224792 h 1521020"/>
              <a:gd name="connsiteX13" fmla="*/ 5310231 w 5813570"/>
              <a:gd name="connsiteY13" fmla="*/ 1249959 h 1521020"/>
              <a:gd name="connsiteX14" fmla="*/ 5285064 w 5813570"/>
              <a:gd name="connsiteY14" fmla="*/ 1275126 h 1521020"/>
              <a:gd name="connsiteX15" fmla="*/ 5234730 w 5813570"/>
              <a:gd name="connsiteY15" fmla="*/ 1308682 h 1521020"/>
              <a:gd name="connsiteX16" fmla="*/ 5184396 w 5813570"/>
              <a:gd name="connsiteY16" fmla="*/ 1350627 h 1521020"/>
              <a:gd name="connsiteX17" fmla="*/ 5150840 w 5813570"/>
              <a:gd name="connsiteY17" fmla="*/ 1359016 h 1521020"/>
              <a:gd name="connsiteX18" fmla="*/ 5092117 w 5813570"/>
              <a:gd name="connsiteY18" fmla="*/ 1400961 h 1521020"/>
              <a:gd name="connsiteX19" fmla="*/ 5066950 w 5813570"/>
              <a:gd name="connsiteY19" fmla="*/ 1409350 h 1521020"/>
              <a:gd name="connsiteX20" fmla="*/ 5033394 w 5813570"/>
              <a:gd name="connsiteY20" fmla="*/ 1426128 h 1521020"/>
              <a:gd name="connsiteX21" fmla="*/ 5008227 w 5813570"/>
              <a:gd name="connsiteY21" fmla="*/ 1434517 h 1521020"/>
              <a:gd name="connsiteX22" fmla="*/ 4907559 w 5813570"/>
              <a:gd name="connsiteY22" fmla="*/ 1484851 h 1521020"/>
              <a:gd name="connsiteX23" fmla="*/ 4781725 w 5813570"/>
              <a:gd name="connsiteY23" fmla="*/ 1501629 h 1521020"/>
              <a:gd name="connsiteX24" fmla="*/ 4488110 w 5813570"/>
              <a:gd name="connsiteY24" fmla="*/ 1501629 h 1521020"/>
              <a:gd name="connsiteX25" fmla="*/ 4345497 w 5813570"/>
              <a:gd name="connsiteY25" fmla="*/ 1484851 h 1521020"/>
              <a:gd name="connsiteX26" fmla="*/ 4320330 w 5813570"/>
              <a:gd name="connsiteY26" fmla="*/ 1468073 h 1521020"/>
              <a:gd name="connsiteX27" fmla="*/ 4244829 w 5813570"/>
              <a:gd name="connsiteY27" fmla="*/ 1434517 h 1521020"/>
              <a:gd name="connsiteX28" fmla="*/ 4202884 w 5813570"/>
              <a:gd name="connsiteY28" fmla="*/ 1426128 h 1521020"/>
              <a:gd name="connsiteX29" fmla="*/ 4152550 w 5813570"/>
              <a:gd name="connsiteY29" fmla="*/ 1392572 h 1521020"/>
              <a:gd name="connsiteX30" fmla="*/ 4102216 w 5813570"/>
              <a:gd name="connsiteY30" fmla="*/ 1367405 h 1521020"/>
              <a:gd name="connsiteX31" fmla="*/ 4068660 w 5813570"/>
              <a:gd name="connsiteY31" fmla="*/ 1342238 h 1521020"/>
              <a:gd name="connsiteX32" fmla="*/ 3993159 w 5813570"/>
              <a:gd name="connsiteY32" fmla="*/ 1300293 h 1521020"/>
              <a:gd name="connsiteX33" fmla="*/ 3942826 w 5813570"/>
              <a:gd name="connsiteY33" fmla="*/ 1249959 h 1521020"/>
              <a:gd name="connsiteX34" fmla="*/ 3884103 w 5813570"/>
              <a:gd name="connsiteY34" fmla="*/ 1208014 h 1521020"/>
              <a:gd name="connsiteX35" fmla="*/ 3850547 w 5813570"/>
              <a:gd name="connsiteY35" fmla="*/ 1191236 h 1521020"/>
              <a:gd name="connsiteX36" fmla="*/ 3825380 w 5813570"/>
              <a:gd name="connsiteY36" fmla="*/ 1174458 h 1521020"/>
              <a:gd name="connsiteX37" fmla="*/ 3783435 w 5813570"/>
              <a:gd name="connsiteY37" fmla="*/ 1132513 h 1521020"/>
              <a:gd name="connsiteX38" fmla="*/ 3733101 w 5813570"/>
              <a:gd name="connsiteY38" fmla="*/ 1098957 h 1521020"/>
              <a:gd name="connsiteX39" fmla="*/ 3707934 w 5813570"/>
              <a:gd name="connsiteY39" fmla="*/ 1082179 h 1521020"/>
              <a:gd name="connsiteX40" fmla="*/ 3682767 w 5813570"/>
              <a:gd name="connsiteY40" fmla="*/ 1065401 h 1521020"/>
              <a:gd name="connsiteX41" fmla="*/ 3632433 w 5813570"/>
              <a:gd name="connsiteY41" fmla="*/ 1031845 h 1521020"/>
              <a:gd name="connsiteX42" fmla="*/ 3607266 w 5813570"/>
              <a:gd name="connsiteY42" fmla="*/ 981512 h 1521020"/>
              <a:gd name="connsiteX43" fmla="*/ 3582099 w 5813570"/>
              <a:gd name="connsiteY43" fmla="*/ 973123 h 1521020"/>
              <a:gd name="connsiteX44" fmla="*/ 3565321 w 5813570"/>
              <a:gd name="connsiteY44" fmla="*/ 947956 h 1521020"/>
              <a:gd name="connsiteX45" fmla="*/ 3540154 w 5813570"/>
              <a:gd name="connsiteY45" fmla="*/ 897622 h 1521020"/>
              <a:gd name="connsiteX46" fmla="*/ 3514987 w 5813570"/>
              <a:gd name="connsiteY46" fmla="*/ 880844 h 1521020"/>
              <a:gd name="connsiteX47" fmla="*/ 3481431 w 5813570"/>
              <a:gd name="connsiteY47" fmla="*/ 830510 h 1521020"/>
              <a:gd name="connsiteX48" fmla="*/ 3439486 w 5813570"/>
              <a:gd name="connsiteY48" fmla="*/ 788565 h 1521020"/>
              <a:gd name="connsiteX49" fmla="*/ 3414319 w 5813570"/>
              <a:gd name="connsiteY49" fmla="*/ 738231 h 1521020"/>
              <a:gd name="connsiteX50" fmla="*/ 3363985 w 5813570"/>
              <a:gd name="connsiteY50" fmla="*/ 704675 h 1521020"/>
              <a:gd name="connsiteX51" fmla="*/ 3355596 w 5813570"/>
              <a:gd name="connsiteY51" fmla="*/ 679508 h 1521020"/>
              <a:gd name="connsiteX52" fmla="*/ 3305262 w 5813570"/>
              <a:gd name="connsiteY52" fmla="*/ 662730 h 1521020"/>
              <a:gd name="connsiteX53" fmla="*/ 3254928 w 5813570"/>
              <a:gd name="connsiteY53" fmla="*/ 620785 h 1521020"/>
              <a:gd name="connsiteX54" fmla="*/ 3229761 w 5813570"/>
              <a:gd name="connsiteY54" fmla="*/ 595618 h 1521020"/>
              <a:gd name="connsiteX55" fmla="*/ 3204594 w 5813570"/>
              <a:gd name="connsiteY55" fmla="*/ 578840 h 1521020"/>
              <a:gd name="connsiteX56" fmla="*/ 3162649 w 5813570"/>
              <a:gd name="connsiteY56" fmla="*/ 528506 h 1521020"/>
              <a:gd name="connsiteX57" fmla="*/ 3112315 w 5813570"/>
              <a:gd name="connsiteY57" fmla="*/ 503339 h 1521020"/>
              <a:gd name="connsiteX58" fmla="*/ 3070370 w 5813570"/>
              <a:gd name="connsiteY58" fmla="*/ 469783 h 1521020"/>
              <a:gd name="connsiteX59" fmla="*/ 3045204 w 5813570"/>
              <a:gd name="connsiteY59" fmla="*/ 453005 h 1521020"/>
              <a:gd name="connsiteX60" fmla="*/ 3003259 w 5813570"/>
              <a:gd name="connsiteY60" fmla="*/ 419449 h 1521020"/>
              <a:gd name="connsiteX61" fmla="*/ 2952925 w 5813570"/>
              <a:gd name="connsiteY61" fmla="*/ 360726 h 1521020"/>
              <a:gd name="connsiteX62" fmla="*/ 2894202 w 5813570"/>
              <a:gd name="connsiteY62" fmla="*/ 302003 h 1521020"/>
              <a:gd name="connsiteX63" fmla="*/ 2843868 w 5813570"/>
              <a:gd name="connsiteY63" fmla="*/ 276836 h 1521020"/>
              <a:gd name="connsiteX64" fmla="*/ 2818701 w 5813570"/>
              <a:gd name="connsiteY64" fmla="*/ 268447 h 1521020"/>
              <a:gd name="connsiteX65" fmla="*/ 2793534 w 5813570"/>
              <a:gd name="connsiteY65" fmla="*/ 251669 h 1521020"/>
              <a:gd name="connsiteX66" fmla="*/ 2768367 w 5813570"/>
              <a:gd name="connsiteY66" fmla="*/ 226502 h 1521020"/>
              <a:gd name="connsiteX67" fmla="*/ 2734811 w 5813570"/>
              <a:gd name="connsiteY67" fmla="*/ 218113 h 1521020"/>
              <a:gd name="connsiteX68" fmla="*/ 2684477 w 5813570"/>
              <a:gd name="connsiteY68" fmla="*/ 184557 h 1521020"/>
              <a:gd name="connsiteX69" fmla="*/ 2642532 w 5813570"/>
              <a:gd name="connsiteY69" fmla="*/ 151001 h 1521020"/>
              <a:gd name="connsiteX70" fmla="*/ 2625754 w 5813570"/>
              <a:gd name="connsiteY70" fmla="*/ 125834 h 1521020"/>
              <a:gd name="connsiteX71" fmla="*/ 2600587 w 5813570"/>
              <a:gd name="connsiteY71" fmla="*/ 117445 h 1521020"/>
              <a:gd name="connsiteX72" fmla="*/ 2575420 w 5813570"/>
              <a:gd name="connsiteY72" fmla="*/ 100667 h 1521020"/>
              <a:gd name="connsiteX73" fmla="*/ 2508308 w 5813570"/>
              <a:gd name="connsiteY73" fmla="*/ 67112 h 1521020"/>
              <a:gd name="connsiteX74" fmla="*/ 2483141 w 5813570"/>
              <a:gd name="connsiteY74" fmla="*/ 50334 h 1521020"/>
              <a:gd name="connsiteX75" fmla="*/ 2432807 w 5813570"/>
              <a:gd name="connsiteY75" fmla="*/ 33556 h 1521020"/>
              <a:gd name="connsiteX76" fmla="*/ 2407640 w 5813570"/>
              <a:gd name="connsiteY76" fmla="*/ 25167 h 1521020"/>
              <a:gd name="connsiteX77" fmla="*/ 2315361 w 5813570"/>
              <a:gd name="connsiteY77" fmla="*/ 16778 h 1521020"/>
              <a:gd name="connsiteX78" fmla="*/ 2231471 w 5813570"/>
              <a:gd name="connsiteY78" fmla="*/ 0 h 1521020"/>
              <a:gd name="connsiteX79" fmla="*/ 1879134 w 5813570"/>
              <a:gd name="connsiteY79" fmla="*/ 8389 h 1521020"/>
              <a:gd name="connsiteX80" fmla="*/ 1820411 w 5813570"/>
              <a:gd name="connsiteY80" fmla="*/ 41945 h 1521020"/>
              <a:gd name="connsiteX81" fmla="*/ 1770077 w 5813570"/>
              <a:gd name="connsiteY81" fmla="*/ 67112 h 1521020"/>
              <a:gd name="connsiteX82" fmla="*/ 1719743 w 5813570"/>
              <a:gd name="connsiteY82" fmla="*/ 92279 h 1521020"/>
              <a:gd name="connsiteX83" fmla="*/ 1652631 w 5813570"/>
              <a:gd name="connsiteY83" fmla="*/ 125834 h 1521020"/>
              <a:gd name="connsiteX84" fmla="*/ 1585519 w 5813570"/>
              <a:gd name="connsiteY84" fmla="*/ 151001 h 1521020"/>
              <a:gd name="connsiteX85" fmla="*/ 1526796 w 5813570"/>
              <a:gd name="connsiteY85" fmla="*/ 184557 h 1521020"/>
              <a:gd name="connsiteX86" fmla="*/ 1501629 w 5813570"/>
              <a:gd name="connsiteY86" fmla="*/ 201335 h 1521020"/>
              <a:gd name="connsiteX87" fmla="*/ 1442906 w 5813570"/>
              <a:gd name="connsiteY87" fmla="*/ 218113 h 1521020"/>
              <a:gd name="connsiteX88" fmla="*/ 1392572 w 5813570"/>
              <a:gd name="connsiteY88" fmla="*/ 243280 h 1521020"/>
              <a:gd name="connsiteX89" fmla="*/ 1308682 w 5813570"/>
              <a:gd name="connsiteY89" fmla="*/ 276836 h 1521020"/>
              <a:gd name="connsiteX90" fmla="*/ 1266737 w 5813570"/>
              <a:gd name="connsiteY90" fmla="*/ 318781 h 1521020"/>
              <a:gd name="connsiteX91" fmla="*/ 1249959 w 5813570"/>
              <a:gd name="connsiteY91" fmla="*/ 343948 h 1521020"/>
              <a:gd name="connsiteX92" fmla="*/ 1224793 w 5813570"/>
              <a:gd name="connsiteY92" fmla="*/ 360726 h 1521020"/>
              <a:gd name="connsiteX93" fmla="*/ 1157681 w 5813570"/>
              <a:gd name="connsiteY93" fmla="*/ 402671 h 1521020"/>
              <a:gd name="connsiteX94" fmla="*/ 1149292 w 5813570"/>
              <a:gd name="connsiteY94" fmla="*/ 427838 h 1521020"/>
              <a:gd name="connsiteX95" fmla="*/ 1124125 w 5813570"/>
              <a:gd name="connsiteY95" fmla="*/ 436227 h 1521020"/>
              <a:gd name="connsiteX96" fmla="*/ 1073791 w 5813570"/>
              <a:gd name="connsiteY96" fmla="*/ 469783 h 1521020"/>
              <a:gd name="connsiteX97" fmla="*/ 1023457 w 5813570"/>
              <a:gd name="connsiteY97" fmla="*/ 520117 h 1521020"/>
              <a:gd name="connsiteX98" fmla="*/ 998290 w 5813570"/>
              <a:gd name="connsiteY98" fmla="*/ 545284 h 1521020"/>
              <a:gd name="connsiteX99" fmla="*/ 981512 w 5813570"/>
              <a:gd name="connsiteY99" fmla="*/ 570451 h 1521020"/>
              <a:gd name="connsiteX100" fmla="*/ 931178 w 5813570"/>
              <a:gd name="connsiteY100" fmla="*/ 604007 h 1521020"/>
              <a:gd name="connsiteX101" fmla="*/ 914400 w 5813570"/>
              <a:gd name="connsiteY101" fmla="*/ 637563 h 1521020"/>
              <a:gd name="connsiteX102" fmla="*/ 864066 w 5813570"/>
              <a:gd name="connsiteY102" fmla="*/ 671119 h 1521020"/>
              <a:gd name="connsiteX103" fmla="*/ 847288 w 5813570"/>
              <a:gd name="connsiteY103" fmla="*/ 704675 h 1521020"/>
              <a:gd name="connsiteX104" fmla="*/ 822121 w 5813570"/>
              <a:gd name="connsiteY104" fmla="*/ 721453 h 1521020"/>
              <a:gd name="connsiteX105" fmla="*/ 796954 w 5813570"/>
              <a:gd name="connsiteY105" fmla="*/ 746620 h 1521020"/>
              <a:gd name="connsiteX106" fmla="*/ 763398 w 5813570"/>
              <a:gd name="connsiteY106" fmla="*/ 780176 h 1521020"/>
              <a:gd name="connsiteX107" fmla="*/ 746620 w 5813570"/>
              <a:gd name="connsiteY107" fmla="*/ 805343 h 1521020"/>
              <a:gd name="connsiteX108" fmla="*/ 696286 w 5813570"/>
              <a:gd name="connsiteY108" fmla="*/ 855677 h 1521020"/>
              <a:gd name="connsiteX109" fmla="*/ 637563 w 5813570"/>
              <a:gd name="connsiteY109" fmla="*/ 922789 h 1521020"/>
              <a:gd name="connsiteX110" fmla="*/ 629174 w 5813570"/>
              <a:gd name="connsiteY110" fmla="*/ 947956 h 1521020"/>
              <a:gd name="connsiteX111" fmla="*/ 587229 w 5813570"/>
              <a:gd name="connsiteY111" fmla="*/ 998290 h 1521020"/>
              <a:gd name="connsiteX112" fmla="*/ 562062 w 5813570"/>
              <a:gd name="connsiteY112" fmla="*/ 1015067 h 1521020"/>
              <a:gd name="connsiteX113" fmla="*/ 511728 w 5813570"/>
              <a:gd name="connsiteY113" fmla="*/ 1073790 h 1521020"/>
              <a:gd name="connsiteX114" fmla="*/ 486561 w 5813570"/>
              <a:gd name="connsiteY114" fmla="*/ 1082179 h 1521020"/>
              <a:gd name="connsiteX115" fmla="*/ 461394 w 5813570"/>
              <a:gd name="connsiteY115" fmla="*/ 1098957 h 1521020"/>
              <a:gd name="connsiteX116" fmla="*/ 427838 w 5813570"/>
              <a:gd name="connsiteY116" fmla="*/ 1149291 h 1521020"/>
              <a:gd name="connsiteX117" fmla="*/ 385893 w 5813570"/>
              <a:gd name="connsiteY117" fmla="*/ 1208014 h 1521020"/>
              <a:gd name="connsiteX118" fmla="*/ 360726 w 5813570"/>
              <a:gd name="connsiteY118" fmla="*/ 1216403 h 1521020"/>
              <a:gd name="connsiteX119" fmla="*/ 335559 w 5813570"/>
              <a:gd name="connsiteY119" fmla="*/ 1233181 h 1521020"/>
              <a:gd name="connsiteX120" fmla="*/ 318782 w 5813570"/>
              <a:gd name="connsiteY120" fmla="*/ 1258348 h 1521020"/>
              <a:gd name="connsiteX121" fmla="*/ 268448 w 5813570"/>
              <a:gd name="connsiteY121" fmla="*/ 1275126 h 1521020"/>
              <a:gd name="connsiteX122" fmla="*/ 209725 w 5813570"/>
              <a:gd name="connsiteY122" fmla="*/ 1291904 h 1521020"/>
              <a:gd name="connsiteX123" fmla="*/ 192947 w 5813570"/>
              <a:gd name="connsiteY123" fmla="*/ 1317071 h 1521020"/>
              <a:gd name="connsiteX124" fmla="*/ 142613 w 5813570"/>
              <a:gd name="connsiteY124" fmla="*/ 1333849 h 1521020"/>
              <a:gd name="connsiteX125" fmla="*/ 109057 w 5813570"/>
              <a:gd name="connsiteY125" fmla="*/ 1359016 h 1521020"/>
              <a:gd name="connsiteX126" fmla="*/ 83890 w 5813570"/>
              <a:gd name="connsiteY126" fmla="*/ 1384183 h 1521020"/>
              <a:gd name="connsiteX127" fmla="*/ 33556 w 5813570"/>
              <a:gd name="connsiteY127" fmla="*/ 1392572 h 1521020"/>
              <a:gd name="connsiteX128" fmla="*/ 0 w 5813570"/>
              <a:gd name="connsiteY128" fmla="*/ 1400961 h 1521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5813570" h="1521020">
                <a:moveTo>
                  <a:pt x="5813570" y="687897"/>
                </a:moveTo>
                <a:cubicBezTo>
                  <a:pt x="5802385" y="701879"/>
                  <a:pt x="5791805" y="716367"/>
                  <a:pt x="5780015" y="729842"/>
                </a:cubicBezTo>
                <a:cubicBezTo>
                  <a:pt x="5772203" y="738771"/>
                  <a:pt x="5762132" y="745644"/>
                  <a:pt x="5754848" y="755009"/>
                </a:cubicBezTo>
                <a:cubicBezTo>
                  <a:pt x="5742468" y="770926"/>
                  <a:pt x="5732477" y="788565"/>
                  <a:pt x="5721292" y="805343"/>
                </a:cubicBezTo>
                <a:cubicBezTo>
                  <a:pt x="5715699" y="813732"/>
                  <a:pt x="5707702" y="820945"/>
                  <a:pt x="5704514" y="830510"/>
                </a:cubicBezTo>
                <a:cubicBezTo>
                  <a:pt x="5683984" y="892099"/>
                  <a:pt x="5700242" y="868338"/>
                  <a:pt x="5662569" y="906011"/>
                </a:cubicBezTo>
                <a:cubicBezTo>
                  <a:pt x="5659773" y="917196"/>
                  <a:pt x="5659900" y="929557"/>
                  <a:pt x="5654180" y="939567"/>
                </a:cubicBezTo>
                <a:cubicBezTo>
                  <a:pt x="5644188" y="957052"/>
                  <a:pt x="5608968" y="978320"/>
                  <a:pt x="5595457" y="989901"/>
                </a:cubicBezTo>
                <a:cubicBezTo>
                  <a:pt x="5547845" y="1030711"/>
                  <a:pt x="5595240" y="1002592"/>
                  <a:pt x="5536734" y="1031845"/>
                </a:cubicBezTo>
                <a:cubicBezTo>
                  <a:pt x="5528345" y="1043030"/>
                  <a:pt x="5522183" y="1056302"/>
                  <a:pt x="5511567" y="1065401"/>
                </a:cubicBezTo>
                <a:cubicBezTo>
                  <a:pt x="5450614" y="1117647"/>
                  <a:pt x="5498569" y="1026175"/>
                  <a:pt x="5427677" y="1132513"/>
                </a:cubicBezTo>
                <a:cubicBezTo>
                  <a:pt x="5393104" y="1184372"/>
                  <a:pt x="5431490" y="1133784"/>
                  <a:pt x="5385732" y="1174458"/>
                </a:cubicBezTo>
                <a:cubicBezTo>
                  <a:pt x="5367998" y="1190222"/>
                  <a:pt x="5352176" y="1208014"/>
                  <a:pt x="5335398" y="1224792"/>
                </a:cubicBezTo>
                <a:lnTo>
                  <a:pt x="5310231" y="1249959"/>
                </a:lnTo>
                <a:cubicBezTo>
                  <a:pt x="5301842" y="1258348"/>
                  <a:pt x="5294935" y="1268545"/>
                  <a:pt x="5285064" y="1275126"/>
                </a:cubicBezTo>
                <a:cubicBezTo>
                  <a:pt x="5268286" y="1286311"/>
                  <a:pt x="5248989" y="1294423"/>
                  <a:pt x="5234730" y="1308682"/>
                </a:cubicBezTo>
                <a:cubicBezTo>
                  <a:pt x="5219613" y="1323799"/>
                  <a:pt x="5204835" y="1341867"/>
                  <a:pt x="5184396" y="1350627"/>
                </a:cubicBezTo>
                <a:cubicBezTo>
                  <a:pt x="5173799" y="1355169"/>
                  <a:pt x="5162025" y="1356220"/>
                  <a:pt x="5150840" y="1359016"/>
                </a:cubicBezTo>
                <a:cubicBezTo>
                  <a:pt x="5143240" y="1364716"/>
                  <a:pt x="5104384" y="1394828"/>
                  <a:pt x="5092117" y="1400961"/>
                </a:cubicBezTo>
                <a:cubicBezTo>
                  <a:pt x="5084208" y="1404916"/>
                  <a:pt x="5075078" y="1405867"/>
                  <a:pt x="5066950" y="1409350"/>
                </a:cubicBezTo>
                <a:cubicBezTo>
                  <a:pt x="5055456" y="1414276"/>
                  <a:pt x="5044888" y="1421202"/>
                  <a:pt x="5033394" y="1426128"/>
                </a:cubicBezTo>
                <a:cubicBezTo>
                  <a:pt x="5025266" y="1429611"/>
                  <a:pt x="5015957" y="1430223"/>
                  <a:pt x="5008227" y="1434517"/>
                </a:cubicBezTo>
                <a:cubicBezTo>
                  <a:pt x="4962218" y="1460077"/>
                  <a:pt x="4960323" y="1477313"/>
                  <a:pt x="4907559" y="1484851"/>
                </a:cubicBezTo>
                <a:cubicBezTo>
                  <a:pt x="4826519" y="1496428"/>
                  <a:pt x="4868457" y="1490787"/>
                  <a:pt x="4781725" y="1501629"/>
                </a:cubicBezTo>
                <a:cubicBezTo>
                  <a:pt x="4672882" y="1537910"/>
                  <a:pt x="4752675" y="1514535"/>
                  <a:pt x="4488110" y="1501629"/>
                </a:cubicBezTo>
                <a:cubicBezTo>
                  <a:pt x="4470269" y="1500759"/>
                  <a:pt x="4366450" y="1487470"/>
                  <a:pt x="4345497" y="1484851"/>
                </a:cubicBezTo>
                <a:cubicBezTo>
                  <a:pt x="4337108" y="1479258"/>
                  <a:pt x="4329084" y="1473075"/>
                  <a:pt x="4320330" y="1468073"/>
                </a:cubicBezTo>
                <a:cubicBezTo>
                  <a:pt x="4302066" y="1457636"/>
                  <a:pt x="4263752" y="1440194"/>
                  <a:pt x="4244829" y="1434517"/>
                </a:cubicBezTo>
                <a:cubicBezTo>
                  <a:pt x="4231172" y="1430420"/>
                  <a:pt x="4216866" y="1428924"/>
                  <a:pt x="4202884" y="1426128"/>
                </a:cubicBezTo>
                <a:cubicBezTo>
                  <a:pt x="4155176" y="1378420"/>
                  <a:pt x="4201113" y="1416853"/>
                  <a:pt x="4152550" y="1392572"/>
                </a:cubicBezTo>
                <a:cubicBezTo>
                  <a:pt x="4087501" y="1360047"/>
                  <a:pt x="4165474" y="1388491"/>
                  <a:pt x="4102216" y="1367405"/>
                </a:cubicBezTo>
                <a:cubicBezTo>
                  <a:pt x="4091031" y="1359016"/>
                  <a:pt x="4080799" y="1349175"/>
                  <a:pt x="4068660" y="1342238"/>
                </a:cubicBezTo>
                <a:cubicBezTo>
                  <a:pt x="4019433" y="1314108"/>
                  <a:pt x="4062094" y="1369230"/>
                  <a:pt x="3993159" y="1300293"/>
                </a:cubicBezTo>
                <a:cubicBezTo>
                  <a:pt x="3976381" y="1283515"/>
                  <a:pt x="3964048" y="1260570"/>
                  <a:pt x="3942826" y="1249959"/>
                </a:cubicBezTo>
                <a:cubicBezTo>
                  <a:pt x="3850859" y="1203976"/>
                  <a:pt x="3963459" y="1264697"/>
                  <a:pt x="3884103" y="1208014"/>
                </a:cubicBezTo>
                <a:cubicBezTo>
                  <a:pt x="3873927" y="1200745"/>
                  <a:pt x="3861405" y="1197441"/>
                  <a:pt x="3850547" y="1191236"/>
                </a:cubicBezTo>
                <a:cubicBezTo>
                  <a:pt x="3841793" y="1186234"/>
                  <a:pt x="3833769" y="1180051"/>
                  <a:pt x="3825380" y="1174458"/>
                </a:cubicBezTo>
                <a:cubicBezTo>
                  <a:pt x="3811815" y="1133762"/>
                  <a:pt x="3826628" y="1158429"/>
                  <a:pt x="3783435" y="1132513"/>
                </a:cubicBezTo>
                <a:cubicBezTo>
                  <a:pt x="3766144" y="1122138"/>
                  <a:pt x="3749879" y="1110142"/>
                  <a:pt x="3733101" y="1098957"/>
                </a:cubicBezTo>
                <a:lnTo>
                  <a:pt x="3707934" y="1082179"/>
                </a:lnTo>
                <a:cubicBezTo>
                  <a:pt x="3699545" y="1076586"/>
                  <a:pt x="3689896" y="1072530"/>
                  <a:pt x="3682767" y="1065401"/>
                </a:cubicBezTo>
                <a:cubicBezTo>
                  <a:pt x="3651347" y="1033981"/>
                  <a:pt x="3668855" y="1043986"/>
                  <a:pt x="3632433" y="1031845"/>
                </a:cubicBezTo>
                <a:cubicBezTo>
                  <a:pt x="3626907" y="1015266"/>
                  <a:pt x="3622049" y="993339"/>
                  <a:pt x="3607266" y="981512"/>
                </a:cubicBezTo>
                <a:cubicBezTo>
                  <a:pt x="3600361" y="975988"/>
                  <a:pt x="3590488" y="975919"/>
                  <a:pt x="3582099" y="973123"/>
                </a:cubicBezTo>
                <a:cubicBezTo>
                  <a:pt x="3576506" y="964734"/>
                  <a:pt x="3569830" y="956974"/>
                  <a:pt x="3565321" y="947956"/>
                </a:cubicBezTo>
                <a:cubicBezTo>
                  <a:pt x="3551675" y="920664"/>
                  <a:pt x="3564196" y="921664"/>
                  <a:pt x="3540154" y="897622"/>
                </a:cubicBezTo>
                <a:cubicBezTo>
                  <a:pt x="3533025" y="890493"/>
                  <a:pt x="3523376" y="886437"/>
                  <a:pt x="3514987" y="880844"/>
                </a:cubicBezTo>
                <a:cubicBezTo>
                  <a:pt x="3500244" y="836616"/>
                  <a:pt x="3516342" y="872403"/>
                  <a:pt x="3481431" y="830510"/>
                </a:cubicBezTo>
                <a:cubicBezTo>
                  <a:pt x="3446477" y="788565"/>
                  <a:pt x="3485626" y="819325"/>
                  <a:pt x="3439486" y="788565"/>
                </a:cubicBezTo>
                <a:cubicBezTo>
                  <a:pt x="3433502" y="770613"/>
                  <a:pt x="3429625" y="751623"/>
                  <a:pt x="3414319" y="738231"/>
                </a:cubicBezTo>
                <a:cubicBezTo>
                  <a:pt x="3399144" y="724952"/>
                  <a:pt x="3363985" y="704675"/>
                  <a:pt x="3363985" y="704675"/>
                </a:cubicBezTo>
                <a:cubicBezTo>
                  <a:pt x="3361189" y="696286"/>
                  <a:pt x="3362792" y="684648"/>
                  <a:pt x="3355596" y="679508"/>
                </a:cubicBezTo>
                <a:cubicBezTo>
                  <a:pt x="3341205" y="669228"/>
                  <a:pt x="3305262" y="662730"/>
                  <a:pt x="3305262" y="662730"/>
                </a:cubicBezTo>
                <a:cubicBezTo>
                  <a:pt x="3231736" y="589204"/>
                  <a:pt x="3325005" y="679182"/>
                  <a:pt x="3254928" y="620785"/>
                </a:cubicBezTo>
                <a:cubicBezTo>
                  <a:pt x="3245814" y="613190"/>
                  <a:pt x="3238875" y="603213"/>
                  <a:pt x="3229761" y="595618"/>
                </a:cubicBezTo>
                <a:cubicBezTo>
                  <a:pt x="3222016" y="589163"/>
                  <a:pt x="3212339" y="585295"/>
                  <a:pt x="3204594" y="578840"/>
                </a:cubicBezTo>
                <a:cubicBezTo>
                  <a:pt x="3122135" y="510124"/>
                  <a:pt x="3228638" y="594495"/>
                  <a:pt x="3162649" y="528506"/>
                </a:cubicBezTo>
                <a:cubicBezTo>
                  <a:pt x="3146387" y="512244"/>
                  <a:pt x="3132784" y="510162"/>
                  <a:pt x="3112315" y="503339"/>
                </a:cubicBezTo>
                <a:cubicBezTo>
                  <a:pt x="3098333" y="492154"/>
                  <a:pt x="3084694" y="480526"/>
                  <a:pt x="3070370" y="469783"/>
                </a:cubicBezTo>
                <a:cubicBezTo>
                  <a:pt x="3062304" y="463734"/>
                  <a:pt x="3052333" y="460134"/>
                  <a:pt x="3045204" y="453005"/>
                </a:cubicBezTo>
                <a:cubicBezTo>
                  <a:pt x="3007260" y="415060"/>
                  <a:pt x="3052253" y="435780"/>
                  <a:pt x="3003259" y="419449"/>
                </a:cubicBezTo>
                <a:cubicBezTo>
                  <a:pt x="2904284" y="320474"/>
                  <a:pt x="3060543" y="479105"/>
                  <a:pt x="2952925" y="360726"/>
                </a:cubicBezTo>
                <a:cubicBezTo>
                  <a:pt x="2934304" y="340243"/>
                  <a:pt x="2920464" y="310757"/>
                  <a:pt x="2894202" y="302003"/>
                </a:cubicBezTo>
                <a:cubicBezTo>
                  <a:pt x="2830944" y="280917"/>
                  <a:pt x="2908917" y="309361"/>
                  <a:pt x="2843868" y="276836"/>
                </a:cubicBezTo>
                <a:cubicBezTo>
                  <a:pt x="2835959" y="272881"/>
                  <a:pt x="2826610" y="272402"/>
                  <a:pt x="2818701" y="268447"/>
                </a:cubicBezTo>
                <a:cubicBezTo>
                  <a:pt x="2809683" y="263938"/>
                  <a:pt x="2801279" y="258124"/>
                  <a:pt x="2793534" y="251669"/>
                </a:cubicBezTo>
                <a:cubicBezTo>
                  <a:pt x="2784420" y="244074"/>
                  <a:pt x="2778668" y="232388"/>
                  <a:pt x="2768367" y="226502"/>
                </a:cubicBezTo>
                <a:cubicBezTo>
                  <a:pt x="2758357" y="220782"/>
                  <a:pt x="2745996" y="220909"/>
                  <a:pt x="2734811" y="218113"/>
                </a:cubicBezTo>
                <a:cubicBezTo>
                  <a:pt x="2718033" y="206928"/>
                  <a:pt x="2695662" y="201335"/>
                  <a:pt x="2684477" y="184557"/>
                </a:cubicBezTo>
                <a:cubicBezTo>
                  <a:pt x="2662794" y="152032"/>
                  <a:pt x="2677264" y="162578"/>
                  <a:pt x="2642532" y="151001"/>
                </a:cubicBezTo>
                <a:cubicBezTo>
                  <a:pt x="2636939" y="142612"/>
                  <a:pt x="2633627" y="132132"/>
                  <a:pt x="2625754" y="125834"/>
                </a:cubicBezTo>
                <a:cubicBezTo>
                  <a:pt x="2618849" y="120310"/>
                  <a:pt x="2608496" y="121400"/>
                  <a:pt x="2600587" y="117445"/>
                </a:cubicBezTo>
                <a:cubicBezTo>
                  <a:pt x="2591569" y="112936"/>
                  <a:pt x="2584271" y="105495"/>
                  <a:pt x="2575420" y="100667"/>
                </a:cubicBezTo>
                <a:cubicBezTo>
                  <a:pt x="2553463" y="88691"/>
                  <a:pt x="2529118" y="80986"/>
                  <a:pt x="2508308" y="67112"/>
                </a:cubicBezTo>
                <a:cubicBezTo>
                  <a:pt x="2499919" y="61519"/>
                  <a:pt x="2492354" y="54429"/>
                  <a:pt x="2483141" y="50334"/>
                </a:cubicBezTo>
                <a:cubicBezTo>
                  <a:pt x="2466980" y="43151"/>
                  <a:pt x="2449585" y="39149"/>
                  <a:pt x="2432807" y="33556"/>
                </a:cubicBezTo>
                <a:cubicBezTo>
                  <a:pt x="2424418" y="30760"/>
                  <a:pt x="2416446" y="25968"/>
                  <a:pt x="2407640" y="25167"/>
                </a:cubicBezTo>
                <a:cubicBezTo>
                  <a:pt x="2376880" y="22371"/>
                  <a:pt x="2346036" y="20387"/>
                  <a:pt x="2315361" y="16778"/>
                </a:cubicBezTo>
                <a:cubicBezTo>
                  <a:pt x="2276509" y="12207"/>
                  <a:pt x="2266037" y="8642"/>
                  <a:pt x="2231471" y="0"/>
                </a:cubicBezTo>
                <a:cubicBezTo>
                  <a:pt x="2114025" y="2796"/>
                  <a:pt x="1996497" y="3173"/>
                  <a:pt x="1879134" y="8389"/>
                </a:cubicBezTo>
                <a:cubicBezTo>
                  <a:pt x="1855907" y="9421"/>
                  <a:pt x="1837001" y="30095"/>
                  <a:pt x="1820411" y="41945"/>
                </a:cubicBezTo>
                <a:cubicBezTo>
                  <a:pt x="1764314" y="82015"/>
                  <a:pt x="1825484" y="39409"/>
                  <a:pt x="1770077" y="67112"/>
                </a:cubicBezTo>
                <a:cubicBezTo>
                  <a:pt x="1705028" y="99637"/>
                  <a:pt x="1783001" y="71193"/>
                  <a:pt x="1719743" y="92279"/>
                </a:cubicBezTo>
                <a:cubicBezTo>
                  <a:pt x="1645215" y="148172"/>
                  <a:pt x="1725931" y="94420"/>
                  <a:pt x="1652631" y="125834"/>
                </a:cubicBezTo>
                <a:cubicBezTo>
                  <a:pt x="1577026" y="158236"/>
                  <a:pt x="1691902" y="129724"/>
                  <a:pt x="1585519" y="151001"/>
                </a:cubicBezTo>
                <a:cubicBezTo>
                  <a:pt x="1537708" y="198812"/>
                  <a:pt x="1585945" y="159208"/>
                  <a:pt x="1526796" y="184557"/>
                </a:cubicBezTo>
                <a:cubicBezTo>
                  <a:pt x="1517529" y="188529"/>
                  <a:pt x="1510896" y="197363"/>
                  <a:pt x="1501629" y="201335"/>
                </a:cubicBezTo>
                <a:cubicBezTo>
                  <a:pt x="1463999" y="217462"/>
                  <a:pt x="1475556" y="201788"/>
                  <a:pt x="1442906" y="218113"/>
                </a:cubicBezTo>
                <a:cubicBezTo>
                  <a:pt x="1345801" y="266665"/>
                  <a:pt x="1483945" y="208137"/>
                  <a:pt x="1392572" y="243280"/>
                </a:cubicBezTo>
                <a:cubicBezTo>
                  <a:pt x="1364462" y="254092"/>
                  <a:pt x="1308682" y="276836"/>
                  <a:pt x="1308682" y="276836"/>
                </a:cubicBezTo>
                <a:cubicBezTo>
                  <a:pt x="1263941" y="343948"/>
                  <a:pt x="1322664" y="262854"/>
                  <a:pt x="1266737" y="318781"/>
                </a:cubicBezTo>
                <a:cubicBezTo>
                  <a:pt x="1259608" y="325910"/>
                  <a:pt x="1257088" y="336819"/>
                  <a:pt x="1249959" y="343948"/>
                </a:cubicBezTo>
                <a:cubicBezTo>
                  <a:pt x="1242830" y="351077"/>
                  <a:pt x="1232538" y="354272"/>
                  <a:pt x="1224793" y="360726"/>
                </a:cubicBezTo>
                <a:cubicBezTo>
                  <a:pt x="1175205" y="402050"/>
                  <a:pt x="1228123" y="374494"/>
                  <a:pt x="1157681" y="402671"/>
                </a:cubicBezTo>
                <a:cubicBezTo>
                  <a:pt x="1154885" y="411060"/>
                  <a:pt x="1155545" y="421585"/>
                  <a:pt x="1149292" y="427838"/>
                </a:cubicBezTo>
                <a:cubicBezTo>
                  <a:pt x="1143039" y="434091"/>
                  <a:pt x="1131855" y="431933"/>
                  <a:pt x="1124125" y="436227"/>
                </a:cubicBezTo>
                <a:cubicBezTo>
                  <a:pt x="1106498" y="446020"/>
                  <a:pt x="1089923" y="457684"/>
                  <a:pt x="1073791" y="469783"/>
                </a:cubicBezTo>
                <a:cubicBezTo>
                  <a:pt x="1009488" y="518010"/>
                  <a:pt x="1064346" y="471050"/>
                  <a:pt x="1023457" y="520117"/>
                </a:cubicBezTo>
                <a:cubicBezTo>
                  <a:pt x="1015862" y="529231"/>
                  <a:pt x="1005885" y="536170"/>
                  <a:pt x="998290" y="545284"/>
                </a:cubicBezTo>
                <a:cubicBezTo>
                  <a:pt x="991835" y="553029"/>
                  <a:pt x="989100" y="563812"/>
                  <a:pt x="981512" y="570451"/>
                </a:cubicBezTo>
                <a:cubicBezTo>
                  <a:pt x="966337" y="583730"/>
                  <a:pt x="931178" y="604007"/>
                  <a:pt x="931178" y="604007"/>
                </a:cubicBezTo>
                <a:cubicBezTo>
                  <a:pt x="925585" y="615192"/>
                  <a:pt x="923243" y="628720"/>
                  <a:pt x="914400" y="637563"/>
                </a:cubicBezTo>
                <a:cubicBezTo>
                  <a:pt x="900141" y="651822"/>
                  <a:pt x="864066" y="671119"/>
                  <a:pt x="864066" y="671119"/>
                </a:cubicBezTo>
                <a:cubicBezTo>
                  <a:pt x="858473" y="682304"/>
                  <a:pt x="855294" y="695068"/>
                  <a:pt x="847288" y="704675"/>
                </a:cubicBezTo>
                <a:cubicBezTo>
                  <a:pt x="840833" y="712420"/>
                  <a:pt x="829866" y="714998"/>
                  <a:pt x="822121" y="721453"/>
                </a:cubicBezTo>
                <a:cubicBezTo>
                  <a:pt x="813007" y="729048"/>
                  <a:pt x="805343" y="738231"/>
                  <a:pt x="796954" y="746620"/>
                </a:cubicBezTo>
                <a:cubicBezTo>
                  <a:pt x="778651" y="801530"/>
                  <a:pt x="804072" y="747637"/>
                  <a:pt x="763398" y="780176"/>
                </a:cubicBezTo>
                <a:cubicBezTo>
                  <a:pt x="755525" y="786474"/>
                  <a:pt x="752480" y="797139"/>
                  <a:pt x="746620" y="805343"/>
                </a:cubicBezTo>
                <a:cubicBezTo>
                  <a:pt x="718241" y="845073"/>
                  <a:pt x="731040" y="832508"/>
                  <a:pt x="696286" y="855677"/>
                </a:cubicBezTo>
                <a:cubicBezTo>
                  <a:pt x="657137" y="914400"/>
                  <a:pt x="679508" y="894826"/>
                  <a:pt x="637563" y="922789"/>
                </a:cubicBezTo>
                <a:cubicBezTo>
                  <a:pt x="634767" y="931178"/>
                  <a:pt x="633129" y="940047"/>
                  <a:pt x="629174" y="947956"/>
                </a:cubicBezTo>
                <a:cubicBezTo>
                  <a:pt x="619747" y="966810"/>
                  <a:pt x="603131" y="985038"/>
                  <a:pt x="587229" y="998290"/>
                </a:cubicBezTo>
                <a:cubicBezTo>
                  <a:pt x="579484" y="1004744"/>
                  <a:pt x="570451" y="1009475"/>
                  <a:pt x="562062" y="1015067"/>
                </a:cubicBezTo>
                <a:cubicBezTo>
                  <a:pt x="550432" y="1030573"/>
                  <a:pt x="529255" y="1062105"/>
                  <a:pt x="511728" y="1073790"/>
                </a:cubicBezTo>
                <a:cubicBezTo>
                  <a:pt x="504370" y="1078695"/>
                  <a:pt x="494470" y="1078224"/>
                  <a:pt x="486561" y="1082179"/>
                </a:cubicBezTo>
                <a:cubicBezTo>
                  <a:pt x="477543" y="1086688"/>
                  <a:pt x="469783" y="1093364"/>
                  <a:pt x="461394" y="1098957"/>
                </a:cubicBezTo>
                <a:cubicBezTo>
                  <a:pt x="443399" y="1152943"/>
                  <a:pt x="467113" y="1094306"/>
                  <a:pt x="427838" y="1149291"/>
                </a:cubicBezTo>
                <a:cubicBezTo>
                  <a:pt x="403981" y="1182691"/>
                  <a:pt x="421585" y="1184219"/>
                  <a:pt x="385893" y="1208014"/>
                </a:cubicBezTo>
                <a:cubicBezTo>
                  <a:pt x="378535" y="1212919"/>
                  <a:pt x="368635" y="1212448"/>
                  <a:pt x="360726" y="1216403"/>
                </a:cubicBezTo>
                <a:cubicBezTo>
                  <a:pt x="351708" y="1220912"/>
                  <a:pt x="343948" y="1227588"/>
                  <a:pt x="335559" y="1233181"/>
                </a:cubicBezTo>
                <a:cubicBezTo>
                  <a:pt x="329967" y="1241570"/>
                  <a:pt x="327332" y="1253004"/>
                  <a:pt x="318782" y="1258348"/>
                </a:cubicBezTo>
                <a:cubicBezTo>
                  <a:pt x="303785" y="1267721"/>
                  <a:pt x="285606" y="1270837"/>
                  <a:pt x="268448" y="1275126"/>
                </a:cubicBezTo>
                <a:cubicBezTo>
                  <a:pt x="226313" y="1285660"/>
                  <a:pt x="245830" y="1279869"/>
                  <a:pt x="209725" y="1291904"/>
                </a:cubicBezTo>
                <a:cubicBezTo>
                  <a:pt x="204132" y="1300293"/>
                  <a:pt x="201497" y="1311727"/>
                  <a:pt x="192947" y="1317071"/>
                </a:cubicBezTo>
                <a:cubicBezTo>
                  <a:pt x="177950" y="1326444"/>
                  <a:pt x="142613" y="1333849"/>
                  <a:pt x="142613" y="1333849"/>
                </a:cubicBezTo>
                <a:cubicBezTo>
                  <a:pt x="131428" y="1342238"/>
                  <a:pt x="119673" y="1349917"/>
                  <a:pt x="109057" y="1359016"/>
                </a:cubicBezTo>
                <a:cubicBezTo>
                  <a:pt x="100049" y="1366737"/>
                  <a:pt x="94731" y="1379365"/>
                  <a:pt x="83890" y="1384183"/>
                </a:cubicBezTo>
                <a:cubicBezTo>
                  <a:pt x="68347" y="1391091"/>
                  <a:pt x="50160" y="1388882"/>
                  <a:pt x="33556" y="1392572"/>
                </a:cubicBezTo>
                <a:cubicBezTo>
                  <a:pt x="-8174" y="1401845"/>
                  <a:pt x="21630" y="1400961"/>
                  <a:pt x="0" y="1400961"/>
                </a:cubicBezTo>
              </a:path>
            </a:pathLst>
          </a:custGeom>
          <a:noFill/>
          <a:ln w="28575">
            <a:solidFill>
              <a:srgbClr val="FF0000"/>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8" name="Rectangle 47">
            <a:extLst>
              <a:ext uri="{FF2B5EF4-FFF2-40B4-BE49-F238E27FC236}">
                <a16:creationId xmlns:a16="http://schemas.microsoft.com/office/drawing/2014/main" id="{4068D124-C480-40FD-ADAD-53FFDC7A3F0E}"/>
              </a:ext>
            </a:extLst>
          </p:cNvPr>
          <p:cNvSpPr/>
          <p:nvPr/>
        </p:nvSpPr>
        <p:spPr>
          <a:xfrm>
            <a:off x="8722588" y="5260898"/>
            <a:ext cx="346570" cy="584775"/>
          </a:xfrm>
          <a:prstGeom prst="rect">
            <a:avLst/>
          </a:prstGeom>
        </p:spPr>
        <p:txBody>
          <a:bodyPr wrap="square">
            <a:spAutoFit/>
          </a:bodyPr>
          <a:lstStyle/>
          <a:p>
            <a:r>
              <a:rPr lang="en-US" sz="3200" dirty="0">
                <a:cs typeface="Calibri" panose="020F0502020204030204" pitchFamily="34" charset="0"/>
              </a:rPr>
              <a:t>z</a:t>
            </a:r>
            <a:endParaRPr lang="en-US" sz="3200" dirty="0"/>
          </a:p>
        </p:txBody>
      </p:sp>
      <p:sp>
        <p:nvSpPr>
          <p:cNvPr id="2" name="Title 1">
            <a:extLst>
              <a:ext uri="{FF2B5EF4-FFF2-40B4-BE49-F238E27FC236}">
                <a16:creationId xmlns:a16="http://schemas.microsoft.com/office/drawing/2014/main" id="{29B44AAF-9CB6-473B-ADAD-82E49C4368E4}"/>
              </a:ext>
            </a:extLst>
          </p:cNvPr>
          <p:cNvSpPr>
            <a:spLocks noGrp="1"/>
          </p:cNvSpPr>
          <p:nvPr>
            <p:ph type="title"/>
          </p:nvPr>
        </p:nvSpPr>
        <p:spPr/>
        <p:txBody>
          <a:bodyPr/>
          <a:lstStyle/>
          <a:p>
            <a:r>
              <a:rPr lang="en-US" dirty="0">
                <a:latin typeface="+mn-lt"/>
              </a:rPr>
              <a:t>Wave Properties</a:t>
            </a:r>
          </a:p>
        </p:txBody>
      </p:sp>
    </p:spTree>
    <p:extLst>
      <p:ext uri="{BB962C8B-B14F-4D97-AF65-F5344CB8AC3E}">
        <p14:creationId xmlns:p14="http://schemas.microsoft.com/office/powerpoint/2010/main" val="20483148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74B665A5-4DC8-4825-A9C0-CED4021C455A}"/>
              </a:ext>
            </a:extLst>
          </p:cNvPr>
          <p:cNvSpPr/>
          <p:nvPr/>
        </p:nvSpPr>
        <p:spPr>
          <a:xfrm>
            <a:off x="2181209" y="3602082"/>
            <a:ext cx="8209954" cy="1045672"/>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2" name="Rectangle 31">
            <a:extLst>
              <a:ext uri="{FF2B5EF4-FFF2-40B4-BE49-F238E27FC236}">
                <a16:creationId xmlns:a16="http://schemas.microsoft.com/office/drawing/2014/main" id="{59F9DA01-0A03-48F8-A815-B9BF76ED1913}"/>
              </a:ext>
            </a:extLst>
          </p:cNvPr>
          <p:cNvSpPr/>
          <p:nvPr/>
        </p:nvSpPr>
        <p:spPr>
          <a:xfrm>
            <a:off x="4758055" y="5343086"/>
            <a:ext cx="1104938" cy="656696"/>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1" name="Rectangle 30">
            <a:extLst>
              <a:ext uri="{FF2B5EF4-FFF2-40B4-BE49-F238E27FC236}">
                <a16:creationId xmlns:a16="http://schemas.microsoft.com/office/drawing/2014/main" id="{7C4C83DB-0E5D-4B24-8521-5CBC2157A849}"/>
              </a:ext>
            </a:extLst>
          </p:cNvPr>
          <p:cNvSpPr/>
          <p:nvPr/>
        </p:nvSpPr>
        <p:spPr>
          <a:xfrm>
            <a:off x="3770988" y="1068481"/>
            <a:ext cx="1038522" cy="656696"/>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Rectangle 3"/>
          <p:cNvSpPr/>
          <p:nvPr/>
        </p:nvSpPr>
        <p:spPr>
          <a:xfrm>
            <a:off x="2400027" y="638521"/>
            <a:ext cx="7781412" cy="369332"/>
          </a:xfrm>
          <a:prstGeom prst="rect">
            <a:avLst/>
          </a:prstGeom>
        </p:spPr>
        <p:txBody>
          <a:bodyPr wrap="square">
            <a:spAutoFit/>
          </a:bodyPr>
          <a:lstStyle/>
          <a:p>
            <a:r>
              <a:rPr lang="en-US" sz="1800" i="1" dirty="0"/>
              <a:t>Additionally, let us define group and phase velocity.</a:t>
            </a:r>
          </a:p>
        </p:txBody>
      </p:sp>
      <p:sp>
        <p:nvSpPr>
          <p:cNvPr id="26" name="Rectangle 25">
            <a:extLst>
              <a:ext uri="{FF2B5EF4-FFF2-40B4-BE49-F238E27FC236}">
                <a16:creationId xmlns:a16="http://schemas.microsoft.com/office/drawing/2014/main" id="{F6EE799E-ED51-4AFC-BC05-2AB8C0D8F5E6}"/>
              </a:ext>
            </a:extLst>
          </p:cNvPr>
          <p:cNvSpPr/>
          <p:nvPr/>
        </p:nvSpPr>
        <p:spPr>
          <a:xfrm>
            <a:off x="2187357" y="1175605"/>
            <a:ext cx="8088616" cy="369332"/>
          </a:xfrm>
          <a:prstGeom prst="rect">
            <a:avLst/>
          </a:prstGeom>
        </p:spPr>
        <p:txBody>
          <a:bodyPr wrap="square">
            <a:spAutoFit/>
          </a:bodyPr>
          <a:lstStyle/>
          <a:p>
            <a:r>
              <a:rPr lang="en-US" sz="1800" b="1" dirty="0"/>
              <a:t>Phase velocity:</a:t>
            </a:r>
          </a:p>
        </p:txBody>
      </p:sp>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044A2E3F-A233-498B-9147-15FE0D24A6C3}"/>
                  </a:ext>
                </a:extLst>
              </p:cNvPr>
              <p:cNvSpPr txBox="1"/>
              <p:nvPr/>
            </p:nvSpPr>
            <p:spPr>
              <a:xfrm>
                <a:off x="3882182" y="1152247"/>
                <a:ext cx="778034" cy="463204"/>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600" b="0" i="1" smtClean="0">
                              <a:latin typeface="Cambria Math" panose="02040503050406030204" pitchFamily="18" charset="0"/>
                            </a:rPr>
                          </m:ctrlPr>
                        </m:sSubPr>
                        <m:e>
                          <m:r>
                            <a:rPr lang="en-US" sz="1600" b="0" i="1" smtClean="0">
                              <a:latin typeface="Cambria Math" panose="02040503050406030204" pitchFamily="18" charset="0"/>
                            </a:rPr>
                            <m:t>𝑣</m:t>
                          </m:r>
                        </m:e>
                        <m:sub>
                          <m:r>
                            <a:rPr lang="en-US" sz="1600" b="0" i="1" smtClean="0">
                              <a:latin typeface="Cambria Math" panose="02040503050406030204" pitchFamily="18" charset="0"/>
                            </a:rPr>
                            <m:t>𝑝h</m:t>
                          </m:r>
                        </m:sub>
                      </m:sSub>
                      <m:r>
                        <a:rPr lang="en-US" sz="1600" b="0" i="0" smtClean="0">
                          <a:latin typeface="Cambria Math" panose="02040503050406030204" pitchFamily="18" charset="0"/>
                        </a:rPr>
                        <m:t>=</m:t>
                      </m:r>
                      <m:f>
                        <m:fPr>
                          <m:ctrlPr>
                            <a:rPr lang="en-US" sz="1600" b="0" i="1" smtClean="0">
                              <a:latin typeface="Cambria Math" panose="02040503050406030204" pitchFamily="18" charset="0"/>
                            </a:rPr>
                          </m:ctrlPr>
                        </m:fPr>
                        <m:num>
                          <m:r>
                            <a:rPr lang="en-US" sz="1600" b="0" i="1" smtClean="0">
                              <a:latin typeface="Cambria Math" panose="02040503050406030204" pitchFamily="18" charset="0"/>
                            </a:rPr>
                            <m:t>𝜔</m:t>
                          </m:r>
                        </m:num>
                        <m:den>
                          <m:r>
                            <a:rPr lang="en-US" sz="1600" b="0" i="1" smtClean="0">
                              <a:latin typeface="Cambria Math" panose="02040503050406030204" pitchFamily="18" charset="0"/>
                            </a:rPr>
                            <m:t>𝛽</m:t>
                          </m:r>
                        </m:den>
                      </m:f>
                    </m:oMath>
                  </m:oMathPara>
                </a14:m>
                <a:endParaRPr lang="en-US" sz="1600" b="0" dirty="0"/>
              </a:p>
            </p:txBody>
          </p:sp>
        </mc:Choice>
        <mc:Fallback xmlns="">
          <p:sp>
            <p:nvSpPr>
              <p:cNvPr id="27" name="TextBox 26">
                <a:extLst>
                  <a:ext uri="{FF2B5EF4-FFF2-40B4-BE49-F238E27FC236}">
                    <a16:creationId xmlns:a16="http://schemas.microsoft.com/office/drawing/2014/main" id="{044A2E3F-A233-498B-9147-15FE0D24A6C3}"/>
                  </a:ext>
                </a:extLst>
              </p:cNvPr>
              <p:cNvSpPr txBox="1">
                <a:spLocks noRot="1" noChangeAspect="1" noMove="1" noResize="1" noEditPoints="1" noAdjustHandles="1" noChangeArrowheads="1" noChangeShapeType="1" noTextEdit="1"/>
              </p:cNvSpPr>
              <p:nvPr/>
            </p:nvSpPr>
            <p:spPr>
              <a:xfrm>
                <a:off x="3882182" y="1152247"/>
                <a:ext cx="778034" cy="463204"/>
              </a:xfrm>
              <a:prstGeom prst="rect">
                <a:avLst/>
              </a:prstGeom>
              <a:blipFill>
                <a:blip r:embed="rId2"/>
                <a:stretch>
                  <a:fillRect l="-2362" r="-4724" b="-1973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0" name="Rectangle 29">
                <a:extLst>
                  <a:ext uri="{FF2B5EF4-FFF2-40B4-BE49-F238E27FC236}">
                    <a16:creationId xmlns:a16="http://schemas.microsoft.com/office/drawing/2014/main" id="{1B71A15E-2D07-4C19-BAC6-90AE3A7D26F3}"/>
                  </a:ext>
                </a:extLst>
              </p:cNvPr>
              <p:cNvSpPr/>
              <p:nvPr/>
            </p:nvSpPr>
            <p:spPr>
              <a:xfrm>
                <a:off x="4146690" y="1748381"/>
                <a:ext cx="4030120" cy="369332"/>
              </a:xfrm>
              <a:prstGeom prst="rect">
                <a:avLst/>
              </a:prstGeom>
            </p:spPr>
            <p:txBody>
              <a:bodyPr wrap="square">
                <a:spAutoFit/>
              </a:bodyPr>
              <a:lstStyle/>
              <a:p>
                <a14:m>
                  <m:oMath xmlns:m="http://schemas.openxmlformats.org/officeDocument/2006/math">
                    <m:r>
                      <a:rPr lang="en-US" sz="1800">
                        <a:latin typeface="Cambria Math" panose="02040503050406030204" pitchFamily="18" charset="0"/>
                      </a:rPr>
                      <m:t>=</m:t>
                    </m:r>
                  </m:oMath>
                </a14:m>
                <a:r>
                  <a:rPr lang="en-US" sz="1800" dirty="0"/>
                  <a:t> velocity of the </a:t>
                </a:r>
                <a:r>
                  <a:rPr lang="en-US" sz="1800" b="1" dirty="0"/>
                  <a:t>phase front </a:t>
                </a:r>
                <a:r>
                  <a:rPr lang="en-US" sz="1800" dirty="0"/>
                  <a:t>of the wave</a:t>
                </a:r>
              </a:p>
            </p:txBody>
          </p:sp>
        </mc:Choice>
        <mc:Fallback xmlns="">
          <p:sp>
            <p:nvSpPr>
              <p:cNvPr id="30" name="Rectangle 29">
                <a:extLst>
                  <a:ext uri="{FF2B5EF4-FFF2-40B4-BE49-F238E27FC236}">
                    <a16:creationId xmlns:a16="http://schemas.microsoft.com/office/drawing/2014/main" id="{1B71A15E-2D07-4C19-BAC6-90AE3A7D26F3}"/>
                  </a:ext>
                </a:extLst>
              </p:cNvPr>
              <p:cNvSpPr>
                <a:spLocks noRot="1" noChangeAspect="1" noMove="1" noResize="1" noEditPoints="1" noAdjustHandles="1" noChangeArrowheads="1" noChangeShapeType="1" noTextEdit="1"/>
              </p:cNvSpPr>
              <p:nvPr/>
            </p:nvSpPr>
            <p:spPr>
              <a:xfrm>
                <a:off x="4146690" y="1748381"/>
                <a:ext cx="4030120" cy="369332"/>
              </a:xfrm>
              <a:prstGeom prst="rect">
                <a:avLst/>
              </a:prstGeom>
              <a:blipFill>
                <a:blip r:embed="rId3"/>
                <a:stretch>
                  <a:fillRect t="-10000" r="-1059" b="-26667"/>
                </a:stretch>
              </a:blipFill>
            </p:spPr>
            <p:txBody>
              <a:bodyPr/>
              <a:lstStyle/>
              <a:p>
                <a:r>
                  <a:rPr lang="en-US">
                    <a:noFill/>
                  </a:rPr>
                  <a:t> </a:t>
                </a:r>
              </a:p>
            </p:txBody>
          </p:sp>
        </mc:Fallback>
      </mc:AlternateContent>
      <p:pic>
        <p:nvPicPr>
          <p:cNvPr id="7" name="Picture 6">
            <a:extLst>
              <a:ext uri="{FF2B5EF4-FFF2-40B4-BE49-F238E27FC236}">
                <a16:creationId xmlns:a16="http://schemas.microsoft.com/office/drawing/2014/main" id="{E7A0B873-6843-4995-8C6A-D2C6409FAB67}"/>
              </a:ext>
            </a:extLst>
          </p:cNvPr>
          <p:cNvPicPr>
            <a:picLocks noChangeAspect="1"/>
          </p:cNvPicPr>
          <p:nvPr/>
        </p:nvPicPr>
        <p:blipFill rotWithShape="1">
          <a:blip r:embed="rId4"/>
          <a:srcRect r="58165"/>
          <a:stretch/>
        </p:blipFill>
        <p:spPr>
          <a:xfrm>
            <a:off x="4139743" y="2644426"/>
            <a:ext cx="1800469" cy="656696"/>
          </a:xfrm>
          <a:prstGeom prst="rect">
            <a:avLst/>
          </a:prstGeom>
        </p:spPr>
      </p:pic>
      <p:cxnSp>
        <p:nvCxnSpPr>
          <p:cNvPr id="9" name="Straight Arrow Connector 8">
            <a:extLst>
              <a:ext uri="{FF2B5EF4-FFF2-40B4-BE49-F238E27FC236}">
                <a16:creationId xmlns:a16="http://schemas.microsoft.com/office/drawing/2014/main" id="{D28746B0-A609-4442-8CFF-8436747484E9}"/>
              </a:ext>
            </a:extLst>
          </p:cNvPr>
          <p:cNvCxnSpPr/>
          <p:nvPr/>
        </p:nvCxnSpPr>
        <p:spPr>
          <a:xfrm>
            <a:off x="5250954" y="2644426"/>
            <a:ext cx="394283"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8407B249-F99C-46BD-B87D-2359CB7A0A49}"/>
              </a:ext>
            </a:extLst>
          </p:cNvPr>
          <p:cNvCxnSpPr>
            <a:cxnSpLocks/>
          </p:cNvCxnSpPr>
          <p:nvPr/>
        </p:nvCxnSpPr>
        <p:spPr>
          <a:xfrm flipH="1">
            <a:off x="6156696" y="2878742"/>
            <a:ext cx="698050" cy="0"/>
          </a:xfrm>
          <a:prstGeom prst="line">
            <a:avLst/>
          </a:prstGeom>
          <a:ln w="1905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34" name="Rectangle 33">
            <a:extLst>
              <a:ext uri="{FF2B5EF4-FFF2-40B4-BE49-F238E27FC236}">
                <a16:creationId xmlns:a16="http://schemas.microsoft.com/office/drawing/2014/main" id="{C0354743-8F56-41D2-B1B7-C06041D7699C}"/>
              </a:ext>
            </a:extLst>
          </p:cNvPr>
          <p:cNvSpPr/>
          <p:nvPr/>
        </p:nvSpPr>
        <p:spPr>
          <a:xfrm>
            <a:off x="6854746" y="2552799"/>
            <a:ext cx="346570" cy="584775"/>
          </a:xfrm>
          <a:prstGeom prst="rect">
            <a:avLst/>
          </a:prstGeom>
        </p:spPr>
        <p:txBody>
          <a:bodyPr wrap="square">
            <a:spAutoFit/>
          </a:bodyPr>
          <a:lstStyle/>
          <a:p>
            <a:r>
              <a:rPr lang="en-US" sz="3200" dirty="0">
                <a:cs typeface="Calibri" panose="020F0502020204030204" pitchFamily="34" charset="0"/>
              </a:rPr>
              <a:t>z</a:t>
            </a:r>
            <a:endParaRPr lang="en-US" sz="3200" dirty="0"/>
          </a:p>
        </p:txBody>
      </p:sp>
      <mc:AlternateContent xmlns:mc="http://schemas.openxmlformats.org/markup-compatibility/2006" xmlns:a14="http://schemas.microsoft.com/office/drawing/2010/main">
        <mc:Choice Requires="a14">
          <p:sp>
            <p:nvSpPr>
              <p:cNvPr id="22" name="Rectangle 21">
                <a:extLst>
                  <a:ext uri="{FF2B5EF4-FFF2-40B4-BE49-F238E27FC236}">
                    <a16:creationId xmlns:a16="http://schemas.microsoft.com/office/drawing/2014/main" id="{BE849A60-BA24-4E3E-874A-F6E8D5E9A229}"/>
                  </a:ext>
                </a:extLst>
              </p:cNvPr>
              <p:cNvSpPr/>
              <p:nvPr/>
            </p:nvSpPr>
            <p:spPr>
              <a:xfrm>
                <a:off x="4938044" y="2328440"/>
                <a:ext cx="4179974" cy="324384"/>
              </a:xfrm>
              <a:prstGeom prst="rect">
                <a:avLst/>
              </a:prstGeom>
            </p:spPr>
            <p:txBody>
              <a:bodyPr wrap="square">
                <a:spAutoFit/>
              </a:bodyPr>
              <a:lstStyle/>
              <a:p>
                <a:r>
                  <a:rPr lang="en-US" sz="1400" dirty="0">
                    <a:solidFill>
                      <a:srgbClr val="FF0000"/>
                    </a:solidFill>
                  </a:rPr>
                  <a:t>this peak moves along z with velocity </a:t>
                </a:r>
                <a14:m>
                  <m:oMath xmlns:m="http://schemas.openxmlformats.org/officeDocument/2006/math">
                    <m:sSub>
                      <m:sSubPr>
                        <m:ctrlPr>
                          <a:rPr lang="en-US" sz="1400" i="1">
                            <a:solidFill>
                              <a:srgbClr val="FF0000"/>
                            </a:solidFill>
                            <a:latin typeface="Cambria Math" panose="02040503050406030204" pitchFamily="18" charset="0"/>
                          </a:rPr>
                        </m:ctrlPr>
                      </m:sSubPr>
                      <m:e>
                        <m:r>
                          <a:rPr lang="en-US" sz="1400" i="1">
                            <a:solidFill>
                              <a:srgbClr val="FF0000"/>
                            </a:solidFill>
                            <a:latin typeface="Cambria Math" panose="02040503050406030204" pitchFamily="18" charset="0"/>
                          </a:rPr>
                          <m:t>𝑣</m:t>
                        </m:r>
                      </m:e>
                      <m:sub>
                        <m:r>
                          <a:rPr lang="en-US" sz="1400" i="1">
                            <a:solidFill>
                              <a:srgbClr val="FF0000"/>
                            </a:solidFill>
                            <a:latin typeface="Cambria Math" panose="02040503050406030204" pitchFamily="18" charset="0"/>
                          </a:rPr>
                          <m:t>𝑝h</m:t>
                        </m:r>
                      </m:sub>
                    </m:sSub>
                  </m:oMath>
                </a14:m>
                <a:r>
                  <a:rPr lang="en-US" sz="1400" dirty="0">
                    <a:solidFill>
                      <a:srgbClr val="FF0000"/>
                    </a:solidFill>
                  </a:rPr>
                  <a:t> </a:t>
                </a:r>
              </a:p>
            </p:txBody>
          </p:sp>
        </mc:Choice>
        <mc:Fallback xmlns="">
          <p:sp>
            <p:nvSpPr>
              <p:cNvPr id="22" name="Rectangle 21">
                <a:extLst>
                  <a:ext uri="{FF2B5EF4-FFF2-40B4-BE49-F238E27FC236}">
                    <a16:creationId xmlns:a16="http://schemas.microsoft.com/office/drawing/2014/main" id="{BE849A60-BA24-4E3E-874A-F6E8D5E9A229}"/>
                  </a:ext>
                </a:extLst>
              </p:cNvPr>
              <p:cNvSpPr>
                <a:spLocks noRot="1" noChangeAspect="1" noMove="1" noResize="1" noEditPoints="1" noAdjustHandles="1" noChangeArrowheads="1" noChangeShapeType="1" noTextEdit="1"/>
              </p:cNvSpPr>
              <p:nvPr/>
            </p:nvSpPr>
            <p:spPr>
              <a:xfrm>
                <a:off x="4938044" y="2328440"/>
                <a:ext cx="4179974" cy="324384"/>
              </a:xfrm>
              <a:prstGeom prst="rect">
                <a:avLst/>
              </a:prstGeom>
              <a:blipFill>
                <a:blip r:embed="rId5"/>
                <a:stretch>
                  <a:fillRect l="-437" t="-1887" b="-15094"/>
                </a:stretch>
              </a:blipFill>
            </p:spPr>
            <p:txBody>
              <a:bodyPr/>
              <a:lstStyle/>
              <a:p>
                <a:r>
                  <a:rPr lang="en-US">
                    <a:noFill/>
                  </a:rPr>
                  <a:t> </a:t>
                </a:r>
              </a:p>
            </p:txBody>
          </p:sp>
        </mc:Fallback>
      </mc:AlternateContent>
      <p:sp>
        <p:nvSpPr>
          <p:cNvPr id="21" name="Rectangle 20">
            <a:extLst>
              <a:ext uri="{FF2B5EF4-FFF2-40B4-BE49-F238E27FC236}">
                <a16:creationId xmlns:a16="http://schemas.microsoft.com/office/drawing/2014/main" id="{89301C18-2594-4C81-99D2-43C7AB330BB3}"/>
              </a:ext>
            </a:extLst>
          </p:cNvPr>
          <p:cNvSpPr/>
          <p:nvPr/>
        </p:nvSpPr>
        <p:spPr>
          <a:xfrm>
            <a:off x="2187358" y="3595426"/>
            <a:ext cx="8312863" cy="1077218"/>
          </a:xfrm>
          <a:prstGeom prst="rect">
            <a:avLst/>
          </a:prstGeom>
          <a:noFill/>
        </p:spPr>
        <p:txBody>
          <a:bodyPr wrap="square">
            <a:spAutoFit/>
          </a:bodyPr>
          <a:lstStyle/>
          <a:p>
            <a:r>
              <a:rPr lang="en-US" sz="1600" dirty="0"/>
              <a:t>Note that in a lossy medium, the phase velocity is a function of frequency.  This leads to </a:t>
            </a:r>
            <a:r>
              <a:rPr lang="en-US" sz="1600" b="1" dirty="0"/>
              <a:t>dispersion</a:t>
            </a:r>
            <a:r>
              <a:rPr lang="en-US" sz="1600" dirty="0"/>
              <a:t>, where a wave packet containing a range of frequencies (such as a square wave) input at one end will lose its shape over the length of the line, as the various frequencies travel at different rates.</a:t>
            </a:r>
          </a:p>
        </p:txBody>
      </p:sp>
      <mc:AlternateContent xmlns:mc="http://schemas.openxmlformats.org/markup-compatibility/2006" xmlns:a14="http://schemas.microsoft.com/office/drawing/2010/main">
        <mc:Choice Requires="a14">
          <p:sp>
            <p:nvSpPr>
              <p:cNvPr id="29" name="TextBox 28">
                <a:extLst>
                  <a:ext uri="{FF2B5EF4-FFF2-40B4-BE49-F238E27FC236}">
                    <a16:creationId xmlns:a16="http://schemas.microsoft.com/office/drawing/2014/main" id="{6D8B6E83-F26F-4916-8EAE-6583F0296F4C}"/>
                  </a:ext>
                </a:extLst>
              </p:cNvPr>
              <p:cNvSpPr txBox="1"/>
              <p:nvPr/>
            </p:nvSpPr>
            <p:spPr>
              <a:xfrm>
                <a:off x="4774833" y="5379114"/>
                <a:ext cx="999120" cy="50866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600" b="0" i="1" smtClean="0">
                              <a:latin typeface="Cambria Math" panose="02040503050406030204" pitchFamily="18" charset="0"/>
                            </a:rPr>
                          </m:ctrlPr>
                        </m:sSubPr>
                        <m:e>
                          <m:r>
                            <a:rPr lang="en-US" sz="1600" b="0" i="1" smtClean="0">
                              <a:latin typeface="Cambria Math" panose="02040503050406030204" pitchFamily="18" charset="0"/>
                            </a:rPr>
                            <m:t>𝑣</m:t>
                          </m:r>
                        </m:e>
                        <m:sub>
                          <m:r>
                            <a:rPr lang="en-US" sz="1600" b="0" i="1" smtClean="0">
                              <a:latin typeface="Cambria Math" panose="02040503050406030204" pitchFamily="18" charset="0"/>
                            </a:rPr>
                            <m:t>𝑝h</m:t>
                          </m:r>
                        </m:sub>
                      </m:sSub>
                      <m:r>
                        <a:rPr lang="en-US" sz="1600" b="0" i="0" smtClean="0">
                          <a:latin typeface="Cambria Math" panose="02040503050406030204" pitchFamily="18" charset="0"/>
                        </a:rPr>
                        <m:t>=</m:t>
                      </m:r>
                      <m:f>
                        <m:fPr>
                          <m:ctrlPr>
                            <a:rPr lang="en-US" sz="1600" i="1">
                              <a:latin typeface="Cambria Math" panose="02040503050406030204" pitchFamily="18" charset="0"/>
                            </a:rPr>
                          </m:ctrlPr>
                        </m:fPr>
                        <m:num>
                          <m:r>
                            <a:rPr lang="en-US" sz="1600" b="0" i="1" smtClean="0">
                              <a:latin typeface="Cambria Math" panose="02040503050406030204" pitchFamily="18" charset="0"/>
                            </a:rPr>
                            <m:t>1</m:t>
                          </m:r>
                        </m:num>
                        <m:den>
                          <m:rad>
                            <m:radPr>
                              <m:degHide m:val="on"/>
                              <m:ctrlPr>
                                <a:rPr lang="en-US" sz="1600" i="1">
                                  <a:latin typeface="Cambria Math" panose="02040503050406030204" pitchFamily="18" charset="0"/>
                                </a:rPr>
                              </m:ctrlPr>
                            </m:radPr>
                            <m:deg/>
                            <m:e>
                              <m:r>
                                <a:rPr lang="en-US" sz="1600" i="1">
                                  <a:latin typeface="Cambria Math" panose="02040503050406030204" pitchFamily="18" charset="0"/>
                                </a:rPr>
                                <m:t>𝐿𝐶</m:t>
                              </m:r>
                            </m:e>
                          </m:rad>
                        </m:den>
                      </m:f>
                    </m:oMath>
                  </m:oMathPara>
                </a14:m>
                <a:endParaRPr lang="en-US" sz="1600" b="0" dirty="0"/>
              </a:p>
            </p:txBody>
          </p:sp>
        </mc:Choice>
        <mc:Fallback xmlns="">
          <p:sp>
            <p:nvSpPr>
              <p:cNvPr id="29" name="TextBox 28">
                <a:extLst>
                  <a:ext uri="{FF2B5EF4-FFF2-40B4-BE49-F238E27FC236}">
                    <a16:creationId xmlns:a16="http://schemas.microsoft.com/office/drawing/2014/main" id="{6D8B6E83-F26F-4916-8EAE-6583F0296F4C}"/>
                  </a:ext>
                </a:extLst>
              </p:cNvPr>
              <p:cNvSpPr txBox="1">
                <a:spLocks noRot="1" noChangeAspect="1" noMove="1" noResize="1" noEditPoints="1" noAdjustHandles="1" noChangeArrowheads="1" noChangeShapeType="1" noTextEdit="1"/>
              </p:cNvSpPr>
              <p:nvPr/>
            </p:nvSpPr>
            <p:spPr>
              <a:xfrm>
                <a:off x="4774833" y="5379114"/>
                <a:ext cx="999120" cy="508665"/>
              </a:xfrm>
              <a:prstGeom prst="rect">
                <a:avLst/>
              </a:prstGeom>
              <a:blipFill>
                <a:blip r:embed="rId6"/>
                <a:stretch>
                  <a:fillRect/>
                </a:stretch>
              </a:blipFill>
            </p:spPr>
            <p:txBody>
              <a:bodyPr/>
              <a:lstStyle/>
              <a:p>
                <a:r>
                  <a:rPr lang="en-US">
                    <a:noFill/>
                  </a:rPr>
                  <a:t> </a:t>
                </a:r>
              </a:p>
            </p:txBody>
          </p:sp>
        </mc:Fallback>
      </mc:AlternateContent>
      <p:sp>
        <p:nvSpPr>
          <p:cNvPr id="37" name="Rectangle 36">
            <a:extLst>
              <a:ext uri="{FF2B5EF4-FFF2-40B4-BE49-F238E27FC236}">
                <a16:creationId xmlns:a16="http://schemas.microsoft.com/office/drawing/2014/main" id="{2D75F91F-EEEA-4691-99E5-ADB4660222D6}"/>
              </a:ext>
            </a:extLst>
          </p:cNvPr>
          <p:cNvSpPr/>
          <p:nvPr/>
        </p:nvSpPr>
        <p:spPr>
          <a:xfrm>
            <a:off x="2078300" y="4966948"/>
            <a:ext cx="8312863" cy="338554"/>
          </a:xfrm>
          <a:prstGeom prst="rect">
            <a:avLst/>
          </a:prstGeom>
        </p:spPr>
        <p:txBody>
          <a:bodyPr wrap="square">
            <a:spAutoFit/>
          </a:bodyPr>
          <a:lstStyle/>
          <a:p>
            <a:r>
              <a:rPr lang="en-US" sz="1600" dirty="0"/>
              <a:t>In a </a:t>
            </a:r>
            <a:r>
              <a:rPr lang="en-US" sz="1600" b="1" dirty="0"/>
              <a:t>lossless</a:t>
            </a:r>
            <a:r>
              <a:rPr lang="en-US" sz="1600" dirty="0"/>
              <a:t> medium (R=G=0), the frequency-dependence disappears, and we are left with:</a:t>
            </a:r>
          </a:p>
        </p:txBody>
      </p:sp>
      <p:sp>
        <p:nvSpPr>
          <p:cNvPr id="2" name="Title 1">
            <a:extLst>
              <a:ext uri="{FF2B5EF4-FFF2-40B4-BE49-F238E27FC236}">
                <a16:creationId xmlns:a16="http://schemas.microsoft.com/office/drawing/2014/main" id="{8BAFAA9C-4A22-471F-B73C-F34774341A4C}"/>
              </a:ext>
            </a:extLst>
          </p:cNvPr>
          <p:cNvSpPr>
            <a:spLocks noGrp="1"/>
          </p:cNvSpPr>
          <p:nvPr>
            <p:ph type="title"/>
          </p:nvPr>
        </p:nvSpPr>
        <p:spPr/>
        <p:txBody>
          <a:bodyPr/>
          <a:lstStyle/>
          <a:p>
            <a:r>
              <a:rPr lang="en-US" dirty="0">
                <a:latin typeface="+mn-lt"/>
              </a:rPr>
              <a:t>Wave Properties</a:t>
            </a:r>
          </a:p>
        </p:txBody>
      </p:sp>
    </p:spTree>
    <p:extLst>
      <p:ext uri="{BB962C8B-B14F-4D97-AF65-F5344CB8AC3E}">
        <p14:creationId xmlns:p14="http://schemas.microsoft.com/office/powerpoint/2010/main" val="22240202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7C4C83DB-0E5D-4B24-8521-5CBC2157A849}"/>
              </a:ext>
            </a:extLst>
          </p:cNvPr>
          <p:cNvSpPr/>
          <p:nvPr/>
        </p:nvSpPr>
        <p:spPr>
          <a:xfrm>
            <a:off x="3770988" y="1068481"/>
            <a:ext cx="5454107" cy="656696"/>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Rectangle 3"/>
          <p:cNvSpPr/>
          <p:nvPr/>
        </p:nvSpPr>
        <p:spPr>
          <a:xfrm>
            <a:off x="2400027" y="638521"/>
            <a:ext cx="7781412" cy="369332"/>
          </a:xfrm>
          <a:prstGeom prst="rect">
            <a:avLst/>
          </a:prstGeom>
        </p:spPr>
        <p:txBody>
          <a:bodyPr wrap="square">
            <a:spAutoFit/>
          </a:bodyPr>
          <a:lstStyle/>
          <a:p>
            <a:r>
              <a:rPr lang="en-US" sz="1800" i="1" dirty="0"/>
              <a:t>Additionally, let us define group and phase velocity.</a:t>
            </a:r>
          </a:p>
        </p:txBody>
      </p:sp>
      <p:sp>
        <p:nvSpPr>
          <p:cNvPr id="26" name="Rectangle 25">
            <a:extLst>
              <a:ext uri="{FF2B5EF4-FFF2-40B4-BE49-F238E27FC236}">
                <a16:creationId xmlns:a16="http://schemas.microsoft.com/office/drawing/2014/main" id="{F6EE799E-ED51-4AFC-BC05-2AB8C0D8F5E6}"/>
              </a:ext>
            </a:extLst>
          </p:cNvPr>
          <p:cNvSpPr/>
          <p:nvPr/>
        </p:nvSpPr>
        <p:spPr>
          <a:xfrm>
            <a:off x="2187357" y="1175605"/>
            <a:ext cx="8088616" cy="369332"/>
          </a:xfrm>
          <a:prstGeom prst="rect">
            <a:avLst/>
          </a:prstGeom>
        </p:spPr>
        <p:txBody>
          <a:bodyPr wrap="square">
            <a:spAutoFit/>
          </a:bodyPr>
          <a:lstStyle/>
          <a:p>
            <a:r>
              <a:rPr lang="en-US" sz="1800" b="1" dirty="0"/>
              <a:t>Group velocity:</a:t>
            </a:r>
          </a:p>
        </p:txBody>
      </p:sp>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044A2E3F-A233-498B-9147-15FE0D24A6C3}"/>
                  </a:ext>
                </a:extLst>
              </p:cNvPr>
              <p:cNvSpPr txBox="1"/>
              <p:nvPr/>
            </p:nvSpPr>
            <p:spPr>
              <a:xfrm>
                <a:off x="3846489" y="1123529"/>
                <a:ext cx="780470" cy="509627"/>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600" b="0" i="1" smtClean="0">
                              <a:latin typeface="Cambria Math" panose="02040503050406030204" pitchFamily="18" charset="0"/>
                            </a:rPr>
                          </m:ctrlPr>
                        </m:sSubPr>
                        <m:e>
                          <m:r>
                            <a:rPr lang="en-US" sz="1600" b="0" i="1" smtClean="0">
                              <a:latin typeface="Cambria Math" panose="02040503050406030204" pitchFamily="18" charset="0"/>
                            </a:rPr>
                            <m:t>𝑣</m:t>
                          </m:r>
                        </m:e>
                        <m:sub>
                          <m:r>
                            <a:rPr lang="en-US" sz="1600" b="0" i="1" smtClean="0">
                              <a:latin typeface="Cambria Math" panose="02040503050406030204" pitchFamily="18" charset="0"/>
                            </a:rPr>
                            <m:t>𝑔</m:t>
                          </m:r>
                        </m:sub>
                      </m:sSub>
                      <m:r>
                        <a:rPr lang="en-US" sz="1600" b="0" i="0" smtClean="0">
                          <a:latin typeface="Cambria Math" panose="02040503050406030204" pitchFamily="18" charset="0"/>
                        </a:rPr>
                        <m:t>=</m:t>
                      </m:r>
                      <m:f>
                        <m:fPr>
                          <m:ctrlPr>
                            <a:rPr lang="en-US" sz="1600" b="0" i="1" smtClean="0">
                              <a:latin typeface="Cambria Math" panose="02040503050406030204" pitchFamily="18" charset="0"/>
                            </a:rPr>
                          </m:ctrlPr>
                        </m:fPr>
                        <m:num>
                          <m:r>
                            <a:rPr lang="en-US" sz="1600" b="0" i="1" smtClean="0">
                              <a:latin typeface="Cambria Math" panose="02040503050406030204" pitchFamily="18" charset="0"/>
                            </a:rPr>
                            <m:t>𝛿𝜔</m:t>
                          </m:r>
                        </m:num>
                        <m:den>
                          <m:r>
                            <a:rPr lang="en-US" sz="1600" b="0" i="1" smtClean="0">
                              <a:latin typeface="Cambria Math" panose="02040503050406030204" pitchFamily="18" charset="0"/>
                            </a:rPr>
                            <m:t>𝛿𝛽</m:t>
                          </m:r>
                        </m:den>
                      </m:f>
                    </m:oMath>
                  </m:oMathPara>
                </a14:m>
                <a:endParaRPr lang="en-US" sz="1600" b="0" dirty="0"/>
              </a:p>
            </p:txBody>
          </p:sp>
        </mc:Choice>
        <mc:Fallback xmlns="">
          <p:sp>
            <p:nvSpPr>
              <p:cNvPr id="27" name="TextBox 26">
                <a:extLst>
                  <a:ext uri="{FF2B5EF4-FFF2-40B4-BE49-F238E27FC236}">
                    <a16:creationId xmlns:a16="http://schemas.microsoft.com/office/drawing/2014/main" id="{044A2E3F-A233-498B-9147-15FE0D24A6C3}"/>
                  </a:ext>
                </a:extLst>
              </p:cNvPr>
              <p:cNvSpPr txBox="1">
                <a:spLocks noRot="1" noChangeAspect="1" noMove="1" noResize="1" noEditPoints="1" noAdjustHandles="1" noChangeArrowheads="1" noChangeShapeType="1" noTextEdit="1"/>
              </p:cNvSpPr>
              <p:nvPr/>
            </p:nvSpPr>
            <p:spPr>
              <a:xfrm>
                <a:off x="3846489" y="1123529"/>
                <a:ext cx="780470" cy="509627"/>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0" name="Rectangle 29">
                <a:extLst>
                  <a:ext uri="{FF2B5EF4-FFF2-40B4-BE49-F238E27FC236}">
                    <a16:creationId xmlns:a16="http://schemas.microsoft.com/office/drawing/2014/main" id="{1B71A15E-2D07-4C19-BAC6-90AE3A7D26F3}"/>
                  </a:ext>
                </a:extLst>
              </p:cNvPr>
              <p:cNvSpPr/>
              <p:nvPr/>
            </p:nvSpPr>
            <p:spPr>
              <a:xfrm>
                <a:off x="4216605" y="1776367"/>
                <a:ext cx="4030120" cy="369332"/>
              </a:xfrm>
              <a:prstGeom prst="rect">
                <a:avLst/>
              </a:prstGeom>
            </p:spPr>
            <p:txBody>
              <a:bodyPr wrap="square">
                <a:spAutoFit/>
              </a:bodyPr>
              <a:lstStyle/>
              <a:p>
                <a14:m>
                  <m:oMath xmlns:m="http://schemas.openxmlformats.org/officeDocument/2006/math">
                    <m:r>
                      <a:rPr lang="en-US" sz="1800">
                        <a:latin typeface="Cambria Math" panose="02040503050406030204" pitchFamily="18" charset="0"/>
                      </a:rPr>
                      <m:t>=</m:t>
                    </m:r>
                  </m:oMath>
                </a14:m>
                <a:r>
                  <a:rPr lang="en-US" sz="1800" dirty="0"/>
                  <a:t> velocity of the </a:t>
                </a:r>
                <a:r>
                  <a:rPr lang="en-US" sz="1800" b="1" dirty="0"/>
                  <a:t>envelope</a:t>
                </a:r>
                <a:r>
                  <a:rPr lang="en-US" sz="1800" dirty="0"/>
                  <a:t> of the wave</a:t>
                </a:r>
              </a:p>
            </p:txBody>
          </p:sp>
        </mc:Choice>
        <mc:Fallback xmlns="">
          <p:sp>
            <p:nvSpPr>
              <p:cNvPr id="30" name="Rectangle 29">
                <a:extLst>
                  <a:ext uri="{FF2B5EF4-FFF2-40B4-BE49-F238E27FC236}">
                    <a16:creationId xmlns:a16="http://schemas.microsoft.com/office/drawing/2014/main" id="{1B71A15E-2D07-4C19-BAC6-90AE3A7D26F3}"/>
                  </a:ext>
                </a:extLst>
              </p:cNvPr>
              <p:cNvSpPr>
                <a:spLocks noRot="1" noChangeAspect="1" noMove="1" noResize="1" noEditPoints="1" noAdjustHandles="1" noChangeArrowheads="1" noChangeShapeType="1" noTextEdit="1"/>
              </p:cNvSpPr>
              <p:nvPr/>
            </p:nvSpPr>
            <p:spPr>
              <a:xfrm>
                <a:off x="4216605" y="1776367"/>
                <a:ext cx="4030120" cy="369332"/>
              </a:xfrm>
              <a:prstGeom prst="rect">
                <a:avLst/>
              </a:prstGeom>
              <a:blipFill>
                <a:blip r:embed="rId3"/>
                <a:stretch>
                  <a:fillRect t="-8197" b="-24590"/>
                </a:stretch>
              </a:blipFill>
            </p:spPr>
            <p:txBody>
              <a:bodyPr/>
              <a:lstStyle/>
              <a:p>
                <a:r>
                  <a:rPr lang="en-US">
                    <a:noFill/>
                  </a:rPr>
                  <a:t> </a:t>
                </a:r>
              </a:p>
            </p:txBody>
          </p:sp>
        </mc:Fallback>
      </mc:AlternateContent>
      <p:cxnSp>
        <p:nvCxnSpPr>
          <p:cNvPr id="9" name="Straight Arrow Connector 8">
            <a:extLst>
              <a:ext uri="{FF2B5EF4-FFF2-40B4-BE49-F238E27FC236}">
                <a16:creationId xmlns:a16="http://schemas.microsoft.com/office/drawing/2014/main" id="{D28746B0-A609-4442-8CFF-8436747484E9}"/>
              </a:ext>
            </a:extLst>
          </p:cNvPr>
          <p:cNvCxnSpPr>
            <a:cxnSpLocks/>
          </p:cNvCxnSpPr>
          <p:nvPr/>
        </p:nvCxnSpPr>
        <p:spPr>
          <a:xfrm>
            <a:off x="5212534" y="2982811"/>
            <a:ext cx="664339"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8407B249-F99C-46BD-B87D-2359CB7A0A49}"/>
              </a:ext>
            </a:extLst>
          </p:cNvPr>
          <p:cNvCxnSpPr>
            <a:cxnSpLocks/>
          </p:cNvCxnSpPr>
          <p:nvPr/>
        </p:nvCxnSpPr>
        <p:spPr>
          <a:xfrm flipH="1">
            <a:off x="8994206" y="3657101"/>
            <a:ext cx="698050" cy="0"/>
          </a:xfrm>
          <a:prstGeom prst="line">
            <a:avLst/>
          </a:prstGeom>
          <a:ln w="1905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2" name="Rectangle 21">
                <a:extLst>
                  <a:ext uri="{FF2B5EF4-FFF2-40B4-BE49-F238E27FC236}">
                    <a16:creationId xmlns:a16="http://schemas.microsoft.com/office/drawing/2014/main" id="{BE849A60-BA24-4E3E-874A-F6E8D5E9A229}"/>
                  </a:ext>
                </a:extLst>
              </p:cNvPr>
              <p:cNvSpPr/>
              <p:nvPr/>
            </p:nvSpPr>
            <p:spPr>
              <a:xfrm>
                <a:off x="4428338" y="2588131"/>
                <a:ext cx="5149092" cy="324384"/>
              </a:xfrm>
              <a:prstGeom prst="rect">
                <a:avLst/>
              </a:prstGeom>
            </p:spPr>
            <p:txBody>
              <a:bodyPr wrap="square">
                <a:spAutoFit/>
              </a:bodyPr>
              <a:lstStyle/>
              <a:p>
                <a:r>
                  <a:rPr lang="en-US" sz="1400" dirty="0">
                    <a:solidFill>
                      <a:srgbClr val="FF0000"/>
                    </a:solidFill>
                  </a:rPr>
                  <a:t>the envelope peak (dashed red) moves along z with velocity </a:t>
                </a:r>
                <a14:m>
                  <m:oMath xmlns:m="http://schemas.openxmlformats.org/officeDocument/2006/math">
                    <m:sSub>
                      <m:sSubPr>
                        <m:ctrlPr>
                          <a:rPr lang="en-US" sz="1400" i="1">
                            <a:solidFill>
                              <a:srgbClr val="FF0000"/>
                            </a:solidFill>
                            <a:latin typeface="Cambria Math" panose="02040503050406030204" pitchFamily="18" charset="0"/>
                          </a:rPr>
                        </m:ctrlPr>
                      </m:sSubPr>
                      <m:e>
                        <m:r>
                          <a:rPr lang="en-US" sz="1400" i="1">
                            <a:solidFill>
                              <a:srgbClr val="FF0000"/>
                            </a:solidFill>
                            <a:latin typeface="Cambria Math" panose="02040503050406030204" pitchFamily="18" charset="0"/>
                          </a:rPr>
                          <m:t>𝑣</m:t>
                        </m:r>
                      </m:e>
                      <m:sub>
                        <m:r>
                          <a:rPr lang="en-US" sz="1400" i="1">
                            <a:solidFill>
                              <a:srgbClr val="FF0000"/>
                            </a:solidFill>
                            <a:latin typeface="Cambria Math" panose="02040503050406030204" pitchFamily="18" charset="0"/>
                          </a:rPr>
                          <m:t>𝑝h</m:t>
                        </m:r>
                      </m:sub>
                    </m:sSub>
                  </m:oMath>
                </a14:m>
                <a:r>
                  <a:rPr lang="en-US" sz="1400" dirty="0">
                    <a:solidFill>
                      <a:srgbClr val="FF0000"/>
                    </a:solidFill>
                  </a:rPr>
                  <a:t> </a:t>
                </a:r>
              </a:p>
            </p:txBody>
          </p:sp>
        </mc:Choice>
        <mc:Fallback xmlns="">
          <p:sp>
            <p:nvSpPr>
              <p:cNvPr id="22" name="Rectangle 21">
                <a:extLst>
                  <a:ext uri="{FF2B5EF4-FFF2-40B4-BE49-F238E27FC236}">
                    <a16:creationId xmlns:a16="http://schemas.microsoft.com/office/drawing/2014/main" id="{BE849A60-BA24-4E3E-874A-F6E8D5E9A229}"/>
                  </a:ext>
                </a:extLst>
              </p:cNvPr>
              <p:cNvSpPr>
                <a:spLocks noRot="1" noChangeAspect="1" noMove="1" noResize="1" noEditPoints="1" noAdjustHandles="1" noChangeArrowheads="1" noChangeShapeType="1" noTextEdit="1"/>
              </p:cNvSpPr>
              <p:nvPr/>
            </p:nvSpPr>
            <p:spPr>
              <a:xfrm>
                <a:off x="4428338" y="2588131"/>
                <a:ext cx="5149092" cy="324384"/>
              </a:xfrm>
              <a:prstGeom prst="rect">
                <a:avLst/>
              </a:prstGeom>
              <a:blipFill>
                <a:blip r:embed="rId4"/>
                <a:stretch>
                  <a:fillRect l="-355" t="-1887" b="-15094"/>
                </a:stretch>
              </a:blipFill>
            </p:spPr>
            <p:txBody>
              <a:bodyPr/>
              <a:lstStyle/>
              <a:p>
                <a:r>
                  <a:rPr lang="en-US">
                    <a:noFill/>
                  </a:rPr>
                  <a:t> </a:t>
                </a:r>
              </a:p>
            </p:txBody>
          </p:sp>
        </mc:Fallback>
      </mc:AlternateContent>
      <p:sp>
        <p:nvSpPr>
          <p:cNvPr id="18" name="Rectangle 17">
            <a:extLst>
              <a:ext uri="{FF2B5EF4-FFF2-40B4-BE49-F238E27FC236}">
                <a16:creationId xmlns:a16="http://schemas.microsoft.com/office/drawing/2014/main" id="{D47D6C18-472C-4C6C-8C1A-52D11C45EF72}"/>
              </a:ext>
            </a:extLst>
          </p:cNvPr>
          <p:cNvSpPr/>
          <p:nvPr/>
        </p:nvSpPr>
        <p:spPr>
          <a:xfrm>
            <a:off x="4809510" y="1238641"/>
            <a:ext cx="4767921" cy="369332"/>
          </a:xfrm>
          <a:prstGeom prst="rect">
            <a:avLst/>
          </a:prstGeom>
        </p:spPr>
        <p:txBody>
          <a:bodyPr wrap="square">
            <a:spAutoFit/>
          </a:bodyPr>
          <a:lstStyle/>
          <a:p>
            <a:r>
              <a:rPr lang="en-US" sz="1800" dirty="0"/>
              <a:t>(this definition holds for </a:t>
            </a:r>
            <a:r>
              <a:rPr lang="en-US" sz="1800" b="1" dirty="0"/>
              <a:t>narrowband</a:t>
            </a:r>
            <a:r>
              <a:rPr lang="en-US" sz="1800" dirty="0"/>
              <a:t> signals)</a:t>
            </a:r>
          </a:p>
        </p:txBody>
      </p:sp>
      <p:pic>
        <p:nvPicPr>
          <p:cNvPr id="2" name="Picture 1">
            <a:extLst>
              <a:ext uri="{FF2B5EF4-FFF2-40B4-BE49-F238E27FC236}">
                <a16:creationId xmlns:a16="http://schemas.microsoft.com/office/drawing/2014/main" id="{9D7E6D1C-E546-46B8-B52B-E4C5BC8F9514}"/>
              </a:ext>
            </a:extLst>
          </p:cNvPr>
          <p:cNvPicPr>
            <a:picLocks noChangeAspect="1"/>
          </p:cNvPicPr>
          <p:nvPr/>
        </p:nvPicPr>
        <p:blipFill>
          <a:blip r:embed="rId5"/>
          <a:stretch>
            <a:fillRect/>
          </a:stretch>
        </p:blipFill>
        <p:spPr>
          <a:xfrm>
            <a:off x="2942690" y="3006819"/>
            <a:ext cx="5868367" cy="1481927"/>
          </a:xfrm>
          <a:prstGeom prst="rect">
            <a:avLst/>
          </a:prstGeom>
        </p:spPr>
      </p:pic>
      <p:sp>
        <p:nvSpPr>
          <p:cNvPr id="8" name="Freeform: Shape 7">
            <a:extLst>
              <a:ext uri="{FF2B5EF4-FFF2-40B4-BE49-F238E27FC236}">
                <a16:creationId xmlns:a16="http://schemas.microsoft.com/office/drawing/2014/main" id="{3BDDDE06-2549-425C-A888-C174A5AA37CF}"/>
              </a:ext>
            </a:extLst>
          </p:cNvPr>
          <p:cNvSpPr/>
          <p:nvPr/>
        </p:nvSpPr>
        <p:spPr>
          <a:xfrm>
            <a:off x="2997841" y="3006084"/>
            <a:ext cx="5813570" cy="1521020"/>
          </a:xfrm>
          <a:custGeom>
            <a:avLst/>
            <a:gdLst>
              <a:gd name="connsiteX0" fmla="*/ 5813570 w 5813570"/>
              <a:gd name="connsiteY0" fmla="*/ 687897 h 1521020"/>
              <a:gd name="connsiteX1" fmla="*/ 5780015 w 5813570"/>
              <a:gd name="connsiteY1" fmla="*/ 729842 h 1521020"/>
              <a:gd name="connsiteX2" fmla="*/ 5754848 w 5813570"/>
              <a:gd name="connsiteY2" fmla="*/ 755009 h 1521020"/>
              <a:gd name="connsiteX3" fmla="*/ 5721292 w 5813570"/>
              <a:gd name="connsiteY3" fmla="*/ 805343 h 1521020"/>
              <a:gd name="connsiteX4" fmla="*/ 5704514 w 5813570"/>
              <a:gd name="connsiteY4" fmla="*/ 830510 h 1521020"/>
              <a:gd name="connsiteX5" fmla="*/ 5662569 w 5813570"/>
              <a:gd name="connsiteY5" fmla="*/ 906011 h 1521020"/>
              <a:gd name="connsiteX6" fmla="*/ 5654180 w 5813570"/>
              <a:gd name="connsiteY6" fmla="*/ 939567 h 1521020"/>
              <a:gd name="connsiteX7" fmla="*/ 5595457 w 5813570"/>
              <a:gd name="connsiteY7" fmla="*/ 989901 h 1521020"/>
              <a:gd name="connsiteX8" fmla="*/ 5536734 w 5813570"/>
              <a:gd name="connsiteY8" fmla="*/ 1031845 h 1521020"/>
              <a:gd name="connsiteX9" fmla="*/ 5511567 w 5813570"/>
              <a:gd name="connsiteY9" fmla="*/ 1065401 h 1521020"/>
              <a:gd name="connsiteX10" fmla="*/ 5427677 w 5813570"/>
              <a:gd name="connsiteY10" fmla="*/ 1132513 h 1521020"/>
              <a:gd name="connsiteX11" fmla="*/ 5385732 w 5813570"/>
              <a:gd name="connsiteY11" fmla="*/ 1174458 h 1521020"/>
              <a:gd name="connsiteX12" fmla="*/ 5335398 w 5813570"/>
              <a:gd name="connsiteY12" fmla="*/ 1224792 h 1521020"/>
              <a:gd name="connsiteX13" fmla="*/ 5310231 w 5813570"/>
              <a:gd name="connsiteY13" fmla="*/ 1249959 h 1521020"/>
              <a:gd name="connsiteX14" fmla="*/ 5285064 w 5813570"/>
              <a:gd name="connsiteY14" fmla="*/ 1275126 h 1521020"/>
              <a:gd name="connsiteX15" fmla="*/ 5234730 w 5813570"/>
              <a:gd name="connsiteY15" fmla="*/ 1308682 h 1521020"/>
              <a:gd name="connsiteX16" fmla="*/ 5184396 w 5813570"/>
              <a:gd name="connsiteY16" fmla="*/ 1350627 h 1521020"/>
              <a:gd name="connsiteX17" fmla="*/ 5150840 w 5813570"/>
              <a:gd name="connsiteY17" fmla="*/ 1359016 h 1521020"/>
              <a:gd name="connsiteX18" fmla="*/ 5092117 w 5813570"/>
              <a:gd name="connsiteY18" fmla="*/ 1400961 h 1521020"/>
              <a:gd name="connsiteX19" fmla="*/ 5066950 w 5813570"/>
              <a:gd name="connsiteY19" fmla="*/ 1409350 h 1521020"/>
              <a:gd name="connsiteX20" fmla="*/ 5033394 w 5813570"/>
              <a:gd name="connsiteY20" fmla="*/ 1426128 h 1521020"/>
              <a:gd name="connsiteX21" fmla="*/ 5008227 w 5813570"/>
              <a:gd name="connsiteY21" fmla="*/ 1434517 h 1521020"/>
              <a:gd name="connsiteX22" fmla="*/ 4907559 w 5813570"/>
              <a:gd name="connsiteY22" fmla="*/ 1484851 h 1521020"/>
              <a:gd name="connsiteX23" fmla="*/ 4781725 w 5813570"/>
              <a:gd name="connsiteY23" fmla="*/ 1501629 h 1521020"/>
              <a:gd name="connsiteX24" fmla="*/ 4488110 w 5813570"/>
              <a:gd name="connsiteY24" fmla="*/ 1501629 h 1521020"/>
              <a:gd name="connsiteX25" fmla="*/ 4345497 w 5813570"/>
              <a:gd name="connsiteY25" fmla="*/ 1484851 h 1521020"/>
              <a:gd name="connsiteX26" fmla="*/ 4320330 w 5813570"/>
              <a:gd name="connsiteY26" fmla="*/ 1468073 h 1521020"/>
              <a:gd name="connsiteX27" fmla="*/ 4244829 w 5813570"/>
              <a:gd name="connsiteY27" fmla="*/ 1434517 h 1521020"/>
              <a:gd name="connsiteX28" fmla="*/ 4202884 w 5813570"/>
              <a:gd name="connsiteY28" fmla="*/ 1426128 h 1521020"/>
              <a:gd name="connsiteX29" fmla="*/ 4152550 w 5813570"/>
              <a:gd name="connsiteY29" fmla="*/ 1392572 h 1521020"/>
              <a:gd name="connsiteX30" fmla="*/ 4102216 w 5813570"/>
              <a:gd name="connsiteY30" fmla="*/ 1367405 h 1521020"/>
              <a:gd name="connsiteX31" fmla="*/ 4068660 w 5813570"/>
              <a:gd name="connsiteY31" fmla="*/ 1342238 h 1521020"/>
              <a:gd name="connsiteX32" fmla="*/ 3993159 w 5813570"/>
              <a:gd name="connsiteY32" fmla="*/ 1300293 h 1521020"/>
              <a:gd name="connsiteX33" fmla="*/ 3942826 w 5813570"/>
              <a:gd name="connsiteY33" fmla="*/ 1249959 h 1521020"/>
              <a:gd name="connsiteX34" fmla="*/ 3884103 w 5813570"/>
              <a:gd name="connsiteY34" fmla="*/ 1208014 h 1521020"/>
              <a:gd name="connsiteX35" fmla="*/ 3850547 w 5813570"/>
              <a:gd name="connsiteY35" fmla="*/ 1191236 h 1521020"/>
              <a:gd name="connsiteX36" fmla="*/ 3825380 w 5813570"/>
              <a:gd name="connsiteY36" fmla="*/ 1174458 h 1521020"/>
              <a:gd name="connsiteX37" fmla="*/ 3783435 w 5813570"/>
              <a:gd name="connsiteY37" fmla="*/ 1132513 h 1521020"/>
              <a:gd name="connsiteX38" fmla="*/ 3733101 w 5813570"/>
              <a:gd name="connsiteY38" fmla="*/ 1098957 h 1521020"/>
              <a:gd name="connsiteX39" fmla="*/ 3707934 w 5813570"/>
              <a:gd name="connsiteY39" fmla="*/ 1082179 h 1521020"/>
              <a:gd name="connsiteX40" fmla="*/ 3682767 w 5813570"/>
              <a:gd name="connsiteY40" fmla="*/ 1065401 h 1521020"/>
              <a:gd name="connsiteX41" fmla="*/ 3632433 w 5813570"/>
              <a:gd name="connsiteY41" fmla="*/ 1031845 h 1521020"/>
              <a:gd name="connsiteX42" fmla="*/ 3607266 w 5813570"/>
              <a:gd name="connsiteY42" fmla="*/ 981512 h 1521020"/>
              <a:gd name="connsiteX43" fmla="*/ 3582099 w 5813570"/>
              <a:gd name="connsiteY43" fmla="*/ 973123 h 1521020"/>
              <a:gd name="connsiteX44" fmla="*/ 3565321 w 5813570"/>
              <a:gd name="connsiteY44" fmla="*/ 947956 h 1521020"/>
              <a:gd name="connsiteX45" fmla="*/ 3540154 w 5813570"/>
              <a:gd name="connsiteY45" fmla="*/ 897622 h 1521020"/>
              <a:gd name="connsiteX46" fmla="*/ 3514987 w 5813570"/>
              <a:gd name="connsiteY46" fmla="*/ 880844 h 1521020"/>
              <a:gd name="connsiteX47" fmla="*/ 3481431 w 5813570"/>
              <a:gd name="connsiteY47" fmla="*/ 830510 h 1521020"/>
              <a:gd name="connsiteX48" fmla="*/ 3439486 w 5813570"/>
              <a:gd name="connsiteY48" fmla="*/ 788565 h 1521020"/>
              <a:gd name="connsiteX49" fmla="*/ 3414319 w 5813570"/>
              <a:gd name="connsiteY49" fmla="*/ 738231 h 1521020"/>
              <a:gd name="connsiteX50" fmla="*/ 3363985 w 5813570"/>
              <a:gd name="connsiteY50" fmla="*/ 704675 h 1521020"/>
              <a:gd name="connsiteX51" fmla="*/ 3355596 w 5813570"/>
              <a:gd name="connsiteY51" fmla="*/ 679508 h 1521020"/>
              <a:gd name="connsiteX52" fmla="*/ 3305262 w 5813570"/>
              <a:gd name="connsiteY52" fmla="*/ 662730 h 1521020"/>
              <a:gd name="connsiteX53" fmla="*/ 3254928 w 5813570"/>
              <a:gd name="connsiteY53" fmla="*/ 620785 h 1521020"/>
              <a:gd name="connsiteX54" fmla="*/ 3229761 w 5813570"/>
              <a:gd name="connsiteY54" fmla="*/ 595618 h 1521020"/>
              <a:gd name="connsiteX55" fmla="*/ 3204594 w 5813570"/>
              <a:gd name="connsiteY55" fmla="*/ 578840 h 1521020"/>
              <a:gd name="connsiteX56" fmla="*/ 3162649 w 5813570"/>
              <a:gd name="connsiteY56" fmla="*/ 528506 h 1521020"/>
              <a:gd name="connsiteX57" fmla="*/ 3112315 w 5813570"/>
              <a:gd name="connsiteY57" fmla="*/ 503339 h 1521020"/>
              <a:gd name="connsiteX58" fmla="*/ 3070370 w 5813570"/>
              <a:gd name="connsiteY58" fmla="*/ 469783 h 1521020"/>
              <a:gd name="connsiteX59" fmla="*/ 3045204 w 5813570"/>
              <a:gd name="connsiteY59" fmla="*/ 453005 h 1521020"/>
              <a:gd name="connsiteX60" fmla="*/ 3003259 w 5813570"/>
              <a:gd name="connsiteY60" fmla="*/ 419449 h 1521020"/>
              <a:gd name="connsiteX61" fmla="*/ 2952925 w 5813570"/>
              <a:gd name="connsiteY61" fmla="*/ 360726 h 1521020"/>
              <a:gd name="connsiteX62" fmla="*/ 2894202 w 5813570"/>
              <a:gd name="connsiteY62" fmla="*/ 302003 h 1521020"/>
              <a:gd name="connsiteX63" fmla="*/ 2843868 w 5813570"/>
              <a:gd name="connsiteY63" fmla="*/ 276836 h 1521020"/>
              <a:gd name="connsiteX64" fmla="*/ 2818701 w 5813570"/>
              <a:gd name="connsiteY64" fmla="*/ 268447 h 1521020"/>
              <a:gd name="connsiteX65" fmla="*/ 2793534 w 5813570"/>
              <a:gd name="connsiteY65" fmla="*/ 251669 h 1521020"/>
              <a:gd name="connsiteX66" fmla="*/ 2768367 w 5813570"/>
              <a:gd name="connsiteY66" fmla="*/ 226502 h 1521020"/>
              <a:gd name="connsiteX67" fmla="*/ 2734811 w 5813570"/>
              <a:gd name="connsiteY67" fmla="*/ 218113 h 1521020"/>
              <a:gd name="connsiteX68" fmla="*/ 2684477 w 5813570"/>
              <a:gd name="connsiteY68" fmla="*/ 184557 h 1521020"/>
              <a:gd name="connsiteX69" fmla="*/ 2642532 w 5813570"/>
              <a:gd name="connsiteY69" fmla="*/ 151001 h 1521020"/>
              <a:gd name="connsiteX70" fmla="*/ 2625754 w 5813570"/>
              <a:gd name="connsiteY70" fmla="*/ 125834 h 1521020"/>
              <a:gd name="connsiteX71" fmla="*/ 2600587 w 5813570"/>
              <a:gd name="connsiteY71" fmla="*/ 117445 h 1521020"/>
              <a:gd name="connsiteX72" fmla="*/ 2575420 w 5813570"/>
              <a:gd name="connsiteY72" fmla="*/ 100667 h 1521020"/>
              <a:gd name="connsiteX73" fmla="*/ 2508308 w 5813570"/>
              <a:gd name="connsiteY73" fmla="*/ 67112 h 1521020"/>
              <a:gd name="connsiteX74" fmla="*/ 2483141 w 5813570"/>
              <a:gd name="connsiteY74" fmla="*/ 50334 h 1521020"/>
              <a:gd name="connsiteX75" fmla="*/ 2432807 w 5813570"/>
              <a:gd name="connsiteY75" fmla="*/ 33556 h 1521020"/>
              <a:gd name="connsiteX76" fmla="*/ 2407640 w 5813570"/>
              <a:gd name="connsiteY76" fmla="*/ 25167 h 1521020"/>
              <a:gd name="connsiteX77" fmla="*/ 2315361 w 5813570"/>
              <a:gd name="connsiteY77" fmla="*/ 16778 h 1521020"/>
              <a:gd name="connsiteX78" fmla="*/ 2231471 w 5813570"/>
              <a:gd name="connsiteY78" fmla="*/ 0 h 1521020"/>
              <a:gd name="connsiteX79" fmla="*/ 1879134 w 5813570"/>
              <a:gd name="connsiteY79" fmla="*/ 8389 h 1521020"/>
              <a:gd name="connsiteX80" fmla="*/ 1820411 w 5813570"/>
              <a:gd name="connsiteY80" fmla="*/ 41945 h 1521020"/>
              <a:gd name="connsiteX81" fmla="*/ 1770077 w 5813570"/>
              <a:gd name="connsiteY81" fmla="*/ 67112 h 1521020"/>
              <a:gd name="connsiteX82" fmla="*/ 1719743 w 5813570"/>
              <a:gd name="connsiteY82" fmla="*/ 92279 h 1521020"/>
              <a:gd name="connsiteX83" fmla="*/ 1652631 w 5813570"/>
              <a:gd name="connsiteY83" fmla="*/ 125834 h 1521020"/>
              <a:gd name="connsiteX84" fmla="*/ 1585519 w 5813570"/>
              <a:gd name="connsiteY84" fmla="*/ 151001 h 1521020"/>
              <a:gd name="connsiteX85" fmla="*/ 1526796 w 5813570"/>
              <a:gd name="connsiteY85" fmla="*/ 184557 h 1521020"/>
              <a:gd name="connsiteX86" fmla="*/ 1501629 w 5813570"/>
              <a:gd name="connsiteY86" fmla="*/ 201335 h 1521020"/>
              <a:gd name="connsiteX87" fmla="*/ 1442906 w 5813570"/>
              <a:gd name="connsiteY87" fmla="*/ 218113 h 1521020"/>
              <a:gd name="connsiteX88" fmla="*/ 1392572 w 5813570"/>
              <a:gd name="connsiteY88" fmla="*/ 243280 h 1521020"/>
              <a:gd name="connsiteX89" fmla="*/ 1308682 w 5813570"/>
              <a:gd name="connsiteY89" fmla="*/ 276836 h 1521020"/>
              <a:gd name="connsiteX90" fmla="*/ 1266737 w 5813570"/>
              <a:gd name="connsiteY90" fmla="*/ 318781 h 1521020"/>
              <a:gd name="connsiteX91" fmla="*/ 1249959 w 5813570"/>
              <a:gd name="connsiteY91" fmla="*/ 343948 h 1521020"/>
              <a:gd name="connsiteX92" fmla="*/ 1224793 w 5813570"/>
              <a:gd name="connsiteY92" fmla="*/ 360726 h 1521020"/>
              <a:gd name="connsiteX93" fmla="*/ 1157681 w 5813570"/>
              <a:gd name="connsiteY93" fmla="*/ 402671 h 1521020"/>
              <a:gd name="connsiteX94" fmla="*/ 1149292 w 5813570"/>
              <a:gd name="connsiteY94" fmla="*/ 427838 h 1521020"/>
              <a:gd name="connsiteX95" fmla="*/ 1124125 w 5813570"/>
              <a:gd name="connsiteY95" fmla="*/ 436227 h 1521020"/>
              <a:gd name="connsiteX96" fmla="*/ 1073791 w 5813570"/>
              <a:gd name="connsiteY96" fmla="*/ 469783 h 1521020"/>
              <a:gd name="connsiteX97" fmla="*/ 1023457 w 5813570"/>
              <a:gd name="connsiteY97" fmla="*/ 520117 h 1521020"/>
              <a:gd name="connsiteX98" fmla="*/ 998290 w 5813570"/>
              <a:gd name="connsiteY98" fmla="*/ 545284 h 1521020"/>
              <a:gd name="connsiteX99" fmla="*/ 981512 w 5813570"/>
              <a:gd name="connsiteY99" fmla="*/ 570451 h 1521020"/>
              <a:gd name="connsiteX100" fmla="*/ 931178 w 5813570"/>
              <a:gd name="connsiteY100" fmla="*/ 604007 h 1521020"/>
              <a:gd name="connsiteX101" fmla="*/ 914400 w 5813570"/>
              <a:gd name="connsiteY101" fmla="*/ 637563 h 1521020"/>
              <a:gd name="connsiteX102" fmla="*/ 864066 w 5813570"/>
              <a:gd name="connsiteY102" fmla="*/ 671119 h 1521020"/>
              <a:gd name="connsiteX103" fmla="*/ 847288 w 5813570"/>
              <a:gd name="connsiteY103" fmla="*/ 704675 h 1521020"/>
              <a:gd name="connsiteX104" fmla="*/ 822121 w 5813570"/>
              <a:gd name="connsiteY104" fmla="*/ 721453 h 1521020"/>
              <a:gd name="connsiteX105" fmla="*/ 796954 w 5813570"/>
              <a:gd name="connsiteY105" fmla="*/ 746620 h 1521020"/>
              <a:gd name="connsiteX106" fmla="*/ 763398 w 5813570"/>
              <a:gd name="connsiteY106" fmla="*/ 780176 h 1521020"/>
              <a:gd name="connsiteX107" fmla="*/ 746620 w 5813570"/>
              <a:gd name="connsiteY107" fmla="*/ 805343 h 1521020"/>
              <a:gd name="connsiteX108" fmla="*/ 696286 w 5813570"/>
              <a:gd name="connsiteY108" fmla="*/ 855677 h 1521020"/>
              <a:gd name="connsiteX109" fmla="*/ 637563 w 5813570"/>
              <a:gd name="connsiteY109" fmla="*/ 922789 h 1521020"/>
              <a:gd name="connsiteX110" fmla="*/ 629174 w 5813570"/>
              <a:gd name="connsiteY110" fmla="*/ 947956 h 1521020"/>
              <a:gd name="connsiteX111" fmla="*/ 587229 w 5813570"/>
              <a:gd name="connsiteY111" fmla="*/ 998290 h 1521020"/>
              <a:gd name="connsiteX112" fmla="*/ 562062 w 5813570"/>
              <a:gd name="connsiteY112" fmla="*/ 1015067 h 1521020"/>
              <a:gd name="connsiteX113" fmla="*/ 511728 w 5813570"/>
              <a:gd name="connsiteY113" fmla="*/ 1073790 h 1521020"/>
              <a:gd name="connsiteX114" fmla="*/ 486561 w 5813570"/>
              <a:gd name="connsiteY114" fmla="*/ 1082179 h 1521020"/>
              <a:gd name="connsiteX115" fmla="*/ 461394 w 5813570"/>
              <a:gd name="connsiteY115" fmla="*/ 1098957 h 1521020"/>
              <a:gd name="connsiteX116" fmla="*/ 427838 w 5813570"/>
              <a:gd name="connsiteY116" fmla="*/ 1149291 h 1521020"/>
              <a:gd name="connsiteX117" fmla="*/ 385893 w 5813570"/>
              <a:gd name="connsiteY117" fmla="*/ 1208014 h 1521020"/>
              <a:gd name="connsiteX118" fmla="*/ 360726 w 5813570"/>
              <a:gd name="connsiteY118" fmla="*/ 1216403 h 1521020"/>
              <a:gd name="connsiteX119" fmla="*/ 335559 w 5813570"/>
              <a:gd name="connsiteY119" fmla="*/ 1233181 h 1521020"/>
              <a:gd name="connsiteX120" fmla="*/ 318782 w 5813570"/>
              <a:gd name="connsiteY120" fmla="*/ 1258348 h 1521020"/>
              <a:gd name="connsiteX121" fmla="*/ 268448 w 5813570"/>
              <a:gd name="connsiteY121" fmla="*/ 1275126 h 1521020"/>
              <a:gd name="connsiteX122" fmla="*/ 209725 w 5813570"/>
              <a:gd name="connsiteY122" fmla="*/ 1291904 h 1521020"/>
              <a:gd name="connsiteX123" fmla="*/ 192947 w 5813570"/>
              <a:gd name="connsiteY123" fmla="*/ 1317071 h 1521020"/>
              <a:gd name="connsiteX124" fmla="*/ 142613 w 5813570"/>
              <a:gd name="connsiteY124" fmla="*/ 1333849 h 1521020"/>
              <a:gd name="connsiteX125" fmla="*/ 109057 w 5813570"/>
              <a:gd name="connsiteY125" fmla="*/ 1359016 h 1521020"/>
              <a:gd name="connsiteX126" fmla="*/ 83890 w 5813570"/>
              <a:gd name="connsiteY126" fmla="*/ 1384183 h 1521020"/>
              <a:gd name="connsiteX127" fmla="*/ 33556 w 5813570"/>
              <a:gd name="connsiteY127" fmla="*/ 1392572 h 1521020"/>
              <a:gd name="connsiteX128" fmla="*/ 0 w 5813570"/>
              <a:gd name="connsiteY128" fmla="*/ 1400961 h 1521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5813570" h="1521020">
                <a:moveTo>
                  <a:pt x="5813570" y="687897"/>
                </a:moveTo>
                <a:cubicBezTo>
                  <a:pt x="5802385" y="701879"/>
                  <a:pt x="5791805" y="716367"/>
                  <a:pt x="5780015" y="729842"/>
                </a:cubicBezTo>
                <a:cubicBezTo>
                  <a:pt x="5772203" y="738771"/>
                  <a:pt x="5762132" y="745644"/>
                  <a:pt x="5754848" y="755009"/>
                </a:cubicBezTo>
                <a:cubicBezTo>
                  <a:pt x="5742468" y="770926"/>
                  <a:pt x="5732477" y="788565"/>
                  <a:pt x="5721292" y="805343"/>
                </a:cubicBezTo>
                <a:cubicBezTo>
                  <a:pt x="5715699" y="813732"/>
                  <a:pt x="5707702" y="820945"/>
                  <a:pt x="5704514" y="830510"/>
                </a:cubicBezTo>
                <a:cubicBezTo>
                  <a:pt x="5683984" y="892099"/>
                  <a:pt x="5700242" y="868338"/>
                  <a:pt x="5662569" y="906011"/>
                </a:cubicBezTo>
                <a:cubicBezTo>
                  <a:pt x="5659773" y="917196"/>
                  <a:pt x="5659900" y="929557"/>
                  <a:pt x="5654180" y="939567"/>
                </a:cubicBezTo>
                <a:cubicBezTo>
                  <a:pt x="5644188" y="957052"/>
                  <a:pt x="5608968" y="978320"/>
                  <a:pt x="5595457" y="989901"/>
                </a:cubicBezTo>
                <a:cubicBezTo>
                  <a:pt x="5547845" y="1030711"/>
                  <a:pt x="5595240" y="1002592"/>
                  <a:pt x="5536734" y="1031845"/>
                </a:cubicBezTo>
                <a:cubicBezTo>
                  <a:pt x="5528345" y="1043030"/>
                  <a:pt x="5522183" y="1056302"/>
                  <a:pt x="5511567" y="1065401"/>
                </a:cubicBezTo>
                <a:cubicBezTo>
                  <a:pt x="5450614" y="1117647"/>
                  <a:pt x="5498569" y="1026175"/>
                  <a:pt x="5427677" y="1132513"/>
                </a:cubicBezTo>
                <a:cubicBezTo>
                  <a:pt x="5393104" y="1184372"/>
                  <a:pt x="5431490" y="1133784"/>
                  <a:pt x="5385732" y="1174458"/>
                </a:cubicBezTo>
                <a:cubicBezTo>
                  <a:pt x="5367998" y="1190222"/>
                  <a:pt x="5352176" y="1208014"/>
                  <a:pt x="5335398" y="1224792"/>
                </a:cubicBezTo>
                <a:lnTo>
                  <a:pt x="5310231" y="1249959"/>
                </a:lnTo>
                <a:cubicBezTo>
                  <a:pt x="5301842" y="1258348"/>
                  <a:pt x="5294935" y="1268545"/>
                  <a:pt x="5285064" y="1275126"/>
                </a:cubicBezTo>
                <a:cubicBezTo>
                  <a:pt x="5268286" y="1286311"/>
                  <a:pt x="5248989" y="1294423"/>
                  <a:pt x="5234730" y="1308682"/>
                </a:cubicBezTo>
                <a:cubicBezTo>
                  <a:pt x="5219613" y="1323799"/>
                  <a:pt x="5204835" y="1341867"/>
                  <a:pt x="5184396" y="1350627"/>
                </a:cubicBezTo>
                <a:cubicBezTo>
                  <a:pt x="5173799" y="1355169"/>
                  <a:pt x="5162025" y="1356220"/>
                  <a:pt x="5150840" y="1359016"/>
                </a:cubicBezTo>
                <a:cubicBezTo>
                  <a:pt x="5143240" y="1364716"/>
                  <a:pt x="5104384" y="1394828"/>
                  <a:pt x="5092117" y="1400961"/>
                </a:cubicBezTo>
                <a:cubicBezTo>
                  <a:pt x="5084208" y="1404916"/>
                  <a:pt x="5075078" y="1405867"/>
                  <a:pt x="5066950" y="1409350"/>
                </a:cubicBezTo>
                <a:cubicBezTo>
                  <a:pt x="5055456" y="1414276"/>
                  <a:pt x="5044888" y="1421202"/>
                  <a:pt x="5033394" y="1426128"/>
                </a:cubicBezTo>
                <a:cubicBezTo>
                  <a:pt x="5025266" y="1429611"/>
                  <a:pt x="5015957" y="1430223"/>
                  <a:pt x="5008227" y="1434517"/>
                </a:cubicBezTo>
                <a:cubicBezTo>
                  <a:pt x="4962218" y="1460077"/>
                  <a:pt x="4960323" y="1477313"/>
                  <a:pt x="4907559" y="1484851"/>
                </a:cubicBezTo>
                <a:cubicBezTo>
                  <a:pt x="4826519" y="1496428"/>
                  <a:pt x="4868457" y="1490787"/>
                  <a:pt x="4781725" y="1501629"/>
                </a:cubicBezTo>
                <a:cubicBezTo>
                  <a:pt x="4672882" y="1537910"/>
                  <a:pt x="4752675" y="1514535"/>
                  <a:pt x="4488110" y="1501629"/>
                </a:cubicBezTo>
                <a:cubicBezTo>
                  <a:pt x="4470269" y="1500759"/>
                  <a:pt x="4366450" y="1487470"/>
                  <a:pt x="4345497" y="1484851"/>
                </a:cubicBezTo>
                <a:cubicBezTo>
                  <a:pt x="4337108" y="1479258"/>
                  <a:pt x="4329084" y="1473075"/>
                  <a:pt x="4320330" y="1468073"/>
                </a:cubicBezTo>
                <a:cubicBezTo>
                  <a:pt x="4302066" y="1457636"/>
                  <a:pt x="4263752" y="1440194"/>
                  <a:pt x="4244829" y="1434517"/>
                </a:cubicBezTo>
                <a:cubicBezTo>
                  <a:pt x="4231172" y="1430420"/>
                  <a:pt x="4216866" y="1428924"/>
                  <a:pt x="4202884" y="1426128"/>
                </a:cubicBezTo>
                <a:cubicBezTo>
                  <a:pt x="4155176" y="1378420"/>
                  <a:pt x="4201113" y="1416853"/>
                  <a:pt x="4152550" y="1392572"/>
                </a:cubicBezTo>
                <a:cubicBezTo>
                  <a:pt x="4087501" y="1360047"/>
                  <a:pt x="4165474" y="1388491"/>
                  <a:pt x="4102216" y="1367405"/>
                </a:cubicBezTo>
                <a:cubicBezTo>
                  <a:pt x="4091031" y="1359016"/>
                  <a:pt x="4080799" y="1349175"/>
                  <a:pt x="4068660" y="1342238"/>
                </a:cubicBezTo>
                <a:cubicBezTo>
                  <a:pt x="4019433" y="1314108"/>
                  <a:pt x="4062094" y="1369230"/>
                  <a:pt x="3993159" y="1300293"/>
                </a:cubicBezTo>
                <a:cubicBezTo>
                  <a:pt x="3976381" y="1283515"/>
                  <a:pt x="3964048" y="1260570"/>
                  <a:pt x="3942826" y="1249959"/>
                </a:cubicBezTo>
                <a:cubicBezTo>
                  <a:pt x="3850859" y="1203976"/>
                  <a:pt x="3963459" y="1264697"/>
                  <a:pt x="3884103" y="1208014"/>
                </a:cubicBezTo>
                <a:cubicBezTo>
                  <a:pt x="3873927" y="1200745"/>
                  <a:pt x="3861405" y="1197441"/>
                  <a:pt x="3850547" y="1191236"/>
                </a:cubicBezTo>
                <a:cubicBezTo>
                  <a:pt x="3841793" y="1186234"/>
                  <a:pt x="3833769" y="1180051"/>
                  <a:pt x="3825380" y="1174458"/>
                </a:cubicBezTo>
                <a:cubicBezTo>
                  <a:pt x="3811815" y="1133762"/>
                  <a:pt x="3826628" y="1158429"/>
                  <a:pt x="3783435" y="1132513"/>
                </a:cubicBezTo>
                <a:cubicBezTo>
                  <a:pt x="3766144" y="1122138"/>
                  <a:pt x="3749879" y="1110142"/>
                  <a:pt x="3733101" y="1098957"/>
                </a:cubicBezTo>
                <a:lnTo>
                  <a:pt x="3707934" y="1082179"/>
                </a:lnTo>
                <a:cubicBezTo>
                  <a:pt x="3699545" y="1076586"/>
                  <a:pt x="3689896" y="1072530"/>
                  <a:pt x="3682767" y="1065401"/>
                </a:cubicBezTo>
                <a:cubicBezTo>
                  <a:pt x="3651347" y="1033981"/>
                  <a:pt x="3668855" y="1043986"/>
                  <a:pt x="3632433" y="1031845"/>
                </a:cubicBezTo>
                <a:cubicBezTo>
                  <a:pt x="3626907" y="1015266"/>
                  <a:pt x="3622049" y="993339"/>
                  <a:pt x="3607266" y="981512"/>
                </a:cubicBezTo>
                <a:cubicBezTo>
                  <a:pt x="3600361" y="975988"/>
                  <a:pt x="3590488" y="975919"/>
                  <a:pt x="3582099" y="973123"/>
                </a:cubicBezTo>
                <a:cubicBezTo>
                  <a:pt x="3576506" y="964734"/>
                  <a:pt x="3569830" y="956974"/>
                  <a:pt x="3565321" y="947956"/>
                </a:cubicBezTo>
                <a:cubicBezTo>
                  <a:pt x="3551675" y="920664"/>
                  <a:pt x="3564196" y="921664"/>
                  <a:pt x="3540154" y="897622"/>
                </a:cubicBezTo>
                <a:cubicBezTo>
                  <a:pt x="3533025" y="890493"/>
                  <a:pt x="3523376" y="886437"/>
                  <a:pt x="3514987" y="880844"/>
                </a:cubicBezTo>
                <a:cubicBezTo>
                  <a:pt x="3500244" y="836616"/>
                  <a:pt x="3516342" y="872403"/>
                  <a:pt x="3481431" y="830510"/>
                </a:cubicBezTo>
                <a:cubicBezTo>
                  <a:pt x="3446477" y="788565"/>
                  <a:pt x="3485626" y="819325"/>
                  <a:pt x="3439486" y="788565"/>
                </a:cubicBezTo>
                <a:cubicBezTo>
                  <a:pt x="3433502" y="770613"/>
                  <a:pt x="3429625" y="751623"/>
                  <a:pt x="3414319" y="738231"/>
                </a:cubicBezTo>
                <a:cubicBezTo>
                  <a:pt x="3399144" y="724952"/>
                  <a:pt x="3363985" y="704675"/>
                  <a:pt x="3363985" y="704675"/>
                </a:cubicBezTo>
                <a:cubicBezTo>
                  <a:pt x="3361189" y="696286"/>
                  <a:pt x="3362792" y="684648"/>
                  <a:pt x="3355596" y="679508"/>
                </a:cubicBezTo>
                <a:cubicBezTo>
                  <a:pt x="3341205" y="669228"/>
                  <a:pt x="3305262" y="662730"/>
                  <a:pt x="3305262" y="662730"/>
                </a:cubicBezTo>
                <a:cubicBezTo>
                  <a:pt x="3231736" y="589204"/>
                  <a:pt x="3325005" y="679182"/>
                  <a:pt x="3254928" y="620785"/>
                </a:cubicBezTo>
                <a:cubicBezTo>
                  <a:pt x="3245814" y="613190"/>
                  <a:pt x="3238875" y="603213"/>
                  <a:pt x="3229761" y="595618"/>
                </a:cubicBezTo>
                <a:cubicBezTo>
                  <a:pt x="3222016" y="589163"/>
                  <a:pt x="3212339" y="585295"/>
                  <a:pt x="3204594" y="578840"/>
                </a:cubicBezTo>
                <a:cubicBezTo>
                  <a:pt x="3122135" y="510124"/>
                  <a:pt x="3228638" y="594495"/>
                  <a:pt x="3162649" y="528506"/>
                </a:cubicBezTo>
                <a:cubicBezTo>
                  <a:pt x="3146387" y="512244"/>
                  <a:pt x="3132784" y="510162"/>
                  <a:pt x="3112315" y="503339"/>
                </a:cubicBezTo>
                <a:cubicBezTo>
                  <a:pt x="3098333" y="492154"/>
                  <a:pt x="3084694" y="480526"/>
                  <a:pt x="3070370" y="469783"/>
                </a:cubicBezTo>
                <a:cubicBezTo>
                  <a:pt x="3062304" y="463734"/>
                  <a:pt x="3052333" y="460134"/>
                  <a:pt x="3045204" y="453005"/>
                </a:cubicBezTo>
                <a:cubicBezTo>
                  <a:pt x="3007260" y="415060"/>
                  <a:pt x="3052253" y="435780"/>
                  <a:pt x="3003259" y="419449"/>
                </a:cubicBezTo>
                <a:cubicBezTo>
                  <a:pt x="2904284" y="320474"/>
                  <a:pt x="3060543" y="479105"/>
                  <a:pt x="2952925" y="360726"/>
                </a:cubicBezTo>
                <a:cubicBezTo>
                  <a:pt x="2934304" y="340243"/>
                  <a:pt x="2920464" y="310757"/>
                  <a:pt x="2894202" y="302003"/>
                </a:cubicBezTo>
                <a:cubicBezTo>
                  <a:pt x="2830944" y="280917"/>
                  <a:pt x="2908917" y="309361"/>
                  <a:pt x="2843868" y="276836"/>
                </a:cubicBezTo>
                <a:cubicBezTo>
                  <a:pt x="2835959" y="272881"/>
                  <a:pt x="2826610" y="272402"/>
                  <a:pt x="2818701" y="268447"/>
                </a:cubicBezTo>
                <a:cubicBezTo>
                  <a:pt x="2809683" y="263938"/>
                  <a:pt x="2801279" y="258124"/>
                  <a:pt x="2793534" y="251669"/>
                </a:cubicBezTo>
                <a:cubicBezTo>
                  <a:pt x="2784420" y="244074"/>
                  <a:pt x="2778668" y="232388"/>
                  <a:pt x="2768367" y="226502"/>
                </a:cubicBezTo>
                <a:cubicBezTo>
                  <a:pt x="2758357" y="220782"/>
                  <a:pt x="2745996" y="220909"/>
                  <a:pt x="2734811" y="218113"/>
                </a:cubicBezTo>
                <a:cubicBezTo>
                  <a:pt x="2718033" y="206928"/>
                  <a:pt x="2695662" y="201335"/>
                  <a:pt x="2684477" y="184557"/>
                </a:cubicBezTo>
                <a:cubicBezTo>
                  <a:pt x="2662794" y="152032"/>
                  <a:pt x="2677264" y="162578"/>
                  <a:pt x="2642532" y="151001"/>
                </a:cubicBezTo>
                <a:cubicBezTo>
                  <a:pt x="2636939" y="142612"/>
                  <a:pt x="2633627" y="132132"/>
                  <a:pt x="2625754" y="125834"/>
                </a:cubicBezTo>
                <a:cubicBezTo>
                  <a:pt x="2618849" y="120310"/>
                  <a:pt x="2608496" y="121400"/>
                  <a:pt x="2600587" y="117445"/>
                </a:cubicBezTo>
                <a:cubicBezTo>
                  <a:pt x="2591569" y="112936"/>
                  <a:pt x="2584271" y="105495"/>
                  <a:pt x="2575420" y="100667"/>
                </a:cubicBezTo>
                <a:cubicBezTo>
                  <a:pt x="2553463" y="88691"/>
                  <a:pt x="2529118" y="80986"/>
                  <a:pt x="2508308" y="67112"/>
                </a:cubicBezTo>
                <a:cubicBezTo>
                  <a:pt x="2499919" y="61519"/>
                  <a:pt x="2492354" y="54429"/>
                  <a:pt x="2483141" y="50334"/>
                </a:cubicBezTo>
                <a:cubicBezTo>
                  <a:pt x="2466980" y="43151"/>
                  <a:pt x="2449585" y="39149"/>
                  <a:pt x="2432807" y="33556"/>
                </a:cubicBezTo>
                <a:cubicBezTo>
                  <a:pt x="2424418" y="30760"/>
                  <a:pt x="2416446" y="25968"/>
                  <a:pt x="2407640" y="25167"/>
                </a:cubicBezTo>
                <a:cubicBezTo>
                  <a:pt x="2376880" y="22371"/>
                  <a:pt x="2346036" y="20387"/>
                  <a:pt x="2315361" y="16778"/>
                </a:cubicBezTo>
                <a:cubicBezTo>
                  <a:pt x="2276509" y="12207"/>
                  <a:pt x="2266037" y="8642"/>
                  <a:pt x="2231471" y="0"/>
                </a:cubicBezTo>
                <a:cubicBezTo>
                  <a:pt x="2114025" y="2796"/>
                  <a:pt x="1996497" y="3173"/>
                  <a:pt x="1879134" y="8389"/>
                </a:cubicBezTo>
                <a:cubicBezTo>
                  <a:pt x="1855907" y="9421"/>
                  <a:pt x="1837001" y="30095"/>
                  <a:pt x="1820411" y="41945"/>
                </a:cubicBezTo>
                <a:cubicBezTo>
                  <a:pt x="1764314" y="82015"/>
                  <a:pt x="1825484" y="39409"/>
                  <a:pt x="1770077" y="67112"/>
                </a:cubicBezTo>
                <a:cubicBezTo>
                  <a:pt x="1705028" y="99637"/>
                  <a:pt x="1783001" y="71193"/>
                  <a:pt x="1719743" y="92279"/>
                </a:cubicBezTo>
                <a:cubicBezTo>
                  <a:pt x="1645215" y="148172"/>
                  <a:pt x="1725931" y="94420"/>
                  <a:pt x="1652631" y="125834"/>
                </a:cubicBezTo>
                <a:cubicBezTo>
                  <a:pt x="1577026" y="158236"/>
                  <a:pt x="1691902" y="129724"/>
                  <a:pt x="1585519" y="151001"/>
                </a:cubicBezTo>
                <a:cubicBezTo>
                  <a:pt x="1537708" y="198812"/>
                  <a:pt x="1585945" y="159208"/>
                  <a:pt x="1526796" y="184557"/>
                </a:cubicBezTo>
                <a:cubicBezTo>
                  <a:pt x="1517529" y="188529"/>
                  <a:pt x="1510896" y="197363"/>
                  <a:pt x="1501629" y="201335"/>
                </a:cubicBezTo>
                <a:cubicBezTo>
                  <a:pt x="1463999" y="217462"/>
                  <a:pt x="1475556" y="201788"/>
                  <a:pt x="1442906" y="218113"/>
                </a:cubicBezTo>
                <a:cubicBezTo>
                  <a:pt x="1345801" y="266665"/>
                  <a:pt x="1483945" y="208137"/>
                  <a:pt x="1392572" y="243280"/>
                </a:cubicBezTo>
                <a:cubicBezTo>
                  <a:pt x="1364462" y="254092"/>
                  <a:pt x="1308682" y="276836"/>
                  <a:pt x="1308682" y="276836"/>
                </a:cubicBezTo>
                <a:cubicBezTo>
                  <a:pt x="1263941" y="343948"/>
                  <a:pt x="1322664" y="262854"/>
                  <a:pt x="1266737" y="318781"/>
                </a:cubicBezTo>
                <a:cubicBezTo>
                  <a:pt x="1259608" y="325910"/>
                  <a:pt x="1257088" y="336819"/>
                  <a:pt x="1249959" y="343948"/>
                </a:cubicBezTo>
                <a:cubicBezTo>
                  <a:pt x="1242830" y="351077"/>
                  <a:pt x="1232538" y="354272"/>
                  <a:pt x="1224793" y="360726"/>
                </a:cubicBezTo>
                <a:cubicBezTo>
                  <a:pt x="1175205" y="402050"/>
                  <a:pt x="1228123" y="374494"/>
                  <a:pt x="1157681" y="402671"/>
                </a:cubicBezTo>
                <a:cubicBezTo>
                  <a:pt x="1154885" y="411060"/>
                  <a:pt x="1155545" y="421585"/>
                  <a:pt x="1149292" y="427838"/>
                </a:cubicBezTo>
                <a:cubicBezTo>
                  <a:pt x="1143039" y="434091"/>
                  <a:pt x="1131855" y="431933"/>
                  <a:pt x="1124125" y="436227"/>
                </a:cubicBezTo>
                <a:cubicBezTo>
                  <a:pt x="1106498" y="446020"/>
                  <a:pt x="1089923" y="457684"/>
                  <a:pt x="1073791" y="469783"/>
                </a:cubicBezTo>
                <a:cubicBezTo>
                  <a:pt x="1009488" y="518010"/>
                  <a:pt x="1064346" y="471050"/>
                  <a:pt x="1023457" y="520117"/>
                </a:cubicBezTo>
                <a:cubicBezTo>
                  <a:pt x="1015862" y="529231"/>
                  <a:pt x="1005885" y="536170"/>
                  <a:pt x="998290" y="545284"/>
                </a:cubicBezTo>
                <a:cubicBezTo>
                  <a:pt x="991835" y="553029"/>
                  <a:pt x="989100" y="563812"/>
                  <a:pt x="981512" y="570451"/>
                </a:cubicBezTo>
                <a:cubicBezTo>
                  <a:pt x="966337" y="583730"/>
                  <a:pt x="931178" y="604007"/>
                  <a:pt x="931178" y="604007"/>
                </a:cubicBezTo>
                <a:cubicBezTo>
                  <a:pt x="925585" y="615192"/>
                  <a:pt x="923243" y="628720"/>
                  <a:pt x="914400" y="637563"/>
                </a:cubicBezTo>
                <a:cubicBezTo>
                  <a:pt x="900141" y="651822"/>
                  <a:pt x="864066" y="671119"/>
                  <a:pt x="864066" y="671119"/>
                </a:cubicBezTo>
                <a:cubicBezTo>
                  <a:pt x="858473" y="682304"/>
                  <a:pt x="855294" y="695068"/>
                  <a:pt x="847288" y="704675"/>
                </a:cubicBezTo>
                <a:cubicBezTo>
                  <a:pt x="840833" y="712420"/>
                  <a:pt x="829866" y="714998"/>
                  <a:pt x="822121" y="721453"/>
                </a:cubicBezTo>
                <a:cubicBezTo>
                  <a:pt x="813007" y="729048"/>
                  <a:pt x="805343" y="738231"/>
                  <a:pt x="796954" y="746620"/>
                </a:cubicBezTo>
                <a:cubicBezTo>
                  <a:pt x="778651" y="801530"/>
                  <a:pt x="804072" y="747637"/>
                  <a:pt x="763398" y="780176"/>
                </a:cubicBezTo>
                <a:cubicBezTo>
                  <a:pt x="755525" y="786474"/>
                  <a:pt x="752480" y="797139"/>
                  <a:pt x="746620" y="805343"/>
                </a:cubicBezTo>
                <a:cubicBezTo>
                  <a:pt x="718241" y="845073"/>
                  <a:pt x="731040" y="832508"/>
                  <a:pt x="696286" y="855677"/>
                </a:cubicBezTo>
                <a:cubicBezTo>
                  <a:pt x="657137" y="914400"/>
                  <a:pt x="679508" y="894826"/>
                  <a:pt x="637563" y="922789"/>
                </a:cubicBezTo>
                <a:cubicBezTo>
                  <a:pt x="634767" y="931178"/>
                  <a:pt x="633129" y="940047"/>
                  <a:pt x="629174" y="947956"/>
                </a:cubicBezTo>
                <a:cubicBezTo>
                  <a:pt x="619747" y="966810"/>
                  <a:pt x="603131" y="985038"/>
                  <a:pt x="587229" y="998290"/>
                </a:cubicBezTo>
                <a:cubicBezTo>
                  <a:pt x="579484" y="1004744"/>
                  <a:pt x="570451" y="1009475"/>
                  <a:pt x="562062" y="1015067"/>
                </a:cubicBezTo>
                <a:cubicBezTo>
                  <a:pt x="550432" y="1030573"/>
                  <a:pt x="529255" y="1062105"/>
                  <a:pt x="511728" y="1073790"/>
                </a:cubicBezTo>
                <a:cubicBezTo>
                  <a:pt x="504370" y="1078695"/>
                  <a:pt x="494470" y="1078224"/>
                  <a:pt x="486561" y="1082179"/>
                </a:cubicBezTo>
                <a:cubicBezTo>
                  <a:pt x="477543" y="1086688"/>
                  <a:pt x="469783" y="1093364"/>
                  <a:pt x="461394" y="1098957"/>
                </a:cubicBezTo>
                <a:cubicBezTo>
                  <a:pt x="443399" y="1152943"/>
                  <a:pt x="467113" y="1094306"/>
                  <a:pt x="427838" y="1149291"/>
                </a:cubicBezTo>
                <a:cubicBezTo>
                  <a:pt x="403981" y="1182691"/>
                  <a:pt x="421585" y="1184219"/>
                  <a:pt x="385893" y="1208014"/>
                </a:cubicBezTo>
                <a:cubicBezTo>
                  <a:pt x="378535" y="1212919"/>
                  <a:pt x="368635" y="1212448"/>
                  <a:pt x="360726" y="1216403"/>
                </a:cubicBezTo>
                <a:cubicBezTo>
                  <a:pt x="351708" y="1220912"/>
                  <a:pt x="343948" y="1227588"/>
                  <a:pt x="335559" y="1233181"/>
                </a:cubicBezTo>
                <a:cubicBezTo>
                  <a:pt x="329967" y="1241570"/>
                  <a:pt x="327332" y="1253004"/>
                  <a:pt x="318782" y="1258348"/>
                </a:cubicBezTo>
                <a:cubicBezTo>
                  <a:pt x="303785" y="1267721"/>
                  <a:pt x="285606" y="1270837"/>
                  <a:pt x="268448" y="1275126"/>
                </a:cubicBezTo>
                <a:cubicBezTo>
                  <a:pt x="226313" y="1285660"/>
                  <a:pt x="245830" y="1279869"/>
                  <a:pt x="209725" y="1291904"/>
                </a:cubicBezTo>
                <a:cubicBezTo>
                  <a:pt x="204132" y="1300293"/>
                  <a:pt x="201497" y="1311727"/>
                  <a:pt x="192947" y="1317071"/>
                </a:cubicBezTo>
                <a:cubicBezTo>
                  <a:pt x="177950" y="1326444"/>
                  <a:pt x="142613" y="1333849"/>
                  <a:pt x="142613" y="1333849"/>
                </a:cubicBezTo>
                <a:cubicBezTo>
                  <a:pt x="131428" y="1342238"/>
                  <a:pt x="119673" y="1349917"/>
                  <a:pt x="109057" y="1359016"/>
                </a:cubicBezTo>
                <a:cubicBezTo>
                  <a:pt x="100049" y="1366737"/>
                  <a:pt x="94731" y="1379365"/>
                  <a:pt x="83890" y="1384183"/>
                </a:cubicBezTo>
                <a:cubicBezTo>
                  <a:pt x="68347" y="1391091"/>
                  <a:pt x="50160" y="1388882"/>
                  <a:pt x="33556" y="1392572"/>
                </a:cubicBezTo>
                <a:cubicBezTo>
                  <a:pt x="-8174" y="1401845"/>
                  <a:pt x="21630" y="1400961"/>
                  <a:pt x="0" y="1400961"/>
                </a:cubicBezTo>
              </a:path>
            </a:pathLst>
          </a:custGeom>
          <a:noFill/>
          <a:ln w="28575">
            <a:solidFill>
              <a:srgbClr val="FF0000"/>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3" name="Rectangle 22">
            <a:extLst>
              <a:ext uri="{FF2B5EF4-FFF2-40B4-BE49-F238E27FC236}">
                <a16:creationId xmlns:a16="http://schemas.microsoft.com/office/drawing/2014/main" id="{4B2571F8-648D-4833-AAAE-B52A10F1109D}"/>
              </a:ext>
            </a:extLst>
          </p:cNvPr>
          <p:cNvSpPr/>
          <p:nvPr/>
        </p:nvSpPr>
        <p:spPr>
          <a:xfrm>
            <a:off x="9692256" y="3331158"/>
            <a:ext cx="346570" cy="584775"/>
          </a:xfrm>
          <a:prstGeom prst="rect">
            <a:avLst/>
          </a:prstGeom>
        </p:spPr>
        <p:txBody>
          <a:bodyPr wrap="square">
            <a:spAutoFit/>
          </a:bodyPr>
          <a:lstStyle/>
          <a:p>
            <a:r>
              <a:rPr lang="en-US" sz="3200" dirty="0">
                <a:cs typeface="Calibri" panose="020F0502020204030204" pitchFamily="34" charset="0"/>
              </a:rPr>
              <a:t>z</a:t>
            </a:r>
            <a:endParaRPr lang="en-US" sz="3200" dirty="0"/>
          </a:p>
        </p:txBody>
      </p:sp>
      <p:sp>
        <p:nvSpPr>
          <p:cNvPr id="25" name="Rectangle 24">
            <a:extLst>
              <a:ext uri="{FF2B5EF4-FFF2-40B4-BE49-F238E27FC236}">
                <a16:creationId xmlns:a16="http://schemas.microsoft.com/office/drawing/2014/main" id="{E685DF40-EF2D-48B2-AAB3-BBF8DB88AE74}"/>
              </a:ext>
            </a:extLst>
          </p:cNvPr>
          <p:cNvSpPr/>
          <p:nvPr/>
        </p:nvSpPr>
        <p:spPr>
          <a:xfrm>
            <a:off x="2030207" y="5101632"/>
            <a:ext cx="8209954" cy="338554"/>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8" name="Rectangle 27">
            <a:extLst>
              <a:ext uri="{FF2B5EF4-FFF2-40B4-BE49-F238E27FC236}">
                <a16:creationId xmlns:a16="http://schemas.microsoft.com/office/drawing/2014/main" id="{D3396BD6-82DA-4572-9129-661618280CAF}"/>
              </a:ext>
            </a:extLst>
          </p:cNvPr>
          <p:cNvSpPr/>
          <p:nvPr/>
        </p:nvSpPr>
        <p:spPr>
          <a:xfrm>
            <a:off x="2036356" y="5094976"/>
            <a:ext cx="8312863" cy="338554"/>
          </a:xfrm>
          <a:prstGeom prst="rect">
            <a:avLst/>
          </a:prstGeom>
        </p:spPr>
        <p:txBody>
          <a:bodyPr wrap="square">
            <a:spAutoFit/>
          </a:bodyPr>
          <a:lstStyle/>
          <a:p>
            <a:r>
              <a:rPr lang="en-US" sz="1600" dirty="0"/>
              <a:t>Note that if the wave consists of a single frequency, the group and phase velocities are equal.</a:t>
            </a:r>
          </a:p>
        </p:txBody>
      </p:sp>
      <p:sp>
        <p:nvSpPr>
          <p:cNvPr id="3" name="Title 2">
            <a:extLst>
              <a:ext uri="{FF2B5EF4-FFF2-40B4-BE49-F238E27FC236}">
                <a16:creationId xmlns:a16="http://schemas.microsoft.com/office/drawing/2014/main" id="{3E2317DB-B75B-4A47-9A8B-C5E7934CE734}"/>
              </a:ext>
            </a:extLst>
          </p:cNvPr>
          <p:cNvSpPr>
            <a:spLocks noGrp="1"/>
          </p:cNvSpPr>
          <p:nvPr>
            <p:ph type="title"/>
          </p:nvPr>
        </p:nvSpPr>
        <p:spPr/>
        <p:txBody>
          <a:bodyPr/>
          <a:lstStyle/>
          <a:p>
            <a:r>
              <a:rPr lang="en-US" dirty="0">
                <a:latin typeface="+mn-lt"/>
              </a:rPr>
              <a:t>Wave Properties</a:t>
            </a:r>
          </a:p>
        </p:txBody>
      </p:sp>
    </p:spTree>
    <p:extLst>
      <p:ext uri="{BB962C8B-B14F-4D97-AF65-F5344CB8AC3E}">
        <p14:creationId xmlns:p14="http://schemas.microsoft.com/office/powerpoint/2010/main" val="21917210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C0A53DE-9DA5-456D-B195-2FD6977172EA}"/>
              </a:ext>
            </a:extLst>
          </p:cNvPr>
          <p:cNvPicPr>
            <a:picLocks noChangeAspect="1"/>
          </p:cNvPicPr>
          <p:nvPr/>
        </p:nvPicPr>
        <p:blipFill rotWithShape="1">
          <a:blip r:embed="rId2"/>
          <a:srcRect l="27419"/>
          <a:stretch/>
        </p:blipFill>
        <p:spPr>
          <a:xfrm>
            <a:off x="4009247" y="1189931"/>
            <a:ext cx="3797049" cy="2511107"/>
          </a:xfrm>
          <a:prstGeom prst="rect">
            <a:avLst/>
          </a:prstGeom>
        </p:spPr>
      </p:pic>
      <mc:AlternateContent xmlns:mc="http://schemas.openxmlformats.org/markup-compatibility/2006" xmlns:a14="http://schemas.microsoft.com/office/drawing/2010/main">
        <mc:Choice Requires="a14">
          <p:sp>
            <p:nvSpPr>
              <p:cNvPr id="4" name="Rectangle 3"/>
              <p:cNvSpPr/>
              <p:nvPr/>
            </p:nvSpPr>
            <p:spPr>
              <a:xfrm>
                <a:off x="776352" y="576880"/>
                <a:ext cx="9577915" cy="369332"/>
              </a:xfrm>
              <a:prstGeom prst="rect">
                <a:avLst/>
              </a:prstGeom>
            </p:spPr>
            <p:txBody>
              <a:bodyPr wrap="square">
                <a:spAutoFit/>
              </a:bodyPr>
              <a:lstStyle/>
              <a:p>
                <a:r>
                  <a:rPr lang="en-US" sz="1800" i="1" dirty="0"/>
                  <a:t>Let us look at what happens when a lossless transmission line is used to drive a load at location </a:t>
                </a:r>
                <a14:m>
                  <m:oMath xmlns:m="http://schemas.openxmlformats.org/officeDocument/2006/math">
                    <m:r>
                      <a:rPr lang="en-US" sz="1800" i="1">
                        <a:latin typeface="Cambria Math" panose="02040503050406030204" pitchFamily="18" charset="0"/>
                      </a:rPr>
                      <m:t>𝑧</m:t>
                    </m:r>
                    <m:r>
                      <a:rPr lang="en-US" sz="1800" i="1">
                        <a:latin typeface="Cambria Math" panose="02040503050406030204" pitchFamily="18" charset="0"/>
                      </a:rPr>
                      <m:t>=ℓ</m:t>
                    </m:r>
                  </m:oMath>
                </a14:m>
                <a:endParaRPr lang="en-US" sz="1800" i="1" dirty="0"/>
              </a:p>
            </p:txBody>
          </p:sp>
        </mc:Choice>
        <mc:Fallback xmlns="">
          <p:sp>
            <p:nvSpPr>
              <p:cNvPr id="4" name="Rectangle 3"/>
              <p:cNvSpPr>
                <a:spLocks noRot="1" noChangeAspect="1" noMove="1" noResize="1" noEditPoints="1" noAdjustHandles="1" noChangeArrowheads="1" noChangeShapeType="1" noTextEdit="1"/>
              </p:cNvSpPr>
              <p:nvPr/>
            </p:nvSpPr>
            <p:spPr>
              <a:xfrm>
                <a:off x="776352" y="576880"/>
                <a:ext cx="9577915" cy="369332"/>
              </a:xfrm>
              <a:prstGeom prst="rect">
                <a:avLst/>
              </a:prstGeom>
              <a:blipFill>
                <a:blip r:embed="rId3"/>
                <a:stretch>
                  <a:fillRect l="-509" t="-10000" b="-26667"/>
                </a:stretch>
              </a:blipFill>
            </p:spPr>
            <p:txBody>
              <a:bodyPr/>
              <a:lstStyle/>
              <a:p>
                <a:r>
                  <a:rPr lang="en-US">
                    <a:noFill/>
                  </a:rPr>
                  <a:t> </a:t>
                </a:r>
              </a:p>
            </p:txBody>
          </p:sp>
        </mc:Fallback>
      </mc:AlternateContent>
      <p:sp>
        <p:nvSpPr>
          <p:cNvPr id="20" name="TextBox 19">
            <a:extLst>
              <a:ext uri="{FF2B5EF4-FFF2-40B4-BE49-F238E27FC236}">
                <a16:creationId xmlns:a16="http://schemas.microsoft.com/office/drawing/2014/main" id="{C4AE2994-D044-40AF-83BA-10FB33D2E83B}"/>
              </a:ext>
            </a:extLst>
          </p:cNvPr>
          <p:cNvSpPr txBox="1"/>
          <p:nvPr/>
        </p:nvSpPr>
        <p:spPr>
          <a:xfrm>
            <a:off x="5252254" y="918540"/>
            <a:ext cx="1929470" cy="523220"/>
          </a:xfrm>
          <a:prstGeom prst="rect">
            <a:avLst/>
          </a:prstGeom>
          <a:noFill/>
        </p:spPr>
        <p:txBody>
          <a:bodyPr wrap="square" rtlCol="0">
            <a:spAutoFit/>
          </a:bodyPr>
          <a:lstStyle/>
          <a:p>
            <a:r>
              <a:rPr lang="en-US" sz="1400" dirty="0"/>
              <a:t>electrically long transmission line</a:t>
            </a:r>
          </a:p>
        </p:txBody>
      </p:sp>
      <p:cxnSp>
        <p:nvCxnSpPr>
          <p:cNvPr id="21" name="Straight Arrow Connector 20">
            <a:extLst>
              <a:ext uri="{FF2B5EF4-FFF2-40B4-BE49-F238E27FC236}">
                <a16:creationId xmlns:a16="http://schemas.microsoft.com/office/drawing/2014/main" id="{5D46C3B8-531A-4C2E-A66D-EB9BBDE8A660}"/>
              </a:ext>
            </a:extLst>
          </p:cNvPr>
          <p:cNvCxnSpPr>
            <a:cxnSpLocks/>
          </p:cNvCxnSpPr>
          <p:nvPr/>
        </p:nvCxnSpPr>
        <p:spPr>
          <a:xfrm flipH="1">
            <a:off x="5876456" y="1355889"/>
            <a:ext cx="205052" cy="24785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B8E93A64-4657-4F45-A8D6-4AD918D9397D}"/>
              </a:ext>
            </a:extLst>
          </p:cNvPr>
          <p:cNvCxnSpPr>
            <a:cxnSpLocks/>
          </p:cNvCxnSpPr>
          <p:nvPr/>
        </p:nvCxnSpPr>
        <p:spPr>
          <a:xfrm flipH="1">
            <a:off x="8261843" y="1758946"/>
            <a:ext cx="698050" cy="0"/>
          </a:xfrm>
          <a:prstGeom prst="line">
            <a:avLst/>
          </a:prstGeom>
          <a:ln w="1905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29" name="Rectangle 28">
            <a:extLst>
              <a:ext uri="{FF2B5EF4-FFF2-40B4-BE49-F238E27FC236}">
                <a16:creationId xmlns:a16="http://schemas.microsoft.com/office/drawing/2014/main" id="{A9542BDE-D215-4222-A308-89098102ACDA}"/>
              </a:ext>
            </a:extLst>
          </p:cNvPr>
          <p:cNvSpPr/>
          <p:nvPr/>
        </p:nvSpPr>
        <p:spPr>
          <a:xfrm>
            <a:off x="8959893" y="1433003"/>
            <a:ext cx="346570" cy="584775"/>
          </a:xfrm>
          <a:prstGeom prst="rect">
            <a:avLst/>
          </a:prstGeom>
        </p:spPr>
        <p:txBody>
          <a:bodyPr wrap="square">
            <a:spAutoFit/>
          </a:bodyPr>
          <a:lstStyle/>
          <a:p>
            <a:r>
              <a:rPr lang="en-US" sz="3200" dirty="0">
                <a:cs typeface="Calibri" panose="020F0502020204030204" pitchFamily="34" charset="0"/>
              </a:rPr>
              <a:t>z</a:t>
            </a:r>
            <a:endParaRPr lang="en-US" sz="3200" dirty="0"/>
          </a:p>
        </p:txBody>
      </p:sp>
      <p:sp>
        <p:nvSpPr>
          <p:cNvPr id="35" name="Rectangle 34">
            <a:extLst>
              <a:ext uri="{FF2B5EF4-FFF2-40B4-BE49-F238E27FC236}">
                <a16:creationId xmlns:a16="http://schemas.microsoft.com/office/drawing/2014/main" id="{7D444196-4573-4CC7-9FAB-272543067E84}"/>
              </a:ext>
            </a:extLst>
          </p:cNvPr>
          <p:cNvSpPr/>
          <p:nvPr/>
        </p:nvSpPr>
        <p:spPr>
          <a:xfrm>
            <a:off x="2028326" y="4647602"/>
            <a:ext cx="8088616" cy="646331"/>
          </a:xfrm>
          <a:prstGeom prst="rect">
            <a:avLst/>
          </a:prstGeom>
        </p:spPr>
        <p:txBody>
          <a:bodyPr wrap="square">
            <a:spAutoFit/>
          </a:bodyPr>
          <a:lstStyle/>
          <a:p>
            <a:r>
              <a:rPr lang="en-US" sz="1800" dirty="0"/>
              <a:t>On the line, the total voltage and total voltage consist of forward traveling and backward traveling components, which are related by:</a:t>
            </a:r>
          </a:p>
        </p:txBody>
      </p:sp>
      <p:sp>
        <p:nvSpPr>
          <p:cNvPr id="36" name="Rectangle 35">
            <a:extLst>
              <a:ext uri="{FF2B5EF4-FFF2-40B4-BE49-F238E27FC236}">
                <a16:creationId xmlns:a16="http://schemas.microsoft.com/office/drawing/2014/main" id="{5D27281F-7AB6-4161-87FA-DECCD0A26BA0}"/>
              </a:ext>
            </a:extLst>
          </p:cNvPr>
          <p:cNvSpPr/>
          <p:nvPr/>
        </p:nvSpPr>
        <p:spPr>
          <a:xfrm>
            <a:off x="2028327" y="3465458"/>
            <a:ext cx="8413489" cy="369332"/>
          </a:xfrm>
          <a:prstGeom prst="rect">
            <a:avLst/>
          </a:prstGeom>
        </p:spPr>
        <p:txBody>
          <a:bodyPr wrap="square">
            <a:spAutoFit/>
          </a:bodyPr>
          <a:lstStyle/>
          <a:p>
            <a:r>
              <a:rPr lang="en-US" sz="1800" dirty="0"/>
              <a:t>At the load end, the ratio of total voltage to total current must conform to Ohm’s Law</a:t>
            </a:r>
          </a:p>
        </p:txBody>
      </p:sp>
      <mc:AlternateContent xmlns:mc="http://schemas.openxmlformats.org/markup-compatibility/2006" xmlns:a14="http://schemas.microsoft.com/office/drawing/2010/main">
        <mc:Choice Requires="a14">
          <p:sp>
            <p:nvSpPr>
              <p:cNvPr id="38" name="Rectangle 37">
                <a:extLst>
                  <a:ext uri="{FF2B5EF4-FFF2-40B4-BE49-F238E27FC236}">
                    <a16:creationId xmlns:a16="http://schemas.microsoft.com/office/drawing/2014/main" id="{E5D0DE99-901C-429B-BE17-346B5232A2B8}"/>
                  </a:ext>
                </a:extLst>
              </p:cNvPr>
              <p:cNvSpPr/>
              <p:nvPr/>
            </p:nvSpPr>
            <p:spPr>
              <a:xfrm>
                <a:off x="4725147" y="5351087"/>
                <a:ext cx="2118336" cy="766107"/>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2000" i="1" smtClean="0">
                              <a:latin typeface="Cambria Math" panose="02040503050406030204" pitchFamily="18" charset="0"/>
                            </a:rPr>
                          </m:ctrlPr>
                        </m:sSubPr>
                        <m:e>
                          <m:r>
                            <m:rPr>
                              <m:sty m:val="p"/>
                            </m:rPr>
                            <a:rPr lang="en-US" sz="2000">
                              <a:latin typeface="Cambria Math" panose="02040503050406030204" pitchFamily="18" charset="0"/>
                            </a:rPr>
                            <m:t>Z</m:t>
                          </m:r>
                        </m:e>
                        <m:sub>
                          <m:r>
                            <m:rPr>
                              <m:sty m:val="p"/>
                            </m:rPr>
                            <a:rPr lang="en-US" sz="2000">
                              <a:latin typeface="Cambria Math" panose="02040503050406030204" pitchFamily="18" charset="0"/>
                            </a:rPr>
                            <m:t>o</m:t>
                          </m:r>
                        </m:sub>
                      </m:sSub>
                      <m:r>
                        <a:rPr lang="en-US" sz="2000">
                          <a:latin typeface="Cambria Math" panose="02040503050406030204" pitchFamily="18" charset="0"/>
                        </a:rPr>
                        <m:t>=</m:t>
                      </m:r>
                      <m:f>
                        <m:fPr>
                          <m:ctrlPr>
                            <a:rPr lang="en-US" sz="2000" i="1">
                              <a:latin typeface="Cambria Math" panose="02040503050406030204" pitchFamily="18" charset="0"/>
                            </a:rPr>
                          </m:ctrlPr>
                        </m:fPr>
                        <m:num>
                          <m:sSubSup>
                            <m:sSubSupPr>
                              <m:ctrlPr>
                                <a:rPr lang="en-US" sz="2000" i="1">
                                  <a:latin typeface="Cambria Math" panose="02040503050406030204" pitchFamily="18" charset="0"/>
                                </a:rPr>
                              </m:ctrlPr>
                            </m:sSubSupPr>
                            <m:e>
                              <m:r>
                                <a:rPr lang="en-US" sz="2000" i="1">
                                  <a:latin typeface="Cambria Math" panose="02040503050406030204" pitchFamily="18" charset="0"/>
                                </a:rPr>
                                <m:t>𝑉</m:t>
                              </m:r>
                            </m:e>
                            <m:sub>
                              <m:r>
                                <a:rPr lang="en-US" sz="2000" i="1">
                                  <a:latin typeface="Cambria Math" panose="02040503050406030204" pitchFamily="18" charset="0"/>
                                </a:rPr>
                                <m:t>𝑜</m:t>
                              </m:r>
                            </m:sub>
                            <m:sup>
                              <m:r>
                                <a:rPr lang="en-US" sz="2000" i="1">
                                  <a:latin typeface="Cambria Math" panose="02040503050406030204" pitchFamily="18" charset="0"/>
                                </a:rPr>
                                <m:t>+</m:t>
                              </m:r>
                            </m:sup>
                          </m:sSubSup>
                        </m:num>
                        <m:den>
                          <m:sSubSup>
                            <m:sSubSupPr>
                              <m:ctrlPr>
                                <a:rPr lang="en-US" sz="2000" i="1">
                                  <a:latin typeface="Cambria Math" panose="02040503050406030204" pitchFamily="18" charset="0"/>
                                </a:rPr>
                              </m:ctrlPr>
                            </m:sSubSupPr>
                            <m:e>
                              <m:r>
                                <a:rPr lang="en-US" sz="2000" i="1">
                                  <a:latin typeface="Cambria Math" panose="02040503050406030204" pitchFamily="18" charset="0"/>
                                </a:rPr>
                                <m:t>𝐼</m:t>
                              </m:r>
                            </m:e>
                            <m:sub>
                              <m:r>
                                <a:rPr lang="en-US" sz="2000" i="1">
                                  <a:latin typeface="Cambria Math" panose="02040503050406030204" pitchFamily="18" charset="0"/>
                                </a:rPr>
                                <m:t>𝑜</m:t>
                              </m:r>
                            </m:sub>
                            <m:sup>
                              <m:r>
                                <a:rPr lang="en-US" sz="2000" i="1">
                                  <a:latin typeface="Cambria Math" panose="02040503050406030204" pitchFamily="18" charset="0"/>
                                </a:rPr>
                                <m:t>+</m:t>
                              </m:r>
                            </m:sup>
                          </m:sSubSup>
                        </m:den>
                      </m:f>
                      <m:r>
                        <a:rPr lang="en-US" sz="2000" b="0" i="1" smtClean="0">
                          <a:latin typeface="Cambria Math" panose="02040503050406030204" pitchFamily="18" charset="0"/>
                        </a:rPr>
                        <m:t>=−</m:t>
                      </m:r>
                      <m:f>
                        <m:fPr>
                          <m:ctrlPr>
                            <a:rPr lang="en-US" sz="2000" i="1">
                              <a:latin typeface="Cambria Math" panose="02040503050406030204" pitchFamily="18" charset="0"/>
                            </a:rPr>
                          </m:ctrlPr>
                        </m:fPr>
                        <m:num>
                          <m:sSubSup>
                            <m:sSubSupPr>
                              <m:ctrlPr>
                                <a:rPr lang="en-US" sz="2000" i="1">
                                  <a:latin typeface="Cambria Math" panose="02040503050406030204" pitchFamily="18" charset="0"/>
                                </a:rPr>
                              </m:ctrlPr>
                            </m:sSubSupPr>
                            <m:e>
                              <m:r>
                                <a:rPr lang="en-US" sz="2000" i="1">
                                  <a:latin typeface="Cambria Math" panose="02040503050406030204" pitchFamily="18" charset="0"/>
                                </a:rPr>
                                <m:t>𝑉</m:t>
                              </m:r>
                            </m:e>
                            <m:sub>
                              <m:r>
                                <a:rPr lang="en-US" sz="2000" i="1">
                                  <a:latin typeface="Cambria Math" panose="02040503050406030204" pitchFamily="18" charset="0"/>
                                </a:rPr>
                                <m:t>𝑜</m:t>
                              </m:r>
                            </m:sub>
                            <m:sup>
                              <m:r>
                                <a:rPr lang="en-US" sz="2000" b="0" i="1" smtClean="0">
                                  <a:latin typeface="Cambria Math" panose="02040503050406030204" pitchFamily="18" charset="0"/>
                                </a:rPr>
                                <m:t>−</m:t>
                              </m:r>
                            </m:sup>
                          </m:sSubSup>
                        </m:num>
                        <m:den>
                          <m:sSubSup>
                            <m:sSubSupPr>
                              <m:ctrlPr>
                                <a:rPr lang="en-US" sz="2000" i="1">
                                  <a:latin typeface="Cambria Math" panose="02040503050406030204" pitchFamily="18" charset="0"/>
                                </a:rPr>
                              </m:ctrlPr>
                            </m:sSubSupPr>
                            <m:e>
                              <m:r>
                                <a:rPr lang="en-US" sz="2000" i="1">
                                  <a:latin typeface="Cambria Math" panose="02040503050406030204" pitchFamily="18" charset="0"/>
                                </a:rPr>
                                <m:t>𝐼</m:t>
                              </m:r>
                            </m:e>
                            <m:sub>
                              <m:r>
                                <a:rPr lang="en-US" sz="2000" i="1">
                                  <a:latin typeface="Cambria Math" panose="02040503050406030204" pitchFamily="18" charset="0"/>
                                </a:rPr>
                                <m:t>𝑜</m:t>
                              </m:r>
                            </m:sub>
                            <m:sup>
                              <m:r>
                                <a:rPr lang="en-US" sz="2000" b="0" i="1" smtClean="0">
                                  <a:latin typeface="Cambria Math" panose="02040503050406030204" pitchFamily="18" charset="0"/>
                                </a:rPr>
                                <m:t>−</m:t>
                              </m:r>
                            </m:sup>
                          </m:sSubSup>
                        </m:den>
                      </m:f>
                    </m:oMath>
                  </m:oMathPara>
                </a14:m>
                <a:endParaRPr lang="en-US" sz="2000" dirty="0">
                  <a:solidFill>
                    <a:schemeClr val="tx1"/>
                  </a:solidFill>
                </a:endParaRPr>
              </a:p>
            </p:txBody>
          </p:sp>
        </mc:Choice>
        <mc:Fallback xmlns="">
          <p:sp>
            <p:nvSpPr>
              <p:cNvPr id="38" name="Rectangle 37">
                <a:extLst>
                  <a:ext uri="{FF2B5EF4-FFF2-40B4-BE49-F238E27FC236}">
                    <a16:creationId xmlns:a16="http://schemas.microsoft.com/office/drawing/2014/main" id="{E5D0DE99-901C-429B-BE17-346B5232A2B8}"/>
                  </a:ext>
                </a:extLst>
              </p:cNvPr>
              <p:cNvSpPr>
                <a:spLocks noRot="1" noChangeAspect="1" noMove="1" noResize="1" noEditPoints="1" noAdjustHandles="1" noChangeArrowheads="1" noChangeShapeType="1" noTextEdit="1"/>
              </p:cNvSpPr>
              <p:nvPr/>
            </p:nvSpPr>
            <p:spPr>
              <a:xfrm>
                <a:off x="4725147" y="5351087"/>
                <a:ext cx="2118336" cy="766107"/>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9" name="Rectangle 38">
                <a:extLst>
                  <a:ext uri="{FF2B5EF4-FFF2-40B4-BE49-F238E27FC236}">
                    <a16:creationId xmlns:a16="http://schemas.microsoft.com/office/drawing/2014/main" id="{F525B011-0503-4823-BDE1-71B2A6950EF1}"/>
                  </a:ext>
                </a:extLst>
              </p:cNvPr>
              <p:cNvSpPr/>
              <p:nvPr/>
            </p:nvSpPr>
            <p:spPr>
              <a:xfrm>
                <a:off x="3636349" y="3770834"/>
                <a:ext cx="4303037" cy="785600"/>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2000" i="1" smtClean="0">
                              <a:latin typeface="Cambria Math" panose="02040503050406030204" pitchFamily="18" charset="0"/>
                            </a:rPr>
                          </m:ctrlPr>
                        </m:sSubPr>
                        <m:e>
                          <m:r>
                            <m:rPr>
                              <m:sty m:val="p"/>
                            </m:rPr>
                            <a:rPr lang="en-US" sz="2000">
                              <a:latin typeface="Cambria Math" panose="02040503050406030204" pitchFamily="18" charset="0"/>
                            </a:rPr>
                            <m:t>Z</m:t>
                          </m:r>
                        </m:e>
                        <m:sub>
                          <m:r>
                            <a:rPr lang="en-US" sz="2000" b="0" i="1" smtClean="0">
                              <a:latin typeface="Cambria Math" panose="02040503050406030204" pitchFamily="18" charset="0"/>
                            </a:rPr>
                            <m:t>𝐿</m:t>
                          </m:r>
                        </m:sub>
                      </m:sSub>
                      <m:r>
                        <a:rPr lang="en-US" sz="2000" b="0" i="1" smtClean="0">
                          <a:latin typeface="Cambria Math" panose="02040503050406030204" pitchFamily="18" charset="0"/>
                        </a:rPr>
                        <m:t>=</m:t>
                      </m:r>
                      <m:f>
                        <m:fPr>
                          <m:ctrlPr>
                            <a:rPr lang="en-US" sz="2000" i="1">
                              <a:latin typeface="Cambria Math" panose="02040503050406030204" pitchFamily="18" charset="0"/>
                            </a:rPr>
                          </m:ctrlPr>
                        </m:fPr>
                        <m:num>
                          <m:sSub>
                            <m:sSubPr>
                              <m:ctrlPr>
                                <a:rPr lang="en-US" sz="2000" i="1">
                                  <a:latin typeface="Cambria Math" panose="02040503050406030204" pitchFamily="18" charset="0"/>
                                </a:rPr>
                              </m:ctrlPr>
                            </m:sSubPr>
                            <m:e>
                              <m:r>
                                <a:rPr lang="en-US" sz="2000" i="1">
                                  <a:latin typeface="Cambria Math" panose="02040503050406030204" pitchFamily="18" charset="0"/>
                                </a:rPr>
                                <m:t>𝑉</m:t>
                              </m:r>
                            </m:e>
                            <m:sub>
                              <m:r>
                                <a:rPr lang="en-US" sz="2000" i="1">
                                  <a:latin typeface="Cambria Math" panose="02040503050406030204" pitchFamily="18" charset="0"/>
                                </a:rPr>
                                <m:t>𝐿</m:t>
                              </m:r>
                            </m:sub>
                          </m:sSub>
                        </m:num>
                        <m:den>
                          <m:sSub>
                            <m:sSubPr>
                              <m:ctrlPr>
                                <a:rPr lang="en-US" sz="2000" i="1">
                                  <a:latin typeface="Cambria Math" panose="02040503050406030204" pitchFamily="18" charset="0"/>
                                </a:rPr>
                              </m:ctrlPr>
                            </m:sSubPr>
                            <m:e>
                              <m:r>
                                <a:rPr lang="en-US" sz="2000" i="1">
                                  <a:latin typeface="Cambria Math" panose="02040503050406030204" pitchFamily="18" charset="0"/>
                                </a:rPr>
                                <m:t>𝐼</m:t>
                              </m:r>
                            </m:e>
                            <m:sub>
                              <m:r>
                                <a:rPr lang="en-US" sz="2000" i="1">
                                  <a:latin typeface="Cambria Math" panose="02040503050406030204" pitchFamily="18" charset="0"/>
                                </a:rPr>
                                <m:t>𝐿</m:t>
                              </m:r>
                            </m:sub>
                          </m:sSub>
                        </m:den>
                      </m:f>
                      <m:r>
                        <a:rPr lang="en-US" sz="2000" b="0" i="1" smtClean="0">
                          <a:latin typeface="Cambria Math" panose="02040503050406030204" pitchFamily="18" charset="0"/>
                        </a:rPr>
                        <m:t>=</m:t>
                      </m:r>
                      <m:f>
                        <m:fPr>
                          <m:ctrlPr>
                            <a:rPr lang="en-US" sz="2000" i="1">
                              <a:latin typeface="Cambria Math" panose="02040503050406030204" pitchFamily="18" charset="0"/>
                            </a:rPr>
                          </m:ctrlPr>
                        </m:fPr>
                        <m:num>
                          <m:r>
                            <a:rPr lang="en-US" sz="2000" b="0" i="1" smtClean="0">
                              <a:latin typeface="Cambria Math" panose="02040503050406030204" pitchFamily="18" charset="0"/>
                            </a:rPr>
                            <m:t>𝑉</m:t>
                          </m:r>
                          <m:r>
                            <a:rPr lang="en-US" sz="2000" b="0" i="1" smtClean="0">
                              <a:latin typeface="Cambria Math" panose="02040503050406030204" pitchFamily="18" charset="0"/>
                            </a:rPr>
                            <m:t>(ℓ)</m:t>
                          </m:r>
                        </m:num>
                        <m:den>
                          <m:r>
                            <a:rPr lang="en-US" sz="2000" b="0" i="1" smtClean="0">
                              <a:latin typeface="Cambria Math" panose="02040503050406030204" pitchFamily="18" charset="0"/>
                            </a:rPr>
                            <m:t>𝐼</m:t>
                          </m:r>
                          <m:r>
                            <a:rPr lang="en-US" sz="2000" b="0" i="1" smtClean="0">
                              <a:latin typeface="Cambria Math" panose="02040503050406030204" pitchFamily="18" charset="0"/>
                            </a:rPr>
                            <m:t>(ℓ)</m:t>
                          </m:r>
                        </m:den>
                      </m:f>
                      <m:r>
                        <a:rPr lang="en-US" sz="2000" b="0" i="1" smtClean="0">
                          <a:latin typeface="Cambria Math" panose="02040503050406030204" pitchFamily="18" charset="0"/>
                        </a:rPr>
                        <m:t>=</m:t>
                      </m:r>
                      <m:f>
                        <m:fPr>
                          <m:ctrlPr>
                            <a:rPr lang="en-US" sz="2000" b="0" i="1" smtClean="0">
                              <a:latin typeface="Cambria Math" panose="02040503050406030204" pitchFamily="18" charset="0"/>
                            </a:rPr>
                          </m:ctrlPr>
                        </m:fPr>
                        <m:num>
                          <m:sSubSup>
                            <m:sSubSupPr>
                              <m:ctrlPr>
                                <a:rPr lang="en-US" sz="2000" i="1">
                                  <a:latin typeface="Cambria Math" panose="02040503050406030204" pitchFamily="18" charset="0"/>
                                </a:rPr>
                              </m:ctrlPr>
                            </m:sSubSupPr>
                            <m:e>
                              <m:r>
                                <m:rPr>
                                  <m:sty m:val="p"/>
                                </m:rPr>
                                <a:rPr lang="en-US" sz="2000">
                                  <a:latin typeface="Cambria Math" panose="02040503050406030204" pitchFamily="18" charset="0"/>
                                </a:rPr>
                                <m:t>V</m:t>
                              </m:r>
                            </m:e>
                            <m:sub>
                              <m:r>
                                <m:rPr>
                                  <m:sty m:val="p"/>
                                </m:rPr>
                                <a:rPr lang="en-US" sz="2000">
                                  <a:latin typeface="Cambria Math" panose="02040503050406030204" pitchFamily="18" charset="0"/>
                                </a:rPr>
                                <m:t>o</m:t>
                              </m:r>
                            </m:sub>
                            <m:sup>
                              <m:r>
                                <a:rPr lang="en-US" sz="2000">
                                  <a:latin typeface="Cambria Math" panose="02040503050406030204" pitchFamily="18" charset="0"/>
                                </a:rPr>
                                <m:t>+</m:t>
                              </m:r>
                            </m:sup>
                          </m:sSubSup>
                          <m:sSup>
                            <m:sSupPr>
                              <m:ctrlPr>
                                <a:rPr lang="en-US" sz="2000" i="1">
                                  <a:latin typeface="Cambria Math" panose="02040503050406030204" pitchFamily="18" charset="0"/>
                                </a:rPr>
                              </m:ctrlPr>
                            </m:sSupPr>
                            <m:e>
                              <m:r>
                                <m:rPr>
                                  <m:sty m:val="p"/>
                                </m:rPr>
                                <a:rPr lang="en-US" sz="2000">
                                  <a:latin typeface="Cambria Math" panose="02040503050406030204" pitchFamily="18" charset="0"/>
                                </a:rPr>
                                <m:t>e</m:t>
                              </m:r>
                            </m:e>
                            <m:sup>
                              <m:r>
                                <a:rPr lang="en-US" sz="2000">
                                  <a:latin typeface="Cambria Math" panose="02040503050406030204" pitchFamily="18" charset="0"/>
                                </a:rPr>
                                <m:t>−</m:t>
                              </m:r>
                              <m:r>
                                <m:rPr>
                                  <m:sty m:val="p"/>
                                </m:rPr>
                                <a:rPr lang="en-US" sz="2000" b="0" i="0" smtClean="0">
                                  <a:latin typeface="Cambria Math" panose="02040503050406030204" pitchFamily="18" charset="0"/>
                                </a:rPr>
                                <m:t>j</m:t>
                              </m:r>
                              <m:r>
                                <a:rPr lang="en-US" sz="2000" b="0" i="1" smtClean="0">
                                  <a:latin typeface="Cambria Math" panose="02040503050406030204" pitchFamily="18" charset="0"/>
                                </a:rPr>
                                <m:t>𝛽</m:t>
                              </m:r>
                              <m:r>
                                <a:rPr lang="en-US" sz="2000" b="0" i="1" smtClean="0">
                                  <a:latin typeface="Cambria Math" panose="02040503050406030204" pitchFamily="18" charset="0"/>
                                </a:rPr>
                                <m:t>ℓ</m:t>
                              </m:r>
                            </m:sup>
                          </m:sSup>
                          <m:r>
                            <a:rPr lang="en-US" sz="2000">
                              <a:latin typeface="Cambria Math" panose="02040503050406030204" pitchFamily="18" charset="0"/>
                            </a:rPr>
                            <m:t>+</m:t>
                          </m:r>
                          <m:sSubSup>
                            <m:sSubSupPr>
                              <m:ctrlPr>
                                <a:rPr lang="en-US" sz="2000" i="1">
                                  <a:latin typeface="Cambria Math" panose="02040503050406030204" pitchFamily="18" charset="0"/>
                                </a:rPr>
                              </m:ctrlPr>
                            </m:sSubSupPr>
                            <m:e>
                              <m:r>
                                <m:rPr>
                                  <m:sty m:val="p"/>
                                </m:rPr>
                                <a:rPr lang="en-US" sz="2000">
                                  <a:latin typeface="Cambria Math" panose="02040503050406030204" pitchFamily="18" charset="0"/>
                                </a:rPr>
                                <m:t>V</m:t>
                              </m:r>
                            </m:e>
                            <m:sub>
                              <m:r>
                                <m:rPr>
                                  <m:sty m:val="p"/>
                                </m:rPr>
                                <a:rPr lang="en-US" sz="2000">
                                  <a:latin typeface="Cambria Math" panose="02040503050406030204" pitchFamily="18" charset="0"/>
                                </a:rPr>
                                <m:t>o</m:t>
                              </m:r>
                            </m:sub>
                            <m:sup>
                              <m:r>
                                <a:rPr lang="en-US" sz="2000">
                                  <a:latin typeface="Cambria Math" panose="02040503050406030204" pitchFamily="18" charset="0"/>
                                </a:rPr>
                                <m:t>−</m:t>
                              </m:r>
                            </m:sup>
                          </m:sSubSup>
                          <m:sSup>
                            <m:sSupPr>
                              <m:ctrlPr>
                                <a:rPr lang="en-US" sz="2000" i="1">
                                  <a:latin typeface="Cambria Math" panose="02040503050406030204" pitchFamily="18" charset="0"/>
                                </a:rPr>
                              </m:ctrlPr>
                            </m:sSupPr>
                            <m:e>
                              <m:r>
                                <m:rPr>
                                  <m:sty m:val="p"/>
                                </m:rPr>
                                <a:rPr lang="en-US" sz="2000">
                                  <a:latin typeface="Cambria Math" panose="02040503050406030204" pitchFamily="18" charset="0"/>
                                </a:rPr>
                                <m:t>e</m:t>
                              </m:r>
                            </m:e>
                            <m:sup>
                              <m:r>
                                <a:rPr lang="en-US" sz="2000">
                                  <a:latin typeface="Cambria Math" panose="02040503050406030204" pitchFamily="18" charset="0"/>
                                </a:rPr>
                                <m:t>+</m:t>
                              </m:r>
                              <m:r>
                                <m:rPr>
                                  <m:sty m:val="p"/>
                                </m:rPr>
                                <a:rPr lang="en-US" sz="2000" b="0" i="0" smtClean="0">
                                  <a:latin typeface="Cambria Math" panose="02040503050406030204" pitchFamily="18" charset="0"/>
                                </a:rPr>
                                <m:t>j</m:t>
                              </m:r>
                              <m:r>
                                <a:rPr lang="en-US" sz="2000" b="0" i="1" smtClean="0">
                                  <a:latin typeface="Cambria Math" panose="02040503050406030204" pitchFamily="18" charset="0"/>
                                </a:rPr>
                                <m:t>𝛽</m:t>
                              </m:r>
                              <m:r>
                                <a:rPr lang="en-US" sz="2000" b="0" i="1" smtClean="0">
                                  <a:latin typeface="Cambria Math" panose="02040503050406030204" pitchFamily="18" charset="0"/>
                                </a:rPr>
                                <m:t>ℓ</m:t>
                              </m:r>
                            </m:sup>
                          </m:sSup>
                        </m:num>
                        <m:den>
                          <m:sSubSup>
                            <m:sSubSupPr>
                              <m:ctrlPr>
                                <a:rPr lang="en-US" sz="2000" i="1">
                                  <a:latin typeface="Cambria Math" panose="02040503050406030204" pitchFamily="18" charset="0"/>
                                </a:rPr>
                              </m:ctrlPr>
                            </m:sSubSupPr>
                            <m:e>
                              <m:r>
                                <m:rPr>
                                  <m:sty m:val="p"/>
                                </m:rPr>
                                <a:rPr lang="en-US" sz="2000">
                                  <a:latin typeface="Cambria Math" panose="02040503050406030204" pitchFamily="18" charset="0"/>
                                </a:rPr>
                                <m:t>I</m:t>
                              </m:r>
                            </m:e>
                            <m:sub>
                              <m:r>
                                <m:rPr>
                                  <m:sty m:val="p"/>
                                </m:rPr>
                                <a:rPr lang="en-US" sz="2000">
                                  <a:latin typeface="Cambria Math" panose="02040503050406030204" pitchFamily="18" charset="0"/>
                                </a:rPr>
                                <m:t>o</m:t>
                              </m:r>
                            </m:sub>
                            <m:sup>
                              <m:r>
                                <a:rPr lang="en-US" sz="2000">
                                  <a:latin typeface="Cambria Math" panose="02040503050406030204" pitchFamily="18" charset="0"/>
                                </a:rPr>
                                <m:t>+</m:t>
                              </m:r>
                            </m:sup>
                          </m:sSubSup>
                          <m:sSup>
                            <m:sSupPr>
                              <m:ctrlPr>
                                <a:rPr lang="en-US" sz="2000" i="1">
                                  <a:latin typeface="Cambria Math" panose="02040503050406030204" pitchFamily="18" charset="0"/>
                                </a:rPr>
                              </m:ctrlPr>
                            </m:sSupPr>
                            <m:e>
                              <m:r>
                                <m:rPr>
                                  <m:sty m:val="p"/>
                                </m:rPr>
                                <a:rPr lang="en-US" sz="2000">
                                  <a:latin typeface="Cambria Math" panose="02040503050406030204" pitchFamily="18" charset="0"/>
                                </a:rPr>
                                <m:t>e</m:t>
                              </m:r>
                            </m:e>
                            <m:sup>
                              <m:r>
                                <a:rPr lang="en-US" sz="2000">
                                  <a:latin typeface="Cambria Math" panose="02040503050406030204" pitchFamily="18" charset="0"/>
                                </a:rPr>
                                <m:t>−</m:t>
                              </m:r>
                              <m:r>
                                <a:rPr lang="en-US" sz="2000" b="0" i="1" smtClean="0">
                                  <a:latin typeface="Cambria Math" panose="02040503050406030204" pitchFamily="18" charset="0"/>
                                </a:rPr>
                                <m:t>𝑗</m:t>
                              </m:r>
                              <m:r>
                                <a:rPr lang="en-US" sz="2000" b="0" i="1" smtClean="0">
                                  <a:latin typeface="Cambria Math" panose="02040503050406030204" pitchFamily="18" charset="0"/>
                                </a:rPr>
                                <m:t>𝛽</m:t>
                              </m:r>
                              <m:r>
                                <a:rPr lang="en-US" sz="2000" b="0" i="1" smtClean="0">
                                  <a:latin typeface="Cambria Math" panose="02040503050406030204" pitchFamily="18" charset="0"/>
                                </a:rPr>
                                <m:t>ℓ</m:t>
                              </m:r>
                            </m:sup>
                          </m:sSup>
                          <m:r>
                            <a:rPr lang="en-US" sz="2000">
                              <a:latin typeface="Cambria Math" panose="02040503050406030204" pitchFamily="18" charset="0"/>
                            </a:rPr>
                            <m:t>+</m:t>
                          </m:r>
                          <m:sSubSup>
                            <m:sSubSupPr>
                              <m:ctrlPr>
                                <a:rPr lang="en-US" sz="2000" i="1">
                                  <a:latin typeface="Cambria Math" panose="02040503050406030204" pitchFamily="18" charset="0"/>
                                </a:rPr>
                              </m:ctrlPr>
                            </m:sSubSupPr>
                            <m:e>
                              <m:r>
                                <m:rPr>
                                  <m:sty m:val="p"/>
                                </m:rPr>
                                <a:rPr lang="en-US" sz="2000">
                                  <a:latin typeface="Cambria Math" panose="02040503050406030204" pitchFamily="18" charset="0"/>
                                </a:rPr>
                                <m:t>I</m:t>
                              </m:r>
                            </m:e>
                            <m:sub>
                              <m:r>
                                <m:rPr>
                                  <m:sty m:val="p"/>
                                </m:rPr>
                                <a:rPr lang="en-US" sz="2000">
                                  <a:latin typeface="Cambria Math" panose="02040503050406030204" pitchFamily="18" charset="0"/>
                                </a:rPr>
                                <m:t>o</m:t>
                              </m:r>
                            </m:sub>
                            <m:sup>
                              <m:r>
                                <a:rPr lang="en-US" sz="2000">
                                  <a:latin typeface="Cambria Math" panose="02040503050406030204" pitchFamily="18" charset="0"/>
                                </a:rPr>
                                <m:t>−</m:t>
                              </m:r>
                            </m:sup>
                          </m:sSubSup>
                          <m:sSup>
                            <m:sSupPr>
                              <m:ctrlPr>
                                <a:rPr lang="en-US" sz="2000" i="1">
                                  <a:latin typeface="Cambria Math" panose="02040503050406030204" pitchFamily="18" charset="0"/>
                                </a:rPr>
                              </m:ctrlPr>
                            </m:sSupPr>
                            <m:e>
                              <m:r>
                                <m:rPr>
                                  <m:sty m:val="p"/>
                                </m:rPr>
                                <a:rPr lang="en-US" sz="2000">
                                  <a:latin typeface="Cambria Math" panose="02040503050406030204" pitchFamily="18" charset="0"/>
                                </a:rPr>
                                <m:t>e</m:t>
                              </m:r>
                            </m:e>
                            <m:sup>
                              <m:r>
                                <a:rPr lang="en-US" sz="2000">
                                  <a:latin typeface="Cambria Math" panose="02040503050406030204" pitchFamily="18" charset="0"/>
                                </a:rPr>
                                <m:t>+</m:t>
                              </m:r>
                              <m:r>
                                <m:rPr>
                                  <m:sty m:val="p"/>
                                </m:rPr>
                                <a:rPr lang="en-US" sz="2000" b="0" i="0" smtClean="0">
                                  <a:latin typeface="Cambria Math" panose="02040503050406030204" pitchFamily="18" charset="0"/>
                                </a:rPr>
                                <m:t>j</m:t>
                              </m:r>
                              <m:r>
                                <a:rPr lang="en-US" sz="2000" b="0" i="1" smtClean="0">
                                  <a:latin typeface="Cambria Math" panose="02040503050406030204" pitchFamily="18" charset="0"/>
                                </a:rPr>
                                <m:t>𝛽</m:t>
                              </m:r>
                              <m:r>
                                <a:rPr lang="en-US" sz="2000" b="0" i="1" smtClean="0">
                                  <a:latin typeface="Cambria Math" panose="02040503050406030204" pitchFamily="18" charset="0"/>
                                </a:rPr>
                                <m:t>ℓ</m:t>
                              </m:r>
                            </m:sup>
                          </m:sSup>
                        </m:den>
                      </m:f>
                    </m:oMath>
                  </m:oMathPara>
                </a14:m>
                <a:endParaRPr lang="en-US" sz="2000" dirty="0">
                  <a:solidFill>
                    <a:schemeClr val="tx1"/>
                  </a:solidFill>
                </a:endParaRPr>
              </a:p>
            </p:txBody>
          </p:sp>
        </mc:Choice>
        <mc:Fallback xmlns="">
          <p:sp>
            <p:nvSpPr>
              <p:cNvPr id="39" name="Rectangle 38">
                <a:extLst>
                  <a:ext uri="{FF2B5EF4-FFF2-40B4-BE49-F238E27FC236}">
                    <a16:creationId xmlns:a16="http://schemas.microsoft.com/office/drawing/2014/main" id="{F525B011-0503-4823-BDE1-71B2A6950EF1}"/>
                  </a:ext>
                </a:extLst>
              </p:cNvPr>
              <p:cNvSpPr>
                <a:spLocks noRot="1" noChangeAspect="1" noMove="1" noResize="1" noEditPoints="1" noAdjustHandles="1" noChangeArrowheads="1" noChangeShapeType="1" noTextEdit="1"/>
              </p:cNvSpPr>
              <p:nvPr/>
            </p:nvSpPr>
            <p:spPr>
              <a:xfrm>
                <a:off x="3636349" y="3770834"/>
                <a:ext cx="4303037" cy="785600"/>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0" name="Rectangle 39">
                <a:extLst>
                  <a:ext uri="{FF2B5EF4-FFF2-40B4-BE49-F238E27FC236}">
                    <a16:creationId xmlns:a16="http://schemas.microsoft.com/office/drawing/2014/main" id="{41B58BDA-D527-4E8E-AE7F-16B08E0E0D54}"/>
                  </a:ext>
                </a:extLst>
              </p:cNvPr>
              <p:cNvSpPr/>
              <p:nvPr/>
            </p:nvSpPr>
            <p:spPr>
              <a:xfrm>
                <a:off x="6796521" y="1248336"/>
                <a:ext cx="775340" cy="36933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en-US" sz="1800" b="0" i="1" smtClean="0">
                          <a:latin typeface="Cambria Math" panose="02040503050406030204" pitchFamily="18" charset="0"/>
                        </a:rPr>
                        <m:t>𝑧</m:t>
                      </m:r>
                      <m:r>
                        <a:rPr lang="en-US" sz="1800" b="0" i="1" smtClean="0">
                          <a:latin typeface="Cambria Math" panose="02040503050406030204" pitchFamily="18" charset="0"/>
                        </a:rPr>
                        <m:t>=ℓ</m:t>
                      </m:r>
                    </m:oMath>
                  </m:oMathPara>
                </a14:m>
                <a:endParaRPr lang="en-US" sz="1800" dirty="0"/>
              </a:p>
            </p:txBody>
          </p:sp>
        </mc:Choice>
        <mc:Fallback xmlns="">
          <p:sp>
            <p:nvSpPr>
              <p:cNvPr id="40" name="Rectangle 39">
                <a:extLst>
                  <a:ext uri="{FF2B5EF4-FFF2-40B4-BE49-F238E27FC236}">
                    <a16:creationId xmlns:a16="http://schemas.microsoft.com/office/drawing/2014/main" id="{41B58BDA-D527-4E8E-AE7F-16B08E0E0D54}"/>
                  </a:ext>
                </a:extLst>
              </p:cNvPr>
              <p:cNvSpPr>
                <a:spLocks noRot="1" noChangeAspect="1" noMove="1" noResize="1" noEditPoints="1" noAdjustHandles="1" noChangeArrowheads="1" noChangeShapeType="1" noTextEdit="1"/>
              </p:cNvSpPr>
              <p:nvPr/>
            </p:nvSpPr>
            <p:spPr>
              <a:xfrm>
                <a:off x="6796521" y="1248336"/>
                <a:ext cx="775340" cy="369332"/>
              </a:xfrm>
              <a:prstGeom prst="rect">
                <a:avLst/>
              </a:prstGeom>
              <a:blipFill>
                <a:blip r:embed="rId6"/>
                <a:stretch>
                  <a:fillRect/>
                </a:stretch>
              </a:blipFill>
            </p:spPr>
            <p:txBody>
              <a:bodyPr/>
              <a:lstStyle/>
              <a:p>
                <a:r>
                  <a:rPr lang="en-US">
                    <a:noFill/>
                  </a:rPr>
                  <a:t> </a:t>
                </a:r>
              </a:p>
            </p:txBody>
          </p:sp>
        </mc:Fallback>
      </mc:AlternateContent>
      <p:cxnSp>
        <p:nvCxnSpPr>
          <p:cNvPr id="15" name="Straight Connector 14">
            <a:extLst>
              <a:ext uri="{FF2B5EF4-FFF2-40B4-BE49-F238E27FC236}">
                <a16:creationId xmlns:a16="http://schemas.microsoft.com/office/drawing/2014/main" id="{9E5C301B-E792-4ACE-85F4-5CA4ED1F4E5F}"/>
              </a:ext>
            </a:extLst>
          </p:cNvPr>
          <p:cNvCxnSpPr>
            <a:cxnSpLocks/>
          </p:cNvCxnSpPr>
          <p:nvPr/>
        </p:nvCxnSpPr>
        <p:spPr>
          <a:xfrm flipV="1">
            <a:off x="7181725" y="1585989"/>
            <a:ext cx="2467" cy="1817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C689D64-0665-4610-88E9-DD7A6270C688}"/>
              </a:ext>
            </a:extLst>
          </p:cNvPr>
          <p:cNvSpPr>
            <a:spLocks noGrp="1"/>
          </p:cNvSpPr>
          <p:nvPr>
            <p:ph type="title"/>
          </p:nvPr>
        </p:nvSpPr>
        <p:spPr/>
        <p:txBody>
          <a:bodyPr/>
          <a:lstStyle/>
          <a:p>
            <a:r>
              <a:rPr lang="en-US" dirty="0">
                <a:latin typeface="+mn-lt"/>
              </a:rPr>
              <a:t>Energy Transfer to Load</a:t>
            </a:r>
          </a:p>
        </p:txBody>
      </p:sp>
    </p:spTree>
    <p:extLst>
      <p:ext uri="{BB962C8B-B14F-4D97-AF65-F5344CB8AC3E}">
        <p14:creationId xmlns:p14="http://schemas.microsoft.com/office/powerpoint/2010/main" val="75771570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AA929EEC-7582-46BA-A400-55735A3F842B}"/>
              </a:ext>
            </a:extLst>
          </p:cNvPr>
          <p:cNvSpPr/>
          <p:nvPr/>
        </p:nvSpPr>
        <p:spPr>
          <a:xfrm>
            <a:off x="4679327" y="4902385"/>
            <a:ext cx="2162585" cy="88604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3" name="Rectangle 22">
            <a:extLst>
              <a:ext uri="{FF2B5EF4-FFF2-40B4-BE49-F238E27FC236}">
                <a16:creationId xmlns:a16="http://schemas.microsoft.com/office/drawing/2014/main" id="{020A8643-6B8D-4DF0-8E0D-604A4F2D0F01}"/>
              </a:ext>
            </a:extLst>
          </p:cNvPr>
          <p:cNvSpPr/>
          <p:nvPr/>
        </p:nvSpPr>
        <p:spPr>
          <a:xfrm>
            <a:off x="7173517" y="1676279"/>
            <a:ext cx="2194190" cy="842016"/>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2" name="Rectangle 21">
            <a:extLst>
              <a:ext uri="{FF2B5EF4-FFF2-40B4-BE49-F238E27FC236}">
                <a16:creationId xmlns:a16="http://schemas.microsoft.com/office/drawing/2014/main" id="{0FF539A6-36F2-40A9-AB91-9DB40F493586}"/>
              </a:ext>
            </a:extLst>
          </p:cNvPr>
          <p:cNvSpPr/>
          <p:nvPr/>
        </p:nvSpPr>
        <p:spPr>
          <a:xfrm>
            <a:off x="2637217" y="1673599"/>
            <a:ext cx="4269855" cy="846723"/>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mc:AlternateContent xmlns:mc="http://schemas.openxmlformats.org/markup-compatibility/2006" xmlns:a14="http://schemas.microsoft.com/office/drawing/2010/main">
        <mc:Choice Requires="a14">
          <p:sp>
            <p:nvSpPr>
              <p:cNvPr id="4" name="Rectangle 3"/>
              <p:cNvSpPr/>
              <p:nvPr/>
            </p:nvSpPr>
            <p:spPr>
              <a:xfrm>
                <a:off x="2400027" y="638522"/>
                <a:ext cx="7781412" cy="646331"/>
              </a:xfrm>
              <a:prstGeom prst="rect">
                <a:avLst/>
              </a:prstGeom>
            </p:spPr>
            <p:txBody>
              <a:bodyPr wrap="square">
                <a:spAutoFit/>
              </a:bodyPr>
              <a:lstStyle/>
              <a:p>
                <a:r>
                  <a:rPr lang="en-US" sz="1800" i="1" dirty="0"/>
                  <a:t>Let us look at what happens when a lossless transmission line is used to drive a load at location </a:t>
                </a:r>
                <a14:m>
                  <m:oMath xmlns:m="http://schemas.openxmlformats.org/officeDocument/2006/math">
                    <m:r>
                      <a:rPr lang="en-US" sz="1800" i="1">
                        <a:latin typeface="Cambria Math" panose="02040503050406030204" pitchFamily="18" charset="0"/>
                      </a:rPr>
                      <m:t>𝑧</m:t>
                    </m:r>
                    <m:r>
                      <a:rPr lang="en-US" sz="1800" i="1">
                        <a:latin typeface="Cambria Math" panose="02040503050406030204" pitchFamily="18" charset="0"/>
                      </a:rPr>
                      <m:t>=ℓ</m:t>
                    </m:r>
                  </m:oMath>
                </a14:m>
                <a:endParaRPr lang="en-US" sz="1800" i="1" dirty="0"/>
              </a:p>
            </p:txBody>
          </p:sp>
        </mc:Choice>
        <mc:Fallback xmlns="">
          <p:sp>
            <p:nvSpPr>
              <p:cNvPr id="4" name="Rectangle 3"/>
              <p:cNvSpPr>
                <a:spLocks noRot="1" noChangeAspect="1" noMove="1" noResize="1" noEditPoints="1" noAdjustHandles="1" noChangeArrowheads="1" noChangeShapeType="1" noTextEdit="1"/>
              </p:cNvSpPr>
              <p:nvPr/>
            </p:nvSpPr>
            <p:spPr>
              <a:xfrm>
                <a:off x="2400027" y="638522"/>
                <a:ext cx="7781412" cy="646331"/>
              </a:xfrm>
              <a:prstGeom prst="rect">
                <a:avLst/>
              </a:prstGeom>
              <a:blipFill>
                <a:blip r:embed="rId2"/>
                <a:stretch>
                  <a:fillRect l="-705" t="-5660" b="-14151"/>
                </a:stretch>
              </a:blipFill>
            </p:spPr>
            <p:txBody>
              <a:bodyPr/>
              <a:lstStyle/>
              <a:p>
                <a:r>
                  <a:rPr lang="en-US">
                    <a:noFill/>
                  </a:rPr>
                  <a:t> </a:t>
                </a:r>
              </a:p>
            </p:txBody>
          </p:sp>
        </mc:Fallback>
      </mc:AlternateContent>
      <p:sp>
        <p:nvSpPr>
          <p:cNvPr id="36" name="Rectangle 35">
            <a:extLst>
              <a:ext uri="{FF2B5EF4-FFF2-40B4-BE49-F238E27FC236}">
                <a16:creationId xmlns:a16="http://schemas.microsoft.com/office/drawing/2014/main" id="{5D27281F-7AB6-4161-87FA-DECCD0A26BA0}"/>
              </a:ext>
            </a:extLst>
          </p:cNvPr>
          <p:cNvSpPr/>
          <p:nvPr/>
        </p:nvSpPr>
        <p:spPr>
          <a:xfrm>
            <a:off x="2091915" y="2611488"/>
            <a:ext cx="5916776" cy="369332"/>
          </a:xfrm>
          <a:prstGeom prst="rect">
            <a:avLst/>
          </a:prstGeom>
        </p:spPr>
        <p:txBody>
          <a:bodyPr wrap="square">
            <a:spAutoFit/>
          </a:bodyPr>
          <a:lstStyle/>
          <a:p>
            <a:r>
              <a:rPr lang="en-US" sz="1800" dirty="0"/>
              <a:t>These two relationships may be rearranged to show that:</a:t>
            </a:r>
          </a:p>
        </p:txBody>
      </p:sp>
      <mc:AlternateContent xmlns:mc="http://schemas.openxmlformats.org/markup-compatibility/2006" xmlns:a14="http://schemas.microsoft.com/office/drawing/2010/main">
        <mc:Choice Requires="a14">
          <p:sp>
            <p:nvSpPr>
              <p:cNvPr id="39" name="Rectangle 38">
                <a:extLst>
                  <a:ext uri="{FF2B5EF4-FFF2-40B4-BE49-F238E27FC236}">
                    <a16:creationId xmlns:a16="http://schemas.microsoft.com/office/drawing/2014/main" id="{F525B011-0503-4823-BDE1-71B2A6950EF1}"/>
                  </a:ext>
                </a:extLst>
              </p:cNvPr>
              <p:cNvSpPr/>
              <p:nvPr/>
            </p:nvSpPr>
            <p:spPr>
              <a:xfrm>
                <a:off x="4211665" y="3129143"/>
                <a:ext cx="2879891" cy="783997"/>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f>
                        <m:fPr>
                          <m:ctrlPr>
                            <a:rPr lang="en-US" sz="2000" i="1" smtClean="0">
                              <a:latin typeface="Cambria Math" panose="02040503050406030204" pitchFamily="18" charset="0"/>
                            </a:rPr>
                          </m:ctrlPr>
                        </m:fPr>
                        <m:num>
                          <m:sSubSup>
                            <m:sSubSupPr>
                              <m:ctrlPr>
                                <a:rPr lang="en-US" sz="2000" i="1">
                                  <a:latin typeface="Cambria Math" panose="02040503050406030204" pitchFamily="18" charset="0"/>
                                </a:rPr>
                              </m:ctrlPr>
                            </m:sSubSupPr>
                            <m:e>
                              <m:r>
                                <a:rPr lang="en-US" sz="2000" i="1">
                                  <a:latin typeface="Cambria Math" panose="02040503050406030204" pitchFamily="18" charset="0"/>
                                </a:rPr>
                                <m:t>𝑉</m:t>
                              </m:r>
                            </m:e>
                            <m:sub>
                              <m:r>
                                <a:rPr lang="en-US" sz="2000" i="1">
                                  <a:latin typeface="Cambria Math" panose="02040503050406030204" pitchFamily="18" charset="0"/>
                                </a:rPr>
                                <m:t>𝑜</m:t>
                              </m:r>
                            </m:sub>
                            <m:sup>
                              <m:r>
                                <a:rPr lang="en-US" sz="2000" b="0" i="1" smtClean="0">
                                  <a:latin typeface="Cambria Math" panose="02040503050406030204" pitchFamily="18" charset="0"/>
                                </a:rPr>
                                <m:t>−</m:t>
                              </m:r>
                            </m:sup>
                          </m:sSubSup>
                        </m:num>
                        <m:den>
                          <m:sSubSup>
                            <m:sSubSupPr>
                              <m:ctrlPr>
                                <a:rPr lang="en-US" sz="2000" i="1">
                                  <a:latin typeface="Cambria Math" panose="02040503050406030204" pitchFamily="18" charset="0"/>
                                </a:rPr>
                              </m:ctrlPr>
                            </m:sSubSupPr>
                            <m:e>
                              <m:r>
                                <a:rPr lang="en-US" sz="2000" i="1">
                                  <a:latin typeface="Cambria Math" panose="02040503050406030204" pitchFamily="18" charset="0"/>
                                </a:rPr>
                                <m:t>𝑉</m:t>
                              </m:r>
                            </m:e>
                            <m:sub>
                              <m:r>
                                <a:rPr lang="en-US" sz="2000" i="1">
                                  <a:latin typeface="Cambria Math" panose="02040503050406030204" pitchFamily="18" charset="0"/>
                                </a:rPr>
                                <m:t>𝑜</m:t>
                              </m:r>
                            </m:sub>
                            <m:sup>
                              <m:r>
                                <a:rPr lang="en-US" sz="2000" b="0" i="1" smtClean="0">
                                  <a:latin typeface="Cambria Math" panose="02040503050406030204" pitchFamily="18" charset="0"/>
                                </a:rPr>
                                <m:t>+</m:t>
                              </m:r>
                            </m:sup>
                          </m:sSubSup>
                        </m:den>
                      </m:f>
                      <m:r>
                        <a:rPr lang="en-US" sz="2000" b="0" i="1" smtClean="0">
                          <a:latin typeface="Cambria Math" panose="02040503050406030204" pitchFamily="18" charset="0"/>
                        </a:rPr>
                        <m:t>=</m:t>
                      </m:r>
                      <m:f>
                        <m:fPr>
                          <m:ctrlPr>
                            <a:rPr lang="en-US" sz="2000" b="0" i="1" smtClean="0">
                              <a:latin typeface="Cambria Math" panose="02040503050406030204" pitchFamily="18" charset="0"/>
                            </a:rPr>
                          </m:ctrlPr>
                        </m:fPr>
                        <m:num>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𝑍</m:t>
                              </m:r>
                            </m:e>
                            <m:sub>
                              <m:r>
                                <a:rPr lang="en-US" sz="2000" b="0" i="1" smtClean="0">
                                  <a:latin typeface="Cambria Math" panose="02040503050406030204" pitchFamily="18" charset="0"/>
                                </a:rPr>
                                <m:t>𝐿</m:t>
                              </m:r>
                            </m:sub>
                          </m:sSub>
                          <m:sSup>
                            <m:sSupPr>
                              <m:ctrlPr>
                                <a:rPr lang="en-US" sz="2000" i="1">
                                  <a:latin typeface="Cambria Math" panose="02040503050406030204" pitchFamily="18" charset="0"/>
                                </a:rPr>
                              </m:ctrlPr>
                            </m:sSupPr>
                            <m:e>
                              <m:r>
                                <m:rPr>
                                  <m:sty m:val="p"/>
                                </m:rPr>
                                <a:rPr lang="en-US" sz="2000">
                                  <a:latin typeface="Cambria Math" panose="02040503050406030204" pitchFamily="18" charset="0"/>
                                </a:rPr>
                                <m:t>e</m:t>
                              </m:r>
                            </m:e>
                            <m:sup>
                              <m:r>
                                <a:rPr lang="en-US" sz="2000" b="0" i="1" smtClean="0">
                                  <a:latin typeface="Cambria Math" panose="02040503050406030204" pitchFamily="18" charset="0"/>
                                </a:rPr>
                                <m:t>−</m:t>
                              </m:r>
                              <m:r>
                                <m:rPr>
                                  <m:sty m:val="p"/>
                                </m:rPr>
                                <a:rPr lang="en-US" sz="2000" b="0" i="0" smtClean="0">
                                  <a:latin typeface="Cambria Math" panose="02040503050406030204" pitchFamily="18" charset="0"/>
                                </a:rPr>
                                <m:t>j</m:t>
                              </m:r>
                              <m:r>
                                <a:rPr lang="en-US" sz="2000" b="0" i="1" smtClean="0">
                                  <a:latin typeface="Cambria Math" panose="02040503050406030204" pitchFamily="18" charset="0"/>
                                </a:rPr>
                                <m:t>𝛽</m:t>
                              </m:r>
                              <m:r>
                                <a:rPr lang="en-US" sz="2000" b="0" i="1" smtClean="0">
                                  <a:latin typeface="Cambria Math" panose="02040503050406030204" pitchFamily="18" charset="0"/>
                                </a:rPr>
                                <m:t>ℓ</m:t>
                              </m:r>
                            </m:sup>
                          </m:sSup>
                          <m:r>
                            <a:rPr lang="en-US" sz="2000" b="0" i="0" smtClean="0">
                              <a:latin typeface="Cambria Math" panose="02040503050406030204" pitchFamily="18" charset="0"/>
                            </a:rPr>
                            <m:t>−</m:t>
                          </m:r>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𝑍</m:t>
                              </m:r>
                            </m:e>
                            <m:sub>
                              <m:r>
                                <a:rPr lang="en-US" sz="2000" b="0" i="1" smtClean="0">
                                  <a:latin typeface="Cambria Math" panose="02040503050406030204" pitchFamily="18" charset="0"/>
                                </a:rPr>
                                <m:t>𝑜</m:t>
                              </m:r>
                            </m:sub>
                          </m:sSub>
                          <m:sSup>
                            <m:sSupPr>
                              <m:ctrlPr>
                                <a:rPr lang="en-US" sz="2000" i="1">
                                  <a:latin typeface="Cambria Math" panose="02040503050406030204" pitchFamily="18" charset="0"/>
                                </a:rPr>
                              </m:ctrlPr>
                            </m:sSupPr>
                            <m:e>
                              <m:r>
                                <m:rPr>
                                  <m:sty m:val="p"/>
                                </m:rPr>
                                <a:rPr lang="en-US" sz="2000">
                                  <a:latin typeface="Cambria Math" panose="02040503050406030204" pitchFamily="18" charset="0"/>
                                </a:rPr>
                                <m:t>e</m:t>
                              </m:r>
                            </m:e>
                            <m:sup>
                              <m:r>
                                <a:rPr lang="en-US" sz="2000" b="0" i="0" smtClean="0">
                                  <a:latin typeface="Cambria Math" panose="02040503050406030204" pitchFamily="18" charset="0"/>
                                </a:rPr>
                                <m:t>−</m:t>
                              </m:r>
                              <m:r>
                                <m:rPr>
                                  <m:sty m:val="p"/>
                                </m:rPr>
                                <a:rPr lang="en-US" sz="2000" b="0" i="0" smtClean="0">
                                  <a:latin typeface="Cambria Math" panose="02040503050406030204" pitchFamily="18" charset="0"/>
                                </a:rPr>
                                <m:t>j</m:t>
                              </m:r>
                              <m:r>
                                <a:rPr lang="en-US" sz="2000" b="0" i="1" smtClean="0">
                                  <a:latin typeface="Cambria Math" panose="02040503050406030204" pitchFamily="18" charset="0"/>
                                </a:rPr>
                                <m:t>𝛽</m:t>
                              </m:r>
                              <m:r>
                                <a:rPr lang="en-US" sz="2000" b="0" i="1" smtClean="0">
                                  <a:latin typeface="Cambria Math" panose="02040503050406030204" pitchFamily="18" charset="0"/>
                                </a:rPr>
                                <m:t>ℓ</m:t>
                              </m:r>
                            </m:sup>
                          </m:sSup>
                        </m:num>
                        <m:den>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𝑍</m:t>
                              </m:r>
                            </m:e>
                            <m:sub>
                              <m:r>
                                <a:rPr lang="en-US" sz="2000" b="0" i="1" smtClean="0">
                                  <a:latin typeface="Cambria Math" panose="02040503050406030204" pitchFamily="18" charset="0"/>
                                </a:rPr>
                                <m:t>𝐿</m:t>
                              </m:r>
                            </m:sub>
                          </m:sSub>
                          <m:sSup>
                            <m:sSupPr>
                              <m:ctrlPr>
                                <a:rPr lang="en-US" sz="2000" i="1">
                                  <a:latin typeface="Cambria Math" panose="02040503050406030204" pitchFamily="18" charset="0"/>
                                </a:rPr>
                              </m:ctrlPr>
                            </m:sSupPr>
                            <m:e>
                              <m:r>
                                <m:rPr>
                                  <m:sty m:val="p"/>
                                </m:rPr>
                                <a:rPr lang="en-US" sz="2000">
                                  <a:latin typeface="Cambria Math" panose="02040503050406030204" pitchFamily="18" charset="0"/>
                                </a:rPr>
                                <m:t>e</m:t>
                              </m:r>
                            </m:e>
                            <m:sup>
                              <m:r>
                                <a:rPr lang="en-US" sz="2000" b="0" i="1" smtClean="0">
                                  <a:latin typeface="Cambria Math" panose="02040503050406030204" pitchFamily="18" charset="0"/>
                                </a:rPr>
                                <m:t>+</m:t>
                              </m:r>
                              <m:r>
                                <a:rPr lang="en-US" sz="2000" b="0" i="1" smtClean="0">
                                  <a:latin typeface="Cambria Math" panose="02040503050406030204" pitchFamily="18" charset="0"/>
                                </a:rPr>
                                <m:t>𝑗</m:t>
                              </m:r>
                              <m:r>
                                <a:rPr lang="en-US" sz="2000" b="0" i="1" smtClean="0">
                                  <a:latin typeface="Cambria Math" panose="02040503050406030204" pitchFamily="18" charset="0"/>
                                </a:rPr>
                                <m:t>𝛽</m:t>
                              </m:r>
                              <m:r>
                                <a:rPr lang="en-US" sz="2000" b="0" i="1" smtClean="0">
                                  <a:latin typeface="Cambria Math" panose="02040503050406030204" pitchFamily="18" charset="0"/>
                                </a:rPr>
                                <m:t>ℓ</m:t>
                              </m:r>
                            </m:sup>
                          </m:sSup>
                          <m:r>
                            <a:rPr lang="en-US" sz="2000" b="0" i="1" smtClean="0">
                              <a:latin typeface="Cambria Math" panose="02040503050406030204" pitchFamily="18" charset="0"/>
                            </a:rPr>
                            <m:t>+</m:t>
                          </m:r>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𝑍</m:t>
                              </m:r>
                            </m:e>
                            <m:sub>
                              <m:r>
                                <a:rPr lang="en-US" sz="2000" b="0" i="1" smtClean="0">
                                  <a:latin typeface="Cambria Math" panose="02040503050406030204" pitchFamily="18" charset="0"/>
                                </a:rPr>
                                <m:t>𝑜</m:t>
                              </m:r>
                            </m:sub>
                          </m:sSub>
                          <m:sSup>
                            <m:sSupPr>
                              <m:ctrlPr>
                                <a:rPr lang="en-US" sz="2000" i="1">
                                  <a:latin typeface="Cambria Math" panose="02040503050406030204" pitchFamily="18" charset="0"/>
                                </a:rPr>
                              </m:ctrlPr>
                            </m:sSupPr>
                            <m:e>
                              <m:r>
                                <m:rPr>
                                  <m:sty m:val="p"/>
                                </m:rPr>
                                <a:rPr lang="en-US" sz="2000">
                                  <a:latin typeface="Cambria Math" panose="02040503050406030204" pitchFamily="18" charset="0"/>
                                </a:rPr>
                                <m:t>e</m:t>
                              </m:r>
                            </m:e>
                            <m:sup>
                              <m:r>
                                <a:rPr lang="en-US" sz="2000">
                                  <a:latin typeface="Cambria Math" panose="02040503050406030204" pitchFamily="18" charset="0"/>
                                </a:rPr>
                                <m:t>+</m:t>
                              </m:r>
                              <m:r>
                                <m:rPr>
                                  <m:sty m:val="p"/>
                                </m:rPr>
                                <a:rPr lang="en-US" sz="2000" b="0" i="0" smtClean="0">
                                  <a:latin typeface="Cambria Math" panose="02040503050406030204" pitchFamily="18" charset="0"/>
                                </a:rPr>
                                <m:t>j</m:t>
                              </m:r>
                              <m:r>
                                <a:rPr lang="en-US" sz="2000" b="0" i="1" smtClean="0">
                                  <a:latin typeface="Cambria Math" panose="02040503050406030204" pitchFamily="18" charset="0"/>
                                </a:rPr>
                                <m:t>𝛽</m:t>
                              </m:r>
                              <m:r>
                                <a:rPr lang="en-US" sz="2000" b="0" i="1" smtClean="0">
                                  <a:latin typeface="Cambria Math" panose="02040503050406030204" pitchFamily="18" charset="0"/>
                                </a:rPr>
                                <m:t>ℓ</m:t>
                              </m:r>
                            </m:sup>
                          </m:sSup>
                        </m:den>
                      </m:f>
                    </m:oMath>
                  </m:oMathPara>
                </a14:m>
                <a:endParaRPr lang="en-US" sz="2000" dirty="0">
                  <a:solidFill>
                    <a:schemeClr val="tx1"/>
                  </a:solidFill>
                </a:endParaRPr>
              </a:p>
            </p:txBody>
          </p:sp>
        </mc:Choice>
        <mc:Fallback xmlns="">
          <p:sp>
            <p:nvSpPr>
              <p:cNvPr id="39" name="Rectangle 38">
                <a:extLst>
                  <a:ext uri="{FF2B5EF4-FFF2-40B4-BE49-F238E27FC236}">
                    <a16:creationId xmlns:a16="http://schemas.microsoft.com/office/drawing/2014/main" id="{F525B011-0503-4823-BDE1-71B2A6950EF1}"/>
                  </a:ext>
                </a:extLst>
              </p:cNvPr>
              <p:cNvSpPr>
                <a:spLocks noRot="1" noChangeAspect="1" noMove="1" noResize="1" noEditPoints="1" noAdjustHandles="1" noChangeArrowheads="1" noChangeShapeType="1" noTextEdit="1"/>
              </p:cNvSpPr>
              <p:nvPr/>
            </p:nvSpPr>
            <p:spPr>
              <a:xfrm>
                <a:off x="4211665" y="3129143"/>
                <a:ext cx="2879891" cy="783997"/>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Rectangle 17">
                <a:extLst>
                  <a:ext uri="{FF2B5EF4-FFF2-40B4-BE49-F238E27FC236}">
                    <a16:creationId xmlns:a16="http://schemas.microsoft.com/office/drawing/2014/main" id="{220D8BF7-FEB0-433E-9D9A-D7A08F5A70B2}"/>
                  </a:ext>
                </a:extLst>
              </p:cNvPr>
              <p:cNvSpPr/>
              <p:nvPr/>
            </p:nvSpPr>
            <p:spPr>
              <a:xfrm>
                <a:off x="7173517" y="1692538"/>
                <a:ext cx="2118336" cy="766107"/>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2000" i="1" smtClean="0">
                              <a:latin typeface="Cambria Math" panose="02040503050406030204" pitchFamily="18" charset="0"/>
                            </a:rPr>
                          </m:ctrlPr>
                        </m:sSubPr>
                        <m:e>
                          <m:r>
                            <m:rPr>
                              <m:sty m:val="p"/>
                            </m:rPr>
                            <a:rPr lang="en-US" sz="2000">
                              <a:latin typeface="Cambria Math" panose="02040503050406030204" pitchFamily="18" charset="0"/>
                            </a:rPr>
                            <m:t>Z</m:t>
                          </m:r>
                        </m:e>
                        <m:sub>
                          <m:r>
                            <m:rPr>
                              <m:sty m:val="p"/>
                            </m:rPr>
                            <a:rPr lang="en-US" sz="2000">
                              <a:latin typeface="Cambria Math" panose="02040503050406030204" pitchFamily="18" charset="0"/>
                            </a:rPr>
                            <m:t>o</m:t>
                          </m:r>
                        </m:sub>
                      </m:sSub>
                      <m:r>
                        <a:rPr lang="en-US" sz="2000">
                          <a:latin typeface="Cambria Math" panose="02040503050406030204" pitchFamily="18" charset="0"/>
                        </a:rPr>
                        <m:t>=</m:t>
                      </m:r>
                      <m:f>
                        <m:fPr>
                          <m:ctrlPr>
                            <a:rPr lang="en-US" sz="2000" i="1">
                              <a:latin typeface="Cambria Math" panose="02040503050406030204" pitchFamily="18" charset="0"/>
                            </a:rPr>
                          </m:ctrlPr>
                        </m:fPr>
                        <m:num>
                          <m:sSubSup>
                            <m:sSubSupPr>
                              <m:ctrlPr>
                                <a:rPr lang="en-US" sz="2000" i="1">
                                  <a:latin typeface="Cambria Math" panose="02040503050406030204" pitchFamily="18" charset="0"/>
                                </a:rPr>
                              </m:ctrlPr>
                            </m:sSubSupPr>
                            <m:e>
                              <m:r>
                                <a:rPr lang="en-US" sz="2000" i="1">
                                  <a:latin typeface="Cambria Math" panose="02040503050406030204" pitchFamily="18" charset="0"/>
                                </a:rPr>
                                <m:t>𝑉</m:t>
                              </m:r>
                            </m:e>
                            <m:sub>
                              <m:r>
                                <a:rPr lang="en-US" sz="2000" i="1">
                                  <a:latin typeface="Cambria Math" panose="02040503050406030204" pitchFamily="18" charset="0"/>
                                </a:rPr>
                                <m:t>𝑜</m:t>
                              </m:r>
                            </m:sub>
                            <m:sup>
                              <m:r>
                                <a:rPr lang="en-US" sz="2000" i="1">
                                  <a:latin typeface="Cambria Math" panose="02040503050406030204" pitchFamily="18" charset="0"/>
                                </a:rPr>
                                <m:t>+</m:t>
                              </m:r>
                            </m:sup>
                          </m:sSubSup>
                        </m:num>
                        <m:den>
                          <m:sSubSup>
                            <m:sSubSupPr>
                              <m:ctrlPr>
                                <a:rPr lang="en-US" sz="2000" i="1">
                                  <a:latin typeface="Cambria Math" panose="02040503050406030204" pitchFamily="18" charset="0"/>
                                </a:rPr>
                              </m:ctrlPr>
                            </m:sSubSupPr>
                            <m:e>
                              <m:r>
                                <a:rPr lang="en-US" sz="2000" i="1">
                                  <a:latin typeface="Cambria Math" panose="02040503050406030204" pitchFamily="18" charset="0"/>
                                </a:rPr>
                                <m:t>𝐼</m:t>
                              </m:r>
                            </m:e>
                            <m:sub>
                              <m:r>
                                <a:rPr lang="en-US" sz="2000" i="1">
                                  <a:latin typeface="Cambria Math" panose="02040503050406030204" pitchFamily="18" charset="0"/>
                                </a:rPr>
                                <m:t>𝑜</m:t>
                              </m:r>
                            </m:sub>
                            <m:sup>
                              <m:r>
                                <a:rPr lang="en-US" sz="2000" i="1">
                                  <a:latin typeface="Cambria Math" panose="02040503050406030204" pitchFamily="18" charset="0"/>
                                </a:rPr>
                                <m:t>+</m:t>
                              </m:r>
                            </m:sup>
                          </m:sSubSup>
                        </m:den>
                      </m:f>
                      <m:r>
                        <a:rPr lang="en-US" sz="2000" b="0" i="1" smtClean="0">
                          <a:latin typeface="Cambria Math" panose="02040503050406030204" pitchFamily="18" charset="0"/>
                        </a:rPr>
                        <m:t>=−</m:t>
                      </m:r>
                      <m:f>
                        <m:fPr>
                          <m:ctrlPr>
                            <a:rPr lang="en-US" sz="2000" i="1">
                              <a:latin typeface="Cambria Math" panose="02040503050406030204" pitchFamily="18" charset="0"/>
                            </a:rPr>
                          </m:ctrlPr>
                        </m:fPr>
                        <m:num>
                          <m:sSubSup>
                            <m:sSubSupPr>
                              <m:ctrlPr>
                                <a:rPr lang="en-US" sz="2000" i="1">
                                  <a:latin typeface="Cambria Math" panose="02040503050406030204" pitchFamily="18" charset="0"/>
                                </a:rPr>
                              </m:ctrlPr>
                            </m:sSubSupPr>
                            <m:e>
                              <m:r>
                                <a:rPr lang="en-US" sz="2000" i="1">
                                  <a:latin typeface="Cambria Math" panose="02040503050406030204" pitchFamily="18" charset="0"/>
                                </a:rPr>
                                <m:t>𝑉</m:t>
                              </m:r>
                            </m:e>
                            <m:sub>
                              <m:r>
                                <a:rPr lang="en-US" sz="2000" i="1">
                                  <a:latin typeface="Cambria Math" panose="02040503050406030204" pitchFamily="18" charset="0"/>
                                </a:rPr>
                                <m:t>𝑜</m:t>
                              </m:r>
                            </m:sub>
                            <m:sup>
                              <m:r>
                                <a:rPr lang="en-US" sz="2000" b="0" i="1" smtClean="0">
                                  <a:latin typeface="Cambria Math" panose="02040503050406030204" pitchFamily="18" charset="0"/>
                                </a:rPr>
                                <m:t>−</m:t>
                              </m:r>
                            </m:sup>
                          </m:sSubSup>
                        </m:num>
                        <m:den>
                          <m:sSubSup>
                            <m:sSubSupPr>
                              <m:ctrlPr>
                                <a:rPr lang="en-US" sz="2000" i="1">
                                  <a:latin typeface="Cambria Math" panose="02040503050406030204" pitchFamily="18" charset="0"/>
                                </a:rPr>
                              </m:ctrlPr>
                            </m:sSubSupPr>
                            <m:e>
                              <m:r>
                                <a:rPr lang="en-US" sz="2000" i="1">
                                  <a:latin typeface="Cambria Math" panose="02040503050406030204" pitchFamily="18" charset="0"/>
                                </a:rPr>
                                <m:t>𝐼</m:t>
                              </m:r>
                            </m:e>
                            <m:sub>
                              <m:r>
                                <a:rPr lang="en-US" sz="2000" i="1">
                                  <a:latin typeface="Cambria Math" panose="02040503050406030204" pitchFamily="18" charset="0"/>
                                </a:rPr>
                                <m:t>𝑜</m:t>
                              </m:r>
                            </m:sub>
                            <m:sup>
                              <m:r>
                                <a:rPr lang="en-US" sz="2000" b="0" i="1" smtClean="0">
                                  <a:latin typeface="Cambria Math" panose="02040503050406030204" pitchFamily="18" charset="0"/>
                                </a:rPr>
                                <m:t>−</m:t>
                              </m:r>
                            </m:sup>
                          </m:sSubSup>
                        </m:den>
                      </m:f>
                    </m:oMath>
                  </m:oMathPara>
                </a14:m>
                <a:endParaRPr lang="en-US" sz="2000" dirty="0">
                  <a:solidFill>
                    <a:schemeClr val="tx1"/>
                  </a:solidFill>
                </a:endParaRPr>
              </a:p>
            </p:txBody>
          </p:sp>
        </mc:Choice>
        <mc:Fallback xmlns="">
          <p:sp>
            <p:nvSpPr>
              <p:cNvPr id="18" name="Rectangle 17">
                <a:extLst>
                  <a:ext uri="{FF2B5EF4-FFF2-40B4-BE49-F238E27FC236}">
                    <a16:creationId xmlns:a16="http://schemas.microsoft.com/office/drawing/2014/main" id="{220D8BF7-FEB0-433E-9D9A-D7A08F5A70B2}"/>
                  </a:ext>
                </a:extLst>
              </p:cNvPr>
              <p:cNvSpPr>
                <a:spLocks noRot="1" noChangeAspect="1" noMove="1" noResize="1" noEditPoints="1" noAdjustHandles="1" noChangeArrowheads="1" noChangeShapeType="1" noTextEdit="1"/>
              </p:cNvSpPr>
              <p:nvPr/>
            </p:nvSpPr>
            <p:spPr>
              <a:xfrm>
                <a:off x="7173517" y="1692538"/>
                <a:ext cx="2118336" cy="766107"/>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Rectangle 18">
                <a:extLst>
                  <a:ext uri="{FF2B5EF4-FFF2-40B4-BE49-F238E27FC236}">
                    <a16:creationId xmlns:a16="http://schemas.microsoft.com/office/drawing/2014/main" id="{0652FF68-A022-436F-A4E4-0C14FB88A28E}"/>
                  </a:ext>
                </a:extLst>
              </p:cNvPr>
              <p:cNvSpPr/>
              <p:nvPr/>
            </p:nvSpPr>
            <p:spPr>
              <a:xfrm>
                <a:off x="2637217" y="1677566"/>
                <a:ext cx="4303037" cy="78560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2000" i="1" smtClean="0">
                              <a:latin typeface="Cambria Math" panose="02040503050406030204" pitchFamily="18" charset="0"/>
                            </a:rPr>
                          </m:ctrlPr>
                        </m:sSubPr>
                        <m:e>
                          <m:r>
                            <m:rPr>
                              <m:sty m:val="p"/>
                            </m:rPr>
                            <a:rPr lang="en-US" sz="2000">
                              <a:latin typeface="Cambria Math" panose="02040503050406030204" pitchFamily="18" charset="0"/>
                            </a:rPr>
                            <m:t>Z</m:t>
                          </m:r>
                        </m:e>
                        <m:sub>
                          <m:r>
                            <a:rPr lang="en-US" sz="2000" b="0" i="1" smtClean="0">
                              <a:latin typeface="Cambria Math" panose="02040503050406030204" pitchFamily="18" charset="0"/>
                            </a:rPr>
                            <m:t>𝐿</m:t>
                          </m:r>
                        </m:sub>
                      </m:sSub>
                      <m:r>
                        <a:rPr lang="en-US" sz="2000" b="0" i="1" smtClean="0">
                          <a:latin typeface="Cambria Math" panose="02040503050406030204" pitchFamily="18" charset="0"/>
                        </a:rPr>
                        <m:t>=</m:t>
                      </m:r>
                      <m:f>
                        <m:fPr>
                          <m:ctrlPr>
                            <a:rPr lang="en-US" sz="2000" i="1">
                              <a:latin typeface="Cambria Math" panose="02040503050406030204" pitchFamily="18" charset="0"/>
                            </a:rPr>
                          </m:ctrlPr>
                        </m:fPr>
                        <m:num>
                          <m:sSub>
                            <m:sSubPr>
                              <m:ctrlPr>
                                <a:rPr lang="en-US" sz="2000" i="1">
                                  <a:latin typeface="Cambria Math" panose="02040503050406030204" pitchFamily="18" charset="0"/>
                                </a:rPr>
                              </m:ctrlPr>
                            </m:sSubPr>
                            <m:e>
                              <m:r>
                                <a:rPr lang="en-US" sz="2000" i="1">
                                  <a:latin typeface="Cambria Math" panose="02040503050406030204" pitchFamily="18" charset="0"/>
                                </a:rPr>
                                <m:t>𝑉</m:t>
                              </m:r>
                            </m:e>
                            <m:sub>
                              <m:r>
                                <a:rPr lang="en-US" sz="2000" i="1">
                                  <a:latin typeface="Cambria Math" panose="02040503050406030204" pitchFamily="18" charset="0"/>
                                </a:rPr>
                                <m:t>𝐿</m:t>
                              </m:r>
                            </m:sub>
                          </m:sSub>
                        </m:num>
                        <m:den>
                          <m:sSub>
                            <m:sSubPr>
                              <m:ctrlPr>
                                <a:rPr lang="en-US" sz="2000" i="1">
                                  <a:latin typeface="Cambria Math" panose="02040503050406030204" pitchFamily="18" charset="0"/>
                                </a:rPr>
                              </m:ctrlPr>
                            </m:sSubPr>
                            <m:e>
                              <m:r>
                                <a:rPr lang="en-US" sz="2000" i="1">
                                  <a:latin typeface="Cambria Math" panose="02040503050406030204" pitchFamily="18" charset="0"/>
                                </a:rPr>
                                <m:t>𝐼</m:t>
                              </m:r>
                            </m:e>
                            <m:sub>
                              <m:r>
                                <a:rPr lang="en-US" sz="2000" i="1">
                                  <a:latin typeface="Cambria Math" panose="02040503050406030204" pitchFamily="18" charset="0"/>
                                </a:rPr>
                                <m:t>𝐿</m:t>
                              </m:r>
                            </m:sub>
                          </m:sSub>
                        </m:den>
                      </m:f>
                      <m:r>
                        <a:rPr lang="en-US" sz="2000" b="0" i="1" smtClean="0">
                          <a:latin typeface="Cambria Math" panose="02040503050406030204" pitchFamily="18" charset="0"/>
                        </a:rPr>
                        <m:t>=</m:t>
                      </m:r>
                      <m:f>
                        <m:fPr>
                          <m:ctrlPr>
                            <a:rPr lang="en-US" sz="2000" i="1">
                              <a:latin typeface="Cambria Math" panose="02040503050406030204" pitchFamily="18" charset="0"/>
                            </a:rPr>
                          </m:ctrlPr>
                        </m:fPr>
                        <m:num>
                          <m:r>
                            <a:rPr lang="en-US" sz="2000" b="0" i="1" smtClean="0">
                              <a:latin typeface="Cambria Math" panose="02040503050406030204" pitchFamily="18" charset="0"/>
                            </a:rPr>
                            <m:t>𝑉</m:t>
                          </m:r>
                          <m:r>
                            <a:rPr lang="en-US" sz="2000" b="0" i="1" smtClean="0">
                              <a:latin typeface="Cambria Math" panose="02040503050406030204" pitchFamily="18" charset="0"/>
                            </a:rPr>
                            <m:t>(ℓ)</m:t>
                          </m:r>
                        </m:num>
                        <m:den>
                          <m:r>
                            <a:rPr lang="en-US" sz="2000" b="0" i="1" smtClean="0">
                              <a:latin typeface="Cambria Math" panose="02040503050406030204" pitchFamily="18" charset="0"/>
                            </a:rPr>
                            <m:t>𝐼</m:t>
                          </m:r>
                          <m:r>
                            <a:rPr lang="en-US" sz="2000" b="0" i="1" smtClean="0">
                              <a:latin typeface="Cambria Math" panose="02040503050406030204" pitchFamily="18" charset="0"/>
                            </a:rPr>
                            <m:t>(ℓ)</m:t>
                          </m:r>
                        </m:den>
                      </m:f>
                      <m:r>
                        <a:rPr lang="en-US" sz="2000" b="0" i="1" smtClean="0">
                          <a:latin typeface="Cambria Math" panose="02040503050406030204" pitchFamily="18" charset="0"/>
                        </a:rPr>
                        <m:t>=</m:t>
                      </m:r>
                      <m:f>
                        <m:fPr>
                          <m:ctrlPr>
                            <a:rPr lang="en-US" sz="2000" b="0" i="1" smtClean="0">
                              <a:latin typeface="Cambria Math" panose="02040503050406030204" pitchFamily="18" charset="0"/>
                            </a:rPr>
                          </m:ctrlPr>
                        </m:fPr>
                        <m:num>
                          <m:sSubSup>
                            <m:sSubSupPr>
                              <m:ctrlPr>
                                <a:rPr lang="en-US" sz="2000" i="1">
                                  <a:latin typeface="Cambria Math" panose="02040503050406030204" pitchFamily="18" charset="0"/>
                                </a:rPr>
                              </m:ctrlPr>
                            </m:sSubSupPr>
                            <m:e>
                              <m:r>
                                <m:rPr>
                                  <m:sty m:val="p"/>
                                </m:rPr>
                                <a:rPr lang="en-US" sz="2000">
                                  <a:latin typeface="Cambria Math" panose="02040503050406030204" pitchFamily="18" charset="0"/>
                                </a:rPr>
                                <m:t>V</m:t>
                              </m:r>
                            </m:e>
                            <m:sub>
                              <m:r>
                                <m:rPr>
                                  <m:sty m:val="p"/>
                                </m:rPr>
                                <a:rPr lang="en-US" sz="2000">
                                  <a:latin typeface="Cambria Math" panose="02040503050406030204" pitchFamily="18" charset="0"/>
                                </a:rPr>
                                <m:t>o</m:t>
                              </m:r>
                            </m:sub>
                            <m:sup>
                              <m:r>
                                <a:rPr lang="en-US" sz="2000">
                                  <a:latin typeface="Cambria Math" panose="02040503050406030204" pitchFamily="18" charset="0"/>
                                </a:rPr>
                                <m:t>+</m:t>
                              </m:r>
                            </m:sup>
                          </m:sSubSup>
                          <m:sSup>
                            <m:sSupPr>
                              <m:ctrlPr>
                                <a:rPr lang="en-US" sz="2000" i="1">
                                  <a:latin typeface="Cambria Math" panose="02040503050406030204" pitchFamily="18" charset="0"/>
                                </a:rPr>
                              </m:ctrlPr>
                            </m:sSupPr>
                            <m:e>
                              <m:r>
                                <m:rPr>
                                  <m:sty m:val="p"/>
                                </m:rPr>
                                <a:rPr lang="en-US" sz="2000">
                                  <a:latin typeface="Cambria Math" panose="02040503050406030204" pitchFamily="18" charset="0"/>
                                </a:rPr>
                                <m:t>e</m:t>
                              </m:r>
                            </m:e>
                            <m:sup>
                              <m:r>
                                <a:rPr lang="en-US" sz="2000">
                                  <a:latin typeface="Cambria Math" panose="02040503050406030204" pitchFamily="18" charset="0"/>
                                </a:rPr>
                                <m:t>−</m:t>
                              </m:r>
                              <m:r>
                                <m:rPr>
                                  <m:sty m:val="p"/>
                                </m:rPr>
                                <a:rPr lang="en-US" sz="2000" b="0" i="0" smtClean="0">
                                  <a:latin typeface="Cambria Math" panose="02040503050406030204" pitchFamily="18" charset="0"/>
                                </a:rPr>
                                <m:t>j</m:t>
                              </m:r>
                              <m:r>
                                <a:rPr lang="en-US" sz="2000" b="0" i="1" smtClean="0">
                                  <a:latin typeface="Cambria Math" panose="02040503050406030204" pitchFamily="18" charset="0"/>
                                </a:rPr>
                                <m:t>𝛽</m:t>
                              </m:r>
                              <m:r>
                                <a:rPr lang="en-US" sz="2000" b="0" i="1" smtClean="0">
                                  <a:latin typeface="Cambria Math" panose="02040503050406030204" pitchFamily="18" charset="0"/>
                                </a:rPr>
                                <m:t>ℓ</m:t>
                              </m:r>
                            </m:sup>
                          </m:sSup>
                          <m:r>
                            <a:rPr lang="en-US" sz="2000">
                              <a:latin typeface="Cambria Math" panose="02040503050406030204" pitchFamily="18" charset="0"/>
                            </a:rPr>
                            <m:t>+</m:t>
                          </m:r>
                          <m:sSubSup>
                            <m:sSubSupPr>
                              <m:ctrlPr>
                                <a:rPr lang="en-US" sz="2000" i="1">
                                  <a:latin typeface="Cambria Math" panose="02040503050406030204" pitchFamily="18" charset="0"/>
                                </a:rPr>
                              </m:ctrlPr>
                            </m:sSubSupPr>
                            <m:e>
                              <m:r>
                                <m:rPr>
                                  <m:sty m:val="p"/>
                                </m:rPr>
                                <a:rPr lang="en-US" sz="2000">
                                  <a:latin typeface="Cambria Math" panose="02040503050406030204" pitchFamily="18" charset="0"/>
                                </a:rPr>
                                <m:t>V</m:t>
                              </m:r>
                            </m:e>
                            <m:sub>
                              <m:r>
                                <m:rPr>
                                  <m:sty m:val="p"/>
                                </m:rPr>
                                <a:rPr lang="en-US" sz="2000">
                                  <a:latin typeface="Cambria Math" panose="02040503050406030204" pitchFamily="18" charset="0"/>
                                </a:rPr>
                                <m:t>o</m:t>
                              </m:r>
                            </m:sub>
                            <m:sup>
                              <m:r>
                                <a:rPr lang="en-US" sz="2000">
                                  <a:latin typeface="Cambria Math" panose="02040503050406030204" pitchFamily="18" charset="0"/>
                                </a:rPr>
                                <m:t>−</m:t>
                              </m:r>
                            </m:sup>
                          </m:sSubSup>
                          <m:sSup>
                            <m:sSupPr>
                              <m:ctrlPr>
                                <a:rPr lang="en-US" sz="2000" i="1">
                                  <a:latin typeface="Cambria Math" panose="02040503050406030204" pitchFamily="18" charset="0"/>
                                </a:rPr>
                              </m:ctrlPr>
                            </m:sSupPr>
                            <m:e>
                              <m:r>
                                <m:rPr>
                                  <m:sty m:val="p"/>
                                </m:rPr>
                                <a:rPr lang="en-US" sz="2000">
                                  <a:latin typeface="Cambria Math" panose="02040503050406030204" pitchFamily="18" charset="0"/>
                                </a:rPr>
                                <m:t>e</m:t>
                              </m:r>
                            </m:e>
                            <m:sup>
                              <m:r>
                                <a:rPr lang="en-US" sz="2000">
                                  <a:latin typeface="Cambria Math" panose="02040503050406030204" pitchFamily="18" charset="0"/>
                                </a:rPr>
                                <m:t>+</m:t>
                              </m:r>
                              <m:r>
                                <m:rPr>
                                  <m:sty m:val="p"/>
                                </m:rPr>
                                <a:rPr lang="en-US" sz="2000" b="0" i="0" smtClean="0">
                                  <a:latin typeface="Cambria Math" panose="02040503050406030204" pitchFamily="18" charset="0"/>
                                </a:rPr>
                                <m:t>j</m:t>
                              </m:r>
                              <m:r>
                                <a:rPr lang="en-US" sz="2000" b="0" i="1" smtClean="0">
                                  <a:latin typeface="Cambria Math" panose="02040503050406030204" pitchFamily="18" charset="0"/>
                                </a:rPr>
                                <m:t>𝛽</m:t>
                              </m:r>
                              <m:r>
                                <a:rPr lang="en-US" sz="2000" b="0" i="1" smtClean="0">
                                  <a:latin typeface="Cambria Math" panose="02040503050406030204" pitchFamily="18" charset="0"/>
                                </a:rPr>
                                <m:t>ℓ</m:t>
                              </m:r>
                            </m:sup>
                          </m:sSup>
                        </m:num>
                        <m:den>
                          <m:sSubSup>
                            <m:sSubSupPr>
                              <m:ctrlPr>
                                <a:rPr lang="en-US" sz="2000" i="1">
                                  <a:latin typeface="Cambria Math" panose="02040503050406030204" pitchFamily="18" charset="0"/>
                                </a:rPr>
                              </m:ctrlPr>
                            </m:sSubSupPr>
                            <m:e>
                              <m:r>
                                <m:rPr>
                                  <m:sty m:val="p"/>
                                </m:rPr>
                                <a:rPr lang="en-US" sz="2000">
                                  <a:latin typeface="Cambria Math" panose="02040503050406030204" pitchFamily="18" charset="0"/>
                                </a:rPr>
                                <m:t>I</m:t>
                              </m:r>
                            </m:e>
                            <m:sub>
                              <m:r>
                                <m:rPr>
                                  <m:sty m:val="p"/>
                                </m:rPr>
                                <a:rPr lang="en-US" sz="2000">
                                  <a:latin typeface="Cambria Math" panose="02040503050406030204" pitchFamily="18" charset="0"/>
                                </a:rPr>
                                <m:t>o</m:t>
                              </m:r>
                            </m:sub>
                            <m:sup>
                              <m:r>
                                <a:rPr lang="en-US" sz="2000">
                                  <a:latin typeface="Cambria Math" panose="02040503050406030204" pitchFamily="18" charset="0"/>
                                </a:rPr>
                                <m:t>+</m:t>
                              </m:r>
                            </m:sup>
                          </m:sSubSup>
                          <m:sSup>
                            <m:sSupPr>
                              <m:ctrlPr>
                                <a:rPr lang="en-US" sz="2000" i="1">
                                  <a:latin typeface="Cambria Math" panose="02040503050406030204" pitchFamily="18" charset="0"/>
                                </a:rPr>
                              </m:ctrlPr>
                            </m:sSupPr>
                            <m:e>
                              <m:r>
                                <m:rPr>
                                  <m:sty m:val="p"/>
                                </m:rPr>
                                <a:rPr lang="en-US" sz="2000">
                                  <a:latin typeface="Cambria Math" panose="02040503050406030204" pitchFamily="18" charset="0"/>
                                </a:rPr>
                                <m:t>e</m:t>
                              </m:r>
                            </m:e>
                            <m:sup>
                              <m:r>
                                <a:rPr lang="en-US" sz="2000">
                                  <a:latin typeface="Cambria Math" panose="02040503050406030204" pitchFamily="18" charset="0"/>
                                </a:rPr>
                                <m:t>−</m:t>
                              </m:r>
                              <m:r>
                                <a:rPr lang="en-US" sz="2000" b="0" i="1" smtClean="0">
                                  <a:latin typeface="Cambria Math" panose="02040503050406030204" pitchFamily="18" charset="0"/>
                                </a:rPr>
                                <m:t>𝑗</m:t>
                              </m:r>
                              <m:r>
                                <a:rPr lang="en-US" sz="2000" b="0" i="1" smtClean="0">
                                  <a:latin typeface="Cambria Math" panose="02040503050406030204" pitchFamily="18" charset="0"/>
                                </a:rPr>
                                <m:t>𝛽</m:t>
                              </m:r>
                              <m:r>
                                <a:rPr lang="en-US" sz="2000" b="0" i="1" smtClean="0">
                                  <a:latin typeface="Cambria Math" panose="02040503050406030204" pitchFamily="18" charset="0"/>
                                </a:rPr>
                                <m:t>ℓ</m:t>
                              </m:r>
                            </m:sup>
                          </m:sSup>
                          <m:r>
                            <a:rPr lang="en-US" sz="2000">
                              <a:latin typeface="Cambria Math" panose="02040503050406030204" pitchFamily="18" charset="0"/>
                            </a:rPr>
                            <m:t>+</m:t>
                          </m:r>
                          <m:sSubSup>
                            <m:sSubSupPr>
                              <m:ctrlPr>
                                <a:rPr lang="en-US" sz="2000" i="1">
                                  <a:latin typeface="Cambria Math" panose="02040503050406030204" pitchFamily="18" charset="0"/>
                                </a:rPr>
                              </m:ctrlPr>
                            </m:sSubSupPr>
                            <m:e>
                              <m:r>
                                <m:rPr>
                                  <m:sty m:val="p"/>
                                </m:rPr>
                                <a:rPr lang="en-US" sz="2000">
                                  <a:latin typeface="Cambria Math" panose="02040503050406030204" pitchFamily="18" charset="0"/>
                                </a:rPr>
                                <m:t>I</m:t>
                              </m:r>
                            </m:e>
                            <m:sub>
                              <m:r>
                                <m:rPr>
                                  <m:sty m:val="p"/>
                                </m:rPr>
                                <a:rPr lang="en-US" sz="2000">
                                  <a:latin typeface="Cambria Math" panose="02040503050406030204" pitchFamily="18" charset="0"/>
                                </a:rPr>
                                <m:t>o</m:t>
                              </m:r>
                            </m:sub>
                            <m:sup>
                              <m:r>
                                <a:rPr lang="en-US" sz="2000">
                                  <a:latin typeface="Cambria Math" panose="02040503050406030204" pitchFamily="18" charset="0"/>
                                </a:rPr>
                                <m:t>−</m:t>
                              </m:r>
                            </m:sup>
                          </m:sSubSup>
                          <m:sSup>
                            <m:sSupPr>
                              <m:ctrlPr>
                                <a:rPr lang="en-US" sz="2000" i="1">
                                  <a:latin typeface="Cambria Math" panose="02040503050406030204" pitchFamily="18" charset="0"/>
                                </a:rPr>
                              </m:ctrlPr>
                            </m:sSupPr>
                            <m:e>
                              <m:r>
                                <m:rPr>
                                  <m:sty m:val="p"/>
                                </m:rPr>
                                <a:rPr lang="en-US" sz="2000">
                                  <a:latin typeface="Cambria Math" panose="02040503050406030204" pitchFamily="18" charset="0"/>
                                </a:rPr>
                                <m:t>e</m:t>
                              </m:r>
                            </m:e>
                            <m:sup>
                              <m:r>
                                <a:rPr lang="en-US" sz="2000">
                                  <a:latin typeface="Cambria Math" panose="02040503050406030204" pitchFamily="18" charset="0"/>
                                </a:rPr>
                                <m:t>+</m:t>
                              </m:r>
                              <m:r>
                                <m:rPr>
                                  <m:sty m:val="p"/>
                                </m:rPr>
                                <a:rPr lang="en-US" sz="2000" b="0" i="0" smtClean="0">
                                  <a:latin typeface="Cambria Math" panose="02040503050406030204" pitchFamily="18" charset="0"/>
                                </a:rPr>
                                <m:t>j</m:t>
                              </m:r>
                              <m:r>
                                <a:rPr lang="en-US" sz="2000" b="0" i="1" smtClean="0">
                                  <a:latin typeface="Cambria Math" panose="02040503050406030204" pitchFamily="18" charset="0"/>
                                </a:rPr>
                                <m:t>𝛽</m:t>
                              </m:r>
                              <m:r>
                                <a:rPr lang="en-US" sz="2000" b="0" i="1" smtClean="0">
                                  <a:latin typeface="Cambria Math" panose="02040503050406030204" pitchFamily="18" charset="0"/>
                                </a:rPr>
                                <m:t>ℓ</m:t>
                              </m:r>
                            </m:sup>
                          </m:sSup>
                        </m:den>
                      </m:f>
                    </m:oMath>
                  </m:oMathPara>
                </a14:m>
                <a:endParaRPr lang="en-US" sz="2000" dirty="0">
                  <a:solidFill>
                    <a:schemeClr val="tx1"/>
                  </a:solidFill>
                </a:endParaRPr>
              </a:p>
            </p:txBody>
          </p:sp>
        </mc:Choice>
        <mc:Fallback xmlns="">
          <p:sp>
            <p:nvSpPr>
              <p:cNvPr id="19" name="Rectangle 18">
                <a:extLst>
                  <a:ext uri="{FF2B5EF4-FFF2-40B4-BE49-F238E27FC236}">
                    <a16:creationId xmlns:a16="http://schemas.microsoft.com/office/drawing/2014/main" id="{0652FF68-A022-436F-A4E4-0C14FB88A28E}"/>
                  </a:ext>
                </a:extLst>
              </p:cNvPr>
              <p:cNvSpPr>
                <a:spLocks noRot="1" noChangeAspect="1" noMove="1" noResize="1" noEditPoints="1" noAdjustHandles="1" noChangeArrowheads="1" noChangeShapeType="1" noTextEdit="1"/>
              </p:cNvSpPr>
              <p:nvPr/>
            </p:nvSpPr>
            <p:spPr>
              <a:xfrm>
                <a:off x="2637217" y="1677566"/>
                <a:ext cx="4303037" cy="785600"/>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Rectangle 24">
                <a:extLst>
                  <a:ext uri="{FF2B5EF4-FFF2-40B4-BE49-F238E27FC236}">
                    <a16:creationId xmlns:a16="http://schemas.microsoft.com/office/drawing/2014/main" id="{CDB59AA7-94F0-405E-8EC9-BB2C2F9C1D1A}"/>
                  </a:ext>
                </a:extLst>
              </p:cNvPr>
              <p:cNvSpPr/>
              <p:nvPr/>
            </p:nvSpPr>
            <p:spPr>
              <a:xfrm>
                <a:off x="2091915" y="4061462"/>
                <a:ext cx="7846243" cy="646331"/>
              </a:xfrm>
              <a:prstGeom prst="rect">
                <a:avLst/>
              </a:prstGeom>
            </p:spPr>
            <p:txBody>
              <a:bodyPr wrap="square">
                <a:spAutoFit/>
              </a:bodyPr>
              <a:lstStyle/>
              <a:p>
                <a:r>
                  <a:rPr lang="en-US" sz="1800" dirty="0"/>
                  <a:t>And we can arbitrarily assign </a:t>
                </a:r>
                <a14:m>
                  <m:oMath xmlns:m="http://schemas.openxmlformats.org/officeDocument/2006/math">
                    <m:r>
                      <a:rPr lang="en-US" sz="1800" b="1" i="1" u="sng" smtClean="0">
                        <a:latin typeface="Cambria Math" panose="02040503050406030204" pitchFamily="18" charset="0"/>
                      </a:rPr>
                      <m:t>𝒛</m:t>
                    </m:r>
                    <m:r>
                      <a:rPr lang="en-US" sz="1800" b="1" i="1" u="sng" smtClean="0">
                        <a:latin typeface="Cambria Math" panose="02040503050406030204" pitchFamily="18" charset="0"/>
                      </a:rPr>
                      <m:t>=ℓ=</m:t>
                    </m:r>
                    <m:r>
                      <a:rPr lang="en-US" sz="1800" b="1" i="1" u="sng" smtClean="0">
                        <a:latin typeface="Cambria Math" panose="02040503050406030204" pitchFamily="18" charset="0"/>
                      </a:rPr>
                      <m:t>𝟎</m:t>
                    </m:r>
                  </m:oMath>
                </a14:m>
                <a:r>
                  <a:rPr lang="en-US" sz="1800" b="1" u="sng" dirty="0"/>
                  <a:t> </a:t>
                </a:r>
                <a:r>
                  <a:rPr lang="en-US" sz="1800" dirty="0"/>
                  <a:t>as the zero location for the z-axis.  </a:t>
                </a:r>
              </a:p>
              <a:p>
                <a:r>
                  <a:rPr lang="en-US" sz="1800" dirty="0"/>
                  <a:t>This leads to the following definition of the reflection coefficient:</a:t>
                </a:r>
              </a:p>
            </p:txBody>
          </p:sp>
        </mc:Choice>
        <mc:Fallback xmlns="">
          <p:sp>
            <p:nvSpPr>
              <p:cNvPr id="25" name="Rectangle 24">
                <a:extLst>
                  <a:ext uri="{FF2B5EF4-FFF2-40B4-BE49-F238E27FC236}">
                    <a16:creationId xmlns:a16="http://schemas.microsoft.com/office/drawing/2014/main" id="{CDB59AA7-94F0-405E-8EC9-BB2C2F9C1D1A}"/>
                  </a:ext>
                </a:extLst>
              </p:cNvPr>
              <p:cNvSpPr>
                <a:spLocks noRot="1" noChangeAspect="1" noMove="1" noResize="1" noEditPoints="1" noAdjustHandles="1" noChangeArrowheads="1" noChangeShapeType="1" noTextEdit="1"/>
              </p:cNvSpPr>
              <p:nvPr/>
            </p:nvSpPr>
            <p:spPr>
              <a:xfrm>
                <a:off x="2091915" y="4061462"/>
                <a:ext cx="7846243" cy="646331"/>
              </a:xfrm>
              <a:prstGeom prst="rect">
                <a:avLst/>
              </a:prstGeom>
              <a:blipFill>
                <a:blip r:embed="rId6"/>
                <a:stretch>
                  <a:fillRect l="-622" t="-4717" b="-1415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Rectangle 25">
                <a:extLst>
                  <a:ext uri="{FF2B5EF4-FFF2-40B4-BE49-F238E27FC236}">
                    <a16:creationId xmlns:a16="http://schemas.microsoft.com/office/drawing/2014/main" id="{05C8FCF8-0EC8-47B7-9D45-0C38E6592CD2}"/>
                  </a:ext>
                </a:extLst>
              </p:cNvPr>
              <p:cNvSpPr/>
              <p:nvPr/>
            </p:nvSpPr>
            <p:spPr>
              <a:xfrm>
                <a:off x="4631113" y="4961371"/>
                <a:ext cx="2210798" cy="724044"/>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US" sz="2000" b="0" i="0" smtClean="0">
                          <a:latin typeface="Cambria Math" panose="02040503050406030204" pitchFamily="18" charset="0"/>
                        </a:rPr>
                        <m:t>Γ</m:t>
                      </m:r>
                      <m:r>
                        <a:rPr lang="en-US" sz="2000" b="0" i="1" smtClean="0">
                          <a:latin typeface="Cambria Math" panose="02040503050406030204" pitchFamily="18" charset="0"/>
                        </a:rPr>
                        <m:t>=</m:t>
                      </m:r>
                      <m:f>
                        <m:fPr>
                          <m:ctrlPr>
                            <a:rPr lang="en-US" sz="2000" i="1" smtClean="0">
                              <a:latin typeface="Cambria Math" panose="02040503050406030204" pitchFamily="18" charset="0"/>
                            </a:rPr>
                          </m:ctrlPr>
                        </m:fPr>
                        <m:num>
                          <m:sSubSup>
                            <m:sSubSupPr>
                              <m:ctrlPr>
                                <a:rPr lang="en-US" sz="2000" i="1">
                                  <a:latin typeface="Cambria Math" panose="02040503050406030204" pitchFamily="18" charset="0"/>
                                </a:rPr>
                              </m:ctrlPr>
                            </m:sSubSupPr>
                            <m:e>
                              <m:r>
                                <a:rPr lang="en-US" sz="2000" i="1">
                                  <a:latin typeface="Cambria Math" panose="02040503050406030204" pitchFamily="18" charset="0"/>
                                </a:rPr>
                                <m:t>𝑉</m:t>
                              </m:r>
                            </m:e>
                            <m:sub>
                              <m:r>
                                <a:rPr lang="en-US" sz="2000" i="1">
                                  <a:latin typeface="Cambria Math" panose="02040503050406030204" pitchFamily="18" charset="0"/>
                                </a:rPr>
                                <m:t>𝑜</m:t>
                              </m:r>
                            </m:sub>
                            <m:sup>
                              <m:r>
                                <a:rPr lang="en-US" sz="2000" b="0" i="1" smtClean="0">
                                  <a:latin typeface="Cambria Math" panose="02040503050406030204" pitchFamily="18" charset="0"/>
                                </a:rPr>
                                <m:t>−</m:t>
                              </m:r>
                            </m:sup>
                          </m:sSubSup>
                        </m:num>
                        <m:den>
                          <m:sSubSup>
                            <m:sSubSupPr>
                              <m:ctrlPr>
                                <a:rPr lang="en-US" sz="2000" i="1">
                                  <a:latin typeface="Cambria Math" panose="02040503050406030204" pitchFamily="18" charset="0"/>
                                </a:rPr>
                              </m:ctrlPr>
                            </m:sSubSupPr>
                            <m:e>
                              <m:r>
                                <a:rPr lang="en-US" sz="2000" i="1">
                                  <a:latin typeface="Cambria Math" panose="02040503050406030204" pitchFamily="18" charset="0"/>
                                </a:rPr>
                                <m:t>𝑉</m:t>
                              </m:r>
                            </m:e>
                            <m:sub>
                              <m:r>
                                <a:rPr lang="en-US" sz="2000" i="1">
                                  <a:latin typeface="Cambria Math" panose="02040503050406030204" pitchFamily="18" charset="0"/>
                                </a:rPr>
                                <m:t>𝑜</m:t>
                              </m:r>
                            </m:sub>
                            <m:sup>
                              <m:r>
                                <a:rPr lang="en-US" sz="2000" b="0" i="1" smtClean="0">
                                  <a:latin typeface="Cambria Math" panose="02040503050406030204" pitchFamily="18" charset="0"/>
                                </a:rPr>
                                <m:t>+</m:t>
                              </m:r>
                            </m:sup>
                          </m:sSubSup>
                        </m:den>
                      </m:f>
                      <m:r>
                        <a:rPr lang="en-US" sz="2000" b="0" i="1" smtClean="0">
                          <a:latin typeface="Cambria Math" panose="02040503050406030204" pitchFamily="18" charset="0"/>
                        </a:rPr>
                        <m:t>=</m:t>
                      </m:r>
                      <m:f>
                        <m:fPr>
                          <m:ctrlPr>
                            <a:rPr lang="en-US" sz="2000" b="0" i="1" smtClean="0">
                              <a:latin typeface="Cambria Math" panose="02040503050406030204" pitchFamily="18" charset="0"/>
                            </a:rPr>
                          </m:ctrlPr>
                        </m:fPr>
                        <m:num>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𝑍</m:t>
                              </m:r>
                            </m:e>
                            <m:sub>
                              <m:r>
                                <a:rPr lang="en-US" sz="2000" b="0" i="1" smtClean="0">
                                  <a:latin typeface="Cambria Math" panose="02040503050406030204" pitchFamily="18" charset="0"/>
                                </a:rPr>
                                <m:t>𝐿</m:t>
                              </m:r>
                            </m:sub>
                          </m:sSub>
                          <m:r>
                            <a:rPr lang="en-US" sz="2000" b="0" i="0" smtClean="0">
                              <a:latin typeface="Cambria Math" panose="02040503050406030204" pitchFamily="18" charset="0"/>
                            </a:rPr>
                            <m:t>−</m:t>
                          </m:r>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𝑍</m:t>
                              </m:r>
                            </m:e>
                            <m:sub>
                              <m:r>
                                <a:rPr lang="en-US" sz="2000" b="0" i="1" smtClean="0">
                                  <a:latin typeface="Cambria Math" panose="02040503050406030204" pitchFamily="18" charset="0"/>
                                </a:rPr>
                                <m:t>𝑜</m:t>
                              </m:r>
                            </m:sub>
                          </m:sSub>
                        </m:num>
                        <m:den>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𝑍</m:t>
                              </m:r>
                            </m:e>
                            <m:sub>
                              <m:r>
                                <a:rPr lang="en-US" sz="2000" b="0" i="1" smtClean="0">
                                  <a:latin typeface="Cambria Math" panose="02040503050406030204" pitchFamily="18" charset="0"/>
                                </a:rPr>
                                <m:t>𝐿</m:t>
                              </m:r>
                            </m:sub>
                          </m:sSub>
                          <m:r>
                            <a:rPr lang="en-US" sz="2000" b="0" i="1" smtClean="0">
                              <a:latin typeface="Cambria Math" panose="02040503050406030204" pitchFamily="18" charset="0"/>
                            </a:rPr>
                            <m:t>+</m:t>
                          </m:r>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𝑍</m:t>
                              </m:r>
                            </m:e>
                            <m:sub>
                              <m:r>
                                <a:rPr lang="en-US" sz="2000" b="0" i="1" smtClean="0">
                                  <a:latin typeface="Cambria Math" panose="02040503050406030204" pitchFamily="18" charset="0"/>
                                </a:rPr>
                                <m:t>𝑜</m:t>
                              </m:r>
                            </m:sub>
                          </m:sSub>
                        </m:den>
                      </m:f>
                    </m:oMath>
                  </m:oMathPara>
                </a14:m>
                <a:endParaRPr lang="en-US" sz="2000" dirty="0">
                  <a:solidFill>
                    <a:schemeClr val="tx1"/>
                  </a:solidFill>
                </a:endParaRPr>
              </a:p>
            </p:txBody>
          </p:sp>
        </mc:Choice>
        <mc:Fallback xmlns="">
          <p:sp>
            <p:nvSpPr>
              <p:cNvPr id="26" name="Rectangle 25">
                <a:extLst>
                  <a:ext uri="{FF2B5EF4-FFF2-40B4-BE49-F238E27FC236}">
                    <a16:creationId xmlns:a16="http://schemas.microsoft.com/office/drawing/2014/main" id="{05C8FCF8-0EC8-47B7-9D45-0C38E6592CD2}"/>
                  </a:ext>
                </a:extLst>
              </p:cNvPr>
              <p:cNvSpPr>
                <a:spLocks noRot="1" noChangeAspect="1" noMove="1" noResize="1" noEditPoints="1" noAdjustHandles="1" noChangeArrowheads="1" noChangeShapeType="1" noTextEdit="1"/>
              </p:cNvSpPr>
              <p:nvPr/>
            </p:nvSpPr>
            <p:spPr>
              <a:xfrm>
                <a:off x="4631113" y="4961371"/>
                <a:ext cx="2210798" cy="724044"/>
              </a:xfrm>
              <a:prstGeom prst="rect">
                <a:avLst/>
              </a:prstGeom>
              <a:blipFill>
                <a:blip r:embed="rId7"/>
                <a:stretch>
                  <a:fillRect/>
                </a:stretch>
              </a:blipFill>
            </p:spPr>
            <p:txBody>
              <a:bodyPr/>
              <a:lstStyle/>
              <a:p>
                <a:r>
                  <a:rPr lang="en-US">
                    <a:noFill/>
                  </a:rPr>
                  <a:t> </a:t>
                </a:r>
              </a:p>
            </p:txBody>
          </p:sp>
        </mc:Fallback>
      </mc:AlternateContent>
      <p:sp>
        <p:nvSpPr>
          <p:cNvPr id="2" name="Title 1">
            <a:extLst>
              <a:ext uri="{FF2B5EF4-FFF2-40B4-BE49-F238E27FC236}">
                <a16:creationId xmlns:a16="http://schemas.microsoft.com/office/drawing/2014/main" id="{EF442B0F-9234-4512-A9D6-C0E59277B5D6}"/>
              </a:ext>
            </a:extLst>
          </p:cNvPr>
          <p:cNvSpPr>
            <a:spLocks noGrp="1"/>
          </p:cNvSpPr>
          <p:nvPr>
            <p:ph type="title"/>
          </p:nvPr>
        </p:nvSpPr>
        <p:spPr/>
        <p:txBody>
          <a:bodyPr/>
          <a:lstStyle/>
          <a:p>
            <a:r>
              <a:rPr lang="en-US" dirty="0">
                <a:latin typeface="+mn-lt"/>
              </a:rPr>
              <a:t>Energy Transfer to Load</a:t>
            </a:r>
          </a:p>
        </p:txBody>
      </p:sp>
    </p:spTree>
    <p:extLst>
      <p:ext uri="{BB962C8B-B14F-4D97-AF65-F5344CB8AC3E}">
        <p14:creationId xmlns:p14="http://schemas.microsoft.com/office/powerpoint/2010/main" val="385558993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09600" y="611087"/>
            <a:ext cx="7781412" cy="369332"/>
          </a:xfrm>
          <a:prstGeom prst="rect">
            <a:avLst/>
          </a:prstGeom>
        </p:spPr>
        <p:txBody>
          <a:bodyPr wrap="square">
            <a:spAutoFit/>
          </a:bodyPr>
          <a:lstStyle/>
          <a:p>
            <a:r>
              <a:rPr lang="en-US" sz="1800" i="1" dirty="0"/>
              <a:t>What does the reflection coefficient mean?</a:t>
            </a:r>
          </a:p>
        </p:txBody>
      </p:sp>
      <p:sp>
        <p:nvSpPr>
          <p:cNvPr id="12" name="Rectangle 11">
            <a:extLst>
              <a:ext uri="{FF2B5EF4-FFF2-40B4-BE49-F238E27FC236}">
                <a16:creationId xmlns:a16="http://schemas.microsoft.com/office/drawing/2014/main" id="{318F75C7-54C9-47C2-BB04-AAA9EA934A70}"/>
              </a:ext>
            </a:extLst>
          </p:cNvPr>
          <p:cNvSpPr/>
          <p:nvPr/>
        </p:nvSpPr>
        <p:spPr>
          <a:xfrm>
            <a:off x="4846929" y="1161741"/>
            <a:ext cx="2162585" cy="88604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mc:AlternateContent xmlns:mc="http://schemas.openxmlformats.org/markup-compatibility/2006" xmlns:a14="http://schemas.microsoft.com/office/drawing/2010/main">
        <mc:Choice Requires="a14">
          <p:sp>
            <p:nvSpPr>
              <p:cNvPr id="13" name="Rectangle 12">
                <a:extLst>
                  <a:ext uri="{FF2B5EF4-FFF2-40B4-BE49-F238E27FC236}">
                    <a16:creationId xmlns:a16="http://schemas.microsoft.com/office/drawing/2014/main" id="{2D9A056C-B6FA-415D-8970-24BA30AD379E}"/>
                  </a:ext>
                </a:extLst>
              </p:cNvPr>
              <p:cNvSpPr/>
              <p:nvPr/>
            </p:nvSpPr>
            <p:spPr>
              <a:xfrm>
                <a:off x="4798715" y="1220727"/>
                <a:ext cx="2210798" cy="72404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US" sz="2000" b="0" i="0" smtClean="0">
                          <a:latin typeface="Cambria Math" panose="02040503050406030204" pitchFamily="18" charset="0"/>
                        </a:rPr>
                        <m:t>Γ</m:t>
                      </m:r>
                      <m:r>
                        <a:rPr lang="en-US" sz="2000" b="0" i="1" smtClean="0">
                          <a:latin typeface="Cambria Math" panose="02040503050406030204" pitchFamily="18" charset="0"/>
                        </a:rPr>
                        <m:t>=</m:t>
                      </m:r>
                      <m:f>
                        <m:fPr>
                          <m:ctrlPr>
                            <a:rPr lang="en-US" sz="2000" i="1" smtClean="0">
                              <a:latin typeface="Cambria Math" panose="02040503050406030204" pitchFamily="18" charset="0"/>
                            </a:rPr>
                          </m:ctrlPr>
                        </m:fPr>
                        <m:num>
                          <m:sSubSup>
                            <m:sSubSupPr>
                              <m:ctrlPr>
                                <a:rPr lang="en-US" sz="2000" i="1">
                                  <a:latin typeface="Cambria Math" panose="02040503050406030204" pitchFamily="18" charset="0"/>
                                </a:rPr>
                              </m:ctrlPr>
                            </m:sSubSupPr>
                            <m:e>
                              <m:r>
                                <a:rPr lang="en-US" sz="2000" i="1">
                                  <a:latin typeface="Cambria Math" panose="02040503050406030204" pitchFamily="18" charset="0"/>
                                </a:rPr>
                                <m:t>𝑉</m:t>
                              </m:r>
                            </m:e>
                            <m:sub>
                              <m:r>
                                <a:rPr lang="en-US" sz="2000" i="1">
                                  <a:latin typeface="Cambria Math" panose="02040503050406030204" pitchFamily="18" charset="0"/>
                                </a:rPr>
                                <m:t>𝑜</m:t>
                              </m:r>
                            </m:sub>
                            <m:sup>
                              <m:r>
                                <a:rPr lang="en-US" sz="2000" b="0" i="1" smtClean="0">
                                  <a:latin typeface="Cambria Math" panose="02040503050406030204" pitchFamily="18" charset="0"/>
                                </a:rPr>
                                <m:t>−</m:t>
                              </m:r>
                            </m:sup>
                          </m:sSubSup>
                        </m:num>
                        <m:den>
                          <m:sSubSup>
                            <m:sSubSupPr>
                              <m:ctrlPr>
                                <a:rPr lang="en-US" sz="2000" i="1">
                                  <a:latin typeface="Cambria Math" panose="02040503050406030204" pitchFamily="18" charset="0"/>
                                </a:rPr>
                              </m:ctrlPr>
                            </m:sSubSupPr>
                            <m:e>
                              <m:r>
                                <a:rPr lang="en-US" sz="2000" i="1">
                                  <a:latin typeface="Cambria Math" panose="02040503050406030204" pitchFamily="18" charset="0"/>
                                </a:rPr>
                                <m:t>𝑉</m:t>
                              </m:r>
                            </m:e>
                            <m:sub>
                              <m:r>
                                <a:rPr lang="en-US" sz="2000" i="1">
                                  <a:latin typeface="Cambria Math" panose="02040503050406030204" pitchFamily="18" charset="0"/>
                                </a:rPr>
                                <m:t>𝑜</m:t>
                              </m:r>
                            </m:sub>
                            <m:sup>
                              <m:r>
                                <a:rPr lang="en-US" sz="2000" b="0" i="1" smtClean="0">
                                  <a:latin typeface="Cambria Math" panose="02040503050406030204" pitchFamily="18" charset="0"/>
                                </a:rPr>
                                <m:t>+</m:t>
                              </m:r>
                            </m:sup>
                          </m:sSubSup>
                        </m:den>
                      </m:f>
                      <m:r>
                        <a:rPr lang="en-US" sz="2000" b="0" i="1" smtClean="0">
                          <a:latin typeface="Cambria Math" panose="02040503050406030204" pitchFamily="18" charset="0"/>
                        </a:rPr>
                        <m:t>=</m:t>
                      </m:r>
                      <m:f>
                        <m:fPr>
                          <m:ctrlPr>
                            <a:rPr lang="en-US" sz="2000" b="0" i="1" smtClean="0">
                              <a:latin typeface="Cambria Math" panose="02040503050406030204" pitchFamily="18" charset="0"/>
                            </a:rPr>
                          </m:ctrlPr>
                        </m:fPr>
                        <m:num>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𝑍</m:t>
                              </m:r>
                            </m:e>
                            <m:sub>
                              <m:r>
                                <a:rPr lang="en-US" sz="2000" b="0" i="1" smtClean="0">
                                  <a:latin typeface="Cambria Math" panose="02040503050406030204" pitchFamily="18" charset="0"/>
                                </a:rPr>
                                <m:t>𝐿</m:t>
                              </m:r>
                            </m:sub>
                          </m:sSub>
                          <m:r>
                            <a:rPr lang="en-US" sz="2000" b="0" i="0" smtClean="0">
                              <a:latin typeface="Cambria Math" panose="02040503050406030204" pitchFamily="18" charset="0"/>
                            </a:rPr>
                            <m:t>−</m:t>
                          </m:r>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𝑍</m:t>
                              </m:r>
                            </m:e>
                            <m:sub>
                              <m:r>
                                <a:rPr lang="en-US" sz="2000" b="0" i="1" smtClean="0">
                                  <a:latin typeface="Cambria Math" panose="02040503050406030204" pitchFamily="18" charset="0"/>
                                </a:rPr>
                                <m:t>𝑜</m:t>
                              </m:r>
                            </m:sub>
                          </m:sSub>
                        </m:num>
                        <m:den>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𝑍</m:t>
                              </m:r>
                            </m:e>
                            <m:sub>
                              <m:r>
                                <a:rPr lang="en-US" sz="2000" b="0" i="1" smtClean="0">
                                  <a:latin typeface="Cambria Math" panose="02040503050406030204" pitchFamily="18" charset="0"/>
                                </a:rPr>
                                <m:t>𝐿</m:t>
                              </m:r>
                            </m:sub>
                          </m:sSub>
                          <m:r>
                            <a:rPr lang="en-US" sz="2000" b="0" i="1" smtClean="0">
                              <a:latin typeface="Cambria Math" panose="02040503050406030204" pitchFamily="18" charset="0"/>
                            </a:rPr>
                            <m:t>+</m:t>
                          </m:r>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𝑍</m:t>
                              </m:r>
                            </m:e>
                            <m:sub>
                              <m:r>
                                <a:rPr lang="en-US" sz="2000" b="0" i="1" smtClean="0">
                                  <a:latin typeface="Cambria Math" panose="02040503050406030204" pitchFamily="18" charset="0"/>
                                </a:rPr>
                                <m:t>𝑜</m:t>
                              </m:r>
                            </m:sub>
                          </m:sSub>
                        </m:den>
                      </m:f>
                    </m:oMath>
                  </m:oMathPara>
                </a14:m>
                <a:endParaRPr lang="en-US" sz="2000" dirty="0">
                  <a:solidFill>
                    <a:schemeClr val="tx1"/>
                  </a:solidFill>
                </a:endParaRPr>
              </a:p>
            </p:txBody>
          </p:sp>
        </mc:Choice>
        <mc:Fallback xmlns="">
          <p:sp>
            <p:nvSpPr>
              <p:cNvPr id="13" name="Rectangle 12">
                <a:extLst>
                  <a:ext uri="{FF2B5EF4-FFF2-40B4-BE49-F238E27FC236}">
                    <a16:creationId xmlns:a16="http://schemas.microsoft.com/office/drawing/2014/main" id="{2D9A056C-B6FA-415D-8970-24BA30AD379E}"/>
                  </a:ext>
                </a:extLst>
              </p:cNvPr>
              <p:cNvSpPr>
                <a:spLocks noRot="1" noChangeAspect="1" noMove="1" noResize="1" noEditPoints="1" noAdjustHandles="1" noChangeArrowheads="1" noChangeShapeType="1" noTextEdit="1"/>
              </p:cNvSpPr>
              <p:nvPr/>
            </p:nvSpPr>
            <p:spPr>
              <a:xfrm>
                <a:off x="4798715" y="1220727"/>
                <a:ext cx="2210798" cy="724044"/>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Rectangle 13">
                <a:extLst>
                  <a:ext uri="{FF2B5EF4-FFF2-40B4-BE49-F238E27FC236}">
                    <a16:creationId xmlns:a16="http://schemas.microsoft.com/office/drawing/2014/main" id="{4377CBBA-19D8-4552-9E01-86FD868E6A2E}"/>
                  </a:ext>
                </a:extLst>
              </p:cNvPr>
              <p:cNvSpPr/>
              <p:nvPr/>
            </p:nvSpPr>
            <p:spPr>
              <a:xfrm>
                <a:off x="609600" y="2288667"/>
                <a:ext cx="10406063" cy="1200329"/>
              </a:xfrm>
              <a:prstGeom prst="rect">
                <a:avLst/>
              </a:prstGeom>
            </p:spPr>
            <p:txBody>
              <a:bodyPr wrap="square">
                <a:spAutoFit/>
              </a:bodyPr>
              <a:lstStyle/>
              <a:p>
                <a:r>
                  <a:rPr lang="en-US" sz="1800" dirty="0"/>
                  <a:t>If a transmission line is driven with input voltage </a:t>
                </a:r>
                <a14:m>
                  <m:oMath xmlns:m="http://schemas.openxmlformats.org/officeDocument/2006/math">
                    <m:sSubSup>
                      <m:sSubSupPr>
                        <m:ctrlPr>
                          <a:rPr lang="en-US" sz="1800" b="0" i="1" smtClean="0">
                            <a:latin typeface="Cambria Math" panose="02040503050406030204" pitchFamily="18" charset="0"/>
                          </a:rPr>
                        </m:ctrlPr>
                      </m:sSubSupPr>
                      <m:e>
                        <m:r>
                          <a:rPr lang="en-US" sz="1800" b="0" i="1" smtClean="0">
                            <a:latin typeface="Cambria Math" panose="02040503050406030204" pitchFamily="18" charset="0"/>
                          </a:rPr>
                          <m:t>𝑉</m:t>
                        </m:r>
                      </m:e>
                      <m:sub>
                        <m:r>
                          <a:rPr lang="en-US" sz="1800" b="0" i="1" smtClean="0">
                            <a:latin typeface="Cambria Math" panose="02040503050406030204" pitchFamily="18" charset="0"/>
                          </a:rPr>
                          <m:t>𝑜</m:t>
                        </m:r>
                      </m:sub>
                      <m:sup>
                        <m:r>
                          <a:rPr lang="en-US" sz="1800" b="0" i="1" smtClean="0">
                            <a:latin typeface="Cambria Math" panose="02040503050406030204" pitchFamily="18" charset="0"/>
                          </a:rPr>
                          <m:t>+</m:t>
                        </m:r>
                      </m:sup>
                    </m:sSubSup>
                  </m:oMath>
                </a14:m>
                <a:r>
                  <a:rPr lang="en-US" sz="1800" dirty="0"/>
                  <a:t>, the signal will travel down the line to the load.  Once it reaches the load, there are two possible routes it may follow.  The signal may flow into the load, or it may reflect back toward the source.  The reflection coefficient gives the ratio of the reflected voltage to the input voltage.</a:t>
                </a:r>
              </a:p>
            </p:txBody>
          </p:sp>
        </mc:Choice>
        <mc:Fallback xmlns="">
          <p:sp>
            <p:nvSpPr>
              <p:cNvPr id="14" name="Rectangle 13">
                <a:extLst>
                  <a:ext uri="{FF2B5EF4-FFF2-40B4-BE49-F238E27FC236}">
                    <a16:creationId xmlns:a16="http://schemas.microsoft.com/office/drawing/2014/main" id="{4377CBBA-19D8-4552-9E01-86FD868E6A2E}"/>
                  </a:ext>
                </a:extLst>
              </p:cNvPr>
              <p:cNvSpPr>
                <a:spLocks noRot="1" noChangeAspect="1" noMove="1" noResize="1" noEditPoints="1" noAdjustHandles="1" noChangeArrowheads="1" noChangeShapeType="1" noTextEdit="1"/>
              </p:cNvSpPr>
              <p:nvPr/>
            </p:nvSpPr>
            <p:spPr>
              <a:xfrm>
                <a:off x="609600" y="2288667"/>
                <a:ext cx="10406063" cy="1200329"/>
              </a:xfrm>
              <a:prstGeom prst="rect">
                <a:avLst/>
              </a:prstGeom>
              <a:blipFill>
                <a:blip r:embed="rId3"/>
                <a:stretch>
                  <a:fillRect l="-469" t="-2538" b="-7107"/>
                </a:stretch>
              </a:blipFill>
            </p:spPr>
            <p:txBody>
              <a:bodyPr/>
              <a:lstStyle/>
              <a:p>
                <a:r>
                  <a:rPr lang="en-US">
                    <a:noFill/>
                  </a:rPr>
                  <a:t> </a:t>
                </a:r>
              </a:p>
            </p:txBody>
          </p:sp>
        </mc:Fallback>
      </mc:AlternateContent>
      <p:sp>
        <p:nvSpPr>
          <p:cNvPr id="15" name="Rectangle 14">
            <a:extLst>
              <a:ext uri="{FF2B5EF4-FFF2-40B4-BE49-F238E27FC236}">
                <a16:creationId xmlns:a16="http://schemas.microsoft.com/office/drawing/2014/main" id="{5CA47B97-3141-47E1-A104-2D56B8AF9B07}"/>
              </a:ext>
            </a:extLst>
          </p:cNvPr>
          <p:cNvSpPr/>
          <p:nvPr/>
        </p:nvSpPr>
        <p:spPr>
          <a:xfrm>
            <a:off x="2165733" y="3360542"/>
            <a:ext cx="8285398" cy="369332"/>
          </a:xfrm>
          <a:prstGeom prst="rect">
            <a:avLst/>
          </a:prstGeom>
        </p:spPr>
        <p:txBody>
          <a:bodyPr wrap="square">
            <a:spAutoFit/>
          </a:bodyPr>
          <a:lstStyle/>
          <a:p>
            <a:r>
              <a:rPr lang="en-US" sz="1800" dirty="0"/>
              <a:t>Consider three special cases.</a:t>
            </a:r>
          </a:p>
        </p:txBody>
      </p:sp>
      <mc:AlternateContent xmlns:mc="http://schemas.openxmlformats.org/markup-compatibility/2006" xmlns:a14="http://schemas.microsoft.com/office/drawing/2010/main">
        <mc:Choice Requires="a14">
          <p:sp>
            <p:nvSpPr>
              <p:cNvPr id="16" name="Rectangle 15">
                <a:extLst>
                  <a:ext uri="{FF2B5EF4-FFF2-40B4-BE49-F238E27FC236}">
                    <a16:creationId xmlns:a16="http://schemas.microsoft.com/office/drawing/2014/main" id="{92B52AF0-3CA5-483C-B9EA-C1298A7C4BDE}"/>
                  </a:ext>
                </a:extLst>
              </p:cNvPr>
              <p:cNvSpPr/>
              <p:nvPr/>
            </p:nvSpPr>
            <p:spPr>
              <a:xfrm>
                <a:off x="1947620" y="3841158"/>
                <a:ext cx="1599374" cy="369332"/>
              </a:xfrm>
              <a:prstGeom prst="rect">
                <a:avLst/>
              </a:prstGeom>
            </p:spPr>
            <p:txBody>
              <a:bodyPr wrap="square">
                <a:spAutoFit/>
              </a:bodyPr>
              <a:lstStyle/>
              <a:p>
                <a:r>
                  <a:rPr lang="en-US" sz="1800" dirty="0"/>
                  <a:t>1) </a:t>
                </a:r>
                <a14:m>
                  <m:oMath xmlns:m="http://schemas.openxmlformats.org/officeDocument/2006/math">
                    <m:sSub>
                      <m:sSubPr>
                        <m:ctrlPr>
                          <a:rPr lang="en-US" sz="1800" i="1">
                            <a:latin typeface="Cambria Math" panose="02040503050406030204" pitchFamily="18" charset="0"/>
                          </a:rPr>
                        </m:ctrlPr>
                      </m:sSubPr>
                      <m:e>
                        <m:r>
                          <a:rPr lang="en-US" sz="1800" i="1">
                            <a:latin typeface="Cambria Math" panose="02040503050406030204" pitchFamily="18" charset="0"/>
                          </a:rPr>
                          <m:t>𝑍</m:t>
                        </m:r>
                      </m:e>
                      <m:sub>
                        <m:r>
                          <a:rPr lang="en-US" sz="1800" i="1">
                            <a:latin typeface="Cambria Math" panose="02040503050406030204" pitchFamily="18" charset="0"/>
                          </a:rPr>
                          <m:t>𝐿</m:t>
                        </m:r>
                      </m:sub>
                    </m:sSub>
                    <m:r>
                      <a:rPr lang="en-US" sz="1800" b="0" i="0" smtClean="0">
                        <a:latin typeface="Cambria Math" panose="02040503050406030204" pitchFamily="18" charset="0"/>
                      </a:rPr>
                      <m:t>=</m:t>
                    </m:r>
                    <m:sSub>
                      <m:sSubPr>
                        <m:ctrlPr>
                          <a:rPr lang="en-US" sz="1800" i="1">
                            <a:latin typeface="Cambria Math" panose="02040503050406030204" pitchFamily="18" charset="0"/>
                          </a:rPr>
                        </m:ctrlPr>
                      </m:sSubPr>
                      <m:e>
                        <m:r>
                          <a:rPr lang="en-US" sz="1800" i="1">
                            <a:latin typeface="Cambria Math" panose="02040503050406030204" pitchFamily="18" charset="0"/>
                          </a:rPr>
                          <m:t>𝑍</m:t>
                        </m:r>
                      </m:e>
                      <m:sub>
                        <m:r>
                          <a:rPr lang="en-US" sz="1800" i="1">
                            <a:latin typeface="Cambria Math" panose="02040503050406030204" pitchFamily="18" charset="0"/>
                          </a:rPr>
                          <m:t>𝑜</m:t>
                        </m:r>
                      </m:sub>
                    </m:sSub>
                  </m:oMath>
                </a14:m>
                <a:endParaRPr lang="en-US" sz="1800" dirty="0"/>
              </a:p>
            </p:txBody>
          </p:sp>
        </mc:Choice>
        <mc:Fallback xmlns="">
          <p:sp>
            <p:nvSpPr>
              <p:cNvPr id="16" name="Rectangle 15">
                <a:extLst>
                  <a:ext uri="{FF2B5EF4-FFF2-40B4-BE49-F238E27FC236}">
                    <a16:creationId xmlns:a16="http://schemas.microsoft.com/office/drawing/2014/main" id="{92B52AF0-3CA5-483C-B9EA-C1298A7C4BDE}"/>
                  </a:ext>
                </a:extLst>
              </p:cNvPr>
              <p:cNvSpPr>
                <a:spLocks noRot="1" noChangeAspect="1" noMove="1" noResize="1" noEditPoints="1" noAdjustHandles="1" noChangeArrowheads="1" noChangeShapeType="1" noTextEdit="1"/>
              </p:cNvSpPr>
              <p:nvPr/>
            </p:nvSpPr>
            <p:spPr>
              <a:xfrm>
                <a:off x="1947620" y="3841158"/>
                <a:ext cx="1599374" cy="369332"/>
              </a:xfrm>
              <a:prstGeom prst="rect">
                <a:avLst/>
              </a:prstGeom>
              <a:blipFill>
                <a:blip r:embed="rId4"/>
                <a:stretch>
                  <a:fillRect l="-3042" t="-8197" b="-2459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Rectangle 16">
                <a:extLst>
                  <a:ext uri="{FF2B5EF4-FFF2-40B4-BE49-F238E27FC236}">
                    <a16:creationId xmlns:a16="http://schemas.microsoft.com/office/drawing/2014/main" id="{B5B65833-C2E1-45AA-9712-2B43B6B282DB}"/>
                  </a:ext>
                </a:extLst>
              </p:cNvPr>
              <p:cNvSpPr/>
              <p:nvPr/>
            </p:nvSpPr>
            <p:spPr>
              <a:xfrm>
                <a:off x="3123477" y="3841158"/>
                <a:ext cx="7050818" cy="669992"/>
              </a:xfrm>
              <a:prstGeom prst="rect">
                <a:avLst/>
              </a:prstGeom>
            </p:spPr>
            <p:txBody>
              <a:bodyPr wrap="square">
                <a:spAutoFit/>
              </a:bodyPr>
              <a:lstStyle/>
              <a:p>
                <a:r>
                  <a:rPr lang="en-US" sz="1800" dirty="0"/>
                  <a:t>The is the perfect match scenario.  In this case, </a:t>
                </a:r>
                <a14:m>
                  <m:oMath xmlns:m="http://schemas.openxmlformats.org/officeDocument/2006/math">
                    <m:r>
                      <m:rPr>
                        <m:sty m:val="p"/>
                      </m:rPr>
                      <a:rPr lang="en-US" sz="1800">
                        <a:latin typeface="Cambria Math" panose="02040503050406030204" pitchFamily="18" charset="0"/>
                      </a:rPr>
                      <m:t>Γ</m:t>
                    </m:r>
                    <m:r>
                      <a:rPr lang="en-US" sz="1800" b="0" i="0" smtClean="0">
                        <a:latin typeface="Cambria Math" panose="02040503050406030204" pitchFamily="18" charset="0"/>
                      </a:rPr>
                      <m:t>=0</m:t>
                    </m:r>
                  </m:oMath>
                </a14:m>
                <a:r>
                  <a:rPr lang="en-US" sz="1800" dirty="0"/>
                  <a:t>.  All the signal flows into the load.</a:t>
                </a:r>
              </a:p>
            </p:txBody>
          </p:sp>
        </mc:Choice>
        <mc:Fallback xmlns="">
          <p:sp>
            <p:nvSpPr>
              <p:cNvPr id="17" name="Rectangle 16">
                <a:extLst>
                  <a:ext uri="{FF2B5EF4-FFF2-40B4-BE49-F238E27FC236}">
                    <a16:creationId xmlns:a16="http://schemas.microsoft.com/office/drawing/2014/main" id="{B5B65833-C2E1-45AA-9712-2B43B6B282DB}"/>
                  </a:ext>
                </a:extLst>
              </p:cNvPr>
              <p:cNvSpPr>
                <a:spLocks noRot="1" noChangeAspect="1" noMove="1" noResize="1" noEditPoints="1" noAdjustHandles="1" noChangeArrowheads="1" noChangeShapeType="1" noTextEdit="1"/>
              </p:cNvSpPr>
              <p:nvPr/>
            </p:nvSpPr>
            <p:spPr>
              <a:xfrm>
                <a:off x="3123477" y="3841158"/>
                <a:ext cx="7050818" cy="669992"/>
              </a:xfrm>
              <a:prstGeom prst="rect">
                <a:avLst/>
              </a:prstGeom>
              <a:blipFill>
                <a:blip r:embed="rId5"/>
                <a:stretch>
                  <a:fillRect l="-691" t="-4545" r="-951" b="-1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Rectangle 19">
                <a:extLst>
                  <a:ext uri="{FF2B5EF4-FFF2-40B4-BE49-F238E27FC236}">
                    <a16:creationId xmlns:a16="http://schemas.microsoft.com/office/drawing/2014/main" id="{644C201E-03FE-40D6-A937-15FD8BA81446}"/>
                  </a:ext>
                </a:extLst>
              </p:cNvPr>
              <p:cNvSpPr/>
              <p:nvPr/>
            </p:nvSpPr>
            <p:spPr>
              <a:xfrm>
                <a:off x="1947620" y="4585212"/>
                <a:ext cx="1599374" cy="369332"/>
              </a:xfrm>
              <a:prstGeom prst="rect">
                <a:avLst/>
              </a:prstGeom>
            </p:spPr>
            <p:txBody>
              <a:bodyPr wrap="square">
                <a:spAutoFit/>
              </a:bodyPr>
              <a:lstStyle/>
              <a:p>
                <a:r>
                  <a:rPr lang="en-US" sz="1800" dirty="0"/>
                  <a:t>2) </a:t>
                </a:r>
                <a14:m>
                  <m:oMath xmlns:m="http://schemas.openxmlformats.org/officeDocument/2006/math">
                    <m:sSub>
                      <m:sSubPr>
                        <m:ctrlPr>
                          <a:rPr lang="en-US" sz="1800" i="1">
                            <a:latin typeface="Cambria Math" panose="02040503050406030204" pitchFamily="18" charset="0"/>
                          </a:rPr>
                        </m:ctrlPr>
                      </m:sSubPr>
                      <m:e>
                        <m:r>
                          <a:rPr lang="en-US" sz="1800" i="1">
                            <a:latin typeface="Cambria Math" panose="02040503050406030204" pitchFamily="18" charset="0"/>
                          </a:rPr>
                          <m:t>𝑍</m:t>
                        </m:r>
                      </m:e>
                      <m:sub>
                        <m:r>
                          <a:rPr lang="en-US" sz="1800" i="1">
                            <a:latin typeface="Cambria Math" panose="02040503050406030204" pitchFamily="18" charset="0"/>
                          </a:rPr>
                          <m:t>𝐿</m:t>
                        </m:r>
                      </m:sub>
                    </m:sSub>
                    <m:r>
                      <a:rPr lang="en-US" sz="1800" b="0" i="1" smtClean="0">
                        <a:latin typeface="Cambria Math" panose="02040503050406030204" pitchFamily="18" charset="0"/>
                        <a:ea typeface="Cambria Math" panose="02040503050406030204" pitchFamily="18" charset="0"/>
                      </a:rPr>
                      <m:t>→∞</m:t>
                    </m:r>
                  </m:oMath>
                </a14:m>
                <a:endParaRPr lang="en-US" sz="1800" dirty="0"/>
              </a:p>
            </p:txBody>
          </p:sp>
        </mc:Choice>
        <mc:Fallback xmlns="">
          <p:sp>
            <p:nvSpPr>
              <p:cNvPr id="20" name="Rectangle 19">
                <a:extLst>
                  <a:ext uri="{FF2B5EF4-FFF2-40B4-BE49-F238E27FC236}">
                    <a16:creationId xmlns:a16="http://schemas.microsoft.com/office/drawing/2014/main" id="{644C201E-03FE-40D6-A937-15FD8BA81446}"/>
                  </a:ext>
                </a:extLst>
              </p:cNvPr>
              <p:cNvSpPr>
                <a:spLocks noRot="1" noChangeAspect="1" noMove="1" noResize="1" noEditPoints="1" noAdjustHandles="1" noChangeArrowheads="1" noChangeShapeType="1" noTextEdit="1"/>
              </p:cNvSpPr>
              <p:nvPr/>
            </p:nvSpPr>
            <p:spPr>
              <a:xfrm>
                <a:off x="1947620" y="4585212"/>
                <a:ext cx="1599374" cy="369332"/>
              </a:xfrm>
              <a:prstGeom prst="rect">
                <a:avLst/>
              </a:prstGeom>
              <a:blipFill>
                <a:blip r:embed="rId6"/>
                <a:stretch>
                  <a:fillRect l="-3042" t="-8197" b="-2459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Rectangle 20">
                <a:extLst>
                  <a:ext uri="{FF2B5EF4-FFF2-40B4-BE49-F238E27FC236}">
                    <a16:creationId xmlns:a16="http://schemas.microsoft.com/office/drawing/2014/main" id="{F49F4DDE-3FC9-40A1-AB87-6291A0B76E0D}"/>
                  </a:ext>
                </a:extLst>
              </p:cNvPr>
              <p:cNvSpPr/>
              <p:nvPr/>
            </p:nvSpPr>
            <p:spPr>
              <a:xfrm>
                <a:off x="3123477" y="4585212"/>
                <a:ext cx="7168265" cy="669992"/>
              </a:xfrm>
              <a:prstGeom prst="rect">
                <a:avLst/>
              </a:prstGeom>
            </p:spPr>
            <p:txBody>
              <a:bodyPr wrap="square">
                <a:spAutoFit/>
              </a:bodyPr>
              <a:lstStyle/>
              <a:p>
                <a:r>
                  <a:rPr lang="en-US" sz="1800" dirty="0"/>
                  <a:t>The is the open circuit scenario.  In this case, </a:t>
                </a:r>
                <a14:m>
                  <m:oMath xmlns:m="http://schemas.openxmlformats.org/officeDocument/2006/math">
                    <m:r>
                      <m:rPr>
                        <m:sty m:val="p"/>
                      </m:rPr>
                      <a:rPr lang="en-US" sz="1800">
                        <a:latin typeface="Cambria Math" panose="02040503050406030204" pitchFamily="18" charset="0"/>
                      </a:rPr>
                      <m:t>Γ</m:t>
                    </m:r>
                    <m:r>
                      <a:rPr lang="en-US" sz="1800" b="0" i="0" smtClean="0">
                        <a:latin typeface="Cambria Math" panose="02040503050406030204" pitchFamily="18" charset="0"/>
                      </a:rPr>
                      <m:t>=1</m:t>
                    </m:r>
                  </m:oMath>
                </a14:m>
                <a:r>
                  <a:rPr lang="en-US" sz="1800" dirty="0"/>
                  <a:t>.  All the signal reflects back toward the source.</a:t>
                </a:r>
              </a:p>
            </p:txBody>
          </p:sp>
        </mc:Choice>
        <mc:Fallback xmlns="">
          <p:sp>
            <p:nvSpPr>
              <p:cNvPr id="21" name="Rectangle 20">
                <a:extLst>
                  <a:ext uri="{FF2B5EF4-FFF2-40B4-BE49-F238E27FC236}">
                    <a16:creationId xmlns:a16="http://schemas.microsoft.com/office/drawing/2014/main" id="{F49F4DDE-3FC9-40A1-AB87-6291A0B76E0D}"/>
                  </a:ext>
                </a:extLst>
              </p:cNvPr>
              <p:cNvSpPr>
                <a:spLocks noRot="1" noChangeAspect="1" noMove="1" noResize="1" noEditPoints="1" noAdjustHandles="1" noChangeArrowheads="1" noChangeShapeType="1" noTextEdit="1"/>
              </p:cNvSpPr>
              <p:nvPr/>
            </p:nvSpPr>
            <p:spPr>
              <a:xfrm>
                <a:off x="3123477" y="4585212"/>
                <a:ext cx="7168265" cy="669992"/>
              </a:xfrm>
              <a:prstGeom prst="rect">
                <a:avLst/>
              </a:prstGeom>
              <a:blipFill>
                <a:blip r:embed="rId7"/>
                <a:stretch>
                  <a:fillRect l="-680" t="-4545" b="-1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Rectangle 23">
                <a:extLst>
                  <a:ext uri="{FF2B5EF4-FFF2-40B4-BE49-F238E27FC236}">
                    <a16:creationId xmlns:a16="http://schemas.microsoft.com/office/drawing/2014/main" id="{D8258E8A-3A95-4905-BF97-203CA3C59C13}"/>
                  </a:ext>
                </a:extLst>
              </p:cNvPr>
              <p:cNvSpPr/>
              <p:nvPr/>
            </p:nvSpPr>
            <p:spPr>
              <a:xfrm>
                <a:off x="1947620" y="5330535"/>
                <a:ext cx="1599374" cy="369332"/>
              </a:xfrm>
              <a:prstGeom prst="rect">
                <a:avLst/>
              </a:prstGeom>
            </p:spPr>
            <p:txBody>
              <a:bodyPr wrap="square">
                <a:spAutoFit/>
              </a:bodyPr>
              <a:lstStyle/>
              <a:p>
                <a:r>
                  <a:rPr lang="en-US" sz="1800" dirty="0"/>
                  <a:t>3) </a:t>
                </a:r>
                <a14:m>
                  <m:oMath xmlns:m="http://schemas.openxmlformats.org/officeDocument/2006/math">
                    <m:sSub>
                      <m:sSubPr>
                        <m:ctrlPr>
                          <a:rPr lang="en-US" sz="1800" i="1">
                            <a:latin typeface="Cambria Math" panose="02040503050406030204" pitchFamily="18" charset="0"/>
                          </a:rPr>
                        </m:ctrlPr>
                      </m:sSubPr>
                      <m:e>
                        <m:r>
                          <a:rPr lang="en-US" sz="1800" i="1">
                            <a:latin typeface="Cambria Math" panose="02040503050406030204" pitchFamily="18" charset="0"/>
                          </a:rPr>
                          <m:t>𝑍</m:t>
                        </m:r>
                      </m:e>
                      <m:sub>
                        <m:r>
                          <a:rPr lang="en-US" sz="1800" i="1">
                            <a:latin typeface="Cambria Math" panose="02040503050406030204" pitchFamily="18" charset="0"/>
                          </a:rPr>
                          <m:t>𝐿</m:t>
                        </m:r>
                      </m:sub>
                    </m:sSub>
                    <m:r>
                      <a:rPr lang="en-US" sz="1800" b="0" i="0" smtClean="0">
                        <a:latin typeface="Cambria Math" panose="02040503050406030204" pitchFamily="18" charset="0"/>
                      </a:rPr>
                      <m:t>=</m:t>
                    </m:r>
                    <m:r>
                      <a:rPr lang="en-US" sz="1800" b="0" i="1" smtClean="0">
                        <a:latin typeface="Cambria Math" panose="02040503050406030204" pitchFamily="18" charset="0"/>
                      </a:rPr>
                      <m:t>0</m:t>
                    </m:r>
                  </m:oMath>
                </a14:m>
                <a:endParaRPr lang="en-US" sz="1800" dirty="0"/>
              </a:p>
            </p:txBody>
          </p:sp>
        </mc:Choice>
        <mc:Fallback xmlns="">
          <p:sp>
            <p:nvSpPr>
              <p:cNvPr id="24" name="Rectangle 23">
                <a:extLst>
                  <a:ext uri="{FF2B5EF4-FFF2-40B4-BE49-F238E27FC236}">
                    <a16:creationId xmlns:a16="http://schemas.microsoft.com/office/drawing/2014/main" id="{D8258E8A-3A95-4905-BF97-203CA3C59C13}"/>
                  </a:ext>
                </a:extLst>
              </p:cNvPr>
              <p:cNvSpPr>
                <a:spLocks noRot="1" noChangeAspect="1" noMove="1" noResize="1" noEditPoints="1" noAdjustHandles="1" noChangeArrowheads="1" noChangeShapeType="1" noTextEdit="1"/>
              </p:cNvSpPr>
              <p:nvPr/>
            </p:nvSpPr>
            <p:spPr>
              <a:xfrm>
                <a:off x="1947620" y="5330535"/>
                <a:ext cx="1599374" cy="369332"/>
              </a:xfrm>
              <a:prstGeom prst="rect">
                <a:avLst/>
              </a:prstGeom>
              <a:blipFill>
                <a:blip r:embed="rId8"/>
                <a:stretch>
                  <a:fillRect l="-3042" t="-8197" b="-2459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Rectangle 26">
                <a:extLst>
                  <a:ext uri="{FF2B5EF4-FFF2-40B4-BE49-F238E27FC236}">
                    <a16:creationId xmlns:a16="http://schemas.microsoft.com/office/drawing/2014/main" id="{F5651CD7-4582-482A-BF2F-88DA16250F14}"/>
                  </a:ext>
                </a:extLst>
              </p:cNvPr>
              <p:cNvSpPr/>
              <p:nvPr/>
            </p:nvSpPr>
            <p:spPr>
              <a:xfrm>
                <a:off x="3123477" y="5330535"/>
                <a:ext cx="7168265" cy="669992"/>
              </a:xfrm>
              <a:prstGeom prst="rect">
                <a:avLst/>
              </a:prstGeom>
            </p:spPr>
            <p:txBody>
              <a:bodyPr wrap="square">
                <a:spAutoFit/>
              </a:bodyPr>
              <a:lstStyle/>
              <a:p>
                <a:r>
                  <a:rPr lang="en-US" sz="1800" dirty="0"/>
                  <a:t>The is the short circuit scenario.  In this case, </a:t>
                </a:r>
                <a14:m>
                  <m:oMath xmlns:m="http://schemas.openxmlformats.org/officeDocument/2006/math">
                    <m:r>
                      <m:rPr>
                        <m:sty m:val="p"/>
                      </m:rPr>
                      <a:rPr lang="en-US" sz="1800">
                        <a:latin typeface="Cambria Math" panose="02040503050406030204" pitchFamily="18" charset="0"/>
                      </a:rPr>
                      <m:t>Γ</m:t>
                    </m:r>
                    <m:r>
                      <a:rPr lang="en-US" sz="1800" b="0" i="0" smtClean="0">
                        <a:latin typeface="Cambria Math" panose="02040503050406030204" pitchFamily="18" charset="0"/>
                      </a:rPr>
                      <m:t>=−1</m:t>
                    </m:r>
                  </m:oMath>
                </a14:m>
                <a:r>
                  <a:rPr lang="en-US" sz="1800" dirty="0"/>
                  <a:t>.  All the signal reflects back toward the source, with a phase shift of </a:t>
                </a:r>
                <a14:m>
                  <m:oMath xmlns:m="http://schemas.openxmlformats.org/officeDocument/2006/math">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180</m:t>
                        </m:r>
                      </m:e>
                      <m:sup>
                        <m:r>
                          <a:rPr lang="en-US" sz="1800" b="0" i="1" smtClean="0">
                            <a:latin typeface="Cambria Math" panose="02040503050406030204" pitchFamily="18" charset="0"/>
                          </a:rPr>
                          <m:t>∘</m:t>
                        </m:r>
                      </m:sup>
                    </m:sSup>
                  </m:oMath>
                </a14:m>
                <a:r>
                  <a:rPr lang="en-US" sz="1800" dirty="0"/>
                  <a:t>.</a:t>
                </a:r>
              </a:p>
            </p:txBody>
          </p:sp>
        </mc:Choice>
        <mc:Fallback xmlns="">
          <p:sp>
            <p:nvSpPr>
              <p:cNvPr id="27" name="Rectangle 26">
                <a:extLst>
                  <a:ext uri="{FF2B5EF4-FFF2-40B4-BE49-F238E27FC236}">
                    <a16:creationId xmlns:a16="http://schemas.microsoft.com/office/drawing/2014/main" id="{F5651CD7-4582-482A-BF2F-88DA16250F14}"/>
                  </a:ext>
                </a:extLst>
              </p:cNvPr>
              <p:cNvSpPr>
                <a:spLocks noRot="1" noChangeAspect="1" noMove="1" noResize="1" noEditPoints="1" noAdjustHandles="1" noChangeArrowheads="1" noChangeShapeType="1" noTextEdit="1"/>
              </p:cNvSpPr>
              <p:nvPr/>
            </p:nvSpPr>
            <p:spPr>
              <a:xfrm>
                <a:off x="3123477" y="5330535"/>
                <a:ext cx="7168265" cy="669992"/>
              </a:xfrm>
              <a:prstGeom prst="rect">
                <a:avLst/>
              </a:prstGeom>
              <a:blipFill>
                <a:blip r:embed="rId9"/>
                <a:stretch>
                  <a:fillRect l="-680" t="-4545" b="-10000"/>
                </a:stretch>
              </a:blipFill>
            </p:spPr>
            <p:txBody>
              <a:bodyPr/>
              <a:lstStyle/>
              <a:p>
                <a:r>
                  <a:rPr lang="en-US">
                    <a:noFill/>
                  </a:rPr>
                  <a:t> </a:t>
                </a:r>
              </a:p>
            </p:txBody>
          </p:sp>
        </mc:Fallback>
      </mc:AlternateContent>
      <p:sp>
        <p:nvSpPr>
          <p:cNvPr id="2" name="Title 1">
            <a:extLst>
              <a:ext uri="{FF2B5EF4-FFF2-40B4-BE49-F238E27FC236}">
                <a16:creationId xmlns:a16="http://schemas.microsoft.com/office/drawing/2014/main" id="{DD158658-795B-4783-9205-B78C5B47FC72}"/>
              </a:ext>
            </a:extLst>
          </p:cNvPr>
          <p:cNvSpPr>
            <a:spLocks noGrp="1"/>
          </p:cNvSpPr>
          <p:nvPr>
            <p:ph type="title"/>
          </p:nvPr>
        </p:nvSpPr>
        <p:spPr/>
        <p:txBody>
          <a:bodyPr/>
          <a:lstStyle/>
          <a:p>
            <a:r>
              <a:rPr lang="en-US" dirty="0">
                <a:latin typeface="+mn-lt"/>
              </a:rPr>
              <a:t>Reflection Coefficient</a:t>
            </a:r>
          </a:p>
        </p:txBody>
      </p:sp>
    </p:spTree>
    <p:extLst>
      <p:ext uri="{BB962C8B-B14F-4D97-AF65-F5344CB8AC3E}">
        <p14:creationId xmlns:p14="http://schemas.microsoft.com/office/powerpoint/2010/main" val="272732850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18F75C7-54C9-47C2-BB04-AAA9EA934A70}"/>
              </a:ext>
            </a:extLst>
          </p:cNvPr>
          <p:cNvSpPr/>
          <p:nvPr/>
        </p:nvSpPr>
        <p:spPr>
          <a:xfrm>
            <a:off x="4825498" y="683109"/>
            <a:ext cx="2162585" cy="88604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mc:AlternateContent xmlns:mc="http://schemas.openxmlformats.org/markup-compatibility/2006" xmlns:a14="http://schemas.microsoft.com/office/drawing/2010/main">
        <mc:Choice Requires="a14">
          <p:sp>
            <p:nvSpPr>
              <p:cNvPr id="13" name="Rectangle 12">
                <a:extLst>
                  <a:ext uri="{FF2B5EF4-FFF2-40B4-BE49-F238E27FC236}">
                    <a16:creationId xmlns:a16="http://schemas.microsoft.com/office/drawing/2014/main" id="{2D9A056C-B6FA-415D-8970-24BA30AD379E}"/>
                  </a:ext>
                </a:extLst>
              </p:cNvPr>
              <p:cNvSpPr/>
              <p:nvPr/>
            </p:nvSpPr>
            <p:spPr>
              <a:xfrm>
                <a:off x="4777284" y="742095"/>
                <a:ext cx="2210798" cy="724044"/>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US" sz="2000" b="0" i="0" smtClean="0">
                          <a:latin typeface="Cambria Math" panose="02040503050406030204" pitchFamily="18" charset="0"/>
                        </a:rPr>
                        <m:t>Γ</m:t>
                      </m:r>
                      <m:r>
                        <a:rPr lang="en-US" sz="2000" b="0" i="1" smtClean="0">
                          <a:latin typeface="Cambria Math" panose="02040503050406030204" pitchFamily="18" charset="0"/>
                        </a:rPr>
                        <m:t>=</m:t>
                      </m:r>
                      <m:f>
                        <m:fPr>
                          <m:ctrlPr>
                            <a:rPr lang="en-US" sz="2000" i="1" smtClean="0">
                              <a:latin typeface="Cambria Math" panose="02040503050406030204" pitchFamily="18" charset="0"/>
                            </a:rPr>
                          </m:ctrlPr>
                        </m:fPr>
                        <m:num>
                          <m:sSubSup>
                            <m:sSubSupPr>
                              <m:ctrlPr>
                                <a:rPr lang="en-US" sz="2000" i="1">
                                  <a:latin typeface="Cambria Math" panose="02040503050406030204" pitchFamily="18" charset="0"/>
                                </a:rPr>
                              </m:ctrlPr>
                            </m:sSubSupPr>
                            <m:e>
                              <m:r>
                                <a:rPr lang="en-US" sz="2000" i="1">
                                  <a:latin typeface="Cambria Math" panose="02040503050406030204" pitchFamily="18" charset="0"/>
                                </a:rPr>
                                <m:t>𝑉</m:t>
                              </m:r>
                            </m:e>
                            <m:sub>
                              <m:r>
                                <a:rPr lang="en-US" sz="2000" i="1">
                                  <a:latin typeface="Cambria Math" panose="02040503050406030204" pitchFamily="18" charset="0"/>
                                </a:rPr>
                                <m:t>𝑜</m:t>
                              </m:r>
                            </m:sub>
                            <m:sup>
                              <m:r>
                                <a:rPr lang="en-US" sz="2000" b="0" i="1" smtClean="0">
                                  <a:latin typeface="Cambria Math" panose="02040503050406030204" pitchFamily="18" charset="0"/>
                                </a:rPr>
                                <m:t>−</m:t>
                              </m:r>
                            </m:sup>
                          </m:sSubSup>
                        </m:num>
                        <m:den>
                          <m:sSubSup>
                            <m:sSubSupPr>
                              <m:ctrlPr>
                                <a:rPr lang="en-US" sz="2000" i="1">
                                  <a:latin typeface="Cambria Math" panose="02040503050406030204" pitchFamily="18" charset="0"/>
                                </a:rPr>
                              </m:ctrlPr>
                            </m:sSubSupPr>
                            <m:e>
                              <m:r>
                                <a:rPr lang="en-US" sz="2000" i="1">
                                  <a:latin typeface="Cambria Math" panose="02040503050406030204" pitchFamily="18" charset="0"/>
                                </a:rPr>
                                <m:t>𝑉</m:t>
                              </m:r>
                            </m:e>
                            <m:sub>
                              <m:r>
                                <a:rPr lang="en-US" sz="2000" i="1">
                                  <a:latin typeface="Cambria Math" panose="02040503050406030204" pitchFamily="18" charset="0"/>
                                </a:rPr>
                                <m:t>𝑜</m:t>
                              </m:r>
                            </m:sub>
                            <m:sup>
                              <m:r>
                                <a:rPr lang="en-US" sz="2000" b="0" i="1" smtClean="0">
                                  <a:latin typeface="Cambria Math" panose="02040503050406030204" pitchFamily="18" charset="0"/>
                                </a:rPr>
                                <m:t>+</m:t>
                              </m:r>
                            </m:sup>
                          </m:sSubSup>
                        </m:den>
                      </m:f>
                      <m:r>
                        <a:rPr lang="en-US" sz="2000" b="0" i="1" smtClean="0">
                          <a:latin typeface="Cambria Math" panose="02040503050406030204" pitchFamily="18" charset="0"/>
                        </a:rPr>
                        <m:t>=</m:t>
                      </m:r>
                      <m:f>
                        <m:fPr>
                          <m:ctrlPr>
                            <a:rPr lang="en-US" sz="2000" b="0" i="1" smtClean="0">
                              <a:latin typeface="Cambria Math" panose="02040503050406030204" pitchFamily="18" charset="0"/>
                            </a:rPr>
                          </m:ctrlPr>
                        </m:fPr>
                        <m:num>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𝑍</m:t>
                              </m:r>
                            </m:e>
                            <m:sub>
                              <m:r>
                                <a:rPr lang="en-US" sz="2000" b="0" i="1" smtClean="0">
                                  <a:latin typeface="Cambria Math" panose="02040503050406030204" pitchFamily="18" charset="0"/>
                                </a:rPr>
                                <m:t>𝐿</m:t>
                              </m:r>
                            </m:sub>
                          </m:sSub>
                          <m:r>
                            <a:rPr lang="en-US" sz="2000" b="0" i="0" smtClean="0">
                              <a:latin typeface="Cambria Math" panose="02040503050406030204" pitchFamily="18" charset="0"/>
                            </a:rPr>
                            <m:t>−</m:t>
                          </m:r>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𝑍</m:t>
                              </m:r>
                            </m:e>
                            <m:sub>
                              <m:r>
                                <a:rPr lang="en-US" sz="2000" b="0" i="1" smtClean="0">
                                  <a:latin typeface="Cambria Math" panose="02040503050406030204" pitchFamily="18" charset="0"/>
                                </a:rPr>
                                <m:t>𝑜</m:t>
                              </m:r>
                            </m:sub>
                          </m:sSub>
                        </m:num>
                        <m:den>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𝑍</m:t>
                              </m:r>
                            </m:e>
                            <m:sub>
                              <m:r>
                                <a:rPr lang="en-US" sz="2000" b="0" i="1" smtClean="0">
                                  <a:latin typeface="Cambria Math" panose="02040503050406030204" pitchFamily="18" charset="0"/>
                                </a:rPr>
                                <m:t>𝐿</m:t>
                              </m:r>
                            </m:sub>
                          </m:sSub>
                          <m:r>
                            <a:rPr lang="en-US" sz="2000" b="0" i="1" smtClean="0">
                              <a:latin typeface="Cambria Math" panose="02040503050406030204" pitchFamily="18" charset="0"/>
                            </a:rPr>
                            <m:t>+</m:t>
                          </m:r>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𝑍</m:t>
                              </m:r>
                            </m:e>
                            <m:sub>
                              <m:r>
                                <a:rPr lang="en-US" sz="2000" b="0" i="1" smtClean="0">
                                  <a:latin typeface="Cambria Math" panose="02040503050406030204" pitchFamily="18" charset="0"/>
                                </a:rPr>
                                <m:t>𝑜</m:t>
                              </m:r>
                            </m:sub>
                          </m:sSub>
                        </m:den>
                      </m:f>
                    </m:oMath>
                  </m:oMathPara>
                </a14:m>
                <a:endParaRPr lang="en-US" sz="2000" dirty="0">
                  <a:solidFill>
                    <a:schemeClr val="tx1"/>
                  </a:solidFill>
                </a:endParaRPr>
              </a:p>
            </p:txBody>
          </p:sp>
        </mc:Choice>
        <mc:Fallback xmlns="">
          <p:sp>
            <p:nvSpPr>
              <p:cNvPr id="13" name="Rectangle 12">
                <a:extLst>
                  <a:ext uri="{FF2B5EF4-FFF2-40B4-BE49-F238E27FC236}">
                    <a16:creationId xmlns:a16="http://schemas.microsoft.com/office/drawing/2014/main" id="{2D9A056C-B6FA-415D-8970-24BA30AD379E}"/>
                  </a:ext>
                </a:extLst>
              </p:cNvPr>
              <p:cNvSpPr>
                <a:spLocks noRot="1" noChangeAspect="1" noMove="1" noResize="1" noEditPoints="1" noAdjustHandles="1" noChangeArrowheads="1" noChangeShapeType="1" noTextEdit="1"/>
              </p:cNvSpPr>
              <p:nvPr/>
            </p:nvSpPr>
            <p:spPr>
              <a:xfrm>
                <a:off x="4777284" y="742095"/>
                <a:ext cx="2210798" cy="724044"/>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Rectangle 13">
                <a:extLst>
                  <a:ext uri="{FF2B5EF4-FFF2-40B4-BE49-F238E27FC236}">
                    <a16:creationId xmlns:a16="http://schemas.microsoft.com/office/drawing/2014/main" id="{4377CBBA-19D8-4552-9E01-86FD868E6A2E}"/>
                  </a:ext>
                </a:extLst>
              </p:cNvPr>
              <p:cNvSpPr/>
              <p:nvPr/>
            </p:nvSpPr>
            <p:spPr>
              <a:xfrm>
                <a:off x="2127341" y="1723046"/>
                <a:ext cx="7846243" cy="954107"/>
              </a:xfrm>
              <a:prstGeom prst="rect">
                <a:avLst/>
              </a:prstGeom>
            </p:spPr>
            <p:txBody>
              <a:bodyPr wrap="square">
                <a:spAutoFit/>
              </a:bodyPr>
              <a:lstStyle/>
              <a:p>
                <a:r>
                  <a:rPr lang="en-US" sz="1800" b="1" dirty="0"/>
                  <a:t>Note:</a:t>
                </a:r>
                <a:r>
                  <a:rPr lang="en-US" sz="1800" dirty="0"/>
                  <a:t> On a lossless line, the characteristic impedance is positive and purely real.  If the load is passive (</a:t>
                </a:r>
                <a14:m>
                  <m:oMath xmlns:m="http://schemas.openxmlformats.org/officeDocument/2006/math">
                    <m:r>
                      <a:rPr lang="en-US" sz="1800" b="0" i="1" smtClean="0">
                        <a:latin typeface="Cambria Math" panose="02040503050406030204" pitchFamily="18" charset="0"/>
                      </a:rPr>
                      <m:t>𝑅𝑒</m:t>
                    </m:r>
                    <m:d>
                      <m:dPr>
                        <m:begChr m:val="{"/>
                        <m:endChr m:val="}"/>
                        <m:ctrlPr>
                          <a:rPr lang="en-US" sz="1800" b="0" i="1" smtClean="0">
                            <a:latin typeface="Cambria Math" panose="02040503050406030204" pitchFamily="18" charset="0"/>
                          </a:rPr>
                        </m:ctrlPr>
                      </m:dPr>
                      <m:e>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𝑍</m:t>
                            </m:r>
                          </m:e>
                          <m:sub>
                            <m:r>
                              <a:rPr lang="en-US" sz="1800" b="0" i="1" smtClean="0">
                                <a:latin typeface="Cambria Math" panose="02040503050406030204" pitchFamily="18" charset="0"/>
                              </a:rPr>
                              <m:t>𝐿</m:t>
                            </m:r>
                          </m:sub>
                        </m:sSub>
                      </m:e>
                    </m:d>
                    <m:r>
                      <a:rPr lang="en-US" sz="1800" i="1">
                        <a:latin typeface="Cambria Math" panose="02040503050406030204" pitchFamily="18" charset="0"/>
                        <a:ea typeface="Cambria Math" panose="02040503050406030204" pitchFamily="18" charset="0"/>
                      </a:rPr>
                      <m:t>≥</m:t>
                    </m:r>
                    <m:r>
                      <a:rPr lang="en-US" sz="1800" b="0" i="1" smtClean="0">
                        <a:latin typeface="Cambria Math" panose="02040503050406030204" pitchFamily="18" charset="0"/>
                        <a:ea typeface="Cambria Math" panose="02040503050406030204" pitchFamily="18" charset="0"/>
                      </a:rPr>
                      <m:t>0</m:t>
                    </m:r>
                  </m:oMath>
                </a14:m>
                <a:r>
                  <a:rPr lang="en-US" sz="1800" dirty="0"/>
                  <a:t>), then the magnitude of the reflection coefficient is between zero and one (</a:t>
                </a:r>
                <a14:m>
                  <m:oMath xmlns:m="http://schemas.openxmlformats.org/officeDocument/2006/math">
                    <m:r>
                      <a:rPr lang="en-US" sz="1800" b="0" i="0" smtClean="0">
                        <a:latin typeface="Cambria Math" panose="02040503050406030204" pitchFamily="18" charset="0"/>
                        <a:ea typeface="Cambria Math" panose="02040503050406030204" pitchFamily="18" charset="0"/>
                      </a:rPr>
                      <m:t>0</m:t>
                    </m:r>
                    <m:r>
                      <a:rPr lang="en-US" sz="1800" i="1" smtClean="0">
                        <a:latin typeface="Cambria Math" panose="02040503050406030204" pitchFamily="18" charset="0"/>
                        <a:ea typeface="Cambria Math" panose="02040503050406030204" pitchFamily="18" charset="0"/>
                      </a:rPr>
                      <m:t>≤</m:t>
                    </m:r>
                    <m:d>
                      <m:dPr>
                        <m:begChr m:val="|"/>
                        <m:endChr m:val="|"/>
                        <m:ctrlPr>
                          <a:rPr lang="en-US" sz="1800" i="1">
                            <a:latin typeface="Cambria Math" panose="02040503050406030204" pitchFamily="18" charset="0"/>
                          </a:rPr>
                        </m:ctrlPr>
                      </m:dPr>
                      <m:e>
                        <m:r>
                          <m:rPr>
                            <m:sty m:val="p"/>
                          </m:rPr>
                          <a:rPr lang="en-US" sz="1800">
                            <a:latin typeface="Cambria Math" panose="02040503050406030204" pitchFamily="18" charset="0"/>
                          </a:rPr>
                          <m:t>Γ</m:t>
                        </m:r>
                      </m:e>
                    </m:d>
                    <m:r>
                      <a:rPr lang="en-US" sz="1800" i="1" smtClean="0">
                        <a:latin typeface="Cambria Math" panose="02040503050406030204" pitchFamily="18" charset="0"/>
                        <a:ea typeface="Cambria Math" panose="02040503050406030204" pitchFamily="18" charset="0"/>
                      </a:rPr>
                      <m:t>≤</m:t>
                    </m:r>
                    <m:r>
                      <a:rPr lang="en-US" sz="1800" b="0" i="1" smtClean="0">
                        <a:latin typeface="Cambria Math" panose="02040503050406030204" pitchFamily="18" charset="0"/>
                        <a:ea typeface="Cambria Math" panose="02040503050406030204" pitchFamily="18" charset="0"/>
                      </a:rPr>
                      <m:t>1</m:t>
                    </m:r>
                  </m:oMath>
                </a14:m>
                <a:r>
                  <a:rPr lang="en-US" sz="1800" dirty="0"/>
                  <a:t>)</a:t>
                </a:r>
              </a:p>
            </p:txBody>
          </p:sp>
        </mc:Choice>
        <mc:Fallback xmlns="">
          <p:sp>
            <p:nvSpPr>
              <p:cNvPr id="14" name="Rectangle 13">
                <a:extLst>
                  <a:ext uri="{FF2B5EF4-FFF2-40B4-BE49-F238E27FC236}">
                    <a16:creationId xmlns:a16="http://schemas.microsoft.com/office/drawing/2014/main" id="{4377CBBA-19D8-4552-9E01-86FD868E6A2E}"/>
                  </a:ext>
                </a:extLst>
              </p:cNvPr>
              <p:cNvSpPr>
                <a:spLocks noRot="1" noChangeAspect="1" noMove="1" noResize="1" noEditPoints="1" noAdjustHandles="1" noChangeArrowheads="1" noChangeShapeType="1" noTextEdit="1"/>
              </p:cNvSpPr>
              <p:nvPr/>
            </p:nvSpPr>
            <p:spPr>
              <a:xfrm>
                <a:off x="2127341" y="1723046"/>
                <a:ext cx="7846243" cy="954107"/>
              </a:xfrm>
              <a:prstGeom prst="rect">
                <a:avLst/>
              </a:prstGeom>
              <a:blipFill>
                <a:blip r:embed="rId3"/>
                <a:stretch>
                  <a:fillRect l="-699" t="-3846" r="-1166" b="-6410"/>
                </a:stretch>
              </a:blipFill>
            </p:spPr>
            <p:txBody>
              <a:bodyPr/>
              <a:lstStyle/>
              <a:p>
                <a:r>
                  <a:rPr lang="en-US">
                    <a:noFill/>
                  </a:rPr>
                  <a:t> </a:t>
                </a:r>
              </a:p>
            </p:txBody>
          </p:sp>
        </mc:Fallback>
      </mc:AlternateContent>
      <p:sp>
        <p:nvSpPr>
          <p:cNvPr id="18" name="Rectangle 17">
            <a:extLst>
              <a:ext uri="{FF2B5EF4-FFF2-40B4-BE49-F238E27FC236}">
                <a16:creationId xmlns:a16="http://schemas.microsoft.com/office/drawing/2014/main" id="{BB286B23-4135-48A8-BD5D-92AD285865A0}"/>
              </a:ext>
            </a:extLst>
          </p:cNvPr>
          <p:cNvSpPr/>
          <p:nvPr/>
        </p:nvSpPr>
        <p:spPr>
          <a:xfrm>
            <a:off x="4825498" y="3439260"/>
            <a:ext cx="2162585" cy="88604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mc:AlternateContent xmlns:mc="http://schemas.openxmlformats.org/markup-compatibility/2006" xmlns:a14="http://schemas.microsoft.com/office/drawing/2010/main">
        <mc:Choice Requires="a14">
          <p:sp>
            <p:nvSpPr>
              <p:cNvPr id="19" name="Rectangle 18">
                <a:extLst>
                  <a:ext uri="{FF2B5EF4-FFF2-40B4-BE49-F238E27FC236}">
                    <a16:creationId xmlns:a16="http://schemas.microsoft.com/office/drawing/2014/main" id="{0E31E77F-AD4B-4C65-A4F3-7875E6EF4CC9}"/>
                  </a:ext>
                </a:extLst>
              </p:cNvPr>
              <p:cNvSpPr/>
              <p:nvPr/>
            </p:nvSpPr>
            <p:spPr>
              <a:xfrm>
                <a:off x="4958969" y="3517954"/>
                <a:ext cx="1847429" cy="728661"/>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US" sz="2000" b="0" i="0" smtClean="0">
                          <a:latin typeface="Cambria Math" panose="02040503050406030204" pitchFamily="18" charset="0"/>
                        </a:rPr>
                        <m:t>SWR</m:t>
                      </m:r>
                      <m:r>
                        <a:rPr lang="en-US" sz="2000" b="0" i="1" smtClean="0">
                          <a:latin typeface="Cambria Math" panose="02040503050406030204" pitchFamily="18" charset="0"/>
                        </a:rPr>
                        <m:t>=</m:t>
                      </m:r>
                      <m:f>
                        <m:fPr>
                          <m:ctrlPr>
                            <a:rPr lang="en-US" sz="2000" b="0" i="1" smtClean="0">
                              <a:latin typeface="Cambria Math" panose="02040503050406030204" pitchFamily="18" charset="0"/>
                            </a:rPr>
                          </m:ctrlPr>
                        </m:fPr>
                        <m:num>
                          <m:r>
                            <a:rPr lang="en-US" sz="2000" b="0" i="1" smtClean="0">
                              <a:latin typeface="Cambria Math" panose="02040503050406030204" pitchFamily="18" charset="0"/>
                            </a:rPr>
                            <m:t>1+</m:t>
                          </m:r>
                          <m:d>
                            <m:dPr>
                              <m:begChr m:val="|"/>
                              <m:endChr m:val="|"/>
                              <m:ctrlPr>
                                <a:rPr lang="en-US" sz="2000" b="0" i="1" smtClean="0">
                                  <a:latin typeface="Cambria Math" panose="02040503050406030204" pitchFamily="18" charset="0"/>
                                </a:rPr>
                              </m:ctrlPr>
                            </m:dPr>
                            <m:e>
                              <m:r>
                                <m:rPr>
                                  <m:sty m:val="p"/>
                                </m:rPr>
                                <a:rPr lang="en-US" sz="2000">
                                  <a:latin typeface="Cambria Math" panose="02040503050406030204" pitchFamily="18" charset="0"/>
                                </a:rPr>
                                <m:t>Γ</m:t>
                              </m:r>
                            </m:e>
                          </m:d>
                        </m:num>
                        <m:den>
                          <m:r>
                            <a:rPr lang="en-US" sz="2000" b="0" i="1" smtClean="0">
                              <a:latin typeface="Cambria Math" panose="02040503050406030204" pitchFamily="18" charset="0"/>
                            </a:rPr>
                            <m:t>1−</m:t>
                          </m:r>
                          <m:d>
                            <m:dPr>
                              <m:begChr m:val="|"/>
                              <m:endChr m:val="|"/>
                              <m:ctrlPr>
                                <a:rPr lang="en-US" sz="2000" i="1">
                                  <a:latin typeface="Cambria Math" panose="02040503050406030204" pitchFamily="18" charset="0"/>
                                </a:rPr>
                              </m:ctrlPr>
                            </m:dPr>
                            <m:e>
                              <m:r>
                                <m:rPr>
                                  <m:sty m:val="p"/>
                                </m:rPr>
                                <a:rPr lang="en-US" sz="2000">
                                  <a:latin typeface="Cambria Math" panose="02040503050406030204" pitchFamily="18" charset="0"/>
                                </a:rPr>
                                <m:t>Γ</m:t>
                              </m:r>
                            </m:e>
                          </m:d>
                        </m:den>
                      </m:f>
                    </m:oMath>
                  </m:oMathPara>
                </a14:m>
                <a:endParaRPr lang="en-US" sz="2000" dirty="0">
                  <a:solidFill>
                    <a:schemeClr val="tx1"/>
                  </a:solidFill>
                </a:endParaRPr>
              </a:p>
            </p:txBody>
          </p:sp>
        </mc:Choice>
        <mc:Fallback xmlns="">
          <p:sp>
            <p:nvSpPr>
              <p:cNvPr id="19" name="Rectangle 18">
                <a:extLst>
                  <a:ext uri="{FF2B5EF4-FFF2-40B4-BE49-F238E27FC236}">
                    <a16:creationId xmlns:a16="http://schemas.microsoft.com/office/drawing/2014/main" id="{0E31E77F-AD4B-4C65-A4F3-7875E6EF4CC9}"/>
                  </a:ext>
                </a:extLst>
              </p:cNvPr>
              <p:cNvSpPr>
                <a:spLocks noRot="1" noChangeAspect="1" noMove="1" noResize="1" noEditPoints="1" noAdjustHandles="1" noChangeArrowheads="1" noChangeShapeType="1" noTextEdit="1"/>
              </p:cNvSpPr>
              <p:nvPr/>
            </p:nvSpPr>
            <p:spPr>
              <a:xfrm>
                <a:off x="4958969" y="3517954"/>
                <a:ext cx="1847429" cy="728661"/>
              </a:xfrm>
              <a:prstGeom prst="rect">
                <a:avLst/>
              </a:prstGeom>
              <a:blipFill>
                <a:blip r:embed="rId4"/>
                <a:stretch>
                  <a:fillRect/>
                </a:stretch>
              </a:blipFill>
            </p:spPr>
            <p:txBody>
              <a:bodyPr/>
              <a:lstStyle/>
              <a:p>
                <a:r>
                  <a:rPr lang="en-US">
                    <a:noFill/>
                  </a:rPr>
                  <a:t> </a:t>
                </a:r>
              </a:p>
            </p:txBody>
          </p:sp>
        </mc:Fallback>
      </mc:AlternateContent>
      <p:sp>
        <p:nvSpPr>
          <p:cNvPr id="22" name="Rectangle 21">
            <a:extLst>
              <a:ext uri="{FF2B5EF4-FFF2-40B4-BE49-F238E27FC236}">
                <a16:creationId xmlns:a16="http://schemas.microsoft.com/office/drawing/2014/main" id="{4AC57340-88B5-456D-8F81-21106C10162A}"/>
              </a:ext>
            </a:extLst>
          </p:cNvPr>
          <p:cNvSpPr/>
          <p:nvPr/>
        </p:nvSpPr>
        <p:spPr>
          <a:xfrm>
            <a:off x="2127340" y="2950368"/>
            <a:ext cx="7846243" cy="369332"/>
          </a:xfrm>
          <a:prstGeom prst="rect">
            <a:avLst/>
          </a:prstGeom>
        </p:spPr>
        <p:txBody>
          <a:bodyPr wrap="square">
            <a:spAutoFit/>
          </a:bodyPr>
          <a:lstStyle/>
          <a:p>
            <a:r>
              <a:rPr lang="en-US" sz="1800" dirty="0"/>
              <a:t>We will define the standing wave ratio (SWR) on the line as:</a:t>
            </a:r>
          </a:p>
        </p:txBody>
      </p:sp>
      <p:sp>
        <p:nvSpPr>
          <p:cNvPr id="23" name="Rectangle 22">
            <a:extLst>
              <a:ext uri="{FF2B5EF4-FFF2-40B4-BE49-F238E27FC236}">
                <a16:creationId xmlns:a16="http://schemas.microsoft.com/office/drawing/2014/main" id="{BE71B787-88C4-47B4-B4A7-FEA5B5866716}"/>
              </a:ext>
            </a:extLst>
          </p:cNvPr>
          <p:cNvSpPr/>
          <p:nvPr/>
        </p:nvSpPr>
        <p:spPr>
          <a:xfrm>
            <a:off x="2127340" y="4372438"/>
            <a:ext cx="7846243" cy="369332"/>
          </a:xfrm>
          <a:prstGeom prst="rect">
            <a:avLst/>
          </a:prstGeom>
        </p:spPr>
        <p:txBody>
          <a:bodyPr wrap="square">
            <a:spAutoFit/>
          </a:bodyPr>
          <a:lstStyle/>
          <a:p>
            <a:r>
              <a:rPr lang="en-US" sz="1800" dirty="0"/>
              <a:t>and the return loss (RL) as:</a:t>
            </a:r>
          </a:p>
        </p:txBody>
      </p:sp>
      <p:sp>
        <p:nvSpPr>
          <p:cNvPr id="25" name="Rectangle 24">
            <a:extLst>
              <a:ext uri="{FF2B5EF4-FFF2-40B4-BE49-F238E27FC236}">
                <a16:creationId xmlns:a16="http://schemas.microsoft.com/office/drawing/2014/main" id="{8B57BD3A-6438-4943-8501-562045837125}"/>
              </a:ext>
            </a:extLst>
          </p:cNvPr>
          <p:cNvSpPr/>
          <p:nvPr/>
        </p:nvSpPr>
        <p:spPr>
          <a:xfrm>
            <a:off x="4825498" y="5001905"/>
            <a:ext cx="3153373" cy="462861"/>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mc:AlternateContent xmlns:mc="http://schemas.openxmlformats.org/markup-compatibility/2006" xmlns:a14="http://schemas.microsoft.com/office/drawing/2010/main">
        <mc:Choice Requires="a14">
          <p:sp>
            <p:nvSpPr>
              <p:cNvPr id="26" name="Rectangle 25">
                <a:extLst>
                  <a:ext uri="{FF2B5EF4-FFF2-40B4-BE49-F238E27FC236}">
                    <a16:creationId xmlns:a16="http://schemas.microsoft.com/office/drawing/2014/main" id="{E29F20E4-6D8E-43FC-BB7F-45312F570F6B}"/>
                  </a:ext>
                </a:extLst>
              </p:cNvPr>
              <p:cNvSpPr/>
              <p:nvPr/>
            </p:nvSpPr>
            <p:spPr>
              <a:xfrm>
                <a:off x="4873493" y="5049034"/>
                <a:ext cx="2258952" cy="400110"/>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US" sz="2000" b="0" i="0" smtClean="0">
                          <a:latin typeface="Cambria Math" panose="02040503050406030204" pitchFamily="18" charset="0"/>
                        </a:rPr>
                        <m:t>RL</m:t>
                      </m:r>
                      <m:r>
                        <a:rPr lang="en-US" sz="2000" b="0" i="1" smtClean="0">
                          <a:latin typeface="Cambria Math" panose="02040503050406030204" pitchFamily="18" charset="0"/>
                        </a:rPr>
                        <m:t>=−20</m:t>
                      </m:r>
                      <m:func>
                        <m:funcPr>
                          <m:ctrlPr>
                            <a:rPr lang="en-US" sz="2000" b="0" i="1" smtClean="0">
                              <a:latin typeface="Cambria Math" panose="02040503050406030204" pitchFamily="18" charset="0"/>
                            </a:rPr>
                          </m:ctrlPr>
                        </m:funcPr>
                        <m:fName>
                          <m:sSub>
                            <m:sSubPr>
                              <m:ctrlPr>
                                <a:rPr lang="en-US" sz="2000" b="0" i="1" smtClean="0">
                                  <a:latin typeface="Cambria Math" panose="02040503050406030204" pitchFamily="18" charset="0"/>
                                </a:rPr>
                              </m:ctrlPr>
                            </m:sSubPr>
                            <m:e>
                              <m:r>
                                <m:rPr>
                                  <m:sty m:val="p"/>
                                </m:rPr>
                                <a:rPr lang="en-US" sz="2000" b="0" i="0" smtClean="0">
                                  <a:latin typeface="Cambria Math" panose="02040503050406030204" pitchFamily="18" charset="0"/>
                                </a:rPr>
                                <m:t>log</m:t>
                              </m:r>
                            </m:e>
                            <m:sub>
                              <m:r>
                                <a:rPr lang="en-US" sz="2000" b="0" i="1" smtClean="0">
                                  <a:latin typeface="Cambria Math" panose="02040503050406030204" pitchFamily="18" charset="0"/>
                                </a:rPr>
                                <m:t>10</m:t>
                              </m:r>
                            </m:sub>
                          </m:sSub>
                        </m:fName>
                        <m:e>
                          <m:d>
                            <m:dPr>
                              <m:begChr m:val="|"/>
                              <m:endChr m:val="|"/>
                              <m:ctrlPr>
                                <a:rPr lang="en-US" sz="2000" i="1">
                                  <a:latin typeface="Cambria Math" panose="02040503050406030204" pitchFamily="18" charset="0"/>
                                </a:rPr>
                              </m:ctrlPr>
                            </m:dPr>
                            <m:e>
                              <m:r>
                                <m:rPr>
                                  <m:sty m:val="p"/>
                                </m:rPr>
                                <a:rPr lang="en-US" sz="2000">
                                  <a:latin typeface="Cambria Math" panose="02040503050406030204" pitchFamily="18" charset="0"/>
                                </a:rPr>
                                <m:t>Γ</m:t>
                              </m:r>
                            </m:e>
                          </m:d>
                        </m:e>
                      </m:func>
                    </m:oMath>
                  </m:oMathPara>
                </a14:m>
                <a:endParaRPr lang="en-US" sz="2000" dirty="0">
                  <a:solidFill>
                    <a:schemeClr val="tx1"/>
                  </a:solidFill>
                </a:endParaRPr>
              </a:p>
            </p:txBody>
          </p:sp>
        </mc:Choice>
        <mc:Fallback xmlns="">
          <p:sp>
            <p:nvSpPr>
              <p:cNvPr id="26" name="Rectangle 25">
                <a:extLst>
                  <a:ext uri="{FF2B5EF4-FFF2-40B4-BE49-F238E27FC236}">
                    <a16:creationId xmlns:a16="http://schemas.microsoft.com/office/drawing/2014/main" id="{E29F20E4-6D8E-43FC-BB7F-45312F570F6B}"/>
                  </a:ext>
                </a:extLst>
              </p:cNvPr>
              <p:cNvSpPr>
                <a:spLocks noRot="1" noChangeAspect="1" noMove="1" noResize="1" noEditPoints="1" noAdjustHandles="1" noChangeArrowheads="1" noChangeShapeType="1" noTextEdit="1"/>
              </p:cNvSpPr>
              <p:nvPr/>
            </p:nvSpPr>
            <p:spPr>
              <a:xfrm>
                <a:off x="4873493" y="5049034"/>
                <a:ext cx="2258952" cy="400110"/>
              </a:xfrm>
              <a:prstGeom prst="rect">
                <a:avLst/>
              </a:prstGeom>
              <a:blipFill>
                <a:blip r:embed="rId5"/>
                <a:stretch>
                  <a:fillRect b="-1363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0" name="Rectangle 29">
                <a:extLst>
                  <a:ext uri="{FF2B5EF4-FFF2-40B4-BE49-F238E27FC236}">
                    <a16:creationId xmlns:a16="http://schemas.microsoft.com/office/drawing/2014/main" id="{8C141615-2253-4C28-BCBB-63DC5A2A3037}"/>
                  </a:ext>
                </a:extLst>
              </p:cNvPr>
              <p:cNvSpPr/>
              <p:nvPr/>
            </p:nvSpPr>
            <p:spPr>
              <a:xfrm>
                <a:off x="2127339" y="5609842"/>
                <a:ext cx="7846243" cy="369332"/>
              </a:xfrm>
              <a:prstGeom prst="rect">
                <a:avLst/>
              </a:prstGeom>
            </p:spPr>
            <p:txBody>
              <a:bodyPr wrap="square">
                <a:spAutoFit/>
              </a:bodyPr>
              <a:lstStyle/>
              <a:p>
                <a:r>
                  <a:rPr lang="en-US" sz="1800" dirty="0"/>
                  <a:t>Note that </a:t>
                </a:r>
                <a14:m>
                  <m:oMath xmlns:m="http://schemas.openxmlformats.org/officeDocument/2006/math">
                    <m:r>
                      <m:rPr>
                        <m:sty m:val="p"/>
                      </m:rPr>
                      <a:rPr lang="en-US" sz="1800">
                        <a:latin typeface="Cambria Math" panose="02040503050406030204" pitchFamily="18" charset="0"/>
                      </a:rPr>
                      <m:t>Γ</m:t>
                    </m:r>
                  </m:oMath>
                </a14:m>
                <a:r>
                  <a:rPr lang="en-US" sz="1800" dirty="0"/>
                  <a:t>, SWR, and RL are all various expressions of reflection.</a:t>
                </a:r>
              </a:p>
            </p:txBody>
          </p:sp>
        </mc:Choice>
        <mc:Fallback xmlns="">
          <p:sp>
            <p:nvSpPr>
              <p:cNvPr id="30" name="Rectangle 29">
                <a:extLst>
                  <a:ext uri="{FF2B5EF4-FFF2-40B4-BE49-F238E27FC236}">
                    <a16:creationId xmlns:a16="http://schemas.microsoft.com/office/drawing/2014/main" id="{8C141615-2253-4C28-BCBB-63DC5A2A3037}"/>
                  </a:ext>
                </a:extLst>
              </p:cNvPr>
              <p:cNvSpPr>
                <a:spLocks noRot="1" noChangeAspect="1" noMove="1" noResize="1" noEditPoints="1" noAdjustHandles="1" noChangeArrowheads="1" noChangeShapeType="1" noTextEdit="1"/>
              </p:cNvSpPr>
              <p:nvPr/>
            </p:nvSpPr>
            <p:spPr>
              <a:xfrm>
                <a:off x="2127339" y="5609842"/>
                <a:ext cx="7846243" cy="369332"/>
              </a:xfrm>
              <a:prstGeom prst="rect">
                <a:avLst/>
              </a:prstGeom>
              <a:blipFill>
                <a:blip r:embed="rId6"/>
                <a:stretch>
                  <a:fillRect l="-699" t="-8197" b="-24590"/>
                </a:stretch>
              </a:blipFill>
            </p:spPr>
            <p:txBody>
              <a:bodyPr/>
              <a:lstStyle/>
              <a:p>
                <a:r>
                  <a:rPr lang="en-US">
                    <a:noFill/>
                  </a:rPr>
                  <a:t> </a:t>
                </a:r>
              </a:p>
            </p:txBody>
          </p:sp>
        </mc:Fallback>
      </mc:AlternateContent>
      <p:sp>
        <p:nvSpPr>
          <p:cNvPr id="32" name="Rectangle 31">
            <a:extLst>
              <a:ext uri="{FF2B5EF4-FFF2-40B4-BE49-F238E27FC236}">
                <a16:creationId xmlns:a16="http://schemas.microsoft.com/office/drawing/2014/main" id="{CE905ABD-8642-4819-8F54-4894606CB297}"/>
              </a:ext>
            </a:extLst>
          </p:cNvPr>
          <p:cNvSpPr/>
          <p:nvPr/>
        </p:nvSpPr>
        <p:spPr>
          <a:xfrm>
            <a:off x="7220332" y="5063971"/>
            <a:ext cx="670650" cy="369332"/>
          </a:xfrm>
          <a:prstGeom prst="rect">
            <a:avLst/>
          </a:prstGeom>
        </p:spPr>
        <p:txBody>
          <a:bodyPr wrap="square">
            <a:spAutoFit/>
          </a:bodyPr>
          <a:lstStyle/>
          <a:p>
            <a:r>
              <a:rPr lang="en-US" sz="1800" dirty="0"/>
              <a:t>, dB</a:t>
            </a:r>
          </a:p>
        </p:txBody>
      </p:sp>
      <p:sp>
        <p:nvSpPr>
          <p:cNvPr id="2" name="Title 1">
            <a:extLst>
              <a:ext uri="{FF2B5EF4-FFF2-40B4-BE49-F238E27FC236}">
                <a16:creationId xmlns:a16="http://schemas.microsoft.com/office/drawing/2014/main" id="{9ADCD84C-F6ED-4D33-A996-42088A6E58EC}"/>
              </a:ext>
            </a:extLst>
          </p:cNvPr>
          <p:cNvSpPr>
            <a:spLocks noGrp="1"/>
          </p:cNvSpPr>
          <p:nvPr>
            <p:ph type="title"/>
          </p:nvPr>
        </p:nvSpPr>
        <p:spPr/>
        <p:txBody>
          <a:bodyPr/>
          <a:lstStyle/>
          <a:p>
            <a:r>
              <a:rPr lang="en-US" dirty="0">
                <a:latin typeface="+mn-lt"/>
              </a:rPr>
              <a:t>Reflection Coefficient</a:t>
            </a:r>
          </a:p>
        </p:txBody>
      </p:sp>
    </p:spTree>
    <p:extLst>
      <p:ext uri="{BB962C8B-B14F-4D97-AF65-F5344CB8AC3E}">
        <p14:creationId xmlns:p14="http://schemas.microsoft.com/office/powerpoint/2010/main" val="29384008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70837AF-9AE9-44FE-A482-3D345116A332}"/>
              </a:ext>
            </a:extLst>
          </p:cNvPr>
          <p:cNvPicPr>
            <a:picLocks noChangeAspect="1"/>
          </p:cNvPicPr>
          <p:nvPr/>
        </p:nvPicPr>
        <p:blipFill>
          <a:blip r:embed="rId3"/>
          <a:stretch>
            <a:fillRect/>
          </a:stretch>
        </p:blipFill>
        <p:spPr>
          <a:xfrm>
            <a:off x="2809516" y="1816883"/>
            <a:ext cx="6282090" cy="3433689"/>
          </a:xfrm>
          <a:prstGeom prst="rect">
            <a:avLst/>
          </a:prstGeom>
        </p:spPr>
      </p:pic>
      <p:sp>
        <p:nvSpPr>
          <p:cNvPr id="10" name="Rectangle 9">
            <a:extLst>
              <a:ext uri="{FF2B5EF4-FFF2-40B4-BE49-F238E27FC236}">
                <a16:creationId xmlns:a16="http://schemas.microsoft.com/office/drawing/2014/main" id="{1C472A66-BD13-4BE7-9FA1-7D9424D06F98}"/>
              </a:ext>
            </a:extLst>
          </p:cNvPr>
          <p:cNvSpPr/>
          <p:nvPr/>
        </p:nvSpPr>
        <p:spPr>
          <a:xfrm>
            <a:off x="2124891" y="1314282"/>
            <a:ext cx="4030547" cy="369332"/>
          </a:xfrm>
          <a:prstGeom prst="rect">
            <a:avLst/>
          </a:prstGeom>
        </p:spPr>
        <p:txBody>
          <a:bodyPr wrap="square">
            <a:spAutoFit/>
          </a:bodyPr>
          <a:lstStyle/>
          <a:p>
            <a:r>
              <a:rPr lang="en-US" sz="1800" dirty="0"/>
              <a:t>But suppose you have…</a:t>
            </a:r>
          </a:p>
        </p:txBody>
      </p:sp>
      <p:sp>
        <p:nvSpPr>
          <p:cNvPr id="7" name="TextBox 6">
            <a:extLst>
              <a:ext uri="{FF2B5EF4-FFF2-40B4-BE49-F238E27FC236}">
                <a16:creationId xmlns:a16="http://schemas.microsoft.com/office/drawing/2014/main" id="{12E946F4-F94F-4F30-B43C-27B31B0D807B}"/>
              </a:ext>
            </a:extLst>
          </p:cNvPr>
          <p:cNvSpPr txBox="1"/>
          <p:nvPr/>
        </p:nvSpPr>
        <p:spPr>
          <a:xfrm>
            <a:off x="3891915" y="1816882"/>
            <a:ext cx="785023" cy="369332"/>
          </a:xfrm>
          <a:prstGeom prst="rect">
            <a:avLst/>
          </a:prstGeom>
          <a:noFill/>
        </p:spPr>
        <p:txBody>
          <a:bodyPr wrap="square" rtlCol="0">
            <a:spAutoFit/>
          </a:bodyPr>
          <a:lstStyle/>
          <a:p>
            <a:r>
              <a:rPr lang="en-US" sz="1800" dirty="0"/>
              <a:t>switch</a:t>
            </a:r>
          </a:p>
        </p:txBody>
      </p:sp>
      <p:sp>
        <p:nvSpPr>
          <p:cNvPr id="12" name="Rectangle 11">
            <a:extLst>
              <a:ext uri="{FF2B5EF4-FFF2-40B4-BE49-F238E27FC236}">
                <a16:creationId xmlns:a16="http://schemas.microsoft.com/office/drawing/2014/main" id="{9197EAF2-7A91-4E33-AA9D-56FFECA8095A}"/>
              </a:ext>
            </a:extLst>
          </p:cNvPr>
          <p:cNvSpPr/>
          <p:nvPr/>
        </p:nvSpPr>
        <p:spPr>
          <a:xfrm>
            <a:off x="1838949" y="5250572"/>
            <a:ext cx="8228160" cy="923330"/>
          </a:xfrm>
          <a:prstGeom prst="rect">
            <a:avLst/>
          </a:prstGeom>
        </p:spPr>
        <p:txBody>
          <a:bodyPr wrap="square">
            <a:spAutoFit/>
          </a:bodyPr>
          <a:lstStyle/>
          <a:p>
            <a:r>
              <a:rPr lang="en-US" sz="1800" dirty="0"/>
              <a:t>If the switch is far away from the load, then closing the switch will </a:t>
            </a:r>
            <a:r>
              <a:rPr lang="en-US" sz="1800" i="1" dirty="0"/>
              <a:t>not</a:t>
            </a:r>
            <a:r>
              <a:rPr lang="en-US" sz="1800" dirty="0"/>
              <a:t> instantaneously result in the voltage </a:t>
            </a:r>
            <a:r>
              <a:rPr lang="en-US" sz="1800" i="1" dirty="0"/>
              <a:t>V</a:t>
            </a:r>
            <a:r>
              <a:rPr lang="en-US" sz="1800" dirty="0"/>
              <a:t> appearing at the load.  Rather, there will be a delay as the signal is transmitted down the line.</a:t>
            </a:r>
          </a:p>
        </p:txBody>
      </p:sp>
      <p:sp>
        <p:nvSpPr>
          <p:cNvPr id="9" name="TextBox 8">
            <a:extLst>
              <a:ext uri="{FF2B5EF4-FFF2-40B4-BE49-F238E27FC236}">
                <a16:creationId xmlns:a16="http://schemas.microsoft.com/office/drawing/2014/main" id="{C10823A3-9851-4D37-AB44-94048D1EBEFD}"/>
              </a:ext>
            </a:extLst>
          </p:cNvPr>
          <p:cNvSpPr txBox="1"/>
          <p:nvPr/>
        </p:nvSpPr>
        <p:spPr>
          <a:xfrm>
            <a:off x="6860111" y="1120598"/>
            <a:ext cx="1991804" cy="923330"/>
          </a:xfrm>
          <a:prstGeom prst="rect">
            <a:avLst/>
          </a:prstGeom>
          <a:noFill/>
        </p:spPr>
        <p:txBody>
          <a:bodyPr wrap="square" rtlCol="0">
            <a:spAutoFit/>
          </a:bodyPr>
          <a:lstStyle/>
          <a:p>
            <a:r>
              <a:rPr lang="en-US" sz="1800" dirty="0"/>
              <a:t>electrically</a:t>
            </a:r>
          </a:p>
          <a:p>
            <a:r>
              <a:rPr lang="en-US" sz="1800" dirty="0"/>
              <a:t>long transmission</a:t>
            </a:r>
          </a:p>
          <a:p>
            <a:r>
              <a:rPr lang="en-US" sz="1800" dirty="0"/>
              <a:t>line</a:t>
            </a:r>
          </a:p>
        </p:txBody>
      </p:sp>
      <p:cxnSp>
        <p:nvCxnSpPr>
          <p:cNvPr id="8" name="Straight Arrow Connector 7">
            <a:extLst>
              <a:ext uri="{FF2B5EF4-FFF2-40B4-BE49-F238E27FC236}">
                <a16:creationId xmlns:a16="http://schemas.microsoft.com/office/drawing/2014/main" id="{B4F7EC56-4240-473A-B6E2-6BB9250D91C0}"/>
              </a:ext>
            </a:extLst>
          </p:cNvPr>
          <p:cNvCxnSpPr>
            <a:cxnSpLocks/>
          </p:cNvCxnSpPr>
          <p:nvPr/>
        </p:nvCxnSpPr>
        <p:spPr>
          <a:xfrm flipH="1">
            <a:off x="6576595" y="1683615"/>
            <a:ext cx="249066" cy="67576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ADD0A21E-CCBD-4AF0-AE7F-A7D46F214148}"/>
              </a:ext>
            </a:extLst>
          </p:cNvPr>
          <p:cNvSpPr>
            <a:spLocks noGrp="1"/>
          </p:cNvSpPr>
          <p:nvPr>
            <p:ph type="title"/>
          </p:nvPr>
        </p:nvSpPr>
        <p:spPr/>
        <p:txBody>
          <a:bodyPr/>
          <a:lstStyle/>
          <a:p>
            <a:r>
              <a:rPr lang="en-US" dirty="0">
                <a:latin typeface="+mn-lt"/>
              </a:rPr>
              <a:t>Why talk about transmission lines?</a:t>
            </a:r>
          </a:p>
        </p:txBody>
      </p:sp>
      <p:sp>
        <p:nvSpPr>
          <p:cNvPr id="5" name="Rectangle 4">
            <a:extLst>
              <a:ext uri="{FF2B5EF4-FFF2-40B4-BE49-F238E27FC236}">
                <a16:creationId xmlns:a16="http://schemas.microsoft.com/office/drawing/2014/main" id="{5A988D01-C170-DBF2-A776-D71B1939C9A6}"/>
              </a:ext>
            </a:extLst>
          </p:cNvPr>
          <p:cNvSpPr/>
          <p:nvPr/>
        </p:nvSpPr>
        <p:spPr>
          <a:xfrm>
            <a:off x="663410" y="671253"/>
            <a:ext cx="10918989" cy="369332"/>
          </a:xfrm>
          <a:prstGeom prst="rect">
            <a:avLst/>
          </a:prstGeom>
        </p:spPr>
        <p:txBody>
          <a:bodyPr wrap="square">
            <a:spAutoFit/>
          </a:bodyPr>
          <a:lstStyle/>
          <a:p>
            <a:r>
              <a:rPr lang="en-US" sz="1800" i="1" dirty="0"/>
              <a:t>Electrically large circuits require more advanced analysis techniques than those taught for electrically-small systems.</a:t>
            </a:r>
          </a:p>
        </p:txBody>
      </p:sp>
    </p:spTree>
    <p:extLst>
      <p:ext uri="{BB962C8B-B14F-4D97-AF65-F5344CB8AC3E}">
        <p14:creationId xmlns:p14="http://schemas.microsoft.com/office/powerpoint/2010/main" val="171592228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18F75C7-54C9-47C2-BB04-AAA9EA934A70}"/>
              </a:ext>
            </a:extLst>
          </p:cNvPr>
          <p:cNvSpPr/>
          <p:nvPr/>
        </p:nvSpPr>
        <p:spPr>
          <a:xfrm>
            <a:off x="4877599" y="2579664"/>
            <a:ext cx="2162585" cy="88604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mc:AlternateContent xmlns:mc="http://schemas.openxmlformats.org/markup-compatibility/2006" xmlns:a14="http://schemas.microsoft.com/office/drawing/2010/main">
        <mc:Choice Requires="a14">
          <p:sp>
            <p:nvSpPr>
              <p:cNvPr id="13" name="Rectangle 12">
                <a:extLst>
                  <a:ext uri="{FF2B5EF4-FFF2-40B4-BE49-F238E27FC236}">
                    <a16:creationId xmlns:a16="http://schemas.microsoft.com/office/drawing/2014/main" id="{2D9A056C-B6FA-415D-8970-24BA30AD379E}"/>
                  </a:ext>
                </a:extLst>
              </p:cNvPr>
              <p:cNvSpPr/>
              <p:nvPr/>
            </p:nvSpPr>
            <p:spPr>
              <a:xfrm>
                <a:off x="4829385" y="2638650"/>
                <a:ext cx="2210798" cy="724044"/>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US" sz="2000" b="0" i="0" smtClean="0">
                          <a:latin typeface="Cambria Math" panose="02040503050406030204" pitchFamily="18" charset="0"/>
                        </a:rPr>
                        <m:t>Γ</m:t>
                      </m:r>
                      <m:r>
                        <a:rPr lang="en-US" sz="2000" b="0" i="1" smtClean="0">
                          <a:latin typeface="Cambria Math" panose="02040503050406030204" pitchFamily="18" charset="0"/>
                        </a:rPr>
                        <m:t>=</m:t>
                      </m:r>
                      <m:f>
                        <m:fPr>
                          <m:ctrlPr>
                            <a:rPr lang="en-US" sz="2000" i="1" smtClean="0">
                              <a:latin typeface="Cambria Math" panose="02040503050406030204" pitchFamily="18" charset="0"/>
                            </a:rPr>
                          </m:ctrlPr>
                        </m:fPr>
                        <m:num>
                          <m:sSubSup>
                            <m:sSubSupPr>
                              <m:ctrlPr>
                                <a:rPr lang="en-US" sz="2000" i="1">
                                  <a:latin typeface="Cambria Math" panose="02040503050406030204" pitchFamily="18" charset="0"/>
                                </a:rPr>
                              </m:ctrlPr>
                            </m:sSubSupPr>
                            <m:e>
                              <m:r>
                                <a:rPr lang="en-US" sz="2000" i="1">
                                  <a:latin typeface="Cambria Math" panose="02040503050406030204" pitchFamily="18" charset="0"/>
                                </a:rPr>
                                <m:t>𝑉</m:t>
                              </m:r>
                            </m:e>
                            <m:sub>
                              <m:r>
                                <a:rPr lang="en-US" sz="2000" i="1">
                                  <a:latin typeface="Cambria Math" panose="02040503050406030204" pitchFamily="18" charset="0"/>
                                </a:rPr>
                                <m:t>𝑜</m:t>
                              </m:r>
                            </m:sub>
                            <m:sup>
                              <m:r>
                                <a:rPr lang="en-US" sz="2000" b="0" i="1" smtClean="0">
                                  <a:latin typeface="Cambria Math" panose="02040503050406030204" pitchFamily="18" charset="0"/>
                                </a:rPr>
                                <m:t>−</m:t>
                              </m:r>
                            </m:sup>
                          </m:sSubSup>
                        </m:num>
                        <m:den>
                          <m:sSubSup>
                            <m:sSubSupPr>
                              <m:ctrlPr>
                                <a:rPr lang="en-US" sz="2000" i="1">
                                  <a:latin typeface="Cambria Math" panose="02040503050406030204" pitchFamily="18" charset="0"/>
                                </a:rPr>
                              </m:ctrlPr>
                            </m:sSubSupPr>
                            <m:e>
                              <m:r>
                                <a:rPr lang="en-US" sz="2000" i="1">
                                  <a:latin typeface="Cambria Math" panose="02040503050406030204" pitchFamily="18" charset="0"/>
                                </a:rPr>
                                <m:t>𝑉</m:t>
                              </m:r>
                            </m:e>
                            <m:sub>
                              <m:r>
                                <a:rPr lang="en-US" sz="2000" i="1">
                                  <a:latin typeface="Cambria Math" panose="02040503050406030204" pitchFamily="18" charset="0"/>
                                </a:rPr>
                                <m:t>𝑜</m:t>
                              </m:r>
                            </m:sub>
                            <m:sup>
                              <m:r>
                                <a:rPr lang="en-US" sz="2000" b="0" i="1" smtClean="0">
                                  <a:latin typeface="Cambria Math" panose="02040503050406030204" pitchFamily="18" charset="0"/>
                                </a:rPr>
                                <m:t>+</m:t>
                              </m:r>
                            </m:sup>
                          </m:sSubSup>
                        </m:den>
                      </m:f>
                      <m:r>
                        <a:rPr lang="en-US" sz="2000" b="0" i="1" smtClean="0">
                          <a:latin typeface="Cambria Math" panose="02040503050406030204" pitchFamily="18" charset="0"/>
                        </a:rPr>
                        <m:t>=</m:t>
                      </m:r>
                      <m:f>
                        <m:fPr>
                          <m:ctrlPr>
                            <a:rPr lang="en-US" sz="2000" b="0" i="1" smtClean="0">
                              <a:latin typeface="Cambria Math" panose="02040503050406030204" pitchFamily="18" charset="0"/>
                            </a:rPr>
                          </m:ctrlPr>
                        </m:fPr>
                        <m:num>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𝑍</m:t>
                              </m:r>
                            </m:e>
                            <m:sub>
                              <m:r>
                                <a:rPr lang="en-US" sz="2000" b="0" i="1" smtClean="0">
                                  <a:latin typeface="Cambria Math" panose="02040503050406030204" pitchFamily="18" charset="0"/>
                                </a:rPr>
                                <m:t>𝐿</m:t>
                              </m:r>
                            </m:sub>
                          </m:sSub>
                          <m:r>
                            <a:rPr lang="en-US" sz="2000" b="0" i="0" smtClean="0">
                              <a:latin typeface="Cambria Math" panose="02040503050406030204" pitchFamily="18" charset="0"/>
                            </a:rPr>
                            <m:t>−</m:t>
                          </m:r>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𝑍</m:t>
                              </m:r>
                            </m:e>
                            <m:sub>
                              <m:r>
                                <a:rPr lang="en-US" sz="2000" b="0" i="1" smtClean="0">
                                  <a:latin typeface="Cambria Math" panose="02040503050406030204" pitchFamily="18" charset="0"/>
                                </a:rPr>
                                <m:t>𝑜</m:t>
                              </m:r>
                            </m:sub>
                          </m:sSub>
                        </m:num>
                        <m:den>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𝑍</m:t>
                              </m:r>
                            </m:e>
                            <m:sub>
                              <m:r>
                                <a:rPr lang="en-US" sz="2000" b="0" i="1" smtClean="0">
                                  <a:latin typeface="Cambria Math" panose="02040503050406030204" pitchFamily="18" charset="0"/>
                                </a:rPr>
                                <m:t>𝐿</m:t>
                              </m:r>
                            </m:sub>
                          </m:sSub>
                          <m:r>
                            <a:rPr lang="en-US" sz="2000" b="0" i="1" smtClean="0">
                              <a:latin typeface="Cambria Math" panose="02040503050406030204" pitchFamily="18" charset="0"/>
                            </a:rPr>
                            <m:t>+</m:t>
                          </m:r>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𝑍</m:t>
                              </m:r>
                            </m:e>
                            <m:sub>
                              <m:r>
                                <a:rPr lang="en-US" sz="2000" b="0" i="1" smtClean="0">
                                  <a:latin typeface="Cambria Math" panose="02040503050406030204" pitchFamily="18" charset="0"/>
                                </a:rPr>
                                <m:t>𝑜</m:t>
                              </m:r>
                            </m:sub>
                          </m:sSub>
                        </m:den>
                      </m:f>
                    </m:oMath>
                  </m:oMathPara>
                </a14:m>
                <a:endParaRPr lang="en-US" sz="2000" dirty="0">
                  <a:solidFill>
                    <a:schemeClr val="tx1"/>
                  </a:solidFill>
                </a:endParaRPr>
              </a:p>
            </p:txBody>
          </p:sp>
        </mc:Choice>
        <mc:Fallback xmlns="">
          <p:sp>
            <p:nvSpPr>
              <p:cNvPr id="13" name="Rectangle 12">
                <a:extLst>
                  <a:ext uri="{FF2B5EF4-FFF2-40B4-BE49-F238E27FC236}">
                    <a16:creationId xmlns:a16="http://schemas.microsoft.com/office/drawing/2014/main" id="{2D9A056C-B6FA-415D-8970-24BA30AD379E}"/>
                  </a:ext>
                </a:extLst>
              </p:cNvPr>
              <p:cNvSpPr>
                <a:spLocks noRot="1" noChangeAspect="1" noMove="1" noResize="1" noEditPoints="1" noAdjustHandles="1" noChangeArrowheads="1" noChangeShapeType="1" noTextEdit="1"/>
              </p:cNvSpPr>
              <p:nvPr/>
            </p:nvSpPr>
            <p:spPr>
              <a:xfrm>
                <a:off x="4829385" y="2638650"/>
                <a:ext cx="2210798" cy="724044"/>
              </a:xfrm>
              <a:prstGeom prst="rect">
                <a:avLst/>
              </a:prstGeom>
              <a:blipFill>
                <a:blip r:embed="rId2"/>
                <a:stretch>
                  <a:fillRect/>
                </a:stretch>
              </a:blipFill>
            </p:spPr>
            <p:txBody>
              <a:bodyPr/>
              <a:lstStyle/>
              <a:p>
                <a:r>
                  <a:rPr lang="en-US">
                    <a:noFill/>
                  </a:rPr>
                  <a:t> </a:t>
                </a:r>
              </a:p>
            </p:txBody>
          </p:sp>
        </mc:Fallback>
      </mc:AlternateContent>
      <p:sp>
        <p:nvSpPr>
          <p:cNvPr id="14" name="Rectangle 13">
            <a:extLst>
              <a:ext uri="{FF2B5EF4-FFF2-40B4-BE49-F238E27FC236}">
                <a16:creationId xmlns:a16="http://schemas.microsoft.com/office/drawing/2014/main" id="{4377CBBA-19D8-4552-9E01-86FD868E6A2E}"/>
              </a:ext>
            </a:extLst>
          </p:cNvPr>
          <p:cNvSpPr/>
          <p:nvPr/>
        </p:nvSpPr>
        <p:spPr>
          <a:xfrm>
            <a:off x="2276180" y="868281"/>
            <a:ext cx="7846243" cy="369332"/>
          </a:xfrm>
          <a:prstGeom prst="rect">
            <a:avLst/>
          </a:prstGeom>
        </p:spPr>
        <p:txBody>
          <a:bodyPr wrap="square">
            <a:spAutoFit/>
          </a:bodyPr>
          <a:lstStyle/>
          <a:p>
            <a:r>
              <a:rPr lang="en-US" sz="1800" i="1" dirty="0"/>
              <a:t>Reflections on a transmission line are caused by </a:t>
            </a:r>
            <a:r>
              <a:rPr lang="en-US" sz="1800" b="1" i="1" dirty="0"/>
              <a:t>impedance discontinuities</a:t>
            </a:r>
            <a:endParaRPr lang="en-US" sz="1800" i="1" dirty="0"/>
          </a:p>
        </p:txBody>
      </p:sp>
      <mc:AlternateContent xmlns:mc="http://schemas.openxmlformats.org/markup-compatibility/2006" xmlns:a14="http://schemas.microsoft.com/office/drawing/2010/main">
        <mc:Choice Requires="a14">
          <p:sp>
            <p:nvSpPr>
              <p:cNvPr id="22" name="Rectangle 21">
                <a:extLst>
                  <a:ext uri="{FF2B5EF4-FFF2-40B4-BE49-F238E27FC236}">
                    <a16:creationId xmlns:a16="http://schemas.microsoft.com/office/drawing/2014/main" id="{4AC57340-88B5-456D-8F81-21106C10162A}"/>
                  </a:ext>
                </a:extLst>
              </p:cNvPr>
              <p:cNvSpPr/>
              <p:nvPr/>
            </p:nvSpPr>
            <p:spPr>
              <a:xfrm>
                <a:off x="2083231" y="3900395"/>
                <a:ext cx="7846243" cy="923330"/>
              </a:xfrm>
              <a:prstGeom prst="rect">
                <a:avLst/>
              </a:prstGeom>
            </p:spPr>
            <p:txBody>
              <a:bodyPr wrap="square">
                <a:spAutoFit/>
              </a:bodyPr>
              <a:lstStyle/>
              <a:p>
                <a:r>
                  <a:rPr lang="en-US" sz="1800" dirty="0"/>
                  <a:t>The reflection is nonzero whenever </a:t>
                </a:r>
                <a14:m>
                  <m:oMath xmlns:m="http://schemas.openxmlformats.org/officeDocument/2006/math">
                    <m:sSub>
                      <m:sSubPr>
                        <m:ctrlPr>
                          <a:rPr lang="en-US" sz="1800" i="1">
                            <a:latin typeface="Cambria Math" panose="02040503050406030204" pitchFamily="18" charset="0"/>
                          </a:rPr>
                        </m:ctrlPr>
                      </m:sSubPr>
                      <m:e>
                        <m:r>
                          <a:rPr lang="en-US" sz="1800" i="1">
                            <a:latin typeface="Cambria Math" panose="02040503050406030204" pitchFamily="18" charset="0"/>
                          </a:rPr>
                          <m:t>𝑍</m:t>
                        </m:r>
                      </m:e>
                      <m:sub>
                        <m:r>
                          <a:rPr lang="en-US" sz="1800" i="1">
                            <a:latin typeface="Cambria Math" panose="02040503050406030204" pitchFamily="18" charset="0"/>
                          </a:rPr>
                          <m:t>𝐿</m:t>
                        </m:r>
                      </m:sub>
                    </m:sSub>
                    <m:r>
                      <a:rPr lang="en-US" sz="1800" i="1" smtClean="0">
                        <a:latin typeface="Cambria Math" panose="02040503050406030204" pitchFamily="18" charset="0"/>
                        <a:ea typeface="Cambria Math" panose="02040503050406030204" pitchFamily="18" charset="0"/>
                      </a:rPr>
                      <m:t>≠</m:t>
                    </m:r>
                    <m:sSub>
                      <m:sSubPr>
                        <m:ctrlPr>
                          <a:rPr lang="en-US" sz="1800" i="1">
                            <a:latin typeface="Cambria Math" panose="02040503050406030204" pitchFamily="18" charset="0"/>
                          </a:rPr>
                        </m:ctrlPr>
                      </m:sSubPr>
                      <m:e>
                        <m:r>
                          <a:rPr lang="en-US" sz="1800" i="1">
                            <a:latin typeface="Cambria Math" panose="02040503050406030204" pitchFamily="18" charset="0"/>
                          </a:rPr>
                          <m:t>𝑍</m:t>
                        </m:r>
                      </m:e>
                      <m:sub>
                        <m:r>
                          <a:rPr lang="en-US" sz="1800" i="1">
                            <a:latin typeface="Cambria Math" panose="02040503050406030204" pitchFamily="18" charset="0"/>
                          </a:rPr>
                          <m:t>𝑜</m:t>
                        </m:r>
                      </m:sub>
                    </m:sSub>
                  </m:oMath>
                </a14:m>
                <a:r>
                  <a:rPr lang="en-US" sz="1800" dirty="0"/>
                  <a:t>.  In general, a greater difference between the line and load impedances (a greater </a:t>
                </a:r>
                <a:r>
                  <a:rPr lang="en-US" sz="1800" b="1" dirty="0"/>
                  <a:t>mismatch</a:t>
                </a:r>
                <a:r>
                  <a:rPr lang="en-US" sz="1800" dirty="0"/>
                  <a:t>), will result in a greater percentage of the signal being reflected back toward the source.  </a:t>
                </a:r>
              </a:p>
            </p:txBody>
          </p:sp>
        </mc:Choice>
        <mc:Fallback xmlns="">
          <p:sp>
            <p:nvSpPr>
              <p:cNvPr id="22" name="Rectangle 21">
                <a:extLst>
                  <a:ext uri="{FF2B5EF4-FFF2-40B4-BE49-F238E27FC236}">
                    <a16:creationId xmlns:a16="http://schemas.microsoft.com/office/drawing/2014/main" id="{4AC57340-88B5-456D-8F81-21106C10162A}"/>
                  </a:ext>
                </a:extLst>
              </p:cNvPr>
              <p:cNvSpPr>
                <a:spLocks noRot="1" noChangeAspect="1" noMove="1" noResize="1" noEditPoints="1" noAdjustHandles="1" noChangeArrowheads="1" noChangeShapeType="1" noTextEdit="1"/>
              </p:cNvSpPr>
              <p:nvPr/>
            </p:nvSpPr>
            <p:spPr>
              <a:xfrm>
                <a:off x="2083231" y="3900395"/>
                <a:ext cx="7846243" cy="923330"/>
              </a:xfrm>
              <a:prstGeom prst="rect">
                <a:avLst/>
              </a:prstGeom>
              <a:blipFill>
                <a:blip r:embed="rId3"/>
                <a:stretch>
                  <a:fillRect l="-699" t="-3974" b="-9934"/>
                </a:stretch>
              </a:blipFill>
            </p:spPr>
            <p:txBody>
              <a:bodyPr/>
              <a:lstStyle/>
              <a:p>
                <a:r>
                  <a:rPr lang="en-US">
                    <a:noFill/>
                  </a:rPr>
                  <a:t> </a:t>
                </a:r>
              </a:p>
            </p:txBody>
          </p:sp>
        </mc:Fallback>
      </mc:AlternateContent>
      <p:sp>
        <p:nvSpPr>
          <p:cNvPr id="15" name="Rectangle 14">
            <a:extLst>
              <a:ext uri="{FF2B5EF4-FFF2-40B4-BE49-F238E27FC236}">
                <a16:creationId xmlns:a16="http://schemas.microsoft.com/office/drawing/2014/main" id="{1D353431-2C93-48E2-A176-6FB836E894E8}"/>
              </a:ext>
            </a:extLst>
          </p:cNvPr>
          <p:cNvSpPr/>
          <p:nvPr/>
        </p:nvSpPr>
        <p:spPr>
          <a:xfrm>
            <a:off x="2083230" y="1904924"/>
            <a:ext cx="7846243" cy="369332"/>
          </a:xfrm>
          <a:prstGeom prst="rect">
            <a:avLst/>
          </a:prstGeom>
        </p:spPr>
        <p:txBody>
          <a:bodyPr wrap="square">
            <a:spAutoFit/>
          </a:bodyPr>
          <a:lstStyle/>
          <a:p>
            <a:r>
              <a:rPr lang="en-US" sz="1800" dirty="0"/>
              <a:t>Consider:</a:t>
            </a:r>
          </a:p>
        </p:txBody>
      </p:sp>
      <p:sp>
        <p:nvSpPr>
          <p:cNvPr id="2" name="Title 1">
            <a:extLst>
              <a:ext uri="{FF2B5EF4-FFF2-40B4-BE49-F238E27FC236}">
                <a16:creationId xmlns:a16="http://schemas.microsoft.com/office/drawing/2014/main" id="{90977A36-53B9-48D0-B27F-BC5221ABAD5A}"/>
              </a:ext>
            </a:extLst>
          </p:cNvPr>
          <p:cNvSpPr>
            <a:spLocks noGrp="1"/>
          </p:cNvSpPr>
          <p:nvPr>
            <p:ph type="title"/>
          </p:nvPr>
        </p:nvSpPr>
        <p:spPr/>
        <p:txBody>
          <a:bodyPr/>
          <a:lstStyle/>
          <a:p>
            <a:r>
              <a:rPr lang="en-US" dirty="0">
                <a:latin typeface="+mn-lt"/>
              </a:rPr>
              <a:t>Reflections on a Transmission Line</a:t>
            </a:r>
          </a:p>
        </p:txBody>
      </p:sp>
    </p:spTree>
    <p:extLst>
      <p:ext uri="{BB962C8B-B14F-4D97-AF65-F5344CB8AC3E}">
        <p14:creationId xmlns:p14="http://schemas.microsoft.com/office/powerpoint/2010/main" val="329372901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7BEF9B5-061F-49C0-BDD9-C4A78E9BACA7}"/>
              </a:ext>
            </a:extLst>
          </p:cNvPr>
          <p:cNvPicPr>
            <a:picLocks noChangeAspect="1"/>
          </p:cNvPicPr>
          <p:nvPr/>
        </p:nvPicPr>
        <p:blipFill>
          <a:blip r:embed="rId2"/>
          <a:stretch>
            <a:fillRect/>
          </a:stretch>
        </p:blipFill>
        <p:spPr>
          <a:xfrm>
            <a:off x="4272540" y="1677016"/>
            <a:ext cx="3962953" cy="2343477"/>
          </a:xfrm>
          <a:prstGeom prst="rect">
            <a:avLst/>
          </a:prstGeom>
        </p:spPr>
      </p:pic>
      <p:sp>
        <p:nvSpPr>
          <p:cNvPr id="14" name="Rectangle 13">
            <a:extLst>
              <a:ext uri="{FF2B5EF4-FFF2-40B4-BE49-F238E27FC236}">
                <a16:creationId xmlns:a16="http://schemas.microsoft.com/office/drawing/2014/main" id="{4377CBBA-19D8-4552-9E01-86FD868E6A2E}"/>
              </a:ext>
            </a:extLst>
          </p:cNvPr>
          <p:cNvSpPr/>
          <p:nvPr/>
        </p:nvSpPr>
        <p:spPr>
          <a:xfrm>
            <a:off x="609600" y="688096"/>
            <a:ext cx="11106150" cy="369332"/>
          </a:xfrm>
          <a:prstGeom prst="rect">
            <a:avLst/>
          </a:prstGeom>
        </p:spPr>
        <p:txBody>
          <a:bodyPr wrap="square">
            <a:spAutoFit/>
          </a:bodyPr>
          <a:lstStyle/>
          <a:p>
            <a:r>
              <a:rPr lang="en-US" sz="1800" i="1" dirty="0"/>
              <a:t>Input impedance is the impedance (ratio of total voltage to total current) seen at the input to a system.</a:t>
            </a:r>
          </a:p>
        </p:txBody>
      </p:sp>
      <p:sp>
        <p:nvSpPr>
          <p:cNvPr id="15" name="Rectangle 14">
            <a:extLst>
              <a:ext uri="{FF2B5EF4-FFF2-40B4-BE49-F238E27FC236}">
                <a16:creationId xmlns:a16="http://schemas.microsoft.com/office/drawing/2014/main" id="{1D353431-2C93-48E2-A176-6FB836E894E8}"/>
              </a:ext>
            </a:extLst>
          </p:cNvPr>
          <p:cNvSpPr/>
          <p:nvPr/>
        </p:nvSpPr>
        <p:spPr>
          <a:xfrm>
            <a:off x="2622936" y="1057428"/>
            <a:ext cx="7846243" cy="369332"/>
          </a:xfrm>
          <a:prstGeom prst="rect">
            <a:avLst/>
          </a:prstGeom>
        </p:spPr>
        <p:txBody>
          <a:bodyPr wrap="square">
            <a:spAutoFit/>
          </a:bodyPr>
          <a:lstStyle/>
          <a:p>
            <a:r>
              <a:rPr lang="en-US" sz="1800" dirty="0"/>
              <a:t>Consider the impedance seen at the input port of this system:</a:t>
            </a:r>
          </a:p>
        </p:txBody>
      </p:sp>
      <p:cxnSp>
        <p:nvCxnSpPr>
          <p:cNvPr id="9" name="Straight Connector 8">
            <a:extLst>
              <a:ext uri="{FF2B5EF4-FFF2-40B4-BE49-F238E27FC236}">
                <a16:creationId xmlns:a16="http://schemas.microsoft.com/office/drawing/2014/main" id="{56E015D1-B5A9-4E52-A968-28666D0F5DEE}"/>
              </a:ext>
            </a:extLst>
          </p:cNvPr>
          <p:cNvCxnSpPr>
            <a:cxnSpLocks/>
          </p:cNvCxnSpPr>
          <p:nvPr/>
        </p:nvCxnSpPr>
        <p:spPr>
          <a:xfrm flipH="1">
            <a:off x="8227563" y="3761661"/>
            <a:ext cx="698050" cy="0"/>
          </a:xfrm>
          <a:prstGeom prst="line">
            <a:avLst/>
          </a:prstGeom>
          <a:ln w="1905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E8413D64-C2F4-4487-95AD-E4562F4874FF}"/>
              </a:ext>
            </a:extLst>
          </p:cNvPr>
          <p:cNvSpPr/>
          <p:nvPr/>
        </p:nvSpPr>
        <p:spPr>
          <a:xfrm>
            <a:off x="8925613" y="3435718"/>
            <a:ext cx="346570" cy="584775"/>
          </a:xfrm>
          <a:prstGeom prst="rect">
            <a:avLst/>
          </a:prstGeom>
        </p:spPr>
        <p:txBody>
          <a:bodyPr wrap="square">
            <a:spAutoFit/>
          </a:bodyPr>
          <a:lstStyle/>
          <a:p>
            <a:r>
              <a:rPr lang="en-US" sz="3200" dirty="0">
                <a:cs typeface="Calibri" panose="020F0502020204030204" pitchFamily="34" charset="0"/>
              </a:rPr>
              <a:t>z</a:t>
            </a:r>
            <a:endParaRPr lang="en-US" sz="3200" dirty="0"/>
          </a:p>
        </p:txBody>
      </p:sp>
      <mc:AlternateContent xmlns:mc="http://schemas.openxmlformats.org/markup-compatibility/2006" xmlns:a14="http://schemas.microsoft.com/office/drawing/2010/main">
        <mc:Choice Requires="a14">
          <p:sp>
            <p:nvSpPr>
              <p:cNvPr id="11" name="Rectangle 10">
                <a:extLst>
                  <a:ext uri="{FF2B5EF4-FFF2-40B4-BE49-F238E27FC236}">
                    <a16:creationId xmlns:a16="http://schemas.microsoft.com/office/drawing/2014/main" id="{9477130E-8009-410D-A4EB-965F483219FE}"/>
                  </a:ext>
                </a:extLst>
              </p:cNvPr>
              <p:cNvSpPr/>
              <p:nvPr/>
            </p:nvSpPr>
            <p:spPr>
              <a:xfrm>
                <a:off x="7609529" y="1442015"/>
                <a:ext cx="783356" cy="36933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en-US" sz="1800" b="0" i="1" smtClean="0">
                          <a:latin typeface="Cambria Math" panose="02040503050406030204" pitchFamily="18" charset="0"/>
                        </a:rPr>
                        <m:t>𝑧</m:t>
                      </m:r>
                      <m:r>
                        <a:rPr lang="en-US" sz="1800" b="0" i="1" smtClean="0">
                          <a:latin typeface="Cambria Math" panose="02040503050406030204" pitchFamily="18" charset="0"/>
                        </a:rPr>
                        <m:t>=0</m:t>
                      </m:r>
                    </m:oMath>
                  </m:oMathPara>
                </a14:m>
                <a:endParaRPr lang="en-US" sz="1800" dirty="0"/>
              </a:p>
            </p:txBody>
          </p:sp>
        </mc:Choice>
        <mc:Fallback xmlns="">
          <p:sp>
            <p:nvSpPr>
              <p:cNvPr id="11" name="Rectangle 10">
                <a:extLst>
                  <a:ext uri="{FF2B5EF4-FFF2-40B4-BE49-F238E27FC236}">
                    <a16:creationId xmlns:a16="http://schemas.microsoft.com/office/drawing/2014/main" id="{9477130E-8009-410D-A4EB-965F483219FE}"/>
                  </a:ext>
                </a:extLst>
              </p:cNvPr>
              <p:cNvSpPr>
                <a:spLocks noRot="1" noChangeAspect="1" noMove="1" noResize="1" noEditPoints="1" noAdjustHandles="1" noChangeArrowheads="1" noChangeShapeType="1" noTextEdit="1"/>
              </p:cNvSpPr>
              <p:nvPr/>
            </p:nvSpPr>
            <p:spPr>
              <a:xfrm>
                <a:off x="7609529" y="1442015"/>
                <a:ext cx="783356" cy="369332"/>
              </a:xfrm>
              <a:prstGeom prst="rect">
                <a:avLst/>
              </a:prstGeom>
              <a:blipFill>
                <a:blip r:embed="rId3"/>
                <a:stretch>
                  <a:fillRect/>
                </a:stretch>
              </a:blipFill>
            </p:spPr>
            <p:txBody>
              <a:bodyPr/>
              <a:lstStyle/>
              <a:p>
                <a:r>
                  <a:rPr lang="en-US">
                    <a:noFill/>
                  </a:rPr>
                  <a:t> </a:t>
                </a:r>
              </a:p>
            </p:txBody>
          </p:sp>
        </mc:Fallback>
      </mc:AlternateContent>
      <p:cxnSp>
        <p:nvCxnSpPr>
          <p:cNvPr id="16" name="Straight Connector 15">
            <a:extLst>
              <a:ext uri="{FF2B5EF4-FFF2-40B4-BE49-F238E27FC236}">
                <a16:creationId xmlns:a16="http://schemas.microsoft.com/office/drawing/2014/main" id="{9F0B53EE-83E8-41D0-AEAD-AD8AD763F0A8}"/>
              </a:ext>
            </a:extLst>
          </p:cNvPr>
          <p:cNvCxnSpPr>
            <a:cxnSpLocks/>
          </p:cNvCxnSpPr>
          <p:nvPr/>
        </p:nvCxnSpPr>
        <p:spPr>
          <a:xfrm flipV="1">
            <a:off x="7994733" y="1779668"/>
            <a:ext cx="2467" cy="1817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7" name="Rectangle 16">
                <a:extLst>
                  <a:ext uri="{FF2B5EF4-FFF2-40B4-BE49-F238E27FC236}">
                    <a16:creationId xmlns:a16="http://schemas.microsoft.com/office/drawing/2014/main" id="{F8CE5569-49A7-4133-90B6-B6DAF6D803F2}"/>
                  </a:ext>
                </a:extLst>
              </p:cNvPr>
              <p:cNvSpPr/>
              <p:nvPr/>
            </p:nvSpPr>
            <p:spPr>
              <a:xfrm>
                <a:off x="4424272" y="1406236"/>
                <a:ext cx="948465" cy="36933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en-US" sz="1800" b="0" i="1" smtClean="0">
                          <a:latin typeface="Cambria Math" panose="02040503050406030204" pitchFamily="18" charset="0"/>
                        </a:rPr>
                        <m:t>𝑧</m:t>
                      </m:r>
                      <m:r>
                        <a:rPr lang="en-US" sz="1800" b="0" i="1" smtClean="0">
                          <a:latin typeface="Cambria Math" panose="02040503050406030204" pitchFamily="18" charset="0"/>
                        </a:rPr>
                        <m:t>=−ℓ</m:t>
                      </m:r>
                    </m:oMath>
                  </m:oMathPara>
                </a14:m>
                <a:endParaRPr lang="en-US" sz="1800" dirty="0"/>
              </a:p>
            </p:txBody>
          </p:sp>
        </mc:Choice>
        <mc:Fallback xmlns="">
          <p:sp>
            <p:nvSpPr>
              <p:cNvPr id="17" name="Rectangle 16">
                <a:extLst>
                  <a:ext uri="{FF2B5EF4-FFF2-40B4-BE49-F238E27FC236}">
                    <a16:creationId xmlns:a16="http://schemas.microsoft.com/office/drawing/2014/main" id="{F8CE5569-49A7-4133-90B6-B6DAF6D803F2}"/>
                  </a:ext>
                </a:extLst>
              </p:cNvPr>
              <p:cNvSpPr>
                <a:spLocks noRot="1" noChangeAspect="1" noMove="1" noResize="1" noEditPoints="1" noAdjustHandles="1" noChangeArrowheads="1" noChangeShapeType="1" noTextEdit="1"/>
              </p:cNvSpPr>
              <p:nvPr/>
            </p:nvSpPr>
            <p:spPr>
              <a:xfrm>
                <a:off x="4424272" y="1406236"/>
                <a:ext cx="948465" cy="369332"/>
              </a:xfrm>
              <a:prstGeom prst="rect">
                <a:avLst/>
              </a:prstGeom>
              <a:blipFill>
                <a:blip r:embed="rId4"/>
                <a:stretch>
                  <a:fillRect/>
                </a:stretch>
              </a:blipFill>
            </p:spPr>
            <p:txBody>
              <a:bodyPr/>
              <a:lstStyle/>
              <a:p>
                <a:r>
                  <a:rPr lang="en-US">
                    <a:noFill/>
                  </a:rPr>
                  <a:t> </a:t>
                </a:r>
              </a:p>
            </p:txBody>
          </p:sp>
        </mc:Fallback>
      </mc:AlternateContent>
      <p:cxnSp>
        <p:nvCxnSpPr>
          <p:cNvPr id="18" name="Straight Connector 17">
            <a:extLst>
              <a:ext uri="{FF2B5EF4-FFF2-40B4-BE49-F238E27FC236}">
                <a16:creationId xmlns:a16="http://schemas.microsoft.com/office/drawing/2014/main" id="{20C074A6-C217-4CAE-9FEE-5E1A3695F7BE}"/>
              </a:ext>
            </a:extLst>
          </p:cNvPr>
          <p:cNvCxnSpPr>
            <a:cxnSpLocks/>
          </p:cNvCxnSpPr>
          <p:nvPr/>
        </p:nvCxnSpPr>
        <p:spPr>
          <a:xfrm flipV="1">
            <a:off x="4809475" y="1743889"/>
            <a:ext cx="2467" cy="1817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9" name="Rectangle 18">
                <a:extLst>
                  <a:ext uri="{FF2B5EF4-FFF2-40B4-BE49-F238E27FC236}">
                    <a16:creationId xmlns:a16="http://schemas.microsoft.com/office/drawing/2014/main" id="{09426E0A-20C7-4488-A306-54466C23ED00}"/>
                  </a:ext>
                </a:extLst>
              </p:cNvPr>
              <p:cNvSpPr/>
              <p:nvPr/>
            </p:nvSpPr>
            <p:spPr>
              <a:xfrm>
                <a:off x="3241577" y="4542202"/>
                <a:ext cx="4835170" cy="36933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𝑉</m:t>
                          </m:r>
                        </m:e>
                        <m:sub>
                          <m:r>
                            <a:rPr lang="en-US" sz="1800" b="0" i="1" smtClean="0">
                              <a:latin typeface="Cambria Math" panose="02040503050406030204" pitchFamily="18" charset="0"/>
                            </a:rPr>
                            <m:t>𝑖𝑛</m:t>
                          </m:r>
                        </m:sub>
                      </m:sSub>
                      <m:r>
                        <a:rPr lang="en-US" sz="1800" b="0" i="1" smtClean="0">
                          <a:latin typeface="Cambria Math" panose="02040503050406030204" pitchFamily="18" charset="0"/>
                        </a:rPr>
                        <m:t>=</m:t>
                      </m:r>
                      <m:r>
                        <a:rPr lang="en-US" sz="1800" b="0" i="1" smtClean="0">
                          <a:latin typeface="Cambria Math" panose="02040503050406030204" pitchFamily="18" charset="0"/>
                        </a:rPr>
                        <m:t>𝑉</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−ℓ</m:t>
                          </m:r>
                        </m:e>
                      </m:d>
                      <m:r>
                        <a:rPr lang="en-US" sz="1800" b="0" i="1" smtClean="0">
                          <a:latin typeface="Cambria Math" panose="02040503050406030204" pitchFamily="18" charset="0"/>
                        </a:rPr>
                        <m:t>=</m:t>
                      </m:r>
                      <m:r>
                        <a:rPr lang="en-US" sz="1800" b="0" i="1" smtClean="0">
                          <a:latin typeface="Cambria Math" panose="02040503050406030204" pitchFamily="18" charset="0"/>
                        </a:rPr>
                        <m:t>𝑡𝑜𝑡𝑎𝑙</m:t>
                      </m:r>
                      <m:r>
                        <a:rPr lang="en-US" sz="1800" b="0" i="1" smtClean="0">
                          <a:latin typeface="Cambria Math" panose="02040503050406030204" pitchFamily="18" charset="0"/>
                        </a:rPr>
                        <m:t> </m:t>
                      </m:r>
                      <m:r>
                        <a:rPr lang="en-US" sz="1800" b="0" i="1" smtClean="0">
                          <a:latin typeface="Cambria Math" panose="02040503050406030204" pitchFamily="18" charset="0"/>
                        </a:rPr>
                        <m:t>𝑣𝑜𝑙𝑡𝑎𝑔𝑒</m:t>
                      </m:r>
                      <m:r>
                        <a:rPr lang="en-US" sz="1800" b="0" i="1" smtClean="0">
                          <a:latin typeface="Cambria Math" panose="02040503050406030204" pitchFamily="18" charset="0"/>
                        </a:rPr>
                        <m:t> </m:t>
                      </m:r>
                      <m:r>
                        <a:rPr lang="en-US" sz="1800" b="0" i="1" smtClean="0">
                          <a:latin typeface="Cambria Math" panose="02040503050406030204" pitchFamily="18" charset="0"/>
                        </a:rPr>
                        <m:t>𝑠𝑒𝑒𝑛</m:t>
                      </m:r>
                      <m:r>
                        <a:rPr lang="en-US" sz="1800" b="0" i="1" smtClean="0">
                          <a:latin typeface="Cambria Math" panose="02040503050406030204" pitchFamily="18" charset="0"/>
                        </a:rPr>
                        <m:t> </m:t>
                      </m:r>
                      <m:r>
                        <a:rPr lang="en-US" sz="1800" b="0" i="1" smtClean="0">
                          <a:latin typeface="Cambria Math" panose="02040503050406030204" pitchFamily="18" charset="0"/>
                        </a:rPr>
                        <m:t>𝑎𝑡</m:t>
                      </m:r>
                      <m:r>
                        <a:rPr lang="en-US" sz="1800" b="0" i="1" smtClean="0">
                          <a:latin typeface="Cambria Math" panose="02040503050406030204" pitchFamily="18" charset="0"/>
                        </a:rPr>
                        <m:t> </m:t>
                      </m:r>
                      <m:r>
                        <a:rPr lang="en-US" sz="1800" b="0" i="1" smtClean="0">
                          <a:latin typeface="Cambria Math" panose="02040503050406030204" pitchFamily="18" charset="0"/>
                        </a:rPr>
                        <m:t>𝑡h𝑒</m:t>
                      </m:r>
                      <m:r>
                        <a:rPr lang="en-US" sz="1800" b="0" i="1" smtClean="0">
                          <a:latin typeface="Cambria Math" panose="02040503050406030204" pitchFamily="18" charset="0"/>
                        </a:rPr>
                        <m:t> </m:t>
                      </m:r>
                      <m:r>
                        <a:rPr lang="en-US" sz="1800" b="0" i="1" smtClean="0">
                          <a:latin typeface="Cambria Math" panose="02040503050406030204" pitchFamily="18" charset="0"/>
                        </a:rPr>
                        <m:t>𝑝𝑜𝑟𝑡</m:t>
                      </m:r>
                    </m:oMath>
                  </m:oMathPara>
                </a14:m>
                <a:endParaRPr lang="en-US" sz="1800" dirty="0"/>
              </a:p>
            </p:txBody>
          </p:sp>
        </mc:Choice>
        <mc:Fallback xmlns="">
          <p:sp>
            <p:nvSpPr>
              <p:cNvPr id="19" name="Rectangle 18">
                <a:extLst>
                  <a:ext uri="{FF2B5EF4-FFF2-40B4-BE49-F238E27FC236}">
                    <a16:creationId xmlns:a16="http://schemas.microsoft.com/office/drawing/2014/main" id="{09426E0A-20C7-4488-A306-54466C23ED00}"/>
                  </a:ext>
                </a:extLst>
              </p:cNvPr>
              <p:cNvSpPr>
                <a:spLocks noRot="1" noChangeAspect="1" noMove="1" noResize="1" noEditPoints="1" noAdjustHandles="1" noChangeArrowheads="1" noChangeShapeType="1" noTextEdit="1"/>
              </p:cNvSpPr>
              <p:nvPr/>
            </p:nvSpPr>
            <p:spPr>
              <a:xfrm>
                <a:off x="3241577" y="4542202"/>
                <a:ext cx="4835170" cy="369332"/>
              </a:xfrm>
              <a:prstGeom prst="rect">
                <a:avLst/>
              </a:prstGeom>
              <a:blipFill>
                <a:blip r:embed="rId5"/>
                <a:stretch>
                  <a:fillRect b="-13115"/>
                </a:stretch>
              </a:blipFill>
            </p:spPr>
            <p:txBody>
              <a:bodyPr/>
              <a:lstStyle/>
              <a:p>
                <a:r>
                  <a:rPr lang="en-US">
                    <a:noFill/>
                  </a:rPr>
                  <a:t> </a:t>
                </a:r>
              </a:p>
            </p:txBody>
          </p:sp>
        </mc:Fallback>
      </mc:AlternateContent>
      <p:sp>
        <p:nvSpPr>
          <p:cNvPr id="20" name="Rectangle 19">
            <a:extLst>
              <a:ext uri="{FF2B5EF4-FFF2-40B4-BE49-F238E27FC236}">
                <a16:creationId xmlns:a16="http://schemas.microsoft.com/office/drawing/2014/main" id="{C5736A97-85D5-481B-BE6A-061B2CF56B6A}"/>
              </a:ext>
            </a:extLst>
          </p:cNvPr>
          <p:cNvSpPr/>
          <p:nvPr/>
        </p:nvSpPr>
        <p:spPr>
          <a:xfrm>
            <a:off x="2572929" y="4161770"/>
            <a:ext cx="7846243" cy="369332"/>
          </a:xfrm>
          <a:prstGeom prst="rect">
            <a:avLst/>
          </a:prstGeom>
        </p:spPr>
        <p:txBody>
          <a:bodyPr wrap="square">
            <a:spAutoFit/>
          </a:bodyPr>
          <a:lstStyle/>
          <a:p>
            <a:r>
              <a:rPr lang="en-US" sz="1800" dirty="0"/>
              <a:t>where the variables are defined by:</a:t>
            </a:r>
          </a:p>
        </p:txBody>
      </p:sp>
      <mc:AlternateContent xmlns:mc="http://schemas.openxmlformats.org/markup-compatibility/2006" xmlns:a14="http://schemas.microsoft.com/office/drawing/2010/main">
        <mc:Choice Requires="a14">
          <p:sp>
            <p:nvSpPr>
              <p:cNvPr id="21" name="Rectangle 20">
                <a:extLst>
                  <a:ext uri="{FF2B5EF4-FFF2-40B4-BE49-F238E27FC236}">
                    <a16:creationId xmlns:a16="http://schemas.microsoft.com/office/drawing/2014/main" id="{D1BAA026-9AF3-47C8-ABAA-FAC7F5A4989F}"/>
                  </a:ext>
                </a:extLst>
              </p:cNvPr>
              <p:cNvSpPr/>
              <p:nvPr/>
            </p:nvSpPr>
            <p:spPr>
              <a:xfrm>
                <a:off x="3241578" y="5059254"/>
                <a:ext cx="4740657" cy="36933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𝐼</m:t>
                          </m:r>
                        </m:e>
                        <m:sub>
                          <m:r>
                            <a:rPr lang="en-US" sz="1800" b="0" i="1" smtClean="0">
                              <a:latin typeface="Cambria Math" panose="02040503050406030204" pitchFamily="18" charset="0"/>
                            </a:rPr>
                            <m:t>𝑖𝑛</m:t>
                          </m:r>
                        </m:sub>
                      </m:sSub>
                      <m:r>
                        <a:rPr lang="en-US" sz="1800" b="0" i="1" smtClean="0">
                          <a:latin typeface="Cambria Math" panose="02040503050406030204" pitchFamily="18" charset="0"/>
                        </a:rPr>
                        <m:t>=</m:t>
                      </m:r>
                      <m:r>
                        <a:rPr lang="en-US" sz="1800" b="0" i="1" smtClean="0">
                          <a:latin typeface="Cambria Math" panose="02040503050406030204" pitchFamily="18" charset="0"/>
                        </a:rPr>
                        <m:t>𝐼</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−ℓ</m:t>
                          </m:r>
                        </m:e>
                      </m:d>
                      <m:r>
                        <a:rPr lang="en-US" sz="1800" b="0" i="1" smtClean="0">
                          <a:latin typeface="Cambria Math" panose="02040503050406030204" pitchFamily="18" charset="0"/>
                        </a:rPr>
                        <m:t>=</m:t>
                      </m:r>
                      <m:r>
                        <a:rPr lang="en-US" sz="1800" b="0" i="1" smtClean="0">
                          <a:latin typeface="Cambria Math" panose="02040503050406030204" pitchFamily="18" charset="0"/>
                        </a:rPr>
                        <m:t>𝑡𝑜𝑡𝑎𝑙</m:t>
                      </m:r>
                      <m:r>
                        <a:rPr lang="en-US" sz="1800" b="0" i="1" smtClean="0">
                          <a:latin typeface="Cambria Math" panose="02040503050406030204" pitchFamily="18" charset="0"/>
                        </a:rPr>
                        <m:t> </m:t>
                      </m:r>
                      <m:r>
                        <a:rPr lang="en-US" sz="1800" b="0" i="1" smtClean="0">
                          <a:latin typeface="Cambria Math" panose="02040503050406030204" pitchFamily="18" charset="0"/>
                        </a:rPr>
                        <m:t>𝑐𝑢𝑟𝑟𝑒𝑛𝑡</m:t>
                      </m:r>
                      <m:r>
                        <a:rPr lang="en-US" sz="1800" b="0" i="1" smtClean="0">
                          <a:latin typeface="Cambria Math" panose="02040503050406030204" pitchFamily="18" charset="0"/>
                        </a:rPr>
                        <m:t> </m:t>
                      </m:r>
                      <m:r>
                        <a:rPr lang="en-US" sz="1800" b="0" i="1" smtClean="0">
                          <a:latin typeface="Cambria Math" panose="02040503050406030204" pitchFamily="18" charset="0"/>
                        </a:rPr>
                        <m:t>𝑠𝑒𝑒𝑛</m:t>
                      </m:r>
                      <m:r>
                        <a:rPr lang="en-US" sz="1800" b="0" i="1" smtClean="0">
                          <a:latin typeface="Cambria Math" panose="02040503050406030204" pitchFamily="18" charset="0"/>
                        </a:rPr>
                        <m:t> </m:t>
                      </m:r>
                      <m:r>
                        <a:rPr lang="en-US" sz="1800" b="0" i="1" smtClean="0">
                          <a:latin typeface="Cambria Math" panose="02040503050406030204" pitchFamily="18" charset="0"/>
                        </a:rPr>
                        <m:t>𝑎𝑡</m:t>
                      </m:r>
                      <m:r>
                        <a:rPr lang="en-US" sz="1800" b="0" i="1" smtClean="0">
                          <a:latin typeface="Cambria Math" panose="02040503050406030204" pitchFamily="18" charset="0"/>
                        </a:rPr>
                        <m:t> </m:t>
                      </m:r>
                      <m:r>
                        <a:rPr lang="en-US" sz="1800" b="0" i="1" smtClean="0">
                          <a:latin typeface="Cambria Math" panose="02040503050406030204" pitchFamily="18" charset="0"/>
                        </a:rPr>
                        <m:t>𝑡h𝑒</m:t>
                      </m:r>
                      <m:r>
                        <a:rPr lang="en-US" sz="1800" b="0" i="1" smtClean="0">
                          <a:latin typeface="Cambria Math" panose="02040503050406030204" pitchFamily="18" charset="0"/>
                        </a:rPr>
                        <m:t> </m:t>
                      </m:r>
                      <m:r>
                        <a:rPr lang="en-US" sz="1800" b="0" i="1" smtClean="0">
                          <a:latin typeface="Cambria Math" panose="02040503050406030204" pitchFamily="18" charset="0"/>
                        </a:rPr>
                        <m:t>𝑝𝑜𝑟𝑡</m:t>
                      </m:r>
                    </m:oMath>
                  </m:oMathPara>
                </a14:m>
                <a:endParaRPr lang="en-US" sz="1800" dirty="0"/>
              </a:p>
            </p:txBody>
          </p:sp>
        </mc:Choice>
        <mc:Fallback xmlns="">
          <p:sp>
            <p:nvSpPr>
              <p:cNvPr id="21" name="Rectangle 20">
                <a:extLst>
                  <a:ext uri="{FF2B5EF4-FFF2-40B4-BE49-F238E27FC236}">
                    <a16:creationId xmlns:a16="http://schemas.microsoft.com/office/drawing/2014/main" id="{D1BAA026-9AF3-47C8-ABAA-FAC7F5A4989F}"/>
                  </a:ext>
                </a:extLst>
              </p:cNvPr>
              <p:cNvSpPr>
                <a:spLocks noRot="1" noChangeAspect="1" noMove="1" noResize="1" noEditPoints="1" noAdjustHandles="1" noChangeArrowheads="1" noChangeShapeType="1" noTextEdit="1"/>
              </p:cNvSpPr>
              <p:nvPr/>
            </p:nvSpPr>
            <p:spPr>
              <a:xfrm>
                <a:off x="3241578" y="5059254"/>
                <a:ext cx="4740657" cy="369332"/>
              </a:xfrm>
              <a:prstGeom prst="rect">
                <a:avLst/>
              </a:prstGeom>
              <a:blipFill>
                <a:blip r:embed="rId6"/>
                <a:stretch>
                  <a:fillRect b="-983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Rectangle 22">
                <a:extLst>
                  <a:ext uri="{FF2B5EF4-FFF2-40B4-BE49-F238E27FC236}">
                    <a16:creationId xmlns:a16="http://schemas.microsoft.com/office/drawing/2014/main" id="{431622B7-4C19-4CEC-A032-85F259530B99}"/>
                  </a:ext>
                </a:extLst>
              </p:cNvPr>
              <p:cNvSpPr/>
              <p:nvPr/>
            </p:nvSpPr>
            <p:spPr>
              <a:xfrm>
                <a:off x="3241577" y="5497061"/>
                <a:ext cx="5722016" cy="54611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𝑍</m:t>
                          </m:r>
                        </m:e>
                        <m:sub>
                          <m:r>
                            <a:rPr lang="en-US" sz="1800" b="0" i="1" smtClean="0">
                              <a:latin typeface="Cambria Math" panose="02040503050406030204" pitchFamily="18" charset="0"/>
                            </a:rPr>
                            <m:t>𝑖𝑛</m:t>
                          </m:r>
                        </m:sub>
                      </m:sSub>
                      <m:r>
                        <a:rPr lang="en-US" sz="1800" b="0" i="1" smtClean="0">
                          <a:latin typeface="Cambria Math" panose="02040503050406030204" pitchFamily="18" charset="0"/>
                        </a:rPr>
                        <m:t>=</m:t>
                      </m:r>
                      <m:r>
                        <a:rPr lang="en-US" sz="1800" b="0" i="1" smtClean="0">
                          <a:latin typeface="Cambria Math" panose="02040503050406030204" pitchFamily="18" charset="0"/>
                        </a:rPr>
                        <m:t>𝑍</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−ℓ</m:t>
                          </m:r>
                        </m:e>
                      </m:d>
                      <m:r>
                        <a:rPr lang="en-US" sz="1800" b="0" i="1" smtClean="0">
                          <a:latin typeface="Cambria Math" panose="02040503050406030204" pitchFamily="18" charset="0"/>
                        </a:rPr>
                        <m:t>=</m:t>
                      </m:r>
                      <m:r>
                        <a:rPr lang="en-US" sz="1800" b="0" i="1" smtClean="0">
                          <a:latin typeface="Cambria Math" panose="02040503050406030204" pitchFamily="18" charset="0"/>
                        </a:rPr>
                        <m:t>𝑖𝑛𝑝𝑢𝑡</m:t>
                      </m:r>
                      <m:r>
                        <a:rPr lang="en-US" sz="1800" b="0" i="1" smtClean="0">
                          <a:latin typeface="Cambria Math" panose="02040503050406030204" pitchFamily="18" charset="0"/>
                        </a:rPr>
                        <m:t> </m:t>
                      </m:r>
                      <m:r>
                        <a:rPr lang="en-US" sz="1800" b="0" i="1" smtClean="0">
                          <a:latin typeface="Cambria Math" panose="02040503050406030204" pitchFamily="18" charset="0"/>
                        </a:rPr>
                        <m:t>𝑖𝑚𝑝𝑒𝑑𝑎𝑛𝑐𝑒</m:t>
                      </m:r>
                      <m:r>
                        <a:rPr lang="en-US" sz="1800" b="0" i="1" smtClean="0">
                          <a:latin typeface="Cambria Math" panose="02040503050406030204" pitchFamily="18" charset="0"/>
                        </a:rPr>
                        <m:t> </m:t>
                      </m:r>
                      <m:r>
                        <a:rPr lang="en-US" sz="1800" b="0" i="1" smtClean="0">
                          <a:latin typeface="Cambria Math" panose="02040503050406030204" pitchFamily="18" charset="0"/>
                        </a:rPr>
                        <m:t>𝑜𝑓</m:t>
                      </m:r>
                      <m:r>
                        <a:rPr lang="en-US" sz="1800" b="0" i="1" smtClean="0">
                          <a:latin typeface="Cambria Math" panose="02040503050406030204" pitchFamily="18" charset="0"/>
                        </a:rPr>
                        <m:t> </m:t>
                      </m:r>
                      <m:r>
                        <a:rPr lang="en-US" sz="1800" b="0" i="1" smtClean="0">
                          <a:latin typeface="Cambria Math" panose="02040503050406030204" pitchFamily="18" charset="0"/>
                        </a:rPr>
                        <m:t>𝑡h𝑒</m:t>
                      </m:r>
                      <m:r>
                        <a:rPr lang="en-US" sz="1800" b="0" i="1" smtClean="0">
                          <a:latin typeface="Cambria Math" panose="02040503050406030204" pitchFamily="18" charset="0"/>
                        </a:rPr>
                        <m:t> </m:t>
                      </m:r>
                      <m:r>
                        <a:rPr lang="en-US" sz="1800" b="0" i="1" smtClean="0">
                          <a:latin typeface="Cambria Math" panose="02040503050406030204" pitchFamily="18" charset="0"/>
                        </a:rPr>
                        <m:t>𝑝𝑜𝑟𝑡</m:t>
                      </m:r>
                      <m:r>
                        <a:rPr lang="en-US" sz="1800" b="0" i="1" smtClean="0">
                          <a:latin typeface="Cambria Math" panose="02040503050406030204" pitchFamily="18" charset="0"/>
                        </a:rPr>
                        <m:t>= </m:t>
                      </m:r>
                      <m:f>
                        <m:fPr>
                          <m:type m:val="skw"/>
                          <m:ctrlPr>
                            <a:rPr lang="en-US" sz="1800" b="0" i="1" smtClean="0">
                              <a:latin typeface="Cambria Math" panose="02040503050406030204" pitchFamily="18" charset="0"/>
                            </a:rPr>
                          </m:ctrlPr>
                        </m:fPr>
                        <m:num>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𝑉</m:t>
                              </m:r>
                            </m:e>
                            <m:sub>
                              <m:r>
                                <a:rPr lang="en-US" sz="1800" b="0" i="1" smtClean="0">
                                  <a:latin typeface="Cambria Math" panose="02040503050406030204" pitchFamily="18" charset="0"/>
                                </a:rPr>
                                <m:t>𝑖𝑛</m:t>
                              </m:r>
                            </m:sub>
                          </m:sSub>
                        </m:num>
                        <m:den>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𝐼</m:t>
                              </m:r>
                            </m:e>
                            <m:sub>
                              <m:r>
                                <a:rPr lang="en-US" sz="1800" b="0" i="1" smtClean="0">
                                  <a:latin typeface="Cambria Math" panose="02040503050406030204" pitchFamily="18" charset="0"/>
                                </a:rPr>
                                <m:t>𝑖𝑛</m:t>
                              </m:r>
                            </m:sub>
                          </m:sSub>
                        </m:den>
                      </m:f>
                    </m:oMath>
                  </m:oMathPara>
                </a14:m>
                <a:endParaRPr lang="en-US" sz="1800" dirty="0"/>
              </a:p>
            </p:txBody>
          </p:sp>
        </mc:Choice>
        <mc:Fallback xmlns="">
          <p:sp>
            <p:nvSpPr>
              <p:cNvPr id="23" name="Rectangle 22">
                <a:extLst>
                  <a:ext uri="{FF2B5EF4-FFF2-40B4-BE49-F238E27FC236}">
                    <a16:creationId xmlns:a16="http://schemas.microsoft.com/office/drawing/2014/main" id="{431622B7-4C19-4CEC-A032-85F259530B99}"/>
                  </a:ext>
                </a:extLst>
              </p:cNvPr>
              <p:cNvSpPr>
                <a:spLocks noRot="1" noChangeAspect="1" noMove="1" noResize="1" noEditPoints="1" noAdjustHandles="1" noChangeArrowheads="1" noChangeShapeType="1" noTextEdit="1"/>
              </p:cNvSpPr>
              <p:nvPr/>
            </p:nvSpPr>
            <p:spPr>
              <a:xfrm>
                <a:off x="3241577" y="5497061"/>
                <a:ext cx="5722016" cy="546112"/>
              </a:xfrm>
              <a:prstGeom prst="rect">
                <a:avLst/>
              </a:prstGeom>
              <a:blipFill>
                <a:blip r:embed="rId7"/>
                <a:stretch>
                  <a:fillRect/>
                </a:stretch>
              </a:blipFill>
            </p:spPr>
            <p:txBody>
              <a:bodyPr/>
              <a:lstStyle/>
              <a:p>
                <a:r>
                  <a:rPr lang="en-US">
                    <a:noFill/>
                  </a:rPr>
                  <a:t> </a:t>
                </a:r>
              </a:p>
            </p:txBody>
          </p:sp>
        </mc:Fallback>
      </mc:AlternateContent>
      <p:sp>
        <p:nvSpPr>
          <p:cNvPr id="2" name="Title 1">
            <a:extLst>
              <a:ext uri="{FF2B5EF4-FFF2-40B4-BE49-F238E27FC236}">
                <a16:creationId xmlns:a16="http://schemas.microsoft.com/office/drawing/2014/main" id="{DD65279D-7819-4887-88D1-C58730530E99}"/>
              </a:ext>
            </a:extLst>
          </p:cNvPr>
          <p:cNvSpPr>
            <a:spLocks noGrp="1"/>
          </p:cNvSpPr>
          <p:nvPr>
            <p:ph type="title"/>
          </p:nvPr>
        </p:nvSpPr>
        <p:spPr/>
        <p:txBody>
          <a:bodyPr/>
          <a:lstStyle/>
          <a:p>
            <a:r>
              <a:rPr lang="en-US" dirty="0">
                <a:latin typeface="+mn-lt"/>
              </a:rPr>
              <a:t>Input Impedance</a:t>
            </a:r>
          </a:p>
        </p:txBody>
      </p:sp>
    </p:spTree>
    <p:extLst>
      <p:ext uri="{BB962C8B-B14F-4D97-AF65-F5344CB8AC3E}">
        <p14:creationId xmlns:p14="http://schemas.microsoft.com/office/powerpoint/2010/main" val="403327306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D6D77B13-EDF8-48C9-8ADB-9B83A64FB336}"/>
              </a:ext>
            </a:extLst>
          </p:cNvPr>
          <p:cNvSpPr/>
          <p:nvPr/>
        </p:nvSpPr>
        <p:spPr>
          <a:xfrm>
            <a:off x="3612593" y="4483567"/>
            <a:ext cx="2684773" cy="802180"/>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6" name="Rectangle 25">
            <a:extLst>
              <a:ext uri="{FF2B5EF4-FFF2-40B4-BE49-F238E27FC236}">
                <a16:creationId xmlns:a16="http://schemas.microsoft.com/office/drawing/2014/main" id="{38327350-1ED3-402E-9AFE-0E94613B97A5}"/>
              </a:ext>
            </a:extLst>
          </p:cNvPr>
          <p:cNvSpPr/>
          <p:nvPr/>
        </p:nvSpPr>
        <p:spPr>
          <a:xfrm>
            <a:off x="8173959" y="1026211"/>
            <a:ext cx="2162585" cy="88604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4377CBBA-19D8-4552-9E01-86FD868E6A2E}"/>
              </a:ext>
            </a:extLst>
          </p:cNvPr>
          <p:cNvSpPr/>
          <p:nvPr/>
        </p:nvSpPr>
        <p:spPr>
          <a:xfrm>
            <a:off x="609600" y="653938"/>
            <a:ext cx="11841956" cy="369332"/>
          </a:xfrm>
          <a:prstGeom prst="rect">
            <a:avLst/>
          </a:prstGeom>
        </p:spPr>
        <p:txBody>
          <a:bodyPr wrap="square">
            <a:spAutoFit/>
          </a:bodyPr>
          <a:lstStyle/>
          <a:p>
            <a:r>
              <a:rPr lang="en-US" sz="1800" i="1" dirty="0"/>
              <a:t>Input impedance is the impedance (ratio of total voltage to total current) seen at the input to a system.</a:t>
            </a:r>
          </a:p>
        </p:txBody>
      </p:sp>
      <p:sp>
        <p:nvSpPr>
          <p:cNvPr id="15" name="Rectangle 14">
            <a:extLst>
              <a:ext uri="{FF2B5EF4-FFF2-40B4-BE49-F238E27FC236}">
                <a16:creationId xmlns:a16="http://schemas.microsoft.com/office/drawing/2014/main" id="{1D353431-2C93-48E2-A176-6FB836E894E8}"/>
              </a:ext>
            </a:extLst>
          </p:cNvPr>
          <p:cNvSpPr/>
          <p:nvPr/>
        </p:nvSpPr>
        <p:spPr>
          <a:xfrm>
            <a:off x="1855457" y="1107213"/>
            <a:ext cx="7846243" cy="369332"/>
          </a:xfrm>
          <a:prstGeom prst="rect">
            <a:avLst/>
          </a:prstGeom>
        </p:spPr>
        <p:txBody>
          <a:bodyPr wrap="square">
            <a:spAutoFit/>
          </a:bodyPr>
          <a:lstStyle/>
          <a:p>
            <a:r>
              <a:rPr lang="en-US" sz="1800" dirty="0"/>
              <a:t>Note that we also have the following relationships:</a:t>
            </a:r>
          </a:p>
        </p:txBody>
      </p:sp>
      <p:sp>
        <p:nvSpPr>
          <p:cNvPr id="20" name="Rectangle 19">
            <a:extLst>
              <a:ext uri="{FF2B5EF4-FFF2-40B4-BE49-F238E27FC236}">
                <a16:creationId xmlns:a16="http://schemas.microsoft.com/office/drawing/2014/main" id="{C5736A97-85D5-481B-BE6A-061B2CF56B6A}"/>
              </a:ext>
            </a:extLst>
          </p:cNvPr>
          <p:cNvSpPr/>
          <p:nvPr/>
        </p:nvSpPr>
        <p:spPr>
          <a:xfrm>
            <a:off x="1855457" y="2821947"/>
            <a:ext cx="7846243" cy="369332"/>
          </a:xfrm>
          <a:prstGeom prst="rect">
            <a:avLst/>
          </a:prstGeom>
        </p:spPr>
        <p:txBody>
          <a:bodyPr wrap="square">
            <a:spAutoFit/>
          </a:bodyPr>
          <a:lstStyle/>
          <a:p>
            <a:r>
              <a:rPr lang="en-US" sz="1800" dirty="0"/>
              <a:t>so that:</a:t>
            </a:r>
          </a:p>
        </p:txBody>
      </p:sp>
      <mc:AlternateContent xmlns:mc="http://schemas.openxmlformats.org/markup-compatibility/2006" xmlns:a14="http://schemas.microsoft.com/office/drawing/2010/main">
        <mc:Choice Requires="a14">
          <p:sp>
            <p:nvSpPr>
              <p:cNvPr id="23" name="Rectangle 22">
                <a:extLst>
                  <a:ext uri="{FF2B5EF4-FFF2-40B4-BE49-F238E27FC236}">
                    <a16:creationId xmlns:a16="http://schemas.microsoft.com/office/drawing/2014/main" id="{431622B7-4C19-4CEC-A032-85F259530B99}"/>
                  </a:ext>
                </a:extLst>
              </p:cNvPr>
              <p:cNvSpPr/>
              <p:nvPr/>
            </p:nvSpPr>
            <p:spPr>
              <a:xfrm>
                <a:off x="2379818" y="2883571"/>
                <a:ext cx="5293629" cy="1142749"/>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𝑍</m:t>
                          </m:r>
                        </m:e>
                        <m:sub>
                          <m:r>
                            <a:rPr lang="en-US" sz="1800" b="0" i="1" smtClean="0">
                              <a:latin typeface="Cambria Math" panose="02040503050406030204" pitchFamily="18" charset="0"/>
                            </a:rPr>
                            <m:t>𝑖𝑛</m:t>
                          </m:r>
                        </m:sub>
                      </m:sSub>
                      <m:r>
                        <a:rPr lang="en-US" sz="1800" b="0" i="1" smtClean="0">
                          <a:latin typeface="Cambria Math" panose="02040503050406030204" pitchFamily="18" charset="0"/>
                        </a:rPr>
                        <m:t>=</m:t>
                      </m:r>
                      <m:f>
                        <m:fPr>
                          <m:ctrlPr>
                            <a:rPr lang="en-US" sz="1800" b="0" i="1" smtClean="0">
                              <a:latin typeface="Cambria Math" panose="02040503050406030204" pitchFamily="18" charset="0"/>
                            </a:rPr>
                          </m:ctrlPr>
                        </m:fPr>
                        <m:num>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𝑍</m:t>
                              </m:r>
                            </m:e>
                            <m:sub>
                              <m:r>
                                <a:rPr lang="en-US" sz="1800" b="0" i="1" smtClean="0">
                                  <a:latin typeface="Cambria Math" panose="02040503050406030204" pitchFamily="18" charset="0"/>
                                </a:rPr>
                                <m:t>∘</m:t>
                              </m:r>
                            </m:sub>
                          </m:sSub>
                          <m:d>
                            <m:dPr>
                              <m:ctrlPr>
                                <a:rPr lang="en-US" sz="1800" i="1">
                                  <a:latin typeface="Cambria Math" panose="02040503050406030204" pitchFamily="18" charset="0"/>
                                </a:rPr>
                              </m:ctrlPr>
                            </m:dPr>
                            <m:e>
                              <m:sSup>
                                <m:sSupPr>
                                  <m:ctrlPr>
                                    <a:rPr lang="en-US" sz="1800" i="1">
                                      <a:latin typeface="Cambria Math" panose="02040503050406030204" pitchFamily="18" charset="0"/>
                                    </a:rPr>
                                  </m:ctrlPr>
                                </m:sSupPr>
                                <m:e>
                                  <m:r>
                                    <a:rPr lang="en-US" sz="1800" i="1">
                                      <a:latin typeface="Cambria Math" panose="02040503050406030204" pitchFamily="18" charset="0"/>
                                    </a:rPr>
                                    <m:t>𝑒</m:t>
                                  </m:r>
                                </m:e>
                                <m:sup>
                                  <m:r>
                                    <a:rPr lang="en-US" sz="1800" b="0" i="1" smtClean="0">
                                      <a:latin typeface="Cambria Math" panose="02040503050406030204" pitchFamily="18" charset="0"/>
                                    </a:rPr>
                                    <m:t>+</m:t>
                                  </m:r>
                                  <m:r>
                                    <a:rPr lang="en-US" sz="1800" i="1">
                                      <a:latin typeface="Cambria Math" panose="02040503050406030204" pitchFamily="18" charset="0"/>
                                    </a:rPr>
                                    <m:t>𝛾</m:t>
                                  </m:r>
                                  <m:r>
                                    <a:rPr lang="en-US" sz="1800" i="1">
                                      <a:latin typeface="Cambria Math" panose="02040503050406030204" pitchFamily="18" charset="0"/>
                                    </a:rPr>
                                    <m:t>ℓ</m:t>
                                  </m:r>
                                </m:sup>
                              </m:sSup>
                              <m:r>
                                <a:rPr lang="en-US" sz="1800" i="1">
                                  <a:latin typeface="Cambria Math" panose="02040503050406030204" pitchFamily="18" charset="0"/>
                                </a:rPr>
                                <m:t>+</m:t>
                              </m:r>
                              <m:r>
                                <m:rPr>
                                  <m:sty m:val="p"/>
                                </m:rPr>
                                <a:rPr lang="en-US" sz="1800">
                                  <a:latin typeface="Cambria Math" panose="02040503050406030204" pitchFamily="18" charset="0"/>
                                </a:rPr>
                                <m:t>Γ</m:t>
                              </m:r>
                              <m:sSup>
                                <m:sSupPr>
                                  <m:ctrlPr>
                                    <a:rPr lang="en-US" sz="1800" i="1">
                                      <a:latin typeface="Cambria Math" panose="02040503050406030204" pitchFamily="18" charset="0"/>
                                    </a:rPr>
                                  </m:ctrlPr>
                                </m:sSupPr>
                                <m:e>
                                  <m:r>
                                    <a:rPr lang="en-US" sz="1800" i="1">
                                      <a:latin typeface="Cambria Math" panose="02040503050406030204" pitchFamily="18" charset="0"/>
                                    </a:rPr>
                                    <m:t>𝑒</m:t>
                                  </m:r>
                                </m:e>
                                <m:sup>
                                  <m:r>
                                    <a:rPr lang="en-US" sz="1800" b="0" i="1" smtClean="0">
                                      <a:latin typeface="Cambria Math" panose="02040503050406030204" pitchFamily="18" charset="0"/>
                                    </a:rPr>
                                    <m:t>−</m:t>
                                  </m:r>
                                  <m:r>
                                    <a:rPr lang="en-US" sz="1800" i="1">
                                      <a:latin typeface="Cambria Math" panose="02040503050406030204" pitchFamily="18" charset="0"/>
                                    </a:rPr>
                                    <m:t>𝛾</m:t>
                                  </m:r>
                                  <m:r>
                                    <a:rPr lang="en-US" sz="1800" i="1">
                                      <a:latin typeface="Cambria Math" panose="02040503050406030204" pitchFamily="18" charset="0"/>
                                    </a:rPr>
                                    <m:t>ℓ</m:t>
                                  </m:r>
                                </m:sup>
                              </m:sSup>
                            </m:e>
                          </m:d>
                        </m:num>
                        <m:den>
                          <m:d>
                            <m:dPr>
                              <m:ctrlPr>
                                <a:rPr lang="en-US" sz="1800" i="1">
                                  <a:latin typeface="Cambria Math" panose="02040503050406030204" pitchFamily="18" charset="0"/>
                                  <a:ea typeface="Cambria Math" panose="02040503050406030204" pitchFamily="18" charset="0"/>
                                </a:rPr>
                              </m:ctrlPr>
                            </m:dPr>
                            <m:e>
                              <m:sSup>
                                <m:sSupPr>
                                  <m:ctrlPr>
                                    <a:rPr lang="en-US" sz="1800" i="1">
                                      <a:latin typeface="Cambria Math" panose="02040503050406030204" pitchFamily="18" charset="0"/>
                                      <a:ea typeface="Cambria Math" panose="02040503050406030204" pitchFamily="18" charset="0"/>
                                    </a:rPr>
                                  </m:ctrlPr>
                                </m:sSupPr>
                                <m:e>
                                  <m:r>
                                    <a:rPr lang="en-US" sz="1800" i="1">
                                      <a:latin typeface="Cambria Math" panose="02040503050406030204" pitchFamily="18" charset="0"/>
                                      <a:ea typeface="Cambria Math" panose="02040503050406030204" pitchFamily="18" charset="0"/>
                                    </a:rPr>
                                    <m:t>𝑒</m:t>
                                  </m:r>
                                </m:e>
                                <m:sup>
                                  <m:r>
                                    <a:rPr lang="en-US" sz="1800" b="0" i="1" smtClean="0">
                                      <a:latin typeface="Cambria Math" panose="02040503050406030204" pitchFamily="18" charset="0"/>
                                      <a:ea typeface="Cambria Math" panose="02040503050406030204" pitchFamily="18" charset="0"/>
                                    </a:rPr>
                                    <m:t>+</m:t>
                                  </m:r>
                                  <m:r>
                                    <a:rPr lang="en-US" sz="1800" i="1">
                                      <a:latin typeface="Cambria Math" panose="02040503050406030204" pitchFamily="18" charset="0"/>
                                      <a:ea typeface="Cambria Math" panose="02040503050406030204" pitchFamily="18" charset="0"/>
                                    </a:rPr>
                                    <m:t>𝛾</m:t>
                                  </m:r>
                                  <m:r>
                                    <a:rPr lang="en-US" sz="1800" i="1">
                                      <a:latin typeface="Cambria Math" panose="02040503050406030204" pitchFamily="18" charset="0"/>
                                      <a:ea typeface="Cambria Math" panose="02040503050406030204" pitchFamily="18" charset="0"/>
                                    </a:rPr>
                                    <m:t>ℓ</m:t>
                                  </m:r>
                                </m:sup>
                              </m:sSup>
                              <m:r>
                                <a:rPr lang="en-US" sz="1800" i="1">
                                  <a:latin typeface="Cambria Math" panose="02040503050406030204" pitchFamily="18" charset="0"/>
                                  <a:ea typeface="Cambria Math" panose="02040503050406030204" pitchFamily="18" charset="0"/>
                                </a:rPr>
                                <m:t>−</m:t>
                              </m:r>
                              <m:r>
                                <m:rPr>
                                  <m:sty m:val="p"/>
                                </m:rPr>
                                <a:rPr lang="en-US" sz="1800">
                                  <a:latin typeface="Cambria Math" panose="02040503050406030204" pitchFamily="18" charset="0"/>
                                  <a:ea typeface="Cambria Math" panose="02040503050406030204" pitchFamily="18" charset="0"/>
                                </a:rPr>
                                <m:t>Γ</m:t>
                              </m:r>
                              <m:sSup>
                                <m:sSupPr>
                                  <m:ctrlPr>
                                    <a:rPr lang="en-US" sz="1800" i="1">
                                      <a:latin typeface="Cambria Math" panose="02040503050406030204" pitchFamily="18" charset="0"/>
                                      <a:ea typeface="Cambria Math" panose="02040503050406030204" pitchFamily="18" charset="0"/>
                                    </a:rPr>
                                  </m:ctrlPr>
                                </m:sSupPr>
                                <m:e>
                                  <m:r>
                                    <a:rPr lang="en-US" sz="1800" i="1">
                                      <a:latin typeface="Cambria Math" panose="02040503050406030204" pitchFamily="18" charset="0"/>
                                      <a:ea typeface="Cambria Math" panose="02040503050406030204" pitchFamily="18" charset="0"/>
                                    </a:rPr>
                                    <m:t>𝑒</m:t>
                                  </m:r>
                                </m:e>
                                <m:sup>
                                  <m:r>
                                    <a:rPr lang="en-US" sz="1800" b="0" i="1" smtClean="0">
                                      <a:latin typeface="Cambria Math" panose="02040503050406030204" pitchFamily="18" charset="0"/>
                                      <a:ea typeface="Cambria Math" panose="02040503050406030204" pitchFamily="18" charset="0"/>
                                    </a:rPr>
                                    <m:t>−</m:t>
                                  </m:r>
                                  <m:r>
                                    <a:rPr lang="en-US" sz="1800" i="1">
                                      <a:latin typeface="Cambria Math" panose="02040503050406030204" pitchFamily="18" charset="0"/>
                                      <a:ea typeface="Cambria Math" panose="02040503050406030204" pitchFamily="18" charset="0"/>
                                    </a:rPr>
                                    <m:t>𝛾</m:t>
                                  </m:r>
                                  <m:r>
                                    <a:rPr lang="en-US" sz="1800" i="1">
                                      <a:latin typeface="Cambria Math" panose="02040503050406030204" pitchFamily="18" charset="0"/>
                                      <a:ea typeface="Cambria Math" panose="02040503050406030204" pitchFamily="18" charset="0"/>
                                    </a:rPr>
                                    <m:t>ℓ</m:t>
                                  </m:r>
                                </m:sup>
                              </m:sSup>
                            </m:e>
                          </m:d>
                        </m:den>
                      </m:f>
                      <m:r>
                        <a:rPr lang="en-US" sz="1800" b="0" i="1" smtClean="0">
                          <a:latin typeface="Cambria Math" panose="02040503050406030204" pitchFamily="18" charset="0"/>
                        </a:rPr>
                        <m:t>=</m:t>
                      </m:r>
                      <m:f>
                        <m:fPr>
                          <m:ctrlPr>
                            <a:rPr lang="en-US" sz="1800" i="1">
                              <a:latin typeface="Cambria Math" panose="02040503050406030204" pitchFamily="18" charset="0"/>
                            </a:rPr>
                          </m:ctrlPr>
                        </m:fPr>
                        <m:num>
                          <m:sSub>
                            <m:sSubPr>
                              <m:ctrlPr>
                                <a:rPr lang="en-US" sz="1800" i="1">
                                  <a:latin typeface="Cambria Math" panose="02040503050406030204" pitchFamily="18" charset="0"/>
                                </a:rPr>
                              </m:ctrlPr>
                            </m:sSubPr>
                            <m:e>
                              <m:r>
                                <a:rPr lang="en-US" sz="1800" i="1">
                                  <a:latin typeface="Cambria Math" panose="02040503050406030204" pitchFamily="18" charset="0"/>
                                </a:rPr>
                                <m:t>𝑍</m:t>
                              </m:r>
                            </m:e>
                            <m:sub>
                              <m:r>
                                <a:rPr lang="en-US" sz="1800" i="1">
                                  <a:latin typeface="Cambria Math" panose="02040503050406030204" pitchFamily="18" charset="0"/>
                                </a:rPr>
                                <m:t>∘</m:t>
                              </m:r>
                            </m:sub>
                          </m:sSub>
                          <m:d>
                            <m:dPr>
                              <m:ctrlPr>
                                <a:rPr lang="en-US" sz="1800" i="1">
                                  <a:latin typeface="Cambria Math" panose="02040503050406030204" pitchFamily="18" charset="0"/>
                                </a:rPr>
                              </m:ctrlPr>
                            </m:dPr>
                            <m:e>
                              <m:sSup>
                                <m:sSupPr>
                                  <m:ctrlPr>
                                    <a:rPr lang="en-US" sz="1800" i="1">
                                      <a:latin typeface="Cambria Math" panose="02040503050406030204" pitchFamily="18" charset="0"/>
                                    </a:rPr>
                                  </m:ctrlPr>
                                </m:sSupPr>
                                <m:e>
                                  <m:r>
                                    <a:rPr lang="en-US" sz="1800" i="1">
                                      <a:latin typeface="Cambria Math" panose="02040503050406030204" pitchFamily="18" charset="0"/>
                                    </a:rPr>
                                    <m:t>𝑒</m:t>
                                  </m:r>
                                </m:e>
                                <m:sup>
                                  <m:r>
                                    <a:rPr lang="en-US" sz="1800" i="1">
                                      <a:latin typeface="Cambria Math" panose="02040503050406030204" pitchFamily="18" charset="0"/>
                                    </a:rPr>
                                    <m:t>+</m:t>
                                  </m:r>
                                  <m:r>
                                    <a:rPr lang="en-US" sz="1800" i="1">
                                      <a:latin typeface="Cambria Math" panose="02040503050406030204" pitchFamily="18" charset="0"/>
                                    </a:rPr>
                                    <m:t>𝛾</m:t>
                                  </m:r>
                                  <m:r>
                                    <a:rPr lang="en-US" sz="1800" i="1">
                                      <a:latin typeface="Cambria Math" panose="02040503050406030204" pitchFamily="18" charset="0"/>
                                    </a:rPr>
                                    <m:t>ℓ</m:t>
                                  </m:r>
                                </m:sup>
                              </m:sSup>
                              <m:r>
                                <a:rPr lang="en-US" sz="1800" i="1">
                                  <a:latin typeface="Cambria Math" panose="02040503050406030204" pitchFamily="18" charset="0"/>
                                </a:rPr>
                                <m:t>+</m:t>
                              </m:r>
                              <m:f>
                                <m:fPr>
                                  <m:ctrlPr>
                                    <a:rPr lang="en-US" sz="1800" i="1">
                                      <a:latin typeface="Cambria Math" panose="02040503050406030204" pitchFamily="18" charset="0"/>
                                    </a:rPr>
                                  </m:ctrlPr>
                                </m:fPr>
                                <m:num>
                                  <m:sSub>
                                    <m:sSubPr>
                                      <m:ctrlPr>
                                        <a:rPr lang="en-US" sz="1800" i="1">
                                          <a:latin typeface="Cambria Math" panose="02040503050406030204" pitchFamily="18" charset="0"/>
                                        </a:rPr>
                                      </m:ctrlPr>
                                    </m:sSubPr>
                                    <m:e>
                                      <m:r>
                                        <a:rPr lang="en-US" sz="1800" i="1">
                                          <a:latin typeface="Cambria Math" panose="02040503050406030204" pitchFamily="18" charset="0"/>
                                        </a:rPr>
                                        <m:t>𝑍</m:t>
                                      </m:r>
                                    </m:e>
                                    <m:sub>
                                      <m:r>
                                        <a:rPr lang="en-US" sz="1800" i="1">
                                          <a:latin typeface="Cambria Math" panose="02040503050406030204" pitchFamily="18" charset="0"/>
                                        </a:rPr>
                                        <m:t>𝐿</m:t>
                                      </m:r>
                                    </m:sub>
                                  </m:sSub>
                                  <m:r>
                                    <a:rPr lang="en-US" sz="1800">
                                      <a:latin typeface="Cambria Math" panose="02040503050406030204" pitchFamily="18" charset="0"/>
                                    </a:rPr>
                                    <m:t>−</m:t>
                                  </m:r>
                                  <m:sSub>
                                    <m:sSubPr>
                                      <m:ctrlPr>
                                        <a:rPr lang="en-US" sz="1800" i="1">
                                          <a:latin typeface="Cambria Math" panose="02040503050406030204" pitchFamily="18" charset="0"/>
                                        </a:rPr>
                                      </m:ctrlPr>
                                    </m:sSubPr>
                                    <m:e>
                                      <m:r>
                                        <a:rPr lang="en-US" sz="1800" i="1">
                                          <a:latin typeface="Cambria Math" panose="02040503050406030204" pitchFamily="18" charset="0"/>
                                        </a:rPr>
                                        <m:t>𝑍</m:t>
                                      </m:r>
                                    </m:e>
                                    <m:sub>
                                      <m:r>
                                        <a:rPr lang="en-US" sz="1800" i="1">
                                          <a:latin typeface="Cambria Math" panose="02040503050406030204" pitchFamily="18" charset="0"/>
                                        </a:rPr>
                                        <m:t>𝑜</m:t>
                                      </m:r>
                                    </m:sub>
                                  </m:sSub>
                                </m:num>
                                <m:den>
                                  <m:sSub>
                                    <m:sSubPr>
                                      <m:ctrlPr>
                                        <a:rPr lang="en-US" sz="1800" i="1">
                                          <a:latin typeface="Cambria Math" panose="02040503050406030204" pitchFamily="18" charset="0"/>
                                        </a:rPr>
                                      </m:ctrlPr>
                                    </m:sSubPr>
                                    <m:e>
                                      <m:r>
                                        <a:rPr lang="en-US" sz="1800" i="1">
                                          <a:latin typeface="Cambria Math" panose="02040503050406030204" pitchFamily="18" charset="0"/>
                                        </a:rPr>
                                        <m:t>𝑍</m:t>
                                      </m:r>
                                    </m:e>
                                    <m:sub>
                                      <m:r>
                                        <a:rPr lang="en-US" sz="1800" i="1">
                                          <a:latin typeface="Cambria Math" panose="02040503050406030204" pitchFamily="18" charset="0"/>
                                        </a:rPr>
                                        <m:t>𝐿</m:t>
                                      </m:r>
                                    </m:sub>
                                  </m:sSub>
                                  <m:r>
                                    <a:rPr lang="en-US" sz="1800" i="1">
                                      <a:latin typeface="Cambria Math" panose="02040503050406030204" pitchFamily="18" charset="0"/>
                                    </a:rPr>
                                    <m:t>+</m:t>
                                  </m:r>
                                  <m:sSub>
                                    <m:sSubPr>
                                      <m:ctrlPr>
                                        <a:rPr lang="en-US" sz="1800" i="1">
                                          <a:latin typeface="Cambria Math" panose="02040503050406030204" pitchFamily="18" charset="0"/>
                                        </a:rPr>
                                      </m:ctrlPr>
                                    </m:sSubPr>
                                    <m:e>
                                      <m:r>
                                        <a:rPr lang="en-US" sz="1800" i="1">
                                          <a:latin typeface="Cambria Math" panose="02040503050406030204" pitchFamily="18" charset="0"/>
                                        </a:rPr>
                                        <m:t>𝑍</m:t>
                                      </m:r>
                                    </m:e>
                                    <m:sub>
                                      <m:r>
                                        <a:rPr lang="en-US" sz="1800" i="1">
                                          <a:latin typeface="Cambria Math" panose="02040503050406030204" pitchFamily="18" charset="0"/>
                                        </a:rPr>
                                        <m:t>𝑜</m:t>
                                      </m:r>
                                    </m:sub>
                                  </m:sSub>
                                </m:den>
                              </m:f>
                              <m:sSup>
                                <m:sSupPr>
                                  <m:ctrlPr>
                                    <a:rPr lang="en-US" sz="1800" i="1">
                                      <a:latin typeface="Cambria Math" panose="02040503050406030204" pitchFamily="18" charset="0"/>
                                    </a:rPr>
                                  </m:ctrlPr>
                                </m:sSupPr>
                                <m:e>
                                  <m:r>
                                    <a:rPr lang="en-US" sz="1800" i="1">
                                      <a:latin typeface="Cambria Math" panose="02040503050406030204" pitchFamily="18" charset="0"/>
                                    </a:rPr>
                                    <m:t>𝑒</m:t>
                                  </m:r>
                                </m:e>
                                <m:sup>
                                  <m:r>
                                    <a:rPr lang="en-US" sz="1800" i="1">
                                      <a:latin typeface="Cambria Math" panose="02040503050406030204" pitchFamily="18" charset="0"/>
                                    </a:rPr>
                                    <m:t>−</m:t>
                                  </m:r>
                                  <m:r>
                                    <a:rPr lang="en-US" sz="1800" i="1">
                                      <a:latin typeface="Cambria Math" panose="02040503050406030204" pitchFamily="18" charset="0"/>
                                    </a:rPr>
                                    <m:t>𝛾</m:t>
                                  </m:r>
                                  <m:r>
                                    <a:rPr lang="en-US" sz="1800" i="1">
                                      <a:latin typeface="Cambria Math" panose="02040503050406030204" pitchFamily="18" charset="0"/>
                                    </a:rPr>
                                    <m:t>ℓ</m:t>
                                  </m:r>
                                </m:sup>
                              </m:sSup>
                            </m:e>
                          </m:d>
                        </m:num>
                        <m:den>
                          <m:d>
                            <m:dPr>
                              <m:ctrlPr>
                                <a:rPr lang="en-US" sz="1800" i="1">
                                  <a:latin typeface="Cambria Math" panose="02040503050406030204" pitchFamily="18" charset="0"/>
                                  <a:ea typeface="Cambria Math" panose="02040503050406030204" pitchFamily="18" charset="0"/>
                                </a:rPr>
                              </m:ctrlPr>
                            </m:dPr>
                            <m:e>
                              <m:sSup>
                                <m:sSupPr>
                                  <m:ctrlPr>
                                    <a:rPr lang="en-US" sz="1800" i="1">
                                      <a:latin typeface="Cambria Math" panose="02040503050406030204" pitchFamily="18" charset="0"/>
                                      <a:ea typeface="Cambria Math" panose="02040503050406030204" pitchFamily="18" charset="0"/>
                                    </a:rPr>
                                  </m:ctrlPr>
                                </m:sSupPr>
                                <m:e>
                                  <m:r>
                                    <a:rPr lang="en-US" sz="1800" i="1">
                                      <a:latin typeface="Cambria Math" panose="02040503050406030204" pitchFamily="18" charset="0"/>
                                      <a:ea typeface="Cambria Math" panose="02040503050406030204" pitchFamily="18" charset="0"/>
                                    </a:rPr>
                                    <m:t>𝑒</m:t>
                                  </m:r>
                                </m:e>
                                <m:sup>
                                  <m:r>
                                    <a:rPr lang="en-US" sz="1800" i="1">
                                      <a:latin typeface="Cambria Math" panose="02040503050406030204" pitchFamily="18" charset="0"/>
                                      <a:ea typeface="Cambria Math" panose="02040503050406030204" pitchFamily="18" charset="0"/>
                                    </a:rPr>
                                    <m:t>+</m:t>
                                  </m:r>
                                  <m:r>
                                    <a:rPr lang="en-US" sz="1800" i="1">
                                      <a:latin typeface="Cambria Math" panose="02040503050406030204" pitchFamily="18" charset="0"/>
                                      <a:ea typeface="Cambria Math" panose="02040503050406030204" pitchFamily="18" charset="0"/>
                                    </a:rPr>
                                    <m:t>𝛾</m:t>
                                  </m:r>
                                  <m:r>
                                    <a:rPr lang="en-US" sz="1800" i="1">
                                      <a:latin typeface="Cambria Math" panose="02040503050406030204" pitchFamily="18" charset="0"/>
                                      <a:ea typeface="Cambria Math" panose="02040503050406030204" pitchFamily="18" charset="0"/>
                                    </a:rPr>
                                    <m:t>ℓ</m:t>
                                  </m:r>
                                </m:sup>
                              </m:sSup>
                              <m:r>
                                <a:rPr lang="en-US" sz="1800" i="1">
                                  <a:latin typeface="Cambria Math" panose="02040503050406030204" pitchFamily="18" charset="0"/>
                                  <a:ea typeface="Cambria Math" panose="02040503050406030204" pitchFamily="18" charset="0"/>
                                </a:rPr>
                                <m:t>−</m:t>
                              </m:r>
                              <m:f>
                                <m:fPr>
                                  <m:ctrlPr>
                                    <a:rPr lang="en-US" sz="1800" i="1">
                                      <a:latin typeface="Cambria Math" panose="02040503050406030204" pitchFamily="18" charset="0"/>
                                    </a:rPr>
                                  </m:ctrlPr>
                                </m:fPr>
                                <m:num>
                                  <m:sSub>
                                    <m:sSubPr>
                                      <m:ctrlPr>
                                        <a:rPr lang="en-US" sz="1800" i="1">
                                          <a:latin typeface="Cambria Math" panose="02040503050406030204" pitchFamily="18" charset="0"/>
                                        </a:rPr>
                                      </m:ctrlPr>
                                    </m:sSubPr>
                                    <m:e>
                                      <m:r>
                                        <a:rPr lang="en-US" sz="1800" i="1">
                                          <a:latin typeface="Cambria Math" panose="02040503050406030204" pitchFamily="18" charset="0"/>
                                        </a:rPr>
                                        <m:t>𝑍</m:t>
                                      </m:r>
                                    </m:e>
                                    <m:sub>
                                      <m:r>
                                        <a:rPr lang="en-US" sz="1800" i="1">
                                          <a:latin typeface="Cambria Math" panose="02040503050406030204" pitchFamily="18" charset="0"/>
                                        </a:rPr>
                                        <m:t>𝐿</m:t>
                                      </m:r>
                                    </m:sub>
                                  </m:sSub>
                                  <m:r>
                                    <a:rPr lang="en-US" sz="1800">
                                      <a:latin typeface="Cambria Math" panose="02040503050406030204" pitchFamily="18" charset="0"/>
                                    </a:rPr>
                                    <m:t>−</m:t>
                                  </m:r>
                                  <m:sSub>
                                    <m:sSubPr>
                                      <m:ctrlPr>
                                        <a:rPr lang="en-US" sz="1800" i="1">
                                          <a:latin typeface="Cambria Math" panose="02040503050406030204" pitchFamily="18" charset="0"/>
                                        </a:rPr>
                                      </m:ctrlPr>
                                    </m:sSubPr>
                                    <m:e>
                                      <m:r>
                                        <a:rPr lang="en-US" sz="1800" i="1">
                                          <a:latin typeface="Cambria Math" panose="02040503050406030204" pitchFamily="18" charset="0"/>
                                        </a:rPr>
                                        <m:t>𝑍</m:t>
                                      </m:r>
                                    </m:e>
                                    <m:sub>
                                      <m:r>
                                        <a:rPr lang="en-US" sz="1800" i="1">
                                          <a:latin typeface="Cambria Math" panose="02040503050406030204" pitchFamily="18" charset="0"/>
                                        </a:rPr>
                                        <m:t>𝑜</m:t>
                                      </m:r>
                                    </m:sub>
                                  </m:sSub>
                                </m:num>
                                <m:den>
                                  <m:sSub>
                                    <m:sSubPr>
                                      <m:ctrlPr>
                                        <a:rPr lang="en-US" sz="1800" i="1">
                                          <a:latin typeface="Cambria Math" panose="02040503050406030204" pitchFamily="18" charset="0"/>
                                        </a:rPr>
                                      </m:ctrlPr>
                                    </m:sSubPr>
                                    <m:e>
                                      <m:r>
                                        <a:rPr lang="en-US" sz="1800" i="1">
                                          <a:latin typeface="Cambria Math" panose="02040503050406030204" pitchFamily="18" charset="0"/>
                                        </a:rPr>
                                        <m:t>𝑍</m:t>
                                      </m:r>
                                    </m:e>
                                    <m:sub>
                                      <m:r>
                                        <a:rPr lang="en-US" sz="1800" i="1">
                                          <a:latin typeface="Cambria Math" panose="02040503050406030204" pitchFamily="18" charset="0"/>
                                        </a:rPr>
                                        <m:t>𝐿</m:t>
                                      </m:r>
                                    </m:sub>
                                  </m:sSub>
                                  <m:r>
                                    <a:rPr lang="en-US" sz="1800" i="1">
                                      <a:latin typeface="Cambria Math" panose="02040503050406030204" pitchFamily="18" charset="0"/>
                                    </a:rPr>
                                    <m:t>+</m:t>
                                  </m:r>
                                  <m:sSub>
                                    <m:sSubPr>
                                      <m:ctrlPr>
                                        <a:rPr lang="en-US" sz="1800" i="1">
                                          <a:latin typeface="Cambria Math" panose="02040503050406030204" pitchFamily="18" charset="0"/>
                                        </a:rPr>
                                      </m:ctrlPr>
                                    </m:sSubPr>
                                    <m:e>
                                      <m:r>
                                        <a:rPr lang="en-US" sz="1800" i="1">
                                          <a:latin typeface="Cambria Math" panose="02040503050406030204" pitchFamily="18" charset="0"/>
                                        </a:rPr>
                                        <m:t>𝑍</m:t>
                                      </m:r>
                                    </m:e>
                                    <m:sub>
                                      <m:r>
                                        <a:rPr lang="en-US" sz="1800" i="1">
                                          <a:latin typeface="Cambria Math" panose="02040503050406030204" pitchFamily="18" charset="0"/>
                                        </a:rPr>
                                        <m:t>𝑜</m:t>
                                      </m:r>
                                    </m:sub>
                                  </m:sSub>
                                </m:den>
                              </m:f>
                              <m:sSup>
                                <m:sSupPr>
                                  <m:ctrlPr>
                                    <a:rPr lang="en-US" sz="1800" i="1">
                                      <a:latin typeface="Cambria Math" panose="02040503050406030204" pitchFamily="18" charset="0"/>
                                      <a:ea typeface="Cambria Math" panose="02040503050406030204" pitchFamily="18" charset="0"/>
                                    </a:rPr>
                                  </m:ctrlPr>
                                </m:sSupPr>
                                <m:e>
                                  <m:r>
                                    <a:rPr lang="en-US" sz="1800" i="1">
                                      <a:latin typeface="Cambria Math" panose="02040503050406030204" pitchFamily="18" charset="0"/>
                                      <a:ea typeface="Cambria Math" panose="02040503050406030204" pitchFamily="18" charset="0"/>
                                    </a:rPr>
                                    <m:t>𝑒</m:t>
                                  </m:r>
                                </m:e>
                                <m:sup>
                                  <m:r>
                                    <a:rPr lang="en-US" sz="1800" i="1">
                                      <a:latin typeface="Cambria Math" panose="02040503050406030204" pitchFamily="18" charset="0"/>
                                      <a:ea typeface="Cambria Math" panose="02040503050406030204" pitchFamily="18" charset="0"/>
                                    </a:rPr>
                                    <m:t>−</m:t>
                                  </m:r>
                                  <m:r>
                                    <a:rPr lang="en-US" sz="1800" i="1">
                                      <a:latin typeface="Cambria Math" panose="02040503050406030204" pitchFamily="18" charset="0"/>
                                      <a:ea typeface="Cambria Math" panose="02040503050406030204" pitchFamily="18" charset="0"/>
                                    </a:rPr>
                                    <m:t>𝛾</m:t>
                                  </m:r>
                                  <m:r>
                                    <a:rPr lang="en-US" sz="1800" i="1">
                                      <a:latin typeface="Cambria Math" panose="02040503050406030204" pitchFamily="18" charset="0"/>
                                      <a:ea typeface="Cambria Math" panose="02040503050406030204" pitchFamily="18" charset="0"/>
                                    </a:rPr>
                                    <m:t>ℓ</m:t>
                                  </m:r>
                                </m:sup>
                              </m:sSup>
                            </m:e>
                          </m:d>
                        </m:den>
                      </m:f>
                    </m:oMath>
                  </m:oMathPara>
                </a14:m>
                <a:endParaRPr lang="en-US" sz="1800" dirty="0"/>
              </a:p>
            </p:txBody>
          </p:sp>
        </mc:Choice>
        <mc:Fallback xmlns="">
          <p:sp>
            <p:nvSpPr>
              <p:cNvPr id="23" name="Rectangle 22">
                <a:extLst>
                  <a:ext uri="{FF2B5EF4-FFF2-40B4-BE49-F238E27FC236}">
                    <a16:creationId xmlns:a16="http://schemas.microsoft.com/office/drawing/2014/main" id="{431622B7-4C19-4CEC-A032-85F259530B99}"/>
                  </a:ext>
                </a:extLst>
              </p:cNvPr>
              <p:cNvSpPr>
                <a:spLocks noRot="1" noChangeAspect="1" noMove="1" noResize="1" noEditPoints="1" noAdjustHandles="1" noChangeArrowheads="1" noChangeShapeType="1" noTextEdit="1"/>
              </p:cNvSpPr>
              <p:nvPr/>
            </p:nvSpPr>
            <p:spPr>
              <a:xfrm>
                <a:off x="2379818" y="2883571"/>
                <a:ext cx="5293629" cy="1142749"/>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Rectangle 21">
                <a:extLst>
                  <a:ext uri="{FF2B5EF4-FFF2-40B4-BE49-F238E27FC236}">
                    <a16:creationId xmlns:a16="http://schemas.microsoft.com/office/drawing/2014/main" id="{4B723774-DE77-4AE9-8F34-FEAF8C8E6568}"/>
                  </a:ext>
                </a:extLst>
              </p:cNvPr>
              <p:cNvSpPr/>
              <p:nvPr/>
            </p:nvSpPr>
            <p:spPr>
              <a:xfrm>
                <a:off x="2384463" y="1612565"/>
                <a:ext cx="5472075" cy="404983"/>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𝑉</m:t>
                          </m:r>
                        </m:e>
                        <m:sub>
                          <m:r>
                            <a:rPr lang="en-US" sz="1800" b="0" i="1" smtClean="0">
                              <a:latin typeface="Cambria Math" panose="02040503050406030204" pitchFamily="18" charset="0"/>
                            </a:rPr>
                            <m:t>𝑖𝑛</m:t>
                          </m:r>
                        </m:sub>
                      </m:sSub>
                      <m:r>
                        <a:rPr lang="en-US" sz="1800" b="0" i="1" smtClean="0">
                          <a:latin typeface="Cambria Math" panose="02040503050406030204" pitchFamily="18" charset="0"/>
                        </a:rPr>
                        <m:t>=</m:t>
                      </m:r>
                      <m:r>
                        <a:rPr lang="en-US" sz="1800" b="0" i="1" smtClean="0">
                          <a:latin typeface="Cambria Math" panose="02040503050406030204" pitchFamily="18" charset="0"/>
                        </a:rPr>
                        <m:t>𝑉</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−ℓ</m:t>
                          </m:r>
                        </m:e>
                      </m:d>
                      <m:r>
                        <a:rPr lang="en-US" sz="1800" b="0" i="1" smtClean="0">
                          <a:latin typeface="Cambria Math" panose="02040503050406030204" pitchFamily="18" charset="0"/>
                        </a:rPr>
                        <m:t>=</m:t>
                      </m:r>
                      <m:sSubSup>
                        <m:sSubSupPr>
                          <m:ctrlPr>
                            <a:rPr lang="en-US" sz="1800" b="0" i="1" smtClean="0">
                              <a:latin typeface="Cambria Math" panose="02040503050406030204" pitchFamily="18" charset="0"/>
                            </a:rPr>
                          </m:ctrlPr>
                        </m:sSubSupPr>
                        <m:e>
                          <m:r>
                            <a:rPr lang="en-US" sz="1800" b="0" i="1" smtClean="0">
                              <a:latin typeface="Cambria Math" panose="02040503050406030204" pitchFamily="18" charset="0"/>
                            </a:rPr>
                            <m:t>𝑉</m:t>
                          </m:r>
                        </m:e>
                        <m:sub>
                          <m:r>
                            <a:rPr lang="en-US" sz="1800" b="0" i="1" smtClean="0">
                              <a:latin typeface="Cambria Math" panose="02040503050406030204" pitchFamily="18" charset="0"/>
                            </a:rPr>
                            <m:t>∘</m:t>
                          </m:r>
                        </m:sub>
                        <m:sup>
                          <m:r>
                            <a:rPr lang="en-US" sz="1800" b="0" i="1" smtClean="0">
                              <a:latin typeface="Cambria Math" panose="02040503050406030204" pitchFamily="18" charset="0"/>
                            </a:rPr>
                            <m:t>+</m:t>
                          </m:r>
                        </m:sup>
                      </m:sSubSup>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𝑒</m:t>
                          </m:r>
                        </m:e>
                        <m:sup>
                          <m:r>
                            <a:rPr lang="en-US" sz="1800" b="0" i="1" smtClean="0">
                              <a:latin typeface="Cambria Math" panose="02040503050406030204" pitchFamily="18" charset="0"/>
                            </a:rPr>
                            <m:t>𝛾</m:t>
                          </m:r>
                          <m:r>
                            <a:rPr lang="en-US" sz="1800" b="0" i="1" smtClean="0">
                              <a:latin typeface="Cambria Math" panose="02040503050406030204" pitchFamily="18" charset="0"/>
                            </a:rPr>
                            <m:t>ℓ</m:t>
                          </m:r>
                        </m:sup>
                      </m:sSup>
                      <m:r>
                        <a:rPr lang="en-US" sz="1800" b="0" i="1" smtClean="0">
                          <a:latin typeface="Cambria Math" panose="02040503050406030204" pitchFamily="18" charset="0"/>
                        </a:rPr>
                        <m:t>+</m:t>
                      </m:r>
                      <m:sSubSup>
                        <m:sSubSupPr>
                          <m:ctrlPr>
                            <a:rPr lang="en-US" sz="1800" b="0" i="1" smtClean="0">
                              <a:latin typeface="Cambria Math" panose="02040503050406030204" pitchFamily="18" charset="0"/>
                            </a:rPr>
                          </m:ctrlPr>
                        </m:sSubSupPr>
                        <m:e>
                          <m:r>
                            <a:rPr lang="en-US" sz="1800" b="0" i="1" smtClean="0">
                              <a:latin typeface="Cambria Math" panose="02040503050406030204" pitchFamily="18" charset="0"/>
                            </a:rPr>
                            <m:t>𝑉</m:t>
                          </m:r>
                        </m:e>
                        <m:sub>
                          <m:r>
                            <a:rPr lang="en-US" sz="1800" b="0" i="1" smtClean="0">
                              <a:latin typeface="Cambria Math" panose="02040503050406030204" pitchFamily="18" charset="0"/>
                            </a:rPr>
                            <m:t>∘</m:t>
                          </m:r>
                        </m:sub>
                        <m:sup>
                          <m:r>
                            <a:rPr lang="en-US" sz="1800" b="0" i="1" smtClean="0">
                              <a:latin typeface="Cambria Math" panose="02040503050406030204" pitchFamily="18" charset="0"/>
                            </a:rPr>
                            <m:t>−</m:t>
                          </m:r>
                        </m:sup>
                      </m:sSubSup>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𝑒</m:t>
                          </m:r>
                        </m:e>
                        <m:sup>
                          <m:r>
                            <a:rPr lang="en-US" sz="1800" b="0" i="1" smtClean="0">
                              <a:latin typeface="Cambria Math" panose="02040503050406030204" pitchFamily="18" charset="0"/>
                            </a:rPr>
                            <m:t>−</m:t>
                          </m:r>
                          <m:r>
                            <a:rPr lang="en-US" sz="1800" b="0" i="1" smtClean="0">
                              <a:latin typeface="Cambria Math" panose="02040503050406030204" pitchFamily="18" charset="0"/>
                            </a:rPr>
                            <m:t>𝛾</m:t>
                          </m:r>
                          <m:r>
                            <a:rPr lang="en-US" sz="1800" b="0" i="1" smtClean="0">
                              <a:latin typeface="Cambria Math" panose="02040503050406030204" pitchFamily="18" charset="0"/>
                            </a:rPr>
                            <m:t>ℓ</m:t>
                          </m:r>
                        </m:sup>
                      </m:sSup>
                      <m:r>
                        <a:rPr lang="en-US" sz="1800" b="0" i="1" smtClean="0">
                          <a:latin typeface="Cambria Math" panose="02040503050406030204" pitchFamily="18" charset="0"/>
                        </a:rPr>
                        <m:t>=</m:t>
                      </m:r>
                      <m:sSubSup>
                        <m:sSubSupPr>
                          <m:ctrlPr>
                            <a:rPr lang="en-US" sz="1800" i="1">
                              <a:latin typeface="Cambria Math" panose="02040503050406030204" pitchFamily="18" charset="0"/>
                            </a:rPr>
                          </m:ctrlPr>
                        </m:sSubSupPr>
                        <m:e>
                          <m:r>
                            <a:rPr lang="en-US" sz="1800" i="1">
                              <a:latin typeface="Cambria Math" panose="02040503050406030204" pitchFamily="18" charset="0"/>
                            </a:rPr>
                            <m:t>𝑉</m:t>
                          </m:r>
                        </m:e>
                        <m:sub>
                          <m:r>
                            <a:rPr lang="en-US" sz="1800" i="1">
                              <a:latin typeface="Cambria Math" panose="02040503050406030204" pitchFamily="18" charset="0"/>
                            </a:rPr>
                            <m:t>∘</m:t>
                          </m:r>
                        </m:sub>
                        <m:sup>
                          <m:r>
                            <a:rPr lang="en-US" sz="1800" i="1">
                              <a:latin typeface="Cambria Math" panose="02040503050406030204" pitchFamily="18" charset="0"/>
                            </a:rPr>
                            <m:t>+</m:t>
                          </m:r>
                        </m:sup>
                      </m:sSubSup>
                      <m:d>
                        <m:dPr>
                          <m:ctrlPr>
                            <a:rPr lang="en-US" sz="1800" i="1" smtClean="0">
                              <a:latin typeface="Cambria Math" panose="02040503050406030204" pitchFamily="18" charset="0"/>
                            </a:rPr>
                          </m:ctrlPr>
                        </m:dPr>
                        <m:e>
                          <m:sSup>
                            <m:sSupPr>
                              <m:ctrlPr>
                                <a:rPr lang="en-US" sz="1800" i="1">
                                  <a:latin typeface="Cambria Math" panose="02040503050406030204" pitchFamily="18" charset="0"/>
                                </a:rPr>
                              </m:ctrlPr>
                            </m:sSupPr>
                            <m:e>
                              <m:r>
                                <a:rPr lang="en-US" sz="1800" i="1">
                                  <a:latin typeface="Cambria Math" panose="02040503050406030204" pitchFamily="18" charset="0"/>
                                </a:rPr>
                                <m:t>𝑒</m:t>
                              </m:r>
                            </m:e>
                            <m:sup>
                              <m:r>
                                <a:rPr lang="en-US" sz="1800" i="1">
                                  <a:latin typeface="Cambria Math" panose="02040503050406030204" pitchFamily="18" charset="0"/>
                                </a:rPr>
                                <m:t>−</m:t>
                              </m:r>
                              <m:r>
                                <a:rPr lang="en-US" sz="1800" i="1">
                                  <a:latin typeface="Cambria Math" panose="02040503050406030204" pitchFamily="18" charset="0"/>
                                </a:rPr>
                                <m:t>𝛾</m:t>
                              </m:r>
                              <m:r>
                                <a:rPr lang="en-US" sz="1800" i="1">
                                  <a:latin typeface="Cambria Math" panose="02040503050406030204" pitchFamily="18" charset="0"/>
                                </a:rPr>
                                <m:t>ℓ</m:t>
                              </m:r>
                            </m:sup>
                          </m:sSup>
                          <m:r>
                            <a:rPr lang="en-US" sz="1800" b="0" i="1" smtClean="0">
                              <a:latin typeface="Cambria Math" panose="02040503050406030204" pitchFamily="18" charset="0"/>
                            </a:rPr>
                            <m:t>+</m:t>
                          </m:r>
                          <m:r>
                            <m:rPr>
                              <m:sty m:val="p"/>
                            </m:rPr>
                            <a:rPr lang="en-US" sz="1800">
                              <a:latin typeface="Cambria Math" panose="02040503050406030204" pitchFamily="18" charset="0"/>
                            </a:rPr>
                            <m:t>Γ</m:t>
                          </m:r>
                          <m:sSup>
                            <m:sSupPr>
                              <m:ctrlPr>
                                <a:rPr lang="en-US" sz="1800" i="1">
                                  <a:latin typeface="Cambria Math" panose="02040503050406030204" pitchFamily="18" charset="0"/>
                                </a:rPr>
                              </m:ctrlPr>
                            </m:sSupPr>
                            <m:e>
                              <m:r>
                                <a:rPr lang="en-US" sz="1800" i="1">
                                  <a:latin typeface="Cambria Math" panose="02040503050406030204" pitchFamily="18" charset="0"/>
                                </a:rPr>
                                <m:t>𝑒</m:t>
                              </m:r>
                            </m:e>
                            <m:sup>
                              <m:r>
                                <a:rPr lang="en-US" sz="1800" i="1">
                                  <a:latin typeface="Cambria Math" panose="02040503050406030204" pitchFamily="18" charset="0"/>
                                </a:rPr>
                                <m:t>+</m:t>
                              </m:r>
                              <m:r>
                                <a:rPr lang="en-US" sz="1800" i="1">
                                  <a:latin typeface="Cambria Math" panose="02040503050406030204" pitchFamily="18" charset="0"/>
                                </a:rPr>
                                <m:t>𝛾</m:t>
                              </m:r>
                              <m:r>
                                <a:rPr lang="en-US" sz="1800" i="1">
                                  <a:latin typeface="Cambria Math" panose="02040503050406030204" pitchFamily="18" charset="0"/>
                                </a:rPr>
                                <m:t>ℓ</m:t>
                              </m:r>
                            </m:sup>
                          </m:sSup>
                        </m:e>
                      </m:d>
                    </m:oMath>
                  </m:oMathPara>
                </a14:m>
                <a:endParaRPr lang="en-US" sz="1800" dirty="0"/>
              </a:p>
            </p:txBody>
          </p:sp>
        </mc:Choice>
        <mc:Fallback xmlns="">
          <p:sp>
            <p:nvSpPr>
              <p:cNvPr id="22" name="Rectangle 21">
                <a:extLst>
                  <a:ext uri="{FF2B5EF4-FFF2-40B4-BE49-F238E27FC236}">
                    <a16:creationId xmlns:a16="http://schemas.microsoft.com/office/drawing/2014/main" id="{4B723774-DE77-4AE9-8F34-FEAF8C8E6568}"/>
                  </a:ext>
                </a:extLst>
              </p:cNvPr>
              <p:cNvSpPr>
                <a:spLocks noRot="1" noChangeAspect="1" noMove="1" noResize="1" noEditPoints="1" noAdjustHandles="1" noChangeArrowheads="1" noChangeShapeType="1" noTextEdit="1"/>
              </p:cNvSpPr>
              <p:nvPr/>
            </p:nvSpPr>
            <p:spPr>
              <a:xfrm>
                <a:off x="2384463" y="1612565"/>
                <a:ext cx="5472075" cy="404983"/>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Rectangle 23">
                <a:extLst>
                  <a:ext uri="{FF2B5EF4-FFF2-40B4-BE49-F238E27FC236}">
                    <a16:creationId xmlns:a16="http://schemas.microsoft.com/office/drawing/2014/main" id="{1DC1C59F-87EB-4C17-8465-0EFA7C6F3B95}"/>
                  </a:ext>
                </a:extLst>
              </p:cNvPr>
              <p:cNvSpPr/>
              <p:nvPr/>
            </p:nvSpPr>
            <p:spPr>
              <a:xfrm>
                <a:off x="2379819" y="2153567"/>
                <a:ext cx="5612627" cy="684611"/>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800" b="0" i="1" smtClean="0">
                              <a:latin typeface="Cambria Math" panose="02040503050406030204" pitchFamily="18" charset="0"/>
                              <a:ea typeface="Cambria Math" panose="02040503050406030204" pitchFamily="18" charset="0"/>
                            </a:rPr>
                          </m:ctrlPr>
                        </m:sSubPr>
                        <m:e>
                          <m:r>
                            <a:rPr lang="en-US" sz="1800" b="0" i="1" smtClean="0">
                              <a:latin typeface="Cambria Math" panose="02040503050406030204" pitchFamily="18" charset="0"/>
                              <a:ea typeface="Cambria Math" panose="02040503050406030204" pitchFamily="18" charset="0"/>
                            </a:rPr>
                            <m:t>𝐼</m:t>
                          </m:r>
                        </m:e>
                        <m:sub>
                          <m:r>
                            <a:rPr lang="en-US" sz="1800" b="0" i="1" smtClean="0">
                              <a:latin typeface="Cambria Math" panose="02040503050406030204" pitchFamily="18" charset="0"/>
                              <a:ea typeface="Cambria Math" panose="02040503050406030204" pitchFamily="18" charset="0"/>
                            </a:rPr>
                            <m:t>𝑖𝑛</m:t>
                          </m:r>
                        </m:sub>
                      </m:sSub>
                      <m:r>
                        <a:rPr lang="en-US" sz="1800" b="0" i="1" smtClean="0">
                          <a:latin typeface="Cambria Math" panose="02040503050406030204" pitchFamily="18" charset="0"/>
                          <a:ea typeface="Cambria Math" panose="02040503050406030204" pitchFamily="18" charset="0"/>
                        </a:rPr>
                        <m:t>=</m:t>
                      </m:r>
                      <m:r>
                        <a:rPr lang="en-US" sz="1800" b="0" i="1" smtClean="0">
                          <a:latin typeface="Cambria Math" panose="02040503050406030204" pitchFamily="18" charset="0"/>
                          <a:ea typeface="Cambria Math" panose="02040503050406030204" pitchFamily="18" charset="0"/>
                        </a:rPr>
                        <m:t>𝐼</m:t>
                      </m:r>
                      <m:d>
                        <m:dPr>
                          <m:ctrlPr>
                            <a:rPr lang="en-US" sz="1800" b="0" i="1" smtClean="0">
                              <a:latin typeface="Cambria Math" panose="02040503050406030204" pitchFamily="18" charset="0"/>
                              <a:ea typeface="Cambria Math" panose="02040503050406030204" pitchFamily="18" charset="0"/>
                            </a:rPr>
                          </m:ctrlPr>
                        </m:dPr>
                        <m:e>
                          <m:r>
                            <a:rPr lang="en-US" sz="1800" b="0" i="1" smtClean="0">
                              <a:latin typeface="Cambria Math" panose="02040503050406030204" pitchFamily="18" charset="0"/>
                              <a:ea typeface="Cambria Math" panose="02040503050406030204" pitchFamily="18" charset="0"/>
                            </a:rPr>
                            <m:t>−ℓ</m:t>
                          </m:r>
                        </m:e>
                      </m:d>
                      <m:r>
                        <a:rPr lang="en-US" sz="1800" b="0" i="1" smtClean="0">
                          <a:latin typeface="Cambria Math" panose="02040503050406030204" pitchFamily="18" charset="0"/>
                          <a:ea typeface="Cambria Math" panose="02040503050406030204" pitchFamily="18" charset="0"/>
                        </a:rPr>
                        <m:t>=</m:t>
                      </m:r>
                      <m:f>
                        <m:fPr>
                          <m:ctrlPr>
                            <a:rPr lang="en-US" sz="1800" b="0" i="1" smtClean="0">
                              <a:latin typeface="Cambria Math" panose="02040503050406030204" pitchFamily="18" charset="0"/>
                              <a:ea typeface="Cambria Math" panose="02040503050406030204" pitchFamily="18" charset="0"/>
                            </a:rPr>
                          </m:ctrlPr>
                        </m:fPr>
                        <m:num>
                          <m:sSubSup>
                            <m:sSubSupPr>
                              <m:ctrlPr>
                                <a:rPr lang="en-US" sz="1800" i="1">
                                  <a:latin typeface="Cambria Math" panose="02040503050406030204" pitchFamily="18" charset="0"/>
                                  <a:ea typeface="Cambria Math" panose="02040503050406030204" pitchFamily="18" charset="0"/>
                                </a:rPr>
                              </m:ctrlPr>
                            </m:sSubSupPr>
                            <m:e>
                              <m:r>
                                <a:rPr lang="en-US" sz="1800" i="1">
                                  <a:latin typeface="Cambria Math" panose="02040503050406030204" pitchFamily="18" charset="0"/>
                                  <a:ea typeface="Cambria Math" panose="02040503050406030204" pitchFamily="18" charset="0"/>
                                </a:rPr>
                                <m:t>𝑉</m:t>
                              </m:r>
                            </m:e>
                            <m:sub>
                              <m:r>
                                <a:rPr lang="en-US" sz="1800" i="1">
                                  <a:latin typeface="Cambria Math" panose="02040503050406030204" pitchFamily="18" charset="0"/>
                                  <a:ea typeface="Cambria Math" panose="02040503050406030204" pitchFamily="18" charset="0"/>
                                </a:rPr>
                                <m:t>∘</m:t>
                              </m:r>
                            </m:sub>
                            <m:sup>
                              <m:r>
                                <a:rPr lang="en-US" sz="1800" i="1">
                                  <a:latin typeface="Cambria Math" panose="02040503050406030204" pitchFamily="18" charset="0"/>
                                  <a:ea typeface="Cambria Math" panose="02040503050406030204" pitchFamily="18" charset="0"/>
                                </a:rPr>
                                <m:t>+</m:t>
                              </m:r>
                            </m:sup>
                          </m:sSubSup>
                        </m:num>
                        <m:den>
                          <m:sSub>
                            <m:sSubPr>
                              <m:ctrlPr>
                                <a:rPr lang="en-US" sz="1800" b="0" i="1" smtClean="0">
                                  <a:latin typeface="Cambria Math" panose="02040503050406030204" pitchFamily="18" charset="0"/>
                                  <a:ea typeface="Cambria Math" panose="02040503050406030204" pitchFamily="18" charset="0"/>
                                </a:rPr>
                              </m:ctrlPr>
                            </m:sSubPr>
                            <m:e>
                              <m:r>
                                <a:rPr lang="en-US" sz="1800" b="0" i="1" smtClean="0">
                                  <a:latin typeface="Cambria Math" panose="02040503050406030204" pitchFamily="18" charset="0"/>
                                  <a:ea typeface="Cambria Math" panose="02040503050406030204" pitchFamily="18" charset="0"/>
                                </a:rPr>
                                <m:t>𝑍</m:t>
                              </m:r>
                            </m:e>
                            <m:sub>
                              <m:r>
                                <a:rPr lang="en-US" sz="1800" b="0" i="1" smtClean="0">
                                  <a:latin typeface="Cambria Math" panose="02040503050406030204" pitchFamily="18" charset="0"/>
                                  <a:ea typeface="Cambria Math" panose="02040503050406030204" pitchFamily="18" charset="0"/>
                                </a:rPr>
                                <m:t>∘</m:t>
                              </m:r>
                            </m:sub>
                          </m:sSub>
                        </m:den>
                      </m:f>
                      <m:sSup>
                        <m:sSupPr>
                          <m:ctrlPr>
                            <a:rPr lang="en-US" sz="1800" b="0" i="1" smtClean="0">
                              <a:latin typeface="Cambria Math" panose="02040503050406030204" pitchFamily="18" charset="0"/>
                              <a:ea typeface="Cambria Math" panose="02040503050406030204" pitchFamily="18" charset="0"/>
                            </a:rPr>
                          </m:ctrlPr>
                        </m:sSupPr>
                        <m:e>
                          <m:r>
                            <a:rPr lang="en-US" sz="1800" b="0" i="1" smtClean="0">
                              <a:latin typeface="Cambria Math" panose="02040503050406030204" pitchFamily="18" charset="0"/>
                              <a:ea typeface="Cambria Math" panose="02040503050406030204" pitchFamily="18" charset="0"/>
                            </a:rPr>
                            <m:t>𝑒</m:t>
                          </m:r>
                        </m:e>
                        <m:sup>
                          <m:r>
                            <a:rPr lang="en-US" sz="1800" b="0" i="1" smtClean="0">
                              <a:latin typeface="Cambria Math" panose="02040503050406030204" pitchFamily="18" charset="0"/>
                              <a:ea typeface="Cambria Math" panose="02040503050406030204" pitchFamily="18" charset="0"/>
                            </a:rPr>
                            <m:t>+</m:t>
                          </m:r>
                          <m:r>
                            <a:rPr lang="en-US" sz="1800" b="0" i="1" smtClean="0">
                              <a:latin typeface="Cambria Math" panose="02040503050406030204" pitchFamily="18" charset="0"/>
                              <a:ea typeface="Cambria Math" panose="02040503050406030204" pitchFamily="18" charset="0"/>
                            </a:rPr>
                            <m:t>𝛾</m:t>
                          </m:r>
                          <m:r>
                            <a:rPr lang="en-US" sz="1800" b="0" i="1" smtClean="0">
                              <a:latin typeface="Cambria Math" panose="02040503050406030204" pitchFamily="18" charset="0"/>
                              <a:ea typeface="Cambria Math" panose="02040503050406030204" pitchFamily="18" charset="0"/>
                            </a:rPr>
                            <m:t>ℓ</m:t>
                          </m:r>
                        </m:sup>
                      </m:sSup>
                      <m:r>
                        <a:rPr lang="en-US" sz="1800" b="0" i="1" smtClean="0">
                          <a:latin typeface="Cambria Math" panose="02040503050406030204" pitchFamily="18" charset="0"/>
                          <a:ea typeface="Cambria Math" panose="02040503050406030204" pitchFamily="18" charset="0"/>
                        </a:rPr>
                        <m:t>−</m:t>
                      </m:r>
                      <m:f>
                        <m:fPr>
                          <m:ctrlPr>
                            <a:rPr lang="en-US" sz="1800" b="0" i="1" smtClean="0">
                              <a:latin typeface="Cambria Math" panose="02040503050406030204" pitchFamily="18" charset="0"/>
                              <a:ea typeface="Cambria Math" panose="02040503050406030204" pitchFamily="18" charset="0"/>
                            </a:rPr>
                          </m:ctrlPr>
                        </m:fPr>
                        <m:num>
                          <m:sSubSup>
                            <m:sSubSupPr>
                              <m:ctrlPr>
                                <a:rPr lang="en-US" sz="1800" i="1">
                                  <a:latin typeface="Cambria Math" panose="02040503050406030204" pitchFamily="18" charset="0"/>
                                  <a:ea typeface="Cambria Math" panose="02040503050406030204" pitchFamily="18" charset="0"/>
                                </a:rPr>
                              </m:ctrlPr>
                            </m:sSubSupPr>
                            <m:e>
                              <m:r>
                                <a:rPr lang="en-US" sz="1800" i="1">
                                  <a:latin typeface="Cambria Math" panose="02040503050406030204" pitchFamily="18" charset="0"/>
                                  <a:ea typeface="Cambria Math" panose="02040503050406030204" pitchFamily="18" charset="0"/>
                                </a:rPr>
                                <m:t>𝑉</m:t>
                              </m:r>
                            </m:e>
                            <m:sub>
                              <m:r>
                                <a:rPr lang="en-US" sz="1800" i="1">
                                  <a:latin typeface="Cambria Math" panose="02040503050406030204" pitchFamily="18" charset="0"/>
                                  <a:ea typeface="Cambria Math" panose="02040503050406030204" pitchFamily="18" charset="0"/>
                                </a:rPr>
                                <m:t>∘</m:t>
                              </m:r>
                            </m:sub>
                            <m:sup>
                              <m:r>
                                <a:rPr lang="en-US" sz="1800" i="1">
                                  <a:latin typeface="Cambria Math" panose="02040503050406030204" pitchFamily="18" charset="0"/>
                                  <a:ea typeface="Cambria Math" panose="02040503050406030204" pitchFamily="18" charset="0"/>
                                </a:rPr>
                                <m:t>−</m:t>
                              </m:r>
                            </m:sup>
                          </m:sSubSup>
                        </m:num>
                        <m:den>
                          <m:sSub>
                            <m:sSubPr>
                              <m:ctrlPr>
                                <a:rPr lang="en-US" sz="1800" b="0" i="1" smtClean="0">
                                  <a:latin typeface="Cambria Math" panose="02040503050406030204" pitchFamily="18" charset="0"/>
                                  <a:ea typeface="Cambria Math" panose="02040503050406030204" pitchFamily="18" charset="0"/>
                                </a:rPr>
                              </m:ctrlPr>
                            </m:sSubPr>
                            <m:e>
                              <m:r>
                                <a:rPr lang="en-US" sz="1800" b="0" i="1" smtClean="0">
                                  <a:latin typeface="Cambria Math" panose="02040503050406030204" pitchFamily="18" charset="0"/>
                                  <a:ea typeface="Cambria Math" panose="02040503050406030204" pitchFamily="18" charset="0"/>
                                </a:rPr>
                                <m:t>𝑍</m:t>
                              </m:r>
                            </m:e>
                            <m:sub>
                              <m:r>
                                <a:rPr lang="en-US" sz="1800" b="0" i="1" smtClean="0">
                                  <a:latin typeface="Cambria Math" panose="02040503050406030204" pitchFamily="18" charset="0"/>
                                  <a:ea typeface="Cambria Math" panose="02040503050406030204" pitchFamily="18" charset="0"/>
                                </a:rPr>
                                <m:t>∘</m:t>
                              </m:r>
                            </m:sub>
                          </m:sSub>
                        </m:den>
                      </m:f>
                      <m:sSup>
                        <m:sSupPr>
                          <m:ctrlPr>
                            <a:rPr lang="en-US" sz="1800" b="0" i="1" smtClean="0">
                              <a:latin typeface="Cambria Math" panose="02040503050406030204" pitchFamily="18" charset="0"/>
                              <a:ea typeface="Cambria Math" panose="02040503050406030204" pitchFamily="18" charset="0"/>
                            </a:rPr>
                          </m:ctrlPr>
                        </m:sSupPr>
                        <m:e>
                          <m:r>
                            <a:rPr lang="en-US" sz="1800" b="0" i="1" smtClean="0">
                              <a:latin typeface="Cambria Math" panose="02040503050406030204" pitchFamily="18" charset="0"/>
                              <a:ea typeface="Cambria Math" panose="02040503050406030204" pitchFamily="18" charset="0"/>
                            </a:rPr>
                            <m:t>𝑒</m:t>
                          </m:r>
                        </m:e>
                        <m:sup>
                          <m:r>
                            <a:rPr lang="en-US" sz="1800" b="0" i="1" smtClean="0">
                              <a:latin typeface="Cambria Math" panose="02040503050406030204" pitchFamily="18" charset="0"/>
                              <a:ea typeface="Cambria Math" panose="02040503050406030204" pitchFamily="18" charset="0"/>
                            </a:rPr>
                            <m:t>−</m:t>
                          </m:r>
                          <m:r>
                            <a:rPr lang="en-US" sz="1800" b="0" i="1" smtClean="0">
                              <a:latin typeface="Cambria Math" panose="02040503050406030204" pitchFamily="18" charset="0"/>
                              <a:ea typeface="Cambria Math" panose="02040503050406030204" pitchFamily="18" charset="0"/>
                            </a:rPr>
                            <m:t>𝛾</m:t>
                          </m:r>
                          <m:r>
                            <a:rPr lang="en-US" sz="1800" b="0" i="1" smtClean="0">
                              <a:latin typeface="Cambria Math" panose="02040503050406030204" pitchFamily="18" charset="0"/>
                              <a:ea typeface="Cambria Math" panose="02040503050406030204" pitchFamily="18" charset="0"/>
                            </a:rPr>
                            <m:t>ℓ</m:t>
                          </m:r>
                        </m:sup>
                      </m:sSup>
                      <m:r>
                        <a:rPr lang="en-US" sz="1800" i="1">
                          <a:latin typeface="Cambria Math" panose="02040503050406030204" pitchFamily="18" charset="0"/>
                          <a:ea typeface="Cambria Math" panose="02040503050406030204" pitchFamily="18" charset="0"/>
                        </a:rPr>
                        <m:t>=</m:t>
                      </m:r>
                      <m:f>
                        <m:fPr>
                          <m:ctrlPr>
                            <a:rPr lang="en-US" sz="1800" i="1">
                              <a:latin typeface="Cambria Math" panose="02040503050406030204" pitchFamily="18" charset="0"/>
                              <a:ea typeface="Cambria Math" panose="02040503050406030204" pitchFamily="18" charset="0"/>
                            </a:rPr>
                          </m:ctrlPr>
                        </m:fPr>
                        <m:num>
                          <m:sSubSup>
                            <m:sSubSupPr>
                              <m:ctrlPr>
                                <a:rPr lang="en-US" sz="1800" i="1">
                                  <a:latin typeface="Cambria Math" panose="02040503050406030204" pitchFamily="18" charset="0"/>
                                  <a:ea typeface="Cambria Math" panose="02040503050406030204" pitchFamily="18" charset="0"/>
                                </a:rPr>
                              </m:ctrlPr>
                            </m:sSubSupPr>
                            <m:e>
                              <m:r>
                                <a:rPr lang="en-US" sz="1800" i="1">
                                  <a:latin typeface="Cambria Math" panose="02040503050406030204" pitchFamily="18" charset="0"/>
                                  <a:ea typeface="Cambria Math" panose="02040503050406030204" pitchFamily="18" charset="0"/>
                                </a:rPr>
                                <m:t>𝑉</m:t>
                              </m:r>
                            </m:e>
                            <m:sub>
                              <m:r>
                                <a:rPr lang="en-US" sz="1800" i="1">
                                  <a:latin typeface="Cambria Math" panose="02040503050406030204" pitchFamily="18" charset="0"/>
                                  <a:ea typeface="Cambria Math" panose="02040503050406030204" pitchFamily="18" charset="0"/>
                                </a:rPr>
                                <m:t>∘</m:t>
                              </m:r>
                            </m:sub>
                            <m:sup>
                              <m:r>
                                <a:rPr lang="en-US" sz="1800" i="1">
                                  <a:latin typeface="Cambria Math" panose="02040503050406030204" pitchFamily="18" charset="0"/>
                                  <a:ea typeface="Cambria Math" panose="02040503050406030204" pitchFamily="18" charset="0"/>
                                </a:rPr>
                                <m:t>+</m:t>
                              </m:r>
                            </m:sup>
                          </m:sSubSup>
                        </m:num>
                        <m:den>
                          <m:sSub>
                            <m:sSubPr>
                              <m:ctrlPr>
                                <a:rPr lang="en-US" sz="1800" i="1">
                                  <a:latin typeface="Cambria Math" panose="02040503050406030204" pitchFamily="18" charset="0"/>
                                  <a:ea typeface="Cambria Math" panose="02040503050406030204" pitchFamily="18" charset="0"/>
                                </a:rPr>
                              </m:ctrlPr>
                            </m:sSubPr>
                            <m:e>
                              <m:r>
                                <a:rPr lang="en-US" sz="1800" i="1">
                                  <a:latin typeface="Cambria Math" panose="02040503050406030204" pitchFamily="18" charset="0"/>
                                  <a:ea typeface="Cambria Math" panose="02040503050406030204" pitchFamily="18" charset="0"/>
                                </a:rPr>
                                <m:t>𝑍</m:t>
                              </m:r>
                            </m:e>
                            <m:sub>
                              <m:r>
                                <a:rPr lang="en-US" sz="1800" i="1">
                                  <a:latin typeface="Cambria Math" panose="02040503050406030204" pitchFamily="18" charset="0"/>
                                  <a:ea typeface="Cambria Math" panose="02040503050406030204" pitchFamily="18" charset="0"/>
                                </a:rPr>
                                <m:t>∘</m:t>
                              </m:r>
                            </m:sub>
                          </m:sSub>
                        </m:den>
                      </m:f>
                      <m:d>
                        <m:dPr>
                          <m:ctrlPr>
                            <a:rPr lang="en-US" sz="1800" i="1" smtClean="0">
                              <a:latin typeface="Cambria Math" panose="02040503050406030204" pitchFamily="18" charset="0"/>
                              <a:ea typeface="Cambria Math" panose="02040503050406030204" pitchFamily="18" charset="0"/>
                            </a:rPr>
                          </m:ctrlPr>
                        </m:dPr>
                        <m:e>
                          <m:sSup>
                            <m:sSupPr>
                              <m:ctrlPr>
                                <a:rPr lang="en-US" sz="1800" i="1">
                                  <a:latin typeface="Cambria Math" panose="02040503050406030204" pitchFamily="18" charset="0"/>
                                  <a:ea typeface="Cambria Math" panose="02040503050406030204" pitchFamily="18" charset="0"/>
                                </a:rPr>
                              </m:ctrlPr>
                            </m:sSupPr>
                            <m:e>
                              <m:r>
                                <a:rPr lang="en-US" sz="1800" i="1">
                                  <a:latin typeface="Cambria Math" panose="02040503050406030204" pitchFamily="18" charset="0"/>
                                  <a:ea typeface="Cambria Math" panose="02040503050406030204" pitchFamily="18" charset="0"/>
                                </a:rPr>
                                <m:t>𝑒</m:t>
                              </m:r>
                            </m:e>
                            <m:sup>
                              <m:r>
                                <a:rPr lang="en-US" sz="1800" i="1">
                                  <a:latin typeface="Cambria Math" panose="02040503050406030204" pitchFamily="18" charset="0"/>
                                  <a:ea typeface="Cambria Math" panose="02040503050406030204" pitchFamily="18" charset="0"/>
                                </a:rPr>
                                <m:t>−</m:t>
                              </m:r>
                              <m:r>
                                <a:rPr lang="en-US" sz="1800" i="1">
                                  <a:latin typeface="Cambria Math" panose="02040503050406030204" pitchFamily="18" charset="0"/>
                                  <a:ea typeface="Cambria Math" panose="02040503050406030204" pitchFamily="18" charset="0"/>
                                </a:rPr>
                                <m:t>𝛾</m:t>
                              </m:r>
                              <m:r>
                                <a:rPr lang="en-US" sz="1800" i="1">
                                  <a:latin typeface="Cambria Math" panose="02040503050406030204" pitchFamily="18" charset="0"/>
                                  <a:ea typeface="Cambria Math" panose="02040503050406030204" pitchFamily="18" charset="0"/>
                                </a:rPr>
                                <m:t>ℓ</m:t>
                              </m:r>
                            </m:sup>
                          </m:sSup>
                          <m:r>
                            <a:rPr lang="en-US" sz="1800" b="0" i="1" smtClean="0">
                              <a:latin typeface="Cambria Math" panose="02040503050406030204" pitchFamily="18" charset="0"/>
                              <a:ea typeface="Cambria Math" panose="02040503050406030204" pitchFamily="18" charset="0"/>
                            </a:rPr>
                            <m:t>−</m:t>
                          </m:r>
                          <m:r>
                            <m:rPr>
                              <m:sty m:val="p"/>
                            </m:rPr>
                            <a:rPr lang="en-US" sz="1800" b="0" i="0" smtClean="0">
                              <a:latin typeface="Cambria Math" panose="02040503050406030204" pitchFamily="18" charset="0"/>
                              <a:ea typeface="Cambria Math" panose="02040503050406030204" pitchFamily="18" charset="0"/>
                            </a:rPr>
                            <m:t>Γ</m:t>
                          </m:r>
                          <m:sSup>
                            <m:sSupPr>
                              <m:ctrlPr>
                                <a:rPr lang="en-US" sz="1800" i="1">
                                  <a:latin typeface="Cambria Math" panose="02040503050406030204" pitchFamily="18" charset="0"/>
                                  <a:ea typeface="Cambria Math" panose="02040503050406030204" pitchFamily="18" charset="0"/>
                                </a:rPr>
                              </m:ctrlPr>
                            </m:sSupPr>
                            <m:e>
                              <m:r>
                                <a:rPr lang="en-US" sz="1800" i="1">
                                  <a:latin typeface="Cambria Math" panose="02040503050406030204" pitchFamily="18" charset="0"/>
                                  <a:ea typeface="Cambria Math" panose="02040503050406030204" pitchFamily="18" charset="0"/>
                                </a:rPr>
                                <m:t>𝑒</m:t>
                              </m:r>
                            </m:e>
                            <m:sup>
                              <m:r>
                                <a:rPr lang="en-US" sz="1800" i="1">
                                  <a:latin typeface="Cambria Math" panose="02040503050406030204" pitchFamily="18" charset="0"/>
                                  <a:ea typeface="Cambria Math" panose="02040503050406030204" pitchFamily="18" charset="0"/>
                                </a:rPr>
                                <m:t>+</m:t>
                              </m:r>
                              <m:r>
                                <a:rPr lang="en-US" sz="1800" i="1">
                                  <a:latin typeface="Cambria Math" panose="02040503050406030204" pitchFamily="18" charset="0"/>
                                  <a:ea typeface="Cambria Math" panose="02040503050406030204" pitchFamily="18" charset="0"/>
                                </a:rPr>
                                <m:t>𝛾</m:t>
                              </m:r>
                              <m:r>
                                <a:rPr lang="en-US" sz="1800" i="1">
                                  <a:latin typeface="Cambria Math" panose="02040503050406030204" pitchFamily="18" charset="0"/>
                                  <a:ea typeface="Cambria Math" panose="02040503050406030204" pitchFamily="18" charset="0"/>
                                </a:rPr>
                                <m:t>ℓ</m:t>
                              </m:r>
                            </m:sup>
                          </m:sSup>
                        </m:e>
                      </m:d>
                    </m:oMath>
                  </m:oMathPara>
                </a14:m>
                <a:endParaRPr lang="en-US" sz="1800" dirty="0">
                  <a:ea typeface="Cambria Math" panose="02040503050406030204" pitchFamily="18" charset="0"/>
                </a:endParaRPr>
              </a:p>
            </p:txBody>
          </p:sp>
        </mc:Choice>
        <mc:Fallback xmlns="">
          <p:sp>
            <p:nvSpPr>
              <p:cNvPr id="24" name="Rectangle 23">
                <a:extLst>
                  <a:ext uri="{FF2B5EF4-FFF2-40B4-BE49-F238E27FC236}">
                    <a16:creationId xmlns:a16="http://schemas.microsoft.com/office/drawing/2014/main" id="{1DC1C59F-87EB-4C17-8465-0EFA7C6F3B95}"/>
                  </a:ext>
                </a:extLst>
              </p:cNvPr>
              <p:cNvSpPr>
                <a:spLocks noRot="1" noChangeAspect="1" noMove="1" noResize="1" noEditPoints="1" noAdjustHandles="1" noChangeArrowheads="1" noChangeShapeType="1" noTextEdit="1"/>
              </p:cNvSpPr>
              <p:nvPr/>
            </p:nvSpPr>
            <p:spPr>
              <a:xfrm>
                <a:off x="2379819" y="2153567"/>
                <a:ext cx="5612627" cy="684611"/>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Rectangle 24">
                <a:extLst>
                  <a:ext uri="{FF2B5EF4-FFF2-40B4-BE49-F238E27FC236}">
                    <a16:creationId xmlns:a16="http://schemas.microsoft.com/office/drawing/2014/main" id="{194B9F8E-C5D8-4013-B9AE-C8934C69FC45}"/>
                  </a:ext>
                </a:extLst>
              </p:cNvPr>
              <p:cNvSpPr/>
              <p:nvPr/>
            </p:nvSpPr>
            <p:spPr>
              <a:xfrm>
                <a:off x="8149852" y="1107213"/>
                <a:ext cx="2210798" cy="724044"/>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US" sz="2000" b="0" i="0" smtClean="0">
                          <a:latin typeface="Cambria Math" panose="02040503050406030204" pitchFamily="18" charset="0"/>
                        </a:rPr>
                        <m:t>Γ</m:t>
                      </m:r>
                      <m:r>
                        <a:rPr lang="en-US" sz="2000" b="0" i="1" smtClean="0">
                          <a:latin typeface="Cambria Math" panose="02040503050406030204" pitchFamily="18" charset="0"/>
                        </a:rPr>
                        <m:t>=</m:t>
                      </m:r>
                      <m:f>
                        <m:fPr>
                          <m:ctrlPr>
                            <a:rPr lang="en-US" sz="2000" i="1" smtClean="0">
                              <a:latin typeface="Cambria Math" panose="02040503050406030204" pitchFamily="18" charset="0"/>
                            </a:rPr>
                          </m:ctrlPr>
                        </m:fPr>
                        <m:num>
                          <m:sSubSup>
                            <m:sSubSupPr>
                              <m:ctrlPr>
                                <a:rPr lang="en-US" sz="2000" i="1">
                                  <a:latin typeface="Cambria Math" panose="02040503050406030204" pitchFamily="18" charset="0"/>
                                </a:rPr>
                              </m:ctrlPr>
                            </m:sSubSupPr>
                            <m:e>
                              <m:r>
                                <a:rPr lang="en-US" sz="2000" i="1">
                                  <a:latin typeface="Cambria Math" panose="02040503050406030204" pitchFamily="18" charset="0"/>
                                </a:rPr>
                                <m:t>𝑉</m:t>
                              </m:r>
                            </m:e>
                            <m:sub>
                              <m:r>
                                <a:rPr lang="en-US" sz="2000" i="1">
                                  <a:latin typeface="Cambria Math" panose="02040503050406030204" pitchFamily="18" charset="0"/>
                                </a:rPr>
                                <m:t>𝑜</m:t>
                              </m:r>
                            </m:sub>
                            <m:sup>
                              <m:r>
                                <a:rPr lang="en-US" sz="2000" b="0" i="1" smtClean="0">
                                  <a:latin typeface="Cambria Math" panose="02040503050406030204" pitchFamily="18" charset="0"/>
                                </a:rPr>
                                <m:t>−</m:t>
                              </m:r>
                            </m:sup>
                          </m:sSubSup>
                        </m:num>
                        <m:den>
                          <m:sSubSup>
                            <m:sSubSupPr>
                              <m:ctrlPr>
                                <a:rPr lang="en-US" sz="2000" i="1">
                                  <a:latin typeface="Cambria Math" panose="02040503050406030204" pitchFamily="18" charset="0"/>
                                </a:rPr>
                              </m:ctrlPr>
                            </m:sSubSupPr>
                            <m:e>
                              <m:r>
                                <a:rPr lang="en-US" sz="2000" i="1">
                                  <a:latin typeface="Cambria Math" panose="02040503050406030204" pitchFamily="18" charset="0"/>
                                </a:rPr>
                                <m:t>𝑉</m:t>
                              </m:r>
                            </m:e>
                            <m:sub>
                              <m:r>
                                <a:rPr lang="en-US" sz="2000" i="1">
                                  <a:latin typeface="Cambria Math" panose="02040503050406030204" pitchFamily="18" charset="0"/>
                                </a:rPr>
                                <m:t>𝑜</m:t>
                              </m:r>
                            </m:sub>
                            <m:sup>
                              <m:r>
                                <a:rPr lang="en-US" sz="2000" b="0" i="1" smtClean="0">
                                  <a:latin typeface="Cambria Math" panose="02040503050406030204" pitchFamily="18" charset="0"/>
                                </a:rPr>
                                <m:t>+</m:t>
                              </m:r>
                            </m:sup>
                          </m:sSubSup>
                        </m:den>
                      </m:f>
                      <m:r>
                        <a:rPr lang="en-US" sz="2000" b="0" i="1" smtClean="0">
                          <a:latin typeface="Cambria Math" panose="02040503050406030204" pitchFamily="18" charset="0"/>
                        </a:rPr>
                        <m:t>=</m:t>
                      </m:r>
                      <m:f>
                        <m:fPr>
                          <m:ctrlPr>
                            <a:rPr lang="en-US" sz="2000" b="0" i="1" smtClean="0">
                              <a:latin typeface="Cambria Math" panose="02040503050406030204" pitchFamily="18" charset="0"/>
                            </a:rPr>
                          </m:ctrlPr>
                        </m:fPr>
                        <m:num>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𝑍</m:t>
                              </m:r>
                            </m:e>
                            <m:sub>
                              <m:r>
                                <a:rPr lang="en-US" sz="2000" b="0" i="1" smtClean="0">
                                  <a:latin typeface="Cambria Math" panose="02040503050406030204" pitchFamily="18" charset="0"/>
                                </a:rPr>
                                <m:t>𝐿</m:t>
                              </m:r>
                            </m:sub>
                          </m:sSub>
                          <m:r>
                            <a:rPr lang="en-US" sz="2000" b="0" i="0" smtClean="0">
                              <a:latin typeface="Cambria Math" panose="02040503050406030204" pitchFamily="18" charset="0"/>
                            </a:rPr>
                            <m:t>−</m:t>
                          </m:r>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𝑍</m:t>
                              </m:r>
                            </m:e>
                            <m:sub>
                              <m:r>
                                <a:rPr lang="en-US" sz="2000" b="0" i="1" smtClean="0">
                                  <a:latin typeface="Cambria Math" panose="02040503050406030204" pitchFamily="18" charset="0"/>
                                </a:rPr>
                                <m:t>𝑜</m:t>
                              </m:r>
                            </m:sub>
                          </m:sSub>
                        </m:num>
                        <m:den>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𝑍</m:t>
                              </m:r>
                            </m:e>
                            <m:sub>
                              <m:r>
                                <a:rPr lang="en-US" sz="2000" b="0" i="1" smtClean="0">
                                  <a:latin typeface="Cambria Math" panose="02040503050406030204" pitchFamily="18" charset="0"/>
                                </a:rPr>
                                <m:t>𝐿</m:t>
                              </m:r>
                            </m:sub>
                          </m:sSub>
                          <m:r>
                            <a:rPr lang="en-US" sz="2000" b="0" i="1" smtClean="0">
                              <a:latin typeface="Cambria Math" panose="02040503050406030204" pitchFamily="18" charset="0"/>
                            </a:rPr>
                            <m:t>+</m:t>
                          </m:r>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𝑍</m:t>
                              </m:r>
                            </m:e>
                            <m:sub>
                              <m:r>
                                <a:rPr lang="en-US" sz="2000" b="0" i="1" smtClean="0">
                                  <a:latin typeface="Cambria Math" panose="02040503050406030204" pitchFamily="18" charset="0"/>
                                </a:rPr>
                                <m:t>𝑜</m:t>
                              </m:r>
                            </m:sub>
                          </m:sSub>
                        </m:den>
                      </m:f>
                    </m:oMath>
                  </m:oMathPara>
                </a14:m>
                <a:endParaRPr lang="en-US" sz="2000" dirty="0">
                  <a:solidFill>
                    <a:schemeClr val="tx1"/>
                  </a:solidFill>
                </a:endParaRPr>
              </a:p>
            </p:txBody>
          </p:sp>
        </mc:Choice>
        <mc:Fallback xmlns="">
          <p:sp>
            <p:nvSpPr>
              <p:cNvPr id="25" name="Rectangle 24">
                <a:extLst>
                  <a:ext uri="{FF2B5EF4-FFF2-40B4-BE49-F238E27FC236}">
                    <a16:creationId xmlns:a16="http://schemas.microsoft.com/office/drawing/2014/main" id="{194B9F8E-C5D8-4013-B9AE-C8934C69FC45}"/>
                  </a:ext>
                </a:extLst>
              </p:cNvPr>
              <p:cNvSpPr>
                <a:spLocks noRot="1" noChangeAspect="1" noMove="1" noResize="1" noEditPoints="1" noAdjustHandles="1" noChangeArrowheads="1" noChangeShapeType="1" noTextEdit="1"/>
              </p:cNvSpPr>
              <p:nvPr/>
            </p:nvSpPr>
            <p:spPr>
              <a:xfrm>
                <a:off x="8149852" y="1107213"/>
                <a:ext cx="2210798" cy="724044"/>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Rectangle 26">
                <a:extLst>
                  <a:ext uri="{FF2B5EF4-FFF2-40B4-BE49-F238E27FC236}">
                    <a16:creationId xmlns:a16="http://schemas.microsoft.com/office/drawing/2014/main" id="{45410F61-038A-46E8-BF05-F5283A54B067}"/>
                  </a:ext>
                </a:extLst>
              </p:cNvPr>
              <p:cNvSpPr/>
              <p:nvPr/>
            </p:nvSpPr>
            <p:spPr>
              <a:xfrm>
                <a:off x="3612593" y="4512777"/>
                <a:ext cx="2684773" cy="67903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800" b="0" i="1" smtClean="0">
                              <a:latin typeface="Cambria Math" panose="02040503050406030204" pitchFamily="18" charset="0"/>
                              <a:ea typeface="Cambria Math" panose="02040503050406030204" pitchFamily="18" charset="0"/>
                            </a:rPr>
                          </m:ctrlPr>
                        </m:sSubPr>
                        <m:e>
                          <m:r>
                            <a:rPr lang="en-US" sz="1800" b="0" i="1" smtClean="0">
                              <a:latin typeface="Cambria Math" panose="02040503050406030204" pitchFamily="18" charset="0"/>
                              <a:ea typeface="Cambria Math" panose="02040503050406030204" pitchFamily="18" charset="0"/>
                            </a:rPr>
                            <m:t>𝑍</m:t>
                          </m:r>
                        </m:e>
                        <m:sub>
                          <m:r>
                            <a:rPr lang="en-US" sz="1800" b="0" i="1" smtClean="0">
                              <a:latin typeface="Cambria Math" panose="02040503050406030204" pitchFamily="18" charset="0"/>
                              <a:ea typeface="Cambria Math" panose="02040503050406030204" pitchFamily="18" charset="0"/>
                            </a:rPr>
                            <m:t>𝑖𝑛</m:t>
                          </m:r>
                        </m:sub>
                      </m:sSub>
                      <m:r>
                        <a:rPr lang="en-US" sz="1800" b="0" i="1" smtClean="0">
                          <a:latin typeface="Cambria Math" panose="02040503050406030204" pitchFamily="18" charset="0"/>
                          <a:ea typeface="Cambria Math" panose="02040503050406030204" pitchFamily="18" charset="0"/>
                        </a:rPr>
                        <m:t>=</m:t>
                      </m:r>
                      <m:sSub>
                        <m:sSubPr>
                          <m:ctrlPr>
                            <a:rPr lang="en-US" sz="1800" i="1">
                              <a:latin typeface="Cambria Math" panose="02040503050406030204" pitchFamily="18" charset="0"/>
                              <a:ea typeface="Cambria Math" panose="02040503050406030204" pitchFamily="18" charset="0"/>
                            </a:rPr>
                          </m:ctrlPr>
                        </m:sSubPr>
                        <m:e>
                          <m:r>
                            <a:rPr lang="en-US" sz="1800" i="1">
                              <a:latin typeface="Cambria Math" panose="02040503050406030204" pitchFamily="18" charset="0"/>
                              <a:ea typeface="Cambria Math" panose="02040503050406030204" pitchFamily="18" charset="0"/>
                            </a:rPr>
                            <m:t>𝑍</m:t>
                          </m:r>
                        </m:e>
                        <m:sub>
                          <m:r>
                            <a:rPr lang="en-US" sz="1800" i="1">
                              <a:latin typeface="Cambria Math" panose="02040503050406030204" pitchFamily="18" charset="0"/>
                              <a:ea typeface="Cambria Math" panose="02040503050406030204" pitchFamily="18" charset="0"/>
                            </a:rPr>
                            <m:t>∘</m:t>
                          </m:r>
                        </m:sub>
                      </m:sSub>
                      <m:f>
                        <m:fPr>
                          <m:ctrlPr>
                            <a:rPr lang="en-US" sz="1800" b="0" i="1" smtClean="0">
                              <a:latin typeface="Cambria Math" panose="02040503050406030204" pitchFamily="18" charset="0"/>
                              <a:ea typeface="Cambria Math" panose="02040503050406030204" pitchFamily="18" charset="0"/>
                            </a:rPr>
                          </m:ctrlPr>
                        </m:fPr>
                        <m:num>
                          <m:sSub>
                            <m:sSubPr>
                              <m:ctrlPr>
                                <a:rPr lang="en-US" sz="1800" b="0" i="1" smtClean="0">
                                  <a:latin typeface="Cambria Math" panose="02040503050406030204" pitchFamily="18" charset="0"/>
                                  <a:ea typeface="Cambria Math" panose="02040503050406030204" pitchFamily="18" charset="0"/>
                                </a:rPr>
                              </m:ctrlPr>
                            </m:sSubPr>
                            <m:e>
                              <m:r>
                                <a:rPr lang="en-US" sz="1800" b="0" i="1" smtClean="0">
                                  <a:latin typeface="Cambria Math" panose="02040503050406030204" pitchFamily="18" charset="0"/>
                                  <a:ea typeface="Cambria Math" panose="02040503050406030204" pitchFamily="18" charset="0"/>
                                </a:rPr>
                                <m:t>𝑍</m:t>
                              </m:r>
                            </m:e>
                            <m:sub>
                              <m:r>
                                <a:rPr lang="en-US" sz="1800" b="0" i="1" smtClean="0">
                                  <a:latin typeface="Cambria Math" panose="02040503050406030204" pitchFamily="18" charset="0"/>
                                  <a:ea typeface="Cambria Math" panose="02040503050406030204" pitchFamily="18" charset="0"/>
                                </a:rPr>
                                <m:t>𝐿</m:t>
                              </m:r>
                            </m:sub>
                          </m:sSub>
                          <m:r>
                            <a:rPr lang="en-US" sz="1800" b="0" i="1" smtClean="0">
                              <a:latin typeface="Cambria Math" panose="02040503050406030204" pitchFamily="18" charset="0"/>
                              <a:ea typeface="Cambria Math" panose="02040503050406030204" pitchFamily="18" charset="0"/>
                            </a:rPr>
                            <m:t>+</m:t>
                          </m:r>
                          <m:r>
                            <a:rPr lang="en-US" sz="1800" b="0" i="1" smtClean="0">
                              <a:latin typeface="Cambria Math" panose="02040503050406030204" pitchFamily="18" charset="0"/>
                              <a:ea typeface="Cambria Math" panose="02040503050406030204" pitchFamily="18" charset="0"/>
                            </a:rPr>
                            <m:t>𝑗</m:t>
                          </m:r>
                          <m:sSub>
                            <m:sSubPr>
                              <m:ctrlPr>
                                <a:rPr lang="en-US" sz="1800" b="0" i="1" smtClean="0">
                                  <a:latin typeface="Cambria Math" panose="02040503050406030204" pitchFamily="18" charset="0"/>
                                  <a:ea typeface="Cambria Math" panose="02040503050406030204" pitchFamily="18" charset="0"/>
                                </a:rPr>
                              </m:ctrlPr>
                            </m:sSubPr>
                            <m:e>
                              <m:r>
                                <a:rPr lang="en-US" sz="1800" b="0" i="1" smtClean="0">
                                  <a:latin typeface="Cambria Math" panose="02040503050406030204" pitchFamily="18" charset="0"/>
                                  <a:ea typeface="Cambria Math" panose="02040503050406030204" pitchFamily="18" charset="0"/>
                                </a:rPr>
                                <m:t>𝑍</m:t>
                              </m:r>
                            </m:e>
                            <m:sub>
                              <m:r>
                                <a:rPr lang="en-US" sz="1800" b="0" i="1" smtClean="0">
                                  <a:latin typeface="Cambria Math" panose="02040503050406030204" pitchFamily="18" charset="0"/>
                                  <a:ea typeface="Cambria Math" panose="02040503050406030204" pitchFamily="18" charset="0"/>
                                </a:rPr>
                                <m:t>∘</m:t>
                              </m:r>
                            </m:sub>
                          </m:sSub>
                          <m:r>
                            <m:rPr>
                              <m:sty m:val="p"/>
                            </m:rPr>
                            <a:rPr lang="en-US" sz="1800" b="0" i="1" smtClean="0">
                              <a:latin typeface="Cambria Math" panose="02040503050406030204" pitchFamily="18" charset="0"/>
                              <a:ea typeface="Cambria Math" panose="02040503050406030204" pitchFamily="18" charset="0"/>
                            </a:rPr>
                            <m:t>tan</m:t>
                          </m:r>
                          <m:d>
                            <m:dPr>
                              <m:ctrlPr>
                                <a:rPr lang="en-US" sz="1800" b="0" i="1" smtClean="0">
                                  <a:latin typeface="Cambria Math" panose="02040503050406030204" pitchFamily="18" charset="0"/>
                                  <a:ea typeface="Cambria Math" panose="02040503050406030204" pitchFamily="18" charset="0"/>
                                </a:rPr>
                              </m:ctrlPr>
                            </m:dPr>
                            <m:e>
                              <m:r>
                                <a:rPr lang="en-US" sz="1800" b="0" i="1" smtClean="0">
                                  <a:latin typeface="Cambria Math" panose="02040503050406030204" pitchFamily="18" charset="0"/>
                                  <a:ea typeface="Cambria Math" panose="02040503050406030204" pitchFamily="18" charset="0"/>
                                </a:rPr>
                                <m:t>𝛽</m:t>
                              </m:r>
                              <m:r>
                                <a:rPr lang="en-US" sz="1800" b="0" i="1" smtClean="0">
                                  <a:latin typeface="Cambria Math" panose="02040503050406030204" pitchFamily="18" charset="0"/>
                                  <a:ea typeface="Cambria Math" panose="02040503050406030204" pitchFamily="18" charset="0"/>
                                </a:rPr>
                                <m:t>ℓ</m:t>
                              </m:r>
                            </m:e>
                          </m:d>
                        </m:num>
                        <m:den>
                          <m:sSub>
                            <m:sSubPr>
                              <m:ctrlPr>
                                <a:rPr lang="en-US" sz="1800" b="0" i="1" smtClean="0">
                                  <a:latin typeface="Cambria Math" panose="02040503050406030204" pitchFamily="18" charset="0"/>
                                  <a:ea typeface="Cambria Math" panose="02040503050406030204" pitchFamily="18" charset="0"/>
                                </a:rPr>
                              </m:ctrlPr>
                            </m:sSubPr>
                            <m:e>
                              <m:r>
                                <a:rPr lang="en-US" sz="1800" b="0" i="1" smtClean="0">
                                  <a:latin typeface="Cambria Math" panose="02040503050406030204" pitchFamily="18" charset="0"/>
                                  <a:ea typeface="Cambria Math" panose="02040503050406030204" pitchFamily="18" charset="0"/>
                                </a:rPr>
                                <m:t>𝑍</m:t>
                              </m:r>
                            </m:e>
                            <m:sub>
                              <m:r>
                                <a:rPr lang="en-US" sz="1800" b="0" i="1" smtClean="0">
                                  <a:latin typeface="Cambria Math" panose="02040503050406030204" pitchFamily="18" charset="0"/>
                                  <a:ea typeface="Cambria Math" panose="02040503050406030204" pitchFamily="18" charset="0"/>
                                </a:rPr>
                                <m:t>∘</m:t>
                              </m:r>
                            </m:sub>
                          </m:sSub>
                          <m:r>
                            <a:rPr lang="en-US" sz="1800" b="0" i="1" smtClean="0">
                              <a:latin typeface="Cambria Math" panose="02040503050406030204" pitchFamily="18" charset="0"/>
                              <a:ea typeface="Cambria Math" panose="02040503050406030204" pitchFamily="18" charset="0"/>
                            </a:rPr>
                            <m:t>+</m:t>
                          </m:r>
                          <m:r>
                            <a:rPr lang="en-US" sz="1800" b="0" i="1" smtClean="0">
                              <a:latin typeface="Cambria Math" panose="02040503050406030204" pitchFamily="18" charset="0"/>
                              <a:ea typeface="Cambria Math" panose="02040503050406030204" pitchFamily="18" charset="0"/>
                            </a:rPr>
                            <m:t>𝑗</m:t>
                          </m:r>
                          <m:sSub>
                            <m:sSubPr>
                              <m:ctrlPr>
                                <a:rPr lang="en-US" sz="1800" b="0" i="1" smtClean="0">
                                  <a:latin typeface="Cambria Math" panose="02040503050406030204" pitchFamily="18" charset="0"/>
                                  <a:ea typeface="Cambria Math" panose="02040503050406030204" pitchFamily="18" charset="0"/>
                                </a:rPr>
                              </m:ctrlPr>
                            </m:sSubPr>
                            <m:e>
                              <m:r>
                                <a:rPr lang="en-US" sz="1800" b="0" i="1" smtClean="0">
                                  <a:latin typeface="Cambria Math" panose="02040503050406030204" pitchFamily="18" charset="0"/>
                                  <a:ea typeface="Cambria Math" panose="02040503050406030204" pitchFamily="18" charset="0"/>
                                </a:rPr>
                                <m:t>𝑍</m:t>
                              </m:r>
                            </m:e>
                            <m:sub>
                              <m:r>
                                <a:rPr lang="en-US" sz="1800" b="0" i="1" smtClean="0">
                                  <a:latin typeface="Cambria Math" panose="02040503050406030204" pitchFamily="18" charset="0"/>
                                  <a:ea typeface="Cambria Math" panose="02040503050406030204" pitchFamily="18" charset="0"/>
                                </a:rPr>
                                <m:t>𝐿</m:t>
                              </m:r>
                            </m:sub>
                          </m:sSub>
                          <m:r>
                            <m:rPr>
                              <m:sty m:val="p"/>
                            </m:rPr>
                            <a:rPr lang="en-US" sz="1800" b="0" i="0" smtClean="0">
                              <a:latin typeface="Cambria Math" panose="02040503050406030204" pitchFamily="18" charset="0"/>
                              <a:ea typeface="Cambria Math" panose="02040503050406030204" pitchFamily="18" charset="0"/>
                            </a:rPr>
                            <m:t>tan</m:t>
                          </m:r>
                          <m:r>
                            <a:rPr lang="en-US" sz="1800" b="0" i="1" smtClean="0">
                              <a:latin typeface="Cambria Math" panose="02040503050406030204" pitchFamily="18" charset="0"/>
                              <a:ea typeface="Cambria Math" panose="02040503050406030204" pitchFamily="18" charset="0"/>
                            </a:rPr>
                            <m:t>⁡(</m:t>
                          </m:r>
                          <m:r>
                            <a:rPr lang="en-US" sz="1800" b="0" i="1" smtClean="0">
                              <a:latin typeface="Cambria Math" panose="02040503050406030204" pitchFamily="18" charset="0"/>
                              <a:ea typeface="Cambria Math" panose="02040503050406030204" pitchFamily="18" charset="0"/>
                            </a:rPr>
                            <m:t>𝛽</m:t>
                          </m:r>
                          <m:r>
                            <a:rPr lang="en-US" sz="1800" b="0" i="1" smtClean="0">
                              <a:latin typeface="Cambria Math" panose="02040503050406030204" pitchFamily="18" charset="0"/>
                              <a:ea typeface="Cambria Math" panose="02040503050406030204" pitchFamily="18" charset="0"/>
                            </a:rPr>
                            <m:t>ℓ)</m:t>
                          </m:r>
                        </m:den>
                      </m:f>
                    </m:oMath>
                  </m:oMathPara>
                </a14:m>
                <a:endParaRPr lang="en-US" sz="1800" dirty="0">
                  <a:latin typeface="Cambria Math" panose="02040503050406030204" pitchFamily="18" charset="0"/>
                  <a:ea typeface="Cambria Math" panose="02040503050406030204" pitchFamily="18" charset="0"/>
                </a:endParaRPr>
              </a:p>
            </p:txBody>
          </p:sp>
        </mc:Choice>
        <mc:Fallback xmlns="">
          <p:sp>
            <p:nvSpPr>
              <p:cNvPr id="27" name="Rectangle 26">
                <a:extLst>
                  <a:ext uri="{FF2B5EF4-FFF2-40B4-BE49-F238E27FC236}">
                    <a16:creationId xmlns:a16="http://schemas.microsoft.com/office/drawing/2014/main" id="{45410F61-038A-46E8-BF05-F5283A54B067}"/>
                  </a:ext>
                </a:extLst>
              </p:cNvPr>
              <p:cNvSpPr>
                <a:spLocks noRot="1" noChangeAspect="1" noMove="1" noResize="1" noEditPoints="1" noAdjustHandles="1" noChangeArrowheads="1" noChangeShapeType="1" noTextEdit="1"/>
              </p:cNvSpPr>
              <p:nvPr/>
            </p:nvSpPr>
            <p:spPr>
              <a:xfrm>
                <a:off x="3612593" y="4512777"/>
                <a:ext cx="2684773" cy="679032"/>
              </a:xfrm>
              <a:prstGeom prst="rect">
                <a:avLst/>
              </a:prstGeom>
              <a:blipFill>
                <a:blip r:embed="rId6"/>
                <a:stretch>
                  <a:fillRect/>
                </a:stretch>
              </a:blipFill>
            </p:spPr>
            <p:txBody>
              <a:bodyPr/>
              <a:lstStyle/>
              <a:p>
                <a:r>
                  <a:rPr lang="en-US">
                    <a:noFill/>
                  </a:rPr>
                  <a:t> </a:t>
                </a:r>
              </a:p>
            </p:txBody>
          </p:sp>
        </mc:Fallback>
      </mc:AlternateContent>
      <p:sp>
        <p:nvSpPr>
          <p:cNvPr id="28" name="Rectangle 27">
            <a:extLst>
              <a:ext uri="{FF2B5EF4-FFF2-40B4-BE49-F238E27FC236}">
                <a16:creationId xmlns:a16="http://schemas.microsoft.com/office/drawing/2014/main" id="{F7738364-AD1F-4D7C-956F-FFC647AD1777}"/>
              </a:ext>
            </a:extLst>
          </p:cNvPr>
          <p:cNvSpPr/>
          <p:nvPr/>
        </p:nvSpPr>
        <p:spPr>
          <a:xfrm>
            <a:off x="1855456" y="4071712"/>
            <a:ext cx="7846243" cy="369332"/>
          </a:xfrm>
          <a:prstGeom prst="rect">
            <a:avLst/>
          </a:prstGeom>
        </p:spPr>
        <p:txBody>
          <a:bodyPr wrap="square">
            <a:spAutoFit/>
          </a:bodyPr>
          <a:lstStyle/>
          <a:p>
            <a:r>
              <a:rPr lang="en-US" sz="1800" dirty="0"/>
              <a:t>which simplifies to:</a:t>
            </a:r>
          </a:p>
        </p:txBody>
      </p:sp>
      <mc:AlternateContent xmlns:mc="http://schemas.openxmlformats.org/markup-compatibility/2006" xmlns:a14="http://schemas.microsoft.com/office/drawing/2010/main">
        <mc:Choice Requires="a14">
          <p:sp>
            <p:nvSpPr>
              <p:cNvPr id="30" name="Rectangle 29">
                <a:extLst>
                  <a:ext uri="{FF2B5EF4-FFF2-40B4-BE49-F238E27FC236}">
                    <a16:creationId xmlns:a16="http://schemas.microsoft.com/office/drawing/2014/main" id="{0DFE577D-0E05-434C-8C06-861FAD71E976}"/>
                  </a:ext>
                </a:extLst>
              </p:cNvPr>
              <p:cNvSpPr/>
              <p:nvPr/>
            </p:nvSpPr>
            <p:spPr>
              <a:xfrm>
                <a:off x="1855456" y="5417115"/>
                <a:ext cx="7846243" cy="646331"/>
              </a:xfrm>
              <a:prstGeom prst="rect">
                <a:avLst/>
              </a:prstGeom>
            </p:spPr>
            <p:txBody>
              <a:bodyPr wrap="square">
                <a:spAutoFit/>
              </a:bodyPr>
              <a:lstStyle/>
              <a:p>
                <a:r>
                  <a:rPr lang="en-US" sz="1800" dirty="0"/>
                  <a:t>This is the input impedance – the impedance seen at the input to a line with characteristic impedance </a:t>
                </a:r>
                <a14:m>
                  <m:oMath xmlns:m="http://schemas.openxmlformats.org/officeDocument/2006/math">
                    <m:sSub>
                      <m:sSubPr>
                        <m:ctrlPr>
                          <a:rPr lang="en-US" sz="1800" i="1">
                            <a:latin typeface="Cambria Math" panose="02040503050406030204" pitchFamily="18" charset="0"/>
                          </a:rPr>
                        </m:ctrlPr>
                      </m:sSubPr>
                      <m:e>
                        <m:r>
                          <a:rPr lang="en-US" sz="1800" i="1">
                            <a:latin typeface="Cambria Math" panose="02040503050406030204" pitchFamily="18" charset="0"/>
                          </a:rPr>
                          <m:t>𝑍</m:t>
                        </m:r>
                      </m:e>
                      <m:sub>
                        <m:r>
                          <a:rPr lang="en-US" sz="1800" i="1">
                            <a:latin typeface="Cambria Math" panose="02040503050406030204" pitchFamily="18" charset="0"/>
                          </a:rPr>
                          <m:t>∘</m:t>
                        </m:r>
                      </m:sub>
                    </m:sSub>
                  </m:oMath>
                </a14:m>
                <a:r>
                  <a:rPr lang="en-US" sz="1800" dirty="0"/>
                  <a:t>, if the line is terminated with load impedance </a:t>
                </a:r>
                <a14:m>
                  <m:oMath xmlns:m="http://schemas.openxmlformats.org/officeDocument/2006/math">
                    <m:sSub>
                      <m:sSubPr>
                        <m:ctrlPr>
                          <a:rPr lang="en-US" sz="1800" i="1">
                            <a:latin typeface="Cambria Math" panose="02040503050406030204" pitchFamily="18" charset="0"/>
                          </a:rPr>
                        </m:ctrlPr>
                      </m:sSubPr>
                      <m:e>
                        <m:r>
                          <a:rPr lang="en-US" sz="1800" i="1">
                            <a:latin typeface="Cambria Math" panose="02040503050406030204" pitchFamily="18" charset="0"/>
                          </a:rPr>
                          <m:t>𝑍</m:t>
                        </m:r>
                      </m:e>
                      <m:sub>
                        <m:r>
                          <a:rPr lang="en-US" sz="1800" i="1">
                            <a:latin typeface="Cambria Math" panose="02040503050406030204" pitchFamily="18" charset="0"/>
                          </a:rPr>
                          <m:t>𝐿</m:t>
                        </m:r>
                      </m:sub>
                    </m:sSub>
                  </m:oMath>
                </a14:m>
                <a:r>
                  <a:rPr lang="en-US" sz="1800" dirty="0"/>
                  <a:t>. </a:t>
                </a:r>
              </a:p>
            </p:txBody>
          </p:sp>
        </mc:Choice>
        <mc:Fallback xmlns="">
          <p:sp>
            <p:nvSpPr>
              <p:cNvPr id="30" name="Rectangle 29">
                <a:extLst>
                  <a:ext uri="{FF2B5EF4-FFF2-40B4-BE49-F238E27FC236}">
                    <a16:creationId xmlns:a16="http://schemas.microsoft.com/office/drawing/2014/main" id="{0DFE577D-0E05-434C-8C06-861FAD71E976}"/>
                  </a:ext>
                </a:extLst>
              </p:cNvPr>
              <p:cNvSpPr>
                <a:spLocks noRot="1" noChangeAspect="1" noMove="1" noResize="1" noEditPoints="1" noAdjustHandles="1" noChangeArrowheads="1" noChangeShapeType="1" noTextEdit="1"/>
              </p:cNvSpPr>
              <p:nvPr/>
            </p:nvSpPr>
            <p:spPr>
              <a:xfrm>
                <a:off x="1855456" y="5417115"/>
                <a:ext cx="7846243" cy="646331"/>
              </a:xfrm>
              <a:prstGeom prst="rect">
                <a:avLst/>
              </a:prstGeom>
              <a:blipFill>
                <a:blip r:embed="rId7"/>
                <a:stretch>
                  <a:fillRect l="-622" t="-5660" b="-14151"/>
                </a:stretch>
              </a:blipFill>
            </p:spPr>
            <p:txBody>
              <a:bodyPr/>
              <a:lstStyle/>
              <a:p>
                <a:r>
                  <a:rPr lang="en-US">
                    <a:noFill/>
                  </a:rPr>
                  <a:t> </a:t>
                </a:r>
              </a:p>
            </p:txBody>
          </p:sp>
        </mc:Fallback>
      </mc:AlternateContent>
      <p:sp>
        <p:nvSpPr>
          <p:cNvPr id="2" name="Title 1">
            <a:extLst>
              <a:ext uri="{FF2B5EF4-FFF2-40B4-BE49-F238E27FC236}">
                <a16:creationId xmlns:a16="http://schemas.microsoft.com/office/drawing/2014/main" id="{12082DAB-1F89-4691-9157-591BE19E4281}"/>
              </a:ext>
            </a:extLst>
          </p:cNvPr>
          <p:cNvSpPr>
            <a:spLocks noGrp="1"/>
          </p:cNvSpPr>
          <p:nvPr>
            <p:ph type="title"/>
          </p:nvPr>
        </p:nvSpPr>
        <p:spPr/>
        <p:txBody>
          <a:bodyPr/>
          <a:lstStyle/>
          <a:p>
            <a:r>
              <a:rPr lang="en-US" dirty="0">
                <a:latin typeface="+mn-lt"/>
              </a:rPr>
              <a:t>Input Impedance</a:t>
            </a:r>
          </a:p>
        </p:txBody>
      </p:sp>
    </p:spTree>
    <p:extLst>
      <p:ext uri="{BB962C8B-B14F-4D97-AF65-F5344CB8AC3E}">
        <p14:creationId xmlns:p14="http://schemas.microsoft.com/office/powerpoint/2010/main" val="218325534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4637205-08D4-4B9A-A648-A5271F6A9DFF}"/>
              </a:ext>
            </a:extLst>
          </p:cNvPr>
          <p:cNvSpPr/>
          <p:nvPr/>
        </p:nvSpPr>
        <p:spPr>
          <a:xfrm>
            <a:off x="5468060" y="956279"/>
            <a:ext cx="6428662" cy="5155589"/>
          </a:xfrm>
          <a:prstGeom prst="rect">
            <a:avLst/>
          </a:prstGeom>
          <a:solidFill>
            <a:srgbClr val="5B9BD5">
              <a:alpha val="1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8" name="Rectangle 27">
            <a:extLst>
              <a:ext uri="{FF2B5EF4-FFF2-40B4-BE49-F238E27FC236}">
                <a16:creationId xmlns:a16="http://schemas.microsoft.com/office/drawing/2014/main" id="{9EDE5C7C-475E-4775-A7D9-ACB52FD4EB35}"/>
              </a:ext>
            </a:extLst>
          </p:cNvPr>
          <p:cNvSpPr/>
          <p:nvPr/>
        </p:nvSpPr>
        <p:spPr>
          <a:xfrm>
            <a:off x="425161" y="1000578"/>
            <a:ext cx="2279253" cy="923330"/>
          </a:xfrm>
          <a:prstGeom prst="rect">
            <a:avLst/>
          </a:prstGeom>
        </p:spPr>
        <p:txBody>
          <a:bodyPr wrap="square">
            <a:spAutoFit/>
          </a:bodyPr>
          <a:lstStyle/>
          <a:p>
            <a:r>
              <a:rPr lang="en-US" sz="1800" b="1" dirty="0"/>
              <a:t>The significance of the input impedance is that this circuit:</a:t>
            </a:r>
          </a:p>
        </p:txBody>
      </p:sp>
      <p:pic>
        <p:nvPicPr>
          <p:cNvPr id="2" name="Picture 1">
            <a:extLst>
              <a:ext uri="{FF2B5EF4-FFF2-40B4-BE49-F238E27FC236}">
                <a16:creationId xmlns:a16="http://schemas.microsoft.com/office/drawing/2014/main" id="{BC569BCA-7D5A-4033-8E60-79798A29ACAF}"/>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a:xfrm>
            <a:off x="3051494" y="1521905"/>
            <a:ext cx="5235804" cy="1919535"/>
          </a:xfrm>
          <a:prstGeom prst="rect">
            <a:avLst/>
          </a:prstGeom>
        </p:spPr>
      </p:pic>
      <p:sp>
        <p:nvSpPr>
          <p:cNvPr id="14" name="Rectangle 13">
            <a:extLst>
              <a:ext uri="{FF2B5EF4-FFF2-40B4-BE49-F238E27FC236}">
                <a16:creationId xmlns:a16="http://schemas.microsoft.com/office/drawing/2014/main" id="{4377CBBA-19D8-4552-9E01-86FD868E6A2E}"/>
              </a:ext>
            </a:extLst>
          </p:cNvPr>
          <p:cNvSpPr/>
          <p:nvPr/>
        </p:nvSpPr>
        <p:spPr>
          <a:xfrm>
            <a:off x="419097" y="581318"/>
            <a:ext cx="11477625" cy="369332"/>
          </a:xfrm>
          <a:prstGeom prst="rect">
            <a:avLst/>
          </a:prstGeom>
        </p:spPr>
        <p:txBody>
          <a:bodyPr wrap="square">
            <a:spAutoFit/>
          </a:bodyPr>
          <a:lstStyle/>
          <a:p>
            <a:r>
              <a:rPr lang="en-US" sz="1800" i="1" dirty="0"/>
              <a:t>Input impedance is the impedance (ratio of total voltage to total current) seen at the input to a system.</a:t>
            </a:r>
          </a:p>
        </p:txBody>
      </p:sp>
      <p:cxnSp>
        <p:nvCxnSpPr>
          <p:cNvPr id="21" name="Straight Connector 20">
            <a:extLst>
              <a:ext uri="{FF2B5EF4-FFF2-40B4-BE49-F238E27FC236}">
                <a16:creationId xmlns:a16="http://schemas.microsoft.com/office/drawing/2014/main" id="{50A531FA-D01B-4870-A92D-2B2EB28DB9FE}"/>
              </a:ext>
            </a:extLst>
          </p:cNvPr>
          <p:cNvCxnSpPr>
            <a:cxnSpLocks/>
          </p:cNvCxnSpPr>
          <p:nvPr/>
        </p:nvCxnSpPr>
        <p:spPr>
          <a:xfrm flipH="1">
            <a:off x="8287299" y="3027055"/>
            <a:ext cx="698050" cy="0"/>
          </a:xfrm>
          <a:prstGeom prst="line">
            <a:avLst/>
          </a:prstGeom>
          <a:ln w="1905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22" name="Rectangle 21">
            <a:extLst>
              <a:ext uri="{FF2B5EF4-FFF2-40B4-BE49-F238E27FC236}">
                <a16:creationId xmlns:a16="http://schemas.microsoft.com/office/drawing/2014/main" id="{082E9B4A-DF85-423E-BBD3-B9CEDB190CC7}"/>
              </a:ext>
            </a:extLst>
          </p:cNvPr>
          <p:cNvSpPr/>
          <p:nvPr/>
        </p:nvSpPr>
        <p:spPr>
          <a:xfrm>
            <a:off x="8985349" y="2701112"/>
            <a:ext cx="346570" cy="584775"/>
          </a:xfrm>
          <a:prstGeom prst="rect">
            <a:avLst/>
          </a:prstGeom>
        </p:spPr>
        <p:txBody>
          <a:bodyPr wrap="square">
            <a:spAutoFit/>
          </a:bodyPr>
          <a:lstStyle/>
          <a:p>
            <a:r>
              <a:rPr lang="en-US" sz="3200" dirty="0">
                <a:cs typeface="Calibri" panose="020F0502020204030204" pitchFamily="34" charset="0"/>
              </a:rPr>
              <a:t>z</a:t>
            </a:r>
            <a:endParaRPr lang="en-US" sz="3200" dirty="0"/>
          </a:p>
        </p:txBody>
      </p:sp>
      <mc:AlternateContent xmlns:mc="http://schemas.openxmlformats.org/markup-compatibility/2006" xmlns:a14="http://schemas.microsoft.com/office/drawing/2010/main">
        <mc:Choice Requires="a14">
          <p:sp>
            <p:nvSpPr>
              <p:cNvPr id="23" name="Rectangle 22">
                <a:extLst>
                  <a:ext uri="{FF2B5EF4-FFF2-40B4-BE49-F238E27FC236}">
                    <a16:creationId xmlns:a16="http://schemas.microsoft.com/office/drawing/2014/main" id="{DE76FCDE-1E23-4AAE-9F60-3ECB63C6868D}"/>
                  </a:ext>
                </a:extLst>
              </p:cNvPr>
              <p:cNvSpPr/>
              <p:nvPr/>
            </p:nvSpPr>
            <p:spPr>
              <a:xfrm>
                <a:off x="7702901" y="1105355"/>
                <a:ext cx="783356" cy="36933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en-US" sz="1800" b="0" i="1" smtClean="0">
                          <a:latin typeface="Cambria Math" panose="02040503050406030204" pitchFamily="18" charset="0"/>
                        </a:rPr>
                        <m:t>𝑧</m:t>
                      </m:r>
                      <m:r>
                        <a:rPr lang="en-US" sz="1800" b="0" i="1" smtClean="0">
                          <a:latin typeface="Cambria Math" panose="02040503050406030204" pitchFamily="18" charset="0"/>
                        </a:rPr>
                        <m:t>=0</m:t>
                      </m:r>
                    </m:oMath>
                  </m:oMathPara>
                </a14:m>
                <a:endParaRPr lang="en-US" sz="1800" dirty="0"/>
              </a:p>
            </p:txBody>
          </p:sp>
        </mc:Choice>
        <mc:Fallback xmlns="">
          <p:sp>
            <p:nvSpPr>
              <p:cNvPr id="23" name="Rectangle 22">
                <a:extLst>
                  <a:ext uri="{FF2B5EF4-FFF2-40B4-BE49-F238E27FC236}">
                    <a16:creationId xmlns:a16="http://schemas.microsoft.com/office/drawing/2014/main" id="{DE76FCDE-1E23-4AAE-9F60-3ECB63C6868D}"/>
                  </a:ext>
                </a:extLst>
              </p:cNvPr>
              <p:cNvSpPr>
                <a:spLocks noRot="1" noChangeAspect="1" noMove="1" noResize="1" noEditPoints="1" noAdjustHandles="1" noChangeArrowheads="1" noChangeShapeType="1" noTextEdit="1"/>
              </p:cNvSpPr>
              <p:nvPr/>
            </p:nvSpPr>
            <p:spPr>
              <a:xfrm>
                <a:off x="7702901" y="1105355"/>
                <a:ext cx="783356" cy="369332"/>
              </a:xfrm>
              <a:prstGeom prst="rect">
                <a:avLst/>
              </a:prstGeom>
              <a:blipFill>
                <a:blip r:embed="rId4"/>
                <a:stretch>
                  <a:fillRect/>
                </a:stretch>
              </a:blipFill>
            </p:spPr>
            <p:txBody>
              <a:bodyPr/>
              <a:lstStyle/>
              <a:p>
                <a:r>
                  <a:rPr lang="en-US">
                    <a:noFill/>
                  </a:rPr>
                  <a:t> </a:t>
                </a:r>
              </a:p>
            </p:txBody>
          </p:sp>
        </mc:Fallback>
      </mc:AlternateContent>
      <p:cxnSp>
        <p:nvCxnSpPr>
          <p:cNvPr id="24" name="Straight Connector 23">
            <a:extLst>
              <a:ext uri="{FF2B5EF4-FFF2-40B4-BE49-F238E27FC236}">
                <a16:creationId xmlns:a16="http://schemas.microsoft.com/office/drawing/2014/main" id="{5515BE09-0D98-49CF-85A1-7612AAD8176E}"/>
              </a:ext>
            </a:extLst>
          </p:cNvPr>
          <p:cNvCxnSpPr>
            <a:cxnSpLocks/>
          </p:cNvCxnSpPr>
          <p:nvPr/>
        </p:nvCxnSpPr>
        <p:spPr>
          <a:xfrm flipV="1">
            <a:off x="8088105" y="1443008"/>
            <a:ext cx="2467" cy="1817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5" name="Rectangle 24">
                <a:extLst>
                  <a:ext uri="{FF2B5EF4-FFF2-40B4-BE49-F238E27FC236}">
                    <a16:creationId xmlns:a16="http://schemas.microsoft.com/office/drawing/2014/main" id="{1DCAD46F-14E9-4B7B-A856-3D800071539D}"/>
                  </a:ext>
                </a:extLst>
              </p:cNvPr>
              <p:cNvSpPr/>
              <p:nvPr/>
            </p:nvSpPr>
            <p:spPr>
              <a:xfrm>
                <a:off x="5102042" y="1086014"/>
                <a:ext cx="948465" cy="36933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en-US" sz="1800" b="0" i="1" smtClean="0">
                          <a:latin typeface="Cambria Math" panose="02040503050406030204" pitchFamily="18" charset="0"/>
                        </a:rPr>
                        <m:t>𝑧</m:t>
                      </m:r>
                      <m:r>
                        <a:rPr lang="en-US" sz="1800" b="0" i="1" smtClean="0">
                          <a:latin typeface="Cambria Math" panose="02040503050406030204" pitchFamily="18" charset="0"/>
                        </a:rPr>
                        <m:t>=−ℓ</m:t>
                      </m:r>
                    </m:oMath>
                  </m:oMathPara>
                </a14:m>
                <a:endParaRPr lang="en-US" sz="1800" dirty="0"/>
              </a:p>
            </p:txBody>
          </p:sp>
        </mc:Choice>
        <mc:Fallback xmlns="">
          <p:sp>
            <p:nvSpPr>
              <p:cNvPr id="25" name="Rectangle 24">
                <a:extLst>
                  <a:ext uri="{FF2B5EF4-FFF2-40B4-BE49-F238E27FC236}">
                    <a16:creationId xmlns:a16="http://schemas.microsoft.com/office/drawing/2014/main" id="{1DCAD46F-14E9-4B7B-A856-3D800071539D}"/>
                  </a:ext>
                </a:extLst>
              </p:cNvPr>
              <p:cNvSpPr>
                <a:spLocks noRot="1" noChangeAspect="1" noMove="1" noResize="1" noEditPoints="1" noAdjustHandles="1" noChangeArrowheads="1" noChangeShapeType="1" noTextEdit="1"/>
              </p:cNvSpPr>
              <p:nvPr/>
            </p:nvSpPr>
            <p:spPr>
              <a:xfrm>
                <a:off x="5102042" y="1086014"/>
                <a:ext cx="948465" cy="369332"/>
              </a:xfrm>
              <a:prstGeom prst="rect">
                <a:avLst/>
              </a:prstGeom>
              <a:blipFill>
                <a:blip r:embed="rId5"/>
                <a:stretch>
                  <a:fillRect/>
                </a:stretch>
              </a:blipFill>
            </p:spPr>
            <p:txBody>
              <a:bodyPr/>
              <a:lstStyle/>
              <a:p>
                <a:r>
                  <a:rPr lang="en-US">
                    <a:noFill/>
                  </a:rPr>
                  <a:t> </a:t>
                </a:r>
              </a:p>
            </p:txBody>
          </p:sp>
        </mc:Fallback>
      </mc:AlternateContent>
      <p:cxnSp>
        <p:nvCxnSpPr>
          <p:cNvPr id="26" name="Straight Connector 25">
            <a:extLst>
              <a:ext uri="{FF2B5EF4-FFF2-40B4-BE49-F238E27FC236}">
                <a16:creationId xmlns:a16="http://schemas.microsoft.com/office/drawing/2014/main" id="{6A042A16-8C5F-48A7-BE7F-713CE1B8944B}"/>
              </a:ext>
            </a:extLst>
          </p:cNvPr>
          <p:cNvCxnSpPr>
            <a:cxnSpLocks/>
          </p:cNvCxnSpPr>
          <p:nvPr/>
        </p:nvCxnSpPr>
        <p:spPr>
          <a:xfrm flipV="1">
            <a:off x="5487245" y="1423667"/>
            <a:ext cx="2467" cy="1817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C12D9399-AF97-41E6-9E05-F505160C83B2}"/>
              </a:ext>
            </a:extLst>
          </p:cNvPr>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a:xfrm>
            <a:off x="3051493" y="4178422"/>
            <a:ext cx="3176676" cy="1896752"/>
          </a:xfrm>
          <a:prstGeom prst="rect">
            <a:avLst/>
          </a:prstGeom>
        </p:spPr>
      </p:pic>
      <p:cxnSp>
        <p:nvCxnSpPr>
          <p:cNvPr id="30" name="Straight Connector 29">
            <a:extLst>
              <a:ext uri="{FF2B5EF4-FFF2-40B4-BE49-F238E27FC236}">
                <a16:creationId xmlns:a16="http://schemas.microsoft.com/office/drawing/2014/main" id="{0AD76EFD-E17E-435A-961F-CF817F5CDF7A}"/>
              </a:ext>
            </a:extLst>
          </p:cNvPr>
          <p:cNvCxnSpPr>
            <a:cxnSpLocks/>
          </p:cNvCxnSpPr>
          <p:nvPr/>
        </p:nvCxnSpPr>
        <p:spPr>
          <a:xfrm flipH="1">
            <a:off x="5931391" y="5721811"/>
            <a:ext cx="698050" cy="0"/>
          </a:xfrm>
          <a:prstGeom prst="line">
            <a:avLst/>
          </a:prstGeom>
          <a:ln w="1905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33" name="Rectangle 32">
            <a:extLst>
              <a:ext uri="{FF2B5EF4-FFF2-40B4-BE49-F238E27FC236}">
                <a16:creationId xmlns:a16="http://schemas.microsoft.com/office/drawing/2014/main" id="{53F1842B-757C-48DD-BF36-B172A14371DD}"/>
              </a:ext>
            </a:extLst>
          </p:cNvPr>
          <p:cNvSpPr/>
          <p:nvPr/>
        </p:nvSpPr>
        <p:spPr>
          <a:xfrm>
            <a:off x="6629441" y="5395868"/>
            <a:ext cx="346570" cy="584775"/>
          </a:xfrm>
          <a:prstGeom prst="rect">
            <a:avLst/>
          </a:prstGeom>
        </p:spPr>
        <p:txBody>
          <a:bodyPr wrap="square">
            <a:spAutoFit/>
          </a:bodyPr>
          <a:lstStyle/>
          <a:p>
            <a:r>
              <a:rPr lang="en-US" sz="3200" dirty="0">
                <a:cs typeface="Calibri" panose="020F0502020204030204" pitchFamily="34" charset="0"/>
              </a:rPr>
              <a:t>z</a:t>
            </a:r>
            <a:endParaRPr lang="en-US" sz="3200" dirty="0"/>
          </a:p>
        </p:txBody>
      </p:sp>
      <mc:AlternateContent xmlns:mc="http://schemas.openxmlformats.org/markup-compatibility/2006" xmlns:a14="http://schemas.microsoft.com/office/drawing/2010/main">
        <mc:Choice Requires="a14">
          <p:sp>
            <p:nvSpPr>
              <p:cNvPr id="35" name="Rectangle 34">
                <a:extLst>
                  <a:ext uri="{FF2B5EF4-FFF2-40B4-BE49-F238E27FC236}">
                    <a16:creationId xmlns:a16="http://schemas.microsoft.com/office/drawing/2014/main" id="{4676B2CD-4822-4F9B-A553-B8C4EFA96C56}"/>
                  </a:ext>
                </a:extLst>
              </p:cNvPr>
              <p:cNvSpPr/>
              <p:nvPr/>
            </p:nvSpPr>
            <p:spPr>
              <a:xfrm>
                <a:off x="5068462" y="3842722"/>
                <a:ext cx="948465" cy="36933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en-US" sz="1800" b="0" i="1" smtClean="0">
                          <a:latin typeface="Cambria Math" panose="02040503050406030204" pitchFamily="18" charset="0"/>
                        </a:rPr>
                        <m:t>𝑧</m:t>
                      </m:r>
                      <m:r>
                        <a:rPr lang="en-US" sz="1800" b="0" i="1" smtClean="0">
                          <a:latin typeface="Cambria Math" panose="02040503050406030204" pitchFamily="18" charset="0"/>
                        </a:rPr>
                        <m:t>=−ℓ</m:t>
                      </m:r>
                    </m:oMath>
                  </m:oMathPara>
                </a14:m>
                <a:endParaRPr lang="en-US" sz="1800" dirty="0"/>
              </a:p>
            </p:txBody>
          </p:sp>
        </mc:Choice>
        <mc:Fallback xmlns="">
          <p:sp>
            <p:nvSpPr>
              <p:cNvPr id="35" name="Rectangle 34">
                <a:extLst>
                  <a:ext uri="{FF2B5EF4-FFF2-40B4-BE49-F238E27FC236}">
                    <a16:creationId xmlns:a16="http://schemas.microsoft.com/office/drawing/2014/main" id="{4676B2CD-4822-4F9B-A553-B8C4EFA96C56}"/>
                  </a:ext>
                </a:extLst>
              </p:cNvPr>
              <p:cNvSpPr>
                <a:spLocks noRot="1" noChangeAspect="1" noMove="1" noResize="1" noEditPoints="1" noAdjustHandles="1" noChangeArrowheads="1" noChangeShapeType="1" noTextEdit="1"/>
              </p:cNvSpPr>
              <p:nvPr/>
            </p:nvSpPr>
            <p:spPr>
              <a:xfrm>
                <a:off x="5068462" y="3842722"/>
                <a:ext cx="948465" cy="369332"/>
              </a:xfrm>
              <a:prstGeom prst="rect">
                <a:avLst/>
              </a:prstGeom>
              <a:blipFill>
                <a:blip r:embed="rId7"/>
                <a:stretch>
                  <a:fillRect/>
                </a:stretch>
              </a:blipFill>
            </p:spPr>
            <p:txBody>
              <a:bodyPr/>
              <a:lstStyle/>
              <a:p>
                <a:r>
                  <a:rPr lang="en-US">
                    <a:noFill/>
                  </a:rPr>
                  <a:t> </a:t>
                </a:r>
              </a:p>
            </p:txBody>
          </p:sp>
        </mc:Fallback>
      </mc:AlternateContent>
      <p:cxnSp>
        <p:nvCxnSpPr>
          <p:cNvPr id="38" name="Straight Connector 37">
            <a:extLst>
              <a:ext uri="{FF2B5EF4-FFF2-40B4-BE49-F238E27FC236}">
                <a16:creationId xmlns:a16="http://schemas.microsoft.com/office/drawing/2014/main" id="{C54DD02F-BC1E-4909-B509-DB286DE7A284}"/>
              </a:ext>
            </a:extLst>
          </p:cNvPr>
          <p:cNvCxnSpPr>
            <a:cxnSpLocks/>
          </p:cNvCxnSpPr>
          <p:nvPr/>
        </p:nvCxnSpPr>
        <p:spPr>
          <a:xfrm flipV="1">
            <a:off x="5462078" y="4146743"/>
            <a:ext cx="2467" cy="1817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Rectangle 40">
            <a:extLst>
              <a:ext uri="{FF2B5EF4-FFF2-40B4-BE49-F238E27FC236}">
                <a16:creationId xmlns:a16="http://schemas.microsoft.com/office/drawing/2014/main" id="{7FC86B64-242B-4924-8D0C-6A52875083A0}"/>
              </a:ext>
            </a:extLst>
          </p:cNvPr>
          <p:cNvSpPr/>
          <p:nvPr/>
        </p:nvSpPr>
        <p:spPr>
          <a:xfrm>
            <a:off x="2750847" y="960054"/>
            <a:ext cx="2718846" cy="5155589"/>
          </a:xfrm>
          <a:prstGeom prst="rect">
            <a:avLst/>
          </a:prstGeom>
          <a:solidFill>
            <a:schemeClr val="accent2">
              <a:lumMod val="50000"/>
              <a:alpha val="1411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9" name="Rectangle 38">
            <a:extLst>
              <a:ext uri="{FF2B5EF4-FFF2-40B4-BE49-F238E27FC236}">
                <a16:creationId xmlns:a16="http://schemas.microsoft.com/office/drawing/2014/main" id="{D1251B6A-26F6-4FEC-ABE8-4CEC9DB65362}"/>
              </a:ext>
            </a:extLst>
          </p:cNvPr>
          <p:cNvSpPr/>
          <p:nvPr/>
        </p:nvSpPr>
        <p:spPr>
          <a:xfrm>
            <a:off x="3395617" y="3585334"/>
            <a:ext cx="7846243" cy="369332"/>
          </a:xfrm>
          <a:prstGeom prst="rect">
            <a:avLst/>
          </a:prstGeom>
        </p:spPr>
        <p:txBody>
          <a:bodyPr wrap="square">
            <a:spAutoFit/>
          </a:bodyPr>
          <a:lstStyle/>
          <a:p>
            <a:r>
              <a:rPr lang="en-US" sz="1800" b="1" dirty="0"/>
              <a:t>is equivalent to this circuit:</a:t>
            </a:r>
          </a:p>
        </p:txBody>
      </p:sp>
      <p:sp>
        <p:nvSpPr>
          <p:cNvPr id="43" name="Rectangle 42">
            <a:extLst>
              <a:ext uri="{FF2B5EF4-FFF2-40B4-BE49-F238E27FC236}">
                <a16:creationId xmlns:a16="http://schemas.microsoft.com/office/drawing/2014/main" id="{8677D1D5-6E95-4436-848F-9E7782B56F90}"/>
              </a:ext>
            </a:extLst>
          </p:cNvPr>
          <p:cNvSpPr/>
          <p:nvPr/>
        </p:nvSpPr>
        <p:spPr>
          <a:xfrm>
            <a:off x="8267918" y="4915532"/>
            <a:ext cx="3259403" cy="922176"/>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2" name="Rectangle 41">
            <a:extLst>
              <a:ext uri="{FF2B5EF4-FFF2-40B4-BE49-F238E27FC236}">
                <a16:creationId xmlns:a16="http://schemas.microsoft.com/office/drawing/2014/main" id="{3D59F7B6-8539-4792-A758-5043DE0909ED}"/>
              </a:ext>
            </a:extLst>
          </p:cNvPr>
          <p:cNvSpPr/>
          <p:nvPr/>
        </p:nvSpPr>
        <p:spPr>
          <a:xfrm>
            <a:off x="8220831" y="4883213"/>
            <a:ext cx="3471419" cy="646331"/>
          </a:xfrm>
          <a:prstGeom prst="rect">
            <a:avLst/>
          </a:prstGeom>
        </p:spPr>
        <p:txBody>
          <a:bodyPr wrap="square">
            <a:spAutoFit/>
          </a:bodyPr>
          <a:lstStyle/>
          <a:p>
            <a:r>
              <a:rPr lang="en-US" sz="1800" dirty="0"/>
              <a:t>It should also be noted that, for a lossless transmission line, </a:t>
            </a:r>
          </a:p>
        </p:txBody>
      </p:sp>
      <mc:AlternateContent xmlns:mc="http://schemas.openxmlformats.org/markup-compatibility/2006" xmlns:a14="http://schemas.microsoft.com/office/drawing/2010/main">
        <mc:Choice Requires="a14">
          <p:sp>
            <p:nvSpPr>
              <p:cNvPr id="44" name="Rectangle 43">
                <a:extLst>
                  <a:ext uri="{FF2B5EF4-FFF2-40B4-BE49-F238E27FC236}">
                    <a16:creationId xmlns:a16="http://schemas.microsoft.com/office/drawing/2014/main" id="{58F61FB9-8253-4566-8D91-8EBB5E7A9471}"/>
                  </a:ext>
                </a:extLst>
              </p:cNvPr>
              <p:cNvSpPr/>
              <p:nvPr/>
            </p:nvSpPr>
            <p:spPr>
              <a:xfrm>
                <a:off x="9204155" y="5436742"/>
                <a:ext cx="1314975" cy="36933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d>
                        <m:dPr>
                          <m:begChr m:val="|"/>
                          <m:endChr m:val="|"/>
                          <m:ctrlPr>
                            <a:rPr lang="en-US" sz="1800" b="0" i="1" smtClean="0">
                              <a:latin typeface="Cambria Math" panose="02040503050406030204" pitchFamily="18" charset="0"/>
                            </a:rPr>
                          </m:ctrlPr>
                        </m:dPr>
                        <m:e>
                          <m:sSub>
                            <m:sSubPr>
                              <m:ctrlPr>
                                <a:rPr lang="en-US" sz="1800" b="0" i="1" smtClean="0">
                                  <a:latin typeface="Cambria Math" panose="02040503050406030204" pitchFamily="18" charset="0"/>
                                </a:rPr>
                              </m:ctrlPr>
                            </m:sSubPr>
                            <m:e>
                              <m:r>
                                <m:rPr>
                                  <m:sty m:val="p"/>
                                </m:rPr>
                                <a:rPr lang="en-US" sz="1800" b="0" i="0" smtClean="0">
                                  <a:latin typeface="Cambria Math" panose="02040503050406030204" pitchFamily="18" charset="0"/>
                                </a:rPr>
                                <m:t>Γ</m:t>
                              </m:r>
                            </m:e>
                            <m:sub>
                              <m:r>
                                <a:rPr lang="en-US" sz="1800" b="0" i="1" smtClean="0">
                                  <a:latin typeface="Cambria Math" panose="02040503050406030204" pitchFamily="18" charset="0"/>
                                </a:rPr>
                                <m:t>𝐿</m:t>
                              </m:r>
                            </m:sub>
                          </m:sSub>
                        </m:e>
                      </m:d>
                      <m:r>
                        <a:rPr lang="en-US" sz="1800" b="0" i="1" smtClean="0">
                          <a:latin typeface="Cambria Math" panose="02040503050406030204" pitchFamily="18" charset="0"/>
                        </a:rPr>
                        <m:t>=|</m:t>
                      </m:r>
                      <m:sSub>
                        <m:sSubPr>
                          <m:ctrlPr>
                            <a:rPr lang="en-US" sz="1800" b="0" i="1" smtClean="0">
                              <a:latin typeface="Cambria Math" panose="02040503050406030204" pitchFamily="18" charset="0"/>
                            </a:rPr>
                          </m:ctrlPr>
                        </m:sSubPr>
                        <m:e>
                          <m:r>
                            <m:rPr>
                              <m:sty m:val="p"/>
                            </m:rPr>
                            <a:rPr lang="en-US" sz="1800" b="0" i="0" smtClean="0">
                              <a:latin typeface="Cambria Math" panose="02040503050406030204" pitchFamily="18" charset="0"/>
                            </a:rPr>
                            <m:t>Γ</m:t>
                          </m:r>
                        </m:e>
                        <m:sub>
                          <m:r>
                            <a:rPr lang="en-US" sz="1800" b="0" i="1" smtClean="0">
                              <a:latin typeface="Cambria Math" panose="02040503050406030204" pitchFamily="18" charset="0"/>
                            </a:rPr>
                            <m:t>𝑖𝑛</m:t>
                          </m:r>
                        </m:sub>
                      </m:sSub>
                      <m:r>
                        <a:rPr lang="en-US" sz="1800" b="0" i="1" smtClean="0">
                          <a:latin typeface="Cambria Math" panose="02040503050406030204" pitchFamily="18" charset="0"/>
                        </a:rPr>
                        <m:t>|</m:t>
                      </m:r>
                    </m:oMath>
                  </m:oMathPara>
                </a14:m>
                <a:endParaRPr lang="en-US" sz="1800" dirty="0"/>
              </a:p>
            </p:txBody>
          </p:sp>
        </mc:Choice>
        <mc:Fallback xmlns="">
          <p:sp>
            <p:nvSpPr>
              <p:cNvPr id="44" name="Rectangle 43">
                <a:extLst>
                  <a:ext uri="{FF2B5EF4-FFF2-40B4-BE49-F238E27FC236}">
                    <a16:creationId xmlns:a16="http://schemas.microsoft.com/office/drawing/2014/main" id="{58F61FB9-8253-4566-8D91-8EBB5E7A9471}"/>
                  </a:ext>
                </a:extLst>
              </p:cNvPr>
              <p:cNvSpPr>
                <a:spLocks noRot="1" noChangeAspect="1" noMove="1" noResize="1" noEditPoints="1" noAdjustHandles="1" noChangeArrowheads="1" noChangeShapeType="1" noTextEdit="1"/>
              </p:cNvSpPr>
              <p:nvPr/>
            </p:nvSpPr>
            <p:spPr>
              <a:xfrm>
                <a:off x="9204155" y="5436742"/>
                <a:ext cx="1314975" cy="369332"/>
              </a:xfrm>
              <a:prstGeom prst="rect">
                <a:avLst/>
              </a:prstGeom>
              <a:blipFill>
                <a:blip r:embed="rId8"/>
                <a:stretch>
                  <a:fillRect b="-13333"/>
                </a:stretch>
              </a:blipFill>
            </p:spPr>
            <p:txBody>
              <a:bodyPr/>
              <a:lstStyle/>
              <a:p>
                <a:r>
                  <a:rPr lang="en-US">
                    <a:noFill/>
                  </a:rPr>
                  <a:t> </a:t>
                </a:r>
              </a:p>
            </p:txBody>
          </p:sp>
        </mc:Fallback>
      </mc:AlternateContent>
      <p:sp>
        <p:nvSpPr>
          <p:cNvPr id="45" name="Rectangle 44">
            <a:extLst>
              <a:ext uri="{FF2B5EF4-FFF2-40B4-BE49-F238E27FC236}">
                <a16:creationId xmlns:a16="http://schemas.microsoft.com/office/drawing/2014/main" id="{497376EE-76D2-4472-8ED2-AC4FA4D23C3F}"/>
              </a:ext>
            </a:extLst>
          </p:cNvPr>
          <p:cNvSpPr/>
          <p:nvPr/>
        </p:nvSpPr>
        <p:spPr>
          <a:xfrm>
            <a:off x="8267917" y="3715609"/>
            <a:ext cx="3236928" cy="1122149"/>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b="1" dirty="0"/>
          </a:p>
        </p:txBody>
      </p:sp>
      <mc:AlternateContent xmlns:mc="http://schemas.openxmlformats.org/markup-compatibility/2006" xmlns:a14="http://schemas.microsoft.com/office/drawing/2010/main">
        <mc:Choice Requires="a14">
          <p:sp>
            <p:nvSpPr>
              <p:cNvPr id="40" name="Rectangle 39">
                <a:extLst>
                  <a:ext uri="{FF2B5EF4-FFF2-40B4-BE49-F238E27FC236}">
                    <a16:creationId xmlns:a16="http://schemas.microsoft.com/office/drawing/2014/main" id="{C3DF720D-1D5E-47F2-99FE-746667468C8F}"/>
                  </a:ext>
                </a:extLst>
              </p:cNvPr>
              <p:cNvSpPr/>
              <p:nvPr/>
            </p:nvSpPr>
            <p:spPr>
              <a:xfrm>
                <a:off x="8267918" y="3651250"/>
                <a:ext cx="3381833" cy="1200329"/>
              </a:xfrm>
              <a:prstGeom prst="rect">
                <a:avLst/>
              </a:prstGeom>
            </p:spPr>
            <p:txBody>
              <a:bodyPr wrap="square">
                <a:spAutoFit/>
              </a:bodyPr>
              <a:lstStyle/>
              <a:p>
                <a:r>
                  <a:rPr lang="en-US" sz="1800" dirty="0"/>
                  <a:t>Everything to the right of the input point may be replaced by </a:t>
                </a:r>
                <a14:m>
                  <m:oMath xmlns:m="http://schemas.openxmlformats.org/officeDocument/2006/math">
                    <m:sSub>
                      <m:sSubPr>
                        <m:ctrlPr>
                          <a:rPr lang="en-US" sz="1800" i="1">
                            <a:latin typeface="Cambria Math" panose="02040503050406030204" pitchFamily="18" charset="0"/>
                          </a:rPr>
                        </m:ctrlPr>
                      </m:sSubPr>
                      <m:e>
                        <m:r>
                          <a:rPr lang="en-US" sz="1800" i="1">
                            <a:latin typeface="Cambria Math" panose="02040503050406030204" pitchFamily="18" charset="0"/>
                          </a:rPr>
                          <m:t>𝑍</m:t>
                        </m:r>
                      </m:e>
                      <m:sub>
                        <m:r>
                          <a:rPr lang="en-US" sz="1800" i="1">
                            <a:latin typeface="Cambria Math" panose="02040503050406030204" pitchFamily="18" charset="0"/>
                          </a:rPr>
                          <m:t>𝑖𝑛</m:t>
                        </m:r>
                      </m:sub>
                    </m:sSub>
                  </m:oMath>
                </a14:m>
                <a:r>
                  <a:rPr lang="en-US" sz="1800" dirty="0"/>
                  <a:t> without affecting the left side of the circuit.  </a:t>
                </a:r>
              </a:p>
            </p:txBody>
          </p:sp>
        </mc:Choice>
        <mc:Fallback xmlns="">
          <p:sp>
            <p:nvSpPr>
              <p:cNvPr id="40" name="Rectangle 39">
                <a:extLst>
                  <a:ext uri="{FF2B5EF4-FFF2-40B4-BE49-F238E27FC236}">
                    <a16:creationId xmlns:a16="http://schemas.microsoft.com/office/drawing/2014/main" id="{C3DF720D-1D5E-47F2-99FE-746667468C8F}"/>
                  </a:ext>
                </a:extLst>
              </p:cNvPr>
              <p:cNvSpPr>
                <a:spLocks noRot="1" noChangeAspect="1" noMove="1" noResize="1" noEditPoints="1" noAdjustHandles="1" noChangeArrowheads="1" noChangeShapeType="1" noTextEdit="1"/>
              </p:cNvSpPr>
              <p:nvPr/>
            </p:nvSpPr>
            <p:spPr>
              <a:xfrm>
                <a:off x="8267918" y="3651250"/>
                <a:ext cx="3381833" cy="1200329"/>
              </a:xfrm>
              <a:prstGeom prst="rect">
                <a:avLst/>
              </a:prstGeom>
              <a:blipFill>
                <a:blip r:embed="rId9"/>
                <a:stretch>
                  <a:fillRect l="-1441" t="-3046" b="-7107"/>
                </a:stretch>
              </a:blipFill>
            </p:spPr>
            <p:txBody>
              <a:bodyPr/>
              <a:lstStyle/>
              <a:p>
                <a:r>
                  <a:rPr lang="en-US">
                    <a:noFill/>
                  </a:rPr>
                  <a:t> </a:t>
                </a:r>
              </a:p>
            </p:txBody>
          </p:sp>
        </mc:Fallback>
      </mc:AlternateContent>
      <p:sp>
        <p:nvSpPr>
          <p:cNvPr id="6" name="Title 5">
            <a:extLst>
              <a:ext uri="{FF2B5EF4-FFF2-40B4-BE49-F238E27FC236}">
                <a16:creationId xmlns:a16="http://schemas.microsoft.com/office/drawing/2014/main" id="{01979AD3-2AE1-458A-8B7B-F82C56CE2865}"/>
              </a:ext>
            </a:extLst>
          </p:cNvPr>
          <p:cNvSpPr>
            <a:spLocks noGrp="1"/>
          </p:cNvSpPr>
          <p:nvPr>
            <p:ph type="title"/>
          </p:nvPr>
        </p:nvSpPr>
        <p:spPr/>
        <p:txBody>
          <a:bodyPr/>
          <a:lstStyle/>
          <a:p>
            <a:r>
              <a:rPr lang="en-US" dirty="0">
                <a:latin typeface="+mn-lt"/>
              </a:rPr>
              <a:t>Input Impedance</a:t>
            </a:r>
          </a:p>
        </p:txBody>
      </p:sp>
    </p:spTree>
    <p:extLst>
      <p:ext uri="{BB962C8B-B14F-4D97-AF65-F5344CB8AC3E}">
        <p14:creationId xmlns:p14="http://schemas.microsoft.com/office/powerpoint/2010/main" val="81846920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1625BCD8-9C0C-41DF-9C70-2C3ECEDBFC89}"/>
              </a:ext>
            </a:extLst>
          </p:cNvPr>
          <p:cNvSpPr/>
          <p:nvPr/>
        </p:nvSpPr>
        <p:spPr>
          <a:xfrm>
            <a:off x="2148478" y="1641065"/>
            <a:ext cx="4124460" cy="324370"/>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9" name="Rectangle 28">
            <a:extLst>
              <a:ext uri="{FF2B5EF4-FFF2-40B4-BE49-F238E27FC236}">
                <a16:creationId xmlns:a16="http://schemas.microsoft.com/office/drawing/2014/main" id="{D6D77B13-EDF8-48C9-8ADB-9B83A64FB336}"/>
              </a:ext>
            </a:extLst>
          </p:cNvPr>
          <p:cNvSpPr/>
          <p:nvPr/>
        </p:nvSpPr>
        <p:spPr>
          <a:xfrm>
            <a:off x="3001306" y="2406937"/>
            <a:ext cx="4072138" cy="564905"/>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atin typeface="Cambria Math" panose="02040503050406030204" pitchFamily="18" charset="0"/>
              <a:ea typeface="Cambria Math" panose="02040503050406030204" pitchFamily="18" charset="0"/>
            </a:endParaRPr>
          </a:p>
        </p:txBody>
      </p:sp>
      <p:sp>
        <p:nvSpPr>
          <p:cNvPr id="14" name="Rectangle 13">
            <a:extLst>
              <a:ext uri="{FF2B5EF4-FFF2-40B4-BE49-F238E27FC236}">
                <a16:creationId xmlns:a16="http://schemas.microsoft.com/office/drawing/2014/main" id="{4377CBBA-19D8-4552-9E01-86FD868E6A2E}"/>
              </a:ext>
            </a:extLst>
          </p:cNvPr>
          <p:cNvSpPr/>
          <p:nvPr/>
        </p:nvSpPr>
        <p:spPr>
          <a:xfrm>
            <a:off x="609600" y="595589"/>
            <a:ext cx="10406063" cy="369332"/>
          </a:xfrm>
          <a:prstGeom prst="rect">
            <a:avLst/>
          </a:prstGeom>
        </p:spPr>
        <p:txBody>
          <a:bodyPr wrap="square">
            <a:spAutoFit/>
          </a:bodyPr>
          <a:lstStyle/>
          <a:p>
            <a:r>
              <a:rPr lang="en-US" sz="1800" i="1" dirty="0"/>
              <a:t>Input impedance is the impedance (ratio of total voltage to total current) seen at the input to a system.</a:t>
            </a:r>
          </a:p>
        </p:txBody>
      </p:sp>
      <mc:AlternateContent xmlns:mc="http://schemas.openxmlformats.org/markup-compatibility/2006" xmlns:a14="http://schemas.microsoft.com/office/drawing/2010/main">
        <mc:Choice Requires="a14">
          <p:sp>
            <p:nvSpPr>
              <p:cNvPr id="27" name="Rectangle 26">
                <a:extLst>
                  <a:ext uri="{FF2B5EF4-FFF2-40B4-BE49-F238E27FC236}">
                    <a16:creationId xmlns:a16="http://schemas.microsoft.com/office/drawing/2014/main" id="{45410F61-038A-46E8-BF05-F5283A54B067}"/>
                  </a:ext>
                </a:extLst>
              </p:cNvPr>
              <p:cNvSpPr/>
              <p:nvPr/>
            </p:nvSpPr>
            <p:spPr>
              <a:xfrm>
                <a:off x="7142169" y="1269452"/>
                <a:ext cx="2684773" cy="67903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800" b="0" i="1" smtClean="0">
                              <a:latin typeface="Cambria Math" panose="02040503050406030204" pitchFamily="18" charset="0"/>
                              <a:ea typeface="Cambria Math" panose="02040503050406030204" pitchFamily="18" charset="0"/>
                            </a:rPr>
                          </m:ctrlPr>
                        </m:sSubPr>
                        <m:e>
                          <m:r>
                            <a:rPr lang="en-US" sz="1800" b="0" i="1" smtClean="0">
                              <a:latin typeface="Cambria Math" panose="02040503050406030204" pitchFamily="18" charset="0"/>
                              <a:ea typeface="Cambria Math" panose="02040503050406030204" pitchFamily="18" charset="0"/>
                            </a:rPr>
                            <m:t>𝑍</m:t>
                          </m:r>
                        </m:e>
                        <m:sub>
                          <m:r>
                            <a:rPr lang="en-US" sz="1800" b="0" i="1" smtClean="0">
                              <a:latin typeface="Cambria Math" panose="02040503050406030204" pitchFamily="18" charset="0"/>
                              <a:ea typeface="Cambria Math" panose="02040503050406030204" pitchFamily="18" charset="0"/>
                            </a:rPr>
                            <m:t>𝑖𝑛</m:t>
                          </m:r>
                        </m:sub>
                      </m:sSub>
                      <m:r>
                        <a:rPr lang="en-US" sz="1800" b="0" i="1" smtClean="0">
                          <a:latin typeface="Cambria Math" panose="02040503050406030204" pitchFamily="18" charset="0"/>
                          <a:ea typeface="Cambria Math" panose="02040503050406030204" pitchFamily="18" charset="0"/>
                        </a:rPr>
                        <m:t>=</m:t>
                      </m:r>
                      <m:sSub>
                        <m:sSubPr>
                          <m:ctrlPr>
                            <a:rPr lang="en-US" sz="1800" i="1">
                              <a:latin typeface="Cambria Math" panose="02040503050406030204" pitchFamily="18" charset="0"/>
                              <a:ea typeface="Cambria Math" panose="02040503050406030204" pitchFamily="18" charset="0"/>
                            </a:rPr>
                          </m:ctrlPr>
                        </m:sSubPr>
                        <m:e>
                          <m:r>
                            <a:rPr lang="en-US" sz="1800" i="1">
                              <a:latin typeface="Cambria Math" panose="02040503050406030204" pitchFamily="18" charset="0"/>
                              <a:ea typeface="Cambria Math" panose="02040503050406030204" pitchFamily="18" charset="0"/>
                            </a:rPr>
                            <m:t>𝑍</m:t>
                          </m:r>
                        </m:e>
                        <m:sub>
                          <m:r>
                            <a:rPr lang="en-US" sz="1800" i="1">
                              <a:latin typeface="Cambria Math" panose="02040503050406030204" pitchFamily="18" charset="0"/>
                              <a:ea typeface="Cambria Math" panose="02040503050406030204" pitchFamily="18" charset="0"/>
                            </a:rPr>
                            <m:t>∘</m:t>
                          </m:r>
                        </m:sub>
                      </m:sSub>
                      <m:f>
                        <m:fPr>
                          <m:ctrlPr>
                            <a:rPr lang="en-US" sz="1800" b="0" i="1" smtClean="0">
                              <a:latin typeface="Cambria Math" panose="02040503050406030204" pitchFamily="18" charset="0"/>
                              <a:ea typeface="Cambria Math" panose="02040503050406030204" pitchFamily="18" charset="0"/>
                            </a:rPr>
                          </m:ctrlPr>
                        </m:fPr>
                        <m:num>
                          <m:sSub>
                            <m:sSubPr>
                              <m:ctrlPr>
                                <a:rPr lang="en-US" sz="1800" b="0" i="1" smtClean="0">
                                  <a:latin typeface="Cambria Math" panose="02040503050406030204" pitchFamily="18" charset="0"/>
                                  <a:ea typeface="Cambria Math" panose="02040503050406030204" pitchFamily="18" charset="0"/>
                                </a:rPr>
                              </m:ctrlPr>
                            </m:sSubPr>
                            <m:e>
                              <m:r>
                                <a:rPr lang="en-US" sz="1800" b="0" i="1" smtClean="0">
                                  <a:latin typeface="Cambria Math" panose="02040503050406030204" pitchFamily="18" charset="0"/>
                                  <a:ea typeface="Cambria Math" panose="02040503050406030204" pitchFamily="18" charset="0"/>
                                </a:rPr>
                                <m:t>𝑍</m:t>
                              </m:r>
                            </m:e>
                            <m:sub>
                              <m:r>
                                <a:rPr lang="en-US" sz="1800" b="0" i="1" smtClean="0">
                                  <a:latin typeface="Cambria Math" panose="02040503050406030204" pitchFamily="18" charset="0"/>
                                  <a:ea typeface="Cambria Math" panose="02040503050406030204" pitchFamily="18" charset="0"/>
                                </a:rPr>
                                <m:t>𝐿</m:t>
                              </m:r>
                            </m:sub>
                          </m:sSub>
                          <m:r>
                            <a:rPr lang="en-US" sz="1800" b="0" i="1" smtClean="0">
                              <a:latin typeface="Cambria Math" panose="02040503050406030204" pitchFamily="18" charset="0"/>
                              <a:ea typeface="Cambria Math" panose="02040503050406030204" pitchFamily="18" charset="0"/>
                            </a:rPr>
                            <m:t>+</m:t>
                          </m:r>
                          <m:r>
                            <a:rPr lang="en-US" sz="1800" b="0" i="1" smtClean="0">
                              <a:latin typeface="Cambria Math" panose="02040503050406030204" pitchFamily="18" charset="0"/>
                              <a:ea typeface="Cambria Math" panose="02040503050406030204" pitchFamily="18" charset="0"/>
                            </a:rPr>
                            <m:t>𝑗</m:t>
                          </m:r>
                          <m:sSub>
                            <m:sSubPr>
                              <m:ctrlPr>
                                <a:rPr lang="en-US" sz="1800" b="0" i="1" smtClean="0">
                                  <a:latin typeface="Cambria Math" panose="02040503050406030204" pitchFamily="18" charset="0"/>
                                  <a:ea typeface="Cambria Math" panose="02040503050406030204" pitchFamily="18" charset="0"/>
                                </a:rPr>
                              </m:ctrlPr>
                            </m:sSubPr>
                            <m:e>
                              <m:r>
                                <a:rPr lang="en-US" sz="1800" b="0" i="1" smtClean="0">
                                  <a:latin typeface="Cambria Math" panose="02040503050406030204" pitchFamily="18" charset="0"/>
                                  <a:ea typeface="Cambria Math" panose="02040503050406030204" pitchFamily="18" charset="0"/>
                                </a:rPr>
                                <m:t>𝑍</m:t>
                              </m:r>
                            </m:e>
                            <m:sub>
                              <m:r>
                                <a:rPr lang="en-US" sz="1800" b="0" i="1" smtClean="0">
                                  <a:latin typeface="Cambria Math" panose="02040503050406030204" pitchFamily="18" charset="0"/>
                                  <a:ea typeface="Cambria Math" panose="02040503050406030204" pitchFamily="18" charset="0"/>
                                </a:rPr>
                                <m:t>∘</m:t>
                              </m:r>
                            </m:sub>
                          </m:sSub>
                          <m:r>
                            <m:rPr>
                              <m:sty m:val="p"/>
                            </m:rPr>
                            <a:rPr lang="en-US" sz="1800" b="0" i="1" smtClean="0">
                              <a:latin typeface="Cambria Math" panose="02040503050406030204" pitchFamily="18" charset="0"/>
                              <a:ea typeface="Cambria Math" panose="02040503050406030204" pitchFamily="18" charset="0"/>
                            </a:rPr>
                            <m:t>tan</m:t>
                          </m:r>
                          <m:d>
                            <m:dPr>
                              <m:ctrlPr>
                                <a:rPr lang="en-US" sz="1800" b="0" i="1" smtClean="0">
                                  <a:latin typeface="Cambria Math" panose="02040503050406030204" pitchFamily="18" charset="0"/>
                                  <a:ea typeface="Cambria Math" panose="02040503050406030204" pitchFamily="18" charset="0"/>
                                </a:rPr>
                              </m:ctrlPr>
                            </m:dPr>
                            <m:e>
                              <m:r>
                                <a:rPr lang="en-US" sz="1800" b="0" i="1" smtClean="0">
                                  <a:latin typeface="Cambria Math" panose="02040503050406030204" pitchFamily="18" charset="0"/>
                                  <a:ea typeface="Cambria Math" panose="02040503050406030204" pitchFamily="18" charset="0"/>
                                </a:rPr>
                                <m:t>𝛽</m:t>
                              </m:r>
                              <m:r>
                                <a:rPr lang="en-US" sz="1800" b="0" i="1" smtClean="0">
                                  <a:latin typeface="Cambria Math" panose="02040503050406030204" pitchFamily="18" charset="0"/>
                                  <a:ea typeface="Cambria Math" panose="02040503050406030204" pitchFamily="18" charset="0"/>
                                </a:rPr>
                                <m:t>ℓ</m:t>
                              </m:r>
                            </m:e>
                          </m:d>
                        </m:num>
                        <m:den>
                          <m:sSub>
                            <m:sSubPr>
                              <m:ctrlPr>
                                <a:rPr lang="en-US" sz="1800" b="0" i="1" smtClean="0">
                                  <a:latin typeface="Cambria Math" panose="02040503050406030204" pitchFamily="18" charset="0"/>
                                  <a:ea typeface="Cambria Math" panose="02040503050406030204" pitchFamily="18" charset="0"/>
                                </a:rPr>
                              </m:ctrlPr>
                            </m:sSubPr>
                            <m:e>
                              <m:r>
                                <a:rPr lang="en-US" sz="1800" b="0" i="1" smtClean="0">
                                  <a:latin typeface="Cambria Math" panose="02040503050406030204" pitchFamily="18" charset="0"/>
                                  <a:ea typeface="Cambria Math" panose="02040503050406030204" pitchFamily="18" charset="0"/>
                                </a:rPr>
                                <m:t>𝑍</m:t>
                              </m:r>
                            </m:e>
                            <m:sub>
                              <m:r>
                                <a:rPr lang="en-US" sz="1800" b="0" i="1" smtClean="0">
                                  <a:latin typeface="Cambria Math" panose="02040503050406030204" pitchFamily="18" charset="0"/>
                                  <a:ea typeface="Cambria Math" panose="02040503050406030204" pitchFamily="18" charset="0"/>
                                </a:rPr>
                                <m:t>∘</m:t>
                              </m:r>
                            </m:sub>
                          </m:sSub>
                          <m:r>
                            <a:rPr lang="en-US" sz="1800" b="0" i="1" smtClean="0">
                              <a:latin typeface="Cambria Math" panose="02040503050406030204" pitchFamily="18" charset="0"/>
                              <a:ea typeface="Cambria Math" panose="02040503050406030204" pitchFamily="18" charset="0"/>
                            </a:rPr>
                            <m:t>+</m:t>
                          </m:r>
                          <m:r>
                            <a:rPr lang="en-US" sz="1800" b="0" i="1" smtClean="0">
                              <a:latin typeface="Cambria Math" panose="02040503050406030204" pitchFamily="18" charset="0"/>
                              <a:ea typeface="Cambria Math" panose="02040503050406030204" pitchFamily="18" charset="0"/>
                            </a:rPr>
                            <m:t>𝑗</m:t>
                          </m:r>
                          <m:sSub>
                            <m:sSubPr>
                              <m:ctrlPr>
                                <a:rPr lang="en-US" sz="1800" b="0" i="1" smtClean="0">
                                  <a:latin typeface="Cambria Math" panose="02040503050406030204" pitchFamily="18" charset="0"/>
                                  <a:ea typeface="Cambria Math" panose="02040503050406030204" pitchFamily="18" charset="0"/>
                                </a:rPr>
                              </m:ctrlPr>
                            </m:sSubPr>
                            <m:e>
                              <m:r>
                                <a:rPr lang="en-US" sz="1800" b="0" i="1" smtClean="0">
                                  <a:latin typeface="Cambria Math" panose="02040503050406030204" pitchFamily="18" charset="0"/>
                                  <a:ea typeface="Cambria Math" panose="02040503050406030204" pitchFamily="18" charset="0"/>
                                </a:rPr>
                                <m:t>𝑍</m:t>
                              </m:r>
                            </m:e>
                            <m:sub>
                              <m:r>
                                <a:rPr lang="en-US" sz="1800" b="0" i="1" smtClean="0">
                                  <a:latin typeface="Cambria Math" panose="02040503050406030204" pitchFamily="18" charset="0"/>
                                  <a:ea typeface="Cambria Math" panose="02040503050406030204" pitchFamily="18" charset="0"/>
                                </a:rPr>
                                <m:t>𝐿</m:t>
                              </m:r>
                            </m:sub>
                          </m:sSub>
                          <m:r>
                            <m:rPr>
                              <m:sty m:val="p"/>
                            </m:rPr>
                            <a:rPr lang="en-US" sz="1800" b="0" i="0" smtClean="0">
                              <a:latin typeface="Cambria Math" panose="02040503050406030204" pitchFamily="18" charset="0"/>
                              <a:ea typeface="Cambria Math" panose="02040503050406030204" pitchFamily="18" charset="0"/>
                            </a:rPr>
                            <m:t>tan</m:t>
                          </m:r>
                          <m:r>
                            <a:rPr lang="en-US" sz="1800" b="0" i="1" smtClean="0">
                              <a:latin typeface="Cambria Math" panose="02040503050406030204" pitchFamily="18" charset="0"/>
                              <a:ea typeface="Cambria Math" panose="02040503050406030204" pitchFamily="18" charset="0"/>
                            </a:rPr>
                            <m:t>⁡(</m:t>
                          </m:r>
                          <m:r>
                            <a:rPr lang="en-US" sz="1800" b="0" i="1" smtClean="0">
                              <a:latin typeface="Cambria Math" panose="02040503050406030204" pitchFamily="18" charset="0"/>
                              <a:ea typeface="Cambria Math" panose="02040503050406030204" pitchFamily="18" charset="0"/>
                            </a:rPr>
                            <m:t>𝛽</m:t>
                          </m:r>
                          <m:r>
                            <a:rPr lang="en-US" sz="1800" b="0" i="1" smtClean="0">
                              <a:latin typeface="Cambria Math" panose="02040503050406030204" pitchFamily="18" charset="0"/>
                              <a:ea typeface="Cambria Math" panose="02040503050406030204" pitchFamily="18" charset="0"/>
                            </a:rPr>
                            <m:t>ℓ)</m:t>
                          </m:r>
                        </m:den>
                      </m:f>
                    </m:oMath>
                  </m:oMathPara>
                </a14:m>
                <a:endParaRPr lang="en-US" sz="1800" dirty="0">
                  <a:latin typeface="Cambria Math" panose="02040503050406030204" pitchFamily="18" charset="0"/>
                  <a:ea typeface="Cambria Math" panose="02040503050406030204" pitchFamily="18" charset="0"/>
                </a:endParaRPr>
              </a:p>
            </p:txBody>
          </p:sp>
        </mc:Choice>
        <mc:Fallback xmlns="">
          <p:sp>
            <p:nvSpPr>
              <p:cNvPr id="27" name="Rectangle 26">
                <a:extLst>
                  <a:ext uri="{FF2B5EF4-FFF2-40B4-BE49-F238E27FC236}">
                    <a16:creationId xmlns:a16="http://schemas.microsoft.com/office/drawing/2014/main" id="{45410F61-038A-46E8-BF05-F5283A54B067}"/>
                  </a:ext>
                </a:extLst>
              </p:cNvPr>
              <p:cNvSpPr>
                <a:spLocks noRot="1" noChangeAspect="1" noMove="1" noResize="1" noEditPoints="1" noAdjustHandles="1" noChangeArrowheads="1" noChangeShapeType="1" noTextEdit="1"/>
              </p:cNvSpPr>
              <p:nvPr/>
            </p:nvSpPr>
            <p:spPr>
              <a:xfrm>
                <a:off x="7142169" y="1269452"/>
                <a:ext cx="2684773" cy="679032"/>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Rectangle 15">
                <a:extLst>
                  <a:ext uri="{FF2B5EF4-FFF2-40B4-BE49-F238E27FC236}">
                    <a16:creationId xmlns:a16="http://schemas.microsoft.com/office/drawing/2014/main" id="{96D9375E-B96D-4C85-B9AF-BC6E4AFA174F}"/>
                  </a:ext>
                </a:extLst>
              </p:cNvPr>
              <p:cNvSpPr/>
              <p:nvPr/>
            </p:nvSpPr>
            <p:spPr>
              <a:xfrm>
                <a:off x="2148479" y="1589098"/>
                <a:ext cx="7846243" cy="369332"/>
              </a:xfrm>
              <a:prstGeom prst="rect">
                <a:avLst/>
              </a:prstGeom>
            </p:spPr>
            <p:txBody>
              <a:bodyPr wrap="square">
                <a:spAutoFit/>
              </a:bodyPr>
              <a:lstStyle/>
              <a:p>
                <a:r>
                  <a:rPr lang="en-US" sz="1800" b="1" dirty="0"/>
                  <a:t>Case 1: short circuit termination (</a:t>
                </a:r>
                <a14:m>
                  <m:oMath xmlns:m="http://schemas.openxmlformats.org/officeDocument/2006/math">
                    <m:sSub>
                      <m:sSubPr>
                        <m:ctrlPr>
                          <a:rPr lang="en-US" sz="1800" b="1" i="1" smtClean="0">
                            <a:latin typeface="Cambria Math" panose="02040503050406030204" pitchFamily="18" charset="0"/>
                          </a:rPr>
                        </m:ctrlPr>
                      </m:sSubPr>
                      <m:e>
                        <m:r>
                          <a:rPr lang="en-US" sz="1800" b="1" i="1" smtClean="0">
                            <a:latin typeface="Cambria Math" panose="02040503050406030204" pitchFamily="18" charset="0"/>
                          </a:rPr>
                          <m:t>𝒁</m:t>
                        </m:r>
                      </m:e>
                      <m:sub>
                        <m:r>
                          <a:rPr lang="en-US" sz="1800" b="1" i="1" smtClean="0">
                            <a:latin typeface="Cambria Math" panose="02040503050406030204" pitchFamily="18" charset="0"/>
                          </a:rPr>
                          <m:t>𝑳</m:t>
                        </m:r>
                      </m:sub>
                    </m:sSub>
                    <m:r>
                      <a:rPr lang="en-US" sz="1800" b="1" i="1" smtClean="0">
                        <a:latin typeface="Cambria Math" panose="02040503050406030204" pitchFamily="18" charset="0"/>
                      </a:rPr>
                      <m:t>=</m:t>
                    </m:r>
                    <m:r>
                      <a:rPr lang="en-US" sz="1800" b="1" i="1" smtClean="0">
                        <a:latin typeface="Cambria Math" panose="02040503050406030204" pitchFamily="18" charset="0"/>
                      </a:rPr>
                      <m:t>𝟎</m:t>
                    </m:r>
                    <m:r>
                      <a:rPr lang="en-US" sz="1800" b="1" i="1" smtClean="0">
                        <a:latin typeface="Cambria Math" panose="02040503050406030204" pitchFamily="18" charset="0"/>
                      </a:rPr>
                      <m:t>)</m:t>
                    </m:r>
                  </m:oMath>
                </a14:m>
                <a:endParaRPr lang="en-US" sz="1800" b="1" dirty="0"/>
              </a:p>
            </p:txBody>
          </p:sp>
        </mc:Choice>
        <mc:Fallback xmlns="">
          <p:sp>
            <p:nvSpPr>
              <p:cNvPr id="16" name="Rectangle 15">
                <a:extLst>
                  <a:ext uri="{FF2B5EF4-FFF2-40B4-BE49-F238E27FC236}">
                    <a16:creationId xmlns:a16="http://schemas.microsoft.com/office/drawing/2014/main" id="{96D9375E-B96D-4C85-B9AF-BC6E4AFA174F}"/>
                  </a:ext>
                </a:extLst>
              </p:cNvPr>
              <p:cNvSpPr>
                <a:spLocks noRot="1" noChangeAspect="1" noMove="1" noResize="1" noEditPoints="1" noAdjustHandles="1" noChangeArrowheads="1" noChangeShapeType="1" noTextEdit="1"/>
              </p:cNvSpPr>
              <p:nvPr/>
            </p:nvSpPr>
            <p:spPr>
              <a:xfrm>
                <a:off x="2148479" y="1589098"/>
                <a:ext cx="7846243" cy="369332"/>
              </a:xfrm>
              <a:prstGeom prst="rect">
                <a:avLst/>
              </a:prstGeom>
              <a:blipFill>
                <a:blip r:embed="rId3"/>
                <a:stretch>
                  <a:fillRect l="-621" t="-10000" b="-26667"/>
                </a:stretch>
              </a:blipFill>
            </p:spPr>
            <p:txBody>
              <a:bodyPr/>
              <a:lstStyle/>
              <a:p>
                <a:r>
                  <a:rPr lang="en-US">
                    <a:noFill/>
                  </a:rPr>
                  <a:t> </a:t>
                </a:r>
              </a:p>
            </p:txBody>
          </p:sp>
        </mc:Fallback>
      </mc:AlternateContent>
      <p:sp>
        <p:nvSpPr>
          <p:cNvPr id="17" name="Rectangle 16">
            <a:extLst>
              <a:ext uri="{FF2B5EF4-FFF2-40B4-BE49-F238E27FC236}">
                <a16:creationId xmlns:a16="http://schemas.microsoft.com/office/drawing/2014/main" id="{A889199A-F689-43C9-A781-AE89D38E7C04}"/>
              </a:ext>
            </a:extLst>
          </p:cNvPr>
          <p:cNvSpPr/>
          <p:nvPr/>
        </p:nvSpPr>
        <p:spPr>
          <a:xfrm>
            <a:off x="2148479" y="1965435"/>
            <a:ext cx="7846243" cy="369332"/>
          </a:xfrm>
          <a:prstGeom prst="rect">
            <a:avLst/>
          </a:prstGeom>
        </p:spPr>
        <p:txBody>
          <a:bodyPr wrap="square">
            <a:spAutoFit/>
          </a:bodyPr>
          <a:lstStyle/>
          <a:p>
            <a:r>
              <a:rPr lang="en-US" sz="1800" dirty="0"/>
              <a:t>In this case, </a:t>
            </a:r>
          </a:p>
        </p:txBody>
      </p:sp>
      <mc:AlternateContent xmlns:mc="http://schemas.openxmlformats.org/markup-compatibility/2006" xmlns:a14="http://schemas.microsoft.com/office/drawing/2010/main">
        <mc:Choice Requires="a14">
          <p:sp>
            <p:nvSpPr>
              <p:cNvPr id="18" name="Rectangle 17">
                <a:extLst>
                  <a:ext uri="{FF2B5EF4-FFF2-40B4-BE49-F238E27FC236}">
                    <a16:creationId xmlns:a16="http://schemas.microsoft.com/office/drawing/2014/main" id="{4EBEBDE2-4DE1-461D-B18F-6A4B1F9D9958}"/>
                  </a:ext>
                </a:extLst>
              </p:cNvPr>
              <p:cNvSpPr/>
              <p:nvPr/>
            </p:nvSpPr>
            <p:spPr>
              <a:xfrm>
                <a:off x="2948924" y="2426419"/>
                <a:ext cx="4124520" cy="506870"/>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800" b="0" i="1" smtClean="0">
                              <a:latin typeface="Cambria Math" panose="02040503050406030204" pitchFamily="18" charset="0"/>
                              <a:ea typeface="Cambria Math" panose="02040503050406030204" pitchFamily="18" charset="0"/>
                            </a:rPr>
                          </m:ctrlPr>
                        </m:sSubPr>
                        <m:e>
                          <m:r>
                            <a:rPr lang="en-US" sz="1800" b="0" i="1" smtClean="0">
                              <a:latin typeface="Cambria Math" panose="02040503050406030204" pitchFamily="18" charset="0"/>
                              <a:ea typeface="Cambria Math" panose="02040503050406030204" pitchFamily="18" charset="0"/>
                            </a:rPr>
                            <m:t>𝑍</m:t>
                          </m:r>
                        </m:e>
                        <m:sub>
                          <m:r>
                            <a:rPr lang="en-US" sz="1800" b="0" i="1" smtClean="0">
                              <a:latin typeface="Cambria Math" panose="02040503050406030204" pitchFamily="18" charset="0"/>
                              <a:ea typeface="Cambria Math" panose="02040503050406030204" pitchFamily="18" charset="0"/>
                            </a:rPr>
                            <m:t>𝑖𝑛</m:t>
                          </m:r>
                          <m:r>
                            <a:rPr lang="en-US" sz="1800" b="0" i="1" smtClean="0">
                              <a:latin typeface="Cambria Math" panose="02040503050406030204" pitchFamily="18" charset="0"/>
                              <a:ea typeface="Cambria Math" panose="02040503050406030204" pitchFamily="18" charset="0"/>
                            </a:rPr>
                            <m:t>,</m:t>
                          </m:r>
                          <m:r>
                            <a:rPr lang="en-US" sz="1800" b="0" i="1" smtClean="0">
                              <a:latin typeface="Cambria Math" panose="02040503050406030204" pitchFamily="18" charset="0"/>
                              <a:ea typeface="Cambria Math" panose="02040503050406030204" pitchFamily="18" charset="0"/>
                            </a:rPr>
                            <m:t>𝑠𝑐</m:t>
                          </m:r>
                        </m:sub>
                      </m:sSub>
                      <m:r>
                        <a:rPr lang="en-US" sz="1800" b="0" i="1" smtClean="0">
                          <a:latin typeface="Cambria Math" panose="02040503050406030204" pitchFamily="18" charset="0"/>
                          <a:ea typeface="Cambria Math" panose="02040503050406030204" pitchFamily="18" charset="0"/>
                        </a:rPr>
                        <m:t>=</m:t>
                      </m:r>
                      <m:r>
                        <a:rPr lang="en-US" sz="1800" i="1">
                          <a:latin typeface="Cambria Math" panose="02040503050406030204" pitchFamily="18" charset="0"/>
                          <a:ea typeface="Cambria Math" panose="02040503050406030204" pitchFamily="18" charset="0"/>
                        </a:rPr>
                        <m:t>𝑗</m:t>
                      </m:r>
                      <m:sSub>
                        <m:sSubPr>
                          <m:ctrlPr>
                            <a:rPr lang="en-US" sz="1800" i="1">
                              <a:latin typeface="Cambria Math" panose="02040503050406030204" pitchFamily="18" charset="0"/>
                              <a:ea typeface="Cambria Math" panose="02040503050406030204" pitchFamily="18" charset="0"/>
                            </a:rPr>
                          </m:ctrlPr>
                        </m:sSubPr>
                        <m:e>
                          <m:r>
                            <a:rPr lang="en-US" sz="1800" i="1">
                              <a:latin typeface="Cambria Math" panose="02040503050406030204" pitchFamily="18" charset="0"/>
                              <a:ea typeface="Cambria Math" panose="02040503050406030204" pitchFamily="18" charset="0"/>
                            </a:rPr>
                            <m:t>𝑍</m:t>
                          </m:r>
                        </m:e>
                        <m:sub>
                          <m:r>
                            <a:rPr lang="en-US" sz="1800" i="1">
                              <a:latin typeface="Cambria Math" panose="02040503050406030204" pitchFamily="18" charset="0"/>
                              <a:ea typeface="Cambria Math" panose="02040503050406030204" pitchFamily="18" charset="0"/>
                            </a:rPr>
                            <m:t>∘</m:t>
                          </m:r>
                        </m:sub>
                      </m:sSub>
                      <m:r>
                        <m:rPr>
                          <m:sty m:val="p"/>
                        </m:rPr>
                        <a:rPr lang="en-US" sz="1800" i="1">
                          <a:latin typeface="Cambria Math" panose="02040503050406030204" pitchFamily="18" charset="0"/>
                          <a:ea typeface="Cambria Math" panose="02040503050406030204" pitchFamily="18" charset="0"/>
                        </a:rPr>
                        <m:t>tan</m:t>
                      </m:r>
                      <m:d>
                        <m:dPr>
                          <m:ctrlPr>
                            <a:rPr lang="en-US" sz="1800" i="1">
                              <a:latin typeface="Cambria Math" panose="02040503050406030204" pitchFamily="18" charset="0"/>
                              <a:ea typeface="Cambria Math" panose="02040503050406030204" pitchFamily="18" charset="0"/>
                            </a:rPr>
                          </m:ctrlPr>
                        </m:dPr>
                        <m:e>
                          <m:r>
                            <a:rPr lang="en-US" sz="1800" i="1">
                              <a:latin typeface="Cambria Math" panose="02040503050406030204" pitchFamily="18" charset="0"/>
                              <a:ea typeface="Cambria Math" panose="02040503050406030204" pitchFamily="18" charset="0"/>
                            </a:rPr>
                            <m:t>𝛽</m:t>
                          </m:r>
                          <m:r>
                            <a:rPr lang="en-US" sz="1800" i="1">
                              <a:latin typeface="Cambria Math" panose="02040503050406030204" pitchFamily="18" charset="0"/>
                              <a:ea typeface="Cambria Math" panose="02040503050406030204" pitchFamily="18" charset="0"/>
                            </a:rPr>
                            <m:t>ℓ</m:t>
                          </m:r>
                        </m:e>
                      </m:d>
                      <m:r>
                        <a:rPr lang="en-US" sz="1800" b="0" i="1" smtClean="0">
                          <a:latin typeface="Cambria Math" panose="02040503050406030204" pitchFamily="18" charset="0"/>
                          <a:ea typeface="Cambria Math" panose="02040503050406030204" pitchFamily="18" charset="0"/>
                        </a:rPr>
                        <m:t>=</m:t>
                      </m:r>
                      <m:r>
                        <a:rPr lang="en-US" sz="1800" b="0" i="1" smtClean="0">
                          <a:latin typeface="Cambria Math" panose="02040503050406030204" pitchFamily="18" charset="0"/>
                          <a:ea typeface="Cambria Math" panose="02040503050406030204" pitchFamily="18" charset="0"/>
                        </a:rPr>
                        <m:t>𝑗</m:t>
                      </m:r>
                      <m:sSub>
                        <m:sSubPr>
                          <m:ctrlPr>
                            <a:rPr lang="en-US" sz="1800" b="0" i="1" smtClean="0">
                              <a:latin typeface="Cambria Math" panose="02040503050406030204" pitchFamily="18" charset="0"/>
                              <a:ea typeface="Cambria Math" panose="02040503050406030204" pitchFamily="18" charset="0"/>
                            </a:rPr>
                          </m:ctrlPr>
                        </m:sSubPr>
                        <m:e>
                          <m:r>
                            <a:rPr lang="en-US" sz="1800" b="0" i="1" smtClean="0">
                              <a:latin typeface="Cambria Math" panose="02040503050406030204" pitchFamily="18" charset="0"/>
                              <a:ea typeface="Cambria Math" panose="02040503050406030204" pitchFamily="18" charset="0"/>
                            </a:rPr>
                            <m:t>𝑍</m:t>
                          </m:r>
                        </m:e>
                        <m:sub>
                          <m:r>
                            <a:rPr lang="en-US" sz="1800" b="0" i="1" smtClean="0">
                              <a:latin typeface="Cambria Math" panose="02040503050406030204" pitchFamily="18" charset="0"/>
                              <a:ea typeface="Cambria Math" panose="02040503050406030204" pitchFamily="18" charset="0"/>
                            </a:rPr>
                            <m:t>∘</m:t>
                          </m:r>
                        </m:sub>
                      </m:sSub>
                      <m:r>
                        <m:rPr>
                          <m:sty m:val="p"/>
                        </m:rPr>
                        <a:rPr lang="en-US" sz="1800" b="0" i="0" smtClean="0">
                          <a:latin typeface="Cambria Math" panose="02040503050406030204" pitchFamily="18" charset="0"/>
                          <a:ea typeface="Cambria Math" panose="02040503050406030204" pitchFamily="18" charset="0"/>
                        </a:rPr>
                        <m:t>tan</m:t>
                      </m:r>
                      <m:r>
                        <a:rPr lang="en-US" sz="1800" b="0" i="1" smtClean="0">
                          <a:latin typeface="Cambria Math" panose="02040503050406030204" pitchFamily="18" charset="0"/>
                          <a:ea typeface="Cambria Math" panose="02040503050406030204" pitchFamily="18" charset="0"/>
                        </a:rPr>
                        <m:t>⁡</m:t>
                      </m:r>
                      <m:d>
                        <m:dPr>
                          <m:ctrlPr>
                            <a:rPr lang="en-US" sz="1800" b="0" i="1" smtClean="0">
                              <a:latin typeface="Cambria Math" panose="02040503050406030204" pitchFamily="18" charset="0"/>
                              <a:ea typeface="Cambria Math" panose="02040503050406030204" pitchFamily="18" charset="0"/>
                            </a:rPr>
                          </m:ctrlPr>
                        </m:dPr>
                        <m:e>
                          <m:f>
                            <m:fPr>
                              <m:type m:val="skw"/>
                              <m:ctrlPr>
                                <a:rPr lang="en-US" sz="1800" i="1">
                                  <a:latin typeface="Cambria Math" panose="02040503050406030204" pitchFamily="18" charset="0"/>
                                  <a:ea typeface="Cambria Math" panose="02040503050406030204" pitchFamily="18" charset="0"/>
                                </a:rPr>
                              </m:ctrlPr>
                            </m:fPr>
                            <m:num>
                              <m:r>
                                <a:rPr lang="en-US" sz="1800" i="1">
                                  <a:latin typeface="Cambria Math" panose="02040503050406030204" pitchFamily="18" charset="0"/>
                                  <a:ea typeface="Cambria Math" panose="02040503050406030204" pitchFamily="18" charset="0"/>
                                </a:rPr>
                                <m:t>2</m:t>
                              </m:r>
                              <m:r>
                                <a:rPr lang="en-US" sz="1800" i="1">
                                  <a:latin typeface="Cambria Math" panose="02040503050406030204" pitchFamily="18" charset="0"/>
                                  <a:ea typeface="Cambria Math" panose="02040503050406030204" pitchFamily="18" charset="0"/>
                                </a:rPr>
                                <m:t>𝜋</m:t>
                              </m:r>
                              <m:r>
                                <a:rPr lang="en-US" sz="1800" i="1">
                                  <a:latin typeface="Cambria Math" panose="02040503050406030204" pitchFamily="18" charset="0"/>
                                  <a:ea typeface="Cambria Math" panose="02040503050406030204" pitchFamily="18" charset="0"/>
                                </a:rPr>
                                <m:t>ℓ</m:t>
                              </m:r>
                            </m:num>
                            <m:den>
                              <m:r>
                                <a:rPr lang="en-US" sz="1800" i="1">
                                  <a:latin typeface="Cambria Math" panose="02040503050406030204" pitchFamily="18" charset="0"/>
                                  <a:ea typeface="Cambria Math" panose="02040503050406030204" pitchFamily="18" charset="0"/>
                                </a:rPr>
                                <m:t>𝜆</m:t>
                              </m:r>
                            </m:den>
                          </m:f>
                        </m:e>
                      </m:d>
                    </m:oMath>
                  </m:oMathPara>
                </a14:m>
                <a:endParaRPr lang="en-US" sz="1800" dirty="0">
                  <a:latin typeface="Cambria Math" panose="02040503050406030204" pitchFamily="18" charset="0"/>
                  <a:ea typeface="Cambria Math" panose="02040503050406030204" pitchFamily="18" charset="0"/>
                </a:endParaRPr>
              </a:p>
            </p:txBody>
          </p:sp>
        </mc:Choice>
        <mc:Fallback xmlns="">
          <p:sp>
            <p:nvSpPr>
              <p:cNvPr id="18" name="Rectangle 17">
                <a:extLst>
                  <a:ext uri="{FF2B5EF4-FFF2-40B4-BE49-F238E27FC236}">
                    <a16:creationId xmlns:a16="http://schemas.microsoft.com/office/drawing/2014/main" id="{4EBEBDE2-4DE1-461D-B18F-6A4B1F9D9958}"/>
                  </a:ext>
                </a:extLst>
              </p:cNvPr>
              <p:cNvSpPr>
                <a:spLocks noRot="1" noChangeAspect="1" noMove="1" noResize="1" noEditPoints="1" noAdjustHandles="1" noChangeArrowheads="1" noChangeShapeType="1" noTextEdit="1"/>
              </p:cNvSpPr>
              <p:nvPr/>
            </p:nvSpPr>
            <p:spPr>
              <a:xfrm>
                <a:off x="2948924" y="2426419"/>
                <a:ext cx="4124520" cy="506870"/>
              </a:xfrm>
              <a:prstGeom prst="rect">
                <a:avLst/>
              </a:prstGeom>
              <a:blipFill>
                <a:blip r:embed="rId4"/>
                <a:stretch>
                  <a:fillRect t="-102410" r="-10207" b="-161446"/>
                </a:stretch>
              </a:blipFill>
            </p:spPr>
            <p:txBody>
              <a:bodyPr/>
              <a:lstStyle/>
              <a:p>
                <a:r>
                  <a:rPr lang="en-US">
                    <a:noFill/>
                  </a:rPr>
                  <a:t> </a:t>
                </a:r>
              </a:p>
            </p:txBody>
          </p:sp>
        </mc:Fallback>
      </mc:AlternateContent>
      <p:sp>
        <p:nvSpPr>
          <p:cNvPr id="31" name="Rectangle 30">
            <a:extLst>
              <a:ext uri="{FF2B5EF4-FFF2-40B4-BE49-F238E27FC236}">
                <a16:creationId xmlns:a16="http://schemas.microsoft.com/office/drawing/2014/main" id="{A47C1DA1-DCE0-449E-9803-AC56DDAA072A}"/>
              </a:ext>
            </a:extLst>
          </p:cNvPr>
          <p:cNvSpPr/>
          <p:nvPr/>
        </p:nvSpPr>
        <p:spPr>
          <a:xfrm>
            <a:off x="5288467" y="3168005"/>
            <a:ext cx="4221290" cy="369332"/>
          </a:xfrm>
          <a:prstGeom prst="rect">
            <a:avLst/>
          </a:prstGeom>
        </p:spPr>
        <p:txBody>
          <a:bodyPr wrap="square">
            <a:spAutoFit/>
          </a:bodyPr>
          <a:lstStyle/>
          <a:p>
            <a:r>
              <a:rPr lang="en-US" sz="1800" b="1" dirty="0"/>
              <a:t>Notes:</a:t>
            </a:r>
          </a:p>
        </p:txBody>
      </p:sp>
      <p:pic>
        <p:nvPicPr>
          <p:cNvPr id="8" name="Picture 7" descr="A close up of a map&#10;&#10;Description automatically generated">
            <a:extLst>
              <a:ext uri="{FF2B5EF4-FFF2-40B4-BE49-F238E27FC236}">
                <a16:creationId xmlns:a16="http://schemas.microsoft.com/office/drawing/2014/main" id="{F5B47170-32F1-4E49-9066-79697B5445A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18876" y="3537337"/>
            <a:ext cx="3304103" cy="2531635"/>
          </a:xfrm>
          <a:prstGeom prst="rect">
            <a:avLst/>
          </a:prstGeom>
        </p:spPr>
      </p:pic>
      <mc:AlternateContent xmlns:mc="http://schemas.openxmlformats.org/markup-compatibility/2006" xmlns:a14="http://schemas.microsoft.com/office/drawing/2010/main">
        <mc:Choice Requires="a14">
          <p:sp>
            <p:nvSpPr>
              <p:cNvPr id="34" name="Rectangle 33">
                <a:extLst>
                  <a:ext uri="{FF2B5EF4-FFF2-40B4-BE49-F238E27FC236}">
                    <a16:creationId xmlns:a16="http://schemas.microsoft.com/office/drawing/2014/main" id="{3D02DB5C-469B-4245-8992-1D457C92AF41}"/>
                  </a:ext>
                </a:extLst>
              </p:cNvPr>
              <p:cNvSpPr/>
              <p:nvPr/>
            </p:nvSpPr>
            <p:spPr>
              <a:xfrm>
                <a:off x="5172080" y="3472958"/>
                <a:ext cx="4837519" cy="1049198"/>
              </a:xfrm>
              <a:prstGeom prst="rect">
                <a:avLst/>
              </a:prstGeom>
            </p:spPr>
            <p:txBody>
              <a:bodyPr wrap="square">
                <a:spAutoFit/>
              </a:bodyPr>
              <a:lstStyle/>
              <a:p>
                <a:r>
                  <a:rPr lang="en-US" sz="1800" dirty="0"/>
                  <a:t>1) When </a:t>
                </a:r>
                <a14:m>
                  <m:oMath xmlns:m="http://schemas.openxmlformats.org/officeDocument/2006/math">
                    <m:r>
                      <a:rPr lang="en-US" sz="1800" b="0" i="1" smtClean="0">
                        <a:latin typeface="Cambria Math" panose="02040503050406030204" pitchFamily="18" charset="0"/>
                      </a:rPr>
                      <m:t>ℓ=</m:t>
                    </m:r>
                    <m:f>
                      <m:fPr>
                        <m:ctrlPr>
                          <a:rPr lang="en-US" sz="1800" b="0" i="1" smtClean="0">
                            <a:latin typeface="Cambria Math" panose="02040503050406030204" pitchFamily="18" charset="0"/>
                          </a:rPr>
                        </m:ctrlPr>
                      </m:fPr>
                      <m:num>
                        <m:r>
                          <a:rPr lang="en-US" sz="1800" b="0" i="1" smtClean="0">
                            <a:latin typeface="Cambria Math" panose="02040503050406030204" pitchFamily="18" charset="0"/>
                          </a:rPr>
                          <m:t>𝜆</m:t>
                        </m:r>
                      </m:num>
                      <m:den>
                        <m:r>
                          <a:rPr lang="en-US" sz="1800" b="0" i="1" smtClean="0">
                            <a:latin typeface="Cambria Math" panose="02040503050406030204" pitchFamily="18" charset="0"/>
                          </a:rPr>
                          <m:t>4</m:t>
                        </m:r>
                      </m:den>
                    </m:f>
                  </m:oMath>
                </a14:m>
                <a:r>
                  <a:rPr lang="en-US" sz="1800" dirty="0"/>
                  <a:t>, </a:t>
                </a:r>
                <a14:m>
                  <m:oMath xmlns:m="http://schemas.openxmlformats.org/officeDocument/2006/math">
                    <m:r>
                      <a:rPr lang="en-US" sz="1800" b="0" i="1" smtClean="0">
                        <a:latin typeface="Cambria Math" panose="02040503050406030204" pitchFamily="18" charset="0"/>
                      </a:rPr>
                      <m:t>𝛽</m:t>
                    </m:r>
                    <m:r>
                      <a:rPr lang="en-US" sz="1800" b="0" i="1" smtClean="0">
                        <a:latin typeface="Cambria Math" panose="02040503050406030204" pitchFamily="18" charset="0"/>
                      </a:rPr>
                      <m:t>ℓ=</m:t>
                    </m:r>
                    <m:f>
                      <m:fPr>
                        <m:ctrlPr>
                          <a:rPr lang="en-US" sz="1800" b="0" i="1" smtClean="0">
                            <a:latin typeface="Cambria Math" panose="02040503050406030204" pitchFamily="18" charset="0"/>
                          </a:rPr>
                        </m:ctrlPr>
                      </m:fPr>
                      <m:num>
                        <m:r>
                          <a:rPr lang="en-US" sz="1800" b="0" i="1" smtClean="0">
                            <a:latin typeface="Cambria Math" panose="02040503050406030204" pitchFamily="18" charset="0"/>
                          </a:rPr>
                          <m:t>𝜋</m:t>
                        </m:r>
                      </m:num>
                      <m:den>
                        <m:r>
                          <a:rPr lang="en-US" sz="1800" b="0" i="1" smtClean="0">
                            <a:latin typeface="Cambria Math" panose="02040503050406030204" pitchFamily="18" charset="0"/>
                          </a:rPr>
                          <m:t>2</m:t>
                        </m:r>
                      </m:den>
                    </m:f>
                  </m:oMath>
                </a14:m>
                <a:r>
                  <a:rPr lang="en-US" sz="1800" dirty="0"/>
                  <a:t>, and a short circuit                	(</a:t>
                </a:r>
                <a14:m>
                  <m:oMath xmlns:m="http://schemas.openxmlformats.org/officeDocument/2006/math">
                    <m:sSub>
                      <m:sSubPr>
                        <m:ctrlPr>
                          <a:rPr lang="en-US" sz="1800" b="0" i="1" smtClean="0">
                            <a:latin typeface="Cambria Math" panose="02040503050406030204" pitchFamily="18" charset="0"/>
                          </a:rPr>
                        </m:ctrlPr>
                      </m:sSubPr>
                      <m:e>
                        <m:r>
                          <m:rPr>
                            <m:sty m:val="p"/>
                          </m:rPr>
                          <a:rPr lang="en-US" sz="1800" b="0" i="0" smtClean="0">
                            <a:latin typeface="Cambria Math" panose="02040503050406030204" pitchFamily="18" charset="0"/>
                          </a:rPr>
                          <m:t>Z</m:t>
                        </m:r>
                      </m:e>
                      <m:sub>
                        <m:r>
                          <a:rPr lang="en-US" sz="1800" b="0" i="1" smtClean="0">
                            <a:latin typeface="Cambria Math" panose="02040503050406030204" pitchFamily="18" charset="0"/>
                          </a:rPr>
                          <m:t>∘</m:t>
                        </m:r>
                      </m:sub>
                    </m:sSub>
                    <m:r>
                      <a:rPr lang="en-US" sz="1800" b="0" i="1" smtClean="0">
                        <a:latin typeface="Cambria Math" panose="02040503050406030204" pitchFamily="18" charset="0"/>
                      </a:rPr>
                      <m:t>=0)</m:t>
                    </m:r>
                  </m:oMath>
                </a14:m>
                <a:r>
                  <a:rPr lang="en-US" sz="1800" dirty="0"/>
                  <a:t> looks like an open circuit (</a:t>
                </a:r>
                <a14:m>
                  <m:oMath xmlns:m="http://schemas.openxmlformats.org/officeDocument/2006/math">
                    <m:sSub>
                      <m:sSubPr>
                        <m:ctrlPr>
                          <a:rPr lang="en-US" sz="1800" i="1">
                            <a:latin typeface="Cambria Math" panose="02040503050406030204" pitchFamily="18" charset="0"/>
                          </a:rPr>
                        </m:ctrlPr>
                      </m:sSubPr>
                      <m:e>
                        <m:r>
                          <m:rPr>
                            <m:sty m:val="p"/>
                          </m:rPr>
                          <a:rPr lang="en-US" sz="1800">
                            <a:latin typeface="Cambria Math" panose="02040503050406030204" pitchFamily="18" charset="0"/>
                          </a:rPr>
                          <m:t>Z</m:t>
                        </m:r>
                      </m:e>
                      <m:sub>
                        <m:r>
                          <a:rPr lang="en-US" sz="1800" b="0" i="1" smtClean="0">
                            <a:latin typeface="Cambria Math" panose="02040503050406030204" pitchFamily="18" charset="0"/>
                          </a:rPr>
                          <m:t>𝑖𝑛</m:t>
                        </m:r>
                      </m:sub>
                    </m:sSub>
                    <m:r>
                      <a:rPr lang="en-US" sz="1800" i="1">
                        <a:latin typeface="Cambria Math" panose="02040503050406030204" pitchFamily="18" charset="0"/>
                      </a:rPr>
                      <m:t>=</m:t>
                    </m:r>
                    <m:r>
                      <a:rPr lang="en-US" sz="1800" b="0" i="1" smtClean="0">
                        <a:latin typeface="Cambria Math" panose="02040503050406030204" pitchFamily="18" charset="0"/>
                      </a:rPr>
                      <m:t>∞</m:t>
                    </m:r>
                    <m:r>
                      <a:rPr lang="en-US" sz="1800" i="1">
                        <a:latin typeface="Cambria Math" panose="02040503050406030204" pitchFamily="18" charset="0"/>
                      </a:rPr>
                      <m:t>)</m:t>
                    </m:r>
                  </m:oMath>
                </a14:m>
                <a:endParaRPr lang="en-US" sz="1800" dirty="0"/>
              </a:p>
            </p:txBody>
          </p:sp>
        </mc:Choice>
        <mc:Fallback xmlns="">
          <p:sp>
            <p:nvSpPr>
              <p:cNvPr id="34" name="Rectangle 33">
                <a:extLst>
                  <a:ext uri="{FF2B5EF4-FFF2-40B4-BE49-F238E27FC236}">
                    <a16:creationId xmlns:a16="http://schemas.microsoft.com/office/drawing/2014/main" id="{3D02DB5C-469B-4245-8992-1D457C92AF41}"/>
                  </a:ext>
                </a:extLst>
              </p:cNvPr>
              <p:cNvSpPr>
                <a:spLocks noRot="1" noChangeAspect="1" noMove="1" noResize="1" noEditPoints="1" noAdjustHandles="1" noChangeArrowheads="1" noChangeShapeType="1" noTextEdit="1"/>
              </p:cNvSpPr>
              <p:nvPr/>
            </p:nvSpPr>
            <p:spPr>
              <a:xfrm>
                <a:off x="5172080" y="3472958"/>
                <a:ext cx="4837519" cy="1049198"/>
              </a:xfrm>
              <a:prstGeom prst="rect">
                <a:avLst/>
              </a:prstGeom>
              <a:blipFill>
                <a:blip r:embed="rId6"/>
                <a:stretch>
                  <a:fillRect l="-1008" r="-3023" b="-872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6" name="Rectangle 35">
                <a:extLst>
                  <a:ext uri="{FF2B5EF4-FFF2-40B4-BE49-F238E27FC236}">
                    <a16:creationId xmlns:a16="http://schemas.microsoft.com/office/drawing/2014/main" id="{25F14E0D-E826-4BFA-9A62-37BFE9C362EA}"/>
                  </a:ext>
                </a:extLst>
              </p:cNvPr>
              <p:cNvSpPr/>
              <p:nvPr/>
            </p:nvSpPr>
            <p:spPr>
              <a:xfrm>
                <a:off x="5172079" y="4371402"/>
                <a:ext cx="4997973" cy="774827"/>
              </a:xfrm>
              <a:prstGeom prst="rect">
                <a:avLst/>
              </a:prstGeom>
            </p:spPr>
            <p:txBody>
              <a:bodyPr wrap="square">
                <a:spAutoFit/>
              </a:bodyPr>
              <a:lstStyle/>
              <a:p>
                <a:r>
                  <a:rPr lang="en-US" sz="1800" dirty="0"/>
                  <a:t>2) The input impedance (</a:t>
                </a:r>
                <a14:m>
                  <m:oMath xmlns:m="http://schemas.openxmlformats.org/officeDocument/2006/math">
                    <m:sSub>
                      <m:sSubPr>
                        <m:ctrlPr>
                          <a:rPr lang="en-US" sz="1800" i="1">
                            <a:latin typeface="Cambria Math" panose="02040503050406030204" pitchFamily="18" charset="0"/>
                          </a:rPr>
                        </m:ctrlPr>
                      </m:sSubPr>
                      <m:e>
                        <m:r>
                          <m:rPr>
                            <m:sty m:val="p"/>
                          </m:rPr>
                          <a:rPr lang="en-US" sz="1800">
                            <a:latin typeface="Cambria Math" panose="02040503050406030204" pitchFamily="18" charset="0"/>
                          </a:rPr>
                          <m:t>Z</m:t>
                        </m:r>
                      </m:e>
                      <m:sub>
                        <m:r>
                          <a:rPr lang="en-US" sz="1800" b="0" i="1" smtClean="0">
                            <a:latin typeface="Cambria Math" panose="02040503050406030204" pitchFamily="18" charset="0"/>
                          </a:rPr>
                          <m:t>𝑖𝑛</m:t>
                        </m:r>
                      </m:sub>
                    </m:sSub>
                  </m:oMath>
                </a14:m>
                <a:r>
                  <a:rPr lang="en-US" sz="1800" dirty="0"/>
                  <a:t>) is inductive for</a:t>
                </a:r>
              </a:p>
              <a:p>
                <a:r>
                  <a:rPr lang="en-US" sz="1800" b="0" i="1" dirty="0"/>
                  <a:t>	</a:t>
                </a:r>
                <a14:m>
                  <m:oMath xmlns:m="http://schemas.openxmlformats.org/officeDocument/2006/math">
                    <m:r>
                      <a:rPr lang="en-US" sz="1800" b="0" i="1" smtClean="0">
                        <a:latin typeface="Cambria Math" panose="02040503050406030204" pitchFamily="18" charset="0"/>
                      </a:rPr>
                      <m:t>0≤ℓ≤</m:t>
                    </m:r>
                    <m:f>
                      <m:fPr>
                        <m:ctrlPr>
                          <a:rPr lang="en-US" sz="1800" b="0" i="1" smtClean="0">
                            <a:latin typeface="Cambria Math" panose="02040503050406030204" pitchFamily="18" charset="0"/>
                          </a:rPr>
                        </m:ctrlPr>
                      </m:fPr>
                      <m:num>
                        <m:r>
                          <a:rPr lang="en-US" sz="1800" b="0" i="1" smtClean="0">
                            <a:latin typeface="Cambria Math" panose="02040503050406030204" pitchFamily="18" charset="0"/>
                          </a:rPr>
                          <m:t>𝜆</m:t>
                        </m:r>
                      </m:num>
                      <m:den>
                        <m:r>
                          <a:rPr lang="en-US" sz="1800" b="0" i="1" smtClean="0">
                            <a:latin typeface="Cambria Math" panose="02040503050406030204" pitchFamily="18" charset="0"/>
                          </a:rPr>
                          <m:t>4</m:t>
                        </m:r>
                      </m:den>
                    </m:f>
                  </m:oMath>
                </a14:m>
                <a:r>
                  <a:rPr lang="en-US" sz="1800" dirty="0"/>
                  <a:t>, and capacitive for </a:t>
                </a:r>
                <a14:m>
                  <m:oMath xmlns:m="http://schemas.openxmlformats.org/officeDocument/2006/math">
                    <m:f>
                      <m:fPr>
                        <m:ctrlPr>
                          <a:rPr lang="en-US" sz="1800" b="0" i="1" smtClean="0">
                            <a:latin typeface="Cambria Math" panose="02040503050406030204" pitchFamily="18" charset="0"/>
                          </a:rPr>
                        </m:ctrlPr>
                      </m:fPr>
                      <m:num>
                        <m:r>
                          <a:rPr lang="en-US" sz="1800" b="0" i="1" smtClean="0">
                            <a:latin typeface="Cambria Math" panose="02040503050406030204" pitchFamily="18" charset="0"/>
                          </a:rPr>
                          <m:t>𝜆</m:t>
                        </m:r>
                      </m:num>
                      <m:den>
                        <m:r>
                          <a:rPr lang="en-US" sz="1800" b="0" i="1" smtClean="0">
                            <a:latin typeface="Cambria Math" panose="02040503050406030204" pitchFamily="18" charset="0"/>
                          </a:rPr>
                          <m:t>4</m:t>
                        </m:r>
                      </m:den>
                    </m:f>
                    <m:r>
                      <a:rPr lang="en-US" sz="1800" b="0" i="1" smtClean="0">
                        <a:latin typeface="Cambria Math" panose="02040503050406030204" pitchFamily="18" charset="0"/>
                      </a:rPr>
                      <m:t>≤ℓ≤</m:t>
                    </m:r>
                    <m:f>
                      <m:fPr>
                        <m:ctrlPr>
                          <a:rPr lang="en-US" sz="1800" b="0" i="1" smtClean="0">
                            <a:latin typeface="Cambria Math" panose="02040503050406030204" pitchFamily="18" charset="0"/>
                          </a:rPr>
                        </m:ctrlPr>
                      </m:fPr>
                      <m:num>
                        <m:r>
                          <a:rPr lang="en-US" sz="1800" b="0" i="1" smtClean="0">
                            <a:latin typeface="Cambria Math" panose="02040503050406030204" pitchFamily="18" charset="0"/>
                          </a:rPr>
                          <m:t>𝜆</m:t>
                        </m:r>
                      </m:num>
                      <m:den>
                        <m:r>
                          <a:rPr lang="en-US" sz="1800" b="0" i="1" smtClean="0">
                            <a:latin typeface="Cambria Math" panose="02040503050406030204" pitchFamily="18" charset="0"/>
                          </a:rPr>
                          <m:t>4</m:t>
                        </m:r>
                      </m:den>
                    </m:f>
                  </m:oMath>
                </a14:m>
                <a:endParaRPr lang="en-US" sz="1800" dirty="0"/>
              </a:p>
            </p:txBody>
          </p:sp>
        </mc:Choice>
        <mc:Fallback xmlns="">
          <p:sp>
            <p:nvSpPr>
              <p:cNvPr id="36" name="Rectangle 35">
                <a:extLst>
                  <a:ext uri="{FF2B5EF4-FFF2-40B4-BE49-F238E27FC236}">
                    <a16:creationId xmlns:a16="http://schemas.microsoft.com/office/drawing/2014/main" id="{25F14E0D-E826-4BFA-9A62-37BFE9C362EA}"/>
                  </a:ext>
                </a:extLst>
              </p:cNvPr>
              <p:cNvSpPr>
                <a:spLocks noRot="1" noChangeAspect="1" noMove="1" noResize="1" noEditPoints="1" noAdjustHandles="1" noChangeArrowheads="1" noChangeShapeType="1" noTextEdit="1"/>
              </p:cNvSpPr>
              <p:nvPr/>
            </p:nvSpPr>
            <p:spPr>
              <a:xfrm>
                <a:off x="5172079" y="4371402"/>
                <a:ext cx="4997973" cy="774827"/>
              </a:xfrm>
              <a:prstGeom prst="rect">
                <a:avLst/>
              </a:prstGeom>
              <a:blipFill>
                <a:blip r:embed="rId7"/>
                <a:stretch>
                  <a:fillRect l="-976" t="-3937" b="-472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7" name="Rectangle 36">
                <a:extLst>
                  <a:ext uri="{FF2B5EF4-FFF2-40B4-BE49-F238E27FC236}">
                    <a16:creationId xmlns:a16="http://schemas.microsoft.com/office/drawing/2014/main" id="{05ECE8C3-61EE-4B51-A9CA-AC765FA7EBBC}"/>
                  </a:ext>
                </a:extLst>
              </p:cNvPr>
              <p:cNvSpPr/>
              <p:nvPr/>
            </p:nvSpPr>
            <p:spPr>
              <a:xfrm>
                <a:off x="5172079" y="5159431"/>
                <a:ext cx="4997973" cy="987643"/>
              </a:xfrm>
              <a:prstGeom prst="rect">
                <a:avLst/>
              </a:prstGeom>
            </p:spPr>
            <p:txBody>
              <a:bodyPr wrap="square">
                <a:spAutoFit/>
              </a:bodyPr>
              <a:lstStyle/>
              <a:p>
                <a:r>
                  <a:rPr lang="en-US" sz="1800" dirty="0"/>
                  <a:t>3) The input impedance repeats every </a:t>
                </a:r>
                <a14:m>
                  <m:oMath xmlns:m="http://schemas.openxmlformats.org/officeDocument/2006/math">
                    <m:f>
                      <m:fPr>
                        <m:ctrlPr>
                          <a:rPr lang="en-US" sz="1800" i="1">
                            <a:latin typeface="Cambria Math" panose="02040503050406030204" pitchFamily="18" charset="0"/>
                          </a:rPr>
                        </m:ctrlPr>
                      </m:fPr>
                      <m:num>
                        <m:r>
                          <a:rPr lang="en-US" sz="1800" i="1">
                            <a:latin typeface="Cambria Math" panose="02040503050406030204" pitchFamily="18" charset="0"/>
                          </a:rPr>
                          <m:t>𝜆</m:t>
                        </m:r>
                      </m:num>
                      <m:den>
                        <m:r>
                          <a:rPr lang="en-US" sz="1800" i="1">
                            <a:latin typeface="Cambria Math" panose="02040503050406030204" pitchFamily="18" charset="0"/>
                          </a:rPr>
                          <m:t>2</m:t>
                        </m:r>
                      </m:den>
                    </m:f>
                  </m:oMath>
                </a14:m>
                <a:r>
                  <a:rPr lang="en-US" sz="1800" dirty="0"/>
                  <a:t> </a:t>
                </a:r>
              </a:p>
              <a:p>
                <a:r>
                  <a:rPr lang="en-US" sz="1800" dirty="0"/>
                  <a:t>	</a:t>
                </a:r>
                <a14:m>
                  <m:oMath xmlns:m="http://schemas.openxmlformats.org/officeDocument/2006/math">
                    <m:d>
                      <m:dPr>
                        <m:ctrlPr>
                          <a:rPr lang="en-US" sz="1800" b="0" i="1" smtClean="0">
                            <a:latin typeface="Cambria Math" panose="02040503050406030204" pitchFamily="18" charset="0"/>
                          </a:rPr>
                        </m:ctrlPr>
                      </m:dPr>
                      <m:e>
                        <m:sSub>
                          <m:sSubPr>
                            <m:ctrlPr>
                              <a:rPr lang="en-US" sz="1800" i="1">
                                <a:latin typeface="Cambria Math" panose="02040503050406030204" pitchFamily="18" charset="0"/>
                              </a:rPr>
                            </m:ctrlPr>
                          </m:sSubPr>
                          <m:e>
                            <m:r>
                              <m:rPr>
                                <m:sty m:val="p"/>
                              </m:rPr>
                              <a:rPr lang="en-US" sz="1800">
                                <a:latin typeface="Cambria Math" panose="02040503050406030204" pitchFamily="18" charset="0"/>
                              </a:rPr>
                              <m:t>Z</m:t>
                            </m:r>
                          </m:e>
                          <m:sub>
                            <m:r>
                              <a:rPr lang="en-US" sz="1800" i="1">
                                <a:latin typeface="Cambria Math" panose="02040503050406030204" pitchFamily="18" charset="0"/>
                              </a:rPr>
                              <m:t>𝑖𝑛</m:t>
                            </m:r>
                          </m:sub>
                        </m:sSub>
                        <m:d>
                          <m:dPr>
                            <m:ctrlPr>
                              <a:rPr lang="en-US" sz="1800" i="1">
                                <a:latin typeface="Cambria Math" panose="02040503050406030204" pitchFamily="18" charset="0"/>
                              </a:rPr>
                            </m:ctrlPr>
                          </m:dPr>
                          <m:e>
                            <m:r>
                              <a:rPr lang="en-US" sz="1800" i="1">
                                <a:latin typeface="Cambria Math" panose="02040503050406030204" pitchFamily="18" charset="0"/>
                              </a:rPr>
                              <m:t>𝑧</m:t>
                            </m:r>
                          </m:e>
                        </m:d>
                        <m:r>
                          <a:rPr lang="en-US" sz="1800" i="1">
                            <a:latin typeface="Cambria Math" panose="02040503050406030204" pitchFamily="18" charset="0"/>
                          </a:rPr>
                          <m:t>=</m:t>
                        </m:r>
                        <m:sSub>
                          <m:sSubPr>
                            <m:ctrlPr>
                              <a:rPr lang="en-US" sz="1800" i="1">
                                <a:latin typeface="Cambria Math" panose="02040503050406030204" pitchFamily="18" charset="0"/>
                              </a:rPr>
                            </m:ctrlPr>
                          </m:sSubPr>
                          <m:e>
                            <m:r>
                              <a:rPr lang="en-US" sz="1800" i="1">
                                <a:latin typeface="Cambria Math" panose="02040503050406030204" pitchFamily="18" charset="0"/>
                              </a:rPr>
                              <m:t>𝑍</m:t>
                            </m:r>
                          </m:e>
                          <m:sub>
                            <m:r>
                              <a:rPr lang="en-US" sz="1800" i="1">
                                <a:latin typeface="Cambria Math" panose="02040503050406030204" pitchFamily="18" charset="0"/>
                              </a:rPr>
                              <m:t>𝑖𝑛</m:t>
                            </m:r>
                          </m:sub>
                        </m:sSub>
                        <m:d>
                          <m:dPr>
                            <m:ctrlPr>
                              <a:rPr lang="en-US" sz="1800" i="1">
                                <a:latin typeface="Cambria Math" panose="02040503050406030204" pitchFamily="18" charset="0"/>
                              </a:rPr>
                            </m:ctrlPr>
                          </m:dPr>
                          <m:e>
                            <m:r>
                              <a:rPr lang="en-US" sz="1800" i="1">
                                <a:latin typeface="Cambria Math" panose="02040503050406030204" pitchFamily="18" charset="0"/>
                              </a:rPr>
                              <m:t>𝑧</m:t>
                            </m:r>
                            <m:r>
                              <a:rPr lang="en-US" sz="1800" i="1">
                                <a:latin typeface="Cambria Math" panose="02040503050406030204" pitchFamily="18" charset="0"/>
                              </a:rPr>
                              <m:t>+</m:t>
                            </m:r>
                            <m:f>
                              <m:fPr>
                                <m:ctrlPr>
                                  <a:rPr lang="en-US" sz="1800" i="1">
                                    <a:latin typeface="Cambria Math" panose="02040503050406030204" pitchFamily="18" charset="0"/>
                                  </a:rPr>
                                </m:ctrlPr>
                              </m:fPr>
                              <m:num>
                                <m:r>
                                  <a:rPr lang="en-US" sz="1800" i="1">
                                    <a:latin typeface="Cambria Math" panose="02040503050406030204" pitchFamily="18" charset="0"/>
                                  </a:rPr>
                                  <m:t>𝜆</m:t>
                                </m:r>
                              </m:num>
                              <m:den>
                                <m:r>
                                  <a:rPr lang="en-US" sz="1800" i="1">
                                    <a:latin typeface="Cambria Math" panose="02040503050406030204" pitchFamily="18" charset="0"/>
                                  </a:rPr>
                                  <m:t>2</m:t>
                                </m:r>
                              </m:den>
                            </m:f>
                          </m:e>
                        </m:d>
                      </m:e>
                    </m:d>
                  </m:oMath>
                </a14:m>
                <a:endParaRPr lang="en-US" sz="1800" dirty="0"/>
              </a:p>
            </p:txBody>
          </p:sp>
        </mc:Choice>
        <mc:Fallback xmlns="">
          <p:sp>
            <p:nvSpPr>
              <p:cNvPr id="37" name="Rectangle 36">
                <a:extLst>
                  <a:ext uri="{FF2B5EF4-FFF2-40B4-BE49-F238E27FC236}">
                    <a16:creationId xmlns:a16="http://schemas.microsoft.com/office/drawing/2014/main" id="{05ECE8C3-61EE-4B51-A9CA-AC765FA7EBBC}"/>
                  </a:ext>
                </a:extLst>
              </p:cNvPr>
              <p:cNvSpPr>
                <a:spLocks noRot="1" noChangeAspect="1" noMove="1" noResize="1" noEditPoints="1" noAdjustHandles="1" noChangeArrowheads="1" noChangeShapeType="1" noTextEdit="1"/>
              </p:cNvSpPr>
              <p:nvPr/>
            </p:nvSpPr>
            <p:spPr>
              <a:xfrm>
                <a:off x="5172079" y="5159431"/>
                <a:ext cx="4997973" cy="987643"/>
              </a:xfrm>
              <a:prstGeom prst="rect">
                <a:avLst/>
              </a:prstGeom>
              <a:blipFill>
                <a:blip r:embed="rId8"/>
                <a:stretch>
                  <a:fillRect l="-976"/>
                </a:stretch>
              </a:blipFill>
            </p:spPr>
            <p:txBody>
              <a:bodyPr/>
              <a:lstStyle/>
              <a:p>
                <a:r>
                  <a:rPr lang="en-US">
                    <a:noFill/>
                  </a:rPr>
                  <a:t> </a:t>
                </a:r>
              </a:p>
            </p:txBody>
          </p:sp>
        </mc:Fallback>
      </mc:AlternateContent>
      <p:sp>
        <p:nvSpPr>
          <p:cNvPr id="19" name="Rectangle 18">
            <a:extLst>
              <a:ext uri="{FF2B5EF4-FFF2-40B4-BE49-F238E27FC236}">
                <a16:creationId xmlns:a16="http://schemas.microsoft.com/office/drawing/2014/main" id="{A263977A-7235-4B67-A428-1FE189254324}"/>
              </a:ext>
            </a:extLst>
          </p:cNvPr>
          <p:cNvSpPr/>
          <p:nvPr/>
        </p:nvSpPr>
        <p:spPr>
          <a:xfrm>
            <a:off x="7279617" y="982014"/>
            <a:ext cx="1510019" cy="369332"/>
          </a:xfrm>
          <a:prstGeom prst="rect">
            <a:avLst/>
          </a:prstGeom>
        </p:spPr>
        <p:txBody>
          <a:bodyPr wrap="square">
            <a:spAutoFit/>
          </a:bodyPr>
          <a:lstStyle/>
          <a:p>
            <a:r>
              <a:rPr lang="en-US" sz="1800" u="sng" dirty="0"/>
              <a:t>Recall</a:t>
            </a:r>
          </a:p>
        </p:txBody>
      </p:sp>
      <p:cxnSp>
        <p:nvCxnSpPr>
          <p:cNvPr id="3" name="Straight Arrow Connector 2">
            <a:extLst>
              <a:ext uri="{FF2B5EF4-FFF2-40B4-BE49-F238E27FC236}">
                <a16:creationId xmlns:a16="http://schemas.microsoft.com/office/drawing/2014/main" id="{27FDB3B5-A701-4694-B115-AB51FD59F469}"/>
              </a:ext>
            </a:extLst>
          </p:cNvPr>
          <p:cNvCxnSpPr>
            <a:cxnSpLocks/>
          </p:cNvCxnSpPr>
          <p:nvPr/>
        </p:nvCxnSpPr>
        <p:spPr>
          <a:xfrm flipH="1">
            <a:off x="4318304" y="3886158"/>
            <a:ext cx="853775" cy="669908"/>
          </a:xfrm>
          <a:prstGeom prst="straightConnector1">
            <a:avLst/>
          </a:prstGeom>
          <a:ln w="57150">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628EE9C9-5589-491B-91B3-4931CB06D452}"/>
              </a:ext>
            </a:extLst>
          </p:cNvPr>
          <p:cNvSpPr/>
          <p:nvPr/>
        </p:nvSpPr>
        <p:spPr>
          <a:xfrm>
            <a:off x="2042974" y="964921"/>
            <a:ext cx="5030470" cy="523220"/>
          </a:xfrm>
          <a:prstGeom prst="rect">
            <a:avLst/>
          </a:prstGeom>
        </p:spPr>
        <p:txBody>
          <a:bodyPr wrap="square">
            <a:spAutoFit/>
          </a:bodyPr>
          <a:lstStyle/>
          <a:p>
            <a:r>
              <a:rPr lang="en-US" sz="2800" u="sng" dirty="0"/>
              <a:t>Let us look at two special cases:</a:t>
            </a:r>
          </a:p>
        </p:txBody>
      </p:sp>
      <p:sp>
        <p:nvSpPr>
          <p:cNvPr id="2" name="Title 1">
            <a:extLst>
              <a:ext uri="{FF2B5EF4-FFF2-40B4-BE49-F238E27FC236}">
                <a16:creationId xmlns:a16="http://schemas.microsoft.com/office/drawing/2014/main" id="{B983217F-1550-49CC-99BC-DEFBD5DAD16B}"/>
              </a:ext>
            </a:extLst>
          </p:cNvPr>
          <p:cNvSpPr>
            <a:spLocks noGrp="1"/>
          </p:cNvSpPr>
          <p:nvPr>
            <p:ph type="title"/>
          </p:nvPr>
        </p:nvSpPr>
        <p:spPr>
          <a:xfrm>
            <a:off x="609601" y="148581"/>
            <a:ext cx="10972799" cy="845837"/>
          </a:xfrm>
        </p:spPr>
        <p:txBody>
          <a:bodyPr/>
          <a:lstStyle/>
          <a:p>
            <a:r>
              <a:rPr lang="en-US" dirty="0"/>
              <a:t>Input Impedance</a:t>
            </a:r>
          </a:p>
        </p:txBody>
      </p:sp>
    </p:spTree>
    <p:extLst>
      <p:ext uri="{BB962C8B-B14F-4D97-AF65-F5344CB8AC3E}">
        <p14:creationId xmlns:p14="http://schemas.microsoft.com/office/powerpoint/2010/main" val="289646723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1625BCD8-9C0C-41DF-9C70-2C3ECEDBFC89}"/>
              </a:ext>
            </a:extLst>
          </p:cNvPr>
          <p:cNvSpPr/>
          <p:nvPr/>
        </p:nvSpPr>
        <p:spPr>
          <a:xfrm>
            <a:off x="2149473" y="1652493"/>
            <a:ext cx="4124460" cy="324370"/>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9" name="Rectangle 28">
            <a:extLst>
              <a:ext uri="{FF2B5EF4-FFF2-40B4-BE49-F238E27FC236}">
                <a16:creationId xmlns:a16="http://schemas.microsoft.com/office/drawing/2014/main" id="{D6D77B13-EDF8-48C9-8ADB-9B83A64FB336}"/>
              </a:ext>
            </a:extLst>
          </p:cNvPr>
          <p:cNvSpPr/>
          <p:nvPr/>
        </p:nvSpPr>
        <p:spPr>
          <a:xfrm>
            <a:off x="3002301" y="2418365"/>
            <a:ext cx="4221290" cy="569397"/>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4377CBBA-19D8-4552-9E01-86FD868E6A2E}"/>
              </a:ext>
            </a:extLst>
          </p:cNvPr>
          <p:cNvSpPr/>
          <p:nvPr/>
        </p:nvSpPr>
        <p:spPr>
          <a:xfrm>
            <a:off x="659485" y="624110"/>
            <a:ext cx="10770515" cy="369332"/>
          </a:xfrm>
          <a:prstGeom prst="rect">
            <a:avLst/>
          </a:prstGeom>
        </p:spPr>
        <p:txBody>
          <a:bodyPr wrap="square">
            <a:spAutoFit/>
          </a:bodyPr>
          <a:lstStyle/>
          <a:p>
            <a:r>
              <a:rPr lang="en-US" sz="1800" i="1" dirty="0"/>
              <a:t>Input impedance is the impedance (ratio of total voltage to total current) seen at the input to a system.</a:t>
            </a:r>
          </a:p>
        </p:txBody>
      </p:sp>
      <p:sp>
        <p:nvSpPr>
          <p:cNvPr id="15" name="Rectangle 14">
            <a:extLst>
              <a:ext uri="{FF2B5EF4-FFF2-40B4-BE49-F238E27FC236}">
                <a16:creationId xmlns:a16="http://schemas.microsoft.com/office/drawing/2014/main" id="{1D353431-2C93-48E2-A176-6FB836E894E8}"/>
              </a:ext>
            </a:extLst>
          </p:cNvPr>
          <p:cNvSpPr/>
          <p:nvPr/>
        </p:nvSpPr>
        <p:spPr>
          <a:xfrm>
            <a:off x="2043969" y="976349"/>
            <a:ext cx="5030470" cy="523220"/>
          </a:xfrm>
          <a:prstGeom prst="rect">
            <a:avLst/>
          </a:prstGeom>
        </p:spPr>
        <p:txBody>
          <a:bodyPr wrap="square">
            <a:spAutoFit/>
          </a:bodyPr>
          <a:lstStyle/>
          <a:p>
            <a:r>
              <a:rPr lang="en-US" sz="2800" u="sng" dirty="0"/>
              <a:t>Let us look at two special cases:</a:t>
            </a:r>
          </a:p>
        </p:txBody>
      </p:sp>
      <mc:AlternateContent xmlns:mc="http://schemas.openxmlformats.org/markup-compatibility/2006" xmlns:a14="http://schemas.microsoft.com/office/drawing/2010/main">
        <mc:Choice Requires="a14">
          <p:sp>
            <p:nvSpPr>
              <p:cNvPr id="27" name="Rectangle 26">
                <a:extLst>
                  <a:ext uri="{FF2B5EF4-FFF2-40B4-BE49-F238E27FC236}">
                    <a16:creationId xmlns:a16="http://schemas.microsoft.com/office/drawing/2014/main" id="{45410F61-038A-46E8-BF05-F5283A54B067}"/>
                  </a:ext>
                </a:extLst>
              </p:cNvPr>
              <p:cNvSpPr/>
              <p:nvPr/>
            </p:nvSpPr>
            <p:spPr>
              <a:xfrm>
                <a:off x="7143164" y="1280880"/>
                <a:ext cx="2684773" cy="67903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𝑍</m:t>
                          </m:r>
                        </m:e>
                        <m:sub>
                          <m:r>
                            <a:rPr lang="en-US" sz="1800" b="0" i="1" smtClean="0">
                              <a:latin typeface="Cambria Math" panose="02040503050406030204" pitchFamily="18" charset="0"/>
                            </a:rPr>
                            <m:t>𝑖𝑛</m:t>
                          </m:r>
                        </m:sub>
                      </m:sSub>
                      <m:r>
                        <a:rPr lang="en-US" sz="1800" b="0" i="1" smtClean="0">
                          <a:latin typeface="Cambria Math" panose="02040503050406030204" pitchFamily="18" charset="0"/>
                        </a:rPr>
                        <m:t>=</m:t>
                      </m:r>
                      <m:sSub>
                        <m:sSubPr>
                          <m:ctrlPr>
                            <a:rPr lang="en-US" sz="1800" i="1">
                              <a:latin typeface="Cambria Math" panose="02040503050406030204" pitchFamily="18" charset="0"/>
                            </a:rPr>
                          </m:ctrlPr>
                        </m:sSubPr>
                        <m:e>
                          <m:r>
                            <a:rPr lang="en-US" sz="1800" i="1">
                              <a:latin typeface="Cambria Math" panose="02040503050406030204" pitchFamily="18" charset="0"/>
                            </a:rPr>
                            <m:t>𝑍</m:t>
                          </m:r>
                        </m:e>
                        <m:sub>
                          <m:r>
                            <a:rPr lang="en-US" sz="1800" i="1">
                              <a:latin typeface="Cambria Math" panose="02040503050406030204" pitchFamily="18" charset="0"/>
                            </a:rPr>
                            <m:t>∘</m:t>
                          </m:r>
                        </m:sub>
                      </m:sSub>
                      <m:f>
                        <m:fPr>
                          <m:ctrlPr>
                            <a:rPr lang="en-US" sz="1800" b="0" i="1" smtClean="0">
                              <a:latin typeface="Cambria Math" panose="02040503050406030204" pitchFamily="18" charset="0"/>
                            </a:rPr>
                          </m:ctrlPr>
                        </m:fPr>
                        <m:num>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𝑍</m:t>
                              </m:r>
                            </m:e>
                            <m:sub>
                              <m:r>
                                <a:rPr lang="en-US" sz="1800" b="0" i="1" smtClean="0">
                                  <a:latin typeface="Cambria Math" panose="02040503050406030204" pitchFamily="18" charset="0"/>
                                </a:rPr>
                                <m:t>𝐿</m:t>
                              </m:r>
                            </m:sub>
                          </m:sSub>
                          <m:r>
                            <a:rPr lang="en-US" sz="1800" b="0" i="1" smtClean="0">
                              <a:latin typeface="Cambria Math" panose="02040503050406030204" pitchFamily="18" charset="0"/>
                            </a:rPr>
                            <m:t>+</m:t>
                          </m:r>
                          <m:r>
                            <a:rPr lang="en-US" sz="1800" b="0" i="1" smtClean="0">
                              <a:latin typeface="Cambria Math" panose="02040503050406030204" pitchFamily="18" charset="0"/>
                            </a:rPr>
                            <m:t>𝑗</m:t>
                          </m:r>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𝑍</m:t>
                              </m:r>
                            </m:e>
                            <m:sub>
                              <m:r>
                                <a:rPr lang="en-US" sz="1800" b="0" i="1" smtClean="0">
                                  <a:latin typeface="Cambria Math" panose="02040503050406030204" pitchFamily="18" charset="0"/>
                                </a:rPr>
                                <m:t>∘</m:t>
                              </m:r>
                            </m:sub>
                          </m:sSub>
                          <m:r>
                            <m:rPr>
                              <m:sty m:val="p"/>
                            </m:rPr>
                            <a:rPr lang="en-US" sz="1800" b="0" i="1" smtClean="0">
                              <a:latin typeface="Cambria Math" panose="02040503050406030204" pitchFamily="18" charset="0"/>
                            </a:rPr>
                            <m:t>tan</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𝛽</m:t>
                              </m:r>
                              <m:r>
                                <a:rPr lang="en-US" sz="1800" b="0" i="1" smtClean="0">
                                  <a:latin typeface="Cambria Math" panose="02040503050406030204" pitchFamily="18" charset="0"/>
                                </a:rPr>
                                <m:t>ℓ</m:t>
                              </m:r>
                            </m:e>
                          </m:d>
                        </m:num>
                        <m:den>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𝑍</m:t>
                              </m:r>
                            </m:e>
                            <m:sub>
                              <m:r>
                                <a:rPr lang="en-US" sz="1800" b="0" i="1" smtClean="0">
                                  <a:latin typeface="Cambria Math" panose="02040503050406030204" pitchFamily="18" charset="0"/>
                                </a:rPr>
                                <m:t>∘</m:t>
                              </m:r>
                            </m:sub>
                          </m:sSub>
                          <m:r>
                            <a:rPr lang="en-US" sz="1800" b="0" i="1" smtClean="0">
                              <a:latin typeface="Cambria Math" panose="02040503050406030204" pitchFamily="18" charset="0"/>
                            </a:rPr>
                            <m:t>+</m:t>
                          </m:r>
                          <m:r>
                            <a:rPr lang="en-US" sz="1800" b="0" i="1" smtClean="0">
                              <a:latin typeface="Cambria Math" panose="02040503050406030204" pitchFamily="18" charset="0"/>
                            </a:rPr>
                            <m:t>𝑗</m:t>
                          </m:r>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𝑍</m:t>
                              </m:r>
                            </m:e>
                            <m:sub>
                              <m:r>
                                <a:rPr lang="en-US" sz="1800" b="0" i="1" smtClean="0">
                                  <a:latin typeface="Cambria Math" panose="02040503050406030204" pitchFamily="18" charset="0"/>
                                </a:rPr>
                                <m:t>𝐿</m:t>
                              </m:r>
                            </m:sub>
                          </m:sSub>
                          <m:r>
                            <m:rPr>
                              <m:sty m:val="p"/>
                            </m:rPr>
                            <a:rPr lang="en-US" sz="1800" b="0" i="0" smtClean="0">
                              <a:latin typeface="Cambria Math" panose="02040503050406030204" pitchFamily="18" charset="0"/>
                            </a:rPr>
                            <m:t>tan</m:t>
                          </m:r>
                          <m:r>
                            <a:rPr lang="en-US" sz="1800" b="0" i="1" smtClean="0">
                              <a:latin typeface="Cambria Math" panose="02040503050406030204" pitchFamily="18" charset="0"/>
                            </a:rPr>
                            <m:t>⁡(</m:t>
                          </m:r>
                          <m:r>
                            <a:rPr lang="en-US" sz="1800" b="0" i="1" smtClean="0">
                              <a:latin typeface="Cambria Math" panose="02040503050406030204" pitchFamily="18" charset="0"/>
                            </a:rPr>
                            <m:t>𝛽</m:t>
                          </m:r>
                          <m:r>
                            <a:rPr lang="en-US" sz="1800" b="0" i="1" smtClean="0">
                              <a:latin typeface="Cambria Math" panose="02040503050406030204" pitchFamily="18" charset="0"/>
                            </a:rPr>
                            <m:t>ℓ)</m:t>
                          </m:r>
                        </m:den>
                      </m:f>
                    </m:oMath>
                  </m:oMathPara>
                </a14:m>
                <a:endParaRPr lang="en-US" sz="1800" dirty="0"/>
              </a:p>
            </p:txBody>
          </p:sp>
        </mc:Choice>
        <mc:Fallback xmlns="">
          <p:sp>
            <p:nvSpPr>
              <p:cNvPr id="27" name="Rectangle 26">
                <a:extLst>
                  <a:ext uri="{FF2B5EF4-FFF2-40B4-BE49-F238E27FC236}">
                    <a16:creationId xmlns:a16="http://schemas.microsoft.com/office/drawing/2014/main" id="{45410F61-038A-46E8-BF05-F5283A54B067}"/>
                  </a:ext>
                </a:extLst>
              </p:cNvPr>
              <p:cNvSpPr>
                <a:spLocks noRot="1" noChangeAspect="1" noMove="1" noResize="1" noEditPoints="1" noAdjustHandles="1" noChangeArrowheads="1" noChangeShapeType="1" noTextEdit="1"/>
              </p:cNvSpPr>
              <p:nvPr/>
            </p:nvSpPr>
            <p:spPr>
              <a:xfrm>
                <a:off x="7143164" y="1280880"/>
                <a:ext cx="2684773" cy="679032"/>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Rectangle 15">
                <a:extLst>
                  <a:ext uri="{FF2B5EF4-FFF2-40B4-BE49-F238E27FC236}">
                    <a16:creationId xmlns:a16="http://schemas.microsoft.com/office/drawing/2014/main" id="{96D9375E-B96D-4C85-B9AF-BC6E4AFA174F}"/>
                  </a:ext>
                </a:extLst>
              </p:cNvPr>
              <p:cNvSpPr/>
              <p:nvPr/>
            </p:nvSpPr>
            <p:spPr>
              <a:xfrm>
                <a:off x="2149474" y="1600526"/>
                <a:ext cx="7846243" cy="369332"/>
              </a:xfrm>
              <a:prstGeom prst="rect">
                <a:avLst/>
              </a:prstGeom>
            </p:spPr>
            <p:txBody>
              <a:bodyPr wrap="square">
                <a:spAutoFit/>
              </a:bodyPr>
              <a:lstStyle/>
              <a:p>
                <a:r>
                  <a:rPr lang="en-US" sz="1800" b="1" dirty="0"/>
                  <a:t>Case 2: open circuit termination (</a:t>
                </a:r>
                <a14:m>
                  <m:oMath xmlns:m="http://schemas.openxmlformats.org/officeDocument/2006/math">
                    <m:sSub>
                      <m:sSubPr>
                        <m:ctrlPr>
                          <a:rPr lang="en-US" sz="1800" b="1" i="1" smtClean="0">
                            <a:latin typeface="Cambria Math" panose="02040503050406030204" pitchFamily="18" charset="0"/>
                          </a:rPr>
                        </m:ctrlPr>
                      </m:sSubPr>
                      <m:e>
                        <m:r>
                          <a:rPr lang="en-US" sz="1800" b="1" i="1" smtClean="0">
                            <a:latin typeface="Cambria Math" panose="02040503050406030204" pitchFamily="18" charset="0"/>
                          </a:rPr>
                          <m:t>𝒁</m:t>
                        </m:r>
                      </m:e>
                      <m:sub>
                        <m:r>
                          <a:rPr lang="en-US" sz="1800" b="1" i="1" smtClean="0">
                            <a:latin typeface="Cambria Math" panose="02040503050406030204" pitchFamily="18" charset="0"/>
                          </a:rPr>
                          <m:t>𝑳</m:t>
                        </m:r>
                      </m:sub>
                    </m:sSub>
                    <m:r>
                      <a:rPr lang="en-US" sz="1800" b="1" i="1" smtClean="0">
                        <a:latin typeface="Cambria Math" panose="02040503050406030204" pitchFamily="18" charset="0"/>
                      </a:rPr>
                      <m:t>=∞)</m:t>
                    </m:r>
                  </m:oMath>
                </a14:m>
                <a:endParaRPr lang="en-US" sz="1800" b="1" dirty="0"/>
              </a:p>
            </p:txBody>
          </p:sp>
        </mc:Choice>
        <mc:Fallback xmlns="">
          <p:sp>
            <p:nvSpPr>
              <p:cNvPr id="16" name="Rectangle 15">
                <a:extLst>
                  <a:ext uri="{FF2B5EF4-FFF2-40B4-BE49-F238E27FC236}">
                    <a16:creationId xmlns:a16="http://schemas.microsoft.com/office/drawing/2014/main" id="{96D9375E-B96D-4C85-B9AF-BC6E4AFA174F}"/>
                  </a:ext>
                </a:extLst>
              </p:cNvPr>
              <p:cNvSpPr>
                <a:spLocks noRot="1" noChangeAspect="1" noMove="1" noResize="1" noEditPoints="1" noAdjustHandles="1" noChangeArrowheads="1" noChangeShapeType="1" noTextEdit="1"/>
              </p:cNvSpPr>
              <p:nvPr/>
            </p:nvSpPr>
            <p:spPr>
              <a:xfrm>
                <a:off x="2149474" y="1600526"/>
                <a:ext cx="7846243" cy="369332"/>
              </a:xfrm>
              <a:prstGeom prst="rect">
                <a:avLst/>
              </a:prstGeom>
              <a:blipFill>
                <a:blip r:embed="rId3"/>
                <a:stretch>
                  <a:fillRect l="-699" t="-10000" b="-26667"/>
                </a:stretch>
              </a:blipFill>
            </p:spPr>
            <p:txBody>
              <a:bodyPr/>
              <a:lstStyle/>
              <a:p>
                <a:r>
                  <a:rPr lang="en-US">
                    <a:noFill/>
                  </a:rPr>
                  <a:t> </a:t>
                </a:r>
              </a:p>
            </p:txBody>
          </p:sp>
        </mc:Fallback>
      </mc:AlternateContent>
      <p:sp>
        <p:nvSpPr>
          <p:cNvPr id="17" name="Rectangle 16">
            <a:extLst>
              <a:ext uri="{FF2B5EF4-FFF2-40B4-BE49-F238E27FC236}">
                <a16:creationId xmlns:a16="http://schemas.microsoft.com/office/drawing/2014/main" id="{A889199A-F689-43C9-A781-AE89D38E7C04}"/>
              </a:ext>
            </a:extLst>
          </p:cNvPr>
          <p:cNvSpPr/>
          <p:nvPr/>
        </p:nvSpPr>
        <p:spPr>
          <a:xfrm>
            <a:off x="2149474" y="1976863"/>
            <a:ext cx="7846243" cy="369332"/>
          </a:xfrm>
          <a:prstGeom prst="rect">
            <a:avLst/>
          </a:prstGeom>
        </p:spPr>
        <p:txBody>
          <a:bodyPr wrap="square">
            <a:spAutoFit/>
          </a:bodyPr>
          <a:lstStyle/>
          <a:p>
            <a:r>
              <a:rPr lang="en-US" sz="1800" dirty="0"/>
              <a:t>In this case, </a:t>
            </a:r>
          </a:p>
        </p:txBody>
      </p:sp>
      <mc:AlternateContent xmlns:mc="http://schemas.openxmlformats.org/markup-compatibility/2006" xmlns:a14="http://schemas.microsoft.com/office/drawing/2010/main">
        <mc:Choice Requires="a14">
          <p:sp>
            <p:nvSpPr>
              <p:cNvPr id="18" name="Rectangle 17">
                <a:extLst>
                  <a:ext uri="{FF2B5EF4-FFF2-40B4-BE49-F238E27FC236}">
                    <a16:creationId xmlns:a16="http://schemas.microsoft.com/office/drawing/2014/main" id="{4EBEBDE2-4DE1-461D-B18F-6A4B1F9D9958}"/>
                  </a:ext>
                </a:extLst>
              </p:cNvPr>
              <p:cNvSpPr/>
              <p:nvPr/>
            </p:nvSpPr>
            <p:spPr>
              <a:xfrm>
                <a:off x="2949918" y="2437847"/>
                <a:ext cx="4321696" cy="506870"/>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𝑍</m:t>
                          </m:r>
                        </m:e>
                        <m:sub>
                          <m:r>
                            <a:rPr lang="en-US" sz="1800" b="0" i="1" smtClean="0">
                              <a:latin typeface="Cambria Math" panose="02040503050406030204" pitchFamily="18" charset="0"/>
                            </a:rPr>
                            <m:t>𝑖𝑛</m:t>
                          </m:r>
                          <m:r>
                            <a:rPr lang="en-US" sz="1800" b="0" i="1" smtClean="0">
                              <a:latin typeface="Cambria Math" panose="02040503050406030204" pitchFamily="18" charset="0"/>
                            </a:rPr>
                            <m:t>,</m:t>
                          </m:r>
                          <m:r>
                            <a:rPr lang="en-US" sz="1800" b="0" i="1" smtClean="0">
                              <a:latin typeface="Cambria Math" panose="02040503050406030204" pitchFamily="18" charset="0"/>
                            </a:rPr>
                            <m:t>𝑜𝑐</m:t>
                          </m:r>
                        </m:sub>
                      </m:sSub>
                      <m:r>
                        <a:rPr lang="en-US" sz="1800" b="0" i="1" smtClean="0">
                          <a:latin typeface="Cambria Math" panose="02040503050406030204" pitchFamily="18" charset="0"/>
                        </a:rPr>
                        <m:t>=−</m:t>
                      </m:r>
                      <m:r>
                        <a:rPr lang="en-US" sz="1800" i="1">
                          <a:latin typeface="Cambria Math" panose="02040503050406030204" pitchFamily="18" charset="0"/>
                        </a:rPr>
                        <m:t>𝑗</m:t>
                      </m:r>
                      <m:sSub>
                        <m:sSubPr>
                          <m:ctrlPr>
                            <a:rPr lang="en-US" sz="1800" i="1">
                              <a:latin typeface="Cambria Math" panose="02040503050406030204" pitchFamily="18" charset="0"/>
                            </a:rPr>
                          </m:ctrlPr>
                        </m:sSubPr>
                        <m:e>
                          <m:r>
                            <a:rPr lang="en-US" sz="1800" i="1">
                              <a:latin typeface="Cambria Math" panose="02040503050406030204" pitchFamily="18" charset="0"/>
                            </a:rPr>
                            <m:t>𝑍</m:t>
                          </m:r>
                        </m:e>
                        <m:sub>
                          <m:r>
                            <a:rPr lang="en-US" sz="1800" i="1">
                              <a:latin typeface="Cambria Math" panose="02040503050406030204" pitchFamily="18" charset="0"/>
                            </a:rPr>
                            <m:t>∘</m:t>
                          </m:r>
                        </m:sub>
                      </m:sSub>
                      <m:func>
                        <m:funcPr>
                          <m:ctrlPr>
                            <a:rPr lang="en-US" sz="1800" b="0" i="1" smtClean="0">
                              <a:latin typeface="Cambria Math" panose="02040503050406030204" pitchFamily="18" charset="0"/>
                            </a:rPr>
                          </m:ctrlPr>
                        </m:funcPr>
                        <m:fName>
                          <m:r>
                            <m:rPr>
                              <m:sty m:val="p"/>
                            </m:rPr>
                            <a:rPr lang="en-US" sz="1800" b="0" i="0" smtClean="0">
                              <a:latin typeface="Cambria Math" panose="02040503050406030204" pitchFamily="18" charset="0"/>
                            </a:rPr>
                            <m:t>cot</m:t>
                          </m:r>
                        </m:fName>
                        <m:e>
                          <m:d>
                            <m:dPr>
                              <m:ctrlPr>
                                <a:rPr lang="en-US" sz="1800" i="1">
                                  <a:latin typeface="Cambria Math" panose="02040503050406030204" pitchFamily="18" charset="0"/>
                                </a:rPr>
                              </m:ctrlPr>
                            </m:dPr>
                            <m:e>
                              <m:r>
                                <a:rPr lang="en-US" sz="1800" i="1">
                                  <a:latin typeface="Cambria Math" panose="02040503050406030204" pitchFamily="18" charset="0"/>
                                </a:rPr>
                                <m:t>𝛽</m:t>
                              </m:r>
                              <m:r>
                                <a:rPr lang="en-US" sz="1800" i="1">
                                  <a:latin typeface="Cambria Math" panose="02040503050406030204" pitchFamily="18" charset="0"/>
                                </a:rPr>
                                <m:t>ℓ</m:t>
                              </m:r>
                            </m:e>
                          </m:d>
                        </m:e>
                      </m:func>
                      <m:r>
                        <a:rPr lang="en-US" sz="1800" b="0" i="1" smtClean="0">
                          <a:latin typeface="Cambria Math" panose="02040503050406030204" pitchFamily="18" charset="0"/>
                        </a:rPr>
                        <m:t>=−</m:t>
                      </m:r>
                      <m:r>
                        <a:rPr lang="en-US" sz="1800" b="0" i="1" smtClean="0">
                          <a:latin typeface="Cambria Math" panose="02040503050406030204" pitchFamily="18" charset="0"/>
                        </a:rPr>
                        <m:t>𝑗</m:t>
                      </m:r>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𝑍</m:t>
                          </m:r>
                        </m:e>
                        <m:sub>
                          <m:r>
                            <a:rPr lang="en-US" sz="1800" b="0" i="1" smtClean="0">
                              <a:latin typeface="Cambria Math" panose="02040503050406030204" pitchFamily="18" charset="0"/>
                            </a:rPr>
                            <m:t>∘</m:t>
                          </m:r>
                        </m:sub>
                      </m:sSub>
                      <m:r>
                        <m:rPr>
                          <m:sty m:val="p"/>
                        </m:rPr>
                        <a:rPr lang="en-US" sz="1800" b="0" i="0" smtClean="0">
                          <a:latin typeface="Cambria Math" panose="02040503050406030204" pitchFamily="18" charset="0"/>
                        </a:rPr>
                        <m:t>cot</m:t>
                      </m:r>
                      <m:r>
                        <a:rPr lang="en-US" sz="1800" b="0" i="1" smtClean="0">
                          <a:latin typeface="Cambria Math" panose="02040503050406030204" pitchFamily="18" charset="0"/>
                        </a:rPr>
                        <m:t>⁡⁡</m:t>
                      </m:r>
                      <m:d>
                        <m:dPr>
                          <m:ctrlPr>
                            <a:rPr lang="en-US" sz="1800" b="0" i="1" smtClean="0">
                              <a:latin typeface="Cambria Math" panose="02040503050406030204" pitchFamily="18" charset="0"/>
                            </a:rPr>
                          </m:ctrlPr>
                        </m:dPr>
                        <m:e>
                          <m:f>
                            <m:fPr>
                              <m:type m:val="skw"/>
                              <m:ctrlPr>
                                <a:rPr lang="en-US" sz="1800" i="1">
                                  <a:latin typeface="Cambria Math" panose="02040503050406030204" pitchFamily="18" charset="0"/>
                                </a:rPr>
                              </m:ctrlPr>
                            </m:fPr>
                            <m:num>
                              <m:r>
                                <a:rPr lang="en-US" sz="1800" i="1">
                                  <a:latin typeface="Cambria Math" panose="02040503050406030204" pitchFamily="18" charset="0"/>
                                </a:rPr>
                                <m:t>2</m:t>
                              </m:r>
                              <m:r>
                                <a:rPr lang="en-US" sz="1800" i="1">
                                  <a:latin typeface="Cambria Math" panose="02040503050406030204" pitchFamily="18" charset="0"/>
                                </a:rPr>
                                <m:t>𝜋</m:t>
                              </m:r>
                              <m:r>
                                <a:rPr lang="en-US" sz="1800" i="1">
                                  <a:latin typeface="Cambria Math" panose="02040503050406030204" pitchFamily="18" charset="0"/>
                                </a:rPr>
                                <m:t>ℓ</m:t>
                              </m:r>
                            </m:num>
                            <m:den>
                              <m:r>
                                <a:rPr lang="en-US" sz="1800" i="1">
                                  <a:latin typeface="Cambria Math" panose="02040503050406030204" pitchFamily="18" charset="0"/>
                                </a:rPr>
                                <m:t>𝜆</m:t>
                              </m:r>
                            </m:den>
                          </m:f>
                        </m:e>
                      </m:d>
                    </m:oMath>
                  </m:oMathPara>
                </a14:m>
                <a:endParaRPr lang="en-US" sz="1800" dirty="0"/>
              </a:p>
            </p:txBody>
          </p:sp>
        </mc:Choice>
        <mc:Fallback xmlns="">
          <p:sp>
            <p:nvSpPr>
              <p:cNvPr id="18" name="Rectangle 17">
                <a:extLst>
                  <a:ext uri="{FF2B5EF4-FFF2-40B4-BE49-F238E27FC236}">
                    <a16:creationId xmlns:a16="http://schemas.microsoft.com/office/drawing/2014/main" id="{4EBEBDE2-4DE1-461D-B18F-6A4B1F9D9958}"/>
                  </a:ext>
                </a:extLst>
              </p:cNvPr>
              <p:cNvSpPr>
                <a:spLocks noRot="1" noChangeAspect="1" noMove="1" noResize="1" noEditPoints="1" noAdjustHandles="1" noChangeArrowheads="1" noChangeShapeType="1" noTextEdit="1"/>
              </p:cNvSpPr>
              <p:nvPr/>
            </p:nvSpPr>
            <p:spPr>
              <a:xfrm>
                <a:off x="2949918" y="2437847"/>
                <a:ext cx="4321696" cy="506870"/>
              </a:xfrm>
              <a:prstGeom prst="rect">
                <a:avLst/>
              </a:prstGeom>
              <a:blipFill>
                <a:blip r:embed="rId4"/>
                <a:stretch>
                  <a:fillRect t="-102410" r="-11566" b="-161446"/>
                </a:stretch>
              </a:blipFill>
            </p:spPr>
            <p:txBody>
              <a:bodyPr/>
              <a:lstStyle/>
              <a:p>
                <a:r>
                  <a:rPr lang="en-US">
                    <a:noFill/>
                  </a:rPr>
                  <a:t> </a:t>
                </a:r>
              </a:p>
            </p:txBody>
          </p:sp>
        </mc:Fallback>
      </mc:AlternateContent>
      <p:sp>
        <p:nvSpPr>
          <p:cNvPr id="31" name="Rectangle 30">
            <a:extLst>
              <a:ext uri="{FF2B5EF4-FFF2-40B4-BE49-F238E27FC236}">
                <a16:creationId xmlns:a16="http://schemas.microsoft.com/office/drawing/2014/main" id="{A47C1DA1-DCE0-449E-9803-AC56DDAA072A}"/>
              </a:ext>
            </a:extLst>
          </p:cNvPr>
          <p:cNvSpPr/>
          <p:nvPr/>
        </p:nvSpPr>
        <p:spPr>
          <a:xfrm>
            <a:off x="5268031" y="3179433"/>
            <a:ext cx="4221290" cy="369332"/>
          </a:xfrm>
          <a:prstGeom prst="rect">
            <a:avLst/>
          </a:prstGeom>
        </p:spPr>
        <p:txBody>
          <a:bodyPr wrap="square">
            <a:spAutoFit/>
          </a:bodyPr>
          <a:lstStyle/>
          <a:p>
            <a:r>
              <a:rPr lang="en-US" sz="1800" b="1" dirty="0"/>
              <a:t>Notes:</a:t>
            </a:r>
          </a:p>
        </p:txBody>
      </p:sp>
      <p:pic>
        <p:nvPicPr>
          <p:cNvPr id="8" name="Picture 7">
            <a:extLst>
              <a:ext uri="{FF2B5EF4-FFF2-40B4-BE49-F238E27FC236}">
                <a16:creationId xmlns:a16="http://schemas.microsoft.com/office/drawing/2014/main" id="{F5B47170-32F1-4E49-9066-79697B5445AB}"/>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719870" y="3548765"/>
            <a:ext cx="3304102" cy="2531635"/>
          </a:xfrm>
          <a:prstGeom prst="rect">
            <a:avLst/>
          </a:prstGeom>
        </p:spPr>
      </p:pic>
      <mc:AlternateContent xmlns:mc="http://schemas.openxmlformats.org/markup-compatibility/2006" xmlns:a14="http://schemas.microsoft.com/office/drawing/2010/main">
        <mc:Choice Requires="a14">
          <p:sp>
            <p:nvSpPr>
              <p:cNvPr id="34" name="Rectangle 33">
                <a:extLst>
                  <a:ext uri="{FF2B5EF4-FFF2-40B4-BE49-F238E27FC236}">
                    <a16:creationId xmlns:a16="http://schemas.microsoft.com/office/drawing/2014/main" id="{3D02DB5C-469B-4245-8992-1D457C92AF41}"/>
                  </a:ext>
                </a:extLst>
              </p:cNvPr>
              <p:cNvSpPr/>
              <p:nvPr/>
            </p:nvSpPr>
            <p:spPr>
              <a:xfrm>
                <a:off x="5151644" y="3484386"/>
                <a:ext cx="4837519" cy="774827"/>
              </a:xfrm>
              <a:prstGeom prst="rect">
                <a:avLst/>
              </a:prstGeom>
            </p:spPr>
            <p:txBody>
              <a:bodyPr wrap="square">
                <a:spAutoFit/>
              </a:bodyPr>
              <a:lstStyle/>
              <a:p>
                <a:r>
                  <a:rPr lang="en-US" sz="1800" dirty="0"/>
                  <a:t>1) When </a:t>
                </a:r>
                <a14:m>
                  <m:oMath xmlns:m="http://schemas.openxmlformats.org/officeDocument/2006/math">
                    <m:r>
                      <a:rPr lang="en-US" sz="1800" b="0" i="1" smtClean="0">
                        <a:latin typeface="Cambria Math" panose="02040503050406030204" pitchFamily="18" charset="0"/>
                      </a:rPr>
                      <m:t>ℓ=</m:t>
                    </m:r>
                    <m:f>
                      <m:fPr>
                        <m:ctrlPr>
                          <a:rPr lang="en-US" sz="1800" b="0" i="1" smtClean="0">
                            <a:latin typeface="Cambria Math" panose="02040503050406030204" pitchFamily="18" charset="0"/>
                          </a:rPr>
                        </m:ctrlPr>
                      </m:fPr>
                      <m:num>
                        <m:r>
                          <a:rPr lang="en-US" sz="1800" b="0" i="1" smtClean="0">
                            <a:latin typeface="Cambria Math" panose="02040503050406030204" pitchFamily="18" charset="0"/>
                          </a:rPr>
                          <m:t>𝜆</m:t>
                        </m:r>
                      </m:num>
                      <m:den>
                        <m:r>
                          <a:rPr lang="en-US" sz="1800" b="0" i="1" smtClean="0">
                            <a:latin typeface="Cambria Math" panose="02040503050406030204" pitchFamily="18" charset="0"/>
                          </a:rPr>
                          <m:t>4</m:t>
                        </m:r>
                      </m:den>
                    </m:f>
                  </m:oMath>
                </a14:m>
                <a:r>
                  <a:rPr lang="en-US" sz="1800" dirty="0"/>
                  <a:t>, </a:t>
                </a:r>
                <a14:m>
                  <m:oMath xmlns:m="http://schemas.openxmlformats.org/officeDocument/2006/math">
                    <m:r>
                      <a:rPr lang="en-US" sz="1800" b="0" i="1" smtClean="0">
                        <a:latin typeface="Cambria Math" panose="02040503050406030204" pitchFamily="18" charset="0"/>
                      </a:rPr>
                      <m:t>𝛽</m:t>
                    </m:r>
                    <m:r>
                      <a:rPr lang="en-US" sz="1800" b="0" i="1" smtClean="0">
                        <a:latin typeface="Cambria Math" panose="02040503050406030204" pitchFamily="18" charset="0"/>
                      </a:rPr>
                      <m:t>ℓ=</m:t>
                    </m:r>
                    <m:f>
                      <m:fPr>
                        <m:ctrlPr>
                          <a:rPr lang="en-US" sz="1800" b="0" i="1" smtClean="0">
                            <a:latin typeface="Cambria Math" panose="02040503050406030204" pitchFamily="18" charset="0"/>
                          </a:rPr>
                        </m:ctrlPr>
                      </m:fPr>
                      <m:num>
                        <m:r>
                          <a:rPr lang="en-US" sz="1800" b="0" i="1" smtClean="0">
                            <a:latin typeface="Cambria Math" panose="02040503050406030204" pitchFamily="18" charset="0"/>
                          </a:rPr>
                          <m:t>𝜋</m:t>
                        </m:r>
                      </m:num>
                      <m:den>
                        <m:r>
                          <a:rPr lang="en-US" sz="1800" b="0" i="1" smtClean="0">
                            <a:latin typeface="Cambria Math" panose="02040503050406030204" pitchFamily="18" charset="0"/>
                          </a:rPr>
                          <m:t>2</m:t>
                        </m:r>
                      </m:den>
                    </m:f>
                  </m:oMath>
                </a14:m>
                <a:r>
                  <a:rPr lang="en-US" sz="1800" dirty="0"/>
                  <a:t>, and an open circuit                	(</a:t>
                </a:r>
                <a14:m>
                  <m:oMath xmlns:m="http://schemas.openxmlformats.org/officeDocument/2006/math">
                    <m:sSub>
                      <m:sSubPr>
                        <m:ctrlPr>
                          <a:rPr lang="en-US" sz="1800" b="0" i="1" smtClean="0">
                            <a:latin typeface="Cambria Math" panose="02040503050406030204" pitchFamily="18" charset="0"/>
                          </a:rPr>
                        </m:ctrlPr>
                      </m:sSubPr>
                      <m:e>
                        <m:r>
                          <m:rPr>
                            <m:sty m:val="p"/>
                          </m:rPr>
                          <a:rPr lang="en-US" sz="1800" b="0" i="0" smtClean="0">
                            <a:latin typeface="Cambria Math" panose="02040503050406030204" pitchFamily="18" charset="0"/>
                          </a:rPr>
                          <m:t>Z</m:t>
                        </m:r>
                      </m:e>
                      <m:sub>
                        <m:r>
                          <a:rPr lang="en-US" sz="1800" b="0" i="1" smtClean="0">
                            <a:latin typeface="Cambria Math" panose="02040503050406030204" pitchFamily="18" charset="0"/>
                          </a:rPr>
                          <m:t>∘</m:t>
                        </m:r>
                      </m:sub>
                    </m:sSub>
                    <m:r>
                      <a:rPr lang="en-US" sz="1800" b="0" i="1" smtClean="0">
                        <a:latin typeface="Cambria Math" panose="02040503050406030204" pitchFamily="18" charset="0"/>
                      </a:rPr>
                      <m:t>=∞)</m:t>
                    </m:r>
                  </m:oMath>
                </a14:m>
                <a:r>
                  <a:rPr lang="en-US" sz="1800" dirty="0"/>
                  <a:t> looks like an open circuit (</a:t>
                </a:r>
                <a14:m>
                  <m:oMath xmlns:m="http://schemas.openxmlformats.org/officeDocument/2006/math">
                    <m:sSub>
                      <m:sSubPr>
                        <m:ctrlPr>
                          <a:rPr lang="en-US" sz="1800" i="1">
                            <a:latin typeface="Cambria Math" panose="02040503050406030204" pitchFamily="18" charset="0"/>
                          </a:rPr>
                        </m:ctrlPr>
                      </m:sSubPr>
                      <m:e>
                        <m:r>
                          <m:rPr>
                            <m:sty m:val="p"/>
                          </m:rPr>
                          <a:rPr lang="en-US" sz="1800">
                            <a:latin typeface="Cambria Math" panose="02040503050406030204" pitchFamily="18" charset="0"/>
                          </a:rPr>
                          <m:t>Z</m:t>
                        </m:r>
                      </m:e>
                      <m:sub>
                        <m:r>
                          <a:rPr lang="en-US" sz="1800" b="0" i="1" smtClean="0">
                            <a:latin typeface="Cambria Math" panose="02040503050406030204" pitchFamily="18" charset="0"/>
                          </a:rPr>
                          <m:t>𝑖𝑛</m:t>
                        </m:r>
                      </m:sub>
                    </m:sSub>
                    <m:r>
                      <a:rPr lang="en-US" sz="1800" i="1">
                        <a:latin typeface="Cambria Math" panose="02040503050406030204" pitchFamily="18" charset="0"/>
                      </a:rPr>
                      <m:t>=</m:t>
                    </m:r>
                    <m:r>
                      <a:rPr lang="en-US" sz="1800" b="0" i="1" smtClean="0">
                        <a:latin typeface="Cambria Math" panose="02040503050406030204" pitchFamily="18" charset="0"/>
                      </a:rPr>
                      <m:t>0</m:t>
                    </m:r>
                    <m:r>
                      <a:rPr lang="en-US" sz="1800" i="1">
                        <a:latin typeface="Cambria Math" panose="02040503050406030204" pitchFamily="18" charset="0"/>
                      </a:rPr>
                      <m:t>)</m:t>
                    </m:r>
                  </m:oMath>
                </a14:m>
                <a:endParaRPr lang="en-US" sz="1800" dirty="0"/>
              </a:p>
            </p:txBody>
          </p:sp>
        </mc:Choice>
        <mc:Fallback xmlns="">
          <p:sp>
            <p:nvSpPr>
              <p:cNvPr id="34" name="Rectangle 33">
                <a:extLst>
                  <a:ext uri="{FF2B5EF4-FFF2-40B4-BE49-F238E27FC236}">
                    <a16:creationId xmlns:a16="http://schemas.microsoft.com/office/drawing/2014/main" id="{3D02DB5C-469B-4245-8992-1D457C92AF41}"/>
                  </a:ext>
                </a:extLst>
              </p:cNvPr>
              <p:cNvSpPr>
                <a:spLocks noRot="1" noChangeAspect="1" noMove="1" noResize="1" noEditPoints="1" noAdjustHandles="1" noChangeArrowheads="1" noChangeShapeType="1" noTextEdit="1"/>
              </p:cNvSpPr>
              <p:nvPr/>
            </p:nvSpPr>
            <p:spPr>
              <a:xfrm>
                <a:off x="5151644" y="3484386"/>
                <a:ext cx="4837519" cy="774827"/>
              </a:xfrm>
              <a:prstGeom prst="rect">
                <a:avLst/>
              </a:prstGeom>
              <a:blipFill>
                <a:blip r:embed="rId6"/>
                <a:stretch>
                  <a:fillRect l="-1008" r="-5793" b="-4724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6" name="Rectangle 35">
                <a:extLst>
                  <a:ext uri="{FF2B5EF4-FFF2-40B4-BE49-F238E27FC236}">
                    <a16:creationId xmlns:a16="http://schemas.microsoft.com/office/drawing/2014/main" id="{25F14E0D-E826-4BFA-9A62-37BFE9C362EA}"/>
                  </a:ext>
                </a:extLst>
              </p:cNvPr>
              <p:cNvSpPr/>
              <p:nvPr/>
            </p:nvSpPr>
            <p:spPr>
              <a:xfrm>
                <a:off x="5151643" y="4382830"/>
                <a:ext cx="4997973" cy="774827"/>
              </a:xfrm>
              <a:prstGeom prst="rect">
                <a:avLst/>
              </a:prstGeom>
            </p:spPr>
            <p:txBody>
              <a:bodyPr wrap="square">
                <a:spAutoFit/>
              </a:bodyPr>
              <a:lstStyle/>
              <a:p>
                <a:r>
                  <a:rPr lang="en-US" sz="1800" dirty="0"/>
                  <a:t>2) The input impedance (</a:t>
                </a:r>
                <a14:m>
                  <m:oMath xmlns:m="http://schemas.openxmlformats.org/officeDocument/2006/math">
                    <m:sSub>
                      <m:sSubPr>
                        <m:ctrlPr>
                          <a:rPr lang="en-US" sz="1800" i="1">
                            <a:latin typeface="Cambria Math" panose="02040503050406030204" pitchFamily="18" charset="0"/>
                          </a:rPr>
                        </m:ctrlPr>
                      </m:sSubPr>
                      <m:e>
                        <m:r>
                          <m:rPr>
                            <m:sty m:val="p"/>
                          </m:rPr>
                          <a:rPr lang="en-US" sz="1800">
                            <a:latin typeface="Cambria Math" panose="02040503050406030204" pitchFamily="18" charset="0"/>
                          </a:rPr>
                          <m:t>Z</m:t>
                        </m:r>
                      </m:e>
                      <m:sub>
                        <m:r>
                          <a:rPr lang="en-US" sz="1800" b="0" i="1" smtClean="0">
                            <a:latin typeface="Cambria Math" panose="02040503050406030204" pitchFamily="18" charset="0"/>
                          </a:rPr>
                          <m:t>𝑖𝑛</m:t>
                        </m:r>
                      </m:sub>
                    </m:sSub>
                  </m:oMath>
                </a14:m>
                <a:r>
                  <a:rPr lang="en-US" sz="1800" dirty="0"/>
                  <a:t>) is capacitive for</a:t>
                </a:r>
              </a:p>
              <a:p>
                <a:r>
                  <a:rPr lang="en-US" sz="1800" b="0" i="1" dirty="0">
                    <a:latin typeface="Cambria Math" panose="02040503050406030204" pitchFamily="18" charset="0"/>
                  </a:rPr>
                  <a:t>	</a:t>
                </a:r>
                <a14:m>
                  <m:oMath xmlns:m="http://schemas.openxmlformats.org/officeDocument/2006/math">
                    <m:r>
                      <a:rPr lang="en-US" sz="1800" b="0" i="1" smtClean="0">
                        <a:latin typeface="Cambria Math" panose="02040503050406030204" pitchFamily="18" charset="0"/>
                      </a:rPr>
                      <m:t>0≤ℓ≤</m:t>
                    </m:r>
                    <m:f>
                      <m:fPr>
                        <m:ctrlPr>
                          <a:rPr lang="en-US" sz="1800" b="0" i="1" smtClean="0">
                            <a:latin typeface="Cambria Math" panose="02040503050406030204" pitchFamily="18" charset="0"/>
                          </a:rPr>
                        </m:ctrlPr>
                      </m:fPr>
                      <m:num>
                        <m:r>
                          <a:rPr lang="en-US" sz="1800" b="0" i="1" smtClean="0">
                            <a:latin typeface="Cambria Math" panose="02040503050406030204" pitchFamily="18" charset="0"/>
                          </a:rPr>
                          <m:t>𝜆</m:t>
                        </m:r>
                      </m:num>
                      <m:den>
                        <m:r>
                          <a:rPr lang="en-US" sz="1800" b="0" i="1" smtClean="0">
                            <a:latin typeface="Cambria Math" panose="02040503050406030204" pitchFamily="18" charset="0"/>
                          </a:rPr>
                          <m:t>4</m:t>
                        </m:r>
                      </m:den>
                    </m:f>
                  </m:oMath>
                </a14:m>
                <a:r>
                  <a:rPr lang="en-US" sz="1800" dirty="0"/>
                  <a:t>, and inductive for </a:t>
                </a:r>
                <a14:m>
                  <m:oMath xmlns:m="http://schemas.openxmlformats.org/officeDocument/2006/math">
                    <m:f>
                      <m:fPr>
                        <m:ctrlPr>
                          <a:rPr lang="en-US" sz="1800" b="0" i="1" smtClean="0">
                            <a:latin typeface="Cambria Math" panose="02040503050406030204" pitchFamily="18" charset="0"/>
                          </a:rPr>
                        </m:ctrlPr>
                      </m:fPr>
                      <m:num>
                        <m:r>
                          <a:rPr lang="en-US" sz="1800" b="0" i="1" smtClean="0">
                            <a:latin typeface="Cambria Math" panose="02040503050406030204" pitchFamily="18" charset="0"/>
                          </a:rPr>
                          <m:t>𝜆</m:t>
                        </m:r>
                      </m:num>
                      <m:den>
                        <m:r>
                          <a:rPr lang="en-US" sz="1800" b="0" i="1" smtClean="0">
                            <a:latin typeface="Cambria Math" panose="02040503050406030204" pitchFamily="18" charset="0"/>
                          </a:rPr>
                          <m:t>4</m:t>
                        </m:r>
                      </m:den>
                    </m:f>
                    <m:r>
                      <a:rPr lang="en-US" sz="1800" b="0" i="1" smtClean="0">
                        <a:latin typeface="Cambria Math" panose="02040503050406030204" pitchFamily="18" charset="0"/>
                      </a:rPr>
                      <m:t>≤ℓ≤</m:t>
                    </m:r>
                    <m:f>
                      <m:fPr>
                        <m:ctrlPr>
                          <a:rPr lang="en-US" sz="1800" b="0" i="1" smtClean="0">
                            <a:latin typeface="Cambria Math" panose="02040503050406030204" pitchFamily="18" charset="0"/>
                          </a:rPr>
                        </m:ctrlPr>
                      </m:fPr>
                      <m:num>
                        <m:r>
                          <a:rPr lang="en-US" sz="1800" b="0" i="1" smtClean="0">
                            <a:latin typeface="Cambria Math" panose="02040503050406030204" pitchFamily="18" charset="0"/>
                          </a:rPr>
                          <m:t>𝜆</m:t>
                        </m:r>
                      </m:num>
                      <m:den>
                        <m:r>
                          <a:rPr lang="en-US" sz="1800" b="0" i="1" smtClean="0">
                            <a:latin typeface="Cambria Math" panose="02040503050406030204" pitchFamily="18" charset="0"/>
                          </a:rPr>
                          <m:t>4</m:t>
                        </m:r>
                      </m:den>
                    </m:f>
                  </m:oMath>
                </a14:m>
                <a:endParaRPr lang="en-US" sz="1800" dirty="0"/>
              </a:p>
            </p:txBody>
          </p:sp>
        </mc:Choice>
        <mc:Fallback xmlns="">
          <p:sp>
            <p:nvSpPr>
              <p:cNvPr id="36" name="Rectangle 35">
                <a:extLst>
                  <a:ext uri="{FF2B5EF4-FFF2-40B4-BE49-F238E27FC236}">
                    <a16:creationId xmlns:a16="http://schemas.microsoft.com/office/drawing/2014/main" id="{25F14E0D-E826-4BFA-9A62-37BFE9C362EA}"/>
                  </a:ext>
                </a:extLst>
              </p:cNvPr>
              <p:cNvSpPr>
                <a:spLocks noRot="1" noChangeAspect="1" noMove="1" noResize="1" noEditPoints="1" noAdjustHandles="1" noChangeArrowheads="1" noChangeShapeType="1" noTextEdit="1"/>
              </p:cNvSpPr>
              <p:nvPr/>
            </p:nvSpPr>
            <p:spPr>
              <a:xfrm>
                <a:off x="5151643" y="4382830"/>
                <a:ext cx="4997973" cy="774827"/>
              </a:xfrm>
              <a:prstGeom prst="rect">
                <a:avLst/>
              </a:prstGeom>
              <a:blipFill>
                <a:blip r:embed="rId7"/>
                <a:stretch>
                  <a:fillRect l="-976" t="-4724" b="-472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7" name="Rectangle 36">
                <a:extLst>
                  <a:ext uri="{FF2B5EF4-FFF2-40B4-BE49-F238E27FC236}">
                    <a16:creationId xmlns:a16="http://schemas.microsoft.com/office/drawing/2014/main" id="{05ECE8C3-61EE-4B51-A9CA-AC765FA7EBBC}"/>
                  </a:ext>
                </a:extLst>
              </p:cNvPr>
              <p:cNvSpPr/>
              <p:nvPr/>
            </p:nvSpPr>
            <p:spPr>
              <a:xfrm>
                <a:off x="5151643" y="5170859"/>
                <a:ext cx="4997973" cy="987643"/>
              </a:xfrm>
              <a:prstGeom prst="rect">
                <a:avLst/>
              </a:prstGeom>
            </p:spPr>
            <p:txBody>
              <a:bodyPr wrap="square">
                <a:spAutoFit/>
              </a:bodyPr>
              <a:lstStyle/>
              <a:p>
                <a:r>
                  <a:rPr lang="en-US" sz="1800" dirty="0"/>
                  <a:t>3) The input impedance repeats every </a:t>
                </a:r>
                <a14:m>
                  <m:oMath xmlns:m="http://schemas.openxmlformats.org/officeDocument/2006/math">
                    <m:f>
                      <m:fPr>
                        <m:ctrlPr>
                          <a:rPr lang="en-US" sz="1800" i="1">
                            <a:latin typeface="Cambria Math" panose="02040503050406030204" pitchFamily="18" charset="0"/>
                          </a:rPr>
                        </m:ctrlPr>
                      </m:fPr>
                      <m:num>
                        <m:r>
                          <a:rPr lang="en-US" sz="1800" i="1">
                            <a:latin typeface="Cambria Math" panose="02040503050406030204" pitchFamily="18" charset="0"/>
                          </a:rPr>
                          <m:t>𝜆</m:t>
                        </m:r>
                      </m:num>
                      <m:den>
                        <m:r>
                          <a:rPr lang="en-US" sz="1800" i="1">
                            <a:latin typeface="Cambria Math" panose="02040503050406030204" pitchFamily="18" charset="0"/>
                          </a:rPr>
                          <m:t>2</m:t>
                        </m:r>
                      </m:den>
                    </m:f>
                  </m:oMath>
                </a14:m>
                <a:r>
                  <a:rPr lang="en-US" sz="1800" dirty="0"/>
                  <a:t> </a:t>
                </a:r>
              </a:p>
              <a:p>
                <a:r>
                  <a:rPr lang="en-US" sz="1800" dirty="0"/>
                  <a:t>	</a:t>
                </a:r>
                <a14:m>
                  <m:oMath xmlns:m="http://schemas.openxmlformats.org/officeDocument/2006/math">
                    <m:d>
                      <m:dPr>
                        <m:ctrlPr>
                          <a:rPr lang="en-US" sz="1800" b="0" i="1" smtClean="0">
                            <a:latin typeface="Cambria Math" panose="02040503050406030204" pitchFamily="18" charset="0"/>
                          </a:rPr>
                        </m:ctrlPr>
                      </m:dPr>
                      <m:e>
                        <m:sSub>
                          <m:sSubPr>
                            <m:ctrlPr>
                              <a:rPr lang="en-US" sz="1800" i="1">
                                <a:latin typeface="Cambria Math" panose="02040503050406030204" pitchFamily="18" charset="0"/>
                              </a:rPr>
                            </m:ctrlPr>
                          </m:sSubPr>
                          <m:e>
                            <m:r>
                              <m:rPr>
                                <m:sty m:val="p"/>
                              </m:rPr>
                              <a:rPr lang="en-US" sz="1800">
                                <a:latin typeface="Cambria Math" panose="02040503050406030204" pitchFamily="18" charset="0"/>
                              </a:rPr>
                              <m:t>Z</m:t>
                            </m:r>
                          </m:e>
                          <m:sub>
                            <m:r>
                              <a:rPr lang="en-US" sz="1800" i="1">
                                <a:latin typeface="Cambria Math" panose="02040503050406030204" pitchFamily="18" charset="0"/>
                              </a:rPr>
                              <m:t>𝑖𝑛</m:t>
                            </m:r>
                          </m:sub>
                        </m:sSub>
                        <m:d>
                          <m:dPr>
                            <m:ctrlPr>
                              <a:rPr lang="en-US" sz="1800" i="1">
                                <a:latin typeface="Cambria Math" panose="02040503050406030204" pitchFamily="18" charset="0"/>
                              </a:rPr>
                            </m:ctrlPr>
                          </m:dPr>
                          <m:e>
                            <m:r>
                              <a:rPr lang="en-US" sz="1800" i="1">
                                <a:latin typeface="Cambria Math" panose="02040503050406030204" pitchFamily="18" charset="0"/>
                              </a:rPr>
                              <m:t>𝑧</m:t>
                            </m:r>
                          </m:e>
                        </m:d>
                        <m:r>
                          <a:rPr lang="en-US" sz="1800" i="1">
                            <a:latin typeface="Cambria Math" panose="02040503050406030204" pitchFamily="18" charset="0"/>
                          </a:rPr>
                          <m:t>=</m:t>
                        </m:r>
                        <m:sSub>
                          <m:sSubPr>
                            <m:ctrlPr>
                              <a:rPr lang="en-US" sz="1800" i="1">
                                <a:latin typeface="Cambria Math" panose="02040503050406030204" pitchFamily="18" charset="0"/>
                              </a:rPr>
                            </m:ctrlPr>
                          </m:sSubPr>
                          <m:e>
                            <m:r>
                              <a:rPr lang="en-US" sz="1800" i="1">
                                <a:latin typeface="Cambria Math" panose="02040503050406030204" pitchFamily="18" charset="0"/>
                              </a:rPr>
                              <m:t>𝑍</m:t>
                            </m:r>
                          </m:e>
                          <m:sub>
                            <m:r>
                              <a:rPr lang="en-US" sz="1800" i="1">
                                <a:latin typeface="Cambria Math" panose="02040503050406030204" pitchFamily="18" charset="0"/>
                              </a:rPr>
                              <m:t>𝑖𝑛</m:t>
                            </m:r>
                          </m:sub>
                        </m:sSub>
                        <m:d>
                          <m:dPr>
                            <m:ctrlPr>
                              <a:rPr lang="en-US" sz="1800" i="1">
                                <a:latin typeface="Cambria Math" panose="02040503050406030204" pitchFamily="18" charset="0"/>
                              </a:rPr>
                            </m:ctrlPr>
                          </m:dPr>
                          <m:e>
                            <m:r>
                              <a:rPr lang="en-US" sz="1800" i="1">
                                <a:latin typeface="Cambria Math" panose="02040503050406030204" pitchFamily="18" charset="0"/>
                              </a:rPr>
                              <m:t>𝑧</m:t>
                            </m:r>
                            <m:r>
                              <a:rPr lang="en-US" sz="1800" i="1">
                                <a:latin typeface="Cambria Math" panose="02040503050406030204" pitchFamily="18" charset="0"/>
                              </a:rPr>
                              <m:t>+</m:t>
                            </m:r>
                            <m:f>
                              <m:fPr>
                                <m:ctrlPr>
                                  <a:rPr lang="en-US" sz="1800" i="1">
                                    <a:latin typeface="Cambria Math" panose="02040503050406030204" pitchFamily="18" charset="0"/>
                                  </a:rPr>
                                </m:ctrlPr>
                              </m:fPr>
                              <m:num>
                                <m:r>
                                  <a:rPr lang="en-US" sz="1800" i="1">
                                    <a:latin typeface="Cambria Math" panose="02040503050406030204" pitchFamily="18" charset="0"/>
                                  </a:rPr>
                                  <m:t>𝜆</m:t>
                                </m:r>
                              </m:num>
                              <m:den>
                                <m:r>
                                  <a:rPr lang="en-US" sz="1800" i="1">
                                    <a:latin typeface="Cambria Math" panose="02040503050406030204" pitchFamily="18" charset="0"/>
                                  </a:rPr>
                                  <m:t>2</m:t>
                                </m:r>
                              </m:den>
                            </m:f>
                          </m:e>
                        </m:d>
                      </m:e>
                    </m:d>
                  </m:oMath>
                </a14:m>
                <a:endParaRPr lang="en-US" sz="1800" dirty="0"/>
              </a:p>
            </p:txBody>
          </p:sp>
        </mc:Choice>
        <mc:Fallback xmlns="">
          <p:sp>
            <p:nvSpPr>
              <p:cNvPr id="37" name="Rectangle 36">
                <a:extLst>
                  <a:ext uri="{FF2B5EF4-FFF2-40B4-BE49-F238E27FC236}">
                    <a16:creationId xmlns:a16="http://schemas.microsoft.com/office/drawing/2014/main" id="{05ECE8C3-61EE-4B51-A9CA-AC765FA7EBBC}"/>
                  </a:ext>
                </a:extLst>
              </p:cNvPr>
              <p:cNvSpPr>
                <a:spLocks noRot="1" noChangeAspect="1" noMove="1" noResize="1" noEditPoints="1" noAdjustHandles="1" noChangeArrowheads="1" noChangeShapeType="1" noTextEdit="1"/>
              </p:cNvSpPr>
              <p:nvPr/>
            </p:nvSpPr>
            <p:spPr>
              <a:xfrm>
                <a:off x="5151643" y="5170859"/>
                <a:ext cx="4997973" cy="987643"/>
              </a:xfrm>
              <a:prstGeom prst="rect">
                <a:avLst/>
              </a:prstGeom>
              <a:blipFill>
                <a:blip r:embed="rId8"/>
                <a:stretch>
                  <a:fillRect l="-976"/>
                </a:stretch>
              </a:blipFill>
            </p:spPr>
            <p:txBody>
              <a:bodyPr/>
              <a:lstStyle/>
              <a:p>
                <a:r>
                  <a:rPr lang="en-US">
                    <a:noFill/>
                  </a:rPr>
                  <a:t> </a:t>
                </a:r>
              </a:p>
            </p:txBody>
          </p:sp>
        </mc:Fallback>
      </mc:AlternateContent>
      <p:sp>
        <p:nvSpPr>
          <p:cNvPr id="19" name="Rectangle 18">
            <a:extLst>
              <a:ext uri="{FF2B5EF4-FFF2-40B4-BE49-F238E27FC236}">
                <a16:creationId xmlns:a16="http://schemas.microsoft.com/office/drawing/2014/main" id="{A263977A-7235-4B67-A428-1FE189254324}"/>
              </a:ext>
            </a:extLst>
          </p:cNvPr>
          <p:cNvSpPr/>
          <p:nvPr/>
        </p:nvSpPr>
        <p:spPr>
          <a:xfrm>
            <a:off x="7280612" y="993442"/>
            <a:ext cx="1510019" cy="369332"/>
          </a:xfrm>
          <a:prstGeom prst="rect">
            <a:avLst/>
          </a:prstGeom>
        </p:spPr>
        <p:txBody>
          <a:bodyPr wrap="square">
            <a:spAutoFit/>
          </a:bodyPr>
          <a:lstStyle/>
          <a:p>
            <a:r>
              <a:rPr lang="en-US" sz="1800" u="sng" dirty="0"/>
              <a:t>Recall</a:t>
            </a:r>
          </a:p>
        </p:txBody>
      </p:sp>
      <p:sp>
        <p:nvSpPr>
          <p:cNvPr id="2" name="Title 1">
            <a:extLst>
              <a:ext uri="{FF2B5EF4-FFF2-40B4-BE49-F238E27FC236}">
                <a16:creationId xmlns:a16="http://schemas.microsoft.com/office/drawing/2014/main" id="{40B51215-06A7-4589-85DB-2C76ED396110}"/>
              </a:ext>
            </a:extLst>
          </p:cNvPr>
          <p:cNvSpPr>
            <a:spLocks noGrp="1"/>
          </p:cNvSpPr>
          <p:nvPr>
            <p:ph type="title"/>
          </p:nvPr>
        </p:nvSpPr>
        <p:spPr/>
        <p:txBody>
          <a:bodyPr/>
          <a:lstStyle/>
          <a:p>
            <a:r>
              <a:rPr lang="en-US" dirty="0">
                <a:latin typeface="+mn-lt"/>
              </a:rPr>
              <a:t>Input Impedance</a:t>
            </a:r>
          </a:p>
        </p:txBody>
      </p:sp>
    </p:spTree>
    <p:extLst>
      <p:ext uri="{BB962C8B-B14F-4D97-AF65-F5344CB8AC3E}">
        <p14:creationId xmlns:p14="http://schemas.microsoft.com/office/powerpoint/2010/main" val="224207023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8" name="Rectangle 27">
                <a:extLst>
                  <a:ext uri="{FF2B5EF4-FFF2-40B4-BE49-F238E27FC236}">
                    <a16:creationId xmlns:a16="http://schemas.microsoft.com/office/drawing/2014/main" id="{9EDE5C7C-475E-4775-A7D9-ACB52FD4EB35}"/>
                  </a:ext>
                </a:extLst>
              </p:cNvPr>
              <p:cNvSpPr/>
              <p:nvPr/>
            </p:nvSpPr>
            <p:spPr>
              <a:xfrm>
                <a:off x="1132850" y="1003100"/>
                <a:ext cx="9715497" cy="369332"/>
              </a:xfrm>
              <a:prstGeom prst="rect">
                <a:avLst/>
              </a:prstGeom>
            </p:spPr>
            <p:txBody>
              <a:bodyPr wrap="square">
                <a:spAutoFit/>
              </a:bodyPr>
              <a:lstStyle/>
              <a:p>
                <a:r>
                  <a:rPr lang="en-US" sz="1800" dirty="0"/>
                  <a:t>Consider this circuit:  a load impedance of </a:t>
                </a:r>
                <a14:m>
                  <m:oMath xmlns:m="http://schemas.openxmlformats.org/officeDocument/2006/math">
                    <m:sSub>
                      <m:sSubPr>
                        <m:ctrlPr>
                          <a:rPr lang="en-US" sz="1800" i="1" smtClean="0">
                            <a:latin typeface="Cambria Math" panose="02040503050406030204" pitchFamily="18" charset="0"/>
                          </a:rPr>
                        </m:ctrlPr>
                      </m:sSubPr>
                      <m:e>
                        <m:r>
                          <a:rPr lang="en-US" sz="1800" b="0" i="1" smtClean="0">
                            <a:latin typeface="Cambria Math" panose="02040503050406030204" pitchFamily="18" charset="0"/>
                          </a:rPr>
                          <m:t>𝑍</m:t>
                        </m:r>
                      </m:e>
                      <m:sub>
                        <m:r>
                          <a:rPr lang="en-US" sz="1800" b="0" i="1" smtClean="0">
                            <a:latin typeface="Cambria Math" panose="02040503050406030204" pitchFamily="18" charset="0"/>
                          </a:rPr>
                          <m:t>𝐿</m:t>
                        </m:r>
                      </m:sub>
                    </m:sSub>
                  </m:oMath>
                </a14:m>
                <a:r>
                  <a:rPr lang="en-US" sz="1800" dirty="0"/>
                  <a:t> is being driven using a line with impedance </a:t>
                </a:r>
                <a14:m>
                  <m:oMath xmlns:m="http://schemas.openxmlformats.org/officeDocument/2006/math">
                    <m:sSub>
                      <m:sSubPr>
                        <m:ctrlPr>
                          <a:rPr lang="en-US" sz="1800" i="1" smtClean="0">
                            <a:latin typeface="Cambria Math" panose="02040503050406030204" pitchFamily="18" charset="0"/>
                          </a:rPr>
                        </m:ctrlPr>
                      </m:sSubPr>
                      <m:e>
                        <m:r>
                          <a:rPr lang="en-US" sz="1800" b="0" i="1" smtClean="0">
                            <a:latin typeface="Cambria Math" panose="02040503050406030204" pitchFamily="18" charset="0"/>
                          </a:rPr>
                          <m:t>𝑍</m:t>
                        </m:r>
                      </m:e>
                      <m:sub>
                        <m:r>
                          <a:rPr lang="en-US" sz="1800" b="0" i="1" smtClean="0">
                            <a:latin typeface="Cambria Math" panose="02040503050406030204" pitchFamily="18" charset="0"/>
                          </a:rPr>
                          <m:t>∘</m:t>
                        </m:r>
                      </m:sub>
                    </m:sSub>
                  </m:oMath>
                </a14:m>
                <a:r>
                  <a:rPr lang="en-US" sz="1800" dirty="0"/>
                  <a:t>. </a:t>
                </a:r>
              </a:p>
            </p:txBody>
          </p:sp>
        </mc:Choice>
        <mc:Fallback xmlns="">
          <p:sp>
            <p:nvSpPr>
              <p:cNvPr id="28" name="Rectangle 27">
                <a:extLst>
                  <a:ext uri="{FF2B5EF4-FFF2-40B4-BE49-F238E27FC236}">
                    <a16:creationId xmlns:a16="http://schemas.microsoft.com/office/drawing/2014/main" id="{9EDE5C7C-475E-4775-A7D9-ACB52FD4EB35}"/>
                  </a:ext>
                </a:extLst>
              </p:cNvPr>
              <p:cNvSpPr>
                <a:spLocks noRot="1" noChangeAspect="1" noMove="1" noResize="1" noEditPoints="1" noAdjustHandles="1" noChangeArrowheads="1" noChangeShapeType="1" noTextEdit="1"/>
              </p:cNvSpPr>
              <p:nvPr/>
            </p:nvSpPr>
            <p:spPr>
              <a:xfrm>
                <a:off x="1132850" y="1003100"/>
                <a:ext cx="9715497" cy="369332"/>
              </a:xfrm>
              <a:prstGeom prst="rect">
                <a:avLst/>
              </a:prstGeom>
              <a:blipFill>
                <a:blip r:embed="rId2"/>
                <a:stretch>
                  <a:fillRect l="-565" t="-10000" b="-26667"/>
                </a:stretch>
              </a:blipFill>
            </p:spPr>
            <p:txBody>
              <a:bodyPr/>
              <a:lstStyle/>
              <a:p>
                <a:r>
                  <a:rPr lang="en-US">
                    <a:noFill/>
                  </a:rPr>
                  <a:t> </a:t>
                </a:r>
              </a:p>
            </p:txBody>
          </p:sp>
        </mc:Fallback>
      </mc:AlternateContent>
      <p:sp>
        <p:nvSpPr>
          <p:cNvPr id="14" name="Rectangle 13">
            <a:extLst>
              <a:ext uri="{FF2B5EF4-FFF2-40B4-BE49-F238E27FC236}">
                <a16:creationId xmlns:a16="http://schemas.microsoft.com/office/drawing/2014/main" id="{4377CBBA-19D8-4552-9E01-86FD868E6A2E}"/>
              </a:ext>
            </a:extLst>
          </p:cNvPr>
          <p:cNvSpPr/>
          <p:nvPr/>
        </p:nvSpPr>
        <p:spPr>
          <a:xfrm>
            <a:off x="580249" y="617168"/>
            <a:ext cx="11106926" cy="369332"/>
          </a:xfrm>
          <a:prstGeom prst="rect">
            <a:avLst/>
          </a:prstGeom>
        </p:spPr>
        <p:txBody>
          <a:bodyPr wrap="square">
            <a:spAutoFit/>
          </a:bodyPr>
          <a:lstStyle/>
          <a:p>
            <a:r>
              <a:rPr lang="en-US" sz="1800" i="1" dirty="0"/>
              <a:t>Power transfer to the load may be improved through addition of a “matching network” between the line and the load.</a:t>
            </a:r>
          </a:p>
        </p:txBody>
      </p:sp>
      <mc:AlternateContent xmlns:mc="http://schemas.openxmlformats.org/markup-compatibility/2006" xmlns:a14="http://schemas.microsoft.com/office/drawing/2010/main">
        <mc:Choice Requires="a14">
          <p:sp>
            <p:nvSpPr>
              <p:cNvPr id="27" name="Rectangle 26">
                <a:extLst>
                  <a:ext uri="{FF2B5EF4-FFF2-40B4-BE49-F238E27FC236}">
                    <a16:creationId xmlns:a16="http://schemas.microsoft.com/office/drawing/2014/main" id="{FBBDAC69-B10A-4E93-8E79-FF1DD1D8084D}"/>
                  </a:ext>
                </a:extLst>
              </p:cNvPr>
              <p:cNvSpPr/>
              <p:nvPr/>
            </p:nvSpPr>
            <p:spPr>
              <a:xfrm>
                <a:off x="4201852" y="1455087"/>
                <a:ext cx="5563382" cy="646331"/>
              </a:xfrm>
              <a:prstGeom prst="rect">
                <a:avLst/>
              </a:prstGeom>
            </p:spPr>
            <p:txBody>
              <a:bodyPr wrap="square">
                <a:spAutoFit/>
              </a:bodyPr>
              <a:lstStyle/>
              <a:p>
                <a:r>
                  <a:rPr lang="en-US" sz="1800" dirty="0"/>
                  <a:t>In the most general case, </a:t>
                </a:r>
                <a14:m>
                  <m:oMath xmlns:m="http://schemas.openxmlformats.org/officeDocument/2006/math">
                    <m:sSub>
                      <m:sSubPr>
                        <m:ctrlPr>
                          <a:rPr lang="en-US" sz="1800" i="1">
                            <a:latin typeface="Cambria Math" panose="02040503050406030204" pitchFamily="18" charset="0"/>
                          </a:rPr>
                        </m:ctrlPr>
                      </m:sSubPr>
                      <m:e>
                        <m:r>
                          <a:rPr lang="en-US" sz="1800" b="0" i="1">
                            <a:latin typeface="Cambria Math" panose="02040503050406030204" pitchFamily="18" charset="0"/>
                          </a:rPr>
                          <m:t>𝑍</m:t>
                        </m:r>
                      </m:e>
                      <m:sub>
                        <m:r>
                          <a:rPr lang="en-US" sz="1800" b="0" i="1" smtClean="0">
                            <a:latin typeface="Cambria Math" panose="02040503050406030204" pitchFamily="18" charset="0"/>
                          </a:rPr>
                          <m:t>𝐿</m:t>
                        </m:r>
                      </m:sub>
                    </m:sSub>
                    <m:r>
                      <a:rPr lang="en-US" sz="1800" b="0" i="1" smtClean="0">
                        <a:latin typeface="Cambria Math" panose="02040503050406030204" pitchFamily="18" charset="0"/>
                      </a:rPr>
                      <m:t>≠</m:t>
                    </m:r>
                    <m:sSub>
                      <m:sSubPr>
                        <m:ctrlPr>
                          <a:rPr lang="en-US" sz="1800" i="1" smtClean="0">
                            <a:latin typeface="Cambria Math" panose="02040503050406030204" pitchFamily="18" charset="0"/>
                          </a:rPr>
                        </m:ctrlPr>
                      </m:sSubPr>
                      <m:e>
                        <m:r>
                          <a:rPr lang="en-US" sz="1800" b="0" i="1" smtClean="0">
                            <a:latin typeface="Cambria Math" panose="02040503050406030204" pitchFamily="18" charset="0"/>
                          </a:rPr>
                          <m:t>𝑍</m:t>
                        </m:r>
                      </m:e>
                      <m:sub>
                        <m:r>
                          <a:rPr lang="en-US" sz="1800" b="0" i="1" smtClean="0">
                            <a:latin typeface="Cambria Math" panose="02040503050406030204" pitchFamily="18" charset="0"/>
                          </a:rPr>
                          <m:t>∘</m:t>
                        </m:r>
                      </m:sub>
                    </m:sSub>
                  </m:oMath>
                </a14:m>
                <a:r>
                  <a:rPr lang="en-US" sz="1800" dirty="0"/>
                  <a:t>, and a portion of the signal reflects, according to: </a:t>
                </a:r>
              </a:p>
            </p:txBody>
          </p:sp>
        </mc:Choice>
        <mc:Fallback xmlns="">
          <p:sp>
            <p:nvSpPr>
              <p:cNvPr id="27" name="Rectangle 26">
                <a:extLst>
                  <a:ext uri="{FF2B5EF4-FFF2-40B4-BE49-F238E27FC236}">
                    <a16:creationId xmlns:a16="http://schemas.microsoft.com/office/drawing/2014/main" id="{FBBDAC69-B10A-4E93-8E79-FF1DD1D8084D}"/>
                  </a:ext>
                </a:extLst>
              </p:cNvPr>
              <p:cNvSpPr>
                <a:spLocks noRot="1" noChangeAspect="1" noMove="1" noResize="1" noEditPoints="1" noAdjustHandles="1" noChangeArrowheads="1" noChangeShapeType="1" noTextEdit="1"/>
              </p:cNvSpPr>
              <p:nvPr/>
            </p:nvSpPr>
            <p:spPr>
              <a:xfrm>
                <a:off x="4201852" y="1455087"/>
                <a:ext cx="5563382" cy="646331"/>
              </a:xfrm>
              <a:prstGeom prst="rect">
                <a:avLst/>
              </a:prstGeom>
              <a:blipFill>
                <a:blip r:embed="rId3"/>
                <a:stretch>
                  <a:fillRect l="-876" t="-5660" b="-1415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AA8819DE-8324-4088-8E3E-E3E691E91280}"/>
                  </a:ext>
                </a:extLst>
              </p:cNvPr>
              <p:cNvSpPr/>
              <p:nvPr/>
            </p:nvSpPr>
            <p:spPr>
              <a:xfrm>
                <a:off x="5756730" y="2197884"/>
                <a:ext cx="1594218" cy="656205"/>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800" b="0" i="1" smtClean="0">
                              <a:latin typeface="Cambria Math" panose="02040503050406030204" pitchFamily="18" charset="0"/>
                            </a:rPr>
                          </m:ctrlPr>
                        </m:sSubPr>
                        <m:e>
                          <m:r>
                            <m:rPr>
                              <m:sty m:val="p"/>
                            </m:rPr>
                            <a:rPr lang="en-US" sz="1800" b="0" i="0" smtClean="0">
                              <a:latin typeface="Cambria Math" panose="02040503050406030204" pitchFamily="18" charset="0"/>
                            </a:rPr>
                            <m:t>Γ</m:t>
                          </m:r>
                        </m:e>
                        <m:sub>
                          <m:r>
                            <a:rPr lang="en-US" sz="1800" b="0" i="1" smtClean="0">
                              <a:latin typeface="Cambria Math" panose="02040503050406030204" pitchFamily="18" charset="0"/>
                            </a:rPr>
                            <m:t>𝑖𝑛</m:t>
                          </m:r>
                        </m:sub>
                      </m:sSub>
                      <m:r>
                        <a:rPr lang="en-US" sz="1800" b="0" i="1" smtClean="0">
                          <a:latin typeface="Cambria Math" panose="02040503050406030204" pitchFamily="18" charset="0"/>
                        </a:rPr>
                        <m:t>= </m:t>
                      </m:r>
                      <m:f>
                        <m:fPr>
                          <m:ctrlPr>
                            <a:rPr lang="en-US" sz="1800" b="0" i="1" smtClean="0">
                              <a:latin typeface="Cambria Math" panose="02040503050406030204" pitchFamily="18" charset="0"/>
                            </a:rPr>
                          </m:ctrlPr>
                        </m:fPr>
                        <m:num>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𝑍</m:t>
                              </m:r>
                            </m:e>
                            <m:sub>
                              <m:r>
                                <a:rPr lang="en-US" sz="1800" b="0" i="1" smtClean="0">
                                  <a:latin typeface="Cambria Math" panose="02040503050406030204" pitchFamily="18" charset="0"/>
                                </a:rPr>
                                <m:t>𝐿</m:t>
                              </m:r>
                            </m:sub>
                          </m:sSub>
                          <m:r>
                            <a:rPr lang="en-US" sz="1800" b="0" i="1" smtClean="0">
                              <a:latin typeface="Cambria Math" panose="02040503050406030204" pitchFamily="18" charset="0"/>
                            </a:rPr>
                            <m:t>−</m:t>
                          </m:r>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𝑍</m:t>
                              </m:r>
                            </m:e>
                            <m:sub>
                              <m:r>
                                <a:rPr lang="en-US" sz="1800" b="0" i="1" smtClean="0">
                                  <a:latin typeface="Cambria Math" panose="02040503050406030204" pitchFamily="18" charset="0"/>
                                </a:rPr>
                                <m:t>∘</m:t>
                              </m:r>
                            </m:sub>
                          </m:sSub>
                        </m:num>
                        <m:den>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𝑍</m:t>
                              </m:r>
                            </m:e>
                            <m:sub>
                              <m:r>
                                <a:rPr lang="en-US" sz="1800" b="0" i="1" smtClean="0">
                                  <a:latin typeface="Cambria Math" panose="02040503050406030204" pitchFamily="18" charset="0"/>
                                </a:rPr>
                                <m:t>𝐿</m:t>
                              </m:r>
                            </m:sub>
                          </m:sSub>
                          <m:r>
                            <a:rPr lang="en-US" sz="1800" b="0" i="1" smtClean="0">
                              <a:latin typeface="Cambria Math" panose="02040503050406030204" pitchFamily="18" charset="0"/>
                            </a:rPr>
                            <m:t>+</m:t>
                          </m:r>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𝑍</m:t>
                              </m:r>
                            </m:e>
                            <m:sub>
                              <m:r>
                                <a:rPr lang="en-US" sz="1800" b="0" i="1" smtClean="0">
                                  <a:latin typeface="Cambria Math" panose="02040503050406030204" pitchFamily="18" charset="0"/>
                                </a:rPr>
                                <m:t>∘</m:t>
                              </m:r>
                            </m:sub>
                          </m:sSub>
                        </m:den>
                      </m:f>
                    </m:oMath>
                  </m:oMathPara>
                </a14:m>
                <a:endParaRPr lang="en-US" sz="1800" dirty="0"/>
              </a:p>
            </p:txBody>
          </p:sp>
        </mc:Choice>
        <mc:Fallback xmlns="">
          <p:sp>
            <p:nvSpPr>
              <p:cNvPr id="6" name="Rectangle 5">
                <a:extLst>
                  <a:ext uri="{FF2B5EF4-FFF2-40B4-BE49-F238E27FC236}">
                    <a16:creationId xmlns:a16="http://schemas.microsoft.com/office/drawing/2014/main" id="{AA8819DE-8324-4088-8E3E-E3E691E91280}"/>
                  </a:ext>
                </a:extLst>
              </p:cNvPr>
              <p:cNvSpPr>
                <a:spLocks noRot="1" noChangeAspect="1" noMove="1" noResize="1" noEditPoints="1" noAdjustHandles="1" noChangeArrowheads="1" noChangeShapeType="1" noTextEdit="1"/>
              </p:cNvSpPr>
              <p:nvPr/>
            </p:nvSpPr>
            <p:spPr>
              <a:xfrm>
                <a:off x="5756730" y="2197884"/>
                <a:ext cx="1594218" cy="656205"/>
              </a:xfrm>
              <a:prstGeom prst="rect">
                <a:avLst/>
              </a:prstGeom>
              <a:blipFill>
                <a:blip r:embed="rId4"/>
                <a:stretch>
                  <a:fillRect/>
                </a:stretch>
              </a:blipFill>
            </p:spPr>
            <p:txBody>
              <a:bodyPr/>
              <a:lstStyle/>
              <a:p>
                <a:r>
                  <a:rPr lang="en-US">
                    <a:noFill/>
                  </a:rPr>
                  <a:t> </a:t>
                </a:r>
              </a:p>
            </p:txBody>
          </p:sp>
        </mc:Fallback>
      </mc:AlternateContent>
      <p:pic>
        <p:nvPicPr>
          <p:cNvPr id="7" name="Picture 6">
            <a:extLst>
              <a:ext uri="{FF2B5EF4-FFF2-40B4-BE49-F238E27FC236}">
                <a16:creationId xmlns:a16="http://schemas.microsoft.com/office/drawing/2014/main" id="{B968ABF3-D157-417F-BCC6-47062B3068DF}"/>
              </a:ext>
            </a:extLst>
          </p:cNvPr>
          <p:cNvPicPr>
            <a:picLocks noChangeAspect="1"/>
          </p:cNvPicPr>
          <p:nvPr/>
        </p:nvPicPr>
        <p:blipFill>
          <a:blip r:embed="rId5"/>
          <a:stretch>
            <a:fillRect/>
          </a:stretch>
        </p:blipFill>
        <p:spPr>
          <a:xfrm>
            <a:off x="1772456" y="1454115"/>
            <a:ext cx="2429397" cy="1450561"/>
          </a:xfrm>
          <a:prstGeom prst="rect">
            <a:avLst/>
          </a:prstGeom>
        </p:spPr>
      </p:pic>
      <p:sp>
        <p:nvSpPr>
          <p:cNvPr id="29" name="Rectangle 28">
            <a:extLst>
              <a:ext uri="{FF2B5EF4-FFF2-40B4-BE49-F238E27FC236}">
                <a16:creationId xmlns:a16="http://schemas.microsoft.com/office/drawing/2014/main" id="{C68C02EB-9FE4-4F6A-8E0C-EA24B0594A97}"/>
              </a:ext>
            </a:extLst>
          </p:cNvPr>
          <p:cNvSpPr/>
          <p:nvPr/>
        </p:nvSpPr>
        <p:spPr>
          <a:xfrm>
            <a:off x="1154284" y="3069446"/>
            <a:ext cx="10094115" cy="923330"/>
          </a:xfrm>
          <a:prstGeom prst="rect">
            <a:avLst/>
          </a:prstGeom>
        </p:spPr>
        <p:txBody>
          <a:bodyPr wrap="square">
            <a:spAutoFit/>
          </a:bodyPr>
          <a:lstStyle/>
          <a:p>
            <a:r>
              <a:rPr lang="en-US" sz="1800" dirty="0"/>
              <a:t>To reduce the reflection, an engineer may choose to add a </a:t>
            </a:r>
            <a:r>
              <a:rPr lang="en-US" sz="1800" b="1" dirty="0"/>
              <a:t>matching network</a:t>
            </a:r>
            <a:r>
              <a:rPr lang="en-US" sz="1800" dirty="0"/>
              <a:t>. </a:t>
            </a:r>
          </a:p>
          <a:p>
            <a:r>
              <a:rPr lang="en-US" sz="1800" dirty="0"/>
              <a:t>One such network is a </a:t>
            </a:r>
            <a:r>
              <a:rPr lang="en-US" sz="1800" b="1" dirty="0"/>
              <a:t>quarter-wave transformer</a:t>
            </a:r>
            <a:r>
              <a:rPr lang="en-US" sz="1800" dirty="0"/>
              <a:t>, which adds an extra quarter-wave-long section of transmission line before the load, like this: </a:t>
            </a:r>
          </a:p>
        </p:txBody>
      </p:sp>
      <p:pic>
        <p:nvPicPr>
          <p:cNvPr id="8" name="Picture 7">
            <a:extLst>
              <a:ext uri="{FF2B5EF4-FFF2-40B4-BE49-F238E27FC236}">
                <a16:creationId xmlns:a16="http://schemas.microsoft.com/office/drawing/2014/main" id="{B52D5FDC-A6F2-4603-95ED-15AE6C0B2BB3}"/>
              </a:ext>
            </a:extLst>
          </p:cNvPr>
          <p:cNvPicPr>
            <a:picLocks noChangeAspect="1"/>
          </p:cNvPicPr>
          <p:nvPr/>
        </p:nvPicPr>
        <p:blipFill>
          <a:blip r:embed="rId6"/>
          <a:stretch>
            <a:fillRect/>
          </a:stretch>
        </p:blipFill>
        <p:spPr>
          <a:xfrm>
            <a:off x="1247150" y="3822117"/>
            <a:ext cx="4332001" cy="1936811"/>
          </a:xfrm>
          <a:prstGeom prst="rect">
            <a:avLst/>
          </a:prstGeom>
        </p:spPr>
      </p:pic>
      <mc:AlternateContent xmlns:mc="http://schemas.openxmlformats.org/markup-compatibility/2006" xmlns:a14="http://schemas.microsoft.com/office/drawing/2010/main">
        <mc:Choice Requires="a14">
          <p:sp>
            <p:nvSpPr>
              <p:cNvPr id="31" name="Rectangle 30">
                <a:extLst>
                  <a:ext uri="{FF2B5EF4-FFF2-40B4-BE49-F238E27FC236}">
                    <a16:creationId xmlns:a16="http://schemas.microsoft.com/office/drawing/2014/main" id="{55A735F3-D247-4219-8169-D847EC7CD195}"/>
                  </a:ext>
                </a:extLst>
              </p:cNvPr>
              <p:cNvSpPr/>
              <p:nvPr/>
            </p:nvSpPr>
            <p:spPr>
              <a:xfrm>
                <a:off x="5756730" y="4161151"/>
                <a:ext cx="4510848" cy="1258743"/>
              </a:xfrm>
              <a:prstGeom prst="rect">
                <a:avLst/>
              </a:prstGeom>
            </p:spPr>
            <p:txBody>
              <a:bodyPr wrap="square">
                <a:spAutoFit/>
              </a:bodyPr>
              <a:lstStyle/>
              <a:p>
                <a:r>
                  <a:rPr lang="en-US" sz="1800" dirty="0"/>
                  <a:t>Here, if the added section has characteristic impedance </a:t>
                </a:r>
                <a14:m>
                  <m:oMath xmlns:m="http://schemas.openxmlformats.org/officeDocument/2006/math">
                    <m:sSub>
                      <m:sSubPr>
                        <m:ctrlPr>
                          <a:rPr lang="en-US" sz="1800" i="1">
                            <a:latin typeface="Cambria Math" panose="02040503050406030204" pitchFamily="18" charset="0"/>
                          </a:rPr>
                        </m:ctrlPr>
                      </m:sSubPr>
                      <m:e>
                        <m:r>
                          <a:rPr lang="en-US" sz="1800" i="1">
                            <a:latin typeface="Cambria Math" panose="02040503050406030204" pitchFamily="18" charset="0"/>
                          </a:rPr>
                          <m:t>𝑍</m:t>
                        </m:r>
                      </m:e>
                      <m:sub>
                        <m:r>
                          <a:rPr lang="en-US" sz="1800" b="0" i="1" smtClean="0">
                            <a:latin typeface="Cambria Math" panose="02040503050406030204" pitchFamily="18" charset="0"/>
                          </a:rPr>
                          <m:t>1</m:t>
                        </m:r>
                      </m:sub>
                    </m:sSub>
                    <m:r>
                      <a:rPr lang="en-US" sz="1800" b="0" i="1" smtClean="0">
                        <a:latin typeface="Cambria Math" panose="02040503050406030204" pitchFamily="18" charset="0"/>
                      </a:rPr>
                      <m:t>=</m:t>
                    </m:r>
                    <m:rad>
                      <m:radPr>
                        <m:degHide m:val="on"/>
                        <m:ctrlPr>
                          <a:rPr lang="en-US" sz="1800" b="0" i="1" smtClean="0">
                            <a:latin typeface="Cambria Math" panose="02040503050406030204" pitchFamily="18" charset="0"/>
                          </a:rPr>
                        </m:ctrlPr>
                      </m:radPr>
                      <m:deg/>
                      <m:e>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𝑍</m:t>
                            </m:r>
                          </m:e>
                          <m:sub>
                            <m:r>
                              <a:rPr lang="en-US" sz="1800" b="0" i="1" smtClean="0">
                                <a:latin typeface="Cambria Math" panose="02040503050406030204" pitchFamily="18" charset="0"/>
                              </a:rPr>
                              <m:t>𝐿</m:t>
                            </m:r>
                          </m:sub>
                        </m:sSub>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𝑍</m:t>
                            </m:r>
                          </m:e>
                          <m:sub>
                            <m:r>
                              <a:rPr lang="en-US" sz="1800" b="0" i="1" smtClean="0">
                                <a:latin typeface="Cambria Math" panose="02040503050406030204" pitchFamily="18" charset="0"/>
                              </a:rPr>
                              <m:t>∘</m:t>
                            </m:r>
                          </m:sub>
                        </m:sSub>
                      </m:e>
                    </m:rad>
                  </m:oMath>
                </a14:m>
                <a:r>
                  <a:rPr lang="en-US" sz="1800" dirty="0"/>
                  <a:t>, then the input impedance at the port becomes </a:t>
                </a:r>
                <a14:m>
                  <m:oMath xmlns:m="http://schemas.openxmlformats.org/officeDocument/2006/math">
                    <m:sSub>
                      <m:sSubPr>
                        <m:ctrlPr>
                          <a:rPr lang="en-US" sz="1800" i="1">
                            <a:latin typeface="Cambria Math" panose="02040503050406030204" pitchFamily="18" charset="0"/>
                          </a:rPr>
                        </m:ctrlPr>
                      </m:sSubPr>
                      <m:e>
                        <m:r>
                          <a:rPr lang="en-US" sz="1800" i="1">
                            <a:latin typeface="Cambria Math" panose="02040503050406030204" pitchFamily="18" charset="0"/>
                          </a:rPr>
                          <m:t>𝑍</m:t>
                        </m:r>
                      </m:e>
                      <m:sub>
                        <m:r>
                          <a:rPr lang="en-US" sz="1800" b="0" i="1" smtClean="0">
                            <a:latin typeface="Cambria Math" panose="02040503050406030204" pitchFamily="18" charset="0"/>
                          </a:rPr>
                          <m:t>𝑖𝑛</m:t>
                        </m:r>
                      </m:sub>
                    </m:sSub>
                    <m:r>
                      <a:rPr lang="en-US" sz="1800" b="0" i="1" smtClean="0">
                        <a:latin typeface="Cambria Math" panose="02040503050406030204" pitchFamily="18" charset="0"/>
                      </a:rPr>
                      <m:t>=</m:t>
                    </m:r>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𝑍</m:t>
                        </m:r>
                      </m:e>
                      <m:sub>
                        <m:r>
                          <a:rPr lang="en-US" sz="1800" b="0" i="1" smtClean="0">
                            <a:latin typeface="Cambria Math" panose="02040503050406030204" pitchFamily="18" charset="0"/>
                          </a:rPr>
                          <m:t>∘</m:t>
                        </m:r>
                      </m:sub>
                    </m:sSub>
                  </m:oMath>
                </a14:m>
                <a:r>
                  <a:rPr lang="en-US" sz="1800" dirty="0"/>
                  <a:t>, which </a:t>
                </a:r>
                <a:r>
                  <a:rPr lang="en-US" sz="1800" i="1" dirty="0"/>
                  <a:t>eliminates the reflection </a:t>
                </a:r>
                <a:r>
                  <a:rPr lang="en-US" sz="1800" dirty="0"/>
                  <a:t>(</a:t>
                </a:r>
                <a14:m>
                  <m:oMath xmlns:m="http://schemas.openxmlformats.org/officeDocument/2006/math">
                    <m:sSub>
                      <m:sSubPr>
                        <m:ctrlPr>
                          <a:rPr lang="en-US" sz="1800" b="0" i="1" smtClean="0">
                            <a:latin typeface="Cambria Math" panose="02040503050406030204" pitchFamily="18" charset="0"/>
                          </a:rPr>
                        </m:ctrlPr>
                      </m:sSubPr>
                      <m:e>
                        <m:r>
                          <m:rPr>
                            <m:sty m:val="p"/>
                          </m:rPr>
                          <a:rPr lang="en-US" sz="1800" b="0" i="0" smtClean="0">
                            <a:latin typeface="Cambria Math" panose="02040503050406030204" pitchFamily="18" charset="0"/>
                          </a:rPr>
                          <m:t>Γ</m:t>
                        </m:r>
                      </m:e>
                      <m:sub>
                        <m:r>
                          <m:rPr>
                            <m:sty m:val="p"/>
                          </m:rPr>
                          <a:rPr lang="en-US" sz="1800" b="0" i="0" smtClean="0">
                            <a:latin typeface="Cambria Math" panose="02040503050406030204" pitchFamily="18" charset="0"/>
                          </a:rPr>
                          <m:t>in</m:t>
                        </m:r>
                      </m:sub>
                    </m:sSub>
                    <m:r>
                      <a:rPr lang="en-US" sz="1800" b="0" i="1" smtClean="0">
                        <a:latin typeface="Cambria Math" panose="02040503050406030204" pitchFamily="18" charset="0"/>
                      </a:rPr>
                      <m:t>=0</m:t>
                    </m:r>
                  </m:oMath>
                </a14:m>
                <a:r>
                  <a:rPr lang="en-US" sz="1800" dirty="0"/>
                  <a:t>)!</a:t>
                </a:r>
              </a:p>
            </p:txBody>
          </p:sp>
        </mc:Choice>
        <mc:Fallback xmlns="">
          <p:sp>
            <p:nvSpPr>
              <p:cNvPr id="31" name="Rectangle 30">
                <a:extLst>
                  <a:ext uri="{FF2B5EF4-FFF2-40B4-BE49-F238E27FC236}">
                    <a16:creationId xmlns:a16="http://schemas.microsoft.com/office/drawing/2014/main" id="{55A735F3-D247-4219-8169-D847EC7CD195}"/>
                  </a:ext>
                </a:extLst>
              </p:cNvPr>
              <p:cNvSpPr>
                <a:spLocks noRot="1" noChangeAspect="1" noMove="1" noResize="1" noEditPoints="1" noAdjustHandles="1" noChangeArrowheads="1" noChangeShapeType="1" noTextEdit="1"/>
              </p:cNvSpPr>
              <p:nvPr/>
            </p:nvSpPr>
            <p:spPr>
              <a:xfrm>
                <a:off x="5756730" y="4161151"/>
                <a:ext cx="4510848" cy="1258743"/>
              </a:xfrm>
              <a:prstGeom prst="rect">
                <a:avLst/>
              </a:prstGeom>
              <a:blipFill>
                <a:blip r:embed="rId7"/>
                <a:stretch>
                  <a:fillRect l="-1081" t="-2913" b="-728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2" name="Rectangle 31">
                <a:extLst>
                  <a:ext uri="{FF2B5EF4-FFF2-40B4-BE49-F238E27FC236}">
                    <a16:creationId xmlns:a16="http://schemas.microsoft.com/office/drawing/2014/main" id="{CFE85597-114C-4265-92F9-F2D1429CA5C6}"/>
                  </a:ext>
                </a:extLst>
              </p:cNvPr>
              <p:cNvSpPr/>
              <p:nvPr/>
            </p:nvSpPr>
            <p:spPr>
              <a:xfrm>
                <a:off x="1478490" y="5689790"/>
                <a:ext cx="8201321" cy="369332"/>
              </a:xfrm>
              <a:prstGeom prst="rect">
                <a:avLst/>
              </a:prstGeom>
            </p:spPr>
            <p:txBody>
              <a:bodyPr wrap="square">
                <a:spAutoFit/>
              </a:bodyPr>
              <a:lstStyle/>
              <a:p>
                <a:r>
                  <a:rPr lang="en-US" sz="1800" dirty="0"/>
                  <a:t>***Note: for this to work, </a:t>
                </a:r>
                <a14:m>
                  <m:oMath xmlns:m="http://schemas.openxmlformats.org/officeDocument/2006/math">
                    <m:sSub>
                      <m:sSubPr>
                        <m:ctrlPr>
                          <a:rPr lang="en-US" sz="1800" i="1">
                            <a:latin typeface="Cambria Math" panose="02040503050406030204" pitchFamily="18" charset="0"/>
                          </a:rPr>
                        </m:ctrlPr>
                      </m:sSubPr>
                      <m:e>
                        <m:r>
                          <a:rPr lang="en-US" sz="1800" i="1">
                            <a:latin typeface="Cambria Math" panose="02040503050406030204" pitchFamily="18" charset="0"/>
                          </a:rPr>
                          <m:t>𝑍</m:t>
                        </m:r>
                      </m:e>
                      <m:sub>
                        <m:r>
                          <a:rPr lang="en-US" sz="1800" i="1">
                            <a:latin typeface="Cambria Math" panose="02040503050406030204" pitchFamily="18" charset="0"/>
                          </a:rPr>
                          <m:t>𝐿</m:t>
                        </m:r>
                      </m:sub>
                    </m:sSub>
                  </m:oMath>
                </a14:m>
                <a:r>
                  <a:rPr lang="en-US" sz="1800" dirty="0"/>
                  <a:t> must be purely real.</a:t>
                </a:r>
              </a:p>
            </p:txBody>
          </p:sp>
        </mc:Choice>
        <mc:Fallback xmlns="">
          <p:sp>
            <p:nvSpPr>
              <p:cNvPr id="32" name="Rectangle 31">
                <a:extLst>
                  <a:ext uri="{FF2B5EF4-FFF2-40B4-BE49-F238E27FC236}">
                    <a16:creationId xmlns:a16="http://schemas.microsoft.com/office/drawing/2014/main" id="{CFE85597-114C-4265-92F9-F2D1429CA5C6}"/>
                  </a:ext>
                </a:extLst>
              </p:cNvPr>
              <p:cNvSpPr>
                <a:spLocks noRot="1" noChangeAspect="1" noMove="1" noResize="1" noEditPoints="1" noAdjustHandles="1" noChangeArrowheads="1" noChangeShapeType="1" noTextEdit="1"/>
              </p:cNvSpPr>
              <p:nvPr/>
            </p:nvSpPr>
            <p:spPr>
              <a:xfrm>
                <a:off x="1478490" y="5689790"/>
                <a:ext cx="8201321" cy="369332"/>
              </a:xfrm>
              <a:prstGeom prst="rect">
                <a:avLst/>
              </a:prstGeom>
              <a:blipFill>
                <a:blip r:embed="rId8"/>
                <a:stretch>
                  <a:fillRect l="-669" t="-8197" b="-24590"/>
                </a:stretch>
              </a:blipFill>
            </p:spPr>
            <p:txBody>
              <a:bodyPr/>
              <a:lstStyle/>
              <a:p>
                <a:r>
                  <a:rPr lang="en-US">
                    <a:noFill/>
                  </a:rPr>
                  <a:t> </a:t>
                </a:r>
              </a:p>
            </p:txBody>
          </p:sp>
        </mc:Fallback>
      </mc:AlternateContent>
      <p:sp>
        <p:nvSpPr>
          <p:cNvPr id="2" name="Title 1">
            <a:extLst>
              <a:ext uri="{FF2B5EF4-FFF2-40B4-BE49-F238E27FC236}">
                <a16:creationId xmlns:a16="http://schemas.microsoft.com/office/drawing/2014/main" id="{9D1CF724-3B44-4C84-AE85-2D04CBD5AB4E}"/>
              </a:ext>
            </a:extLst>
          </p:cNvPr>
          <p:cNvSpPr>
            <a:spLocks noGrp="1"/>
          </p:cNvSpPr>
          <p:nvPr>
            <p:ph type="title"/>
          </p:nvPr>
        </p:nvSpPr>
        <p:spPr/>
        <p:txBody>
          <a:bodyPr/>
          <a:lstStyle/>
          <a:p>
            <a:r>
              <a:rPr lang="en-US" dirty="0">
                <a:latin typeface="+mn-lt"/>
              </a:rPr>
              <a:t>Quarter-wave Transformers</a:t>
            </a:r>
          </a:p>
        </p:txBody>
      </p:sp>
    </p:spTree>
    <p:extLst>
      <p:ext uri="{BB962C8B-B14F-4D97-AF65-F5344CB8AC3E}">
        <p14:creationId xmlns:p14="http://schemas.microsoft.com/office/powerpoint/2010/main" val="18629025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9E61189-0A36-4EEC-BF8D-A4DE32ECC955}"/>
              </a:ext>
            </a:extLst>
          </p:cNvPr>
          <p:cNvPicPr>
            <a:picLocks noChangeAspect="1"/>
          </p:cNvPicPr>
          <p:nvPr/>
        </p:nvPicPr>
        <p:blipFill rotWithShape="1">
          <a:blip r:embed="rId2"/>
          <a:srcRect t="16578" r="11431" b="8213"/>
          <a:stretch/>
        </p:blipFill>
        <p:spPr>
          <a:xfrm>
            <a:off x="3970383" y="1637391"/>
            <a:ext cx="3371253" cy="1893182"/>
          </a:xfrm>
          <a:prstGeom prst="rect">
            <a:avLst/>
          </a:prstGeom>
        </p:spPr>
      </p:pic>
      <p:sp>
        <p:nvSpPr>
          <p:cNvPr id="14" name="Rectangle 13">
            <a:extLst>
              <a:ext uri="{FF2B5EF4-FFF2-40B4-BE49-F238E27FC236}">
                <a16:creationId xmlns:a16="http://schemas.microsoft.com/office/drawing/2014/main" id="{4377CBBA-19D8-4552-9E01-86FD868E6A2E}"/>
              </a:ext>
            </a:extLst>
          </p:cNvPr>
          <p:cNvSpPr/>
          <p:nvPr/>
        </p:nvSpPr>
        <p:spPr>
          <a:xfrm>
            <a:off x="609600" y="643410"/>
            <a:ext cx="7846243" cy="369332"/>
          </a:xfrm>
          <a:prstGeom prst="rect">
            <a:avLst/>
          </a:prstGeom>
        </p:spPr>
        <p:txBody>
          <a:bodyPr wrap="square">
            <a:spAutoFit/>
          </a:bodyPr>
          <a:lstStyle/>
          <a:p>
            <a:r>
              <a:rPr lang="en-US" sz="1800" i="1" dirty="0"/>
              <a:t>Reflections are caused by impedance discontinuities.</a:t>
            </a:r>
          </a:p>
        </p:txBody>
      </p:sp>
      <p:pic>
        <p:nvPicPr>
          <p:cNvPr id="6" name="Picture 5">
            <a:extLst>
              <a:ext uri="{FF2B5EF4-FFF2-40B4-BE49-F238E27FC236}">
                <a16:creationId xmlns:a16="http://schemas.microsoft.com/office/drawing/2014/main" id="{0077D2CD-FDAD-44E7-918D-88A10B090CF0}"/>
              </a:ext>
            </a:extLst>
          </p:cNvPr>
          <p:cNvPicPr>
            <a:picLocks noChangeAspect="1"/>
          </p:cNvPicPr>
          <p:nvPr/>
        </p:nvPicPr>
        <p:blipFill rotWithShape="1">
          <a:blip r:embed="rId3"/>
          <a:srcRect b="14005"/>
          <a:stretch/>
        </p:blipFill>
        <p:spPr>
          <a:xfrm>
            <a:off x="2748913" y="4311746"/>
            <a:ext cx="5527605" cy="1742701"/>
          </a:xfrm>
          <a:prstGeom prst="rect">
            <a:avLst/>
          </a:prstGeom>
        </p:spPr>
      </p:pic>
      <p:sp>
        <p:nvSpPr>
          <p:cNvPr id="27" name="Rectangle 26">
            <a:extLst>
              <a:ext uri="{FF2B5EF4-FFF2-40B4-BE49-F238E27FC236}">
                <a16:creationId xmlns:a16="http://schemas.microsoft.com/office/drawing/2014/main" id="{E2093FBD-A833-4F2F-9C61-7AD1F3749358}"/>
              </a:ext>
            </a:extLst>
          </p:cNvPr>
          <p:cNvSpPr/>
          <p:nvPr/>
        </p:nvSpPr>
        <p:spPr>
          <a:xfrm>
            <a:off x="2172878" y="982730"/>
            <a:ext cx="7846243" cy="646331"/>
          </a:xfrm>
          <a:prstGeom prst="rect">
            <a:avLst/>
          </a:prstGeom>
        </p:spPr>
        <p:txBody>
          <a:bodyPr wrap="square">
            <a:spAutoFit/>
          </a:bodyPr>
          <a:lstStyle/>
          <a:p>
            <a:r>
              <a:rPr lang="en-US" sz="1800" dirty="0"/>
              <a:t>So far, we have discussed impedance discontinuities arising from a terminating load impedance that differs from the line impedance.</a:t>
            </a:r>
          </a:p>
        </p:txBody>
      </p:sp>
      <mc:AlternateContent xmlns:mc="http://schemas.openxmlformats.org/markup-compatibility/2006" xmlns:a14="http://schemas.microsoft.com/office/drawing/2010/main">
        <mc:Choice Requires="a14">
          <p:sp>
            <p:nvSpPr>
              <p:cNvPr id="9" name="Rectangle 8">
                <a:extLst>
                  <a:ext uri="{FF2B5EF4-FFF2-40B4-BE49-F238E27FC236}">
                    <a16:creationId xmlns:a16="http://schemas.microsoft.com/office/drawing/2014/main" id="{F6F2107E-7A92-4B27-A905-9EF9348B3732}"/>
                  </a:ext>
                </a:extLst>
              </p:cNvPr>
              <p:cNvSpPr/>
              <p:nvPr/>
            </p:nvSpPr>
            <p:spPr>
              <a:xfrm>
                <a:off x="8276518" y="2374539"/>
                <a:ext cx="1294137" cy="461665"/>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2400" i="1">
                              <a:latin typeface="Cambria Math" panose="02040503050406030204" pitchFamily="18" charset="0"/>
                            </a:rPr>
                          </m:ctrlPr>
                        </m:sSubPr>
                        <m:e>
                          <m:r>
                            <a:rPr lang="en-US" sz="2400" i="1">
                              <a:latin typeface="Cambria Math" panose="02040503050406030204" pitchFamily="18" charset="0"/>
                            </a:rPr>
                            <m:t>𝑍</m:t>
                          </m:r>
                        </m:e>
                        <m:sub>
                          <m:r>
                            <a:rPr lang="en-US" sz="2400" i="1">
                              <a:latin typeface="Cambria Math" panose="02040503050406030204" pitchFamily="18" charset="0"/>
                            </a:rPr>
                            <m:t>𝐿</m:t>
                          </m:r>
                        </m:sub>
                      </m:sSub>
                      <m:r>
                        <a:rPr lang="en-US" sz="2400" i="1">
                          <a:latin typeface="Cambria Math" panose="02040503050406030204" pitchFamily="18" charset="0"/>
                          <a:ea typeface="Cambria Math" panose="02040503050406030204" pitchFamily="18" charset="0"/>
                        </a:rPr>
                        <m:t>≠</m:t>
                      </m:r>
                      <m:sSub>
                        <m:sSubPr>
                          <m:ctrlPr>
                            <a:rPr lang="en-US" sz="2400" i="1">
                              <a:latin typeface="Cambria Math" panose="02040503050406030204" pitchFamily="18" charset="0"/>
                            </a:rPr>
                          </m:ctrlPr>
                        </m:sSubPr>
                        <m:e>
                          <m:r>
                            <a:rPr lang="en-US" sz="2400" i="1">
                              <a:latin typeface="Cambria Math" panose="02040503050406030204" pitchFamily="18" charset="0"/>
                            </a:rPr>
                            <m:t>𝑍</m:t>
                          </m:r>
                        </m:e>
                        <m:sub>
                          <m:r>
                            <a:rPr lang="en-US" sz="2400" i="1">
                              <a:latin typeface="Cambria Math" panose="02040503050406030204" pitchFamily="18" charset="0"/>
                            </a:rPr>
                            <m:t>𝑜</m:t>
                          </m:r>
                        </m:sub>
                      </m:sSub>
                    </m:oMath>
                  </m:oMathPara>
                </a14:m>
                <a:endParaRPr lang="en-US" sz="2400" dirty="0"/>
              </a:p>
            </p:txBody>
          </p:sp>
        </mc:Choice>
        <mc:Fallback xmlns="">
          <p:sp>
            <p:nvSpPr>
              <p:cNvPr id="9" name="Rectangle 8">
                <a:extLst>
                  <a:ext uri="{FF2B5EF4-FFF2-40B4-BE49-F238E27FC236}">
                    <a16:creationId xmlns:a16="http://schemas.microsoft.com/office/drawing/2014/main" id="{F6F2107E-7A92-4B27-A905-9EF9348B3732}"/>
                  </a:ext>
                </a:extLst>
              </p:cNvPr>
              <p:cNvSpPr>
                <a:spLocks noRot="1" noChangeAspect="1" noMove="1" noResize="1" noEditPoints="1" noAdjustHandles="1" noChangeArrowheads="1" noChangeShapeType="1" noTextEdit="1"/>
              </p:cNvSpPr>
              <p:nvPr/>
            </p:nvSpPr>
            <p:spPr>
              <a:xfrm>
                <a:off x="8276518" y="2374539"/>
                <a:ext cx="1294137" cy="461665"/>
              </a:xfrm>
              <a:prstGeom prst="rect">
                <a:avLst/>
              </a:prstGeom>
              <a:blipFill>
                <a:blip r:embed="rId4"/>
                <a:stretch>
                  <a:fillRect b="-2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1" name="Rectangle 30">
                <a:extLst>
                  <a:ext uri="{FF2B5EF4-FFF2-40B4-BE49-F238E27FC236}">
                    <a16:creationId xmlns:a16="http://schemas.microsoft.com/office/drawing/2014/main" id="{2D8290C0-1795-454A-963B-8FFFB708AE28}"/>
                  </a:ext>
                </a:extLst>
              </p:cNvPr>
              <p:cNvSpPr/>
              <p:nvPr/>
            </p:nvSpPr>
            <p:spPr>
              <a:xfrm>
                <a:off x="2172878" y="3581682"/>
                <a:ext cx="7846243" cy="646331"/>
              </a:xfrm>
              <a:prstGeom prst="rect">
                <a:avLst/>
              </a:prstGeom>
            </p:spPr>
            <p:txBody>
              <a:bodyPr wrap="square">
                <a:spAutoFit/>
              </a:bodyPr>
              <a:lstStyle/>
              <a:p>
                <a:r>
                  <a:rPr lang="en-US" sz="1800" dirty="0"/>
                  <a:t>Reflections will also occur at line impedance discontinuities, as shown in the circuit below, where the line impedance value changes from </a:t>
                </a:r>
                <a14:m>
                  <m:oMath xmlns:m="http://schemas.openxmlformats.org/officeDocument/2006/math">
                    <m:sSub>
                      <m:sSubPr>
                        <m:ctrlPr>
                          <a:rPr lang="en-US" sz="1800" i="1">
                            <a:latin typeface="Cambria Math" panose="02040503050406030204" pitchFamily="18" charset="0"/>
                          </a:rPr>
                        </m:ctrlPr>
                      </m:sSubPr>
                      <m:e>
                        <m:r>
                          <a:rPr lang="en-US" sz="1800" i="1">
                            <a:latin typeface="Cambria Math" panose="02040503050406030204" pitchFamily="18" charset="0"/>
                          </a:rPr>
                          <m:t>𝑍</m:t>
                        </m:r>
                      </m:e>
                      <m:sub>
                        <m:r>
                          <a:rPr lang="en-US" sz="1800" b="0" i="1" smtClean="0">
                            <a:latin typeface="Cambria Math" panose="02040503050406030204" pitchFamily="18" charset="0"/>
                          </a:rPr>
                          <m:t>1</m:t>
                        </m:r>
                      </m:sub>
                    </m:sSub>
                  </m:oMath>
                </a14:m>
                <a:r>
                  <a:rPr lang="en-US" sz="1800" dirty="0"/>
                  <a:t> to </a:t>
                </a:r>
                <a14:m>
                  <m:oMath xmlns:m="http://schemas.openxmlformats.org/officeDocument/2006/math">
                    <m:sSub>
                      <m:sSubPr>
                        <m:ctrlPr>
                          <a:rPr lang="en-US" sz="1800" i="1">
                            <a:latin typeface="Cambria Math" panose="02040503050406030204" pitchFamily="18" charset="0"/>
                          </a:rPr>
                        </m:ctrlPr>
                      </m:sSubPr>
                      <m:e>
                        <m:r>
                          <a:rPr lang="en-US" sz="1800" i="1">
                            <a:latin typeface="Cambria Math" panose="02040503050406030204" pitchFamily="18" charset="0"/>
                          </a:rPr>
                          <m:t>𝑍</m:t>
                        </m:r>
                      </m:e>
                      <m:sub>
                        <m:r>
                          <a:rPr lang="en-US" sz="1800" b="0" i="1" smtClean="0">
                            <a:latin typeface="Cambria Math" panose="02040503050406030204" pitchFamily="18" charset="0"/>
                          </a:rPr>
                          <m:t>0</m:t>
                        </m:r>
                      </m:sub>
                    </m:sSub>
                  </m:oMath>
                </a14:m>
                <a:r>
                  <a:rPr lang="en-US" sz="1800" dirty="0"/>
                  <a:t>.</a:t>
                </a:r>
              </a:p>
            </p:txBody>
          </p:sp>
        </mc:Choice>
        <mc:Fallback xmlns="">
          <p:sp>
            <p:nvSpPr>
              <p:cNvPr id="31" name="Rectangle 30">
                <a:extLst>
                  <a:ext uri="{FF2B5EF4-FFF2-40B4-BE49-F238E27FC236}">
                    <a16:creationId xmlns:a16="http://schemas.microsoft.com/office/drawing/2014/main" id="{2D8290C0-1795-454A-963B-8FFFB708AE28}"/>
                  </a:ext>
                </a:extLst>
              </p:cNvPr>
              <p:cNvSpPr>
                <a:spLocks noRot="1" noChangeAspect="1" noMove="1" noResize="1" noEditPoints="1" noAdjustHandles="1" noChangeArrowheads="1" noChangeShapeType="1" noTextEdit="1"/>
              </p:cNvSpPr>
              <p:nvPr/>
            </p:nvSpPr>
            <p:spPr>
              <a:xfrm>
                <a:off x="2172878" y="3581682"/>
                <a:ext cx="7846243" cy="646331"/>
              </a:xfrm>
              <a:prstGeom prst="rect">
                <a:avLst/>
              </a:prstGeom>
              <a:blipFill>
                <a:blip r:embed="rId5"/>
                <a:stretch>
                  <a:fillRect l="-621" t="-5660" b="-1415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4" name="Rectangle 33">
                <a:extLst>
                  <a:ext uri="{FF2B5EF4-FFF2-40B4-BE49-F238E27FC236}">
                    <a16:creationId xmlns:a16="http://schemas.microsoft.com/office/drawing/2014/main" id="{9F32FA0F-7619-4F81-91D8-8280E9331833}"/>
                  </a:ext>
                </a:extLst>
              </p:cNvPr>
              <p:cNvSpPr/>
              <p:nvPr/>
            </p:nvSpPr>
            <p:spPr>
              <a:xfrm>
                <a:off x="8995022" y="5102407"/>
                <a:ext cx="1287404" cy="461665"/>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a:rPr lang="en-US" sz="2400" i="1">
                              <a:latin typeface="Cambria Math" panose="02040503050406030204" pitchFamily="18" charset="0"/>
                            </a:rPr>
                            <m:t>𝑍</m:t>
                          </m:r>
                        </m:e>
                        <m:sub>
                          <m:r>
                            <a:rPr lang="en-US" sz="2400" b="0" i="1" smtClean="0">
                              <a:latin typeface="Cambria Math" panose="02040503050406030204" pitchFamily="18" charset="0"/>
                            </a:rPr>
                            <m:t>1</m:t>
                          </m:r>
                        </m:sub>
                      </m:sSub>
                      <m:r>
                        <a:rPr lang="en-US" sz="2400" i="1">
                          <a:latin typeface="Cambria Math" panose="02040503050406030204" pitchFamily="18" charset="0"/>
                          <a:ea typeface="Cambria Math" panose="02040503050406030204" pitchFamily="18" charset="0"/>
                        </a:rPr>
                        <m:t>≠</m:t>
                      </m:r>
                      <m:sSub>
                        <m:sSubPr>
                          <m:ctrlPr>
                            <a:rPr lang="en-US" sz="2400" i="1">
                              <a:latin typeface="Cambria Math" panose="02040503050406030204" pitchFamily="18" charset="0"/>
                            </a:rPr>
                          </m:ctrlPr>
                        </m:sSubPr>
                        <m:e>
                          <m:r>
                            <a:rPr lang="en-US" sz="2400" i="1">
                              <a:latin typeface="Cambria Math" panose="02040503050406030204" pitchFamily="18" charset="0"/>
                            </a:rPr>
                            <m:t>𝑍</m:t>
                          </m:r>
                        </m:e>
                        <m:sub>
                          <m:r>
                            <a:rPr lang="en-US" sz="2400" i="1">
                              <a:latin typeface="Cambria Math" panose="02040503050406030204" pitchFamily="18" charset="0"/>
                            </a:rPr>
                            <m:t>𝑜</m:t>
                          </m:r>
                        </m:sub>
                      </m:sSub>
                    </m:oMath>
                  </m:oMathPara>
                </a14:m>
                <a:endParaRPr lang="en-US" sz="2400" dirty="0"/>
              </a:p>
            </p:txBody>
          </p:sp>
        </mc:Choice>
        <mc:Fallback xmlns="">
          <p:sp>
            <p:nvSpPr>
              <p:cNvPr id="34" name="Rectangle 33">
                <a:extLst>
                  <a:ext uri="{FF2B5EF4-FFF2-40B4-BE49-F238E27FC236}">
                    <a16:creationId xmlns:a16="http://schemas.microsoft.com/office/drawing/2014/main" id="{9F32FA0F-7619-4F81-91D8-8280E9331833}"/>
                  </a:ext>
                </a:extLst>
              </p:cNvPr>
              <p:cNvSpPr>
                <a:spLocks noRot="1" noChangeAspect="1" noMove="1" noResize="1" noEditPoints="1" noAdjustHandles="1" noChangeArrowheads="1" noChangeShapeType="1" noTextEdit="1"/>
              </p:cNvSpPr>
              <p:nvPr/>
            </p:nvSpPr>
            <p:spPr>
              <a:xfrm>
                <a:off x="8995022" y="5102407"/>
                <a:ext cx="1287404" cy="461665"/>
              </a:xfrm>
              <a:prstGeom prst="rect">
                <a:avLst/>
              </a:prstGeom>
              <a:blipFill>
                <a:blip r:embed="rId6"/>
                <a:stretch>
                  <a:fillRect b="-2632"/>
                </a:stretch>
              </a:blipFill>
            </p:spPr>
            <p:txBody>
              <a:bodyPr/>
              <a:lstStyle/>
              <a:p>
                <a:r>
                  <a:rPr lang="en-US">
                    <a:noFill/>
                  </a:rPr>
                  <a:t> </a:t>
                </a:r>
              </a:p>
            </p:txBody>
          </p:sp>
        </mc:Fallback>
      </mc:AlternateContent>
      <p:sp>
        <p:nvSpPr>
          <p:cNvPr id="2" name="Title 1">
            <a:extLst>
              <a:ext uri="{FF2B5EF4-FFF2-40B4-BE49-F238E27FC236}">
                <a16:creationId xmlns:a16="http://schemas.microsoft.com/office/drawing/2014/main" id="{B2BC7D50-AF7D-4D27-8737-F6B772E7D098}"/>
              </a:ext>
            </a:extLst>
          </p:cNvPr>
          <p:cNvSpPr>
            <a:spLocks noGrp="1"/>
          </p:cNvSpPr>
          <p:nvPr>
            <p:ph type="title"/>
          </p:nvPr>
        </p:nvSpPr>
        <p:spPr/>
        <p:txBody>
          <a:bodyPr/>
          <a:lstStyle/>
          <a:p>
            <a:r>
              <a:rPr lang="en-US" dirty="0">
                <a:latin typeface="+mn-lt"/>
              </a:rPr>
              <a:t>Impedance Discontinuities</a:t>
            </a:r>
          </a:p>
        </p:txBody>
      </p:sp>
    </p:spTree>
    <p:extLst>
      <p:ext uri="{BB962C8B-B14F-4D97-AF65-F5344CB8AC3E}">
        <p14:creationId xmlns:p14="http://schemas.microsoft.com/office/powerpoint/2010/main" val="167642469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4377CBBA-19D8-4552-9E01-86FD868E6A2E}"/>
              </a:ext>
            </a:extLst>
          </p:cNvPr>
          <p:cNvSpPr/>
          <p:nvPr/>
        </p:nvSpPr>
        <p:spPr>
          <a:xfrm>
            <a:off x="609600" y="674960"/>
            <a:ext cx="7846243" cy="369332"/>
          </a:xfrm>
          <a:prstGeom prst="rect">
            <a:avLst/>
          </a:prstGeom>
        </p:spPr>
        <p:txBody>
          <a:bodyPr wrap="square">
            <a:spAutoFit/>
          </a:bodyPr>
          <a:lstStyle/>
          <a:p>
            <a:r>
              <a:rPr lang="en-US" sz="1800" i="1" dirty="0"/>
              <a:t>Reflections are caused by impedance discontinuities.</a:t>
            </a:r>
          </a:p>
        </p:txBody>
      </p:sp>
      <p:pic>
        <p:nvPicPr>
          <p:cNvPr id="6" name="Picture 5">
            <a:extLst>
              <a:ext uri="{FF2B5EF4-FFF2-40B4-BE49-F238E27FC236}">
                <a16:creationId xmlns:a16="http://schemas.microsoft.com/office/drawing/2014/main" id="{0077D2CD-FDAD-44E7-918D-88A10B090CF0}"/>
              </a:ext>
            </a:extLst>
          </p:cNvPr>
          <p:cNvPicPr>
            <a:picLocks noChangeAspect="1"/>
          </p:cNvPicPr>
          <p:nvPr/>
        </p:nvPicPr>
        <p:blipFill rotWithShape="1">
          <a:blip r:embed="rId2"/>
          <a:srcRect b="14005"/>
          <a:stretch/>
        </p:blipFill>
        <p:spPr>
          <a:xfrm>
            <a:off x="2949922" y="3352815"/>
            <a:ext cx="6392167" cy="2015274"/>
          </a:xfrm>
          <a:prstGeom prst="rect">
            <a:avLst/>
          </a:prstGeom>
        </p:spPr>
      </p:pic>
      <mc:AlternateContent xmlns:mc="http://schemas.openxmlformats.org/markup-compatibility/2006" xmlns:a14="http://schemas.microsoft.com/office/drawing/2010/main">
        <mc:Choice Requires="a14">
          <p:sp>
            <p:nvSpPr>
              <p:cNvPr id="27" name="Rectangle 26">
                <a:extLst>
                  <a:ext uri="{FF2B5EF4-FFF2-40B4-BE49-F238E27FC236}">
                    <a16:creationId xmlns:a16="http://schemas.microsoft.com/office/drawing/2014/main" id="{E2093FBD-A833-4F2F-9C61-7AD1F3749358}"/>
                  </a:ext>
                </a:extLst>
              </p:cNvPr>
              <p:cNvSpPr/>
              <p:nvPr/>
            </p:nvSpPr>
            <p:spPr>
              <a:xfrm>
                <a:off x="1640618" y="1036398"/>
                <a:ext cx="8526077" cy="943207"/>
              </a:xfrm>
              <a:prstGeom prst="rect">
                <a:avLst/>
              </a:prstGeom>
            </p:spPr>
            <p:txBody>
              <a:bodyPr wrap="square">
                <a:spAutoFit/>
              </a:bodyPr>
              <a:lstStyle/>
              <a:p>
                <a:r>
                  <a:rPr lang="en-US" sz="1800" dirty="0"/>
                  <a:t>If a wave is input from port 1, at the left (</a:t>
                </a:r>
                <a14:m>
                  <m:oMath xmlns:m="http://schemas.openxmlformats.org/officeDocument/2006/math">
                    <m:sSubSup>
                      <m:sSubSupPr>
                        <m:ctrlPr>
                          <a:rPr lang="en-US" sz="1800" i="1">
                            <a:latin typeface="Cambria Math" panose="02040503050406030204" pitchFamily="18" charset="0"/>
                          </a:rPr>
                        </m:ctrlPr>
                      </m:sSubSupPr>
                      <m:e>
                        <m:r>
                          <a:rPr lang="en-US" sz="1800" i="1">
                            <a:latin typeface="Cambria Math" panose="02040503050406030204" pitchFamily="18" charset="0"/>
                          </a:rPr>
                          <m:t>𝑉</m:t>
                        </m:r>
                      </m:e>
                      <m:sub>
                        <m:r>
                          <a:rPr lang="en-US" sz="1800" i="1">
                            <a:latin typeface="Cambria Math" panose="02040503050406030204" pitchFamily="18" charset="0"/>
                          </a:rPr>
                          <m:t>1</m:t>
                        </m:r>
                      </m:sub>
                      <m:sup>
                        <m:r>
                          <a:rPr lang="en-US" sz="1800" i="1">
                            <a:latin typeface="Cambria Math" panose="02040503050406030204" pitchFamily="18" charset="0"/>
                          </a:rPr>
                          <m:t>+</m:t>
                        </m:r>
                      </m:sup>
                    </m:sSubSup>
                  </m:oMath>
                </a14:m>
                <a:r>
                  <a:rPr lang="en-US" sz="1800" dirty="0"/>
                  <a:t>), it will experience an instantaneous reflection at the discontinuity.  The reflected wave (</a:t>
                </a:r>
                <a14:m>
                  <m:oMath xmlns:m="http://schemas.openxmlformats.org/officeDocument/2006/math">
                    <m:sSubSup>
                      <m:sSubSupPr>
                        <m:ctrlPr>
                          <a:rPr lang="en-US" sz="1800" i="1">
                            <a:latin typeface="Cambria Math" panose="02040503050406030204" pitchFamily="18" charset="0"/>
                          </a:rPr>
                        </m:ctrlPr>
                      </m:sSubSupPr>
                      <m:e>
                        <m:r>
                          <a:rPr lang="en-US" sz="1800" i="1">
                            <a:latin typeface="Cambria Math" panose="02040503050406030204" pitchFamily="18" charset="0"/>
                          </a:rPr>
                          <m:t>𝑉</m:t>
                        </m:r>
                      </m:e>
                      <m:sub>
                        <m:r>
                          <a:rPr lang="en-US" sz="1800" i="1">
                            <a:latin typeface="Cambria Math" panose="02040503050406030204" pitchFamily="18" charset="0"/>
                          </a:rPr>
                          <m:t>1</m:t>
                        </m:r>
                      </m:sub>
                      <m:sup>
                        <m:r>
                          <a:rPr lang="en-US" sz="1800" b="0" i="1" smtClean="0">
                            <a:latin typeface="Cambria Math" panose="02040503050406030204" pitchFamily="18" charset="0"/>
                          </a:rPr>
                          <m:t>−</m:t>
                        </m:r>
                      </m:sup>
                    </m:sSubSup>
                  </m:oMath>
                </a14:m>
                <a:r>
                  <a:rPr lang="en-US" sz="1800" dirty="0"/>
                  <a:t>) will have a magnitude of </a:t>
                </a:r>
                <a14:m>
                  <m:oMath xmlns:m="http://schemas.openxmlformats.org/officeDocument/2006/math">
                    <m:sSubSup>
                      <m:sSubSupPr>
                        <m:ctrlPr>
                          <a:rPr lang="en-US" sz="1800" i="1">
                            <a:latin typeface="Cambria Math" panose="02040503050406030204" pitchFamily="18" charset="0"/>
                          </a:rPr>
                        </m:ctrlPr>
                      </m:sSubSupPr>
                      <m:e>
                        <m:sSub>
                          <m:sSubPr>
                            <m:ctrlPr>
                              <a:rPr lang="en-US" sz="1800" b="0" i="1" smtClean="0">
                                <a:latin typeface="Cambria Math" panose="02040503050406030204" pitchFamily="18" charset="0"/>
                              </a:rPr>
                            </m:ctrlPr>
                          </m:sSubPr>
                          <m:e>
                            <m:r>
                              <m:rPr>
                                <m:sty m:val="p"/>
                              </m:rPr>
                              <a:rPr lang="en-US" sz="1800" b="0" i="0" smtClean="0">
                                <a:latin typeface="Cambria Math" panose="02040503050406030204" pitchFamily="18" charset="0"/>
                              </a:rPr>
                              <m:t>Γ</m:t>
                            </m:r>
                          </m:e>
                          <m:sub>
                            <m:r>
                              <a:rPr lang="en-US" sz="1800" b="0" i="1" smtClean="0">
                                <a:latin typeface="Cambria Math" panose="02040503050406030204" pitchFamily="18" charset="0"/>
                              </a:rPr>
                              <m:t>1</m:t>
                            </m:r>
                          </m:sub>
                        </m:sSub>
                        <m:r>
                          <a:rPr lang="en-US" sz="1800" i="1">
                            <a:latin typeface="Cambria Math" panose="02040503050406030204" pitchFamily="18" charset="0"/>
                          </a:rPr>
                          <m:t>𝑉</m:t>
                        </m:r>
                      </m:e>
                      <m:sub>
                        <m:r>
                          <a:rPr lang="en-US" sz="1800" i="1">
                            <a:latin typeface="Cambria Math" panose="02040503050406030204" pitchFamily="18" charset="0"/>
                          </a:rPr>
                          <m:t>1</m:t>
                        </m:r>
                      </m:sub>
                      <m:sup>
                        <m:r>
                          <a:rPr lang="en-US" sz="1800" i="1">
                            <a:latin typeface="Cambria Math" panose="02040503050406030204" pitchFamily="18" charset="0"/>
                          </a:rPr>
                          <m:t>+</m:t>
                        </m:r>
                      </m:sup>
                    </m:sSubSup>
                  </m:oMath>
                </a14:m>
                <a:r>
                  <a:rPr lang="en-US" sz="1800" dirty="0"/>
                  <a:t>, where:</a:t>
                </a:r>
              </a:p>
            </p:txBody>
          </p:sp>
        </mc:Choice>
        <mc:Fallback xmlns="">
          <p:sp>
            <p:nvSpPr>
              <p:cNvPr id="27" name="Rectangle 26">
                <a:extLst>
                  <a:ext uri="{FF2B5EF4-FFF2-40B4-BE49-F238E27FC236}">
                    <a16:creationId xmlns:a16="http://schemas.microsoft.com/office/drawing/2014/main" id="{E2093FBD-A833-4F2F-9C61-7AD1F3749358}"/>
                  </a:ext>
                </a:extLst>
              </p:cNvPr>
              <p:cNvSpPr>
                <a:spLocks noRot="1" noChangeAspect="1" noMove="1" noResize="1" noEditPoints="1" noAdjustHandles="1" noChangeArrowheads="1" noChangeShapeType="1" noTextEdit="1"/>
              </p:cNvSpPr>
              <p:nvPr/>
            </p:nvSpPr>
            <p:spPr>
              <a:xfrm>
                <a:off x="1640618" y="1036398"/>
                <a:ext cx="8526077" cy="943207"/>
              </a:xfrm>
              <a:prstGeom prst="rect">
                <a:avLst/>
              </a:prstGeom>
              <a:blipFill>
                <a:blip r:embed="rId3"/>
                <a:stretch>
                  <a:fillRect l="-572" t="-1935" b="-9032"/>
                </a:stretch>
              </a:blipFill>
            </p:spPr>
            <p:txBody>
              <a:bodyPr/>
              <a:lstStyle/>
              <a:p>
                <a:r>
                  <a:rPr lang="en-US">
                    <a:noFill/>
                  </a:rPr>
                  <a:t> </a:t>
                </a:r>
              </a:p>
            </p:txBody>
          </p:sp>
        </mc:Fallback>
      </mc:AlternateContent>
      <p:pic>
        <p:nvPicPr>
          <p:cNvPr id="3" name="Picture 2">
            <a:extLst>
              <a:ext uri="{FF2B5EF4-FFF2-40B4-BE49-F238E27FC236}">
                <a16:creationId xmlns:a16="http://schemas.microsoft.com/office/drawing/2014/main" id="{4509E253-718A-4A1E-A061-4243A6191DE0}"/>
              </a:ext>
            </a:extLst>
          </p:cNvPr>
          <p:cNvPicPr>
            <a:picLocks noChangeAspect="1"/>
          </p:cNvPicPr>
          <p:nvPr/>
        </p:nvPicPr>
        <p:blipFill>
          <a:blip r:embed="rId4"/>
          <a:stretch>
            <a:fillRect/>
          </a:stretch>
        </p:blipFill>
        <p:spPr>
          <a:xfrm>
            <a:off x="2383336" y="3546851"/>
            <a:ext cx="1505160" cy="465971"/>
          </a:xfrm>
          <a:prstGeom prst="rect">
            <a:avLst/>
          </a:prstGeom>
        </p:spPr>
      </p:pic>
      <mc:AlternateContent xmlns:mc="http://schemas.openxmlformats.org/markup-compatibility/2006" xmlns:a14="http://schemas.microsoft.com/office/drawing/2010/main">
        <mc:Choice Requires="a14">
          <p:sp>
            <p:nvSpPr>
              <p:cNvPr id="4" name="Rectangle 3">
                <a:extLst>
                  <a:ext uri="{FF2B5EF4-FFF2-40B4-BE49-F238E27FC236}">
                    <a16:creationId xmlns:a16="http://schemas.microsoft.com/office/drawing/2014/main" id="{08F68345-C34E-424E-8E31-7D47D6C84E14}"/>
                  </a:ext>
                </a:extLst>
              </p:cNvPr>
              <p:cNvSpPr/>
              <p:nvPr/>
            </p:nvSpPr>
            <p:spPr>
              <a:xfrm>
                <a:off x="3249282" y="3964450"/>
                <a:ext cx="639214" cy="47500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US" sz="2400" i="1" smtClean="0">
                              <a:solidFill>
                                <a:srgbClr val="0000FF"/>
                              </a:solidFill>
                              <a:latin typeface="Cambria Math" panose="02040503050406030204" pitchFamily="18" charset="0"/>
                            </a:rPr>
                          </m:ctrlPr>
                        </m:sSubSupPr>
                        <m:e>
                          <m:r>
                            <a:rPr lang="en-US" sz="2400" i="1">
                              <a:solidFill>
                                <a:srgbClr val="0000FF"/>
                              </a:solidFill>
                              <a:latin typeface="Cambria Math" panose="02040503050406030204" pitchFamily="18" charset="0"/>
                            </a:rPr>
                            <m:t>𝑉</m:t>
                          </m:r>
                        </m:e>
                        <m:sub>
                          <m:r>
                            <a:rPr lang="en-US" sz="2400" i="1">
                              <a:solidFill>
                                <a:srgbClr val="0000FF"/>
                              </a:solidFill>
                              <a:latin typeface="Cambria Math" panose="02040503050406030204" pitchFamily="18" charset="0"/>
                            </a:rPr>
                            <m:t>1</m:t>
                          </m:r>
                        </m:sub>
                        <m:sup>
                          <m:r>
                            <a:rPr lang="en-US" sz="2400" i="1">
                              <a:solidFill>
                                <a:srgbClr val="0000FF"/>
                              </a:solidFill>
                              <a:latin typeface="Cambria Math" panose="02040503050406030204" pitchFamily="18" charset="0"/>
                            </a:rPr>
                            <m:t>+</m:t>
                          </m:r>
                        </m:sup>
                      </m:sSubSup>
                    </m:oMath>
                  </m:oMathPara>
                </a14:m>
                <a:endParaRPr lang="en-US" sz="2400" dirty="0">
                  <a:solidFill>
                    <a:srgbClr val="0000FF"/>
                  </a:solidFill>
                </a:endParaRPr>
              </a:p>
            </p:txBody>
          </p:sp>
        </mc:Choice>
        <mc:Fallback xmlns="">
          <p:sp>
            <p:nvSpPr>
              <p:cNvPr id="4" name="Rectangle 3">
                <a:extLst>
                  <a:ext uri="{FF2B5EF4-FFF2-40B4-BE49-F238E27FC236}">
                    <a16:creationId xmlns:a16="http://schemas.microsoft.com/office/drawing/2014/main" id="{08F68345-C34E-424E-8E31-7D47D6C84E14}"/>
                  </a:ext>
                </a:extLst>
              </p:cNvPr>
              <p:cNvSpPr>
                <a:spLocks noRot="1" noChangeAspect="1" noMove="1" noResize="1" noEditPoints="1" noAdjustHandles="1" noChangeArrowheads="1" noChangeShapeType="1" noTextEdit="1"/>
              </p:cNvSpPr>
              <p:nvPr/>
            </p:nvSpPr>
            <p:spPr>
              <a:xfrm>
                <a:off x="3249282" y="3964450"/>
                <a:ext cx="639214" cy="475002"/>
              </a:xfrm>
              <a:prstGeom prst="rect">
                <a:avLst/>
              </a:prstGeom>
              <a:blipFill>
                <a:blip r:embed="rId5"/>
                <a:stretch>
                  <a:fillRect b="-6410"/>
                </a:stretch>
              </a:blipFill>
            </p:spPr>
            <p:txBody>
              <a:bodyPr/>
              <a:lstStyle/>
              <a:p>
                <a:r>
                  <a:rPr lang="en-US">
                    <a:noFill/>
                  </a:rPr>
                  <a:t> </a:t>
                </a:r>
              </a:p>
            </p:txBody>
          </p:sp>
        </mc:Fallback>
      </mc:AlternateContent>
      <p:cxnSp>
        <p:nvCxnSpPr>
          <p:cNvPr id="10" name="Straight Arrow Connector 9">
            <a:extLst>
              <a:ext uri="{FF2B5EF4-FFF2-40B4-BE49-F238E27FC236}">
                <a16:creationId xmlns:a16="http://schemas.microsoft.com/office/drawing/2014/main" id="{43D9AA59-A60E-4C69-977E-04CA527B5A8B}"/>
              </a:ext>
            </a:extLst>
          </p:cNvPr>
          <p:cNvCxnSpPr>
            <a:cxnSpLocks/>
          </p:cNvCxnSpPr>
          <p:nvPr/>
        </p:nvCxnSpPr>
        <p:spPr>
          <a:xfrm>
            <a:off x="3799988" y="3756574"/>
            <a:ext cx="344821" cy="0"/>
          </a:xfrm>
          <a:prstGeom prst="straightConnector1">
            <a:avLst/>
          </a:prstGeom>
          <a:ln w="28575">
            <a:solidFill>
              <a:srgbClr val="0000FF"/>
            </a:solidFill>
            <a:tailEnd type="triangle"/>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4F549475-0552-4E3E-80E1-EC1B6BAE4BBF}"/>
              </a:ext>
            </a:extLst>
          </p:cNvPr>
          <p:cNvPicPr>
            <a:picLocks noChangeAspect="1"/>
          </p:cNvPicPr>
          <p:nvPr/>
        </p:nvPicPr>
        <p:blipFill>
          <a:blip r:embed="rId4"/>
          <a:stretch>
            <a:fillRect/>
          </a:stretch>
        </p:blipFill>
        <p:spPr>
          <a:xfrm>
            <a:off x="4548563" y="4777502"/>
            <a:ext cx="1505160" cy="234892"/>
          </a:xfrm>
          <a:prstGeom prst="rect">
            <a:avLst/>
          </a:prstGeom>
        </p:spPr>
      </p:pic>
      <p:cxnSp>
        <p:nvCxnSpPr>
          <p:cNvPr id="30" name="Straight Arrow Connector 29">
            <a:extLst>
              <a:ext uri="{FF2B5EF4-FFF2-40B4-BE49-F238E27FC236}">
                <a16:creationId xmlns:a16="http://schemas.microsoft.com/office/drawing/2014/main" id="{97080A78-E59C-486B-AFB2-497448B43E02}"/>
              </a:ext>
            </a:extLst>
          </p:cNvPr>
          <p:cNvCxnSpPr>
            <a:cxnSpLocks/>
          </p:cNvCxnSpPr>
          <p:nvPr/>
        </p:nvCxnSpPr>
        <p:spPr>
          <a:xfrm flipH="1">
            <a:off x="4197799" y="4899008"/>
            <a:ext cx="307823" cy="0"/>
          </a:xfrm>
          <a:prstGeom prst="straightConnector1">
            <a:avLst/>
          </a:prstGeom>
          <a:ln w="28575">
            <a:solidFill>
              <a:srgbClr val="0000FF"/>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2" name="Rectangle 31">
                <a:extLst>
                  <a:ext uri="{FF2B5EF4-FFF2-40B4-BE49-F238E27FC236}">
                    <a16:creationId xmlns:a16="http://schemas.microsoft.com/office/drawing/2014/main" id="{4A90D09E-7EDD-42CB-ACE0-25F89A318481}"/>
                  </a:ext>
                </a:extLst>
              </p:cNvPr>
              <p:cNvSpPr/>
              <p:nvPr/>
            </p:nvSpPr>
            <p:spPr>
              <a:xfrm>
                <a:off x="2540184" y="4664117"/>
                <a:ext cx="1723164" cy="47500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US" sz="2400" i="1" smtClean="0">
                              <a:solidFill>
                                <a:srgbClr val="0000FF"/>
                              </a:solidFill>
                              <a:latin typeface="Cambria Math" panose="02040503050406030204" pitchFamily="18" charset="0"/>
                            </a:rPr>
                          </m:ctrlPr>
                        </m:sSubSupPr>
                        <m:e>
                          <m:sSubSup>
                            <m:sSubSupPr>
                              <m:ctrlPr>
                                <a:rPr lang="en-US" sz="2400" b="0" i="1" smtClean="0">
                                  <a:solidFill>
                                    <a:srgbClr val="0000FF"/>
                                  </a:solidFill>
                                  <a:latin typeface="Cambria Math" panose="02040503050406030204" pitchFamily="18" charset="0"/>
                                </a:rPr>
                              </m:ctrlPr>
                            </m:sSubSupPr>
                            <m:e>
                              <m:r>
                                <a:rPr lang="en-US" sz="2400" b="0" i="1" smtClean="0">
                                  <a:solidFill>
                                    <a:srgbClr val="0000FF"/>
                                  </a:solidFill>
                                  <a:latin typeface="Cambria Math" panose="02040503050406030204" pitchFamily="18" charset="0"/>
                                </a:rPr>
                                <m:t>𝑉</m:t>
                              </m:r>
                            </m:e>
                            <m:sub>
                              <m:r>
                                <a:rPr lang="en-US" sz="2400" b="0" i="1" smtClean="0">
                                  <a:solidFill>
                                    <a:srgbClr val="0000FF"/>
                                  </a:solidFill>
                                  <a:latin typeface="Cambria Math" panose="02040503050406030204" pitchFamily="18" charset="0"/>
                                </a:rPr>
                                <m:t>1</m:t>
                              </m:r>
                            </m:sub>
                            <m:sup>
                              <m:r>
                                <a:rPr lang="en-US" sz="2400" b="0" i="1" smtClean="0">
                                  <a:solidFill>
                                    <a:srgbClr val="0000FF"/>
                                  </a:solidFill>
                                  <a:latin typeface="Cambria Math" panose="02040503050406030204" pitchFamily="18" charset="0"/>
                                </a:rPr>
                                <m:t>−</m:t>
                              </m:r>
                            </m:sup>
                          </m:sSubSup>
                          <m:r>
                            <a:rPr lang="en-US" sz="2400" b="0" i="1" smtClean="0">
                              <a:solidFill>
                                <a:srgbClr val="0000FF"/>
                              </a:solidFill>
                              <a:latin typeface="Cambria Math" panose="02040503050406030204" pitchFamily="18" charset="0"/>
                            </a:rPr>
                            <m:t>=</m:t>
                          </m:r>
                          <m:sSub>
                            <m:sSubPr>
                              <m:ctrlPr>
                                <a:rPr lang="en-US" sz="2400" i="1">
                                  <a:solidFill>
                                    <a:srgbClr val="0000FF"/>
                                  </a:solidFill>
                                  <a:latin typeface="Cambria Math" panose="02040503050406030204" pitchFamily="18" charset="0"/>
                                </a:rPr>
                              </m:ctrlPr>
                            </m:sSubPr>
                            <m:e>
                              <m:r>
                                <m:rPr>
                                  <m:sty m:val="p"/>
                                </m:rPr>
                                <a:rPr lang="en-US" sz="2400">
                                  <a:solidFill>
                                    <a:srgbClr val="0000FF"/>
                                  </a:solidFill>
                                  <a:latin typeface="Cambria Math" panose="02040503050406030204" pitchFamily="18" charset="0"/>
                                </a:rPr>
                                <m:t>Γ</m:t>
                              </m:r>
                            </m:e>
                            <m:sub>
                              <m:r>
                                <a:rPr lang="en-US" sz="2400" i="1">
                                  <a:solidFill>
                                    <a:srgbClr val="0000FF"/>
                                  </a:solidFill>
                                  <a:latin typeface="Cambria Math" panose="02040503050406030204" pitchFamily="18" charset="0"/>
                                </a:rPr>
                                <m:t>1</m:t>
                              </m:r>
                            </m:sub>
                          </m:sSub>
                          <m:r>
                            <a:rPr lang="en-US" sz="2400" i="1">
                              <a:solidFill>
                                <a:srgbClr val="0000FF"/>
                              </a:solidFill>
                              <a:latin typeface="Cambria Math" panose="02040503050406030204" pitchFamily="18" charset="0"/>
                            </a:rPr>
                            <m:t>𝑉</m:t>
                          </m:r>
                        </m:e>
                        <m:sub>
                          <m:r>
                            <a:rPr lang="en-US" sz="2400" i="1">
                              <a:solidFill>
                                <a:srgbClr val="0000FF"/>
                              </a:solidFill>
                              <a:latin typeface="Cambria Math" panose="02040503050406030204" pitchFamily="18" charset="0"/>
                            </a:rPr>
                            <m:t>1</m:t>
                          </m:r>
                        </m:sub>
                        <m:sup>
                          <m:r>
                            <a:rPr lang="en-US" sz="2400" i="1">
                              <a:solidFill>
                                <a:srgbClr val="0000FF"/>
                              </a:solidFill>
                              <a:latin typeface="Cambria Math" panose="02040503050406030204" pitchFamily="18" charset="0"/>
                            </a:rPr>
                            <m:t>+</m:t>
                          </m:r>
                        </m:sup>
                      </m:sSubSup>
                    </m:oMath>
                  </m:oMathPara>
                </a14:m>
                <a:endParaRPr lang="en-US" sz="2400" dirty="0">
                  <a:solidFill>
                    <a:srgbClr val="0000FF"/>
                  </a:solidFill>
                </a:endParaRPr>
              </a:p>
            </p:txBody>
          </p:sp>
        </mc:Choice>
        <mc:Fallback xmlns="">
          <p:sp>
            <p:nvSpPr>
              <p:cNvPr id="32" name="Rectangle 31">
                <a:extLst>
                  <a:ext uri="{FF2B5EF4-FFF2-40B4-BE49-F238E27FC236}">
                    <a16:creationId xmlns:a16="http://schemas.microsoft.com/office/drawing/2014/main" id="{4A90D09E-7EDD-42CB-ACE0-25F89A318481}"/>
                  </a:ext>
                </a:extLst>
              </p:cNvPr>
              <p:cNvSpPr>
                <a:spLocks noRot="1" noChangeAspect="1" noMove="1" noResize="1" noEditPoints="1" noAdjustHandles="1" noChangeArrowheads="1" noChangeShapeType="1" noTextEdit="1"/>
              </p:cNvSpPr>
              <p:nvPr/>
            </p:nvSpPr>
            <p:spPr>
              <a:xfrm>
                <a:off x="2540184" y="4664117"/>
                <a:ext cx="1723164" cy="475002"/>
              </a:xfrm>
              <a:prstGeom prst="rect">
                <a:avLst/>
              </a:prstGeom>
              <a:blipFill>
                <a:blip r:embed="rId6"/>
                <a:stretch>
                  <a:fillRect b="-641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Rectangle 17">
                <a:extLst>
                  <a:ext uri="{FF2B5EF4-FFF2-40B4-BE49-F238E27FC236}">
                    <a16:creationId xmlns:a16="http://schemas.microsoft.com/office/drawing/2014/main" id="{8C5716D4-7900-4E31-B68C-02C318D1B587}"/>
                  </a:ext>
                </a:extLst>
              </p:cNvPr>
              <p:cNvSpPr/>
              <p:nvPr/>
            </p:nvSpPr>
            <p:spPr>
              <a:xfrm>
                <a:off x="4841218" y="1681890"/>
                <a:ext cx="1604350" cy="718851"/>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2000" i="1">
                              <a:latin typeface="Cambria Math" panose="02040503050406030204" pitchFamily="18" charset="0"/>
                            </a:rPr>
                          </m:ctrlPr>
                        </m:sSubPr>
                        <m:e>
                          <m:r>
                            <m:rPr>
                              <m:sty m:val="p"/>
                            </m:rPr>
                            <a:rPr lang="en-US" sz="2000">
                              <a:latin typeface="Cambria Math" panose="02040503050406030204" pitchFamily="18" charset="0"/>
                            </a:rPr>
                            <m:t>Γ</m:t>
                          </m:r>
                        </m:e>
                        <m:sub>
                          <m:r>
                            <a:rPr lang="en-US" sz="2000" i="1">
                              <a:latin typeface="Cambria Math" panose="02040503050406030204" pitchFamily="18" charset="0"/>
                            </a:rPr>
                            <m:t>1</m:t>
                          </m:r>
                        </m:sub>
                      </m:sSub>
                      <m:r>
                        <a:rPr lang="en-US" sz="2000" i="1">
                          <a:latin typeface="Cambria Math" panose="02040503050406030204" pitchFamily="18" charset="0"/>
                        </a:rPr>
                        <m:t>=</m:t>
                      </m:r>
                      <m:f>
                        <m:fPr>
                          <m:ctrlPr>
                            <a:rPr lang="en-US" sz="2000" i="1">
                              <a:latin typeface="Cambria Math" panose="02040503050406030204" pitchFamily="18" charset="0"/>
                            </a:rPr>
                          </m:ctrlPr>
                        </m:fPr>
                        <m:num>
                          <m:sSub>
                            <m:sSubPr>
                              <m:ctrlPr>
                                <a:rPr lang="en-US" sz="2000" i="1">
                                  <a:latin typeface="Cambria Math" panose="02040503050406030204" pitchFamily="18" charset="0"/>
                                </a:rPr>
                              </m:ctrlPr>
                            </m:sSubPr>
                            <m:e>
                              <m:r>
                                <a:rPr lang="en-US" sz="2000" i="1">
                                  <a:latin typeface="Cambria Math" panose="02040503050406030204" pitchFamily="18" charset="0"/>
                                </a:rPr>
                                <m:t>𝑍</m:t>
                              </m:r>
                            </m:e>
                            <m:sub>
                              <m:r>
                                <a:rPr lang="en-US" sz="2000" i="1">
                                  <a:latin typeface="Cambria Math" panose="02040503050406030204" pitchFamily="18" charset="0"/>
                                </a:rPr>
                                <m:t>∘</m:t>
                              </m:r>
                            </m:sub>
                          </m:sSub>
                          <m:r>
                            <a:rPr lang="en-US" sz="2000" i="1">
                              <a:latin typeface="Cambria Math" panose="02040503050406030204" pitchFamily="18" charset="0"/>
                            </a:rPr>
                            <m:t>−</m:t>
                          </m:r>
                          <m:sSub>
                            <m:sSubPr>
                              <m:ctrlPr>
                                <a:rPr lang="en-US" sz="2000" i="1">
                                  <a:latin typeface="Cambria Math" panose="02040503050406030204" pitchFamily="18" charset="0"/>
                                </a:rPr>
                              </m:ctrlPr>
                            </m:sSubPr>
                            <m:e>
                              <m:r>
                                <a:rPr lang="en-US" sz="2000" i="1">
                                  <a:latin typeface="Cambria Math" panose="02040503050406030204" pitchFamily="18" charset="0"/>
                                </a:rPr>
                                <m:t>𝑍</m:t>
                              </m:r>
                            </m:e>
                            <m:sub>
                              <m:r>
                                <a:rPr lang="en-US" sz="2000" i="1">
                                  <a:latin typeface="Cambria Math" panose="02040503050406030204" pitchFamily="18" charset="0"/>
                                </a:rPr>
                                <m:t>1</m:t>
                              </m:r>
                            </m:sub>
                          </m:sSub>
                        </m:num>
                        <m:den>
                          <m:sSub>
                            <m:sSubPr>
                              <m:ctrlPr>
                                <a:rPr lang="en-US" sz="2000" i="1">
                                  <a:latin typeface="Cambria Math" panose="02040503050406030204" pitchFamily="18" charset="0"/>
                                </a:rPr>
                              </m:ctrlPr>
                            </m:sSubPr>
                            <m:e>
                              <m:r>
                                <a:rPr lang="en-US" sz="2000" i="1">
                                  <a:latin typeface="Cambria Math" panose="02040503050406030204" pitchFamily="18" charset="0"/>
                                </a:rPr>
                                <m:t>𝑍</m:t>
                              </m:r>
                            </m:e>
                            <m:sub>
                              <m:r>
                                <a:rPr lang="en-US" sz="2000" i="1">
                                  <a:latin typeface="Cambria Math" panose="02040503050406030204" pitchFamily="18" charset="0"/>
                                </a:rPr>
                                <m:t>∘</m:t>
                              </m:r>
                            </m:sub>
                          </m:sSub>
                          <m:r>
                            <a:rPr lang="en-US" sz="2000" i="1">
                              <a:latin typeface="Cambria Math" panose="02040503050406030204" pitchFamily="18" charset="0"/>
                            </a:rPr>
                            <m:t>+</m:t>
                          </m:r>
                          <m:sSub>
                            <m:sSubPr>
                              <m:ctrlPr>
                                <a:rPr lang="en-US" sz="2000" i="1">
                                  <a:latin typeface="Cambria Math" panose="02040503050406030204" pitchFamily="18" charset="0"/>
                                </a:rPr>
                              </m:ctrlPr>
                            </m:sSubPr>
                            <m:e>
                              <m:r>
                                <a:rPr lang="en-US" sz="2000" i="1">
                                  <a:latin typeface="Cambria Math" panose="02040503050406030204" pitchFamily="18" charset="0"/>
                                </a:rPr>
                                <m:t>𝑍</m:t>
                              </m:r>
                            </m:e>
                            <m:sub>
                              <m:r>
                                <a:rPr lang="en-US" sz="2000" i="1">
                                  <a:latin typeface="Cambria Math" panose="02040503050406030204" pitchFamily="18" charset="0"/>
                                </a:rPr>
                                <m:t>1</m:t>
                              </m:r>
                            </m:sub>
                          </m:sSub>
                        </m:den>
                      </m:f>
                    </m:oMath>
                  </m:oMathPara>
                </a14:m>
                <a:endParaRPr lang="en-US" sz="2000" dirty="0"/>
              </a:p>
            </p:txBody>
          </p:sp>
        </mc:Choice>
        <mc:Fallback xmlns="">
          <p:sp>
            <p:nvSpPr>
              <p:cNvPr id="18" name="Rectangle 17">
                <a:extLst>
                  <a:ext uri="{FF2B5EF4-FFF2-40B4-BE49-F238E27FC236}">
                    <a16:creationId xmlns:a16="http://schemas.microsoft.com/office/drawing/2014/main" id="{8C5716D4-7900-4E31-B68C-02C318D1B587}"/>
                  </a:ext>
                </a:extLst>
              </p:cNvPr>
              <p:cNvSpPr>
                <a:spLocks noRot="1" noChangeAspect="1" noMove="1" noResize="1" noEditPoints="1" noAdjustHandles="1" noChangeArrowheads="1" noChangeShapeType="1" noTextEdit="1"/>
              </p:cNvSpPr>
              <p:nvPr/>
            </p:nvSpPr>
            <p:spPr>
              <a:xfrm>
                <a:off x="4841218" y="1681890"/>
                <a:ext cx="1604350" cy="718851"/>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5" name="Rectangle 34">
                <a:extLst>
                  <a:ext uri="{FF2B5EF4-FFF2-40B4-BE49-F238E27FC236}">
                    <a16:creationId xmlns:a16="http://schemas.microsoft.com/office/drawing/2014/main" id="{730E6D54-B4FC-45DB-825D-C72B0D571FD8}"/>
                  </a:ext>
                </a:extLst>
              </p:cNvPr>
              <p:cNvSpPr/>
              <p:nvPr/>
            </p:nvSpPr>
            <p:spPr>
              <a:xfrm>
                <a:off x="1640618" y="2438942"/>
                <a:ext cx="8819283" cy="656270"/>
              </a:xfrm>
              <a:prstGeom prst="rect">
                <a:avLst/>
              </a:prstGeom>
            </p:spPr>
            <p:txBody>
              <a:bodyPr wrap="square">
                <a:spAutoFit/>
              </a:bodyPr>
              <a:lstStyle/>
              <a:p>
                <a:r>
                  <a:rPr lang="en-US" sz="1800" dirty="0"/>
                  <a:t>A portion of the wave will also be transmitted into the </a:t>
                </a:r>
                <a14:m>
                  <m:oMath xmlns:m="http://schemas.openxmlformats.org/officeDocument/2006/math">
                    <m:sSub>
                      <m:sSubPr>
                        <m:ctrlPr>
                          <a:rPr lang="en-US" sz="1800" i="1">
                            <a:latin typeface="Cambria Math" panose="02040503050406030204" pitchFamily="18" charset="0"/>
                          </a:rPr>
                        </m:ctrlPr>
                      </m:sSubPr>
                      <m:e>
                        <m:r>
                          <a:rPr lang="en-US" sz="1800" i="1">
                            <a:latin typeface="Cambria Math" panose="02040503050406030204" pitchFamily="18" charset="0"/>
                          </a:rPr>
                          <m:t>𝑍</m:t>
                        </m:r>
                      </m:e>
                      <m:sub>
                        <m:r>
                          <a:rPr lang="en-US" sz="1800" i="1">
                            <a:latin typeface="Cambria Math" panose="02040503050406030204" pitchFamily="18" charset="0"/>
                          </a:rPr>
                          <m:t>∘</m:t>
                        </m:r>
                      </m:sub>
                    </m:sSub>
                  </m:oMath>
                </a14:m>
                <a:r>
                  <a:rPr lang="en-US" sz="1800" dirty="0"/>
                  <a:t> line, with voltage magnitude calculated using the </a:t>
                </a:r>
                <a:r>
                  <a:rPr lang="en-US" sz="1800" b="1" dirty="0"/>
                  <a:t>transmission coefficient</a:t>
                </a:r>
                <a:r>
                  <a:rPr lang="en-US" sz="1800" dirty="0"/>
                  <a:t> </a:t>
                </a:r>
                <a14:m>
                  <m:oMath xmlns:m="http://schemas.openxmlformats.org/officeDocument/2006/math">
                    <m:sSub>
                      <m:sSubPr>
                        <m:ctrlPr>
                          <a:rPr lang="en-US" sz="1800" b="0" i="1" smtClean="0">
                            <a:latin typeface="Cambria Math" panose="02040503050406030204" pitchFamily="18" charset="0"/>
                          </a:rPr>
                        </m:ctrlPr>
                      </m:sSubPr>
                      <m:e>
                        <m:r>
                          <a:rPr lang="en-US" sz="1800" i="1" smtClean="0">
                            <a:latin typeface="Cambria Math" panose="02040503050406030204" pitchFamily="18" charset="0"/>
                          </a:rPr>
                          <m:t>𝜏</m:t>
                        </m:r>
                      </m:e>
                      <m:sub>
                        <m:r>
                          <a:rPr lang="en-US" sz="1800" b="0" i="1" smtClean="0">
                            <a:latin typeface="Cambria Math" panose="02040503050406030204" pitchFamily="18" charset="0"/>
                          </a:rPr>
                          <m:t>1</m:t>
                        </m:r>
                      </m:sub>
                    </m:sSub>
                  </m:oMath>
                </a14:m>
                <a:r>
                  <a:rPr lang="en-US" sz="1800" dirty="0"/>
                  <a:t>, as </a:t>
                </a:r>
                <a14:m>
                  <m:oMath xmlns:m="http://schemas.openxmlformats.org/officeDocument/2006/math">
                    <m:sSubSup>
                      <m:sSubSupPr>
                        <m:ctrlPr>
                          <a:rPr lang="en-US" sz="1800" i="1">
                            <a:latin typeface="Cambria Math" panose="02040503050406030204" pitchFamily="18" charset="0"/>
                          </a:rPr>
                        </m:ctrlPr>
                      </m:sSubSupPr>
                      <m:e>
                        <m:sSub>
                          <m:sSubPr>
                            <m:ctrlPr>
                              <a:rPr lang="en-US" sz="1800" i="1">
                                <a:latin typeface="Cambria Math" panose="02040503050406030204" pitchFamily="18" charset="0"/>
                              </a:rPr>
                            </m:ctrlPr>
                          </m:sSubPr>
                          <m:e>
                            <m:r>
                              <a:rPr lang="en-US" sz="1800" b="0" i="1" smtClean="0">
                                <a:latin typeface="Cambria Math" panose="02040503050406030204" pitchFamily="18" charset="0"/>
                              </a:rPr>
                              <m:t>𝜏</m:t>
                            </m:r>
                          </m:e>
                          <m:sub>
                            <m:r>
                              <a:rPr lang="en-US" sz="1800" i="1">
                                <a:latin typeface="Cambria Math" panose="02040503050406030204" pitchFamily="18" charset="0"/>
                              </a:rPr>
                              <m:t>1</m:t>
                            </m:r>
                          </m:sub>
                        </m:sSub>
                        <m:r>
                          <a:rPr lang="en-US" sz="1800" i="1">
                            <a:latin typeface="Cambria Math" panose="02040503050406030204" pitchFamily="18" charset="0"/>
                          </a:rPr>
                          <m:t>𝑉</m:t>
                        </m:r>
                      </m:e>
                      <m:sub>
                        <m:r>
                          <a:rPr lang="en-US" sz="1800" i="1">
                            <a:latin typeface="Cambria Math" panose="02040503050406030204" pitchFamily="18" charset="0"/>
                          </a:rPr>
                          <m:t>1</m:t>
                        </m:r>
                      </m:sub>
                      <m:sup>
                        <m:r>
                          <a:rPr lang="en-US" sz="1800" i="1">
                            <a:latin typeface="Cambria Math" panose="02040503050406030204" pitchFamily="18" charset="0"/>
                          </a:rPr>
                          <m:t>+</m:t>
                        </m:r>
                      </m:sup>
                    </m:sSubSup>
                  </m:oMath>
                </a14:m>
                <a:r>
                  <a:rPr lang="en-US" sz="1800" dirty="0"/>
                  <a:t>, where:</a:t>
                </a:r>
              </a:p>
            </p:txBody>
          </p:sp>
        </mc:Choice>
        <mc:Fallback xmlns="">
          <p:sp>
            <p:nvSpPr>
              <p:cNvPr id="35" name="Rectangle 34">
                <a:extLst>
                  <a:ext uri="{FF2B5EF4-FFF2-40B4-BE49-F238E27FC236}">
                    <a16:creationId xmlns:a16="http://schemas.microsoft.com/office/drawing/2014/main" id="{730E6D54-B4FC-45DB-825D-C72B0D571FD8}"/>
                  </a:ext>
                </a:extLst>
              </p:cNvPr>
              <p:cNvSpPr>
                <a:spLocks noRot="1" noChangeAspect="1" noMove="1" noResize="1" noEditPoints="1" noAdjustHandles="1" noChangeArrowheads="1" noChangeShapeType="1" noTextEdit="1"/>
              </p:cNvSpPr>
              <p:nvPr/>
            </p:nvSpPr>
            <p:spPr>
              <a:xfrm>
                <a:off x="1640618" y="2438942"/>
                <a:ext cx="8819283" cy="656270"/>
              </a:xfrm>
              <a:prstGeom prst="rect">
                <a:avLst/>
              </a:prstGeom>
              <a:blipFill>
                <a:blip r:embed="rId8"/>
                <a:stretch>
                  <a:fillRect l="-553" t="-4630" b="-1388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6" name="Rectangle 35">
                <a:extLst>
                  <a:ext uri="{FF2B5EF4-FFF2-40B4-BE49-F238E27FC236}">
                    <a16:creationId xmlns:a16="http://schemas.microsoft.com/office/drawing/2014/main" id="{5E5CF4B8-EC31-4075-9B11-94E6635490CA}"/>
                  </a:ext>
                </a:extLst>
              </p:cNvPr>
              <p:cNvSpPr/>
              <p:nvPr/>
            </p:nvSpPr>
            <p:spPr>
              <a:xfrm>
                <a:off x="5042555" y="3049310"/>
                <a:ext cx="1480469" cy="400110"/>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2000" i="1" smtClean="0">
                              <a:latin typeface="Cambria Math" panose="02040503050406030204" pitchFamily="18" charset="0"/>
                            </a:rPr>
                          </m:ctrlPr>
                        </m:sSubPr>
                        <m:e>
                          <m:r>
                            <a:rPr lang="en-US" sz="2000" b="0" i="1" smtClean="0">
                              <a:latin typeface="Cambria Math" panose="02040503050406030204" pitchFamily="18" charset="0"/>
                            </a:rPr>
                            <m:t>𝜏</m:t>
                          </m:r>
                        </m:e>
                        <m:sub>
                          <m:r>
                            <a:rPr lang="en-US" sz="2000" i="1">
                              <a:latin typeface="Cambria Math" panose="02040503050406030204" pitchFamily="18" charset="0"/>
                            </a:rPr>
                            <m:t>1</m:t>
                          </m:r>
                        </m:sub>
                      </m:sSub>
                      <m:r>
                        <a:rPr lang="en-US" sz="2000" i="1">
                          <a:latin typeface="Cambria Math" panose="02040503050406030204" pitchFamily="18" charset="0"/>
                        </a:rPr>
                        <m:t>=</m:t>
                      </m:r>
                      <m:r>
                        <a:rPr lang="en-US" sz="2000" b="0" i="1" smtClean="0">
                          <a:latin typeface="Cambria Math" panose="02040503050406030204" pitchFamily="18" charset="0"/>
                        </a:rPr>
                        <m:t>1+</m:t>
                      </m:r>
                      <m:sSub>
                        <m:sSubPr>
                          <m:ctrlPr>
                            <a:rPr lang="en-US" sz="2000" b="0" i="1" smtClean="0">
                              <a:latin typeface="Cambria Math" panose="02040503050406030204" pitchFamily="18" charset="0"/>
                            </a:rPr>
                          </m:ctrlPr>
                        </m:sSubPr>
                        <m:e>
                          <m:r>
                            <m:rPr>
                              <m:sty m:val="p"/>
                            </m:rPr>
                            <a:rPr lang="en-US" sz="2000" b="0" i="0" smtClean="0">
                              <a:latin typeface="Cambria Math" panose="02040503050406030204" pitchFamily="18" charset="0"/>
                            </a:rPr>
                            <m:t>Γ</m:t>
                          </m:r>
                        </m:e>
                        <m:sub>
                          <m:r>
                            <a:rPr lang="en-US" sz="2000" b="0" i="1" smtClean="0">
                              <a:latin typeface="Cambria Math" panose="02040503050406030204" pitchFamily="18" charset="0"/>
                            </a:rPr>
                            <m:t>1</m:t>
                          </m:r>
                        </m:sub>
                      </m:sSub>
                    </m:oMath>
                  </m:oMathPara>
                </a14:m>
                <a:endParaRPr lang="en-US" sz="2000" dirty="0"/>
              </a:p>
            </p:txBody>
          </p:sp>
        </mc:Choice>
        <mc:Fallback xmlns="">
          <p:sp>
            <p:nvSpPr>
              <p:cNvPr id="36" name="Rectangle 35">
                <a:extLst>
                  <a:ext uri="{FF2B5EF4-FFF2-40B4-BE49-F238E27FC236}">
                    <a16:creationId xmlns:a16="http://schemas.microsoft.com/office/drawing/2014/main" id="{5E5CF4B8-EC31-4075-9B11-94E6635490CA}"/>
                  </a:ext>
                </a:extLst>
              </p:cNvPr>
              <p:cNvSpPr>
                <a:spLocks noRot="1" noChangeAspect="1" noMove="1" noResize="1" noEditPoints="1" noAdjustHandles="1" noChangeArrowheads="1" noChangeShapeType="1" noTextEdit="1"/>
              </p:cNvSpPr>
              <p:nvPr/>
            </p:nvSpPr>
            <p:spPr>
              <a:xfrm>
                <a:off x="5042555" y="3049310"/>
                <a:ext cx="1480469" cy="400110"/>
              </a:xfrm>
              <a:prstGeom prst="rect">
                <a:avLst/>
              </a:prstGeom>
              <a:blipFill>
                <a:blip r:embed="rId9"/>
                <a:stretch>
                  <a:fillRect b="-1515"/>
                </a:stretch>
              </a:blipFill>
            </p:spPr>
            <p:txBody>
              <a:bodyPr/>
              <a:lstStyle/>
              <a:p>
                <a:r>
                  <a:rPr lang="en-US">
                    <a:noFill/>
                  </a:rPr>
                  <a:t> </a:t>
                </a:r>
              </a:p>
            </p:txBody>
          </p:sp>
        </mc:Fallback>
      </mc:AlternateContent>
      <p:pic>
        <p:nvPicPr>
          <p:cNvPr id="37" name="Picture 36">
            <a:extLst>
              <a:ext uri="{FF2B5EF4-FFF2-40B4-BE49-F238E27FC236}">
                <a16:creationId xmlns:a16="http://schemas.microsoft.com/office/drawing/2014/main" id="{856F3709-EEBE-40D3-AC28-0680D3D96464}"/>
              </a:ext>
            </a:extLst>
          </p:cNvPr>
          <p:cNvPicPr>
            <a:picLocks noChangeAspect="1"/>
          </p:cNvPicPr>
          <p:nvPr/>
        </p:nvPicPr>
        <p:blipFill>
          <a:blip r:embed="rId4"/>
          <a:stretch>
            <a:fillRect/>
          </a:stretch>
        </p:blipFill>
        <p:spPr>
          <a:xfrm>
            <a:off x="7005213" y="3793754"/>
            <a:ext cx="1505160" cy="234892"/>
          </a:xfrm>
          <a:prstGeom prst="rect">
            <a:avLst/>
          </a:prstGeom>
        </p:spPr>
      </p:pic>
      <p:cxnSp>
        <p:nvCxnSpPr>
          <p:cNvPr id="38" name="Straight Arrow Connector 37">
            <a:extLst>
              <a:ext uri="{FF2B5EF4-FFF2-40B4-BE49-F238E27FC236}">
                <a16:creationId xmlns:a16="http://schemas.microsoft.com/office/drawing/2014/main" id="{0E02E7FD-6E6E-4487-A1D0-540AB04B636B}"/>
              </a:ext>
            </a:extLst>
          </p:cNvPr>
          <p:cNvCxnSpPr>
            <a:cxnSpLocks/>
          </p:cNvCxnSpPr>
          <p:nvPr/>
        </p:nvCxnSpPr>
        <p:spPr>
          <a:xfrm>
            <a:off x="8406942" y="3850251"/>
            <a:ext cx="344821" cy="0"/>
          </a:xfrm>
          <a:prstGeom prst="straightConnector1">
            <a:avLst/>
          </a:prstGeom>
          <a:ln w="28575">
            <a:solidFill>
              <a:srgbClr val="0000FF"/>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9" name="Rectangle 38">
                <a:extLst>
                  <a:ext uri="{FF2B5EF4-FFF2-40B4-BE49-F238E27FC236}">
                    <a16:creationId xmlns:a16="http://schemas.microsoft.com/office/drawing/2014/main" id="{5E04E8AC-BE87-4160-AA54-6F892D9987EE}"/>
                  </a:ext>
                </a:extLst>
              </p:cNvPr>
              <p:cNvSpPr/>
              <p:nvPr/>
            </p:nvSpPr>
            <p:spPr>
              <a:xfrm>
                <a:off x="8808352" y="3619419"/>
                <a:ext cx="1701556" cy="47500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US" sz="2400" i="1" smtClean="0">
                              <a:solidFill>
                                <a:srgbClr val="0000FF"/>
                              </a:solidFill>
                              <a:latin typeface="Cambria Math" panose="02040503050406030204" pitchFamily="18" charset="0"/>
                            </a:rPr>
                          </m:ctrlPr>
                        </m:sSubSupPr>
                        <m:e>
                          <m:sSubSup>
                            <m:sSubSupPr>
                              <m:ctrlPr>
                                <a:rPr lang="en-US" sz="2400" b="0" i="1" smtClean="0">
                                  <a:solidFill>
                                    <a:srgbClr val="0000FF"/>
                                  </a:solidFill>
                                  <a:latin typeface="Cambria Math" panose="02040503050406030204" pitchFamily="18" charset="0"/>
                                </a:rPr>
                              </m:ctrlPr>
                            </m:sSubSupPr>
                            <m:e>
                              <m:r>
                                <a:rPr lang="en-US" sz="2400" b="0" i="1" smtClean="0">
                                  <a:solidFill>
                                    <a:srgbClr val="0000FF"/>
                                  </a:solidFill>
                                  <a:latin typeface="Cambria Math" panose="02040503050406030204" pitchFamily="18" charset="0"/>
                                </a:rPr>
                                <m:t>𝑉</m:t>
                              </m:r>
                            </m:e>
                            <m:sub>
                              <m:r>
                                <a:rPr lang="en-US" sz="2400" b="0" i="1" smtClean="0">
                                  <a:solidFill>
                                    <a:srgbClr val="0000FF"/>
                                  </a:solidFill>
                                  <a:latin typeface="Cambria Math" panose="02040503050406030204" pitchFamily="18" charset="0"/>
                                </a:rPr>
                                <m:t>2</m:t>
                              </m:r>
                            </m:sub>
                            <m:sup>
                              <m:r>
                                <a:rPr lang="en-US" sz="2400" b="0" i="1" smtClean="0">
                                  <a:solidFill>
                                    <a:srgbClr val="0000FF"/>
                                  </a:solidFill>
                                  <a:latin typeface="Cambria Math" panose="02040503050406030204" pitchFamily="18" charset="0"/>
                                </a:rPr>
                                <m:t>−</m:t>
                              </m:r>
                            </m:sup>
                          </m:sSubSup>
                          <m:r>
                            <a:rPr lang="en-US" sz="2400" b="0" i="1" smtClean="0">
                              <a:solidFill>
                                <a:srgbClr val="0000FF"/>
                              </a:solidFill>
                              <a:latin typeface="Cambria Math" panose="02040503050406030204" pitchFamily="18" charset="0"/>
                            </a:rPr>
                            <m:t>=</m:t>
                          </m:r>
                          <m:sSub>
                            <m:sSubPr>
                              <m:ctrlPr>
                                <a:rPr lang="en-US" sz="2400" b="0" i="1" smtClean="0">
                                  <a:solidFill>
                                    <a:srgbClr val="0000FF"/>
                                  </a:solidFill>
                                  <a:latin typeface="Cambria Math" panose="02040503050406030204" pitchFamily="18" charset="0"/>
                                </a:rPr>
                              </m:ctrlPr>
                            </m:sSubPr>
                            <m:e>
                              <m:r>
                                <a:rPr lang="en-US" sz="2400" b="0" i="1" smtClean="0">
                                  <a:solidFill>
                                    <a:srgbClr val="0000FF"/>
                                  </a:solidFill>
                                  <a:latin typeface="Cambria Math" panose="02040503050406030204" pitchFamily="18" charset="0"/>
                                </a:rPr>
                                <m:t>𝜏</m:t>
                              </m:r>
                            </m:e>
                            <m:sub>
                              <m:r>
                                <a:rPr lang="en-US" sz="2400" b="0" i="1" smtClean="0">
                                  <a:solidFill>
                                    <a:srgbClr val="0000FF"/>
                                  </a:solidFill>
                                  <a:latin typeface="Cambria Math" panose="02040503050406030204" pitchFamily="18" charset="0"/>
                                </a:rPr>
                                <m:t>1</m:t>
                              </m:r>
                            </m:sub>
                          </m:sSub>
                          <m:r>
                            <a:rPr lang="en-US" sz="2400" i="1">
                              <a:solidFill>
                                <a:srgbClr val="0000FF"/>
                              </a:solidFill>
                              <a:latin typeface="Cambria Math" panose="02040503050406030204" pitchFamily="18" charset="0"/>
                            </a:rPr>
                            <m:t>𝑉</m:t>
                          </m:r>
                        </m:e>
                        <m:sub>
                          <m:r>
                            <a:rPr lang="en-US" sz="2400" i="1">
                              <a:solidFill>
                                <a:srgbClr val="0000FF"/>
                              </a:solidFill>
                              <a:latin typeface="Cambria Math" panose="02040503050406030204" pitchFamily="18" charset="0"/>
                            </a:rPr>
                            <m:t>1</m:t>
                          </m:r>
                        </m:sub>
                        <m:sup>
                          <m:r>
                            <a:rPr lang="en-US" sz="2400" i="1">
                              <a:solidFill>
                                <a:srgbClr val="0000FF"/>
                              </a:solidFill>
                              <a:latin typeface="Cambria Math" panose="02040503050406030204" pitchFamily="18" charset="0"/>
                            </a:rPr>
                            <m:t>+</m:t>
                          </m:r>
                        </m:sup>
                      </m:sSubSup>
                    </m:oMath>
                  </m:oMathPara>
                </a14:m>
                <a:endParaRPr lang="en-US" sz="2400" dirty="0">
                  <a:solidFill>
                    <a:srgbClr val="0000FF"/>
                  </a:solidFill>
                </a:endParaRPr>
              </a:p>
            </p:txBody>
          </p:sp>
        </mc:Choice>
        <mc:Fallback xmlns="">
          <p:sp>
            <p:nvSpPr>
              <p:cNvPr id="39" name="Rectangle 38">
                <a:extLst>
                  <a:ext uri="{FF2B5EF4-FFF2-40B4-BE49-F238E27FC236}">
                    <a16:creationId xmlns:a16="http://schemas.microsoft.com/office/drawing/2014/main" id="{5E04E8AC-BE87-4160-AA54-6F892D9987EE}"/>
                  </a:ext>
                </a:extLst>
              </p:cNvPr>
              <p:cNvSpPr>
                <a:spLocks noRot="1" noChangeAspect="1" noMove="1" noResize="1" noEditPoints="1" noAdjustHandles="1" noChangeArrowheads="1" noChangeShapeType="1" noTextEdit="1"/>
              </p:cNvSpPr>
              <p:nvPr/>
            </p:nvSpPr>
            <p:spPr>
              <a:xfrm>
                <a:off x="8808352" y="3619419"/>
                <a:ext cx="1701556" cy="475002"/>
              </a:xfrm>
              <a:prstGeom prst="rect">
                <a:avLst/>
              </a:prstGeom>
              <a:blipFill>
                <a:blip r:embed="rId10"/>
                <a:stretch>
                  <a:fillRect b="-5128"/>
                </a:stretch>
              </a:blipFill>
            </p:spPr>
            <p:txBody>
              <a:bodyPr/>
              <a:lstStyle/>
              <a:p>
                <a:r>
                  <a:rPr lang="en-US">
                    <a:noFill/>
                  </a:rPr>
                  <a:t> </a:t>
                </a:r>
              </a:p>
            </p:txBody>
          </p:sp>
        </mc:Fallback>
      </mc:AlternateContent>
      <p:sp>
        <p:nvSpPr>
          <p:cNvPr id="40" name="Rectangle 39">
            <a:extLst>
              <a:ext uri="{FF2B5EF4-FFF2-40B4-BE49-F238E27FC236}">
                <a16:creationId xmlns:a16="http://schemas.microsoft.com/office/drawing/2014/main" id="{1E872BFA-E58E-472D-BF36-5DB953B671DD}"/>
              </a:ext>
            </a:extLst>
          </p:cNvPr>
          <p:cNvSpPr/>
          <p:nvPr/>
        </p:nvSpPr>
        <p:spPr>
          <a:xfrm>
            <a:off x="20145" y="5628595"/>
            <a:ext cx="12001500" cy="523220"/>
          </a:xfrm>
          <a:prstGeom prst="rect">
            <a:avLst/>
          </a:prstGeom>
        </p:spPr>
        <p:txBody>
          <a:bodyPr wrap="square">
            <a:spAutoFit/>
          </a:bodyPr>
          <a:lstStyle/>
          <a:p>
            <a:r>
              <a:rPr lang="en-US" sz="1400" dirty="0"/>
              <a:t>***Notice that the sum of the reflected and transmitted voltage magnitudes is not equal to the input voltage magnitude.  This is because it is </a:t>
            </a:r>
            <a:r>
              <a:rPr lang="en-US" sz="1400" b="1" dirty="0"/>
              <a:t>power</a:t>
            </a:r>
            <a:r>
              <a:rPr lang="en-US" sz="1400" dirty="0"/>
              <a:t> that is conserved, </a:t>
            </a:r>
            <a:r>
              <a:rPr lang="en-US" sz="1400" b="1" dirty="0"/>
              <a:t>not voltage.</a:t>
            </a:r>
            <a:endParaRPr lang="en-US" sz="1400" dirty="0"/>
          </a:p>
        </p:txBody>
      </p:sp>
      <p:sp>
        <p:nvSpPr>
          <p:cNvPr id="41" name="Oval 40">
            <a:extLst>
              <a:ext uri="{FF2B5EF4-FFF2-40B4-BE49-F238E27FC236}">
                <a16:creationId xmlns:a16="http://schemas.microsoft.com/office/drawing/2014/main" id="{EA635315-BA86-417C-A02F-2A1B82EDB184}"/>
              </a:ext>
            </a:extLst>
          </p:cNvPr>
          <p:cNvSpPr/>
          <p:nvPr/>
        </p:nvSpPr>
        <p:spPr>
          <a:xfrm>
            <a:off x="2573266" y="4159826"/>
            <a:ext cx="438968" cy="435843"/>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rPr>
              <a:t>1</a:t>
            </a:r>
          </a:p>
        </p:txBody>
      </p:sp>
      <p:sp>
        <p:nvSpPr>
          <p:cNvPr id="42" name="Oval 41">
            <a:extLst>
              <a:ext uri="{FF2B5EF4-FFF2-40B4-BE49-F238E27FC236}">
                <a16:creationId xmlns:a16="http://schemas.microsoft.com/office/drawing/2014/main" id="{F50FB9AF-8369-41AE-B018-C818D4859C8C}"/>
              </a:ext>
            </a:extLst>
          </p:cNvPr>
          <p:cNvSpPr/>
          <p:nvPr/>
        </p:nvSpPr>
        <p:spPr>
          <a:xfrm>
            <a:off x="9201190" y="4142531"/>
            <a:ext cx="438968" cy="435843"/>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rPr>
              <a:t>2</a:t>
            </a:r>
          </a:p>
        </p:txBody>
      </p:sp>
      <mc:AlternateContent xmlns:mc="http://schemas.openxmlformats.org/markup-compatibility/2006" xmlns:a14="http://schemas.microsoft.com/office/drawing/2010/main">
        <mc:Choice Requires="a14">
          <p:sp>
            <p:nvSpPr>
              <p:cNvPr id="33" name="Rectangle 32">
                <a:extLst>
                  <a:ext uri="{FF2B5EF4-FFF2-40B4-BE49-F238E27FC236}">
                    <a16:creationId xmlns:a16="http://schemas.microsoft.com/office/drawing/2014/main" id="{667C884F-DC71-4979-8625-7E05961EFE13}"/>
                  </a:ext>
                </a:extLst>
              </p:cNvPr>
              <p:cNvSpPr/>
              <p:nvPr/>
            </p:nvSpPr>
            <p:spPr>
              <a:xfrm>
                <a:off x="5433137" y="5295278"/>
                <a:ext cx="520527" cy="461665"/>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2400" i="1" smtClean="0">
                              <a:solidFill>
                                <a:schemeClr val="tx1"/>
                              </a:solidFill>
                              <a:latin typeface="Cambria Math" panose="02040503050406030204" pitchFamily="18" charset="0"/>
                            </a:rPr>
                          </m:ctrlPr>
                        </m:sSubPr>
                        <m:e>
                          <m:r>
                            <m:rPr>
                              <m:sty m:val="p"/>
                            </m:rPr>
                            <a:rPr lang="en-US" sz="2400">
                              <a:solidFill>
                                <a:schemeClr val="tx1"/>
                              </a:solidFill>
                              <a:latin typeface="Cambria Math" panose="02040503050406030204" pitchFamily="18" charset="0"/>
                            </a:rPr>
                            <m:t>Γ</m:t>
                          </m:r>
                        </m:e>
                        <m:sub>
                          <m:r>
                            <a:rPr lang="en-US" sz="2400" i="1">
                              <a:solidFill>
                                <a:schemeClr val="tx1"/>
                              </a:solidFill>
                              <a:latin typeface="Cambria Math" panose="02040503050406030204" pitchFamily="18" charset="0"/>
                            </a:rPr>
                            <m:t>1</m:t>
                          </m:r>
                        </m:sub>
                      </m:sSub>
                    </m:oMath>
                  </m:oMathPara>
                </a14:m>
                <a:endParaRPr lang="en-US" sz="2400" dirty="0">
                  <a:solidFill>
                    <a:schemeClr val="tx1"/>
                  </a:solidFill>
                </a:endParaRPr>
              </a:p>
            </p:txBody>
          </p:sp>
        </mc:Choice>
        <mc:Fallback xmlns="">
          <p:sp>
            <p:nvSpPr>
              <p:cNvPr id="33" name="Rectangle 32">
                <a:extLst>
                  <a:ext uri="{FF2B5EF4-FFF2-40B4-BE49-F238E27FC236}">
                    <a16:creationId xmlns:a16="http://schemas.microsoft.com/office/drawing/2014/main" id="{667C884F-DC71-4979-8625-7E05961EFE13}"/>
                  </a:ext>
                </a:extLst>
              </p:cNvPr>
              <p:cNvSpPr>
                <a:spLocks noRot="1" noChangeAspect="1" noMove="1" noResize="1" noEditPoints="1" noAdjustHandles="1" noChangeArrowheads="1" noChangeShapeType="1" noTextEdit="1"/>
              </p:cNvSpPr>
              <p:nvPr/>
            </p:nvSpPr>
            <p:spPr>
              <a:xfrm>
                <a:off x="5433137" y="5295278"/>
                <a:ext cx="520527" cy="461665"/>
              </a:xfrm>
              <a:prstGeom prst="rect">
                <a:avLst/>
              </a:prstGeom>
              <a:blipFill>
                <a:blip r:embed="rId11"/>
                <a:stretch>
                  <a:fillRect b="-2667"/>
                </a:stretch>
              </a:blipFill>
            </p:spPr>
            <p:txBody>
              <a:bodyPr/>
              <a:lstStyle/>
              <a:p>
                <a:r>
                  <a:rPr lang="en-US">
                    <a:noFill/>
                  </a:rPr>
                  <a:t> </a:t>
                </a:r>
              </a:p>
            </p:txBody>
          </p:sp>
        </mc:Fallback>
      </mc:AlternateContent>
      <p:cxnSp>
        <p:nvCxnSpPr>
          <p:cNvPr id="46" name="Straight Arrow Connector 45">
            <a:extLst>
              <a:ext uri="{FF2B5EF4-FFF2-40B4-BE49-F238E27FC236}">
                <a16:creationId xmlns:a16="http://schemas.microsoft.com/office/drawing/2014/main" id="{F2DD9E41-0C98-4EBB-B625-4B61005F2C48}"/>
              </a:ext>
            </a:extLst>
          </p:cNvPr>
          <p:cNvCxnSpPr/>
          <p:nvPr/>
        </p:nvCxnSpPr>
        <p:spPr>
          <a:xfrm>
            <a:off x="5693401" y="5125094"/>
            <a:ext cx="377501"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C6A88099-D54E-4A47-9382-2B1D5339E07A}"/>
              </a:ext>
            </a:extLst>
          </p:cNvPr>
          <p:cNvCxnSpPr/>
          <p:nvPr/>
        </p:nvCxnSpPr>
        <p:spPr>
          <a:xfrm>
            <a:off x="5693400" y="5125781"/>
            <a:ext cx="0" cy="1924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C614BE4A-7939-4853-BA4B-F8EBD7D8F7B2}"/>
              </a:ext>
            </a:extLst>
          </p:cNvPr>
          <p:cNvSpPr>
            <a:spLocks noGrp="1"/>
          </p:cNvSpPr>
          <p:nvPr>
            <p:ph type="title"/>
          </p:nvPr>
        </p:nvSpPr>
        <p:spPr/>
        <p:txBody>
          <a:bodyPr/>
          <a:lstStyle/>
          <a:p>
            <a:r>
              <a:rPr lang="en-US" dirty="0">
                <a:latin typeface="+mn-lt"/>
              </a:rPr>
              <a:t>Impedance Discontinuities</a:t>
            </a:r>
          </a:p>
        </p:txBody>
      </p:sp>
    </p:spTree>
    <p:extLst>
      <p:ext uri="{BB962C8B-B14F-4D97-AF65-F5344CB8AC3E}">
        <p14:creationId xmlns:p14="http://schemas.microsoft.com/office/powerpoint/2010/main" val="404520401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4377CBBA-19D8-4552-9E01-86FD868E6A2E}"/>
              </a:ext>
            </a:extLst>
          </p:cNvPr>
          <p:cNvSpPr/>
          <p:nvPr/>
        </p:nvSpPr>
        <p:spPr>
          <a:xfrm>
            <a:off x="634567" y="625429"/>
            <a:ext cx="7846243" cy="369332"/>
          </a:xfrm>
          <a:prstGeom prst="rect">
            <a:avLst/>
          </a:prstGeom>
        </p:spPr>
        <p:txBody>
          <a:bodyPr wrap="square">
            <a:spAutoFit/>
          </a:bodyPr>
          <a:lstStyle/>
          <a:p>
            <a:r>
              <a:rPr lang="en-US" sz="1800" i="1" dirty="0"/>
              <a:t>Reflections are caused by impedance discontinuities.</a:t>
            </a:r>
          </a:p>
        </p:txBody>
      </p:sp>
      <p:pic>
        <p:nvPicPr>
          <p:cNvPr id="6" name="Picture 5">
            <a:extLst>
              <a:ext uri="{FF2B5EF4-FFF2-40B4-BE49-F238E27FC236}">
                <a16:creationId xmlns:a16="http://schemas.microsoft.com/office/drawing/2014/main" id="{0077D2CD-FDAD-44E7-918D-88A10B090CF0}"/>
              </a:ext>
            </a:extLst>
          </p:cNvPr>
          <p:cNvPicPr>
            <a:picLocks noChangeAspect="1"/>
          </p:cNvPicPr>
          <p:nvPr/>
        </p:nvPicPr>
        <p:blipFill rotWithShape="1">
          <a:blip r:embed="rId2"/>
          <a:srcRect b="14005"/>
          <a:stretch/>
        </p:blipFill>
        <p:spPr>
          <a:xfrm>
            <a:off x="2961285" y="3491678"/>
            <a:ext cx="6392167" cy="2015274"/>
          </a:xfrm>
          <a:prstGeom prst="rect">
            <a:avLst/>
          </a:prstGeom>
        </p:spPr>
      </p:pic>
      <mc:AlternateContent xmlns:mc="http://schemas.openxmlformats.org/markup-compatibility/2006" xmlns:a14="http://schemas.microsoft.com/office/drawing/2010/main">
        <mc:Choice Requires="a14">
          <p:sp>
            <p:nvSpPr>
              <p:cNvPr id="27" name="Rectangle 26">
                <a:extLst>
                  <a:ext uri="{FF2B5EF4-FFF2-40B4-BE49-F238E27FC236}">
                    <a16:creationId xmlns:a16="http://schemas.microsoft.com/office/drawing/2014/main" id="{E2093FBD-A833-4F2F-9C61-7AD1F3749358}"/>
                  </a:ext>
                </a:extLst>
              </p:cNvPr>
              <p:cNvSpPr/>
              <p:nvPr/>
            </p:nvSpPr>
            <p:spPr>
              <a:xfrm>
                <a:off x="1637053" y="1029352"/>
                <a:ext cx="8911840" cy="666208"/>
              </a:xfrm>
              <a:prstGeom prst="rect">
                <a:avLst/>
              </a:prstGeom>
            </p:spPr>
            <p:txBody>
              <a:bodyPr wrap="square">
                <a:spAutoFit/>
              </a:bodyPr>
              <a:lstStyle/>
              <a:p>
                <a:r>
                  <a:rPr lang="en-US" sz="1800" dirty="0"/>
                  <a:t>Similarly, if a wave is input from the right (</a:t>
                </a:r>
                <a14:m>
                  <m:oMath xmlns:m="http://schemas.openxmlformats.org/officeDocument/2006/math">
                    <m:sSubSup>
                      <m:sSubSupPr>
                        <m:ctrlPr>
                          <a:rPr lang="en-US" sz="1800" i="1">
                            <a:latin typeface="Cambria Math" panose="02040503050406030204" pitchFamily="18" charset="0"/>
                          </a:rPr>
                        </m:ctrlPr>
                      </m:sSubSupPr>
                      <m:e>
                        <m:r>
                          <a:rPr lang="en-US" sz="1800" i="1">
                            <a:latin typeface="Cambria Math" panose="02040503050406030204" pitchFamily="18" charset="0"/>
                          </a:rPr>
                          <m:t>𝑉</m:t>
                        </m:r>
                      </m:e>
                      <m:sub>
                        <m:r>
                          <a:rPr lang="en-US" sz="1800" i="1">
                            <a:latin typeface="Cambria Math" panose="02040503050406030204" pitchFamily="18" charset="0"/>
                          </a:rPr>
                          <m:t>2</m:t>
                        </m:r>
                      </m:sub>
                      <m:sup>
                        <m:r>
                          <a:rPr lang="en-US" sz="1800" i="1">
                            <a:latin typeface="Cambria Math" panose="02040503050406030204" pitchFamily="18" charset="0"/>
                          </a:rPr>
                          <m:t>+</m:t>
                        </m:r>
                      </m:sup>
                    </m:sSubSup>
                  </m:oMath>
                </a14:m>
                <a:r>
                  <a:rPr lang="en-US" sz="1800" dirty="0"/>
                  <a:t>), it will experience an instantaneous reflection at the discontinuity.  The reflected wave (</a:t>
                </a:r>
                <a14:m>
                  <m:oMath xmlns:m="http://schemas.openxmlformats.org/officeDocument/2006/math">
                    <m:sSubSup>
                      <m:sSubSupPr>
                        <m:ctrlPr>
                          <a:rPr lang="en-US" sz="1800" i="1">
                            <a:latin typeface="Cambria Math" panose="02040503050406030204" pitchFamily="18" charset="0"/>
                          </a:rPr>
                        </m:ctrlPr>
                      </m:sSubSupPr>
                      <m:e>
                        <m:r>
                          <a:rPr lang="en-US" sz="1800" i="1">
                            <a:latin typeface="Cambria Math" panose="02040503050406030204" pitchFamily="18" charset="0"/>
                          </a:rPr>
                          <m:t>𝑉</m:t>
                        </m:r>
                      </m:e>
                      <m:sub>
                        <m:r>
                          <a:rPr lang="en-US" sz="1800" b="0" i="1" smtClean="0">
                            <a:latin typeface="Cambria Math" panose="02040503050406030204" pitchFamily="18" charset="0"/>
                          </a:rPr>
                          <m:t>2</m:t>
                        </m:r>
                      </m:sub>
                      <m:sup>
                        <m:r>
                          <a:rPr lang="en-US" sz="1800" b="0" i="1" smtClean="0">
                            <a:latin typeface="Cambria Math" panose="02040503050406030204" pitchFamily="18" charset="0"/>
                          </a:rPr>
                          <m:t>−</m:t>
                        </m:r>
                      </m:sup>
                    </m:sSubSup>
                  </m:oMath>
                </a14:m>
                <a:r>
                  <a:rPr lang="en-US" sz="1800" dirty="0"/>
                  <a:t>) will have a magnitude of </a:t>
                </a:r>
                <a14:m>
                  <m:oMath xmlns:m="http://schemas.openxmlformats.org/officeDocument/2006/math">
                    <m:sSubSup>
                      <m:sSubSupPr>
                        <m:ctrlPr>
                          <a:rPr lang="en-US" sz="1800" i="1">
                            <a:latin typeface="Cambria Math" panose="02040503050406030204" pitchFamily="18" charset="0"/>
                          </a:rPr>
                        </m:ctrlPr>
                      </m:sSubSupPr>
                      <m:e>
                        <m:sSub>
                          <m:sSubPr>
                            <m:ctrlPr>
                              <a:rPr lang="en-US" sz="1800" b="0" i="1" smtClean="0">
                                <a:latin typeface="Cambria Math" panose="02040503050406030204" pitchFamily="18" charset="0"/>
                              </a:rPr>
                            </m:ctrlPr>
                          </m:sSubPr>
                          <m:e>
                            <m:r>
                              <m:rPr>
                                <m:sty m:val="p"/>
                              </m:rPr>
                              <a:rPr lang="en-US" sz="1800" b="0" i="0" smtClean="0">
                                <a:latin typeface="Cambria Math" panose="02040503050406030204" pitchFamily="18" charset="0"/>
                              </a:rPr>
                              <m:t>Γ</m:t>
                            </m:r>
                          </m:e>
                          <m:sub>
                            <m:r>
                              <a:rPr lang="en-US" sz="1800" b="0" i="1" smtClean="0">
                                <a:latin typeface="Cambria Math" panose="02040503050406030204" pitchFamily="18" charset="0"/>
                              </a:rPr>
                              <m:t>2</m:t>
                            </m:r>
                          </m:sub>
                        </m:sSub>
                        <m:r>
                          <a:rPr lang="en-US" sz="1800" i="1">
                            <a:latin typeface="Cambria Math" panose="02040503050406030204" pitchFamily="18" charset="0"/>
                          </a:rPr>
                          <m:t>𝑉</m:t>
                        </m:r>
                      </m:e>
                      <m:sub>
                        <m:r>
                          <a:rPr lang="en-US" sz="1800" b="0" i="1" smtClean="0">
                            <a:latin typeface="Cambria Math" panose="02040503050406030204" pitchFamily="18" charset="0"/>
                          </a:rPr>
                          <m:t>2</m:t>
                        </m:r>
                      </m:sub>
                      <m:sup>
                        <m:r>
                          <a:rPr lang="en-US" sz="1800" i="1">
                            <a:latin typeface="Cambria Math" panose="02040503050406030204" pitchFamily="18" charset="0"/>
                          </a:rPr>
                          <m:t>+</m:t>
                        </m:r>
                      </m:sup>
                    </m:sSubSup>
                  </m:oMath>
                </a14:m>
                <a:r>
                  <a:rPr lang="en-US" sz="1800" dirty="0"/>
                  <a:t>, where:</a:t>
                </a:r>
              </a:p>
            </p:txBody>
          </p:sp>
        </mc:Choice>
        <mc:Fallback xmlns="">
          <p:sp>
            <p:nvSpPr>
              <p:cNvPr id="27" name="Rectangle 26">
                <a:extLst>
                  <a:ext uri="{FF2B5EF4-FFF2-40B4-BE49-F238E27FC236}">
                    <a16:creationId xmlns:a16="http://schemas.microsoft.com/office/drawing/2014/main" id="{E2093FBD-A833-4F2F-9C61-7AD1F3749358}"/>
                  </a:ext>
                </a:extLst>
              </p:cNvPr>
              <p:cNvSpPr>
                <a:spLocks noRot="1" noChangeAspect="1" noMove="1" noResize="1" noEditPoints="1" noAdjustHandles="1" noChangeArrowheads="1" noChangeShapeType="1" noTextEdit="1"/>
              </p:cNvSpPr>
              <p:nvPr/>
            </p:nvSpPr>
            <p:spPr>
              <a:xfrm>
                <a:off x="1637053" y="1029352"/>
                <a:ext cx="8911840" cy="666208"/>
              </a:xfrm>
              <a:prstGeom prst="rect">
                <a:avLst/>
              </a:prstGeom>
              <a:blipFill>
                <a:blip r:embed="rId3"/>
                <a:stretch>
                  <a:fillRect l="-616" t="-3670" b="-13761"/>
                </a:stretch>
              </a:blipFill>
            </p:spPr>
            <p:txBody>
              <a:bodyPr/>
              <a:lstStyle/>
              <a:p>
                <a:r>
                  <a:rPr lang="en-US">
                    <a:noFill/>
                  </a:rPr>
                  <a:t> </a:t>
                </a:r>
              </a:p>
            </p:txBody>
          </p:sp>
        </mc:Fallback>
      </mc:AlternateContent>
      <p:cxnSp>
        <p:nvCxnSpPr>
          <p:cNvPr id="30" name="Straight Arrow Connector 29">
            <a:extLst>
              <a:ext uri="{FF2B5EF4-FFF2-40B4-BE49-F238E27FC236}">
                <a16:creationId xmlns:a16="http://schemas.microsoft.com/office/drawing/2014/main" id="{97080A78-E59C-486B-AFB2-497448B43E02}"/>
              </a:ext>
            </a:extLst>
          </p:cNvPr>
          <p:cNvCxnSpPr>
            <a:cxnSpLocks/>
          </p:cNvCxnSpPr>
          <p:nvPr/>
        </p:nvCxnSpPr>
        <p:spPr>
          <a:xfrm flipH="1">
            <a:off x="3257521" y="5089047"/>
            <a:ext cx="307823"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2" name="Rectangle 31">
                <a:extLst>
                  <a:ext uri="{FF2B5EF4-FFF2-40B4-BE49-F238E27FC236}">
                    <a16:creationId xmlns:a16="http://schemas.microsoft.com/office/drawing/2014/main" id="{4A90D09E-7EDD-42CB-ACE0-25F89A318481}"/>
                  </a:ext>
                </a:extLst>
              </p:cNvPr>
              <p:cNvSpPr/>
              <p:nvPr/>
            </p:nvSpPr>
            <p:spPr>
              <a:xfrm>
                <a:off x="7773224" y="4831375"/>
                <a:ext cx="1737399" cy="47500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US" sz="2400" i="1" smtClean="0">
                              <a:solidFill>
                                <a:srgbClr val="FF0000"/>
                              </a:solidFill>
                              <a:latin typeface="Cambria Math" panose="02040503050406030204" pitchFamily="18" charset="0"/>
                            </a:rPr>
                          </m:ctrlPr>
                        </m:sSubSupPr>
                        <m:e>
                          <m:sSubSup>
                            <m:sSubSupPr>
                              <m:ctrlPr>
                                <a:rPr lang="en-US" sz="2400" b="0" i="1" smtClean="0">
                                  <a:solidFill>
                                    <a:srgbClr val="FF0000"/>
                                  </a:solidFill>
                                  <a:latin typeface="Cambria Math" panose="02040503050406030204" pitchFamily="18" charset="0"/>
                                </a:rPr>
                              </m:ctrlPr>
                            </m:sSubSupPr>
                            <m:e>
                              <m:r>
                                <a:rPr lang="en-US" sz="2400" b="0" i="1" smtClean="0">
                                  <a:solidFill>
                                    <a:srgbClr val="FF0000"/>
                                  </a:solidFill>
                                  <a:latin typeface="Cambria Math" panose="02040503050406030204" pitchFamily="18" charset="0"/>
                                </a:rPr>
                                <m:t>𝑉</m:t>
                              </m:r>
                            </m:e>
                            <m:sub>
                              <m:r>
                                <a:rPr lang="en-US" sz="2400" b="0" i="1" smtClean="0">
                                  <a:solidFill>
                                    <a:srgbClr val="FF0000"/>
                                  </a:solidFill>
                                  <a:latin typeface="Cambria Math" panose="02040503050406030204" pitchFamily="18" charset="0"/>
                                </a:rPr>
                                <m:t>2</m:t>
                              </m:r>
                            </m:sub>
                            <m:sup>
                              <m:r>
                                <a:rPr lang="en-US" sz="2400" b="0" i="1" smtClean="0">
                                  <a:solidFill>
                                    <a:srgbClr val="FF0000"/>
                                  </a:solidFill>
                                  <a:latin typeface="Cambria Math" panose="02040503050406030204" pitchFamily="18" charset="0"/>
                                </a:rPr>
                                <m:t>−</m:t>
                              </m:r>
                            </m:sup>
                          </m:sSubSup>
                          <m:r>
                            <a:rPr lang="en-US" sz="2400" b="0" i="1" smtClean="0">
                              <a:solidFill>
                                <a:srgbClr val="FF0000"/>
                              </a:solidFill>
                              <a:latin typeface="Cambria Math" panose="02040503050406030204" pitchFamily="18" charset="0"/>
                            </a:rPr>
                            <m:t>=</m:t>
                          </m:r>
                          <m:sSub>
                            <m:sSubPr>
                              <m:ctrlPr>
                                <a:rPr lang="en-US" sz="2400" b="0" i="1" smtClean="0">
                                  <a:solidFill>
                                    <a:srgbClr val="FF0000"/>
                                  </a:solidFill>
                                  <a:latin typeface="Cambria Math" panose="02040503050406030204" pitchFamily="18" charset="0"/>
                                </a:rPr>
                              </m:ctrlPr>
                            </m:sSubPr>
                            <m:e>
                              <m:r>
                                <m:rPr>
                                  <m:sty m:val="p"/>
                                </m:rPr>
                                <a:rPr lang="en-US" sz="2400" b="0" i="0" smtClean="0">
                                  <a:solidFill>
                                    <a:srgbClr val="FF0000"/>
                                  </a:solidFill>
                                  <a:latin typeface="Cambria Math" panose="02040503050406030204" pitchFamily="18" charset="0"/>
                                </a:rPr>
                                <m:t>Γ</m:t>
                              </m:r>
                            </m:e>
                            <m:sub>
                              <m:r>
                                <a:rPr lang="en-US" sz="2400" b="0" i="1" smtClean="0">
                                  <a:solidFill>
                                    <a:srgbClr val="FF0000"/>
                                  </a:solidFill>
                                  <a:latin typeface="Cambria Math" panose="02040503050406030204" pitchFamily="18" charset="0"/>
                                </a:rPr>
                                <m:t>2</m:t>
                              </m:r>
                            </m:sub>
                          </m:sSub>
                          <m:r>
                            <a:rPr lang="en-US" sz="2400" i="1">
                              <a:solidFill>
                                <a:srgbClr val="FF0000"/>
                              </a:solidFill>
                              <a:latin typeface="Cambria Math" panose="02040503050406030204" pitchFamily="18" charset="0"/>
                            </a:rPr>
                            <m:t>𝑉</m:t>
                          </m:r>
                        </m:e>
                        <m:sub>
                          <m:r>
                            <a:rPr lang="en-US" sz="2400" b="0" i="1" smtClean="0">
                              <a:solidFill>
                                <a:srgbClr val="FF0000"/>
                              </a:solidFill>
                              <a:latin typeface="Cambria Math" panose="02040503050406030204" pitchFamily="18" charset="0"/>
                            </a:rPr>
                            <m:t>2</m:t>
                          </m:r>
                        </m:sub>
                        <m:sup>
                          <m:r>
                            <a:rPr lang="en-US" sz="2400" i="1">
                              <a:solidFill>
                                <a:srgbClr val="FF0000"/>
                              </a:solidFill>
                              <a:latin typeface="Cambria Math" panose="02040503050406030204" pitchFamily="18" charset="0"/>
                            </a:rPr>
                            <m:t>+</m:t>
                          </m:r>
                        </m:sup>
                      </m:sSubSup>
                    </m:oMath>
                  </m:oMathPara>
                </a14:m>
                <a:endParaRPr lang="en-US" sz="2400" dirty="0">
                  <a:solidFill>
                    <a:srgbClr val="FF0000"/>
                  </a:solidFill>
                </a:endParaRPr>
              </a:p>
            </p:txBody>
          </p:sp>
        </mc:Choice>
        <mc:Fallback xmlns="">
          <p:sp>
            <p:nvSpPr>
              <p:cNvPr id="32" name="Rectangle 31">
                <a:extLst>
                  <a:ext uri="{FF2B5EF4-FFF2-40B4-BE49-F238E27FC236}">
                    <a16:creationId xmlns:a16="http://schemas.microsoft.com/office/drawing/2014/main" id="{4A90D09E-7EDD-42CB-ACE0-25F89A318481}"/>
                  </a:ext>
                </a:extLst>
              </p:cNvPr>
              <p:cNvSpPr>
                <a:spLocks noRot="1" noChangeAspect="1" noMove="1" noResize="1" noEditPoints="1" noAdjustHandles="1" noChangeArrowheads="1" noChangeShapeType="1" noTextEdit="1"/>
              </p:cNvSpPr>
              <p:nvPr/>
            </p:nvSpPr>
            <p:spPr>
              <a:xfrm>
                <a:off x="7773224" y="4831375"/>
                <a:ext cx="1737399" cy="475002"/>
              </a:xfrm>
              <a:prstGeom prst="rect">
                <a:avLst/>
              </a:prstGeom>
              <a:blipFill>
                <a:blip r:embed="rId4"/>
                <a:stretch>
                  <a:fillRect b="-649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Rectangle 17">
                <a:extLst>
                  <a:ext uri="{FF2B5EF4-FFF2-40B4-BE49-F238E27FC236}">
                    <a16:creationId xmlns:a16="http://schemas.microsoft.com/office/drawing/2014/main" id="{8C5716D4-7900-4E31-B68C-02C318D1B587}"/>
                  </a:ext>
                </a:extLst>
              </p:cNvPr>
              <p:cNvSpPr/>
              <p:nvPr/>
            </p:nvSpPr>
            <p:spPr>
              <a:xfrm>
                <a:off x="4932704" y="1689062"/>
                <a:ext cx="1610313" cy="718851"/>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2000" i="1" smtClean="0">
                              <a:latin typeface="Cambria Math" panose="02040503050406030204" pitchFamily="18" charset="0"/>
                            </a:rPr>
                          </m:ctrlPr>
                        </m:sSubPr>
                        <m:e>
                          <m:r>
                            <m:rPr>
                              <m:sty m:val="p"/>
                            </m:rPr>
                            <a:rPr lang="en-US" sz="2000">
                              <a:latin typeface="Cambria Math" panose="02040503050406030204" pitchFamily="18" charset="0"/>
                            </a:rPr>
                            <m:t>Γ</m:t>
                          </m:r>
                        </m:e>
                        <m:sub>
                          <m:r>
                            <a:rPr lang="en-US" sz="2000" b="0" i="1" smtClean="0">
                              <a:latin typeface="Cambria Math" panose="02040503050406030204" pitchFamily="18" charset="0"/>
                            </a:rPr>
                            <m:t>2</m:t>
                          </m:r>
                        </m:sub>
                      </m:sSub>
                      <m:r>
                        <a:rPr lang="en-US" sz="2000" i="1">
                          <a:latin typeface="Cambria Math" panose="02040503050406030204" pitchFamily="18" charset="0"/>
                        </a:rPr>
                        <m:t>=</m:t>
                      </m:r>
                      <m:f>
                        <m:fPr>
                          <m:ctrlPr>
                            <a:rPr lang="en-US" sz="2000" i="1">
                              <a:latin typeface="Cambria Math" panose="02040503050406030204" pitchFamily="18" charset="0"/>
                            </a:rPr>
                          </m:ctrlPr>
                        </m:fPr>
                        <m:num>
                          <m:sSub>
                            <m:sSubPr>
                              <m:ctrlPr>
                                <a:rPr lang="en-US" sz="2000" i="1">
                                  <a:latin typeface="Cambria Math" panose="02040503050406030204" pitchFamily="18" charset="0"/>
                                </a:rPr>
                              </m:ctrlPr>
                            </m:sSubPr>
                            <m:e>
                              <m:r>
                                <a:rPr lang="en-US" sz="2000" i="1">
                                  <a:latin typeface="Cambria Math" panose="02040503050406030204" pitchFamily="18" charset="0"/>
                                </a:rPr>
                                <m:t>𝑍</m:t>
                              </m:r>
                            </m:e>
                            <m:sub>
                              <m:r>
                                <a:rPr lang="en-US" sz="2000" b="0" i="1" smtClean="0">
                                  <a:latin typeface="Cambria Math" panose="02040503050406030204" pitchFamily="18" charset="0"/>
                                </a:rPr>
                                <m:t>1</m:t>
                              </m:r>
                            </m:sub>
                          </m:sSub>
                          <m:r>
                            <a:rPr lang="en-US" sz="2000" i="1">
                              <a:latin typeface="Cambria Math" panose="02040503050406030204" pitchFamily="18" charset="0"/>
                            </a:rPr>
                            <m:t>−</m:t>
                          </m:r>
                          <m:sSub>
                            <m:sSubPr>
                              <m:ctrlPr>
                                <a:rPr lang="en-US" sz="2000" i="1">
                                  <a:latin typeface="Cambria Math" panose="02040503050406030204" pitchFamily="18" charset="0"/>
                                </a:rPr>
                              </m:ctrlPr>
                            </m:sSubPr>
                            <m:e>
                              <m:r>
                                <a:rPr lang="en-US" sz="2000" i="1">
                                  <a:latin typeface="Cambria Math" panose="02040503050406030204" pitchFamily="18" charset="0"/>
                                </a:rPr>
                                <m:t>𝑍</m:t>
                              </m:r>
                            </m:e>
                            <m:sub>
                              <m:r>
                                <a:rPr lang="en-US" sz="2000" b="0" i="1" smtClean="0">
                                  <a:latin typeface="Cambria Math" panose="02040503050406030204" pitchFamily="18" charset="0"/>
                                </a:rPr>
                                <m:t>∘</m:t>
                              </m:r>
                            </m:sub>
                          </m:sSub>
                        </m:num>
                        <m:den>
                          <m:sSub>
                            <m:sSubPr>
                              <m:ctrlPr>
                                <a:rPr lang="en-US" sz="2000" i="1">
                                  <a:latin typeface="Cambria Math" panose="02040503050406030204" pitchFamily="18" charset="0"/>
                                </a:rPr>
                              </m:ctrlPr>
                            </m:sSubPr>
                            <m:e>
                              <m:r>
                                <a:rPr lang="en-US" sz="2000" i="1">
                                  <a:latin typeface="Cambria Math" panose="02040503050406030204" pitchFamily="18" charset="0"/>
                                </a:rPr>
                                <m:t>𝑍</m:t>
                              </m:r>
                            </m:e>
                            <m:sub>
                              <m:r>
                                <a:rPr lang="en-US" sz="2000" b="0" i="1" smtClean="0">
                                  <a:latin typeface="Cambria Math" panose="02040503050406030204" pitchFamily="18" charset="0"/>
                                </a:rPr>
                                <m:t>1</m:t>
                              </m:r>
                            </m:sub>
                          </m:sSub>
                          <m:r>
                            <a:rPr lang="en-US" sz="2000" i="1">
                              <a:latin typeface="Cambria Math" panose="02040503050406030204" pitchFamily="18" charset="0"/>
                            </a:rPr>
                            <m:t>+</m:t>
                          </m:r>
                          <m:sSub>
                            <m:sSubPr>
                              <m:ctrlPr>
                                <a:rPr lang="en-US" sz="2000" i="1">
                                  <a:latin typeface="Cambria Math" panose="02040503050406030204" pitchFamily="18" charset="0"/>
                                </a:rPr>
                              </m:ctrlPr>
                            </m:sSubPr>
                            <m:e>
                              <m:r>
                                <a:rPr lang="en-US" sz="2000" i="1">
                                  <a:latin typeface="Cambria Math" panose="02040503050406030204" pitchFamily="18" charset="0"/>
                                </a:rPr>
                                <m:t>𝑍</m:t>
                              </m:r>
                            </m:e>
                            <m:sub>
                              <m:r>
                                <a:rPr lang="en-US" sz="2000" b="0" i="1" smtClean="0">
                                  <a:latin typeface="Cambria Math" panose="02040503050406030204" pitchFamily="18" charset="0"/>
                                </a:rPr>
                                <m:t>∘</m:t>
                              </m:r>
                            </m:sub>
                          </m:sSub>
                        </m:den>
                      </m:f>
                    </m:oMath>
                  </m:oMathPara>
                </a14:m>
                <a:endParaRPr lang="en-US" sz="2000" dirty="0"/>
              </a:p>
            </p:txBody>
          </p:sp>
        </mc:Choice>
        <mc:Fallback xmlns="">
          <p:sp>
            <p:nvSpPr>
              <p:cNvPr id="18" name="Rectangle 17">
                <a:extLst>
                  <a:ext uri="{FF2B5EF4-FFF2-40B4-BE49-F238E27FC236}">
                    <a16:creationId xmlns:a16="http://schemas.microsoft.com/office/drawing/2014/main" id="{8C5716D4-7900-4E31-B68C-02C318D1B587}"/>
                  </a:ext>
                </a:extLst>
              </p:cNvPr>
              <p:cNvSpPr>
                <a:spLocks noRot="1" noChangeAspect="1" noMove="1" noResize="1" noEditPoints="1" noAdjustHandles="1" noChangeArrowheads="1" noChangeShapeType="1" noTextEdit="1"/>
              </p:cNvSpPr>
              <p:nvPr/>
            </p:nvSpPr>
            <p:spPr>
              <a:xfrm>
                <a:off x="4932704" y="1689062"/>
                <a:ext cx="1610313" cy="718851"/>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5" name="Rectangle 34">
                <a:extLst>
                  <a:ext uri="{FF2B5EF4-FFF2-40B4-BE49-F238E27FC236}">
                    <a16:creationId xmlns:a16="http://schemas.microsoft.com/office/drawing/2014/main" id="{730E6D54-B4FC-45DB-825D-C72B0D571FD8}"/>
                  </a:ext>
                </a:extLst>
              </p:cNvPr>
              <p:cNvSpPr/>
              <p:nvPr/>
            </p:nvSpPr>
            <p:spPr>
              <a:xfrm>
                <a:off x="1637053" y="2539707"/>
                <a:ext cx="9257166" cy="656270"/>
              </a:xfrm>
              <a:prstGeom prst="rect">
                <a:avLst/>
              </a:prstGeom>
            </p:spPr>
            <p:txBody>
              <a:bodyPr wrap="square">
                <a:spAutoFit/>
              </a:bodyPr>
              <a:lstStyle/>
              <a:p>
                <a:r>
                  <a:rPr lang="en-US" sz="1800" dirty="0"/>
                  <a:t>A portion of the wave will also be transmitted into the </a:t>
                </a:r>
                <a14:m>
                  <m:oMath xmlns:m="http://schemas.openxmlformats.org/officeDocument/2006/math">
                    <m:sSub>
                      <m:sSubPr>
                        <m:ctrlPr>
                          <a:rPr lang="en-US" sz="1800" i="1">
                            <a:latin typeface="Cambria Math" panose="02040503050406030204" pitchFamily="18" charset="0"/>
                          </a:rPr>
                        </m:ctrlPr>
                      </m:sSubPr>
                      <m:e>
                        <m:r>
                          <a:rPr lang="en-US" sz="1800" i="1">
                            <a:latin typeface="Cambria Math" panose="02040503050406030204" pitchFamily="18" charset="0"/>
                          </a:rPr>
                          <m:t>𝑍</m:t>
                        </m:r>
                      </m:e>
                      <m:sub>
                        <m:r>
                          <a:rPr lang="en-US" sz="1800" b="0" i="1" smtClean="0">
                            <a:latin typeface="Cambria Math" panose="02040503050406030204" pitchFamily="18" charset="0"/>
                          </a:rPr>
                          <m:t>1</m:t>
                        </m:r>
                      </m:sub>
                    </m:sSub>
                  </m:oMath>
                </a14:m>
                <a:r>
                  <a:rPr lang="en-US" sz="1800" dirty="0"/>
                  <a:t> line, with voltage magnitude calculated using the </a:t>
                </a:r>
                <a:r>
                  <a:rPr lang="en-US" sz="1800" b="1" dirty="0"/>
                  <a:t>transmission coefficient</a:t>
                </a:r>
                <a:r>
                  <a:rPr lang="en-US" sz="1800" dirty="0"/>
                  <a:t> </a:t>
                </a:r>
                <a14:m>
                  <m:oMath xmlns:m="http://schemas.openxmlformats.org/officeDocument/2006/math">
                    <m:sSub>
                      <m:sSubPr>
                        <m:ctrlPr>
                          <a:rPr lang="en-US" sz="1800" b="0" i="1" smtClean="0">
                            <a:latin typeface="Cambria Math" panose="02040503050406030204" pitchFamily="18" charset="0"/>
                          </a:rPr>
                        </m:ctrlPr>
                      </m:sSubPr>
                      <m:e>
                        <m:r>
                          <a:rPr lang="en-US" sz="1800" i="1" smtClean="0">
                            <a:latin typeface="Cambria Math" panose="02040503050406030204" pitchFamily="18" charset="0"/>
                          </a:rPr>
                          <m:t>𝜏</m:t>
                        </m:r>
                      </m:e>
                      <m:sub>
                        <m:r>
                          <a:rPr lang="en-US" sz="1800" b="0" i="1" smtClean="0">
                            <a:latin typeface="Cambria Math" panose="02040503050406030204" pitchFamily="18" charset="0"/>
                          </a:rPr>
                          <m:t>2</m:t>
                        </m:r>
                      </m:sub>
                    </m:sSub>
                  </m:oMath>
                </a14:m>
                <a:r>
                  <a:rPr lang="en-US" sz="1800" dirty="0"/>
                  <a:t>, as </a:t>
                </a:r>
                <a14:m>
                  <m:oMath xmlns:m="http://schemas.openxmlformats.org/officeDocument/2006/math">
                    <m:sSubSup>
                      <m:sSubSupPr>
                        <m:ctrlPr>
                          <a:rPr lang="en-US" sz="1800" i="1">
                            <a:latin typeface="Cambria Math" panose="02040503050406030204" pitchFamily="18" charset="0"/>
                          </a:rPr>
                        </m:ctrlPr>
                      </m:sSubSupPr>
                      <m:e>
                        <m:sSub>
                          <m:sSubPr>
                            <m:ctrlPr>
                              <a:rPr lang="en-US" sz="1800" i="1">
                                <a:latin typeface="Cambria Math" panose="02040503050406030204" pitchFamily="18" charset="0"/>
                              </a:rPr>
                            </m:ctrlPr>
                          </m:sSubPr>
                          <m:e>
                            <m:r>
                              <a:rPr lang="en-US" sz="1800" b="0" i="1" smtClean="0">
                                <a:latin typeface="Cambria Math" panose="02040503050406030204" pitchFamily="18" charset="0"/>
                              </a:rPr>
                              <m:t>𝜏</m:t>
                            </m:r>
                          </m:e>
                          <m:sub>
                            <m:r>
                              <a:rPr lang="en-US" sz="1800" b="0" i="1" smtClean="0">
                                <a:latin typeface="Cambria Math" panose="02040503050406030204" pitchFamily="18" charset="0"/>
                              </a:rPr>
                              <m:t>2</m:t>
                            </m:r>
                          </m:sub>
                        </m:sSub>
                        <m:r>
                          <a:rPr lang="en-US" sz="1800" i="1">
                            <a:latin typeface="Cambria Math" panose="02040503050406030204" pitchFamily="18" charset="0"/>
                          </a:rPr>
                          <m:t>𝑉</m:t>
                        </m:r>
                      </m:e>
                      <m:sub>
                        <m:r>
                          <a:rPr lang="en-US" sz="1800" b="0" i="1" smtClean="0">
                            <a:latin typeface="Cambria Math" panose="02040503050406030204" pitchFamily="18" charset="0"/>
                          </a:rPr>
                          <m:t>2</m:t>
                        </m:r>
                      </m:sub>
                      <m:sup>
                        <m:r>
                          <a:rPr lang="en-US" sz="1800" i="1">
                            <a:latin typeface="Cambria Math" panose="02040503050406030204" pitchFamily="18" charset="0"/>
                          </a:rPr>
                          <m:t>+</m:t>
                        </m:r>
                      </m:sup>
                    </m:sSubSup>
                  </m:oMath>
                </a14:m>
                <a:r>
                  <a:rPr lang="en-US" sz="1800" dirty="0"/>
                  <a:t>, where:</a:t>
                </a:r>
              </a:p>
            </p:txBody>
          </p:sp>
        </mc:Choice>
        <mc:Fallback xmlns="">
          <p:sp>
            <p:nvSpPr>
              <p:cNvPr id="35" name="Rectangle 34">
                <a:extLst>
                  <a:ext uri="{FF2B5EF4-FFF2-40B4-BE49-F238E27FC236}">
                    <a16:creationId xmlns:a16="http://schemas.microsoft.com/office/drawing/2014/main" id="{730E6D54-B4FC-45DB-825D-C72B0D571FD8}"/>
                  </a:ext>
                </a:extLst>
              </p:cNvPr>
              <p:cNvSpPr>
                <a:spLocks noRot="1" noChangeAspect="1" noMove="1" noResize="1" noEditPoints="1" noAdjustHandles="1" noChangeArrowheads="1" noChangeShapeType="1" noTextEdit="1"/>
              </p:cNvSpPr>
              <p:nvPr/>
            </p:nvSpPr>
            <p:spPr>
              <a:xfrm>
                <a:off x="1637053" y="2539707"/>
                <a:ext cx="9257166" cy="656270"/>
              </a:xfrm>
              <a:prstGeom prst="rect">
                <a:avLst/>
              </a:prstGeom>
              <a:blipFill>
                <a:blip r:embed="rId6"/>
                <a:stretch>
                  <a:fillRect l="-593" t="-5607" r="-329" b="-1495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6" name="Rectangle 35">
                <a:extLst>
                  <a:ext uri="{FF2B5EF4-FFF2-40B4-BE49-F238E27FC236}">
                    <a16:creationId xmlns:a16="http://schemas.microsoft.com/office/drawing/2014/main" id="{5E5CF4B8-EC31-4075-9B11-94E6635490CA}"/>
                  </a:ext>
                </a:extLst>
              </p:cNvPr>
              <p:cNvSpPr/>
              <p:nvPr/>
            </p:nvSpPr>
            <p:spPr>
              <a:xfrm>
                <a:off x="5124698" y="3186038"/>
                <a:ext cx="1492395" cy="400110"/>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2000" i="1" smtClean="0">
                              <a:latin typeface="Cambria Math" panose="02040503050406030204" pitchFamily="18" charset="0"/>
                            </a:rPr>
                          </m:ctrlPr>
                        </m:sSubPr>
                        <m:e>
                          <m:r>
                            <a:rPr lang="en-US" sz="2000" b="0" i="1" smtClean="0">
                              <a:latin typeface="Cambria Math" panose="02040503050406030204" pitchFamily="18" charset="0"/>
                            </a:rPr>
                            <m:t>𝜏</m:t>
                          </m:r>
                        </m:e>
                        <m:sub>
                          <m:r>
                            <a:rPr lang="en-US" sz="2000" b="0" i="1" smtClean="0">
                              <a:latin typeface="Cambria Math" panose="02040503050406030204" pitchFamily="18" charset="0"/>
                            </a:rPr>
                            <m:t>2</m:t>
                          </m:r>
                        </m:sub>
                      </m:sSub>
                      <m:r>
                        <a:rPr lang="en-US" sz="2000" i="1">
                          <a:latin typeface="Cambria Math" panose="02040503050406030204" pitchFamily="18" charset="0"/>
                        </a:rPr>
                        <m:t>=</m:t>
                      </m:r>
                      <m:r>
                        <a:rPr lang="en-US" sz="2000" b="0" i="1" smtClean="0">
                          <a:latin typeface="Cambria Math" panose="02040503050406030204" pitchFamily="18" charset="0"/>
                        </a:rPr>
                        <m:t>1+</m:t>
                      </m:r>
                      <m:sSub>
                        <m:sSubPr>
                          <m:ctrlPr>
                            <a:rPr lang="en-US" sz="2000" b="0" i="1" smtClean="0">
                              <a:latin typeface="Cambria Math" panose="02040503050406030204" pitchFamily="18" charset="0"/>
                            </a:rPr>
                          </m:ctrlPr>
                        </m:sSubPr>
                        <m:e>
                          <m:r>
                            <m:rPr>
                              <m:sty m:val="p"/>
                            </m:rPr>
                            <a:rPr lang="en-US" sz="2000" b="0" i="0" smtClean="0">
                              <a:latin typeface="Cambria Math" panose="02040503050406030204" pitchFamily="18" charset="0"/>
                            </a:rPr>
                            <m:t>Γ</m:t>
                          </m:r>
                        </m:e>
                        <m:sub>
                          <m:r>
                            <a:rPr lang="en-US" sz="2000" b="0" i="1" smtClean="0">
                              <a:latin typeface="Cambria Math" panose="02040503050406030204" pitchFamily="18" charset="0"/>
                            </a:rPr>
                            <m:t>2</m:t>
                          </m:r>
                        </m:sub>
                      </m:sSub>
                    </m:oMath>
                  </m:oMathPara>
                </a14:m>
                <a:endParaRPr lang="en-US" sz="2000" dirty="0"/>
              </a:p>
            </p:txBody>
          </p:sp>
        </mc:Choice>
        <mc:Fallback xmlns="">
          <p:sp>
            <p:nvSpPr>
              <p:cNvPr id="36" name="Rectangle 35">
                <a:extLst>
                  <a:ext uri="{FF2B5EF4-FFF2-40B4-BE49-F238E27FC236}">
                    <a16:creationId xmlns:a16="http://schemas.microsoft.com/office/drawing/2014/main" id="{5E5CF4B8-EC31-4075-9B11-94E6635490CA}"/>
                  </a:ext>
                </a:extLst>
              </p:cNvPr>
              <p:cNvSpPr>
                <a:spLocks noRot="1" noChangeAspect="1" noMove="1" noResize="1" noEditPoints="1" noAdjustHandles="1" noChangeArrowheads="1" noChangeShapeType="1" noTextEdit="1"/>
              </p:cNvSpPr>
              <p:nvPr/>
            </p:nvSpPr>
            <p:spPr>
              <a:xfrm>
                <a:off x="5124698" y="3186038"/>
                <a:ext cx="1492395" cy="400110"/>
              </a:xfrm>
              <a:prstGeom prst="rect">
                <a:avLst/>
              </a:prstGeom>
              <a:blipFill>
                <a:blip r:embed="rId7"/>
                <a:stretch>
                  <a:fillRect b="-1538"/>
                </a:stretch>
              </a:blipFill>
            </p:spPr>
            <p:txBody>
              <a:bodyPr/>
              <a:lstStyle/>
              <a:p>
                <a:r>
                  <a:rPr lang="en-US">
                    <a:noFill/>
                  </a:rPr>
                  <a:t> </a:t>
                </a:r>
              </a:p>
            </p:txBody>
          </p:sp>
        </mc:Fallback>
      </mc:AlternateContent>
      <p:cxnSp>
        <p:nvCxnSpPr>
          <p:cNvPr id="38" name="Straight Arrow Connector 37">
            <a:extLst>
              <a:ext uri="{FF2B5EF4-FFF2-40B4-BE49-F238E27FC236}">
                <a16:creationId xmlns:a16="http://schemas.microsoft.com/office/drawing/2014/main" id="{0E02E7FD-6E6E-4487-A1D0-540AB04B636B}"/>
              </a:ext>
            </a:extLst>
          </p:cNvPr>
          <p:cNvCxnSpPr>
            <a:cxnSpLocks/>
          </p:cNvCxnSpPr>
          <p:nvPr/>
        </p:nvCxnSpPr>
        <p:spPr>
          <a:xfrm>
            <a:off x="7428403" y="5124466"/>
            <a:ext cx="344821"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9" name="Rectangle 38">
                <a:extLst>
                  <a:ext uri="{FF2B5EF4-FFF2-40B4-BE49-F238E27FC236}">
                    <a16:creationId xmlns:a16="http://schemas.microsoft.com/office/drawing/2014/main" id="{5E04E8AC-BE87-4160-AA54-6F892D9987EE}"/>
                  </a:ext>
                </a:extLst>
              </p:cNvPr>
              <p:cNvSpPr/>
              <p:nvPr/>
            </p:nvSpPr>
            <p:spPr>
              <a:xfrm>
                <a:off x="1637053" y="4864077"/>
                <a:ext cx="1708673" cy="47500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US" sz="2400" i="1" smtClean="0">
                              <a:solidFill>
                                <a:srgbClr val="FF0000"/>
                              </a:solidFill>
                              <a:latin typeface="Cambria Math" panose="02040503050406030204" pitchFamily="18" charset="0"/>
                            </a:rPr>
                          </m:ctrlPr>
                        </m:sSubSupPr>
                        <m:e>
                          <m:sSubSup>
                            <m:sSubSupPr>
                              <m:ctrlPr>
                                <a:rPr lang="en-US" sz="2400" b="0" i="1" smtClean="0">
                                  <a:solidFill>
                                    <a:srgbClr val="FF0000"/>
                                  </a:solidFill>
                                  <a:latin typeface="Cambria Math" panose="02040503050406030204" pitchFamily="18" charset="0"/>
                                </a:rPr>
                              </m:ctrlPr>
                            </m:sSubSupPr>
                            <m:e>
                              <m:r>
                                <a:rPr lang="en-US" sz="2400" b="0" i="1" smtClean="0">
                                  <a:solidFill>
                                    <a:srgbClr val="FF0000"/>
                                  </a:solidFill>
                                  <a:latin typeface="Cambria Math" panose="02040503050406030204" pitchFamily="18" charset="0"/>
                                </a:rPr>
                                <m:t>𝑉</m:t>
                              </m:r>
                            </m:e>
                            <m:sub>
                              <m:r>
                                <a:rPr lang="en-US" sz="2400" b="0" i="1" smtClean="0">
                                  <a:solidFill>
                                    <a:srgbClr val="FF0000"/>
                                  </a:solidFill>
                                  <a:latin typeface="Cambria Math" panose="02040503050406030204" pitchFamily="18" charset="0"/>
                                </a:rPr>
                                <m:t>1</m:t>
                              </m:r>
                            </m:sub>
                            <m:sup>
                              <m:r>
                                <a:rPr lang="en-US" sz="2400" b="0" i="1" smtClean="0">
                                  <a:solidFill>
                                    <a:srgbClr val="FF0000"/>
                                  </a:solidFill>
                                  <a:latin typeface="Cambria Math" panose="02040503050406030204" pitchFamily="18" charset="0"/>
                                </a:rPr>
                                <m:t>−</m:t>
                              </m:r>
                            </m:sup>
                          </m:sSubSup>
                          <m:r>
                            <a:rPr lang="en-US" sz="2400" b="0" i="1" smtClean="0">
                              <a:solidFill>
                                <a:srgbClr val="FF0000"/>
                              </a:solidFill>
                              <a:latin typeface="Cambria Math" panose="02040503050406030204" pitchFamily="18" charset="0"/>
                            </a:rPr>
                            <m:t>=</m:t>
                          </m:r>
                          <m:sSub>
                            <m:sSubPr>
                              <m:ctrlPr>
                                <a:rPr lang="en-US" sz="2400" b="0" i="1" smtClean="0">
                                  <a:solidFill>
                                    <a:srgbClr val="FF0000"/>
                                  </a:solidFill>
                                  <a:latin typeface="Cambria Math" panose="02040503050406030204" pitchFamily="18" charset="0"/>
                                </a:rPr>
                              </m:ctrlPr>
                            </m:sSubPr>
                            <m:e>
                              <m:r>
                                <a:rPr lang="en-US" sz="2400" b="0" i="1" smtClean="0">
                                  <a:solidFill>
                                    <a:srgbClr val="FF0000"/>
                                  </a:solidFill>
                                  <a:latin typeface="Cambria Math" panose="02040503050406030204" pitchFamily="18" charset="0"/>
                                </a:rPr>
                                <m:t>𝜏</m:t>
                              </m:r>
                            </m:e>
                            <m:sub>
                              <m:r>
                                <a:rPr lang="en-US" sz="2400" b="0" i="1" smtClean="0">
                                  <a:solidFill>
                                    <a:srgbClr val="FF0000"/>
                                  </a:solidFill>
                                  <a:latin typeface="Cambria Math" panose="02040503050406030204" pitchFamily="18" charset="0"/>
                                </a:rPr>
                                <m:t>2</m:t>
                              </m:r>
                            </m:sub>
                          </m:sSub>
                          <m:r>
                            <a:rPr lang="en-US" sz="2400" i="1">
                              <a:solidFill>
                                <a:srgbClr val="FF0000"/>
                              </a:solidFill>
                              <a:latin typeface="Cambria Math" panose="02040503050406030204" pitchFamily="18" charset="0"/>
                            </a:rPr>
                            <m:t>𝑉</m:t>
                          </m:r>
                        </m:e>
                        <m:sub>
                          <m:r>
                            <a:rPr lang="en-US" sz="2400" b="0" i="1" smtClean="0">
                              <a:solidFill>
                                <a:srgbClr val="FF0000"/>
                              </a:solidFill>
                              <a:latin typeface="Cambria Math" panose="02040503050406030204" pitchFamily="18" charset="0"/>
                            </a:rPr>
                            <m:t>2</m:t>
                          </m:r>
                        </m:sub>
                        <m:sup>
                          <m:r>
                            <a:rPr lang="en-US" sz="2400" i="1">
                              <a:solidFill>
                                <a:srgbClr val="FF0000"/>
                              </a:solidFill>
                              <a:latin typeface="Cambria Math" panose="02040503050406030204" pitchFamily="18" charset="0"/>
                            </a:rPr>
                            <m:t>+</m:t>
                          </m:r>
                        </m:sup>
                      </m:sSubSup>
                    </m:oMath>
                  </m:oMathPara>
                </a14:m>
                <a:endParaRPr lang="en-US" sz="2400" dirty="0">
                  <a:solidFill>
                    <a:srgbClr val="FF0000"/>
                  </a:solidFill>
                </a:endParaRPr>
              </a:p>
            </p:txBody>
          </p:sp>
        </mc:Choice>
        <mc:Fallback xmlns="">
          <p:sp>
            <p:nvSpPr>
              <p:cNvPr id="39" name="Rectangle 38">
                <a:extLst>
                  <a:ext uri="{FF2B5EF4-FFF2-40B4-BE49-F238E27FC236}">
                    <a16:creationId xmlns:a16="http://schemas.microsoft.com/office/drawing/2014/main" id="{5E04E8AC-BE87-4160-AA54-6F892D9987EE}"/>
                  </a:ext>
                </a:extLst>
              </p:cNvPr>
              <p:cNvSpPr>
                <a:spLocks noRot="1" noChangeAspect="1" noMove="1" noResize="1" noEditPoints="1" noAdjustHandles="1" noChangeArrowheads="1" noChangeShapeType="1" noTextEdit="1"/>
              </p:cNvSpPr>
              <p:nvPr/>
            </p:nvSpPr>
            <p:spPr>
              <a:xfrm>
                <a:off x="1637053" y="4864077"/>
                <a:ext cx="1708673" cy="475002"/>
              </a:xfrm>
              <a:prstGeom prst="rect">
                <a:avLst/>
              </a:prstGeom>
              <a:blipFill>
                <a:blip r:embed="rId8"/>
                <a:stretch>
                  <a:fillRect b="-5128"/>
                </a:stretch>
              </a:blipFill>
            </p:spPr>
            <p:txBody>
              <a:bodyPr/>
              <a:lstStyle/>
              <a:p>
                <a:r>
                  <a:rPr lang="en-US">
                    <a:noFill/>
                  </a:rPr>
                  <a:t> </a:t>
                </a:r>
              </a:p>
            </p:txBody>
          </p:sp>
        </mc:Fallback>
      </mc:AlternateContent>
      <p:sp>
        <p:nvSpPr>
          <p:cNvPr id="40" name="Rectangle 39">
            <a:extLst>
              <a:ext uri="{FF2B5EF4-FFF2-40B4-BE49-F238E27FC236}">
                <a16:creationId xmlns:a16="http://schemas.microsoft.com/office/drawing/2014/main" id="{1E872BFA-E58E-472D-BF36-5DB953B671DD}"/>
              </a:ext>
            </a:extLst>
          </p:cNvPr>
          <p:cNvSpPr/>
          <p:nvPr/>
        </p:nvSpPr>
        <p:spPr>
          <a:xfrm>
            <a:off x="69778" y="5666002"/>
            <a:ext cx="11746731" cy="523220"/>
          </a:xfrm>
          <a:prstGeom prst="rect">
            <a:avLst/>
          </a:prstGeom>
        </p:spPr>
        <p:txBody>
          <a:bodyPr wrap="square">
            <a:spAutoFit/>
          </a:bodyPr>
          <a:lstStyle/>
          <a:p>
            <a:r>
              <a:rPr lang="en-US" sz="1400" dirty="0"/>
              <a:t>***Notice that the sum of the reflected and transmitted voltage magnitudes is not equal to the input voltage magnitude.  This is because it is </a:t>
            </a:r>
            <a:r>
              <a:rPr lang="en-US" sz="1400" b="1" dirty="0"/>
              <a:t>power</a:t>
            </a:r>
            <a:r>
              <a:rPr lang="en-US" sz="1400" dirty="0"/>
              <a:t> that is conserved, </a:t>
            </a:r>
            <a:r>
              <a:rPr lang="en-US" sz="1400" b="1" dirty="0"/>
              <a:t>not voltage.</a:t>
            </a:r>
            <a:endParaRPr lang="en-US" sz="1400" dirty="0"/>
          </a:p>
        </p:txBody>
      </p:sp>
      <p:pic>
        <p:nvPicPr>
          <p:cNvPr id="19" name="Picture 18">
            <a:extLst>
              <a:ext uri="{FF2B5EF4-FFF2-40B4-BE49-F238E27FC236}">
                <a16:creationId xmlns:a16="http://schemas.microsoft.com/office/drawing/2014/main" id="{DD63E3C0-0A7F-4DFA-827D-F63223E3D81D}"/>
              </a:ext>
            </a:extLst>
          </p:cNvPr>
          <p:cNvPicPr>
            <a:picLocks noChangeAspect="1"/>
          </p:cNvPicPr>
          <p:nvPr/>
        </p:nvPicPr>
        <p:blipFill>
          <a:blip r:embed="rId9"/>
          <a:stretch>
            <a:fillRect/>
          </a:stretch>
        </p:blipFill>
        <p:spPr>
          <a:xfrm>
            <a:off x="7633990" y="3739082"/>
            <a:ext cx="1390844" cy="364230"/>
          </a:xfrm>
          <a:prstGeom prst="rect">
            <a:avLst/>
          </a:prstGeom>
        </p:spPr>
      </p:pic>
      <p:cxnSp>
        <p:nvCxnSpPr>
          <p:cNvPr id="21" name="Straight Arrow Connector 20">
            <a:extLst>
              <a:ext uri="{FF2B5EF4-FFF2-40B4-BE49-F238E27FC236}">
                <a16:creationId xmlns:a16="http://schemas.microsoft.com/office/drawing/2014/main" id="{31F35D82-4E3D-416C-A9E9-3DA0131C65C1}"/>
              </a:ext>
            </a:extLst>
          </p:cNvPr>
          <p:cNvCxnSpPr>
            <a:cxnSpLocks/>
          </p:cNvCxnSpPr>
          <p:nvPr/>
        </p:nvCxnSpPr>
        <p:spPr>
          <a:xfrm flipH="1" flipV="1">
            <a:off x="7358997" y="3921197"/>
            <a:ext cx="397504" cy="974"/>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2" name="Rectangle 21">
                <a:extLst>
                  <a:ext uri="{FF2B5EF4-FFF2-40B4-BE49-F238E27FC236}">
                    <a16:creationId xmlns:a16="http://schemas.microsoft.com/office/drawing/2014/main" id="{6E864E9B-65C6-4CB2-9E68-0B519C269DBB}"/>
                  </a:ext>
                </a:extLst>
              </p:cNvPr>
              <p:cNvSpPr/>
              <p:nvPr/>
            </p:nvSpPr>
            <p:spPr>
              <a:xfrm>
                <a:off x="7842900" y="4054946"/>
                <a:ext cx="639214" cy="47500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US" sz="2400" i="1" smtClean="0">
                              <a:solidFill>
                                <a:srgbClr val="FF0000"/>
                              </a:solidFill>
                              <a:latin typeface="Cambria Math" panose="02040503050406030204" pitchFamily="18" charset="0"/>
                            </a:rPr>
                          </m:ctrlPr>
                        </m:sSubSupPr>
                        <m:e>
                          <m:r>
                            <a:rPr lang="en-US" sz="2400" i="1">
                              <a:solidFill>
                                <a:srgbClr val="FF0000"/>
                              </a:solidFill>
                              <a:latin typeface="Cambria Math" panose="02040503050406030204" pitchFamily="18" charset="0"/>
                            </a:rPr>
                            <m:t>𝑉</m:t>
                          </m:r>
                        </m:e>
                        <m:sub>
                          <m:r>
                            <a:rPr lang="en-US" sz="2400" b="0" i="1" smtClean="0">
                              <a:solidFill>
                                <a:srgbClr val="FF0000"/>
                              </a:solidFill>
                              <a:latin typeface="Cambria Math" panose="02040503050406030204" pitchFamily="18" charset="0"/>
                            </a:rPr>
                            <m:t>2</m:t>
                          </m:r>
                        </m:sub>
                        <m:sup>
                          <m:r>
                            <a:rPr lang="en-US" sz="2400" i="1">
                              <a:solidFill>
                                <a:srgbClr val="FF0000"/>
                              </a:solidFill>
                              <a:latin typeface="Cambria Math" panose="02040503050406030204" pitchFamily="18" charset="0"/>
                            </a:rPr>
                            <m:t>+</m:t>
                          </m:r>
                        </m:sup>
                      </m:sSubSup>
                    </m:oMath>
                  </m:oMathPara>
                </a14:m>
                <a:endParaRPr lang="en-US" sz="2400" dirty="0">
                  <a:solidFill>
                    <a:srgbClr val="FF0000"/>
                  </a:solidFill>
                </a:endParaRPr>
              </a:p>
            </p:txBody>
          </p:sp>
        </mc:Choice>
        <mc:Fallback xmlns="">
          <p:sp>
            <p:nvSpPr>
              <p:cNvPr id="22" name="Rectangle 21">
                <a:extLst>
                  <a:ext uri="{FF2B5EF4-FFF2-40B4-BE49-F238E27FC236}">
                    <a16:creationId xmlns:a16="http://schemas.microsoft.com/office/drawing/2014/main" id="{6E864E9B-65C6-4CB2-9E68-0B519C269DBB}"/>
                  </a:ext>
                </a:extLst>
              </p:cNvPr>
              <p:cNvSpPr>
                <a:spLocks noRot="1" noChangeAspect="1" noMove="1" noResize="1" noEditPoints="1" noAdjustHandles="1" noChangeArrowheads="1" noChangeShapeType="1" noTextEdit="1"/>
              </p:cNvSpPr>
              <p:nvPr/>
            </p:nvSpPr>
            <p:spPr>
              <a:xfrm>
                <a:off x="7842900" y="4054946"/>
                <a:ext cx="639214" cy="475002"/>
              </a:xfrm>
              <a:prstGeom prst="rect">
                <a:avLst/>
              </a:prstGeom>
              <a:blipFill>
                <a:blip r:embed="rId10"/>
                <a:stretch>
                  <a:fillRect b="-6410"/>
                </a:stretch>
              </a:blipFill>
            </p:spPr>
            <p:txBody>
              <a:bodyPr/>
              <a:lstStyle/>
              <a:p>
                <a:r>
                  <a:rPr lang="en-US">
                    <a:noFill/>
                  </a:rPr>
                  <a:t> </a:t>
                </a:r>
              </a:p>
            </p:txBody>
          </p:sp>
        </mc:Fallback>
      </mc:AlternateContent>
      <p:pic>
        <p:nvPicPr>
          <p:cNvPr id="23" name="Picture 22">
            <a:extLst>
              <a:ext uri="{FF2B5EF4-FFF2-40B4-BE49-F238E27FC236}">
                <a16:creationId xmlns:a16="http://schemas.microsoft.com/office/drawing/2014/main" id="{1371A4EE-1A65-4D3E-B859-BC5578967385}"/>
              </a:ext>
            </a:extLst>
          </p:cNvPr>
          <p:cNvPicPr>
            <a:picLocks noChangeAspect="1"/>
          </p:cNvPicPr>
          <p:nvPr/>
        </p:nvPicPr>
        <p:blipFill>
          <a:blip r:embed="rId9"/>
          <a:stretch>
            <a:fillRect/>
          </a:stretch>
        </p:blipFill>
        <p:spPr>
          <a:xfrm>
            <a:off x="3565343" y="5028774"/>
            <a:ext cx="1390844" cy="191384"/>
          </a:xfrm>
          <a:prstGeom prst="rect">
            <a:avLst/>
          </a:prstGeom>
        </p:spPr>
      </p:pic>
      <p:pic>
        <p:nvPicPr>
          <p:cNvPr id="24" name="Picture 23">
            <a:extLst>
              <a:ext uri="{FF2B5EF4-FFF2-40B4-BE49-F238E27FC236}">
                <a16:creationId xmlns:a16="http://schemas.microsoft.com/office/drawing/2014/main" id="{6B33ED06-D4ED-4C44-A01C-5B6F3BF4FE06}"/>
              </a:ext>
            </a:extLst>
          </p:cNvPr>
          <p:cNvPicPr>
            <a:picLocks noChangeAspect="1"/>
          </p:cNvPicPr>
          <p:nvPr/>
        </p:nvPicPr>
        <p:blipFill>
          <a:blip r:embed="rId9"/>
          <a:stretch>
            <a:fillRect/>
          </a:stretch>
        </p:blipFill>
        <p:spPr>
          <a:xfrm>
            <a:off x="5943144" y="4996511"/>
            <a:ext cx="1390844" cy="191384"/>
          </a:xfrm>
          <a:prstGeom prst="rect">
            <a:avLst/>
          </a:prstGeom>
        </p:spPr>
      </p:pic>
      <p:sp>
        <p:nvSpPr>
          <p:cNvPr id="2" name="Oval 1">
            <a:extLst>
              <a:ext uri="{FF2B5EF4-FFF2-40B4-BE49-F238E27FC236}">
                <a16:creationId xmlns:a16="http://schemas.microsoft.com/office/drawing/2014/main" id="{0468700A-3F50-41E0-896A-B61865A0A0CE}"/>
              </a:ext>
            </a:extLst>
          </p:cNvPr>
          <p:cNvSpPr/>
          <p:nvPr/>
        </p:nvSpPr>
        <p:spPr>
          <a:xfrm>
            <a:off x="2584629" y="4298689"/>
            <a:ext cx="438968" cy="435843"/>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rPr>
              <a:t>1</a:t>
            </a:r>
          </a:p>
        </p:txBody>
      </p:sp>
      <p:sp>
        <p:nvSpPr>
          <p:cNvPr id="25" name="Oval 24">
            <a:extLst>
              <a:ext uri="{FF2B5EF4-FFF2-40B4-BE49-F238E27FC236}">
                <a16:creationId xmlns:a16="http://schemas.microsoft.com/office/drawing/2014/main" id="{D08E22D2-BA1A-4E10-96F4-F0979C5BA98F}"/>
              </a:ext>
            </a:extLst>
          </p:cNvPr>
          <p:cNvSpPr/>
          <p:nvPr/>
        </p:nvSpPr>
        <p:spPr>
          <a:xfrm>
            <a:off x="9212553" y="4281394"/>
            <a:ext cx="438968" cy="435843"/>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rPr>
              <a:t>2</a:t>
            </a:r>
          </a:p>
        </p:txBody>
      </p:sp>
      <mc:AlternateContent xmlns:mc="http://schemas.openxmlformats.org/markup-compatibility/2006" xmlns:a14="http://schemas.microsoft.com/office/drawing/2010/main">
        <mc:Choice Requires="a14">
          <p:sp>
            <p:nvSpPr>
              <p:cNvPr id="26" name="Rectangle 25">
                <a:extLst>
                  <a:ext uri="{FF2B5EF4-FFF2-40B4-BE49-F238E27FC236}">
                    <a16:creationId xmlns:a16="http://schemas.microsoft.com/office/drawing/2014/main" id="{08DFB664-B5DB-4250-93C0-6001F3CA5E65}"/>
                  </a:ext>
                </a:extLst>
              </p:cNvPr>
              <p:cNvSpPr/>
              <p:nvPr/>
            </p:nvSpPr>
            <p:spPr>
              <a:xfrm>
                <a:off x="6092973" y="5365765"/>
                <a:ext cx="527645" cy="461665"/>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2400" i="1" smtClean="0">
                              <a:solidFill>
                                <a:schemeClr val="tx1"/>
                              </a:solidFill>
                              <a:latin typeface="Cambria Math" panose="02040503050406030204" pitchFamily="18" charset="0"/>
                            </a:rPr>
                          </m:ctrlPr>
                        </m:sSubPr>
                        <m:e>
                          <m:r>
                            <m:rPr>
                              <m:sty m:val="p"/>
                            </m:rPr>
                            <a:rPr lang="en-US" sz="2400">
                              <a:solidFill>
                                <a:schemeClr val="tx1"/>
                              </a:solidFill>
                              <a:latin typeface="Cambria Math" panose="02040503050406030204" pitchFamily="18" charset="0"/>
                            </a:rPr>
                            <m:t>Γ</m:t>
                          </m:r>
                        </m:e>
                        <m:sub>
                          <m:r>
                            <a:rPr lang="en-US" sz="2400" b="0" i="1" smtClean="0">
                              <a:solidFill>
                                <a:schemeClr val="tx1"/>
                              </a:solidFill>
                              <a:latin typeface="Cambria Math" panose="02040503050406030204" pitchFamily="18" charset="0"/>
                            </a:rPr>
                            <m:t>2</m:t>
                          </m:r>
                        </m:sub>
                      </m:sSub>
                    </m:oMath>
                  </m:oMathPara>
                </a14:m>
                <a:endParaRPr lang="en-US" sz="2400" dirty="0">
                  <a:solidFill>
                    <a:schemeClr val="tx1"/>
                  </a:solidFill>
                </a:endParaRPr>
              </a:p>
            </p:txBody>
          </p:sp>
        </mc:Choice>
        <mc:Fallback xmlns="">
          <p:sp>
            <p:nvSpPr>
              <p:cNvPr id="26" name="Rectangle 25">
                <a:extLst>
                  <a:ext uri="{FF2B5EF4-FFF2-40B4-BE49-F238E27FC236}">
                    <a16:creationId xmlns:a16="http://schemas.microsoft.com/office/drawing/2014/main" id="{08DFB664-B5DB-4250-93C0-6001F3CA5E65}"/>
                  </a:ext>
                </a:extLst>
              </p:cNvPr>
              <p:cNvSpPr>
                <a:spLocks noRot="1" noChangeAspect="1" noMove="1" noResize="1" noEditPoints="1" noAdjustHandles="1" noChangeArrowheads="1" noChangeShapeType="1" noTextEdit="1"/>
              </p:cNvSpPr>
              <p:nvPr/>
            </p:nvSpPr>
            <p:spPr>
              <a:xfrm>
                <a:off x="6092973" y="5365765"/>
                <a:ext cx="527645" cy="461665"/>
              </a:xfrm>
              <a:prstGeom prst="rect">
                <a:avLst/>
              </a:prstGeom>
              <a:blipFill>
                <a:blip r:embed="rId11"/>
                <a:stretch>
                  <a:fillRect b="-2632"/>
                </a:stretch>
              </a:blipFill>
            </p:spPr>
            <p:txBody>
              <a:bodyPr/>
              <a:lstStyle/>
              <a:p>
                <a:r>
                  <a:rPr lang="en-US">
                    <a:noFill/>
                  </a:rPr>
                  <a:t> </a:t>
                </a:r>
              </a:p>
            </p:txBody>
          </p:sp>
        </mc:Fallback>
      </mc:AlternateContent>
      <p:cxnSp>
        <p:nvCxnSpPr>
          <p:cNvPr id="28" name="Straight Arrow Connector 27">
            <a:extLst>
              <a:ext uri="{FF2B5EF4-FFF2-40B4-BE49-F238E27FC236}">
                <a16:creationId xmlns:a16="http://schemas.microsoft.com/office/drawing/2014/main" id="{3E15BCB3-00E3-4C97-B428-5A8C93A53AB6}"/>
              </a:ext>
            </a:extLst>
          </p:cNvPr>
          <p:cNvCxnSpPr>
            <a:cxnSpLocks/>
          </p:cNvCxnSpPr>
          <p:nvPr/>
        </p:nvCxnSpPr>
        <p:spPr>
          <a:xfrm flipH="1">
            <a:off x="5799231" y="5256337"/>
            <a:ext cx="355113"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8D68EC3E-728F-41AF-8B10-941C6778A2BD}"/>
              </a:ext>
            </a:extLst>
          </p:cNvPr>
          <p:cNvCxnSpPr/>
          <p:nvPr/>
        </p:nvCxnSpPr>
        <p:spPr>
          <a:xfrm>
            <a:off x="6154343" y="5257024"/>
            <a:ext cx="0" cy="1924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itle 2">
            <a:extLst>
              <a:ext uri="{FF2B5EF4-FFF2-40B4-BE49-F238E27FC236}">
                <a16:creationId xmlns:a16="http://schemas.microsoft.com/office/drawing/2014/main" id="{AFB55DEE-0AB0-46D8-A7E8-C19B703A10F0}"/>
              </a:ext>
            </a:extLst>
          </p:cNvPr>
          <p:cNvSpPr>
            <a:spLocks noGrp="1"/>
          </p:cNvSpPr>
          <p:nvPr>
            <p:ph type="title"/>
          </p:nvPr>
        </p:nvSpPr>
        <p:spPr/>
        <p:txBody>
          <a:bodyPr/>
          <a:lstStyle/>
          <a:p>
            <a:r>
              <a:rPr lang="en-US" dirty="0">
                <a:latin typeface="+mn-lt"/>
              </a:rPr>
              <a:t>Impedance Discontinuities</a:t>
            </a:r>
          </a:p>
        </p:txBody>
      </p:sp>
    </p:spTree>
    <p:extLst>
      <p:ext uri="{BB962C8B-B14F-4D97-AF65-F5344CB8AC3E}">
        <p14:creationId xmlns:p14="http://schemas.microsoft.com/office/powerpoint/2010/main" val="5640364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CF50C31-8042-03EA-DC33-936FE9C4808E}"/>
              </a:ext>
            </a:extLst>
          </p:cNvPr>
          <p:cNvSpPr>
            <a:spLocks noGrp="1"/>
          </p:cNvSpPr>
          <p:nvPr>
            <p:ph type="sldNum" sz="quarter" idx="11"/>
          </p:nvPr>
        </p:nvSpPr>
        <p:spPr/>
        <p:txBody>
          <a:bodyPr/>
          <a:lstStyle/>
          <a:p>
            <a:fld id="{F0D23093-2AB0-F74C-B865-1A12A15B650E}" type="slidenum">
              <a:rPr lang="en-US" smtClean="0"/>
              <a:pPr/>
              <a:t>5</a:t>
            </a:fld>
            <a:endParaRPr lang="en-US" dirty="0"/>
          </a:p>
        </p:txBody>
      </p:sp>
      <p:sp>
        <p:nvSpPr>
          <p:cNvPr id="3" name="Title 2">
            <a:extLst>
              <a:ext uri="{FF2B5EF4-FFF2-40B4-BE49-F238E27FC236}">
                <a16:creationId xmlns:a16="http://schemas.microsoft.com/office/drawing/2014/main" id="{D63B148C-7B38-EA67-135C-7525D69055CC}"/>
              </a:ext>
            </a:extLst>
          </p:cNvPr>
          <p:cNvSpPr>
            <a:spLocks noGrp="1"/>
          </p:cNvSpPr>
          <p:nvPr>
            <p:ph type="title"/>
          </p:nvPr>
        </p:nvSpPr>
        <p:spPr/>
        <p:txBody>
          <a:bodyPr/>
          <a:lstStyle/>
          <a:p>
            <a:r>
              <a:rPr lang="en-US" dirty="0"/>
              <a:t>Why talk about transmission lines?</a:t>
            </a:r>
          </a:p>
        </p:txBody>
      </p:sp>
      <p:sp>
        <p:nvSpPr>
          <p:cNvPr id="4" name="Text Placeholder 3">
            <a:extLst>
              <a:ext uri="{FF2B5EF4-FFF2-40B4-BE49-F238E27FC236}">
                <a16:creationId xmlns:a16="http://schemas.microsoft.com/office/drawing/2014/main" id="{41D653E1-C9A2-6F0C-2E7B-1FAA7B9CB5AD}"/>
              </a:ext>
            </a:extLst>
          </p:cNvPr>
          <p:cNvSpPr>
            <a:spLocks noGrp="1"/>
          </p:cNvSpPr>
          <p:nvPr>
            <p:ph type="body" sz="quarter" idx="13"/>
          </p:nvPr>
        </p:nvSpPr>
        <p:spPr/>
        <p:txBody>
          <a:bodyPr/>
          <a:lstStyle/>
          <a:p>
            <a:pPr marL="0" indent="0">
              <a:buNone/>
            </a:pPr>
            <a:r>
              <a:rPr lang="en-US" dirty="0"/>
              <a:t>Effects that appear from a long transmission line can be the below:</a:t>
            </a:r>
          </a:p>
          <a:p>
            <a:r>
              <a:rPr lang="en-US" dirty="0"/>
              <a:t>Voltage appearing at the load may not match the input voltage</a:t>
            </a:r>
          </a:p>
          <a:p>
            <a:r>
              <a:rPr lang="en-US" dirty="0"/>
              <a:t>Signal may be different due to frequency corruption</a:t>
            </a:r>
          </a:p>
          <a:p>
            <a:endParaRPr lang="en-US" dirty="0"/>
          </a:p>
          <a:p>
            <a:pPr marL="0" indent="0">
              <a:buNone/>
            </a:pPr>
            <a:r>
              <a:rPr lang="en-US" dirty="0"/>
              <a:t>The above effects can be a result of </a:t>
            </a:r>
            <a:r>
              <a:rPr lang="en-US" b="1" u="sng" dirty="0"/>
              <a:t>characteristics</a:t>
            </a:r>
            <a:r>
              <a:rPr lang="en-US" dirty="0"/>
              <a:t> of a transmission line, but with the correct approach they can be avoided to a high degree.</a:t>
            </a:r>
          </a:p>
          <a:p>
            <a:endParaRPr lang="en-US" dirty="0"/>
          </a:p>
        </p:txBody>
      </p:sp>
    </p:spTree>
    <p:extLst>
      <p:ext uri="{BB962C8B-B14F-4D97-AF65-F5344CB8AC3E}">
        <p14:creationId xmlns:p14="http://schemas.microsoft.com/office/powerpoint/2010/main" val="13237085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a:extLst>
              <a:ext uri="{FF2B5EF4-FFF2-40B4-BE49-F238E27FC236}">
                <a16:creationId xmlns:a16="http://schemas.microsoft.com/office/drawing/2014/main" id="{51DBE36F-A6A7-40E6-93E2-154BA11A698F}"/>
              </a:ext>
            </a:extLst>
          </p:cNvPr>
          <p:cNvSpPr/>
          <p:nvPr/>
        </p:nvSpPr>
        <p:spPr>
          <a:xfrm>
            <a:off x="5187841" y="5579239"/>
            <a:ext cx="1452465" cy="518001"/>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4377CBBA-19D8-4552-9E01-86FD868E6A2E}"/>
              </a:ext>
            </a:extLst>
          </p:cNvPr>
          <p:cNvSpPr/>
          <p:nvPr/>
        </p:nvSpPr>
        <p:spPr>
          <a:xfrm>
            <a:off x="609600" y="625086"/>
            <a:ext cx="7846243" cy="369332"/>
          </a:xfrm>
          <a:prstGeom prst="rect">
            <a:avLst/>
          </a:prstGeom>
        </p:spPr>
        <p:txBody>
          <a:bodyPr wrap="square">
            <a:spAutoFit/>
          </a:bodyPr>
          <a:lstStyle/>
          <a:p>
            <a:r>
              <a:rPr lang="en-US" sz="1800" i="1" dirty="0"/>
              <a:t>In naming these variables, we are using the following conventions:</a:t>
            </a:r>
          </a:p>
        </p:txBody>
      </p:sp>
      <p:sp>
        <p:nvSpPr>
          <p:cNvPr id="27" name="Rectangle 26">
            <a:extLst>
              <a:ext uri="{FF2B5EF4-FFF2-40B4-BE49-F238E27FC236}">
                <a16:creationId xmlns:a16="http://schemas.microsoft.com/office/drawing/2014/main" id="{E2093FBD-A833-4F2F-9C61-7AD1F3749358}"/>
              </a:ext>
            </a:extLst>
          </p:cNvPr>
          <p:cNvSpPr/>
          <p:nvPr/>
        </p:nvSpPr>
        <p:spPr>
          <a:xfrm>
            <a:off x="2172878" y="921954"/>
            <a:ext cx="7846243" cy="369332"/>
          </a:xfrm>
          <a:prstGeom prst="rect">
            <a:avLst/>
          </a:prstGeom>
        </p:spPr>
        <p:txBody>
          <a:bodyPr wrap="square">
            <a:spAutoFit/>
          </a:bodyPr>
          <a:lstStyle/>
          <a:p>
            <a:r>
              <a:rPr lang="en-US" sz="1800" dirty="0"/>
              <a:t>In naming these variables, we are using the following conventions:</a:t>
            </a:r>
          </a:p>
        </p:txBody>
      </p:sp>
      <mc:AlternateContent xmlns:mc="http://schemas.openxmlformats.org/markup-compatibility/2006" xmlns:a14="http://schemas.microsoft.com/office/drawing/2010/main">
        <mc:Choice Requires="a14">
          <p:sp>
            <p:nvSpPr>
              <p:cNvPr id="20" name="Rectangle 19">
                <a:extLst>
                  <a:ext uri="{FF2B5EF4-FFF2-40B4-BE49-F238E27FC236}">
                    <a16:creationId xmlns:a16="http://schemas.microsoft.com/office/drawing/2014/main" id="{8C71E50F-36F3-46C1-A592-0F85DF9A3A84}"/>
                  </a:ext>
                </a:extLst>
              </p:cNvPr>
              <p:cNvSpPr/>
              <p:nvPr/>
            </p:nvSpPr>
            <p:spPr>
              <a:xfrm>
                <a:off x="1591112" y="1462355"/>
                <a:ext cx="639214" cy="47500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US" sz="2400" i="1" smtClean="0">
                              <a:solidFill>
                                <a:srgbClr val="FF0000"/>
                              </a:solidFill>
                              <a:latin typeface="Cambria Math" panose="02040503050406030204" pitchFamily="18" charset="0"/>
                            </a:rPr>
                          </m:ctrlPr>
                        </m:sSubSupPr>
                        <m:e>
                          <m:r>
                            <a:rPr lang="en-US" sz="2400" i="1">
                              <a:solidFill>
                                <a:srgbClr val="FF0000"/>
                              </a:solidFill>
                              <a:latin typeface="Cambria Math" panose="02040503050406030204" pitchFamily="18" charset="0"/>
                            </a:rPr>
                            <m:t>𝑉</m:t>
                          </m:r>
                        </m:e>
                        <m:sub>
                          <m:r>
                            <a:rPr lang="en-US" sz="2400" b="0" i="1" smtClean="0">
                              <a:solidFill>
                                <a:srgbClr val="FF0000"/>
                              </a:solidFill>
                              <a:latin typeface="Cambria Math" panose="02040503050406030204" pitchFamily="18" charset="0"/>
                            </a:rPr>
                            <m:t>2</m:t>
                          </m:r>
                        </m:sub>
                        <m:sup>
                          <m:r>
                            <a:rPr lang="en-US" sz="2400" i="1">
                              <a:solidFill>
                                <a:srgbClr val="FF0000"/>
                              </a:solidFill>
                              <a:latin typeface="Cambria Math" panose="02040503050406030204" pitchFamily="18" charset="0"/>
                            </a:rPr>
                            <m:t>+</m:t>
                          </m:r>
                        </m:sup>
                      </m:sSubSup>
                    </m:oMath>
                  </m:oMathPara>
                </a14:m>
                <a:endParaRPr lang="en-US" sz="2400" dirty="0">
                  <a:solidFill>
                    <a:srgbClr val="FF0000"/>
                  </a:solidFill>
                </a:endParaRPr>
              </a:p>
            </p:txBody>
          </p:sp>
        </mc:Choice>
        <mc:Fallback xmlns="">
          <p:sp>
            <p:nvSpPr>
              <p:cNvPr id="20" name="Rectangle 19">
                <a:extLst>
                  <a:ext uri="{FF2B5EF4-FFF2-40B4-BE49-F238E27FC236}">
                    <a16:creationId xmlns:a16="http://schemas.microsoft.com/office/drawing/2014/main" id="{8C71E50F-36F3-46C1-A592-0F85DF9A3A84}"/>
                  </a:ext>
                </a:extLst>
              </p:cNvPr>
              <p:cNvSpPr>
                <a:spLocks noRot="1" noChangeAspect="1" noMove="1" noResize="1" noEditPoints="1" noAdjustHandles="1" noChangeArrowheads="1" noChangeShapeType="1" noTextEdit="1"/>
              </p:cNvSpPr>
              <p:nvPr/>
            </p:nvSpPr>
            <p:spPr>
              <a:xfrm>
                <a:off x="1591112" y="1462355"/>
                <a:ext cx="639214" cy="475002"/>
              </a:xfrm>
              <a:prstGeom prst="rect">
                <a:avLst/>
              </a:prstGeom>
              <a:blipFill>
                <a:blip r:embed="rId2"/>
                <a:stretch>
                  <a:fillRect b="-512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8" name="Rectangle 27">
                <a:extLst>
                  <a:ext uri="{FF2B5EF4-FFF2-40B4-BE49-F238E27FC236}">
                    <a16:creationId xmlns:a16="http://schemas.microsoft.com/office/drawing/2014/main" id="{A8E0A0C5-C9C1-4B39-8DC6-856E98CB06B6}"/>
                  </a:ext>
                </a:extLst>
              </p:cNvPr>
              <p:cNvSpPr/>
              <p:nvPr/>
            </p:nvSpPr>
            <p:spPr>
              <a:xfrm>
                <a:off x="1591113" y="2374705"/>
                <a:ext cx="639213" cy="47500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US" sz="2400" i="1" smtClean="0">
                              <a:solidFill>
                                <a:srgbClr val="0000FF"/>
                              </a:solidFill>
                              <a:latin typeface="Cambria Math" panose="02040503050406030204" pitchFamily="18" charset="0"/>
                            </a:rPr>
                          </m:ctrlPr>
                        </m:sSubSupPr>
                        <m:e>
                          <m:r>
                            <a:rPr lang="en-US" sz="2400" i="1">
                              <a:solidFill>
                                <a:srgbClr val="0000FF"/>
                              </a:solidFill>
                              <a:latin typeface="Cambria Math" panose="02040503050406030204" pitchFamily="18" charset="0"/>
                            </a:rPr>
                            <m:t>𝑉</m:t>
                          </m:r>
                        </m:e>
                        <m:sub>
                          <m:r>
                            <a:rPr lang="en-US" sz="2400" i="1">
                              <a:solidFill>
                                <a:srgbClr val="0000FF"/>
                              </a:solidFill>
                              <a:latin typeface="Cambria Math" panose="02040503050406030204" pitchFamily="18" charset="0"/>
                            </a:rPr>
                            <m:t>1</m:t>
                          </m:r>
                        </m:sub>
                        <m:sup>
                          <m:r>
                            <a:rPr lang="en-US" sz="2400" i="1">
                              <a:solidFill>
                                <a:srgbClr val="0000FF"/>
                              </a:solidFill>
                              <a:latin typeface="Cambria Math" panose="02040503050406030204" pitchFamily="18" charset="0"/>
                            </a:rPr>
                            <m:t>+</m:t>
                          </m:r>
                        </m:sup>
                      </m:sSubSup>
                    </m:oMath>
                  </m:oMathPara>
                </a14:m>
                <a:endParaRPr lang="en-US" sz="2400" dirty="0">
                  <a:solidFill>
                    <a:srgbClr val="0000FF"/>
                  </a:solidFill>
                </a:endParaRPr>
              </a:p>
            </p:txBody>
          </p:sp>
        </mc:Choice>
        <mc:Fallback xmlns="">
          <p:sp>
            <p:nvSpPr>
              <p:cNvPr id="28" name="Rectangle 27">
                <a:extLst>
                  <a:ext uri="{FF2B5EF4-FFF2-40B4-BE49-F238E27FC236}">
                    <a16:creationId xmlns:a16="http://schemas.microsoft.com/office/drawing/2014/main" id="{A8E0A0C5-C9C1-4B39-8DC6-856E98CB06B6}"/>
                  </a:ext>
                </a:extLst>
              </p:cNvPr>
              <p:cNvSpPr>
                <a:spLocks noRot="1" noChangeAspect="1" noMove="1" noResize="1" noEditPoints="1" noAdjustHandles="1" noChangeArrowheads="1" noChangeShapeType="1" noTextEdit="1"/>
              </p:cNvSpPr>
              <p:nvPr/>
            </p:nvSpPr>
            <p:spPr>
              <a:xfrm>
                <a:off x="1591113" y="2374705"/>
                <a:ext cx="639213" cy="475002"/>
              </a:xfrm>
              <a:prstGeom prst="rect">
                <a:avLst/>
              </a:prstGeom>
              <a:blipFill>
                <a:blip r:embed="rId3"/>
                <a:stretch>
                  <a:fillRect b="-6494"/>
                </a:stretch>
              </a:blipFill>
            </p:spPr>
            <p:txBody>
              <a:bodyPr/>
              <a:lstStyle/>
              <a:p>
                <a:r>
                  <a:rPr lang="en-US">
                    <a:noFill/>
                  </a:rPr>
                  <a:t> </a:t>
                </a:r>
              </a:p>
            </p:txBody>
          </p:sp>
        </mc:Fallback>
      </mc:AlternateContent>
      <p:sp>
        <p:nvSpPr>
          <p:cNvPr id="29" name="Rectangle 28">
            <a:extLst>
              <a:ext uri="{FF2B5EF4-FFF2-40B4-BE49-F238E27FC236}">
                <a16:creationId xmlns:a16="http://schemas.microsoft.com/office/drawing/2014/main" id="{1DC37120-AA93-44CA-8491-F87BAB36A214}"/>
              </a:ext>
            </a:extLst>
          </p:cNvPr>
          <p:cNvSpPr/>
          <p:nvPr/>
        </p:nvSpPr>
        <p:spPr>
          <a:xfrm>
            <a:off x="2619578" y="1683959"/>
            <a:ext cx="7989374" cy="830997"/>
          </a:xfrm>
          <a:prstGeom prst="rect">
            <a:avLst/>
          </a:prstGeom>
        </p:spPr>
        <p:txBody>
          <a:bodyPr wrap="square">
            <a:spAutoFit/>
          </a:bodyPr>
          <a:lstStyle/>
          <a:p>
            <a:r>
              <a:rPr lang="en-US" sz="1600" dirty="0"/>
              <a:t>The superscript on the voltage terms indicates the direction that the voltage wave is traveling.   </a:t>
            </a:r>
          </a:p>
          <a:p>
            <a:pPr lvl="1"/>
            <a:r>
              <a:rPr lang="en-US" sz="1600" dirty="0"/>
              <a:t>+ indicates voltage </a:t>
            </a:r>
            <a:r>
              <a:rPr lang="en-US" sz="1600" i="1" dirty="0"/>
              <a:t>entering </a:t>
            </a:r>
            <a:r>
              <a:rPr lang="en-US" sz="1600" dirty="0"/>
              <a:t>the system (input voltage)</a:t>
            </a:r>
          </a:p>
          <a:p>
            <a:pPr lvl="1"/>
            <a:r>
              <a:rPr lang="en-US" sz="1600" dirty="0"/>
              <a:t>- indicates voltage </a:t>
            </a:r>
            <a:r>
              <a:rPr lang="en-US" sz="1600" i="1" dirty="0"/>
              <a:t>exiting</a:t>
            </a:r>
            <a:r>
              <a:rPr lang="en-US" sz="1600" dirty="0"/>
              <a:t> the system (output voltage)</a:t>
            </a:r>
          </a:p>
        </p:txBody>
      </p:sp>
      <p:cxnSp>
        <p:nvCxnSpPr>
          <p:cNvPr id="3" name="Straight Arrow Connector 2">
            <a:extLst>
              <a:ext uri="{FF2B5EF4-FFF2-40B4-BE49-F238E27FC236}">
                <a16:creationId xmlns:a16="http://schemas.microsoft.com/office/drawing/2014/main" id="{1219B21F-6024-42C8-B649-303F39C4AC82}"/>
              </a:ext>
            </a:extLst>
          </p:cNvPr>
          <p:cNvCxnSpPr>
            <a:cxnSpLocks/>
          </p:cNvCxnSpPr>
          <p:nvPr/>
        </p:nvCxnSpPr>
        <p:spPr>
          <a:xfrm flipH="1" flipV="1">
            <a:off x="2068166" y="1589029"/>
            <a:ext cx="551413" cy="18805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80089947-8AC3-4778-AA9C-A0036F24D0AD}"/>
              </a:ext>
            </a:extLst>
          </p:cNvPr>
          <p:cNvCxnSpPr>
            <a:cxnSpLocks/>
          </p:cNvCxnSpPr>
          <p:nvPr/>
        </p:nvCxnSpPr>
        <p:spPr>
          <a:xfrm flipH="1">
            <a:off x="2128377" y="1879257"/>
            <a:ext cx="539273" cy="17143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9" name="Rectangle 8">
                <a:extLst>
                  <a:ext uri="{FF2B5EF4-FFF2-40B4-BE49-F238E27FC236}">
                    <a16:creationId xmlns:a16="http://schemas.microsoft.com/office/drawing/2014/main" id="{403782B4-A80E-4665-A99B-0FF894DF61B9}"/>
                  </a:ext>
                </a:extLst>
              </p:cNvPr>
              <p:cNvSpPr/>
              <p:nvPr/>
            </p:nvSpPr>
            <p:spPr>
              <a:xfrm>
                <a:off x="1591112" y="1918530"/>
                <a:ext cx="639214" cy="461665"/>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US" sz="2400" i="1" smtClean="0">
                              <a:solidFill>
                                <a:srgbClr val="FF0000"/>
                              </a:solidFill>
                              <a:latin typeface="Cambria Math" panose="02040503050406030204" pitchFamily="18" charset="0"/>
                            </a:rPr>
                          </m:ctrlPr>
                        </m:sSubSupPr>
                        <m:e>
                          <m:r>
                            <a:rPr lang="en-US" sz="2400" i="1">
                              <a:solidFill>
                                <a:srgbClr val="FF0000"/>
                              </a:solidFill>
                              <a:latin typeface="Cambria Math" panose="02040503050406030204" pitchFamily="18" charset="0"/>
                            </a:rPr>
                            <m:t>𝑉</m:t>
                          </m:r>
                        </m:e>
                        <m:sub>
                          <m:r>
                            <a:rPr lang="en-US" sz="2400" i="1">
                              <a:solidFill>
                                <a:srgbClr val="FF0000"/>
                              </a:solidFill>
                              <a:latin typeface="Cambria Math" panose="02040503050406030204" pitchFamily="18" charset="0"/>
                            </a:rPr>
                            <m:t>2</m:t>
                          </m:r>
                        </m:sub>
                        <m:sup>
                          <m:r>
                            <a:rPr lang="en-US" sz="2400" i="1">
                              <a:solidFill>
                                <a:srgbClr val="FF0000"/>
                              </a:solidFill>
                              <a:latin typeface="Cambria Math" panose="02040503050406030204" pitchFamily="18" charset="0"/>
                            </a:rPr>
                            <m:t>−</m:t>
                          </m:r>
                        </m:sup>
                      </m:sSubSup>
                    </m:oMath>
                  </m:oMathPara>
                </a14:m>
                <a:endParaRPr lang="en-US" sz="2400" dirty="0"/>
              </a:p>
            </p:txBody>
          </p:sp>
        </mc:Choice>
        <mc:Fallback xmlns="">
          <p:sp>
            <p:nvSpPr>
              <p:cNvPr id="9" name="Rectangle 8">
                <a:extLst>
                  <a:ext uri="{FF2B5EF4-FFF2-40B4-BE49-F238E27FC236}">
                    <a16:creationId xmlns:a16="http://schemas.microsoft.com/office/drawing/2014/main" id="{403782B4-A80E-4665-A99B-0FF894DF61B9}"/>
                  </a:ext>
                </a:extLst>
              </p:cNvPr>
              <p:cNvSpPr>
                <a:spLocks noRot="1" noChangeAspect="1" noMove="1" noResize="1" noEditPoints="1" noAdjustHandles="1" noChangeArrowheads="1" noChangeShapeType="1" noTextEdit="1"/>
              </p:cNvSpPr>
              <p:nvPr/>
            </p:nvSpPr>
            <p:spPr>
              <a:xfrm>
                <a:off x="1591112" y="1918530"/>
                <a:ext cx="639214" cy="461665"/>
              </a:xfrm>
              <a:prstGeom prst="rect">
                <a:avLst/>
              </a:prstGeom>
              <a:blipFill>
                <a:blip r:embed="rId4"/>
                <a:stretch>
                  <a:fillRect b="-5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Rectangle 32">
                <a:extLst>
                  <a:ext uri="{FF2B5EF4-FFF2-40B4-BE49-F238E27FC236}">
                    <a16:creationId xmlns:a16="http://schemas.microsoft.com/office/drawing/2014/main" id="{EED40764-E63C-4D23-A9D0-A63CCC6023FC}"/>
                  </a:ext>
                </a:extLst>
              </p:cNvPr>
              <p:cNvSpPr/>
              <p:nvPr/>
            </p:nvSpPr>
            <p:spPr>
              <a:xfrm>
                <a:off x="1591112" y="2830880"/>
                <a:ext cx="639214" cy="47500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US" sz="2400" i="1" smtClean="0">
                              <a:solidFill>
                                <a:srgbClr val="FF0000"/>
                              </a:solidFill>
                              <a:latin typeface="Cambria Math" panose="02040503050406030204" pitchFamily="18" charset="0"/>
                            </a:rPr>
                          </m:ctrlPr>
                        </m:sSubSupPr>
                        <m:e>
                          <m:r>
                            <a:rPr lang="en-US" sz="2400" i="1">
                              <a:solidFill>
                                <a:srgbClr val="FF0000"/>
                              </a:solidFill>
                              <a:latin typeface="Cambria Math" panose="02040503050406030204" pitchFamily="18" charset="0"/>
                            </a:rPr>
                            <m:t>𝑉</m:t>
                          </m:r>
                        </m:e>
                        <m:sub>
                          <m:r>
                            <a:rPr lang="en-US" sz="2400" b="0" i="1" smtClean="0">
                              <a:solidFill>
                                <a:srgbClr val="FF0000"/>
                              </a:solidFill>
                              <a:latin typeface="Cambria Math" panose="02040503050406030204" pitchFamily="18" charset="0"/>
                            </a:rPr>
                            <m:t>2</m:t>
                          </m:r>
                        </m:sub>
                        <m:sup>
                          <m:r>
                            <a:rPr lang="en-US" sz="2400" i="1">
                              <a:solidFill>
                                <a:srgbClr val="FF0000"/>
                              </a:solidFill>
                              <a:latin typeface="Cambria Math" panose="02040503050406030204" pitchFamily="18" charset="0"/>
                            </a:rPr>
                            <m:t>+</m:t>
                          </m:r>
                        </m:sup>
                      </m:sSubSup>
                    </m:oMath>
                  </m:oMathPara>
                </a14:m>
                <a:endParaRPr lang="en-US" sz="2400" dirty="0">
                  <a:solidFill>
                    <a:srgbClr val="FF0000"/>
                  </a:solidFill>
                </a:endParaRPr>
              </a:p>
            </p:txBody>
          </p:sp>
        </mc:Choice>
        <mc:Fallback xmlns="">
          <p:sp>
            <p:nvSpPr>
              <p:cNvPr id="33" name="Rectangle 32">
                <a:extLst>
                  <a:ext uri="{FF2B5EF4-FFF2-40B4-BE49-F238E27FC236}">
                    <a16:creationId xmlns:a16="http://schemas.microsoft.com/office/drawing/2014/main" id="{EED40764-E63C-4D23-A9D0-A63CCC6023FC}"/>
                  </a:ext>
                </a:extLst>
              </p:cNvPr>
              <p:cNvSpPr>
                <a:spLocks noRot="1" noChangeAspect="1" noMove="1" noResize="1" noEditPoints="1" noAdjustHandles="1" noChangeArrowheads="1" noChangeShapeType="1" noTextEdit="1"/>
              </p:cNvSpPr>
              <p:nvPr/>
            </p:nvSpPr>
            <p:spPr>
              <a:xfrm>
                <a:off x="1591112" y="2830880"/>
                <a:ext cx="639214" cy="475002"/>
              </a:xfrm>
              <a:prstGeom prst="rect">
                <a:avLst/>
              </a:prstGeom>
              <a:blipFill>
                <a:blip r:embed="rId5"/>
                <a:stretch>
                  <a:fillRect b="-6410"/>
                </a:stretch>
              </a:blipFill>
            </p:spPr>
            <p:txBody>
              <a:bodyPr/>
              <a:lstStyle/>
              <a:p>
                <a:r>
                  <a:rPr lang="en-US">
                    <a:noFill/>
                  </a:rPr>
                  <a:t> </a:t>
                </a:r>
              </a:p>
            </p:txBody>
          </p:sp>
        </mc:Fallback>
      </mc:AlternateContent>
      <p:cxnSp>
        <p:nvCxnSpPr>
          <p:cNvPr id="34" name="Straight Arrow Connector 33">
            <a:extLst>
              <a:ext uri="{FF2B5EF4-FFF2-40B4-BE49-F238E27FC236}">
                <a16:creationId xmlns:a16="http://schemas.microsoft.com/office/drawing/2014/main" id="{B2EC4BB1-595B-4716-963D-A0A3AE1F12A9}"/>
              </a:ext>
            </a:extLst>
          </p:cNvPr>
          <p:cNvCxnSpPr>
            <a:cxnSpLocks/>
          </p:cNvCxnSpPr>
          <p:nvPr/>
        </p:nvCxnSpPr>
        <p:spPr>
          <a:xfrm flipH="1">
            <a:off x="1984277" y="2718603"/>
            <a:ext cx="683373" cy="2222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CEFAFE23-39BA-441C-AFB4-23356E7C9427}"/>
              </a:ext>
            </a:extLst>
          </p:cNvPr>
          <p:cNvCxnSpPr>
            <a:cxnSpLocks/>
          </p:cNvCxnSpPr>
          <p:nvPr/>
        </p:nvCxnSpPr>
        <p:spPr>
          <a:xfrm flipH="1">
            <a:off x="1984277" y="2817406"/>
            <a:ext cx="683372" cy="34725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1" name="Rectangle 40">
            <a:extLst>
              <a:ext uri="{FF2B5EF4-FFF2-40B4-BE49-F238E27FC236}">
                <a16:creationId xmlns:a16="http://schemas.microsoft.com/office/drawing/2014/main" id="{40AAD2CF-EC00-4BA9-9FBC-5827C1AF029B}"/>
              </a:ext>
            </a:extLst>
          </p:cNvPr>
          <p:cNvSpPr/>
          <p:nvPr/>
        </p:nvSpPr>
        <p:spPr>
          <a:xfrm>
            <a:off x="2667650" y="2573534"/>
            <a:ext cx="7941302" cy="830997"/>
          </a:xfrm>
          <a:prstGeom prst="rect">
            <a:avLst/>
          </a:prstGeom>
        </p:spPr>
        <p:txBody>
          <a:bodyPr wrap="square">
            <a:spAutoFit/>
          </a:bodyPr>
          <a:lstStyle/>
          <a:p>
            <a:r>
              <a:rPr lang="en-US" sz="1600" dirty="0"/>
              <a:t>The subscript on the input voltage terms indicates the entry location of the wave.   </a:t>
            </a:r>
          </a:p>
          <a:p>
            <a:pPr lvl="1"/>
            <a:r>
              <a:rPr lang="en-US" sz="1600" dirty="0"/>
              <a:t>1 indicates entry at port 1</a:t>
            </a:r>
          </a:p>
          <a:p>
            <a:pPr lvl="1"/>
            <a:r>
              <a:rPr lang="en-US" sz="1600" dirty="0"/>
              <a:t>2 indicates entry at port 2</a:t>
            </a:r>
          </a:p>
        </p:txBody>
      </p:sp>
      <mc:AlternateContent xmlns:mc="http://schemas.openxmlformats.org/markup-compatibility/2006" xmlns:a14="http://schemas.microsoft.com/office/drawing/2010/main">
        <mc:Choice Requires="a14">
          <p:sp>
            <p:nvSpPr>
              <p:cNvPr id="44" name="Rectangle 43">
                <a:extLst>
                  <a:ext uri="{FF2B5EF4-FFF2-40B4-BE49-F238E27FC236}">
                    <a16:creationId xmlns:a16="http://schemas.microsoft.com/office/drawing/2014/main" id="{CE21D79A-EF13-49BA-94EF-16B8326EDD7E}"/>
                  </a:ext>
                </a:extLst>
              </p:cNvPr>
              <p:cNvSpPr/>
              <p:nvPr/>
            </p:nvSpPr>
            <p:spPr>
              <a:xfrm>
                <a:off x="1591113" y="4199405"/>
                <a:ext cx="520527" cy="461665"/>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2400" i="1">
                              <a:solidFill>
                                <a:srgbClr val="0000FF"/>
                              </a:solidFill>
                              <a:latin typeface="Cambria Math" panose="02040503050406030204" pitchFamily="18" charset="0"/>
                            </a:rPr>
                          </m:ctrlPr>
                        </m:sSubPr>
                        <m:e>
                          <m:r>
                            <m:rPr>
                              <m:sty m:val="p"/>
                            </m:rPr>
                            <a:rPr lang="en-US" sz="2400">
                              <a:solidFill>
                                <a:srgbClr val="0000FF"/>
                              </a:solidFill>
                              <a:latin typeface="Cambria Math" panose="02040503050406030204" pitchFamily="18" charset="0"/>
                            </a:rPr>
                            <m:t>Γ</m:t>
                          </m:r>
                        </m:e>
                        <m:sub>
                          <m:r>
                            <a:rPr lang="en-US" sz="2400" i="1">
                              <a:solidFill>
                                <a:srgbClr val="0000FF"/>
                              </a:solidFill>
                              <a:latin typeface="Cambria Math" panose="02040503050406030204" pitchFamily="18" charset="0"/>
                            </a:rPr>
                            <m:t>1</m:t>
                          </m:r>
                        </m:sub>
                      </m:sSub>
                    </m:oMath>
                  </m:oMathPara>
                </a14:m>
                <a:endParaRPr lang="en-US" sz="2400" dirty="0"/>
              </a:p>
            </p:txBody>
          </p:sp>
        </mc:Choice>
        <mc:Fallback xmlns="">
          <p:sp>
            <p:nvSpPr>
              <p:cNvPr id="44" name="Rectangle 43">
                <a:extLst>
                  <a:ext uri="{FF2B5EF4-FFF2-40B4-BE49-F238E27FC236}">
                    <a16:creationId xmlns:a16="http://schemas.microsoft.com/office/drawing/2014/main" id="{CE21D79A-EF13-49BA-94EF-16B8326EDD7E}"/>
                  </a:ext>
                </a:extLst>
              </p:cNvPr>
              <p:cNvSpPr>
                <a:spLocks noRot="1" noChangeAspect="1" noMove="1" noResize="1" noEditPoints="1" noAdjustHandles="1" noChangeArrowheads="1" noChangeShapeType="1" noTextEdit="1"/>
              </p:cNvSpPr>
              <p:nvPr/>
            </p:nvSpPr>
            <p:spPr>
              <a:xfrm>
                <a:off x="1591113" y="4199405"/>
                <a:ext cx="520527" cy="461665"/>
              </a:xfrm>
              <a:prstGeom prst="rect">
                <a:avLst/>
              </a:prstGeom>
              <a:blipFill>
                <a:blip r:embed="rId6"/>
                <a:stretch>
                  <a:fillRect b="-131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5" name="Rectangle 44">
                <a:extLst>
                  <a:ext uri="{FF2B5EF4-FFF2-40B4-BE49-F238E27FC236}">
                    <a16:creationId xmlns:a16="http://schemas.microsoft.com/office/drawing/2014/main" id="{1158BFED-0AF9-47B0-951A-CFECDCD6C883}"/>
                  </a:ext>
                </a:extLst>
              </p:cNvPr>
              <p:cNvSpPr/>
              <p:nvPr/>
            </p:nvSpPr>
            <p:spPr>
              <a:xfrm>
                <a:off x="1591113" y="4655579"/>
                <a:ext cx="537263" cy="461665"/>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2400" i="1">
                              <a:solidFill>
                                <a:srgbClr val="FF0000"/>
                              </a:solidFill>
                              <a:latin typeface="Cambria Math" panose="02040503050406030204" pitchFamily="18" charset="0"/>
                            </a:rPr>
                          </m:ctrlPr>
                        </m:sSubPr>
                        <m:e>
                          <m:r>
                            <a:rPr lang="en-US" sz="2400" i="1">
                              <a:solidFill>
                                <a:srgbClr val="FF0000"/>
                              </a:solidFill>
                              <a:latin typeface="Cambria Math" panose="02040503050406030204" pitchFamily="18" charset="0"/>
                            </a:rPr>
                            <m:t>𝜏</m:t>
                          </m:r>
                        </m:e>
                        <m:sub>
                          <m:r>
                            <a:rPr lang="en-US" sz="2400" i="1">
                              <a:solidFill>
                                <a:srgbClr val="FF0000"/>
                              </a:solidFill>
                              <a:latin typeface="Cambria Math" panose="02040503050406030204" pitchFamily="18" charset="0"/>
                            </a:rPr>
                            <m:t>2</m:t>
                          </m:r>
                        </m:sub>
                      </m:sSub>
                    </m:oMath>
                  </m:oMathPara>
                </a14:m>
                <a:endParaRPr lang="en-US" sz="2400" dirty="0"/>
              </a:p>
            </p:txBody>
          </p:sp>
        </mc:Choice>
        <mc:Fallback xmlns="">
          <p:sp>
            <p:nvSpPr>
              <p:cNvPr id="45" name="Rectangle 44">
                <a:extLst>
                  <a:ext uri="{FF2B5EF4-FFF2-40B4-BE49-F238E27FC236}">
                    <a16:creationId xmlns:a16="http://schemas.microsoft.com/office/drawing/2014/main" id="{1158BFED-0AF9-47B0-951A-CFECDCD6C883}"/>
                  </a:ext>
                </a:extLst>
              </p:cNvPr>
              <p:cNvSpPr>
                <a:spLocks noRot="1" noChangeAspect="1" noMove="1" noResize="1" noEditPoints="1" noAdjustHandles="1" noChangeArrowheads="1" noChangeShapeType="1" noTextEdit="1"/>
              </p:cNvSpPr>
              <p:nvPr/>
            </p:nvSpPr>
            <p:spPr>
              <a:xfrm>
                <a:off x="1591113" y="4655579"/>
                <a:ext cx="537263" cy="461665"/>
              </a:xfrm>
              <a:prstGeom prst="rect">
                <a:avLst/>
              </a:prstGeom>
              <a:blipFill>
                <a:blip r:embed="rId7"/>
                <a:stretch>
                  <a:fillRect b="-2667"/>
                </a:stretch>
              </a:blipFill>
            </p:spPr>
            <p:txBody>
              <a:bodyPr/>
              <a:lstStyle/>
              <a:p>
                <a:r>
                  <a:rPr lang="en-US">
                    <a:noFill/>
                  </a:rPr>
                  <a:t> </a:t>
                </a:r>
              </a:p>
            </p:txBody>
          </p:sp>
        </mc:Fallback>
      </mc:AlternateContent>
      <p:cxnSp>
        <p:nvCxnSpPr>
          <p:cNvPr id="46" name="Straight Arrow Connector 45">
            <a:extLst>
              <a:ext uri="{FF2B5EF4-FFF2-40B4-BE49-F238E27FC236}">
                <a16:creationId xmlns:a16="http://schemas.microsoft.com/office/drawing/2014/main" id="{2E3E8642-3F5F-4822-B7F3-E8DCE5E59D3D}"/>
              </a:ext>
            </a:extLst>
          </p:cNvPr>
          <p:cNvCxnSpPr>
            <a:cxnSpLocks/>
          </p:cNvCxnSpPr>
          <p:nvPr/>
        </p:nvCxnSpPr>
        <p:spPr>
          <a:xfrm flipH="1">
            <a:off x="1984276" y="4430236"/>
            <a:ext cx="683374" cy="6695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67947225-F5B9-44C5-B9EC-6667219BA279}"/>
              </a:ext>
            </a:extLst>
          </p:cNvPr>
          <p:cNvCxnSpPr>
            <a:cxnSpLocks/>
          </p:cNvCxnSpPr>
          <p:nvPr/>
        </p:nvCxnSpPr>
        <p:spPr>
          <a:xfrm flipH="1">
            <a:off x="1991643" y="4513235"/>
            <a:ext cx="692745" cy="44542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8" name="Rectangle 47">
            <a:extLst>
              <a:ext uri="{FF2B5EF4-FFF2-40B4-BE49-F238E27FC236}">
                <a16:creationId xmlns:a16="http://schemas.microsoft.com/office/drawing/2014/main" id="{C252A1D4-5FBE-4CF9-9754-A7F1E9FA12B4}"/>
              </a:ext>
            </a:extLst>
          </p:cNvPr>
          <p:cNvSpPr/>
          <p:nvPr/>
        </p:nvSpPr>
        <p:spPr>
          <a:xfrm>
            <a:off x="2667651" y="4315752"/>
            <a:ext cx="6652864" cy="830997"/>
          </a:xfrm>
          <a:prstGeom prst="rect">
            <a:avLst/>
          </a:prstGeom>
        </p:spPr>
        <p:txBody>
          <a:bodyPr wrap="square">
            <a:spAutoFit/>
          </a:bodyPr>
          <a:lstStyle/>
          <a:p>
            <a:r>
              <a:rPr lang="en-US" sz="1600" dirty="0"/>
              <a:t>The subscript on the coefficients indicates their perspective.  </a:t>
            </a:r>
          </a:p>
          <a:p>
            <a:pPr lvl="1"/>
            <a:r>
              <a:rPr lang="en-US" sz="1600" dirty="0"/>
              <a:t>1 corresponds to a coefficient looking in from port 1</a:t>
            </a:r>
          </a:p>
          <a:p>
            <a:pPr lvl="1"/>
            <a:r>
              <a:rPr lang="en-US" sz="1600" dirty="0"/>
              <a:t>2 corresponds to a coefficient looking in from port 2</a:t>
            </a:r>
          </a:p>
        </p:txBody>
      </p:sp>
      <p:sp>
        <p:nvSpPr>
          <p:cNvPr id="49" name="Rectangle 48">
            <a:extLst>
              <a:ext uri="{FF2B5EF4-FFF2-40B4-BE49-F238E27FC236}">
                <a16:creationId xmlns:a16="http://schemas.microsoft.com/office/drawing/2014/main" id="{EDE3387F-7A83-4C4C-BE14-9AC592C29E72}"/>
              </a:ext>
            </a:extLst>
          </p:cNvPr>
          <p:cNvSpPr/>
          <p:nvPr/>
        </p:nvSpPr>
        <p:spPr>
          <a:xfrm>
            <a:off x="2619578" y="5209907"/>
            <a:ext cx="6652864" cy="369332"/>
          </a:xfrm>
          <a:prstGeom prst="rect">
            <a:avLst/>
          </a:prstGeom>
        </p:spPr>
        <p:txBody>
          <a:bodyPr wrap="square">
            <a:spAutoFit/>
          </a:bodyPr>
          <a:lstStyle/>
          <a:p>
            <a:r>
              <a:rPr lang="en-US" sz="1800" dirty="0"/>
              <a:t>Note that </a:t>
            </a:r>
            <a:r>
              <a:rPr lang="en-US" sz="1800" b="1" dirty="0"/>
              <a:t>perspective of a coefficient matters!</a:t>
            </a:r>
            <a:r>
              <a:rPr lang="en-US" sz="1800" dirty="0"/>
              <a:t> Case in point:</a:t>
            </a:r>
          </a:p>
        </p:txBody>
      </p:sp>
      <mc:AlternateContent xmlns:mc="http://schemas.openxmlformats.org/markup-compatibility/2006" xmlns:a14="http://schemas.microsoft.com/office/drawing/2010/main">
        <mc:Choice Requires="a14">
          <p:sp>
            <p:nvSpPr>
              <p:cNvPr id="50" name="Rectangle 49">
                <a:extLst>
                  <a:ext uri="{FF2B5EF4-FFF2-40B4-BE49-F238E27FC236}">
                    <a16:creationId xmlns:a16="http://schemas.microsoft.com/office/drawing/2014/main" id="{7255CBE8-28B6-466E-8DA7-CC299C665C4A}"/>
                  </a:ext>
                </a:extLst>
              </p:cNvPr>
              <p:cNvSpPr/>
              <p:nvPr/>
            </p:nvSpPr>
            <p:spPr>
              <a:xfrm>
                <a:off x="5216325" y="5579239"/>
                <a:ext cx="1423980" cy="461665"/>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2400" i="1" smtClean="0">
                              <a:solidFill>
                                <a:schemeClr val="tx1"/>
                              </a:solidFill>
                              <a:latin typeface="Cambria Math" panose="02040503050406030204" pitchFamily="18" charset="0"/>
                            </a:rPr>
                          </m:ctrlPr>
                        </m:sSubPr>
                        <m:e>
                          <m:r>
                            <m:rPr>
                              <m:sty m:val="p"/>
                            </m:rPr>
                            <a:rPr lang="en-US" sz="2400">
                              <a:solidFill>
                                <a:schemeClr val="tx1"/>
                              </a:solidFill>
                              <a:latin typeface="Cambria Math" panose="02040503050406030204" pitchFamily="18" charset="0"/>
                            </a:rPr>
                            <m:t>Γ</m:t>
                          </m:r>
                        </m:e>
                        <m:sub>
                          <m:r>
                            <a:rPr lang="en-US" sz="2400" i="1">
                              <a:solidFill>
                                <a:schemeClr val="tx1"/>
                              </a:solidFill>
                              <a:latin typeface="Cambria Math" panose="02040503050406030204" pitchFamily="18" charset="0"/>
                            </a:rPr>
                            <m:t>1</m:t>
                          </m:r>
                        </m:sub>
                      </m:sSub>
                      <m:r>
                        <a:rPr lang="en-US" sz="2400" b="0" i="1" smtClean="0">
                          <a:solidFill>
                            <a:schemeClr val="tx1"/>
                          </a:solidFill>
                          <a:latin typeface="Cambria Math" panose="02040503050406030204" pitchFamily="18" charset="0"/>
                        </a:rPr>
                        <m:t>=−</m:t>
                      </m:r>
                      <m:sSub>
                        <m:sSubPr>
                          <m:ctrlPr>
                            <a:rPr lang="en-US" sz="2400" b="0" i="1" smtClean="0">
                              <a:solidFill>
                                <a:schemeClr val="tx1"/>
                              </a:solidFill>
                              <a:latin typeface="Cambria Math" panose="02040503050406030204" pitchFamily="18" charset="0"/>
                            </a:rPr>
                          </m:ctrlPr>
                        </m:sSubPr>
                        <m:e>
                          <m:r>
                            <m:rPr>
                              <m:sty m:val="p"/>
                            </m:rPr>
                            <a:rPr lang="en-US" sz="2400" b="0" i="0" smtClean="0">
                              <a:solidFill>
                                <a:schemeClr val="tx1"/>
                              </a:solidFill>
                              <a:latin typeface="Cambria Math" panose="02040503050406030204" pitchFamily="18" charset="0"/>
                            </a:rPr>
                            <m:t>Γ</m:t>
                          </m:r>
                        </m:e>
                        <m:sub>
                          <m:r>
                            <a:rPr lang="en-US" sz="2400" b="0" i="1" smtClean="0">
                              <a:solidFill>
                                <a:schemeClr val="tx1"/>
                              </a:solidFill>
                              <a:latin typeface="Cambria Math" panose="02040503050406030204" pitchFamily="18" charset="0"/>
                            </a:rPr>
                            <m:t>2</m:t>
                          </m:r>
                        </m:sub>
                      </m:sSub>
                    </m:oMath>
                  </m:oMathPara>
                </a14:m>
                <a:endParaRPr lang="en-US" sz="2400" dirty="0">
                  <a:solidFill>
                    <a:schemeClr val="tx1"/>
                  </a:solidFill>
                </a:endParaRPr>
              </a:p>
            </p:txBody>
          </p:sp>
        </mc:Choice>
        <mc:Fallback xmlns="">
          <p:sp>
            <p:nvSpPr>
              <p:cNvPr id="50" name="Rectangle 49">
                <a:extLst>
                  <a:ext uri="{FF2B5EF4-FFF2-40B4-BE49-F238E27FC236}">
                    <a16:creationId xmlns:a16="http://schemas.microsoft.com/office/drawing/2014/main" id="{7255CBE8-28B6-466E-8DA7-CC299C665C4A}"/>
                  </a:ext>
                </a:extLst>
              </p:cNvPr>
              <p:cNvSpPr>
                <a:spLocks noRot="1" noChangeAspect="1" noMove="1" noResize="1" noEditPoints="1" noAdjustHandles="1" noChangeArrowheads="1" noChangeShapeType="1" noTextEdit="1"/>
              </p:cNvSpPr>
              <p:nvPr/>
            </p:nvSpPr>
            <p:spPr>
              <a:xfrm>
                <a:off x="5216325" y="5579239"/>
                <a:ext cx="1423980" cy="461665"/>
              </a:xfrm>
              <a:prstGeom prst="rect">
                <a:avLst/>
              </a:prstGeom>
              <a:blipFill>
                <a:blip r:embed="rId8"/>
                <a:stretch>
                  <a:fillRect b="-263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2" name="Rectangle 51">
                <a:extLst>
                  <a:ext uri="{FF2B5EF4-FFF2-40B4-BE49-F238E27FC236}">
                    <a16:creationId xmlns:a16="http://schemas.microsoft.com/office/drawing/2014/main" id="{F748728E-37D5-45B9-9C9C-22D75939E239}"/>
                  </a:ext>
                </a:extLst>
              </p:cNvPr>
              <p:cNvSpPr/>
              <p:nvPr/>
            </p:nvSpPr>
            <p:spPr>
              <a:xfrm>
                <a:off x="1591112" y="3287055"/>
                <a:ext cx="639214" cy="461665"/>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US" sz="2400" i="1" smtClean="0">
                              <a:solidFill>
                                <a:srgbClr val="0000FF"/>
                              </a:solidFill>
                              <a:latin typeface="Cambria Math" panose="02040503050406030204" pitchFamily="18" charset="0"/>
                            </a:rPr>
                          </m:ctrlPr>
                        </m:sSubSupPr>
                        <m:e>
                          <m:r>
                            <a:rPr lang="en-US" sz="2400" i="1">
                              <a:solidFill>
                                <a:srgbClr val="0000FF"/>
                              </a:solidFill>
                              <a:latin typeface="Cambria Math" panose="02040503050406030204" pitchFamily="18" charset="0"/>
                            </a:rPr>
                            <m:t>𝑉</m:t>
                          </m:r>
                        </m:e>
                        <m:sub>
                          <m:r>
                            <a:rPr lang="en-US" sz="2400" i="1">
                              <a:solidFill>
                                <a:srgbClr val="0000FF"/>
                              </a:solidFill>
                              <a:latin typeface="Cambria Math" panose="02040503050406030204" pitchFamily="18" charset="0"/>
                            </a:rPr>
                            <m:t>1</m:t>
                          </m:r>
                        </m:sub>
                        <m:sup>
                          <m:r>
                            <a:rPr lang="en-US" sz="2400" b="0" i="1" smtClean="0">
                              <a:solidFill>
                                <a:srgbClr val="0000FF"/>
                              </a:solidFill>
                              <a:latin typeface="Cambria Math" panose="02040503050406030204" pitchFamily="18" charset="0"/>
                            </a:rPr>
                            <m:t>−</m:t>
                          </m:r>
                        </m:sup>
                      </m:sSubSup>
                    </m:oMath>
                  </m:oMathPara>
                </a14:m>
                <a:endParaRPr lang="en-US" sz="2400" dirty="0">
                  <a:solidFill>
                    <a:srgbClr val="0000FF"/>
                  </a:solidFill>
                </a:endParaRPr>
              </a:p>
            </p:txBody>
          </p:sp>
        </mc:Choice>
        <mc:Fallback xmlns="">
          <p:sp>
            <p:nvSpPr>
              <p:cNvPr id="52" name="Rectangle 51">
                <a:extLst>
                  <a:ext uri="{FF2B5EF4-FFF2-40B4-BE49-F238E27FC236}">
                    <a16:creationId xmlns:a16="http://schemas.microsoft.com/office/drawing/2014/main" id="{F748728E-37D5-45B9-9C9C-22D75939E239}"/>
                  </a:ext>
                </a:extLst>
              </p:cNvPr>
              <p:cNvSpPr>
                <a:spLocks noRot="1" noChangeAspect="1" noMove="1" noResize="1" noEditPoints="1" noAdjustHandles="1" noChangeArrowheads="1" noChangeShapeType="1" noTextEdit="1"/>
              </p:cNvSpPr>
              <p:nvPr/>
            </p:nvSpPr>
            <p:spPr>
              <a:xfrm>
                <a:off x="1591112" y="3287055"/>
                <a:ext cx="639214" cy="461665"/>
              </a:xfrm>
              <a:prstGeom prst="rect">
                <a:avLst/>
              </a:prstGeom>
              <a:blipFill>
                <a:blip r:embed="rId9"/>
                <a:stretch>
                  <a:fillRect b="-526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3" name="Rectangle 52">
                <a:extLst>
                  <a:ext uri="{FF2B5EF4-FFF2-40B4-BE49-F238E27FC236}">
                    <a16:creationId xmlns:a16="http://schemas.microsoft.com/office/drawing/2014/main" id="{C0282D21-6B40-4D90-96F4-D7EDB0EAF85B}"/>
                  </a:ext>
                </a:extLst>
              </p:cNvPr>
              <p:cNvSpPr/>
              <p:nvPr/>
            </p:nvSpPr>
            <p:spPr>
              <a:xfrm>
                <a:off x="1591112" y="3743230"/>
                <a:ext cx="639214" cy="461665"/>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US" sz="2400" i="1" smtClean="0">
                              <a:solidFill>
                                <a:srgbClr val="FF0000"/>
                              </a:solidFill>
                              <a:latin typeface="Cambria Math" panose="02040503050406030204" pitchFamily="18" charset="0"/>
                            </a:rPr>
                          </m:ctrlPr>
                        </m:sSubSupPr>
                        <m:e>
                          <m:r>
                            <a:rPr lang="en-US" sz="2400" i="1">
                              <a:solidFill>
                                <a:srgbClr val="FF0000"/>
                              </a:solidFill>
                              <a:latin typeface="Cambria Math" panose="02040503050406030204" pitchFamily="18" charset="0"/>
                            </a:rPr>
                            <m:t>𝑉</m:t>
                          </m:r>
                        </m:e>
                        <m:sub>
                          <m:r>
                            <a:rPr lang="en-US" sz="2400" b="0" i="1" smtClean="0">
                              <a:solidFill>
                                <a:srgbClr val="FF0000"/>
                              </a:solidFill>
                              <a:latin typeface="Cambria Math" panose="02040503050406030204" pitchFamily="18" charset="0"/>
                            </a:rPr>
                            <m:t>2</m:t>
                          </m:r>
                        </m:sub>
                        <m:sup>
                          <m:r>
                            <a:rPr lang="en-US" sz="2400" b="0" i="1" smtClean="0">
                              <a:solidFill>
                                <a:srgbClr val="FF0000"/>
                              </a:solidFill>
                              <a:latin typeface="Cambria Math" panose="02040503050406030204" pitchFamily="18" charset="0"/>
                            </a:rPr>
                            <m:t>−</m:t>
                          </m:r>
                        </m:sup>
                      </m:sSubSup>
                    </m:oMath>
                  </m:oMathPara>
                </a14:m>
                <a:endParaRPr lang="en-US" sz="2400" dirty="0">
                  <a:solidFill>
                    <a:srgbClr val="FF0000"/>
                  </a:solidFill>
                </a:endParaRPr>
              </a:p>
            </p:txBody>
          </p:sp>
        </mc:Choice>
        <mc:Fallback xmlns="">
          <p:sp>
            <p:nvSpPr>
              <p:cNvPr id="53" name="Rectangle 52">
                <a:extLst>
                  <a:ext uri="{FF2B5EF4-FFF2-40B4-BE49-F238E27FC236}">
                    <a16:creationId xmlns:a16="http://schemas.microsoft.com/office/drawing/2014/main" id="{C0282D21-6B40-4D90-96F4-D7EDB0EAF85B}"/>
                  </a:ext>
                </a:extLst>
              </p:cNvPr>
              <p:cNvSpPr>
                <a:spLocks noRot="1" noChangeAspect="1" noMove="1" noResize="1" noEditPoints="1" noAdjustHandles="1" noChangeArrowheads="1" noChangeShapeType="1" noTextEdit="1"/>
              </p:cNvSpPr>
              <p:nvPr/>
            </p:nvSpPr>
            <p:spPr>
              <a:xfrm>
                <a:off x="1591112" y="3743230"/>
                <a:ext cx="639214" cy="461665"/>
              </a:xfrm>
              <a:prstGeom prst="rect">
                <a:avLst/>
              </a:prstGeom>
              <a:blipFill>
                <a:blip r:embed="rId10"/>
                <a:stretch>
                  <a:fillRect b="-5263"/>
                </a:stretch>
              </a:blipFill>
            </p:spPr>
            <p:txBody>
              <a:bodyPr/>
              <a:lstStyle/>
              <a:p>
                <a:r>
                  <a:rPr lang="en-US">
                    <a:noFill/>
                  </a:rPr>
                  <a:t> </a:t>
                </a:r>
              </a:p>
            </p:txBody>
          </p:sp>
        </mc:Fallback>
      </mc:AlternateContent>
      <p:cxnSp>
        <p:nvCxnSpPr>
          <p:cNvPr id="54" name="Straight Arrow Connector 53">
            <a:extLst>
              <a:ext uri="{FF2B5EF4-FFF2-40B4-BE49-F238E27FC236}">
                <a16:creationId xmlns:a16="http://schemas.microsoft.com/office/drawing/2014/main" id="{9C12DC54-A365-46E5-9A1B-D13047BC18F8}"/>
              </a:ext>
            </a:extLst>
          </p:cNvPr>
          <p:cNvCxnSpPr>
            <a:cxnSpLocks/>
          </p:cNvCxnSpPr>
          <p:nvPr/>
        </p:nvCxnSpPr>
        <p:spPr>
          <a:xfrm flipH="1">
            <a:off x="1991642" y="3584915"/>
            <a:ext cx="627937" cy="4551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EF42B9B1-AEAA-49DE-851B-A0A1C8D5CF4D}"/>
              </a:ext>
            </a:extLst>
          </p:cNvPr>
          <p:cNvCxnSpPr>
            <a:cxnSpLocks/>
          </p:cNvCxnSpPr>
          <p:nvPr/>
        </p:nvCxnSpPr>
        <p:spPr>
          <a:xfrm flipH="1">
            <a:off x="2002184" y="3707014"/>
            <a:ext cx="617394" cy="34095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6" name="Rectangle 55">
            <a:extLst>
              <a:ext uri="{FF2B5EF4-FFF2-40B4-BE49-F238E27FC236}">
                <a16:creationId xmlns:a16="http://schemas.microsoft.com/office/drawing/2014/main" id="{C8D0C630-740F-4A99-850B-77FDAAF0C543}"/>
              </a:ext>
            </a:extLst>
          </p:cNvPr>
          <p:cNvSpPr/>
          <p:nvPr/>
        </p:nvSpPr>
        <p:spPr>
          <a:xfrm>
            <a:off x="2608603" y="3438787"/>
            <a:ext cx="7941302" cy="830997"/>
          </a:xfrm>
          <a:prstGeom prst="rect">
            <a:avLst/>
          </a:prstGeom>
        </p:spPr>
        <p:txBody>
          <a:bodyPr wrap="square">
            <a:spAutoFit/>
          </a:bodyPr>
          <a:lstStyle/>
          <a:p>
            <a:r>
              <a:rPr lang="en-US" sz="1600" dirty="0"/>
              <a:t>The subscript on the output voltage terms indicates the exit location of the wave.   </a:t>
            </a:r>
          </a:p>
          <a:p>
            <a:pPr lvl="1"/>
            <a:r>
              <a:rPr lang="en-US" sz="1600" dirty="0"/>
              <a:t>1 indicates exit at port 1</a:t>
            </a:r>
          </a:p>
          <a:p>
            <a:pPr lvl="1"/>
            <a:r>
              <a:rPr lang="en-US" sz="1600" dirty="0"/>
              <a:t>2 indicates exit at port 2</a:t>
            </a:r>
          </a:p>
        </p:txBody>
      </p:sp>
      <p:sp>
        <p:nvSpPr>
          <p:cNvPr id="2" name="Title 1">
            <a:extLst>
              <a:ext uri="{FF2B5EF4-FFF2-40B4-BE49-F238E27FC236}">
                <a16:creationId xmlns:a16="http://schemas.microsoft.com/office/drawing/2014/main" id="{FCED39AC-45CD-4D9F-87D8-2A75341A6C54}"/>
              </a:ext>
            </a:extLst>
          </p:cNvPr>
          <p:cNvSpPr>
            <a:spLocks noGrp="1"/>
          </p:cNvSpPr>
          <p:nvPr>
            <p:ph type="title"/>
          </p:nvPr>
        </p:nvSpPr>
        <p:spPr/>
        <p:txBody>
          <a:bodyPr/>
          <a:lstStyle/>
          <a:p>
            <a:r>
              <a:rPr lang="en-US" dirty="0">
                <a:latin typeface="+mn-lt"/>
              </a:rPr>
              <a:t>Notational Convention</a:t>
            </a:r>
          </a:p>
        </p:txBody>
      </p:sp>
    </p:spTree>
    <p:extLst>
      <p:ext uri="{BB962C8B-B14F-4D97-AF65-F5344CB8AC3E}">
        <p14:creationId xmlns:p14="http://schemas.microsoft.com/office/powerpoint/2010/main" val="109965970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4377CBBA-19D8-4552-9E01-86FD868E6A2E}"/>
              </a:ext>
            </a:extLst>
          </p:cNvPr>
          <p:cNvSpPr/>
          <p:nvPr/>
        </p:nvSpPr>
        <p:spPr>
          <a:xfrm>
            <a:off x="2333330" y="618251"/>
            <a:ext cx="7846243" cy="646331"/>
          </a:xfrm>
          <a:prstGeom prst="rect">
            <a:avLst/>
          </a:prstGeom>
        </p:spPr>
        <p:txBody>
          <a:bodyPr wrap="square">
            <a:spAutoFit/>
          </a:bodyPr>
          <a:lstStyle/>
          <a:p>
            <a:r>
              <a:rPr lang="en-US" sz="1800" i="1" dirty="0"/>
              <a:t>S-parameters are a way of externally characterizing a system by analyzing the transmissions and reflections of voltage signals at its ports.</a:t>
            </a:r>
          </a:p>
        </p:txBody>
      </p:sp>
      <p:sp>
        <p:nvSpPr>
          <p:cNvPr id="27" name="Rectangle 26">
            <a:extLst>
              <a:ext uri="{FF2B5EF4-FFF2-40B4-BE49-F238E27FC236}">
                <a16:creationId xmlns:a16="http://schemas.microsoft.com/office/drawing/2014/main" id="{E2093FBD-A833-4F2F-9C61-7AD1F3749358}"/>
              </a:ext>
            </a:extLst>
          </p:cNvPr>
          <p:cNvSpPr/>
          <p:nvPr/>
        </p:nvSpPr>
        <p:spPr>
          <a:xfrm>
            <a:off x="2333330" y="1733202"/>
            <a:ext cx="7846243" cy="369332"/>
          </a:xfrm>
          <a:prstGeom prst="rect">
            <a:avLst/>
          </a:prstGeom>
        </p:spPr>
        <p:txBody>
          <a:bodyPr wrap="square">
            <a:spAutoFit/>
          </a:bodyPr>
          <a:lstStyle/>
          <a:p>
            <a:r>
              <a:rPr lang="en-US" sz="1800" dirty="0"/>
              <a:t>Consider the following 2-port network:</a:t>
            </a:r>
          </a:p>
        </p:txBody>
      </p:sp>
      <p:sp>
        <p:nvSpPr>
          <p:cNvPr id="2" name="Rectangle 1">
            <a:extLst>
              <a:ext uri="{FF2B5EF4-FFF2-40B4-BE49-F238E27FC236}">
                <a16:creationId xmlns:a16="http://schemas.microsoft.com/office/drawing/2014/main" id="{9485B902-6614-4700-B615-61C1F5242991}"/>
              </a:ext>
            </a:extLst>
          </p:cNvPr>
          <p:cNvSpPr/>
          <p:nvPr/>
        </p:nvSpPr>
        <p:spPr>
          <a:xfrm>
            <a:off x="4799901" y="2592198"/>
            <a:ext cx="2592199" cy="124996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2-port Network</a:t>
            </a:r>
          </a:p>
        </p:txBody>
      </p:sp>
      <p:cxnSp>
        <p:nvCxnSpPr>
          <p:cNvPr id="6" name="Straight Connector 5">
            <a:extLst>
              <a:ext uri="{FF2B5EF4-FFF2-40B4-BE49-F238E27FC236}">
                <a16:creationId xmlns:a16="http://schemas.microsoft.com/office/drawing/2014/main" id="{83D1AF17-076B-458D-A835-621AFDD0BB1E}"/>
              </a:ext>
            </a:extLst>
          </p:cNvPr>
          <p:cNvCxnSpPr/>
          <p:nvPr/>
        </p:nvCxnSpPr>
        <p:spPr>
          <a:xfrm>
            <a:off x="7392099" y="2882495"/>
            <a:ext cx="79695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2151940F-E015-41EB-96C9-0B956D909099}"/>
              </a:ext>
            </a:extLst>
          </p:cNvPr>
          <p:cNvCxnSpPr/>
          <p:nvPr/>
        </p:nvCxnSpPr>
        <p:spPr>
          <a:xfrm>
            <a:off x="7392099" y="3563401"/>
            <a:ext cx="79695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0FA96376-EAFF-4715-8953-1DA8C75A7C3C}"/>
              </a:ext>
            </a:extLst>
          </p:cNvPr>
          <p:cNvCxnSpPr/>
          <p:nvPr/>
        </p:nvCxnSpPr>
        <p:spPr>
          <a:xfrm>
            <a:off x="4002946" y="2882495"/>
            <a:ext cx="79695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941169AE-BD3F-4BB5-8657-1210B3627DEF}"/>
              </a:ext>
            </a:extLst>
          </p:cNvPr>
          <p:cNvCxnSpPr/>
          <p:nvPr/>
        </p:nvCxnSpPr>
        <p:spPr>
          <a:xfrm>
            <a:off x="4002946" y="3563401"/>
            <a:ext cx="79695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Oval 34">
            <a:extLst>
              <a:ext uri="{FF2B5EF4-FFF2-40B4-BE49-F238E27FC236}">
                <a16:creationId xmlns:a16="http://schemas.microsoft.com/office/drawing/2014/main" id="{D346318C-2B66-411C-BC3C-D7DD1560B65F}"/>
              </a:ext>
            </a:extLst>
          </p:cNvPr>
          <p:cNvSpPr/>
          <p:nvPr/>
        </p:nvSpPr>
        <p:spPr>
          <a:xfrm>
            <a:off x="3351766" y="3013675"/>
            <a:ext cx="438968" cy="435843"/>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rPr>
              <a:t>1</a:t>
            </a:r>
          </a:p>
        </p:txBody>
      </p:sp>
      <p:sp>
        <p:nvSpPr>
          <p:cNvPr id="36" name="Oval 35">
            <a:extLst>
              <a:ext uri="{FF2B5EF4-FFF2-40B4-BE49-F238E27FC236}">
                <a16:creationId xmlns:a16="http://schemas.microsoft.com/office/drawing/2014/main" id="{50045A9D-761D-4459-85DF-4B6677060AEF}"/>
              </a:ext>
            </a:extLst>
          </p:cNvPr>
          <p:cNvSpPr/>
          <p:nvPr/>
        </p:nvSpPr>
        <p:spPr>
          <a:xfrm>
            <a:off x="8401265" y="3013675"/>
            <a:ext cx="438968" cy="435843"/>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rPr>
              <a:t>2</a:t>
            </a:r>
          </a:p>
        </p:txBody>
      </p:sp>
      <p:sp>
        <p:nvSpPr>
          <p:cNvPr id="40" name="Rectangle 39">
            <a:extLst>
              <a:ext uri="{FF2B5EF4-FFF2-40B4-BE49-F238E27FC236}">
                <a16:creationId xmlns:a16="http://schemas.microsoft.com/office/drawing/2014/main" id="{B3AEF08A-4DF4-4018-9B39-48D5B0C0E607}"/>
              </a:ext>
            </a:extLst>
          </p:cNvPr>
          <p:cNvSpPr/>
          <p:nvPr/>
        </p:nvSpPr>
        <p:spPr>
          <a:xfrm>
            <a:off x="2411910" y="4266974"/>
            <a:ext cx="7846243" cy="1754326"/>
          </a:xfrm>
          <a:prstGeom prst="rect">
            <a:avLst/>
          </a:prstGeom>
        </p:spPr>
        <p:txBody>
          <a:bodyPr wrap="square">
            <a:spAutoFit/>
          </a:bodyPr>
          <a:lstStyle/>
          <a:p>
            <a:pPr marL="285750" indent="-285750">
              <a:buFont typeface="Arial" panose="020B0604020202020204" pitchFamily="34" charset="0"/>
              <a:buChar char="•"/>
            </a:pPr>
            <a:r>
              <a:rPr lang="en-US" sz="1800" dirty="0"/>
              <a:t>A “port” is a location where energy (V, I) may enter and exit the system.</a:t>
            </a:r>
          </a:p>
          <a:p>
            <a:pPr marL="285750" indent="-285750">
              <a:buFont typeface="Arial" panose="020B0604020202020204" pitchFamily="34" charset="0"/>
              <a:buChar char="•"/>
            </a:pPr>
            <a:r>
              <a:rPr lang="en-US" sz="1800" dirty="0"/>
              <a:t>An N-port network has N ports (in this case, two).</a:t>
            </a:r>
          </a:p>
          <a:p>
            <a:pPr marL="285750" indent="-285750">
              <a:buFont typeface="Arial" panose="020B0604020202020204" pitchFamily="34" charset="0"/>
              <a:buChar char="•"/>
            </a:pPr>
            <a:r>
              <a:rPr lang="en-US" sz="1800" dirty="0"/>
              <a:t>Each port has its own characteristic impedance.</a:t>
            </a:r>
          </a:p>
          <a:p>
            <a:pPr marL="285750" indent="-285750">
              <a:buFont typeface="Arial" panose="020B0604020202020204" pitchFamily="34" charset="0"/>
              <a:buChar char="•"/>
            </a:pPr>
            <a:r>
              <a:rPr lang="en-US" sz="1800" dirty="0"/>
              <a:t>The network may be driven at either of the two ports.</a:t>
            </a:r>
          </a:p>
          <a:p>
            <a:pPr marL="285750" indent="-285750">
              <a:buFont typeface="Arial" panose="020B0604020202020204" pitchFamily="34" charset="0"/>
              <a:buChar char="•"/>
            </a:pPr>
            <a:r>
              <a:rPr lang="en-US" sz="1800" dirty="0"/>
              <a:t>Each driven signal may experience reflection (back out its entry port) and/or transmission to the other port.</a:t>
            </a:r>
          </a:p>
        </p:txBody>
      </p:sp>
      <p:sp>
        <p:nvSpPr>
          <p:cNvPr id="42" name="Rectangle 41">
            <a:extLst>
              <a:ext uri="{FF2B5EF4-FFF2-40B4-BE49-F238E27FC236}">
                <a16:creationId xmlns:a16="http://schemas.microsoft.com/office/drawing/2014/main" id="{E432A710-1124-4628-9C71-2E52A2733078}"/>
              </a:ext>
            </a:extLst>
          </p:cNvPr>
          <p:cNvSpPr/>
          <p:nvPr/>
        </p:nvSpPr>
        <p:spPr>
          <a:xfrm>
            <a:off x="2411909" y="3879245"/>
            <a:ext cx="7846243" cy="369332"/>
          </a:xfrm>
          <a:prstGeom prst="rect">
            <a:avLst/>
          </a:prstGeom>
        </p:spPr>
        <p:txBody>
          <a:bodyPr wrap="square">
            <a:spAutoFit/>
          </a:bodyPr>
          <a:lstStyle/>
          <a:p>
            <a:r>
              <a:rPr lang="en-US" sz="1800" b="1" dirty="0"/>
              <a:t>Notes:</a:t>
            </a:r>
          </a:p>
        </p:txBody>
      </p:sp>
      <mc:AlternateContent xmlns:mc="http://schemas.openxmlformats.org/markup-compatibility/2006" xmlns:a14="http://schemas.microsoft.com/office/drawing/2010/main">
        <mc:Choice Requires="a14">
          <p:sp>
            <p:nvSpPr>
              <p:cNvPr id="43" name="Rectangle 42">
                <a:extLst>
                  <a:ext uri="{FF2B5EF4-FFF2-40B4-BE49-F238E27FC236}">
                    <a16:creationId xmlns:a16="http://schemas.microsoft.com/office/drawing/2014/main" id="{620A8E82-83A3-4755-824A-146C99D32B40}"/>
                  </a:ext>
                </a:extLst>
              </p:cNvPr>
              <p:cNvSpPr/>
              <p:nvPr/>
            </p:nvSpPr>
            <p:spPr>
              <a:xfrm>
                <a:off x="4329289" y="3013674"/>
                <a:ext cx="573811" cy="36933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n-US" sz="1800" i="1">
                              <a:latin typeface="Cambria Math" panose="02040503050406030204" pitchFamily="18" charset="0"/>
                            </a:rPr>
                            <m:t>𝑍</m:t>
                          </m:r>
                        </m:e>
                        <m:sub>
                          <m:r>
                            <a:rPr lang="en-US" sz="1800" i="1">
                              <a:latin typeface="Cambria Math" panose="02040503050406030204" pitchFamily="18" charset="0"/>
                            </a:rPr>
                            <m:t>𝑜</m:t>
                          </m:r>
                          <m:r>
                            <a:rPr lang="en-US" sz="1800" b="0" i="1" smtClean="0">
                              <a:latin typeface="Cambria Math" panose="02040503050406030204" pitchFamily="18" charset="0"/>
                            </a:rPr>
                            <m:t>1</m:t>
                          </m:r>
                        </m:sub>
                      </m:sSub>
                    </m:oMath>
                  </m:oMathPara>
                </a14:m>
                <a:endParaRPr lang="en-US" sz="1800" dirty="0"/>
              </a:p>
            </p:txBody>
          </p:sp>
        </mc:Choice>
        <mc:Fallback xmlns="">
          <p:sp>
            <p:nvSpPr>
              <p:cNvPr id="43" name="Rectangle 42">
                <a:extLst>
                  <a:ext uri="{FF2B5EF4-FFF2-40B4-BE49-F238E27FC236}">
                    <a16:creationId xmlns:a16="http://schemas.microsoft.com/office/drawing/2014/main" id="{620A8E82-83A3-4755-824A-146C99D32B40}"/>
                  </a:ext>
                </a:extLst>
              </p:cNvPr>
              <p:cNvSpPr>
                <a:spLocks noRot="1" noChangeAspect="1" noMove="1" noResize="1" noEditPoints="1" noAdjustHandles="1" noChangeArrowheads="1" noChangeShapeType="1" noTextEdit="1"/>
              </p:cNvSpPr>
              <p:nvPr/>
            </p:nvSpPr>
            <p:spPr>
              <a:xfrm>
                <a:off x="4329289" y="3013674"/>
                <a:ext cx="573811" cy="369332"/>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2" name="Rectangle 51">
                <a:extLst>
                  <a:ext uri="{FF2B5EF4-FFF2-40B4-BE49-F238E27FC236}">
                    <a16:creationId xmlns:a16="http://schemas.microsoft.com/office/drawing/2014/main" id="{FF715E8B-ACDF-48F6-9463-FD6B6A617729}"/>
                  </a:ext>
                </a:extLst>
              </p:cNvPr>
              <p:cNvSpPr/>
              <p:nvPr/>
            </p:nvSpPr>
            <p:spPr>
              <a:xfrm>
                <a:off x="7337191" y="2998406"/>
                <a:ext cx="573811" cy="36933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n-US" sz="1800" i="1">
                              <a:latin typeface="Cambria Math" panose="02040503050406030204" pitchFamily="18" charset="0"/>
                            </a:rPr>
                            <m:t>𝑍</m:t>
                          </m:r>
                        </m:e>
                        <m:sub>
                          <m:r>
                            <a:rPr lang="en-US" sz="1800" i="1">
                              <a:latin typeface="Cambria Math" panose="02040503050406030204" pitchFamily="18" charset="0"/>
                            </a:rPr>
                            <m:t>𝑜</m:t>
                          </m:r>
                          <m:r>
                            <a:rPr lang="en-US" sz="1800" b="0" i="1" smtClean="0">
                              <a:latin typeface="Cambria Math" panose="02040503050406030204" pitchFamily="18" charset="0"/>
                            </a:rPr>
                            <m:t>2</m:t>
                          </m:r>
                        </m:sub>
                      </m:sSub>
                    </m:oMath>
                  </m:oMathPara>
                </a14:m>
                <a:endParaRPr lang="en-US" sz="1800" dirty="0"/>
              </a:p>
            </p:txBody>
          </p:sp>
        </mc:Choice>
        <mc:Fallback xmlns="">
          <p:sp>
            <p:nvSpPr>
              <p:cNvPr id="52" name="Rectangle 51">
                <a:extLst>
                  <a:ext uri="{FF2B5EF4-FFF2-40B4-BE49-F238E27FC236}">
                    <a16:creationId xmlns:a16="http://schemas.microsoft.com/office/drawing/2014/main" id="{FF715E8B-ACDF-48F6-9463-FD6B6A617729}"/>
                  </a:ext>
                </a:extLst>
              </p:cNvPr>
              <p:cNvSpPr>
                <a:spLocks noRot="1" noChangeAspect="1" noMove="1" noResize="1" noEditPoints="1" noAdjustHandles="1" noChangeArrowheads="1" noChangeShapeType="1" noTextEdit="1"/>
              </p:cNvSpPr>
              <p:nvPr/>
            </p:nvSpPr>
            <p:spPr>
              <a:xfrm>
                <a:off x="7337191" y="2998406"/>
                <a:ext cx="573811" cy="369332"/>
              </a:xfrm>
              <a:prstGeom prst="rect">
                <a:avLst/>
              </a:prstGeom>
              <a:blipFill>
                <a:blip r:embed="rId3"/>
                <a:stretch>
                  <a:fillRect/>
                </a:stretch>
              </a:blipFill>
            </p:spPr>
            <p:txBody>
              <a:bodyPr/>
              <a:lstStyle/>
              <a:p>
                <a:r>
                  <a:rPr lang="en-US">
                    <a:noFill/>
                  </a:rPr>
                  <a:t> </a:t>
                </a:r>
              </a:p>
            </p:txBody>
          </p:sp>
        </mc:Fallback>
      </mc:AlternateContent>
      <p:sp>
        <p:nvSpPr>
          <p:cNvPr id="3" name="Title 2">
            <a:extLst>
              <a:ext uri="{FF2B5EF4-FFF2-40B4-BE49-F238E27FC236}">
                <a16:creationId xmlns:a16="http://schemas.microsoft.com/office/drawing/2014/main" id="{5F9D0F97-63CF-4B2A-BB90-014FCA5EBCCF}"/>
              </a:ext>
            </a:extLst>
          </p:cNvPr>
          <p:cNvSpPr>
            <a:spLocks noGrp="1"/>
          </p:cNvSpPr>
          <p:nvPr>
            <p:ph type="title"/>
          </p:nvPr>
        </p:nvSpPr>
        <p:spPr/>
        <p:txBody>
          <a:bodyPr/>
          <a:lstStyle/>
          <a:p>
            <a:r>
              <a:rPr lang="en-US" dirty="0">
                <a:latin typeface="+mn-lt"/>
              </a:rPr>
              <a:t>S-parameters</a:t>
            </a:r>
          </a:p>
        </p:txBody>
      </p:sp>
    </p:spTree>
    <p:extLst>
      <p:ext uri="{BB962C8B-B14F-4D97-AF65-F5344CB8AC3E}">
        <p14:creationId xmlns:p14="http://schemas.microsoft.com/office/powerpoint/2010/main" val="22074683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4377CBBA-19D8-4552-9E01-86FD868E6A2E}"/>
              </a:ext>
            </a:extLst>
          </p:cNvPr>
          <p:cNvSpPr/>
          <p:nvPr/>
        </p:nvSpPr>
        <p:spPr>
          <a:xfrm>
            <a:off x="609600" y="677348"/>
            <a:ext cx="11420475" cy="646331"/>
          </a:xfrm>
          <a:prstGeom prst="rect">
            <a:avLst/>
          </a:prstGeom>
        </p:spPr>
        <p:txBody>
          <a:bodyPr wrap="square">
            <a:spAutoFit/>
          </a:bodyPr>
          <a:lstStyle/>
          <a:p>
            <a:r>
              <a:rPr lang="en-US" sz="1800" i="1" dirty="0"/>
              <a:t>S-parameters are a way of externally characterizing a system by analyzing the transmissions and reflections of voltage signals at its ports.</a:t>
            </a:r>
          </a:p>
        </p:txBody>
      </p:sp>
      <p:sp>
        <p:nvSpPr>
          <p:cNvPr id="27" name="Rectangle 26">
            <a:extLst>
              <a:ext uri="{FF2B5EF4-FFF2-40B4-BE49-F238E27FC236}">
                <a16:creationId xmlns:a16="http://schemas.microsoft.com/office/drawing/2014/main" id="{E2093FBD-A833-4F2F-9C61-7AD1F3749358}"/>
              </a:ext>
            </a:extLst>
          </p:cNvPr>
          <p:cNvSpPr/>
          <p:nvPr/>
        </p:nvSpPr>
        <p:spPr>
          <a:xfrm>
            <a:off x="2626221" y="1201247"/>
            <a:ext cx="7846243" cy="369332"/>
          </a:xfrm>
          <a:prstGeom prst="rect">
            <a:avLst/>
          </a:prstGeom>
        </p:spPr>
        <p:txBody>
          <a:bodyPr wrap="square">
            <a:spAutoFit/>
          </a:bodyPr>
          <a:lstStyle/>
          <a:p>
            <a:r>
              <a:rPr lang="en-US" sz="1800" dirty="0"/>
              <a:t>This is the complete set of signal path possibilities, including input at either port.</a:t>
            </a:r>
          </a:p>
        </p:txBody>
      </p:sp>
      <p:sp>
        <p:nvSpPr>
          <p:cNvPr id="2" name="Rectangle 1">
            <a:extLst>
              <a:ext uri="{FF2B5EF4-FFF2-40B4-BE49-F238E27FC236}">
                <a16:creationId xmlns:a16="http://schemas.microsoft.com/office/drawing/2014/main" id="{9485B902-6614-4700-B615-61C1F5242991}"/>
              </a:ext>
            </a:extLst>
          </p:cNvPr>
          <p:cNvSpPr/>
          <p:nvPr/>
        </p:nvSpPr>
        <p:spPr>
          <a:xfrm>
            <a:off x="5150534" y="1810843"/>
            <a:ext cx="2592199" cy="124996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2-port Network</a:t>
            </a:r>
          </a:p>
        </p:txBody>
      </p:sp>
      <p:cxnSp>
        <p:nvCxnSpPr>
          <p:cNvPr id="6" name="Straight Connector 5">
            <a:extLst>
              <a:ext uri="{FF2B5EF4-FFF2-40B4-BE49-F238E27FC236}">
                <a16:creationId xmlns:a16="http://schemas.microsoft.com/office/drawing/2014/main" id="{83D1AF17-076B-458D-A835-621AFDD0BB1E}"/>
              </a:ext>
            </a:extLst>
          </p:cNvPr>
          <p:cNvCxnSpPr/>
          <p:nvPr/>
        </p:nvCxnSpPr>
        <p:spPr>
          <a:xfrm>
            <a:off x="7742732" y="2101140"/>
            <a:ext cx="79695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2151940F-E015-41EB-96C9-0B956D909099}"/>
              </a:ext>
            </a:extLst>
          </p:cNvPr>
          <p:cNvCxnSpPr/>
          <p:nvPr/>
        </p:nvCxnSpPr>
        <p:spPr>
          <a:xfrm>
            <a:off x="7742732" y="2782046"/>
            <a:ext cx="79695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0FA96376-EAFF-4715-8953-1DA8C75A7C3C}"/>
              </a:ext>
            </a:extLst>
          </p:cNvPr>
          <p:cNvCxnSpPr/>
          <p:nvPr/>
        </p:nvCxnSpPr>
        <p:spPr>
          <a:xfrm>
            <a:off x="4353579" y="2101140"/>
            <a:ext cx="79695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941169AE-BD3F-4BB5-8657-1210B3627DEF}"/>
              </a:ext>
            </a:extLst>
          </p:cNvPr>
          <p:cNvCxnSpPr/>
          <p:nvPr/>
        </p:nvCxnSpPr>
        <p:spPr>
          <a:xfrm>
            <a:off x="4353579" y="2782046"/>
            <a:ext cx="79695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Oval 34">
            <a:extLst>
              <a:ext uri="{FF2B5EF4-FFF2-40B4-BE49-F238E27FC236}">
                <a16:creationId xmlns:a16="http://schemas.microsoft.com/office/drawing/2014/main" id="{D346318C-2B66-411C-BC3C-D7DD1560B65F}"/>
              </a:ext>
            </a:extLst>
          </p:cNvPr>
          <p:cNvSpPr/>
          <p:nvPr/>
        </p:nvSpPr>
        <p:spPr>
          <a:xfrm>
            <a:off x="3702399" y="2232320"/>
            <a:ext cx="438968" cy="435843"/>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rPr>
              <a:t>1</a:t>
            </a:r>
          </a:p>
        </p:txBody>
      </p:sp>
      <p:sp>
        <p:nvSpPr>
          <p:cNvPr id="36" name="Oval 35">
            <a:extLst>
              <a:ext uri="{FF2B5EF4-FFF2-40B4-BE49-F238E27FC236}">
                <a16:creationId xmlns:a16="http://schemas.microsoft.com/office/drawing/2014/main" id="{50045A9D-761D-4459-85DF-4B6677060AEF}"/>
              </a:ext>
            </a:extLst>
          </p:cNvPr>
          <p:cNvSpPr/>
          <p:nvPr/>
        </p:nvSpPr>
        <p:spPr>
          <a:xfrm>
            <a:off x="8751898" y="2232320"/>
            <a:ext cx="438968" cy="435843"/>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rPr>
              <a:t>2</a:t>
            </a:r>
          </a:p>
        </p:txBody>
      </p:sp>
      <mc:AlternateContent xmlns:mc="http://schemas.openxmlformats.org/markup-compatibility/2006" xmlns:a14="http://schemas.microsoft.com/office/drawing/2010/main">
        <mc:Choice Requires="a14">
          <p:sp>
            <p:nvSpPr>
              <p:cNvPr id="40" name="Rectangle 39">
                <a:extLst>
                  <a:ext uri="{FF2B5EF4-FFF2-40B4-BE49-F238E27FC236}">
                    <a16:creationId xmlns:a16="http://schemas.microsoft.com/office/drawing/2014/main" id="{B3AEF08A-4DF4-4018-9B39-48D5B0C0E607}"/>
                  </a:ext>
                </a:extLst>
              </p:cNvPr>
              <p:cNvSpPr/>
              <p:nvPr/>
            </p:nvSpPr>
            <p:spPr>
              <a:xfrm>
                <a:off x="2626221" y="3694095"/>
                <a:ext cx="8303233" cy="1220206"/>
              </a:xfrm>
              <a:prstGeom prst="rect">
                <a:avLst/>
              </a:prstGeom>
            </p:spPr>
            <p:txBody>
              <a:bodyPr wrap="square">
                <a:spAutoFit/>
              </a:bodyPr>
              <a:lstStyle/>
              <a:p>
                <a:r>
                  <a:rPr lang="en-US" sz="1800" dirty="0"/>
                  <a:t>Here, we must include an extra specifier in our nomenclature.  Note that the total voltage output at port 1 includes the reflected component of </a:t>
                </a:r>
                <a14:m>
                  <m:oMath xmlns:m="http://schemas.openxmlformats.org/officeDocument/2006/math">
                    <m:sSubSup>
                      <m:sSubSupPr>
                        <m:ctrlPr>
                          <a:rPr lang="en-US" sz="1800" i="1">
                            <a:solidFill>
                              <a:srgbClr val="0000FF"/>
                            </a:solidFill>
                            <a:latin typeface="Cambria Math" panose="02040503050406030204" pitchFamily="18" charset="0"/>
                          </a:rPr>
                        </m:ctrlPr>
                      </m:sSubSupPr>
                      <m:e>
                        <m:r>
                          <a:rPr lang="en-US" sz="1800" i="1">
                            <a:solidFill>
                              <a:srgbClr val="0000FF"/>
                            </a:solidFill>
                            <a:latin typeface="Cambria Math" panose="02040503050406030204" pitchFamily="18" charset="0"/>
                          </a:rPr>
                          <m:t>𝑉</m:t>
                        </m:r>
                      </m:e>
                      <m:sub>
                        <m:r>
                          <a:rPr lang="en-US" sz="1800" i="1">
                            <a:solidFill>
                              <a:srgbClr val="0000FF"/>
                            </a:solidFill>
                            <a:latin typeface="Cambria Math" panose="02040503050406030204" pitchFamily="18" charset="0"/>
                          </a:rPr>
                          <m:t>1</m:t>
                        </m:r>
                      </m:sub>
                      <m:sup>
                        <m:r>
                          <a:rPr lang="en-US" sz="1800" i="1">
                            <a:solidFill>
                              <a:srgbClr val="0000FF"/>
                            </a:solidFill>
                            <a:latin typeface="Cambria Math" panose="02040503050406030204" pitchFamily="18" charset="0"/>
                          </a:rPr>
                          <m:t>+</m:t>
                        </m:r>
                      </m:sup>
                    </m:sSubSup>
                  </m:oMath>
                </a14:m>
                <a:r>
                  <a:rPr lang="en-US" sz="1800" dirty="0"/>
                  <a:t>, which we have named </a:t>
                </a:r>
                <a14:m>
                  <m:oMath xmlns:m="http://schemas.openxmlformats.org/officeDocument/2006/math">
                    <m:sSubSup>
                      <m:sSubSupPr>
                        <m:ctrlPr>
                          <a:rPr lang="en-US" sz="1800" i="1">
                            <a:solidFill>
                              <a:srgbClr val="0000FF"/>
                            </a:solidFill>
                            <a:latin typeface="Cambria Math" panose="02040503050406030204" pitchFamily="18" charset="0"/>
                          </a:rPr>
                        </m:ctrlPr>
                      </m:sSubSupPr>
                      <m:e>
                        <m:r>
                          <a:rPr lang="en-US" sz="1800" i="1">
                            <a:solidFill>
                              <a:srgbClr val="0000FF"/>
                            </a:solidFill>
                            <a:latin typeface="Cambria Math" panose="02040503050406030204" pitchFamily="18" charset="0"/>
                          </a:rPr>
                          <m:t>𝑉</m:t>
                        </m:r>
                      </m:e>
                      <m:sub>
                        <m:r>
                          <a:rPr lang="en-US" sz="1800" i="1">
                            <a:solidFill>
                              <a:srgbClr val="0000FF"/>
                            </a:solidFill>
                            <a:latin typeface="Cambria Math" panose="02040503050406030204" pitchFamily="18" charset="0"/>
                          </a:rPr>
                          <m:t>11</m:t>
                        </m:r>
                      </m:sub>
                      <m:sup>
                        <m:r>
                          <a:rPr lang="en-US" sz="1800" i="1">
                            <a:solidFill>
                              <a:srgbClr val="0000FF"/>
                            </a:solidFill>
                            <a:latin typeface="Cambria Math" panose="02040503050406030204" pitchFamily="18" charset="0"/>
                          </a:rPr>
                          <m:t>−</m:t>
                        </m:r>
                      </m:sup>
                    </m:sSubSup>
                  </m:oMath>
                </a14:m>
                <a:r>
                  <a:rPr lang="en-US" sz="1800" dirty="0"/>
                  <a:t>, and also the transmitted component of </a:t>
                </a:r>
                <a14:m>
                  <m:oMath xmlns:m="http://schemas.openxmlformats.org/officeDocument/2006/math">
                    <m:sSubSup>
                      <m:sSubSupPr>
                        <m:ctrlPr>
                          <a:rPr lang="en-US" sz="1800" i="1">
                            <a:solidFill>
                              <a:srgbClr val="FF0000"/>
                            </a:solidFill>
                            <a:latin typeface="Cambria Math" panose="02040503050406030204" pitchFamily="18" charset="0"/>
                          </a:rPr>
                        </m:ctrlPr>
                      </m:sSubSupPr>
                      <m:e>
                        <m:r>
                          <a:rPr lang="en-US" sz="1800" i="1">
                            <a:solidFill>
                              <a:srgbClr val="FF0000"/>
                            </a:solidFill>
                            <a:latin typeface="Cambria Math" panose="02040503050406030204" pitchFamily="18" charset="0"/>
                          </a:rPr>
                          <m:t>𝑉</m:t>
                        </m:r>
                      </m:e>
                      <m:sub>
                        <m:r>
                          <a:rPr lang="en-US" sz="1800" i="1">
                            <a:solidFill>
                              <a:srgbClr val="FF0000"/>
                            </a:solidFill>
                            <a:latin typeface="Cambria Math" panose="02040503050406030204" pitchFamily="18" charset="0"/>
                          </a:rPr>
                          <m:t>2</m:t>
                        </m:r>
                      </m:sub>
                      <m:sup>
                        <m:r>
                          <a:rPr lang="en-US" sz="1800" i="1">
                            <a:solidFill>
                              <a:srgbClr val="FF0000"/>
                            </a:solidFill>
                            <a:latin typeface="Cambria Math" panose="02040503050406030204" pitchFamily="18" charset="0"/>
                          </a:rPr>
                          <m:t>+</m:t>
                        </m:r>
                      </m:sup>
                    </m:sSubSup>
                  </m:oMath>
                </a14:m>
                <a:r>
                  <a:rPr lang="en-US" sz="1800" dirty="0"/>
                  <a:t>, which we have named </a:t>
                </a:r>
                <a14:m>
                  <m:oMath xmlns:m="http://schemas.openxmlformats.org/officeDocument/2006/math">
                    <m:sSubSup>
                      <m:sSubSupPr>
                        <m:ctrlPr>
                          <a:rPr lang="en-US" sz="1800" i="1">
                            <a:solidFill>
                              <a:srgbClr val="FF0000"/>
                            </a:solidFill>
                            <a:latin typeface="Cambria Math" panose="02040503050406030204" pitchFamily="18" charset="0"/>
                          </a:rPr>
                        </m:ctrlPr>
                      </m:sSubSupPr>
                      <m:e>
                        <m:r>
                          <a:rPr lang="en-US" sz="1800" i="1">
                            <a:solidFill>
                              <a:srgbClr val="FF0000"/>
                            </a:solidFill>
                            <a:latin typeface="Cambria Math" panose="02040503050406030204" pitchFamily="18" charset="0"/>
                          </a:rPr>
                          <m:t>𝑉</m:t>
                        </m:r>
                      </m:e>
                      <m:sub>
                        <m:r>
                          <a:rPr lang="en-US" sz="1800" i="1">
                            <a:solidFill>
                              <a:srgbClr val="FF0000"/>
                            </a:solidFill>
                            <a:latin typeface="Cambria Math" panose="02040503050406030204" pitchFamily="18" charset="0"/>
                          </a:rPr>
                          <m:t>12</m:t>
                        </m:r>
                      </m:sub>
                      <m:sup>
                        <m:r>
                          <a:rPr lang="en-US" sz="1800" i="1">
                            <a:solidFill>
                              <a:srgbClr val="FF0000"/>
                            </a:solidFill>
                            <a:latin typeface="Cambria Math" panose="02040503050406030204" pitchFamily="18" charset="0"/>
                          </a:rPr>
                          <m:t>−</m:t>
                        </m:r>
                      </m:sup>
                    </m:sSubSup>
                  </m:oMath>
                </a14:m>
                <a:r>
                  <a:rPr lang="en-US" sz="1800" dirty="0"/>
                  <a:t>.  Similar conventions were followed for port 2.  Thus,</a:t>
                </a:r>
              </a:p>
            </p:txBody>
          </p:sp>
        </mc:Choice>
        <mc:Fallback xmlns="">
          <p:sp>
            <p:nvSpPr>
              <p:cNvPr id="40" name="Rectangle 39">
                <a:extLst>
                  <a:ext uri="{FF2B5EF4-FFF2-40B4-BE49-F238E27FC236}">
                    <a16:creationId xmlns:a16="http://schemas.microsoft.com/office/drawing/2014/main" id="{B3AEF08A-4DF4-4018-9B39-48D5B0C0E607}"/>
                  </a:ext>
                </a:extLst>
              </p:cNvPr>
              <p:cNvSpPr>
                <a:spLocks noRot="1" noChangeAspect="1" noMove="1" noResize="1" noEditPoints="1" noAdjustHandles="1" noChangeArrowheads="1" noChangeShapeType="1" noTextEdit="1"/>
              </p:cNvSpPr>
              <p:nvPr/>
            </p:nvSpPr>
            <p:spPr>
              <a:xfrm>
                <a:off x="2626221" y="3694095"/>
                <a:ext cx="8303233" cy="1220206"/>
              </a:xfrm>
              <a:prstGeom prst="rect">
                <a:avLst/>
              </a:prstGeom>
              <a:blipFill>
                <a:blip r:embed="rId2"/>
                <a:stretch>
                  <a:fillRect l="-661" t="-3000" b="-7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Rectangle 15">
                <a:extLst>
                  <a:ext uri="{FF2B5EF4-FFF2-40B4-BE49-F238E27FC236}">
                    <a16:creationId xmlns:a16="http://schemas.microsoft.com/office/drawing/2014/main" id="{A63239A8-2B15-401D-BA0C-33F307CB228B}"/>
                  </a:ext>
                </a:extLst>
              </p:cNvPr>
              <p:cNvSpPr/>
              <p:nvPr/>
            </p:nvSpPr>
            <p:spPr>
              <a:xfrm>
                <a:off x="9024943" y="2554197"/>
                <a:ext cx="677557" cy="461665"/>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US" sz="2400" i="1" smtClean="0">
                              <a:solidFill>
                                <a:srgbClr val="FF0000"/>
                              </a:solidFill>
                              <a:latin typeface="Cambria Math" panose="02040503050406030204" pitchFamily="18" charset="0"/>
                            </a:rPr>
                          </m:ctrlPr>
                        </m:sSubSupPr>
                        <m:e>
                          <m:r>
                            <a:rPr lang="en-US" sz="2400" i="1">
                              <a:solidFill>
                                <a:srgbClr val="FF0000"/>
                              </a:solidFill>
                              <a:latin typeface="Cambria Math" panose="02040503050406030204" pitchFamily="18" charset="0"/>
                            </a:rPr>
                            <m:t>𝑉</m:t>
                          </m:r>
                        </m:e>
                        <m:sub>
                          <m:r>
                            <a:rPr lang="en-US" sz="2400" i="1">
                              <a:solidFill>
                                <a:srgbClr val="FF0000"/>
                              </a:solidFill>
                              <a:latin typeface="Cambria Math" panose="02040503050406030204" pitchFamily="18" charset="0"/>
                            </a:rPr>
                            <m:t>2</m:t>
                          </m:r>
                          <m:r>
                            <a:rPr lang="en-US" sz="2400" b="0" i="1" smtClean="0">
                              <a:solidFill>
                                <a:srgbClr val="FF0000"/>
                              </a:solidFill>
                              <a:latin typeface="Cambria Math" panose="02040503050406030204" pitchFamily="18" charset="0"/>
                            </a:rPr>
                            <m:t>2</m:t>
                          </m:r>
                        </m:sub>
                        <m:sup>
                          <m:r>
                            <a:rPr lang="en-US" sz="2400" i="1">
                              <a:solidFill>
                                <a:srgbClr val="FF0000"/>
                              </a:solidFill>
                              <a:latin typeface="Cambria Math" panose="02040503050406030204" pitchFamily="18" charset="0"/>
                            </a:rPr>
                            <m:t>−</m:t>
                          </m:r>
                        </m:sup>
                      </m:sSubSup>
                    </m:oMath>
                  </m:oMathPara>
                </a14:m>
                <a:endParaRPr lang="en-US" sz="2400" dirty="0">
                  <a:solidFill>
                    <a:srgbClr val="FF0000"/>
                  </a:solidFill>
                </a:endParaRPr>
              </a:p>
            </p:txBody>
          </p:sp>
        </mc:Choice>
        <mc:Fallback xmlns="">
          <p:sp>
            <p:nvSpPr>
              <p:cNvPr id="16" name="Rectangle 15">
                <a:extLst>
                  <a:ext uri="{FF2B5EF4-FFF2-40B4-BE49-F238E27FC236}">
                    <a16:creationId xmlns:a16="http://schemas.microsoft.com/office/drawing/2014/main" id="{A63239A8-2B15-401D-BA0C-33F307CB228B}"/>
                  </a:ext>
                </a:extLst>
              </p:cNvPr>
              <p:cNvSpPr>
                <a:spLocks noRot="1" noChangeAspect="1" noMove="1" noResize="1" noEditPoints="1" noAdjustHandles="1" noChangeArrowheads="1" noChangeShapeType="1" noTextEdit="1"/>
              </p:cNvSpPr>
              <p:nvPr/>
            </p:nvSpPr>
            <p:spPr>
              <a:xfrm>
                <a:off x="9024943" y="2554197"/>
                <a:ext cx="677557" cy="461665"/>
              </a:xfrm>
              <a:prstGeom prst="rect">
                <a:avLst/>
              </a:prstGeom>
              <a:blipFill>
                <a:blip r:embed="rId3"/>
                <a:stretch>
                  <a:fillRect b="-3947"/>
                </a:stretch>
              </a:blipFill>
            </p:spPr>
            <p:txBody>
              <a:bodyPr/>
              <a:lstStyle/>
              <a:p>
                <a:r>
                  <a:rPr lang="en-US">
                    <a:noFill/>
                  </a:rPr>
                  <a:t> </a:t>
                </a:r>
              </a:p>
            </p:txBody>
          </p:sp>
        </mc:Fallback>
      </mc:AlternateContent>
      <p:cxnSp>
        <p:nvCxnSpPr>
          <p:cNvPr id="17" name="Straight Arrow Connector 16">
            <a:extLst>
              <a:ext uri="{FF2B5EF4-FFF2-40B4-BE49-F238E27FC236}">
                <a16:creationId xmlns:a16="http://schemas.microsoft.com/office/drawing/2014/main" id="{2A4BBA42-544C-4B8B-BB19-59F0C9C5E9D4}"/>
              </a:ext>
            </a:extLst>
          </p:cNvPr>
          <p:cNvCxnSpPr>
            <a:cxnSpLocks/>
          </p:cNvCxnSpPr>
          <p:nvPr/>
        </p:nvCxnSpPr>
        <p:spPr>
          <a:xfrm>
            <a:off x="8696976" y="2793203"/>
            <a:ext cx="344821"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8" name="Rectangle 17">
                <a:extLst>
                  <a:ext uri="{FF2B5EF4-FFF2-40B4-BE49-F238E27FC236}">
                    <a16:creationId xmlns:a16="http://schemas.microsoft.com/office/drawing/2014/main" id="{203D9DC1-C392-4301-AF79-DD09B319CA23}"/>
                  </a:ext>
                </a:extLst>
              </p:cNvPr>
              <p:cNvSpPr/>
              <p:nvPr/>
            </p:nvSpPr>
            <p:spPr>
              <a:xfrm>
                <a:off x="3245092" y="3022953"/>
                <a:ext cx="670440" cy="461665"/>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US" sz="2400" i="1" smtClean="0">
                              <a:solidFill>
                                <a:srgbClr val="FF0000"/>
                              </a:solidFill>
                              <a:latin typeface="Cambria Math" panose="02040503050406030204" pitchFamily="18" charset="0"/>
                            </a:rPr>
                          </m:ctrlPr>
                        </m:sSubSupPr>
                        <m:e>
                          <m:r>
                            <a:rPr lang="en-US" sz="2400" i="1">
                              <a:solidFill>
                                <a:srgbClr val="FF0000"/>
                              </a:solidFill>
                              <a:latin typeface="Cambria Math" panose="02040503050406030204" pitchFamily="18" charset="0"/>
                            </a:rPr>
                            <m:t>𝑉</m:t>
                          </m:r>
                        </m:e>
                        <m:sub>
                          <m:r>
                            <a:rPr lang="en-US" sz="2400" i="1">
                              <a:solidFill>
                                <a:srgbClr val="FF0000"/>
                              </a:solidFill>
                              <a:latin typeface="Cambria Math" panose="02040503050406030204" pitchFamily="18" charset="0"/>
                            </a:rPr>
                            <m:t>1</m:t>
                          </m:r>
                          <m:r>
                            <a:rPr lang="en-US" sz="2400" b="0" i="1" smtClean="0">
                              <a:solidFill>
                                <a:srgbClr val="FF0000"/>
                              </a:solidFill>
                              <a:latin typeface="Cambria Math" panose="02040503050406030204" pitchFamily="18" charset="0"/>
                            </a:rPr>
                            <m:t>2</m:t>
                          </m:r>
                        </m:sub>
                        <m:sup>
                          <m:r>
                            <a:rPr lang="en-US" sz="2400" i="1">
                              <a:solidFill>
                                <a:srgbClr val="FF0000"/>
                              </a:solidFill>
                              <a:latin typeface="Cambria Math" panose="02040503050406030204" pitchFamily="18" charset="0"/>
                            </a:rPr>
                            <m:t>−</m:t>
                          </m:r>
                        </m:sup>
                      </m:sSubSup>
                    </m:oMath>
                  </m:oMathPara>
                </a14:m>
                <a:endParaRPr lang="en-US" sz="2400" dirty="0">
                  <a:solidFill>
                    <a:srgbClr val="FF0000"/>
                  </a:solidFill>
                </a:endParaRPr>
              </a:p>
            </p:txBody>
          </p:sp>
        </mc:Choice>
        <mc:Fallback xmlns="">
          <p:sp>
            <p:nvSpPr>
              <p:cNvPr id="18" name="Rectangle 17">
                <a:extLst>
                  <a:ext uri="{FF2B5EF4-FFF2-40B4-BE49-F238E27FC236}">
                    <a16:creationId xmlns:a16="http://schemas.microsoft.com/office/drawing/2014/main" id="{203D9DC1-C392-4301-AF79-DD09B319CA23}"/>
                  </a:ext>
                </a:extLst>
              </p:cNvPr>
              <p:cNvSpPr>
                <a:spLocks noRot="1" noChangeAspect="1" noMove="1" noResize="1" noEditPoints="1" noAdjustHandles="1" noChangeArrowheads="1" noChangeShapeType="1" noTextEdit="1"/>
              </p:cNvSpPr>
              <p:nvPr/>
            </p:nvSpPr>
            <p:spPr>
              <a:xfrm>
                <a:off x="3245092" y="3022953"/>
                <a:ext cx="670440" cy="461665"/>
              </a:xfrm>
              <a:prstGeom prst="rect">
                <a:avLst/>
              </a:prstGeom>
              <a:blipFill>
                <a:blip r:embed="rId4"/>
                <a:stretch>
                  <a:fillRect b="-3947"/>
                </a:stretch>
              </a:blipFill>
            </p:spPr>
            <p:txBody>
              <a:bodyPr/>
              <a:lstStyle/>
              <a:p>
                <a:r>
                  <a:rPr lang="en-US">
                    <a:noFill/>
                  </a:rPr>
                  <a:t> </a:t>
                </a:r>
              </a:p>
            </p:txBody>
          </p:sp>
        </mc:Fallback>
      </mc:AlternateContent>
      <p:cxnSp>
        <p:nvCxnSpPr>
          <p:cNvPr id="20" name="Straight Arrow Connector 19">
            <a:extLst>
              <a:ext uri="{FF2B5EF4-FFF2-40B4-BE49-F238E27FC236}">
                <a16:creationId xmlns:a16="http://schemas.microsoft.com/office/drawing/2014/main" id="{336246CD-8461-4019-BC3C-B338AC0EECCB}"/>
              </a:ext>
            </a:extLst>
          </p:cNvPr>
          <p:cNvCxnSpPr>
            <a:cxnSpLocks/>
          </p:cNvCxnSpPr>
          <p:nvPr/>
        </p:nvCxnSpPr>
        <p:spPr>
          <a:xfrm flipH="1" flipV="1">
            <a:off x="8170067" y="1985188"/>
            <a:ext cx="397504" cy="974"/>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1" name="Rectangle 20">
                <a:extLst>
                  <a:ext uri="{FF2B5EF4-FFF2-40B4-BE49-F238E27FC236}">
                    <a16:creationId xmlns:a16="http://schemas.microsoft.com/office/drawing/2014/main" id="{82E03981-A8AD-4D6B-A9B5-81DA6CBD7B7C}"/>
                  </a:ext>
                </a:extLst>
              </p:cNvPr>
              <p:cNvSpPr/>
              <p:nvPr/>
            </p:nvSpPr>
            <p:spPr>
              <a:xfrm>
                <a:off x="8449875" y="1699144"/>
                <a:ext cx="639214" cy="47500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US" sz="2400" i="1" smtClean="0">
                              <a:solidFill>
                                <a:srgbClr val="FF0000"/>
                              </a:solidFill>
                              <a:latin typeface="Cambria Math" panose="02040503050406030204" pitchFamily="18" charset="0"/>
                            </a:rPr>
                          </m:ctrlPr>
                        </m:sSubSupPr>
                        <m:e>
                          <m:r>
                            <a:rPr lang="en-US" sz="2400" i="1">
                              <a:solidFill>
                                <a:srgbClr val="FF0000"/>
                              </a:solidFill>
                              <a:latin typeface="Cambria Math" panose="02040503050406030204" pitchFamily="18" charset="0"/>
                            </a:rPr>
                            <m:t>𝑉</m:t>
                          </m:r>
                        </m:e>
                        <m:sub>
                          <m:r>
                            <a:rPr lang="en-US" sz="2400" b="0" i="1" smtClean="0">
                              <a:solidFill>
                                <a:srgbClr val="FF0000"/>
                              </a:solidFill>
                              <a:latin typeface="Cambria Math" panose="02040503050406030204" pitchFamily="18" charset="0"/>
                            </a:rPr>
                            <m:t>2</m:t>
                          </m:r>
                        </m:sub>
                        <m:sup>
                          <m:r>
                            <a:rPr lang="en-US" sz="2400" i="1">
                              <a:solidFill>
                                <a:srgbClr val="FF0000"/>
                              </a:solidFill>
                              <a:latin typeface="Cambria Math" panose="02040503050406030204" pitchFamily="18" charset="0"/>
                            </a:rPr>
                            <m:t>+</m:t>
                          </m:r>
                        </m:sup>
                      </m:sSubSup>
                    </m:oMath>
                  </m:oMathPara>
                </a14:m>
                <a:endParaRPr lang="en-US" sz="2400" dirty="0">
                  <a:solidFill>
                    <a:srgbClr val="FF0000"/>
                  </a:solidFill>
                </a:endParaRPr>
              </a:p>
            </p:txBody>
          </p:sp>
        </mc:Choice>
        <mc:Fallback xmlns="">
          <p:sp>
            <p:nvSpPr>
              <p:cNvPr id="21" name="Rectangle 20">
                <a:extLst>
                  <a:ext uri="{FF2B5EF4-FFF2-40B4-BE49-F238E27FC236}">
                    <a16:creationId xmlns:a16="http://schemas.microsoft.com/office/drawing/2014/main" id="{82E03981-A8AD-4D6B-A9B5-81DA6CBD7B7C}"/>
                  </a:ext>
                </a:extLst>
              </p:cNvPr>
              <p:cNvSpPr>
                <a:spLocks noRot="1" noChangeAspect="1" noMove="1" noResize="1" noEditPoints="1" noAdjustHandles="1" noChangeArrowheads="1" noChangeShapeType="1" noTextEdit="1"/>
              </p:cNvSpPr>
              <p:nvPr/>
            </p:nvSpPr>
            <p:spPr>
              <a:xfrm>
                <a:off x="8449875" y="1699144"/>
                <a:ext cx="639214" cy="475002"/>
              </a:xfrm>
              <a:prstGeom prst="rect">
                <a:avLst/>
              </a:prstGeom>
              <a:blipFill>
                <a:blip r:embed="rId5"/>
                <a:stretch>
                  <a:fillRect b="-512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Rectangle 24">
                <a:extLst>
                  <a:ext uri="{FF2B5EF4-FFF2-40B4-BE49-F238E27FC236}">
                    <a16:creationId xmlns:a16="http://schemas.microsoft.com/office/drawing/2014/main" id="{1443F5B3-6405-43A8-80C0-128C9624012C}"/>
                  </a:ext>
                </a:extLst>
              </p:cNvPr>
              <p:cNvSpPr/>
              <p:nvPr/>
            </p:nvSpPr>
            <p:spPr>
              <a:xfrm>
                <a:off x="3821760" y="1595123"/>
                <a:ext cx="639214" cy="47500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US" sz="2400" i="1" smtClean="0">
                              <a:solidFill>
                                <a:srgbClr val="0000FF"/>
                              </a:solidFill>
                              <a:latin typeface="Cambria Math" panose="02040503050406030204" pitchFamily="18" charset="0"/>
                            </a:rPr>
                          </m:ctrlPr>
                        </m:sSubSupPr>
                        <m:e>
                          <m:r>
                            <a:rPr lang="en-US" sz="2400" i="1">
                              <a:solidFill>
                                <a:srgbClr val="0000FF"/>
                              </a:solidFill>
                              <a:latin typeface="Cambria Math" panose="02040503050406030204" pitchFamily="18" charset="0"/>
                            </a:rPr>
                            <m:t>𝑉</m:t>
                          </m:r>
                        </m:e>
                        <m:sub>
                          <m:r>
                            <a:rPr lang="en-US" sz="2400" i="1">
                              <a:solidFill>
                                <a:srgbClr val="0000FF"/>
                              </a:solidFill>
                              <a:latin typeface="Cambria Math" panose="02040503050406030204" pitchFamily="18" charset="0"/>
                            </a:rPr>
                            <m:t>1</m:t>
                          </m:r>
                        </m:sub>
                        <m:sup>
                          <m:r>
                            <a:rPr lang="en-US" sz="2400" i="1">
                              <a:solidFill>
                                <a:srgbClr val="0000FF"/>
                              </a:solidFill>
                              <a:latin typeface="Cambria Math" panose="02040503050406030204" pitchFamily="18" charset="0"/>
                            </a:rPr>
                            <m:t>+</m:t>
                          </m:r>
                        </m:sup>
                      </m:sSubSup>
                    </m:oMath>
                  </m:oMathPara>
                </a14:m>
                <a:endParaRPr lang="en-US" sz="2400" dirty="0">
                  <a:solidFill>
                    <a:srgbClr val="0000FF"/>
                  </a:solidFill>
                </a:endParaRPr>
              </a:p>
            </p:txBody>
          </p:sp>
        </mc:Choice>
        <mc:Fallback xmlns="">
          <p:sp>
            <p:nvSpPr>
              <p:cNvPr id="25" name="Rectangle 24">
                <a:extLst>
                  <a:ext uri="{FF2B5EF4-FFF2-40B4-BE49-F238E27FC236}">
                    <a16:creationId xmlns:a16="http://schemas.microsoft.com/office/drawing/2014/main" id="{1443F5B3-6405-43A8-80C0-128C9624012C}"/>
                  </a:ext>
                </a:extLst>
              </p:cNvPr>
              <p:cNvSpPr>
                <a:spLocks noRot="1" noChangeAspect="1" noMove="1" noResize="1" noEditPoints="1" noAdjustHandles="1" noChangeArrowheads="1" noChangeShapeType="1" noTextEdit="1"/>
              </p:cNvSpPr>
              <p:nvPr/>
            </p:nvSpPr>
            <p:spPr>
              <a:xfrm>
                <a:off x="3821760" y="1595123"/>
                <a:ext cx="639214" cy="475002"/>
              </a:xfrm>
              <a:prstGeom prst="rect">
                <a:avLst/>
              </a:prstGeom>
              <a:blipFill>
                <a:blip r:embed="rId6"/>
                <a:stretch>
                  <a:fillRect b="-5128"/>
                </a:stretch>
              </a:blipFill>
            </p:spPr>
            <p:txBody>
              <a:bodyPr/>
              <a:lstStyle/>
              <a:p>
                <a:r>
                  <a:rPr lang="en-US">
                    <a:noFill/>
                  </a:rPr>
                  <a:t> </a:t>
                </a:r>
              </a:p>
            </p:txBody>
          </p:sp>
        </mc:Fallback>
      </mc:AlternateContent>
      <p:cxnSp>
        <p:nvCxnSpPr>
          <p:cNvPr id="28" name="Straight Arrow Connector 27">
            <a:extLst>
              <a:ext uri="{FF2B5EF4-FFF2-40B4-BE49-F238E27FC236}">
                <a16:creationId xmlns:a16="http://schemas.microsoft.com/office/drawing/2014/main" id="{0D878152-9005-4ECD-ADBE-3955627620D6}"/>
              </a:ext>
            </a:extLst>
          </p:cNvPr>
          <p:cNvCxnSpPr>
            <a:cxnSpLocks/>
          </p:cNvCxnSpPr>
          <p:nvPr/>
        </p:nvCxnSpPr>
        <p:spPr>
          <a:xfrm>
            <a:off x="4335940" y="1877252"/>
            <a:ext cx="344821" cy="0"/>
          </a:xfrm>
          <a:prstGeom prst="straightConnector1">
            <a:avLst/>
          </a:prstGeom>
          <a:ln w="28575">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E8F67553-BA7D-40CE-BD41-706767FC1D52}"/>
              </a:ext>
            </a:extLst>
          </p:cNvPr>
          <p:cNvCxnSpPr>
            <a:cxnSpLocks/>
          </p:cNvCxnSpPr>
          <p:nvPr/>
        </p:nvCxnSpPr>
        <p:spPr>
          <a:xfrm flipH="1">
            <a:off x="3833545" y="2782046"/>
            <a:ext cx="307823" cy="0"/>
          </a:xfrm>
          <a:prstGeom prst="straightConnector1">
            <a:avLst/>
          </a:prstGeom>
          <a:ln w="28575">
            <a:solidFill>
              <a:srgbClr val="0000FF"/>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3" name="Rectangle 32">
                <a:extLst>
                  <a:ext uri="{FF2B5EF4-FFF2-40B4-BE49-F238E27FC236}">
                    <a16:creationId xmlns:a16="http://schemas.microsoft.com/office/drawing/2014/main" id="{F1CC5E48-9CEA-47A4-8E43-5EEB0F88C9A8}"/>
                  </a:ext>
                </a:extLst>
              </p:cNvPr>
              <p:cNvSpPr/>
              <p:nvPr/>
            </p:nvSpPr>
            <p:spPr>
              <a:xfrm>
                <a:off x="3256784" y="2579867"/>
                <a:ext cx="670440" cy="461665"/>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US" sz="2400" i="1" smtClean="0">
                              <a:solidFill>
                                <a:srgbClr val="0000FF"/>
                              </a:solidFill>
                              <a:latin typeface="Cambria Math" panose="02040503050406030204" pitchFamily="18" charset="0"/>
                            </a:rPr>
                          </m:ctrlPr>
                        </m:sSubSupPr>
                        <m:e>
                          <m:r>
                            <a:rPr lang="en-US" sz="2400" i="1">
                              <a:solidFill>
                                <a:srgbClr val="0000FF"/>
                              </a:solidFill>
                              <a:latin typeface="Cambria Math" panose="02040503050406030204" pitchFamily="18" charset="0"/>
                            </a:rPr>
                            <m:t>𝑉</m:t>
                          </m:r>
                        </m:e>
                        <m:sub>
                          <m:r>
                            <a:rPr lang="en-US" sz="2400" b="0" i="1" smtClean="0">
                              <a:solidFill>
                                <a:srgbClr val="0000FF"/>
                              </a:solidFill>
                              <a:latin typeface="Cambria Math" panose="02040503050406030204" pitchFamily="18" charset="0"/>
                            </a:rPr>
                            <m:t>1</m:t>
                          </m:r>
                          <m:r>
                            <a:rPr lang="en-US" sz="2400" i="1">
                              <a:solidFill>
                                <a:srgbClr val="0000FF"/>
                              </a:solidFill>
                              <a:latin typeface="Cambria Math" panose="02040503050406030204" pitchFamily="18" charset="0"/>
                            </a:rPr>
                            <m:t>1</m:t>
                          </m:r>
                        </m:sub>
                        <m:sup>
                          <m:r>
                            <a:rPr lang="en-US" sz="2400" i="1">
                              <a:solidFill>
                                <a:srgbClr val="0000FF"/>
                              </a:solidFill>
                              <a:latin typeface="Cambria Math" panose="02040503050406030204" pitchFamily="18" charset="0"/>
                            </a:rPr>
                            <m:t>−</m:t>
                          </m:r>
                        </m:sup>
                      </m:sSubSup>
                    </m:oMath>
                  </m:oMathPara>
                </a14:m>
                <a:endParaRPr lang="en-US" sz="2400" dirty="0">
                  <a:solidFill>
                    <a:srgbClr val="0000FF"/>
                  </a:solidFill>
                </a:endParaRPr>
              </a:p>
            </p:txBody>
          </p:sp>
        </mc:Choice>
        <mc:Fallback xmlns="">
          <p:sp>
            <p:nvSpPr>
              <p:cNvPr id="33" name="Rectangle 32">
                <a:extLst>
                  <a:ext uri="{FF2B5EF4-FFF2-40B4-BE49-F238E27FC236}">
                    <a16:creationId xmlns:a16="http://schemas.microsoft.com/office/drawing/2014/main" id="{F1CC5E48-9CEA-47A4-8E43-5EEB0F88C9A8}"/>
                  </a:ext>
                </a:extLst>
              </p:cNvPr>
              <p:cNvSpPr>
                <a:spLocks noRot="1" noChangeAspect="1" noMove="1" noResize="1" noEditPoints="1" noAdjustHandles="1" noChangeArrowheads="1" noChangeShapeType="1" noTextEdit="1"/>
              </p:cNvSpPr>
              <p:nvPr/>
            </p:nvSpPr>
            <p:spPr>
              <a:xfrm>
                <a:off x="3256784" y="2579867"/>
                <a:ext cx="670440" cy="461665"/>
              </a:xfrm>
              <a:prstGeom prst="rect">
                <a:avLst/>
              </a:prstGeom>
              <a:blipFill>
                <a:blip r:embed="rId7"/>
                <a:stretch>
                  <a:fillRect b="-5263"/>
                </a:stretch>
              </a:blipFill>
            </p:spPr>
            <p:txBody>
              <a:bodyPr/>
              <a:lstStyle/>
              <a:p>
                <a:r>
                  <a:rPr lang="en-US">
                    <a:noFill/>
                  </a:rPr>
                  <a:t> </a:t>
                </a:r>
              </a:p>
            </p:txBody>
          </p:sp>
        </mc:Fallback>
      </mc:AlternateContent>
      <p:cxnSp>
        <p:nvCxnSpPr>
          <p:cNvPr id="37" name="Straight Arrow Connector 36">
            <a:extLst>
              <a:ext uri="{FF2B5EF4-FFF2-40B4-BE49-F238E27FC236}">
                <a16:creationId xmlns:a16="http://schemas.microsoft.com/office/drawing/2014/main" id="{4CFB7259-7E9F-40FA-BBC1-237EAA836B9F}"/>
              </a:ext>
            </a:extLst>
          </p:cNvPr>
          <p:cNvCxnSpPr>
            <a:cxnSpLocks/>
          </p:cNvCxnSpPr>
          <p:nvPr/>
        </p:nvCxnSpPr>
        <p:spPr>
          <a:xfrm>
            <a:off x="8696976" y="3292981"/>
            <a:ext cx="344821" cy="0"/>
          </a:xfrm>
          <a:prstGeom prst="straightConnector1">
            <a:avLst/>
          </a:prstGeom>
          <a:ln w="28575">
            <a:solidFill>
              <a:srgbClr val="0000FF"/>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1" name="Rectangle 40">
                <a:extLst>
                  <a:ext uri="{FF2B5EF4-FFF2-40B4-BE49-F238E27FC236}">
                    <a16:creationId xmlns:a16="http://schemas.microsoft.com/office/drawing/2014/main" id="{4548C8EC-1904-46D0-AC57-96F5C6A7AA6D}"/>
                  </a:ext>
                </a:extLst>
              </p:cNvPr>
              <p:cNvSpPr/>
              <p:nvPr/>
            </p:nvSpPr>
            <p:spPr>
              <a:xfrm>
                <a:off x="9041796" y="3056205"/>
                <a:ext cx="677558" cy="461665"/>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US" sz="2400" i="1">
                              <a:solidFill>
                                <a:srgbClr val="0000FF"/>
                              </a:solidFill>
                              <a:latin typeface="Cambria Math" panose="02040503050406030204" pitchFamily="18" charset="0"/>
                            </a:rPr>
                          </m:ctrlPr>
                        </m:sSubSupPr>
                        <m:e>
                          <m:r>
                            <a:rPr lang="en-US" sz="2400" i="1">
                              <a:solidFill>
                                <a:srgbClr val="0000FF"/>
                              </a:solidFill>
                              <a:latin typeface="Cambria Math" panose="02040503050406030204" pitchFamily="18" charset="0"/>
                            </a:rPr>
                            <m:t>𝑉</m:t>
                          </m:r>
                        </m:e>
                        <m:sub>
                          <m:r>
                            <a:rPr lang="en-US" sz="2400" i="1">
                              <a:solidFill>
                                <a:srgbClr val="0000FF"/>
                              </a:solidFill>
                              <a:latin typeface="Cambria Math" panose="02040503050406030204" pitchFamily="18" charset="0"/>
                            </a:rPr>
                            <m:t>21</m:t>
                          </m:r>
                        </m:sub>
                        <m:sup>
                          <m:r>
                            <a:rPr lang="en-US" sz="2400" i="1">
                              <a:solidFill>
                                <a:srgbClr val="0000FF"/>
                              </a:solidFill>
                              <a:latin typeface="Cambria Math" panose="02040503050406030204" pitchFamily="18" charset="0"/>
                            </a:rPr>
                            <m:t>−</m:t>
                          </m:r>
                        </m:sup>
                      </m:sSubSup>
                    </m:oMath>
                  </m:oMathPara>
                </a14:m>
                <a:endParaRPr lang="en-US" sz="2400" dirty="0">
                  <a:solidFill>
                    <a:srgbClr val="0000FF"/>
                  </a:solidFill>
                </a:endParaRPr>
              </a:p>
            </p:txBody>
          </p:sp>
        </mc:Choice>
        <mc:Fallback xmlns="">
          <p:sp>
            <p:nvSpPr>
              <p:cNvPr id="41" name="Rectangle 40">
                <a:extLst>
                  <a:ext uri="{FF2B5EF4-FFF2-40B4-BE49-F238E27FC236}">
                    <a16:creationId xmlns:a16="http://schemas.microsoft.com/office/drawing/2014/main" id="{4548C8EC-1904-46D0-AC57-96F5C6A7AA6D}"/>
                  </a:ext>
                </a:extLst>
              </p:cNvPr>
              <p:cNvSpPr>
                <a:spLocks noRot="1" noChangeAspect="1" noMove="1" noResize="1" noEditPoints="1" noAdjustHandles="1" noChangeArrowheads="1" noChangeShapeType="1" noTextEdit="1"/>
              </p:cNvSpPr>
              <p:nvPr/>
            </p:nvSpPr>
            <p:spPr>
              <a:xfrm>
                <a:off x="9041796" y="3056205"/>
                <a:ext cx="677558" cy="461665"/>
              </a:xfrm>
              <a:prstGeom prst="rect">
                <a:avLst/>
              </a:prstGeom>
              <a:blipFill>
                <a:blip r:embed="rId8"/>
                <a:stretch>
                  <a:fillRect b="-5263"/>
                </a:stretch>
              </a:blipFill>
            </p:spPr>
            <p:txBody>
              <a:bodyPr/>
              <a:lstStyle/>
              <a:p>
                <a:r>
                  <a:rPr lang="en-US">
                    <a:noFill/>
                  </a:rPr>
                  <a:t> </a:t>
                </a:r>
              </a:p>
            </p:txBody>
          </p:sp>
        </mc:Fallback>
      </mc:AlternateContent>
      <p:cxnSp>
        <p:nvCxnSpPr>
          <p:cNvPr id="43" name="Straight Arrow Connector 42">
            <a:extLst>
              <a:ext uri="{FF2B5EF4-FFF2-40B4-BE49-F238E27FC236}">
                <a16:creationId xmlns:a16="http://schemas.microsoft.com/office/drawing/2014/main" id="{CEB0B5C3-264D-42DC-823E-373A61B7829C}"/>
              </a:ext>
            </a:extLst>
          </p:cNvPr>
          <p:cNvCxnSpPr>
            <a:cxnSpLocks/>
          </p:cNvCxnSpPr>
          <p:nvPr/>
        </p:nvCxnSpPr>
        <p:spPr>
          <a:xfrm flipH="1">
            <a:off x="3833545" y="3301909"/>
            <a:ext cx="307823"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5" name="Rectangle 44">
                <a:extLst>
                  <a:ext uri="{FF2B5EF4-FFF2-40B4-BE49-F238E27FC236}">
                    <a16:creationId xmlns:a16="http://schemas.microsoft.com/office/drawing/2014/main" id="{D33924E6-77B3-4A46-960A-B9C7E65D7C60}"/>
                  </a:ext>
                </a:extLst>
              </p:cNvPr>
              <p:cNvSpPr/>
              <p:nvPr/>
            </p:nvSpPr>
            <p:spPr>
              <a:xfrm>
                <a:off x="2417849" y="5126177"/>
                <a:ext cx="670440" cy="461665"/>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US" sz="2400" i="1">
                              <a:solidFill>
                                <a:srgbClr val="0000FF"/>
                              </a:solidFill>
                              <a:latin typeface="Cambria Math" panose="02040503050406030204" pitchFamily="18" charset="0"/>
                            </a:rPr>
                          </m:ctrlPr>
                        </m:sSubSupPr>
                        <m:e>
                          <m:r>
                            <a:rPr lang="en-US" sz="2400" i="1">
                              <a:solidFill>
                                <a:srgbClr val="0000FF"/>
                              </a:solidFill>
                              <a:latin typeface="Cambria Math" panose="02040503050406030204" pitchFamily="18" charset="0"/>
                            </a:rPr>
                            <m:t>𝑉</m:t>
                          </m:r>
                        </m:e>
                        <m:sub>
                          <m:r>
                            <a:rPr lang="en-US" sz="2400" i="1">
                              <a:solidFill>
                                <a:srgbClr val="0000FF"/>
                              </a:solidFill>
                              <a:latin typeface="Cambria Math" panose="02040503050406030204" pitchFamily="18" charset="0"/>
                            </a:rPr>
                            <m:t>11</m:t>
                          </m:r>
                        </m:sub>
                        <m:sup>
                          <m:r>
                            <a:rPr lang="en-US" sz="2400" i="1">
                              <a:solidFill>
                                <a:srgbClr val="0000FF"/>
                              </a:solidFill>
                              <a:latin typeface="Cambria Math" panose="02040503050406030204" pitchFamily="18" charset="0"/>
                            </a:rPr>
                            <m:t>−</m:t>
                          </m:r>
                        </m:sup>
                      </m:sSubSup>
                    </m:oMath>
                  </m:oMathPara>
                </a14:m>
                <a:endParaRPr lang="en-US" sz="2400" dirty="0">
                  <a:solidFill>
                    <a:srgbClr val="0000FF"/>
                  </a:solidFill>
                </a:endParaRPr>
              </a:p>
            </p:txBody>
          </p:sp>
        </mc:Choice>
        <mc:Fallback xmlns="">
          <p:sp>
            <p:nvSpPr>
              <p:cNvPr id="45" name="Rectangle 44">
                <a:extLst>
                  <a:ext uri="{FF2B5EF4-FFF2-40B4-BE49-F238E27FC236}">
                    <a16:creationId xmlns:a16="http://schemas.microsoft.com/office/drawing/2014/main" id="{D33924E6-77B3-4A46-960A-B9C7E65D7C60}"/>
                  </a:ext>
                </a:extLst>
              </p:cNvPr>
              <p:cNvSpPr>
                <a:spLocks noRot="1" noChangeAspect="1" noMove="1" noResize="1" noEditPoints="1" noAdjustHandles="1" noChangeArrowheads="1" noChangeShapeType="1" noTextEdit="1"/>
              </p:cNvSpPr>
              <p:nvPr/>
            </p:nvSpPr>
            <p:spPr>
              <a:xfrm>
                <a:off x="2417849" y="5126177"/>
                <a:ext cx="670440" cy="461665"/>
              </a:xfrm>
              <a:prstGeom prst="rect">
                <a:avLst/>
              </a:prstGeom>
              <a:blipFill>
                <a:blip r:embed="rId9"/>
                <a:stretch>
                  <a:fillRect b="-394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6" name="Rectangle 45">
                <a:extLst>
                  <a:ext uri="{FF2B5EF4-FFF2-40B4-BE49-F238E27FC236}">
                    <a16:creationId xmlns:a16="http://schemas.microsoft.com/office/drawing/2014/main" id="{D3189355-E6FF-4DA3-A362-75EDBAD240FF}"/>
                  </a:ext>
                </a:extLst>
              </p:cNvPr>
              <p:cNvSpPr/>
              <p:nvPr/>
            </p:nvSpPr>
            <p:spPr>
              <a:xfrm>
                <a:off x="2417849" y="5582352"/>
                <a:ext cx="670440" cy="461665"/>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US" sz="2400" i="1">
                              <a:solidFill>
                                <a:srgbClr val="FF0000"/>
                              </a:solidFill>
                              <a:latin typeface="Cambria Math" panose="02040503050406030204" pitchFamily="18" charset="0"/>
                            </a:rPr>
                          </m:ctrlPr>
                        </m:sSubSupPr>
                        <m:e>
                          <m:r>
                            <a:rPr lang="en-US" sz="2400" i="1">
                              <a:solidFill>
                                <a:srgbClr val="FF0000"/>
                              </a:solidFill>
                              <a:latin typeface="Cambria Math" panose="02040503050406030204" pitchFamily="18" charset="0"/>
                            </a:rPr>
                            <m:t>𝑉</m:t>
                          </m:r>
                        </m:e>
                        <m:sub>
                          <m:r>
                            <a:rPr lang="en-US" sz="2400" i="1">
                              <a:solidFill>
                                <a:srgbClr val="FF0000"/>
                              </a:solidFill>
                              <a:latin typeface="Cambria Math" panose="02040503050406030204" pitchFamily="18" charset="0"/>
                            </a:rPr>
                            <m:t>12</m:t>
                          </m:r>
                        </m:sub>
                        <m:sup>
                          <m:r>
                            <a:rPr lang="en-US" sz="2400" i="1">
                              <a:solidFill>
                                <a:srgbClr val="FF0000"/>
                              </a:solidFill>
                              <a:latin typeface="Cambria Math" panose="02040503050406030204" pitchFamily="18" charset="0"/>
                            </a:rPr>
                            <m:t>−</m:t>
                          </m:r>
                        </m:sup>
                      </m:sSubSup>
                    </m:oMath>
                  </m:oMathPara>
                </a14:m>
                <a:endParaRPr lang="en-US" sz="2400" dirty="0">
                  <a:solidFill>
                    <a:srgbClr val="FF0000"/>
                  </a:solidFill>
                </a:endParaRPr>
              </a:p>
            </p:txBody>
          </p:sp>
        </mc:Choice>
        <mc:Fallback xmlns="">
          <p:sp>
            <p:nvSpPr>
              <p:cNvPr id="46" name="Rectangle 45">
                <a:extLst>
                  <a:ext uri="{FF2B5EF4-FFF2-40B4-BE49-F238E27FC236}">
                    <a16:creationId xmlns:a16="http://schemas.microsoft.com/office/drawing/2014/main" id="{D3189355-E6FF-4DA3-A362-75EDBAD240FF}"/>
                  </a:ext>
                </a:extLst>
              </p:cNvPr>
              <p:cNvSpPr>
                <a:spLocks noRot="1" noChangeAspect="1" noMove="1" noResize="1" noEditPoints="1" noAdjustHandles="1" noChangeArrowheads="1" noChangeShapeType="1" noTextEdit="1"/>
              </p:cNvSpPr>
              <p:nvPr/>
            </p:nvSpPr>
            <p:spPr>
              <a:xfrm>
                <a:off x="2417849" y="5582352"/>
                <a:ext cx="670440" cy="461665"/>
              </a:xfrm>
              <a:prstGeom prst="rect">
                <a:avLst/>
              </a:prstGeom>
              <a:blipFill>
                <a:blip r:embed="rId10"/>
                <a:stretch>
                  <a:fillRect b="-5333"/>
                </a:stretch>
              </a:blipFill>
            </p:spPr>
            <p:txBody>
              <a:bodyPr/>
              <a:lstStyle/>
              <a:p>
                <a:r>
                  <a:rPr lang="en-US">
                    <a:noFill/>
                  </a:rPr>
                  <a:t> </a:t>
                </a:r>
              </a:p>
            </p:txBody>
          </p:sp>
        </mc:Fallback>
      </mc:AlternateContent>
      <p:cxnSp>
        <p:nvCxnSpPr>
          <p:cNvPr id="47" name="Straight Arrow Connector 46">
            <a:extLst>
              <a:ext uri="{FF2B5EF4-FFF2-40B4-BE49-F238E27FC236}">
                <a16:creationId xmlns:a16="http://schemas.microsoft.com/office/drawing/2014/main" id="{5A83B53F-0877-42B9-8608-C514AC05C724}"/>
              </a:ext>
            </a:extLst>
          </p:cNvPr>
          <p:cNvCxnSpPr>
            <a:cxnSpLocks/>
          </p:cNvCxnSpPr>
          <p:nvPr/>
        </p:nvCxnSpPr>
        <p:spPr>
          <a:xfrm flipH="1">
            <a:off x="3013086" y="5396472"/>
            <a:ext cx="627937" cy="4551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89E6612D-3203-44A7-9F6B-A1001E5ED622}"/>
              </a:ext>
            </a:extLst>
          </p:cNvPr>
          <p:cNvCxnSpPr>
            <a:cxnSpLocks/>
          </p:cNvCxnSpPr>
          <p:nvPr/>
        </p:nvCxnSpPr>
        <p:spPr>
          <a:xfrm flipH="1">
            <a:off x="3023628" y="5518571"/>
            <a:ext cx="617394" cy="34095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9" name="Rectangle 48">
            <a:extLst>
              <a:ext uri="{FF2B5EF4-FFF2-40B4-BE49-F238E27FC236}">
                <a16:creationId xmlns:a16="http://schemas.microsoft.com/office/drawing/2014/main" id="{1894F639-6B49-4DB3-81C8-EB15D1AA85F3}"/>
              </a:ext>
            </a:extLst>
          </p:cNvPr>
          <p:cNvSpPr/>
          <p:nvPr/>
        </p:nvSpPr>
        <p:spPr>
          <a:xfrm>
            <a:off x="3695673" y="5001429"/>
            <a:ext cx="6826212" cy="923330"/>
          </a:xfrm>
          <a:prstGeom prst="rect">
            <a:avLst/>
          </a:prstGeom>
        </p:spPr>
        <p:txBody>
          <a:bodyPr wrap="square">
            <a:spAutoFit/>
          </a:bodyPr>
          <a:lstStyle/>
          <a:p>
            <a:r>
              <a:rPr lang="en-US" sz="1800" dirty="0"/>
              <a:t>For variables having two subscripts, the first subscript indicates the </a:t>
            </a:r>
            <a:r>
              <a:rPr lang="en-US" sz="1800" b="1" dirty="0"/>
              <a:t>exit port</a:t>
            </a:r>
            <a:r>
              <a:rPr lang="en-US" sz="1800" dirty="0"/>
              <a:t> of the energy (in this case, port 1) and the second subscript indicates the </a:t>
            </a:r>
            <a:r>
              <a:rPr lang="en-US" sz="1800" b="1" dirty="0"/>
              <a:t>entry port</a:t>
            </a:r>
            <a:r>
              <a:rPr lang="en-US" sz="1800" dirty="0"/>
              <a:t> of the energy.</a:t>
            </a:r>
          </a:p>
        </p:txBody>
      </p:sp>
      <mc:AlternateContent xmlns:mc="http://schemas.openxmlformats.org/markup-compatibility/2006" xmlns:a14="http://schemas.microsoft.com/office/drawing/2010/main">
        <mc:Choice Requires="a14">
          <p:sp>
            <p:nvSpPr>
              <p:cNvPr id="50" name="Rectangle 49">
                <a:extLst>
                  <a:ext uri="{FF2B5EF4-FFF2-40B4-BE49-F238E27FC236}">
                    <a16:creationId xmlns:a16="http://schemas.microsoft.com/office/drawing/2014/main" id="{CFD84DE8-AA38-48C6-BE29-9E33F8672818}"/>
                  </a:ext>
                </a:extLst>
              </p:cNvPr>
              <p:cNvSpPr/>
              <p:nvPr/>
            </p:nvSpPr>
            <p:spPr>
              <a:xfrm>
                <a:off x="4680761" y="2244545"/>
                <a:ext cx="573811" cy="36933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n-US" sz="1800" i="1">
                              <a:latin typeface="Cambria Math" panose="02040503050406030204" pitchFamily="18" charset="0"/>
                            </a:rPr>
                            <m:t>𝑍</m:t>
                          </m:r>
                        </m:e>
                        <m:sub>
                          <m:r>
                            <a:rPr lang="en-US" sz="1800" i="1">
                              <a:latin typeface="Cambria Math" panose="02040503050406030204" pitchFamily="18" charset="0"/>
                            </a:rPr>
                            <m:t>𝑜</m:t>
                          </m:r>
                          <m:r>
                            <a:rPr lang="en-US" sz="1800" b="0" i="1" smtClean="0">
                              <a:latin typeface="Cambria Math" panose="02040503050406030204" pitchFamily="18" charset="0"/>
                            </a:rPr>
                            <m:t>1</m:t>
                          </m:r>
                        </m:sub>
                      </m:sSub>
                    </m:oMath>
                  </m:oMathPara>
                </a14:m>
                <a:endParaRPr lang="en-US" sz="1800" dirty="0"/>
              </a:p>
            </p:txBody>
          </p:sp>
        </mc:Choice>
        <mc:Fallback xmlns="">
          <p:sp>
            <p:nvSpPr>
              <p:cNvPr id="50" name="Rectangle 49">
                <a:extLst>
                  <a:ext uri="{FF2B5EF4-FFF2-40B4-BE49-F238E27FC236}">
                    <a16:creationId xmlns:a16="http://schemas.microsoft.com/office/drawing/2014/main" id="{CFD84DE8-AA38-48C6-BE29-9E33F8672818}"/>
                  </a:ext>
                </a:extLst>
              </p:cNvPr>
              <p:cNvSpPr>
                <a:spLocks noRot="1" noChangeAspect="1" noMove="1" noResize="1" noEditPoints="1" noAdjustHandles="1" noChangeArrowheads="1" noChangeShapeType="1" noTextEdit="1"/>
              </p:cNvSpPr>
              <p:nvPr/>
            </p:nvSpPr>
            <p:spPr>
              <a:xfrm>
                <a:off x="4680761" y="2244545"/>
                <a:ext cx="573811" cy="369332"/>
              </a:xfrm>
              <a:prstGeom prst="rect">
                <a:avLst/>
              </a:prstGeom>
              <a:blipFill>
                <a:blip r:embed="rId1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1" name="Rectangle 50">
                <a:extLst>
                  <a:ext uri="{FF2B5EF4-FFF2-40B4-BE49-F238E27FC236}">
                    <a16:creationId xmlns:a16="http://schemas.microsoft.com/office/drawing/2014/main" id="{5C5C05B7-15CC-468D-892A-72C09F29B34A}"/>
                  </a:ext>
                </a:extLst>
              </p:cNvPr>
              <p:cNvSpPr/>
              <p:nvPr/>
            </p:nvSpPr>
            <p:spPr>
              <a:xfrm>
                <a:off x="7688663" y="2229277"/>
                <a:ext cx="573811" cy="36933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n-US" sz="1800" i="1">
                              <a:latin typeface="Cambria Math" panose="02040503050406030204" pitchFamily="18" charset="0"/>
                            </a:rPr>
                            <m:t>𝑍</m:t>
                          </m:r>
                        </m:e>
                        <m:sub>
                          <m:r>
                            <a:rPr lang="en-US" sz="1800" i="1">
                              <a:latin typeface="Cambria Math" panose="02040503050406030204" pitchFamily="18" charset="0"/>
                            </a:rPr>
                            <m:t>𝑜</m:t>
                          </m:r>
                          <m:r>
                            <a:rPr lang="en-US" sz="1800" b="0" i="1" smtClean="0">
                              <a:latin typeface="Cambria Math" panose="02040503050406030204" pitchFamily="18" charset="0"/>
                            </a:rPr>
                            <m:t>2</m:t>
                          </m:r>
                        </m:sub>
                      </m:sSub>
                    </m:oMath>
                  </m:oMathPara>
                </a14:m>
                <a:endParaRPr lang="en-US" sz="1800" dirty="0"/>
              </a:p>
            </p:txBody>
          </p:sp>
        </mc:Choice>
        <mc:Fallback xmlns="">
          <p:sp>
            <p:nvSpPr>
              <p:cNvPr id="51" name="Rectangle 50">
                <a:extLst>
                  <a:ext uri="{FF2B5EF4-FFF2-40B4-BE49-F238E27FC236}">
                    <a16:creationId xmlns:a16="http://schemas.microsoft.com/office/drawing/2014/main" id="{5C5C05B7-15CC-468D-892A-72C09F29B34A}"/>
                  </a:ext>
                </a:extLst>
              </p:cNvPr>
              <p:cNvSpPr>
                <a:spLocks noRot="1" noChangeAspect="1" noMove="1" noResize="1" noEditPoints="1" noAdjustHandles="1" noChangeArrowheads="1" noChangeShapeType="1" noTextEdit="1"/>
              </p:cNvSpPr>
              <p:nvPr/>
            </p:nvSpPr>
            <p:spPr>
              <a:xfrm>
                <a:off x="7688663" y="2229277"/>
                <a:ext cx="573811" cy="369332"/>
              </a:xfrm>
              <a:prstGeom prst="rect">
                <a:avLst/>
              </a:prstGeom>
              <a:blipFill>
                <a:blip r:embed="rId12"/>
                <a:stretch>
                  <a:fillRect/>
                </a:stretch>
              </a:blipFill>
            </p:spPr>
            <p:txBody>
              <a:bodyPr/>
              <a:lstStyle/>
              <a:p>
                <a:r>
                  <a:rPr lang="en-US">
                    <a:noFill/>
                  </a:rPr>
                  <a:t> </a:t>
                </a:r>
              </a:p>
            </p:txBody>
          </p:sp>
        </mc:Fallback>
      </mc:AlternateContent>
      <p:sp>
        <p:nvSpPr>
          <p:cNvPr id="3" name="Title 2">
            <a:extLst>
              <a:ext uri="{FF2B5EF4-FFF2-40B4-BE49-F238E27FC236}">
                <a16:creationId xmlns:a16="http://schemas.microsoft.com/office/drawing/2014/main" id="{F9A34F86-C497-46E4-895C-D49E24814286}"/>
              </a:ext>
            </a:extLst>
          </p:cNvPr>
          <p:cNvSpPr>
            <a:spLocks noGrp="1"/>
          </p:cNvSpPr>
          <p:nvPr>
            <p:ph type="title"/>
          </p:nvPr>
        </p:nvSpPr>
        <p:spPr/>
        <p:txBody>
          <a:bodyPr/>
          <a:lstStyle/>
          <a:p>
            <a:r>
              <a:rPr lang="en-US" dirty="0">
                <a:latin typeface="+mn-lt"/>
              </a:rPr>
              <a:t>S-parameters</a:t>
            </a:r>
          </a:p>
        </p:txBody>
      </p:sp>
    </p:spTree>
    <p:extLst>
      <p:ext uri="{BB962C8B-B14F-4D97-AF65-F5344CB8AC3E}">
        <p14:creationId xmlns:p14="http://schemas.microsoft.com/office/powerpoint/2010/main" val="281581051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975E5BF-AC9D-49CF-932D-9E1F012CAE8D}"/>
              </a:ext>
            </a:extLst>
          </p:cNvPr>
          <p:cNvPicPr>
            <a:picLocks noChangeAspect="1"/>
          </p:cNvPicPr>
          <p:nvPr/>
        </p:nvPicPr>
        <p:blipFill rotWithShape="1">
          <a:blip r:embed="rId2"/>
          <a:srcRect t="21659" b="9095"/>
          <a:stretch/>
        </p:blipFill>
        <p:spPr>
          <a:xfrm>
            <a:off x="8768326" y="2941944"/>
            <a:ext cx="250177" cy="657515"/>
          </a:xfrm>
          <a:prstGeom prst="rect">
            <a:avLst/>
          </a:prstGeom>
        </p:spPr>
      </p:pic>
      <p:sp>
        <p:nvSpPr>
          <p:cNvPr id="14" name="Rectangle 13">
            <a:extLst>
              <a:ext uri="{FF2B5EF4-FFF2-40B4-BE49-F238E27FC236}">
                <a16:creationId xmlns:a16="http://schemas.microsoft.com/office/drawing/2014/main" id="{4377CBBA-19D8-4552-9E01-86FD868E6A2E}"/>
              </a:ext>
            </a:extLst>
          </p:cNvPr>
          <p:cNvSpPr/>
          <p:nvPr/>
        </p:nvSpPr>
        <p:spPr>
          <a:xfrm>
            <a:off x="742950" y="618251"/>
            <a:ext cx="11449050" cy="646331"/>
          </a:xfrm>
          <a:prstGeom prst="rect">
            <a:avLst/>
          </a:prstGeom>
        </p:spPr>
        <p:txBody>
          <a:bodyPr wrap="square">
            <a:spAutoFit/>
          </a:bodyPr>
          <a:lstStyle/>
          <a:p>
            <a:r>
              <a:rPr lang="en-US" sz="1800" i="1" dirty="0"/>
              <a:t>S-parameters are a way of externally characterizing a system by analyzing the transmissions and reflections of voltage signals at its ports.</a:t>
            </a:r>
          </a:p>
        </p:txBody>
      </p:sp>
      <p:sp>
        <p:nvSpPr>
          <p:cNvPr id="27" name="Rectangle 26">
            <a:extLst>
              <a:ext uri="{FF2B5EF4-FFF2-40B4-BE49-F238E27FC236}">
                <a16:creationId xmlns:a16="http://schemas.microsoft.com/office/drawing/2014/main" id="{E2093FBD-A833-4F2F-9C61-7AD1F3749358}"/>
              </a:ext>
            </a:extLst>
          </p:cNvPr>
          <p:cNvSpPr/>
          <p:nvPr/>
        </p:nvSpPr>
        <p:spPr>
          <a:xfrm>
            <a:off x="742950" y="1378770"/>
            <a:ext cx="11201399" cy="923330"/>
          </a:xfrm>
          <a:prstGeom prst="rect">
            <a:avLst/>
          </a:prstGeom>
        </p:spPr>
        <p:txBody>
          <a:bodyPr wrap="square">
            <a:spAutoFit/>
          </a:bodyPr>
          <a:lstStyle/>
          <a:p>
            <a:r>
              <a:rPr lang="en-US" sz="1800" dirty="0"/>
              <a:t>In order to analyze the system, we must be able to parse out how much of the output voltage is due to reflection, and how much is due to transmission.  To do this, we conduct N measurements.  For each measurement, we will drive at a single port, and match-terminate (load with its own characteristic impedance) all other ports.</a:t>
            </a:r>
          </a:p>
        </p:txBody>
      </p:sp>
      <p:sp>
        <p:nvSpPr>
          <p:cNvPr id="2" name="Rectangle 1">
            <a:extLst>
              <a:ext uri="{FF2B5EF4-FFF2-40B4-BE49-F238E27FC236}">
                <a16:creationId xmlns:a16="http://schemas.microsoft.com/office/drawing/2014/main" id="{9485B902-6614-4700-B615-61C1F5242991}"/>
              </a:ext>
            </a:extLst>
          </p:cNvPr>
          <p:cNvSpPr/>
          <p:nvPr/>
        </p:nvSpPr>
        <p:spPr>
          <a:xfrm>
            <a:off x="5518092" y="2634369"/>
            <a:ext cx="2592199" cy="124996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2-port Network</a:t>
            </a:r>
          </a:p>
        </p:txBody>
      </p:sp>
      <p:cxnSp>
        <p:nvCxnSpPr>
          <p:cNvPr id="6" name="Straight Connector 5">
            <a:extLst>
              <a:ext uri="{FF2B5EF4-FFF2-40B4-BE49-F238E27FC236}">
                <a16:creationId xmlns:a16="http://schemas.microsoft.com/office/drawing/2014/main" id="{83D1AF17-076B-458D-A835-621AFDD0BB1E}"/>
              </a:ext>
            </a:extLst>
          </p:cNvPr>
          <p:cNvCxnSpPr/>
          <p:nvPr/>
        </p:nvCxnSpPr>
        <p:spPr>
          <a:xfrm>
            <a:off x="8110290" y="2924666"/>
            <a:ext cx="79695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2151940F-E015-41EB-96C9-0B956D909099}"/>
              </a:ext>
            </a:extLst>
          </p:cNvPr>
          <p:cNvCxnSpPr/>
          <p:nvPr/>
        </p:nvCxnSpPr>
        <p:spPr>
          <a:xfrm>
            <a:off x="8110290" y="3605572"/>
            <a:ext cx="79695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0FA96376-EAFF-4715-8953-1DA8C75A7C3C}"/>
              </a:ext>
            </a:extLst>
          </p:cNvPr>
          <p:cNvCxnSpPr/>
          <p:nvPr/>
        </p:nvCxnSpPr>
        <p:spPr>
          <a:xfrm>
            <a:off x="4721137" y="2924666"/>
            <a:ext cx="79695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941169AE-BD3F-4BB5-8657-1210B3627DEF}"/>
              </a:ext>
            </a:extLst>
          </p:cNvPr>
          <p:cNvCxnSpPr/>
          <p:nvPr/>
        </p:nvCxnSpPr>
        <p:spPr>
          <a:xfrm>
            <a:off x="4721137" y="3605572"/>
            <a:ext cx="79695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Oval 34">
            <a:extLst>
              <a:ext uri="{FF2B5EF4-FFF2-40B4-BE49-F238E27FC236}">
                <a16:creationId xmlns:a16="http://schemas.microsoft.com/office/drawing/2014/main" id="{D346318C-2B66-411C-BC3C-D7DD1560B65F}"/>
              </a:ext>
            </a:extLst>
          </p:cNvPr>
          <p:cNvSpPr/>
          <p:nvPr/>
        </p:nvSpPr>
        <p:spPr>
          <a:xfrm>
            <a:off x="3591288" y="2956616"/>
            <a:ext cx="438968" cy="435843"/>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rPr>
              <a:t>1</a:t>
            </a:r>
          </a:p>
        </p:txBody>
      </p:sp>
      <p:sp>
        <p:nvSpPr>
          <p:cNvPr id="36" name="Oval 35">
            <a:extLst>
              <a:ext uri="{FF2B5EF4-FFF2-40B4-BE49-F238E27FC236}">
                <a16:creationId xmlns:a16="http://schemas.microsoft.com/office/drawing/2014/main" id="{50045A9D-761D-4459-85DF-4B6677060AEF}"/>
              </a:ext>
            </a:extLst>
          </p:cNvPr>
          <p:cNvSpPr/>
          <p:nvPr/>
        </p:nvSpPr>
        <p:spPr>
          <a:xfrm>
            <a:off x="9548585" y="3017874"/>
            <a:ext cx="438968" cy="435843"/>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rPr>
              <a:t>2</a:t>
            </a:r>
          </a:p>
        </p:txBody>
      </p:sp>
      <mc:AlternateContent xmlns:mc="http://schemas.openxmlformats.org/markup-compatibility/2006" xmlns:a14="http://schemas.microsoft.com/office/drawing/2010/main">
        <mc:Choice Requires="a14">
          <p:sp>
            <p:nvSpPr>
              <p:cNvPr id="38" name="Rectangle 37">
                <a:extLst>
                  <a:ext uri="{FF2B5EF4-FFF2-40B4-BE49-F238E27FC236}">
                    <a16:creationId xmlns:a16="http://schemas.microsoft.com/office/drawing/2014/main" id="{EE121786-F762-460F-A8E9-4A4675CAE46F}"/>
                  </a:ext>
                </a:extLst>
              </p:cNvPr>
              <p:cNvSpPr/>
              <p:nvPr/>
            </p:nvSpPr>
            <p:spPr>
              <a:xfrm>
                <a:off x="5035373" y="3095613"/>
                <a:ext cx="573811" cy="36933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n-US" sz="1800" i="1">
                              <a:latin typeface="Cambria Math" panose="02040503050406030204" pitchFamily="18" charset="0"/>
                            </a:rPr>
                            <m:t>𝑍</m:t>
                          </m:r>
                        </m:e>
                        <m:sub>
                          <m:r>
                            <a:rPr lang="en-US" sz="1800" i="1">
                              <a:latin typeface="Cambria Math" panose="02040503050406030204" pitchFamily="18" charset="0"/>
                            </a:rPr>
                            <m:t>𝑜</m:t>
                          </m:r>
                          <m:r>
                            <a:rPr lang="en-US" sz="1800" b="0" i="1" smtClean="0">
                              <a:latin typeface="Cambria Math" panose="02040503050406030204" pitchFamily="18" charset="0"/>
                            </a:rPr>
                            <m:t>1</m:t>
                          </m:r>
                        </m:sub>
                      </m:sSub>
                    </m:oMath>
                  </m:oMathPara>
                </a14:m>
                <a:endParaRPr lang="en-US" sz="1800" dirty="0"/>
              </a:p>
            </p:txBody>
          </p:sp>
        </mc:Choice>
        <mc:Fallback xmlns="">
          <p:sp>
            <p:nvSpPr>
              <p:cNvPr id="38" name="Rectangle 37">
                <a:extLst>
                  <a:ext uri="{FF2B5EF4-FFF2-40B4-BE49-F238E27FC236}">
                    <a16:creationId xmlns:a16="http://schemas.microsoft.com/office/drawing/2014/main" id="{EE121786-F762-460F-A8E9-4A4675CAE46F}"/>
                  </a:ext>
                </a:extLst>
              </p:cNvPr>
              <p:cNvSpPr>
                <a:spLocks noRot="1" noChangeAspect="1" noMove="1" noResize="1" noEditPoints="1" noAdjustHandles="1" noChangeArrowheads="1" noChangeShapeType="1" noTextEdit="1"/>
              </p:cNvSpPr>
              <p:nvPr/>
            </p:nvSpPr>
            <p:spPr>
              <a:xfrm>
                <a:off x="5035373" y="3095613"/>
                <a:ext cx="573811" cy="369332"/>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9" name="Rectangle 38">
                <a:extLst>
                  <a:ext uri="{FF2B5EF4-FFF2-40B4-BE49-F238E27FC236}">
                    <a16:creationId xmlns:a16="http://schemas.microsoft.com/office/drawing/2014/main" id="{1E618E3D-B576-4085-8F3F-4C4ABFDB5992}"/>
                  </a:ext>
                </a:extLst>
              </p:cNvPr>
              <p:cNvSpPr/>
              <p:nvPr/>
            </p:nvSpPr>
            <p:spPr>
              <a:xfrm>
                <a:off x="8043275" y="3080345"/>
                <a:ext cx="573811" cy="36933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n-US" sz="1800" i="1">
                              <a:latin typeface="Cambria Math" panose="02040503050406030204" pitchFamily="18" charset="0"/>
                            </a:rPr>
                            <m:t>𝑍</m:t>
                          </m:r>
                        </m:e>
                        <m:sub>
                          <m:r>
                            <a:rPr lang="en-US" sz="1800" i="1">
                              <a:latin typeface="Cambria Math" panose="02040503050406030204" pitchFamily="18" charset="0"/>
                            </a:rPr>
                            <m:t>𝑜</m:t>
                          </m:r>
                          <m:r>
                            <a:rPr lang="en-US" sz="1800" b="0" i="1" smtClean="0">
                              <a:latin typeface="Cambria Math" panose="02040503050406030204" pitchFamily="18" charset="0"/>
                            </a:rPr>
                            <m:t>2</m:t>
                          </m:r>
                        </m:sub>
                      </m:sSub>
                    </m:oMath>
                  </m:oMathPara>
                </a14:m>
                <a:endParaRPr lang="en-US" sz="1800" dirty="0"/>
              </a:p>
            </p:txBody>
          </p:sp>
        </mc:Choice>
        <mc:Fallback xmlns="">
          <p:sp>
            <p:nvSpPr>
              <p:cNvPr id="39" name="Rectangle 38">
                <a:extLst>
                  <a:ext uri="{FF2B5EF4-FFF2-40B4-BE49-F238E27FC236}">
                    <a16:creationId xmlns:a16="http://schemas.microsoft.com/office/drawing/2014/main" id="{1E618E3D-B576-4085-8F3F-4C4ABFDB5992}"/>
                  </a:ext>
                </a:extLst>
              </p:cNvPr>
              <p:cNvSpPr>
                <a:spLocks noRot="1" noChangeAspect="1" noMove="1" noResize="1" noEditPoints="1" noAdjustHandles="1" noChangeArrowheads="1" noChangeShapeType="1" noTextEdit="1"/>
              </p:cNvSpPr>
              <p:nvPr/>
            </p:nvSpPr>
            <p:spPr>
              <a:xfrm>
                <a:off x="8043275" y="3080345"/>
                <a:ext cx="573811" cy="369332"/>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Rectangle 24">
                <a:extLst>
                  <a:ext uri="{FF2B5EF4-FFF2-40B4-BE49-F238E27FC236}">
                    <a16:creationId xmlns:a16="http://schemas.microsoft.com/office/drawing/2014/main" id="{1443F5B3-6405-43A8-80C0-128C9624012C}"/>
                  </a:ext>
                </a:extLst>
              </p:cNvPr>
              <p:cNvSpPr/>
              <p:nvPr/>
            </p:nvSpPr>
            <p:spPr>
              <a:xfrm>
                <a:off x="4189318" y="2418649"/>
                <a:ext cx="639214" cy="47500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US" sz="2400" i="1" smtClean="0">
                              <a:solidFill>
                                <a:srgbClr val="0000FF"/>
                              </a:solidFill>
                              <a:latin typeface="Cambria Math" panose="02040503050406030204" pitchFamily="18" charset="0"/>
                            </a:rPr>
                          </m:ctrlPr>
                        </m:sSubSupPr>
                        <m:e>
                          <m:r>
                            <a:rPr lang="en-US" sz="2400" i="1">
                              <a:solidFill>
                                <a:srgbClr val="0000FF"/>
                              </a:solidFill>
                              <a:latin typeface="Cambria Math" panose="02040503050406030204" pitchFamily="18" charset="0"/>
                            </a:rPr>
                            <m:t>𝑉</m:t>
                          </m:r>
                        </m:e>
                        <m:sub>
                          <m:r>
                            <a:rPr lang="en-US" sz="2400" i="1">
                              <a:solidFill>
                                <a:srgbClr val="0000FF"/>
                              </a:solidFill>
                              <a:latin typeface="Cambria Math" panose="02040503050406030204" pitchFamily="18" charset="0"/>
                            </a:rPr>
                            <m:t>1</m:t>
                          </m:r>
                        </m:sub>
                        <m:sup>
                          <m:r>
                            <a:rPr lang="en-US" sz="2400" i="1">
                              <a:solidFill>
                                <a:srgbClr val="0000FF"/>
                              </a:solidFill>
                              <a:latin typeface="Cambria Math" panose="02040503050406030204" pitchFamily="18" charset="0"/>
                            </a:rPr>
                            <m:t>+</m:t>
                          </m:r>
                        </m:sup>
                      </m:sSubSup>
                    </m:oMath>
                  </m:oMathPara>
                </a14:m>
                <a:endParaRPr lang="en-US" sz="2400" dirty="0">
                  <a:solidFill>
                    <a:srgbClr val="0000FF"/>
                  </a:solidFill>
                </a:endParaRPr>
              </a:p>
            </p:txBody>
          </p:sp>
        </mc:Choice>
        <mc:Fallback xmlns="">
          <p:sp>
            <p:nvSpPr>
              <p:cNvPr id="25" name="Rectangle 24">
                <a:extLst>
                  <a:ext uri="{FF2B5EF4-FFF2-40B4-BE49-F238E27FC236}">
                    <a16:creationId xmlns:a16="http://schemas.microsoft.com/office/drawing/2014/main" id="{1443F5B3-6405-43A8-80C0-128C9624012C}"/>
                  </a:ext>
                </a:extLst>
              </p:cNvPr>
              <p:cNvSpPr>
                <a:spLocks noRot="1" noChangeAspect="1" noMove="1" noResize="1" noEditPoints="1" noAdjustHandles="1" noChangeArrowheads="1" noChangeShapeType="1" noTextEdit="1"/>
              </p:cNvSpPr>
              <p:nvPr/>
            </p:nvSpPr>
            <p:spPr>
              <a:xfrm>
                <a:off x="4189318" y="2418649"/>
                <a:ext cx="639214" cy="475002"/>
              </a:xfrm>
              <a:prstGeom prst="rect">
                <a:avLst/>
              </a:prstGeom>
              <a:blipFill>
                <a:blip r:embed="rId5"/>
                <a:stretch>
                  <a:fillRect b="-5128"/>
                </a:stretch>
              </a:blipFill>
            </p:spPr>
            <p:txBody>
              <a:bodyPr/>
              <a:lstStyle/>
              <a:p>
                <a:r>
                  <a:rPr lang="en-US">
                    <a:noFill/>
                  </a:rPr>
                  <a:t> </a:t>
                </a:r>
              </a:p>
            </p:txBody>
          </p:sp>
        </mc:Fallback>
      </mc:AlternateContent>
      <p:cxnSp>
        <p:nvCxnSpPr>
          <p:cNvPr id="28" name="Straight Arrow Connector 27">
            <a:extLst>
              <a:ext uri="{FF2B5EF4-FFF2-40B4-BE49-F238E27FC236}">
                <a16:creationId xmlns:a16="http://schemas.microsoft.com/office/drawing/2014/main" id="{0D878152-9005-4ECD-ADBE-3955627620D6}"/>
              </a:ext>
            </a:extLst>
          </p:cNvPr>
          <p:cNvCxnSpPr>
            <a:cxnSpLocks/>
          </p:cNvCxnSpPr>
          <p:nvPr/>
        </p:nvCxnSpPr>
        <p:spPr>
          <a:xfrm>
            <a:off x="4703498" y="2700778"/>
            <a:ext cx="344821" cy="0"/>
          </a:xfrm>
          <a:prstGeom prst="straightConnector1">
            <a:avLst/>
          </a:prstGeom>
          <a:ln w="28575">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E8F67553-BA7D-40CE-BD41-706767FC1D52}"/>
              </a:ext>
            </a:extLst>
          </p:cNvPr>
          <p:cNvCxnSpPr>
            <a:cxnSpLocks/>
          </p:cNvCxnSpPr>
          <p:nvPr/>
        </p:nvCxnSpPr>
        <p:spPr>
          <a:xfrm flipH="1">
            <a:off x="4201103" y="3605572"/>
            <a:ext cx="307823" cy="0"/>
          </a:xfrm>
          <a:prstGeom prst="straightConnector1">
            <a:avLst/>
          </a:prstGeom>
          <a:ln w="28575">
            <a:solidFill>
              <a:srgbClr val="0000FF"/>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3" name="Rectangle 32">
                <a:extLst>
                  <a:ext uri="{FF2B5EF4-FFF2-40B4-BE49-F238E27FC236}">
                    <a16:creationId xmlns:a16="http://schemas.microsoft.com/office/drawing/2014/main" id="{F1CC5E48-9CEA-47A4-8E43-5EEB0F88C9A8}"/>
                  </a:ext>
                </a:extLst>
              </p:cNvPr>
              <p:cNvSpPr/>
              <p:nvPr/>
            </p:nvSpPr>
            <p:spPr>
              <a:xfrm>
                <a:off x="3624342" y="3403393"/>
                <a:ext cx="670440" cy="461665"/>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US" sz="2400" i="1" smtClean="0">
                              <a:solidFill>
                                <a:srgbClr val="0000FF"/>
                              </a:solidFill>
                              <a:latin typeface="Cambria Math" panose="02040503050406030204" pitchFamily="18" charset="0"/>
                            </a:rPr>
                          </m:ctrlPr>
                        </m:sSubSupPr>
                        <m:e>
                          <m:r>
                            <a:rPr lang="en-US" sz="2400" i="1">
                              <a:solidFill>
                                <a:srgbClr val="0000FF"/>
                              </a:solidFill>
                              <a:latin typeface="Cambria Math" panose="02040503050406030204" pitchFamily="18" charset="0"/>
                            </a:rPr>
                            <m:t>𝑉</m:t>
                          </m:r>
                        </m:e>
                        <m:sub>
                          <m:r>
                            <a:rPr lang="en-US" sz="2400" b="0" i="1" smtClean="0">
                              <a:solidFill>
                                <a:srgbClr val="0000FF"/>
                              </a:solidFill>
                              <a:latin typeface="Cambria Math" panose="02040503050406030204" pitchFamily="18" charset="0"/>
                            </a:rPr>
                            <m:t>1</m:t>
                          </m:r>
                          <m:r>
                            <a:rPr lang="en-US" sz="2400" i="1">
                              <a:solidFill>
                                <a:srgbClr val="0000FF"/>
                              </a:solidFill>
                              <a:latin typeface="Cambria Math" panose="02040503050406030204" pitchFamily="18" charset="0"/>
                            </a:rPr>
                            <m:t>1</m:t>
                          </m:r>
                        </m:sub>
                        <m:sup>
                          <m:r>
                            <a:rPr lang="en-US" sz="2400" i="1">
                              <a:solidFill>
                                <a:srgbClr val="0000FF"/>
                              </a:solidFill>
                              <a:latin typeface="Cambria Math" panose="02040503050406030204" pitchFamily="18" charset="0"/>
                            </a:rPr>
                            <m:t>−</m:t>
                          </m:r>
                        </m:sup>
                      </m:sSubSup>
                    </m:oMath>
                  </m:oMathPara>
                </a14:m>
                <a:endParaRPr lang="en-US" sz="2400" dirty="0">
                  <a:solidFill>
                    <a:srgbClr val="0000FF"/>
                  </a:solidFill>
                </a:endParaRPr>
              </a:p>
            </p:txBody>
          </p:sp>
        </mc:Choice>
        <mc:Fallback xmlns="">
          <p:sp>
            <p:nvSpPr>
              <p:cNvPr id="33" name="Rectangle 32">
                <a:extLst>
                  <a:ext uri="{FF2B5EF4-FFF2-40B4-BE49-F238E27FC236}">
                    <a16:creationId xmlns:a16="http://schemas.microsoft.com/office/drawing/2014/main" id="{F1CC5E48-9CEA-47A4-8E43-5EEB0F88C9A8}"/>
                  </a:ext>
                </a:extLst>
              </p:cNvPr>
              <p:cNvSpPr>
                <a:spLocks noRot="1" noChangeAspect="1" noMove="1" noResize="1" noEditPoints="1" noAdjustHandles="1" noChangeArrowheads="1" noChangeShapeType="1" noTextEdit="1"/>
              </p:cNvSpPr>
              <p:nvPr/>
            </p:nvSpPr>
            <p:spPr>
              <a:xfrm>
                <a:off x="3624342" y="3403393"/>
                <a:ext cx="670440" cy="461665"/>
              </a:xfrm>
              <a:prstGeom prst="rect">
                <a:avLst/>
              </a:prstGeom>
              <a:blipFill>
                <a:blip r:embed="rId6"/>
                <a:stretch>
                  <a:fillRect b="-5263"/>
                </a:stretch>
              </a:blipFill>
            </p:spPr>
            <p:txBody>
              <a:bodyPr/>
              <a:lstStyle/>
              <a:p>
                <a:r>
                  <a:rPr lang="en-US">
                    <a:noFill/>
                  </a:rPr>
                  <a:t> </a:t>
                </a:r>
              </a:p>
            </p:txBody>
          </p:sp>
        </mc:Fallback>
      </mc:AlternateContent>
      <p:cxnSp>
        <p:nvCxnSpPr>
          <p:cNvPr id="37" name="Straight Arrow Connector 36">
            <a:extLst>
              <a:ext uri="{FF2B5EF4-FFF2-40B4-BE49-F238E27FC236}">
                <a16:creationId xmlns:a16="http://schemas.microsoft.com/office/drawing/2014/main" id="{4CFB7259-7E9F-40FA-BBC1-237EAA836B9F}"/>
              </a:ext>
            </a:extLst>
          </p:cNvPr>
          <p:cNvCxnSpPr>
            <a:cxnSpLocks/>
          </p:cNvCxnSpPr>
          <p:nvPr/>
        </p:nvCxnSpPr>
        <p:spPr>
          <a:xfrm>
            <a:off x="8799850" y="3824955"/>
            <a:ext cx="344821" cy="0"/>
          </a:xfrm>
          <a:prstGeom prst="straightConnector1">
            <a:avLst/>
          </a:prstGeom>
          <a:ln w="28575">
            <a:solidFill>
              <a:srgbClr val="0000FF"/>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1" name="Rectangle 40">
                <a:extLst>
                  <a:ext uri="{FF2B5EF4-FFF2-40B4-BE49-F238E27FC236}">
                    <a16:creationId xmlns:a16="http://schemas.microsoft.com/office/drawing/2014/main" id="{4548C8EC-1904-46D0-AC57-96F5C6A7AA6D}"/>
                  </a:ext>
                </a:extLst>
              </p:cNvPr>
              <p:cNvSpPr/>
              <p:nvPr/>
            </p:nvSpPr>
            <p:spPr>
              <a:xfrm>
                <a:off x="9144670" y="3588179"/>
                <a:ext cx="677558" cy="461665"/>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US" sz="2400" i="1">
                              <a:solidFill>
                                <a:srgbClr val="0000FF"/>
                              </a:solidFill>
                              <a:latin typeface="Cambria Math" panose="02040503050406030204" pitchFamily="18" charset="0"/>
                            </a:rPr>
                          </m:ctrlPr>
                        </m:sSubSupPr>
                        <m:e>
                          <m:r>
                            <a:rPr lang="en-US" sz="2400" i="1">
                              <a:solidFill>
                                <a:srgbClr val="0000FF"/>
                              </a:solidFill>
                              <a:latin typeface="Cambria Math" panose="02040503050406030204" pitchFamily="18" charset="0"/>
                            </a:rPr>
                            <m:t>𝑉</m:t>
                          </m:r>
                        </m:e>
                        <m:sub>
                          <m:r>
                            <a:rPr lang="en-US" sz="2400" i="1">
                              <a:solidFill>
                                <a:srgbClr val="0000FF"/>
                              </a:solidFill>
                              <a:latin typeface="Cambria Math" panose="02040503050406030204" pitchFamily="18" charset="0"/>
                            </a:rPr>
                            <m:t>21</m:t>
                          </m:r>
                        </m:sub>
                        <m:sup>
                          <m:r>
                            <a:rPr lang="en-US" sz="2400" i="1">
                              <a:solidFill>
                                <a:srgbClr val="0000FF"/>
                              </a:solidFill>
                              <a:latin typeface="Cambria Math" panose="02040503050406030204" pitchFamily="18" charset="0"/>
                            </a:rPr>
                            <m:t>−</m:t>
                          </m:r>
                        </m:sup>
                      </m:sSubSup>
                    </m:oMath>
                  </m:oMathPara>
                </a14:m>
                <a:endParaRPr lang="en-US" sz="2400" dirty="0">
                  <a:solidFill>
                    <a:srgbClr val="0000FF"/>
                  </a:solidFill>
                </a:endParaRPr>
              </a:p>
            </p:txBody>
          </p:sp>
        </mc:Choice>
        <mc:Fallback xmlns="">
          <p:sp>
            <p:nvSpPr>
              <p:cNvPr id="41" name="Rectangle 40">
                <a:extLst>
                  <a:ext uri="{FF2B5EF4-FFF2-40B4-BE49-F238E27FC236}">
                    <a16:creationId xmlns:a16="http://schemas.microsoft.com/office/drawing/2014/main" id="{4548C8EC-1904-46D0-AC57-96F5C6A7AA6D}"/>
                  </a:ext>
                </a:extLst>
              </p:cNvPr>
              <p:cNvSpPr>
                <a:spLocks noRot="1" noChangeAspect="1" noMove="1" noResize="1" noEditPoints="1" noAdjustHandles="1" noChangeArrowheads="1" noChangeShapeType="1" noTextEdit="1"/>
              </p:cNvSpPr>
              <p:nvPr/>
            </p:nvSpPr>
            <p:spPr>
              <a:xfrm>
                <a:off x="9144670" y="3588179"/>
                <a:ext cx="677558" cy="461665"/>
              </a:xfrm>
              <a:prstGeom prst="rect">
                <a:avLst/>
              </a:prstGeom>
              <a:blipFill>
                <a:blip r:embed="rId7"/>
                <a:stretch>
                  <a:fillRect b="-5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4" name="Rectangle 33">
                <a:extLst>
                  <a:ext uri="{FF2B5EF4-FFF2-40B4-BE49-F238E27FC236}">
                    <a16:creationId xmlns:a16="http://schemas.microsoft.com/office/drawing/2014/main" id="{4AF07201-74F2-47FA-A614-2CB5F6BF0078}"/>
                  </a:ext>
                </a:extLst>
              </p:cNvPr>
              <p:cNvSpPr/>
              <p:nvPr/>
            </p:nvSpPr>
            <p:spPr>
              <a:xfrm>
                <a:off x="8907245" y="3029591"/>
                <a:ext cx="573811" cy="36933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n-US" sz="1800" i="1">
                              <a:latin typeface="Cambria Math" panose="02040503050406030204" pitchFamily="18" charset="0"/>
                            </a:rPr>
                            <m:t>𝑍</m:t>
                          </m:r>
                        </m:e>
                        <m:sub>
                          <m:r>
                            <a:rPr lang="en-US" sz="1800" i="1">
                              <a:latin typeface="Cambria Math" panose="02040503050406030204" pitchFamily="18" charset="0"/>
                            </a:rPr>
                            <m:t>𝑜</m:t>
                          </m:r>
                          <m:r>
                            <a:rPr lang="en-US" sz="1800" b="0" i="1" smtClean="0">
                              <a:latin typeface="Cambria Math" panose="02040503050406030204" pitchFamily="18" charset="0"/>
                            </a:rPr>
                            <m:t>2</m:t>
                          </m:r>
                        </m:sub>
                      </m:sSub>
                    </m:oMath>
                  </m:oMathPara>
                </a14:m>
                <a:endParaRPr lang="en-US" sz="1800" dirty="0"/>
              </a:p>
            </p:txBody>
          </p:sp>
        </mc:Choice>
        <mc:Fallback xmlns="">
          <p:sp>
            <p:nvSpPr>
              <p:cNvPr id="34" name="Rectangle 33">
                <a:extLst>
                  <a:ext uri="{FF2B5EF4-FFF2-40B4-BE49-F238E27FC236}">
                    <a16:creationId xmlns:a16="http://schemas.microsoft.com/office/drawing/2014/main" id="{4AF07201-74F2-47FA-A614-2CB5F6BF0078}"/>
                  </a:ext>
                </a:extLst>
              </p:cNvPr>
              <p:cNvSpPr>
                <a:spLocks noRot="1" noChangeAspect="1" noMove="1" noResize="1" noEditPoints="1" noAdjustHandles="1" noChangeArrowheads="1" noChangeShapeType="1" noTextEdit="1"/>
              </p:cNvSpPr>
              <p:nvPr/>
            </p:nvSpPr>
            <p:spPr>
              <a:xfrm>
                <a:off x="8907245" y="3029591"/>
                <a:ext cx="573811" cy="369332"/>
              </a:xfrm>
              <a:prstGeom prst="rect">
                <a:avLst/>
              </a:prstGeom>
              <a:blipFill>
                <a:blip r:embed="rId8"/>
                <a:stretch>
                  <a:fillRect/>
                </a:stretch>
              </a:blipFill>
            </p:spPr>
            <p:txBody>
              <a:bodyPr/>
              <a:lstStyle/>
              <a:p>
                <a:r>
                  <a:rPr lang="en-US">
                    <a:noFill/>
                  </a:rPr>
                  <a:t> </a:t>
                </a:r>
              </a:p>
            </p:txBody>
          </p:sp>
        </mc:Fallback>
      </mc:AlternateContent>
      <p:sp>
        <p:nvSpPr>
          <p:cNvPr id="50" name="Rectangle 49">
            <a:extLst>
              <a:ext uri="{FF2B5EF4-FFF2-40B4-BE49-F238E27FC236}">
                <a16:creationId xmlns:a16="http://schemas.microsoft.com/office/drawing/2014/main" id="{7AA12E32-D711-4622-A9DA-09C495150E83}"/>
              </a:ext>
            </a:extLst>
          </p:cNvPr>
          <p:cNvSpPr/>
          <p:nvPr/>
        </p:nvSpPr>
        <p:spPr>
          <a:xfrm>
            <a:off x="1661554" y="2360350"/>
            <a:ext cx="2230464" cy="400110"/>
          </a:xfrm>
          <a:prstGeom prst="rect">
            <a:avLst/>
          </a:prstGeom>
        </p:spPr>
        <p:txBody>
          <a:bodyPr wrap="square">
            <a:spAutoFit/>
          </a:bodyPr>
          <a:lstStyle/>
          <a:p>
            <a:r>
              <a:rPr lang="en-US" sz="2000" b="1" dirty="0"/>
              <a:t>Measurement 1:</a:t>
            </a:r>
          </a:p>
        </p:txBody>
      </p:sp>
      <p:pic>
        <p:nvPicPr>
          <p:cNvPr id="51" name="Picture 50">
            <a:extLst>
              <a:ext uri="{FF2B5EF4-FFF2-40B4-BE49-F238E27FC236}">
                <a16:creationId xmlns:a16="http://schemas.microsoft.com/office/drawing/2014/main" id="{327485AD-3B63-4E40-B019-AC284E72EA44}"/>
              </a:ext>
            </a:extLst>
          </p:cNvPr>
          <p:cNvPicPr>
            <a:picLocks noChangeAspect="1"/>
          </p:cNvPicPr>
          <p:nvPr/>
        </p:nvPicPr>
        <p:blipFill rotWithShape="1">
          <a:blip r:embed="rId2"/>
          <a:srcRect t="21659" b="9095"/>
          <a:stretch/>
        </p:blipFill>
        <p:spPr>
          <a:xfrm>
            <a:off x="4596049" y="4869404"/>
            <a:ext cx="250177" cy="657515"/>
          </a:xfrm>
          <a:prstGeom prst="rect">
            <a:avLst/>
          </a:prstGeom>
        </p:spPr>
      </p:pic>
      <p:sp>
        <p:nvSpPr>
          <p:cNvPr id="52" name="Rectangle 51">
            <a:extLst>
              <a:ext uri="{FF2B5EF4-FFF2-40B4-BE49-F238E27FC236}">
                <a16:creationId xmlns:a16="http://schemas.microsoft.com/office/drawing/2014/main" id="{692A9F1F-9849-46F4-947C-43AFEDDFC8DA}"/>
              </a:ext>
            </a:extLst>
          </p:cNvPr>
          <p:cNvSpPr/>
          <p:nvPr/>
        </p:nvSpPr>
        <p:spPr>
          <a:xfrm>
            <a:off x="5518092" y="4569914"/>
            <a:ext cx="2592199" cy="124996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2-port Network</a:t>
            </a:r>
          </a:p>
        </p:txBody>
      </p:sp>
      <p:cxnSp>
        <p:nvCxnSpPr>
          <p:cNvPr id="53" name="Straight Connector 52">
            <a:extLst>
              <a:ext uri="{FF2B5EF4-FFF2-40B4-BE49-F238E27FC236}">
                <a16:creationId xmlns:a16="http://schemas.microsoft.com/office/drawing/2014/main" id="{748B1629-E329-47AF-A6B3-8396F6064D37}"/>
              </a:ext>
            </a:extLst>
          </p:cNvPr>
          <p:cNvCxnSpPr/>
          <p:nvPr/>
        </p:nvCxnSpPr>
        <p:spPr>
          <a:xfrm>
            <a:off x="8110290" y="4860211"/>
            <a:ext cx="79695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89AC4BFF-62BB-4B1A-9157-8C8BB503155A}"/>
              </a:ext>
            </a:extLst>
          </p:cNvPr>
          <p:cNvCxnSpPr/>
          <p:nvPr/>
        </p:nvCxnSpPr>
        <p:spPr>
          <a:xfrm>
            <a:off x="8110290" y="5541117"/>
            <a:ext cx="79695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C0777BA0-A61B-44B8-9F55-3EE9B11BBC90}"/>
              </a:ext>
            </a:extLst>
          </p:cNvPr>
          <p:cNvCxnSpPr/>
          <p:nvPr/>
        </p:nvCxnSpPr>
        <p:spPr>
          <a:xfrm>
            <a:off x="4721137" y="4860211"/>
            <a:ext cx="79695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D42E216A-C6F1-44AD-9229-527A429A0F53}"/>
              </a:ext>
            </a:extLst>
          </p:cNvPr>
          <p:cNvCxnSpPr/>
          <p:nvPr/>
        </p:nvCxnSpPr>
        <p:spPr>
          <a:xfrm>
            <a:off x="4721137" y="5541117"/>
            <a:ext cx="79695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Oval 56">
            <a:extLst>
              <a:ext uri="{FF2B5EF4-FFF2-40B4-BE49-F238E27FC236}">
                <a16:creationId xmlns:a16="http://schemas.microsoft.com/office/drawing/2014/main" id="{F16B5211-F898-4FF9-AB59-7C0CB56B6CDD}"/>
              </a:ext>
            </a:extLst>
          </p:cNvPr>
          <p:cNvSpPr/>
          <p:nvPr/>
        </p:nvSpPr>
        <p:spPr>
          <a:xfrm>
            <a:off x="3597077" y="4994147"/>
            <a:ext cx="438968" cy="435843"/>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rPr>
              <a:t>1</a:t>
            </a:r>
          </a:p>
        </p:txBody>
      </p:sp>
      <p:sp>
        <p:nvSpPr>
          <p:cNvPr id="58" name="Oval 57">
            <a:extLst>
              <a:ext uri="{FF2B5EF4-FFF2-40B4-BE49-F238E27FC236}">
                <a16:creationId xmlns:a16="http://schemas.microsoft.com/office/drawing/2014/main" id="{EE822389-D1A6-4AEF-8797-F58153F40213}"/>
              </a:ext>
            </a:extLst>
          </p:cNvPr>
          <p:cNvSpPr/>
          <p:nvPr/>
        </p:nvSpPr>
        <p:spPr>
          <a:xfrm>
            <a:off x="9548585" y="4953419"/>
            <a:ext cx="438968" cy="435843"/>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rPr>
              <a:t>2</a:t>
            </a:r>
          </a:p>
        </p:txBody>
      </p:sp>
      <mc:AlternateContent xmlns:mc="http://schemas.openxmlformats.org/markup-compatibility/2006" xmlns:a14="http://schemas.microsoft.com/office/drawing/2010/main">
        <mc:Choice Requires="a14">
          <p:sp>
            <p:nvSpPr>
              <p:cNvPr id="59" name="Rectangle 58">
                <a:extLst>
                  <a:ext uri="{FF2B5EF4-FFF2-40B4-BE49-F238E27FC236}">
                    <a16:creationId xmlns:a16="http://schemas.microsoft.com/office/drawing/2014/main" id="{4128D63B-755A-4420-8D0C-558D46D1F3C1}"/>
                  </a:ext>
                </a:extLst>
              </p:cNvPr>
              <p:cNvSpPr/>
              <p:nvPr/>
            </p:nvSpPr>
            <p:spPr>
              <a:xfrm>
                <a:off x="5035373" y="5031158"/>
                <a:ext cx="573811" cy="36933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n-US" sz="1800" i="1">
                              <a:latin typeface="Cambria Math" panose="02040503050406030204" pitchFamily="18" charset="0"/>
                            </a:rPr>
                            <m:t>𝑍</m:t>
                          </m:r>
                        </m:e>
                        <m:sub>
                          <m:r>
                            <a:rPr lang="en-US" sz="1800" i="1">
                              <a:latin typeface="Cambria Math" panose="02040503050406030204" pitchFamily="18" charset="0"/>
                            </a:rPr>
                            <m:t>𝑜</m:t>
                          </m:r>
                          <m:r>
                            <a:rPr lang="en-US" sz="1800" b="0" i="1" smtClean="0">
                              <a:latin typeface="Cambria Math" panose="02040503050406030204" pitchFamily="18" charset="0"/>
                            </a:rPr>
                            <m:t>1</m:t>
                          </m:r>
                        </m:sub>
                      </m:sSub>
                    </m:oMath>
                  </m:oMathPara>
                </a14:m>
                <a:endParaRPr lang="en-US" sz="1800" dirty="0"/>
              </a:p>
            </p:txBody>
          </p:sp>
        </mc:Choice>
        <mc:Fallback xmlns="">
          <p:sp>
            <p:nvSpPr>
              <p:cNvPr id="59" name="Rectangle 58">
                <a:extLst>
                  <a:ext uri="{FF2B5EF4-FFF2-40B4-BE49-F238E27FC236}">
                    <a16:creationId xmlns:a16="http://schemas.microsoft.com/office/drawing/2014/main" id="{4128D63B-755A-4420-8D0C-558D46D1F3C1}"/>
                  </a:ext>
                </a:extLst>
              </p:cNvPr>
              <p:cNvSpPr>
                <a:spLocks noRot="1" noChangeAspect="1" noMove="1" noResize="1" noEditPoints="1" noAdjustHandles="1" noChangeArrowheads="1" noChangeShapeType="1" noTextEdit="1"/>
              </p:cNvSpPr>
              <p:nvPr/>
            </p:nvSpPr>
            <p:spPr>
              <a:xfrm>
                <a:off x="5035373" y="5031158"/>
                <a:ext cx="573811" cy="369332"/>
              </a:xfrm>
              <a:prstGeom prst="rect">
                <a:avLst/>
              </a:prstGeom>
              <a:blipFill>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0" name="Rectangle 59">
                <a:extLst>
                  <a:ext uri="{FF2B5EF4-FFF2-40B4-BE49-F238E27FC236}">
                    <a16:creationId xmlns:a16="http://schemas.microsoft.com/office/drawing/2014/main" id="{BE40BA6E-E8D7-4F74-B63A-20AA91546812}"/>
                  </a:ext>
                </a:extLst>
              </p:cNvPr>
              <p:cNvSpPr/>
              <p:nvPr/>
            </p:nvSpPr>
            <p:spPr>
              <a:xfrm>
                <a:off x="8043275" y="5015890"/>
                <a:ext cx="573811" cy="36933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n-US" sz="1800" i="1">
                              <a:latin typeface="Cambria Math" panose="02040503050406030204" pitchFamily="18" charset="0"/>
                            </a:rPr>
                            <m:t>𝑍</m:t>
                          </m:r>
                        </m:e>
                        <m:sub>
                          <m:r>
                            <a:rPr lang="en-US" sz="1800" i="1">
                              <a:latin typeface="Cambria Math" panose="02040503050406030204" pitchFamily="18" charset="0"/>
                            </a:rPr>
                            <m:t>𝑜</m:t>
                          </m:r>
                          <m:r>
                            <a:rPr lang="en-US" sz="1800" b="0" i="1" smtClean="0">
                              <a:latin typeface="Cambria Math" panose="02040503050406030204" pitchFamily="18" charset="0"/>
                            </a:rPr>
                            <m:t>2</m:t>
                          </m:r>
                        </m:sub>
                      </m:sSub>
                    </m:oMath>
                  </m:oMathPara>
                </a14:m>
                <a:endParaRPr lang="en-US" sz="1800" dirty="0"/>
              </a:p>
            </p:txBody>
          </p:sp>
        </mc:Choice>
        <mc:Fallback xmlns="">
          <p:sp>
            <p:nvSpPr>
              <p:cNvPr id="60" name="Rectangle 59">
                <a:extLst>
                  <a:ext uri="{FF2B5EF4-FFF2-40B4-BE49-F238E27FC236}">
                    <a16:creationId xmlns:a16="http://schemas.microsoft.com/office/drawing/2014/main" id="{BE40BA6E-E8D7-4F74-B63A-20AA91546812}"/>
                  </a:ext>
                </a:extLst>
              </p:cNvPr>
              <p:cNvSpPr>
                <a:spLocks noRot="1" noChangeAspect="1" noMove="1" noResize="1" noEditPoints="1" noAdjustHandles="1" noChangeArrowheads="1" noChangeShapeType="1" noTextEdit="1"/>
              </p:cNvSpPr>
              <p:nvPr/>
            </p:nvSpPr>
            <p:spPr>
              <a:xfrm>
                <a:off x="8043275" y="5015890"/>
                <a:ext cx="573811" cy="369332"/>
              </a:xfrm>
              <a:prstGeom prst="rect">
                <a:avLst/>
              </a:prstGeom>
              <a:blipFill>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7" name="Rectangle 66">
                <a:extLst>
                  <a:ext uri="{FF2B5EF4-FFF2-40B4-BE49-F238E27FC236}">
                    <a16:creationId xmlns:a16="http://schemas.microsoft.com/office/drawing/2014/main" id="{5C270275-E2C9-47F5-9210-65E1A579F1E4}"/>
                  </a:ext>
                </a:extLst>
              </p:cNvPr>
              <p:cNvSpPr/>
              <p:nvPr/>
            </p:nvSpPr>
            <p:spPr>
              <a:xfrm>
                <a:off x="4139052" y="4920366"/>
                <a:ext cx="573810" cy="36933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n-US" sz="1800" i="1">
                              <a:latin typeface="Cambria Math" panose="02040503050406030204" pitchFamily="18" charset="0"/>
                            </a:rPr>
                            <m:t>𝑍</m:t>
                          </m:r>
                        </m:e>
                        <m:sub>
                          <m:r>
                            <a:rPr lang="en-US" sz="1800" i="1">
                              <a:latin typeface="Cambria Math" panose="02040503050406030204" pitchFamily="18" charset="0"/>
                            </a:rPr>
                            <m:t>𝑜</m:t>
                          </m:r>
                          <m:r>
                            <a:rPr lang="en-US" sz="1800" b="0" i="1" smtClean="0">
                              <a:latin typeface="Cambria Math" panose="02040503050406030204" pitchFamily="18" charset="0"/>
                            </a:rPr>
                            <m:t>1</m:t>
                          </m:r>
                        </m:sub>
                      </m:sSub>
                    </m:oMath>
                  </m:oMathPara>
                </a14:m>
                <a:endParaRPr lang="en-US" sz="1800" dirty="0"/>
              </a:p>
            </p:txBody>
          </p:sp>
        </mc:Choice>
        <mc:Fallback xmlns="">
          <p:sp>
            <p:nvSpPr>
              <p:cNvPr id="67" name="Rectangle 66">
                <a:extLst>
                  <a:ext uri="{FF2B5EF4-FFF2-40B4-BE49-F238E27FC236}">
                    <a16:creationId xmlns:a16="http://schemas.microsoft.com/office/drawing/2014/main" id="{5C270275-E2C9-47F5-9210-65E1A579F1E4}"/>
                  </a:ext>
                </a:extLst>
              </p:cNvPr>
              <p:cNvSpPr>
                <a:spLocks noRot="1" noChangeAspect="1" noMove="1" noResize="1" noEditPoints="1" noAdjustHandles="1" noChangeArrowheads="1" noChangeShapeType="1" noTextEdit="1"/>
              </p:cNvSpPr>
              <p:nvPr/>
            </p:nvSpPr>
            <p:spPr>
              <a:xfrm>
                <a:off x="4139052" y="4920366"/>
                <a:ext cx="573810" cy="369332"/>
              </a:xfrm>
              <a:prstGeom prst="rect">
                <a:avLst/>
              </a:prstGeom>
              <a:blipFill>
                <a:blip r:embed="rId11"/>
                <a:stretch>
                  <a:fillRect/>
                </a:stretch>
              </a:blipFill>
            </p:spPr>
            <p:txBody>
              <a:bodyPr/>
              <a:lstStyle/>
              <a:p>
                <a:r>
                  <a:rPr lang="en-US">
                    <a:noFill/>
                  </a:rPr>
                  <a:t> </a:t>
                </a:r>
              </a:p>
            </p:txBody>
          </p:sp>
        </mc:Fallback>
      </mc:AlternateContent>
      <p:sp>
        <p:nvSpPr>
          <p:cNvPr id="68" name="Rectangle 67">
            <a:extLst>
              <a:ext uri="{FF2B5EF4-FFF2-40B4-BE49-F238E27FC236}">
                <a16:creationId xmlns:a16="http://schemas.microsoft.com/office/drawing/2014/main" id="{6550E70A-CCFB-427C-A121-EE64D2E80964}"/>
              </a:ext>
            </a:extLst>
          </p:cNvPr>
          <p:cNvSpPr/>
          <p:nvPr/>
        </p:nvSpPr>
        <p:spPr>
          <a:xfrm>
            <a:off x="1661554" y="4295895"/>
            <a:ext cx="2230464" cy="400110"/>
          </a:xfrm>
          <a:prstGeom prst="rect">
            <a:avLst/>
          </a:prstGeom>
        </p:spPr>
        <p:txBody>
          <a:bodyPr wrap="square">
            <a:spAutoFit/>
          </a:bodyPr>
          <a:lstStyle/>
          <a:p>
            <a:r>
              <a:rPr lang="en-US" sz="2000" b="1" dirty="0"/>
              <a:t>Measurement 2:</a:t>
            </a:r>
          </a:p>
        </p:txBody>
      </p:sp>
      <mc:AlternateContent xmlns:mc="http://schemas.openxmlformats.org/markup-compatibility/2006" xmlns:a14="http://schemas.microsoft.com/office/drawing/2010/main">
        <mc:Choice Requires="a14">
          <p:sp>
            <p:nvSpPr>
              <p:cNvPr id="69" name="Rectangle 68">
                <a:extLst>
                  <a:ext uri="{FF2B5EF4-FFF2-40B4-BE49-F238E27FC236}">
                    <a16:creationId xmlns:a16="http://schemas.microsoft.com/office/drawing/2014/main" id="{2CEB7FA9-3288-4388-9B60-C40B1D5057D5}"/>
                  </a:ext>
                </a:extLst>
              </p:cNvPr>
              <p:cNvSpPr/>
              <p:nvPr/>
            </p:nvSpPr>
            <p:spPr>
              <a:xfrm>
                <a:off x="9256300" y="5284154"/>
                <a:ext cx="677557" cy="461665"/>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US" sz="2400" i="1" smtClean="0">
                              <a:solidFill>
                                <a:srgbClr val="FF0000"/>
                              </a:solidFill>
                              <a:latin typeface="Cambria Math" panose="02040503050406030204" pitchFamily="18" charset="0"/>
                            </a:rPr>
                          </m:ctrlPr>
                        </m:sSubSupPr>
                        <m:e>
                          <m:r>
                            <a:rPr lang="en-US" sz="2400" i="1">
                              <a:solidFill>
                                <a:srgbClr val="FF0000"/>
                              </a:solidFill>
                              <a:latin typeface="Cambria Math" panose="02040503050406030204" pitchFamily="18" charset="0"/>
                            </a:rPr>
                            <m:t>𝑉</m:t>
                          </m:r>
                        </m:e>
                        <m:sub>
                          <m:r>
                            <a:rPr lang="en-US" sz="2400" i="1">
                              <a:solidFill>
                                <a:srgbClr val="FF0000"/>
                              </a:solidFill>
                              <a:latin typeface="Cambria Math" panose="02040503050406030204" pitchFamily="18" charset="0"/>
                            </a:rPr>
                            <m:t>2</m:t>
                          </m:r>
                          <m:r>
                            <a:rPr lang="en-US" sz="2400" b="0" i="1" smtClean="0">
                              <a:solidFill>
                                <a:srgbClr val="FF0000"/>
                              </a:solidFill>
                              <a:latin typeface="Cambria Math" panose="02040503050406030204" pitchFamily="18" charset="0"/>
                            </a:rPr>
                            <m:t>2</m:t>
                          </m:r>
                        </m:sub>
                        <m:sup>
                          <m:r>
                            <a:rPr lang="en-US" sz="2400" i="1">
                              <a:solidFill>
                                <a:srgbClr val="FF0000"/>
                              </a:solidFill>
                              <a:latin typeface="Cambria Math" panose="02040503050406030204" pitchFamily="18" charset="0"/>
                            </a:rPr>
                            <m:t>−</m:t>
                          </m:r>
                        </m:sup>
                      </m:sSubSup>
                    </m:oMath>
                  </m:oMathPara>
                </a14:m>
                <a:endParaRPr lang="en-US" sz="2400" dirty="0">
                  <a:solidFill>
                    <a:srgbClr val="FF0000"/>
                  </a:solidFill>
                </a:endParaRPr>
              </a:p>
            </p:txBody>
          </p:sp>
        </mc:Choice>
        <mc:Fallback xmlns="">
          <p:sp>
            <p:nvSpPr>
              <p:cNvPr id="69" name="Rectangle 68">
                <a:extLst>
                  <a:ext uri="{FF2B5EF4-FFF2-40B4-BE49-F238E27FC236}">
                    <a16:creationId xmlns:a16="http://schemas.microsoft.com/office/drawing/2014/main" id="{2CEB7FA9-3288-4388-9B60-C40B1D5057D5}"/>
                  </a:ext>
                </a:extLst>
              </p:cNvPr>
              <p:cNvSpPr>
                <a:spLocks noRot="1" noChangeAspect="1" noMove="1" noResize="1" noEditPoints="1" noAdjustHandles="1" noChangeArrowheads="1" noChangeShapeType="1" noTextEdit="1"/>
              </p:cNvSpPr>
              <p:nvPr/>
            </p:nvSpPr>
            <p:spPr>
              <a:xfrm>
                <a:off x="9256300" y="5284154"/>
                <a:ext cx="677557" cy="461665"/>
              </a:xfrm>
              <a:prstGeom prst="rect">
                <a:avLst/>
              </a:prstGeom>
              <a:blipFill>
                <a:blip r:embed="rId12"/>
                <a:stretch>
                  <a:fillRect b="-3947"/>
                </a:stretch>
              </a:blipFill>
            </p:spPr>
            <p:txBody>
              <a:bodyPr/>
              <a:lstStyle/>
              <a:p>
                <a:r>
                  <a:rPr lang="en-US">
                    <a:noFill/>
                  </a:rPr>
                  <a:t> </a:t>
                </a:r>
              </a:p>
            </p:txBody>
          </p:sp>
        </mc:Fallback>
      </mc:AlternateContent>
      <p:cxnSp>
        <p:nvCxnSpPr>
          <p:cNvPr id="70" name="Straight Arrow Connector 69">
            <a:extLst>
              <a:ext uri="{FF2B5EF4-FFF2-40B4-BE49-F238E27FC236}">
                <a16:creationId xmlns:a16="http://schemas.microsoft.com/office/drawing/2014/main" id="{90375D20-662B-44A5-9A82-3B13F59BC8E6}"/>
              </a:ext>
            </a:extLst>
          </p:cNvPr>
          <p:cNvCxnSpPr>
            <a:cxnSpLocks/>
          </p:cNvCxnSpPr>
          <p:nvPr/>
        </p:nvCxnSpPr>
        <p:spPr>
          <a:xfrm>
            <a:off x="8972260" y="5535002"/>
            <a:ext cx="344821"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1" name="Rectangle 70">
                <a:extLst>
                  <a:ext uri="{FF2B5EF4-FFF2-40B4-BE49-F238E27FC236}">
                    <a16:creationId xmlns:a16="http://schemas.microsoft.com/office/drawing/2014/main" id="{D0EBE9C7-D931-465D-916D-E8348F844FA1}"/>
                  </a:ext>
                </a:extLst>
              </p:cNvPr>
              <p:cNvSpPr/>
              <p:nvPr/>
            </p:nvSpPr>
            <p:spPr>
              <a:xfrm>
                <a:off x="3908677" y="5461457"/>
                <a:ext cx="670440" cy="461665"/>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US" sz="2400" i="1" smtClean="0">
                              <a:solidFill>
                                <a:srgbClr val="FF0000"/>
                              </a:solidFill>
                              <a:latin typeface="Cambria Math" panose="02040503050406030204" pitchFamily="18" charset="0"/>
                            </a:rPr>
                          </m:ctrlPr>
                        </m:sSubSupPr>
                        <m:e>
                          <m:r>
                            <a:rPr lang="en-US" sz="2400" i="1">
                              <a:solidFill>
                                <a:srgbClr val="FF0000"/>
                              </a:solidFill>
                              <a:latin typeface="Cambria Math" panose="02040503050406030204" pitchFamily="18" charset="0"/>
                            </a:rPr>
                            <m:t>𝑉</m:t>
                          </m:r>
                        </m:e>
                        <m:sub>
                          <m:r>
                            <a:rPr lang="en-US" sz="2400" i="1">
                              <a:solidFill>
                                <a:srgbClr val="FF0000"/>
                              </a:solidFill>
                              <a:latin typeface="Cambria Math" panose="02040503050406030204" pitchFamily="18" charset="0"/>
                            </a:rPr>
                            <m:t>1</m:t>
                          </m:r>
                          <m:r>
                            <a:rPr lang="en-US" sz="2400" b="0" i="1" smtClean="0">
                              <a:solidFill>
                                <a:srgbClr val="FF0000"/>
                              </a:solidFill>
                              <a:latin typeface="Cambria Math" panose="02040503050406030204" pitchFamily="18" charset="0"/>
                            </a:rPr>
                            <m:t>2</m:t>
                          </m:r>
                        </m:sub>
                        <m:sup>
                          <m:r>
                            <a:rPr lang="en-US" sz="2400" i="1">
                              <a:solidFill>
                                <a:srgbClr val="FF0000"/>
                              </a:solidFill>
                              <a:latin typeface="Cambria Math" panose="02040503050406030204" pitchFamily="18" charset="0"/>
                            </a:rPr>
                            <m:t>−</m:t>
                          </m:r>
                        </m:sup>
                      </m:sSubSup>
                    </m:oMath>
                  </m:oMathPara>
                </a14:m>
                <a:endParaRPr lang="en-US" sz="2400" dirty="0">
                  <a:solidFill>
                    <a:srgbClr val="FF0000"/>
                  </a:solidFill>
                </a:endParaRPr>
              </a:p>
            </p:txBody>
          </p:sp>
        </mc:Choice>
        <mc:Fallback xmlns="">
          <p:sp>
            <p:nvSpPr>
              <p:cNvPr id="71" name="Rectangle 70">
                <a:extLst>
                  <a:ext uri="{FF2B5EF4-FFF2-40B4-BE49-F238E27FC236}">
                    <a16:creationId xmlns:a16="http://schemas.microsoft.com/office/drawing/2014/main" id="{D0EBE9C7-D931-465D-916D-E8348F844FA1}"/>
                  </a:ext>
                </a:extLst>
              </p:cNvPr>
              <p:cNvSpPr>
                <a:spLocks noRot="1" noChangeAspect="1" noMove="1" noResize="1" noEditPoints="1" noAdjustHandles="1" noChangeArrowheads="1" noChangeShapeType="1" noTextEdit="1"/>
              </p:cNvSpPr>
              <p:nvPr/>
            </p:nvSpPr>
            <p:spPr>
              <a:xfrm>
                <a:off x="3908677" y="5461457"/>
                <a:ext cx="670440" cy="461665"/>
              </a:xfrm>
              <a:prstGeom prst="rect">
                <a:avLst/>
              </a:prstGeom>
              <a:blipFill>
                <a:blip r:embed="rId13"/>
                <a:stretch>
                  <a:fillRect b="-3947"/>
                </a:stretch>
              </a:blipFill>
            </p:spPr>
            <p:txBody>
              <a:bodyPr/>
              <a:lstStyle/>
              <a:p>
                <a:r>
                  <a:rPr lang="en-US">
                    <a:noFill/>
                  </a:rPr>
                  <a:t> </a:t>
                </a:r>
              </a:p>
            </p:txBody>
          </p:sp>
        </mc:Fallback>
      </mc:AlternateContent>
      <p:cxnSp>
        <p:nvCxnSpPr>
          <p:cNvPr id="72" name="Straight Arrow Connector 71">
            <a:extLst>
              <a:ext uri="{FF2B5EF4-FFF2-40B4-BE49-F238E27FC236}">
                <a16:creationId xmlns:a16="http://schemas.microsoft.com/office/drawing/2014/main" id="{1E537ECE-EABD-49E3-9827-648A488D52B7}"/>
              </a:ext>
            </a:extLst>
          </p:cNvPr>
          <p:cNvCxnSpPr>
            <a:cxnSpLocks/>
          </p:cNvCxnSpPr>
          <p:nvPr/>
        </p:nvCxnSpPr>
        <p:spPr>
          <a:xfrm flipH="1" flipV="1">
            <a:off x="8337277" y="4690366"/>
            <a:ext cx="397504" cy="974"/>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73" name="Rectangle 72">
                <a:extLst>
                  <a:ext uri="{FF2B5EF4-FFF2-40B4-BE49-F238E27FC236}">
                    <a16:creationId xmlns:a16="http://schemas.microsoft.com/office/drawing/2014/main" id="{594A1758-3B5F-4518-B1BA-59F32B14BDB4}"/>
                  </a:ext>
                </a:extLst>
              </p:cNvPr>
              <p:cNvSpPr/>
              <p:nvPr/>
            </p:nvSpPr>
            <p:spPr>
              <a:xfrm>
                <a:off x="8617085" y="4404322"/>
                <a:ext cx="639214" cy="47500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US" sz="2400" i="1" smtClean="0">
                              <a:solidFill>
                                <a:srgbClr val="FF0000"/>
                              </a:solidFill>
                              <a:latin typeface="Cambria Math" panose="02040503050406030204" pitchFamily="18" charset="0"/>
                            </a:rPr>
                          </m:ctrlPr>
                        </m:sSubSupPr>
                        <m:e>
                          <m:r>
                            <a:rPr lang="en-US" sz="2400" i="1">
                              <a:solidFill>
                                <a:srgbClr val="FF0000"/>
                              </a:solidFill>
                              <a:latin typeface="Cambria Math" panose="02040503050406030204" pitchFamily="18" charset="0"/>
                            </a:rPr>
                            <m:t>𝑉</m:t>
                          </m:r>
                        </m:e>
                        <m:sub>
                          <m:r>
                            <a:rPr lang="en-US" sz="2400" b="0" i="1" smtClean="0">
                              <a:solidFill>
                                <a:srgbClr val="FF0000"/>
                              </a:solidFill>
                              <a:latin typeface="Cambria Math" panose="02040503050406030204" pitchFamily="18" charset="0"/>
                            </a:rPr>
                            <m:t>2</m:t>
                          </m:r>
                        </m:sub>
                        <m:sup>
                          <m:r>
                            <a:rPr lang="en-US" sz="2400" i="1">
                              <a:solidFill>
                                <a:srgbClr val="FF0000"/>
                              </a:solidFill>
                              <a:latin typeface="Cambria Math" panose="02040503050406030204" pitchFamily="18" charset="0"/>
                            </a:rPr>
                            <m:t>+</m:t>
                          </m:r>
                        </m:sup>
                      </m:sSubSup>
                    </m:oMath>
                  </m:oMathPara>
                </a14:m>
                <a:endParaRPr lang="en-US" sz="2400" dirty="0">
                  <a:solidFill>
                    <a:srgbClr val="FF0000"/>
                  </a:solidFill>
                </a:endParaRPr>
              </a:p>
            </p:txBody>
          </p:sp>
        </mc:Choice>
        <mc:Fallback xmlns="">
          <p:sp>
            <p:nvSpPr>
              <p:cNvPr id="73" name="Rectangle 72">
                <a:extLst>
                  <a:ext uri="{FF2B5EF4-FFF2-40B4-BE49-F238E27FC236}">
                    <a16:creationId xmlns:a16="http://schemas.microsoft.com/office/drawing/2014/main" id="{594A1758-3B5F-4518-B1BA-59F32B14BDB4}"/>
                  </a:ext>
                </a:extLst>
              </p:cNvPr>
              <p:cNvSpPr>
                <a:spLocks noRot="1" noChangeAspect="1" noMove="1" noResize="1" noEditPoints="1" noAdjustHandles="1" noChangeArrowheads="1" noChangeShapeType="1" noTextEdit="1"/>
              </p:cNvSpPr>
              <p:nvPr/>
            </p:nvSpPr>
            <p:spPr>
              <a:xfrm>
                <a:off x="8617085" y="4404322"/>
                <a:ext cx="639214" cy="475002"/>
              </a:xfrm>
              <a:prstGeom prst="rect">
                <a:avLst/>
              </a:prstGeom>
              <a:blipFill>
                <a:blip r:embed="rId14"/>
                <a:stretch>
                  <a:fillRect b="-6410"/>
                </a:stretch>
              </a:blipFill>
            </p:spPr>
            <p:txBody>
              <a:bodyPr/>
              <a:lstStyle/>
              <a:p>
                <a:r>
                  <a:rPr lang="en-US">
                    <a:noFill/>
                  </a:rPr>
                  <a:t> </a:t>
                </a:r>
              </a:p>
            </p:txBody>
          </p:sp>
        </mc:Fallback>
      </mc:AlternateContent>
      <p:cxnSp>
        <p:nvCxnSpPr>
          <p:cNvPr id="74" name="Straight Arrow Connector 73">
            <a:extLst>
              <a:ext uri="{FF2B5EF4-FFF2-40B4-BE49-F238E27FC236}">
                <a16:creationId xmlns:a16="http://schemas.microsoft.com/office/drawing/2014/main" id="{11F6F8F4-9859-407F-B7A5-4F91ECECF91F}"/>
              </a:ext>
            </a:extLst>
          </p:cNvPr>
          <p:cNvCxnSpPr>
            <a:cxnSpLocks/>
          </p:cNvCxnSpPr>
          <p:nvPr/>
        </p:nvCxnSpPr>
        <p:spPr>
          <a:xfrm flipH="1">
            <a:off x="4538403" y="5728130"/>
            <a:ext cx="307823"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 name="Title 3">
            <a:extLst>
              <a:ext uri="{FF2B5EF4-FFF2-40B4-BE49-F238E27FC236}">
                <a16:creationId xmlns:a16="http://schemas.microsoft.com/office/drawing/2014/main" id="{ED4DAAD8-5062-40CB-BF29-60F1D1EB643C}"/>
              </a:ext>
            </a:extLst>
          </p:cNvPr>
          <p:cNvSpPr>
            <a:spLocks noGrp="1"/>
          </p:cNvSpPr>
          <p:nvPr>
            <p:ph type="title"/>
          </p:nvPr>
        </p:nvSpPr>
        <p:spPr/>
        <p:txBody>
          <a:bodyPr/>
          <a:lstStyle/>
          <a:p>
            <a:r>
              <a:rPr lang="en-US" dirty="0">
                <a:latin typeface="+mn-lt"/>
              </a:rPr>
              <a:t>S-parameters</a:t>
            </a:r>
          </a:p>
        </p:txBody>
      </p:sp>
    </p:spTree>
    <p:extLst>
      <p:ext uri="{BB962C8B-B14F-4D97-AF65-F5344CB8AC3E}">
        <p14:creationId xmlns:p14="http://schemas.microsoft.com/office/powerpoint/2010/main" val="103758924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E76F03A-3EC9-45B5-A3E5-88124F6107E3}"/>
              </a:ext>
            </a:extLst>
          </p:cNvPr>
          <p:cNvPicPr>
            <a:picLocks noChangeAspect="1"/>
          </p:cNvPicPr>
          <p:nvPr/>
        </p:nvPicPr>
        <p:blipFill>
          <a:blip r:embed="rId2"/>
          <a:stretch>
            <a:fillRect/>
          </a:stretch>
        </p:blipFill>
        <p:spPr>
          <a:xfrm>
            <a:off x="5431774" y="2677973"/>
            <a:ext cx="4874788" cy="1107586"/>
          </a:xfrm>
          <a:prstGeom prst="rect">
            <a:avLst/>
          </a:prstGeom>
        </p:spPr>
      </p:pic>
      <p:sp>
        <p:nvSpPr>
          <p:cNvPr id="14" name="Rectangle 13">
            <a:extLst>
              <a:ext uri="{FF2B5EF4-FFF2-40B4-BE49-F238E27FC236}">
                <a16:creationId xmlns:a16="http://schemas.microsoft.com/office/drawing/2014/main" id="{4377CBBA-19D8-4552-9E01-86FD868E6A2E}"/>
              </a:ext>
            </a:extLst>
          </p:cNvPr>
          <p:cNvSpPr/>
          <p:nvPr/>
        </p:nvSpPr>
        <p:spPr>
          <a:xfrm>
            <a:off x="2333330" y="618251"/>
            <a:ext cx="7846243" cy="646331"/>
          </a:xfrm>
          <a:prstGeom prst="rect">
            <a:avLst/>
          </a:prstGeom>
        </p:spPr>
        <p:txBody>
          <a:bodyPr wrap="square">
            <a:spAutoFit/>
          </a:bodyPr>
          <a:lstStyle/>
          <a:p>
            <a:r>
              <a:rPr lang="en-US" sz="1800" i="1" dirty="0"/>
              <a:t>S-parameters are a way of externally characterizing a system by analyzing the transmissions and reflections of voltage signals at its ports.</a:t>
            </a:r>
          </a:p>
        </p:txBody>
      </p:sp>
      <p:sp>
        <p:nvSpPr>
          <p:cNvPr id="40" name="Rectangle 39">
            <a:extLst>
              <a:ext uri="{FF2B5EF4-FFF2-40B4-BE49-F238E27FC236}">
                <a16:creationId xmlns:a16="http://schemas.microsoft.com/office/drawing/2014/main" id="{B3AEF08A-4DF4-4018-9B39-48D5B0C0E607}"/>
              </a:ext>
            </a:extLst>
          </p:cNvPr>
          <p:cNvSpPr/>
          <p:nvPr/>
        </p:nvSpPr>
        <p:spPr>
          <a:xfrm>
            <a:off x="2123884" y="3785559"/>
            <a:ext cx="8303233" cy="369332"/>
          </a:xfrm>
          <a:prstGeom prst="rect">
            <a:avLst/>
          </a:prstGeom>
        </p:spPr>
        <p:txBody>
          <a:bodyPr wrap="square">
            <a:spAutoFit/>
          </a:bodyPr>
          <a:lstStyle/>
          <a:p>
            <a:r>
              <a:rPr lang="en-US" sz="1800" dirty="0"/>
              <a:t>Please note the following:</a:t>
            </a:r>
          </a:p>
        </p:txBody>
      </p:sp>
      <p:sp>
        <p:nvSpPr>
          <p:cNvPr id="44" name="Rectangle 43">
            <a:extLst>
              <a:ext uri="{FF2B5EF4-FFF2-40B4-BE49-F238E27FC236}">
                <a16:creationId xmlns:a16="http://schemas.microsoft.com/office/drawing/2014/main" id="{A7A1F829-6C57-4B00-B9AC-4C3BB894E3CF}"/>
              </a:ext>
            </a:extLst>
          </p:cNvPr>
          <p:cNvSpPr/>
          <p:nvPr/>
        </p:nvSpPr>
        <p:spPr>
          <a:xfrm>
            <a:off x="2168691" y="4166948"/>
            <a:ext cx="8303233" cy="1754326"/>
          </a:xfrm>
          <a:prstGeom prst="rect">
            <a:avLst/>
          </a:prstGeom>
        </p:spPr>
        <p:txBody>
          <a:bodyPr wrap="square">
            <a:spAutoFit/>
          </a:bodyPr>
          <a:lstStyle/>
          <a:p>
            <a:pPr marL="285750" indent="-285750">
              <a:buFont typeface="Arial" panose="020B0604020202020204" pitchFamily="34" charset="0"/>
              <a:buChar char="•"/>
            </a:pPr>
            <a:r>
              <a:rPr lang="en-US" sz="1800" dirty="0"/>
              <a:t>For accurate measurements, the input at all non-driven ports </a:t>
            </a:r>
            <a:r>
              <a:rPr lang="en-US" sz="1800" i="1" dirty="0"/>
              <a:t>must</a:t>
            </a:r>
            <a:r>
              <a:rPr lang="en-US" sz="1800" dirty="0"/>
              <a:t> be zero.</a:t>
            </a:r>
          </a:p>
          <a:p>
            <a:pPr marL="285750" indent="-285750">
              <a:buFont typeface="Arial" panose="020B0604020202020204" pitchFamily="34" charset="0"/>
              <a:buChar char="•"/>
            </a:pPr>
            <a:r>
              <a:rPr lang="en-US" sz="1800" dirty="0"/>
              <a:t>If the non-driven port were not match-terminated, the signal exiting that port would be partially reflected at the load, and this reflected signal would </a:t>
            </a:r>
            <a:r>
              <a:rPr lang="en-US" sz="1800" i="1" dirty="0"/>
              <a:t>re-enter the system</a:t>
            </a:r>
            <a:r>
              <a:rPr lang="en-US" sz="1800" dirty="0"/>
              <a:t>, appearing as an input at that port.</a:t>
            </a:r>
          </a:p>
          <a:p>
            <a:pPr marL="285750" indent="-285750">
              <a:buFont typeface="Arial" panose="020B0604020202020204" pitchFamily="34" charset="0"/>
              <a:buChar char="•"/>
            </a:pPr>
            <a:r>
              <a:rPr lang="en-US" sz="1800" dirty="0"/>
              <a:t>Match-termination ensures that </a:t>
            </a:r>
            <a:r>
              <a:rPr lang="en-US" sz="1800" i="1" dirty="0"/>
              <a:t>all</a:t>
            </a:r>
            <a:r>
              <a:rPr lang="en-US" sz="1800" dirty="0"/>
              <a:t> the signal exiting the passive port is absorbed by the load, and </a:t>
            </a:r>
            <a:r>
              <a:rPr lang="en-US" sz="1800" i="1" dirty="0"/>
              <a:t>none reflects back into the circuit</a:t>
            </a:r>
            <a:r>
              <a:rPr lang="en-US" sz="1800" dirty="0"/>
              <a:t>.</a:t>
            </a:r>
          </a:p>
        </p:txBody>
      </p:sp>
      <p:pic>
        <p:nvPicPr>
          <p:cNvPr id="4" name="Picture 3">
            <a:extLst>
              <a:ext uri="{FF2B5EF4-FFF2-40B4-BE49-F238E27FC236}">
                <a16:creationId xmlns:a16="http://schemas.microsoft.com/office/drawing/2014/main" id="{CBCEA67E-47C9-4FA3-BCAE-5DA48267BA75}"/>
              </a:ext>
            </a:extLst>
          </p:cNvPr>
          <p:cNvPicPr>
            <a:picLocks noChangeAspect="1"/>
          </p:cNvPicPr>
          <p:nvPr/>
        </p:nvPicPr>
        <p:blipFill>
          <a:blip r:embed="rId3"/>
          <a:stretch>
            <a:fillRect/>
          </a:stretch>
        </p:blipFill>
        <p:spPr>
          <a:xfrm>
            <a:off x="1676401" y="1550406"/>
            <a:ext cx="4867733" cy="1382719"/>
          </a:xfrm>
          <a:prstGeom prst="rect">
            <a:avLst/>
          </a:prstGeom>
        </p:spPr>
      </p:pic>
      <p:sp>
        <p:nvSpPr>
          <p:cNvPr id="2" name="Title 1">
            <a:extLst>
              <a:ext uri="{FF2B5EF4-FFF2-40B4-BE49-F238E27FC236}">
                <a16:creationId xmlns:a16="http://schemas.microsoft.com/office/drawing/2014/main" id="{0C58EE69-C7A8-4EFB-A1A6-2FA178904069}"/>
              </a:ext>
            </a:extLst>
          </p:cNvPr>
          <p:cNvSpPr>
            <a:spLocks noGrp="1"/>
          </p:cNvSpPr>
          <p:nvPr>
            <p:ph type="title"/>
          </p:nvPr>
        </p:nvSpPr>
        <p:spPr/>
        <p:txBody>
          <a:bodyPr/>
          <a:lstStyle/>
          <a:p>
            <a:r>
              <a:rPr lang="en-US" dirty="0">
                <a:latin typeface="+mn-lt"/>
              </a:rPr>
              <a:t>S-parameters</a:t>
            </a:r>
          </a:p>
        </p:txBody>
      </p:sp>
    </p:spTree>
    <p:extLst>
      <p:ext uri="{BB962C8B-B14F-4D97-AF65-F5344CB8AC3E}">
        <p14:creationId xmlns:p14="http://schemas.microsoft.com/office/powerpoint/2010/main" val="107624963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4377CBBA-19D8-4552-9E01-86FD868E6A2E}"/>
              </a:ext>
            </a:extLst>
          </p:cNvPr>
          <p:cNvSpPr/>
          <p:nvPr/>
        </p:nvSpPr>
        <p:spPr>
          <a:xfrm>
            <a:off x="2333330" y="618251"/>
            <a:ext cx="7846243" cy="646331"/>
          </a:xfrm>
          <a:prstGeom prst="rect">
            <a:avLst/>
          </a:prstGeom>
        </p:spPr>
        <p:txBody>
          <a:bodyPr wrap="square">
            <a:spAutoFit/>
          </a:bodyPr>
          <a:lstStyle/>
          <a:p>
            <a:r>
              <a:rPr lang="en-US" sz="1800" i="1" dirty="0"/>
              <a:t>S-parameters are a way of externally characterizing a system by analyzing the transmissions and reflections of voltage signals at its ports.</a:t>
            </a:r>
          </a:p>
        </p:txBody>
      </p:sp>
      <mc:AlternateContent xmlns:mc="http://schemas.openxmlformats.org/markup-compatibility/2006" xmlns:a14="http://schemas.microsoft.com/office/drawing/2010/main">
        <mc:Choice Requires="a14">
          <p:sp>
            <p:nvSpPr>
              <p:cNvPr id="27" name="Rectangle 26">
                <a:extLst>
                  <a:ext uri="{FF2B5EF4-FFF2-40B4-BE49-F238E27FC236}">
                    <a16:creationId xmlns:a16="http://schemas.microsoft.com/office/drawing/2014/main" id="{E2093FBD-A833-4F2F-9C61-7AD1F3749358}"/>
                  </a:ext>
                </a:extLst>
              </p:cNvPr>
              <p:cNvSpPr/>
              <p:nvPr/>
            </p:nvSpPr>
            <p:spPr>
              <a:xfrm>
                <a:off x="2333330" y="1531757"/>
                <a:ext cx="7846243" cy="923330"/>
              </a:xfrm>
              <a:prstGeom prst="rect">
                <a:avLst/>
              </a:prstGeom>
            </p:spPr>
            <p:txBody>
              <a:bodyPr wrap="square">
                <a:spAutoFit/>
              </a:bodyPr>
              <a:lstStyle/>
              <a:p>
                <a:r>
                  <a:rPr lang="en-US" sz="1800" dirty="0">
                    <a:solidFill>
                      <a:schemeClr val="tx1"/>
                    </a:solidFill>
                  </a:rPr>
                  <a:t>For an N-port network, the S-parameters will be represented by an</a:t>
                </a:r>
                <a:r>
                  <a:rPr lang="en-US" sz="1800" dirty="0"/>
                  <a:t> </a:t>
                </a:r>
                <a14:m>
                  <m:oMath xmlns:m="http://schemas.openxmlformats.org/officeDocument/2006/math">
                    <m:r>
                      <a:rPr lang="en-US" sz="1800" i="1">
                        <a:latin typeface="Cambria Math" panose="02040503050406030204" pitchFamily="18" charset="0"/>
                      </a:rPr>
                      <m:t>𝑁</m:t>
                    </m:r>
                    <m:r>
                      <a:rPr lang="en-US" sz="1800" i="1">
                        <a:latin typeface="Cambria Math" panose="02040503050406030204" pitchFamily="18" charset="0"/>
                      </a:rPr>
                      <m:t>×</m:t>
                    </m:r>
                    <m:r>
                      <a:rPr lang="en-US" sz="1800" i="1">
                        <a:latin typeface="Cambria Math" panose="02040503050406030204" pitchFamily="18" charset="0"/>
                      </a:rPr>
                      <m:t>𝑁</m:t>
                    </m:r>
                  </m:oMath>
                </a14:m>
                <a:r>
                  <a:rPr lang="en-US" sz="1800" dirty="0">
                    <a:solidFill>
                      <a:schemeClr val="tx1"/>
                    </a:solidFill>
                  </a:rPr>
                  <a:t> matrix. </a:t>
                </a:r>
                <a:r>
                  <a:rPr lang="en-US" sz="1800" dirty="0"/>
                  <a:t>As an example, a 2-port network will have the following S-parameters, or scattering-matrix:</a:t>
                </a:r>
              </a:p>
            </p:txBody>
          </p:sp>
        </mc:Choice>
        <mc:Fallback xmlns="">
          <p:sp>
            <p:nvSpPr>
              <p:cNvPr id="27" name="Rectangle 26">
                <a:extLst>
                  <a:ext uri="{FF2B5EF4-FFF2-40B4-BE49-F238E27FC236}">
                    <a16:creationId xmlns:a16="http://schemas.microsoft.com/office/drawing/2014/main" id="{E2093FBD-A833-4F2F-9C61-7AD1F3749358}"/>
                  </a:ext>
                </a:extLst>
              </p:cNvPr>
              <p:cNvSpPr>
                <a:spLocks noRot="1" noChangeAspect="1" noMove="1" noResize="1" noEditPoints="1" noAdjustHandles="1" noChangeArrowheads="1" noChangeShapeType="1" noTextEdit="1"/>
              </p:cNvSpPr>
              <p:nvPr/>
            </p:nvSpPr>
            <p:spPr>
              <a:xfrm>
                <a:off x="2333330" y="1531757"/>
                <a:ext cx="7846243" cy="923330"/>
              </a:xfrm>
              <a:prstGeom prst="rect">
                <a:avLst/>
              </a:prstGeom>
              <a:blipFill>
                <a:blip r:embed="rId3"/>
                <a:stretch>
                  <a:fillRect l="-699" t="-3289" b="-921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Rectangle 3">
                <a:extLst>
                  <a:ext uri="{FF2B5EF4-FFF2-40B4-BE49-F238E27FC236}">
                    <a16:creationId xmlns:a16="http://schemas.microsoft.com/office/drawing/2014/main" id="{BEF2ECD9-3DAB-4380-8867-2CB1B173D280}"/>
                  </a:ext>
                </a:extLst>
              </p:cNvPr>
              <p:cNvSpPr/>
              <p:nvPr/>
            </p:nvSpPr>
            <p:spPr>
              <a:xfrm>
                <a:off x="4507360" y="2445265"/>
                <a:ext cx="2802947" cy="890180"/>
              </a:xfrm>
              <a:prstGeom prst="rect">
                <a:avLst/>
              </a:prstGeom>
            </p:spPr>
            <p:txBody>
              <a:bodyPr wrap="square">
                <a:spAutoFit/>
              </a:bodyPr>
              <a:lstStyle/>
              <a:p>
                <a14:m>
                  <m:oMath xmlns:m="http://schemas.openxmlformats.org/officeDocument/2006/math">
                    <m:d>
                      <m:dPr>
                        <m:begChr m:val="["/>
                        <m:endChr m:val="]"/>
                        <m:ctrlPr>
                          <a:rPr lang="en-US" sz="2800" i="1" smtClean="0">
                            <a:latin typeface="Cambria Math" panose="02040503050406030204" pitchFamily="18" charset="0"/>
                          </a:rPr>
                        </m:ctrlPr>
                      </m:dPr>
                      <m:e>
                        <m:r>
                          <a:rPr lang="en-US" sz="2800" b="0" i="1" smtClean="0">
                            <a:latin typeface="Cambria Math" panose="02040503050406030204" pitchFamily="18" charset="0"/>
                          </a:rPr>
                          <m:t>𝑆</m:t>
                        </m:r>
                      </m:e>
                    </m:d>
                    <m:r>
                      <a:rPr lang="en-US" sz="2800" b="0" i="1" smtClean="0">
                        <a:latin typeface="Cambria Math" panose="02040503050406030204" pitchFamily="18" charset="0"/>
                      </a:rPr>
                      <m:t>=</m:t>
                    </m:r>
                    <m:d>
                      <m:dPr>
                        <m:begChr m:val="["/>
                        <m:endChr m:val="]"/>
                        <m:ctrlPr>
                          <a:rPr lang="en-US" sz="2800" b="0" i="1" smtClean="0">
                            <a:latin typeface="Cambria Math" panose="02040503050406030204" pitchFamily="18" charset="0"/>
                          </a:rPr>
                        </m:ctrlPr>
                      </m:dPr>
                      <m:e>
                        <m:m>
                          <m:mPr>
                            <m:mcs>
                              <m:mc>
                                <m:mcPr>
                                  <m:count m:val="2"/>
                                  <m:mcJc m:val="center"/>
                                </m:mcPr>
                              </m:mc>
                            </m:mcs>
                            <m:ctrlPr>
                              <a:rPr lang="en-US" sz="2800" b="0" i="1" smtClean="0">
                                <a:latin typeface="Cambria Math" panose="02040503050406030204" pitchFamily="18" charset="0"/>
                              </a:rPr>
                            </m:ctrlPr>
                          </m:mPr>
                          <m:mr>
                            <m:e>
                              <m:sSub>
                                <m:sSubPr>
                                  <m:ctrlPr>
                                    <a:rPr lang="en-US" sz="2800" b="0" i="1" smtClean="0">
                                      <a:latin typeface="Cambria Math" panose="02040503050406030204" pitchFamily="18" charset="0"/>
                                    </a:rPr>
                                  </m:ctrlPr>
                                </m:sSubPr>
                                <m:e>
                                  <m:r>
                                    <m:rPr>
                                      <m:brk m:alnAt="7"/>
                                    </m:rPr>
                                    <a:rPr lang="en-US" sz="2800" b="0" i="1" smtClean="0">
                                      <a:latin typeface="Cambria Math" panose="02040503050406030204" pitchFamily="18" charset="0"/>
                                    </a:rPr>
                                    <m:t>𝑆</m:t>
                                  </m:r>
                                </m:e>
                                <m:sub>
                                  <m:r>
                                    <m:rPr>
                                      <m:brk m:alnAt="7"/>
                                    </m:rPr>
                                    <a:rPr lang="en-US" sz="2800" b="0" i="1" smtClean="0">
                                      <a:latin typeface="Cambria Math" panose="02040503050406030204" pitchFamily="18" charset="0"/>
                                    </a:rPr>
                                    <m:t>1</m:t>
                                  </m:r>
                                  <m:r>
                                    <a:rPr lang="en-US" sz="2800" b="0" i="1" smtClean="0">
                                      <a:latin typeface="Cambria Math" panose="02040503050406030204" pitchFamily="18" charset="0"/>
                                    </a:rPr>
                                    <m:t>1</m:t>
                                  </m:r>
                                </m:sub>
                              </m:sSub>
                            </m:e>
                            <m:e>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𝑆</m:t>
                                  </m:r>
                                </m:e>
                                <m:sub>
                                  <m:r>
                                    <a:rPr lang="en-US" sz="2800" b="0" i="1" smtClean="0">
                                      <a:latin typeface="Cambria Math" panose="02040503050406030204" pitchFamily="18" charset="0"/>
                                    </a:rPr>
                                    <m:t>12</m:t>
                                  </m:r>
                                </m:sub>
                              </m:sSub>
                            </m:e>
                          </m:mr>
                          <m:mr>
                            <m:e>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𝑆</m:t>
                                  </m:r>
                                </m:e>
                                <m:sub>
                                  <m:r>
                                    <a:rPr lang="en-US" sz="2800" b="0" i="1" smtClean="0">
                                      <a:latin typeface="Cambria Math" panose="02040503050406030204" pitchFamily="18" charset="0"/>
                                    </a:rPr>
                                    <m:t>21</m:t>
                                  </m:r>
                                </m:sub>
                              </m:sSub>
                            </m:e>
                            <m:e>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𝑆</m:t>
                                  </m:r>
                                </m:e>
                                <m:sub>
                                  <m:r>
                                    <a:rPr lang="en-US" sz="2800" b="0" i="1" smtClean="0">
                                      <a:latin typeface="Cambria Math" panose="02040503050406030204" pitchFamily="18" charset="0"/>
                                    </a:rPr>
                                    <m:t>22</m:t>
                                  </m:r>
                                </m:sub>
                              </m:sSub>
                            </m:e>
                          </m:mr>
                        </m:m>
                      </m:e>
                    </m:d>
                  </m:oMath>
                </a14:m>
                <a:r>
                  <a:rPr lang="en-US" sz="2800" dirty="0"/>
                  <a:t> </a:t>
                </a:r>
              </a:p>
            </p:txBody>
          </p:sp>
        </mc:Choice>
        <mc:Fallback xmlns="">
          <p:sp>
            <p:nvSpPr>
              <p:cNvPr id="4" name="Rectangle 3">
                <a:extLst>
                  <a:ext uri="{FF2B5EF4-FFF2-40B4-BE49-F238E27FC236}">
                    <a16:creationId xmlns:a16="http://schemas.microsoft.com/office/drawing/2014/main" id="{BEF2ECD9-3DAB-4380-8867-2CB1B173D280}"/>
                  </a:ext>
                </a:extLst>
              </p:cNvPr>
              <p:cNvSpPr>
                <a:spLocks noRot="1" noChangeAspect="1" noMove="1" noResize="1" noEditPoints="1" noAdjustHandles="1" noChangeArrowheads="1" noChangeShapeType="1" noTextEdit="1"/>
              </p:cNvSpPr>
              <p:nvPr/>
            </p:nvSpPr>
            <p:spPr>
              <a:xfrm>
                <a:off x="4507360" y="2445265"/>
                <a:ext cx="2802947" cy="890180"/>
              </a:xfrm>
              <a:prstGeom prst="rect">
                <a:avLst/>
              </a:prstGeom>
              <a:blipFill>
                <a:blip r:embed="rId4"/>
                <a:stretch>
                  <a:fillRect/>
                </a:stretch>
              </a:blipFill>
            </p:spPr>
            <p:txBody>
              <a:bodyPr/>
              <a:lstStyle/>
              <a:p>
                <a:r>
                  <a:rPr lang="en-US">
                    <a:noFill/>
                  </a:rPr>
                  <a:t> </a:t>
                </a:r>
              </a:p>
            </p:txBody>
          </p:sp>
        </mc:Fallback>
      </mc:AlternateContent>
      <p:sp>
        <p:nvSpPr>
          <p:cNvPr id="42" name="Rectangle 41">
            <a:extLst>
              <a:ext uri="{FF2B5EF4-FFF2-40B4-BE49-F238E27FC236}">
                <a16:creationId xmlns:a16="http://schemas.microsoft.com/office/drawing/2014/main" id="{EFCECACC-E663-475F-9D43-2003D90BD60C}"/>
              </a:ext>
            </a:extLst>
          </p:cNvPr>
          <p:cNvSpPr/>
          <p:nvPr/>
        </p:nvSpPr>
        <p:spPr>
          <a:xfrm>
            <a:off x="2333332" y="3604276"/>
            <a:ext cx="7846243" cy="369332"/>
          </a:xfrm>
          <a:prstGeom prst="rect">
            <a:avLst/>
          </a:prstGeom>
        </p:spPr>
        <p:txBody>
          <a:bodyPr wrap="square">
            <a:spAutoFit/>
          </a:bodyPr>
          <a:lstStyle/>
          <a:p>
            <a:r>
              <a:rPr lang="en-US" sz="1800" dirty="0">
                <a:solidFill>
                  <a:schemeClr val="tx1"/>
                </a:solidFill>
              </a:rPr>
              <a:t>These parameters are interpreted as follows:</a:t>
            </a:r>
            <a:endParaRPr lang="en-US" sz="1800" dirty="0"/>
          </a:p>
        </p:txBody>
      </p:sp>
      <mc:AlternateContent xmlns:mc="http://schemas.openxmlformats.org/markup-compatibility/2006" xmlns:a14="http://schemas.microsoft.com/office/drawing/2010/main">
        <mc:Choice Requires="a14">
          <p:sp>
            <p:nvSpPr>
              <p:cNvPr id="44" name="Rectangle 43">
                <a:extLst>
                  <a:ext uri="{FF2B5EF4-FFF2-40B4-BE49-F238E27FC236}">
                    <a16:creationId xmlns:a16="http://schemas.microsoft.com/office/drawing/2014/main" id="{3D3E504E-0F10-46E4-AB90-36E82FAFDCC1}"/>
                  </a:ext>
                </a:extLst>
              </p:cNvPr>
              <p:cNvSpPr/>
              <p:nvPr/>
            </p:nvSpPr>
            <p:spPr>
              <a:xfrm>
                <a:off x="2333331" y="4067163"/>
                <a:ext cx="7846243" cy="379271"/>
              </a:xfrm>
              <a:prstGeom prst="rect">
                <a:avLst/>
              </a:prstGeom>
            </p:spPr>
            <p:txBody>
              <a:bodyPr wrap="square">
                <a:spAutoFit/>
              </a:bodyPr>
              <a:lstStyle/>
              <a:p>
                <a14:m>
                  <m:oMath xmlns:m="http://schemas.openxmlformats.org/officeDocument/2006/math">
                    <m:sSub>
                      <m:sSubPr>
                        <m:ctrlPr>
                          <a:rPr lang="en-US" sz="1800" i="1" smtClean="0">
                            <a:latin typeface="Cambria Math" panose="02040503050406030204" pitchFamily="18" charset="0"/>
                          </a:rPr>
                        </m:ctrlPr>
                      </m:sSubPr>
                      <m:e>
                        <m:r>
                          <m:rPr>
                            <m:brk m:alnAt="7"/>
                          </m:rPr>
                          <a:rPr lang="en-US" sz="1800" i="1">
                            <a:latin typeface="Cambria Math" panose="02040503050406030204" pitchFamily="18" charset="0"/>
                          </a:rPr>
                          <m:t>𝑆</m:t>
                        </m:r>
                      </m:e>
                      <m:sub>
                        <m:r>
                          <m:rPr>
                            <m:brk m:alnAt="7"/>
                          </m:rPr>
                          <a:rPr lang="en-US" sz="1800" i="1">
                            <a:latin typeface="Cambria Math" panose="02040503050406030204" pitchFamily="18" charset="0"/>
                          </a:rPr>
                          <m:t>1</m:t>
                        </m:r>
                        <m:r>
                          <a:rPr lang="en-US" sz="1800" i="1">
                            <a:latin typeface="Cambria Math" panose="02040503050406030204" pitchFamily="18" charset="0"/>
                          </a:rPr>
                          <m:t>1</m:t>
                        </m:r>
                      </m:sub>
                    </m:sSub>
                    <m:r>
                      <a:rPr lang="en-US" sz="1800" i="1">
                        <a:latin typeface="Cambria Math" panose="02040503050406030204" pitchFamily="18" charset="0"/>
                      </a:rPr>
                      <m:t> </m:t>
                    </m:r>
                  </m:oMath>
                </a14:m>
                <a:r>
                  <a:rPr lang="en-US" sz="1800" dirty="0">
                    <a:solidFill>
                      <a:schemeClr val="tx1"/>
                    </a:solidFill>
                  </a:rPr>
                  <a:t>= reflection at port 1 </a:t>
                </a:r>
                <a14:m>
                  <m:oMath xmlns:m="http://schemas.openxmlformats.org/officeDocument/2006/math">
                    <m:sSubSup>
                      <m:sSubSupPr>
                        <m:ctrlPr>
                          <a:rPr lang="en-US" sz="1800" i="1" smtClean="0">
                            <a:solidFill>
                              <a:schemeClr val="tx1"/>
                            </a:solidFill>
                            <a:latin typeface="Cambria Math" panose="02040503050406030204" pitchFamily="18" charset="0"/>
                          </a:rPr>
                        </m:ctrlPr>
                      </m:sSubSupPr>
                      <m:e>
                        <m:sSubSup>
                          <m:sSubSupPr>
                            <m:ctrlPr>
                              <a:rPr lang="en-US" sz="1800" b="0" i="1" smtClean="0">
                                <a:solidFill>
                                  <a:schemeClr val="tx1"/>
                                </a:solidFill>
                                <a:latin typeface="Cambria Math" panose="02040503050406030204" pitchFamily="18" charset="0"/>
                              </a:rPr>
                            </m:ctrlPr>
                          </m:sSubSupPr>
                          <m:e>
                            <m:r>
                              <a:rPr lang="en-US" sz="1800" b="0" i="1" smtClean="0">
                                <a:solidFill>
                                  <a:schemeClr val="tx1"/>
                                </a:solidFill>
                                <a:latin typeface="Cambria Math" panose="02040503050406030204" pitchFamily="18" charset="0"/>
                              </a:rPr>
                              <m:t>=</m:t>
                            </m:r>
                            <m:r>
                              <a:rPr lang="en-US" sz="1800" b="0" i="1" smtClean="0">
                                <a:solidFill>
                                  <a:schemeClr val="tx1"/>
                                </a:solidFill>
                                <a:latin typeface="Cambria Math" panose="02040503050406030204" pitchFamily="18" charset="0"/>
                              </a:rPr>
                              <m:t>𝑉</m:t>
                            </m:r>
                          </m:e>
                          <m:sub>
                            <m:r>
                              <a:rPr lang="en-US" sz="1800" b="0" i="1" smtClean="0">
                                <a:solidFill>
                                  <a:schemeClr val="tx1"/>
                                </a:solidFill>
                                <a:latin typeface="Cambria Math" panose="02040503050406030204" pitchFamily="18" charset="0"/>
                              </a:rPr>
                              <m:t>11</m:t>
                            </m:r>
                          </m:sub>
                          <m:sup>
                            <m:r>
                              <a:rPr lang="en-US" sz="1800" b="0" i="1" smtClean="0">
                                <a:solidFill>
                                  <a:schemeClr val="tx1"/>
                                </a:solidFill>
                                <a:latin typeface="Cambria Math" panose="02040503050406030204" pitchFamily="18" charset="0"/>
                              </a:rPr>
                              <m:t>−</m:t>
                            </m:r>
                          </m:sup>
                        </m:sSubSup>
                        <m:r>
                          <a:rPr lang="en-US" sz="1800" b="0" i="1" smtClean="0">
                            <a:solidFill>
                              <a:schemeClr val="tx1"/>
                            </a:solidFill>
                            <a:latin typeface="Cambria Math" panose="02040503050406030204" pitchFamily="18" charset="0"/>
                          </a:rPr>
                          <m:t>/</m:t>
                        </m:r>
                        <m:r>
                          <a:rPr lang="en-US" sz="1800" i="1">
                            <a:solidFill>
                              <a:schemeClr val="tx1"/>
                            </a:solidFill>
                            <a:latin typeface="Cambria Math" panose="02040503050406030204" pitchFamily="18" charset="0"/>
                          </a:rPr>
                          <m:t>𝑉</m:t>
                        </m:r>
                      </m:e>
                      <m:sub>
                        <m:r>
                          <a:rPr lang="en-US" sz="1800" i="1">
                            <a:solidFill>
                              <a:schemeClr val="tx1"/>
                            </a:solidFill>
                            <a:latin typeface="Cambria Math" panose="02040503050406030204" pitchFamily="18" charset="0"/>
                          </a:rPr>
                          <m:t>1</m:t>
                        </m:r>
                      </m:sub>
                      <m:sup>
                        <m:r>
                          <a:rPr lang="en-US" sz="1800" i="1">
                            <a:solidFill>
                              <a:schemeClr val="tx1"/>
                            </a:solidFill>
                            <a:latin typeface="Cambria Math" panose="02040503050406030204" pitchFamily="18" charset="0"/>
                          </a:rPr>
                          <m:t>+</m:t>
                        </m:r>
                      </m:sup>
                    </m:sSubSup>
                  </m:oMath>
                </a14:m>
                <a:r>
                  <a:rPr lang="en-US" sz="1800" dirty="0">
                    <a:solidFill>
                      <a:schemeClr val="tx1"/>
                    </a:solidFill>
                  </a:rPr>
                  <a:t> </a:t>
                </a:r>
                <a:endParaRPr lang="en-US" sz="1800" dirty="0"/>
              </a:p>
            </p:txBody>
          </p:sp>
        </mc:Choice>
        <mc:Fallback xmlns="">
          <p:sp>
            <p:nvSpPr>
              <p:cNvPr id="44" name="Rectangle 43">
                <a:extLst>
                  <a:ext uri="{FF2B5EF4-FFF2-40B4-BE49-F238E27FC236}">
                    <a16:creationId xmlns:a16="http://schemas.microsoft.com/office/drawing/2014/main" id="{3D3E504E-0F10-46E4-AB90-36E82FAFDCC1}"/>
                  </a:ext>
                </a:extLst>
              </p:cNvPr>
              <p:cNvSpPr>
                <a:spLocks noRot="1" noChangeAspect="1" noMove="1" noResize="1" noEditPoints="1" noAdjustHandles="1" noChangeArrowheads="1" noChangeShapeType="1" noTextEdit="1"/>
              </p:cNvSpPr>
              <p:nvPr/>
            </p:nvSpPr>
            <p:spPr>
              <a:xfrm>
                <a:off x="2333331" y="4067163"/>
                <a:ext cx="7846243" cy="379271"/>
              </a:xfrm>
              <a:prstGeom prst="rect">
                <a:avLst/>
              </a:prstGeom>
              <a:blipFill>
                <a:blip r:embed="rId5"/>
                <a:stretch>
                  <a:fillRect t="-4839" b="-2580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2" name="Rectangle 51">
                <a:extLst>
                  <a:ext uri="{FF2B5EF4-FFF2-40B4-BE49-F238E27FC236}">
                    <a16:creationId xmlns:a16="http://schemas.microsoft.com/office/drawing/2014/main" id="{DFF6AE3D-92E6-4A8F-BFDF-C6DE94ACE994}"/>
                  </a:ext>
                </a:extLst>
              </p:cNvPr>
              <p:cNvSpPr/>
              <p:nvPr/>
            </p:nvSpPr>
            <p:spPr>
              <a:xfrm>
                <a:off x="2333330" y="4576967"/>
                <a:ext cx="7846243" cy="379271"/>
              </a:xfrm>
              <a:prstGeom prst="rect">
                <a:avLst/>
              </a:prstGeom>
            </p:spPr>
            <p:txBody>
              <a:bodyPr wrap="square">
                <a:spAutoFit/>
              </a:bodyPr>
              <a:lstStyle/>
              <a:p>
                <a14:m>
                  <m:oMath xmlns:m="http://schemas.openxmlformats.org/officeDocument/2006/math">
                    <m:sSub>
                      <m:sSubPr>
                        <m:ctrlPr>
                          <a:rPr lang="en-US" sz="1800" i="1" smtClean="0">
                            <a:latin typeface="Cambria Math" panose="02040503050406030204" pitchFamily="18" charset="0"/>
                          </a:rPr>
                        </m:ctrlPr>
                      </m:sSubPr>
                      <m:e>
                        <m:r>
                          <m:rPr>
                            <m:brk m:alnAt="7"/>
                          </m:rPr>
                          <a:rPr lang="en-US" sz="1800" i="1">
                            <a:latin typeface="Cambria Math" panose="02040503050406030204" pitchFamily="18" charset="0"/>
                          </a:rPr>
                          <m:t>𝑆</m:t>
                        </m:r>
                      </m:e>
                      <m:sub>
                        <m:r>
                          <m:rPr>
                            <m:brk m:alnAt="7"/>
                          </m:rPr>
                          <a:rPr lang="en-US" sz="1800" i="1">
                            <a:latin typeface="Cambria Math" panose="02040503050406030204" pitchFamily="18" charset="0"/>
                          </a:rPr>
                          <m:t>1</m:t>
                        </m:r>
                        <m:r>
                          <a:rPr lang="en-US" sz="1800" b="0" i="1" smtClean="0">
                            <a:latin typeface="Cambria Math" panose="02040503050406030204" pitchFamily="18" charset="0"/>
                          </a:rPr>
                          <m:t>2</m:t>
                        </m:r>
                      </m:sub>
                    </m:sSub>
                    <m:r>
                      <a:rPr lang="en-US" sz="1800" i="1">
                        <a:latin typeface="Cambria Math" panose="02040503050406030204" pitchFamily="18" charset="0"/>
                      </a:rPr>
                      <m:t> </m:t>
                    </m:r>
                  </m:oMath>
                </a14:m>
                <a:r>
                  <a:rPr lang="en-US" sz="1800" dirty="0">
                    <a:solidFill>
                      <a:schemeClr val="tx1"/>
                    </a:solidFill>
                  </a:rPr>
                  <a:t>= transmission </a:t>
                </a:r>
                <a:r>
                  <a:rPr lang="en-US" sz="1800" b="1" dirty="0">
                    <a:solidFill>
                      <a:schemeClr val="tx1"/>
                    </a:solidFill>
                  </a:rPr>
                  <a:t>to</a:t>
                </a:r>
                <a:r>
                  <a:rPr lang="en-US" sz="1800" dirty="0">
                    <a:solidFill>
                      <a:schemeClr val="tx1"/>
                    </a:solidFill>
                  </a:rPr>
                  <a:t> port 1 </a:t>
                </a:r>
                <a:r>
                  <a:rPr lang="en-US" sz="1800" b="1" dirty="0">
                    <a:solidFill>
                      <a:schemeClr val="tx1"/>
                    </a:solidFill>
                  </a:rPr>
                  <a:t>from</a:t>
                </a:r>
                <a:r>
                  <a:rPr lang="en-US" sz="1800" dirty="0">
                    <a:solidFill>
                      <a:schemeClr val="tx1"/>
                    </a:solidFill>
                  </a:rPr>
                  <a:t> port 2  </a:t>
                </a:r>
                <a14:m>
                  <m:oMath xmlns:m="http://schemas.openxmlformats.org/officeDocument/2006/math">
                    <m:r>
                      <a:rPr lang="en-US" sz="1800" b="0" i="0" smtClean="0">
                        <a:latin typeface="Cambria Math" panose="02040503050406030204" pitchFamily="18" charset="0"/>
                      </a:rPr>
                      <m:t>=</m:t>
                    </m:r>
                    <m:sSubSup>
                      <m:sSubSupPr>
                        <m:ctrlPr>
                          <a:rPr lang="en-US" sz="1800" i="1">
                            <a:latin typeface="Cambria Math" panose="02040503050406030204" pitchFamily="18" charset="0"/>
                          </a:rPr>
                        </m:ctrlPr>
                      </m:sSubSupPr>
                      <m:e>
                        <m:sSubSup>
                          <m:sSubSupPr>
                            <m:ctrlPr>
                              <a:rPr lang="en-US" sz="1800" i="1">
                                <a:latin typeface="Cambria Math" panose="02040503050406030204" pitchFamily="18" charset="0"/>
                              </a:rPr>
                            </m:ctrlPr>
                          </m:sSubSupPr>
                          <m:e>
                            <m:r>
                              <a:rPr lang="en-US" sz="1800" i="1">
                                <a:latin typeface="Cambria Math" panose="02040503050406030204" pitchFamily="18" charset="0"/>
                              </a:rPr>
                              <m:t>𝑉</m:t>
                            </m:r>
                          </m:e>
                          <m:sub>
                            <m:r>
                              <a:rPr lang="en-US" sz="1800" i="1">
                                <a:latin typeface="Cambria Math" panose="02040503050406030204" pitchFamily="18" charset="0"/>
                              </a:rPr>
                              <m:t>1</m:t>
                            </m:r>
                            <m:r>
                              <a:rPr lang="en-US" sz="1800" b="0" i="1" smtClean="0">
                                <a:latin typeface="Cambria Math" panose="02040503050406030204" pitchFamily="18" charset="0"/>
                              </a:rPr>
                              <m:t>2</m:t>
                            </m:r>
                          </m:sub>
                          <m:sup>
                            <m:r>
                              <a:rPr lang="en-US" sz="1800" i="1">
                                <a:latin typeface="Cambria Math" panose="02040503050406030204" pitchFamily="18" charset="0"/>
                              </a:rPr>
                              <m:t>−</m:t>
                            </m:r>
                          </m:sup>
                        </m:sSubSup>
                        <m:r>
                          <a:rPr lang="en-US" sz="1800" i="1">
                            <a:latin typeface="Cambria Math" panose="02040503050406030204" pitchFamily="18" charset="0"/>
                          </a:rPr>
                          <m:t>/</m:t>
                        </m:r>
                        <m:r>
                          <a:rPr lang="en-US" sz="1800" i="1">
                            <a:latin typeface="Cambria Math" panose="02040503050406030204" pitchFamily="18" charset="0"/>
                          </a:rPr>
                          <m:t>𝑉</m:t>
                        </m:r>
                      </m:e>
                      <m:sub>
                        <m:r>
                          <a:rPr lang="en-US" sz="1800" b="0" i="1" smtClean="0">
                            <a:latin typeface="Cambria Math" panose="02040503050406030204" pitchFamily="18" charset="0"/>
                          </a:rPr>
                          <m:t>2</m:t>
                        </m:r>
                      </m:sub>
                      <m:sup>
                        <m:r>
                          <a:rPr lang="en-US" sz="1800" i="1">
                            <a:latin typeface="Cambria Math" panose="02040503050406030204" pitchFamily="18" charset="0"/>
                          </a:rPr>
                          <m:t>+</m:t>
                        </m:r>
                      </m:sup>
                    </m:sSubSup>
                  </m:oMath>
                </a14:m>
                <a:r>
                  <a:rPr lang="en-US" sz="1800" dirty="0"/>
                  <a:t> </a:t>
                </a:r>
              </a:p>
            </p:txBody>
          </p:sp>
        </mc:Choice>
        <mc:Fallback xmlns="">
          <p:sp>
            <p:nvSpPr>
              <p:cNvPr id="52" name="Rectangle 51">
                <a:extLst>
                  <a:ext uri="{FF2B5EF4-FFF2-40B4-BE49-F238E27FC236}">
                    <a16:creationId xmlns:a16="http://schemas.microsoft.com/office/drawing/2014/main" id="{DFF6AE3D-92E6-4A8F-BFDF-C6DE94ACE994}"/>
                  </a:ext>
                </a:extLst>
              </p:cNvPr>
              <p:cNvSpPr>
                <a:spLocks noRot="1" noChangeAspect="1" noMove="1" noResize="1" noEditPoints="1" noAdjustHandles="1" noChangeArrowheads="1" noChangeShapeType="1" noTextEdit="1"/>
              </p:cNvSpPr>
              <p:nvPr/>
            </p:nvSpPr>
            <p:spPr>
              <a:xfrm>
                <a:off x="2333330" y="4576967"/>
                <a:ext cx="7846243" cy="379271"/>
              </a:xfrm>
              <a:prstGeom prst="rect">
                <a:avLst/>
              </a:prstGeom>
              <a:blipFill>
                <a:blip r:embed="rId6"/>
                <a:stretch>
                  <a:fillRect t="-6452" b="-2580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3" name="Rectangle 52">
                <a:extLst>
                  <a:ext uri="{FF2B5EF4-FFF2-40B4-BE49-F238E27FC236}">
                    <a16:creationId xmlns:a16="http://schemas.microsoft.com/office/drawing/2014/main" id="{DED59D7D-6037-4C08-A76A-B9E11B8CA94C}"/>
                  </a:ext>
                </a:extLst>
              </p:cNvPr>
              <p:cNvSpPr/>
              <p:nvPr/>
            </p:nvSpPr>
            <p:spPr>
              <a:xfrm>
                <a:off x="2333330" y="5086771"/>
                <a:ext cx="7846243" cy="379271"/>
              </a:xfrm>
              <a:prstGeom prst="rect">
                <a:avLst/>
              </a:prstGeom>
            </p:spPr>
            <p:txBody>
              <a:bodyPr wrap="square">
                <a:spAutoFit/>
              </a:bodyPr>
              <a:lstStyle/>
              <a:p>
                <a14:m>
                  <m:oMath xmlns:m="http://schemas.openxmlformats.org/officeDocument/2006/math">
                    <m:sSub>
                      <m:sSubPr>
                        <m:ctrlPr>
                          <a:rPr lang="en-US" sz="1800" i="1" smtClean="0">
                            <a:latin typeface="Cambria Math" panose="02040503050406030204" pitchFamily="18" charset="0"/>
                          </a:rPr>
                        </m:ctrlPr>
                      </m:sSubPr>
                      <m:e>
                        <m:r>
                          <m:rPr>
                            <m:brk m:alnAt="7"/>
                          </m:rPr>
                          <a:rPr lang="en-US" sz="1800" i="1">
                            <a:latin typeface="Cambria Math" panose="02040503050406030204" pitchFamily="18" charset="0"/>
                          </a:rPr>
                          <m:t>𝑆</m:t>
                        </m:r>
                      </m:e>
                      <m:sub>
                        <m:r>
                          <m:rPr>
                            <m:brk m:alnAt="7"/>
                          </m:rPr>
                          <a:rPr lang="en-US" sz="1800" b="0" i="1" smtClean="0">
                            <a:latin typeface="Cambria Math" panose="02040503050406030204" pitchFamily="18" charset="0"/>
                          </a:rPr>
                          <m:t>2</m:t>
                        </m:r>
                        <m:r>
                          <a:rPr lang="en-US" sz="1800" b="0" i="1" smtClean="0">
                            <a:latin typeface="Cambria Math" panose="02040503050406030204" pitchFamily="18" charset="0"/>
                          </a:rPr>
                          <m:t>1</m:t>
                        </m:r>
                      </m:sub>
                    </m:sSub>
                    <m:r>
                      <a:rPr lang="en-US" sz="1800" i="1">
                        <a:latin typeface="Cambria Math" panose="02040503050406030204" pitchFamily="18" charset="0"/>
                      </a:rPr>
                      <m:t> </m:t>
                    </m:r>
                  </m:oMath>
                </a14:m>
                <a:r>
                  <a:rPr lang="en-US" sz="1800" dirty="0">
                    <a:solidFill>
                      <a:schemeClr val="tx1"/>
                    </a:solidFill>
                  </a:rPr>
                  <a:t>= transmission </a:t>
                </a:r>
                <a:r>
                  <a:rPr lang="en-US" sz="1800" b="1" dirty="0">
                    <a:solidFill>
                      <a:schemeClr val="tx1"/>
                    </a:solidFill>
                  </a:rPr>
                  <a:t>to</a:t>
                </a:r>
                <a:r>
                  <a:rPr lang="en-US" sz="1800" dirty="0">
                    <a:solidFill>
                      <a:schemeClr val="tx1"/>
                    </a:solidFill>
                  </a:rPr>
                  <a:t> port 2 </a:t>
                </a:r>
                <a:r>
                  <a:rPr lang="en-US" sz="1800" b="1" dirty="0">
                    <a:solidFill>
                      <a:schemeClr val="tx1"/>
                    </a:solidFill>
                  </a:rPr>
                  <a:t>from</a:t>
                </a:r>
                <a:r>
                  <a:rPr lang="en-US" sz="1800" dirty="0">
                    <a:solidFill>
                      <a:schemeClr val="tx1"/>
                    </a:solidFill>
                  </a:rPr>
                  <a:t> port 1 </a:t>
                </a:r>
                <a14:m>
                  <m:oMath xmlns:m="http://schemas.openxmlformats.org/officeDocument/2006/math">
                    <m:sSubSup>
                      <m:sSubSupPr>
                        <m:ctrlPr>
                          <a:rPr lang="en-US" sz="1800" i="1">
                            <a:latin typeface="Cambria Math" panose="02040503050406030204" pitchFamily="18" charset="0"/>
                          </a:rPr>
                        </m:ctrlPr>
                      </m:sSubSupPr>
                      <m:e>
                        <m:r>
                          <a:rPr lang="en-US" sz="1800" b="0" i="1" smtClean="0">
                            <a:latin typeface="Cambria Math" panose="02040503050406030204" pitchFamily="18" charset="0"/>
                          </a:rPr>
                          <m:t>=</m:t>
                        </m:r>
                        <m:sSubSup>
                          <m:sSubSupPr>
                            <m:ctrlPr>
                              <a:rPr lang="en-US" sz="1800" i="1">
                                <a:latin typeface="Cambria Math" panose="02040503050406030204" pitchFamily="18" charset="0"/>
                              </a:rPr>
                            </m:ctrlPr>
                          </m:sSubSupPr>
                          <m:e>
                            <m:r>
                              <a:rPr lang="en-US" sz="1800" i="1">
                                <a:latin typeface="Cambria Math" panose="02040503050406030204" pitchFamily="18" charset="0"/>
                              </a:rPr>
                              <m:t>𝑉</m:t>
                            </m:r>
                          </m:e>
                          <m:sub>
                            <m:r>
                              <a:rPr lang="en-US" sz="1800" b="0" i="1" smtClean="0">
                                <a:latin typeface="Cambria Math" panose="02040503050406030204" pitchFamily="18" charset="0"/>
                              </a:rPr>
                              <m:t>2</m:t>
                            </m:r>
                            <m:r>
                              <a:rPr lang="en-US" sz="1800" i="1">
                                <a:latin typeface="Cambria Math" panose="02040503050406030204" pitchFamily="18" charset="0"/>
                              </a:rPr>
                              <m:t>1</m:t>
                            </m:r>
                          </m:sub>
                          <m:sup>
                            <m:r>
                              <a:rPr lang="en-US" sz="1800" i="1">
                                <a:latin typeface="Cambria Math" panose="02040503050406030204" pitchFamily="18" charset="0"/>
                              </a:rPr>
                              <m:t>−</m:t>
                            </m:r>
                          </m:sup>
                        </m:sSubSup>
                        <m:r>
                          <a:rPr lang="en-US" sz="1800" i="1">
                            <a:latin typeface="Cambria Math" panose="02040503050406030204" pitchFamily="18" charset="0"/>
                          </a:rPr>
                          <m:t>/</m:t>
                        </m:r>
                        <m:r>
                          <a:rPr lang="en-US" sz="1800" i="1">
                            <a:latin typeface="Cambria Math" panose="02040503050406030204" pitchFamily="18" charset="0"/>
                          </a:rPr>
                          <m:t>𝑉</m:t>
                        </m:r>
                      </m:e>
                      <m:sub>
                        <m:r>
                          <a:rPr lang="en-US" sz="1800" i="1">
                            <a:latin typeface="Cambria Math" panose="02040503050406030204" pitchFamily="18" charset="0"/>
                          </a:rPr>
                          <m:t>1</m:t>
                        </m:r>
                      </m:sub>
                      <m:sup>
                        <m:r>
                          <a:rPr lang="en-US" sz="1800" i="1">
                            <a:latin typeface="Cambria Math" panose="02040503050406030204" pitchFamily="18" charset="0"/>
                          </a:rPr>
                          <m:t>+</m:t>
                        </m:r>
                      </m:sup>
                    </m:sSubSup>
                  </m:oMath>
                </a14:m>
                <a:r>
                  <a:rPr lang="en-US" sz="1800" dirty="0"/>
                  <a:t> </a:t>
                </a:r>
              </a:p>
            </p:txBody>
          </p:sp>
        </mc:Choice>
        <mc:Fallback xmlns="">
          <p:sp>
            <p:nvSpPr>
              <p:cNvPr id="53" name="Rectangle 52">
                <a:extLst>
                  <a:ext uri="{FF2B5EF4-FFF2-40B4-BE49-F238E27FC236}">
                    <a16:creationId xmlns:a16="http://schemas.microsoft.com/office/drawing/2014/main" id="{DED59D7D-6037-4C08-A76A-B9E11B8CA94C}"/>
                  </a:ext>
                </a:extLst>
              </p:cNvPr>
              <p:cNvSpPr>
                <a:spLocks noRot="1" noChangeAspect="1" noMove="1" noResize="1" noEditPoints="1" noAdjustHandles="1" noChangeArrowheads="1" noChangeShapeType="1" noTextEdit="1"/>
              </p:cNvSpPr>
              <p:nvPr/>
            </p:nvSpPr>
            <p:spPr>
              <a:xfrm>
                <a:off x="2333330" y="5086771"/>
                <a:ext cx="7846243" cy="379271"/>
              </a:xfrm>
              <a:prstGeom prst="rect">
                <a:avLst/>
              </a:prstGeom>
              <a:blipFill>
                <a:blip r:embed="rId7"/>
                <a:stretch>
                  <a:fillRect t="-4762" b="-2381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4" name="Rectangle 53">
                <a:extLst>
                  <a:ext uri="{FF2B5EF4-FFF2-40B4-BE49-F238E27FC236}">
                    <a16:creationId xmlns:a16="http://schemas.microsoft.com/office/drawing/2014/main" id="{D2D5D51C-B1D6-4DD2-80E9-4B721F2EB39A}"/>
                  </a:ext>
                </a:extLst>
              </p:cNvPr>
              <p:cNvSpPr/>
              <p:nvPr/>
            </p:nvSpPr>
            <p:spPr>
              <a:xfrm>
                <a:off x="2333330" y="5596575"/>
                <a:ext cx="7846243" cy="376834"/>
              </a:xfrm>
              <a:prstGeom prst="rect">
                <a:avLst/>
              </a:prstGeom>
            </p:spPr>
            <p:txBody>
              <a:bodyPr wrap="square">
                <a:spAutoFit/>
              </a:bodyPr>
              <a:lstStyle/>
              <a:p>
                <a14:m>
                  <m:oMath xmlns:m="http://schemas.openxmlformats.org/officeDocument/2006/math">
                    <m:sSub>
                      <m:sSubPr>
                        <m:ctrlPr>
                          <a:rPr lang="en-US" sz="1800" i="1" smtClean="0">
                            <a:latin typeface="Cambria Math" panose="02040503050406030204" pitchFamily="18" charset="0"/>
                          </a:rPr>
                        </m:ctrlPr>
                      </m:sSubPr>
                      <m:e>
                        <m:r>
                          <m:rPr>
                            <m:brk m:alnAt="7"/>
                          </m:rPr>
                          <a:rPr lang="en-US" sz="1800" i="1">
                            <a:latin typeface="Cambria Math" panose="02040503050406030204" pitchFamily="18" charset="0"/>
                          </a:rPr>
                          <m:t>𝑆</m:t>
                        </m:r>
                      </m:e>
                      <m:sub>
                        <m:r>
                          <m:rPr>
                            <m:brk m:alnAt="7"/>
                          </m:rPr>
                          <a:rPr lang="en-US" sz="1800" b="0" i="1" smtClean="0">
                            <a:latin typeface="Cambria Math" panose="02040503050406030204" pitchFamily="18" charset="0"/>
                          </a:rPr>
                          <m:t>2</m:t>
                        </m:r>
                        <m:r>
                          <a:rPr lang="en-US" sz="1800" b="0" i="1" smtClean="0">
                            <a:latin typeface="Cambria Math" panose="02040503050406030204" pitchFamily="18" charset="0"/>
                          </a:rPr>
                          <m:t>2</m:t>
                        </m:r>
                      </m:sub>
                    </m:sSub>
                    <m:r>
                      <a:rPr lang="en-US" sz="1800" i="1">
                        <a:latin typeface="Cambria Math" panose="02040503050406030204" pitchFamily="18" charset="0"/>
                      </a:rPr>
                      <m:t> </m:t>
                    </m:r>
                  </m:oMath>
                </a14:m>
                <a:r>
                  <a:rPr lang="en-US" sz="1800" dirty="0">
                    <a:solidFill>
                      <a:schemeClr val="tx1"/>
                    </a:solidFill>
                  </a:rPr>
                  <a:t>= reflection at port 2 </a:t>
                </a:r>
                <a14:m>
                  <m:oMath xmlns:m="http://schemas.openxmlformats.org/officeDocument/2006/math">
                    <m:sSubSup>
                      <m:sSubSupPr>
                        <m:ctrlPr>
                          <a:rPr lang="en-US" sz="1800" i="1">
                            <a:latin typeface="Cambria Math" panose="02040503050406030204" pitchFamily="18" charset="0"/>
                          </a:rPr>
                        </m:ctrlPr>
                      </m:sSubSupPr>
                      <m:e>
                        <m:r>
                          <a:rPr lang="en-US" sz="1800" i="1">
                            <a:latin typeface="Cambria Math" panose="02040503050406030204" pitchFamily="18" charset="0"/>
                          </a:rPr>
                          <m:t>=</m:t>
                        </m:r>
                        <m:sSubSup>
                          <m:sSubSupPr>
                            <m:ctrlPr>
                              <a:rPr lang="en-US" sz="1800" i="1">
                                <a:latin typeface="Cambria Math" panose="02040503050406030204" pitchFamily="18" charset="0"/>
                              </a:rPr>
                            </m:ctrlPr>
                          </m:sSubSupPr>
                          <m:e>
                            <m:r>
                              <a:rPr lang="en-US" sz="1800" i="1">
                                <a:latin typeface="Cambria Math" panose="02040503050406030204" pitchFamily="18" charset="0"/>
                              </a:rPr>
                              <m:t>𝑉</m:t>
                            </m:r>
                          </m:e>
                          <m:sub>
                            <m:r>
                              <a:rPr lang="en-US" sz="1800" b="0" i="1" smtClean="0">
                                <a:latin typeface="Cambria Math" panose="02040503050406030204" pitchFamily="18" charset="0"/>
                              </a:rPr>
                              <m:t>22</m:t>
                            </m:r>
                          </m:sub>
                          <m:sup>
                            <m:r>
                              <a:rPr lang="en-US" sz="1800" i="1">
                                <a:latin typeface="Cambria Math" panose="02040503050406030204" pitchFamily="18" charset="0"/>
                              </a:rPr>
                              <m:t>−</m:t>
                            </m:r>
                          </m:sup>
                        </m:sSubSup>
                        <m:r>
                          <a:rPr lang="en-US" sz="1800" i="1">
                            <a:latin typeface="Cambria Math" panose="02040503050406030204" pitchFamily="18" charset="0"/>
                          </a:rPr>
                          <m:t>/</m:t>
                        </m:r>
                        <m:r>
                          <a:rPr lang="en-US" sz="1800" i="1">
                            <a:latin typeface="Cambria Math" panose="02040503050406030204" pitchFamily="18" charset="0"/>
                          </a:rPr>
                          <m:t>𝑉</m:t>
                        </m:r>
                      </m:e>
                      <m:sub>
                        <m:r>
                          <a:rPr lang="en-US" sz="1800" b="0" i="1" smtClean="0">
                            <a:latin typeface="Cambria Math" panose="02040503050406030204" pitchFamily="18" charset="0"/>
                          </a:rPr>
                          <m:t>2</m:t>
                        </m:r>
                      </m:sub>
                      <m:sup>
                        <m:r>
                          <a:rPr lang="en-US" sz="1800" i="1">
                            <a:latin typeface="Cambria Math" panose="02040503050406030204" pitchFamily="18" charset="0"/>
                          </a:rPr>
                          <m:t>+</m:t>
                        </m:r>
                      </m:sup>
                    </m:sSubSup>
                  </m:oMath>
                </a14:m>
                <a:endParaRPr lang="en-US" sz="1800" dirty="0"/>
              </a:p>
            </p:txBody>
          </p:sp>
        </mc:Choice>
        <mc:Fallback xmlns="">
          <p:sp>
            <p:nvSpPr>
              <p:cNvPr id="54" name="Rectangle 53">
                <a:extLst>
                  <a:ext uri="{FF2B5EF4-FFF2-40B4-BE49-F238E27FC236}">
                    <a16:creationId xmlns:a16="http://schemas.microsoft.com/office/drawing/2014/main" id="{D2D5D51C-B1D6-4DD2-80E9-4B721F2EB39A}"/>
                  </a:ext>
                </a:extLst>
              </p:cNvPr>
              <p:cNvSpPr>
                <a:spLocks noRot="1" noChangeAspect="1" noMove="1" noResize="1" noEditPoints="1" noAdjustHandles="1" noChangeArrowheads="1" noChangeShapeType="1" noTextEdit="1"/>
              </p:cNvSpPr>
              <p:nvPr/>
            </p:nvSpPr>
            <p:spPr>
              <a:xfrm>
                <a:off x="2333330" y="5596575"/>
                <a:ext cx="7846243" cy="376834"/>
              </a:xfrm>
              <a:prstGeom prst="rect">
                <a:avLst/>
              </a:prstGeom>
              <a:blipFill>
                <a:blip r:embed="rId8"/>
                <a:stretch>
                  <a:fillRect t="-4839" b="-25806"/>
                </a:stretch>
              </a:blipFill>
            </p:spPr>
            <p:txBody>
              <a:bodyPr/>
              <a:lstStyle/>
              <a:p>
                <a:r>
                  <a:rPr lang="en-US">
                    <a:noFill/>
                  </a:rPr>
                  <a:t> </a:t>
                </a:r>
              </a:p>
            </p:txBody>
          </p:sp>
        </mc:Fallback>
      </mc:AlternateContent>
      <p:sp>
        <p:nvSpPr>
          <p:cNvPr id="2" name="Title 1">
            <a:extLst>
              <a:ext uri="{FF2B5EF4-FFF2-40B4-BE49-F238E27FC236}">
                <a16:creationId xmlns:a16="http://schemas.microsoft.com/office/drawing/2014/main" id="{867AB34A-64F4-4454-8470-886D4F72E99F}"/>
              </a:ext>
            </a:extLst>
          </p:cNvPr>
          <p:cNvSpPr>
            <a:spLocks noGrp="1"/>
          </p:cNvSpPr>
          <p:nvPr>
            <p:ph type="title"/>
          </p:nvPr>
        </p:nvSpPr>
        <p:spPr/>
        <p:txBody>
          <a:bodyPr/>
          <a:lstStyle/>
          <a:p>
            <a:r>
              <a:rPr lang="en-US" dirty="0">
                <a:latin typeface="+mn-lt"/>
              </a:rPr>
              <a:t>S-parameters</a:t>
            </a:r>
          </a:p>
        </p:txBody>
      </p:sp>
    </p:spTree>
    <p:extLst>
      <p:ext uri="{BB962C8B-B14F-4D97-AF65-F5344CB8AC3E}">
        <p14:creationId xmlns:p14="http://schemas.microsoft.com/office/powerpoint/2010/main" val="183421798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94FEFC8D-D7AB-44A4-B4DB-47A5DD0AE13E}"/>
              </a:ext>
            </a:extLst>
          </p:cNvPr>
          <p:cNvSpPr/>
          <p:nvPr/>
        </p:nvSpPr>
        <p:spPr>
          <a:xfrm>
            <a:off x="2342070" y="3821293"/>
            <a:ext cx="8163222" cy="2090609"/>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4377CBBA-19D8-4552-9E01-86FD868E6A2E}"/>
              </a:ext>
            </a:extLst>
          </p:cNvPr>
          <p:cNvSpPr/>
          <p:nvPr/>
        </p:nvSpPr>
        <p:spPr>
          <a:xfrm>
            <a:off x="609600" y="709098"/>
            <a:ext cx="11291888" cy="646331"/>
          </a:xfrm>
          <a:prstGeom prst="rect">
            <a:avLst/>
          </a:prstGeom>
        </p:spPr>
        <p:txBody>
          <a:bodyPr wrap="square">
            <a:spAutoFit/>
          </a:bodyPr>
          <a:lstStyle/>
          <a:p>
            <a:r>
              <a:rPr lang="en-US" sz="1800" i="1" dirty="0"/>
              <a:t>S-parameters are a way of externally characterizing a system by analyzing the transmissions and reflections of voltage signals at its ports.</a:t>
            </a:r>
          </a:p>
        </p:txBody>
      </p:sp>
      <p:sp>
        <p:nvSpPr>
          <p:cNvPr id="27" name="Rectangle 26">
            <a:extLst>
              <a:ext uri="{FF2B5EF4-FFF2-40B4-BE49-F238E27FC236}">
                <a16:creationId xmlns:a16="http://schemas.microsoft.com/office/drawing/2014/main" id="{E2093FBD-A833-4F2F-9C61-7AD1F3749358}"/>
              </a:ext>
            </a:extLst>
          </p:cNvPr>
          <p:cNvSpPr/>
          <p:nvPr/>
        </p:nvSpPr>
        <p:spPr>
          <a:xfrm>
            <a:off x="747807" y="1405054"/>
            <a:ext cx="1381420" cy="369332"/>
          </a:xfrm>
          <a:prstGeom prst="rect">
            <a:avLst/>
          </a:prstGeom>
        </p:spPr>
        <p:txBody>
          <a:bodyPr wrap="square">
            <a:spAutoFit/>
          </a:bodyPr>
          <a:lstStyle/>
          <a:p>
            <a:r>
              <a:rPr lang="en-US" sz="1800" dirty="0">
                <a:solidFill>
                  <a:schemeClr val="tx1"/>
                </a:solidFill>
              </a:rPr>
              <a:t>In general,</a:t>
            </a:r>
            <a:endParaRPr lang="en-US" sz="1800" dirty="0"/>
          </a:p>
        </p:txBody>
      </p:sp>
      <mc:AlternateContent xmlns:mc="http://schemas.openxmlformats.org/markup-compatibility/2006" xmlns:a14="http://schemas.microsoft.com/office/drawing/2010/main">
        <mc:Choice Requires="a14">
          <p:sp>
            <p:nvSpPr>
              <p:cNvPr id="4" name="Rectangle 3">
                <a:extLst>
                  <a:ext uri="{FF2B5EF4-FFF2-40B4-BE49-F238E27FC236}">
                    <a16:creationId xmlns:a16="http://schemas.microsoft.com/office/drawing/2014/main" id="{BEF2ECD9-3DAB-4380-8867-2CB1B173D280}"/>
                  </a:ext>
                </a:extLst>
              </p:cNvPr>
              <p:cNvSpPr/>
              <p:nvPr/>
            </p:nvSpPr>
            <p:spPr>
              <a:xfrm>
                <a:off x="609599" y="1849955"/>
                <a:ext cx="6162586" cy="1126399"/>
              </a:xfrm>
              <a:prstGeom prst="rect">
                <a:avLst/>
              </a:prstGeom>
              <a:solidFill>
                <a:schemeClr val="accent1">
                  <a:lumMod val="60000"/>
                  <a:lumOff val="40000"/>
                </a:schemeClr>
              </a:solidFill>
              <a:ln>
                <a:solidFill>
                  <a:schemeClr val="tx1"/>
                </a:solidFill>
              </a:ln>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800" b="0" i="1" smtClean="0">
                              <a:latin typeface="Cambria Math" panose="02040503050406030204" pitchFamily="18" charset="0"/>
                            </a:rPr>
                          </m:ctrlPr>
                        </m:sSubPr>
                        <m:e>
                          <m:r>
                            <a:rPr lang="en-US" sz="1800" i="1" smtClean="0">
                              <a:latin typeface="Cambria Math" panose="02040503050406030204" pitchFamily="18" charset="0"/>
                            </a:rPr>
                            <m:t>𝑆</m:t>
                          </m:r>
                        </m:e>
                        <m:sub>
                          <m:r>
                            <a:rPr lang="en-US" sz="1800" b="0" i="1" smtClean="0">
                              <a:latin typeface="Cambria Math" panose="02040503050406030204" pitchFamily="18" charset="0"/>
                            </a:rPr>
                            <m:t>𝑖𝑗</m:t>
                          </m:r>
                        </m:sub>
                      </m:sSub>
                      <m:r>
                        <a:rPr lang="en-US" sz="1800" b="0" i="1" smtClean="0">
                          <a:latin typeface="Cambria Math" panose="02040503050406030204" pitchFamily="18" charset="0"/>
                        </a:rPr>
                        <m:t>=</m:t>
                      </m:r>
                      <m:f>
                        <m:fPr>
                          <m:ctrlPr>
                            <a:rPr lang="en-US" sz="1800" b="0" i="1" smtClean="0">
                              <a:latin typeface="Cambria Math" panose="02040503050406030204" pitchFamily="18" charset="0"/>
                            </a:rPr>
                          </m:ctrlPr>
                        </m:fPr>
                        <m:num>
                          <m:rad>
                            <m:radPr>
                              <m:degHide m:val="on"/>
                              <m:ctrlPr>
                                <a:rPr lang="en-US" sz="1800" b="0" i="1" smtClean="0">
                                  <a:latin typeface="Cambria Math" panose="02040503050406030204" pitchFamily="18" charset="0"/>
                                </a:rPr>
                              </m:ctrlPr>
                            </m:radPr>
                            <m:deg/>
                            <m:e>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𝑍</m:t>
                                  </m:r>
                                </m:e>
                                <m:sub>
                                  <m:r>
                                    <a:rPr lang="en-US" sz="1800" b="0" i="1" smtClean="0">
                                      <a:latin typeface="Cambria Math" panose="02040503050406030204" pitchFamily="18" charset="0"/>
                                    </a:rPr>
                                    <m:t>∘</m:t>
                                  </m:r>
                                  <m:r>
                                    <a:rPr lang="en-US" sz="1800" b="0" i="1" smtClean="0">
                                      <a:latin typeface="Cambria Math" panose="02040503050406030204" pitchFamily="18" charset="0"/>
                                    </a:rPr>
                                    <m:t>𝑗</m:t>
                                  </m:r>
                                </m:sub>
                              </m:sSub>
                            </m:e>
                          </m:rad>
                        </m:num>
                        <m:den>
                          <m:rad>
                            <m:radPr>
                              <m:degHide m:val="on"/>
                              <m:ctrlPr>
                                <a:rPr lang="en-US" sz="1800" b="0" i="1" smtClean="0">
                                  <a:latin typeface="Cambria Math" panose="02040503050406030204" pitchFamily="18" charset="0"/>
                                </a:rPr>
                              </m:ctrlPr>
                            </m:radPr>
                            <m:deg/>
                            <m:e>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𝑍</m:t>
                                  </m:r>
                                </m:e>
                                <m:sub>
                                  <m:r>
                                    <a:rPr lang="en-US" sz="1800" b="0" i="1" smtClean="0">
                                      <a:latin typeface="Cambria Math" panose="02040503050406030204" pitchFamily="18" charset="0"/>
                                    </a:rPr>
                                    <m:t>∘</m:t>
                                  </m:r>
                                  <m:r>
                                    <a:rPr lang="en-US" sz="1800" b="0" i="1" smtClean="0">
                                      <a:latin typeface="Cambria Math" panose="02040503050406030204" pitchFamily="18" charset="0"/>
                                    </a:rPr>
                                    <m:t>𝑖</m:t>
                                  </m:r>
                                </m:sub>
                              </m:sSub>
                            </m:e>
                          </m:rad>
                        </m:den>
                      </m:f>
                      <m:r>
                        <a:rPr lang="en-US" sz="1800" b="0" i="0" smtClean="0">
                          <a:latin typeface="Cambria Math" panose="02040503050406030204" pitchFamily="18" charset="0"/>
                        </a:rPr>
                        <m:t> </m:t>
                      </m:r>
                      <m:sSub>
                        <m:sSubPr>
                          <m:ctrlPr>
                            <a:rPr lang="en-US" sz="1800" b="0" i="1" smtClean="0">
                              <a:latin typeface="Cambria Math" panose="02040503050406030204" pitchFamily="18" charset="0"/>
                            </a:rPr>
                          </m:ctrlPr>
                        </m:sSubPr>
                        <m:e>
                          <m:d>
                            <m:dPr>
                              <m:begChr m:val=""/>
                              <m:endChr m:val="|"/>
                              <m:ctrlPr>
                                <a:rPr lang="en-US" sz="1800" b="0" i="1" smtClean="0">
                                  <a:latin typeface="Cambria Math" panose="02040503050406030204" pitchFamily="18" charset="0"/>
                                </a:rPr>
                              </m:ctrlPr>
                            </m:dPr>
                            <m:e>
                              <m:f>
                                <m:fPr>
                                  <m:ctrlPr>
                                    <a:rPr lang="en-US" sz="1800" i="1">
                                      <a:latin typeface="Cambria Math" panose="02040503050406030204" pitchFamily="18" charset="0"/>
                                    </a:rPr>
                                  </m:ctrlPr>
                                </m:fPr>
                                <m:num>
                                  <m:r>
                                    <a:rPr lang="en-US" sz="1800" i="1">
                                      <a:latin typeface="Cambria Math" panose="02040503050406030204" pitchFamily="18" charset="0"/>
                                    </a:rPr>
                                    <m:t>𝑉𝑜𝑙𝑡𝑎𝑔𝑒</m:t>
                                  </m:r>
                                  <m:r>
                                    <a:rPr lang="en-US" sz="1800" i="1">
                                      <a:latin typeface="Cambria Math" panose="02040503050406030204" pitchFamily="18" charset="0"/>
                                    </a:rPr>
                                    <m:t> </m:t>
                                  </m:r>
                                  <m:r>
                                    <a:rPr lang="en-US" sz="1800" b="0" i="1" smtClean="0">
                                      <a:latin typeface="Cambria Math" panose="02040503050406030204" pitchFamily="18" charset="0"/>
                                    </a:rPr>
                                    <m:t>𝑐𝑜𝑚𝑖𝑛𝑔</m:t>
                                  </m:r>
                                  <m:r>
                                    <a:rPr lang="en-US" sz="1800" b="0" i="1" smtClean="0">
                                      <a:latin typeface="Cambria Math" panose="02040503050406030204" pitchFamily="18" charset="0"/>
                                    </a:rPr>
                                    <m:t> </m:t>
                                  </m:r>
                                  <m:r>
                                    <a:rPr lang="en-US" sz="1800" b="0" i="1" smtClean="0">
                                      <a:latin typeface="Cambria Math" panose="02040503050406030204" pitchFamily="18" charset="0"/>
                                    </a:rPr>
                                    <m:t>𝑜𝑢𝑡</m:t>
                                  </m:r>
                                  <m:r>
                                    <a:rPr lang="en-US" sz="1800" i="1">
                                      <a:latin typeface="Cambria Math" panose="02040503050406030204" pitchFamily="18" charset="0"/>
                                    </a:rPr>
                                    <m:t> </m:t>
                                  </m:r>
                                  <m:r>
                                    <a:rPr lang="en-US" sz="1800" i="1">
                                      <a:latin typeface="Cambria Math" panose="02040503050406030204" pitchFamily="18" charset="0"/>
                                    </a:rPr>
                                    <m:t>𝑎𝑡</m:t>
                                  </m:r>
                                  <m:r>
                                    <a:rPr lang="en-US" sz="1800" i="1">
                                      <a:latin typeface="Cambria Math" panose="02040503050406030204" pitchFamily="18" charset="0"/>
                                    </a:rPr>
                                    <m:t> </m:t>
                                  </m:r>
                                  <m:r>
                                    <a:rPr lang="en-US" sz="1800" i="1">
                                      <a:latin typeface="Cambria Math" panose="02040503050406030204" pitchFamily="18" charset="0"/>
                                    </a:rPr>
                                    <m:t>𝑝𝑜𝑟𝑡</m:t>
                                  </m:r>
                                  <m:r>
                                    <a:rPr lang="en-US" sz="1800" i="1">
                                      <a:latin typeface="Cambria Math" panose="02040503050406030204" pitchFamily="18" charset="0"/>
                                    </a:rPr>
                                    <m:t> </m:t>
                                  </m:r>
                                  <m:r>
                                    <a:rPr lang="en-US" sz="1800" i="1">
                                      <a:latin typeface="Cambria Math" panose="02040503050406030204" pitchFamily="18" charset="0"/>
                                    </a:rPr>
                                    <m:t>𝑖</m:t>
                                  </m:r>
                                </m:num>
                                <m:den>
                                  <m:r>
                                    <a:rPr lang="en-US" sz="1800" i="1">
                                      <a:latin typeface="Cambria Math" panose="02040503050406030204" pitchFamily="18" charset="0"/>
                                    </a:rPr>
                                    <m:t>𝑉𝑜𝑙𝑡𝑎𝑔𝑒</m:t>
                                  </m:r>
                                  <m:r>
                                    <a:rPr lang="en-US" sz="1800" i="1">
                                      <a:latin typeface="Cambria Math" panose="02040503050406030204" pitchFamily="18" charset="0"/>
                                    </a:rPr>
                                    <m:t> </m:t>
                                  </m:r>
                                  <m:r>
                                    <a:rPr lang="en-US" sz="1800" b="0" i="1" smtClean="0">
                                      <a:latin typeface="Cambria Math" panose="02040503050406030204" pitchFamily="18" charset="0"/>
                                    </a:rPr>
                                    <m:t>𝑔𝑜𝑖𝑛𝑔</m:t>
                                  </m:r>
                                  <m:r>
                                    <a:rPr lang="en-US" sz="1800" b="0" i="1" smtClean="0">
                                      <a:latin typeface="Cambria Math" panose="02040503050406030204" pitchFamily="18" charset="0"/>
                                    </a:rPr>
                                    <m:t> </m:t>
                                  </m:r>
                                  <m:r>
                                    <a:rPr lang="en-US" sz="1800" b="0" i="1" smtClean="0">
                                      <a:latin typeface="Cambria Math" panose="02040503050406030204" pitchFamily="18" charset="0"/>
                                    </a:rPr>
                                    <m:t>𝑖𝑛</m:t>
                                  </m:r>
                                  <m:r>
                                    <a:rPr lang="en-US" sz="1800" i="1">
                                      <a:latin typeface="Cambria Math" panose="02040503050406030204" pitchFamily="18" charset="0"/>
                                    </a:rPr>
                                    <m:t> </m:t>
                                  </m:r>
                                  <m:r>
                                    <a:rPr lang="en-US" sz="1800" i="1">
                                      <a:latin typeface="Cambria Math" panose="02040503050406030204" pitchFamily="18" charset="0"/>
                                    </a:rPr>
                                    <m:t>𝑎𝑡</m:t>
                                  </m:r>
                                  <m:r>
                                    <a:rPr lang="en-US" sz="1800" i="1">
                                      <a:latin typeface="Cambria Math" panose="02040503050406030204" pitchFamily="18" charset="0"/>
                                    </a:rPr>
                                    <m:t> </m:t>
                                  </m:r>
                                  <m:r>
                                    <a:rPr lang="en-US" sz="1800" i="1">
                                      <a:latin typeface="Cambria Math" panose="02040503050406030204" pitchFamily="18" charset="0"/>
                                    </a:rPr>
                                    <m:t>𝑝𝑜𝑟𝑡</m:t>
                                  </m:r>
                                  <m:r>
                                    <a:rPr lang="en-US" sz="1800" i="1">
                                      <a:latin typeface="Cambria Math" panose="02040503050406030204" pitchFamily="18" charset="0"/>
                                    </a:rPr>
                                    <m:t> </m:t>
                                  </m:r>
                                  <m:r>
                                    <a:rPr lang="en-US" sz="1800" i="1">
                                      <a:latin typeface="Cambria Math" panose="02040503050406030204" pitchFamily="18" charset="0"/>
                                    </a:rPr>
                                    <m:t>𝑗</m:t>
                                  </m:r>
                                </m:den>
                              </m:f>
                              <m:r>
                                <a:rPr lang="en-US" sz="1800" b="0" i="1" smtClean="0">
                                  <a:latin typeface="Cambria Math" panose="02040503050406030204" pitchFamily="18" charset="0"/>
                                </a:rPr>
                                <m:t>  </m:t>
                              </m:r>
                            </m:e>
                          </m:d>
                        </m:e>
                        <m:sub>
                          <m:r>
                            <m:rPr>
                              <m:sty m:val="p"/>
                            </m:rPr>
                            <a:rPr lang="en-US" sz="1800" b="0" i="0" smtClean="0">
                              <a:latin typeface="Cambria Math" panose="02040503050406030204" pitchFamily="18" charset="0"/>
                            </a:rPr>
                            <m:t>input</m:t>
                          </m:r>
                          <m:r>
                            <a:rPr lang="en-US" sz="1800" b="0" i="0" smtClean="0">
                              <a:latin typeface="Cambria Math" panose="02040503050406030204" pitchFamily="18" charset="0"/>
                            </a:rPr>
                            <m:t> </m:t>
                          </m:r>
                          <m:r>
                            <m:rPr>
                              <m:sty m:val="p"/>
                            </m:rPr>
                            <a:rPr lang="en-US" sz="1800">
                              <a:latin typeface="Cambria Math" panose="02040503050406030204" pitchFamily="18" charset="0"/>
                            </a:rPr>
                            <m:t>at</m:t>
                          </m:r>
                          <m:r>
                            <a:rPr lang="en-US" sz="1800">
                              <a:latin typeface="Cambria Math" panose="02040503050406030204" pitchFamily="18" charset="0"/>
                            </a:rPr>
                            <m:t> </m:t>
                          </m:r>
                          <m:r>
                            <m:rPr>
                              <m:sty m:val="p"/>
                            </m:rPr>
                            <a:rPr lang="en-US" sz="1800">
                              <a:latin typeface="Cambria Math" panose="02040503050406030204" pitchFamily="18" charset="0"/>
                            </a:rPr>
                            <m:t>all</m:t>
                          </m:r>
                          <m:r>
                            <a:rPr lang="en-US" sz="1800">
                              <a:latin typeface="Cambria Math" panose="02040503050406030204" pitchFamily="18" charset="0"/>
                            </a:rPr>
                            <m:t> </m:t>
                          </m:r>
                          <m:r>
                            <m:rPr>
                              <m:sty m:val="p"/>
                            </m:rPr>
                            <a:rPr lang="en-US" sz="1800">
                              <a:latin typeface="Cambria Math" panose="02040503050406030204" pitchFamily="18" charset="0"/>
                            </a:rPr>
                            <m:t>other</m:t>
                          </m:r>
                          <m:r>
                            <a:rPr lang="en-US" sz="1800">
                              <a:latin typeface="Cambria Math" panose="02040503050406030204" pitchFamily="18" charset="0"/>
                            </a:rPr>
                            <m:t> </m:t>
                          </m:r>
                          <m:r>
                            <m:rPr>
                              <m:sty m:val="p"/>
                            </m:rPr>
                            <a:rPr lang="en-US" sz="1800">
                              <a:latin typeface="Cambria Math" panose="02040503050406030204" pitchFamily="18" charset="0"/>
                            </a:rPr>
                            <m:t>ports</m:t>
                          </m:r>
                          <m:r>
                            <a:rPr lang="en-US" sz="1800">
                              <a:latin typeface="Cambria Math" panose="02040503050406030204" pitchFamily="18" charset="0"/>
                            </a:rPr>
                            <m:t>=0</m:t>
                          </m:r>
                        </m:sub>
                      </m:sSub>
                    </m:oMath>
                  </m:oMathPara>
                </a14:m>
                <a:endParaRPr lang="en-US" sz="1800" dirty="0"/>
              </a:p>
            </p:txBody>
          </p:sp>
        </mc:Choice>
        <mc:Fallback xmlns="">
          <p:sp>
            <p:nvSpPr>
              <p:cNvPr id="4" name="Rectangle 3">
                <a:extLst>
                  <a:ext uri="{FF2B5EF4-FFF2-40B4-BE49-F238E27FC236}">
                    <a16:creationId xmlns:a16="http://schemas.microsoft.com/office/drawing/2014/main" id="{BEF2ECD9-3DAB-4380-8867-2CB1B173D280}"/>
                  </a:ext>
                </a:extLst>
              </p:cNvPr>
              <p:cNvSpPr>
                <a:spLocks noRot="1" noChangeAspect="1" noMove="1" noResize="1" noEditPoints="1" noAdjustHandles="1" noChangeArrowheads="1" noChangeShapeType="1" noTextEdit="1"/>
              </p:cNvSpPr>
              <p:nvPr/>
            </p:nvSpPr>
            <p:spPr>
              <a:xfrm>
                <a:off x="609599" y="1849955"/>
                <a:ext cx="6162586" cy="1126399"/>
              </a:xfrm>
              <a:prstGeom prst="rect">
                <a:avLst/>
              </a:prstGeom>
              <a:blipFill>
                <a:blip r:embed="rId2"/>
                <a:stretch>
                  <a:fillRect/>
                </a:stretch>
              </a:blipFill>
              <a:ln>
                <a:solidFill>
                  <a:schemeClr val="tx1"/>
                </a:solidFill>
              </a:ln>
            </p:spPr>
            <p:txBody>
              <a:bodyPr/>
              <a:lstStyle/>
              <a:p>
                <a:r>
                  <a:rPr lang="en-US">
                    <a:noFill/>
                  </a:rPr>
                  <a:t> </a:t>
                </a:r>
              </a:p>
            </p:txBody>
          </p:sp>
        </mc:Fallback>
      </mc:AlternateContent>
      <p:sp>
        <p:nvSpPr>
          <p:cNvPr id="42" name="Rectangle 41">
            <a:extLst>
              <a:ext uri="{FF2B5EF4-FFF2-40B4-BE49-F238E27FC236}">
                <a16:creationId xmlns:a16="http://schemas.microsoft.com/office/drawing/2014/main" id="{EFCECACC-E663-475F-9D43-2003D90BD60C}"/>
              </a:ext>
            </a:extLst>
          </p:cNvPr>
          <p:cNvSpPr/>
          <p:nvPr/>
        </p:nvSpPr>
        <p:spPr>
          <a:xfrm>
            <a:off x="7107272" y="2188214"/>
            <a:ext cx="517026" cy="369332"/>
          </a:xfrm>
          <a:prstGeom prst="rect">
            <a:avLst/>
          </a:prstGeom>
        </p:spPr>
        <p:txBody>
          <a:bodyPr wrap="square">
            <a:spAutoFit/>
          </a:bodyPr>
          <a:lstStyle/>
          <a:p>
            <a:r>
              <a:rPr lang="en-US" sz="1800" dirty="0">
                <a:solidFill>
                  <a:schemeClr val="tx1"/>
                </a:solidFill>
              </a:rPr>
              <a:t>OR</a:t>
            </a:r>
            <a:endParaRPr lang="en-US" sz="1800" dirty="0"/>
          </a:p>
        </p:txBody>
      </p:sp>
      <mc:AlternateContent xmlns:mc="http://schemas.openxmlformats.org/markup-compatibility/2006" xmlns:a14="http://schemas.microsoft.com/office/drawing/2010/main">
        <mc:Choice Requires="a14">
          <p:sp>
            <p:nvSpPr>
              <p:cNvPr id="11" name="Rectangle 10">
                <a:extLst>
                  <a:ext uri="{FF2B5EF4-FFF2-40B4-BE49-F238E27FC236}">
                    <a16:creationId xmlns:a16="http://schemas.microsoft.com/office/drawing/2014/main" id="{6B4EB794-CC91-4CCE-85C9-E3A15C5F7884}"/>
                  </a:ext>
                </a:extLst>
              </p:cNvPr>
              <p:cNvSpPr/>
              <p:nvPr/>
            </p:nvSpPr>
            <p:spPr>
              <a:xfrm>
                <a:off x="8066627" y="1919493"/>
                <a:ext cx="2863220" cy="987322"/>
              </a:xfrm>
              <a:prstGeom prst="rect">
                <a:avLst/>
              </a:prstGeom>
              <a:solidFill>
                <a:schemeClr val="accent1">
                  <a:lumMod val="60000"/>
                  <a:lumOff val="40000"/>
                </a:schemeClr>
              </a:solidFill>
              <a:ln>
                <a:solidFill>
                  <a:schemeClr val="tx1"/>
                </a:solidFill>
              </a:ln>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2000" b="0" i="1" smtClean="0">
                              <a:latin typeface="Cambria Math" panose="02040503050406030204" pitchFamily="18" charset="0"/>
                            </a:rPr>
                          </m:ctrlPr>
                        </m:sSubPr>
                        <m:e>
                          <m:r>
                            <a:rPr lang="en-US" sz="2000" i="1" smtClean="0">
                              <a:latin typeface="Cambria Math" panose="02040503050406030204" pitchFamily="18" charset="0"/>
                            </a:rPr>
                            <m:t>𝑆</m:t>
                          </m:r>
                        </m:e>
                        <m:sub>
                          <m:r>
                            <a:rPr lang="en-US" sz="2000" b="0" i="1" smtClean="0">
                              <a:latin typeface="Cambria Math" panose="02040503050406030204" pitchFamily="18" charset="0"/>
                            </a:rPr>
                            <m:t>𝑖𝑗</m:t>
                          </m:r>
                        </m:sub>
                      </m:sSub>
                      <m:r>
                        <a:rPr lang="en-US" sz="2000" b="0" i="1" smtClean="0">
                          <a:latin typeface="Cambria Math" panose="02040503050406030204" pitchFamily="18" charset="0"/>
                        </a:rPr>
                        <m:t>=</m:t>
                      </m:r>
                      <m:f>
                        <m:fPr>
                          <m:ctrlPr>
                            <a:rPr lang="en-US" sz="2000" b="0" i="1" smtClean="0">
                              <a:latin typeface="Cambria Math" panose="02040503050406030204" pitchFamily="18" charset="0"/>
                            </a:rPr>
                          </m:ctrlPr>
                        </m:fPr>
                        <m:num>
                          <m:rad>
                            <m:radPr>
                              <m:degHide m:val="on"/>
                              <m:ctrlPr>
                                <a:rPr lang="en-US" sz="2000" b="0" i="1" smtClean="0">
                                  <a:latin typeface="Cambria Math" panose="02040503050406030204" pitchFamily="18" charset="0"/>
                                </a:rPr>
                              </m:ctrlPr>
                            </m:radPr>
                            <m:deg/>
                            <m:e>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𝑍</m:t>
                                  </m:r>
                                </m:e>
                                <m:sub>
                                  <m:r>
                                    <a:rPr lang="en-US" sz="2000" b="0" i="1" smtClean="0">
                                      <a:latin typeface="Cambria Math" panose="02040503050406030204" pitchFamily="18" charset="0"/>
                                    </a:rPr>
                                    <m:t>∘</m:t>
                                  </m:r>
                                  <m:r>
                                    <a:rPr lang="en-US" sz="2000" b="0" i="1" smtClean="0">
                                      <a:latin typeface="Cambria Math" panose="02040503050406030204" pitchFamily="18" charset="0"/>
                                    </a:rPr>
                                    <m:t>𝑗</m:t>
                                  </m:r>
                                </m:sub>
                              </m:sSub>
                            </m:e>
                          </m:rad>
                        </m:num>
                        <m:den>
                          <m:rad>
                            <m:radPr>
                              <m:degHide m:val="on"/>
                              <m:ctrlPr>
                                <a:rPr lang="en-US" sz="2000" b="0" i="1" smtClean="0">
                                  <a:latin typeface="Cambria Math" panose="02040503050406030204" pitchFamily="18" charset="0"/>
                                </a:rPr>
                              </m:ctrlPr>
                            </m:radPr>
                            <m:deg/>
                            <m:e>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𝑍</m:t>
                                  </m:r>
                                </m:e>
                                <m:sub>
                                  <m:r>
                                    <a:rPr lang="en-US" sz="2000" b="0" i="1" smtClean="0">
                                      <a:latin typeface="Cambria Math" panose="02040503050406030204" pitchFamily="18" charset="0"/>
                                    </a:rPr>
                                    <m:t>∘</m:t>
                                  </m:r>
                                  <m:r>
                                    <a:rPr lang="en-US" sz="2000" b="0" i="1" smtClean="0">
                                      <a:latin typeface="Cambria Math" panose="02040503050406030204" pitchFamily="18" charset="0"/>
                                    </a:rPr>
                                    <m:t>𝑖</m:t>
                                  </m:r>
                                </m:sub>
                              </m:sSub>
                            </m:e>
                          </m:rad>
                        </m:den>
                      </m:f>
                      <m:r>
                        <a:rPr lang="en-US" sz="2000" b="0" i="0" smtClean="0">
                          <a:latin typeface="Cambria Math" panose="02040503050406030204" pitchFamily="18" charset="0"/>
                        </a:rPr>
                        <m:t> </m:t>
                      </m:r>
                      <m:sSub>
                        <m:sSubPr>
                          <m:ctrlPr>
                            <a:rPr lang="en-US" sz="2000" b="0" i="1" smtClean="0">
                              <a:latin typeface="Cambria Math" panose="02040503050406030204" pitchFamily="18" charset="0"/>
                            </a:rPr>
                          </m:ctrlPr>
                        </m:sSubPr>
                        <m:e>
                          <m:d>
                            <m:dPr>
                              <m:begChr m:val=""/>
                              <m:endChr m:val="|"/>
                              <m:ctrlPr>
                                <a:rPr lang="en-US" sz="2000" b="0" i="1" smtClean="0">
                                  <a:latin typeface="Cambria Math" panose="02040503050406030204" pitchFamily="18" charset="0"/>
                                </a:rPr>
                              </m:ctrlPr>
                            </m:dPr>
                            <m:e>
                              <m:f>
                                <m:fPr>
                                  <m:ctrlPr>
                                    <a:rPr lang="en-US" sz="2000" i="1">
                                      <a:latin typeface="Cambria Math" panose="02040503050406030204" pitchFamily="18" charset="0"/>
                                    </a:rPr>
                                  </m:ctrlPr>
                                </m:fPr>
                                <m:num>
                                  <m:sSubSup>
                                    <m:sSubSupPr>
                                      <m:ctrlPr>
                                        <a:rPr lang="en-US" sz="2000" b="0" i="1" smtClean="0">
                                          <a:latin typeface="Cambria Math" panose="02040503050406030204" pitchFamily="18" charset="0"/>
                                        </a:rPr>
                                      </m:ctrlPr>
                                    </m:sSubSupPr>
                                    <m:e>
                                      <m:r>
                                        <a:rPr lang="en-US" sz="2000" b="0" i="1" smtClean="0">
                                          <a:latin typeface="Cambria Math" panose="02040503050406030204" pitchFamily="18" charset="0"/>
                                        </a:rPr>
                                        <m:t>𝑉</m:t>
                                      </m:r>
                                    </m:e>
                                    <m:sub>
                                      <m:r>
                                        <a:rPr lang="en-US" sz="2000" b="0" i="1" smtClean="0">
                                          <a:latin typeface="Cambria Math" panose="02040503050406030204" pitchFamily="18" charset="0"/>
                                        </a:rPr>
                                        <m:t>𝑖</m:t>
                                      </m:r>
                                    </m:sub>
                                    <m:sup>
                                      <m:r>
                                        <a:rPr lang="en-US" sz="2000" b="0" i="1" smtClean="0">
                                          <a:latin typeface="Cambria Math" panose="02040503050406030204" pitchFamily="18" charset="0"/>
                                        </a:rPr>
                                        <m:t>−</m:t>
                                      </m:r>
                                    </m:sup>
                                  </m:sSubSup>
                                </m:num>
                                <m:den>
                                  <m:sSubSup>
                                    <m:sSubSupPr>
                                      <m:ctrlPr>
                                        <a:rPr lang="en-US" sz="2000" b="0" i="1" smtClean="0">
                                          <a:latin typeface="Cambria Math" panose="02040503050406030204" pitchFamily="18" charset="0"/>
                                        </a:rPr>
                                      </m:ctrlPr>
                                    </m:sSubSupPr>
                                    <m:e>
                                      <m:r>
                                        <a:rPr lang="en-US" sz="2000" i="1">
                                          <a:latin typeface="Cambria Math" panose="02040503050406030204" pitchFamily="18" charset="0"/>
                                        </a:rPr>
                                        <m:t>𝑉</m:t>
                                      </m:r>
                                    </m:e>
                                    <m:sub>
                                      <m:r>
                                        <a:rPr lang="en-US" sz="2000" b="0" i="1" smtClean="0">
                                          <a:latin typeface="Cambria Math" panose="02040503050406030204" pitchFamily="18" charset="0"/>
                                        </a:rPr>
                                        <m:t>𝑗</m:t>
                                      </m:r>
                                    </m:sub>
                                    <m:sup>
                                      <m:r>
                                        <a:rPr lang="en-US" sz="2000" b="0" i="1" smtClean="0">
                                          <a:latin typeface="Cambria Math" panose="02040503050406030204" pitchFamily="18" charset="0"/>
                                        </a:rPr>
                                        <m:t>+</m:t>
                                      </m:r>
                                    </m:sup>
                                  </m:sSubSup>
                                </m:den>
                              </m:f>
                              <m:r>
                                <a:rPr lang="en-US" sz="2000" b="0" i="1" smtClean="0">
                                  <a:latin typeface="Cambria Math" panose="02040503050406030204" pitchFamily="18" charset="0"/>
                                </a:rPr>
                                <m:t>  </m:t>
                              </m:r>
                            </m:e>
                          </m:d>
                        </m:e>
                        <m:sub>
                          <m:sSubSup>
                            <m:sSubSupPr>
                              <m:ctrlPr>
                                <a:rPr lang="en-US" sz="2000" i="1">
                                  <a:latin typeface="Cambria Math" panose="02040503050406030204" pitchFamily="18" charset="0"/>
                                </a:rPr>
                              </m:ctrlPr>
                            </m:sSubSupPr>
                            <m:e>
                              <m:r>
                                <m:rPr>
                                  <m:sty m:val="p"/>
                                </m:rPr>
                                <a:rPr lang="en-US" sz="2000">
                                  <a:latin typeface="Cambria Math" panose="02040503050406030204" pitchFamily="18" charset="0"/>
                                </a:rPr>
                                <m:t>V</m:t>
                              </m:r>
                            </m:e>
                            <m:sub>
                              <m:r>
                                <m:rPr>
                                  <m:sty m:val="p"/>
                                </m:rPr>
                                <a:rPr lang="en-US" sz="2000">
                                  <a:latin typeface="Cambria Math" panose="02040503050406030204" pitchFamily="18" charset="0"/>
                                </a:rPr>
                                <m:t>k</m:t>
                              </m:r>
                            </m:sub>
                            <m:sup>
                              <m:r>
                                <a:rPr lang="en-US" sz="2000" i="1">
                                  <a:latin typeface="Cambria Math" panose="02040503050406030204" pitchFamily="18" charset="0"/>
                                </a:rPr>
                                <m:t>+</m:t>
                              </m:r>
                            </m:sup>
                          </m:sSubSup>
                          <m:r>
                            <a:rPr lang="en-US" sz="2000">
                              <a:latin typeface="Cambria Math" panose="02040503050406030204" pitchFamily="18" charset="0"/>
                            </a:rPr>
                            <m:t>=0</m:t>
                          </m:r>
                          <m:r>
                            <a:rPr lang="en-US" sz="2000" b="0" i="0" smtClean="0">
                              <a:latin typeface="Cambria Math" panose="02040503050406030204" pitchFamily="18" charset="0"/>
                            </a:rPr>
                            <m:t>, </m:t>
                          </m:r>
                          <m:r>
                            <m:rPr>
                              <m:sty m:val="p"/>
                            </m:rPr>
                            <a:rPr lang="en-US" sz="2000" b="0" i="0" smtClean="0">
                              <a:latin typeface="Cambria Math" panose="02040503050406030204" pitchFamily="18" charset="0"/>
                            </a:rPr>
                            <m:t>k</m:t>
                          </m:r>
                          <m:r>
                            <a:rPr lang="en-US" sz="2000" b="0" i="1" smtClean="0">
                              <a:latin typeface="Cambria Math" panose="02040503050406030204" pitchFamily="18" charset="0"/>
                              <a:ea typeface="Cambria Math" panose="02040503050406030204" pitchFamily="18" charset="0"/>
                            </a:rPr>
                            <m:t>≠</m:t>
                          </m:r>
                          <m:r>
                            <m:rPr>
                              <m:sty m:val="p"/>
                            </m:rPr>
                            <a:rPr lang="en-US" sz="2000" b="0" i="0" smtClean="0">
                              <a:latin typeface="Cambria Math" panose="02040503050406030204" pitchFamily="18" charset="0"/>
                              <a:ea typeface="Cambria Math" panose="02040503050406030204" pitchFamily="18" charset="0"/>
                            </a:rPr>
                            <m:t>j</m:t>
                          </m:r>
                        </m:sub>
                      </m:sSub>
                    </m:oMath>
                  </m:oMathPara>
                </a14:m>
                <a:endParaRPr lang="en-US" sz="2000" dirty="0"/>
              </a:p>
            </p:txBody>
          </p:sp>
        </mc:Choice>
        <mc:Fallback xmlns="">
          <p:sp>
            <p:nvSpPr>
              <p:cNvPr id="11" name="Rectangle 10">
                <a:extLst>
                  <a:ext uri="{FF2B5EF4-FFF2-40B4-BE49-F238E27FC236}">
                    <a16:creationId xmlns:a16="http://schemas.microsoft.com/office/drawing/2014/main" id="{6B4EB794-CC91-4CCE-85C9-E3A15C5F7884}"/>
                  </a:ext>
                </a:extLst>
              </p:cNvPr>
              <p:cNvSpPr>
                <a:spLocks noRot="1" noChangeAspect="1" noMove="1" noResize="1" noEditPoints="1" noAdjustHandles="1" noChangeArrowheads="1" noChangeShapeType="1" noTextEdit="1"/>
              </p:cNvSpPr>
              <p:nvPr/>
            </p:nvSpPr>
            <p:spPr>
              <a:xfrm>
                <a:off x="8066627" y="1919493"/>
                <a:ext cx="2863220" cy="987322"/>
              </a:xfrm>
              <a:prstGeom prst="rect">
                <a:avLst/>
              </a:prstGeom>
              <a:blipFill>
                <a:blip r:embed="rId3"/>
                <a:stretch>
                  <a:fillRect/>
                </a:stretch>
              </a:blipFill>
              <a:ln>
                <a:solidFill>
                  <a:schemeClr val="tx1"/>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Rectangle 11">
                <a:extLst>
                  <a:ext uri="{FF2B5EF4-FFF2-40B4-BE49-F238E27FC236}">
                    <a16:creationId xmlns:a16="http://schemas.microsoft.com/office/drawing/2014/main" id="{65C1BF2E-4925-4369-BE4F-4B53615EC048}"/>
                  </a:ext>
                </a:extLst>
              </p:cNvPr>
              <p:cNvSpPr/>
              <p:nvPr/>
            </p:nvSpPr>
            <p:spPr>
              <a:xfrm>
                <a:off x="747807" y="3387475"/>
                <a:ext cx="10953655" cy="395558"/>
              </a:xfrm>
              <a:prstGeom prst="rect">
                <a:avLst/>
              </a:prstGeom>
            </p:spPr>
            <p:txBody>
              <a:bodyPr wrap="square">
                <a:spAutoFit/>
              </a:bodyPr>
              <a:lstStyle/>
              <a:p>
                <a:r>
                  <a:rPr lang="en-US" sz="1800" dirty="0">
                    <a:solidFill>
                      <a:schemeClr val="tx1"/>
                    </a:solidFill>
                  </a:rPr>
                  <a:t>Note that, if the ports have the same characteristic impedance (</a:t>
                </a:r>
                <a14:m>
                  <m:oMath xmlns:m="http://schemas.openxmlformats.org/officeDocument/2006/math">
                    <m:sSub>
                      <m:sSubPr>
                        <m:ctrlPr>
                          <a:rPr lang="en-US" sz="1800" i="1">
                            <a:latin typeface="Cambria Math" panose="02040503050406030204" pitchFamily="18" charset="0"/>
                          </a:rPr>
                        </m:ctrlPr>
                      </m:sSubPr>
                      <m:e>
                        <m:r>
                          <a:rPr lang="en-US" sz="1800" b="0" i="1" smtClean="0">
                            <a:latin typeface="Cambria Math" panose="02040503050406030204" pitchFamily="18" charset="0"/>
                          </a:rPr>
                          <m:t>𝑍</m:t>
                        </m:r>
                      </m:e>
                      <m:sub>
                        <m:r>
                          <a:rPr lang="en-US" sz="1800" i="1">
                            <a:latin typeface="Cambria Math" panose="02040503050406030204" pitchFamily="18" charset="0"/>
                          </a:rPr>
                          <m:t>∘</m:t>
                        </m:r>
                        <m:r>
                          <a:rPr lang="en-US" sz="1800" i="1">
                            <a:latin typeface="Cambria Math" panose="02040503050406030204" pitchFamily="18" charset="0"/>
                          </a:rPr>
                          <m:t>𝑗</m:t>
                        </m:r>
                      </m:sub>
                    </m:sSub>
                    <m:r>
                      <a:rPr lang="en-US" sz="1800" b="0" i="1" smtClean="0">
                        <a:latin typeface="Cambria Math" panose="02040503050406030204" pitchFamily="18" charset="0"/>
                      </a:rPr>
                      <m:t>=</m:t>
                    </m:r>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𝑍</m:t>
                        </m:r>
                      </m:e>
                      <m:sub>
                        <m:r>
                          <a:rPr lang="en-US" sz="1800" b="0" i="1" smtClean="0">
                            <a:latin typeface="Cambria Math" panose="02040503050406030204" pitchFamily="18" charset="0"/>
                          </a:rPr>
                          <m:t>𝑜𝑖</m:t>
                        </m:r>
                      </m:sub>
                    </m:sSub>
                  </m:oMath>
                </a14:m>
                <a:r>
                  <a:rPr lang="en-US" sz="1800" dirty="0"/>
                  <a:t> for all values of </a:t>
                </a:r>
                <a:r>
                  <a:rPr lang="en-US" sz="1800" dirty="0" err="1"/>
                  <a:t>i</a:t>
                </a:r>
                <a:r>
                  <a:rPr lang="en-US" sz="1800" dirty="0"/>
                  <a:t> and j), this simplifies to:</a:t>
                </a:r>
              </a:p>
            </p:txBody>
          </p:sp>
        </mc:Choice>
        <mc:Fallback xmlns="">
          <p:sp>
            <p:nvSpPr>
              <p:cNvPr id="12" name="Rectangle 11">
                <a:extLst>
                  <a:ext uri="{FF2B5EF4-FFF2-40B4-BE49-F238E27FC236}">
                    <a16:creationId xmlns:a16="http://schemas.microsoft.com/office/drawing/2014/main" id="{65C1BF2E-4925-4369-BE4F-4B53615EC048}"/>
                  </a:ext>
                </a:extLst>
              </p:cNvPr>
              <p:cNvSpPr>
                <a:spLocks noRot="1" noChangeAspect="1" noMove="1" noResize="1" noEditPoints="1" noAdjustHandles="1" noChangeArrowheads="1" noChangeShapeType="1" noTextEdit="1"/>
              </p:cNvSpPr>
              <p:nvPr/>
            </p:nvSpPr>
            <p:spPr>
              <a:xfrm>
                <a:off x="747807" y="3387475"/>
                <a:ext cx="10953655" cy="395558"/>
              </a:xfrm>
              <a:prstGeom prst="rect">
                <a:avLst/>
              </a:prstGeom>
              <a:blipFill>
                <a:blip r:embed="rId4"/>
                <a:stretch>
                  <a:fillRect l="-501" t="-7692" b="-1846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Rectangle 12">
                <a:extLst>
                  <a:ext uri="{FF2B5EF4-FFF2-40B4-BE49-F238E27FC236}">
                    <a16:creationId xmlns:a16="http://schemas.microsoft.com/office/drawing/2014/main" id="{23883B2C-FFB3-45C6-BA58-43C7EDDF28E8}"/>
                  </a:ext>
                </a:extLst>
              </p:cNvPr>
              <p:cNvSpPr/>
              <p:nvPr/>
            </p:nvSpPr>
            <p:spPr>
              <a:xfrm>
                <a:off x="5069195" y="3952879"/>
                <a:ext cx="2296590" cy="98732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2000" b="0" i="1" smtClean="0">
                              <a:latin typeface="Cambria Math" panose="02040503050406030204" pitchFamily="18" charset="0"/>
                            </a:rPr>
                          </m:ctrlPr>
                        </m:sSubPr>
                        <m:e>
                          <m:r>
                            <a:rPr lang="en-US" sz="2000" i="1" smtClean="0">
                              <a:latin typeface="Cambria Math" panose="02040503050406030204" pitchFamily="18" charset="0"/>
                            </a:rPr>
                            <m:t>𝑆</m:t>
                          </m:r>
                        </m:e>
                        <m:sub>
                          <m:r>
                            <a:rPr lang="en-US" sz="2000" b="0" i="1" smtClean="0">
                              <a:latin typeface="Cambria Math" panose="02040503050406030204" pitchFamily="18" charset="0"/>
                            </a:rPr>
                            <m:t>𝑖𝑗</m:t>
                          </m:r>
                        </m:sub>
                      </m:sSub>
                      <m:r>
                        <a:rPr lang="en-US" sz="2000" b="0" i="1" smtClean="0">
                          <a:latin typeface="Cambria Math" panose="02040503050406030204" pitchFamily="18" charset="0"/>
                        </a:rPr>
                        <m:t>=</m:t>
                      </m:r>
                      <m:r>
                        <a:rPr lang="en-US" sz="2000" b="0" i="0" smtClean="0">
                          <a:latin typeface="Cambria Math" panose="02040503050406030204" pitchFamily="18" charset="0"/>
                        </a:rPr>
                        <m:t> </m:t>
                      </m:r>
                      <m:sSub>
                        <m:sSubPr>
                          <m:ctrlPr>
                            <a:rPr lang="en-US" sz="2000" b="0" i="1" smtClean="0">
                              <a:latin typeface="Cambria Math" panose="02040503050406030204" pitchFamily="18" charset="0"/>
                            </a:rPr>
                          </m:ctrlPr>
                        </m:sSubPr>
                        <m:e>
                          <m:d>
                            <m:dPr>
                              <m:begChr m:val=""/>
                              <m:endChr m:val="|"/>
                              <m:ctrlPr>
                                <a:rPr lang="en-US" sz="2000" b="0" i="1" smtClean="0">
                                  <a:latin typeface="Cambria Math" panose="02040503050406030204" pitchFamily="18" charset="0"/>
                                </a:rPr>
                              </m:ctrlPr>
                            </m:dPr>
                            <m:e>
                              <m:f>
                                <m:fPr>
                                  <m:ctrlPr>
                                    <a:rPr lang="en-US" sz="2000" i="1">
                                      <a:latin typeface="Cambria Math" panose="02040503050406030204" pitchFamily="18" charset="0"/>
                                    </a:rPr>
                                  </m:ctrlPr>
                                </m:fPr>
                                <m:num>
                                  <m:sSubSup>
                                    <m:sSubSupPr>
                                      <m:ctrlPr>
                                        <a:rPr lang="en-US" sz="2000" b="0" i="1" smtClean="0">
                                          <a:latin typeface="Cambria Math" panose="02040503050406030204" pitchFamily="18" charset="0"/>
                                        </a:rPr>
                                      </m:ctrlPr>
                                    </m:sSubSupPr>
                                    <m:e>
                                      <m:r>
                                        <a:rPr lang="en-US" sz="2000" b="0" i="1" smtClean="0">
                                          <a:latin typeface="Cambria Math" panose="02040503050406030204" pitchFamily="18" charset="0"/>
                                        </a:rPr>
                                        <m:t>𝑉</m:t>
                                      </m:r>
                                    </m:e>
                                    <m:sub>
                                      <m:r>
                                        <a:rPr lang="en-US" sz="2000" b="0" i="1" smtClean="0">
                                          <a:latin typeface="Cambria Math" panose="02040503050406030204" pitchFamily="18" charset="0"/>
                                        </a:rPr>
                                        <m:t>𝑖</m:t>
                                      </m:r>
                                    </m:sub>
                                    <m:sup>
                                      <m:r>
                                        <a:rPr lang="en-US" sz="2000" b="0" i="1" smtClean="0">
                                          <a:latin typeface="Cambria Math" panose="02040503050406030204" pitchFamily="18" charset="0"/>
                                        </a:rPr>
                                        <m:t>−</m:t>
                                      </m:r>
                                    </m:sup>
                                  </m:sSubSup>
                                </m:num>
                                <m:den>
                                  <m:sSubSup>
                                    <m:sSubSupPr>
                                      <m:ctrlPr>
                                        <a:rPr lang="en-US" sz="2000" b="0" i="1" smtClean="0">
                                          <a:latin typeface="Cambria Math" panose="02040503050406030204" pitchFamily="18" charset="0"/>
                                        </a:rPr>
                                      </m:ctrlPr>
                                    </m:sSubSupPr>
                                    <m:e>
                                      <m:r>
                                        <a:rPr lang="en-US" sz="2000" i="1">
                                          <a:latin typeface="Cambria Math" panose="02040503050406030204" pitchFamily="18" charset="0"/>
                                        </a:rPr>
                                        <m:t>𝑉</m:t>
                                      </m:r>
                                    </m:e>
                                    <m:sub>
                                      <m:r>
                                        <a:rPr lang="en-US" sz="2000" b="0" i="1" smtClean="0">
                                          <a:latin typeface="Cambria Math" panose="02040503050406030204" pitchFamily="18" charset="0"/>
                                        </a:rPr>
                                        <m:t>𝑗</m:t>
                                      </m:r>
                                    </m:sub>
                                    <m:sup>
                                      <m:r>
                                        <a:rPr lang="en-US" sz="2000" b="0" i="1" smtClean="0">
                                          <a:latin typeface="Cambria Math" panose="02040503050406030204" pitchFamily="18" charset="0"/>
                                        </a:rPr>
                                        <m:t>+</m:t>
                                      </m:r>
                                    </m:sup>
                                  </m:sSubSup>
                                </m:den>
                              </m:f>
                              <m:r>
                                <a:rPr lang="en-US" sz="2000" b="0" i="1" smtClean="0">
                                  <a:latin typeface="Cambria Math" panose="02040503050406030204" pitchFamily="18" charset="0"/>
                                </a:rPr>
                                <m:t>  </m:t>
                              </m:r>
                            </m:e>
                          </m:d>
                        </m:e>
                        <m:sub>
                          <m:sSubSup>
                            <m:sSubSupPr>
                              <m:ctrlPr>
                                <a:rPr lang="en-US" sz="2000" b="0" i="1" smtClean="0">
                                  <a:latin typeface="Cambria Math" panose="02040503050406030204" pitchFamily="18" charset="0"/>
                                </a:rPr>
                              </m:ctrlPr>
                            </m:sSubSupPr>
                            <m:e>
                              <m:r>
                                <m:rPr>
                                  <m:sty m:val="p"/>
                                </m:rPr>
                                <a:rPr lang="en-US" sz="2000" b="0" i="0" smtClean="0">
                                  <a:latin typeface="Cambria Math" panose="02040503050406030204" pitchFamily="18" charset="0"/>
                                </a:rPr>
                                <m:t>V</m:t>
                              </m:r>
                            </m:e>
                            <m:sub>
                              <m:r>
                                <m:rPr>
                                  <m:sty m:val="p"/>
                                </m:rPr>
                                <a:rPr lang="en-US" sz="2000" b="0" i="0" smtClean="0">
                                  <a:latin typeface="Cambria Math" panose="02040503050406030204" pitchFamily="18" charset="0"/>
                                </a:rPr>
                                <m:t>k</m:t>
                              </m:r>
                            </m:sub>
                            <m:sup>
                              <m:r>
                                <a:rPr lang="en-US" sz="2000" b="0" i="1" smtClean="0">
                                  <a:latin typeface="Cambria Math" panose="02040503050406030204" pitchFamily="18" charset="0"/>
                                </a:rPr>
                                <m:t>+</m:t>
                              </m:r>
                            </m:sup>
                          </m:sSubSup>
                          <m:r>
                            <a:rPr lang="en-US" sz="2000">
                              <a:latin typeface="Cambria Math" panose="02040503050406030204" pitchFamily="18" charset="0"/>
                            </a:rPr>
                            <m:t>=0</m:t>
                          </m:r>
                          <m:r>
                            <a:rPr lang="en-US" sz="2000" b="0" i="0" smtClean="0">
                              <a:latin typeface="Cambria Math" panose="02040503050406030204" pitchFamily="18" charset="0"/>
                            </a:rPr>
                            <m:t>, </m:t>
                          </m:r>
                          <m:r>
                            <m:rPr>
                              <m:sty m:val="p"/>
                            </m:rPr>
                            <a:rPr lang="en-US" sz="2000" b="0" i="0" smtClean="0">
                              <a:latin typeface="Cambria Math" panose="02040503050406030204" pitchFamily="18" charset="0"/>
                            </a:rPr>
                            <m:t>k</m:t>
                          </m:r>
                          <m:r>
                            <a:rPr lang="en-US" sz="2000" b="0" i="1" smtClean="0">
                              <a:latin typeface="Cambria Math" panose="02040503050406030204" pitchFamily="18" charset="0"/>
                              <a:ea typeface="Cambria Math" panose="02040503050406030204" pitchFamily="18" charset="0"/>
                            </a:rPr>
                            <m:t>≠</m:t>
                          </m:r>
                          <m:r>
                            <m:rPr>
                              <m:sty m:val="p"/>
                            </m:rPr>
                            <a:rPr lang="en-US" sz="2000" b="0" i="0" smtClean="0">
                              <a:latin typeface="Cambria Math" panose="02040503050406030204" pitchFamily="18" charset="0"/>
                              <a:ea typeface="Cambria Math" panose="02040503050406030204" pitchFamily="18" charset="0"/>
                            </a:rPr>
                            <m:t>j</m:t>
                          </m:r>
                        </m:sub>
                      </m:sSub>
                    </m:oMath>
                  </m:oMathPara>
                </a14:m>
                <a:endParaRPr lang="en-US" sz="2000" dirty="0"/>
              </a:p>
            </p:txBody>
          </p:sp>
        </mc:Choice>
        <mc:Fallback xmlns="">
          <p:sp>
            <p:nvSpPr>
              <p:cNvPr id="13" name="Rectangle 12">
                <a:extLst>
                  <a:ext uri="{FF2B5EF4-FFF2-40B4-BE49-F238E27FC236}">
                    <a16:creationId xmlns:a16="http://schemas.microsoft.com/office/drawing/2014/main" id="{23883B2C-FFB3-45C6-BA58-43C7EDDF28E8}"/>
                  </a:ext>
                </a:extLst>
              </p:cNvPr>
              <p:cNvSpPr>
                <a:spLocks noRot="1" noChangeAspect="1" noMove="1" noResize="1" noEditPoints="1" noAdjustHandles="1" noChangeArrowheads="1" noChangeShapeType="1" noTextEdit="1"/>
              </p:cNvSpPr>
              <p:nvPr/>
            </p:nvSpPr>
            <p:spPr>
              <a:xfrm>
                <a:off x="5069195" y="3952879"/>
                <a:ext cx="2296590" cy="987322"/>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Rectangle 14">
                <a:extLst>
                  <a:ext uri="{FF2B5EF4-FFF2-40B4-BE49-F238E27FC236}">
                    <a16:creationId xmlns:a16="http://schemas.microsoft.com/office/drawing/2014/main" id="{C050D251-D649-4797-93AE-CBD6383BA24B}"/>
                  </a:ext>
                </a:extLst>
              </p:cNvPr>
              <p:cNvSpPr/>
              <p:nvPr/>
            </p:nvSpPr>
            <p:spPr>
              <a:xfrm>
                <a:off x="2399220" y="5069647"/>
                <a:ext cx="8163222" cy="755976"/>
              </a:xfrm>
              <a:prstGeom prst="rect">
                <a:avLst/>
              </a:prstGeom>
            </p:spPr>
            <p:txBody>
              <a:bodyPr wrap="square">
                <a:spAutoFit/>
              </a:bodyPr>
              <a:lstStyle/>
              <a:p>
                <a:r>
                  <a:rPr lang="en-US" sz="1400" dirty="0">
                    <a:solidFill>
                      <a:schemeClr val="tx1"/>
                    </a:solidFill>
                  </a:rPr>
                  <a:t>Moving forward, </a:t>
                </a:r>
                <a:r>
                  <a:rPr lang="en-US" sz="1400" b="1" dirty="0">
                    <a:solidFill>
                      <a:schemeClr val="tx1"/>
                    </a:solidFill>
                  </a:rPr>
                  <a:t>we will assume that all systems have equal characteristic impedance at all ports </a:t>
                </a:r>
              </a:p>
              <a:p>
                <a:r>
                  <a:rPr lang="en-US" sz="1400" dirty="0"/>
                  <a:t>(</a:t>
                </a:r>
                <a14:m>
                  <m:oMath xmlns:m="http://schemas.openxmlformats.org/officeDocument/2006/math">
                    <m:sSub>
                      <m:sSubPr>
                        <m:ctrlPr>
                          <a:rPr lang="en-US" sz="1400" i="1">
                            <a:latin typeface="Cambria Math" panose="02040503050406030204" pitchFamily="18" charset="0"/>
                          </a:rPr>
                        </m:ctrlPr>
                      </m:sSubPr>
                      <m:e>
                        <m:r>
                          <a:rPr lang="en-US" sz="1400" i="1">
                            <a:latin typeface="Cambria Math" panose="02040503050406030204" pitchFamily="18" charset="0"/>
                          </a:rPr>
                          <m:t>𝑍</m:t>
                        </m:r>
                      </m:e>
                      <m:sub>
                        <m:r>
                          <a:rPr lang="en-US" sz="1400" i="1">
                            <a:latin typeface="Cambria Math" panose="02040503050406030204" pitchFamily="18" charset="0"/>
                          </a:rPr>
                          <m:t>∘</m:t>
                        </m:r>
                        <m:r>
                          <a:rPr lang="en-US" sz="1400" i="1">
                            <a:latin typeface="Cambria Math" panose="02040503050406030204" pitchFamily="18" charset="0"/>
                          </a:rPr>
                          <m:t>𝑗</m:t>
                        </m:r>
                      </m:sub>
                    </m:sSub>
                    <m:r>
                      <a:rPr lang="en-US" sz="1400" i="1">
                        <a:latin typeface="Cambria Math" panose="02040503050406030204" pitchFamily="18" charset="0"/>
                      </a:rPr>
                      <m:t>=</m:t>
                    </m:r>
                    <m:sSub>
                      <m:sSubPr>
                        <m:ctrlPr>
                          <a:rPr lang="en-US" sz="1400" i="1">
                            <a:latin typeface="Cambria Math" panose="02040503050406030204" pitchFamily="18" charset="0"/>
                          </a:rPr>
                        </m:ctrlPr>
                      </m:sSubPr>
                      <m:e>
                        <m:r>
                          <a:rPr lang="en-US" sz="1400" i="1">
                            <a:latin typeface="Cambria Math" panose="02040503050406030204" pitchFamily="18" charset="0"/>
                          </a:rPr>
                          <m:t>𝑍</m:t>
                        </m:r>
                      </m:e>
                      <m:sub>
                        <m:r>
                          <a:rPr lang="en-US" sz="1400" i="1">
                            <a:latin typeface="Cambria Math" panose="02040503050406030204" pitchFamily="18" charset="0"/>
                          </a:rPr>
                          <m:t>𝑜𝑖</m:t>
                        </m:r>
                      </m:sub>
                    </m:sSub>
                  </m:oMath>
                </a14:m>
                <a:r>
                  <a:rPr lang="en-US" sz="1400" dirty="0"/>
                  <a:t> for all values of </a:t>
                </a:r>
                <a:r>
                  <a:rPr lang="en-US" sz="1400" dirty="0" err="1"/>
                  <a:t>i</a:t>
                </a:r>
                <a:r>
                  <a:rPr lang="en-US" sz="1400" dirty="0"/>
                  <a:t> and j).  In reality, this is usually (but not always) the case.  If you ever need to deal with mismatched port impedances, scale all voltages at each port by the characteristic impedance at that port.</a:t>
                </a:r>
              </a:p>
            </p:txBody>
          </p:sp>
        </mc:Choice>
        <mc:Fallback xmlns="">
          <p:sp>
            <p:nvSpPr>
              <p:cNvPr id="15" name="Rectangle 14">
                <a:extLst>
                  <a:ext uri="{FF2B5EF4-FFF2-40B4-BE49-F238E27FC236}">
                    <a16:creationId xmlns:a16="http://schemas.microsoft.com/office/drawing/2014/main" id="{C050D251-D649-4797-93AE-CBD6383BA24B}"/>
                  </a:ext>
                </a:extLst>
              </p:cNvPr>
              <p:cNvSpPr>
                <a:spLocks noRot="1" noChangeAspect="1" noMove="1" noResize="1" noEditPoints="1" noAdjustHandles="1" noChangeArrowheads="1" noChangeShapeType="1" noTextEdit="1"/>
              </p:cNvSpPr>
              <p:nvPr/>
            </p:nvSpPr>
            <p:spPr>
              <a:xfrm>
                <a:off x="2399220" y="5069647"/>
                <a:ext cx="8163222" cy="755976"/>
              </a:xfrm>
              <a:prstGeom prst="rect">
                <a:avLst/>
              </a:prstGeom>
              <a:blipFill>
                <a:blip r:embed="rId6"/>
                <a:stretch>
                  <a:fillRect l="-224" t="-1613" r="-75" b="-8065"/>
                </a:stretch>
              </a:blipFill>
            </p:spPr>
            <p:txBody>
              <a:bodyPr/>
              <a:lstStyle/>
              <a:p>
                <a:r>
                  <a:rPr lang="en-US">
                    <a:noFill/>
                  </a:rPr>
                  <a:t> </a:t>
                </a:r>
              </a:p>
            </p:txBody>
          </p:sp>
        </mc:Fallback>
      </mc:AlternateContent>
      <p:sp>
        <p:nvSpPr>
          <p:cNvPr id="2" name="Title 1">
            <a:extLst>
              <a:ext uri="{FF2B5EF4-FFF2-40B4-BE49-F238E27FC236}">
                <a16:creationId xmlns:a16="http://schemas.microsoft.com/office/drawing/2014/main" id="{AFCD9E21-0C00-44B1-99F3-2E86FEB67C0D}"/>
              </a:ext>
            </a:extLst>
          </p:cNvPr>
          <p:cNvSpPr>
            <a:spLocks noGrp="1"/>
          </p:cNvSpPr>
          <p:nvPr>
            <p:ph type="title"/>
          </p:nvPr>
        </p:nvSpPr>
        <p:spPr/>
        <p:txBody>
          <a:bodyPr/>
          <a:lstStyle/>
          <a:p>
            <a:r>
              <a:rPr lang="en-US" dirty="0">
                <a:latin typeface="+mn-lt"/>
              </a:rPr>
              <a:t>S-parameters</a:t>
            </a:r>
          </a:p>
        </p:txBody>
      </p:sp>
    </p:spTree>
    <p:extLst>
      <p:ext uri="{BB962C8B-B14F-4D97-AF65-F5344CB8AC3E}">
        <p14:creationId xmlns:p14="http://schemas.microsoft.com/office/powerpoint/2010/main" val="187126636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0EFF8F6A-7606-46B5-929A-864B06B94880}"/>
              </a:ext>
            </a:extLst>
          </p:cNvPr>
          <p:cNvSpPr/>
          <p:nvPr/>
        </p:nvSpPr>
        <p:spPr>
          <a:xfrm>
            <a:off x="2640634" y="4631425"/>
            <a:ext cx="7122365" cy="1164230"/>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2" name="Rectangle 21">
            <a:extLst>
              <a:ext uri="{FF2B5EF4-FFF2-40B4-BE49-F238E27FC236}">
                <a16:creationId xmlns:a16="http://schemas.microsoft.com/office/drawing/2014/main" id="{346A5846-9954-4531-94A7-F6BC8E10519F}"/>
              </a:ext>
            </a:extLst>
          </p:cNvPr>
          <p:cNvSpPr/>
          <p:nvPr/>
        </p:nvSpPr>
        <p:spPr>
          <a:xfrm>
            <a:off x="2640636" y="1698178"/>
            <a:ext cx="4769394" cy="2309767"/>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Rectangle 15">
            <a:extLst>
              <a:ext uri="{FF2B5EF4-FFF2-40B4-BE49-F238E27FC236}">
                <a16:creationId xmlns:a16="http://schemas.microsoft.com/office/drawing/2014/main" id="{94FEFC8D-D7AB-44A4-B4DB-47A5DD0AE13E}"/>
              </a:ext>
            </a:extLst>
          </p:cNvPr>
          <p:cNvSpPr/>
          <p:nvPr/>
        </p:nvSpPr>
        <p:spPr>
          <a:xfrm>
            <a:off x="7829414" y="1244456"/>
            <a:ext cx="2295525" cy="971741"/>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4377CBBA-19D8-4552-9E01-86FD868E6A2E}"/>
              </a:ext>
            </a:extLst>
          </p:cNvPr>
          <p:cNvSpPr/>
          <p:nvPr/>
        </p:nvSpPr>
        <p:spPr>
          <a:xfrm>
            <a:off x="609600" y="594233"/>
            <a:ext cx="11291888" cy="646331"/>
          </a:xfrm>
          <a:prstGeom prst="rect">
            <a:avLst/>
          </a:prstGeom>
        </p:spPr>
        <p:txBody>
          <a:bodyPr wrap="square">
            <a:spAutoFit/>
          </a:bodyPr>
          <a:lstStyle/>
          <a:p>
            <a:r>
              <a:rPr lang="en-US" sz="1800" i="1" dirty="0"/>
              <a:t>S-parameters are a way of externally characterizing a system by analyzing the transmissions and reflections of voltage signals at its ports.</a:t>
            </a:r>
          </a:p>
        </p:txBody>
      </p:sp>
      <p:sp>
        <p:nvSpPr>
          <p:cNvPr id="27" name="Rectangle 26">
            <a:extLst>
              <a:ext uri="{FF2B5EF4-FFF2-40B4-BE49-F238E27FC236}">
                <a16:creationId xmlns:a16="http://schemas.microsoft.com/office/drawing/2014/main" id="{E2093FBD-A833-4F2F-9C61-7AD1F3749358}"/>
              </a:ext>
            </a:extLst>
          </p:cNvPr>
          <p:cNvSpPr/>
          <p:nvPr/>
        </p:nvSpPr>
        <p:spPr>
          <a:xfrm>
            <a:off x="2278696" y="1284705"/>
            <a:ext cx="7846243" cy="369332"/>
          </a:xfrm>
          <a:prstGeom prst="rect">
            <a:avLst/>
          </a:prstGeom>
        </p:spPr>
        <p:txBody>
          <a:bodyPr wrap="square">
            <a:spAutoFit/>
          </a:bodyPr>
          <a:lstStyle/>
          <a:p>
            <a:r>
              <a:rPr lang="en-US" sz="1800" dirty="0">
                <a:solidFill>
                  <a:schemeClr val="tx1"/>
                </a:solidFill>
              </a:rPr>
              <a:t>Applying this to a 2-port network returns the following:</a:t>
            </a:r>
            <a:endParaRPr lang="en-US" sz="1800" dirty="0"/>
          </a:p>
        </p:txBody>
      </p:sp>
      <mc:AlternateContent xmlns:mc="http://schemas.openxmlformats.org/markup-compatibility/2006" xmlns:a14="http://schemas.microsoft.com/office/drawing/2010/main">
        <mc:Choice Requires="a14">
          <p:sp>
            <p:nvSpPr>
              <p:cNvPr id="13" name="Rectangle 12">
                <a:extLst>
                  <a:ext uri="{FF2B5EF4-FFF2-40B4-BE49-F238E27FC236}">
                    <a16:creationId xmlns:a16="http://schemas.microsoft.com/office/drawing/2014/main" id="{23883B2C-FFB3-45C6-BA58-43C7EDDF28E8}"/>
                  </a:ext>
                </a:extLst>
              </p:cNvPr>
              <p:cNvSpPr/>
              <p:nvPr/>
            </p:nvSpPr>
            <p:spPr>
              <a:xfrm>
                <a:off x="7869235" y="1244455"/>
                <a:ext cx="2208079" cy="971741"/>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2000" b="0" i="1" smtClean="0">
                              <a:latin typeface="Cambria Math" panose="02040503050406030204" pitchFamily="18" charset="0"/>
                            </a:rPr>
                          </m:ctrlPr>
                        </m:sSubPr>
                        <m:e>
                          <m:r>
                            <a:rPr lang="en-US" sz="2000" i="1" smtClean="0">
                              <a:latin typeface="Cambria Math" panose="02040503050406030204" pitchFamily="18" charset="0"/>
                            </a:rPr>
                            <m:t>𝑆</m:t>
                          </m:r>
                        </m:e>
                        <m:sub>
                          <m:r>
                            <a:rPr lang="en-US" sz="2000" b="0" i="1" smtClean="0">
                              <a:latin typeface="Cambria Math" panose="02040503050406030204" pitchFamily="18" charset="0"/>
                            </a:rPr>
                            <m:t>𝑖𝑗</m:t>
                          </m:r>
                        </m:sub>
                      </m:sSub>
                      <m:r>
                        <a:rPr lang="en-US" sz="2000" b="0" i="1" smtClean="0">
                          <a:latin typeface="Cambria Math" panose="02040503050406030204" pitchFamily="18" charset="0"/>
                        </a:rPr>
                        <m:t>=</m:t>
                      </m:r>
                      <m:r>
                        <a:rPr lang="en-US" sz="2000" b="0" i="0" smtClean="0">
                          <a:latin typeface="Cambria Math" panose="02040503050406030204" pitchFamily="18" charset="0"/>
                        </a:rPr>
                        <m:t> </m:t>
                      </m:r>
                      <m:sSub>
                        <m:sSubPr>
                          <m:ctrlPr>
                            <a:rPr lang="en-US" sz="2000" b="0" i="1" smtClean="0">
                              <a:latin typeface="Cambria Math" panose="02040503050406030204" pitchFamily="18" charset="0"/>
                            </a:rPr>
                          </m:ctrlPr>
                        </m:sSubPr>
                        <m:e>
                          <m:d>
                            <m:dPr>
                              <m:begChr m:val=""/>
                              <m:endChr m:val="|"/>
                              <m:ctrlPr>
                                <a:rPr lang="en-US" sz="2000" b="0" i="1" smtClean="0">
                                  <a:latin typeface="Cambria Math" panose="02040503050406030204" pitchFamily="18" charset="0"/>
                                </a:rPr>
                              </m:ctrlPr>
                            </m:dPr>
                            <m:e>
                              <m:f>
                                <m:fPr>
                                  <m:ctrlPr>
                                    <a:rPr lang="en-US" sz="2000" i="1">
                                      <a:latin typeface="Cambria Math" panose="02040503050406030204" pitchFamily="18" charset="0"/>
                                    </a:rPr>
                                  </m:ctrlPr>
                                </m:fPr>
                                <m:num>
                                  <m:sSubSup>
                                    <m:sSubSupPr>
                                      <m:ctrlPr>
                                        <a:rPr lang="en-US" sz="2000" b="0" i="1" smtClean="0">
                                          <a:latin typeface="Cambria Math" panose="02040503050406030204" pitchFamily="18" charset="0"/>
                                        </a:rPr>
                                      </m:ctrlPr>
                                    </m:sSubSupPr>
                                    <m:e>
                                      <m:r>
                                        <a:rPr lang="en-US" sz="2000" b="0" i="1" smtClean="0">
                                          <a:latin typeface="Cambria Math" panose="02040503050406030204" pitchFamily="18" charset="0"/>
                                        </a:rPr>
                                        <m:t>𝑉</m:t>
                                      </m:r>
                                    </m:e>
                                    <m:sub>
                                      <m:r>
                                        <a:rPr lang="en-US" sz="2000" b="0" i="1" smtClean="0">
                                          <a:latin typeface="Cambria Math" panose="02040503050406030204" pitchFamily="18" charset="0"/>
                                        </a:rPr>
                                        <m:t>𝑖</m:t>
                                      </m:r>
                                    </m:sub>
                                    <m:sup>
                                      <m:r>
                                        <a:rPr lang="en-US" sz="2000" b="0" i="1" smtClean="0">
                                          <a:latin typeface="Cambria Math" panose="02040503050406030204" pitchFamily="18" charset="0"/>
                                        </a:rPr>
                                        <m:t>−</m:t>
                                      </m:r>
                                    </m:sup>
                                  </m:sSubSup>
                                </m:num>
                                <m:den>
                                  <m:sSubSup>
                                    <m:sSubSupPr>
                                      <m:ctrlPr>
                                        <a:rPr lang="en-US" sz="2000" b="0" i="1" smtClean="0">
                                          <a:latin typeface="Cambria Math" panose="02040503050406030204" pitchFamily="18" charset="0"/>
                                        </a:rPr>
                                      </m:ctrlPr>
                                    </m:sSubSupPr>
                                    <m:e>
                                      <m:r>
                                        <a:rPr lang="en-US" sz="2000" i="1">
                                          <a:latin typeface="Cambria Math" panose="02040503050406030204" pitchFamily="18" charset="0"/>
                                        </a:rPr>
                                        <m:t>𝑉</m:t>
                                      </m:r>
                                    </m:e>
                                    <m:sub>
                                      <m:r>
                                        <a:rPr lang="en-US" sz="2000" b="0" i="1" smtClean="0">
                                          <a:latin typeface="Cambria Math" panose="02040503050406030204" pitchFamily="18" charset="0"/>
                                        </a:rPr>
                                        <m:t>𝑗</m:t>
                                      </m:r>
                                    </m:sub>
                                    <m:sup>
                                      <m:r>
                                        <a:rPr lang="en-US" sz="2000" b="0" i="1" smtClean="0">
                                          <a:latin typeface="Cambria Math" panose="02040503050406030204" pitchFamily="18" charset="0"/>
                                        </a:rPr>
                                        <m:t>+</m:t>
                                      </m:r>
                                    </m:sup>
                                  </m:sSubSup>
                                </m:den>
                              </m:f>
                              <m:r>
                                <a:rPr lang="en-US" sz="2000" b="0" i="1" smtClean="0">
                                  <a:latin typeface="Cambria Math" panose="02040503050406030204" pitchFamily="18" charset="0"/>
                                </a:rPr>
                                <m:t>  </m:t>
                              </m:r>
                            </m:e>
                          </m:d>
                        </m:e>
                        <m:sub>
                          <m:sSub>
                            <m:sSubPr>
                              <m:ctrlPr>
                                <a:rPr lang="en-US" sz="2000" b="0" i="1" smtClean="0">
                                  <a:latin typeface="Cambria Math" panose="02040503050406030204" pitchFamily="18" charset="0"/>
                                </a:rPr>
                              </m:ctrlPr>
                            </m:sSubPr>
                            <m:e>
                              <m:r>
                                <m:rPr>
                                  <m:sty m:val="p"/>
                                </m:rPr>
                                <a:rPr lang="en-US" sz="2000" b="0" i="0" smtClean="0">
                                  <a:latin typeface="Cambria Math" panose="02040503050406030204" pitchFamily="18" charset="0"/>
                                </a:rPr>
                                <m:t>V</m:t>
                              </m:r>
                            </m:e>
                            <m:sub>
                              <m:r>
                                <m:rPr>
                                  <m:sty m:val="p"/>
                                </m:rPr>
                                <a:rPr lang="en-US" sz="2000" b="0" i="0" smtClean="0">
                                  <a:latin typeface="Cambria Math" panose="02040503050406030204" pitchFamily="18" charset="0"/>
                                </a:rPr>
                                <m:t>k</m:t>
                              </m:r>
                            </m:sub>
                          </m:sSub>
                          <m:r>
                            <a:rPr lang="en-US" sz="2000">
                              <a:latin typeface="Cambria Math" panose="02040503050406030204" pitchFamily="18" charset="0"/>
                            </a:rPr>
                            <m:t>=0</m:t>
                          </m:r>
                          <m:r>
                            <a:rPr lang="en-US" sz="2000" b="0" i="0" smtClean="0">
                              <a:latin typeface="Cambria Math" panose="02040503050406030204" pitchFamily="18" charset="0"/>
                            </a:rPr>
                            <m:t>, </m:t>
                          </m:r>
                          <m:r>
                            <m:rPr>
                              <m:sty m:val="p"/>
                            </m:rPr>
                            <a:rPr lang="en-US" sz="2000" b="0" i="0" smtClean="0">
                              <a:latin typeface="Cambria Math" panose="02040503050406030204" pitchFamily="18" charset="0"/>
                            </a:rPr>
                            <m:t>k</m:t>
                          </m:r>
                          <m:r>
                            <a:rPr lang="en-US" sz="2000" b="0" i="1" smtClean="0">
                              <a:latin typeface="Cambria Math" panose="02040503050406030204" pitchFamily="18" charset="0"/>
                              <a:ea typeface="Cambria Math" panose="02040503050406030204" pitchFamily="18" charset="0"/>
                            </a:rPr>
                            <m:t>≠</m:t>
                          </m:r>
                          <m:r>
                            <m:rPr>
                              <m:sty m:val="p"/>
                            </m:rPr>
                            <a:rPr lang="en-US" sz="2000" b="0" i="0" smtClean="0">
                              <a:latin typeface="Cambria Math" panose="02040503050406030204" pitchFamily="18" charset="0"/>
                              <a:ea typeface="Cambria Math" panose="02040503050406030204" pitchFamily="18" charset="0"/>
                            </a:rPr>
                            <m:t>j</m:t>
                          </m:r>
                        </m:sub>
                      </m:sSub>
                    </m:oMath>
                  </m:oMathPara>
                </a14:m>
                <a:endParaRPr lang="en-US" sz="2000" dirty="0"/>
              </a:p>
            </p:txBody>
          </p:sp>
        </mc:Choice>
        <mc:Fallback xmlns="">
          <p:sp>
            <p:nvSpPr>
              <p:cNvPr id="13" name="Rectangle 12">
                <a:extLst>
                  <a:ext uri="{FF2B5EF4-FFF2-40B4-BE49-F238E27FC236}">
                    <a16:creationId xmlns:a16="http://schemas.microsoft.com/office/drawing/2014/main" id="{23883B2C-FFB3-45C6-BA58-43C7EDDF28E8}"/>
                  </a:ext>
                </a:extLst>
              </p:cNvPr>
              <p:cNvSpPr>
                <a:spLocks noRot="1" noChangeAspect="1" noMove="1" noResize="1" noEditPoints="1" noAdjustHandles="1" noChangeArrowheads="1" noChangeShapeType="1" noTextEdit="1"/>
              </p:cNvSpPr>
              <p:nvPr/>
            </p:nvSpPr>
            <p:spPr>
              <a:xfrm>
                <a:off x="7869235" y="1244455"/>
                <a:ext cx="2208079" cy="971741"/>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Rectangle 16">
                <a:extLst>
                  <a:ext uri="{FF2B5EF4-FFF2-40B4-BE49-F238E27FC236}">
                    <a16:creationId xmlns:a16="http://schemas.microsoft.com/office/drawing/2014/main" id="{6B2FE008-972E-4DFA-B242-411226950CA7}"/>
                  </a:ext>
                </a:extLst>
              </p:cNvPr>
              <p:cNvSpPr/>
              <p:nvPr/>
            </p:nvSpPr>
            <p:spPr>
              <a:xfrm>
                <a:off x="2813875" y="1940497"/>
                <a:ext cx="2004651" cy="983218"/>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2000" b="0" i="1" smtClean="0">
                              <a:latin typeface="Cambria Math" panose="02040503050406030204" pitchFamily="18" charset="0"/>
                            </a:rPr>
                          </m:ctrlPr>
                        </m:sSubPr>
                        <m:e>
                          <m:r>
                            <a:rPr lang="en-US" sz="2000" i="1" smtClean="0">
                              <a:latin typeface="Cambria Math" panose="02040503050406030204" pitchFamily="18" charset="0"/>
                            </a:rPr>
                            <m:t>𝑆</m:t>
                          </m:r>
                        </m:e>
                        <m:sub>
                          <m:r>
                            <a:rPr lang="en-US" sz="2000" b="0" i="1" smtClean="0">
                              <a:latin typeface="Cambria Math" panose="02040503050406030204" pitchFamily="18" charset="0"/>
                            </a:rPr>
                            <m:t>11</m:t>
                          </m:r>
                        </m:sub>
                      </m:sSub>
                      <m:r>
                        <a:rPr lang="en-US" sz="2000" b="0" i="1" smtClean="0">
                          <a:latin typeface="Cambria Math" panose="02040503050406030204" pitchFamily="18" charset="0"/>
                        </a:rPr>
                        <m:t>=</m:t>
                      </m:r>
                      <m:r>
                        <a:rPr lang="en-US" sz="2000" b="0" i="0" smtClean="0">
                          <a:latin typeface="Cambria Math" panose="02040503050406030204" pitchFamily="18" charset="0"/>
                        </a:rPr>
                        <m:t> </m:t>
                      </m:r>
                      <m:sSub>
                        <m:sSubPr>
                          <m:ctrlPr>
                            <a:rPr lang="en-US" sz="2000" b="0" i="1" smtClean="0">
                              <a:latin typeface="Cambria Math" panose="02040503050406030204" pitchFamily="18" charset="0"/>
                            </a:rPr>
                          </m:ctrlPr>
                        </m:sSubPr>
                        <m:e>
                          <m:d>
                            <m:dPr>
                              <m:begChr m:val=""/>
                              <m:endChr m:val="|"/>
                              <m:ctrlPr>
                                <a:rPr lang="en-US" sz="2000" b="0" i="1" smtClean="0">
                                  <a:latin typeface="Cambria Math" panose="02040503050406030204" pitchFamily="18" charset="0"/>
                                </a:rPr>
                              </m:ctrlPr>
                            </m:dPr>
                            <m:e>
                              <m:f>
                                <m:fPr>
                                  <m:ctrlPr>
                                    <a:rPr lang="en-US" sz="2000" i="1">
                                      <a:latin typeface="Cambria Math" panose="02040503050406030204" pitchFamily="18" charset="0"/>
                                    </a:rPr>
                                  </m:ctrlPr>
                                </m:fPr>
                                <m:num>
                                  <m:sSubSup>
                                    <m:sSubSupPr>
                                      <m:ctrlPr>
                                        <a:rPr lang="en-US" sz="2000" b="0" i="1" smtClean="0">
                                          <a:latin typeface="Cambria Math" panose="02040503050406030204" pitchFamily="18" charset="0"/>
                                        </a:rPr>
                                      </m:ctrlPr>
                                    </m:sSubSupPr>
                                    <m:e>
                                      <m:r>
                                        <a:rPr lang="en-US" sz="2000" b="0" i="1" smtClean="0">
                                          <a:latin typeface="Cambria Math" panose="02040503050406030204" pitchFamily="18" charset="0"/>
                                        </a:rPr>
                                        <m:t>𝑉</m:t>
                                      </m:r>
                                    </m:e>
                                    <m:sub>
                                      <m:r>
                                        <a:rPr lang="en-US" sz="2000" b="0" i="1" smtClean="0">
                                          <a:latin typeface="Cambria Math" panose="02040503050406030204" pitchFamily="18" charset="0"/>
                                        </a:rPr>
                                        <m:t>1</m:t>
                                      </m:r>
                                    </m:sub>
                                    <m:sup>
                                      <m:r>
                                        <a:rPr lang="en-US" sz="2000" b="0" i="1" smtClean="0">
                                          <a:latin typeface="Cambria Math" panose="02040503050406030204" pitchFamily="18" charset="0"/>
                                        </a:rPr>
                                        <m:t>−</m:t>
                                      </m:r>
                                    </m:sup>
                                  </m:sSubSup>
                                </m:num>
                                <m:den>
                                  <m:sSubSup>
                                    <m:sSubSupPr>
                                      <m:ctrlPr>
                                        <a:rPr lang="en-US" sz="2000" b="0" i="1" smtClean="0">
                                          <a:latin typeface="Cambria Math" panose="02040503050406030204" pitchFamily="18" charset="0"/>
                                        </a:rPr>
                                      </m:ctrlPr>
                                    </m:sSubSupPr>
                                    <m:e>
                                      <m:r>
                                        <a:rPr lang="en-US" sz="2000" i="1">
                                          <a:latin typeface="Cambria Math" panose="02040503050406030204" pitchFamily="18" charset="0"/>
                                        </a:rPr>
                                        <m:t>𝑉</m:t>
                                      </m:r>
                                    </m:e>
                                    <m:sub>
                                      <m:r>
                                        <a:rPr lang="en-US" sz="2000" b="0" i="1" smtClean="0">
                                          <a:latin typeface="Cambria Math" panose="02040503050406030204" pitchFamily="18" charset="0"/>
                                        </a:rPr>
                                        <m:t>1</m:t>
                                      </m:r>
                                    </m:sub>
                                    <m:sup>
                                      <m:r>
                                        <a:rPr lang="en-US" sz="2000" b="0" i="1" smtClean="0">
                                          <a:latin typeface="Cambria Math" panose="02040503050406030204" pitchFamily="18" charset="0"/>
                                        </a:rPr>
                                        <m:t>+</m:t>
                                      </m:r>
                                    </m:sup>
                                  </m:sSubSup>
                                </m:den>
                              </m:f>
                              <m:r>
                                <a:rPr lang="en-US" sz="2000" b="0" i="1" smtClean="0">
                                  <a:latin typeface="Cambria Math" panose="02040503050406030204" pitchFamily="18" charset="0"/>
                                </a:rPr>
                                <m:t>  </m:t>
                              </m:r>
                            </m:e>
                          </m:d>
                        </m:e>
                        <m:sub>
                          <m:sSubSup>
                            <m:sSubSupPr>
                              <m:ctrlPr>
                                <a:rPr lang="en-US" sz="2000" b="0" i="1" smtClean="0">
                                  <a:latin typeface="Cambria Math" panose="02040503050406030204" pitchFamily="18" charset="0"/>
                                </a:rPr>
                              </m:ctrlPr>
                            </m:sSubSupPr>
                            <m:e>
                              <m:r>
                                <m:rPr>
                                  <m:sty m:val="p"/>
                                </m:rPr>
                                <a:rPr lang="en-US" sz="2000" b="0" i="0" smtClean="0">
                                  <a:latin typeface="Cambria Math" panose="02040503050406030204" pitchFamily="18" charset="0"/>
                                </a:rPr>
                                <m:t>V</m:t>
                              </m:r>
                            </m:e>
                            <m:sub>
                              <m:r>
                                <a:rPr lang="en-US" sz="2000" b="0" i="1" smtClean="0">
                                  <a:latin typeface="Cambria Math" panose="02040503050406030204" pitchFamily="18" charset="0"/>
                                </a:rPr>
                                <m:t>2</m:t>
                              </m:r>
                            </m:sub>
                            <m:sup>
                              <m:r>
                                <a:rPr lang="en-US" sz="2000" b="0" i="1" smtClean="0">
                                  <a:latin typeface="Cambria Math" panose="02040503050406030204" pitchFamily="18" charset="0"/>
                                </a:rPr>
                                <m:t>+</m:t>
                              </m:r>
                            </m:sup>
                          </m:sSubSup>
                          <m:r>
                            <a:rPr lang="en-US" sz="2000">
                              <a:latin typeface="Cambria Math" panose="02040503050406030204" pitchFamily="18" charset="0"/>
                            </a:rPr>
                            <m:t>=0</m:t>
                          </m:r>
                        </m:sub>
                      </m:sSub>
                    </m:oMath>
                  </m:oMathPara>
                </a14:m>
                <a:endParaRPr lang="en-US" sz="2000" dirty="0"/>
              </a:p>
            </p:txBody>
          </p:sp>
        </mc:Choice>
        <mc:Fallback xmlns="">
          <p:sp>
            <p:nvSpPr>
              <p:cNvPr id="17" name="Rectangle 16">
                <a:extLst>
                  <a:ext uri="{FF2B5EF4-FFF2-40B4-BE49-F238E27FC236}">
                    <a16:creationId xmlns:a16="http://schemas.microsoft.com/office/drawing/2014/main" id="{6B2FE008-972E-4DFA-B242-411226950CA7}"/>
                  </a:ext>
                </a:extLst>
              </p:cNvPr>
              <p:cNvSpPr>
                <a:spLocks noRot="1" noChangeAspect="1" noMove="1" noResize="1" noEditPoints="1" noAdjustHandles="1" noChangeArrowheads="1" noChangeShapeType="1" noTextEdit="1"/>
              </p:cNvSpPr>
              <p:nvPr/>
            </p:nvSpPr>
            <p:spPr>
              <a:xfrm>
                <a:off x="2813875" y="1940497"/>
                <a:ext cx="2004651" cy="983218"/>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Rectangle 17">
                <a:extLst>
                  <a:ext uri="{FF2B5EF4-FFF2-40B4-BE49-F238E27FC236}">
                    <a16:creationId xmlns:a16="http://schemas.microsoft.com/office/drawing/2014/main" id="{94B0DD77-1A86-4D2B-8853-4E6EB6B60E70}"/>
                  </a:ext>
                </a:extLst>
              </p:cNvPr>
              <p:cNvSpPr/>
              <p:nvPr/>
            </p:nvSpPr>
            <p:spPr>
              <a:xfrm>
                <a:off x="2813875" y="2963207"/>
                <a:ext cx="2044149" cy="983218"/>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2000" b="0" i="1" smtClean="0">
                              <a:latin typeface="Cambria Math" panose="02040503050406030204" pitchFamily="18" charset="0"/>
                            </a:rPr>
                          </m:ctrlPr>
                        </m:sSubPr>
                        <m:e>
                          <m:r>
                            <a:rPr lang="en-US" sz="2000" i="1" smtClean="0">
                              <a:latin typeface="Cambria Math" panose="02040503050406030204" pitchFamily="18" charset="0"/>
                            </a:rPr>
                            <m:t>𝑆</m:t>
                          </m:r>
                        </m:e>
                        <m:sub>
                          <m:r>
                            <a:rPr lang="en-US" sz="2000" b="0" i="1" smtClean="0">
                              <a:latin typeface="Cambria Math" panose="02040503050406030204" pitchFamily="18" charset="0"/>
                            </a:rPr>
                            <m:t>21</m:t>
                          </m:r>
                        </m:sub>
                      </m:sSub>
                      <m:r>
                        <a:rPr lang="en-US" sz="2000" b="0" i="1" smtClean="0">
                          <a:latin typeface="Cambria Math" panose="02040503050406030204" pitchFamily="18" charset="0"/>
                        </a:rPr>
                        <m:t>=</m:t>
                      </m:r>
                      <m:r>
                        <a:rPr lang="en-US" sz="2000" b="0" i="0" smtClean="0">
                          <a:latin typeface="Cambria Math" panose="02040503050406030204" pitchFamily="18" charset="0"/>
                        </a:rPr>
                        <m:t> </m:t>
                      </m:r>
                      <m:sSub>
                        <m:sSubPr>
                          <m:ctrlPr>
                            <a:rPr lang="en-US" sz="2000" b="0" i="1" smtClean="0">
                              <a:latin typeface="Cambria Math" panose="02040503050406030204" pitchFamily="18" charset="0"/>
                            </a:rPr>
                          </m:ctrlPr>
                        </m:sSubPr>
                        <m:e>
                          <m:d>
                            <m:dPr>
                              <m:begChr m:val=""/>
                              <m:endChr m:val="|"/>
                              <m:ctrlPr>
                                <a:rPr lang="en-US" sz="2000" b="0" i="1" smtClean="0">
                                  <a:latin typeface="Cambria Math" panose="02040503050406030204" pitchFamily="18" charset="0"/>
                                </a:rPr>
                              </m:ctrlPr>
                            </m:dPr>
                            <m:e>
                              <m:f>
                                <m:fPr>
                                  <m:ctrlPr>
                                    <a:rPr lang="en-US" sz="2000" i="1">
                                      <a:latin typeface="Cambria Math" panose="02040503050406030204" pitchFamily="18" charset="0"/>
                                    </a:rPr>
                                  </m:ctrlPr>
                                </m:fPr>
                                <m:num>
                                  <m:sSubSup>
                                    <m:sSubSupPr>
                                      <m:ctrlPr>
                                        <a:rPr lang="en-US" sz="2000" b="0" i="1" smtClean="0">
                                          <a:latin typeface="Cambria Math" panose="02040503050406030204" pitchFamily="18" charset="0"/>
                                        </a:rPr>
                                      </m:ctrlPr>
                                    </m:sSubSupPr>
                                    <m:e>
                                      <m:r>
                                        <a:rPr lang="en-US" sz="2000" b="0" i="1" smtClean="0">
                                          <a:latin typeface="Cambria Math" panose="02040503050406030204" pitchFamily="18" charset="0"/>
                                        </a:rPr>
                                        <m:t>𝑉</m:t>
                                      </m:r>
                                    </m:e>
                                    <m:sub>
                                      <m:r>
                                        <a:rPr lang="en-US" sz="2000" b="0" i="1" smtClean="0">
                                          <a:latin typeface="Cambria Math" panose="02040503050406030204" pitchFamily="18" charset="0"/>
                                        </a:rPr>
                                        <m:t>2</m:t>
                                      </m:r>
                                    </m:sub>
                                    <m:sup>
                                      <m:r>
                                        <a:rPr lang="en-US" sz="2000" b="0" i="1" smtClean="0">
                                          <a:latin typeface="Cambria Math" panose="02040503050406030204" pitchFamily="18" charset="0"/>
                                        </a:rPr>
                                        <m:t>−</m:t>
                                      </m:r>
                                    </m:sup>
                                  </m:sSubSup>
                                </m:num>
                                <m:den>
                                  <m:sSubSup>
                                    <m:sSubSupPr>
                                      <m:ctrlPr>
                                        <a:rPr lang="en-US" sz="2000" b="0" i="1" smtClean="0">
                                          <a:latin typeface="Cambria Math" panose="02040503050406030204" pitchFamily="18" charset="0"/>
                                        </a:rPr>
                                      </m:ctrlPr>
                                    </m:sSubSupPr>
                                    <m:e>
                                      <m:r>
                                        <a:rPr lang="en-US" sz="2000" i="1">
                                          <a:latin typeface="Cambria Math" panose="02040503050406030204" pitchFamily="18" charset="0"/>
                                        </a:rPr>
                                        <m:t>𝑉</m:t>
                                      </m:r>
                                    </m:e>
                                    <m:sub>
                                      <m:r>
                                        <a:rPr lang="en-US" sz="2000" b="0" i="1" smtClean="0">
                                          <a:latin typeface="Cambria Math" panose="02040503050406030204" pitchFamily="18" charset="0"/>
                                        </a:rPr>
                                        <m:t>1</m:t>
                                      </m:r>
                                    </m:sub>
                                    <m:sup>
                                      <m:r>
                                        <a:rPr lang="en-US" sz="2000" b="0" i="1" smtClean="0">
                                          <a:latin typeface="Cambria Math" panose="02040503050406030204" pitchFamily="18" charset="0"/>
                                        </a:rPr>
                                        <m:t>+</m:t>
                                      </m:r>
                                    </m:sup>
                                  </m:sSubSup>
                                </m:den>
                              </m:f>
                              <m:r>
                                <a:rPr lang="en-US" sz="2000" b="0" i="1" smtClean="0">
                                  <a:latin typeface="Cambria Math" panose="02040503050406030204" pitchFamily="18" charset="0"/>
                                </a:rPr>
                                <m:t>  </m:t>
                              </m:r>
                            </m:e>
                          </m:d>
                        </m:e>
                        <m:sub>
                          <m:sSubSup>
                            <m:sSubSupPr>
                              <m:ctrlPr>
                                <a:rPr lang="en-US" sz="2000" b="0" i="1" smtClean="0">
                                  <a:latin typeface="Cambria Math" panose="02040503050406030204" pitchFamily="18" charset="0"/>
                                </a:rPr>
                              </m:ctrlPr>
                            </m:sSubSupPr>
                            <m:e>
                              <m:r>
                                <m:rPr>
                                  <m:sty m:val="p"/>
                                </m:rPr>
                                <a:rPr lang="en-US" sz="2000" b="0" i="0" smtClean="0">
                                  <a:latin typeface="Cambria Math" panose="02040503050406030204" pitchFamily="18" charset="0"/>
                                </a:rPr>
                                <m:t>V</m:t>
                              </m:r>
                            </m:e>
                            <m:sub>
                              <m:r>
                                <a:rPr lang="en-US" sz="2000" b="0" i="1" smtClean="0">
                                  <a:latin typeface="Cambria Math" panose="02040503050406030204" pitchFamily="18" charset="0"/>
                                </a:rPr>
                                <m:t>2</m:t>
                              </m:r>
                            </m:sub>
                            <m:sup>
                              <m:r>
                                <a:rPr lang="en-US" sz="2000" b="0" i="1" smtClean="0">
                                  <a:latin typeface="Cambria Math" panose="02040503050406030204" pitchFamily="18" charset="0"/>
                                </a:rPr>
                                <m:t>+</m:t>
                              </m:r>
                            </m:sup>
                          </m:sSubSup>
                          <m:r>
                            <a:rPr lang="en-US" sz="2000">
                              <a:latin typeface="Cambria Math" panose="02040503050406030204" pitchFamily="18" charset="0"/>
                            </a:rPr>
                            <m:t>=0</m:t>
                          </m:r>
                        </m:sub>
                      </m:sSub>
                    </m:oMath>
                  </m:oMathPara>
                </a14:m>
                <a:endParaRPr lang="en-US" sz="2000" dirty="0"/>
              </a:p>
            </p:txBody>
          </p:sp>
        </mc:Choice>
        <mc:Fallback xmlns="">
          <p:sp>
            <p:nvSpPr>
              <p:cNvPr id="18" name="Rectangle 17">
                <a:extLst>
                  <a:ext uri="{FF2B5EF4-FFF2-40B4-BE49-F238E27FC236}">
                    <a16:creationId xmlns:a16="http://schemas.microsoft.com/office/drawing/2014/main" id="{94B0DD77-1A86-4D2B-8853-4E6EB6B60E70}"/>
                  </a:ext>
                </a:extLst>
              </p:cNvPr>
              <p:cNvSpPr>
                <a:spLocks noRot="1" noChangeAspect="1" noMove="1" noResize="1" noEditPoints="1" noAdjustHandles="1" noChangeArrowheads="1" noChangeShapeType="1" noTextEdit="1"/>
              </p:cNvSpPr>
              <p:nvPr/>
            </p:nvSpPr>
            <p:spPr>
              <a:xfrm>
                <a:off x="2813875" y="2963207"/>
                <a:ext cx="2044149" cy="983218"/>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Rectangle 18">
                <a:extLst>
                  <a:ext uri="{FF2B5EF4-FFF2-40B4-BE49-F238E27FC236}">
                    <a16:creationId xmlns:a16="http://schemas.microsoft.com/office/drawing/2014/main" id="{3025E921-514D-4E13-9A6E-99A5FEB72943}"/>
                  </a:ext>
                </a:extLst>
              </p:cNvPr>
              <p:cNvSpPr/>
              <p:nvPr/>
            </p:nvSpPr>
            <p:spPr>
              <a:xfrm>
                <a:off x="5204650" y="1940497"/>
                <a:ext cx="2071977" cy="983218"/>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2000" b="0" i="1" smtClean="0">
                              <a:latin typeface="Cambria Math" panose="02040503050406030204" pitchFamily="18" charset="0"/>
                            </a:rPr>
                          </m:ctrlPr>
                        </m:sSubPr>
                        <m:e>
                          <m:r>
                            <a:rPr lang="en-US" sz="2000" i="1" smtClean="0">
                              <a:latin typeface="Cambria Math" panose="02040503050406030204" pitchFamily="18" charset="0"/>
                            </a:rPr>
                            <m:t>𝑆</m:t>
                          </m:r>
                        </m:e>
                        <m:sub>
                          <m:r>
                            <a:rPr lang="en-US" sz="2000" b="0" i="1" smtClean="0">
                              <a:latin typeface="Cambria Math" panose="02040503050406030204" pitchFamily="18" charset="0"/>
                            </a:rPr>
                            <m:t>12</m:t>
                          </m:r>
                        </m:sub>
                      </m:sSub>
                      <m:r>
                        <a:rPr lang="en-US" sz="2000" b="0" i="1" smtClean="0">
                          <a:latin typeface="Cambria Math" panose="02040503050406030204" pitchFamily="18" charset="0"/>
                        </a:rPr>
                        <m:t>=</m:t>
                      </m:r>
                      <m:r>
                        <a:rPr lang="en-US" sz="2000" b="0" i="0" smtClean="0">
                          <a:latin typeface="Cambria Math" panose="02040503050406030204" pitchFamily="18" charset="0"/>
                        </a:rPr>
                        <m:t> </m:t>
                      </m:r>
                      <m:sSub>
                        <m:sSubPr>
                          <m:ctrlPr>
                            <a:rPr lang="en-US" sz="2000" b="0" i="1" smtClean="0">
                              <a:latin typeface="Cambria Math" panose="02040503050406030204" pitchFamily="18" charset="0"/>
                            </a:rPr>
                          </m:ctrlPr>
                        </m:sSubPr>
                        <m:e>
                          <m:d>
                            <m:dPr>
                              <m:begChr m:val=""/>
                              <m:endChr m:val="|"/>
                              <m:ctrlPr>
                                <a:rPr lang="en-US" sz="2000" b="0" i="1" smtClean="0">
                                  <a:latin typeface="Cambria Math" panose="02040503050406030204" pitchFamily="18" charset="0"/>
                                </a:rPr>
                              </m:ctrlPr>
                            </m:dPr>
                            <m:e>
                              <m:f>
                                <m:fPr>
                                  <m:ctrlPr>
                                    <a:rPr lang="en-US" sz="2000" i="1">
                                      <a:latin typeface="Cambria Math" panose="02040503050406030204" pitchFamily="18" charset="0"/>
                                    </a:rPr>
                                  </m:ctrlPr>
                                </m:fPr>
                                <m:num>
                                  <m:sSubSup>
                                    <m:sSubSupPr>
                                      <m:ctrlPr>
                                        <a:rPr lang="en-US" sz="2000" b="0" i="1" smtClean="0">
                                          <a:latin typeface="Cambria Math" panose="02040503050406030204" pitchFamily="18" charset="0"/>
                                        </a:rPr>
                                      </m:ctrlPr>
                                    </m:sSubSupPr>
                                    <m:e>
                                      <m:r>
                                        <a:rPr lang="en-US" sz="2000" b="0" i="1" smtClean="0">
                                          <a:latin typeface="Cambria Math" panose="02040503050406030204" pitchFamily="18" charset="0"/>
                                        </a:rPr>
                                        <m:t>𝑉</m:t>
                                      </m:r>
                                    </m:e>
                                    <m:sub>
                                      <m:r>
                                        <a:rPr lang="en-US" sz="2000" b="0" i="1" smtClean="0">
                                          <a:latin typeface="Cambria Math" panose="02040503050406030204" pitchFamily="18" charset="0"/>
                                        </a:rPr>
                                        <m:t>1</m:t>
                                      </m:r>
                                    </m:sub>
                                    <m:sup>
                                      <m:r>
                                        <a:rPr lang="en-US" sz="2000" b="0" i="1" smtClean="0">
                                          <a:latin typeface="Cambria Math" panose="02040503050406030204" pitchFamily="18" charset="0"/>
                                        </a:rPr>
                                        <m:t>−</m:t>
                                      </m:r>
                                    </m:sup>
                                  </m:sSubSup>
                                </m:num>
                                <m:den>
                                  <m:sSubSup>
                                    <m:sSubSupPr>
                                      <m:ctrlPr>
                                        <a:rPr lang="en-US" sz="2000" b="0" i="1" smtClean="0">
                                          <a:latin typeface="Cambria Math" panose="02040503050406030204" pitchFamily="18" charset="0"/>
                                        </a:rPr>
                                      </m:ctrlPr>
                                    </m:sSubSupPr>
                                    <m:e>
                                      <m:r>
                                        <a:rPr lang="en-US" sz="2000" i="1">
                                          <a:latin typeface="Cambria Math" panose="02040503050406030204" pitchFamily="18" charset="0"/>
                                        </a:rPr>
                                        <m:t>𝑉</m:t>
                                      </m:r>
                                    </m:e>
                                    <m:sub>
                                      <m:r>
                                        <a:rPr lang="en-US" sz="2000" b="0" i="1" smtClean="0">
                                          <a:latin typeface="Cambria Math" panose="02040503050406030204" pitchFamily="18" charset="0"/>
                                        </a:rPr>
                                        <m:t>2</m:t>
                                      </m:r>
                                    </m:sub>
                                    <m:sup>
                                      <m:r>
                                        <a:rPr lang="en-US" sz="2000" b="0" i="1" smtClean="0">
                                          <a:latin typeface="Cambria Math" panose="02040503050406030204" pitchFamily="18" charset="0"/>
                                        </a:rPr>
                                        <m:t>+</m:t>
                                      </m:r>
                                    </m:sup>
                                  </m:sSubSup>
                                </m:den>
                              </m:f>
                              <m:r>
                                <a:rPr lang="en-US" sz="2000" b="0" i="1" smtClean="0">
                                  <a:latin typeface="Cambria Math" panose="02040503050406030204" pitchFamily="18" charset="0"/>
                                </a:rPr>
                                <m:t>  </m:t>
                              </m:r>
                            </m:e>
                          </m:d>
                        </m:e>
                        <m:sub>
                          <m:sSubSup>
                            <m:sSubSupPr>
                              <m:ctrlPr>
                                <a:rPr lang="en-US" sz="2000" b="0" i="1" smtClean="0">
                                  <a:latin typeface="Cambria Math" panose="02040503050406030204" pitchFamily="18" charset="0"/>
                                </a:rPr>
                              </m:ctrlPr>
                            </m:sSubSupPr>
                            <m:e>
                              <m:r>
                                <m:rPr>
                                  <m:sty m:val="p"/>
                                </m:rPr>
                                <a:rPr lang="en-US" sz="2000" b="0" i="0" smtClean="0">
                                  <a:latin typeface="Cambria Math" panose="02040503050406030204" pitchFamily="18" charset="0"/>
                                </a:rPr>
                                <m:t>V</m:t>
                              </m:r>
                            </m:e>
                            <m:sub>
                              <m:r>
                                <a:rPr lang="en-US" sz="2000" b="0" i="1" smtClean="0">
                                  <a:latin typeface="Cambria Math" panose="02040503050406030204" pitchFamily="18" charset="0"/>
                                </a:rPr>
                                <m:t>1</m:t>
                              </m:r>
                            </m:sub>
                            <m:sup>
                              <m:r>
                                <a:rPr lang="en-US" sz="2000" b="0" i="1" smtClean="0">
                                  <a:latin typeface="Cambria Math" panose="02040503050406030204" pitchFamily="18" charset="0"/>
                                </a:rPr>
                                <m:t>+</m:t>
                              </m:r>
                            </m:sup>
                          </m:sSubSup>
                          <m:r>
                            <a:rPr lang="en-US" sz="2000">
                              <a:latin typeface="Cambria Math" panose="02040503050406030204" pitchFamily="18" charset="0"/>
                            </a:rPr>
                            <m:t>=0</m:t>
                          </m:r>
                        </m:sub>
                      </m:sSub>
                    </m:oMath>
                  </m:oMathPara>
                </a14:m>
                <a:endParaRPr lang="en-US" sz="2000" dirty="0"/>
              </a:p>
            </p:txBody>
          </p:sp>
        </mc:Choice>
        <mc:Fallback xmlns="">
          <p:sp>
            <p:nvSpPr>
              <p:cNvPr id="19" name="Rectangle 18">
                <a:extLst>
                  <a:ext uri="{FF2B5EF4-FFF2-40B4-BE49-F238E27FC236}">
                    <a16:creationId xmlns:a16="http://schemas.microsoft.com/office/drawing/2014/main" id="{3025E921-514D-4E13-9A6E-99A5FEB72943}"/>
                  </a:ext>
                </a:extLst>
              </p:cNvPr>
              <p:cNvSpPr>
                <a:spLocks noRot="1" noChangeAspect="1" noMove="1" noResize="1" noEditPoints="1" noAdjustHandles="1" noChangeArrowheads="1" noChangeShapeType="1" noTextEdit="1"/>
              </p:cNvSpPr>
              <p:nvPr/>
            </p:nvSpPr>
            <p:spPr>
              <a:xfrm>
                <a:off x="5204650" y="1940497"/>
                <a:ext cx="2071977" cy="983218"/>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Rectangle 19">
                <a:extLst>
                  <a:ext uri="{FF2B5EF4-FFF2-40B4-BE49-F238E27FC236}">
                    <a16:creationId xmlns:a16="http://schemas.microsoft.com/office/drawing/2014/main" id="{0B708836-B466-41AF-B42B-8E96A9C6842B}"/>
                  </a:ext>
                </a:extLst>
              </p:cNvPr>
              <p:cNvSpPr/>
              <p:nvPr/>
            </p:nvSpPr>
            <p:spPr>
              <a:xfrm>
                <a:off x="5204650" y="2963208"/>
                <a:ext cx="2044149" cy="983218"/>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2000" b="0" i="1" smtClean="0">
                              <a:latin typeface="Cambria Math" panose="02040503050406030204" pitchFamily="18" charset="0"/>
                            </a:rPr>
                          </m:ctrlPr>
                        </m:sSubPr>
                        <m:e>
                          <m:r>
                            <a:rPr lang="en-US" sz="2000" i="1" smtClean="0">
                              <a:latin typeface="Cambria Math" panose="02040503050406030204" pitchFamily="18" charset="0"/>
                            </a:rPr>
                            <m:t>𝑆</m:t>
                          </m:r>
                        </m:e>
                        <m:sub>
                          <m:r>
                            <a:rPr lang="en-US" sz="2000" b="0" i="1" smtClean="0">
                              <a:latin typeface="Cambria Math" panose="02040503050406030204" pitchFamily="18" charset="0"/>
                            </a:rPr>
                            <m:t>22</m:t>
                          </m:r>
                        </m:sub>
                      </m:sSub>
                      <m:r>
                        <a:rPr lang="en-US" sz="2000" b="0" i="1" smtClean="0">
                          <a:latin typeface="Cambria Math" panose="02040503050406030204" pitchFamily="18" charset="0"/>
                        </a:rPr>
                        <m:t>=</m:t>
                      </m:r>
                      <m:r>
                        <a:rPr lang="en-US" sz="2000" b="0" i="0" smtClean="0">
                          <a:latin typeface="Cambria Math" panose="02040503050406030204" pitchFamily="18" charset="0"/>
                        </a:rPr>
                        <m:t> </m:t>
                      </m:r>
                      <m:sSub>
                        <m:sSubPr>
                          <m:ctrlPr>
                            <a:rPr lang="en-US" sz="2000" b="0" i="1" smtClean="0">
                              <a:latin typeface="Cambria Math" panose="02040503050406030204" pitchFamily="18" charset="0"/>
                            </a:rPr>
                          </m:ctrlPr>
                        </m:sSubPr>
                        <m:e>
                          <m:d>
                            <m:dPr>
                              <m:begChr m:val=""/>
                              <m:endChr m:val="|"/>
                              <m:ctrlPr>
                                <a:rPr lang="en-US" sz="2000" b="0" i="1" smtClean="0">
                                  <a:latin typeface="Cambria Math" panose="02040503050406030204" pitchFamily="18" charset="0"/>
                                </a:rPr>
                              </m:ctrlPr>
                            </m:dPr>
                            <m:e>
                              <m:f>
                                <m:fPr>
                                  <m:ctrlPr>
                                    <a:rPr lang="en-US" sz="2000" i="1">
                                      <a:latin typeface="Cambria Math" panose="02040503050406030204" pitchFamily="18" charset="0"/>
                                    </a:rPr>
                                  </m:ctrlPr>
                                </m:fPr>
                                <m:num>
                                  <m:sSubSup>
                                    <m:sSubSupPr>
                                      <m:ctrlPr>
                                        <a:rPr lang="en-US" sz="2000" b="0" i="1" smtClean="0">
                                          <a:latin typeface="Cambria Math" panose="02040503050406030204" pitchFamily="18" charset="0"/>
                                        </a:rPr>
                                      </m:ctrlPr>
                                    </m:sSubSupPr>
                                    <m:e>
                                      <m:r>
                                        <a:rPr lang="en-US" sz="2000" b="0" i="1" smtClean="0">
                                          <a:latin typeface="Cambria Math" panose="02040503050406030204" pitchFamily="18" charset="0"/>
                                        </a:rPr>
                                        <m:t>𝑉</m:t>
                                      </m:r>
                                    </m:e>
                                    <m:sub>
                                      <m:r>
                                        <a:rPr lang="en-US" sz="2000" b="0" i="1" smtClean="0">
                                          <a:latin typeface="Cambria Math" panose="02040503050406030204" pitchFamily="18" charset="0"/>
                                        </a:rPr>
                                        <m:t>2</m:t>
                                      </m:r>
                                    </m:sub>
                                    <m:sup>
                                      <m:r>
                                        <a:rPr lang="en-US" sz="2000" b="0" i="1" smtClean="0">
                                          <a:latin typeface="Cambria Math" panose="02040503050406030204" pitchFamily="18" charset="0"/>
                                        </a:rPr>
                                        <m:t>−</m:t>
                                      </m:r>
                                    </m:sup>
                                  </m:sSubSup>
                                </m:num>
                                <m:den>
                                  <m:sSubSup>
                                    <m:sSubSupPr>
                                      <m:ctrlPr>
                                        <a:rPr lang="en-US" sz="2000" b="0" i="1" smtClean="0">
                                          <a:latin typeface="Cambria Math" panose="02040503050406030204" pitchFamily="18" charset="0"/>
                                        </a:rPr>
                                      </m:ctrlPr>
                                    </m:sSubSupPr>
                                    <m:e>
                                      <m:r>
                                        <a:rPr lang="en-US" sz="2000" i="1">
                                          <a:latin typeface="Cambria Math" panose="02040503050406030204" pitchFamily="18" charset="0"/>
                                        </a:rPr>
                                        <m:t>𝑉</m:t>
                                      </m:r>
                                    </m:e>
                                    <m:sub>
                                      <m:r>
                                        <a:rPr lang="en-US" sz="2000" b="0" i="1" smtClean="0">
                                          <a:latin typeface="Cambria Math" panose="02040503050406030204" pitchFamily="18" charset="0"/>
                                        </a:rPr>
                                        <m:t>2</m:t>
                                      </m:r>
                                    </m:sub>
                                    <m:sup>
                                      <m:r>
                                        <a:rPr lang="en-US" sz="2000" b="0" i="1" smtClean="0">
                                          <a:latin typeface="Cambria Math" panose="02040503050406030204" pitchFamily="18" charset="0"/>
                                        </a:rPr>
                                        <m:t>+</m:t>
                                      </m:r>
                                    </m:sup>
                                  </m:sSubSup>
                                </m:den>
                              </m:f>
                              <m:r>
                                <a:rPr lang="en-US" sz="2000" b="0" i="1" smtClean="0">
                                  <a:latin typeface="Cambria Math" panose="02040503050406030204" pitchFamily="18" charset="0"/>
                                </a:rPr>
                                <m:t>  </m:t>
                              </m:r>
                            </m:e>
                          </m:d>
                        </m:e>
                        <m:sub>
                          <m:sSubSup>
                            <m:sSubSupPr>
                              <m:ctrlPr>
                                <a:rPr lang="en-US" sz="2000" b="0" i="1" smtClean="0">
                                  <a:latin typeface="Cambria Math" panose="02040503050406030204" pitchFamily="18" charset="0"/>
                                </a:rPr>
                              </m:ctrlPr>
                            </m:sSubSupPr>
                            <m:e>
                              <m:r>
                                <m:rPr>
                                  <m:sty m:val="p"/>
                                </m:rPr>
                                <a:rPr lang="en-US" sz="2000" b="0" i="0" smtClean="0">
                                  <a:latin typeface="Cambria Math" panose="02040503050406030204" pitchFamily="18" charset="0"/>
                                </a:rPr>
                                <m:t>V</m:t>
                              </m:r>
                            </m:e>
                            <m:sub>
                              <m:r>
                                <a:rPr lang="en-US" sz="2000" b="0" i="1" smtClean="0">
                                  <a:latin typeface="Cambria Math" panose="02040503050406030204" pitchFamily="18" charset="0"/>
                                </a:rPr>
                                <m:t>1</m:t>
                              </m:r>
                            </m:sub>
                            <m:sup>
                              <m:r>
                                <a:rPr lang="en-US" sz="2000" b="0" i="1" smtClean="0">
                                  <a:latin typeface="Cambria Math" panose="02040503050406030204" pitchFamily="18" charset="0"/>
                                </a:rPr>
                                <m:t>+</m:t>
                              </m:r>
                            </m:sup>
                          </m:sSubSup>
                          <m:r>
                            <a:rPr lang="en-US" sz="2000">
                              <a:latin typeface="Cambria Math" panose="02040503050406030204" pitchFamily="18" charset="0"/>
                            </a:rPr>
                            <m:t>=0</m:t>
                          </m:r>
                        </m:sub>
                      </m:sSub>
                    </m:oMath>
                  </m:oMathPara>
                </a14:m>
                <a:endParaRPr lang="en-US" sz="2000" dirty="0"/>
              </a:p>
            </p:txBody>
          </p:sp>
        </mc:Choice>
        <mc:Fallback xmlns="">
          <p:sp>
            <p:nvSpPr>
              <p:cNvPr id="20" name="Rectangle 19">
                <a:extLst>
                  <a:ext uri="{FF2B5EF4-FFF2-40B4-BE49-F238E27FC236}">
                    <a16:creationId xmlns:a16="http://schemas.microsoft.com/office/drawing/2014/main" id="{0B708836-B466-41AF-B42B-8E96A9C6842B}"/>
                  </a:ext>
                </a:extLst>
              </p:cNvPr>
              <p:cNvSpPr>
                <a:spLocks noRot="1" noChangeAspect="1" noMove="1" noResize="1" noEditPoints="1" noAdjustHandles="1" noChangeArrowheads="1" noChangeShapeType="1" noTextEdit="1"/>
              </p:cNvSpPr>
              <p:nvPr/>
            </p:nvSpPr>
            <p:spPr>
              <a:xfrm>
                <a:off x="5204650" y="2963208"/>
                <a:ext cx="2044149" cy="983218"/>
              </a:xfrm>
              <a:prstGeom prst="rect">
                <a:avLst/>
              </a:prstGeom>
              <a:blipFill>
                <a:blip r:embed="rId6"/>
                <a:stretch>
                  <a:fillRect/>
                </a:stretch>
              </a:blipFill>
            </p:spPr>
            <p:txBody>
              <a:bodyPr/>
              <a:lstStyle/>
              <a:p>
                <a:r>
                  <a:rPr lang="en-US">
                    <a:noFill/>
                  </a:rPr>
                  <a:t> </a:t>
                </a:r>
              </a:p>
            </p:txBody>
          </p:sp>
        </mc:Fallback>
      </mc:AlternateContent>
      <p:sp>
        <p:nvSpPr>
          <p:cNvPr id="21" name="Rectangle 20">
            <a:extLst>
              <a:ext uri="{FF2B5EF4-FFF2-40B4-BE49-F238E27FC236}">
                <a16:creationId xmlns:a16="http://schemas.microsoft.com/office/drawing/2014/main" id="{59E91D5A-F17E-44EB-BB5E-C147FB8CD120}"/>
              </a:ext>
            </a:extLst>
          </p:cNvPr>
          <p:cNvSpPr/>
          <p:nvPr/>
        </p:nvSpPr>
        <p:spPr>
          <a:xfrm>
            <a:off x="2332422" y="4144028"/>
            <a:ext cx="7846243" cy="369332"/>
          </a:xfrm>
          <a:prstGeom prst="rect">
            <a:avLst/>
          </a:prstGeom>
        </p:spPr>
        <p:txBody>
          <a:bodyPr wrap="square">
            <a:spAutoFit/>
          </a:bodyPr>
          <a:lstStyle/>
          <a:p>
            <a:r>
              <a:rPr lang="en-US" sz="1800" dirty="0">
                <a:solidFill>
                  <a:schemeClr val="tx1"/>
                </a:solidFill>
              </a:rPr>
              <a:t>So that the </a:t>
            </a:r>
            <a:r>
              <a:rPr lang="en-US" sz="1800" b="1" dirty="0">
                <a:solidFill>
                  <a:schemeClr val="tx1"/>
                </a:solidFill>
              </a:rPr>
              <a:t>total</a:t>
            </a:r>
            <a:r>
              <a:rPr lang="en-US" sz="1800" dirty="0">
                <a:solidFill>
                  <a:schemeClr val="tx1"/>
                </a:solidFill>
              </a:rPr>
              <a:t> voltage coming out each port is given by:</a:t>
            </a:r>
            <a:endParaRPr lang="en-US" sz="1800" dirty="0"/>
          </a:p>
        </p:txBody>
      </p:sp>
      <mc:AlternateContent xmlns:mc="http://schemas.openxmlformats.org/markup-compatibility/2006" xmlns:a14="http://schemas.microsoft.com/office/drawing/2010/main">
        <mc:Choice Requires="a14">
          <p:sp>
            <p:nvSpPr>
              <p:cNvPr id="23" name="Rectangle 22">
                <a:extLst>
                  <a:ext uri="{FF2B5EF4-FFF2-40B4-BE49-F238E27FC236}">
                    <a16:creationId xmlns:a16="http://schemas.microsoft.com/office/drawing/2014/main" id="{7D4B5A3F-DDCD-4F41-99A0-2BE12D8BF9FD}"/>
                  </a:ext>
                </a:extLst>
              </p:cNvPr>
              <p:cNvSpPr/>
              <p:nvPr/>
            </p:nvSpPr>
            <p:spPr>
              <a:xfrm>
                <a:off x="2754649" y="4694513"/>
                <a:ext cx="2543004" cy="411203"/>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US" sz="2000" b="0" i="1" smtClean="0">
                              <a:latin typeface="Cambria Math" panose="02040503050406030204" pitchFamily="18" charset="0"/>
                            </a:rPr>
                          </m:ctrlPr>
                        </m:sSubSupPr>
                        <m:e>
                          <m:r>
                            <a:rPr lang="en-US" sz="2000" b="0" i="1" smtClean="0">
                              <a:latin typeface="Cambria Math" panose="02040503050406030204" pitchFamily="18" charset="0"/>
                            </a:rPr>
                            <m:t>𝑉</m:t>
                          </m:r>
                        </m:e>
                        <m:sub>
                          <m:r>
                            <a:rPr lang="en-US" sz="2000" b="0" i="1" smtClean="0">
                              <a:latin typeface="Cambria Math" panose="02040503050406030204" pitchFamily="18" charset="0"/>
                            </a:rPr>
                            <m:t>1</m:t>
                          </m:r>
                        </m:sub>
                        <m:sup>
                          <m:r>
                            <a:rPr lang="en-US" sz="2000" b="0" i="1" smtClean="0">
                              <a:latin typeface="Cambria Math" panose="02040503050406030204" pitchFamily="18" charset="0"/>
                            </a:rPr>
                            <m:t>−</m:t>
                          </m:r>
                        </m:sup>
                      </m:sSubSup>
                      <m:r>
                        <a:rPr lang="en-US" sz="2000" b="0" i="1" smtClean="0">
                          <a:latin typeface="Cambria Math" panose="02040503050406030204" pitchFamily="18" charset="0"/>
                        </a:rPr>
                        <m:t>=</m:t>
                      </m:r>
                      <m:sSubSup>
                        <m:sSubSupPr>
                          <m:ctrlPr>
                            <a:rPr lang="en-US" sz="2000" b="0" i="1" smtClean="0">
                              <a:latin typeface="Cambria Math" panose="02040503050406030204" pitchFamily="18" charset="0"/>
                            </a:rPr>
                          </m:ctrlPr>
                        </m:sSubSupPr>
                        <m:e>
                          <m:r>
                            <a:rPr lang="en-US" sz="2000" b="0" i="1" smtClean="0">
                              <a:latin typeface="Cambria Math" panose="02040503050406030204" pitchFamily="18" charset="0"/>
                            </a:rPr>
                            <m:t>𝑉</m:t>
                          </m:r>
                        </m:e>
                        <m:sub>
                          <m:r>
                            <a:rPr lang="en-US" sz="2000" b="0" i="1" smtClean="0">
                              <a:latin typeface="Cambria Math" panose="02040503050406030204" pitchFamily="18" charset="0"/>
                            </a:rPr>
                            <m:t>1</m:t>
                          </m:r>
                        </m:sub>
                        <m:sup>
                          <m:r>
                            <a:rPr lang="en-US" sz="2000" b="0" i="1" smtClean="0">
                              <a:latin typeface="Cambria Math" panose="02040503050406030204" pitchFamily="18" charset="0"/>
                            </a:rPr>
                            <m:t>+</m:t>
                          </m:r>
                        </m:sup>
                      </m:sSubSup>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𝑆</m:t>
                          </m:r>
                        </m:e>
                        <m:sub>
                          <m:r>
                            <a:rPr lang="en-US" sz="2000" b="0" i="1" smtClean="0">
                              <a:latin typeface="Cambria Math" panose="02040503050406030204" pitchFamily="18" charset="0"/>
                            </a:rPr>
                            <m:t>11</m:t>
                          </m:r>
                        </m:sub>
                      </m:sSub>
                      <m:r>
                        <a:rPr lang="en-US" sz="2000" b="0" i="1" smtClean="0">
                          <a:latin typeface="Cambria Math" panose="02040503050406030204" pitchFamily="18" charset="0"/>
                        </a:rPr>
                        <m:t>+</m:t>
                      </m:r>
                      <m:sSubSup>
                        <m:sSubSupPr>
                          <m:ctrlPr>
                            <a:rPr lang="en-US" sz="2000" b="0" i="1" smtClean="0">
                              <a:latin typeface="Cambria Math" panose="02040503050406030204" pitchFamily="18" charset="0"/>
                            </a:rPr>
                          </m:ctrlPr>
                        </m:sSubSupPr>
                        <m:e>
                          <m:r>
                            <a:rPr lang="en-US" sz="2000" b="0" i="1" smtClean="0">
                              <a:latin typeface="Cambria Math" panose="02040503050406030204" pitchFamily="18" charset="0"/>
                            </a:rPr>
                            <m:t>𝑉</m:t>
                          </m:r>
                        </m:e>
                        <m:sub>
                          <m:r>
                            <a:rPr lang="en-US" sz="2000" b="0" i="1" smtClean="0">
                              <a:latin typeface="Cambria Math" panose="02040503050406030204" pitchFamily="18" charset="0"/>
                            </a:rPr>
                            <m:t>2</m:t>
                          </m:r>
                        </m:sub>
                        <m:sup>
                          <m:r>
                            <a:rPr lang="en-US" sz="2000" b="0" i="1" smtClean="0">
                              <a:latin typeface="Cambria Math" panose="02040503050406030204" pitchFamily="18" charset="0"/>
                            </a:rPr>
                            <m:t>+</m:t>
                          </m:r>
                        </m:sup>
                      </m:sSubSup>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𝑆</m:t>
                          </m:r>
                        </m:e>
                        <m:sub>
                          <m:r>
                            <a:rPr lang="en-US" sz="2000" b="0" i="1" smtClean="0">
                              <a:latin typeface="Cambria Math" panose="02040503050406030204" pitchFamily="18" charset="0"/>
                            </a:rPr>
                            <m:t>12</m:t>
                          </m:r>
                        </m:sub>
                      </m:sSub>
                    </m:oMath>
                  </m:oMathPara>
                </a14:m>
                <a:endParaRPr lang="en-US" sz="2000" dirty="0"/>
              </a:p>
            </p:txBody>
          </p:sp>
        </mc:Choice>
        <mc:Fallback xmlns="">
          <p:sp>
            <p:nvSpPr>
              <p:cNvPr id="23" name="Rectangle 22">
                <a:extLst>
                  <a:ext uri="{FF2B5EF4-FFF2-40B4-BE49-F238E27FC236}">
                    <a16:creationId xmlns:a16="http://schemas.microsoft.com/office/drawing/2014/main" id="{7D4B5A3F-DDCD-4F41-99A0-2BE12D8BF9FD}"/>
                  </a:ext>
                </a:extLst>
              </p:cNvPr>
              <p:cNvSpPr>
                <a:spLocks noRot="1" noChangeAspect="1" noMove="1" noResize="1" noEditPoints="1" noAdjustHandles="1" noChangeArrowheads="1" noChangeShapeType="1" noTextEdit="1"/>
              </p:cNvSpPr>
              <p:nvPr/>
            </p:nvSpPr>
            <p:spPr>
              <a:xfrm>
                <a:off x="2754649" y="4694513"/>
                <a:ext cx="2543004" cy="411203"/>
              </a:xfrm>
              <a:prstGeom prst="rect">
                <a:avLst/>
              </a:prstGeom>
              <a:blipFill>
                <a:blip r:embed="rId7"/>
                <a:stretch>
                  <a:fillRect b="-441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Rectangle 23">
                <a:extLst>
                  <a:ext uri="{FF2B5EF4-FFF2-40B4-BE49-F238E27FC236}">
                    <a16:creationId xmlns:a16="http://schemas.microsoft.com/office/drawing/2014/main" id="{11F7293F-974D-4467-ACF8-464B16A26258}"/>
                  </a:ext>
                </a:extLst>
              </p:cNvPr>
              <p:cNvSpPr/>
              <p:nvPr/>
            </p:nvSpPr>
            <p:spPr>
              <a:xfrm>
                <a:off x="2754649" y="5175292"/>
                <a:ext cx="2548968" cy="411203"/>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US" sz="2000" b="0" i="1" smtClean="0">
                              <a:latin typeface="Cambria Math" panose="02040503050406030204" pitchFamily="18" charset="0"/>
                            </a:rPr>
                          </m:ctrlPr>
                        </m:sSubSupPr>
                        <m:e>
                          <m:r>
                            <a:rPr lang="en-US" sz="2000" b="0" i="1" smtClean="0">
                              <a:latin typeface="Cambria Math" panose="02040503050406030204" pitchFamily="18" charset="0"/>
                            </a:rPr>
                            <m:t>𝑉</m:t>
                          </m:r>
                        </m:e>
                        <m:sub>
                          <m:r>
                            <a:rPr lang="en-US" sz="2000" b="0" i="1" smtClean="0">
                              <a:latin typeface="Cambria Math" panose="02040503050406030204" pitchFamily="18" charset="0"/>
                            </a:rPr>
                            <m:t>2</m:t>
                          </m:r>
                        </m:sub>
                        <m:sup>
                          <m:r>
                            <a:rPr lang="en-US" sz="2000" b="0" i="1" smtClean="0">
                              <a:latin typeface="Cambria Math" panose="02040503050406030204" pitchFamily="18" charset="0"/>
                            </a:rPr>
                            <m:t>−</m:t>
                          </m:r>
                        </m:sup>
                      </m:sSubSup>
                      <m:r>
                        <a:rPr lang="en-US" sz="2000" b="0" i="1" smtClean="0">
                          <a:latin typeface="Cambria Math" panose="02040503050406030204" pitchFamily="18" charset="0"/>
                        </a:rPr>
                        <m:t>=</m:t>
                      </m:r>
                      <m:sSubSup>
                        <m:sSubSupPr>
                          <m:ctrlPr>
                            <a:rPr lang="en-US" sz="2000" b="0" i="1" smtClean="0">
                              <a:latin typeface="Cambria Math" panose="02040503050406030204" pitchFamily="18" charset="0"/>
                            </a:rPr>
                          </m:ctrlPr>
                        </m:sSubSupPr>
                        <m:e>
                          <m:r>
                            <a:rPr lang="en-US" sz="2000" b="0" i="1" smtClean="0">
                              <a:latin typeface="Cambria Math" panose="02040503050406030204" pitchFamily="18" charset="0"/>
                            </a:rPr>
                            <m:t>𝑉</m:t>
                          </m:r>
                        </m:e>
                        <m:sub>
                          <m:r>
                            <a:rPr lang="en-US" sz="2000" b="0" i="1" smtClean="0">
                              <a:latin typeface="Cambria Math" panose="02040503050406030204" pitchFamily="18" charset="0"/>
                            </a:rPr>
                            <m:t>1</m:t>
                          </m:r>
                        </m:sub>
                        <m:sup>
                          <m:r>
                            <a:rPr lang="en-US" sz="2000" b="0" i="1" smtClean="0">
                              <a:latin typeface="Cambria Math" panose="02040503050406030204" pitchFamily="18" charset="0"/>
                            </a:rPr>
                            <m:t>+</m:t>
                          </m:r>
                        </m:sup>
                      </m:sSubSup>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𝑆</m:t>
                          </m:r>
                        </m:e>
                        <m:sub>
                          <m:r>
                            <a:rPr lang="en-US" sz="2000" b="0" i="1" smtClean="0">
                              <a:latin typeface="Cambria Math" panose="02040503050406030204" pitchFamily="18" charset="0"/>
                            </a:rPr>
                            <m:t>21</m:t>
                          </m:r>
                        </m:sub>
                      </m:sSub>
                      <m:r>
                        <a:rPr lang="en-US" sz="2000" b="0" i="1" smtClean="0">
                          <a:latin typeface="Cambria Math" panose="02040503050406030204" pitchFamily="18" charset="0"/>
                        </a:rPr>
                        <m:t>+</m:t>
                      </m:r>
                      <m:sSubSup>
                        <m:sSubSupPr>
                          <m:ctrlPr>
                            <a:rPr lang="en-US" sz="2000" b="0" i="1" smtClean="0">
                              <a:latin typeface="Cambria Math" panose="02040503050406030204" pitchFamily="18" charset="0"/>
                            </a:rPr>
                          </m:ctrlPr>
                        </m:sSubSupPr>
                        <m:e>
                          <m:r>
                            <a:rPr lang="en-US" sz="2000" b="0" i="1" smtClean="0">
                              <a:latin typeface="Cambria Math" panose="02040503050406030204" pitchFamily="18" charset="0"/>
                            </a:rPr>
                            <m:t>𝑉</m:t>
                          </m:r>
                        </m:e>
                        <m:sub>
                          <m:r>
                            <a:rPr lang="en-US" sz="2000" b="0" i="1" smtClean="0">
                              <a:latin typeface="Cambria Math" panose="02040503050406030204" pitchFamily="18" charset="0"/>
                            </a:rPr>
                            <m:t>2</m:t>
                          </m:r>
                        </m:sub>
                        <m:sup>
                          <m:r>
                            <a:rPr lang="en-US" sz="2000" b="0" i="1" smtClean="0">
                              <a:latin typeface="Cambria Math" panose="02040503050406030204" pitchFamily="18" charset="0"/>
                            </a:rPr>
                            <m:t>+</m:t>
                          </m:r>
                        </m:sup>
                      </m:sSubSup>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𝑆</m:t>
                          </m:r>
                        </m:e>
                        <m:sub>
                          <m:r>
                            <a:rPr lang="en-US" sz="2000" b="0" i="1" smtClean="0">
                              <a:latin typeface="Cambria Math" panose="02040503050406030204" pitchFamily="18" charset="0"/>
                            </a:rPr>
                            <m:t>22</m:t>
                          </m:r>
                        </m:sub>
                      </m:sSub>
                    </m:oMath>
                  </m:oMathPara>
                </a14:m>
                <a:endParaRPr lang="en-US" sz="2000" dirty="0"/>
              </a:p>
            </p:txBody>
          </p:sp>
        </mc:Choice>
        <mc:Fallback xmlns="">
          <p:sp>
            <p:nvSpPr>
              <p:cNvPr id="24" name="Rectangle 23">
                <a:extLst>
                  <a:ext uri="{FF2B5EF4-FFF2-40B4-BE49-F238E27FC236}">
                    <a16:creationId xmlns:a16="http://schemas.microsoft.com/office/drawing/2014/main" id="{11F7293F-974D-4467-ACF8-464B16A26258}"/>
                  </a:ext>
                </a:extLst>
              </p:cNvPr>
              <p:cNvSpPr>
                <a:spLocks noRot="1" noChangeAspect="1" noMove="1" noResize="1" noEditPoints="1" noAdjustHandles="1" noChangeArrowheads="1" noChangeShapeType="1" noTextEdit="1"/>
              </p:cNvSpPr>
              <p:nvPr/>
            </p:nvSpPr>
            <p:spPr>
              <a:xfrm>
                <a:off x="2754649" y="5175292"/>
                <a:ext cx="2548968" cy="411203"/>
              </a:xfrm>
              <a:prstGeom prst="rect">
                <a:avLst/>
              </a:prstGeom>
              <a:blipFill>
                <a:blip r:embed="rId8"/>
                <a:stretch>
                  <a:fillRect b="-4478"/>
                </a:stretch>
              </a:blipFill>
            </p:spPr>
            <p:txBody>
              <a:bodyPr/>
              <a:lstStyle/>
              <a:p>
                <a:r>
                  <a:rPr lang="en-US">
                    <a:noFill/>
                  </a:rPr>
                  <a:t> </a:t>
                </a:r>
              </a:p>
            </p:txBody>
          </p:sp>
        </mc:Fallback>
      </mc:AlternateContent>
      <p:sp>
        <p:nvSpPr>
          <p:cNvPr id="25" name="Rectangle 24">
            <a:extLst>
              <a:ext uri="{FF2B5EF4-FFF2-40B4-BE49-F238E27FC236}">
                <a16:creationId xmlns:a16="http://schemas.microsoft.com/office/drawing/2014/main" id="{D044C577-291F-4F18-A1E3-3A04008BE492}"/>
              </a:ext>
            </a:extLst>
          </p:cNvPr>
          <p:cNvSpPr/>
          <p:nvPr/>
        </p:nvSpPr>
        <p:spPr>
          <a:xfrm>
            <a:off x="5631029" y="4915170"/>
            <a:ext cx="762468" cy="369332"/>
          </a:xfrm>
          <a:prstGeom prst="rect">
            <a:avLst/>
          </a:prstGeom>
        </p:spPr>
        <p:txBody>
          <a:bodyPr wrap="square">
            <a:spAutoFit/>
          </a:bodyPr>
          <a:lstStyle/>
          <a:p>
            <a:r>
              <a:rPr lang="en-US" sz="1800" dirty="0">
                <a:solidFill>
                  <a:schemeClr val="tx1"/>
                </a:solidFill>
              </a:rPr>
              <a:t>or,</a:t>
            </a:r>
            <a:endParaRPr lang="en-US" sz="1800" dirty="0"/>
          </a:p>
        </p:txBody>
      </p:sp>
      <mc:AlternateContent xmlns:mc="http://schemas.openxmlformats.org/markup-compatibility/2006" xmlns:a14="http://schemas.microsoft.com/office/drawing/2010/main">
        <mc:Choice Requires="a14">
          <p:sp>
            <p:nvSpPr>
              <p:cNvPr id="26" name="Rectangle 25">
                <a:extLst>
                  <a:ext uri="{FF2B5EF4-FFF2-40B4-BE49-F238E27FC236}">
                    <a16:creationId xmlns:a16="http://schemas.microsoft.com/office/drawing/2014/main" id="{AA29DC42-1C3D-4D4C-86D1-450263A659F7}"/>
                  </a:ext>
                </a:extLst>
              </p:cNvPr>
              <p:cNvSpPr/>
              <p:nvPr/>
            </p:nvSpPr>
            <p:spPr>
              <a:xfrm>
                <a:off x="6465490" y="4694514"/>
                <a:ext cx="3280385" cy="914225"/>
              </a:xfrm>
              <a:prstGeom prst="rect">
                <a:avLst/>
              </a:prstGeom>
            </p:spPr>
            <p:txBody>
              <a:bodyPr wrap="square">
                <a:spAutoFit/>
              </a:bodyPr>
              <a:lstStyle/>
              <a:p>
                <a14:m>
                  <m:oMath xmlns:m="http://schemas.openxmlformats.org/officeDocument/2006/math">
                    <m:d>
                      <m:dPr>
                        <m:begChr m:val="["/>
                        <m:endChr m:val="]"/>
                        <m:ctrlPr>
                          <a:rPr lang="en-US" sz="2400" b="0" i="1" smtClean="0">
                            <a:latin typeface="Cambria Math" panose="02040503050406030204" pitchFamily="18" charset="0"/>
                          </a:rPr>
                        </m:ctrlPr>
                      </m:dPr>
                      <m:e>
                        <m:m>
                          <m:mPr>
                            <m:mcs>
                              <m:mc>
                                <m:mcPr>
                                  <m:count m:val="1"/>
                                  <m:mcJc m:val="center"/>
                                </m:mcPr>
                              </m:mc>
                            </m:mcs>
                            <m:ctrlPr>
                              <a:rPr lang="en-US" sz="2400" b="0" i="1" smtClean="0">
                                <a:latin typeface="Cambria Math" panose="02040503050406030204" pitchFamily="18" charset="0"/>
                              </a:rPr>
                            </m:ctrlPr>
                          </m:mPr>
                          <m:mr>
                            <m:e>
                              <m:sSubSup>
                                <m:sSubSupPr>
                                  <m:ctrlPr>
                                    <a:rPr lang="en-US" sz="2400" i="1">
                                      <a:latin typeface="Cambria Math" panose="02040503050406030204" pitchFamily="18" charset="0"/>
                                    </a:rPr>
                                  </m:ctrlPr>
                                </m:sSubSupPr>
                                <m:e>
                                  <m:r>
                                    <a:rPr lang="en-US" sz="2400" i="1">
                                      <a:latin typeface="Cambria Math" panose="02040503050406030204" pitchFamily="18" charset="0"/>
                                    </a:rPr>
                                    <m:t>𝑉</m:t>
                                  </m:r>
                                </m:e>
                                <m:sub>
                                  <m:r>
                                    <a:rPr lang="en-US" sz="2400" i="1">
                                      <a:latin typeface="Cambria Math" panose="02040503050406030204" pitchFamily="18" charset="0"/>
                                    </a:rPr>
                                    <m:t>1</m:t>
                                  </m:r>
                                </m:sub>
                                <m:sup>
                                  <m:r>
                                    <a:rPr lang="en-US" sz="2400" i="1">
                                      <a:latin typeface="Cambria Math" panose="02040503050406030204" pitchFamily="18" charset="0"/>
                                    </a:rPr>
                                    <m:t>−</m:t>
                                  </m:r>
                                </m:sup>
                              </m:sSubSup>
                            </m:e>
                          </m:mr>
                          <m:mr>
                            <m:e>
                              <m:sSubSup>
                                <m:sSubSupPr>
                                  <m:ctrlPr>
                                    <a:rPr lang="en-US" sz="2400" i="1">
                                      <a:latin typeface="Cambria Math" panose="02040503050406030204" pitchFamily="18" charset="0"/>
                                    </a:rPr>
                                  </m:ctrlPr>
                                </m:sSubSupPr>
                                <m:e>
                                  <m:r>
                                    <a:rPr lang="en-US" sz="2400" i="1">
                                      <a:latin typeface="Cambria Math" panose="02040503050406030204" pitchFamily="18" charset="0"/>
                                    </a:rPr>
                                    <m:t>𝑉</m:t>
                                  </m:r>
                                </m:e>
                                <m:sub>
                                  <m:r>
                                    <a:rPr lang="en-US" sz="2400" i="1">
                                      <a:latin typeface="Cambria Math" panose="02040503050406030204" pitchFamily="18" charset="0"/>
                                    </a:rPr>
                                    <m:t>2</m:t>
                                  </m:r>
                                </m:sub>
                                <m:sup>
                                  <m:r>
                                    <a:rPr lang="en-US" sz="2400" i="1">
                                      <a:latin typeface="Cambria Math" panose="02040503050406030204" pitchFamily="18" charset="0"/>
                                    </a:rPr>
                                    <m:t>−</m:t>
                                  </m:r>
                                </m:sup>
                              </m:sSubSup>
                            </m:e>
                          </m:mr>
                        </m:m>
                      </m:e>
                    </m:d>
                    <m:r>
                      <a:rPr lang="en-US" sz="2400" b="0" i="1" smtClean="0">
                        <a:latin typeface="Cambria Math" panose="02040503050406030204" pitchFamily="18" charset="0"/>
                      </a:rPr>
                      <m:t>=</m:t>
                    </m:r>
                    <m:d>
                      <m:dPr>
                        <m:begChr m:val="["/>
                        <m:endChr m:val="]"/>
                        <m:ctrlPr>
                          <a:rPr lang="en-US" sz="2400" b="0" i="1" smtClean="0">
                            <a:latin typeface="Cambria Math" panose="02040503050406030204" pitchFamily="18" charset="0"/>
                          </a:rPr>
                        </m:ctrlPr>
                      </m:dPr>
                      <m:e>
                        <m:m>
                          <m:mPr>
                            <m:mcs>
                              <m:mc>
                                <m:mcPr>
                                  <m:count m:val="2"/>
                                  <m:mcJc m:val="center"/>
                                </m:mcPr>
                              </m:mc>
                            </m:mcs>
                            <m:ctrlPr>
                              <a:rPr lang="en-US" sz="2400" b="0" i="1" smtClean="0">
                                <a:latin typeface="Cambria Math" panose="02040503050406030204" pitchFamily="18" charset="0"/>
                              </a:rPr>
                            </m:ctrlPr>
                          </m:mPr>
                          <m:mr>
                            <m:e>
                              <m:sSub>
                                <m:sSubPr>
                                  <m:ctrlPr>
                                    <a:rPr lang="en-US" sz="2400" i="1">
                                      <a:latin typeface="Cambria Math" panose="02040503050406030204" pitchFamily="18" charset="0"/>
                                    </a:rPr>
                                  </m:ctrlPr>
                                </m:sSubPr>
                                <m:e>
                                  <m:r>
                                    <a:rPr lang="en-US" sz="2400" i="1">
                                      <a:latin typeface="Cambria Math" panose="02040503050406030204" pitchFamily="18" charset="0"/>
                                    </a:rPr>
                                    <m:t>𝑆</m:t>
                                  </m:r>
                                </m:e>
                                <m:sub>
                                  <m:r>
                                    <a:rPr lang="en-US" sz="2400" i="1">
                                      <a:latin typeface="Cambria Math" panose="02040503050406030204" pitchFamily="18" charset="0"/>
                                    </a:rPr>
                                    <m:t>11</m:t>
                                  </m:r>
                                </m:sub>
                              </m:sSub>
                            </m:e>
                            <m:e>
                              <m:sSub>
                                <m:sSubPr>
                                  <m:ctrlPr>
                                    <a:rPr lang="en-US" sz="2400" i="1">
                                      <a:latin typeface="Cambria Math" panose="02040503050406030204" pitchFamily="18" charset="0"/>
                                    </a:rPr>
                                  </m:ctrlPr>
                                </m:sSubPr>
                                <m:e>
                                  <m:r>
                                    <a:rPr lang="en-US" sz="2400" i="1">
                                      <a:latin typeface="Cambria Math" panose="02040503050406030204" pitchFamily="18" charset="0"/>
                                    </a:rPr>
                                    <m:t>𝑆</m:t>
                                  </m:r>
                                </m:e>
                                <m:sub>
                                  <m:r>
                                    <a:rPr lang="en-US" sz="2400" i="1">
                                      <a:latin typeface="Cambria Math" panose="02040503050406030204" pitchFamily="18" charset="0"/>
                                    </a:rPr>
                                    <m:t>12</m:t>
                                  </m:r>
                                </m:sub>
                              </m:sSub>
                            </m:e>
                          </m:mr>
                          <m:mr>
                            <m:e>
                              <m:sSub>
                                <m:sSubPr>
                                  <m:ctrlPr>
                                    <a:rPr lang="en-US" sz="2400" i="1">
                                      <a:latin typeface="Cambria Math" panose="02040503050406030204" pitchFamily="18" charset="0"/>
                                    </a:rPr>
                                  </m:ctrlPr>
                                </m:sSubPr>
                                <m:e>
                                  <m:r>
                                    <a:rPr lang="en-US" sz="2400" i="1">
                                      <a:latin typeface="Cambria Math" panose="02040503050406030204" pitchFamily="18" charset="0"/>
                                    </a:rPr>
                                    <m:t>𝑆</m:t>
                                  </m:r>
                                </m:e>
                                <m:sub>
                                  <m:r>
                                    <a:rPr lang="en-US" sz="2400" i="1">
                                      <a:latin typeface="Cambria Math" panose="02040503050406030204" pitchFamily="18" charset="0"/>
                                    </a:rPr>
                                    <m:t>21</m:t>
                                  </m:r>
                                </m:sub>
                              </m:sSub>
                            </m:e>
                            <m:e>
                              <m:sSub>
                                <m:sSubPr>
                                  <m:ctrlPr>
                                    <a:rPr lang="en-US" sz="2400" i="1">
                                      <a:latin typeface="Cambria Math" panose="02040503050406030204" pitchFamily="18" charset="0"/>
                                    </a:rPr>
                                  </m:ctrlPr>
                                </m:sSubPr>
                                <m:e>
                                  <m:r>
                                    <a:rPr lang="en-US" sz="2400" i="1">
                                      <a:latin typeface="Cambria Math" panose="02040503050406030204" pitchFamily="18" charset="0"/>
                                    </a:rPr>
                                    <m:t>𝑆</m:t>
                                  </m:r>
                                </m:e>
                                <m:sub>
                                  <m:r>
                                    <a:rPr lang="en-US" sz="2400" i="1">
                                      <a:latin typeface="Cambria Math" panose="02040503050406030204" pitchFamily="18" charset="0"/>
                                    </a:rPr>
                                    <m:t>22</m:t>
                                  </m:r>
                                </m:sub>
                              </m:sSub>
                            </m:e>
                          </m:mr>
                        </m:m>
                      </m:e>
                    </m:d>
                  </m:oMath>
                </a14:m>
                <a:r>
                  <a:rPr lang="en-US" sz="2400" dirty="0"/>
                  <a:t> </a:t>
                </a:r>
                <a14:m>
                  <m:oMath xmlns:m="http://schemas.openxmlformats.org/officeDocument/2006/math">
                    <m:d>
                      <m:dPr>
                        <m:begChr m:val="["/>
                        <m:endChr m:val="]"/>
                        <m:ctrlPr>
                          <a:rPr lang="en-US" sz="2400" i="1">
                            <a:latin typeface="Cambria Math" panose="02040503050406030204" pitchFamily="18" charset="0"/>
                          </a:rPr>
                        </m:ctrlPr>
                      </m:dPr>
                      <m:e>
                        <m:m>
                          <m:mPr>
                            <m:mcs>
                              <m:mc>
                                <m:mcPr>
                                  <m:count m:val="1"/>
                                  <m:mcJc m:val="center"/>
                                </m:mcPr>
                              </m:mc>
                            </m:mcs>
                            <m:ctrlPr>
                              <a:rPr lang="en-US" sz="2400" i="1">
                                <a:latin typeface="Cambria Math" panose="02040503050406030204" pitchFamily="18" charset="0"/>
                              </a:rPr>
                            </m:ctrlPr>
                          </m:mPr>
                          <m:mr>
                            <m:e>
                              <m:sSubSup>
                                <m:sSubSupPr>
                                  <m:ctrlPr>
                                    <a:rPr lang="en-US" sz="2400" i="1">
                                      <a:latin typeface="Cambria Math" panose="02040503050406030204" pitchFamily="18" charset="0"/>
                                    </a:rPr>
                                  </m:ctrlPr>
                                </m:sSubSupPr>
                                <m:e>
                                  <m:r>
                                    <a:rPr lang="en-US" sz="2400" i="1">
                                      <a:latin typeface="Cambria Math" panose="02040503050406030204" pitchFamily="18" charset="0"/>
                                    </a:rPr>
                                    <m:t>𝑉</m:t>
                                  </m:r>
                                </m:e>
                                <m:sub>
                                  <m:r>
                                    <a:rPr lang="en-US" sz="2400" i="1">
                                      <a:latin typeface="Cambria Math" panose="02040503050406030204" pitchFamily="18" charset="0"/>
                                    </a:rPr>
                                    <m:t>1</m:t>
                                  </m:r>
                                </m:sub>
                                <m:sup>
                                  <m:r>
                                    <a:rPr lang="en-US" sz="2400" i="1">
                                      <a:latin typeface="Cambria Math" panose="02040503050406030204" pitchFamily="18" charset="0"/>
                                    </a:rPr>
                                    <m:t>+</m:t>
                                  </m:r>
                                </m:sup>
                              </m:sSubSup>
                            </m:e>
                          </m:mr>
                          <m:mr>
                            <m:e>
                              <m:sSubSup>
                                <m:sSubSupPr>
                                  <m:ctrlPr>
                                    <a:rPr lang="en-US" sz="2400" i="1">
                                      <a:latin typeface="Cambria Math" panose="02040503050406030204" pitchFamily="18" charset="0"/>
                                    </a:rPr>
                                  </m:ctrlPr>
                                </m:sSubSupPr>
                                <m:e>
                                  <m:r>
                                    <a:rPr lang="en-US" sz="2400" i="1">
                                      <a:latin typeface="Cambria Math" panose="02040503050406030204" pitchFamily="18" charset="0"/>
                                    </a:rPr>
                                    <m:t>𝑉</m:t>
                                  </m:r>
                                </m:e>
                                <m:sub>
                                  <m:r>
                                    <a:rPr lang="en-US" sz="2400" i="1">
                                      <a:latin typeface="Cambria Math" panose="02040503050406030204" pitchFamily="18" charset="0"/>
                                    </a:rPr>
                                    <m:t>2</m:t>
                                  </m:r>
                                </m:sub>
                                <m:sup>
                                  <m:r>
                                    <a:rPr lang="en-US" sz="2400" i="1">
                                      <a:latin typeface="Cambria Math" panose="02040503050406030204" pitchFamily="18" charset="0"/>
                                    </a:rPr>
                                    <m:t>+</m:t>
                                  </m:r>
                                </m:sup>
                              </m:sSubSup>
                            </m:e>
                          </m:mr>
                        </m:m>
                      </m:e>
                    </m:d>
                  </m:oMath>
                </a14:m>
                <a:endParaRPr lang="en-US" sz="2400" dirty="0"/>
              </a:p>
            </p:txBody>
          </p:sp>
        </mc:Choice>
        <mc:Fallback xmlns="">
          <p:sp>
            <p:nvSpPr>
              <p:cNvPr id="26" name="Rectangle 25">
                <a:extLst>
                  <a:ext uri="{FF2B5EF4-FFF2-40B4-BE49-F238E27FC236}">
                    <a16:creationId xmlns:a16="http://schemas.microsoft.com/office/drawing/2014/main" id="{AA29DC42-1C3D-4D4C-86D1-450263A659F7}"/>
                  </a:ext>
                </a:extLst>
              </p:cNvPr>
              <p:cNvSpPr>
                <a:spLocks noRot="1" noChangeAspect="1" noMove="1" noResize="1" noEditPoints="1" noAdjustHandles="1" noChangeArrowheads="1" noChangeShapeType="1" noTextEdit="1"/>
              </p:cNvSpPr>
              <p:nvPr/>
            </p:nvSpPr>
            <p:spPr>
              <a:xfrm>
                <a:off x="6465490" y="4694514"/>
                <a:ext cx="3280385" cy="914225"/>
              </a:xfrm>
              <a:prstGeom prst="rect">
                <a:avLst/>
              </a:prstGeom>
              <a:blipFill>
                <a:blip r:embed="rId9"/>
                <a:stretch>
                  <a:fillRect/>
                </a:stretch>
              </a:blipFill>
            </p:spPr>
            <p:txBody>
              <a:bodyPr/>
              <a:lstStyle/>
              <a:p>
                <a:r>
                  <a:rPr lang="en-US">
                    <a:noFill/>
                  </a:rPr>
                  <a:t> </a:t>
                </a:r>
              </a:p>
            </p:txBody>
          </p:sp>
        </mc:Fallback>
      </mc:AlternateContent>
      <p:sp>
        <p:nvSpPr>
          <p:cNvPr id="2" name="Title 1">
            <a:extLst>
              <a:ext uri="{FF2B5EF4-FFF2-40B4-BE49-F238E27FC236}">
                <a16:creationId xmlns:a16="http://schemas.microsoft.com/office/drawing/2014/main" id="{A5121B16-44C0-4799-A085-8888E67560A6}"/>
              </a:ext>
            </a:extLst>
          </p:cNvPr>
          <p:cNvSpPr>
            <a:spLocks noGrp="1"/>
          </p:cNvSpPr>
          <p:nvPr>
            <p:ph type="title"/>
          </p:nvPr>
        </p:nvSpPr>
        <p:spPr/>
        <p:txBody>
          <a:bodyPr/>
          <a:lstStyle/>
          <a:p>
            <a:r>
              <a:rPr lang="en-US" dirty="0">
                <a:latin typeface="+mn-lt"/>
              </a:rPr>
              <a:t>S-parameters</a:t>
            </a:r>
          </a:p>
        </p:txBody>
      </p:sp>
    </p:spTree>
    <p:extLst>
      <p:ext uri="{BB962C8B-B14F-4D97-AF65-F5344CB8AC3E}">
        <p14:creationId xmlns:p14="http://schemas.microsoft.com/office/powerpoint/2010/main" val="282341533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Rectangle 58">
            <a:extLst>
              <a:ext uri="{FF2B5EF4-FFF2-40B4-BE49-F238E27FC236}">
                <a16:creationId xmlns:a16="http://schemas.microsoft.com/office/drawing/2014/main" id="{CC3C53B3-81D8-42FC-850B-1FD28A790C26}"/>
              </a:ext>
            </a:extLst>
          </p:cNvPr>
          <p:cNvSpPr/>
          <p:nvPr/>
        </p:nvSpPr>
        <p:spPr>
          <a:xfrm>
            <a:off x="2181887" y="5034666"/>
            <a:ext cx="3483107" cy="517834"/>
          </a:xfrm>
          <a:prstGeom prst="rect">
            <a:avLst/>
          </a:prstGeom>
          <a:solidFill>
            <a:srgbClr val="B5DDD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6" name="Rectangle 55">
            <a:extLst>
              <a:ext uri="{FF2B5EF4-FFF2-40B4-BE49-F238E27FC236}">
                <a16:creationId xmlns:a16="http://schemas.microsoft.com/office/drawing/2014/main" id="{C8A4D329-DE93-4304-BDB8-045199808AF7}"/>
              </a:ext>
            </a:extLst>
          </p:cNvPr>
          <p:cNvSpPr/>
          <p:nvPr/>
        </p:nvSpPr>
        <p:spPr>
          <a:xfrm>
            <a:off x="6679656" y="3902547"/>
            <a:ext cx="2788840" cy="1069498"/>
          </a:xfrm>
          <a:prstGeom prst="rect">
            <a:avLst/>
          </a:prstGeom>
          <a:solidFill>
            <a:srgbClr val="B5DDD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4" name="Rectangle 13">
            <a:extLst>
              <a:ext uri="{FF2B5EF4-FFF2-40B4-BE49-F238E27FC236}">
                <a16:creationId xmlns:a16="http://schemas.microsoft.com/office/drawing/2014/main" id="{4377CBBA-19D8-4552-9E01-86FD868E6A2E}"/>
              </a:ext>
            </a:extLst>
          </p:cNvPr>
          <p:cNvSpPr/>
          <p:nvPr/>
        </p:nvSpPr>
        <p:spPr>
          <a:xfrm>
            <a:off x="609600" y="640116"/>
            <a:ext cx="11406188" cy="646331"/>
          </a:xfrm>
          <a:prstGeom prst="rect">
            <a:avLst/>
          </a:prstGeom>
        </p:spPr>
        <p:txBody>
          <a:bodyPr wrap="square">
            <a:spAutoFit/>
          </a:bodyPr>
          <a:lstStyle/>
          <a:p>
            <a:r>
              <a:rPr lang="en-US" sz="1800" i="1" dirty="0"/>
              <a:t>S-parameters are a way of externally characterizing a system by analyzing the transmissions and reflections of voltage signals at its ports.</a:t>
            </a:r>
          </a:p>
        </p:txBody>
      </p:sp>
      <p:sp>
        <p:nvSpPr>
          <p:cNvPr id="27" name="Rectangle 26">
            <a:extLst>
              <a:ext uri="{FF2B5EF4-FFF2-40B4-BE49-F238E27FC236}">
                <a16:creationId xmlns:a16="http://schemas.microsoft.com/office/drawing/2014/main" id="{E2093FBD-A833-4F2F-9C61-7AD1F3749358}"/>
              </a:ext>
            </a:extLst>
          </p:cNvPr>
          <p:cNvSpPr/>
          <p:nvPr/>
        </p:nvSpPr>
        <p:spPr>
          <a:xfrm>
            <a:off x="2428366" y="1150922"/>
            <a:ext cx="7846243" cy="369332"/>
          </a:xfrm>
          <a:prstGeom prst="rect">
            <a:avLst/>
          </a:prstGeom>
        </p:spPr>
        <p:txBody>
          <a:bodyPr wrap="square">
            <a:spAutoFit/>
          </a:bodyPr>
          <a:lstStyle/>
          <a:p>
            <a:r>
              <a:rPr lang="en-US" sz="1800" dirty="0">
                <a:solidFill>
                  <a:schemeClr val="tx1"/>
                </a:solidFill>
              </a:rPr>
              <a:t>Consider the following:</a:t>
            </a:r>
            <a:endParaRPr lang="en-US" sz="1800" dirty="0"/>
          </a:p>
        </p:txBody>
      </p:sp>
      <mc:AlternateContent xmlns:mc="http://schemas.openxmlformats.org/markup-compatibility/2006" xmlns:a14="http://schemas.microsoft.com/office/drawing/2010/main">
        <mc:Choice Requires="a14">
          <p:sp>
            <p:nvSpPr>
              <p:cNvPr id="29" name="Rectangle 28">
                <a:extLst>
                  <a:ext uri="{FF2B5EF4-FFF2-40B4-BE49-F238E27FC236}">
                    <a16:creationId xmlns:a16="http://schemas.microsoft.com/office/drawing/2014/main" id="{98F977B5-F10B-4D94-A167-CCC0ED83CF32}"/>
                  </a:ext>
                </a:extLst>
              </p:cNvPr>
              <p:cNvSpPr/>
              <p:nvPr/>
            </p:nvSpPr>
            <p:spPr>
              <a:xfrm>
                <a:off x="4512666" y="1676348"/>
                <a:ext cx="2592199" cy="124996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d>
                        <m:dPr>
                          <m:begChr m:val="["/>
                          <m:endChr m:val="]"/>
                          <m:ctrlPr>
                            <a:rPr lang="en-US" sz="2400" i="1" smtClean="0">
                              <a:latin typeface="Cambria Math" panose="02040503050406030204" pitchFamily="18" charset="0"/>
                            </a:rPr>
                          </m:ctrlPr>
                        </m:dPr>
                        <m:e>
                          <m:m>
                            <m:mPr>
                              <m:mcs>
                                <m:mc>
                                  <m:mcPr>
                                    <m:count m:val="2"/>
                                    <m:mcJc m:val="center"/>
                                  </m:mcPr>
                                </m:mc>
                              </m:mcs>
                              <m:ctrlPr>
                                <a:rPr lang="en-US" sz="2400" i="1" smtClean="0">
                                  <a:latin typeface="Cambria Math" panose="02040503050406030204" pitchFamily="18" charset="0"/>
                                </a:rPr>
                              </m:ctrlPr>
                            </m:mPr>
                            <m:mr>
                              <m:e>
                                <m:sSub>
                                  <m:sSubPr>
                                    <m:ctrlPr>
                                      <a:rPr lang="en-US" sz="2400" b="0" i="1" smtClean="0">
                                        <a:latin typeface="Cambria Math" panose="02040503050406030204" pitchFamily="18" charset="0"/>
                                      </a:rPr>
                                    </m:ctrlPr>
                                  </m:sSubPr>
                                  <m:e>
                                    <m:r>
                                      <m:rPr>
                                        <m:brk m:alnAt="7"/>
                                      </m:rPr>
                                      <a:rPr lang="en-US" sz="2400" b="0" i="1" smtClean="0">
                                        <a:latin typeface="Cambria Math" panose="02040503050406030204" pitchFamily="18" charset="0"/>
                                      </a:rPr>
                                      <m:t>𝑆</m:t>
                                    </m:r>
                                  </m:e>
                                  <m:sub>
                                    <m:r>
                                      <m:rPr>
                                        <m:brk m:alnAt="7"/>
                                      </m:rPr>
                                      <a:rPr lang="en-US" sz="2400" b="0" i="1" smtClean="0">
                                        <a:latin typeface="Cambria Math" panose="02040503050406030204" pitchFamily="18" charset="0"/>
                                      </a:rPr>
                                      <m:t>1</m:t>
                                    </m:r>
                                    <m:r>
                                      <a:rPr lang="en-US" sz="2400" b="0" i="1" smtClean="0">
                                        <a:latin typeface="Cambria Math" panose="02040503050406030204" pitchFamily="18" charset="0"/>
                                      </a:rPr>
                                      <m:t>1</m:t>
                                    </m:r>
                                  </m:sub>
                                </m:sSub>
                              </m:e>
                              <m:e>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𝑆</m:t>
                                    </m:r>
                                  </m:e>
                                  <m:sub>
                                    <m:r>
                                      <a:rPr lang="en-US" sz="2400" b="0" i="1" smtClean="0">
                                        <a:latin typeface="Cambria Math" panose="02040503050406030204" pitchFamily="18" charset="0"/>
                                      </a:rPr>
                                      <m:t>12</m:t>
                                    </m:r>
                                  </m:sub>
                                </m:sSub>
                              </m:e>
                            </m:mr>
                            <m:mr>
                              <m:e>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𝑆</m:t>
                                    </m:r>
                                  </m:e>
                                  <m:sub>
                                    <m:r>
                                      <a:rPr lang="en-US" sz="2400" b="0" i="1" smtClean="0">
                                        <a:latin typeface="Cambria Math" panose="02040503050406030204" pitchFamily="18" charset="0"/>
                                      </a:rPr>
                                      <m:t>21</m:t>
                                    </m:r>
                                  </m:sub>
                                </m:sSub>
                              </m:e>
                              <m:e>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𝑆</m:t>
                                    </m:r>
                                  </m:e>
                                  <m:sub>
                                    <m:r>
                                      <a:rPr lang="en-US" sz="2400" b="0" i="1" smtClean="0">
                                        <a:latin typeface="Cambria Math" panose="02040503050406030204" pitchFamily="18" charset="0"/>
                                      </a:rPr>
                                      <m:t>22</m:t>
                                    </m:r>
                                  </m:sub>
                                </m:sSub>
                              </m:e>
                            </m:mr>
                          </m:m>
                        </m:e>
                      </m:d>
                    </m:oMath>
                  </m:oMathPara>
                </a14:m>
                <a:endParaRPr lang="en-US" sz="2400" dirty="0"/>
              </a:p>
            </p:txBody>
          </p:sp>
        </mc:Choice>
        <mc:Fallback xmlns="">
          <p:sp>
            <p:nvSpPr>
              <p:cNvPr id="29" name="Rectangle 28">
                <a:extLst>
                  <a:ext uri="{FF2B5EF4-FFF2-40B4-BE49-F238E27FC236}">
                    <a16:creationId xmlns:a16="http://schemas.microsoft.com/office/drawing/2014/main" id="{98F977B5-F10B-4D94-A167-CCC0ED83CF32}"/>
                  </a:ext>
                </a:extLst>
              </p:cNvPr>
              <p:cNvSpPr>
                <a:spLocks noRot="1" noChangeAspect="1" noMove="1" noResize="1" noEditPoints="1" noAdjustHandles="1" noChangeArrowheads="1" noChangeShapeType="1" noTextEdit="1"/>
              </p:cNvSpPr>
              <p:nvPr/>
            </p:nvSpPr>
            <p:spPr>
              <a:xfrm>
                <a:off x="4512666" y="1676348"/>
                <a:ext cx="2592199" cy="1249961"/>
              </a:xfrm>
              <a:prstGeom prst="rect">
                <a:avLst/>
              </a:prstGeom>
              <a:blipFill>
                <a:blip r:embed="rId2"/>
                <a:stretch>
                  <a:fillRect/>
                </a:stretch>
              </a:blipFill>
            </p:spPr>
            <p:txBody>
              <a:bodyPr/>
              <a:lstStyle/>
              <a:p>
                <a:r>
                  <a:rPr lang="en-US">
                    <a:noFill/>
                  </a:rPr>
                  <a:t> </a:t>
                </a:r>
              </a:p>
            </p:txBody>
          </p:sp>
        </mc:Fallback>
      </mc:AlternateContent>
      <p:cxnSp>
        <p:nvCxnSpPr>
          <p:cNvPr id="30" name="Straight Connector 29">
            <a:extLst>
              <a:ext uri="{FF2B5EF4-FFF2-40B4-BE49-F238E27FC236}">
                <a16:creationId xmlns:a16="http://schemas.microsoft.com/office/drawing/2014/main" id="{A66889AF-DA10-473C-A7C1-DF6C4C2EE9EB}"/>
              </a:ext>
            </a:extLst>
          </p:cNvPr>
          <p:cNvCxnSpPr/>
          <p:nvPr/>
        </p:nvCxnSpPr>
        <p:spPr>
          <a:xfrm>
            <a:off x="7104864" y="1966645"/>
            <a:ext cx="79695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38B45C71-80E1-4AF3-8C86-EED3CE79FF82}"/>
              </a:ext>
            </a:extLst>
          </p:cNvPr>
          <p:cNvCxnSpPr/>
          <p:nvPr/>
        </p:nvCxnSpPr>
        <p:spPr>
          <a:xfrm>
            <a:off x="7104864" y="2647551"/>
            <a:ext cx="79695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60284CA-8DA5-4239-9764-93DF91582E10}"/>
              </a:ext>
            </a:extLst>
          </p:cNvPr>
          <p:cNvCxnSpPr/>
          <p:nvPr/>
        </p:nvCxnSpPr>
        <p:spPr>
          <a:xfrm>
            <a:off x="3715711" y="1966645"/>
            <a:ext cx="79695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FFD9B323-D27C-44BC-923E-E11A2DFAEBC0}"/>
              </a:ext>
            </a:extLst>
          </p:cNvPr>
          <p:cNvCxnSpPr/>
          <p:nvPr/>
        </p:nvCxnSpPr>
        <p:spPr>
          <a:xfrm>
            <a:off x="3715711" y="2647551"/>
            <a:ext cx="79695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Oval 33">
            <a:extLst>
              <a:ext uri="{FF2B5EF4-FFF2-40B4-BE49-F238E27FC236}">
                <a16:creationId xmlns:a16="http://schemas.microsoft.com/office/drawing/2014/main" id="{3E469AD7-B08E-41E8-A317-2890033F112A}"/>
              </a:ext>
            </a:extLst>
          </p:cNvPr>
          <p:cNvSpPr/>
          <p:nvPr/>
        </p:nvSpPr>
        <p:spPr>
          <a:xfrm>
            <a:off x="3064531" y="2097825"/>
            <a:ext cx="438968" cy="435843"/>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rPr>
              <a:t>1</a:t>
            </a:r>
          </a:p>
        </p:txBody>
      </p:sp>
      <p:sp>
        <p:nvSpPr>
          <p:cNvPr id="35" name="Oval 34">
            <a:extLst>
              <a:ext uri="{FF2B5EF4-FFF2-40B4-BE49-F238E27FC236}">
                <a16:creationId xmlns:a16="http://schemas.microsoft.com/office/drawing/2014/main" id="{8F075CBB-6B18-4D62-8139-FF5BC3A0A8DD}"/>
              </a:ext>
            </a:extLst>
          </p:cNvPr>
          <p:cNvSpPr/>
          <p:nvPr/>
        </p:nvSpPr>
        <p:spPr>
          <a:xfrm>
            <a:off x="8114030" y="2097825"/>
            <a:ext cx="438968" cy="435843"/>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schemeClr val="tx1"/>
                </a:solidFill>
              </a:rPr>
              <a:t>2</a:t>
            </a:r>
          </a:p>
        </p:txBody>
      </p:sp>
      <mc:AlternateContent xmlns:mc="http://schemas.openxmlformats.org/markup-compatibility/2006" xmlns:a14="http://schemas.microsoft.com/office/drawing/2010/main">
        <mc:Choice Requires="a14">
          <p:sp>
            <p:nvSpPr>
              <p:cNvPr id="36" name="Rectangle 35">
                <a:extLst>
                  <a:ext uri="{FF2B5EF4-FFF2-40B4-BE49-F238E27FC236}">
                    <a16:creationId xmlns:a16="http://schemas.microsoft.com/office/drawing/2014/main" id="{46011E97-62C0-4FA8-A71A-74A1E6836231}"/>
                  </a:ext>
                </a:extLst>
              </p:cNvPr>
              <p:cNvSpPr/>
              <p:nvPr/>
            </p:nvSpPr>
            <p:spPr>
              <a:xfrm>
                <a:off x="7401363" y="2764092"/>
                <a:ext cx="3021533" cy="411203"/>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US" sz="2000" i="1" smtClean="0">
                              <a:solidFill>
                                <a:srgbClr val="7030A0"/>
                              </a:solidFill>
                              <a:latin typeface="Cambria Math" panose="02040503050406030204" pitchFamily="18" charset="0"/>
                            </a:rPr>
                          </m:ctrlPr>
                        </m:sSubSupPr>
                        <m:e>
                          <m:r>
                            <a:rPr lang="en-US" sz="2000" i="1">
                              <a:solidFill>
                                <a:srgbClr val="7030A0"/>
                              </a:solidFill>
                              <a:latin typeface="Cambria Math" panose="02040503050406030204" pitchFamily="18" charset="0"/>
                            </a:rPr>
                            <m:t>𝑉</m:t>
                          </m:r>
                        </m:e>
                        <m:sub>
                          <m:r>
                            <a:rPr lang="en-US" sz="2000" i="1">
                              <a:solidFill>
                                <a:srgbClr val="7030A0"/>
                              </a:solidFill>
                              <a:latin typeface="Cambria Math" panose="02040503050406030204" pitchFamily="18" charset="0"/>
                            </a:rPr>
                            <m:t>2</m:t>
                          </m:r>
                        </m:sub>
                        <m:sup>
                          <m:r>
                            <a:rPr lang="en-US" sz="2000" i="1">
                              <a:solidFill>
                                <a:srgbClr val="7030A0"/>
                              </a:solidFill>
                              <a:latin typeface="Cambria Math" panose="02040503050406030204" pitchFamily="18" charset="0"/>
                            </a:rPr>
                            <m:t>−</m:t>
                          </m:r>
                        </m:sup>
                      </m:sSubSup>
                      <m:r>
                        <a:rPr lang="en-US" sz="2000" b="0" i="1" smtClean="0">
                          <a:solidFill>
                            <a:srgbClr val="7030A0"/>
                          </a:solidFill>
                          <a:latin typeface="Cambria Math" panose="02040503050406030204" pitchFamily="18" charset="0"/>
                        </a:rPr>
                        <m:t>=</m:t>
                      </m:r>
                      <m:sSubSup>
                        <m:sSubSupPr>
                          <m:ctrlPr>
                            <a:rPr lang="en-US" sz="2000" i="1">
                              <a:solidFill>
                                <a:srgbClr val="7030A0"/>
                              </a:solidFill>
                              <a:latin typeface="Cambria Math" panose="02040503050406030204" pitchFamily="18" charset="0"/>
                            </a:rPr>
                          </m:ctrlPr>
                        </m:sSubSupPr>
                        <m:e>
                          <m:r>
                            <a:rPr lang="en-US" sz="2000" i="1">
                              <a:solidFill>
                                <a:srgbClr val="7030A0"/>
                              </a:solidFill>
                              <a:latin typeface="Cambria Math" panose="02040503050406030204" pitchFamily="18" charset="0"/>
                            </a:rPr>
                            <m:t>𝑉</m:t>
                          </m:r>
                        </m:e>
                        <m:sub>
                          <m:r>
                            <a:rPr lang="en-US" sz="2000" i="1">
                              <a:solidFill>
                                <a:srgbClr val="7030A0"/>
                              </a:solidFill>
                              <a:latin typeface="Cambria Math" panose="02040503050406030204" pitchFamily="18" charset="0"/>
                            </a:rPr>
                            <m:t>1</m:t>
                          </m:r>
                        </m:sub>
                        <m:sup>
                          <m:r>
                            <a:rPr lang="en-US" sz="2000" i="1">
                              <a:solidFill>
                                <a:srgbClr val="7030A0"/>
                              </a:solidFill>
                              <a:latin typeface="Cambria Math" panose="02040503050406030204" pitchFamily="18" charset="0"/>
                            </a:rPr>
                            <m:t>+</m:t>
                          </m:r>
                        </m:sup>
                      </m:sSubSup>
                      <m:sSub>
                        <m:sSubPr>
                          <m:ctrlPr>
                            <a:rPr lang="en-US" sz="2000" i="1">
                              <a:solidFill>
                                <a:srgbClr val="7030A0"/>
                              </a:solidFill>
                              <a:latin typeface="Cambria Math" panose="02040503050406030204" pitchFamily="18" charset="0"/>
                            </a:rPr>
                          </m:ctrlPr>
                        </m:sSubPr>
                        <m:e>
                          <m:r>
                            <a:rPr lang="en-US" sz="2000" i="1">
                              <a:solidFill>
                                <a:srgbClr val="7030A0"/>
                              </a:solidFill>
                              <a:latin typeface="Cambria Math" panose="02040503050406030204" pitchFamily="18" charset="0"/>
                            </a:rPr>
                            <m:t>𝑆</m:t>
                          </m:r>
                        </m:e>
                        <m:sub>
                          <m:r>
                            <a:rPr lang="en-US" sz="2000" i="1">
                              <a:solidFill>
                                <a:srgbClr val="7030A0"/>
                              </a:solidFill>
                              <a:latin typeface="Cambria Math" panose="02040503050406030204" pitchFamily="18" charset="0"/>
                            </a:rPr>
                            <m:t>21</m:t>
                          </m:r>
                        </m:sub>
                      </m:sSub>
                      <m:r>
                        <a:rPr lang="en-US" sz="2000" i="1">
                          <a:solidFill>
                            <a:srgbClr val="7030A0"/>
                          </a:solidFill>
                          <a:latin typeface="Cambria Math" panose="02040503050406030204" pitchFamily="18" charset="0"/>
                        </a:rPr>
                        <m:t>+</m:t>
                      </m:r>
                      <m:sSubSup>
                        <m:sSubSupPr>
                          <m:ctrlPr>
                            <a:rPr lang="en-US" sz="2000" i="1">
                              <a:solidFill>
                                <a:srgbClr val="7030A0"/>
                              </a:solidFill>
                              <a:latin typeface="Cambria Math" panose="02040503050406030204" pitchFamily="18" charset="0"/>
                            </a:rPr>
                          </m:ctrlPr>
                        </m:sSubSupPr>
                        <m:e>
                          <m:r>
                            <a:rPr lang="en-US" sz="2000" i="1">
                              <a:solidFill>
                                <a:srgbClr val="7030A0"/>
                              </a:solidFill>
                              <a:latin typeface="Cambria Math" panose="02040503050406030204" pitchFamily="18" charset="0"/>
                            </a:rPr>
                            <m:t>𝑉</m:t>
                          </m:r>
                        </m:e>
                        <m:sub>
                          <m:r>
                            <a:rPr lang="en-US" sz="2000" i="1">
                              <a:solidFill>
                                <a:srgbClr val="7030A0"/>
                              </a:solidFill>
                              <a:latin typeface="Cambria Math" panose="02040503050406030204" pitchFamily="18" charset="0"/>
                            </a:rPr>
                            <m:t>2</m:t>
                          </m:r>
                        </m:sub>
                        <m:sup>
                          <m:r>
                            <a:rPr lang="en-US" sz="2000" i="1">
                              <a:solidFill>
                                <a:srgbClr val="7030A0"/>
                              </a:solidFill>
                              <a:latin typeface="Cambria Math" panose="02040503050406030204" pitchFamily="18" charset="0"/>
                            </a:rPr>
                            <m:t>+</m:t>
                          </m:r>
                        </m:sup>
                      </m:sSubSup>
                      <m:sSub>
                        <m:sSubPr>
                          <m:ctrlPr>
                            <a:rPr lang="en-US" sz="2000" i="1">
                              <a:solidFill>
                                <a:srgbClr val="7030A0"/>
                              </a:solidFill>
                              <a:latin typeface="Cambria Math" panose="02040503050406030204" pitchFamily="18" charset="0"/>
                            </a:rPr>
                          </m:ctrlPr>
                        </m:sSubPr>
                        <m:e>
                          <m:r>
                            <a:rPr lang="en-US" sz="2000" i="1">
                              <a:solidFill>
                                <a:srgbClr val="7030A0"/>
                              </a:solidFill>
                              <a:latin typeface="Cambria Math" panose="02040503050406030204" pitchFamily="18" charset="0"/>
                            </a:rPr>
                            <m:t>𝑆</m:t>
                          </m:r>
                        </m:e>
                        <m:sub>
                          <m:r>
                            <a:rPr lang="en-US" sz="2000" i="1">
                              <a:solidFill>
                                <a:srgbClr val="7030A0"/>
                              </a:solidFill>
                              <a:latin typeface="Cambria Math" panose="02040503050406030204" pitchFamily="18" charset="0"/>
                            </a:rPr>
                            <m:t>22</m:t>
                          </m:r>
                        </m:sub>
                      </m:sSub>
                    </m:oMath>
                  </m:oMathPara>
                </a14:m>
                <a:endParaRPr lang="en-US" sz="2000" dirty="0">
                  <a:solidFill>
                    <a:srgbClr val="7030A0"/>
                  </a:solidFill>
                </a:endParaRPr>
              </a:p>
            </p:txBody>
          </p:sp>
        </mc:Choice>
        <mc:Fallback xmlns="">
          <p:sp>
            <p:nvSpPr>
              <p:cNvPr id="36" name="Rectangle 35">
                <a:extLst>
                  <a:ext uri="{FF2B5EF4-FFF2-40B4-BE49-F238E27FC236}">
                    <a16:creationId xmlns:a16="http://schemas.microsoft.com/office/drawing/2014/main" id="{46011E97-62C0-4FA8-A71A-74A1E6836231}"/>
                  </a:ext>
                </a:extLst>
              </p:cNvPr>
              <p:cNvSpPr>
                <a:spLocks noRot="1" noChangeAspect="1" noMove="1" noResize="1" noEditPoints="1" noAdjustHandles="1" noChangeArrowheads="1" noChangeShapeType="1" noTextEdit="1"/>
              </p:cNvSpPr>
              <p:nvPr/>
            </p:nvSpPr>
            <p:spPr>
              <a:xfrm>
                <a:off x="7401363" y="2764092"/>
                <a:ext cx="3021533" cy="411203"/>
              </a:xfrm>
              <a:prstGeom prst="rect">
                <a:avLst/>
              </a:prstGeom>
              <a:blipFill>
                <a:blip r:embed="rId3"/>
                <a:stretch>
                  <a:fillRect b="-4412"/>
                </a:stretch>
              </a:blipFill>
            </p:spPr>
            <p:txBody>
              <a:bodyPr/>
              <a:lstStyle/>
              <a:p>
                <a:r>
                  <a:rPr lang="en-US">
                    <a:noFill/>
                  </a:rPr>
                  <a:t> </a:t>
                </a:r>
              </a:p>
            </p:txBody>
          </p:sp>
        </mc:Fallback>
      </mc:AlternateContent>
      <p:cxnSp>
        <p:nvCxnSpPr>
          <p:cNvPr id="37" name="Straight Arrow Connector 36">
            <a:extLst>
              <a:ext uri="{FF2B5EF4-FFF2-40B4-BE49-F238E27FC236}">
                <a16:creationId xmlns:a16="http://schemas.microsoft.com/office/drawing/2014/main" id="{1E6F5375-7239-43D4-AC9C-6EE3851DA170}"/>
              </a:ext>
            </a:extLst>
          </p:cNvPr>
          <p:cNvCxnSpPr>
            <a:cxnSpLocks/>
          </p:cNvCxnSpPr>
          <p:nvPr/>
        </p:nvCxnSpPr>
        <p:spPr>
          <a:xfrm>
            <a:off x="8059108" y="2658708"/>
            <a:ext cx="344821" cy="0"/>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299D1046-68EC-429E-9DB1-25610A02DF80}"/>
              </a:ext>
            </a:extLst>
          </p:cNvPr>
          <p:cNvCxnSpPr>
            <a:cxnSpLocks/>
          </p:cNvCxnSpPr>
          <p:nvPr/>
        </p:nvCxnSpPr>
        <p:spPr>
          <a:xfrm flipH="1" flipV="1">
            <a:off x="7532199" y="1850693"/>
            <a:ext cx="397504" cy="974"/>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0" name="Rectangle 39">
                <a:extLst>
                  <a:ext uri="{FF2B5EF4-FFF2-40B4-BE49-F238E27FC236}">
                    <a16:creationId xmlns:a16="http://schemas.microsoft.com/office/drawing/2014/main" id="{F504C8DC-39D6-4284-B6DE-FEB0B893F691}"/>
                  </a:ext>
                </a:extLst>
              </p:cNvPr>
              <p:cNvSpPr/>
              <p:nvPr/>
            </p:nvSpPr>
            <p:spPr>
              <a:xfrm>
                <a:off x="7812007" y="1564649"/>
                <a:ext cx="639214" cy="411203"/>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US" sz="2000" i="1" smtClean="0">
                              <a:solidFill>
                                <a:srgbClr val="FF0000"/>
                              </a:solidFill>
                              <a:latin typeface="Cambria Math" panose="02040503050406030204" pitchFamily="18" charset="0"/>
                            </a:rPr>
                          </m:ctrlPr>
                        </m:sSubSupPr>
                        <m:e>
                          <m:r>
                            <a:rPr lang="en-US" sz="2000" i="1">
                              <a:solidFill>
                                <a:srgbClr val="FF0000"/>
                              </a:solidFill>
                              <a:latin typeface="Cambria Math" panose="02040503050406030204" pitchFamily="18" charset="0"/>
                            </a:rPr>
                            <m:t>𝑉</m:t>
                          </m:r>
                        </m:e>
                        <m:sub>
                          <m:r>
                            <a:rPr lang="en-US" sz="2000" b="0" i="1" smtClean="0">
                              <a:solidFill>
                                <a:srgbClr val="FF0000"/>
                              </a:solidFill>
                              <a:latin typeface="Cambria Math" panose="02040503050406030204" pitchFamily="18" charset="0"/>
                            </a:rPr>
                            <m:t>2</m:t>
                          </m:r>
                        </m:sub>
                        <m:sup>
                          <m:r>
                            <a:rPr lang="en-US" sz="2000" i="1">
                              <a:solidFill>
                                <a:srgbClr val="FF0000"/>
                              </a:solidFill>
                              <a:latin typeface="Cambria Math" panose="02040503050406030204" pitchFamily="18" charset="0"/>
                            </a:rPr>
                            <m:t>+</m:t>
                          </m:r>
                        </m:sup>
                      </m:sSubSup>
                    </m:oMath>
                  </m:oMathPara>
                </a14:m>
                <a:endParaRPr lang="en-US" sz="2000" dirty="0">
                  <a:solidFill>
                    <a:srgbClr val="FF0000"/>
                  </a:solidFill>
                </a:endParaRPr>
              </a:p>
            </p:txBody>
          </p:sp>
        </mc:Choice>
        <mc:Fallback xmlns="">
          <p:sp>
            <p:nvSpPr>
              <p:cNvPr id="40" name="Rectangle 39">
                <a:extLst>
                  <a:ext uri="{FF2B5EF4-FFF2-40B4-BE49-F238E27FC236}">
                    <a16:creationId xmlns:a16="http://schemas.microsoft.com/office/drawing/2014/main" id="{F504C8DC-39D6-4284-B6DE-FEB0B893F691}"/>
                  </a:ext>
                </a:extLst>
              </p:cNvPr>
              <p:cNvSpPr>
                <a:spLocks noRot="1" noChangeAspect="1" noMove="1" noResize="1" noEditPoints="1" noAdjustHandles="1" noChangeArrowheads="1" noChangeShapeType="1" noTextEdit="1"/>
              </p:cNvSpPr>
              <p:nvPr/>
            </p:nvSpPr>
            <p:spPr>
              <a:xfrm>
                <a:off x="7812007" y="1564649"/>
                <a:ext cx="639214" cy="411203"/>
              </a:xfrm>
              <a:prstGeom prst="rect">
                <a:avLst/>
              </a:prstGeom>
              <a:blipFill>
                <a:blip r:embed="rId4"/>
                <a:stretch>
                  <a:fillRect b="-447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1" name="Rectangle 40">
                <a:extLst>
                  <a:ext uri="{FF2B5EF4-FFF2-40B4-BE49-F238E27FC236}">
                    <a16:creationId xmlns:a16="http://schemas.microsoft.com/office/drawing/2014/main" id="{DDBF5B45-4E2F-44B1-BB4C-E2DED0CA5A9F}"/>
                  </a:ext>
                </a:extLst>
              </p:cNvPr>
              <p:cNvSpPr/>
              <p:nvPr/>
            </p:nvSpPr>
            <p:spPr>
              <a:xfrm>
                <a:off x="3183892" y="1460628"/>
                <a:ext cx="639214" cy="411203"/>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US" sz="2000" i="1" smtClean="0">
                              <a:solidFill>
                                <a:srgbClr val="0000FF"/>
                              </a:solidFill>
                              <a:latin typeface="Cambria Math" panose="02040503050406030204" pitchFamily="18" charset="0"/>
                            </a:rPr>
                          </m:ctrlPr>
                        </m:sSubSupPr>
                        <m:e>
                          <m:r>
                            <a:rPr lang="en-US" sz="2000" i="1">
                              <a:solidFill>
                                <a:srgbClr val="0000FF"/>
                              </a:solidFill>
                              <a:latin typeface="Cambria Math" panose="02040503050406030204" pitchFamily="18" charset="0"/>
                            </a:rPr>
                            <m:t>𝑉</m:t>
                          </m:r>
                        </m:e>
                        <m:sub>
                          <m:r>
                            <a:rPr lang="en-US" sz="2000" i="1">
                              <a:solidFill>
                                <a:srgbClr val="0000FF"/>
                              </a:solidFill>
                              <a:latin typeface="Cambria Math" panose="02040503050406030204" pitchFamily="18" charset="0"/>
                            </a:rPr>
                            <m:t>1</m:t>
                          </m:r>
                        </m:sub>
                        <m:sup>
                          <m:r>
                            <a:rPr lang="en-US" sz="2000" i="1">
                              <a:solidFill>
                                <a:srgbClr val="0000FF"/>
                              </a:solidFill>
                              <a:latin typeface="Cambria Math" panose="02040503050406030204" pitchFamily="18" charset="0"/>
                            </a:rPr>
                            <m:t>+</m:t>
                          </m:r>
                        </m:sup>
                      </m:sSubSup>
                    </m:oMath>
                  </m:oMathPara>
                </a14:m>
                <a:endParaRPr lang="en-US" sz="2400" dirty="0">
                  <a:solidFill>
                    <a:srgbClr val="0000FF"/>
                  </a:solidFill>
                </a:endParaRPr>
              </a:p>
            </p:txBody>
          </p:sp>
        </mc:Choice>
        <mc:Fallback xmlns="">
          <p:sp>
            <p:nvSpPr>
              <p:cNvPr id="41" name="Rectangle 40">
                <a:extLst>
                  <a:ext uri="{FF2B5EF4-FFF2-40B4-BE49-F238E27FC236}">
                    <a16:creationId xmlns:a16="http://schemas.microsoft.com/office/drawing/2014/main" id="{DDBF5B45-4E2F-44B1-BB4C-E2DED0CA5A9F}"/>
                  </a:ext>
                </a:extLst>
              </p:cNvPr>
              <p:cNvSpPr>
                <a:spLocks noRot="1" noChangeAspect="1" noMove="1" noResize="1" noEditPoints="1" noAdjustHandles="1" noChangeArrowheads="1" noChangeShapeType="1" noTextEdit="1"/>
              </p:cNvSpPr>
              <p:nvPr/>
            </p:nvSpPr>
            <p:spPr>
              <a:xfrm>
                <a:off x="3183892" y="1460628"/>
                <a:ext cx="639214" cy="411203"/>
              </a:xfrm>
              <a:prstGeom prst="rect">
                <a:avLst/>
              </a:prstGeom>
              <a:blipFill>
                <a:blip r:embed="rId5"/>
                <a:stretch>
                  <a:fillRect b="-4478"/>
                </a:stretch>
              </a:blipFill>
            </p:spPr>
            <p:txBody>
              <a:bodyPr/>
              <a:lstStyle/>
              <a:p>
                <a:r>
                  <a:rPr lang="en-US">
                    <a:noFill/>
                  </a:rPr>
                  <a:t> </a:t>
                </a:r>
              </a:p>
            </p:txBody>
          </p:sp>
        </mc:Fallback>
      </mc:AlternateContent>
      <p:cxnSp>
        <p:nvCxnSpPr>
          <p:cNvPr id="42" name="Straight Arrow Connector 41">
            <a:extLst>
              <a:ext uri="{FF2B5EF4-FFF2-40B4-BE49-F238E27FC236}">
                <a16:creationId xmlns:a16="http://schemas.microsoft.com/office/drawing/2014/main" id="{58DD409F-8053-4770-A074-965659D5C305}"/>
              </a:ext>
            </a:extLst>
          </p:cNvPr>
          <p:cNvCxnSpPr>
            <a:cxnSpLocks/>
          </p:cNvCxnSpPr>
          <p:nvPr/>
        </p:nvCxnSpPr>
        <p:spPr>
          <a:xfrm>
            <a:off x="3698072" y="1742757"/>
            <a:ext cx="344821" cy="0"/>
          </a:xfrm>
          <a:prstGeom prst="straightConnector1">
            <a:avLst/>
          </a:prstGeom>
          <a:ln w="28575">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3EE68BF1-DBEA-4635-9AD4-AF90EEDC398D}"/>
              </a:ext>
            </a:extLst>
          </p:cNvPr>
          <p:cNvCxnSpPr>
            <a:cxnSpLocks/>
          </p:cNvCxnSpPr>
          <p:nvPr/>
        </p:nvCxnSpPr>
        <p:spPr>
          <a:xfrm flipH="1">
            <a:off x="3195677" y="2647551"/>
            <a:ext cx="307823" cy="0"/>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4" name="Rectangle 43">
                <a:extLst>
                  <a:ext uri="{FF2B5EF4-FFF2-40B4-BE49-F238E27FC236}">
                    <a16:creationId xmlns:a16="http://schemas.microsoft.com/office/drawing/2014/main" id="{C9148DAA-D5F3-4E9A-947A-6EE0B99F64E6}"/>
                  </a:ext>
                </a:extLst>
              </p:cNvPr>
              <p:cNvSpPr/>
              <p:nvPr/>
            </p:nvSpPr>
            <p:spPr>
              <a:xfrm>
                <a:off x="1603618" y="2752419"/>
                <a:ext cx="2921826" cy="411203"/>
              </a:xfrm>
              <a:prstGeom prst="rect">
                <a:avLst/>
              </a:prstGeom>
            </p:spPr>
            <p:txBody>
              <a:bodyPr wrap="square">
                <a:spAutoFit/>
              </a:bodyPr>
              <a:lstStyle/>
              <a:p>
                <a14:m>
                  <m:oMath xmlns:m="http://schemas.openxmlformats.org/officeDocument/2006/math">
                    <m:sSubSup>
                      <m:sSubSupPr>
                        <m:ctrlPr>
                          <a:rPr lang="en-US" sz="2000" i="1" smtClean="0">
                            <a:solidFill>
                              <a:srgbClr val="7030A0"/>
                            </a:solidFill>
                            <a:latin typeface="Cambria Math" panose="02040503050406030204" pitchFamily="18" charset="0"/>
                          </a:rPr>
                        </m:ctrlPr>
                      </m:sSubSupPr>
                      <m:e>
                        <m:r>
                          <a:rPr lang="en-US" sz="2000" i="1">
                            <a:solidFill>
                              <a:srgbClr val="7030A0"/>
                            </a:solidFill>
                            <a:latin typeface="Cambria Math" panose="02040503050406030204" pitchFamily="18" charset="0"/>
                          </a:rPr>
                          <m:t>𝑉</m:t>
                        </m:r>
                      </m:e>
                      <m:sub>
                        <m:r>
                          <a:rPr lang="en-US" sz="2000" b="0" i="1" smtClean="0">
                            <a:solidFill>
                              <a:srgbClr val="7030A0"/>
                            </a:solidFill>
                            <a:latin typeface="Cambria Math" panose="02040503050406030204" pitchFamily="18" charset="0"/>
                          </a:rPr>
                          <m:t>1</m:t>
                        </m:r>
                      </m:sub>
                      <m:sup>
                        <m:r>
                          <a:rPr lang="en-US" sz="2000" i="1">
                            <a:solidFill>
                              <a:srgbClr val="7030A0"/>
                            </a:solidFill>
                            <a:latin typeface="Cambria Math" panose="02040503050406030204" pitchFamily="18" charset="0"/>
                          </a:rPr>
                          <m:t>−</m:t>
                        </m:r>
                      </m:sup>
                    </m:sSubSup>
                    <m:r>
                      <a:rPr lang="en-US" sz="2000" b="0" i="1" smtClean="0">
                        <a:solidFill>
                          <a:srgbClr val="7030A0"/>
                        </a:solidFill>
                        <a:latin typeface="Cambria Math" panose="02040503050406030204" pitchFamily="18" charset="0"/>
                      </a:rPr>
                      <m:t>=</m:t>
                    </m:r>
                  </m:oMath>
                </a14:m>
                <a:r>
                  <a:rPr lang="en-US" sz="2000" dirty="0">
                    <a:solidFill>
                      <a:srgbClr val="7030A0"/>
                    </a:solidFill>
                  </a:rPr>
                  <a:t> </a:t>
                </a:r>
                <a14:m>
                  <m:oMath xmlns:m="http://schemas.openxmlformats.org/officeDocument/2006/math">
                    <m:sSubSup>
                      <m:sSubSupPr>
                        <m:ctrlPr>
                          <a:rPr lang="en-US" sz="2000" i="1">
                            <a:solidFill>
                              <a:srgbClr val="7030A0"/>
                            </a:solidFill>
                            <a:latin typeface="Cambria Math" panose="02040503050406030204" pitchFamily="18" charset="0"/>
                          </a:rPr>
                        </m:ctrlPr>
                      </m:sSubSupPr>
                      <m:e>
                        <m:r>
                          <a:rPr lang="en-US" sz="2000" i="1">
                            <a:solidFill>
                              <a:srgbClr val="7030A0"/>
                            </a:solidFill>
                            <a:latin typeface="Cambria Math" panose="02040503050406030204" pitchFamily="18" charset="0"/>
                          </a:rPr>
                          <m:t>𝑉</m:t>
                        </m:r>
                      </m:e>
                      <m:sub>
                        <m:r>
                          <a:rPr lang="en-US" sz="2000" i="1">
                            <a:solidFill>
                              <a:srgbClr val="7030A0"/>
                            </a:solidFill>
                            <a:latin typeface="Cambria Math" panose="02040503050406030204" pitchFamily="18" charset="0"/>
                          </a:rPr>
                          <m:t>1</m:t>
                        </m:r>
                      </m:sub>
                      <m:sup>
                        <m:r>
                          <a:rPr lang="en-US" sz="2000" i="1">
                            <a:solidFill>
                              <a:srgbClr val="7030A0"/>
                            </a:solidFill>
                            <a:latin typeface="Cambria Math" panose="02040503050406030204" pitchFamily="18" charset="0"/>
                          </a:rPr>
                          <m:t>+</m:t>
                        </m:r>
                      </m:sup>
                    </m:sSubSup>
                    <m:sSub>
                      <m:sSubPr>
                        <m:ctrlPr>
                          <a:rPr lang="en-US" sz="2000" i="1">
                            <a:solidFill>
                              <a:srgbClr val="7030A0"/>
                            </a:solidFill>
                            <a:latin typeface="Cambria Math" panose="02040503050406030204" pitchFamily="18" charset="0"/>
                          </a:rPr>
                        </m:ctrlPr>
                      </m:sSubPr>
                      <m:e>
                        <m:r>
                          <a:rPr lang="en-US" sz="2000" i="1">
                            <a:solidFill>
                              <a:srgbClr val="7030A0"/>
                            </a:solidFill>
                            <a:latin typeface="Cambria Math" panose="02040503050406030204" pitchFamily="18" charset="0"/>
                          </a:rPr>
                          <m:t>𝑆</m:t>
                        </m:r>
                      </m:e>
                      <m:sub>
                        <m:r>
                          <a:rPr lang="en-US" sz="2000" i="1">
                            <a:solidFill>
                              <a:srgbClr val="7030A0"/>
                            </a:solidFill>
                            <a:latin typeface="Cambria Math" panose="02040503050406030204" pitchFamily="18" charset="0"/>
                          </a:rPr>
                          <m:t>11</m:t>
                        </m:r>
                      </m:sub>
                    </m:sSub>
                    <m:r>
                      <a:rPr lang="en-US" sz="2000" i="1">
                        <a:solidFill>
                          <a:srgbClr val="7030A0"/>
                        </a:solidFill>
                        <a:latin typeface="Cambria Math" panose="02040503050406030204" pitchFamily="18" charset="0"/>
                      </a:rPr>
                      <m:t>+</m:t>
                    </m:r>
                    <m:sSubSup>
                      <m:sSubSupPr>
                        <m:ctrlPr>
                          <a:rPr lang="en-US" sz="2000" i="1">
                            <a:solidFill>
                              <a:srgbClr val="7030A0"/>
                            </a:solidFill>
                            <a:latin typeface="Cambria Math" panose="02040503050406030204" pitchFamily="18" charset="0"/>
                          </a:rPr>
                        </m:ctrlPr>
                      </m:sSubSupPr>
                      <m:e>
                        <m:r>
                          <a:rPr lang="en-US" sz="2000" i="1">
                            <a:solidFill>
                              <a:srgbClr val="7030A0"/>
                            </a:solidFill>
                            <a:latin typeface="Cambria Math" panose="02040503050406030204" pitchFamily="18" charset="0"/>
                          </a:rPr>
                          <m:t>𝑉</m:t>
                        </m:r>
                      </m:e>
                      <m:sub>
                        <m:r>
                          <a:rPr lang="en-US" sz="2000" i="1">
                            <a:solidFill>
                              <a:srgbClr val="7030A0"/>
                            </a:solidFill>
                            <a:latin typeface="Cambria Math" panose="02040503050406030204" pitchFamily="18" charset="0"/>
                          </a:rPr>
                          <m:t>2</m:t>
                        </m:r>
                      </m:sub>
                      <m:sup>
                        <m:r>
                          <a:rPr lang="en-US" sz="2000" i="1">
                            <a:solidFill>
                              <a:srgbClr val="7030A0"/>
                            </a:solidFill>
                            <a:latin typeface="Cambria Math" panose="02040503050406030204" pitchFamily="18" charset="0"/>
                          </a:rPr>
                          <m:t>+</m:t>
                        </m:r>
                      </m:sup>
                    </m:sSubSup>
                    <m:sSub>
                      <m:sSubPr>
                        <m:ctrlPr>
                          <a:rPr lang="en-US" sz="2000" i="1">
                            <a:solidFill>
                              <a:srgbClr val="7030A0"/>
                            </a:solidFill>
                            <a:latin typeface="Cambria Math" panose="02040503050406030204" pitchFamily="18" charset="0"/>
                          </a:rPr>
                        </m:ctrlPr>
                      </m:sSubPr>
                      <m:e>
                        <m:r>
                          <a:rPr lang="en-US" sz="2000" i="1">
                            <a:solidFill>
                              <a:srgbClr val="7030A0"/>
                            </a:solidFill>
                            <a:latin typeface="Cambria Math" panose="02040503050406030204" pitchFamily="18" charset="0"/>
                          </a:rPr>
                          <m:t>𝑆</m:t>
                        </m:r>
                      </m:e>
                      <m:sub>
                        <m:r>
                          <a:rPr lang="en-US" sz="2000" i="1">
                            <a:solidFill>
                              <a:srgbClr val="7030A0"/>
                            </a:solidFill>
                            <a:latin typeface="Cambria Math" panose="02040503050406030204" pitchFamily="18" charset="0"/>
                          </a:rPr>
                          <m:t>12</m:t>
                        </m:r>
                      </m:sub>
                    </m:sSub>
                  </m:oMath>
                </a14:m>
                <a:endParaRPr lang="en-US" sz="2000" dirty="0">
                  <a:solidFill>
                    <a:srgbClr val="7030A0"/>
                  </a:solidFill>
                </a:endParaRPr>
              </a:p>
            </p:txBody>
          </p:sp>
        </mc:Choice>
        <mc:Fallback xmlns="">
          <p:sp>
            <p:nvSpPr>
              <p:cNvPr id="44" name="Rectangle 43">
                <a:extLst>
                  <a:ext uri="{FF2B5EF4-FFF2-40B4-BE49-F238E27FC236}">
                    <a16:creationId xmlns:a16="http://schemas.microsoft.com/office/drawing/2014/main" id="{C9148DAA-D5F3-4E9A-947A-6EE0B99F64E6}"/>
                  </a:ext>
                </a:extLst>
              </p:cNvPr>
              <p:cNvSpPr>
                <a:spLocks noRot="1" noChangeAspect="1" noMove="1" noResize="1" noEditPoints="1" noAdjustHandles="1" noChangeArrowheads="1" noChangeShapeType="1" noTextEdit="1"/>
              </p:cNvSpPr>
              <p:nvPr/>
            </p:nvSpPr>
            <p:spPr>
              <a:xfrm>
                <a:off x="1603618" y="2752419"/>
                <a:ext cx="2921826" cy="411203"/>
              </a:xfrm>
              <a:prstGeom prst="rect">
                <a:avLst/>
              </a:prstGeom>
              <a:blipFill>
                <a:blip r:embed="rId6"/>
                <a:stretch>
                  <a:fillRect b="-447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8" name="Rectangle 47">
                <a:extLst>
                  <a:ext uri="{FF2B5EF4-FFF2-40B4-BE49-F238E27FC236}">
                    <a16:creationId xmlns:a16="http://schemas.microsoft.com/office/drawing/2014/main" id="{7D8702E4-23F4-46DC-8A84-1824A9157F98}"/>
                  </a:ext>
                </a:extLst>
              </p:cNvPr>
              <p:cNvSpPr/>
              <p:nvPr/>
            </p:nvSpPr>
            <p:spPr>
              <a:xfrm>
                <a:off x="4108809" y="2111951"/>
                <a:ext cx="479747" cy="36933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n-US" sz="1800" i="1">
                              <a:latin typeface="Cambria Math" panose="02040503050406030204" pitchFamily="18" charset="0"/>
                            </a:rPr>
                            <m:t>𝑍</m:t>
                          </m:r>
                        </m:e>
                        <m:sub>
                          <m:r>
                            <a:rPr lang="en-US" sz="1800" i="1">
                              <a:latin typeface="Cambria Math" panose="02040503050406030204" pitchFamily="18" charset="0"/>
                            </a:rPr>
                            <m:t>𝑜</m:t>
                          </m:r>
                        </m:sub>
                      </m:sSub>
                    </m:oMath>
                  </m:oMathPara>
                </a14:m>
                <a:endParaRPr lang="en-US" sz="1800" dirty="0"/>
              </a:p>
            </p:txBody>
          </p:sp>
        </mc:Choice>
        <mc:Fallback xmlns="">
          <p:sp>
            <p:nvSpPr>
              <p:cNvPr id="48" name="Rectangle 47">
                <a:extLst>
                  <a:ext uri="{FF2B5EF4-FFF2-40B4-BE49-F238E27FC236}">
                    <a16:creationId xmlns:a16="http://schemas.microsoft.com/office/drawing/2014/main" id="{7D8702E4-23F4-46DC-8A84-1824A9157F98}"/>
                  </a:ext>
                </a:extLst>
              </p:cNvPr>
              <p:cNvSpPr>
                <a:spLocks noRot="1" noChangeAspect="1" noMove="1" noResize="1" noEditPoints="1" noAdjustHandles="1" noChangeArrowheads="1" noChangeShapeType="1" noTextEdit="1"/>
              </p:cNvSpPr>
              <p:nvPr/>
            </p:nvSpPr>
            <p:spPr>
              <a:xfrm>
                <a:off x="4108809" y="2111951"/>
                <a:ext cx="479747" cy="369332"/>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9" name="Rectangle 48">
                <a:extLst>
                  <a:ext uri="{FF2B5EF4-FFF2-40B4-BE49-F238E27FC236}">
                    <a16:creationId xmlns:a16="http://schemas.microsoft.com/office/drawing/2014/main" id="{C5F135E4-5D49-4A3D-BD35-81B13325C00A}"/>
                  </a:ext>
                </a:extLst>
              </p:cNvPr>
              <p:cNvSpPr/>
              <p:nvPr/>
            </p:nvSpPr>
            <p:spPr>
              <a:xfrm>
                <a:off x="7050795" y="2094782"/>
                <a:ext cx="479747" cy="36933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800" i="1" smtClean="0">
                              <a:latin typeface="Cambria Math" panose="02040503050406030204" pitchFamily="18" charset="0"/>
                            </a:rPr>
                          </m:ctrlPr>
                        </m:sSubPr>
                        <m:e>
                          <m:r>
                            <a:rPr lang="en-US" sz="1800" i="1">
                              <a:latin typeface="Cambria Math" panose="02040503050406030204" pitchFamily="18" charset="0"/>
                            </a:rPr>
                            <m:t>𝑍</m:t>
                          </m:r>
                        </m:e>
                        <m:sub>
                          <m:r>
                            <a:rPr lang="en-US" sz="1800" i="1">
                              <a:latin typeface="Cambria Math" panose="02040503050406030204" pitchFamily="18" charset="0"/>
                            </a:rPr>
                            <m:t>𝑜</m:t>
                          </m:r>
                        </m:sub>
                      </m:sSub>
                    </m:oMath>
                  </m:oMathPara>
                </a14:m>
                <a:endParaRPr lang="en-US" sz="1800" dirty="0"/>
              </a:p>
            </p:txBody>
          </p:sp>
        </mc:Choice>
        <mc:Fallback xmlns="">
          <p:sp>
            <p:nvSpPr>
              <p:cNvPr id="49" name="Rectangle 48">
                <a:extLst>
                  <a:ext uri="{FF2B5EF4-FFF2-40B4-BE49-F238E27FC236}">
                    <a16:creationId xmlns:a16="http://schemas.microsoft.com/office/drawing/2014/main" id="{C5F135E4-5D49-4A3D-BD35-81B13325C00A}"/>
                  </a:ext>
                </a:extLst>
              </p:cNvPr>
              <p:cNvSpPr>
                <a:spLocks noRot="1" noChangeAspect="1" noMove="1" noResize="1" noEditPoints="1" noAdjustHandles="1" noChangeArrowheads="1" noChangeShapeType="1" noTextEdit="1"/>
              </p:cNvSpPr>
              <p:nvPr/>
            </p:nvSpPr>
            <p:spPr>
              <a:xfrm>
                <a:off x="7050795" y="2094782"/>
                <a:ext cx="479747" cy="369332"/>
              </a:xfrm>
              <a:prstGeom prst="rect">
                <a:avLst/>
              </a:prstGeom>
              <a:blipFill>
                <a:blip r:embed="rId8"/>
                <a:stretch>
                  <a:fillRect/>
                </a:stretch>
              </a:blipFill>
            </p:spPr>
            <p:txBody>
              <a:bodyPr/>
              <a:lstStyle/>
              <a:p>
                <a:r>
                  <a:rPr lang="en-US">
                    <a:noFill/>
                  </a:rPr>
                  <a:t> </a:t>
                </a:r>
              </a:p>
            </p:txBody>
          </p:sp>
        </mc:Fallback>
      </mc:AlternateContent>
      <p:sp>
        <p:nvSpPr>
          <p:cNvPr id="50" name="Rectangle 49">
            <a:extLst>
              <a:ext uri="{FF2B5EF4-FFF2-40B4-BE49-F238E27FC236}">
                <a16:creationId xmlns:a16="http://schemas.microsoft.com/office/drawing/2014/main" id="{35F27BDB-D9F4-4559-9D0D-06068C7BEEBD}"/>
              </a:ext>
            </a:extLst>
          </p:cNvPr>
          <p:cNvSpPr/>
          <p:nvPr/>
        </p:nvSpPr>
        <p:spPr>
          <a:xfrm>
            <a:off x="1701190" y="3266437"/>
            <a:ext cx="7846243" cy="461665"/>
          </a:xfrm>
          <a:prstGeom prst="rect">
            <a:avLst/>
          </a:prstGeom>
        </p:spPr>
        <p:txBody>
          <a:bodyPr wrap="square">
            <a:spAutoFit/>
          </a:bodyPr>
          <a:lstStyle/>
          <a:p>
            <a:r>
              <a:rPr lang="en-US" sz="2400" dirty="0">
                <a:solidFill>
                  <a:schemeClr val="tx1"/>
                </a:solidFill>
              </a:rPr>
              <a:t>If this network is </a:t>
            </a:r>
            <a:r>
              <a:rPr lang="en-US" sz="2400" i="1" u="sng" dirty="0">
                <a:solidFill>
                  <a:schemeClr val="tx1"/>
                </a:solidFill>
              </a:rPr>
              <a:t>lossless:</a:t>
            </a:r>
            <a:endParaRPr lang="en-US" sz="2400" u="sng" dirty="0"/>
          </a:p>
        </p:txBody>
      </p:sp>
      <mc:AlternateContent xmlns:mc="http://schemas.openxmlformats.org/markup-compatibility/2006" xmlns:a14="http://schemas.microsoft.com/office/drawing/2010/main">
        <mc:Choice Requires="a14">
          <p:sp>
            <p:nvSpPr>
              <p:cNvPr id="51" name="Rectangle 50">
                <a:extLst>
                  <a:ext uri="{FF2B5EF4-FFF2-40B4-BE49-F238E27FC236}">
                    <a16:creationId xmlns:a16="http://schemas.microsoft.com/office/drawing/2014/main" id="{C1042C92-544C-40B4-A29D-94B574A8F396}"/>
                  </a:ext>
                </a:extLst>
              </p:cNvPr>
              <p:cNvSpPr/>
              <p:nvPr/>
            </p:nvSpPr>
            <p:spPr>
              <a:xfrm>
                <a:off x="2082303" y="3958840"/>
                <a:ext cx="4026615" cy="508409"/>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p>
                        <m:sSupPr>
                          <m:ctrlPr>
                            <a:rPr lang="en-US" sz="2000" b="0" i="1" smtClean="0">
                              <a:solidFill>
                                <a:schemeClr val="tx1"/>
                              </a:solidFill>
                              <a:latin typeface="Cambria Math" panose="02040503050406030204" pitchFamily="18" charset="0"/>
                            </a:rPr>
                          </m:ctrlPr>
                        </m:sSupPr>
                        <m:e>
                          <m:d>
                            <m:dPr>
                              <m:begChr m:val="|"/>
                              <m:endChr m:val="|"/>
                              <m:ctrlPr>
                                <a:rPr lang="en-US" sz="2000" b="0" i="1" smtClean="0">
                                  <a:solidFill>
                                    <a:schemeClr val="tx1"/>
                                  </a:solidFill>
                                  <a:latin typeface="Cambria Math" panose="02040503050406030204" pitchFamily="18" charset="0"/>
                                </a:rPr>
                              </m:ctrlPr>
                            </m:dPr>
                            <m:e>
                              <m:sSubSup>
                                <m:sSubSupPr>
                                  <m:ctrlPr>
                                    <a:rPr lang="en-US" sz="2000" i="1" smtClean="0">
                                      <a:solidFill>
                                        <a:schemeClr val="tx1"/>
                                      </a:solidFill>
                                      <a:latin typeface="Cambria Math" panose="02040503050406030204" pitchFamily="18" charset="0"/>
                                    </a:rPr>
                                  </m:ctrlPr>
                                </m:sSubSupPr>
                                <m:e>
                                  <m:r>
                                    <a:rPr lang="en-US" sz="2000" i="1">
                                      <a:solidFill>
                                        <a:schemeClr val="tx1"/>
                                      </a:solidFill>
                                      <a:latin typeface="Cambria Math" panose="02040503050406030204" pitchFamily="18" charset="0"/>
                                    </a:rPr>
                                    <m:t>𝑉</m:t>
                                  </m:r>
                                </m:e>
                                <m:sub>
                                  <m:r>
                                    <a:rPr lang="en-US" sz="2000" b="0" i="1" smtClean="0">
                                      <a:solidFill>
                                        <a:schemeClr val="tx1"/>
                                      </a:solidFill>
                                      <a:latin typeface="Cambria Math" panose="02040503050406030204" pitchFamily="18" charset="0"/>
                                    </a:rPr>
                                    <m:t>1</m:t>
                                  </m:r>
                                </m:sub>
                                <m:sup>
                                  <m:r>
                                    <a:rPr lang="en-US" sz="2000" b="0" i="1" smtClean="0">
                                      <a:solidFill>
                                        <a:schemeClr val="tx1"/>
                                      </a:solidFill>
                                      <a:latin typeface="Cambria Math" panose="02040503050406030204" pitchFamily="18" charset="0"/>
                                    </a:rPr>
                                    <m:t>+</m:t>
                                  </m:r>
                                </m:sup>
                              </m:sSubSup>
                            </m:e>
                          </m:d>
                        </m:e>
                        <m:sup>
                          <m:r>
                            <a:rPr lang="en-US" sz="2000" b="0" i="1" smtClean="0">
                              <a:solidFill>
                                <a:schemeClr val="tx1"/>
                              </a:solidFill>
                              <a:latin typeface="Cambria Math" panose="02040503050406030204" pitchFamily="18" charset="0"/>
                            </a:rPr>
                            <m:t>2</m:t>
                          </m:r>
                        </m:sup>
                      </m:sSup>
                      <m:r>
                        <a:rPr lang="en-US" sz="2000" b="0" i="1" smtClean="0">
                          <a:solidFill>
                            <a:schemeClr val="tx1"/>
                          </a:solidFill>
                          <a:latin typeface="Cambria Math" panose="02040503050406030204" pitchFamily="18" charset="0"/>
                        </a:rPr>
                        <m:t>=</m:t>
                      </m:r>
                      <m:sSup>
                        <m:sSupPr>
                          <m:ctrlPr>
                            <a:rPr lang="en-US" sz="2000" b="0" i="1" smtClean="0">
                              <a:solidFill>
                                <a:schemeClr val="tx1"/>
                              </a:solidFill>
                              <a:latin typeface="Cambria Math" panose="02040503050406030204" pitchFamily="18" charset="0"/>
                            </a:rPr>
                          </m:ctrlPr>
                        </m:sSupPr>
                        <m:e>
                          <m:d>
                            <m:dPr>
                              <m:begChr m:val="|"/>
                              <m:endChr m:val="|"/>
                              <m:ctrlPr>
                                <a:rPr lang="en-US" sz="2000" b="0" i="1" smtClean="0">
                                  <a:solidFill>
                                    <a:schemeClr val="tx1"/>
                                  </a:solidFill>
                                  <a:latin typeface="Cambria Math" panose="02040503050406030204" pitchFamily="18" charset="0"/>
                                </a:rPr>
                              </m:ctrlPr>
                            </m:dPr>
                            <m:e>
                              <m:sSub>
                                <m:sSubPr>
                                  <m:ctrlPr>
                                    <a:rPr lang="en-US" sz="2000" b="0" i="1" smtClean="0">
                                      <a:solidFill>
                                        <a:schemeClr val="tx1"/>
                                      </a:solidFill>
                                      <a:latin typeface="Cambria Math" panose="02040503050406030204" pitchFamily="18" charset="0"/>
                                    </a:rPr>
                                  </m:ctrlPr>
                                </m:sSubPr>
                                <m:e>
                                  <m:r>
                                    <a:rPr lang="en-US" sz="2000" b="0" i="1" smtClean="0">
                                      <a:solidFill>
                                        <a:schemeClr val="tx1"/>
                                      </a:solidFill>
                                      <a:latin typeface="Cambria Math" panose="02040503050406030204" pitchFamily="18" charset="0"/>
                                    </a:rPr>
                                    <m:t>𝑆</m:t>
                                  </m:r>
                                </m:e>
                                <m:sub>
                                  <m:r>
                                    <a:rPr lang="en-US" sz="2000" b="0" i="1" smtClean="0">
                                      <a:solidFill>
                                        <a:schemeClr val="tx1"/>
                                      </a:solidFill>
                                      <a:latin typeface="Cambria Math" panose="02040503050406030204" pitchFamily="18" charset="0"/>
                                    </a:rPr>
                                    <m:t>21</m:t>
                                  </m:r>
                                </m:sub>
                              </m:sSub>
                              <m:sSubSup>
                                <m:sSubSupPr>
                                  <m:ctrlPr>
                                    <a:rPr lang="en-US" sz="2000" b="0" i="1" smtClean="0">
                                      <a:solidFill>
                                        <a:schemeClr val="tx1"/>
                                      </a:solidFill>
                                      <a:latin typeface="Cambria Math" panose="02040503050406030204" pitchFamily="18" charset="0"/>
                                    </a:rPr>
                                  </m:ctrlPr>
                                </m:sSubSupPr>
                                <m:e>
                                  <m:r>
                                    <a:rPr lang="en-US" sz="2000" b="0" i="1" smtClean="0">
                                      <a:solidFill>
                                        <a:schemeClr val="tx1"/>
                                      </a:solidFill>
                                      <a:latin typeface="Cambria Math" panose="02040503050406030204" pitchFamily="18" charset="0"/>
                                    </a:rPr>
                                    <m:t>𝑉</m:t>
                                  </m:r>
                                </m:e>
                                <m:sub>
                                  <m:r>
                                    <a:rPr lang="en-US" sz="2000" b="0" i="1" smtClean="0">
                                      <a:solidFill>
                                        <a:schemeClr val="tx1"/>
                                      </a:solidFill>
                                      <a:latin typeface="Cambria Math" panose="02040503050406030204" pitchFamily="18" charset="0"/>
                                    </a:rPr>
                                    <m:t>1</m:t>
                                  </m:r>
                                </m:sub>
                                <m:sup>
                                  <m:r>
                                    <a:rPr lang="en-US" sz="2000" b="0" i="1" smtClean="0">
                                      <a:solidFill>
                                        <a:schemeClr val="tx1"/>
                                      </a:solidFill>
                                      <a:latin typeface="Cambria Math" panose="02040503050406030204" pitchFamily="18" charset="0"/>
                                    </a:rPr>
                                    <m:t>+</m:t>
                                  </m:r>
                                </m:sup>
                              </m:sSubSup>
                            </m:e>
                          </m:d>
                        </m:e>
                        <m:sup>
                          <m:r>
                            <a:rPr lang="en-US" sz="2000" b="0" i="1" smtClean="0">
                              <a:solidFill>
                                <a:schemeClr val="tx1"/>
                              </a:solidFill>
                              <a:latin typeface="Cambria Math" panose="02040503050406030204" pitchFamily="18" charset="0"/>
                            </a:rPr>
                            <m:t>2</m:t>
                          </m:r>
                        </m:sup>
                      </m:sSup>
                      <m:r>
                        <a:rPr lang="en-US" sz="2000" b="0" i="1" smtClean="0">
                          <a:solidFill>
                            <a:schemeClr val="tx1"/>
                          </a:solidFill>
                          <a:latin typeface="Cambria Math" panose="02040503050406030204" pitchFamily="18" charset="0"/>
                        </a:rPr>
                        <m:t>+</m:t>
                      </m:r>
                      <m:sSup>
                        <m:sSupPr>
                          <m:ctrlPr>
                            <a:rPr lang="en-US" sz="2000" b="0" i="1" smtClean="0">
                              <a:solidFill>
                                <a:schemeClr val="tx1"/>
                              </a:solidFill>
                              <a:latin typeface="Cambria Math" panose="02040503050406030204" pitchFamily="18" charset="0"/>
                            </a:rPr>
                          </m:ctrlPr>
                        </m:sSupPr>
                        <m:e>
                          <m:d>
                            <m:dPr>
                              <m:begChr m:val="|"/>
                              <m:endChr m:val="|"/>
                              <m:ctrlPr>
                                <a:rPr lang="en-US" sz="2000" b="0" i="1" smtClean="0">
                                  <a:solidFill>
                                    <a:schemeClr val="tx1"/>
                                  </a:solidFill>
                                  <a:latin typeface="Cambria Math" panose="02040503050406030204" pitchFamily="18" charset="0"/>
                                </a:rPr>
                              </m:ctrlPr>
                            </m:dPr>
                            <m:e>
                              <m:sSub>
                                <m:sSubPr>
                                  <m:ctrlPr>
                                    <a:rPr lang="en-US" sz="2000" b="0" i="1" smtClean="0">
                                      <a:solidFill>
                                        <a:schemeClr val="tx1"/>
                                      </a:solidFill>
                                      <a:latin typeface="Cambria Math" panose="02040503050406030204" pitchFamily="18" charset="0"/>
                                    </a:rPr>
                                  </m:ctrlPr>
                                </m:sSubPr>
                                <m:e>
                                  <m:r>
                                    <a:rPr lang="en-US" sz="2000" b="0" i="1" smtClean="0">
                                      <a:solidFill>
                                        <a:schemeClr val="tx1"/>
                                      </a:solidFill>
                                      <a:latin typeface="Cambria Math" panose="02040503050406030204" pitchFamily="18" charset="0"/>
                                    </a:rPr>
                                    <m:t>𝑆</m:t>
                                  </m:r>
                                </m:e>
                                <m:sub>
                                  <m:r>
                                    <a:rPr lang="en-US" sz="2000" b="0" i="1" smtClean="0">
                                      <a:solidFill>
                                        <a:schemeClr val="tx1"/>
                                      </a:solidFill>
                                      <a:latin typeface="Cambria Math" panose="02040503050406030204" pitchFamily="18" charset="0"/>
                                    </a:rPr>
                                    <m:t>11</m:t>
                                  </m:r>
                                </m:sub>
                              </m:sSub>
                              <m:sSubSup>
                                <m:sSubSupPr>
                                  <m:ctrlPr>
                                    <a:rPr lang="en-US" sz="2000" b="0" i="1" smtClean="0">
                                      <a:solidFill>
                                        <a:schemeClr val="tx1"/>
                                      </a:solidFill>
                                      <a:latin typeface="Cambria Math" panose="02040503050406030204" pitchFamily="18" charset="0"/>
                                    </a:rPr>
                                  </m:ctrlPr>
                                </m:sSubSupPr>
                                <m:e>
                                  <m:r>
                                    <a:rPr lang="en-US" sz="2000" b="0" i="1" smtClean="0">
                                      <a:solidFill>
                                        <a:schemeClr val="tx1"/>
                                      </a:solidFill>
                                      <a:latin typeface="Cambria Math" panose="02040503050406030204" pitchFamily="18" charset="0"/>
                                    </a:rPr>
                                    <m:t>𝑉</m:t>
                                  </m:r>
                                </m:e>
                                <m:sub>
                                  <m:r>
                                    <a:rPr lang="en-US" sz="2000" b="0" i="1" smtClean="0">
                                      <a:solidFill>
                                        <a:schemeClr val="tx1"/>
                                      </a:solidFill>
                                      <a:latin typeface="Cambria Math" panose="02040503050406030204" pitchFamily="18" charset="0"/>
                                    </a:rPr>
                                    <m:t>1</m:t>
                                  </m:r>
                                </m:sub>
                                <m:sup>
                                  <m:r>
                                    <a:rPr lang="en-US" sz="2000" b="0" i="1" smtClean="0">
                                      <a:solidFill>
                                        <a:schemeClr val="tx1"/>
                                      </a:solidFill>
                                      <a:latin typeface="Cambria Math" panose="02040503050406030204" pitchFamily="18" charset="0"/>
                                    </a:rPr>
                                    <m:t>+</m:t>
                                  </m:r>
                                </m:sup>
                              </m:sSubSup>
                            </m:e>
                          </m:d>
                        </m:e>
                        <m:sup>
                          <m:r>
                            <a:rPr lang="en-US" sz="2000" b="0" i="1" smtClean="0">
                              <a:solidFill>
                                <a:schemeClr val="tx1"/>
                              </a:solidFill>
                              <a:latin typeface="Cambria Math" panose="02040503050406030204" pitchFamily="18" charset="0"/>
                            </a:rPr>
                            <m:t>2</m:t>
                          </m:r>
                        </m:sup>
                      </m:sSup>
                    </m:oMath>
                  </m:oMathPara>
                </a14:m>
                <a:endParaRPr lang="en-US" sz="2000" dirty="0">
                  <a:solidFill>
                    <a:schemeClr val="tx1"/>
                  </a:solidFill>
                </a:endParaRPr>
              </a:p>
            </p:txBody>
          </p:sp>
        </mc:Choice>
        <mc:Fallback xmlns="">
          <p:sp>
            <p:nvSpPr>
              <p:cNvPr id="51" name="Rectangle 50">
                <a:extLst>
                  <a:ext uri="{FF2B5EF4-FFF2-40B4-BE49-F238E27FC236}">
                    <a16:creationId xmlns:a16="http://schemas.microsoft.com/office/drawing/2014/main" id="{C1042C92-544C-40B4-A29D-94B574A8F396}"/>
                  </a:ext>
                </a:extLst>
              </p:cNvPr>
              <p:cNvSpPr>
                <a:spLocks noRot="1" noChangeAspect="1" noMove="1" noResize="1" noEditPoints="1" noAdjustHandles="1" noChangeArrowheads="1" noChangeShapeType="1" noTextEdit="1"/>
              </p:cNvSpPr>
              <p:nvPr/>
            </p:nvSpPr>
            <p:spPr>
              <a:xfrm>
                <a:off x="2082303" y="3958840"/>
                <a:ext cx="4026615" cy="508409"/>
              </a:xfrm>
              <a:prstGeom prst="rect">
                <a:avLst/>
              </a:prstGeom>
              <a:blipFill>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2" name="Rectangle 51">
                <a:extLst>
                  <a:ext uri="{FF2B5EF4-FFF2-40B4-BE49-F238E27FC236}">
                    <a16:creationId xmlns:a16="http://schemas.microsoft.com/office/drawing/2014/main" id="{C4721F7E-C1D1-4802-9DFD-682CEC967155}"/>
                  </a:ext>
                </a:extLst>
              </p:cNvPr>
              <p:cNvSpPr/>
              <p:nvPr/>
            </p:nvSpPr>
            <p:spPr>
              <a:xfrm>
                <a:off x="2088080" y="4462774"/>
                <a:ext cx="4156459" cy="508409"/>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p>
                        <m:sSupPr>
                          <m:ctrlPr>
                            <a:rPr lang="en-US" sz="2000" b="0" i="1" smtClean="0">
                              <a:solidFill>
                                <a:schemeClr val="tx1"/>
                              </a:solidFill>
                              <a:latin typeface="Cambria Math" panose="02040503050406030204" pitchFamily="18" charset="0"/>
                            </a:rPr>
                          </m:ctrlPr>
                        </m:sSupPr>
                        <m:e>
                          <m:d>
                            <m:dPr>
                              <m:begChr m:val="|"/>
                              <m:endChr m:val="|"/>
                              <m:ctrlPr>
                                <a:rPr lang="en-US" sz="2000" b="0" i="1" smtClean="0">
                                  <a:solidFill>
                                    <a:schemeClr val="tx1"/>
                                  </a:solidFill>
                                  <a:latin typeface="Cambria Math" panose="02040503050406030204" pitchFamily="18" charset="0"/>
                                </a:rPr>
                              </m:ctrlPr>
                            </m:dPr>
                            <m:e>
                              <m:sSubSup>
                                <m:sSubSupPr>
                                  <m:ctrlPr>
                                    <a:rPr lang="en-US" sz="2000" i="1" smtClean="0">
                                      <a:solidFill>
                                        <a:schemeClr val="tx1"/>
                                      </a:solidFill>
                                      <a:latin typeface="Cambria Math" panose="02040503050406030204" pitchFamily="18" charset="0"/>
                                    </a:rPr>
                                  </m:ctrlPr>
                                </m:sSubSupPr>
                                <m:e>
                                  <m:r>
                                    <a:rPr lang="en-US" sz="2000" i="1">
                                      <a:solidFill>
                                        <a:schemeClr val="tx1"/>
                                      </a:solidFill>
                                      <a:latin typeface="Cambria Math" panose="02040503050406030204" pitchFamily="18" charset="0"/>
                                    </a:rPr>
                                    <m:t>𝑉</m:t>
                                  </m:r>
                                </m:e>
                                <m:sub>
                                  <m:r>
                                    <a:rPr lang="en-US" sz="2000" b="0" i="1" smtClean="0">
                                      <a:solidFill>
                                        <a:schemeClr val="tx1"/>
                                      </a:solidFill>
                                      <a:latin typeface="Cambria Math" panose="02040503050406030204" pitchFamily="18" charset="0"/>
                                    </a:rPr>
                                    <m:t>2</m:t>
                                  </m:r>
                                </m:sub>
                                <m:sup>
                                  <m:r>
                                    <a:rPr lang="en-US" sz="2000" b="0" i="1" smtClean="0">
                                      <a:solidFill>
                                        <a:schemeClr val="tx1"/>
                                      </a:solidFill>
                                      <a:latin typeface="Cambria Math" panose="02040503050406030204" pitchFamily="18" charset="0"/>
                                    </a:rPr>
                                    <m:t>+</m:t>
                                  </m:r>
                                </m:sup>
                              </m:sSubSup>
                            </m:e>
                          </m:d>
                        </m:e>
                        <m:sup>
                          <m:r>
                            <a:rPr lang="en-US" sz="2000" b="0" i="1" smtClean="0">
                              <a:solidFill>
                                <a:schemeClr val="tx1"/>
                              </a:solidFill>
                              <a:latin typeface="Cambria Math" panose="02040503050406030204" pitchFamily="18" charset="0"/>
                            </a:rPr>
                            <m:t>2</m:t>
                          </m:r>
                        </m:sup>
                      </m:sSup>
                      <m:r>
                        <a:rPr lang="en-US" sz="2000" b="0" i="1" smtClean="0">
                          <a:solidFill>
                            <a:schemeClr val="tx1"/>
                          </a:solidFill>
                          <a:latin typeface="Cambria Math" panose="02040503050406030204" pitchFamily="18" charset="0"/>
                        </a:rPr>
                        <m:t>=</m:t>
                      </m:r>
                      <m:sSup>
                        <m:sSupPr>
                          <m:ctrlPr>
                            <a:rPr lang="en-US" sz="2000" b="0" i="1" smtClean="0">
                              <a:solidFill>
                                <a:schemeClr val="tx1"/>
                              </a:solidFill>
                              <a:latin typeface="Cambria Math" panose="02040503050406030204" pitchFamily="18" charset="0"/>
                            </a:rPr>
                          </m:ctrlPr>
                        </m:sSupPr>
                        <m:e>
                          <m:d>
                            <m:dPr>
                              <m:begChr m:val="|"/>
                              <m:endChr m:val="|"/>
                              <m:ctrlPr>
                                <a:rPr lang="en-US" sz="2000" b="0" i="1" smtClean="0">
                                  <a:solidFill>
                                    <a:schemeClr val="tx1"/>
                                  </a:solidFill>
                                  <a:latin typeface="Cambria Math" panose="02040503050406030204" pitchFamily="18" charset="0"/>
                                </a:rPr>
                              </m:ctrlPr>
                            </m:dPr>
                            <m:e>
                              <m:sSub>
                                <m:sSubPr>
                                  <m:ctrlPr>
                                    <a:rPr lang="en-US" sz="2000" b="0" i="1" smtClean="0">
                                      <a:solidFill>
                                        <a:schemeClr val="tx1"/>
                                      </a:solidFill>
                                      <a:latin typeface="Cambria Math" panose="02040503050406030204" pitchFamily="18" charset="0"/>
                                    </a:rPr>
                                  </m:ctrlPr>
                                </m:sSubPr>
                                <m:e>
                                  <m:r>
                                    <a:rPr lang="en-US" sz="2000" b="0" i="1" smtClean="0">
                                      <a:solidFill>
                                        <a:schemeClr val="tx1"/>
                                      </a:solidFill>
                                      <a:latin typeface="Cambria Math" panose="02040503050406030204" pitchFamily="18" charset="0"/>
                                    </a:rPr>
                                    <m:t>𝑆</m:t>
                                  </m:r>
                                </m:e>
                                <m:sub>
                                  <m:r>
                                    <a:rPr lang="en-US" sz="2000" b="0" i="1" smtClean="0">
                                      <a:solidFill>
                                        <a:schemeClr val="tx1"/>
                                      </a:solidFill>
                                      <a:latin typeface="Cambria Math" panose="02040503050406030204" pitchFamily="18" charset="0"/>
                                    </a:rPr>
                                    <m:t>12</m:t>
                                  </m:r>
                                </m:sub>
                              </m:sSub>
                              <m:sSubSup>
                                <m:sSubSupPr>
                                  <m:ctrlPr>
                                    <a:rPr lang="en-US" sz="2000" b="0" i="1" smtClean="0">
                                      <a:solidFill>
                                        <a:schemeClr val="tx1"/>
                                      </a:solidFill>
                                      <a:latin typeface="Cambria Math" panose="02040503050406030204" pitchFamily="18" charset="0"/>
                                    </a:rPr>
                                  </m:ctrlPr>
                                </m:sSubSupPr>
                                <m:e>
                                  <m:r>
                                    <a:rPr lang="en-US" sz="2000" b="0" i="1" smtClean="0">
                                      <a:solidFill>
                                        <a:schemeClr val="tx1"/>
                                      </a:solidFill>
                                      <a:latin typeface="Cambria Math" panose="02040503050406030204" pitchFamily="18" charset="0"/>
                                    </a:rPr>
                                    <m:t>𝑉</m:t>
                                  </m:r>
                                </m:e>
                                <m:sub>
                                  <m:r>
                                    <a:rPr lang="en-US" sz="2000" b="0" i="1" smtClean="0">
                                      <a:solidFill>
                                        <a:schemeClr val="tx1"/>
                                      </a:solidFill>
                                      <a:latin typeface="Cambria Math" panose="02040503050406030204" pitchFamily="18" charset="0"/>
                                    </a:rPr>
                                    <m:t>2</m:t>
                                  </m:r>
                                </m:sub>
                                <m:sup>
                                  <m:r>
                                    <a:rPr lang="en-US" sz="2000" b="0" i="1" smtClean="0">
                                      <a:solidFill>
                                        <a:schemeClr val="tx1"/>
                                      </a:solidFill>
                                      <a:latin typeface="Cambria Math" panose="02040503050406030204" pitchFamily="18" charset="0"/>
                                    </a:rPr>
                                    <m:t>+</m:t>
                                  </m:r>
                                </m:sup>
                              </m:sSubSup>
                            </m:e>
                          </m:d>
                        </m:e>
                        <m:sup>
                          <m:r>
                            <a:rPr lang="en-US" sz="2000" b="0" i="1" smtClean="0">
                              <a:solidFill>
                                <a:schemeClr val="tx1"/>
                              </a:solidFill>
                              <a:latin typeface="Cambria Math" panose="02040503050406030204" pitchFamily="18" charset="0"/>
                            </a:rPr>
                            <m:t>2</m:t>
                          </m:r>
                        </m:sup>
                      </m:sSup>
                      <m:r>
                        <a:rPr lang="en-US" sz="2000" b="0" i="1" smtClean="0">
                          <a:solidFill>
                            <a:schemeClr val="tx1"/>
                          </a:solidFill>
                          <a:latin typeface="Cambria Math" panose="02040503050406030204" pitchFamily="18" charset="0"/>
                        </a:rPr>
                        <m:t>+</m:t>
                      </m:r>
                      <m:sSup>
                        <m:sSupPr>
                          <m:ctrlPr>
                            <a:rPr lang="en-US" sz="2000" b="0" i="1" smtClean="0">
                              <a:solidFill>
                                <a:schemeClr val="tx1"/>
                              </a:solidFill>
                              <a:latin typeface="Cambria Math" panose="02040503050406030204" pitchFamily="18" charset="0"/>
                            </a:rPr>
                          </m:ctrlPr>
                        </m:sSupPr>
                        <m:e>
                          <m:d>
                            <m:dPr>
                              <m:begChr m:val="|"/>
                              <m:endChr m:val="|"/>
                              <m:ctrlPr>
                                <a:rPr lang="en-US" sz="2000" b="0" i="1" smtClean="0">
                                  <a:solidFill>
                                    <a:schemeClr val="tx1"/>
                                  </a:solidFill>
                                  <a:latin typeface="Cambria Math" panose="02040503050406030204" pitchFamily="18" charset="0"/>
                                </a:rPr>
                              </m:ctrlPr>
                            </m:dPr>
                            <m:e>
                              <m:sSub>
                                <m:sSubPr>
                                  <m:ctrlPr>
                                    <a:rPr lang="en-US" sz="2000" b="0" i="1" smtClean="0">
                                      <a:solidFill>
                                        <a:schemeClr val="tx1"/>
                                      </a:solidFill>
                                      <a:latin typeface="Cambria Math" panose="02040503050406030204" pitchFamily="18" charset="0"/>
                                    </a:rPr>
                                  </m:ctrlPr>
                                </m:sSubPr>
                                <m:e>
                                  <m:r>
                                    <a:rPr lang="en-US" sz="2000" b="0" i="1" smtClean="0">
                                      <a:solidFill>
                                        <a:schemeClr val="tx1"/>
                                      </a:solidFill>
                                      <a:latin typeface="Cambria Math" panose="02040503050406030204" pitchFamily="18" charset="0"/>
                                    </a:rPr>
                                    <m:t>𝑆</m:t>
                                  </m:r>
                                </m:e>
                                <m:sub>
                                  <m:r>
                                    <a:rPr lang="en-US" sz="2000" b="0" i="1" smtClean="0">
                                      <a:solidFill>
                                        <a:schemeClr val="tx1"/>
                                      </a:solidFill>
                                      <a:latin typeface="Cambria Math" panose="02040503050406030204" pitchFamily="18" charset="0"/>
                                    </a:rPr>
                                    <m:t>22</m:t>
                                  </m:r>
                                </m:sub>
                              </m:sSub>
                              <m:sSubSup>
                                <m:sSubSupPr>
                                  <m:ctrlPr>
                                    <a:rPr lang="en-US" sz="2000" b="0" i="1" smtClean="0">
                                      <a:solidFill>
                                        <a:schemeClr val="tx1"/>
                                      </a:solidFill>
                                      <a:latin typeface="Cambria Math" panose="02040503050406030204" pitchFamily="18" charset="0"/>
                                    </a:rPr>
                                  </m:ctrlPr>
                                </m:sSubSupPr>
                                <m:e>
                                  <m:r>
                                    <a:rPr lang="en-US" sz="2000" b="0" i="1" smtClean="0">
                                      <a:solidFill>
                                        <a:schemeClr val="tx1"/>
                                      </a:solidFill>
                                      <a:latin typeface="Cambria Math" panose="02040503050406030204" pitchFamily="18" charset="0"/>
                                    </a:rPr>
                                    <m:t>𝑉</m:t>
                                  </m:r>
                                </m:e>
                                <m:sub>
                                  <m:r>
                                    <a:rPr lang="en-US" sz="2000" b="0" i="1" smtClean="0">
                                      <a:solidFill>
                                        <a:schemeClr val="tx1"/>
                                      </a:solidFill>
                                      <a:latin typeface="Cambria Math" panose="02040503050406030204" pitchFamily="18" charset="0"/>
                                    </a:rPr>
                                    <m:t>2</m:t>
                                  </m:r>
                                </m:sub>
                                <m:sup>
                                  <m:r>
                                    <a:rPr lang="en-US" sz="2000" b="0" i="1" smtClean="0">
                                      <a:solidFill>
                                        <a:schemeClr val="tx1"/>
                                      </a:solidFill>
                                      <a:latin typeface="Cambria Math" panose="02040503050406030204" pitchFamily="18" charset="0"/>
                                    </a:rPr>
                                    <m:t>+</m:t>
                                  </m:r>
                                </m:sup>
                              </m:sSubSup>
                            </m:e>
                          </m:d>
                        </m:e>
                        <m:sup>
                          <m:r>
                            <a:rPr lang="en-US" sz="2000" b="0" i="1" smtClean="0">
                              <a:solidFill>
                                <a:schemeClr val="tx1"/>
                              </a:solidFill>
                              <a:latin typeface="Cambria Math" panose="02040503050406030204" pitchFamily="18" charset="0"/>
                            </a:rPr>
                            <m:t>2</m:t>
                          </m:r>
                        </m:sup>
                      </m:sSup>
                    </m:oMath>
                  </m:oMathPara>
                </a14:m>
                <a:endParaRPr lang="en-US" sz="2000" dirty="0">
                  <a:solidFill>
                    <a:schemeClr val="tx1"/>
                  </a:solidFill>
                </a:endParaRPr>
              </a:p>
            </p:txBody>
          </p:sp>
        </mc:Choice>
        <mc:Fallback xmlns="">
          <p:sp>
            <p:nvSpPr>
              <p:cNvPr id="52" name="Rectangle 51">
                <a:extLst>
                  <a:ext uri="{FF2B5EF4-FFF2-40B4-BE49-F238E27FC236}">
                    <a16:creationId xmlns:a16="http://schemas.microsoft.com/office/drawing/2014/main" id="{C4721F7E-C1D1-4802-9DFD-682CEC967155}"/>
                  </a:ext>
                </a:extLst>
              </p:cNvPr>
              <p:cNvSpPr>
                <a:spLocks noRot="1" noChangeAspect="1" noMove="1" noResize="1" noEditPoints="1" noAdjustHandles="1" noChangeArrowheads="1" noChangeShapeType="1" noTextEdit="1"/>
              </p:cNvSpPr>
              <p:nvPr/>
            </p:nvSpPr>
            <p:spPr>
              <a:xfrm>
                <a:off x="2088080" y="4462774"/>
                <a:ext cx="4156459" cy="508409"/>
              </a:xfrm>
              <a:prstGeom prst="rect">
                <a:avLst/>
              </a:prstGeom>
              <a:blipFill>
                <a:blip r:embed="rId10"/>
                <a:stretch>
                  <a:fillRect/>
                </a:stretch>
              </a:blipFill>
            </p:spPr>
            <p:txBody>
              <a:bodyPr/>
              <a:lstStyle/>
              <a:p>
                <a:r>
                  <a:rPr lang="en-US">
                    <a:noFill/>
                  </a:rPr>
                  <a:t> </a:t>
                </a:r>
              </a:p>
            </p:txBody>
          </p:sp>
        </mc:Fallback>
      </mc:AlternateContent>
      <p:cxnSp>
        <p:nvCxnSpPr>
          <p:cNvPr id="53" name="Straight Arrow Connector 52">
            <a:extLst>
              <a:ext uri="{FF2B5EF4-FFF2-40B4-BE49-F238E27FC236}">
                <a16:creationId xmlns:a16="http://schemas.microsoft.com/office/drawing/2014/main" id="{9F1A2025-3950-40CB-8066-98E982570617}"/>
              </a:ext>
            </a:extLst>
          </p:cNvPr>
          <p:cNvCxnSpPr>
            <a:cxnSpLocks/>
          </p:cNvCxnSpPr>
          <p:nvPr/>
        </p:nvCxnSpPr>
        <p:spPr>
          <a:xfrm>
            <a:off x="6221877" y="4420504"/>
            <a:ext cx="344821" cy="0"/>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4" name="Rectangle 53">
                <a:extLst>
                  <a:ext uri="{FF2B5EF4-FFF2-40B4-BE49-F238E27FC236}">
                    <a16:creationId xmlns:a16="http://schemas.microsoft.com/office/drawing/2014/main" id="{021AC8AB-AE3E-471B-8599-75B1C1BDAED1}"/>
                  </a:ext>
                </a:extLst>
              </p:cNvPr>
              <p:cNvSpPr/>
              <p:nvPr/>
            </p:nvSpPr>
            <p:spPr>
              <a:xfrm>
                <a:off x="6663827" y="3958840"/>
                <a:ext cx="2788840" cy="407099"/>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en-US" sz="2000" b="0" i="0" smtClean="0">
                          <a:solidFill>
                            <a:schemeClr val="tx1"/>
                          </a:solidFill>
                          <a:latin typeface="Cambria Math" panose="02040503050406030204" pitchFamily="18" charset="0"/>
                        </a:rPr>
                        <m:t>1</m:t>
                      </m:r>
                      <m:r>
                        <a:rPr lang="en-US" sz="2000" b="0" i="1" smtClean="0">
                          <a:solidFill>
                            <a:schemeClr val="tx1"/>
                          </a:solidFill>
                          <a:latin typeface="Cambria Math" panose="02040503050406030204" pitchFamily="18" charset="0"/>
                        </a:rPr>
                        <m:t>=</m:t>
                      </m:r>
                      <m:sSup>
                        <m:sSupPr>
                          <m:ctrlPr>
                            <a:rPr lang="en-US" sz="2000" b="0" i="1" smtClean="0">
                              <a:solidFill>
                                <a:schemeClr val="tx1"/>
                              </a:solidFill>
                              <a:latin typeface="Cambria Math" panose="02040503050406030204" pitchFamily="18" charset="0"/>
                            </a:rPr>
                          </m:ctrlPr>
                        </m:sSupPr>
                        <m:e>
                          <m:d>
                            <m:dPr>
                              <m:begChr m:val="|"/>
                              <m:endChr m:val="|"/>
                              <m:ctrlPr>
                                <a:rPr lang="en-US" sz="2000" b="0" i="1" smtClean="0">
                                  <a:solidFill>
                                    <a:schemeClr val="tx1"/>
                                  </a:solidFill>
                                  <a:latin typeface="Cambria Math" panose="02040503050406030204" pitchFamily="18" charset="0"/>
                                </a:rPr>
                              </m:ctrlPr>
                            </m:dPr>
                            <m:e>
                              <m:sSub>
                                <m:sSubPr>
                                  <m:ctrlPr>
                                    <a:rPr lang="en-US" sz="2000" b="0" i="1" smtClean="0">
                                      <a:solidFill>
                                        <a:schemeClr val="tx1"/>
                                      </a:solidFill>
                                      <a:latin typeface="Cambria Math" panose="02040503050406030204" pitchFamily="18" charset="0"/>
                                    </a:rPr>
                                  </m:ctrlPr>
                                </m:sSubPr>
                                <m:e>
                                  <m:r>
                                    <a:rPr lang="en-US" sz="2000" b="0" i="1" smtClean="0">
                                      <a:solidFill>
                                        <a:schemeClr val="tx1"/>
                                      </a:solidFill>
                                      <a:latin typeface="Cambria Math" panose="02040503050406030204" pitchFamily="18" charset="0"/>
                                    </a:rPr>
                                    <m:t>𝑆</m:t>
                                  </m:r>
                                </m:e>
                                <m:sub>
                                  <m:r>
                                    <a:rPr lang="en-US" sz="2000" b="0" i="1" smtClean="0">
                                      <a:solidFill>
                                        <a:schemeClr val="tx1"/>
                                      </a:solidFill>
                                      <a:latin typeface="Cambria Math" panose="02040503050406030204" pitchFamily="18" charset="0"/>
                                    </a:rPr>
                                    <m:t>21</m:t>
                                  </m:r>
                                </m:sub>
                              </m:sSub>
                            </m:e>
                          </m:d>
                        </m:e>
                        <m:sup>
                          <m:r>
                            <a:rPr lang="en-US" sz="2000" b="0" i="1" smtClean="0">
                              <a:solidFill>
                                <a:schemeClr val="tx1"/>
                              </a:solidFill>
                              <a:latin typeface="Cambria Math" panose="02040503050406030204" pitchFamily="18" charset="0"/>
                            </a:rPr>
                            <m:t>2</m:t>
                          </m:r>
                        </m:sup>
                      </m:sSup>
                      <m:r>
                        <a:rPr lang="en-US" sz="2000" b="0" i="1" smtClean="0">
                          <a:solidFill>
                            <a:schemeClr val="tx1"/>
                          </a:solidFill>
                          <a:latin typeface="Cambria Math" panose="02040503050406030204" pitchFamily="18" charset="0"/>
                        </a:rPr>
                        <m:t>+</m:t>
                      </m:r>
                      <m:sSup>
                        <m:sSupPr>
                          <m:ctrlPr>
                            <a:rPr lang="en-US" sz="2000" b="0" i="1" smtClean="0">
                              <a:solidFill>
                                <a:schemeClr val="tx1"/>
                              </a:solidFill>
                              <a:latin typeface="Cambria Math" panose="02040503050406030204" pitchFamily="18" charset="0"/>
                            </a:rPr>
                          </m:ctrlPr>
                        </m:sSupPr>
                        <m:e>
                          <m:d>
                            <m:dPr>
                              <m:begChr m:val="|"/>
                              <m:endChr m:val="|"/>
                              <m:ctrlPr>
                                <a:rPr lang="en-US" sz="2000" b="0" i="1" smtClean="0">
                                  <a:solidFill>
                                    <a:schemeClr val="tx1"/>
                                  </a:solidFill>
                                  <a:latin typeface="Cambria Math" panose="02040503050406030204" pitchFamily="18" charset="0"/>
                                </a:rPr>
                              </m:ctrlPr>
                            </m:dPr>
                            <m:e>
                              <m:sSub>
                                <m:sSubPr>
                                  <m:ctrlPr>
                                    <a:rPr lang="en-US" sz="2000" b="0" i="1" smtClean="0">
                                      <a:solidFill>
                                        <a:schemeClr val="tx1"/>
                                      </a:solidFill>
                                      <a:latin typeface="Cambria Math" panose="02040503050406030204" pitchFamily="18" charset="0"/>
                                    </a:rPr>
                                  </m:ctrlPr>
                                </m:sSubPr>
                                <m:e>
                                  <m:r>
                                    <a:rPr lang="en-US" sz="2000" b="0" i="1" smtClean="0">
                                      <a:solidFill>
                                        <a:schemeClr val="tx1"/>
                                      </a:solidFill>
                                      <a:latin typeface="Cambria Math" panose="02040503050406030204" pitchFamily="18" charset="0"/>
                                    </a:rPr>
                                    <m:t>𝑆</m:t>
                                  </m:r>
                                </m:e>
                                <m:sub>
                                  <m:r>
                                    <a:rPr lang="en-US" sz="2000" b="0" i="1" smtClean="0">
                                      <a:solidFill>
                                        <a:schemeClr val="tx1"/>
                                      </a:solidFill>
                                      <a:latin typeface="Cambria Math" panose="02040503050406030204" pitchFamily="18" charset="0"/>
                                    </a:rPr>
                                    <m:t>11</m:t>
                                  </m:r>
                                </m:sub>
                              </m:sSub>
                            </m:e>
                          </m:d>
                        </m:e>
                        <m:sup>
                          <m:r>
                            <a:rPr lang="en-US" sz="2000" b="0" i="1" smtClean="0">
                              <a:solidFill>
                                <a:schemeClr val="tx1"/>
                              </a:solidFill>
                              <a:latin typeface="Cambria Math" panose="02040503050406030204" pitchFamily="18" charset="0"/>
                            </a:rPr>
                            <m:t>2</m:t>
                          </m:r>
                        </m:sup>
                      </m:sSup>
                    </m:oMath>
                  </m:oMathPara>
                </a14:m>
                <a:endParaRPr lang="en-US" sz="2000" dirty="0">
                  <a:solidFill>
                    <a:schemeClr val="tx1"/>
                  </a:solidFill>
                </a:endParaRPr>
              </a:p>
            </p:txBody>
          </p:sp>
        </mc:Choice>
        <mc:Fallback xmlns="">
          <p:sp>
            <p:nvSpPr>
              <p:cNvPr id="54" name="Rectangle 53">
                <a:extLst>
                  <a:ext uri="{FF2B5EF4-FFF2-40B4-BE49-F238E27FC236}">
                    <a16:creationId xmlns:a16="http://schemas.microsoft.com/office/drawing/2014/main" id="{021AC8AB-AE3E-471B-8599-75B1C1BDAED1}"/>
                  </a:ext>
                </a:extLst>
              </p:cNvPr>
              <p:cNvSpPr>
                <a:spLocks noRot="1" noChangeAspect="1" noMove="1" noResize="1" noEditPoints="1" noAdjustHandles="1" noChangeArrowheads="1" noChangeShapeType="1" noTextEdit="1"/>
              </p:cNvSpPr>
              <p:nvPr/>
            </p:nvSpPr>
            <p:spPr>
              <a:xfrm>
                <a:off x="6663827" y="3958840"/>
                <a:ext cx="2788840" cy="407099"/>
              </a:xfrm>
              <a:prstGeom prst="rect">
                <a:avLst/>
              </a:prstGeom>
              <a:blipFill>
                <a:blip r:embed="rId11"/>
                <a:stretch>
                  <a:fillRect b="-298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5" name="Rectangle 54">
                <a:extLst>
                  <a:ext uri="{FF2B5EF4-FFF2-40B4-BE49-F238E27FC236}">
                    <a16:creationId xmlns:a16="http://schemas.microsoft.com/office/drawing/2014/main" id="{63DFF5E0-99E6-46AA-9B95-6AE4082AE9AC}"/>
                  </a:ext>
                </a:extLst>
              </p:cNvPr>
              <p:cNvSpPr/>
              <p:nvPr/>
            </p:nvSpPr>
            <p:spPr>
              <a:xfrm>
                <a:off x="6710666" y="4462774"/>
                <a:ext cx="2702278" cy="407099"/>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en-US" sz="2000" b="0" i="1" smtClean="0">
                          <a:solidFill>
                            <a:schemeClr val="tx1"/>
                          </a:solidFill>
                          <a:latin typeface="Cambria Math" panose="02040503050406030204" pitchFamily="18" charset="0"/>
                        </a:rPr>
                        <m:t>1=</m:t>
                      </m:r>
                      <m:sSup>
                        <m:sSupPr>
                          <m:ctrlPr>
                            <a:rPr lang="en-US" sz="2000" b="0" i="1" smtClean="0">
                              <a:solidFill>
                                <a:schemeClr val="tx1"/>
                              </a:solidFill>
                              <a:latin typeface="Cambria Math" panose="02040503050406030204" pitchFamily="18" charset="0"/>
                            </a:rPr>
                          </m:ctrlPr>
                        </m:sSupPr>
                        <m:e>
                          <m:d>
                            <m:dPr>
                              <m:begChr m:val="|"/>
                              <m:endChr m:val="|"/>
                              <m:ctrlPr>
                                <a:rPr lang="en-US" sz="2000" b="0" i="1" smtClean="0">
                                  <a:solidFill>
                                    <a:schemeClr val="tx1"/>
                                  </a:solidFill>
                                  <a:latin typeface="Cambria Math" panose="02040503050406030204" pitchFamily="18" charset="0"/>
                                </a:rPr>
                              </m:ctrlPr>
                            </m:dPr>
                            <m:e>
                              <m:sSub>
                                <m:sSubPr>
                                  <m:ctrlPr>
                                    <a:rPr lang="en-US" sz="2000" b="0" i="1" smtClean="0">
                                      <a:solidFill>
                                        <a:schemeClr val="tx1"/>
                                      </a:solidFill>
                                      <a:latin typeface="Cambria Math" panose="02040503050406030204" pitchFamily="18" charset="0"/>
                                    </a:rPr>
                                  </m:ctrlPr>
                                </m:sSubPr>
                                <m:e>
                                  <m:r>
                                    <a:rPr lang="en-US" sz="2000" b="0" i="1" smtClean="0">
                                      <a:solidFill>
                                        <a:schemeClr val="tx1"/>
                                      </a:solidFill>
                                      <a:latin typeface="Cambria Math" panose="02040503050406030204" pitchFamily="18" charset="0"/>
                                    </a:rPr>
                                    <m:t>𝑆</m:t>
                                  </m:r>
                                </m:e>
                                <m:sub>
                                  <m:r>
                                    <a:rPr lang="en-US" sz="2000" b="0" i="1" smtClean="0">
                                      <a:solidFill>
                                        <a:schemeClr val="tx1"/>
                                      </a:solidFill>
                                      <a:latin typeface="Cambria Math" panose="02040503050406030204" pitchFamily="18" charset="0"/>
                                    </a:rPr>
                                    <m:t>12</m:t>
                                  </m:r>
                                </m:sub>
                              </m:sSub>
                            </m:e>
                          </m:d>
                        </m:e>
                        <m:sup>
                          <m:r>
                            <a:rPr lang="en-US" sz="2000" b="0" i="1" smtClean="0">
                              <a:solidFill>
                                <a:schemeClr val="tx1"/>
                              </a:solidFill>
                              <a:latin typeface="Cambria Math" panose="02040503050406030204" pitchFamily="18" charset="0"/>
                            </a:rPr>
                            <m:t>2</m:t>
                          </m:r>
                        </m:sup>
                      </m:sSup>
                      <m:r>
                        <a:rPr lang="en-US" sz="2000" b="0" i="1" smtClean="0">
                          <a:solidFill>
                            <a:schemeClr val="tx1"/>
                          </a:solidFill>
                          <a:latin typeface="Cambria Math" panose="02040503050406030204" pitchFamily="18" charset="0"/>
                        </a:rPr>
                        <m:t>+</m:t>
                      </m:r>
                      <m:sSup>
                        <m:sSupPr>
                          <m:ctrlPr>
                            <a:rPr lang="en-US" sz="2000" b="0" i="1" smtClean="0">
                              <a:solidFill>
                                <a:schemeClr val="tx1"/>
                              </a:solidFill>
                              <a:latin typeface="Cambria Math" panose="02040503050406030204" pitchFamily="18" charset="0"/>
                            </a:rPr>
                          </m:ctrlPr>
                        </m:sSupPr>
                        <m:e>
                          <m:d>
                            <m:dPr>
                              <m:begChr m:val="|"/>
                              <m:endChr m:val="|"/>
                              <m:ctrlPr>
                                <a:rPr lang="en-US" sz="2000" b="0" i="1" smtClean="0">
                                  <a:solidFill>
                                    <a:schemeClr val="tx1"/>
                                  </a:solidFill>
                                  <a:latin typeface="Cambria Math" panose="02040503050406030204" pitchFamily="18" charset="0"/>
                                </a:rPr>
                              </m:ctrlPr>
                            </m:dPr>
                            <m:e>
                              <m:sSub>
                                <m:sSubPr>
                                  <m:ctrlPr>
                                    <a:rPr lang="en-US" sz="2000" b="0" i="1" smtClean="0">
                                      <a:solidFill>
                                        <a:schemeClr val="tx1"/>
                                      </a:solidFill>
                                      <a:latin typeface="Cambria Math" panose="02040503050406030204" pitchFamily="18" charset="0"/>
                                    </a:rPr>
                                  </m:ctrlPr>
                                </m:sSubPr>
                                <m:e>
                                  <m:r>
                                    <a:rPr lang="en-US" sz="2000" b="0" i="1" smtClean="0">
                                      <a:solidFill>
                                        <a:schemeClr val="tx1"/>
                                      </a:solidFill>
                                      <a:latin typeface="Cambria Math" panose="02040503050406030204" pitchFamily="18" charset="0"/>
                                    </a:rPr>
                                    <m:t>𝑆</m:t>
                                  </m:r>
                                </m:e>
                                <m:sub>
                                  <m:r>
                                    <a:rPr lang="en-US" sz="2000" b="0" i="1" smtClean="0">
                                      <a:solidFill>
                                        <a:schemeClr val="tx1"/>
                                      </a:solidFill>
                                      <a:latin typeface="Cambria Math" panose="02040503050406030204" pitchFamily="18" charset="0"/>
                                    </a:rPr>
                                    <m:t>22</m:t>
                                  </m:r>
                                </m:sub>
                              </m:sSub>
                            </m:e>
                          </m:d>
                        </m:e>
                        <m:sup>
                          <m:r>
                            <a:rPr lang="en-US" sz="2000" b="0" i="1" smtClean="0">
                              <a:solidFill>
                                <a:schemeClr val="tx1"/>
                              </a:solidFill>
                              <a:latin typeface="Cambria Math" panose="02040503050406030204" pitchFamily="18" charset="0"/>
                            </a:rPr>
                            <m:t>2</m:t>
                          </m:r>
                        </m:sup>
                      </m:sSup>
                    </m:oMath>
                  </m:oMathPara>
                </a14:m>
                <a:endParaRPr lang="en-US" sz="2000" dirty="0">
                  <a:solidFill>
                    <a:schemeClr val="tx1"/>
                  </a:solidFill>
                </a:endParaRPr>
              </a:p>
            </p:txBody>
          </p:sp>
        </mc:Choice>
        <mc:Fallback xmlns="">
          <p:sp>
            <p:nvSpPr>
              <p:cNvPr id="55" name="Rectangle 54">
                <a:extLst>
                  <a:ext uri="{FF2B5EF4-FFF2-40B4-BE49-F238E27FC236}">
                    <a16:creationId xmlns:a16="http://schemas.microsoft.com/office/drawing/2014/main" id="{63DFF5E0-99E6-46AA-9B95-6AE4082AE9AC}"/>
                  </a:ext>
                </a:extLst>
              </p:cNvPr>
              <p:cNvSpPr>
                <a:spLocks noRot="1" noChangeAspect="1" noMove="1" noResize="1" noEditPoints="1" noAdjustHandles="1" noChangeArrowheads="1" noChangeShapeType="1" noTextEdit="1"/>
              </p:cNvSpPr>
              <p:nvPr/>
            </p:nvSpPr>
            <p:spPr>
              <a:xfrm>
                <a:off x="6710666" y="4462774"/>
                <a:ext cx="2702278" cy="407099"/>
              </a:xfrm>
              <a:prstGeom prst="rect">
                <a:avLst/>
              </a:prstGeom>
              <a:blipFill>
                <a:blip r:embed="rId12"/>
                <a:stretch>
                  <a:fillRect b="-2985"/>
                </a:stretch>
              </a:blipFill>
            </p:spPr>
            <p:txBody>
              <a:bodyPr/>
              <a:lstStyle/>
              <a:p>
                <a:r>
                  <a:rPr lang="en-US">
                    <a:noFill/>
                  </a:rPr>
                  <a:t> </a:t>
                </a:r>
              </a:p>
            </p:txBody>
          </p:sp>
        </mc:Fallback>
      </mc:AlternateContent>
      <p:sp>
        <p:nvSpPr>
          <p:cNvPr id="57" name="Rectangle 56">
            <a:extLst>
              <a:ext uri="{FF2B5EF4-FFF2-40B4-BE49-F238E27FC236}">
                <a16:creationId xmlns:a16="http://schemas.microsoft.com/office/drawing/2014/main" id="{945FB0BA-1624-4C77-A586-381DD5849C37}"/>
              </a:ext>
            </a:extLst>
          </p:cNvPr>
          <p:cNvSpPr/>
          <p:nvPr/>
        </p:nvSpPr>
        <p:spPr>
          <a:xfrm>
            <a:off x="259556" y="5673397"/>
            <a:ext cx="11406188" cy="369332"/>
          </a:xfrm>
          <a:prstGeom prst="rect">
            <a:avLst/>
          </a:prstGeom>
        </p:spPr>
        <p:txBody>
          <a:bodyPr wrap="square">
            <a:spAutoFit/>
          </a:bodyPr>
          <a:lstStyle/>
          <a:p>
            <a:r>
              <a:rPr lang="en-US" sz="1800" b="1" dirty="0"/>
              <a:t>In a lossless system, the sum of all squared magnitudes of the elements in each column of the S-matrix is equal to one.</a:t>
            </a:r>
          </a:p>
        </p:txBody>
      </p:sp>
      <mc:AlternateContent xmlns:mc="http://schemas.openxmlformats.org/markup-compatibility/2006" xmlns:a14="http://schemas.microsoft.com/office/drawing/2010/main">
        <mc:Choice Requires="a14">
          <p:sp>
            <p:nvSpPr>
              <p:cNvPr id="58" name="Rectangle 57">
                <a:extLst>
                  <a:ext uri="{FF2B5EF4-FFF2-40B4-BE49-F238E27FC236}">
                    <a16:creationId xmlns:a16="http://schemas.microsoft.com/office/drawing/2014/main" id="{9863D131-EC90-43C8-B9DD-4832BF17C1FB}"/>
                  </a:ext>
                </a:extLst>
              </p:cNvPr>
              <p:cNvSpPr/>
              <p:nvPr/>
            </p:nvSpPr>
            <p:spPr>
              <a:xfrm>
                <a:off x="2171509" y="5034666"/>
                <a:ext cx="4165692" cy="446917"/>
              </a:xfrm>
              <a:prstGeom prst="rect">
                <a:avLst/>
              </a:prstGeom>
            </p:spPr>
            <p:txBody>
              <a:bodyPr wrap="square">
                <a:spAutoFit/>
              </a:bodyPr>
              <a:lstStyle/>
              <a:p>
                <a14:m>
                  <m:oMath xmlns:m="http://schemas.openxmlformats.org/officeDocument/2006/math">
                    <m:nary>
                      <m:naryPr>
                        <m:chr m:val="∑"/>
                        <m:ctrlPr>
                          <a:rPr lang="en-US" sz="2000" b="0" i="1" smtClean="0">
                            <a:solidFill>
                              <a:schemeClr val="tx1"/>
                            </a:solidFill>
                            <a:latin typeface="Cambria Math" panose="02040503050406030204" pitchFamily="18" charset="0"/>
                          </a:rPr>
                        </m:ctrlPr>
                      </m:naryPr>
                      <m:sub>
                        <m:r>
                          <m:rPr>
                            <m:brk m:alnAt="23"/>
                          </m:rPr>
                          <a:rPr lang="en-US" sz="2000" b="0" i="1" smtClean="0">
                            <a:solidFill>
                              <a:schemeClr val="tx1"/>
                            </a:solidFill>
                            <a:latin typeface="Cambria Math" panose="02040503050406030204" pitchFamily="18" charset="0"/>
                          </a:rPr>
                          <m:t>𝑖</m:t>
                        </m:r>
                        <m:r>
                          <a:rPr lang="en-US" sz="2000" b="0" i="1" smtClean="0">
                            <a:solidFill>
                              <a:schemeClr val="tx1"/>
                            </a:solidFill>
                            <a:latin typeface="Cambria Math" panose="02040503050406030204" pitchFamily="18" charset="0"/>
                          </a:rPr>
                          <m:t>=1</m:t>
                        </m:r>
                      </m:sub>
                      <m:sup>
                        <m:r>
                          <a:rPr lang="en-US" sz="2000" b="0" i="1" smtClean="0">
                            <a:solidFill>
                              <a:schemeClr val="tx1"/>
                            </a:solidFill>
                            <a:latin typeface="Cambria Math" panose="02040503050406030204" pitchFamily="18" charset="0"/>
                          </a:rPr>
                          <m:t>𝑁</m:t>
                        </m:r>
                      </m:sup>
                      <m:e>
                        <m:d>
                          <m:dPr>
                            <m:begChr m:val="|"/>
                            <m:endChr m:val="|"/>
                            <m:ctrlPr>
                              <a:rPr lang="en-US" sz="2000" b="0" i="1" smtClean="0">
                                <a:solidFill>
                                  <a:schemeClr val="tx1"/>
                                </a:solidFill>
                                <a:latin typeface="Cambria Math" panose="02040503050406030204" pitchFamily="18" charset="0"/>
                              </a:rPr>
                            </m:ctrlPr>
                          </m:dPr>
                          <m:e>
                            <m:sSub>
                              <m:sSubPr>
                                <m:ctrlPr>
                                  <a:rPr lang="en-US" sz="2000" b="0" i="1" smtClean="0">
                                    <a:solidFill>
                                      <a:schemeClr val="tx1"/>
                                    </a:solidFill>
                                    <a:latin typeface="Cambria Math" panose="02040503050406030204" pitchFamily="18" charset="0"/>
                                  </a:rPr>
                                </m:ctrlPr>
                              </m:sSubPr>
                              <m:e>
                                <m:r>
                                  <a:rPr lang="en-US" sz="2000" b="0" i="1" smtClean="0">
                                    <a:solidFill>
                                      <a:schemeClr val="tx1"/>
                                    </a:solidFill>
                                    <a:latin typeface="Cambria Math" panose="02040503050406030204" pitchFamily="18" charset="0"/>
                                  </a:rPr>
                                  <m:t>𝑆</m:t>
                                </m:r>
                              </m:e>
                              <m:sub>
                                <m:r>
                                  <a:rPr lang="en-US" sz="2000" b="0" i="1" smtClean="0">
                                    <a:solidFill>
                                      <a:schemeClr val="tx1"/>
                                    </a:solidFill>
                                    <a:latin typeface="Cambria Math" panose="02040503050406030204" pitchFamily="18" charset="0"/>
                                  </a:rPr>
                                  <m:t>𝑖𝑗</m:t>
                                </m:r>
                              </m:sub>
                            </m:sSub>
                          </m:e>
                        </m:d>
                        <m:r>
                          <a:rPr lang="en-US" sz="2000" b="0" i="1" smtClean="0">
                            <a:solidFill>
                              <a:schemeClr val="tx1"/>
                            </a:solidFill>
                            <a:latin typeface="Cambria Math" panose="02040503050406030204" pitchFamily="18" charset="0"/>
                          </a:rPr>
                          <m:t>=1</m:t>
                        </m:r>
                      </m:e>
                    </m:nary>
                  </m:oMath>
                </a14:m>
                <a:r>
                  <a:rPr lang="en-US" sz="2000" dirty="0">
                    <a:solidFill>
                      <a:schemeClr val="tx1"/>
                    </a:solidFill>
                  </a:rPr>
                  <a:t>, for all values of j.</a:t>
                </a:r>
              </a:p>
            </p:txBody>
          </p:sp>
        </mc:Choice>
        <mc:Fallback xmlns="">
          <p:sp>
            <p:nvSpPr>
              <p:cNvPr id="58" name="Rectangle 57">
                <a:extLst>
                  <a:ext uri="{FF2B5EF4-FFF2-40B4-BE49-F238E27FC236}">
                    <a16:creationId xmlns:a16="http://schemas.microsoft.com/office/drawing/2014/main" id="{9863D131-EC90-43C8-B9DD-4832BF17C1FB}"/>
                  </a:ext>
                </a:extLst>
              </p:cNvPr>
              <p:cNvSpPr>
                <a:spLocks noRot="1" noChangeAspect="1" noMove="1" noResize="1" noEditPoints="1" noAdjustHandles="1" noChangeArrowheads="1" noChangeShapeType="1" noTextEdit="1"/>
              </p:cNvSpPr>
              <p:nvPr/>
            </p:nvSpPr>
            <p:spPr>
              <a:xfrm>
                <a:off x="2171509" y="5034666"/>
                <a:ext cx="4165692" cy="446917"/>
              </a:xfrm>
              <a:prstGeom prst="rect">
                <a:avLst/>
              </a:prstGeom>
              <a:blipFill>
                <a:blip r:embed="rId13"/>
                <a:stretch>
                  <a:fillRect l="-8918" t="-105479" b="-160274"/>
                </a:stretch>
              </a:blipFill>
            </p:spPr>
            <p:txBody>
              <a:bodyPr/>
              <a:lstStyle/>
              <a:p>
                <a:r>
                  <a:rPr lang="en-US">
                    <a:noFill/>
                  </a:rPr>
                  <a:t> </a:t>
                </a:r>
              </a:p>
            </p:txBody>
          </p:sp>
        </mc:Fallback>
      </mc:AlternateContent>
      <p:cxnSp>
        <p:nvCxnSpPr>
          <p:cNvPr id="60" name="Straight Arrow Connector 59">
            <a:extLst>
              <a:ext uri="{FF2B5EF4-FFF2-40B4-BE49-F238E27FC236}">
                <a16:creationId xmlns:a16="http://schemas.microsoft.com/office/drawing/2014/main" id="{1C078E96-FBE3-4BBD-A6DF-29FC4BB88F82}"/>
              </a:ext>
            </a:extLst>
          </p:cNvPr>
          <p:cNvCxnSpPr>
            <a:cxnSpLocks/>
          </p:cNvCxnSpPr>
          <p:nvPr/>
        </p:nvCxnSpPr>
        <p:spPr>
          <a:xfrm>
            <a:off x="1723195" y="5308510"/>
            <a:ext cx="344821" cy="0"/>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9518D3C3-4E7B-476F-AE25-DCDC407E5F09}"/>
              </a:ext>
            </a:extLst>
          </p:cNvPr>
          <p:cNvSpPr>
            <a:spLocks noGrp="1"/>
          </p:cNvSpPr>
          <p:nvPr>
            <p:ph type="title"/>
          </p:nvPr>
        </p:nvSpPr>
        <p:spPr/>
        <p:txBody>
          <a:bodyPr/>
          <a:lstStyle/>
          <a:p>
            <a:r>
              <a:rPr lang="en-US" dirty="0">
                <a:latin typeface="+mn-lt"/>
              </a:rPr>
              <a:t>S-parameters: </a:t>
            </a:r>
            <a:r>
              <a:rPr lang="en-US" dirty="0" err="1">
                <a:latin typeface="+mn-lt"/>
              </a:rPr>
              <a:t>Losslessness</a:t>
            </a:r>
            <a:endParaRPr lang="en-US" dirty="0">
              <a:latin typeface="+mn-lt"/>
            </a:endParaRPr>
          </a:p>
        </p:txBody>
      </p:sp>
    </p:spTree>
    <p:extLst>
      <p:ext uri="{BB962C8B-B14F-4D97-AF65-F5344CB8AC3E}">
        <p14:creationId xmlns:p14="http://schemas.microsoft.com/office/powerpoint/2010/main" val="228166197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e 10">
            <a:extLst>
              <a:ext uri="{FF2B5EF4-FFF2-40B4-BE49-F238E27FC236}">
                <a16:creationId xmlns:a16="http://schemas.microsoft.com/office/drawing/2014/main" id="{37E18075-BA7F-8CB5-945F-D534B00511E2}"/>
              </a:ext>
            </a:extLst>
          </p:cNvPr>
          <p:cNvGraphicFramePr>
            <a:graphicFrameLocks noGrp="1"/>
          </p:cNvGraphicFramePr>
          <p:nvPr/>
        </p:nvGraphicFramePr>
        <p:xfrm>
          <a:off x="304800" y="1478119"/>
          <a:ext cx="11506200" cy="4694082"/>
        </p:xfrm>
        <a:graphic>
          <a:graphicData uri="http://schemas.openxmlformats.org/drawingml/2006/table">
            <a:tbl>
              <a:tblPr firstRow="1" bandRow="1">
                <a:tableStyleId>{5940675A-B579-460E-94D1-54222C63F5DA}</a:tableStyleId>
              </a:tblPr>
              <a:tblGrid>
                <a:gridCol w="3835400">
                  <a:extLst>
                    <a:ext uri="{9D8B030D-6E8A-4147-A177-3AD203B41FA5}">
                      <a16:colId xmlns:a16="http://schemas.microsoft.com/office/drawing/2014/main" val="3742097200"/>
                    </a:ext>
                  </a:extLst>
                </a:gridCol>
                <a:gridCol w="3835400">
                  <a:extLst>
                    <a:ext uri="{9D8B030D-6E8A-4147-A177-3AD203B41FA5}">
                      <a16:colId xmlns:a16="http://schemas.microsoft.com/office/drawing/2014/main" val="265254373"/>
                    </a:ext>
                  </a:extLst>
                </a:gridCol>
                <a:gridCol w="3835400">
                  <a:extLst>
                    <a:ext uri="{9D8B030D-6E8A-4147-A177-3AD203B41FA5}">
                      <a16:colId xmlns:a16="http://schemas.microsoft.com/office/drawing/2014/main" val="3208579426"/>
                    </a:ext>
                  </a:extLst>
                </a:gridCol>
              </a:tblGrid>
              <a:tr h="2347041">
                <a:tc>
                  <a:txBody>
                    <a:bodyPr/>
                    <a:lstStyle/>
                    <a:p>
                      <a:pPr marL="342900" indent="-342900">
                        <a:buAutoNum type="arabicPeriod"/>
                      </a:pPr>
                      <a:r>
                        <a:rPr lang="en-US" dirty="0"/>
                        <a:t>Open Example</a:t>
                      </a:r>
                    </a:p>
                    <a:p>
                      <a:pPr marL="342900" indent="-342900">
                        <a:buAutoNum type="arabicPeriod"/>
                      </a:pPr>
                      <a:endParaRPr lang="en-US" dirty="0"/>
                    </a:p>
                  </a:txBody>
                  <a:tcPr/>
                </a:tc>
                <a:tc>
                  <a:txBody>
                    <a:bodyPr/>
                    <a:lstStyle/>
                    <a:p>
                      <a:r>
                        <a:rPr lang="en-US" dirty="0"/>
                        <a:t>2. Perform Linear Frequency Analysis</a:t>
                      </a:r>
                    </a:p>
                  </a:txBody>
                  <a:tcPr/>
                </a:tc>
                <a:tc>
                  <a:txBody>
                    <a:bodyPr/>
                    <a:lstStyle/>
                    <a:p>
                      <a:r>
                        <a:rPr lang="en-US" dirty="0"/>
                        <a:t>3. Add analysis Frequency Sweep</a:t>
                      </a:r>
                    </a:p>
                  </a:txBody>
                  <a:tcPr/>
                </a:tc>
                <a:extLst>
                  <a:ext uri="{0D108BD9-81ED-4DB2-BD59-A6C34878D82A}">
                    <a16:rowId xmlns:a16="http://schemas.microsoft.com/office/drawing/2014/main" val="3275218570"/>
                  </a:ext>
                </a:extLst>
              </a:tr>
              <a:tr h="2347041">
                <a:tc>
                  <a:txBody>
                    <a:bodyPr/>
                    <a:lstStyle/>
                    <a:p>
                      <a:r>
                        <a:rPr lang="en-US" dirty="0"/>
                        <a:t>4. Configure frequency sweep analysis</a:t>
                      </a:r>
                    </a:p>
                  </a:txBody>
                  <a:tcPr/>
                </a:tc>
                <a:tc>
                  <a:txBody>
                    <a:bodyPr/>
                    <a:lstStyle/>
                    <a:p>
                      <a:r>
                        <a:rPr lang="en-US" dirty="0"/>
                        <a:t>5. Generate plot</a:t>
                      </a:r>
                    </a:p>
                  </a:txBody>
                  <a:tcPr/>
                </a:tc>
                <a:tc>
                  <a:txBody>
                    <a:bodyPr/>
                    <a:lstStyle/>
                    <a:p>
                      <a:r>
                        <a:rPr lang="en-US" dirty="0"/>
                        <a:t>6. Choose plot</a:t>
                      </a:r>
                      <a:br>
                        <a:rPr lang="en-US" dirty="0"/>
                      </a:br>
                      <a:r>
                        <a:rPr lang="en-US" sz="1200" dirty="0"/>
                        <a:t>Z Parameter,</a:t>
                      </a:r>
                      <a:br>
                        <a:rPr lang="en-US" sz="1200" dirty="0"/>
                      </a:br>
                      <a:r>
                        <a:rPr lang="en-US" sz="1200" dirty="0"/>
                        <a:t>Z(Port)</a:t>
                      </a:r>
                      <a:br>
                        <a:rPr lang="en-US" sz="1200" dirty="0"/>
                      </a:br>
                      <a:r>
                        <a:rPr lang="en-US" sz="1200" dirty="0"/>
                        <a:t>magnitude</a:t>
                      </a:r>
                      <a:endParaRPr lang="en-US" dirty="0"/>
                    </a:p>
                  </a:txBody>
                  <a:tcPr/>
                </a:tc>
                <a:extLst>
                  <a:ext uri="{0D108BD9-81ED-4DB2-BD59-A6C34878D82A}">
                    <a16:rowId xmlns:a16="http://schemas.microsoft.com/office/drawing/2014/main" val="2050397634"/>
                  </a:ext>
                </a:extLst>
              </a:tr>
            </a:tbl>
          </a:graphicData>
        </a:graphic>
      </p:graphicFrame>
      <p:sp>
        <p:nvSpPr>
          <p:cNvPr id="2" name="Slide Number Placeholder 1">
            <a:extLst>
              <a:ext uri="{FF2B5EF4-FFF2-40B4-BE49-F238E27FC236}">
                <a16:creationId xmlns:a16="http://schemas.microsoft.com/office/drawing/2014/main" id="{D95BAAB7-23A7-DA8F-25CE-F0FE770865A4}"/>
              </a:ext>
            </a:extLst>
          </p:cNvPr>
          <p:cNvSpPr>
            <a:spLocks noGrp="1"/>
          </p:cNvSpPr>
          <p:nvPr>
            <p:ph type="sldNum" sz="quarter" idx="11"/>
          </p:nvPr>
        </p:nvSpPr>
        <p:spPr/>
        <p:txBody>
          <a:bodyPr/>
          <a:lstStyle/>
          <a:p>
            <a:fld id="{F0D23093-2AB0-F74C-B865-1A12A15B650E}" type="slidenum">
              <a:rPr lang="en-US" smtClean="0"/>
              <a:pPr/>
              <a:t>59</a:t>
            </a:fld>
            <a:endParaRPr lang="en-US" dirty="0"/>
          </a:p>
        </p:txBody>
      </p:sp>
      <p:sp>
        <p:nvSpPr>
          <p:cNvPr id="3" name="Title 2">
            <a:extLst>
              <a:ext uri="{FF2B5EF4-FFF2-40B4-BE49-F238E27FC236}">
                <a16:creationId xmlns:a16="http://schemas.microsoft.com/office/drawing/2014/main" id="{97ED91EB-DF33-20C7-8818-003A3189CD9A}"/>
              </a:ext>
            </a:extLst>
          </p:cNvPr>
          <p:cNvSpPr>
            <a:spLocks noGrp="1"/>
          </p:cNvSpPr>
          <p:nvPr>
            <p:ph type="title"/>
          </p:nvPr>
        </p:nvSpPr>
        <p:spPr/>
        <p:txBody>
          <a:bodyPr/>
          <a:lstStyle/>
          <a:p>
            <a:r>
              <a:rPr lang="en-US" dirty="0"/>
              <a:t>Exercise 1</a:t>
            </a:r>
          </a:p>
        </p:txBody>
      </p:sp>
      <p:pic>
        <p:nvPicPr>
          <p:cNvPr id="6" name="Picture 5">
            <a:extLst>
              <a:ext uri="{FF2B5EF4-FFF2-40B4-BE49-F238E27FC236}">
                <a16:creationId xmlns:a16="http://schemas.microsoft.com/office/drawing/2014/main" id="{A236C4E4-9B42-EBCA-C38B-747823651168}"/>
              </a:ext>
            </a:extLst>
          </p:cNvPr>
          <p:cNvPicPr>
            <a:picLocks noChangeAspect="1"/>
          </p:cNvPicPr>
          <p:nvPr/>
        </p:nvPicPr>
        <p:blipFill rotWithShape="1">
          <a:blip r:embed="rId2"/>
          <a:srcRect l="31685" t="28889" r="22527" b="35555"/>
          <a:stretch/>
        </p:blipFill>
        <p:spPr>
          <a:xfrm>
            <a:off x="1905000" y="2669450"/>
            <a:ext cx="2086277" cy="1112681"/>
          </a:xfrm>
          <a:prstGeom prst="rect">
            <a:avLst/>
          </a:prstGeom>
        </p:spPr>
      </p:pic>
      <p:sp>
        <p:nvSpPr>
          <p:cNvPr id="10" name="TextBox 9">
            <a:extLst>
              <a:ext uri="{FF2B5EF4-FFF2-40B4-BE49-F238E27FC236}">
                <a16:creationId xmlns:a16="http://schemas.microsoft.com/office/drawing/2014/main" id="{535F7095-4C81-DC65-1E9C-0C4E0D7D4BD8}"/>
              </a:ext>
            </a:extLst>
          </p:cNvPr>
          <p:cNvSpPr txBox="1"/>
          <p:nvPr/>
        </p:nvSpPr>
        <p:spPr>
          <a:xfrm>
            <a:off x="711679" y="632282"/>
            <a:ext cx="6094562" cy="369332"/>
          </a:xfrm>
          <a:prstGeom prst="rect">
            <a:avLst/>
          </a:prstGeom>
          <a:noFill/>
        </p:spPr>
        <p:txBody>
          <a:bodyPr wrap="square">
            <a:spAutoFit/>
          </a:bodyPr>
          <a:lstStyle/>
          <a:p>
            <a:r>
              <a:rPr lang="en-US" dirty="0"/>
              <a:t>Analyze a circuit</a:t>
            </a:r>
          </a:p>
        </p:txBody>
      </p:sp>
      <p:pic>
        <p:nvPicPr>
          <p:cNvPr id="12" name="Picture 11">
            <a:extLst>
              <a:ext uri="{FF2B5EF4-FFF2-40B4-BE49-F238E27FC236}">
                <a16:creationId xmlns:a16="http://schemas.microsoft.com/office/drawing/2014/main" id="{E874F46B-8C3E-B941-8F05-CCD199B2A267}"/>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328177" y="2103081"/>
            <a:ext cx="2667231" cy="899238"/>
          </a:xfrm>
          <a:prstGeom prst="rect">
            <a:avLst/>
          </a:prstGeom>
        </p:spPr>
      </p:pic>
      <p:pic>
        <p:nvPicPr>
          <p:cNvPr id="16" name="Picture 15">
            <a:extLst>
              <a:ext uri="{FF2B5EF4-FFF2-40B4-BE49-F238E27FC236}">
                <a16:creationId xmlns:a16="http://schemas.microsoft.com/office/drawing/2014/main" id="{AFD7E6CF-8964-161F-5827-D3CAA1AF0FF3}"/>
              </a:ext>
            </a:extLst>
          </p:cNvPr>
          <p:cNvPicPr>
            <a:picLocks noChangeAspect="1"/>
          </p:cNvPicPr>
          <p:nvPr/>
        </p:nvPicPr>
        <p:blipFill>
          <a:blip r:embed="rId4"/>
          <a:stretch>
            <a:fillRect/>
          </a:stretch>
        </p:blipFill>
        <p:spPr>
          <a:xfrm>
            <a:off x="4267200" y="1964818"/>
            <a:ext cx="3635325" cy="1843192"/>
          </a:xfrm>
          <a:prstGeom prst="rect">
            <a:avLst/>
          </a:prstGeom>
        </p:spPr>
      </p:pic>
      <p:pic>
        <p:nvPicPr>
          <p:cNvPr id="18" name="Picture 17">
            <a:extLst>
              <a:ext uri="{FF2B5EF4-FFF2-40B4-BE49-F238E27FC236}">
                <a16:creationId xmlns:a16="http://schemas.microsoft.com/office/drawing/2014/main" id="{6CA14059-AE9C-7AFC-909D-FFE436817F05}"/>
              </a:ext>
            </a:extLst>
          </p:cNvPr>
          <p:cNvPicPr>
            <a:picLocks noChangeAspect="1"/>
          </p:cNvPicPr>
          <p:nvPr/>
        </p:nvPicPr>
        <p:blipFill>
          <a:blip r:embed="rId5"/>
          <a:stretch>
            <a:fillRect/>
          </a:stretch>
        </p:blipFill>
        <p:spPr>
          <a:xfrm>
            <a:off x="8976656" y="1865296"/>
            <a:ext cx="2576989" cy="1916835"/>
          </a:xfrm>
          <a:prstGeom prst="rect">
            <a:avLst/>
          </a:prstGeom>
        </p:spPr>
      </p:pic>
      <p:pic>
        <p:nvPicPr>
          <p:cNvPr id="20" name="Picture 19">
            <a:extLst>
              <a:ext uri="{FF2B5EF4-FFF2-40B4-BE49-F238E27FC236}">
                <a16:creationId xmlns:a16="http://schemas.microsoft.com/office/drawing/2014/main" id="{ED8C5F59-0423-A107-38F1-067BD30600A3}"/>
              </a:ext>
            </a:extLst>
          </p:cNvPr>
          <p:cNvPicPr>
            <a:picLocks noChangeAspect="1"/>
          </p:cNvPicPr>
          <p:nvPr/>
        </p:nvPicPr>
        <p:blipFill>
          <a:blip r:embed="rId6"/>
          <a:stretch>
            <a:fillRect/>
          </a:stretch>
        </p:blipFill>
        <p:spPr>
          <a:xfrm>
            <a:off x="990600" y="4287398"/>
            <a:ext cx="2456336" cy="1843192"/>
          </a:xfrm>
          <a:prstGeom prst="rect">
            <a:avLst/>
          </a:prstGeom>
        </p:spPr>
      </p:pic>
      <p:sp>
        <p:nvSpPr>
          <p:cNvPr id="21" name="Rectangle: Rounded Corners 20">
            <a:extLst>
              <a:ext uri="{FF2B5EF4-FFF2-40B4-BE49-F238E27FC236}">
                <a16:creationId xmlns:a16="http://schemas.microsoft.com/office/drawing/2014/main" id="{6EE3CE02-8091-EBCE-FC3E-52EB8266F834}"/>
              </a:ext>
            </a:extLst>
          </p:cNvPr>
          <p:cNvSpPr/>
          <p:nvPr/>
        </p:nvSpPr>
        <p:spPr>
          <a:xfrm>
            <a:off x="1524000" y="4876800"/>
            <a:ext cx="762000" cy="685800"/>
          </a:xfrm>
          <a:prstGeom prst="round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Rounded Corners 21">
            <a:extLst>
              <a:ext uri="{FF2B5EF4-FFF2-40B4-BE49-F238E27FC236}">
                <a16:creationId xmlns:a16="http://schemas.microsoft.com/office/drawing/2014/main" id="{7CA2F3AD-AA0C-A16A-DEF9-8438DD9DA7B5}"/>
              </a:ext>
            </a:extLst>
          </p:cNvPr>
          <p:cNvSpPr/>
          <p:nvPr/>
        </p:nvSpPr>
        <p:spPr>
          <a:xfrm>
            <a:off x="2286000" y="4876800"/>
            <a:ext cx="304800" cy="304800"/>
          </a:xfrm>
          <a:prstGeom prst="round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a:extLst>
              <a:ext uri="{FF2B5EF4-FFF2-40B4-BE49-F238E27FC236}">
                <a16:creationId xmlns:a16="http://schemas.microsoft.com/office/drawing/2014/main" id="{804875DC-079D-9078-4872-FE84EADBFF0F}"/>
              </a:ext>
            </a:extLst>
          </p:cNvPr>
          <p:cNvPicPr>
            <a:picLocks noChangeAspect="1"/>
          </p:cNvPicPr>
          <p:nvPr/>
        </p:nvPicPr>
        <p:blipFill>
          <a:blip r:embed="rId7"/>
          <a:stretch>
            <a:fillRect/>
          </a:stretch>
        </p:blipFill>
        <p:spPr>
          <a:xfrm>
            <a:off x="4318203" y="4284214"/>
            <a:ext cx="3306855" cy="1735585"/>
          </a:xfrm>
          <a:prstGeom prst="rect">
            <a:avLst/>
          </a:prstGeom>
        </p:spPr>
      </p:pic>
      <p:pic>
        <p:nvPicPr>
          <p:cNvPr id="26" name="Picture 25">
            <a:extLst>
              <a:ext uri="{FF2B5EF4-FFF2-40B4-BE49-F238E27FC236}">
                <a16:creationId xmlns:a16="http://schemas.microsoft.com/office/drawing/2014/main" id="{F2F381C6-2CCB-1247-DE62-C4DA32C101A9}"/>
              </a:ext>
            </a:extLst>
          </p:cNvPr>
          <p:cNvPicPr>
            <a:picLocks noChangeAspect="1"/>
          </p:cNvPicPr>
          <p:nvPr/>
        </p:nvPicPr>
        <p:blipFill>
          <a:blip r:embed="rId8"/>
          <a:stretch>
            <a:fillRect/>
          </a:stretch>
        </p:blipFill>
        <p:spPr>
          <a:xfrm>
            <a:off x="9033427" y="4190999"/>
            <a:ext cx="2701373" cy="1843191"/>
          </a:xfrm>
          <a:prstGeom prst="rect">
            <a:avLst/>
          </a:prstGeom>
        </p:spPr>
      </p:pic>
    </p:spTree>
    <p:extLst>
      <p:ext uri="{BB962C8B-B14F-4D97-AF65-F5344CB8AC3E}">
        <p14:creationId xmlns:p14="http://schemas.microsoft.com/office/powerpoint/2010/main" val="560258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B5B5328C-CA46-D656-4288-0F99E5C50612}"/>
              </a:ext>
            </a:extLst>
          </p:cNvPr>
          <p:cNvSpPr/>
          <p:nvPr/>
        </p:nvSpPr>
        <p:spPr>
          <a:xfrm>
            <a:off x="1846521" y="2468859"/>
            <a:ext cx="4114800" cy="1905000"/>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AD69DD20-614E-64D9-D82F-C3CB68143650}"/>
              </a:ext>
            </a:extLst>
          </p:cNvPr>
          <p:cNvSpPr>
            <a:spLocks noGrp="1"/>
          </p:cNvSpPr>
          <p:nvPr>
            <p:ph type="sldNum" sz="quarter" idx="11"/>
          </p:nvPr>
        </p:nvSpPr>
        <p:spPr/>
        <p:txBody>
          <a:bodyPr/>
          <a:lstStyle/>
          <a:p>
            <a:fld id="{F0D23093-2AB0-F74C-B865-1A12A15B650E}" type="slidenum">
              <a:rPr lang="en-US" smtClean="0">
                <a:latin typeface="+mn-lt"/>
              </a:rPr>
              <a:pPr/>
              <a:t>6</a:t>
            </a:fld>
            <a:endParaRPr lang="en-US" dirty="0">
              <a:latin typeface="+mn-lt"/>
            </a:endParaRPr>
          </a:p>
        </p:txBody>
      </p:sp>
      <p:sp>
        <p:nvSpPr>
          <p:cNvPr id="3" name="Title 2">
            <a:extLst>
              <a:ext uri="{FF2B5EF4-FFF2-40B4-BE49-F238E27FC236}">
                <a16:creationId xmlns:a16="http://schemas.microsoft.com/office/drawing/2014/main" id="{C08BEC99-90C3-220E-CFB9-3338D3EAC49F}"/>
              </a:ext>
            </a:extLst>
          </p:cNvPr>
          <p:cNvSpPr>
            <a:spLocks noGrp="1"/>
          </p:cNvSpPr>
          <p:nvPr>
            <p:ph type="title"/>
          </p:nvPr>
        </p:nvSpPr>
        <p:spPr/>
        <p:txBody>
          <a:bodyPr/>
          <a:lstStyle/>
          <a:p>
            <a:r>
              <a:rPr lang="en-US" dirty="0">
                <a:latin typeface="+mn-lt"/>
              </a:rPr>
              <a:t>Load impedance</a:t>
            </a:r>
          </a:p>
        </p:txBody>
      </p:sp>
      <p:pic>
        <p:nvPicPr>
          <p:cNvPr id="7" name="Picture 6">
            <a:extLst>
              <a:ext uri="{FF2B5EF4-FFF2-40B4-BE49-F238E27FC236}">
                <a16:creationId xmlns:a16="http://schemas.microsoft.com/office/drawing/2014/main" id="{0272F48C-5499-DB8F-E438-9CAD98F3DC01}"/>
              </a:ext>
            </a:extLst>
          </p:cNvPr>
          <p:cNvPicPr>
            <a:picLocks noChangeAspect="1"/>
          </p:cNvPicPr>
          <p:nvPr/>
        </p:nvPicPr>
        <p:blipFill rotWithShape="1">
          <a:blip r:embed="rId3">
            <a:clrChange>
              <a:clrFrom>
                <a:srgbClr val="FFFFFF"/>
              </a:clrFrom>
              <a:clrTo>
                <a:srgbClr val="FFFFFF">
                  <a:alpha val="0"/>
                </a:srgbClr>
              </a:clrTo>
            </a:clrChange>
          </a:blip>
          <a:srcRect l="52759" t="37970" r="13936" b="29297"/>
          <a:stretch/>
        </p:blipFill>
        <p:spPr>
          <a:xfrm>
            <a:off x="1828800" y="2555693"/>
            <a:ext cx="3810000" cy="1905000"/>
          </a:xfrm>
          <a:prstGeom prst="rect">
            <a:avLst/>
          </a:prstGeom>
        </p:spPr>
      </p:pic>
      <p:pic>
        <p:nvPicPr>
          <p:cNvPr id="9" name="Picture 8">
            <a:extLst>
              <a:ext uri="{FF2B5EF4-FFF2-40B4-BE49-F238E27FC236}">
                <a16:creationId xmlns:a16="http://schemas.microsoft.com/office/drawing/2014/main" id="{C2C407AC-6E53-5ABE-BC47-935A456828BF}"/>
              </a:ext>
            </a:extLst>
          </p:cNvPr>
          <p:cNvPicPr>
            <a:picLocks noChangeAspect="1"/>
          </p:cNvPicPr>
          <p:nvPr/>
        </p:nvPicPr>
        <p:blipFill rotWithShape="1">
          <a:blip r:embed="rId4">
            <a:clrChange>
              <a:clrFrom>
                <a:srgbClr val="FFFFFF"/>
              </a:clrFrom>
              <a:clrTo>
                <a:srgbClr val="FFFFFF">
                  <a:alpha val="0"/>
                </a:srgbClr>
              </a:clrTo>
            </a:clrChange>
          </a:blip>
          <a:srcRect l="22689" t="27741" r="59950" b="39525"/>
          <a:stretch/>
        </p:blipFill>
        <p:spPr>
          <a:xfrm>
            <a:off x="288354" y="2729359"/>
            <a:ext cx="1388046" cy="1331460"/>
          </a:xfrm>
          <a:prstGeom prst="rect">
            <a:avLst/>
          </a:prstGeom>
        </p:spPr>
      </p:pic>
      <p:cxnSp>
        <p:nvCxnSpPr>
          <p:cNvPr id="11" name="Straight Connector 10">
            <a:extLst>
              <a:ext uri="{FF2B5EF4-FFF2-40B4-BE49-F238E27FC236}">
                <a16:creationId xmlns:a16="http://schemas.microsoft.com/office/drawing/2014/main" id="{2592D3A4-A6B7-639F-C81B-D8147FAA55DA}"/>
              </a:ext>
            </a:extLst>
          </p:cNvPr>
          <p:cNvCxnSpPr/>
          <p:nvPr/>
        </p:nvCxnSpPr>
        <p:spPr>
          <a:xfrm>
            <a:off x="1260764" y="2957959"/>
            <a:ext cx="831273" cy="0"/>
          </a:xfrm>
          <a:prstGeom prst="line">
            <a:avLst/>
          </a:prstGeom>
          <a:ln>
            <a:solidFill>
              <a:srgbClr val="FF0000"/>
            </a:solidFill>
            <a:prstDash val="lgDash"/>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81EB96E-F914-3D3C-D2A5-EDF73FB6F692}"/>
              </a:ext>
            </a:extLst>
          </p:cNvPr>
          <p:cNvCxnSpPr/>
          <p:nvPr/>
        </p:nvCxnSpPr>
        <p:spPr>
          <a:xfrm>
            <a:off x="1257615" y="3906027"/>
            <a:ext cx="831273" cy="0"/>
          </a:xfrm>
          <a:prstGeom prst="line">
            <a:avLst/>
          </a:prstGeom>
          <a:ln>
            <a:solidFill>
              <a:srgbClr val="FF0000"/>
            </a:solidFill>
            <a:prstDash val="lg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5804B192-9C83-9E5D-F275-FC31DB99CE16}"/>
                  </a:ext>
                </a:extLst>
              </p:cNvPr>
              <p:cNvSpPr txBox="1"/>
              <p:nvPr/>
            </p:nvSpPr>
            <p:spPr>
              <a:xfrm>
                <a:off x="2514600" y="4904601"/>
                <a:ext cx="2315314" cy="276999"/>
              </a:xfrm>
              <a:prstGeom prst="rect">
                <a:avLst/>
              </a:prstGeom>
              <a:noFill/>
            </p:spPr>
            <p:txBody>
              <a:bodyPr wrap="none" lIns="0" tIns="0" rIns="0" bIns="0" rtlCol="0">
                <a:spAutoFit/>
              </a:bodyPr>
              <a:lstStyle/>
              <a:p>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𝑍</m:t>
                        </m:r>
                      </m:e>
                      <m:sub>
                        <m:r>
                          <a:rPr lang="en-US" b="0" i="1" smtClean="0">
                            <a:latin typeface="Cambria Math" panose="02040503050406030204" pitchFamily="18" charset="0"/>
                          </a:rPr>
                          <m:t>𝐿</m:t>
                        </m:r>
                      </m:sub>
                    </m:sSub>
                    <m:r>
                      <a:rPr lang="en-US" b="0" i="1" smtClean="0">
                        <a:latin typeface="Cambria Math" panose="02040503050406030204" pitchFamily="18" charset="0"/>
                      </a:rPr>
                      <m:t> </m:t>
                    </m:r>
                  </m:oMath>
                </a14:m>
                <a:r>
                  <a:rPr lang="en-US" dirty="0"/>
                  <a:t>frequency dependent</a:t>
                </a:r>
              </a:p>
            </p:txBody>
          </p:sp>
        </mc:Choice>
        <mc:Fallback xmlns="">
          <p:sp>
            <p:nvSpPr>
              <p:cNvPr id="14" name="TextBox 13">
                <a:extLst>
                  <a:ext uri="{FF2B5EF4-FFF2-40B4-BE49-F238E27FC236}">
                    <a16:creationId xmlns:a16="http://schemas.microsoft.com/office/drawing/2014/main" id="{5804B192-9C83-9E5D-F275-FC31DB99CE16}"/>
                  </a:ext>
                </a:extLst>
              </p:cNvPr>
              <p:cNvSpPr txBox="1">
                <a:spLocks noRot="1" noChangeAspect="1" noMove="1" noResize="1" noEditPoints="1" noAdjustHandles="1" noChangeArrowheads="1" noChangeShapeType="1" noTextEdit="1"/>
              </p:cNvSpPr>
              <p:nvPr/>
            </p:nvSpPr>
            <p:spPr>
              <a:xfrm>
                <a:off x="2514600" y="4904601"/>
                <a:ext cx="2315314" cy="276999"/>
              </a:xfrm>
              <a:prstGeom prst="rect">
                <a:avLst/>
              </a:prstGeom>
              <a:blipFill>
                <a:blip r:embed="rId5"/>
                <a:stretch>
                  <a:fillRect l="-3694" t="-28889" r="-5805" b="-51111"/>
                </a:stretch>
              </a:blipFill>
            </p:spPr>
            <p:txBody>
              <a:bodyPr/>
              <a:lstStyle/>
              <a:p>
                <a:r>
                  <a:rPr lang="en-US">
                    <a:noFill/>
                  </a:rPr>
                  <a:t> </a:t>
                </a:r>
              </a:p>
            </p:txBody>
          </p:sp>
        </mc:Fallback>
      </mc:AlternateContent>
      <p:sp>
        <p:nvSpPr>
          <p:cNvPr id="16" name="Rectangle 15">
            <a:extLst>
              <a:ext uri="{FF2B5EF4-FFF2-40B4-BE49-F238E27FC236}">
                <a16:creationId xmlns:a16="http://schemas.microsoft.com/office/drawing/2014/main" id="{23FBCC82-5FF6-2FDD-69CE-6C79EC3889D6}"/>
              </a:ext>
            </a:extLst>
          </p:cNvPr>
          <p:cNvSpPr/>
          <p:nvPr/>
        </p:nvSpPr>
        <p:spPr>
          <a:xfrm>
            <a:off x="663410" y="671253"/>
            <a:ext cx="10918989" cy="369332"/>
          </a:xfrm>
          <a:prstGeom prst="rect">
            <a:avLst/>
          </a:prstGeom>
        </p:spPr>
        <p:txBody>
          <a:bodyPr wrap="square">
            <a:spAutoFit/>
          </a:bodyPr>
          <a:lstStyle/>
          <a:p>
            <a:r>
              <a:rPr lang="en-US" sz="1800" i="1" dirty="0"/>
              <a:t>Load impedance is frequency dependent and will have different value for different input signals</a:t>
            </a:r>
          </a:p>
        </p:txBody>
      </p:sp>
      <p:sp>
        <p:nvSpPr>
          <p:cNvPr id="23" name="TextBox 22">
            <a:extLst>
              <a:ext uri="{FF2B5EF4-FFF2-40B4-BE49-F238E27FC236}">
                <a16:creationId xmlns:a16="http://schemas.microsoft.com/office/drawing/2014/main" id="{9C8297DC-4CC5-76C9-CE85-937F927D0272}"/>
              </a:ext>
            </a:extLst>
          </p:cNvPr>
          <p:cNvSpPr txBox="1"/>
          <p:nvPr/>
        </p:nvSpPr>
        <p:spPr>
          <a:xfrm>
            <a:off x="5942271" y="4901782"/>
            <a:ext cx="6096000" cy="1077218"/>
          </a:xfrm>
          <a:prstGeom prst="rect">
            <a:avLst/>
          </a:prstGeom>
          <a:noFill/>
        </p:spPr>
        <p:txBody>
          <a:bodyPr wrap="square">
            <a:spAutoFit/>
          </a:bodyPr>
          <a:lstStyle/>
          <a:p>
            <a:r>
              <a:rPr lang="en-US" sz="1600" dirty="0"/>
              <a:t>Although the resistor is 200 Ohm, at 100MHz the load impedance appears as 50 Ohm. This will mean that any input impedance should be 50 Ohm, in order to have a matched network and the correct voltage to appear on the load.</a:t>
            </a:r>
          </a:p>
        </p:txBody>
      </p:sp>
      <p:pic>
        <p:nvPicPr>
          <p:cNvPr id="22" name="Picture 21">
            <a:extLst>
              <a:ext uri="{FF2B5EF4-FFF2-40B4-BE49-F238E27FC236}">
                <a16:creationId xmlns:a16="http://schemas.microsoft.com/office/drawing/2014/main" id="{C16B3967-821D-9AC6-72B3-8B30BDAC8DFB}"/>
              </a:ext>
            </a:extLst>
          </p:cNvPr>
          <p:cNvPicPr>
            <a:picLocks noChangeAspect="1"/>
          </p:cNvPicPr>
          <p:nvPr/>
        </p:nvPicPr>
        <p:blipFill rotWithShape="1">
          <a:blip r:embed="rId6"/>
          <a:srcRect b="10607"/>
          <a:stretch/>
        </p:blipFill>
        <p:spPr>
          <a:xfrm>
            <a:off x="6019800" y="1554256"/>
            <a:ext cx="6172200" cy="2970119"/>
          </a:xfrm>
          <a:prstGeom prst="rect">
            <a:avLst/>
          </a:prstGeom>
        </p:spPr>
      </p:pic>
    </p:spTree>
    <p:extLst>
      <p:ext uri="{BB962C8B-B14F-4D97-AF65-F5344CB8AC3E}">
        <p14:creationId xmlns:p14="http://schemas.microsoft.com/office/powerpoint/2010/main" val="195817185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3BC3535-A6A0-6E86-6E06-8AAE3CEC8369}"/>
              </a:ext>
            </a:extLst>
          </p:cNvPr>
          <p:cNvSpPr>
            <a:spLocks noGrp="1"/>
          </p:cNvSpPr>
          <p:nvPr>
            <p:ph type="sldNum" sz="quarter" idx="11"/>
          </p:nvPr>
        </p:nvSpPr>
        <p:spPr/>
        <p:txBody>
          <a:bodyPr/>
          <a:lstStyle/>
          <a:p>
            <a:fld id="{F0D23093-2AB0-F74C-B865-1A12A15B650E}" type="slidenum">
              <a:rPr lang="en-US" smtClean="0"/>
              <a:pPr/>
              <a:t>60</a:t>
            </a:fld>
            <a:endParaRPr lang="en-US" dirty="0"/>
          </a:p>
        </p:txBody>
      </p:sp>
      <p:sp>
        <p:nvSpPr>
          <p:cNvPr id="3" name="Title 2">
            <a:extLst>
              <a:ext uri="{FF2B5EF4-FFF2-40B4-BE49-F238E27FC236}">
                <a16:creationId xmlns:a16="http://schemas.microsoft.com/office/drawing/2014/main" id="{736089E6-D6BC-D65A-2349-B459802C02E9}"/>
              </a:ext>
            </a:extLst>
          </p:cNvPr>
          <p:cNvSpPr>
            <a:spLocks noGrp="1"/>
          </p:cNvSpPr>
          <p:nvPr>
            <p:ph type="title"/>
          </p:nvPr>
        </p:nvSpPr>
        <p:spPr/>
        <p:txBody>
          <a:bodyPr/>
          <a:lstStyle/>
          <a:p>
            <a:r>
              <a:rPr lang="en-US" dirty="0"/>
              <a:t>Exercise 1 Expected Results</a:t>
            </a:r>
          </a:p>
        </p:txBody>
      </p:sp>
      <p:pic>
        <p:nvPicPr>
          <p:cNvPr id="8" name="Picture 7">
            <a:extLst>
              <a:ext uri="{FF2B5EF4-FFF2-40B4-BE49-F238E27FC236}">
                <a16:creationId xmlns:a16="http://schemas.microsoft.com/office/drawing/2014/main" id="{72B70AF4-8227-04B5-AB87-D2975B4674E6}"/>
              </a:ext>
            </a:extLst>
          </p:cNvPr>
          <p:cNvPicPr>
            <a:picLocks noChangeAspect="1"/>
          </p:cNvPicPr>
          <p:nvPr/>
        </p:nvPicPr>
        <p:blipFill>
          <a:blip r:embed="rId2"/>
          <a:stretch>
            <a:fillRect/>
          </a:stretch>
        </p:blipFill>
        <p:spPr>
          <a:xfrm>
            <a:off x="914400" y="821293"/>
            <a:ext cx="9829800" cy="5291461"/>
          </a:xfrm>
          <a:prstGeom prst="rect">
            <a:avLst/>
          </a:prstGeom>
        </p:spPr>
      </p:pic>
    </p:spTree>
    <p:extLst>
      <p:ext uri="{BB962C8B-B14F-4D97-AF65-F5344CB8AC3E}">
        <p14:creationId xmlns:p14="http://schemas.microsoft.com/office/powerpoint/2010/main" val="26024790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46C68E5-5A78-CB8A-04C0-242493A04DCA}"/>
              </a:ext>
            </a:extLst>
          </p:cNvPr>
          <p:cNvSpPr>
            <a:spLocks noGrp="1"/>
          </p:cNvSpPr>
          <p:nvPr>
            <p:ph type="sldNum" sz="quarter" idx="11"/>
          </p:nvPr>
        </p:nvSpPr>
        <p:spPr/>
        <p:txBody>
          <a:bodyPr/>
          <a:lstStyle/>
          <a:p>
            <a:fld id="{F0D23093-2AB0-F74C-B865-1A12A15B650E}" type="slidenum">
              <a:rPr lang="en-US" smtClean="0"/>
              <a:pPr/>
              <a:t>61</a:t>
            </a:fld>
            <a:endParaRPr lang="en-US" dirty="0"/>
          </a:p>
        </p:txBody>
      </p:sp>
      <p:sp>
        <p:nvSpPr>
          <p:cNvPr id="3" name="Title 2">
            <a:extLst>
              <a:ext uri="{FF2B5EF4-FFF2-40B4-BE49-F238E27FC236}">
                <a16:creationId xmlns:a16="http://schemas.microsoft.com/office/drawing/2014/main" id="{60202512-EEF2-9585-41B0-B6E55D6093A2}"/>
              </a:ext>
            </a:extLst>
          </p:cNvPr>
          <p:cNvSpPr>
            <a:spLocks noGrp="1"/>
          </p:cNvSpPr>
          <p:nvPr>
            <p:ph type="title"/>
          </p:nvPr>
        </p:nvSpPr>
        <p:spPr/>
        <p:txBody>
          <a:bodyPr/>
          <a:lstStyle/>
          <a:p>
            <a:r>
              <a:rPr lang="en-US" dirty="0"/>
              <a:t>Exercise 2</a:t>
            </a:r>
          </a:p>
        </p:txBody>
      </p:sp>
      <p:sp>
        <p:nvSpPr>
          <p:cNvPr id="4" name="Text Placeholder 3">
            <a:extLst>
              <a:ext uri="{FF2B5EF4-FFF2-40B4-BE49-F238E27FC236}">
                <a16:creationId xmlns:a16="http://schemas.microsoft.com/office/drawing/2014/main" id="{9451303C-599F-FEC5-51BF-F47B2CAB0489}"/>
              </a:ext>
            </a:extLst>
          </p:cNvPr>
          <p:cNvSpPr>
            <a:spLocks noGrp="1"/>
          </p:cNvSpPr>
          <p:nvPr>
            <p:ph type="body" sz="quarter" idx="13"/>
          </p:nvPr>
        </p:nvSpPr>
        <p:spPr/>
        <p:txBody>
          <a:bodyPr/>
          <a:lstStyle/>
          <a:p>
            <a:r>
              <a:rPr lang="en-US" dirty="0"/>
              <a:t>Generate plots for </a:t>
            </a:r>
          </a:p>
          <a:p>
            <a:pPr lvl="1"/>
            <a:r>
              <a:rPr lang="en-US" dirty="0"/>
              <a:t>S-Parameters, </a:t>
            </a:r>
            <a:br>
              <a:rPr lang="en-US" dirty="0"/>
            </a:br>
            <a:br>
              <a:rPr lang="en-US" dirty="0"/>
            </a:br>
            <a:br>
              <a:rPr lang="en-US" dirty="0"/>
            </a:br>
            <a:br>
              <a:rPr lang="en-US" dirty="0"/>
            </a:br>
            <a:endParaRPr lang="en-US" dirty="0"/>
          </a:p>
          <a:p>
            <a:pPr lvl="1"/>
            <a:r>
              <a:rPr lang="en-US" dirty="0"/>
              <a:t>Smith plot,</a:t>
            </a:r>
            <a:br>
              <a:rPr lang="en-US" dirty="0"/>
            </a:br>
            <a:br>
              <a:rPr lang="en-US" dirty="0"/>
            </a:br>
            <a:br>
              <a:rPr lang="en-US" dirty="0"/>
            </a:br>
            <a:br>
              <a:rPr lang="en-US" dirty="0"/>
            </a:br>
            <a:endParaRPr lang="en-US" dirty="0"/>
          </a:p>
          <a:p>
            <a:pPr lvl="1"/>
            <a:r>
              <a:rPr lang="en-US" dirty="0"/>
              <a:t>Z parameter for real and imaginary part</a:t>
            </a:r>
          </a:p>
        </p:txBody>
      </p:sp>
      <p:sp>
        <p:nvSpPr>
          <p:cNvPr id="5" name="TextBox 4">
            <a:extLst>
              <a:ext uri="{FF2B5EF4-FFF2-40B4-BE49-F238E27FC236}">
                <a16:creationId xmlns:a16="http://schemas.microsoft.com/office/drawing/2014/main" id="{3DADD589-4B9B-28DA-9061-9C4571A15AFC}"/>
              </a:ext>
            </a:extLst>
          </p:cNvPr>
          <p:cNvSpPr txBox="1"/>
          <p:nvPr/>
        </p:nvSpPr>
        <p:spPr>
          <a:xfrm>
            <a:off x="711679" y="632282"/>
            <a:ext cx="6094562" cy="369332"/>
          </a:xfrm>
          <a:prstGeom prst="rect">
            <a:avLst/>
          </a:prstGeom>
          <a:noFill/>
        </p:spPr>
        <p:txBody>
          <a:bodyPr wrap="square">
            <a:spAutoFit/>
          </a:bodyPr>
          <a:lstStyle/>
          <a:p>
            <a:r>
              <a:rPr lang="en-US" dirty="0"/>
              <a:t>Generate additional plots</a:t>
            </a:r>
          </a:p>
        </p:txBody>
      </p:sp>
      <p:pic>
        <p:nvPicPr>
          <p:cNvPr id="9" name="Picture 8">
            <a:extLst>
              <a:ext uri="{FF2B5EF4-FFF2-40B4-BE49-F238E27FC236}">
                <a16:creationId xmlns:a16="http://schemas.microsoft.com/office/drawing/2014/main" id="{242D0123-28E6-21A0-C906-031C0B7B7A21}"/>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Layer>
                </a14:imgProps>
              </a:ext>
            </a:extLst>
          </a:blip>
          <a:stretch>
            <a:fillRect/>
          </a:stretch>
        </p:blipFill>
        <p:spPr>
          <a:xfrm>
            <a:off x="8259618" y="2640729"/>
            <a:ext cx="3352798" cy="1804838"/>
          </a:xfrm>
          <a:prstGeom prst="rect">
            <a:avLst/>
          </a:prstGeom>
        </p:spPr>
      </p:pic>
      <p:pic>
        <p:nvPicPr>
          <p:cNvPr id="7" name="Picture 6">
            <a:extLst>
              <a:ext uri="{FF2B5EF4-FFF2-40B4-BE49-F238E27FC236}">
                <a16:creationId xmlns:a16="http://schemas.microsoft.com/office/drawing/2014/main" id="{EB58D4F9-25AA-7660-7B4F-A6DDB17BD6E3}"/>
              </a:ext>
            </a:extLst>
          </p:cNvPr>
          <p:cNvPicPr>
            <a:picLocks noChangeAspect="1"/>
          </p:cNvPicPr>
          <p:nvPr/>
        </p:nvPicPr>
        <p:blipFill>
          <a:blip r:embed="rId4">
            <a:extLst>
              <a:ext uri="{BEBA8EAE-BF5A-486C-A8C5-ECC9F3942E4B}">
                <a14:imgProps xmlns:a14="http://schemas.microsoft.com/office/drawing/2010/main">
                  <a14:imgLayer r:embed="rId5">
                    <a14:imgEffect>
                      <a14:saturation sat="400000"/>
                    </a14:imgEffect>
                  </a14:imgLayer>
                </a14:imgProps>
              </a:ext>
            </a:extLst>
          </a:blip>
          <a:stretch>
            <a:fillRect/>
          </a:stretch>
        </p:blipFill>
        <p:spPr>
          <a:xfrm>
            <a:off x="5562600" y="503120"/>
            <a:ext cx="3962400" cy="2132991"/>
          </a:xfrm>
          <a:prstGeom prst="rect">
            <a:avLst/>
          </a:prstGeom>
        </p:spPr>
      </p:pic>
      <p:pic>
        <p:nvPicPr>
          <p:cNvPr id="11" name="Picture 10">
            <a:extLst>
              <a:ext uri="{FF2B5EF4-FFF2-40B4-BE49-F238E27FC236}">
                <a16:creationId xmlns:a16="http://schemas.microsoft.com/office/drawing/2014/main" id="{8A50FD81-1DB5-597C-D062-2EB27E0E4C56}"/>
              </a:ext>
            </a:extLst>
          </p:cNvPr>
          <p:cNvPicPr>
            <a:picLocks noChangeAspect="1"/>
          </p:cNvPicPr>
          <p:nvPr/>
        </p:nvPicPr>
        <p:blipFill>
          <a:blip r:embed="rId6">
            <a:extLst>
              <a:ext uri="{BEBA8EAE-BF5A-486C-A8C5-ECC9F3942E4B}">
                <a14:imgProps xmlns:a14="http://schemas.microsoft.com/office/drawing/2010/main">
                  <a14:imgLayer r:embed="rId7">
                    <a14:imgEffect>
                      <a14:saturation sat="400000"/>
                    </a14:imgEffect>
                  </a14:imgLayer>
                </a14:imgProps>
              </a:ext>
            </a:extLst>
          </a:blip>
          <a:stretch>
            <a:fillRect/>
          </a:stretch>
        </p:blipFill>
        <p:spPr>
          <a:xfrm>
            <a:off x="6995712" y="4572000"/>
            <a:ext cx="3148884" cy="1695069"/>
          </a:xfrm>
          <a:prstGeom prst="rect">
            <a:avLst/>
          </a:prstGeom>
        </p:spPr>
      </p:pic>
    </p:spTree>
    <p:extLst>
      <p:ext uri="{BB962C8B-B14F-4D97-AF65-F5344CB8AC3E}">
        <p14:creationId xmlns:p14="http://schemas.microsoft.com/office/powerpoint/2010/main" val="233675605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8820576-1783-2D91-650A-07A214B4A551}"/>
              </a:ext>
            </a:extLst>
          </p:cNvPr>
          <p:cNvSpPr>
            <a:spLocks noGrp="1"/>
          </p:cNvSpPr>
          <p:nvPr>
            <p:ph type="sldNum" sz="quarter" idx="11"/>
          </p:nvPr>
        </p:nvSpPr>
        <p:spPr/>
        <p:txBody>
          <a:bodyPr/>
          <a:lstStyle/>
          <a:p>
            <a:fld id="{F0D23093-2AB0-F74C-B865-1A12A15B650E}" type="slidenum">
              <a:rPr lang="en-US" smtClean="0"/>
              <a:pPr/>
              <a:t>62</a:t>
            </a:fld>
            <a:endParaRPr lang="en-US" dirty="0"/>
          </a:p>
        </p:txBody>
      </p:sp>
      <p:sp>
        <p:nvSpPr>
          <p:cNvPr id="3" name="Title 2">
            <a:extLst>
              <a:ext uri="{FF2B5EF4-FFF2-40B4-BE49-F238E27FC236}">
                <a16:creationId xmlns:a16="http://schemas.microsoft.com/office/drawing/2014/main" id="{1789FBAA-6A0C-AC5D-1324-CC25CDE7E63C}"/>
              </a:ext>
            </a:extLst>
          </p:cNvPr>
          <p:cNvSpPr>
            <a:spLocks noGrp="1"/>
          </p:cNvSpPr>
          <p:nvPr>
            <p:ph type="title"/>
          </p:nvPr>
        </p:nvSpPr>
        <p:spPr/>
        <p:txBody>
          <a:bodyPr/>
          <a:lstStyle/>
          <a:p>
            <a:r>
              <a:rPr lang="en-US" dirty="0"/>
              <a:t>Exercise 3</a:t>
            </a:r>
          </a:p>
        </p:txBody>
      </p:sp>
      <p:sp>
        <p:nvSpPr>
          <p:cNvPr id="4" name="Text Placeholder 3">
            <a:extLst>
              <a:ext uri="{FF2B5EF4-FFF2-40B4-BE49-F238E27FC236}">
                <a16:creationId xmlns:a16="http://schemas.microsoft.com/office/drawing/2014/main" id="{4D1D8C75-7BC1-0383-82AE-4113F68D8D6A}"/>
              </a:ext>
            </a:extLst>
          </p:cNvPr>
          <p:cNvSpPr>
            <a:spLocks noGrp="1"/>
          </p:cNvSpPr>
          <p:nvPr>
            <p:ph type="body" sz="quarter" idx="13"/>
          </p:nvPr>
        </p:nvSpPr>
        <p:spPr/>
        <p:txBody>
          <a:bodyPr/>
          <a:lstStyle/>
          <a:p>
            <a:r>
              <a:rPr lang="en-US" dirty="0"/>
              <a:t>Change values on CL and LL and perform analysis again</a:t>
            </a:r>
          </a:p>
        </p:txBody>
      </p:sp>
      <p:pic>
        <p:nvPicPr>
          <p:cNvPr id="6" name="Picture 5">
            <a:extLst>
              <a:ext uri="{FF2B5EF4-FFF2-40B4-BE49-F238E27FC236}">
                <a16:creationId xmlns:a16="http://schemas.microsoft.com/office/drawing/2014/main" id="{A6A7757A-801F-DDF9-59D6-C393D71697EA}"/>
              </a:ext>
            </a:extLst>
          </p:cNvPr>
          <p:cNvPicPr>
            <a:picLocks noChangeAspect="1"/>
          </p:cNvPicPr>
          <p:nvPr/>
        </p:nvPicPr>
        <p:blipFill>
          <a:blip r:embed="rId2"/>
          <a:stretch>
            <a:fillRect/>
          </a:stretch>
        </p:blipFill>
        <p:spPr>
          <a:xfrm>
            <a:off x="914400" y="2286000"/>
            <a:ext cx="3972479" cy="3858163"/>
          </a:xfrm>
          <a:prstGeom prst="rect">
            <a:avLst/>
          </a:prstGeom>
        </p:spPr>
      </p:pic>
      <p:sp>
        <p:nvSpPr>
          <p:cNvPr id="7" name="Rectangle: Rounded Corners 6">
            <a:extLst>
              <a:ext uri="{FF2B5EF4-FFF2-40B4-BE49-F238E27FC236}">
                <a16:creationId xmlns:a16="http://schemas.microsoft.com/office/drawing/2014/main" id="{76272E75-2A7F-90B2-78A3-D6BF7764173D}"/>
              </a:ext>
            </a:extLst>
          </p:cNvPr>
          <p:cNvSpPr/>
          <p:nvPr/>
        </p:nvSpPr>
        <p:spPr>
          <a:xfrm>
            <a:off x="762000" y="5334000"/>
            <a:ext cx="3505200" cy="533400"/>
          </a:xfrm>
          <a:prstGeom prst="round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32227E1A-09E1-B8DD-EC3F-8C92FE12CB90}"/>
              </a:ext>
            </a:extLst>
          </p:cNvPr>
          <p:cNvSpPr txBox="1"/>
          <p:nvPr/>
        </p:nvSpPr>
        <p:spPr>
          <a:xfrm>
            <a:off x="711679" y="632282"/>
            <a:ext cx="6094562" cy="369332"/>
          </a:xfrm>
          <a:prstGeom prst="rect">
            <a:avLst/>
          </a:prstGeom>
          <a:noFill/>
        </p:spPr>
        <p:txBody>
          <a:bodyPr wrap="square">
            <a:spAutoFit/>
          </a:bodyPr>
          <a:lstStyle/>
          <a:p>
            <a:r>
              <a:rPr lang="en-US" dirty="0"/>
              <a:t>Analyze a circuit </a:t>
            </a:r>
          </a:p>
        </p:txBody>
      </p:sp>
      <p:pic>
        <p:nvPicPr>
          <p:cNvPr id="10" name="Picture 9">
            <a:extLst>
              <a:ext uri="{FF2B5EF4-FFF2-40B4-BE49-F238E27FC236}">
                <a16:creationId xmlns:a16="http://schemas.microsoft.com/office/drawing/2014/main" id="{4BF0F3C0-F77F-6E2C-91D1-5D61D4F17ED8}"/>
              </a:ext>
            </a:extLst>
          </p:cNvPr>
          <p:cNvPicPr>
            <a:picLocks noChangeAspect="1"/>
          </p:cNvPicPr>
          <p:nvPr/>
        </p:nvPicPr>
        <p:blipFill>
          <a:blip r:embed="rId3"/>
          <a:stretch>
            <a:fillRect/>
          </a:stretch>
        </p:blipFill>
        <p:spPr>
          <a:xfrm>
            <a:off x="5039278" y="2274756"/>
            <a:ext cx="7152721" cy="3581142"/>
          </a:xfrm>
          <a:prstGeom prst="rect">
            <a:avLst/>
          </a:prstGeom>
        </p:spPr>
      </p:pic>
      <p:sp>
        <p:nvSpPr>
          <p:cNvPr id="5" name="Rectangle: Rounded Corners 4">
            <a:extLst>
              <a:ext uri="{FF2B5EF4-FFF2-40B4-BE49-F238E27FC236}">
                <a16:creationId xmlns:a16="http://schemas.microsoft.com/office/drawing/2014/main" id="{9CAA8AC9-4C6C-6549-D8D1-F0536E76C7BE}"/>
              </a:ext>
            </a:extLst>
          </p:cNvPr>
          <p:cNvSpPr/>
          <p:nvPr/>
        </p:nvSpPr>
        <p:spPr>
          <a:xfrm>
            <a:off x="7543800" y="3581400"/>
            <a:ext cx="914400" cy="533400"/>
          </a:xfrm>
          <a:prstGeom prst="round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8978923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AD42269-D45B-1EB6-530B-FD07D94903A2}"/>
              </a:ext>
            </a:extLst>
          </p:cNvPr>
          <p:cNvSpPr>
            <a:spLocks noGrp="1"/>
          </p:cNvSpPr>
          <p:nvPr>
            <p:ph type="sldNum" sz="quarter" idx="11"/>
          </p:nvPr>
        </p:nvSpPr>
        <p:spPr/>
        <p:txBody>
          <a:bodyPr/>
          <a:lstStyle/>
          <a:p>
            <a:fld id="{F0D23093-2AB0-F74C-B865-1A12A15B650E}" type="slidenum">
              <a:rPr lang="en-US" smtClean="0"/>
              <a:pPr/>
              <a:t>63</a:t>
            </a:fld>
            <a:endParaRPr lang="en-US" dirty="0"/>
          </a:p>
        </p:txBody>
      </p:sp>
      <p:sp>
        <p:nvSpPr>
          <p:cNvPr id="3" name="Title 2">
            <a:extLst>
              <a:ext uri="{FF2B5EF4-FFF2-40B4-BE49-F238E27FC236}">
                <a16:creationId xmlns:a16="http://schemas.microsoft.com/office/drawing/2014/main" id="{80D78EC0-5377-89B8-5E35-47EB5E169738}"/>
              </a:ext>
            </a:extLst>
          </p:cNvPr>
          <p:cNvSpPr>
            <a:spLocks noGrp="1"/>
          </p:cNvSpPr>
          <p:nvPr>
            <p:ph type="title"/>
          </p:nvPr>
        </p:nvSpPr>
        <p:spPr/>
        <p:txBody>
          <a:bodyPr/>
          <a:lstStyle/>
          <a:p>
            <a:r>
              <a:rPr lang="en-US" dirty="0"/>
              <a:t>Quiz</a:t>
            </a:r>
          </a:p>
        </p:txBody>
      </p:sp>
      <p:sp>
        <p:nvSpPr>
          <p:cNvPr id="4" name="Text Placeholder 3">
            <a:extLst>
              <a:ext uri="{FF2B5EF4-FFF2-40B4-BE49-F238E27FC236}">
                <a16:creationId xmlns:a16="http://schemas.microsoft.com/office/drawing/2014/main" id="{3D03FA6D-C397-6C45-108F-173A50B5BC8D}"/>
              </a:ext>
            </a:extLst>
          </p:cNvPr>
          <p:cNvSpPr>
            <a:spLocks noGrp="1"/>
          </p:cNvSpPr>
          <p:nvPr>
            <p:ph type="body" sz="quarter" idx="13"/>
          </p:nvPr>
        </p:nvSpPr>
        <p:spPr/>
        <p:txBody>
          <a:bodyPr/>
          <a:lstStyle/>
          <a:p>
            <a:r>
              <a:rPr lang="en-US" dirty="0"/>
              <a:t>Can you/the student explain in the below circuit </a:t>
            </a:r>
          </a:p>
          <a:p>
            <a:pPr lvl="1"/>
            <a:r>
              <a:rPr lang="en-US" dirty="0"/>
              <a:t>Why the output voltage changes with frequency ?</a:t>
            </a:r>
          </a:p>
          <a:p>
            <a:pPr lvl="1"/>
            <a:r>
              <a:rPr lang="en-US" dirty="0"/>
              <a:t>How can you calculate and simulate the circuit impedance? </a:t>
            </a:r>
          </a:p>
          <a:p>
            <a:pPr lvl="1"/>
            <a:r>
              <a:rPr lang="en-US" dirty="0"/>
              <a:t>Can it be broken down to smaller circuits that are parallel?</a:t>
            </a:r>
          </a:p>
        </p:txBody>
      </p:sp>
      <p:pic>
        <p:nvPicPr>
          <p:cNvPr id="6" name="Picture 5">
            <a:extLst>
              <a:ext uri="{FF2B5EF4-FFF2-40B4-BE49-F238E27FC236}">
                <a16:creationId xmlns:a16="http://schemas.microsoft.com/office/drawing/2014/main" id="{06466903-C08D-174A-545B-B277627E9652}"/>
              </a:ext>
            </a:extLst>
          </p:cNvPr>
          <p:cNvPicPr>
            <a:picLocks noChangeAspect="1"/>
          </p:cNvPicPr>
          <p:nvPr/>
        </p:nvPicPr>
        <p:blipFill>
          <a:blip r:embed="rId2"/>
          <a:stretch>
            <a:fillRect/>
          </a:stretch>
        </p:blipFill>
        <p:spPr>
          <a:xfrm>
            <a:off x="5867400" y="3200400"/>
            <a:ext cx="6260569" cy="2898798"/>
          </a:xfrm>
          <a:prstGeom prst="rect">
            <a:avLst/>
          </a:prstGeom>
        </p:spPr>
      </p:pic>
      <p:pic>
        <p:nvPicPr>
          <p:cNvPr id="10" name="Picture 9">
            <a:extLst>
              <a:ext uri="{FF2B5EF4-FFF2-40B4-BE49-F238E27FC236}">
                <a16:creationId xmlns:a16="http://schemas.microsoft.com/office/drawing/2014/main" id="{E9DA69BF-52B2-E8C5-2E92-699BC2CFC796}"/>
              </a:ext>
            </a:extLst>
          </p:cNvPr>
          <p:cNvPicPr>
            <a:picLocks noChangeAspect="1"/>
          </p:cNvPicPr>
          <p:nvPr/>
        </p:nvPicPr>
        <p:blipFill rotWithShape="1">
          <a:blip r:embed="rId3"/>
          <a:srcRect l="3025" t="9939" r="6583" b="28149"/>
          <a:stretch/>
        </p:blipFill>
        <p:spPr>
          <a:xfrm>
            <a:off x="228600" y="3489906"/>
            <a:ext cx="5351168" cy="2148894"/>
          </a:xfrm>
          <a:prstGeom prst="rect">
            <a:avLst/>
          </a:prstGeom>
        </p:spPr>
      </p:pic>
    </p:spTree>
    <p:extLst>
      <p:ext uri="{BB962C8B-B14F-4D97-AF65-F5344CB8AC3E}">
        <p14:creationId xmlns:p14="http://schemas.microsoft.com/office/powerpoint/2010/main" val="139148406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FC3F3E9-6C8B-4F69-BB4F-1361D681D917}"/>
              </a:ext>
            </a:extLst>
          </p:cNvPr>
          <p:cNvSpPr>
            <a:spLocks noGrp="1"/>
          </p:cNvSpPr>
          <p:nvPr>
            <p:ph type="sldNum" sz="quarter" idx="10"/>
          </p:nvPr>
        </p:nvSpPr>
        <p:spPr/>
        <p:txBody>
          <a:bodyPr/>
          <a:lstStyle/>
          <a:p>
            <a:fld id="{F0D23093-2AB0-F74C-B865-1A12A15B650E}" type="slidenum">
              <a:rPr lang="en-US" smtClean="0"/>
              <a:pPr/>
              <a:t>64</a:t>
            </a:fld>
            <a:endParaRPr lang="en-US" dirty="0"/>
          </a:p>
        </p:txBody>
      </p:sp>
    </p:spTree>
    <p:extLst>
      <p:ext uri="{BB962C8B-B14F-4D97-AF65-F5344CB8AC3E}">
        <p14:creationId xmlns:p14="http://schemas.microsoft.com/office/powerpoint/2010/main" val="8207722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D891FEA-65A0-0660-885F-A900E418C151}"/>
              </a:ext>
            </a:extLst>
          </p:cNvPr>
          <p:cNvSpPr>
            <a:spLocks noGrp="1"/>
          </p:cNvSpPr>
          <p:nvPr>
            <p:ph type="sldNum" sz="quarter" idx="11"/>
          </p:nvPr>
        </p:nvSpPr>
        <p:spPr/>
        <p:txBody>
          <a:bodyPr/>
          <a:lstStyle/>
          <a:p>
            <a:fld id="{F0D23093-2AB0-F74C-B865-1A12A15B650E}" type="slidenum">
              <a:rPr lang="en-US" smtClean="0">
                <a:latin typeface="+mn-lt"/>
              </a:rPr>
              <a:pPr/>
              <a:t>7</a:t>
            </a:fld>
            <a:endParaRPr lang="en-US" dirty="0">
              <a:latin typeface="+mn-lt"/>
            </a:endParaRPr>
          </a:p>
        </p:txBody>
      </p:sp>
      <p:sp>
        <p:nvSpPr>
          <p:cNvPr id="3" name="Title 2">
            <a:extLst>
              <a:ext uri="{FF2B5EF4-FFF2-40B4-BE49-F238E27FC236}">
                <a16:creationId xmlns:a16="http://schemas.microsoft.com/office/drawing/2014/main" id="{F1AE73D6-06EA-8655-3D40-3EAA147F532C}"/>
              </a:ext>
            </a:extLst>
          </p:cNvPr>
          <p:cNvSpPr>
            <a:spLocks noGrp="1"/>
          </p:cNvSpPr>
          <p:nvPr>
            <p:ph type="title"/>
          </p:nvPr>
        </p:nvSpPr>
        <p:spPr/>
        <p:txBody>
          <a:bodyPr/>
          <a:lstStyle/>
          <a:p>
            <a:r>
              <a:rPr lang="en-US" dirty="0">
                <a:latin typeface="+mn-lt"/>
              </a:rPr>
              <a:t>Circuit frequency performance S-parameters</a:t>
            </a:r>
          </a:p>
        </p:txBody>
      </p:sp>
      <p:sp>
        <p:nvSpPr>
          <p:cNvPr id="6" name="Rectangle 5">
            <a:extLst>
              <a:ext uri="{FF2B5EF4-FFF2-40B4-BE49-F238E27FC236}">
                <a16:creationId xmlns:a16="http://schemas.microsoft.com/office/drawing/2014/main" id="{2934057A-2500-733F-C48C-EDC37FC598B1}"/>
              </a:ext>
            </a:extLst>
          </p:cNvPr>
          <p:cNvSpPr/>
          <p:nvPr/>
        </p:nvSpPr>
        <p:spPr>
          <a:xfrm>
            <a:off x="76200" y="2580166"/>
            <a:ext cx="4114800" cy="1905000"/>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9621A445-F220-A985-9EC8-C55AA575FB0A}"/>
              </a:ext>
            </a:extLst>
          </p:cNvPr>
          <p:cNvPicPr>
            <a:picLocks noChangeAspect="1"/>
          </p:cNvPicPr>
          <p:nvPr/>
        </p:nvPicPr>
        <p:blipFill rotWithShape="1">
          <a:blip r:embed="rId2">
            <a:clrChange>
              <a:clrFrom>
                <a:srgbClr val="FFFFFF"/>
              </a:clrFrom>
              <a:clrTo>
                <a:srgbClr val="FFFFFF">
                  <a:alpha val="0"/>
                </a:srgbClr>
              </a:clrTo>
            </a:clrChange>
          </a:blip>
          <a:srcRect l="52759" t="37970" r="13936" b="29297"/>
          <a:stretch/>
        </p:blipFill>
        <p:spPr>
          <a:xfrm>
            <a:off x="58479" y="2667000"/>
            <a:ext cx="3810000" cy="1905000"/>
          </a:xfrm>
          <a:prstGeom prst="rect">
            <a:avLst/>
          </a:prstGeom>
        </p:spPr>
      </p:pic>
      <p:pic>
        <p:nvPicPr>
          <p:cNvPr id="8" name="Picture 7">
            <a:extLst>
              <a:ext uri="{FF2B5EF4-FFF2-40B4-BE49-F238E27FC236}">
                <a16:creationId xmlns:a16="http://schemas.microsoft.com/office/drawing/2014/main" id="{E21E9DEE-B8EE-7C8E-9CB1-B3F571842939}"/>
              </a:ext>
            </a:extLst>
          </p:cNvPr>
          <p:cNvPicPr>
            <a:picLocks noChangeAspect="1"/>
          </p:cNvPicPr>
          <p:nvPr/>
        </p:nvPicPr>
        <p:blipFill rotWithShape="1">
          <a:blip r:embed="rId3"/>
          <a:srcRect b="6843"/>
          <a:stretch/>
        </p:blipFill>
        <p:spPr>
          <a:xfrm>
            <a:off x="4343439" y="1332269"/>
            <a:ext cx="7790082" cy="3906481"/>
          </a:xfrm>
          <a:prstGeom prst="rect">
            <a:avLst/>
          </a:prstGeom>
        </p:spPr>
      </p:pic>
    </p:spTree>
    <p:extLst>
      <p:ext uri="{BB962C8B-B14F-4D97-AF65-F5344CB8AC3E}">
        <p14:creationId xmlns:p14="http://schemas.microsoft.com/office/powerpoint/2010/main" val="17088704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09600" y="783787"/>
            <a:ext cx="11221759" cy="369332"/>
          </a:xfrm>
          <a:prstGeom prst="rect">
            <a:avLst/>
          </a:prstGeom>
        </p:spPr>
        <p:txBody>
          <a:bodyPr wrap="square">
            <a:spAutoFit/>
          </a:bodyPr>
          <a:lstStyle/>
          <a:p>
            <a:r>
              <a:rPr lang="en-US" sz="1800" i="1" dirty="0"/>
              <a:t>Electrically large circuits require more advanced analysis techniques than those taught for electrically-small systems.</a:t>
            </a:r>
          </a:p>
        </p:txBody>
      </p:sp>
      <mc:AlternateContent xmlns:mc="http://schemas.openxmlformats.org/markup-compatibility/2006" xmlns:a14="http://schemas.microsoft.com/office/drawing/2010/main">
        <mc:Choice Requires="a14">
          <p:sp>
            <p:nvSpPr>
              <p:cNvPr id="10" name="Rectangle 9">
                <a:extLst>
                  <a:ext uri="{FF2B5EF4-FFF2-40B4-BE49-F238E27FC236}">
                    <a16:creationId xmlns:a16="http://schemas.microsoft.com/office/drawing/2014/main" id="{1C472A66-BD13-4BE7-9FA1-7D9424D06F98}"/>
                  </a:ext>
                </a:extLst>
              </p:cNvPr>
              <p:cNvSpPr/>
              <p:nvPr/>
            </p:nvSpPr>
            <p:spPr>
              <a:xfrm>
                <a:off x="25245" y="1515286"/>
                <a:ext cx="5080155" cy="646331"/>
              </a:xfrm>
              <a:prstGeom prst="rect">
                <a:avLst/>
              </a:prstGeom>
            </p:spPr>
            <p:txBody>
              <a:bodyPr wrap="square">
                <a:spAutoFit/>
              </a:bodyPr>
              <a:lstStyle/>
              <a:p>
                <a:r>
                  <a:rPr lang="en-US" sz="1800" dirty="0"/>
                  <a:t>Let us look closely at a section of transmission line, of length </a:t>
                </a:r>
                <a:r>
                  <a:rPr lang="el-GR" sz="1800" dirty="0">
                    <a:cs typeface="Calibri" panose="020F0502020204030204" pitchFamily="34" charset="0"/>
                  </a:rPr>
                  <a:t>Δ</a:t>
                </a:r>
                <a14:m>
                  <m:oMath xmlns:m="http://schemas.openxmlformats.org/officeDocument/2006/math">
                    <m:r>
                      <a:rPr lang="en-US" sz="1800" i="1">
                        <a:latin typeface="Cambria Math" panose="02040503050406030204" pitchFamily="18" charset="0"/>
                      </a:rPr>
                      <m:t>ℓ</m:t>
                    </m:r>
                  </m:oMath>
                </a14:m>
                <a:r>
                  <a:rPr lang="en-US" sz="1800" dirty="0"/>
                  <a:t>, where </a:t>
                </a:r>
                <a:r>
                  <a:rPr lang="el-GR" sz="1800" dirty="0">
                    <a:cs typeface="Calibri" panose="020F0502020204030204" pitchFamily="34" charset="0"/>
                  </a:rPr>
                  <a:t>Δ</a:t>
                </a:r>
                <a14:m>
                  <m:oMath xmlns:m="http://schemas.openxmlformats.org/officeDocument/2006/math">
                    <m:r>
                      <a:rPr lang="en-US" sz="1800" i="1">
                        <a:latin typeface="Cambria Math" panose="02040503050406030204" pitchFamily="18" charset="0"/>
                      </a:rPr>
                      <m:t>ℓ</m:t>
                    </m:r>
                  </m:oMath>
                </a14:m>
                <a:r>
                  <a:rPr lang="en-US" sz="1800" dirty="0"/>
                  <a:t> is electrically small (</a:t>
                </a:r>
                <a:r>
                  <a:rPr lang="el-GR" sz="1800" dirty="0">
                    <a:cs typeface="Calibri" panose="020F0502020204030204" pitchFamily="34" charset="0"/>
                  </a:rPr>
                  <a:t>Δ</a:t>
                </a:r>
                <a14:m>
                  <m:oMath xmlns:m="http://schemas.openxmlformats.org/officeDocument/2006/math">
                    <m:r>
                      <a:rPr lang="en-US" sz="1800" i="1">
                        <a:latin typeface="Cambria Math" panose="02040503050406030204" pitchFamily="18" charset="0"/>
                      </a:rPr>
                      <m:t>ℓ</m:t>
                    </m:r>
                  </m:oMath>
                </a14:m>
                <a:r>
                  <a:rPr lang="en-US" sz="1800" dirty="0"/>
                  <a:t> &lt;&lt; </a:t>
                </a:r>
                <a:r>
                  <a:rPr lang="el-GR" sz="1800" dirty="0">
                    <a:cs typeface="Calibri" panose="020F0502020204030204" pitchFamily="34" charset="0"/>
                  </a:rPr>
                  <a:t>λ</a:t>
                </a:r>
                <a:r>
                  <a:rPr lang="en-US" sz="1800" dirty="0">
                    <a:cs typeface="Calibri" panose="020F0502020204030204" pitchFamily="34" charset="0"/>
                  </a:rPr>
                  <a:t>)</a:t>
                </a:r>
                <a:endParaRPr lang="en-US" sz="1800" dirty="0"/>
              </a:p>
            </p:txBody>
          </p:sp>
        </mc:Choice>
        <mc:Fallback xmlns="">
          <p:sp>
            <p:nvSpPr>
              <p:cNvPr id="10" name="Rectangle 9">
                <a:extLst>
                  <a:ext uri="{FF2B5EF4-FFF2-40B4-BE49-F238E27FC236}">
                    <a16:creationId xmlns:a16="http://schemas.microsoft.com/office/drawing/2014/main" id="{1C472A66-BD13-4BE7-9FA1-7D9424D06F98}"/>
                  </a:ext>
                </a:extLst>
              </p:cNvPr>
              <p:cNvSpPr>
                <a:spLocks noRot="1" noChangeAspect="1" noMove="1" noResize="1" noEditPoints="1" noAdjustHandles="1" noChangeArrowheads="1" noChangeShapeType="1" noTextEdit="1"/>
              </p:cNvSpPr>
              <p:nvPr/>
            </p:nvSpPr>
            <p:spPr>
              <a:xfrm>
                <a:off x="25245" y="1515286"/>
                <a:ext cx="5080155" cy="646331"/>
              </a:xfrm>
              <a:prstGeom prst="rect">
                <a:avLst/>
              </a:prstGeom>
              <a:blipFill>
                <a:blip r:embed="rId3"/>
                <a:stretch>
                  <a:fillRect l="-959" t="-5660" b="-14151"/>
                </a:stretch>
              </a:blipFill>
            </p:spPr>
            <p:txBody>
              <a:bodyPr/>
              <a:lstStyle/>
              <a:p>
                <a:r>
                  <a:rPr lang="en-US">
                    <a:noFill/>
                  </a:rPr>
                  <a:t> </a:t>
                </a:r>
              </a:p>
            </p:txBody>
          </p:sp>
        </mc:Fallback>
      </mc:AlternateContent>
      <p:pic>
        <p:nvPicPr>
          <p:cNvPr id="46" name="Picture 45">
            <a:extLst>
              <a:ext uri="{FF2B5EF4-FFF2-40B4-BE49-F238E27FC236}">
                <a16:creationId xmlns:a16="http://schemas.microsoft.com/office/drawing/2014/main" id="{CCB9E18A-6A25-4F32-B596-F8A2975E5775}"/>
              </a:ext>
            </a:extLst>
          </p:cNvPr>
          <p:cNvPicPr>
            <a:picLocks noChangeAspect="1"/>
          </p:cNvPicPr>
          <p:nvPr/>
        </p:nvPicPr>
        <p:blipFill>
          <a:blip r:embed="rId4"/>
          <a:stretch>
            <a:fillRect/>
          </a:stretch>
        </p:blipFill>
        <p:spPr>
          <a:xfrm>
            <a:off x="359605" y="2185569"/>
            <a:ext cx="3337783" cy="2115496"/>
          </a:xfrm>
          <a:prstGeom prst="rect">
            <a:avLst/>
          </a:prstGeom>
        </p:spPr>
      </p:pic>
      <p:sp>
        <p:nvSpPr>
          <p:cNvPr id="47" name="TextBox 46">
            <a:extLst>
              <a:ext uri="{FF2B5EF4-FFF2-40B4-BE49-F238E27FC236}">
                <a16:creationId xmlns:a16="http://schemas.microsoft.com/office/drawing/2014/main" id="{9C1D214E-AB90-4173-8EE0-9EE5D4216CEE}"/>
              </a:ext>
            </a:extLst>
          </p:cNvPr>
          <p:cNvSpPr txBox="1"/>
          <p:nvPr/>
        </p:nvSpPr>
        <p:spPr>
          <a:xfrm>
            <a:off x="1971817" y="3030154"/>
            <a:ext cx="3017749" cy="369332"/>
          </a:xfrm>
          <a:prstGeom prst="rect">
            <a:avLst/>
          </a:prstGeom>
          <a:solidFill>
            <a:schemeClr val="bg1"/>
          </a:solidFill>
        </p:spPr>
        <p:txBody>
          <a:bodyPr wrap="square" rtlCol="0">
            <a:spAutoFit/>
          </a:bodyPr>
          <a:lstStyle/>
          <a:p>
            <a:r>
              <a:rPr lang="en-US" sz="1800" dirty="0">
                <a:solidFill>
                  <a:schemeClr val="accent1">
                    <a:lumMod val="75000"/>
                  </a:schemeClr>
                </a:solidFill>
              </a:rPr>
              <a:t>this wire has some inductance</a:t>
            </a:r>
          </a:p>
        </p:txBody>
      </p:sp>
      <p:sp>
        <p:nvSpPr>
          <p:cNvPr id="48" name="TextBox 47">
            <a:extLst>
              <a:ext uri="{FF2B5EF4-FFF2-40B4-BE49-F238E27FC236}">
                <a16:creationId xmlns:a16="http://schemas.microsoft.com/office/drawing/2014/main" id="{231C7AB4-2572-49A6-9F0C-6C7ED9839F44}"/>
              </a:ext>
            </a:extLst>
          </p:cNvPr>
          <p:cNvSpPr txBox="1"/>
          <p:nvPr/>
        </p:nvSpPr>
        <p:spPr>
          <a:xfrm>
            <a:off x="1434965" y="3676078"/>
            <a:ext cx="3017749" cy="369332"/>
          </a:xfrm>
          <a:prstGeom prst="rect">
            <a:avLst/>
          </a:prstGeom>
          <a:solidFill>
            <a:schemeClr val="bg1"/>
          </a:solidFill>
        </p:spPr>
        <p:txBody>
          <a:bodyPr wrap="square" rtlCol="0">
            <a:spAutoFit/>
          </a:bodyPr>
          <a:lstStyle/>
          <a:p>
            <a:r>
              <a:rPr lang="en-US" sz="1800" dirty="0">
                <a:solidFill>
                  <a:schemeClr val="accent1">
                    <a:lumMod val="75000"/>
                  </a:schemeClr>
                </a:solidFill>
              </a:rPr>
              <a:t>this gap has some capacitance</a:t>
            </a:r>
          </a:p>
        </p:txBody>
      </p:sp>
      <p:cxnSp>
        <p:nvCxnSpPr>
          <p:cNvPr id="51" name="Straight Arrow Connector 50">
            <a:extLst>
              <a:ext uri="{FF2B5EF4-FFF2-40B4-BE49-F238E27FC236}">
                <a16:creationId xmlns:a16="http://schemas.microsoft.com/office/drawing/2014/main" id="{28DEE4B8-A759-43C6-BD28-F7C0DDB8B33A}"/>
              </a:ext>
            </a:extLst>
          </p:cNvPr>
          <p:cNvCxnSpPr>
            <a:stCxn id="47" idx="1"/>
          </p:cNvCxnSpPr>
          <p:nvPr/>
        </p:nvCxnSpPr>
        <p:spPr>
          <a:xfrm flipH="1" flipV="1">
            <a:off x="1857166" y="2832416"/>
            <a:ext cx="114651" cy="38240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C3DCDE2D-9035-4EFA-9344-08F3AE2A8466}"/>
              </a:ext>
            </a:extLst>
          </p:cNvPr>
          <p:cNvCxnSpPr>
            <a:cxnSpLocks/>
          </p:cNvCxnSpPr>
          <p:nvPr/>
        </p:nvCxnSpPr>
        <p:spPr>
          <a:xfrm flipH="1" flipV="1">
            <a:off x="685800" y="2755277"/>
            <a:ext cx="792652" cy="97608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8F3C3F50-ABF8-45A4-9A89-10F0BB510435}"/>
              </a:ext>
            </a:extLst>
          </p:cNvPr>
          <p:cNvCxnSpPr>
            <a:cxnSpLocks/>
            <a:stCxn id="48" idx="1"/>
          </p:cNvCxnSpPr>
          <p:nvPr/>
        </p:nvCxnSpPr>
        <p:spPr>
          <a:xfrm flipH="1">
            <a:off x="964676" y="3860745"/>
            <a:ext cx="470288" cy="21599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5" name="Rectangle 24">
                <a:extLst>
                  <a:ext uri="{FF2B5EF4-FFF2-40B4-BE49-F238E27FC236}">
                    <a16:creationId xmlns:a16="http://schemas.microsoft.com/office/drawing/2014/main" id="{7C2FAAD0-289F-47C1-9ACD-195E45D00AB4}"/>
                  </a:ext>
                </a:extLst>
              </p:cNvPr>
              <p:cNvSpPr/>
              <p:nvPr/>
            </p:nvSpPr>
            <p:spPr>
              <a:xfrm>
                <a:off x="1959863" y="2372220"/>
                <a:ext cx="434734" cy="369332"/>
              </a:xfrm>
              <a:prstGeom prst="rect">
                <a:avLst/>
              </a:prstGeom>
            </p:spPr>
            <p:txBody>
              <a:bodyPr wrap="square">
                <a:spAutoFit/>
              </a:bodyPr>
              <a:lstStyle/>
              <a:p>
                <a:r>
                  <a:rPr lang="el-GR" sz="1800" dirty="0">
                    <a:cs typeface="Calibri" panose="020F0502020204030204" pitchFamily="34" charset="0"/>
                  </a:rPr>
                  <a:t>Δ</a:t>
                </a:r>
                <a14:m>
                  <m:oMath xmlns:m="http://schemas.openxmlformats.org/officeDocument/2006/math">
                    <m:r>
                      <a:rPr lang="en-US" sz="1800" i="1">
                        <a:latin typeface="Cambria Math" panose="02040503050406030204" pitchFamily="18" charset="0"/>
                      </a:rPr>
                      <m:t>ℓ</m:t>
                    </m:r>
                  </m:oMath>
                </a14:m>
                <a:endParaRPr lang="en-US" sz="1800" dirty="0"/>
              </a:p>
            </p:txBody>
          </p:sp>
        </mc:Choice>
        <mc:Fallback xmlns="">
          <p:sp>
            <p:nvSpPr>
              <p:cNvPr id="25" name="Rectangle 24">
                <a:extLst>
                  <a:ext uri="{FF2B5EF4-FFF2-40B4-BE49-F238E27FC236}">
                    <a16:creationId xmlns:a16="http://schemas.microsoft.com/office/drawing/2014/main" id="{7C2FAAD0-289F-47C1-9ACD-195E45D00AB4}"/>
                  </a:ext>
                </a:extLst>
              </p:cNvPr>
              <p:cNvSpPr>
                <a:spLocks noRot="1" noChangeAspect="1" noMove="1" noResize="1" noEditPoints="1" noAdjustHandles="1" noChangeArrowheads="1" noChangeShapeType="1" noTextEdit="1"/>
              </p:cNvSpPr>
              <p:nvPr/>
            </p:nvSpPr>
            <p:spPr>
              <a:xfrm>
                <a:off x="1959863" y="2372220"/>
                <a:ext cx="434734" cy="369332"/>
              </a:xfrm>
              <a:prstGeom prst="rect">
                <a:avLst/>
              </a:prstGeom>
              <a:blipFill>
                <a:blip r:embed="rId5"/>
                <a:stretch>
                  <a:fillRect l="-11111" t="-8197" b="-24590"/>
                </a:stretch>
              </a:blipFill>
            </p:spPr>
            <p:txBody>
              <a:bodyPr/>
              <a:lstStyle/>
              <a:p>
                <a:r>
                  <a:rPr lang="en-US">
                    <a:noFill/>
                  </a:rPr>
                  <a:t> </a:t>
                </a:r>
              </a:p>
            </p:txBody>
          </p:sp>
        </mc:Fallback>
      </mc:AlternateContent>
      <p:cxnSp>
        <p:nvCxnSpPr>
          <p:cNvPr id="27" name="Straight Connector 26">
            <a:extLst>
              <a:ext uri="{FF2B5EF4-FFF2-40B4-BE49-F238E27FC236}">
                <a16:creationId xmlns:a16="http://schemas.microsoft.com/office/drawing/2014/main" id="{9D88B6F4-095C-42D8-ABA2-13E9378B0012}"/>
              </a:ext>
            </a:extLst>
          </p:cNvPr>
          <p:cNvCxnSpPr>
            <a:endCxn id="25" idx="1"/>
          </p:cNvCxnSpPr>
          <p:nvPr/>
        </p:nvCxnSpPr>
        <p:spPr>
          <a:xfrm>
            <a:off x="342941" y="2556886"/>
            <a:ext cx="1616922" cy="0"/>
          </a:xfrm>
          <a:prstGeom prst="line">
            <a:avLst/>
          </a:prstGeom>
          <a:ln>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E444C0BD-A38F-4805-B297-225CDB79C2E8}"/>
              </a:ext>
            </a:extLst>
          </p:cNvPr>
          <p:cNvCxnSpPr>
            <a:cxnSpLocks/>
            <a:endCxn id="25" idx="3"/>
          </p:cNvCxnSpPr>
          <p:nvPr/>
        </p:nvCxnSpPr>
        <p:spPr>
          <a:xfrm flipH="1">
            <a:off x="2394597" y="2556886"/>
            <a:ext cx="1284904" cy="0"/>
          </a:xfrm>
          <a:prstGeom prst="line">
            <a:avLst/>
          </a:prstGeom>
          <a:ln>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397FD26F-21AE-4877-B84E-99DE0D4B0DF5}"/>
              </a:ext>
            </a:extLst>
          </p:cNvPr>
          <p:cNvSpPr>
            <a:spLocks noGrp="1"/>
          </p:cNvSpPr>
          <p:nvPr>
            <p:ph type="title"/>
          </p:nvPr>
        </p:nvSpPr>
        <p:spPr/>
        <p:txBody>
          <a:bodyPr/>
          <a:lstStyle/>
          <a:p>
            <a:r>
              <a:rPr lang="en-US" dirty="0">
                <a:latin typeface="+mn-lt"/>
              </a:rPr>
              <a:t>Energy Transfer to Load</a:t>
            </a:r>
          </a:p>
        </p:txBody>
      </p:sp>
      <p:sp>
        <p:nvSpPr>
          <p:cNvPr id="3" name="Rectangle 2">
            <a:extLst>
              <a:ext uri="{FF2B5EF4-FFF2-40B4-BE49-F238E27FC236}">
                <a16:creationId xmlns:a16="http://schemas.microsoft.com/office/drawing/2014/main" id="{3EEC9CCA-84DD-87B6-73AF-BC8B515A29D9}"/>
              </a:ext>
            </a:extLst>
          </p:cNvPr>
          <p:cNvSpPr/>
          <p:nvPr/>
        </p:nvSpPr>
        <p:spPr>
          <a:xfrm>
            <a:off x="7637082" y="5603031"/>
            <a:ext cx="4402518" cy="523220"/>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5" name="Picture 4">
            <a:extLst>
              <a:ext uri="{FF2B5EF4-FFF2-40B4-BE49-F238E27FC236}">
                <a16:creationId xmlns:a16="http://schemas.microsoft.com/office/drawing/2014/main" id="{074F9958-2EDB-BD1E-36E3-C57E3C5ACF26}"/>
              </a:ext>
            </a:extLst>
          </p:cNvPr>
          <p:cNvPicPr>
            <a:picLocks noChangeAspect="1"/>
          </p:cNvPicPr>
          <p:nvPr/>
        </p:nvPicPr>
        <p:blipFill>
          <a:blip r:embed="rId6"/>
          <a:stretch>
            <a:fillRect/>
          </a:stretch>
        </p:blipFill>
        <p:spPr>
          <a:xfrm>
            <a:off x="5558419" y="4115852"/>
            <a:ext cx="2557357" cy="1397810"/>
          </a:xfrm>
          <a:prstGeom prst="rect">
            <a:avLst/>
          </a:prstGeom>
        </p:spPr>
      </p:pic>
      <p:sp>
        <p:nvSpPr>
          <p:cNvPr id="6" name="Rectangle 5">
            <a:extLst>
              <a:ext uri="{FF2B5EF4-FFF2-40B4-BE49-F238E27FC236}">
                <a16:creationId xmlns:a16="http://schemas.microsoft.com/office/drawing/2014/main" id="{B4588019-5A4D-F742-7DF0-AEAD1453DDF2}"/>
              </a:ext>
            </a:extLst>
          </p:cNvPr>
          <p:cNvSpPr/>
          <p:nvPr/>
        </p:nvSpPr>
        <p:spPr>
          <a:xfrm>
            <a:off x="6664480" y="4273028"/>
            <a:ext cx="134224" cy="115768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cxnSp>
        <p:nvCxnSpPr>
          <p:cNvPr id="7" name="Straight Connector 6">
            <a:extLst>
              <a:ext uri="{FF2B5EF4-FFF2-40B4-BE49-F238E27FC236}">
                <a16:creationId xmlns:a16="http://schemas.microsoft.com/office/drawing/2014/main" id="{3BB06571-EE64-B557-4E6F-2DC9442097EA}"/>
              </a:ext>
            </a:extLst>
          </p:cNvPr>
          <p:cNvCxnSpPr>
            <a:cxnSpLocks/>
          </p:cNvCxnSpPr>
          <p:nvPr/>
        </p:nvCxnSpPr>
        <p:spPr>
          <a:xfrm flipV="1">
            <a:off x="6646213" y="2199425"/>
            <a:ext cx="1645642" cy="2080794"/>
          </a:xfrm>
          <a:prstGeom prst="line">
            <a:avLst/>
          </a:prstGeom>
          <a:ln>
            <a:solidFill>
              <a:srgbClr val="41719C"/>
            </a:solidFill>
            <a:prstDash val="sysDash"/>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5E17131D-1197-061B-C246-8861B00D6B5B}"/>
              </a:ext>
            </a:extLst>
          </p:cNvPr>
          <p:cNvCxnSpPr>
            <a:cxnSpLocks/>
          </p:cNvCxnSpPr>
          <p:nvPr/>
        </p:nvCxnSpPr>
        <p:spPr>
          <a:xfrm flipV="1">
            <a:off x="6798704" y="2199425"/>
            <a:ext cx="4830935" cy="2063117"/>
          </a:xfrm>
          <a:prstGeom prst="line">
            <a:avLst/>
          </a:prstGeom>
          <a:ln>
            <a:solidFill>
              <a:srgbClr val="41719C"/>
            </a:solidFill>
            <a:prstDash val="sysDash"/>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FEA80125-0C8D-D2D4-54C7-9779A71523DA}"/>
              </a:ext>
            </a:extLst>
          </p:cNvPr>
          <p:cNvCxnSpPr>
            <a:cxnSpLocks/>
          </p:cNvCxnSpPr>
          <p:nvPr/>
        </p:nvCxnSpPr>
        <p:spPr>
          <a:xfrm flipV="1">
            <a:off x="6646213" y="4387408"/>
            <a:ext cx="1643923" cy="1043300"/>
          </a:xfrm>
          <a:prstGeom prst="line">
            <a:avLst/>
          </a:prstGeom>
          <a:ln>
            <a:solidFill>
              <a:srgbClr val="41719C"/>
            </a:solidFill>
            <a:prstDash val="sysDash"/>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34E84A2A-A17E-CCB3-4F14-4E701F199ECD}"/>
              </a:ext>
            </a:extLst>
          </p:cNvPr>
          <p:cNvCxnSpPr>
            <a:cxnSpLocks/>
            <a:stCxn id="6" idx="2"/>
          </p:cNvCxnSpPr>
          <p:nvPr/>
        </p:nvCxnSpPr>
        <p:spPr>
          <a:xfrm flipV="1">
            <a:off x="6731592" y="4396429"/>
            <a:ext cx="4895249" cy="1034279"/>
          </a:xfrm>
          <a:prstGeom prst="line">
            <a:avLst/>
          </a:prstGeom>
          <a:ln>
            <a:solidFill>
              <a:srgbClr val="41719C"/>
            </a:solidFill>
            <a:prstDash val="sysDash"/>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B492EA7-5096-2B8F-76A8-61F84B17D938}"/>
              </a:ext>
            </a:extLst>
          </p:cNvPr>
          <p:cNvSpPr/>
          <p:nvPr/>
        </p:nvSpPr>
        <p:spPr>
          <a:xfrm>
            <a:off x="8291854" y="2199424"/>
            <a:ext cx="3337784" cy="20567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mc:AlternateContent xmlns:mc="http://schemas.openxmlformats.org/markup-compatibility/2006" xmlns:a14="http://schemas.microsoft.com/office/drawing/2010/main">
        <mc:Choice Requires="a14">
          <p:sp>
            <p:nvSpPr>
              <p:cNvPr id="13" name="Rectangle 12">
                <a:extLst>
                  <a:ext uri="{FF2B5EF4-FFF2-40B4-BE49-F238E27FC236}">
                    <a16:creationId xmlns:a16="http://schemas.microsoft.com/office/drawing/2014/main" id="{72F7845D-9F21-19D5-A161-1BDAD3B652EC}"/>
                  </a:ext>
                </a:extLst>
              </p:cNvPr>
              <p:cNvSpPr/>
              <p:nvPr/>
            </p:nvSpPr>
            <p:spPr>
              <a:xfrm>
                <a:off x="9907203" y="2220417"/>
                <a:ext cx="434734" cy="369332"/>
              </a:xfrm>
              <a:prstGeom prst="rect">
                <a:avLst/>
              </a:prstGeom>
            </p:spPr>
            <p:txBody>
              <a:bodyPr wrap="square">
                <a:spAutoFit/>
              </a:bodyPr>
              <a:lstStyle/>
              <a:p>
                <a:r>
                  <a:rPr lang="el-GR" sz="1800" dirty="0">
                    <a:cs typeface="Calibri" panose="020F0502020204030204" pitchFamily="34" charset="0"/>
                  </a:rPr>
                  <a:t>Δ</a:t>
                </a:r>
                <a14:m>
                  <m:oMath xmlns:m="http://schemas.openxmlformats.org/officeDocument/2006/math">
                    <m:r>
                      <a:rPr lang="en-US" sz="1800" i="1">
                        <a:latin typeface="Cambria Math" panose="02040503050406030204" pitchFamily="18" charset="0"/>
                      </a:rPr>
                      <m:t>ℓ</m:t>
                    </m:r>
                  </m:oMath>
                </a14:m>
                <a:endParaRPr lang="en-US" sz="1800" dirty="0"/>
              </a:p>
            </p:txBody>
          </p:sp>
        </mc:Choice>
        <mc:Fallback xmlns="">
          <p:sp>
            <p:nvSpPr>
              <p:cNvPr id="13" name="Rectangle 12">
                <a:extLst>
                  <a:ext uri="{FF2B5EF4-FFF2-40B4-BE49-F238E27FC236}">
                    <a16:creationId xmlns:a16="http://schemas.microsoft.com/office/drawing/2014/main" id="{72F7845D-9F21-19D5-A161-1BDAD3B652EC}"/>
                  </a:ext>
                </a:extLst>
              </p:cNvPr>
              <p:cNvSpPr>
                <a:spLocks noRot="1" noChangeAspect="1" noMove="1" noResize="1" noEditPoints="1" noAdjustHandles="1" noChangeArrowheads="1" noChangeShapeType="1" noTextEdit="1"/>
              </p:cNvSpPr>
              <p:nvPr/>
            </p:nvSpPr>
            <p:spPr>
              <a:xfrm>
                <a:off x="9907203" y="2220417"/>
                <a:ext cx="434734" cy="369332"/>
              </a:xfrm>
              <a:prstGeom prst="rect">
                <a:avLst/>
              </a:prstGeom>
              <a:blipFill>
                <a:blip r:embed="rId7"/>
                <a:stretch>
                  <a:fillRect l="-11111" t="-8197" b="-24590"/>
                </a:stretch>
              </a:blipFill>
            </p:spPr>
            <p:txBody>
              <a:bodyPr/>
              <a:lstStyle/>
              <a:p>
                <a:r>
                  <a:rPr lang="en-US">
                    <a:noFill/>
                  </a:rPr>
                  <a:t> </a:t>
                </a:r>
              </a:p>
            </p:txBody>
          </p:sp>
        </mc:Fallback>
      </mc:AlternateContent>
      <p:cxnSp>
        <p:nvCxnSpPr>
          <p:cNvPr id="14" name="Straight Connector 13">
            <a:extLst>
              <a:ext uri="{FF2B5EF4-FFF2-40B4-BE49-F238E27FC236}">
                <a16:creationId xmlns:a16="http://schemas.microsoft.com/office/drawing/2014/main" id="{FE7725D1-B219-01B6-33A3-33F965E1EA2B}"/>
              </a:ext>
            </a:extLst>
          </p:cNvPr>
          <p:cNvCxnSpPr>
            <a:cxnSpLocks/>
            <a:endCxn id="13" idx="1"/>
          </p:cNvCxnSpPr>
          <p:nvPr/>
        </p:nvCxnSpPr>
        <p:spPr>
          <a:xfrm>
            <a:off x="8290281" y="2405083"/>
            <a:ext cx="1616922" cy="0"/>
          </a:xfrm>
          <a:prstGeom prst="line">
            <a:avLst/>
          </a:prstGeom>
          <a:ln>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943764CB-07DB-05B4-95BE-F7A7E15AF291}"/>
              </a:ext>
            </a:extLst>
          </p:cNvPr>
          <p:cNvCxnSpPr>
            <a:cxnSpLocks/>
            <a:endCxn id="13" idx="3"/>
          </p:cNvCxnSpPr>
          <p:nvPr/>
        </p:nvCxnSpPr>
        <p:spPr>
          <a:xfrm flipH="1">
            <a:off x="10341937" y="2405083"/>
            <a:ext cx="1284904" cy="0"/>
          </a:xfrm>
          <a:prstGeom prst="line">
            <a:avLst/>
          </a:prstGeom>
          <a:ln>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6" name="Rectangle 15">
                <a:extLst>
                  <a:ext uri="{FF2B5EF4-FFF2-40B4-BE49-F238E27FC236}">
                    <a16:creationId xmlns:a16="http://schemas.microsoft.com/office/drawing/2014/main" id="{51CD211B-95CE-C525-3864-8F67E7475421}"/>
                  </a:ext>
                </a:extLst>
              </p:cNvPr>
              <p:cNvSpPr/>
              <p:nvPr/>
            </p:nvSpPr>
            <p:spPr>
              <a:xfrm>
                <a:off x="6579619" y="3919908"/>
                <a:ext cx="434734" cy="369332"/>
              </a:xfrm>
              <a:prstGeom prst="rect">
                <a:avLst/>
              </a:prstGeom>
            </p:spPr>
            <p:txBody>
              <a:bodyPr wrap="square">
                <a:spAutoFit/>
              </a:bodyPr>
              <a:lstStyle/>
              <a:p>
                <a:r>
                  <a:rPr lang="el-GR" sz="1800" dirty="0">
                    <a:cs typeface="Calibri" panose="020F0502020204030204" pitchFamily="34" charset="0"/>
                  </a:rPr>
                  <a:t>Δ</a:t>
                </a:r>
                <a14:m>
                  <m:oMath xmlns:m="http://schemas.openxmlformats.org/officeDocument/2006/math">
                    <m:r>
                      <a:rPr lang="en-US" sz="1800" i="1">
                        <a:latin typeface="Cambria Math" panose="02040503050406030204" pitchFamily="18" charset="0"/>
                      </a:rPr>
                      <m:t>ℓ</m:t>
                    </m:r>
                  </m:oMath>
                </a14:m>
                <a:endParaRPr lang="en-US" sz="1800" dirty="0"/>
              </a:p>
            </p:txBody>
          </p:sp>
        </mc:Choice>
        <mc:Fallback xmlns="">
          <p:sp>
            <p:nvSpPr>
              <p:cNvPr id="16" name="Rectangle 15">
                <a:extLst>
                  <a:ext uri="{FF2B5EF4-FFF2-40B4-BE49-F238E27FC236}">
                    <a16:creationId xmlns:a16="http://schemas.microsoft.com/office/drawing/2014/main" id="{51CD211B-95CE-C525-3864-8F67E7475421}"/>
                  </a:ext>
                </a:extLst>
              </p:cNvPr>
              <p:cNvSpPr>
                <a:spLocks noRot="1" noChangeAspect="1" noMove="1" noResize="1" noEditPoints="1" noAdjustHandles="1" noChangeArrowheads="1" noChangeShapeType="1" noTextEdit="1"/>
              </p:cNvSpPr>
              <p:nvPr/>
            </p:nvSpPr>
            <p:spPr>
              <a:xfrm>
                <a:off x="6579619" y="3919908"/>
                <a:ext cx="434734" cy="369332"/>
              </a:xfrm>
              <a:prstGeom prst="rect">
                <a:avLst/>
              </a:prstGeom>
              <a:blipFill>
                <a:blip r:embed="rId8"/>
                <a:stretch>
                  <a:fillRect l="-11111" t="-8197" b="-24590"/>
                </a:stretch>
              </a:blipFill>
            </p:spPr>
            <p:txBody>
              <a:bodyPr/>
              <a:lstStyle/>
              <a:p>
                <a:r>
                  <a:rPr lang="en-US">
                    <a:noFill/>
                  </a:rPr>
                  <a:t> </a:t>
                </a:r>
              </a:p>
            </p:txBody>
          </p:sp>
        </mc:Fallback>
      </mc:AlternateContent>
      <p:sp>
        <p:nvSpPr>
          <p:cNvPr id="17" name="Rectangle 16">
            <a:extLst>
              <a:ext uri="{FF2B5EF4-FFF2-40B4-BE49-F238E27FC236}">
                <a16:creationId xmlns:a16="http://schemas.microsoft.com/office/drawing/2014/main" id="{8C0FDC75-11F5-8E9F-9C1B-AC9B09B10A31}"/>
              </a:ext>
            </a:extLst>
          </p:cNvPr>
          <p:cNvSpPr/>
          <p:nvPr/>
        </p:nvSpPr>
        <p:spPr>
          <a:xfrm>
            <a:off x="8290136" y="2175343"/>
            <a:ext cx="3341221" cy="2215466"/>
          </a:xfrm>
          <a:prstGeom prst="rect">
            <a:avLst/>
          </a:prstGeom>
          <a:noFill/>
          <a:ln>
            <a:solidFill>
              <a:schemeClr val="tx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cxnSp>
        <p:nvCxnSpPr>
          <p:cNvPr id="19" name="Straight Connector 18">
            <a:extLst>
              <a:ext uri="{FF2B5EF4-FFF2-40B4-BE49-F238E27FC236}">
                <a16:creationId xmlns:a16="http://schemas.microsoft.com/office/drawing/2014/main" id="{581F1192-5A13-56F6-71FF-078C378AF3B0}"/>
              </a:ext>
            </a:extLst>
          </p:cNvPr>
          <p:cNvCxnSpPr>
            <a:cxnSpLocks/>
          </p:cNvCxnSpPr>
          <p:nvPr/>
        </p:nvCxnSpPr>
        <p:spPr>
          <a:xfrm flipH="1">
            <a:off x="11723314" y="4213993"/>
            <a:ext cx="316286" cy="0"/>
          </a:xfrm>
          <a:prstGeom prst="line">
            <a:avLst/>
          </a:prstGeom>
          <a:ln>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4D225C49-AE57-24D0-15BA-0BBEF72A0426}"/>
              </a:ext>
            </a:extLst>
          </p:cNvPr>
          <p:cNvSpPr/>
          <p:nvPr/>
        </p:nvSpPr>
        <p:spPr>
          <a:xfrm>
            <a:off x="11881457" y="4159756"/>
            <a:ext cx="276038" cy="369332"/>
          </a:xfrm>
          <a:prstGeom prst="rect">
            <a:avLst/>
          </a:prstGeom>
        </p:spPr>
        <p:txBody>
          <a:bodyPr wrap="square">
            <a:spAutoFit/>
          </a:bodyPr>
          <a:lstStyle/>
          <a:p>
            <a:r>
              <a:rPr lang="en-US" sz="1800" dirty="0">
                <a:cs typeface="Calibri" panose="020F0502020204030204" pitchFamily="34" charset="0"/>
              </a:rPr>
              <a:t>z</a:t>
            </a:r>
            <a:endParaRPr lang="en-US" sz="1800" dirty="0"/>
          </a:p>
        </p:txBody>
      </p:sp>
      <mc:AlternateContent xmlns:mc="http://schemas.openxmlformats.org/markup-compatibility/2006" xmlns:a14="http://schemas.microsoft.com/office/drawing/2010/main">
        <mc:Choice Requires="a14">
          <p:sp>
            <p:nvSpPr>
              <p:cNvPr id="21" name="Rectangle 20">
                <a:extLst>
                  <a:ext uri="{FF2B5EF4-FFF2-40B4-BE49-F238E27FC236}">
                    <a16:creationId xmlns:a16="http://schemas.microsoft.com/office/drawing/2014/main" id="{EAB45C48-4022-D143-E6F8-724AF82AEEEF}"/>
                  </a:ext>
                </a:extLst>
              </p:cNvPr>
              <p:cNvSpPr/>
              <p:nvPr/>
            </p:nvSpPr>
            <p:spPr>
              <a:xfrm>
                <a:off x="7623158" y="5608651"/>
                <a:ext cx="4416442" cy="523220"/>
              </a:xfrm>
              <a:prstGeom prst="rect">
                <a:avLst/>
              </a:prstGeom>
              <a:noFill/>
            </p:spPr>
            <p:txBody>
              <a:bodyPr wrap="square">
                <a:spAutoFit/>
              </a:bodyPr>
              <a:lstStyle/>
              <a:p>
                <a:r>
                  <a:rPr lang="en-US" sz="1400" b="1" dirty="0"/>
                  <a:t>Note that the total capacitance of this length </a:t>
                </a:r>
                <a:r>
                  <a:rPr lang="el-GR" sz="1400" b="1" dirty="0">
                    <a:cs typeface="Calibri" panose="020F0502020204030204" pitchFamily="34" charset="0"/>
                  </a:rPr>
                  <a:t>Δ</a:t>
                </a:r>
                <a14:m>
                  <m:oMath xmlns:m="http://schemas.openxmlformats.org/officeDocument/2006/math">
                    <m:r>
                      <a:rPr lang="en-US" sz="1400" b="1" i="1">
                        <a:latin typeface="Cambria Math" panose="02040503050406030204" pitchFamily="18" charset="0"/>
                      </a:rPr>
                      <m:t>ℓ</m:t>
                    </m:r>
                  </m:oMath>
                </a14:m>
                <a:r>
                  <a:rPr lang="en-US" sz="1400" b="1" dirty="0"/>
                  <a:t> of transmission line is C</a:t>
                </a:r>
                <a:r>
                  <a:rPr lang="el-GR" sz="1400" b="1" dirty="0">
                    <a:cs typeface="Calibri" panose="020F0502020204030204" pitchFamily="34" charset="0"/>
                  </a:rPr>
                  <a:t>Δ</a:t>
                </a:r>
                <a14:m>
                  <m:oMath xmlns:m="http://schemas.openxmlformats.org/officeDocument/2006/math">
                    <m:r>
                      <a:rPr lang="en-US" sz="1400" b="1" i="1">
                        <a:latin typeface="Cambria Math" panose="02040503050406030204" pitchFamily="18" charset="0"/>
                      </a:rPr>
                      <m:t>ℓ</m:t>
                    </m:r>
                  </m:oMath>
                </a14:m>
                <a:r>
                  <a:rPr lang="en-US" sz="1400" b="1" dirty="0"/>
                  <a:t>, and the total inductance is L</a:t>
                </a:r>
                <a:r>
                  <a:rPr lang="el-GR" sz="1400" b="1" dirty="0">
                    <a:cs typeface="Calibri" panose="020F0502020204030204" pitchFamily="34" charset="0"/>
                  </a:rPr>
                  <a:t>Δ</a:t>
                </a:r>
                <a14:m>
                  <m:oMath xmlns:m="http://schemas.openxmlformats.org/officeDocument/2006/math">
                    <m:r>
                      <a:rPr lang="en-US" sz="1400" b="1" i="1">
                        <a:latin typeface="Cambria Math" panose="02040503050406030204" pitchFamily="18" charset="0"/>
                      </a:rPr>
                      <m:t>ℓ</m:t>
                    </m:r>
                  </m:oMath>
                </a14:m>
                <a:r>
                  <a:rPr lang="en-US" sz="1400" b="1" dirty="0"/>
                  <a:t>.</a:t>
                </a:r>
              </a:p>
            </p:txBody>
          </p:sp>
        </mc:Choice>
        <mc:Fallback xmlns="">
          <p:sp>
            <p:nvSpPr>
              <p:cNvPr id="21" name="Rectangle 20">
                <a:extLst>
                  <a:ext uri="{FF2B5EF4-FFF2-40B4-BE49-F238E27FC236}">
                    <a16:creationId xmlns:a16="http://schemas.microsoft.com/office/drawing/2014/main" id="{EAB45C48-4022-D143-E6F8-724AF82AEEEF}"/>
                  </a:ext>
                </a:extLst>
              </p:cNvPr>
              <p:cNvSpPr>
                <a:spLocks noRot="1" noChangeAspect="1" noMove="1" noResize="1" noEditPoints="1" noAdjustHandles="1" noChangeArrowheads="1" noChangeShapeType="1" noTextEdit="1"/>
              </p:cNvSpPr>
              <p:nvPr/>
            </p:nvSpPr>
            <p:spPr>
              <a:xfrm>
                <a:off x="7623158" y="5608651"/>
                <a:ext cx="4416442" cy="523220"/>
              </a:xfrm>
              <a:prstGeom prst="rect">
                <a:avLst/>
              </a:prstGeom>
              <a:blipFill>
                <a:blip r:embed="rId9"/>
                <a:stretch>
                  <a:fillRect l="-414" t="-2326" b="-11628"/>
                </a:stretch>
              </a:blipFill>
            </p:spPr>
            <p:txBody>
              <a:bodyPr/>
              <a:lstStyle/>
              <a:p>
                <a:r>
                  <a:rPr lang="en-US">
                    <a:noFill/>
                  </a:rPr>
                  <a:t> </a:t>
                </a:r>
              </a:p>
            </p:txBody>
          </p:sp>
        </mc:Fallback>
      </mc:AlternateContent>
      <p:pic>
        <p:nvPicPr>
          <p:cNvPr id="22" name="Picture 21">
            <a:extLst>
              <a:ext uri="{FF2B5EF4-FFF2-40B4-BE49-F238E27FC236}">
                <a16:creationId xmlns:a16="http://schemas.microsoft.com/office/drawing/2014/main" id="{4B0DAE14-67DD-3439-D572-A65C764334C5}"/>
              </a:ext>
            </a:extLst>
          </p:cNvPr>
          <p:cNvPicPr>
            <a:picLocks noChangeAspect="1"/>
          </p:cNvPicPr>
          <p:nvPr/>
        </p:nvPicPr>
        <p:blipFill>
          <a:blip r:embed="rId10"/>
          <a:stretch>
            <a:fillRect/>
          </a:stretch>
        </p:blipFill>
        <p:spPr>
          <a:xfrm>
            <a:off x="8296578" y="2514600"/>
            <a:ext cx="3341221" cy="1582376"/>
          </a:xfrm>
          <a:prstGeom prst="rect">
            <a:avLst/>
          </a:prstGeom>
        </p:spPr>
      </p:pic>
      <p:sp>
        <p:nvSpPr>
          <p:cNvPr id="29" name="TextBox 28">
            <a:extLst>
              <a:ext uri="{FF2B5EF4-FFF2-40B4-BE49-F238E27FC236}">
                <a16:creationId xmlns:a16="http://schemas.microsoft.com/office/drawing/2014/main" id="{C6E31DF4-E349-1A26-8D2A-E6C5B5DCB352}"/>
              </a:ext>
            </a:extLst>
          </p:cNvPr>
          <p:cNvSpPr txBox="1"/>
          <p:nvPr/>
        </p:nvSpPr>
        <p:spPr>
          <a:xfrm>
            <a:off x="5924550" y="1438398"/>
            <a:ext cx="6115050" cy="646331"/>
          </a:xfrm>
          <a:prstGeom prst="rect">
            <a:avLst/>
          </a:prstGeom>
          <a:noFill/>
        </p:spPr>
        <p:txBody>
          <a:bodyPr wrap="square">
            <a:spAutoFit/>
          </a:bodyPr>
          <a:lstStyle/>
          <a:p>
            <a:r>
              <a:rPr lang="en-US" sz="1800" dirty="0"/>
              <a:t>In the most general case, the line may also have resistive losses, which can be added to the model as:</a:t>
            </a:r>
          </a:p>
        </p:txBody>
      </p:sp>
    </p:spTree>
    <p:extLst>
      <p:ext uri="{BB962C8B-B14F-4D97-AF65-F5344CB8AC3E}">
        <p14:creationId xmlns:p14="http://schemas.microsoft.com/office/powerpoint/2010/main" val="34993118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C0A53DE-9DA5-456D-B195-2FD6977172EA}"/>
              </a:ext>
            </a:extLst>
          </p:cNvPr>
          <p:cNvPicPr>
            <a:picLocks noChangeAspect="1"/>
          </p:cNvPicPr>
          <p:nvPr/>
        </p:nvPicPr>
        <p:blipFill rotWithShape="1">
          <a:blip r:embed="rId3"/>
          <a:srcRect l="27419"/>
          <a:stretch/>
        </p:blipFill>
        <p:spPr>
          <a:xfrm>
            <a:off x="4953000" y="1189931"/>
            <a:ext cx="3797049" cy="2511107"/>
          </a:xfrm>
          <a:prstGeom prst="rect">
            <a:avLst/>
          </a:prstGeom>
        </p:spPr>
      </p:pic>
      <p:sp>
        <p:nvSpPr>
          <p:cNvPr id="4" name="Rectangle 3"/>
          <p:cNvSpPr/>
          <p:nvPr/>
        </p:nvSpPr>
        <p:spPr>
          <a:xfrm>
            <a:off x="776352" y="576880"/>
            <a:ext cx="9577915" cy="369332"/>
          </a:xfrm>
          <a:prstGeom prst="rect">
            <a:avLst/>
          </a:prstGeom>
        </p:spPr>
        <p:txBody>
          <a:bodyPr wrap="square">
            <a:spAutoFit/>
          </a:bodyPr>
          <a:lstStyle/>
          <a:p>
            <a:r>
              <a:rPr lang="en-US" i="1" dirty="0"/>
              <a:t>How the Transmission Line characteristics affect the signal propagation</a:t>
            </a:r>
            <a:endParaRPr lang="en-US" sz="1800" i="1" dirty="0"/>
          </a:p>
        </p:txBody>
      </p:sp>
      <p:sp>
        <p:nvSpPr>
          <p:cNvPr id="20" name="TextBox 19">
            <a:extLst>
              <a:ext uri="{FF2B5EF4-FFF2-40B4-BE49-F238E27FC236}">
                <a16:creationId xmlns:a16="http://schemas.microsoft.com/office/drawing/2014/main" id="{C4AE2994-D044-40AF-83BA-10FB33D2E83B}"/>
              </a:ext>
            </a:extLst>
          </p:cNvPr>
          <p:cNvSpPr txBox="1"/>
          <p:nvPr/>
        </p:nvSpPr>
        <p:spPr>
          <a:xfrm>
            <a:off x="5927897" y="918540"/>
            <a:ext cx="1929470" cy="523220"/>
          </a:xfrm>
          <a:prstGeom prst="rect">
            <a:avLst/>
          </a:prstGeom>
          <a:noFill/>
        </p:spPr>
        <p:txBody>
          <a:bodyPr wrap="square" rtlCol="0">
            <a:spAutoFit/>
          </a:bodyPr>
          <a:lstStyle/>
          <a:p>
            <a:r>
              <a:rPr lang="en-US" sz="1400" dirty="0"/>
              <a:t>electrically long transmission line</a:t>
            </a:r>
          </a:p>
        </p:txBody>
      </p:sp>
      <p:cxnSp>
        <p:nvCxnSpPr>
          <p:cNvPr id="21" name="Straight Arrow Connector 20">
            <a:extLst>
              <a:ext uri="{FF2B5EF4-FFF2-40B4-BE49-F238E27FC236}">
                <a16:creationId xmlns:a16="http://schemas.microsoft.com/office/drawing/2014/main" id="{5D46C3B8-531A-4C2E-A66D-EB9BBDE8A660}"/>
              </a:ext>
            </a:extLst>
          </p:cNvPr>
          <p:cNvCxnSpPr>
            <a:cxnSpLocks/>
          </p:cNvCxnSpPr>
          <p:nvPr/>
        </p:nvCxnSpPr>
        <p:spPr>
          <a:xfrm flipH="1">
            <a:off x="6552099" y="1355889"/>
            <a:ext cx="205052" cy="24785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B8E93A64-4657-4F45-A8D6-4AD918D9397D}"/>
              </a:ext>
            </a:extLst>
          </p:cNvPr>
          <p:cNvCxnSpPr>
            <a:cxnSpLocks/>
          </p:cNvCxnSpPr>
          <p:nvPr/>
        </p:nvCxnSpPr>
        <p:spPr>
          <a:xfrm flipH="1">
            <a:off x="8937486" y="1758946"/>
            <a:ext cx="698050" cy="0"/>
          </a:xfrm>
          <a:prstGeom prst="line">
            <a:avLst/>
          </a:prstGeom>
          <a:ln w="1905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29" name="Rectangle 28">
            <a:extLst>
              <a:ext uri="{FF2B5EF4-FFF2-40B4-BE49-F238E27FC236}">
                <a16:creationId xmlns:a16="http://schemas.microsoft.com/office/drawing/2014/main" id="{A9542BDE-D215-4222-A308-89098102ACDA}"/>
              </a:ext>
            </a:extLst>
          </p:cNvPr>
          <p:cNvSpPr/>
          <p:nvPr/>
        </p:nvSpPr>
        <p:spPr>
          <a:xfrm>
            <a:off x="9635536" y="1433003"/>
            <a:ext cx="346570" cy="584775"/>
          </a:xfrm>
          <a:prstGeom prst="rect">
            <a:avLst/>
          </a:prstGeom>
        </p:spPr>
        <p:txBody>
          <a:bodyPr wrap="square">
            <a:spAutoFit/>
          </a:bodyPr>
          <a:lstStyle/>
          <a:p>
            <a:r>
              <a:rPr lang="en-US" sz="3200" dirty="0">
                <a:cs typeface="Calibri" panose="020F0502020204030204" pitchFamily="34" charset="0"/>
              </a:rPr>
              <a:t>z</a:t>
            </a:r>
            <a:endParaRPr lang="en-US" sz="3200" dirty="0"/>
          </a:p>
        </p:txBody>
      </p:sp>
      <mc:AlternateContent xmlns:mc="http://schemas.openxmlformats.org/markup-compatibility/2006" xmlns:a14="http://schemas.microsoft.com/office/drawing/2010/main">
        <mc:Choice Requires="a14">
          <p:sp>
            <p:nvSpPr>
              <p:cNvPr id="40" name="Rectangle 39">
                <a:extLst>
                  <a:ext uri="{FF2B5EF4-FFF2-40B4-BE49-F238E27FC236}">
                    <a16:creationId xmlns:a16="http://schemas.microsoft.com/office/drawing/2014/main" id="{41B58BDA-D527-4E8E-AE7F-16B08E0E0D54}"/>
                  </a:ext>
                </a:extLst>
              </p:cNvPr>
              <p:cNvSpPr/>
              <p:nvPr/>
            </p:nvSpPr>
            <p:spPr>
              <a:xfrm>
                <a:off x="7740274" y="1248336"/>
                <a:ext cx="775340" cy="36933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a:rPr lang="en-US" sz="1800" b="0" i="1" smtClean="0">
                          <a:latin typeface="Cambria Math" panose="02040503050406030204" pitchFamily="18" charset="0"/>
                        </a:rPr>
                        <m:t>𝑧</m:t>
                      </m:r>
                      <m:r>
                        <a:rPr lang="en-US" sz="1800" b="0" i="1" smtClean="0">
                          <a:latin typeface="Cambria Math" panose="02040503050406030204" pitchFamily="18" charset="0"/>
                        </a:rPr>
                        <m:t>=ℓ</m:t>
                      </m:r>
                    </m:oMath>
                  </m:oMathPara>
                </a14:m>
                <a:endParaRPr lang="en-US" sz="1800" dirty="0"/>
              </a:p>
            </p:txBody>
          </p:sp>
        </mc:Choice>
        <mc:Fallback xmlns="">
          <p:sp>
            <p:nvSpPr>
              <p:cNvPr id="40" name="Rectangle 39">
                <a:extLst>
                  <a:ext uri="{FF2B5EF4-FFF2-40B4-BE49-F238E27FC236}">
                    <a16:creationId xmlns:a16="http://schemas.microsoft.com/office/drawing/2014/main" id="{41B58BDA-D527-4E8E-AE7F-16B08E0E0D54}"/>
                  </a:ext>
                </a:extLst>
              </p:cNvPr>
              <p:cNvSpPr>
                <a:spLocks noRot="1" noChangeAspect="1" noMove="1" noResize="1" noEditPoints="1" noAdjustHandles="1" noChangeArrowheads="1" noChangeShapeType="1" noTextEdit="1"/>
              </p:cNvSpPr>
              <p:nvPr/>
            </p:nvSpPr>
            <p:spPr>
              <a:xfrm>
                <a:off x="7740274" y="1248336"/>
                <a:ext cx="775340" cy="369332"/>
              </a:xfrm>
              <a:prstGeom prst="rect">
                <a:avLst/>
              </a:prstGeom>
              <a:blipFill>
                <a:blip r:embed="rId4"/>
                <a:stretch>
                  <a:fillRect/>
                </a:stretch>
              </a:blipFill>
            </p:spPr>
            <p:txBody>
              <a:bodyPr/>
              <a:lstStyle/>
              <a:p>
                <a:r>
                  <a:rPr lang="en-US">
                    <a:noFill/>
                  </a:rPr>
                  <a:t> </a:t>
                </a:r>
              </a:p>
            </p:txBody>
          </p:sp>
        </mc:Fallback>
      </mc:AlternateContent>
      <p:cxnSp>
        <p:nvCxnSpPr>
          <p:cNvPr id="15" name="Straight Connector 14">
            <a:extLst>
              <a:ext uri="{FF2B5EF4-FFF2-40B4-BE49-F238E27FC236}">
                <a16:creationId xmlns:a16="http://schemas.microsoft.com/office/drawing/2014/main" id="{9E5C301B-E792-4ACE-85F4-5CA4ED1F4E5F}"/>
              </a:ext>
            </a:extLst>
          </p:cNvPr>
          <p:cNvCxnSpPr>
            <a:cxnSpLocks/>
          </p:cNvCxnSpPr>
          <p:nvPr/>
        </p:nvCxnSpPr>
        <p:spPr>
          <a:xfrm flipV="1">
            <a:off x="8125478" y="1585989"/>
            <a:ext cx="2467" cy="1817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8C689D64-0665-4610-88E9-DD7A6270C688}"/>
              </a:ext>
            </a:extLst>
          </p:cNvPr>
          <p:cNvSpPr>
            <a:spLocks noGrp="1"/>
          </p:cNvSpPr>
          <p:nvPr>
            <p:ph type="title"/>
          </p:nvPr>
        </p:nvSpPr>
        <p:spPr>
          <a:xfrm>
            <a:off x="609602" y="148581"/>
            <a:ext cx="7652242" cy="845837"/>
          </a:xfrm>
        </p:spPr>
        <p:txBody>
          <a:bodyPr/>
          <a:lstStyle/>
          <a:p>
            <a:r>
              <a:rPr lang="en-US" dirty="0">
                <a:latin typeface="+mn-lt"/>
              </a:rPr>
              <a:t>Energy Transfer to Load</a:t>
            </a:r>
          </a:p>
        </p:txBody>
      </p:sp>
      <p:pic>
        <p:nvPicPr>
          <p:cNvPr id="3" name="Picture 2">
            <a:extLst>
              <a:ext uri="{FF2B5EF4-FFF2-40B4-BE49-F238E27FC236}">
                <a16:creationId xmlns:a16="http://schemas.microsoft.com/office/drawing/2014/main" id="{AB5A8BF9-08CE-5E8F-3AF2-B7071E27342C}"/>
              </a:ext>
            </a:extLst>
          </p:cNvPr>
          <p:cNvPicPr>
            <a:picLocks noChangeAspect="1"/>
          </p:cNvPicPr>
          <p:nvPr/>
        </p:nvPicPr>
        <p:blipFill rotWithShape="1">
          <a:blip r:embed="rId5"/>
          <a:srcRect l="551"/>
          <a:stretch/>
        </p:blipFill>
        <p:spPr>
          <a:xfrm>
            <a:off x="1818643" y="4095596"/>
            <a:ext cx="9143998" cy="1931316"/>
          </a:xfrm>
          <a:prstGeom prst="rect">
            <a:avLst/>
          </a:prstGeom>
        </p:spPr>
      </p:pic>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D5932E8D-1D7F-5129-6443-5004F68119D2}"/>
                  </a:ext>
                </a:extLst>
              </p:cNvPr>
              <p:cNvSpPr/>
              <p:nvPr/>
            </p:nvSpPr>
            <p:spPr>
              <a:xfrm>
                <a:off x="1818642" y="5167076"/>
                <a:ext cx="1715021" cy="36933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US" sz="1800" i="1" smtClean="0">
                              <a:solidFill>
                                <a:srgbClr val="0000FF"/>
                              </a:solidFill>
                              <a:latin typeface="Cambria Math" panose="02040503050406030204" pitchFamily="18" charset="0"/>
                            </a:rPr>
                          </m:ctrlPr>
                        </m:sSubSupPr>
                        <m:e>
                          <m:r>
                            <m:rPr>
                              <m:sty m:val="p"/>
                            </m:rPr>
                            <a:rPr lang="en-US" sz="1800">
                              <a:solidFill>
                                <a:srgbClr val="0000FF"/>
                              </a:solidFill>
                              <a:latin typeface="Cambria Math" panose="02040503050406030204" pitchFamily="18" charset="0"/>
                            </a:rPr>
                            <m:t>V</m:t>
                          </m:r>
                        </m:e>
                        <m:sub>
                          <m:r>
                            <m:rPr>
                              <m:sty m:val="p"/>
                            </m:rPr>
                            <a:rPr lang="en-US" sz="1800">
                              <a:solidFill>
                                <a:srgbClr val="0000FF"/>
                              </a:solidFill>
                              <a:latin typeface="Cambria Math" panose="02040503050406030204" pitchFamily="18" charset="0"/>
                            </a:rPr>
                            <m:t>o</m:t>
                          </m:r>
                        </m:sub>
                        <m:sup>
                          <m:r>
                            <a:rPr lang="en-US" sz="1800">
                              <a:solidFill>
                                <a:srgbClr val="0000FF"/>
                              </a:solidFill>
                              <a:latin typeface="Cambria Math" panose="02040503050406030204" pitchFamily="18" charset="0"/>
                            </a:rPr>
                            <m:t>+</m:t>
                          </m:r>
                        </m:sup>
                      </m:sSubSup>
                    </m:oMath>
                  </m:oMathPara>
                </a14:m>
                <a:endParaRPr lang="en-US" sz="1800" dirty="0">
                  <a:solidFill>
                    <a:srgbClr val="0000FF"/>
                  </a:solidFill>
                </a:endParaRPr>
              </a:p>
            </p:txBody>
          </p:sp>
        </mc:Choice>
        <mc:Fallback xmlns="">
          <p:sp>
            <p:nvSpPr>
              <p:cNvPr id="5" name="Rectangle 4">
                <a:extLst>
                  <a:ext uri="{FF2B5EF4-FFF2-40B4-BE49-F238E27FC236}">
                    <a16:creationId xmlns:a16="http://schemas.microsoft.com/office/drawing/2014/main" id="{D5932E8D-1D7F-5129-6443-5004F68119D2}"/>
                  </a:ext>
                </a:extLst>
              </p:cNvPr>
              <p:cNvSpPr>
                <a:spLocks noRot="1" noChangeAspect="1" noMove="1" noResize="1" noEditPoints="1" noAdjustHandles="1" noChangeArrowheads="1" noChangeShapeType="1" noTextEdit="1"/>
              </p:cNvSpPr>
              <p:nvPr/>
            </p:nvSpPr>
            <p:spPr>
              <a:xfrm>
                <a:off x="1818642" y="5167076"/>
                <a:ext cx="1715021" cy="369332"/>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4AC1A6B7-EE5E-58AE-9435-0A1DE920EA97}"/>
                  </a:ext>
                </a:extLst>
              </p:cNvPr>
              <p:cNvSpPr/>
              <p:nvPr/>
            </p:nvSpPr>
            <p:spPr>
              <a:xfrm>
                <a:off x="9217733" y="4548969"/>
                <a:ext cx="1744907" cy="36933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Sup>
                        <m:sSubSupPr>
                          <m:ctrlPr>
                            <a:rPr lang="en-US" sz="1800" i="1" smtClean="0">
                              <a:solidFill>
                                <a:srgbClr val="FF0000"/>
                              </a:solidFill>
                              <a:latin typeface="Cambria Math" panose="02040503050406030204" pitchFamily="18" charset="0"/>
                            </a:rPr>
                          </m:ctrlPr>
                        </m:sSubSupPr>
                        <m:e>
                          <m:r>
                            <m:rPr>
                              <m:sty m:val="p"/>
                            </m:rPr>
                            <a:rPr lang="en-US" sz="1800">
                              <a:solidFill>
                                <a:srgbClr val="FF0000"/>
                              </a:solidFill>
                              <a:latin typeface="Cambria Math" panose="02040503050406030204" pitchFamily="18" charset="0"/>
                            </a:rPr>
                            <m:t>V</m:t>
                          </m:r>
                        </m:e>
                        <m:sub>
                          <m:r>
                            <m:rPr>
                              <m:sty m:val="p"/>
                            </m:rPr>
                            <a:rPr lang="en-US" sz="1800">
                              <a:solidFill>
                                <a:srgbClr val="FF0000"/>
                              </a:solidFill>
                              <a:latin typeface="Cambria Math" panose="02040503050406030204" pitchFamily="18" charset="0"/>
                            </a:rPr>
                            <m:t>o</m:t>
                          </m:r>
                        </m:sub>
                        <m:sup>
                          <m:r>
                            <a:rPr lang="en-US" sz="1800" b="0" i="0" smtClean="0">
                              <a:solidFill>
                                <a:srgbClr val="FF0000"/>
                              </a:solidFill>
                              <a:latin typeface="Cambria Math" panose="02040503050406030204" pitchFamily="18" charset="0"/>
                            </a:rPr>
                            <m:t>−</m:t>
                          </m:r>
                        </m:sup>
                      </m:sSubSup>
                    </m:oMath>
                  </m:oMathPara>
                </a14:m>
                <a:endParaRPr lang="en-US" sz="1800" dirty="0">
                  <a:solidFill>
                    <a:srgbClr val="FF0000"/>
                  </a:solidFill>
                </a:endParaRPr>
              </a:p>
            </p:txBody>
          </p:sp>
        </mc:Choice>
        <mc:Fallback xmlns="">
          <p:sp>
            <p:nvSpPr>
              <p:cNvPr id="6" name="Rectangle 5">
                <a:extLst>
                  <a:ext uri="{FF2B5EF4-FFF2-40B4-BE49-F238E27FC236}">
                    <a16:creationId xmlns:a16="http://schemas.microsoft.com/office/drawing/2014/main" id="{4AC1A6B7-EE5E-58AE-9435-0A1DE920EA97}"/>
                  </a:ext>
                </a:extLst>
              </p:cNvPr>
              <p:cNvSpPr>
                <a:spLocks noRot="1" noChangeAspect="1" noMove="1" noResize="1" noEditPoints="1" noAdjustHandles="1" noChangeArrowheads="1" noChangeShapeType="1" noTextEdit="1"/>
              </p:cNvSpPr>
              <p:nvPr/>
            </p:nvSpPr>
            <p:spPr>
              <a:xfrm>
                <a:off x="9217733" y="4548969"/>
                <a:ext cx="1744907" cy="369332"/>
              </a:xfrm>
              <a:prstGeom prst="rect">
                <a:avLst/>
              </a:prstGeom>
              <a:blipFill>
                <a:blip r:embed="rId7"/>
                <a:stretch>
                  <a:fillRect/>
                </a:stretch>
              </a:blipFill>
            </p:spPr>
            <p:txBody>
              <a:bodyPr/>
              <a:lstStyle/>
              <a:p>
                <a:r>
                  <a:rPr lang="en-US">
                    <a:noFill/>
                  </a:rPr>
                  <a:t> </a:t>
                </a:r>
              </a:p>
            </p:txBody>
          </p:sp>
        </mc:Fallback>
      </mc:AlternateContent>
      <p:sp>
        <p:nvSpPr>
          <p:cNvPr id="8" name="Rectangle 7">
            <a:extLst>
              <a:ext uri="{FF2B5EF4-FFF2-40B4-BE49-F238E27FC236}">
                <a16:creationId xmlns:a16="http://schemas.microsoft.com/office/drawing/2014/main" id="{E22B3BDE-9156-685F-A8D5-463411EB2CDD}"/>
              </a:ext>
            </a:extLst>
          </p:cNvPr>
          <p:cNvSpPr/>
          <p:nvPr/>
        </p:nvSpPr>
        <p:spPr>
          <a:xfrm>
            <a:off x="3117716" y="4508410"/>
            <a:ext cx="2853477" cy="369332"/>
          </a:xfrm>
          <a:prstGeom prst="rect">
            <a:avLst/>
          </a:prstGeom>
        </p:spPr>
        <p:txBody>
          <a:bodyPr wrap="square">
            <a:spAutoFit/>
          </a:bodyPr>
          <a:lstStyle/>
          <a:p>
            <a:r>
              <a:rPr lang="en-US" sz="1800" dirty="0">
                <a:solidFill>
                  <a:srgbClr val="0000FF"/>
                </a:solidFill>
              </a:rPr>
              <a:t>forward propagating wave</a:t>
            </a:r>
          </a:p>
        </p:txBody>
      </p:sp>
      <p:cxnSp>
        <p:nvCxnSpPr>
          <p:cNvPr id="9" name="Straight Arrow Connector 8">
            <a:extLst>
              <a:ext uri="{FF2B5EF4-FFF2-40B4-BE49-F238E27FC236}">
                <a16:creationId xmlns:a16="http://schemas.microsoft.com/office/drawing/2014/main" id="{37B313B2-D958-936C-6CCF-ACF32BA79A39}"/>
              </a:ext>
            </a:extLst>
          </p:cNvPr>
          <p:cNvCxnSpPr>
            <a:cxnSpLocks/>
          </p:cNvCxnSpPr>
          <p:nvPr/>
        </p:nvCxnSpPr>
        <p:spPr>
          <a:xfrm>
            <a:off x="3275822" y="4963544"/>
            <a:ext cx="556178" cy="0"/>
          </a:xfrm>
          <a:prstGeom prst="straightConnector1">
            <a:avLst/>
          </a:prstGeom>
          <a:ln w="1905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07EE7BE2-BC7A-E199-B9CE-B13F3CB335F6}"/>
              </a:ext>
            </a:extLst>
          </p:cNvPr>
          <p:cNvCxnSpPr>
            <a:cxnSpLocks/>
          </p:cNvCxnSpPr>
          <p:nvPr/>
        </p:nvCxnSpPr>
        <p:spPr>
          <a:xfrm flipH="1">
            <a:off x="9086012" y="5415851"/>
            <a:ext cx="552567" cy="0"/>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F3328715-A6DA-EC90-32D0-76BF25127C95}"/>
              </a:ext>
            </a:extLst>
          </p:cNvPr>
          <p:cNvSpPr/>
          <p:nvPr/>
        </p:nvSpPr>
        <p:spPr>
          <a:xfrm>
            <a:off x="6843826" y="4982410"/>
            <a:ext cx="2853477" cy="646331"/>
          </a:xfrm>
          <a:prstGeom prst="rect">
            <a:avLst/>
          </a:prstGeom>
        </p:spPr>
        <p:txBody>
          <a:bodyPr wrap="square">
            <a:spAutoFit/>
          </a:bodyPr>
          <a:lstStyle/>
          <a:p>
            <a:r>
              <a:rPr lang="en-US" sz="1800" dirty="0">
                <a:solidFill>
                  <a:srgbClr val="FF0000"/>
                </a:solidFill>
              </a:rPr>
              <a:t>backward propagating wave</a:t>
            </a:r>
            <a:br>
              <a:rPr lang="en-US" sz="1800" dirty="0">
                <a:solidFill>
                  <a:srgbClr val="FF0000"/>
                </a:solidFill>
              </a:rPr>
            </a:br>
            <a:r>
              <a:rPr lang="en-US" sz="1800" dirty="0">
                <a:solidFill>
                  <a:srgbClr val="FF0000"/>
                </a:solidFill>
              </a:rPr>
              <a:t>(reflected wave)</a:t>
            </a:r>
          </a:p>
        </p:txBody>
      </p:sp>
      <p:sp>
        <p:nvSpPr>
          <p:cNvPr id="12" name="Rectangle 11">
            <a:extLst>
              <a:ext uri="{FF2B5EF4-FFF2-40B4-BE49-F238E27FC236}">
                <a16:creationId xmlns:a16="http://schemas.microsoft.com/office/drawing/2014/main" id="{06399C9E-3CAC-D074-A8F0-78D06AD465C3}"/>
              </a:ext>
            </a:extLst>
          </p:cNvPr>
          <p:cNvSpPr/>
          <p:nvPr/>
        </p:nvSpPr>
        <p:spPr>
          <a:xfrm>
            <a:off x="1451995" y="4026981"/>
            <a:ext cx="9891648" cy="2108892"/>
          </a:xfrm>
          <a:prstGeom prst="rect">
            <a:avLst/>
          </a:prstGeom>
          <a:noFill/>
          <a:ln>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FB0E5F6-1DE6-88C7-D316-3200984470D8}"/>
              </a:ext>
            </a:extLst>
          </p:cNvPr>
          <p:cNvSpPr/>
          <p:nvPr/>
        </p:nvSpPr>
        <p:spPr>
          <a:xfrm>
            <a:off x="6390643" y="1474386"/>
            <a:ext cx="450716" cy="2108892"/>
          </a:xfrm>
          <a:prstGeom prst="rect">
            <a:avLst/>
          </a:prstGeom>
          <a:noFill/>
          <a:ln>
            <a:prstDash val="lg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Connector 15">
            <a:extLst>
              <a:ext uri="{FF2B5EF4-FFF2-40B4-BE49-F238E27FC236}">
                <a16:creationId xmlns:a16="http://schemas.microsoft.com/office/drawing/2014/main" id="{48520DC6-D912-E1F4-66F1-B306EC2587CF}"/>
              </a:ext>
            </a:extLst>
          </p:cNvPr>
          <p:cNvCxnSpPr/>
          <p:nvPr/>
        </p:nvCxnSpPr>
        <p:spPr>
          <a:xfrm flipH="1">
            <a:off x="1451995" y="1474386"/>
            <a:ext cx="4938648" cy="2552595"/>
          </a:xfrm>
          <a:prstGeom prst="line">
            <a:avLst/>
          </a:prstGeom>
          <a:ln>
            <a:solidFill>
              <a:srgbClr val="00B0F0"/>
            </a:solidFill>
            <a:prstDash val="lgDash"/>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6A962FCB-B920-1958-9BCF-76C7F141A1A3}"/>
              </a:ext>
            </a:extLst>
          </p:cNvPr>
          <p:cNvCxnSpPr/>
          <p:nvPr/>
        </p:nvCxnSpPr>
        <p:spPr>
          <a:xfrm flipH="1">
            <a:off x="1447166" y="3536907"/>
            <a:ext cx="4938648" cy="2552595"/>
          </a:xfrm>
          <a:prstGeom prst="line">
            <a:avLst/>
          </a:prstGeom>
          <a:ln>
            <a:solidFill>
              <a:srgbClr val="00B0F0"/>
            </a:solidFill>
            <a:prstDash val="lgDash"/>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73641453-1F49-CF0E-69A9-F2D3F3E429C4}"/>
              </a:ext>
            </a:extLst>
          </p:cNvPr>
          <p:cNvCxnSpPr>
            <a:cxnSpLocks/>
          </p:cNvCxnSpPr>
          <p:nvPr/>
        </p:nvCxnSpPr>
        <p:spPr>
          <a:xfrm>
            <a:off x="6841359" y="1484492"/>
            <a:ext cx="4502284" cy="2564733"/>
          </a:xfrm>
          <a:prstGeom prst="line">
            <a:avLst/>
          </a:prstGeom>
          <a:ln>
            <a:solidFill>
              <a:srgbClr val="00B0F0"/>
            </a:solidFill>
            <a:prstDash val="lgDash"/>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A2501B9E-EDA5-DBCD-8DA1-22521D8C0E07}"/>
              </a:ext>
            </a:extLst>
          </p:cNvPr>
          <p:cNvCxnSpPr>
            <a:cxnSpLocks/>
          </p:cNvCxnSpPr>
          <p:nvPr/>
        </p:nvCxnSpPr>
        <p:spPr>
          <a:xfrm>
            <a:off x="6851516" y="3557856"/>
            <a:ext cx="4502284" cy="2564733"/>
          </a:xfrm>
          <a:prstGeom prst="line">
            <a:avLst/>
          </a:prstGeom>
          <a:ln>
            <a:solidFill>
              <a:srgbClr val="00B0F0"/>
            </a:solidFill>
            <a:prstDash val="lg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F08639BF-AAF3-2B6D-4E6A-038DEAFC1773}"/>
                  </a:ext>
                </a:extLst>
              </p:cNvPr>
              <p:cNvSpPr txBox="1"/>
              <p:nvPr/>
            </p:nvSpPr>
            <p:spPr>
              <a:xfrm>
                <a:off x="403504" y="1427636"/>
                <a:ext cx="3411228" cy="969176"/>
              </a:xfrm>
              <a:prstGeom prst="rect">
                <a:avLst/>
              </a:prstGeom>
              <a:solidFill>
                <a:schemeClr val="accent1">
                  <a:lumMod val="60000"/>
                  <a:lumOff val="40000"/>
                </a:schemeClr>
              </a:solidFill>
              <a:ln>
                <a:solidFill>
                  <a:schemeClr val="accent1"/>
                </a:solidFill>
              </a:ln>
            </p:spPr>
            <p:txBody>
              <a:bodyPr wrap="square">
                <a:spAutoFit/>
              </a:bodyPr>
              <a:lstStyle/>
              <a:p>
                <a:r>
                  <a:rPr lang="en-US" sz="2800" b="0" dirty="0"/>
                  <a:t>where </a:t>
                </a:r>
                <a14:m>
                  <m:oMath xmlns:m="http://schemas.openxmlformats.org/officeDocument/2006/math">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𝑍</m:t>
                        </m:r>
                      </m:e>
                      <m:sub>
                        <m:r>
                          <a:rPr lang="en-US" sz="2800" b="0" i="1" smtClean="0">
                            <a:latin typeface="Cambria Math" panose="02040503050406030204" pitchFamily="18" charset="0"/>
                          </a:rPr>
                          <m:t>𝑜</m:t>
                        </m:r>
                      </m:sub>
                    </m:sSub>
                    <m:r>
                      <a:rPr lang="en-US" sz="2800" b="0" i="1" smtClean="0">
                        <a:latin typeface="Cambria Math" panose="02040503050406030204" pitchFamily="18" charset="0"/>
                      </a:rPr>
                      <m:t>=</m:t>
                    </m:r>
                    <m:rad>
                      <m:radPr>
                        <m:degHide m:val="on"/>
                        <m:ctrlPr>
                          <a:rPr lang="en-US" sz="2800" b="0" i="1" smtClean="0">
                            <a:latin typeface="Cambria Math" panose="02040503050406030204" pitchFamily="18" charset="0"/>
                          </a:rPr>
                        </m:ctrlPr>
                      </m:radPr>
                      <m:deg/>
                      <m:e>
                        <m:f>
                          <m:fPr>
                            <m:ctrlPr>
                              <a:rPr lang="en-US" sz="2800" i="1">
                                <a:latin typeface="Cambria Math" panose="02040503050406030204" pitchFamily="18" charset="0"/>
                              </a:rPr>
                            </m:ctrlPr>
                          </m:fPr>
                          <m:num>
                            <m:r>
                              <a:rPr lang="en-US" sz="2800" b="0" i="1" smtClean="0">
                                <a:latin typeface="Cambria Math" panose="02040503050406030204" pitchFamily="18" charset="0"/>
                              </a:rPr>
                              <m:t>𝑅</m:t>
                            </m:r>
                            <m:r>
                              <a:rPr lang="en-US" sz="2800" b="0" i="1" smtClean="0">
                                <a:latin typeface="Cambria Math" panose="02040503050406030204" pitchFamily="18" charset="0"/>
                              </a:rPr>
                              <m:t>+</m:t>
                            </m:r>
                            <m:r>
                              <a:rPr lang="en-US" sz="2800" i="1">
                                <a:latin typeface="Cambria Math" panose="02040503050406030204" pitchFamily="18" charset="0"/>
                              </a:rPr>
                              <m:t>𝑗</m:t>
                            </m:r>
                            <m:r>
                              <a:rPr lang="en-US" sz="2800" i="1">
                                <a:latin typeface="Cambria Math" panose="02040503050406030204" pitchFamily="18" charset="0"/>
                              </a:rPr>
                              <m:t>𝜔</m:t>
                            </m:r>
                            <m:r>
                              <a:rPr lang="en-US" sz="2800" i="1">
                                <a:latin typeface="Cambria Math" panose="02040503050406030204" pitchFamily="18" charset="0"/>
                              </a:rPr>
                              <m:t>𝐿</m:t>
                            </m:r>
                          </m:num>
                          <m:den>
                            <m:r>
                              <a:rPr lang="en-US" sz="2800" b="0" i="1" smtClean="0">
                                <a:latin typeface="Cambria Math" panose="02040503050406030204" pitchFamily="18" charset="0"/>
                              </a:rPr>
                              <m:t>𝐺</m:t>
                            </m:r>
                            <m:r>
                              <a:rPr lang="en-US" sz="2800" b="0" i="1" smtClean="0">
                                <a:latin typeface="Cambria Math" panose="02040503050406030204" pitchFamily="18" charset="0"/>
                              </a:rPr>
                              <m:t>+</m:t>
                            </m:r>
                            <m:r>
                              <a:rPr lang="en-US" sz="2800" b="0" i="1" smtClean="0">
                                <a:latin typeface="Cambria Math" panose="02040503050406030204" pitchFamily="18" charset="0"/>
                              </a:rPr>
                              <m:t>𝑗</m:t>
                            </m:r>
                            <m:r>
                              <a:rPr lang="en-US" sz="2800" b="0" i="1" smtClean="0">
                                <a:latin typeface="Cambria Math" panose="02040503050406030204" pitchFamily="18" charset="0"/>
                              </a:rPr>
                              <m:t>𝜔</m:t>
                            </m:r>
                            <m:r>
                              <a:rPr lang="en-US" sz="2800" b="0" i="1" smtClean="0">
                                <a:latin typeface="Cambria Math" panose="02040503050406030204" pitchFamily="18" charset="0"/>
                              </a:rPr>
                              <m:t>𝐶</m:t>
                            </m:r>
                          </m:den>
                        </m:f>
                      </m:e>
                    </m:rad>
                  </m:oMath>
                </a14:m>
                <a:endParaRPr lang="en-US" sz="2800" dirty="0"/>
              </a:p>
            </p:txBody>
          </p:sp>
        </mc:Choice>
        <mc:Fallback xmlns="">
          <p:sp>
            <p:nvSpPr>
              <p:cNvPr id="14" name="TextBox 13">
                <a:extLst>
                  <a:ext uri="{FF2B5EF4-FFF2-40B4-BE49-F238E27FC236}">
                    <a16:creationId xmlns:a16="http://schemas.microsoft.com/office/drawing/2014/main" id="{F08639BF-AAF3-2B6D-4E6A-038DEAFC1773}"/>
                  </a:ext>
                </a:extLst>
              </p:cNvPr>
              <p:cNvSpPr txBox="1">
                <a:spLocks noRot="1" noChangeAspect="1" noMove="1" noResize="1" noEditPoints="1" noAdjustHandles="1" noChangeArrowheads="1" noChangeShapeType="1" noTextEdit="1"/>
              </p:cNvSpPr>
              <p:nvPr/>
            </p:nvSpPr>
            <p:spPr>
              <a:xfrm>
                <a:off x="403504" y="1427636"/>
                <a:ext cx="3411228" cy="969176"/>
              </a:xfrm>
              <a:prstGeom prst="rect">
                <a:avLst/>
              </a:prstGeom>
              <a:blipFill>
                <a:blip r:embed="rId8"/>
                <a:stretch>
                  <a:fillRect l="-3381"/>
                </a:stretch>
              </a:blipFill>
              <a:ln>
                <a:solidFill>
                  <a:schemeClr val="accent1"/>
                </a:solidFill>
              </a:ln>
            </p:spPr>
            <p:txBody>
              <a:bodyPr/>
              <a:lstStyle/>
              <a:p>
                <a:r>
                  <a:rPr lang="en-US">
                    <a:noFill/>
                  </a:rPr>
                  <a:t> </a:t>
                </a:r>
              </a:p>
            </p:txBody>
          </p:sp>
        </mc:Fallback>
      </mc:AlternateContent>
      <p:sp>
        <p:nvSpPr>
          <p:cNvPr id="19" name="Oval 18">
            <a:extLst>
              <a:ext uri="{FF2B5EF4-FFF2-40B4-BE49-F238E27FC236}">
                <a16:creationId xmlns:a16="http://schemas.microsoft.com/office/drawing/2014/main" id="{9F3C3FBF-0BFF-2978-46C3-7311749AECA6}"/>
              </a:ext>
            </a:extLst>
          </p:cNvPr>
          <p:cNvSpPr/>
          <p:nvPr/>
        </p:nvSpPr>
        <p:spPr>
          <a:xfrm>
            <a:off x="3079185" y="1992207"/>
            <a:ext cx="196637" cy="376037"/>
          </a:xfrm>
          <a:prstGeom prst="ellipse">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C116A27A-9A74-D456-B293-0D632603B643}"/>
              </a:ext>
            </a:extLst>
          </p:cNvPr>
          <p:cNvSpPr/>
          <p:nvPr/>
        </p:nvSpPr>
        <p:spPr>
          <a:xfrm>
            <a:off x="3098084" y="1579975"/>
            <a:ext cx="196637" cy="376037"/>
          </a:xfrm>
          <a:prstGeom prst="ellipse">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Straight Arrow Connector 25">
            <a:extLst>
              <a:ext uri="{FF2B5EF4-FFF2-40B4-BE49-F238E27FC236}">
                <a16:creationId xmlns:a16="http://schemas.microsoft.com/office/drawing/2014/main" id="{F7B8777C-1DBE-5315-B043-9EB0B53400D9}"/>
              </a:ext>
            </a:extLst>
          </p:cNvPr>
          <p:cNvCxnSpPr>
            <a:stCxn id="19" idx="4"/>
          </p:cNvCxnSpPr>
          <p:nvPr/>
        </p:nvCxnSpPr>
        <p:spPr>
          <a:xfrm flipH="1">
            <a:off x="1600200" y="2368244"/>
            <a:ext cx="1577304" cy="1215034"/>
          </a:xfrm>
          <a:prstGeom prst="straightConnector1">
            <a:avLst/>
          </a:prstGeom>
          <a:ln w="1905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4EAB15AF-EEA3-564E-F408-FEF559D3B9B0}"/>
              </a:ext>
            </a:extLst>
          </p:cNvPr>
          <p:cNvCxnSpPr>
            <a:cxnSpLocks/>
            <a:stCxn id="23" idx="2"/>
          </p:cNvCxnSpPr>
          <p:nvPr/>
        </p:nvCxnSpPr>
        <p:spPr>
          <a:xfrm flipH="1">
            <a:off x="1600200" y="1767994"/>
            <a:ext cx="1497884" cy="1815284"/>
          </a:xfrm>
          <a:prstGeom prst="straightConnector1">
            <a:avLst/>
          </a:prstGeom>
          <a:ln w="1905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A34EE55E-3A9F-9CD0-AEEB-D23462B5CEBA}"/>
              </a:ext>
            </a:extLst>
          </p:cNvPr>
          <p:cNvSpPr txBox="1"/>
          <p:nvPr/>
        </p:nvSpPr>
        <p:spPr>
          <a:xfrm>
            <a:off x="318665" y="3183829"/>
            <a:ext cx="1401660" cy="646331"/>
          </a:xfrm>
          <a:prstGeom prst="rect">
            <a:avLst/>
          </a:prstGeom>
          <a:noFill/>
        </p:spPr>
        <p:txBody>
          <a:bodyPr wrap="square">
            <a:spAutoFit/>
          </a:bodyPr>
          <a:lstStyle/>
          <a:p>
            <a:r>
              <a:rPr lang="en-US" sz="1800" dirty="0">
                <a:solidFill>
                  <a:srgbClr val="FF0000"/>
                </a:solidFill>
              </a:rPr>
              <a:t>Frequency </a:t>
            </a:r>
            <a:br>
              <a:rPr lang="en-US" sz="1800" dirty="0">
                <a:solidFill>
                  <a:srgbClr val="FF0000"/>
                </a:solidFill>
              </a:rPr>
            </a:br>
            <a:r>
              <a:rPr lang="en-US" sz="1800" dirty="0">
                <a:solidFill>
                  <a:srgbClr val="FF0000"/>
                </a:solidFill>
              </a:rPr>
              <a:t>Dependency</a:t>
            </a:r>
            <a:endParaRPr lang="en-US" dirty="0"/>
          </a:p>
        </p:txBody>
      </p:sp>
      <mc:AlternateContent xmlns:mc="http://schemas.openxmlformats.org/markup-compatibility/2006" xmlns:a14="http://schemas.microsoft.com/office/drawing/2010/main">
        <mc:Choice Requires="a14">
          <p:sp>
            <p:nvSpPr>
              <p:cNvPr id="33" name="TextBox 32">
                <a:extLst>
                  <a:ext uri="{FF2B5EF4-FFF2-40B4-BE49-F238E27FC236}">
                    <a16:creationId xmlns:a16="http://schemas.microsoft.com/office/drawing/2014/main" id="{E1C89C3F-3B7D-9718-1D77-CC70973FE34A}"/>
                  </a:ext>
                </a:extLst>
              </p:cNvPr>
              <p:cNvSpPr txBox="1"/>
              <p:nvPr/>
            </p:nvSpPr>
            <p:spPr>
              <a:xfrm>
                <a:off x="9808821" y="2443991"/>
                <a:ext cx="2094407" cy="584775"/>
              </a:xfrm>
              <a:prstGeom prst="rect">
                <a:avLst/>
              </a:prstGeom>
              <a:solidFill>
                <a:schemeClr val="accent1">
                  <a:lumMod val="60000"/>
                  <a:lumOff val="40000"/>
                </a:schemeClr>
              </a:solidFill>
              <a:ln>
                <a:solidFill>
                  <a:schemeClr val="accent1"/>
                </a:solidFill>
              </a:ln>
            </p:spPr>
            <p:txBody>
              <a:bodyPr wrap="square">
                <a:spAutoFit/>
              </a:bodyPr>
              <a:lstStyle/>
              <a:p>
                <a:pPr algn="ctr"/>
                <a14:m>
                  <m:oMath xmlns:m="http://schemas.openxmlformats.org/officeDocument/2006/math">
                    <m:sSub>
                      <m:sSubPr>
                        <m:ctrlPr>
                          <a:rPr lang="en-US" sz="1600" b="0" i="1" smtClean="0">
                            <a:latin typeface="Cambria Math" panose="02040503050406030204" pitchFamily="18" charset="0"/>
                          </a:rPr>
                        </m:ctrlPr>
                      </m:sSubPr>
                      <m:e>
                        <m:r>
                          <a:rPr lang="en-US" sz="1600" b="0" i="1" smtClean="0">
                            <a:latin typeface="Cambria Math" panose="02040503050406030204" pitchFamily="18" charset="0"/>
                          </a:rPr>
                          <m:t>𝑍</m:t>
                        </m:r>
                      </m:e>
                      <m:sub>
                        <m:r>
                          <a:rPr lang="en-US" sz="1600" b="0" i="1" smtClean="0">
                            <a:latin typeface="Cambria Math" panose="02040503050406030204" pitchFamily="18" charset="0"/>
                          </a:rPr>
                          <m:t>𝐿</m:t>
                        </m:r>
                      </m:sub>
                    </m:sSub>
                  </m:oMath>
                </a14:m>
                <a:r>
                  <a:rPr lang="en-US" sz="1600" dirty="0"/>
                  <a:t> is also </a:t>
                </a:r>
                <a:br>
                  <a:rPr lang="en-US" sz="1600" dirty="0"/>
                </a:br>
                <a:r>
                  <a:rPr lang="en-US" sz="1600" dirty="0"/>
                  <a:t>frequency dependent</a:t>
                </a:r>
              </a:p>
            </p:txBody>
          </p:sp>
        </mc:Choice>
        <mc:Fallback xmlns="">
          <p:sp>
            <p:nvSpPr>
              <p:cNvPr id="33" name="TextBox 32">
                <a:extLst>
                  <a:ext uri="{FF2B5EF4-FFF2-40B4-BE49-F238E27FC236}">
                    <a16:creationId xmlns:a16="http://schemas.microsoft.com/office/drawing/2014/main" id="{E1C89C3F-3B7D-9718-1D77-CC70973FE34A}"/>
                  </a:ext>
                </a:extLst>
              </p:cNvPr>
              <p:cNvSpPr txBox="1">
                <a:spLocks noRot="1" noChangeAspect="1" noMove="1" noResize="1" noEditPoints="1" noAdjustHandles="1" noChangeArrowheads="1" noChangeShapeType="1" noTextEdit="1"/>
              </p:cNvSpPr>
              <p:nvPr/>
            </p:nvSpPr>
            <p:spPr>
              <a:xfrm>
                <a:off x="9808821" y="2443991"/>
                <a:ext cx="2094407" cy="584775"/>
              </a:xfrm>
              <a:prstGeom prst="rect">
                <a:avLst/>
              </a:prstGeom>
              <a:blipFill>
                <a:blip r:embed="rId9"/>
                <a:stretch>
                  <a:fillRect t="-2041" b="-11224"/>
                </a:stretch>
              </a:blipFill>
              <a:ln>
                <a:solidFill>
                  <a:schemeClr val="accent1"/>
                </a:solidFill>
              </a:ln>
            </p:spPr>
            <p:txBody>
              <a:bodyPr/>
              <a:lstStyle/>
              <a:p>
                <a:r>
                  <a:rPr lang="en-US">
                    <a:noFill/>
                  </a:rPr>
                  <a:t> </a:t>
                </a:r>
              </a:p>
            </p:txBody>
          </p:sp>
        </mc:Fallback>
      </mc:AlternateContent>
    </p:spTree>
    <p:extLst>
      <p:ext uri="{BB962C8B-B14F-4D97-AF65-F5344CB8AC3E}">
        <p14:creationId xmlns:p14="http://schemas.microsoft.com/office/powerpoint/2010/main" val="3357645130"/>
      </p:ext>
    </p:extLst>
  </p:cSld>
  <p:clrMapOvr>
    <a:masterClrMapping/>
  </p:clrMapOvr>
</p:sld>
</file>

<file path=ppt/theme/theme1.xml><?xml version="1.0" encoding="utf-8"?>
<a:theme xmlns:a="http://schemas.openxmlformats.org/drawingml/2006/main" name="Ansys - Slide Master">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23 HFSS AER PPT Template" id="{81DCD07F-2DD5-4F50-8D7A-419C4DF604BB}" vid="{E35423EB-A28F-4A84-BCA3-F13589B3FEC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F11F15CCDA16C44AB1AFF6EA8F76A1A" ma:contentTypeVersion="4" ma:contentTypeDescription="Create a new document." ma:contentTypeScope="" ma:versionID="d752d88f6e15926aeafc7e1273366542">
  <xsd:schema xmlns:xsd="http://www.w3.org/2001/XMLSchema" xmlns:xs="http://www.w3.org/2001/XMLSchema" xmlns:p="http://schemas.microsoft.com/office/2006/metadata/properties" xmlns:ns2="4486bbf1-55fc-49d2-af7e-ec287a4789b3" targetNamespace="http://schemas.microsoft.com/office/2006/metadata/properties" ma:root="true" ma:fieldsID="eec12d9aca73fdae2aa434908dafe120" ns2:_="">
    <xsd:import namespace="4486bbf1-55fc-49d2-af7e-ec287a4789b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486bbf1-55fc-49d2-af7e-ec287a4789b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F5FE876-BBFA-4E5E-8653-4E4CAC43203B}">
  <ds:schemaRefs>
    <ds:schemaRef ds:uri="http://schemas.microsoft.com/sharepoint/v3/contenttype/forms"/>
  </ds:schemaRefs>
</ds:datastoreItem>
</file>

<file path=customXml/itemProps2.xml><?xml version="1.0" encoding="utf-8"?>
<ds:datastoreItem xmlns:ds="http://schemas.openxmlformats.org/officeDocument/2006/customXml" ds:itemID="{AC54582C-3F01-4F8D-9460-F0A670A527E2}">
  <ds:schemaRefs>
    <ds:schemaRef ds:uri="7f20fa63-e241-4761-94ba-32b364e68bb9"/>
    <ds:schemaRef ds:uri="ef833346-f83e-40f5-a0e1-5788cb23200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DDFA53D3-C218-4FBF-9050-B806120142B5}">
  <ds:schemaRefs>
    <ds:schemaRef ds:uri="4486bbf1-55fc-49d2-af7e-ec287a4789b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34c6ce67-15b8-4eff-80e9-52da8be89706}" enabled="0" method="" siteId="{34c6ce67-15b8-4eff-80e9-52da8be89706}" removed="1"/>
</clbl:labelList>
</file>

<file path=docProps/app.xml><?xml version="1.0" encoding="utf-8"?>
<Properties xmlns="http://schemas.openxmlformats.org/officeDocument/2006/extended-properties" xmlns:vt="http://schemas.openxmlformats.org/officeDocument/2006/docPropsVTypes">
  <Template>2023 HFSS AER PPT Template</Template>
  <TotalTime>14</TotalTime>
  <Words>6500</Words>
  <Application>Microsoft Office PowerPoint</Application>
  <PresentationFormat>Widescreen</PresentationFormat>
  <Paragraphs>687</Paragraphs>
  <Slides>64</Slides>
  <Notes>12</Notes>
  <HiddenSlides>1</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64</vt:i4>
      </vt:variant>
    </vt:vector>
  </HeadingPairs>
  <TitlesOfParts>
    <vt:vector size="70" baseType="lpstr">
      <vt:lpstr>Calibri</vt:lpstr>
      <vt:lpstr>Wingdings</vt:lpstr>
      <vt:lpstr>Arial</vt:lpstr>
      <vt:lpstr>Cambria Math</vt:lpstr>
      <vt:lpstr>Courier New</vt:lpstr>
      <vt:lpstr>Ansys - Slide Master</vt:lpstr>
      <vt:lpstr>PowerPoint Presentation</vt:lpstr>
      <vt:lpstr>Learning Objectives for this Lecture Unit</vt:lpstr>
      <vt:lpstr>Why talk about transmission lines?</vt:lpstr>
      <vt:lpstr>Why talk about transmission lines?</vt:lpstr>
      <vt:lpstr>Why talk about transmission lines?</vt:lpstr>
      <vt:lpstr>Load impedance</vt:lpstr>
      <vt:lpstr>Circuit frequency performance S-parameters</vt:lpstr>
      <vt:lpstr>Energy Transfer to Load</vt:lpstr>
      <vt:lpstr>Energy Transfer to Load</vt:lpstr>
      <vt:lpstr>Energy Transfer to Load</vt:lpstr>
      <vt:lpstr>Transmission lines in the world around us</vt:lpstr>
      <vt:lpstr>How do we arrive to the reflection coefficient equation??</vt:lpstr>
      <vt:lpstr>The Telegrapher’s Equations</vt:lpstr>
      <vt:lpstr>The Telegrapher’s Equations</vt:lpstr>
      <vt:lpstr>The Telegrapher’s Equations</vt:lpstr>
      <vt:lpstr>The Telegrapher’s Equations</vt:lpstr>
      <vt:lpstr>The Telegrapher’s Equations</vt:lpstr>
      <vt:lpstr>The Telegrapher’s Equations</vt:lpstr>
      <vt:lpstr>The Telegrapher’s Equations</vt:lpstr>
      <vt:lpstr>The Wave Equations</vt:lpstr>
      <vt:lpstr>The Wave Equations</vt:lpstr>
      <vt:lpstr>The Wave Equations</vt:lpstr>
      <vt:lpstr>Lossless Transmission Lines</vt:lpstr>
      <vt:lpstr>Wave Equation Solutions</vt:lpstr>
      <vt:lpstr>Propagation Constant</vt:lpstr>
      <vt:lpstr>Wave Equation Solutions</vt:lpstr>
      <vt:lpstr>Wave Equation Solutions</vt:lpstr>
      <vt:lpstr>Wave Equation Solutions</vt:lpstr>
      <vt:lpstr>Characteristic Impedance</vt:lpstr>
      <vt:lpstr>Wave Impedance</vt:lpstr>
      <vt:lpstr>Wave Properties</vt:lpstr>
      <vt:lpstr>Wave Properties</vt:lpstr>
      <vt:lpstr>Wave Properties</vt:lpstr>
      <vt:lpstr>Wave Properties</vt:lpstr>
      <vt:lpstr>Wave Properties</vt:lpstr>
      <vt:lpstr>Energy Transfer to Load</vt:lpstr>
      <vt:lpstr>Energy Transfer to Load</vt:lpstr>
      <vt:lpstr>Reflection Coefficient</vt:lpstr>
      <vt:lpstr>Reflection Coefficient</vt:lpstr>
      <vt:lpstr>Reflections on a Transmission Line</vt:lpstr>
      <vt:lpstr>Input Impedance</vt:lpstr>
      <vt:lpstr>Input Impedance</vt:lpstr>
      <vt:lpstr>Input Impedance</vt:lpstr>
      <vt:lpstr>Input Impedance</vt:lpstr>
      <vt:lpstr>Input Impedance</vt:lpstr>
      <vt:lpstr>Quarter-wave Transformers</vt:lpstr>
      <vt:lpstr>Impedance Discontinuities</vt:lpstr>
      <vt:lpstr>Impedance Discontinuities</vt:lpstr>
      <vt:lpstr>Impedance Discontinuities</vt:lpstr>
      <vt:lpstr>Notational Convention</vt:lpstr>
      <vt:lpstr>S-parameters</vt:lpstr>
      <vt:lpstr>S-parameters</vt:lpstr>
      <vt:lpstr>S-parameters</vt:lpstr>
      <vt:lpstr>S-parameters</vt:lpstr>
      <vt:lpstr>S-parameters</vt:lpstr>
      <vt:lpstr>S-parameters</vt:lpstr>
      <vt:lpstr>S-parameters</vt:lpstr>
      <vt:lpstr>S-parameters: Losslessness</vt:lpstr>
      <vt:lpstr>Exercise 1</vt:lpstr>
      <vt:lpstr>Exercise 1 Expected Results</vt:lpstr>
      <vt:lpstr>Exercise 2</vt:lpstr>
      <vt:lpstr>Exercise 3</vt:lpstr>
      <vt:lpstr>Quiz</vt:lpstr>
      <vt:lpstr>PowerPoint Presentation</vt:lpstr>
    </vt:vector>
  </TitlesOfParts>
  <Company>Ansys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Dimitris Tzagkas</dc:creator>
  <cp:lastModifiedBy>Kaitlin Tyler</cp:lastModifiedBy>
  <cp:revision>2</cp:revision>
  <dcterms:created xsi:type="dcterms:W3CDTF">2023-12-11T08:51:16Z</dcterms:created>
  <dcterms:modified xsi:type="dcterms:W3CDTF">2023-12-13T16:53:28Z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0x0101006F11F15CCDA16C44AB1AFF6EA8F76A1A</vt:lpwstr>
  </property>
</Properties>
</file>