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35"/>
  </p:notesMasterIdLst>
  <p:sldIdLst>
    <p:sldId id="256" r:id="rId5"/>
    <p:sldId id="286" r:id="rId6"/>
    <p:sldId id="576" r:id="rId7"/>
    <p:sldId id="727" r:id="rId8"/>
    <p:sldId id="257" r:id="rId9"/>
    <p:sldId id="731" r:id="rId10"/>
    <p:sldId id="732" r:id="rId11"/>
    <p:sldId id="733" r:id="rId12"/>
    <p:sldId id="734" r:id="rId13"/>
    <p:sldId id="735" r:id="rId14"/>
    <p:sldId id="740" r:id="rId15"/>
    <p:sldId id="667" r:id="rId16"/>
    <p:sldId id="644" r:id="rId17"/>
    <p:sldId id="747" r:id="rId18"/>
    <p:sldId id="746" r:id="rId19"/>
    <p:sldId id="751" r:id="rId20"/>
    <p:sldId id="754" r:id="rId21"/>
    <p:sldId id="755" r:id="rId22"/>
    <p:sldId id="756" r:id="rId23"/>
    <p:sldId id="743" r:id="rId24"/>
    <p:sldId id="744" r:id="rId25"/>
    <p:sldId id="745" r:id="rId26"/>
    <p:sldId id="748" r:id="rId27"/>
    <p:sldId id="749" r:id="rId28"/>
    <p:sldId id="750" r:id="rId29"/>
    <p:sldId id="752" r:id="rId30"/>
    <p:sldId id="753" r:id="rId31"/>
    <p:sldId id="757" r:id="rId32"/>
    <p:sldId id="679" r:id="rId33"/>
    <p:sldId id="258" r:id="rId34"/>
  </p:sldIdLst>
  <p:sldSz cx="12192000" cy="6858000"/>
  <p:notesSz cx="6858000" cy="9144000"/>
  <p:embeddedFontLst>
    <p:embeddedFont>
      <p:font typeface="Cambria Math" panose="02040503050406030204" pitchFamily="18"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4406B6C-C8BE-3577-6E19-055A4647DC2C}" name="Stephane Molla" initials="SM" userId="S::stephane.molla@ansys.com::a3bf4e30-cc64-40c0-8e4c-6a30ca5f2ba7" providerId="AD"/>
  <p188:author id="{39D1D193-A450-3713-5AA3-E27C8E087729}" name="Alexandre Boutheon" initials="AB" userId="S::alexandre.boutheon@ansys.com::41680f9a-35c2-418c-8255-89c8affb2e5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B7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90952" autoAdjust="0"/>
  </p:normalViewPr>
  <p:slideViewPr>
    <p:cSldViewPr snapToGrid="0">
      <p:cViewPr varScale="1">
        <p:scale>
          <a:sx n="147" d="100"/>
          <a:sy n="147" d="100"/>
        </p:scale>
        <p:origin x="108" y="1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8DEEF1-4CB5-40A5-AFF4-2DAFF90DEA73}" type="doc">
      <dgm:prSet loTypeId="urn:microsoft.com/office/officeart/2005/8/layout/cycle8" loCatId="cycle" qsTypeId="urn:microsoft.com/office/officeart/2005/8/quickstyle/simple1" qsCatId="simple" csTypeId="urn:microsoft.com/office/officeart/2005/8/colors/accent1_2" csCatId="accent1" phldr="1"/>
      <dgm:spPr/>
    </dgm:pt>
    <dgm:pt modelId="{1EAFFC44-5CF3-411C-AAAB-A3FF0C4328FF}">
      <dgm:prSet phldrT="[Text]" custT="1"/>
      <dgm:spPr>
        <a:solidFill>
          <a:schemeClr val="accent5">
            <a:lumMod val="40000"/>
            <a:lumOff val="60000"/>
          </a:schemeClr>
        </a:solidFill>
      </dgm:spPr>
      <dgm:t>
        <a:bodyPr/>
        <a:lstStyle/>
        <a:p>
          <a:r>
            <a:rPr lang="en-US" sz="1400" b="1">
              <a:solidFill>
                <a:schemeClr val="tx1"/>
              </a:solidFill>
            </a:rPr>
            <a:t>Time Domain Signal</a:t>
          </a:r>
          <a:endParaRPr lang="en-DE" sz="1400" b="1">
            <a:solidFill>
              <a:schemeClr val="tx1"/>
            </a:solidFill>
          </a:endParaRPr>
        </a:p>
      </dgm:t>
    </dgm:pt>
    <dgm:pt modelId="{F7ECCCDA-E546-463D-AE2D-BBE0DED8308F}" type="parTrans" cxnId="{AEAF03AA-FD6A-4B8B-895B-EE4A3E080322}">
      <dgm:prSet/>
      <dgm:spPr/>
      <dgm:t>
        <a:bodyPr/>
        <a:lstStyle/>
        <a:p>
          <a:endParaRPr lang="en-DE" sz="700" b="1"/>
        </a:p>
      </dgm:t>
    </dgm:pt>
    <dgm:pt modelId="{308D2EB1-FB92-4AD4-97A3-D2EC1D38AB41}" type="sibTrans" cxnId="{AEAF03AA-FD6A-4B8B-895B-EE4A3E080322}">
      <dgm:prSet/>
      <dgm:spPr/>
      <dgm:t>
        <a:bodyPr/>
        <a:lstStyle/>
        <a:p>
          <a:endParaRPr lang="en-DE" sz="700" b="1"/>
        </a:p>
      </dgm:t>
    </dgm:pt>
    <dgm:pt modelId="{86192DB7-CD74-464A-88AF-E010E04DC3FF}">
      <dgm:prSet phldrT="[Text]" custT="1"/>
      <dgm:spPr>
        <a:solidFill>
          <a:schemeClr val="accent5">
            <a:lumMod val="60000"/>
            <a:lumOff val="40000"/>
          </a:schemeClr>
        </a:solidFill>
      </dgm:spPr>
      <dgm:t>
        <a:bodyPr/>
        <a:lstStyle/>
        <a:p>
          <a:r>
            <a:rPr lang="en-US" sz="1400" b="1">
              <a:solidFill>
                <a:schemeClr val="tx1"/>
              </a:solidFill>
            </a:rPr>
            <a:t>Fourier Transform</a:t>
          </a:r>
          <a:endParaRPr lang="en-DE" sz="1400" b="1">
            <a:solidFill>
              <a:schemeClr val="tx1"/>
            </a:solidFill>
          </a:endParaRPr>
        </a:p>
      </dgm:t>
    </dgm:pt>
    <dgm:pt modelId="{CD4F1A3C-1AF7-4742-BC37-8E020D2F40EE}" type="parTrans" cxnId="{2477FE88-16C9-4437-8204-AB27C293BCF8}">
      <dgm:prSet/>
      <dgm:spPr/>
      <dgm:t>
        <a:bodyPr/>
        <a:lstStyle/>
        <a:p>
          <a:endParaRPr lang="en-DE" sz="700" b="1"/>
        </a:p>
      </dgm:t>
    </dgm:pt>
    <dgm:pt modelId="{0D6E013B-1423-4E1A-BE68-3DD72B50CDA1}" type="sibTrans" cxnId="{2477FE88-16C9-4437-8204-AB27C293BCF8}">
      <dgm:prSet/>
      <dgm:spPr/>
      <dgm:t>
        <a:bodyPr/>
        <a:lstStyle/>
        <a:p>
          <a:endParaRPr lang="en-DE" sz="700" b="1"/>
        </a:p>
      </dgm:t>
    </dgm:pt>
    <dgm:pt modelId="{6126D71E-06CC-4F3D-9EA2-371732C971F6}">
      <dgm:prSet phldrT="[Text]" custT="1"/>
      <dgm:spPr>
        <a:solidFill>
          <a:schemeClr val="accent2"/>
        </a:solidFill>
      </dgm:spPr>
      <dgm:t>
        <a:bodyPr/>
        <a:lstStyle/>
        <a:p>
          <a:r>
            <a:rPr lang="en-US" sz="1400" b="1">
              <a:solidFill>
                <a:schemeClr val="tx1"/>
              </a:solidFill>
            </a:rPr>
            <a:t>Frequency Domain Analysis</a:t>
          </a:r>
          <a:endParaRPr lang="en-DE" sz="1400" b="1">
            <a:solidFill>
              <a:schemeClr val="tx1"/>
            </a:solidFill>
          </a:endParaRPr>
        </a:p>
      </dgm:t>
    </dgm:pt>
    <dgm:pt modelId="{54934816-B6FB-41A6-BB38-4D2CBE8B7A4D}" type="parTrans" cxnId="{A9A71130-0AC6-43F1-A1C0-AF13192D73C0}">
      <dgm:prSet/>
      <dgm:spPr/>
      <dgm:t>
        <a:bodyPr/>
        <a:lstStyle/>
        <a:p>
          <a:endParaRPr lang="en-DE" sz="700" b="1"/>
        </a:p>
      </dgm:t>
    </dgm:pt>
    <dgm:pt modelId="{8A8CE226-2EDA-42D3-96B2-DD9EB7865A31}" type="sibTrans" cxnId="{A9A71130-0AC6-43F1-A1C0-AF13192D73C0}">
      <dgm:prSet/>
      <dgm:spPr/>
      <dgm:t>
        <a:bodyPr/>
        <a:lstStyle/>
        <a:p>
          <a:endParaRPr lang="en-DE" sz="700" b="1"/>
        </a:p>
      </dgm:t>
    </dgm:pt>
    <dgm:pt modelId="{5FBFC782-8A18-42BF-9FE2-86A7E53520C0}">
      <dgm:prSet phldrT="[Text]" custT="1"/>
      <dgm:spPr>
        <a:solidFill>
          <a:schemeClr val="accent6">
            <a:lumMod val="60000"/>
            <a:lumOff val="40000"/>
          </a:schemeClr>
        </a:solidFill>
      </dgm:spPr>
      <dgm:t>
        <a:bodyPr/>
        <a:lstStyle/>
        <a:p>
          <a:r>
            <a:rPr lang="en-US" sz="1400" b="1">
              <a:solidFill>
                <a:schemeClr val="tx1"/>
              </a:solidFill>
            </a:rPr>
            <a:t>Inverse Fourier Transform</a:t>
          </a:r>
          <a:endParaRPr lang="en-DE" sz="1400" b="1">
            <a:solidFill>
              <a:schemeClr val="tx1"/>
            </a:solidFill>
          </a:endParaRPr>
        </a:p>
      </dgm:t>
    </dgm:pt>
    <dgm:pt modelId="{746D7E5A-BA14-47CC-A2E5-21719EF5F74F}" type="parTrans" cxnId="{CDB51D22-5385-44C5-808B-CAF8BE84EAA6}">
      <dgm:prSet/>
      <dgm:spPr/>
      <dgm:t>
        <a:bodyPr/>
        <a:lstStyle/>
        <a:p>
          <a:endParaRPr lang="en-DE" sz="700" b="1"/>
        </a:p>
      </dgm:t>
    </dgm:pt>
    <dgm:pt modelId="{6D67D76B-DABE-4C0B-B873-899C304D87B7}" type="sibTrans" cxnId="{CDB51D22-5385-44C5-808B-CAF8BE84EAA6}">
      <dgm:prSet/>
      <dgm:spPr/>
      <dgm:t>
        <a:bodyPr/>
        <a:lstStyle/>
        <a:p>
          <a:endParaRPr lang="en-DE" sz="700" b="1"/>
        </a:p>
      </dgm:t>
    </dgm:pt>
    <dgm:pt modelId="{74785938-3FEE-403C-AFF5-FEDC001DA97B}">
      <dgm:prSet phldrT="[Text]" custT="1"/>
      <dgm:spPr>
        <a:solidFill>
          <a:schemeClr val="accent4">
            <a:lumMod val="60000"/>
            <a:lumOff val="40000"/>
          </a:schemeClr>
        </a:solidFill>
      </dgm:spPr>
      <dgm:t>
        <a:bodyPr/>
        <a:lstStyle/>
        <a:p>
          <a:r>
            <a:rPr lang="en-US" sz="1400" b="1">
              <a:solidFill>
                <a:schemeClr val="tx1"/>
              </a:solidFill>
            </a:rPr>
            <a:t>Filtering</a:t>
          </a:r>
          <a:endParaRPr lang="en-DE" sz="1400" b="1">
            <a:solidFill>
              <a:schemeClr val="tx1"/>
            </a:solidFill>
          </a:endParaRPr>
        </a:p>
      </dgm:t>
    </dgm:pt>
    <dgm:pt modelId="{E4C52AB1-8BC1-4EF7-92FC-E9DCFF17992A}" type="parTrans" cxnId="{91B57E6E-60CE-466D-87ED-74A9F1ACD9B8}">
      <dgm:prSet/>
      <dgm:spPr/>
      <dgm:t>
        <a:bodyPr/>
        <a:lstStyle/>
        <a:p>
          <a:endParaRPr lang="en-DE" sz="700" b="1"/>
        </a:p>
      </dgm:t>
    </dgm:pt>
    <dgm:pt modelId="{9AC29AD7-DDAE-4AD8-9EED-575B7A990325}" type="sibTrans" cxnId="{91B57E6E-60CE-466D-87ED-74A9F1ACD9B8}">
      <dgm:prSet/>
      <dgm:spPr/>
      <dgm:t>
        <a:bodyPr/>
        <a:lstStyle/>
        <a:p>
          <a:endParaRPr lang="en-DE" sz="700" b="1"/>
        </a:p>
      </dgm:t>
    </dgm:pt>
    <dgm:pt modelId="{D756C821-4C0A-4DF9-A7AE-01A4549478FB}" type="pres">
      <dgm:prSet presAssocID="{288DEEF1-4CB5-40A5-AFF4-2DAFF90DEA73}" presName="compositeShape" presStyleCnt="0">
        <dgm:presLayoutVars>
          <dgm:chMax val="7"/>
          <dgm:dir/>
          <dgm:resizeHandles val="exact"/>
        </dgm:presLayoutVars>
      </dgm:prSet>
      <dgm:spPr/>
    </dgm:pt>
    <dgm:pt modelId="{B08E8DC4-5613-4FC7-AE37-D9B955118AFC}" type="pres">
      <dgm:prSet presAssocID="{288DEEF1-4CB5-40A5-AFF4-2DAFF90DEA73}" presName="wedge1" presStyleLbl="node1" presStyleIdx="0" presStyleCnt="5"/>
      <dgm:spPr/>
    </dgm:pt>
    <dgm:pt modelId="{9DEBF121-AB68-421D-8989-1F9A32AA0E05}" type="pres">
      <dgm:prSet presAssocID="{288DEEF1-4CB5-40A5-AFF4-2DAFF90DEA73}" presName="dummy1a" presStyleCnt="0"/>
      <dgm:spPr/>
    </dgm:pt>
    <dgm:pt modelId="{BF225029-5293-474A-8A33-0EB3C3BDC4D7}" type="pres">
      <dgm:prSet presAssocID="{288DEEF1-4CB5-40A5-AFF4-2DAFF90DEA73}" presName="dummy1b" presStyleCnt="0"/>
      <dgm:spPr/>
    </dgm:pt>
    <dgm:pt modelId="{EE214432-38FA-4FAC-A841-97C7198BDF21}" type="pres">
      <dgm:prSet presAssocID="{288DEEF1-4CB5-40A5-AFF4-2DAFF90DEA73}" presName="wedge1Tx" presStyleLbl="node1" presStyleIdx="0" presStyleCnt="5">
        <dgm:presLayoutVars>
          <dgm:chMax val="0"/>
          <dgm:chPref val="0"/>
          <dgm:bulletEnabled val="1"/>
        </dgm:presLayoutVars>
      </dgm:prSet>
      <dgm:spPr/>
    </dgm:pt>
    <dgm:pt modelId="{076A89EF-9AD0-467E-9E7B-6207B0CC2093}" type="pres">
      <dgm:prSet presAssocID="{288DEEF1-4CB5-40A5-AFF4-2DAFF90DEA73}" presName="wedge2" presStyleLbl="node1" presStyleIdx="1" presStyleCnt="5"/>
      <dgm:spPr/>
    </dgm:pt>
    <dgm:pt modelId="{32782CAD-450F-4810-91D8-2449196E43B1}" type="pres">
      <dgm:prSet presAssocID="{288DEEF1-4CB5-40A5-AFF4-2DAFF90DEA73}" presName="dummy2a" presStyleCnt="0"/>
      <dgm:spPr/>
    </dgm:pt>
    <dgm:pt modelId="{FE82677D-31EF-4B15-90E6-BE264730B98A}" type="pres">
      <dgm:prSet presAssocID="{288DEEF1-4CB5-40A5-AFF4-2DAFF90DEA73}" presName="dummy2b" presStyleCnt="0"/>
      <dgm:spPr/>
    </dgm:pt>
    <dgm:pt modelId="{708A7FB6-2113-418D-91BE-D407D7547F02}" type="pres">
      <dgm:prSet presAssocID="{288DEEF1-4CB5-40A5-AFF4-2DAFF90DEA73}" presName="wedge2Tx" presStyleLbl="node1" presStyleIdx="1" presStyleCnt="5">
        <dgm:presLayoutVars>
          <dgm:chMax val="0"/>
          <dgm:chPref val="0"/>
          <dgm:bulletEnabled val="1"/>
        </dgm:presLayoutVars>
      </dgm:prSet>
      <dgm:spPr/>
    </dgm:pt>
    <dgm:pt modelId="{3FCB5E40-C275-4E05-9C8B-A720EA1B4472}" type="pres">
      <dgm:prSet presAssocID="{288DEEF1-4CB5-40A5-AFF4-2DAFF90DEA73}" presName="wedge3" presStyleLbl="node1" presStyleIdx="2" presStyleCnt="5"/>
      <dgm:spPr/>
    </dgm:pt>
    <dgm:pt modelId="{48A523BF-CAA1-4C25-AB4C-3A0685562A06}" type="pres">
      <dgm:prSet presAssocID="{288DEEF1-4CB5-40A5-AFF4-2DAFF90DEA73}" presName="dummy3a" presStyleCnt="0"/>
      <dgm:spPr/>
    </dgm:pt>
    <dgm:pt modelId="{1B3EF338-42FA-44C5-9341-D51313423403}" type="pres">
      <dgm:prSet presAssocID="{288DEEF1-4CB5-40A5-AFF4-2DAFF90DEA73}" presName="dummy3b" presStyleCnt="0"/>
      <dgm:spPr/>
    </dgm:pt>
    <dgm:pt modelId="{108562C3-55B0-4A7A-910C-F669E1BDB597}" type="pres">
      <dgm:prSet presAssocID="{288DEEF1-4CB5-40A5-AFF4-2DAFF90DEA73}" presName="wedge3Tx" presStyleLbl="node1" presStyleIdx="2" presStyleCnt="5">
        <dgm:presLayoutVars>
          <dgm:chMax val="0"/>
          <dgm:chPref val="0"/>
          <dgm:bulletEnabled val="1"/>
        </dgm:presLayoutVars>
      </dgm:prSet>
      <dgm:spPr/>
    </dgm:pt>
    <dgm:pt modelId="{E31F2271-6B44-4751-9350-0B52A3378B1E}" type="pres">
      <dgm:prSet presAssocID="{288DEEF1-4CB5-40A5-AFF4-2DAFF90DEA73}" presName="wedge4" presStyleLbl="node1" presStyleIdx="3" presStyleCnt="5"/>
      <dgm:spPr/>
    </dgm:pt>
    <dgm:pt modelId="{9BDF585A-692F-49AB-94F5-DC8A98A93EAB}" type="pres">
      <dgm:prSet presAssocID="{288DEEF1-4CB5-40A5-AFF4-2DAFF90DEA73}" presName="dummy4a" presStyleCnt="0"/>
      <dgm:spPr/>
    </dgm:pt>
    <dgm:pt modelId="{BDA80E71-F355-428B-A66E-12CC85C60EEF}" type="pres">
      <dgm:prSet presAssocID="{288DEEF1-4CB5-40A5-AFF4-2DAFF90DEA73}" presName="dummy4b" presStyleCnt="0"/>
      <dgm:spPr/>
    </dgm:pt>
    <dgm:pt modelId="{64E36CDD-D70F-41E4-9651-EC825C3F55BE}" type="pres">
      <dgm:prSet presAssocID="{288DEEF1-4CB5-40A5-AFF4-2DAFF90DEA73}" presName="wedge4Tx" presStyleLbl="node1" presStyleIdx="3" presStyleCnt="5">
        <dgm:presLayoutVars>
          <dgm:chMax val="0"/>
          <dgm:chPref val="0"/>
          <dgm:bulletEnabled val="1"/>
        </dgm:presLayoutVars>
      </dgm:prSet>
      <dgm:spPr/>
    </dgm:pt>
    <dgm:pt modelId="{A7A39D14-43B3-43C2-9EC7-2A35C5C21CFE}" type="pres">
      <dgm:prSet presAssocID="{288DEEF1-4CB5-40A5-AFF4-2DAFF90DEA73}" presName="wedge5" presStyleLbl="node1" presStyleIdx="4" presStyleCnt="5"/>
      <dgm:spPr/>
    </dgm:pt>
    <dgm:pt modelId="{B579E8E0-0B55-451A-BD68-C70F040D89CC}" type="pres">
      <dgm:prSet presAssocID="{288DEEF1-4CB5-40A5-AFF4-2DAFF90DEA73}" presName="dummy5a" presStyleCnt="0"/>
      <dgm:spPr/>
    </dgm:pt>
    <dgm:pt modelId="{143014BE-F1A5-4728-91E3-6FAE09C2718F}" type="pres">
      <dgm:prSet presAssocID="{288DEEF1-4CB5-40A5-AFF4-2DAFF90DEA73}" presName="dummy5b" presStyleCnt="0"/>
      <dgm:spPr/>
    </dgm:pt>
    <dgm:pt modelId="{9CE0BB94-90B5-49FF-B9CF-39FD9EE1A233}" type="pres">
      <dgm:prSet presAssocID="{288DEEF1-4CB5-40A5-AFF4-2DAFF90DEA73}" presName="wedge5Tx" presStyleLbl="node1" presStyleIdx="4" presStyleCnt="5">
        <dgm:presLayoutVars>
          <dgm:chMax val="0"/>
          <dgm:chPref val="0"/>
          <dgm:bulletEnabled val="1"/>
        </dgm:presLayoutVars>
      </dgm:prSet>
      <dgm:spPr/>
    </dgm:pt>
    <dgm:pt modelId="{6D4A8EB9-0439-4DA5-96E1-C044A076E79A}" type="pres">
      <dgm:prSet presAssocID="{308D2EB1-FB92-4AD4-97A3-D2EC1D38AB41}" presName="arrowWedge1" presStyleLbl="fgSibTrans2D1" presStyleIdx="0" presStyleCnt="5"/>
      <dgm:spPr>
        <a:solidFill>
          <a:schemeClr val="accent1"/>
        </a:solidFill>
      </dgm:spPr>
    </dgm:pt>
    <dgm:pt modelId="{F46097D4-A2C3-4CD4-A0BF-FDB0E1E36543}" type="pres">
      <dgm:prSet presAssocID="{0D6E013B-1423-4E1A-BE68-3DD72B50CDA1}" presName="arrowWedge2" presStyleLbl="fgSibTrans2D1" presStyleIdx="1" presStyleCnt="5"/>
      <dgm:spPr>
        <a:solidFill>
          <a:schemeClr val="accent5"/>
        </a:solidFill>
      </dgm:spPr>
    </dgm:pt>
    <dgm:pt modelId="{987026D4-D174-4E03-90F7-36985667F81C}" type="pres">
      <dgm:prSet presAssocID="{8A8CE226-2EDA-42D3-96B2-DD9EB7865A31}" presName="arrowWedge3" presStyleLbl="fgSibTrans2D1" presStyleIdx="2" presStyleCnt="5"/>
      <dgm:spPr>
        <a:solidFill>
          <a:schemeClr val="tx2"/>
        </a:solidFill>
      </dgm:spPr>
    </dgm:pt>
    <dgm:pt modelId="{39BD6BF0-D2AC-4F19-A570-249A98388EBD}" type="pres">
      <dgm:prSet presAssocID="{9AC29AD7-DDAE-4AD8-9EED-575B7A990325}" presName="arrowWedge4" presStyleLbl="fgSibTrans2D1" presStyleIdx="3" presStyleCnt="5"/>
      <dgm:spPr>
        <a:solidFill>
          <a:schemeClr val="accent4"/>
        </a:solidFill>
      </dgm:spPr>
    </dgm:pt>
    <dgm:pt modelId="{A64702AF-A229-41C0-B834-0E0F78D532F1}" type="pres">
      <dgm:prSet presAssocID="{6D67D76B-DABE-4C0B-B873-899C304D87B7}" presName="arrowWedge5" presStyleLbl="fgSibTrans2D1" presStyleIdx="4" presStyleCnt="5"/>
      <dgm:spPr>
        <a:solidFill>
          <a:schemeClr val="accent6"/>
        </a:solidFill>
      </dgm:spPr>
    </dgm:pt>
  </dgm:ptLst>
  <dgm:cxnLst>
    <dgm:cxn modelId="{68561504-9E5A-499A-B3C7-766EFB1CE198}" type="presOf" srcId="{5FBFC782-8A18-42BF-9FE2-86A7E53520C0}" destId="{A7A39D14-43B3-43C2-9EC7-2A35C5C21CFE}" srcOrd="0" destOrd="0" presId="urn:microsoft.com/office/officeart/2005/8/layout/cycle8"/>
    <dgm:cxn modelId="{9FFC6804-54FA-4C20-8C01-B25DB3EBFD4C}" type="presOf" srcId="{6126D71E-06CC-4F3D-9EA2-371732C971F6}" destId="{3FCB5E40-C275-4E05-9C8B-A720EA1B4472}" srcOrd="0" destOrd="0" presId="urn:microsoft.com/office/officeart/2005/8/layout/cycle8"/>
    <dgm:cxn modelId="{643F3709-E7D8-4411-9B34-409112846E26}" type="presOf" srcId="{1EAFFC44-5CF3-411C-AAAB-A3FF0C4328FF}" destId="{EE214432-38FA-4FAC-A841-97C7198BDF21}" srcOrd="1" destOrd="0" presId="urn:microsoft.com/office/officeart/2005/8/layout/cycle8"/>
    <dgm:cxn modelId="{CDB51D22-5385-44C5-808B-CAF8BE84EAA6}" srcId="{288DEEF1-4CB5-40A5-AFF4-2DAFF90DEA73}" destId="{5FBFC782-8A18-42BF-9FE2-86A7E53520C0}" srcOrd="4" destOrd="0" parTransId="{746D7E5A-BA14-47CC-A2E5-21719EF5F74F}" sibTransId="{6D67D76B-DABE-4C0B-B873-899C304D87B7}"/>
    <dgm:cxn modelId="{A9A71130-0AC6-43F1-A1C0-AF13192D73C0}" srcId="{288DEEF1-4CB5-40A5-AFF4-2DAFF90DEA73}" destId="{6126D71E-06CC-4F3D-9EA2-371732C971F6}" srcOrd="2" destOrd="0" parTransId="{54934816-B6FB-41A6-BB38-4D2CBE8B7A4D}" sibTransId="{8A8CE226-2EDA-42D3-96B2-DD9EB7865A31}"/>
    <dgm:cxn modelId="{55CA4538-E398-4158-9DE5-084DE0B0B210}" type="presOf" srcId="{86192DB7-CD74-464A-88AF-E010E04DC3FF}" destId="{076A89EF-9AD0-467E-9E7B-6207B0CC2093}" srcOrd="0" destOrd="0" presId="urn:microsoft.com/office/officeart/2005/8/layout/cycle8"/>
    <dgm:cxn modelId="{91B57E6E-60CE-466D-87ED-74A9F1ACD9B8}" srcId="{288DEEF1-4CB5-40A5-AFF4-2DAFF90DEA73}" destId="{74785938-3FEE-403C-AFF5-FEDC001DA97B}" srcOrd="3" destOrd="0" parTransId="{E4C52AB1-8BC1-4EF7-92FC-E9DCFF17992A}" sibTransId="{9AC29AD7-DDAE-4AD8-9EED-575B7A990325}"/>
    <dgm:cxn modelId="{88216651-E296-44A3-BC73-2F307AEFDEE9}" type="presOf" srcId="{288DEEF1-4CB5-40A5-AFF4-2DAFF90DEA73}" destId="{D756C821-4C0A-4DF9-A7AE-01A4549478FB}" srcOrd="0" destOrd="0" presId="urn:microsoft.com/office/officeart/2005/8/layout/cycle8"/>
    <dgm:cxn modelId="{2477FE88-16C9-4437-8204-AB27C293BCF8}" srcId="{288DEEF1-4CB5-40A5-AFF4-2DAFF90DEA73}" destId="{86192DB7-CD74-464A-88AF-E010E04DC3FF}" srcOrd="1" destOrd="0" parTransId="{CD4F1A3C-1AF7-4742-BC37-8E020D2F40EE}" sibTransId="{0D6E013B-1423-4E1A-BE68-3DD72B50CDA1}"/>
    <dgm:cxn modelId="{B4D23BA6-5D70-45AD-A392-33F89D55D70F}" type="presOf" srcId="{1EAFFC44-5CF3-411C-AAAB-A3FF0C4328FF}" destId="{B08E8DC4-5613-4FC7-AE37-D9B955118AFC}" srcOrd="0" destOrd="0" presId="urn:microsoft.com/office/officeart/2005/8/layout/cycle8"/>
    <dgm:cxn modelId="{AEAF03AA-FD6A-4B8B-895B-EE4A3E080322}" srcId="{288DEEF1-4CB5-40A5-AFF4-2DAFF90DEA73}" destId="{1EAFFC44-5CF3-411C-AAAB-A3FF0C4328FF}" srcOrd="0" destOrd="0" parTransId="{F7ECCCDA-E546-463D-AE2D-BBE0DED8308F}" sibTransId="{308D2EB1-FB92-4AD4-97A3-D2EC1D38AB41}"/>
    <dgm:cxn modelId="{A281DCAE-0715-4027-BECA-AF2071674DFD}" type="presOf" srcId="{6126D71E-06CC-4F3D-9EA2-371732C971F6}" destId="{108562C3-55B0-4A7A-910C-F669E1BDB597}" srcOrd="1" destOrd="0" presId="urn:microsoft.com/office/officeart/2005/8/layout/cycle8"/>
    <dgm:cxn modelId="{15D33ABC-95A5-49DF-9225-E7F96DA5B686}" type="presOf" srcId="{74785938-3FEE-403C-AFF5-FEDC001DA97B}" destId="{64E36CDD-D70F-41E4-9651-EC825C3F55BE}" srcOrd="1" destOrd="0" presId="urn:microsoft.com/office/officeart/2005/8/layout/cycle8"/>
    <dgm:cxn modelId="{DFDA09C9-B026-43AB-A313-55397DBC8969}" type="presOf" srcId="{5FBFC782-8A18-42BF-9FE2-86A7E53520C0}" destId="{9CE0BB94-90B5-49FF-B9CF-39FD9EE1A233}" srcOrd="1" destOrd="0" presId="urn:microsoft.com/office/officeart/2005/8/layout/cycle8"/>
    <dgm:cxn modelId="{9C1E91D3-8EC5-4300-8494-C7C3F7A67491}" type="presOf" srcId="{86192DB7-CD74-464A-88AF-E010E04DC3FF}" destId="{708A7FB6-2113-418D-91BE-D407D7547F02}" srcOrd="1" destOrd="0" presId="urn:microsoft.com/office/officeart/2005/8/layout/cycle8"/>
    <dgm:cxn modelId="{79A1D4D3-ED5B-418A-81ED-5F47E52B9560}" type="presOf" srcId="{74785938-3FEE-403C-AFF5-FEDC001DA97B}" destId="{E31F2271-6B44-4751-9350-0B52A3378B1E}" srcOrd="0" destOrd="0" presId="urn:microsoft.com/office/officeart/2005/8/layout/cycle8"/>
    <dgm:cxn modelId="{83777150-DFD7-4016-B48F-1C67E82D76B9}" type="presParOf" srcId="{D756C821-4C0A-4DF9-A7AE-01A4549478FB}" destId="{B08E8DC4-5613-4FC7-AE37-D9B955118AFC}" srcOrd="0" destOrd="0" presId="urn:microsoft.com/office/officeart/2005/8/layout/cycle8"/>
    <dgm:cxn modelId="{C8A2BE30-1DF2-4B86-ADA8-B3B67A414D6B}" type="presParOf" srcId="{D756C821-4C0A-4DF9-A7AE-01A4549478FB}" destId="{9DEBF121-AB68-421D-8989-1F9A32AA0E05}" srcOrd="1" destOrd="0" presId="urn:microsoft.com/office/officeart/2005/8/layout/cycle8"/>
    <dgm:cxn modelId="{CDD2528E-7435-4C60-93CD-13CFCF7B1B28}" type="presParOf" srcId="{D756C821-4C0A-4DF9-A7AE-01A4549478FB}" destId="{BF225029-5293-474A-8A33-0EB3C3BDC4D7}" srcOrd="2" destOrd="0" presId="urn:microsoft.com/office/officeart/2005/8/layout/cycle8"/>
    <dgm:cxn modelId="{BD353675-75E5-4B8F-909A-910A1BC018B7}" type="presParOf" srcId="{D756C821-4C0A-4DF9-A7AE-01A4549478FB}" destId="{EE214432-38FA-4FAC-A841-97C7198BDF21}" srcOrd="3" destOrd="0" presId="urn:microsoft.com/office/officeart/2005/8/layout/cycle8"/>
    <dgm:cxn modelId="{0308FE74-BEB0-414B-A8D1-672F2CD265FA}" type="presParOf" srcId="{D756C821-4C0A-4DF9-A7AE-01A4549478FB}" destId="{076A89EF-9AD0-467E-9E7B-6207B0CC2093}" srcOrd="4" destOrd="0" presId="urn:microsoft.com/office/officeart/2005/8/layout/cycle8"/>
    <dgm:cxn modelId="{616A3C0E-6538-482B-AF5D-9FF3BFC30FC4}" type="presParOf" srcId="{D756C821-4C0A-4DF9-A7AE-01A4549478FB}" destId="{32782CAD-450F-4810-91D8-2449196E43B1}" srcOrd="5" destOrd="0" presId="urn:microsoft.com/office/officeart/2005/8/layout/cycle8"/>
    <dgm:cxn modelId="{4312E20F-7361-4A4A-995D-8097B29C7EE2}" type="presParOf" srcId="{D756C821-4C0A-4DF9-A7AE-01A4549478FB}" destId="{FE82677D-31EF-4B15-90E6-BE264730B98A}" srcOrd="6" destOrd="0" presId="urn:microsoft.com/office/officeart/2005/8/layout/cycle8"/>
    <dgm:cxn modelId="{D132DB48-9A2C-4847-96BE-B8981BEBA9A7}" type="presParOf" srcId="{D756C821-4C0A-4DF9-A7AE-01A4549478FB}" destId="{708A7FB6-2113-418D-91BE-D407D7547F02}" srcOrd="7" destOrd="0" presId="urn:microsoft.com/office/officeart/2005/8/layout/cycle8"/>
    <dgm:cxn modelId="{4EFB93E9-9974-432B-9D53-7A7CDC1813DB}" type="presParOf" srcId="{D756C821-4C0A-4DF9-A7AE-01A4549478FB}" destId="{3FCB5E40-C275-4E05-9C8B-A720EA1B4472}" srcOrd="8" destOrd="0" presId="urn:microsoft.com/office/officeart/2005/8/layout/cycle8"/>
    <dgm:cxn modelId="{B979205D-B6A5-4E7C-83B4-A00A9A82F1D1}" type="presParOf" srcId="{D756C821-4C0A-4DF9-A7AE-01A4549478FB}" destId="{48A523BF-CAA1-4C25-AB4C-3A0685562A06}" srcOrd="9" destOrd="0" presId="urn:microsoft.com/office/officeart/2005/8/layout/cycle8"/>
    <dgm:cxn modelId="{0D1C8239-1160-457C-8483-65098AA0AE8A}" type="presParOf" srcId="{D756C821-4C0A-4DF9-A7AE-01A4549478FB}" destId="{1B3EF338-42FA-44C5-9341-D51313423403}" srcOrd="10" destOrd="0" presId="urn:microsoft.com/office/officeart/2005/8/layout/cycle8"/>
    <dgm:cxn modelId="{1AB3B0EB-5318-45DF-A3DD-6A9722E4EE7C}" type="presParOf" srcId="{D756C821-4C0A-4DF9-A7AE-01A4549478FB}" destId="{108562C3-55B0-4A7A-910C-F669E1BDB597}" srcOrd="11" destOrd="0" presId="urn:microsoft.com/office/officeart/2005/8/layout/cycle8"/>
    <dgm:cxn modelId="{D5DC6CE5-ED8C-4C79-9487-83719BC50562}" type="presParOf" srcId="{D756C821-4C0A-4DF9-A7AE-01A4549478FB}" destId="{E31F2271-6B44-4751-9350-0B52A3378B1E}" srcOrd="12" destOrd="0" presId="urn:microsoft.com/office/officeart/2005/8/layout/cycle8"/>
    <dgm:cxn modelId="{E1B5821F-6F85-4345-97D4-85E4D866A6B3}" type="presParOf" srcId="{D756C821-4C0A-4DF9-A7AE-01A4549478FB}" destId="{9BDF585A-692F-49AB-94F5-DC8A98A93EAB}" srcOrd="13" destOrd="0" presId="urn:microsoft.com/office/officeart/2005/8/layout/cycle8"/>
    <dgm:cxn modelId="{14131F47-783A-4F0F-A4BB-A80119BB4865}" type="presParOf" srcId="{D756C821-4C0A-4DF9-A7AE-01A4549478FB}" destId="{BDA80E71-F355-428B-A66E-12CC85C60EEF}" srcOrd="14" destOrd="0" presId="urn:microsoft.com/office/officeart/2005/8/layout/cycle8"/>
    <dgm:cxn modelId="{559C17B5-74FB-4E47-A6ED-966954D3147B}" type="presParOf" srcId="{D756C821-4C0A-4DF9-A7AE-01A4549478FB}" destId="{64E36CDD-D70F-41E4-9651-EC825C3F55BE}" srcOrd="15" destOrd="0" presId="urn:microsoft.com/office/officeart/2005/8/layout/cycle8"/>
    <dgm:cxn modelId="{EC5156DD-DAD3-4FC5-BC0C-B1C6C3572116}" type="presParOf" srcId="{D756C821-4C0A-4DF9-A7AE-01A4549478FB}" destId="{A7A39D14-43B3-43C2-9EC7-2A35C5C21CFE}" srcOrd="16" destOrd="0" presId="urn:microsoft.com/office/officeart/2005/8/layout/cycle8"/>
    <dgm:cxn modelId="{A43F458B-41C4-4647-818E-BDE5FB93D696}" type="presParOf" srcId="{D756C821-4C0A-4DF9-A7AE-01A4549478FB}" destId="{B579E8E0-0B55-451A-BD68-C70F040D89CC}" srcOrd="17" destOrd="0" presId="urn:microsoft.com/office/officeart/2005/8/layout/cycle8"/>
    <dgm:cxn modelId="{3C67199C-CD16-4164-9252-830D8C28F989}" type="presParOf" srcId="{D756C821-4C0A-4DF9-A7AE-01A4549478FB}" destId="{143014BE-F1A5-4728-91E3-6FAE09C2718F}" srcOrd="18" destOrd="0" presId="urn:microsoft.com/office/officeart/2005/8/layout/cycle8"/>
    <dgm:cxn modelId="{51A88D81-83B2-4EE1-AA04-B978214B4E29}" type="presParOf" srcId="{D756C821-4C0A-4DF9-A7AE-01A4549478FB}" destId="{9CE0BB94-90B5-49FF-B9CF-39FD9EE1A233}" srcOrd="19" destOrd="0" presId="urn:microsoft.com/office/officeart/2005/8/layout/cycle8"/>
    <dgm:cxn modelId="{8EBB2401-B6F4-4E96-940D-845ACC003D23}" type="presParOf" srcId="{D756C821-4C0A-4DF9-A7AE-01A4549478FB}" destId="{6D4A8EB9-0439-4DA5-96E1-C044A076E79A}" srcOrd="20" destOrd="0" presId="urn:microsoft.com/office/officeart/2005/8/layout/cycle8"/>
    <dgm:cxn modelId="{E4794F16-1908-446E-808A-6D6FCAE673FE}" type="presParOf" srcId="{D756C821-4C0A-4DF9-A7AE-01A4549478FB}" destId="{F46097D4-A2C3-4CD4-A0BF-FDB0E1E36543}" srcOrd="21" destOrd="0" presId="urn:microsoft.com/office/officeart/2005/8/layout/cycle8"/>
    <dgm:cxn modelId="{8F251ABE-8510-4FE0-B57A-C4E9069B1DE7}" type="presParOf" srcId="{D756C821-4C0A-4DF9-A7AE-01A4549478FB}" destId="{987026D4-D174-4E03-90F7-36985667F81C}" srcOrd="22" destOrd="0" presId="urn:microsoft.com/office/officeart/2005/8/layout/cycle8"/>
    <dgm:cxn modelId="{F96D3268-94BD-4361-BE77-D519D7DB5D6A}" type="presParOf" srcId="{D756C821-4C0A-4DF9-A7AE-01A4549478FB}" destId="{39BD6BF0-D2AC-4F19-A570-249A98388EBD}" srcOrd="23" destOrd="0" presId="urn:microsoft.com/office/officeart/2005/8/layout/cycle8"/>
    <dgm:cxn modelId="{511573DF-EEDD-46E8-BC7B-6F50D5D1A01E}" type="presParOf" srcId="{D756C821-4C0A-4DF9-A7AE-01A4549478FB}" destId="{A64702AF-A229-41C0-B834-0E0F78D532F1}" srcOrd="24" destOrd="0" presId="urn:microsoft.com/office/officeart/2005/8/layout/cycle8"/>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8E8DC4-5613-4FC7-AE37-D9B955118AFC}">
      <dsp:nvSpPr>
        <dsp:cNvPr id="0" name=""/>
        <dsp:cNvSpPr/>
      </dsp:nvSpPr>
      <dsp:spPr>
        <a:xfrm>
          <a:off x="1181260" y="213926"/>
          <a:ext cx="2903040" cy="2903040"/>
        </a:xfrm>
        <a:prstGeom prst="pie">
          <a:avLst>
            <a:gd name="adj1" fmla="val 16200000"/>
            <a:gd name="adj2" fmla="val 20520000"/>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1"/>
              </a:solidFill>
            </a:rPr>
            <a:t>Time Domain Signal</a:t>
          </a:r>
          <a:endParaRPr lang="en-DE" sz="1400" b="1" kern="1200">
            <a:solidFill>
              <a:schemeClr val="tx1"/>
            </a:solidFill>
          </a:endParaRPr>
        </a:p>
      </dsp:txBody>
      <dsp:txXfrm>
        <a:off x="2695679" y="701913"/>
        <a:ext cx="933120" cy="622080"/>
      </dsp:txXfrm>
    </dsp:sp>
    <dsp:sp modelId="{076A89EF-9AD0-467E-9E7B-6207B0CC2093}">
      <dsp:nvSpPr>
        <dsp:cNvPr id="0" name=""/>
        <dsp:cNvSpPr/>
      </dsp:nvSpPr>
      <dsp:spPr>
        <a:xfrm>
          <a:off x="1206143" y="291340"/>
          <a:ext cx="2903040" cy="2903040"/>
        </a:xfrm>
        <a:prstGeom prst="pie">
          <a:avLst>
            <a:gd name="adj1" fmla="val 20520000"/>
            <a:gd name="adj2" fmla="val 324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1"/>
              </a:solidFill>
            </a:rPr>
            <a:t>Fourier Transform</a:t>
          </a:r>
          <a:endParaRPr lang="en-DE" sz="1400" b="1" kern="1200">
            <a:solidFill>
              <a:schemeClr val="tx1"/>
            </a:solidFill>
          </a:endParaRPr>
        </a:p>
      </dsp:txBody>
      <dsp:txXfrm>
        <a:off x="3075840" y="1617753"/>
        <a:ext cx="864000" cy="691200"/>
      </dsp:txXfrm>
    </dsp:sp>
    <dsp:sp modelId="{3FCB5E40-C275-4E05-9C8B-A720EA1B4472}">
      <dsp:nvSpPr>
        <dsp:cNvPr id="0" name=""/>
        <dsp:cNvSpPr/>
      </dsp:nvSpPr>
      <dsp:spPr>
        <a:xfrm>
          <a:off x="1140479" y="339033"/>
          <a:ext cx="2903040" cy="2903040"/>
        </a:xfrm>
        <a:prstGeom prst="pie">
          <a:avLst>
            <a:gd name="adj1" fmla="val 3240000"/>
            <a:gd name="adj2" fmla="val 756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1"/>
              </a:solidFill>
            </a:rPr>
            <a:t>Frequency Domain Analysis</a:t>
          </a:r>
          <a:endParaRPr lang="en-DE" sz="1400" b="1" kern="1200">
            <a:solidFill>
              <a:schemeClr val="tx1"/>
            </a:solidFill>
          </a:endParaRPr>
        </a:p>
      </dsp:txBody>
      <dsp:txXfrm>
        <a:off x="2177279" y="2378073"/>
        <a:ext cx="829440" cy="760320"/>
      </dsp:txXfrm>
    </dsp:sp>
    <dsp:sp modelId="{E31F2271-6B44-4751-9350-0B52A3378B1E}">
      <dsp:nvSpPr>
        <dsp:cNvPr id="0" name=""/>
        <dsp:cNvSpPr/>
      </dsp:nvSpPr>
      <dsp:spPr>
        <a:xfrm>
          <a:off x="1074815" y="291340"/>
          <a:ext cx="2903040" cy="2903040"/>
        </a:xfrm>
        <a:prstGeom prst="pie">
          <a:avLst>
            <a:gd name="adj1" fmla="val 7560000"/>
            <a:gd name="adj2" fmla="val 1188000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1"/>
              </a:solidFill>
            </a:rPr>
            <a:t>Filtering</a:t>
          </a:r>
          <a:endParaRPr lang="en-DE" sz="1400" b="1" kern="1200">
            <a:solidFill>
              <a:schemeClr val="tx1"/>
            </a:solidFill>
          </a:endParaRPr>
        </a:p>
      </dsp:txBody>
      <dsp:txXfrm>
        <a:off x="1244159" y="1617753"/>
        <a:ext cx="864000" cy="691200"/>
      </dsp:txXfrm>
    </dsp:sp>
    <dsp:sp modelId="{A7A39D14-43B3-43C2-9EC7-2A35C5C21CFE}">
      <dsp:nvSpPr>
        <dsp:cNvPr id="0" name=""/>
        <dsp:cNvSpPr/>
      </dsp:nvSpPr>
      <dsp:spPr>
        <a:xfrm>
          <a:off x="1099699" y="213926"/>
          <a:ext cx="2903040" cy="2903040"/>
        </a:xfrm>
        <a:prstGeom prst="pie">
          <a:avLst>
            <a:gd name="adj1" fmla="val 11880000"/>
            <a:gd name="adj2" fmla="val 1620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1"/>
              </a:solidFill>
            </a:rPr>
            <a:t>Inverse Fourier Transform</a:t>
          </a:r>
          <a:endParaRPr lang="en-DE" sz="1400" b="1" kern="1200">
            <a:solidFill>
              <a:schemeClr val="tx1"/>
            </a:solidFill>
          </a:endParaRPr>
        </a:p>
      </dsp:txBody>
      <dsp:txXfrm>
        <a:off x="1555199" y="701913"/>
        <a:ext cx="933120" cy="622080"/>
      </dsp:txXfrm>
    </dsp:sp>
    <dsp:sp modelId="{6D4A8EB9-0439-4DA5-96E1-C044A076E79A}">
      <dsp:nvSpPr>
        <dsp:cNvPr id="0" name=""/>
        <dsp:cNvSpPr/>
      </dsp:nvSpPr>
      <dsp:spPr>
        <a:xfrm>
          <a:off x="1001412" y="34214"/>
          <a:ext cx="3262464" cy="3262464"/>
        </a:xfrm>
        <a:prstGeom prst="circularArrow">
          <a:avLst>
            <a:gd name="adj1" fmla="val 5085"/>
            <a:gd name="adj2" fmla="val 327528"/>
            <a:gd name="adj3" fmla="val 20192361"/>
            <a:gd name="adj4" fmla="val 16200324"/>
            <a:gd name="adj5" fmla="val 5932"/>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F46097D4-A2C3-4CD4-A0BF-FDB0E1E36543}">
      <dsp:nvSpPr>
        <dsp:cNvPr id="0" name=""/>
        <dsp:cNvSpPr/>
      </dsp:nvSpPr>
      <dsp:spPr>
        <a:xfrm>
          <a:off x="1026632" y="111603"/>
          <a:ext cx="3262464" cy="3262464"/>
        </a:xfrm>
        <a:prstGeom prst="circularArrow">
          <a:avLst>
            <a:gd name="adj1" fmla="val 5085"/>
            <a:gd name="adj2" fmla="val 327528"/>
            <a:gd name="adj3" fmla="val 2912753"/>
            <a:gd name="adj4" fmla="val 20519953"/>
            <a:gd name="adj5" fmla="val 5932"/>
          </a:avLst>
        </a:prstGeom>
        <a:solidFill>
          <a:schemeClr val="accent5"/>
        </a:solidFill>
        <a:ln>
          <a:noFill/>
        </a:ln>
        <a:effectLst/>
      </dsp:spPr>
      <dsp:style>
        <a:lnRef idx="0">
          <a:scrgbClr r="0" g="0" b="0"/>
        </a:lnRef>
        <a:fillRef idx="1">
          <a:scrgbClr r="0" g="0" b="0"/>
        </a:fillRef>
        <a:effectRef idx="0">
          <a:scrgbClr r="0" g="0" b="0"/>
        </a:effectRef>
        <a:fontRef idx="minor">
          <a:schemeClr val="lt1"/>
        </a:fontRef>
      </dsp:style>
    </dsp:sp>
    <dsp:sp modelId="{987026D4-D174-4E03-90F7-36985667F81C}">
      <dsp:nvSpPr>
        <dsp:cNvPr id="0" name=""/>
        <dsp:cNvSpPr/>
      </dsp:nvSpPr>
      <dsp:spPr>
        <a:xfrm>
          <a:off x="960767" y="159441"/>
          <a:ext cx="3262464" cy="3262464"/>
        </a:xfrm>
        <a:prstGeom prst="circularArrow">
          <a:avLst>
            <a:gd name="adj1" fmla="val 5085"/>
            <a:gd name="adj2" fmla="val 327528"/>
            <a:gd name="adj3" fmla="val 7232777"/>
            <a:gd name="adj4" fmla="val 3239695"/>
            <a:gd name="adj5" fmla="val 5932"/>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sp>
    <dsp:sp modelId="{39BD6BF0-D2AC-4F19-A570-249A98388EBD}">
      <dsp:nvSpPr>
        <dsp:cNvPr id="0" name=""/>
        <dsp:cNvSpPr/>
      </dsp:nvSpPr>
      <dsp:spPr>
        <a:xfrm>
          <a:off x="894903" y="111603"/>
          <a:ext cx="3262464" cy="3262464"/>
        </a:xfrm>
        <a:prstGeom prst="circularArrow">
          <a:avLst>
            <a:gd name="adj1" fmla="val 5085"/>
            <a:gd name="adj2" fmla="val 327528"/>
            <a:gd name="adj3" fmla="val 11552519"/>
            <a:gd name="adj4" fmla="val 7559718"/>
            <a:gd name="adj5" fmla="val 5932"/>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sp>
    <dsp:sp modelId="{A64702AF-A229-41C0-B834-0E0F78D532F1}">
      <dsp:nvSpPr>
        <dsp:cNvPr id="0" name=""/>
        <dsp:cNvSpPr/>
      </dsp:nvSpPr>
      <dsp:spPr>
        <a:xfrm>
          <a:off x="920123" y="34214"/>
          <a:ext cx="3262464" cy="3262464"/>
        </a:xfrm>
        <a:prstGeom prst="circularArrow">
          <a:avLst>
            <a:gd name="adj1" fmla="val 5085"/>
            <a:gd name="adj2" fmla="val 327528"/>
            <a:gd name="adj3" fmla="val 15872148"/>
            <a:gd name="adj4" fmla="val 11880111"/>
            <a:gd name="adj5" fmla="val 5932"/>
          </a:avLst>
        </a:prstGeom>
        <a:solidFill>
          <a:schemeClr val="accent6"/>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BB9E86C5-9689-42B4-BE7D-FDE5EB4274E3}" type="datetimeFigureOut">
              <a:rPr lang="en-US" smtClean="0"/>
              <a:pPr/>
              <a:t>12/27/2023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27FDDAD7-A41A-4414-8211-C5E2AC7F93EC}" type="slidenum">
              <a:rPr lang="en-US" smtClean="0"/>
              <a:pPr/>
              <a:t>‹#›</a:t>
            </a:fld>
            <a:endParaRPr lang="en-US"/>
          </a:p>
        </p:txBody>
      </p:sp>
    </p:spTree>
    <p:extLst>
      <p:ext uri="{BB962C8B-B14F-4D97-AF65-F5344CB8AC3E}">
        <p14:creationId xmlns:p14="http://schemas.microsoft.com/office/powerpoint/2010/main" val="766296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b="1" dirty="0">
                <a:solidFill>
                  <a:srgbClr val="FF0000"/>
                </a:solidFill>
              </a:rPr>
              <a:t>Learning Objectives</a:t>
            </a:r>
          </a:p>
          <a:p>
            <a:pPr algn="ctr"/>
            <a:endParaRPr lang="en-US" sz="1200" b="0" dirty="0">
              <a:solidFill>
                <a:srgbClr val="FF0000"/>
              </a:solidFill>
            </a:endParaRPr>
          </a:p>
          <a:p>
            <a:pPr marL="171450" indent="-171450" algn="l">
              <a:buFont typeface="Arial" panose="020B0604020202020204" pitchFamily="34" charset="0"/>
              <a:buChar char="•"/>
            </a:pPr>
            <a:r>
              <a:rPr lang="en-US" sz="1200" b="0" dirty="0">
                <a:solidFill>
                  <a:srgbClr val="FF0000"/>
                </a:solidFill>
              </a:rPr>
              <a:t>This lecture unit aims at introducing elementary notions of Audio Digital Signal Processing and illustrate the theory with the help of the Ansys’ “Sound Analysis &amp; Specification” Software.</a:t>
            </a:r>
          </a:p>
          <a:p>
            <a:pPr marL="0" indent="0" algn="l">
              <a:buFont typeface="Arial" panose="020B0604020202020204" pitchFamily="34" charset="0"/>
              <a:buNone/>
            </a:pPr>
            <a:endParaRPr lang="en-US" sz="1200" b="0" dirty="0">
              <a:solidFill>
                <a:srgbClr val="FF0000"/>
              </a:solidFill>
            </a:endParaRPr>
          </a:p>
          <a:p>
            <a:pPr marL="171450" indent="-171450" algn="l">
              <a:buFont typeface="Arial" panose="020B0604020202020204" pitchFamily="34" charset="0"/>
              <a:buChar char="•"/>
            </a:pPr>
            <a:r>
              <a:rPr lang="en-US" sz="1200" b="0" i="0" dirty="0">
                <a:solidFill>
                  <a:srgbClr val="CC0000"/>
                </a:solidFill>
              </a:rPr>
              <a:t>Through out this lecture unit, links will be present to relevant resources to supplement the learning, together with exercises and small quizzes to verify that the learning outcomes have been met. </a:t>
            </a:r>
          </a:p>
          <a:p>
            <a:pPr marL="171450" indent="-171450" algn="l">
              <a:buFont typeface="Arial" panose="020B0604020202020204" pitchFamily="34" charset="0"/>
              <a:buChar char="•"/>
            </a:pPr>
            <a:endParaRPr lang="en-US" sz="1200" b="0" i="0" dirty="0">
              <a:solidFill>
                <a:srgbClr val="CC0000"/>
              </a:solidFill>
            </a:endParaRPr>
          </a:p>
          <a:p>
            <a:pPr marL="171450" indent="-171450" algn="l">
              <a:buFont typeface="Arial" panose="020B0604020202020204" pitchFamily="34" charset="0"/>
              <a:buChar char="•"/>
            </a:pPr>
            <a:r>
              <a:rPr lang="en-US" sz="1200" b="0" i="0" dirty="0">
                <a:solidFill>
                  <a:srgbClr val="CC0000"/>
                </a:solidFill>
              </a:rPr>
              <a:t>Extra content has also been added through some bonus slides which are available after the end of the lecture unit. </a:t>
            </a:r>
          </a:p>
          <a:p>
            <a:pPr marL="171450" indent="-171450" algn="l">
              <a:buFont typeface="Arial" panose="020B0604020202020204" pitchFamily="34" charset="0"/>
              <a:buChar char="•"/>
            </a:pPr>
            <a:endParaRPr lang="en-US" sz="1200" b="0" i="0" dirty="0">
              <a:solidFill>
                <a:srgbClr val="CC0000"/>
              </a:solidFill>
            </a:endParaRPr>
          </a:p>
          <a:p>
            <a:pPr marL="171450" indent="-171450" algn="l">
              <a:buFont typeface="Arial" panose="020B0604020202020204" pitchFamily="34" charset="0"/>
              <a:buChar char="•"/>
            </a:pPr>
            <a:r>
              <a:rPr lang="en-US" sz="1200" b="0" i="0" dirty="0">
                <a:solidFill>
                  <a:srgbClr val="CC0000"/>
                </a:solidFill>
              </a:rPr>
              <a:t>Be aware that it’s an introductory course, it won’t delve into details nor mathematical aspects</a:t>
            </a:r>
            <a:endParaRPr lang="en-US" sz="1200" b="1" i="1" dirty="0">
              <a:solidFill>
                <a:srgbClr val="CC0000"/>
              </a:solidFill>
            </a:endParaRPr>
          </a:p>
          <a:p>
            <a:pPr marL="0" indent="0" algn="l">
              <a:buFont typeface="Arial" panose="020B0604020202020204" pitchFamily="34" charset="0"/>
              <a:buNone/>
            </a:pPr>
            <a:endParaRPr lang="en-US" sz="1200" b="1" dirty="0">
              <a:solidFill>
                <a:srgbClr val="FF0000"/>
              </a:solidFill>
            </a:endParaRPr>
          </a:p>
          <a:p>
            <a:pPr marL="171450" indent="-171450" algn="l">
              <a:buFont typeface="Arial" panose="020B0604020202020204" pitchFamily="34" charset="0"/>
              <a:buChar char="•"/>
            </a:pPr>
            <a:endParaRPr lang="en-US" sz="1200" b="1" dirty="0">
              <a:solidFill>
                <a:srgbClr val="FF0000"/>
              </a:solidFill>
            </a:endParaRPr>
          </a:p>
        </p:txBody>
      </p:sp>
      <p:sp>
        <p:nvSpPr>
          <p:cNvPr id="4" name="Slide Number Placeholder 3"/>
          <p:cNvSpPr>
            <a:spLocks noGrp="1"/>
          </p:cNvSpPr>
          <p:nvPr>
            <p:ph type="sldNum" sz="quarter" idx="5"/>
          </p:nvPr>
        </p:nvSpPr>
        <p:spPr/>
        <p:txBody>
          <a:bodyPr/>
          <a:lstStyle/>
          <a:p>
            <a:fld id="{27FDDAD7-A41A-4414-8211-C5E2AC7F93EC}" type="slidenum">
              <a:rPr lang="en-US" smtClean="0"/>
              <a:pPr/>
              <a:t>1</a:t>
            </a:fld>
            <a:endParaRPr lang="en-US"/>
          </a:p>
        </p:txBody>
      </p:sp>
    </p:spTree>
    <p:extLst>
      <p:ext uri="{BB962C8B-B14F-4D97-AF65-F5344CB8AC3E}">
        <p14:creationId xmlns:p14="http://schemas.microsoft.com/office/powerpoint/2010/main" val="147408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12</a:t>
            </a:fld>
            <a:endParaRPr lang="en-US"/>
          </a:p>
        </p:txBody>
      </p:sp>
    </p:spTree>
    <p:extLst>
      <p:ext uri="{BB962C8B-B14F-4D97-AF65-F5344CB8AC3E}">
        <p14:creationId xmlns:p14="http://schemas.microsoft.com/office/powerpoint/2010/main" val="291425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894138" y="9283700"/>
            <a:ext cx="2976562"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3AB23691-C3AD-40BB-AAD0-A281AF6AAC45}" type="slidenum">
              <a:rPr lang="en-GB" sz="1200">
                <a:latin typeface="Times New Roman" panose="02020603050405020304" pitchFamily="18" charset="0"/>
              </a:rPr>
              <a:pPr algn="r"/>
              <a:t>13</a:t>
            </a:fld>
            <a:endParaRPr lang="en-GB" sz="1200">
              <a:latin typeface="Times New Roman" panose="02020603050405020304" pitchFamily="18" charset="0"/>
            </a:endParaRPr>
          </a:p>
        </p:txBody>
      </p:sp>
      <p:sp>
        <p:nvSpPr>
          <p:cNvPr id="54275" name="Rectangle 2"/>
          <p:cNvSpPr>
            <a:spLocks noGrp="1" noRot="1" noChangeAspect="1" noChangeArrowheads="1" noTextEdit="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p>
            <a:pPr algn="l"/>
            <a:endParaRPr lang="en-GB" sz="1000" b="0" i="0" dirty="0"/>
          </a:p>
        </p:txBody>
      </p:sp>
    </p:spTree>
    <p:extLst>
      <p:ext uri="{BB962C8B-B14F-4D97-AF65-F5344CB8AC3E}">
        <p14:creationId xmlns:p14="http://schemas.microsoft.com/office/powerpoint/2010/main" val="2366770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894138" y="9283700"/>
            <a:ext cx="2976562"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3AB23691-C3AD-40BB-AAD0-A281AF6AAC45}" type="slidenum">
              <a:rPr lang="en-GB" sz="1200">
                <a:latin typeface="Times New Roman" panose="02020603050405020304" pitchFamily="18" charset="0"/>
              </a:rPr>
              <a:pPr algn="r"/>
              <a:t>15</a:t>
            </a:fld>
            <a:endParaRPr lang="en-GB" sz="1200">
              <a:latin typeface="Times New Roman" panose="02020603050405020304" pitchFamily="18" charset="0"/>
            </a:endParaRPr>
          </a:p>
        </p:txBody>
      </p:sp>
      <p:sp>
        <p:nvSpPr>
          <p:cNvPr id="54275" name="Rectangle 2"/>
          <p:cNvSpPr>
            <a:spLocks noGrp="1" noRot="1" noChangeAspect="1" noChangeArrowheads="1" noTextEdit="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p>
            <a:pPr algn="l"/>
            <a:endParaRPr lang="en-GB" sz="1000" b="0" i="0" dirty="0"/>
          </a:p>
        </p:txBody>
      </p:sp>
    </p:spTree>
    <p:extLst>
      <p:ext uri="{BB962C8B-B14F-4D97-AF65-F5344CB8AC3E}">
        <p14:creationId xmlns:p14="http://schemas.microsoft.com/office/powerpoint/2010/main" val="4033252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894138" y="9283700"/>
            <a:ext cx="2976562"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3AB23691-C3AD-40BB-AAD0-A281AF6AAC45}" type="slidenum">
              <a:rPr lang="en-GB" sz="1200">
                <a:latin typeface="Times New Roman" panose="02020603050405020304" pitchFamily="18" charset="0"/>
              </a:rPr>
              <a:pPr algn="r"/>
              <a:t>16</a:t>
            </a:fld>
            <a:endParaRPr lang="en-GB" sz="1200">
              <a:latin typeface="Times New Roman" panose="02020603050405020304" pitchFamily="18" charset="0"/>
            </a:endParaRPr>
          </a:p>
        </p:txBody>
      </p:sp>
      <p:sp>
        <p:nvSpPr>
          <p:cNvPr id="54275" name="Rectangle 2"/>
          <p:cNvSpPr>
            <a:spLocks noGrp="1" noRot="1" noChangeAspect="1" noChangeArrowheads="1" noTextEdit="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p>
            <a:pPr algn="l"/>
            <a:endParaRPr lang="en-GB" sz="1000" b="0" i="0" dirty="0"/>
          </a:p>
        </p:txBody>
      </p:sp>
    </p:spTree>
    <p:extLst>
      <p:ext uri="{BB962C8B-B14F-4D97-AF65-F5344CB8AC3E}">
        <p14:creationId xmlns:p14="http://schemas.microsoft.com/office/powerpoint/2010/main" val="2146493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894138" y="9283700"/>
            <a:ext cx="2976562"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3AB23691-C3AD-40BB-AAD0-A281AF6AAC45}" type="slidenum">
              <a:rPr lang="en-GB" sz="1200">
                <a:latin typeface="Times New Roman" panose="02020603050405020304" pitchFamily="18" charset="0"/>
              </a:rPr>
              <a:pPr algn="r"/>
              <a:t>17</a:t>
            </a:fld>
            <a:endParaRPr lang="en-GB" sz="1200">
              <a:latin typeface="Times New Roman" panose="02020603050405020304" pitchFamily="18" charset="0"/>
            </a:endParaRPr>
          </a:p>
        </p:txBody>
      </p:sp>
      <p:sp>
        <p:nvSpPr>
          <p:cNvPr id="54275" name="Rectangle 2"/>
          <p:cNvSpPr>
            <a:spLocks noGrp="1" noRot="1" noChangeAspect="1" noChangeArrowheads="1" noTextEdit="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p>
            <a:pPr algn="l"/>
            <a:endParaRPr lang="en-GB" sz="1000" b="0" i="0" dirty="0"/>
          </a:p>
        </p:txBody>
      </p:sp>
    </p:spTree>
    <p:extLst>
      <p:ext uri="{BB962C8B-B14F-4D97-AF65-F5344CB8AC3E}">
        <p14:creationId xmlns:p14="http://schemas.microsoft.com/office/powerpoint/2010/main" val="1651867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894138" y="9283700"/>
            <a:ext cx="2976562"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3AB23691-C3AD-40BB-AAD0-A281AF6AAC45}" type="slidenum">
              <a:rPr lang="en-GB" sz="1200">
                <a:latin typeface="Times New Roman" panose="02020603050405020304" pitchFamily="18" charset="0"/>
              </a:rPr>
              <a:pPr algn="r"/>
              <a:t>19</a:t>
            </a:fld>
            <a:endParaRPr lang="en-GB" sz="1200">
              <a:latin typeface="Times New Roman" panose="02020603050405020304" pitchFamily="18" charset="0"/>
            </a:endParaRPr>
          </a:p>
        </p:txBody>
      </p:sp>
      <p:sp>
        <p:nvSpPr>
          <p:cNvPr id="54275" name="Rectangle 2"/>
          <p:cNvSpPr>
            <a:spLocks noGrp="1" noRot="1" noChangeAspect="1" noChangeArrowheads="1" noTextEdit="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p>
            <a:pPr algn="l"/>
            <a:endParaRPr lang="en-GB" sz="1000" b="0" i="0" dirty="0"/>
          </a:p>
        </p:txBody>
      </p:sp>
    </p:spTree>
    <p:extLst>
      <p:ext uri="{BB962C8B-B14F-4D97-AF65-F5344CB8AC3E}">
        <p14:creationId xmlns:p14="http://schemas.microsoft.com/office/powerpoint/2010/main" val="1089671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27FDDAD7-A41A-4414-8211-C5E2AC7F93EC}" type="slidenum">
              <a:rPr lang="en-US" smtClean="0"/>
              <a:pPr/>
              <a:t>29</a:t>
            </a:fld>
            <a:endParaRPr lang="en-US"/>
          </a:p>
        </p:txBody>
      </p:sp>
    </p:spTree>
    <p:extLst>
      <p:ext uri="{BB962C8B-B14F-4D97-AF65-F5344CB8AC3E}">
        <p14:creationId xmlns:p14="http://schemas.microsoft.com/office/powerpoint/2010/main" val="3942398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b="1" i="1">
                <a:solidFill>
                  <a:srgbClr val="CC0000"/>
                </a:solidFill>
              </a:rPr>
              <a:t>Learning Objectives</a:t>
            </a:r>
          </a:p>
          <a:p>
            <a:pPr algn="ctr"/>
            <a:endParaRPr lang="en-US" sz="1200" b="1" i="1">
              <a:solidFill>
                <a:srgbClr val="CC000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CC0000"/>
                </a:solidFill>
              </a:rPr>
              <a:t>This lecture unit is aimed at teaching the fundamental </a:t>
            </a:r>
            <a:r>
              <a:rPr lang="en-GB" sz="1200" kern="1200">
                <a:solidFill>
                  <a:schemeClr val="dk1"/>
                </a:solidFill>
                <a:effectLst/>
                <a:latin typeface="+mn-lt"/>
                <a:ea typeface="+mn-ea"/>
                <a:cs typeface="+mn-cs"/>
              </a:rPr>
              <a:t>concepts associated with audio digital signal processing </a:t>
            </a:r>
            <a:r>
              <a:rPr lang="en-US" sz="1200" b="0" i="0">
                <a:solidFill>
                  <a:srgbClr val="CC0000"/>
                </a:solidFill>
              </a:rPr>
              <a:t>and consolidates their understanding by employing Ansys’ Sound Analysis &amp; Specification software.</a:t>
            </a:r>
          </a:p>
          <a:p>
            <a:pPr marL="171450" indent="-171450" algn="l">
              <a:buFont typeface="Arial" panose="020B0604020202020204" pitchFamily="34" charset="0"/>
              <a:buChar char="•"/>
            </a:pPr>
            <a:endParaRPr lang="en-US" sz="1200" b="0" i="0">
              <a:solidFill>
                <a:srgbClr val="CC0000"/>
              </a:solidFill>
            </a:endParaRPr>
          </a:p>
          <a:p>
            <a:pPr marL="171450" indent="-171450" algn="l">
              <a:buFont typeface="Arial" panose="020B0604020202020204" pitchFamily="34" charset="0"/>
              <a:buChar char="•"/>
            </a:pPr>
            <a:r>
              <a:rPr lang="en-US" sz="1200" b="0" i="0">
                <a:solidFill>
                  <a:srgbClr val="CC0000"/>
                </a:solidFill>
              </a:rPr>
              <a:t>Through out this lecture unit, links will be present to relevant resources to supplement the learning, together with exercises and small quizzes to verify that the learning outcomes have been met. </a:t>
            </a:r>
          </a:p>
          <a:p>
            <a:pPr marL="171450" indent="-171450" algn="l">
              <a:buFont typeface="Arial" panose="020B0604020202020204" pitchFamily="34" charset="0"/>
              <a:buChar char="•"/>
            </a:pPr>
            <a:endParaRPr lang="en-US" sz="1200" b="0" i="0">
              <a:solidFill>
                <a:srgbClr val="CC0000"/>
              </a:solidFill>
            </a:endParaRPr>
          </a:p>
          <a:p>
            <a:pPr marL="171450" indent="-171450" algn="l">
              <a:buFont typeface="Arial" panose="020B0604020202020204" pitchFamily="34" charset="0"/>
              <a:buChar char="•"/>
            </a:pPr>
            <a:r>
              <a:rPr lang="en-US" sz="1200" b="0" i="0">
                <a:solidFill>
                  <a:srgbClr val="CC0000"/>
                </a:solidFill>
              </a:rPr>
              <a:t>Extra content has also been added through some bonus slides which are available after the end of the lecture unit. </a:t>
            </a:r>
          </a:p>
          <a:p>
            <a:pPr marL="171450" indent="-171450" algn="l">
              <a:buFont typeface="Arial" panose="020B0604020202020204" pitchFamily="34" charset="0"/>
              <a:buChar char="•"/>
            </a:pPr>
            <a:endParaRPr lang="en-US" sz="1200" b="0" i="0">
              <a:solidFill>
                <a:srgbClr val="CC0000"/>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If you have any questions on accessing Ansys “Sound Analysis &amp; Specification” please contact the education team at education@ansys.com</a:t>
            </a:r>
          </a:p>
          <a:p>
            <a:pPr marL="0" indent="0" algn="l">
              <a:buFont typeface="Arial" panose="020B0604020202020204" pitchFamily="34" charset="0"/>
              <a:buNone/>
            </a:pPr>
            <a:endParaRPr lang="en-US" sz="1200" b="1" i="1">
              <a:solidFill>
                <a:srgbClr val="CC0000"/>
              </a:solidFill>
            </a:endParaRPr>
          </a:p>
        </p:txBody>
      </p:sp>
      <p:sp>
        <p:nvSpPr>
          <p:cNvPr id="4" name="Slide Number Placeholder 3"/>
          <p:cNvSpPr>
            <a:spLocks noGrp="1"/>
          </p:cNvSpPr>
          <p:nvPr>
            <p:ph type="sldNum" sz="quarter" idx="5"/>
          </p:nvPr>
        </p:nvSpPr>
        <p:spPr/>
        <p:txBody>
          <a:bodyPr/>
          <a:lstStyle/>
          <a:p>
            <a:fld id="{27FDDAD7-A41A-4414-8211-C5E2AC7F93EC}" type="slidenum">
              <a:rPr lang="en-US" smtClean="0"/>
              <a:pPr/>
              <a:t>2</a:t>
            </a:fld>
            <a:endParaRPr lang="en-US"/>
          </a:p>
        </p:txBody>
      </p:sp>
    </p:spTree>
    <p:extLst>
      <p:ext uri="{BB962C8B-B14F-4D97-AF65-F5344CB8AC3E}">
        <p14:creationId xmlns:p14="http://schemas.microsoft.com/office/powerpoint/2010/main" val="1482321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16798" indent="-275692"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02766" indent="-220553"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543873" indent="-220553"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1984980" indent="-220553"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426086" indent="-220553"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867193" indent="-220553"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308299" indent="-220553"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749406" indent="-220553"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a:spcBef>
                <a:spcPct val="0"/>
              </a:spcBef>
              <a:spcAft>
                <a:spcPct val="0"/>
              </a:spcAft>
              <a:buClrTx/>
              <a:buSzTx/>
              <a:buFontTx/>
              <a:buNone/>
            </a:pPr>
            <a:fld id="{0E79FD66-A7CF-41BF-AD4F-6D6F5E3643FA}" type="slidenum">
              <a:rPr lang="en-GB">
                <a:latin typeface="Times New Roman" panose="02020603050405020304" pitchFamily="18" charset="0"/>
              </a:rPr>
              <a:pPr>
                <a:spcBef>
                  <a:spcPct val="0"/>
                </a:spcBef>
                <a:spcAft>
                  <a:spcPct val="0"/>
                </a:spcAft>
                <a:buClrTx/>
                <a:buSzTx/>
                <a:buFontTx/>
                <a:buNone/>
              </a:pPr>
              <a:t>3</a:t>
            </a:fld>
            <a:endParaRPr lang="en-GB">
              <a:latin typeface="Times New Roman" panose="02020603050405020304" pitchFamily="18" charset="0"/>
            </a:endParaRPr>
          </a:p>
        </p:txBody>
      </p:sp>
      <p:sp>
        <p:nvSpPr>
          <p:cNvPr id="28675" name="Rectangle 2"/>
          <p:cNvSpPr>
            <a:spLocks noGrp="1" noRot="1" noChangeAspect="1" noChangeArrowheads="1" noTextEdit="1"/>
          </p:cNvSpPr>
          <p:nvPr>
            <p:ph type="sldImg"/>
          </p:nvPr>
        </p:nvSpPr>
        <p:spPr>
          <a:xfrm>
            <a:off x="2697163" y="509588"/>
            <a:ext cx="4533900" cy="2551112"/>
          </a:xfrm>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900"/>
              <a:t>This lecture Unit is separated in two main parts :</a:t>
            </a:r>
          </a:p>
          <a:p>
            <a:pPr marL="228600" indent="-228600">
              <a:buAutoNum type="arabicPeriod"/>
            </a:pPr>
            <a:r>
              <a:rPr lang="en-GB" sz="900"/>
              <a:t>Definition of Audio Digital Signal Processing and the sampling theory</a:t>
            </a:r>
          </a:p>
          <a:p>
            <a:pPr marL="228600" indent="-228600">
              <a:buAutoNum type="arabicPeriod"/>
            </a:pPr>
            <a:r>
              <a:rPr lang="en-GB" sz="900"/>
              <a:t>Main tools used in Audio DSP and a simple explanation on how they work (Fourier Transform, Spectrograms and Filters)</a:t>
            </a:r>
          </a:p>
          <a:p>
            <a:pPr marL="228600" indent="-228600">
              <a:buAutoNum type="arabicPeriod"/>
            </a:pPr>
            <a:endParaRPr lang="en-GB" sz="900"/>
          </a:p>
          <a:p>
            <a:pPr marL="0" indent="0">
              <a:buNone/>
            </a:pPr>
            <a:r>
              <a:rPr lang="en-GB" sz="900"/>
              <a:t>Several exercises are proposed along this lecture unit and also some appendixes.</a:t>
            </a:r>
          </a:p>
        </p:txBody>
      </p:sp>
    </p:spTree>
    <p:extLst>
      <p:ext uri="{BB962C8B-B14F-4D97-AF65-F5344CB8AC3E}">
        <p14:creationId xmlns:p14="http://schemas.microsoft.com/office/powerpoint/2010/main" val="2863869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4</a:t>
            </a:fld>
            <a:endParaRPr lang="en-US"/>
          </a:p>
        </p:txBody>
      </p:sp>
    </p:spTree>
    <p:extLst>
      <p:ext uri="{BB962C8B-B14F-4D97-AF65-F5344CB8AC3E}">
        <p14:creationId xmlns:p14="http://schemas.microsoft.com/office/powerpoint/2010/main" val="3385769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0" i="0"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5</a:t>
            </a:fld>
            <a:endParaRPr lang="en-US"/>
          </a:p>
        </p:txBody>
      </p:sp>
    </p:spTree>
    <p:extLst>
      <p:ext uri="{BB962C8B-B14F-4D97-AF65-F5344CB8AC3E}">
        <p14:creationId xmlns:p14="http://schemas.microsoft.com/office/powerpoint/2010/main" val="1779045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0" i="0"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6</a:t>
            </a:fld>
            <a:endParaRPr lang="en-US"/>
          </a:p>
        </p:txBody>
      </p:sp>
    </p:spTree>
    <p:extLst>
      <p:ext uri="{BB962C8B-B14F-4D97-AF65-F5344CB8AC3E}">
        <p14:creationId xmlns:p14="http://schemas.microsoft.com/office/powerpoint/2010/main" val="665517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7</a:t>
            </a:fld>
            <a:endParaRPr lang="en-US"/>
          </a:p>
        </p:txBody>
      </p:sp>
    </p:spTree>
    <p:extLst>
      <p:ext uri="{BB962C8B-B14F-4D97-AF65-F5344CB8AC3E}">
        <p14:creationId xmlns:p14="http://schemas.microsoft.com/office/powerpoint/2010/main" val="920958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0" i="0"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8</a:t>
            </a:fld>
            <a:endParaRPr lang="en-US"/>
          </a:p>
        </p:txBody>
      </p:sp>
    </p:spTree>
    <p:extLst>
      <p:ext uri="{BB962C8B-B14F-4D97-AF65-F5344CB8AC3E}">
        <p14:creationId xmlns:p14="http://schemas.microsoft.com/office/powerpoint/2010/main" val="1696987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10</a:t>
            </a:fld>
            <a:endParaRPr lang="en-US"/>
          </a:p>
        </p:txBody>
      </p:sp>
    </p:spTree>
    <p:extLst>
      <p:ext uri="{BB962C8B-B14F-4D97-AF65-F5344CB8AC3E}">
        <p14:creationId xmlns:p14="http://schemas.microsoft.com/office/powerpoint/2010/main" val="24795415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education@ansys.com" TargetMode="External"/><Relationship Id="rId2" Type="http://schemas.openxmlformats.org/officeDocument/2006/relationships/hyperlink" Target="http://www.ansys.com/education-resources"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3B808CC-F74C-B743-BAB4-F4C99E195655}"/>
              </a:ext>
            </a:extLst>
          </p:cNvPr>
          <p:cNvSpPr>
            <a:spLocks noGrp="1"/>
          </p:cNvSpPr>
          <p:nvPr>
            <p:ph type="body" sz="quarter" idx="10"/>
          </p:nvPr>
        </p:nvSpPr>
        <p:spPr>
          <a:xfrm>
            <a:off x="601663" y="914400"/>
            <a:ext cx="5394325" cy="1449388"/>
          </a:xfrm>
          <a:prstGeom prst="rect">
            <a:avLst/>
          </a:prstGeom>
        </p:spPr>
        <p:txBody>
          <a:bodyPr>
            <a:normAutofit/>
          </a:bodyPr>
          <a:lstStyle>
            <a:lvl1pPr marL="0" indent="0">
              <a:buNone/>
              <a:defRPr sz="3200" b="1" i="0">
                <a:solidFill>
                  <a:schemeClr val="tx1"/>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9AFE08CF-AC0B-7143-9A94-E8A35CBC7D4B}"/>
              </a:ext>
            </a:extLst>
          </p:cNvPr>
          <p:cNvSpPr>
            <a:spLocks noGrp="1"/>
          </p:cNvSpPr>
          <p:nvPr>
            <p:ph type="body" sz="quarter" idx="12"/>
          </p:nvPr>
        </p:nvSpPr>
        <p:spPr>
          <a:xfrm>
            <a:off x="601663" y="2667000"/>
            <a:ext cx="5394325" cy="848315"/>
          </a:xfrm>
          <a:prstGeom prst="rect">
            <a:avLst/>
          </a:prstGeom>
        </p:spPr>
        <p:txBody>
          <a:bodyPr anchor="t">
            <a:normAutofit/>
          </a:bodyPr>
          <a:lstStyle>
            <a:lvl1pPr marL="0" indent="0">
              <a:buNone/>
              <a:defRPr sz="2000" b="0" i="0">
                <a:solidFill>
                  <a:schemeClr val="accent3"/>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7" name="TextBox 6">
            <a:extLst>
              <a:ext uri="{FF2B5EF4-FFF2-40B4-BE49-F238E27FC236}">
                <a16:creationId xmlns:a16="http://schemas.microsoft.com/office/drawing/2014/main" id="{86191E51-6FFC-4231-97E9-4C436119983B}"/>
              </a:ext>
            </a:extLst>
          </p:cNvPr>
          <p:cNvSpPr txBox="1"/>
          <p:nvPr userDrawn="1"/>
        </p:nvSpPr>
        <p:spPr>
          <a:xfrm>
            <a:off x="7848600" y="6477000"/>
            <a:ext cx="1371600" cy="276999"/>
          </a:xfrm>
          <a:prstGeom prst="rect">
            <a:avLst/>
          </a:prstGeom>
          <a:noFill/>
        </p:spPr>
        <p:txBody>
          <a:bodyPr wrap="square" rtlCol="0">
            <a:spAutoFit/>
          </a:bodyPr>
          <a:lstStyle/>
          <a:p>
            <a:r>
              <a:rPr lang="en-US" sz="1200" dirty="0">
                <a:solidFill>
                  <a:schemeClr val="tx2"/>
                </a:solidFill>
              </a:rPr>
              <a:t>©2024 ANSYS, Inc.</a:t>
            </a:r>
          </a:p>
        </p:txBody>
      </p:sp>
      <p:pic>
        <p:nvPicPr>
          <p:cNvPr id="3" name="Picture 2">
            <a:extLst>
              <a:ext uri="{FF2B5EF4-FFF2-40B4-BE49-F238E27FC236}">
                <a16:creationId xmlns:a16="http://schemas.microsoft.com/office/drawing/2014/main" id="{A5A8248C-1DF4-B29F-754F-61D7F1FF4D9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Tree>
    <p:extLst>
      <p:ext uri="{BB962C8B-B14F-4D97-AF65-F5344CB8AC3E}">
        <p14:creationId xmlns:p14="http://schemas.microsoft.com/office/powerpoint/2010/main" val="292240569"/>
      </p:ext>
    </p:extLst>
  </p:cSld>
  <p:clrMapOvr>
    <a:masterClrMapping/>
  </p:clrMapOvr>
  <p:extLst>
    <p:ext uri="{DCECCB84-F9BA-43D5-87BE-67443E8EF086}">
      <p15:sldGuideLst xmlns:p15="http://schemas.microsoft.com/office/powerpoint/2012/main">
        <p15:guide id="1" orient="horz" pos="1584" userDrawn="1">
          <p15:clr>
            <a:srgbClr val="FBAE40"/>
          </p15:clr>
        </p15:guide>
        <p15:guide id="2" orient="horz" pos="261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Video Cl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Media Placeholder 4">
            <a:extLst>
              <a:ext uri="{FF2B5EF4-FFF2-40B4-BE49-F238E27FC236}">
                <a16:creationId xmlns:a16="http://schemas.microsoft.com/office/drawing/2014/main" id="{76C186EF-8C58-7249-A024-F6C1D0AD12BC}"/>
              </a:ext>
            </a:extLst>
          </p:cNvPr>
          <p:cNvSpPr>
            <a:spLocks noGrp="1"/>
          </p:cNvSpPr>
          <p:nvPr>
            <p:ph type="media" sz="quarter" idx="14"/>
          </p:nvPr>
        </p:nvSpPr>
        <p:spPr>
          <a:xfrm>
            <a:off x="6096001" y="1447799"/>
            <a:ext cx="5486400" cy="4590977"/>
          </a:xfrm>
          <a:prstGeom prst="rect">
            <a:avLst/>
          </a:prstGeom>
        </p:spPr>
        <p:txBody>
          <a:bodyPr/>
          <a:lstStyle/>
          <a:p>
            <a:r>
              <a:rPr lang="en-US"/>
              <a:t>Click icon to add media</a:t>
            </a:r>
          </a:p>
        </p:txBody>
      </p:sp>
      <p:sp>
        <p:nvSpPr>
          <p:cNvPr id="11" name="Slide Number Placeholder 10">
            <a:extLst>
              <a:ext uri="{FF2B5EF4-FFF2-40B4-BE49-F238E27FC236}">
                <a16:creationId xmlns:a16="http://schemas.microsoft.com/office/drawing/2014/main" id="{931A0CB9-E7C5-BC4C-83B3-6A04784CA591}"/>
              </a:ext>
            </a:extLst>
          </p:cNvPr>
          <p:cNvSpPr>
            <a:spLocks noGrp="1"/>
          </p:cNvSpPr>
          <p:nvPr>
            <p:ph type="sldNum" sz="quarter" idx="16"/>
          </p:nvPr>
        </p:nvSpPr>
        <p:spPr/>
        <p:txBody>
          <a:bodyPr/>
          <a:lstStyle/>
          <a:p>
            <a:fld id="{F0D23093-2AB0-F74C-B865-1A12A15B650E}" type="slidenum">
              <a:rPr lang="en-US" smtClean="0"/>
              <a:pPr/>
              <a:t>‹#›</a:t>
            </a:fld>
            <a:endParaRPr lang="en-US"/>
          </a:p>
        </p:txBody>
      </p:sp>
      <p:sp>
        <p:nvSpPr>
          <p:cNvPr id="10" name="Text Placeholder 3">
            <a:extLst>
              <a:ext uri="{FF2B5EF4-FFF2-40B4-BE49-F238E27FC236}">
                <a16:creationId xmlns:a16="http://schemas.microsoft.com/office/drawing/2014/main" id="{BB673984-7F55-E14A-9088-44C94432DA36}"/>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2417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ulti-pictur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B3363707-8337-D14D-8CD6-076D7F38DEED}"/>
              </a:ext>
            </a:extLst>
          </p:cNvPr>
          <p:cNvSpPr>
            <a:spLocks noGrp="1"/>
          </p:cNvSpPr>
          <p:nvPr>
            <p:ph type="pic" sz="quarter" idx="10"/>
          </p:nvPr>
        </p:nvSpPr>
        <p:spPr>
          <a:xfrm>
            <a:off x="609600" y="11430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p>
        </p:txBody>
      </p:sp>
      <p:sp>
        <p:nvSpPr>
          <p:cNvPr id="5" name="Picture Placeholder 6">
            <a:extLst>
              <a:ext uri="{FF2B5EF4-FFF2-40B4-BE49-F238E27FC236}">
                <a16:creationId xmlns:a16="http://schemas.microsoft.com/office/drawing/2014/main" id="{AF67D610-3DBA-EB48-B589-E895E66AEF08}"/>
              </a:ext>
            </a:extLst>
          </p:cNvPr>
          <p:cNvSpPr>
            <a:spLocks noGrp="1"/>
          </p:cNvSpPr>
          <p:nvPr>
            <p:ph type="pic" sz="quarter" idx="11"/>
          </p:nvPr>
        </p:nvSpPr>
        <p:spPr>
          <a:xfrm>
            <a:off x="609600" y="36576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p>
        </p:txBody>
      </p:sp>
      <p:sp>
        <p:nvSpPr>
          <p:cNvPr id="7" name="Picture Placeholder 6">
            <a:extLst>
              <a:ext uri="{FF2B5EF4-FFF2-40B4-BE49-F238E27FC236}">
                <a16:creationId xmlns:a16="http://schemas.microsoft.com/office/drawing/2014/main" id="{9BFD49B6-2BF3-F94C-AD6B-7B77861203C0}"/>
              </a:ext>
            </a:extLst>
          </p:cNvPr>
          <p:cNvSpPr>
            <a:spLocks noGrp="1"/>
          </p:cNvSpPr>
          <p:nvPr>
            <p:ph type="pic" sz="quarter" idx="13"/>
          </p:nvPr>
        </p:nvSpPr>
        <p:spPr>
          <a:xfrm>
            <a:off x="4470400" y="11599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p>
        </p:txBody>
      </p:sp>
      <p:sp>
        <p:nvSpPr>
          <p:cNvPr id="8" name="Picture Placeholder 6">
            <a:extLst>
              <a:ext uri="{FF2B5EF4-FFF2-40B4-BE49-F238E27FC236}">
                <a16:creationId xmlns:a16="http://schemas.microsoft.com/office/drawing/2014/main" id="{75F3481B-E073-FC4C-8662-89F64D478623}"/>
              </a:ext>
            </a:extLst>
          </p:cNvPr>
          <p:cNvSpPr>
            <a:spLocks noGrp="1"/>
          </p:cNvSpPr>
          <p:nvPr>
            <p:ph type="pic" sz="quarter" idx="14"/>
          </p:nvPr>
        </p:nvSpPr>
        <p:spPr>
          <a:xfrm>
            <a:off x="4470400" y="36745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p>
        </p:txBody>
      </p:sp>
      <p:sp>
        <p:nvSpPr>
          <p:cNvPr id="9" name="Picture Placeholder 6">
            <a:extLst>
              <a:ext uri="{FF2B5EF4-FFF2-40B4-BE49-F238E27FC236}">
                <a16:creationId xmlns:a16="http://schemas.microsoft.com/office/drawing/2014/main" id="{4E9685A2-20AD-6C44-B1B9-DCB2E44370F5}"/>
              </a:ext>
            </a:extLst>
          </p:cNvPr>
          <p:cNvSpPr>
            <a:spLocks noGrp="1"/>
          </p:cNvSpPr>
          <p:nvPr>
            <p:ph type="pic" sz="quarter" idx="15"/>
          </p:nvPr>
        </p:nvSpPr>
        <p:spPr>
          <a:xfrm>
            <a:off x="8128000" y="11514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p>
        </p:txBody>
      </p:sp>
      <p:sp>
        <p:nvSpPr>
          <p:cNvPr id="10" name="Picture Placeholder 6">
            <a:extLst>
              <a:ext uri="{FF2B5EF4-FFF2-40B4-BE49-F238E27FC236}">
                <a16:creationId xmlns:a16="http://schemas.microsoft.com/office/drawing/2014/main" id="{498EFFC6-47A8-C248-AF67-33A51B038851}"/>
              </a:ext>
            </a:extLst>
          </p:cNvPr>
          <p:cNvSpPr>
            <a:spLocks noGrp="1"/>
          </p:cNvSpPr>
          <p:nvPr>
            <p:ph type="pic" sz="quarter" idx="16"/>
          </p:nvPr>
        </p:nvSpPr>
        <p:spPr>
          <a:xfrm>
            <a:off x="8128000" y="36660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p>
        </p:txBody>
      </p:sp>
      <p:sp>
        <p:nvSpPr>
          <p:cNvPr id="11" name="Text Placeholder 13">
            <a:extLst>
              <a:ext uri="{FF2B5EF4-FFF2-40B4-BE49-F238E27FC236}">
                <a16:creationId xmlns:a16="http://schemas.microsoft.com/office/drawing/2014/main" id="{5327F1EC-8CEB-F348-A688-603CC6AF3B7E}"/>
              </a:ext>
            </a:extLst>
          </p:cNvPr>
          <p:cNvSpPr>
            <a:spLocks noGrp="1"/>
          </p:cNvSpPr>
          <p:nvPr>
            <p:ph type="body" sz="quarter" idx="17"/>
          </p:nvPr>
        </p:nvSpPr>
        <p:spPr>
          <a:xfrm>
            <a:off x="6096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2" name="Text Placeholder 13">
            <a:extLst>
              <a:ext uri="{FF2B5EF4-FFF2-40B4-BE49-F238E27FC236}">
                <a16:creationId xmlns:a16="http://schemas.microsoft.com/office/drawing/2014/main" id="{D8D84EB5-FEF7-D145-9924-EDC82C5DD725}"/>
              </a:ext>
            </a:extLst>
          </p:cNvPr>
          <p:cNvSpPr>
            <a:spLocks noGrp="1"/>
          </p:cNvSpPr>
          <p:nvPr>
            <p:ph type="body" sz="quarter" idx="18"/>
          </p:nvPr>
        </p:nvSpPr>
        <p:spPr>
          <a:xfrm>
            <a:off x="44704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3" name="Text Placeholder 13">
            <a:extLst>
              <a:ext uri="{FF2B5EF4-FFF2-40B4-BE49-F238E27FC236}">
                <a16:creationId xmlns:a16="http://schemas.microsoft.com/office/drawing/2014/main" id="{73B743E4-6516-C94E-BADC-931FCAF3B346}"/>
              </a:ext>
            </a:extLst>
          </p:cNvPr>
          <p:cNvSpPr>
            <a:spLocks noGrp="1"/>
          </p:cNvSpPr>
          <p:nvPr>
            <p:ph type="body" sz="quarter" idx="19"/>
          </p:nvPr>
        </p:nvSpPr>
        <p:spPr>
          <a:xfrm>
            <a:off x="8150577"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4" name="Text Placeholder 13">
            <a:extLst>
              <a:ext uri="{FF2B5EF4-FFF2-40B4-BE49-F238E27FC236}">
                <a16:creationId xmlns:a16="http://schemas.microsoft.com/office/drawing/2014/main" id="{FED4C7F5-70CF-2C4D-8AF3-4D76760714C7}"/>
              </a:ext>
            </a:extLst>
          </p:cNvPr>
          <p:cNvSpPr>
            <a:spLocks noGrp="1"/>
          </p:cNvSpPr>
          <p:nvPr>
            <p:ph type="body" sz="quarter" idx="20"/>
          </p:nvPr>
        </p:nvSpPr>
        <p:spPr>
          <a:xfrm>
            <a:off x="609600" y="57023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5" name="Text Placeholder 13">
            <a:extLst>
              <a:ext uri="{FF2B5EF4-FFF2-40B4-BE49-F238E27FC236}">
                <a16:creationId xmlns:a16="http://schemas.microsoft.com/office/drawing/2014/main" id="{6B853D87-F6A1-6443-AB6D-6E9819089E0E}"/>
              </a:ext>
            </a:extLst>
          </p:cNvPr>
          <p:cNvSpPr>
            <a:spLocks noGrp="1"/>
          </p:cNvSpPr>
          <p:nvPr>
            <p:ph type="body" sz="quarter" idx="21"/>
          </p:nvPr>
        </p:nvSpPr>
        <p:spPr>
          <a:xfrm>
            <a:off x="4470400"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6" name="Text Placeholder 13">
            <a:extLst>
              <a:ext uri="{FF2B5EF4-FFF2-40B4-BE49-F238E27FC236}">
                <a16:creationId xmlns:a16="http://schemas.microsoft.com/office/drawing/2014/main" id="{256BC893-7821-9640-98BC-FFCFED83EB9C}"/>
              </a:ext>
            </a:extLst>
          </p:cNvPr>
          <p:cNvSpPr>
            <a:spLocks noGrp="1"/>
          </p:cNvSpPr>
          <p:nvPr>
            <p:ph type="body" sz="quarter" idx="22"/>
          </p:nvPr>
        </p:nvSpPr>
        <p:spPr>
          <a:xfrm>
            <a:off x="8150577"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9" name="Slide Number Placeholder 18">
            <a:extLst>
              <a:ext uri="{FF2B5EF4-FFF2-40B4-BE49-F238E27FC236}">
                <a16:creationId xmlns:a16="http://schemas.microsoft.com/office/drawing/2014/main" id="{02F90602-9DC6-3F4D-B178-EF64100603FB}"/>
              </a:ext>
            </a:extLst>
          </p:cNvPr>
          <p:cNvSpPr>
            <a:spLocks noGrp="1"/>
          </p:cNvSpPr>
          <p:nvPr>
            <p:ph type="sldNum" sz="quarter" idx="24"/>
          </p:nvPr>
        </p:nvSpPr>
        <p:spPr/>
        <p:txBody>
          <a:bodyPr/>
          <a:lstStyle/>
          <a:p>
            <a:fld id="{F0D23093-2AB0-F74C-B865-1A12A15B650E}" type="slidenum">
              <a:rPr lang="en-US" smtClean="0"/>
              <a:pPr/>
              <a:t>‹#›</a:t>
            </a:fld>
            <a:endParaRPr lang="en-US"/>
          </a:p>
        </p:txBody>
      </p:sp>
      <p:sp>
        <p:nvSpPr>
          <p:cNvPr id="21" name="Title 20">
            <a:extLst>
              <a:ext uri="{FF2B5EF4-FFF2-40B4-BE49-F238E27FC236}">
                <a16:creationId xmlns:a16="http://schemas.microsoft.com/office/drawing/2014/main" id="{774FC734-09F5-2F40-BB01-29D6BBF76E0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4988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Grid">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4EBE792-3674-F042-8191-29D73F7CA4C8}"/>
              </a:ext>
            </a:extLst>
          </p:cNvPr>
          <p:cNvSpPr>
            <a:spLocks noGrp="1"/>
          </p:cNvSpPr>
          <p:nvPr>
            <p:ph type="pic" sz="quarter" idx="10" hasCustomPrompt="1"/>
          </p:nvPr>
        </p:nvSpPr>
        <p:spPr>
          <a:xfrm>
            <a:off x="914400" y="1371600"/>
            <a:ext cx="1930400" cy="1295400"/>
          </a:xfrm>
          <a:prstGeom prst="rect">
            <a:avLst/>
          </a:prstGeom>
          <a:effectLst/>
        </p:spPr>
        <p:txBody>
          <a:bodyPr/>
          <a:lstStyle>
            <a:lvl1pPr marL="0" indent="0">
              <a:buFontTx/>
              <a:buNone/>
              <a:defRPr sz="1100" b="0" i="0" baseline="0">
                <a:latin typeface="Calibri" panose="020F0502020204030204" pitchFamily="34" charset="0"/>
              </a:defRPr>
            </a:lvl1pPr>
          </a:lstStyle>
          <a:p>
            <a:r>
              <a:rPr lang="en-US"/>
              <a:t>160x147 logo</a:t>
            </a:r>
          </a:p>
        </p:txBody>
      </p:sp>
      <p:sp>
        <p:nvSpPr>
          <p:cNvPr id="7" name="Picture Placeholder 5">
            <a:extLst>
              <a:ext uri="{FF2B5EF4-FFF2-40B4-BE49-F238E27FC236}">
                <a16:creationId xmlns:a16="http://schemas.microsoft.com/office/drawing/2014/main" id="{93ABDDAC-BA7B-4A4A-9D64-71FA88868E4B}"/>
              </a:ext>
            </a:extLst>
          </p:cNvPr>
          <p:cNvSpPr>
            <a:spLocks noGrp="1"/>
          </p:cNvSpPr>
          <p:nvPr>
            <p:ph type="pic" sz="quarter" idx="11" hasCustomPrompt="1"/>
          </p:nvPr>
        </p:nvSpPr>
        <p:spPr>
          <a:xfrm>
            <a:off x="9144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8" name="Picture Placeholder 5">
            <a:extLst>
              <a:ext uri="{FF2B5EF4-FFF2-40B4-BE49-F238E27FC236}">
                <a16:creationId xmlns:a16="http://schemas.microsoft.com/office/drawing/2014/main" id="{BE481E25-6792-6B48-8A87-D3E9D1B2232D}"/>
              </a:ext>
            </a:extLst>
          </p:cNvPr>
          <p:cNvSpPr>
            <a:spLocks noGrp="1"/>
          </p:cNvSpPr>
          <p:nvPr>
            <p:ph type="pic" sz="quarter" idx="13" hasCustomPrompt="1"/>
          </p:nvPr>
        </p:nvSpPr>
        <p:spPr>
          <a:xfrm>
            <a:off x="9144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9" name="Picture Placeholder 5">
            <a:extLst>
              <a:ext uri="{FF2B5EF4-FFF2-40B4-BE49-F238E27FC236}">
                <a16:creationId xmlns:a16="http://schemas.microsoft.com/office/drawing/2014/main" id="{D548604C-E487-1D4F-91AF-D210004A5189}"/>
              </a:ext>
            </a:extLst>
          </p:cNvPr>
          <p:cNvSpPr>
            <a:spLocks noGrp="1"/>
          </p:cNvSpPr>
          <p:nvPr>
            <p:ph type="pic" sz="quarter" idx="14" hasCustomPrompt="1"/>
          </p:nvPr>
        </p:nvSpPr>
        <p:spPr>
          <a:xfrm>
            <a:off x="37592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0" name="Picture Placeholder 5">
            <a:extLst>
              <a:ext uri="{FF2B5EF4-FFF2-40B4-BE49-F238E27FC236}">
                <a16:creationId xmlns:a16="http://schemas.microsoft.com/office/drawing/2014/main" id="{7624EDF6-2365-2545-8099-338237F309C3}"/>
              </a:ext>
            </a:extLst>
          </p:cNvPr>
          <p:cNvSpPr>
            <a:spLocks noGrp="1"/>
          </p:cNvSpPr>
          <p:nvPr>
            <p:ph type="pic" sz="quarter" idx="15" hasCustomPrompt="1"/>
          </p:nvPr>
        </p:nvSpPr>
        <p:spPr>
          <a:xfrm>
            <a:off x="37592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1" name="Picture Placeholder 5">
            <a:extLst>
              <a:ext uri="{FF2B5EF4-FFF2-40B4-BE49-F238E27FC236}">
                <a16:creationId xmlns:a16="http://schemas.microsoft.com/office/drawing/2014/main" id="{0D36446A-2E05-9F4F-83D7-905FD354E021}"/>
              </a:ext>
            </a:extLst>
          </p:cNvPr>
          <p:cNvSpPr>
            <a:spLocks noGrp="1"/>
          </p:cNvSpPr>
          <p:nvPr>
            <p:ph type="pic" sz="quarter" idx="16" hasCustomPrompt="1"/>
          </p:nvPr>
        </p:nvSpPr>
        <p:spPr>
          <a:xfrm>
            <a:off x="37592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2" name="Picture Placeholder 5">
            <a:extLst>
              <a:ext uri="{FF2B5EF4-FFF2-40B4-BE49-F238E27FC236}">
                <a16:creationId xmlns:a16="http://schemas.microsoft.com/office/drawing/2014/main" id="{BBC79A31-D13D-4C49-88CC-6B949DE06C2C}"/>
              </a:ext>
            </a:extLst>
          </p:cNvPr>
          <p:cNvSpPr>
            <a:spLocks noGrp="1"/>
          </p:cNvSpPr>
          <p:nvPr>
            <p:ph type="pic" sz="quarter" idx="17" hasCustomPrompt="1"/>
          </p:nvPr>
        </p:nvSpPr>
        <p:spPr>
          <a:xfrm>
            <a:off x="66040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3" name="Picture Placeholder 5">
            <a:extLst>
              <a:ext uri="{FF2B5EF4-FFF2-40B4-BE49-F238E27FC236}">
                <a16:creationId xmlns:a16="http://schemas.microsoft.com/office/drawing/2014/main" id="{CFF59C9F-D752-594A-A821-7BDA91DA3749}"/>
              </a:ext>
            </a:extLst>
          </p:cNvPr>
          <p:cNvSpPr>
            <a:spLocks noGrp="1"/>
          </p:cNvSpPr>
          <p:nvPr>
            <p:ph type="pic" sz="quarter" idx="18" hasCustomPrompt="1"/>
          </p:nvPr>
        </p:nvSpPr>
        <p:spPr>
          <a:xfrm>
            <a:off x="66040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4" name="Picture Placeholder 5">
            <a:extLst>
              <a:ext uri="{FF2B5EF4-FFF2-40B4-BE49-F238E27FC236}">
                <a16:creationId xmlns:a16="http://schemas.microsoft.com/office/drawing/2014/main" id="{254F3492-5AA9-9249-B742-69BFC01BE9E2}"/>
              </a:ext>
            </a:extLst>
          </p:cNvPr>
          <p:cNvSpPr>
            <a:spLocks noGrp="1"/>
          </p:cNvSpPr>
          <p:nvPr>
            <p:ph type="pic" sz="quarter" idx="19" hasCustomPrompt="1"/>
          </p:nvPr>
        </p:nvSpPr>
        <p:spPr>
          <a:xfrm>
            <a:off x="66040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a:t>160x147 logo</a:t>
            </a:r>
          </a:p>
        </p:txBody>
      </p:sp>
      <p:sp>
        <p:nvSpPr>
          <p:cNvPr id="15" name="Picture Placeholder 5">
            <a:extLst>
              <a:ext uri="{FF2B5EF4-FFF2-40B4-BE49-F238E27FC236}">
                <a16:creationId xmlns:a16="http://schemas.microsoft.com/office/drawing/2014/main" id="{C51E22CD-7582-9D41-A0FC-914A34BF189E}"/>
              </a:ext>
            </a:extLst>
          </p:cNvPr>
          <p:cNvSpPr>
            <a:spLocks noGrp="1"/>
          </p:cNvSpPr>
          <p:nvPr>
            <p:ph type="pic" sz="quarter" idx="20" hasCustomPrompt="1"/>
          </p:nvPr>
        </p:nvSpPr>
        <p:spPr>
          <a:xfrm>
            <a:off x="92456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6" name="Picture Placeholder 5">
            <a:extLst>
              <a:ext uri="{FF2B5EF4-FFF2-40B4-BE49-F238E27FC236}">
                <a16:creationId xmlns:a16="http://schemas.microsoft.com/office/drawing/2014/main" id="{3D0B9166-BA76-6544-89C3-4C8B4A739F73}"/>
              </a:ext>
            </a:extLst>
          </p:cNvPr>
          <p:cNvSpPr>
            <a:spLocks noGrp="1"/>
          </p:cNvSpPr>
          <p:nvPr>
            <p:ph type="pic" sz="quarter" idx="21" hasCustomPrompt="1"/>
          </p:nvPr>
        </p:nvSpPr>
        <p:spPr>
          <a:xfrm>
            <a:off x="92456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7" name="Picture Placeholder 5">
            <a:extLst>
              <a:ext uri="{FF2B5EF4-FFF2-40B4-BE49-F238E27FC236}">
                <a16:creationId xmlns:a16="http://schemas.microsoft.com/office/drawing/2014/main" id="{537026EB-3BFB-0947-A881-5729F13CFA4E}"/>
              </a:ext>
            </a:extLst>
          </p:cNvPr>
          <p:cNvSpPr>
            <a:spLocks noGrp="1"/>
          </p:cNvSpPr>
          <p:nvPr>
            <p:ph type="pic" sz="quarter" idx="22" hasCustomPrompt="1"/>
          </p:nvPr>
        </p:nvSpPr>
        <p:spPr>
          <a:xfrm>
            <a:off x="92456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a:t>160x147 logo</a:t>
            </a:r>
          </a:p>
        </p:txBody>
      </p:sp>
      <p:sp>
        <p:nvSpPr>
          <p:cNvPr id="19" name="Slide Number Placeholder 18">
            <a:extLst>
              <a:ext uri="{FF2B5EF4-FFF2-40B4-BE49-F238E27FC236}">
                <a16:creationId xmlns:a16="http://schemas.microsoft.com/office/drawing/2014/main" id="{1D9580FA-CA76-994A-9775-1D87D5927DBD}"/>
              </a:ext>
            </a:extLst>
          </p:cNvPr>
          <p:cNvSpPr>
            <a:spLocks noGrp="1"/>
          </p:cNvSpPr>
          <p:nvPr>
            <p:ph type="sldNum" sz="quarter" idx="24"/>
          </p:nvPr>
        </p:nvSpPr>
        <p:spPr/>
        <p:txBody>
          <a:bodyPr/>
          <a:lstStyle/>
          <a:p>
            <a:fld id="{F0D23093-2AB0-F74C-B865-1A12A15B650E}" type="slidenum">
              <a:rPr lang="en-US" smtClean="0"/>
              <a:pPr/>
              <a:t>‹#›</a:t>
            </a:fld>
            <a:endParaRPr lang="en-US"/>
          </a:p>
        </p:txBody>
      </p:sp>
      <p:sp>
        <p:nvSpPr>
          <p:cNvPr id="21" name="Title 20">
            <a:extLst>
              <a:ext uri="{FF2B5EF4-FFF2-40B4-BE49-F238E27FC236}">
                <a16:creationId xmlns:a16="http://schemas.microsoft.com/office/drawing/2014/main" id="{C81C7F89-740B-3143-8447-70CC02F636A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1988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righ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3357E3-4FE4-4164-A381-204B98DEEAB8}"/>
              </a:ext>
            </a:extLst>
          </p:cNvPr>
          <p:cNvSpPr>
            <a:spLocks noGrp="1"/>
          </p:cNvSpPr>
          <p:nvPr>
            <p:ph type="sldNum" sz="quarter" idx="10"/>
          </p:nvPr>
        </p:nvSpPr>
        <p:spPr/>
        <p:txBody>
          <a:bodyPr/>
          <a:lstStyle/>
          <a:p>
            <a:fld id="{F0D23093-2AB0-F74C-B865-1A12A15B650E}" type="slidenum">
              <a:rPr lang="en-US" smtClean="0"/>
              <a:pPr/>
              <a:t>‹#›</a:t>
            </a:fld>
            <a:endParaRPr lang="en-US"/>
          </a:p>
        </p:txBody>
      </p:sp>
      <p:sp>
        <p:nvSpPr>
          <p:cNvPr id="4" name="TextBox 3">
            <a:extLst>
              <a:ext uri="{FF2B5EF4-FFF2-40B4-BE49-F238E27FC236}">
                <a16:creationId xmlns:a16="http://schemas.microsoft.com/office/drawing/2014/main" id="{E6AEF1B2-1440-4FE5-8C1B-C291F424F993}"/>
              </a:ext>
            </a:extLst>
          </p:cNvPr>
          <p:cNvSpPr txBox="1"/>
          <p:nvPr userDrawn="1"/>
        </p:nvSpPr>
        <p:spPr>
          <a:xfrm>
            <a:off x="533400" y="609600"/>
            <a:ext cx="10972800" cy="3322320"/>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a:effectLst/>
                <a:latin typeface="+mj-lt"/>
                <a:ea typeface="Calibri" panose="020F0502020204030204" pitchFamily="34" charset="0"/>
                <a:cs typeface="Times New Roman" panose="02020603050405020304" pitchFamily="18" charset="0"/>
              </a:rPr>
              <a:t>© </a:t>
            </a:r>
            <a:r>
              <a:rPr lang="en-US" sz="1400">
                <a:solidFill>
                  <a:srgbClr val="000000"/>
                </a:solidFill>
                <a:effectLst/>
                <a:latin typeface="+mj-lt"/>
                <a:ea typeface="Times New Roman" panose="02020603050405020304" pitchFamily="18" charset="0"/>
                <a:cs typeface="Times New Roman" panose="02020603050405020304" pitchFamily="18" charset="0"/>
              </a:rPr>
              <a:t>2024 </a:t>
            </a:r>
            <a:r>
              <a:rPr lang="en-US" sz="1400" dirty="0">
                <a:solidFill>
                  <a:srgbClr val="000000"/>
                </a:solidFill>
                <a:effectLst/>
                <a:latin typeface="+mj-lt"/>
                <a:ea typeface="Times New Roman" panose="02020603050405020304" pitchFamily="18" charset="0"/>
                <a:cs typeface="Times New Roman" panose="02020603050405020304" pitchFamily="18" charset="0"/>
              </a:rPr>
              <a:t>ANSYS, Inc. All rights reserved.</a:t>
            </a:r>
          </a:p>
          <a:p>
            <a:pPr marL="0" marR="0">
              <a:lnSpc>
                <a:spcPct val="107000"/>
              </a:lnSpc>
              <a:spcBef>
                <a:spcPts val="0"/>
              </a:spcBef>
              <a:spcAft>
                <a:spcPts val="0"/>
              </a:spcAft>
            </a:pPr>
            <a:endParaRPr lang="en-US" sz="1600" b="1"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Use and Reproduction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The content used in this resource </a:t>
            </a:r>
            <a:r>
              <a:rPr lang="en-US" sz="1400" dirty="0">
                <a:solidFill>
                  <a:srgbClr val="201F1E"/>
                </a:solidFill>
                <a:effectLst/>
                <a:latin typeface="+mj-lt"/>
                <a:ea typeface="Times New Roman" panose="02020603050405020304" pitchFamily="18" charset="0"/>
                <a:cs typeface="Times New Roman" panose="02020603050405020304" pitchFamily="18" charset="0"/>
              </a:rPr>
              <a:t>may only be used or reproduced for teaching purposes; and any commercial use is strictly prohibited.</a:t>
            </a:r>
            <a:r>
              <a:rPr lang="en-US" sz="1400" i="1" dirty="0">
                <a:solidFill>
                  <a:srgbClr val="201F1E"/>
                </a:solidFill>
                <a:effectLst/>
                <a:latin typeface="+mj-lt"/>
                <a:ea typeface="Times New Roman" panose="02020603050405020304" pitchFamily="18"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Document Information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This lecture unit is part of a set of teaching resources to help introduce students to topics covering multiple physics areas. </a:t>
            </a: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Ansys Education Resources</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To access more undergraduate education resources, including lecture presentations with notes, exercises with worked solutions, microprojects, real life examples and more, visit </a:t>
            </a:r>
            <a:r>
              <a:rPr lang="en-US" sz="1400" dirty="0">
                <a:effectLst/>
                <a:latin typeface="+mj-lt"/>
                <a:ea typeface="Calibri" panose="020F0502020204030204" pitchFamily="34" charset="0"/>
                <a:cs typeface="Times New Roman" panose="02020603050405020304" pitchFamily="18" charset="0"/>
                <a:hlinkClick r:id="rId2"/>
              </a:rPr>
              <a:t>www.ansys.com/education-resources</a:t>
            </a:r>
            <a:r>
              <a:rPr lang="en-US" sz="1400" dirty="0">
                <a:effectLst/>
                <a:latin typeface="+mj-lt"/>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p>
            <a:r>
              <a:rPr lang="en-US" sz="1400" b="1" i="0" u="none" strike="noStrike" baseline="0" dirty="0">
                <a:solidFill>
                  <a:srgbClr val="000000"/>
                </a:solidFill>
                <a:latin typeface="Calibri" panose="020F0502020204030204" pitchFamily="34" charset="0"/>
              </a:rPr>
              <a:t>Feedback </a:t>
            </a:r>
            <a:endParaRPr lang="en-US" sz="1400" b="0" i="0" u="none" strike="noStrike" baseline="0" dirty="0">
              <a:solidFill>
                <a:srgbClr val="000000"/>
              </a:solidFill>
              <a:latin typeface="Calibri" panose="020F0502020204030204" pitchFamily="34" charset="0"/>
            </a:endParaRPr>
          </a:p>
          <a:p>
            <a:r>
              <a:rPr lang="en-US" sz="1400" b="0" i="0" u="none" strike="noStrike" baseline="0" dirty="0">
                <a:solidFill>
                  <a:srgbClr val="000000"/>
                </a:solidFill>
                <a:latin typeface="Calibri" panose="020F0502020204030204" pitchFamily="34" charset="0"/>
              </a:rPr>
              <a:t>If you notice any errors in this resource or need to get in contact with the authors, please email us at </a:t>
            </a:r>
            <a:r>
              <a:rPr lang="en-US" sz="1400" b="0" i="0" u="none" strike="noStrike" baseline="0" dirty="0">
                <a:solidFill>
                  <a:srgbClr val="0000FF"/>
                </a:solidFill>
                <a:latin typeface="Calibri" panose="020F0502020204030204" pitchFamily="34" charset="0"/>
                <a:hlinkClick r:id="rId3"/>
              </a:rPr>
              <a:t>education@ansys.com</a:t>
            </a:r>
            <a:endParaRPr lang="en-US" sz="1400" b="0" i="0" u="none" strike="noStrike" baseline="0" dirty="0">
              <a:solidFill>
                <a:srgbClr val="0000FF"/>
              </a:solidFill>
              <a:latin typeface="Calibri" panose="020F0502020204030204" pitchFamily="34" charset="0"/>
            </a:endParaRPr>
          </a:p>
        </p:txBody>
      </p:sp>
    </p:spTree>
    <p:extLst>
      <p:ext uri="{BB962C8B-B14F-4D97-AF65-F5344CB8AC3E}">
        <p14:creationId xmlns:p14="http://schemas.microsoft.com/office/powerpoint/2010/main" val="2844354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6576C04-D572-9D4D-8F10-3E7CBF2FDD8E}"/>
              </a:ext>
            </a:extLst>
          </p:cNvPr>
          <p:cNvSpPr>
            <a:spLocks noGrp="1"/>
          </p:cNvSpPr>
          <p:nvPr>
            <p:ph type="body" sz="quarter" idx="13"/>
          </p:nvPr>
        </p:nvSpPr>
        <p:spPr>
          <a:xfrm>
            <a:off x="609599" y="1447800"/>
            <a:ext cx="10972799"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3957048"/>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E7604C-BDCE-428F-B486-BE14D622E649}"/>
              </a:ext>
            </a:extLst>
          </p:cNvPr>
          <p:cNvSpPr>
            <a:spLocks noGrp="1"/>
          </p:cNvSpPr>
          <p:nvPr>
            <p:ph type="sldNum" sz="quarter" idx="10"/>
          </p:nvPr>
        </p:nvSpPr>
        <p:spPr/>
        <p:txBody>
          <a:bodyPr/>
          <a:lstStyle/>
          <a:p>
            <a:fld id="{F0D23093-2AB0-F74C-B865-1A12A15B650E}" type="slidenum">
              <a:rPr lang="en-US" smtClean="0"/>
              <a:pPr/>
              <a:t>‹#›</a:t>
            </a:fld>
            <a:endParaRPr lang="en-US"/>
          </a:p>
        </p:txBody>
      </p:sp>
    </p:spTree>
    <p:extLst>
      <p:ext uri="{BB962C8B-B14F-4D97-AF65-F5344CB8AC3E}">
        <p14:creationId xmlns:p14="http://schemas.microsoft.com/office/powerpoint/2010/main" val="863081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a:p>
        </p:txBody>
      </p:sp>
      <p:sp>
        <p:nvSpPr>
          <p:cNvPr id="9" name="Title 8">
            <a:extLst>
              <a:ext uri="{FF2B5EF4-FFF2-40B4-BE49-F238E27FC236}">
                <a16:creationId xmlns:a16="http://schemas.microsoft.com/office/drawing/2014/main" id="{98341DC2-F80D-BD4F-90EE-4B809029C2D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4740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 slash/no titl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a:p>
        </p:txBody>
      </p:sp>
      <p:sp>
        <p:nvSpPr>
          <p:cNvPr id="2" name="Rectangle 1">
            <a:extLst>
              <a:ext uri="{FF2B5EF4-FFF2-40B4-BE49-F238E27FC236}">
                <a16:creationId xmlns:a16="http://schemas.microsoft.com/office/drawing/2014/main" id="{96277581-3B6E-45DC-A28B-56B0B91539B8}"/>
              </a:ext>
            </a:extLst>
          </p:cNvPr>
          <p:cNvSpPr/>
          <p:nvPr userDrawn="1"/>
        </p:nvSpPr>
        <p:spPr>
          <a:xfrm>
            <a:off x="152400" y="76200"/>
            <a:ext cx="609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060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Side by Side">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4748E687-7CF0-0540-A98D-56F74939DB2D}"/>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E9E3B09F-B45B-354E-B308-DCD243A5A41B}"/>
              </a:ext>
            </a:extLst>
          </p:cNvPr>
          <p:cNvSpPr>
            <a:spLocks noGrp="1"/>
          </p:cNvSpPr>
          <p:nvPr>
            <p:ph type="body" sz="quarter" idx="14"/>
          </p:nvPr>
        </p:nvSpPr>
        <p:spPr>
          <a:xfrm>
            <a:off x="6096000" y="1447800"/>
            <a:ext cx="5486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63366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CE20C0D-A7DE-48DF-B095-F557A066298E}"/>
              </a:ext>
            </a:extLst>
          </p:cNvPr>
          <p:cNvSpPr>
            <a:spLocks noGrp="1"/>
          </p:cNvSpPr>
          <p:nvPr>
            <p:ph type="pic" sz="quarter" idx="12"/>
          </p:nvPr>
        </p:nvSpPr>
        <p:spPr>
          <a:xfrm>
            <a:off x="6095999" y="1447800"/>
            <a:ext cx="5486401" cy="4590976"/>
          </a:xfrm>
          <a:prstGeom prst="rect">
            <a:avLst/>
          </a:prstGeom>
        </p:spPr>
        <p:txBody>
          <a:bodyPr>
            <a:normAutofit/>
          </a:bodyPr>
          <a:lstStyle>
            <a:lvl1pPr>
              <a:defRPr sz="2400" b="0" i="0">
                <a:latin typeface="Calibri" panose="020F0502020204030204" pitchFamily="34" charset="0"/>
              </a:defRPr>
            </a:lvl1pPr>
          </a:lstStyle>
          <a:p>
            <a:r>
              <a:rPr lang="en-US"/>
              <a:t>Click icon to add picture</a:t>
            </a:r>
          </a:p>
        </p:txBody>
      </p:sp>
      <p:sp>
        <p:nvSpPr>
          <p:cNvPr id="10" name="Slide Number Placeholder 9">
            <a:extLst>
              <a:ext uri="{FF2B5EF4-FFF2-40B4-BE49-F238E27FC236}">
                <a16:creationId xmlns:a16="http://schemas.microsoft.com/office/drawing/2014/main" id="{44A5571E-6D46-AF49-B918-ACB2130FFF3D}"/>
              </a:ext>
            </a:extLst>
          </p:cNvPr>
          <p:cNvSpPr>
            <a:spLocks noGrp="1"/>
          </p:cNvSpPr>
          <p:nvPr>
            <p:ph type="sldNum" sz="quarter" idx="15"/>
          </p:nvPr>
        </p:nvSpPr>
        <p:spPr/>
        <p:txBody>
          <a:bodyPr/>
          <a:lstStyle/>
          <a:p>
            <a:fld id="{F0D23093-2AB0-F74C-B865-1A12A15B650E}" type="slidenum">
              <a:rPr lang="en-US" smtClean="0"/>
              <a:pPr/>
              <a:t>‹#›</a:t>
            </a:fld>
            <a:endParaRPr lang="en-US"/>
          </a:p>
        </p:txBody>
      </p:sp>
      <p:sp>
        <p:nvSpPr>
          <p:cNvPr id="12" name="Title 11">
            <a:extLst>
              <a:ext uri="{FF2B5EF4-FFF2-40B4-BE49-F238E27FC236}">
                <a16:creationId xmlns:a16="http://schemas.microsoft.com/office/drawing/2014/main" id="{26B59188-CA07-ED4C-990F-C94539E4F92B}"/>
              </a:ext>
            </a:extLst>
          </p:cNvPr>
          <p:cNvSpPr>
            <a:spLocks noGrp="1"/>
          </p:cNvSpPr>
          <p:nvPr>
            <p:ph type="title"/>
          </p:nvPr>
        </p:nvSpPr>
        <p:spPr/>
        <p:txBody>
          <a:bodyPr/>
          <a:lstStyle/>
          <a:p>
            <a:r>
              <a:rPr lang="en-US"/>
              <a:t>Click to edit Master title style</a:t>
            </a:r>
          </a:p>
        </p:txBody>
      </p:sp>
      <p:sp>
        <p:nvSpPr>
          <p:cNvPr id="13" name="Text Placeholder 3">
            <a:extLst>
              <a:ext uri="{FF2B5EF4-FFF2-40B4-BE49-F238E27FC236}">
                <a16:creationId xmlns:a16="http://schemas.microsoft.com/office/drawing/2014/main" id="{036E03A1-C74F-0042-A727-58B1205468A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7106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Chart Placeholder 4">
            <a:extLst>
              <a:ext uri="{FF2B5EF4-FFF2-40B4-BE49-F238E27FC236}">
                <a16:creationId xmlns:a16="http://schemas.microsoft.com/office/drawing/2014/main" id="{F2261C8B-A96F-5641-9461-4553158F07C6}"/>
              </a:ext>
            </a:extLst>
          </p:cNvPr>
          <p:cNvSpPr>
            <a:spLocks noGrp="1"/>
          </p:cNvSpPr>
          <p:nvPr>
            <p:ph type="chart" sz="quarter" idx="14"/>
          </p:nvPr>
        </p:nvSpPr>
        <p:spPr>
          <a:xfrm>
            <a:off x="6096001" y="1447800"/>
            <a:ext cx="5486400" cy="4590976"/>
          </a:xfrm>
          <a:prstGeom prst="rect">
            <a:avLst/>
          </a:prstGeom>
        </p:spPr>
        <p:txBody>
          <a:bodyPr/>
          <a:lstStyle/>
          <a:p>
            <a:r>
              <a:rPr lang="en-US"/>
              <a:t>Click icon to add chart</a:t>
            </a:r>
          </a:p>
        </p:txBody>
      </p:sp>
      <p:sp>
        <p:nvSpPr>
          <p:cNvPr id="12" name="Slide Number Placeholder 11">
            <a:extLst>
              <a:ext uri="{FF2B5EF4-FFF2-40B4-BE49-F238E27FC236}">
                <a16:creationId xmlns:a16="http://schemas.microsoft.com/office/drawing/2014/main" id="{BFD433F9-2D70-7E4E-9171-17DDDD0C1BC5}"/>
              </a:ext>
            </a:extLst>
          </p:cNvPr>
          <p:cNvSpPr>
            <a:spLocks noGrp="1"/>
          </p:cNvSpPr>
          <p:nvPr>
            <p:ph type="sldNum" sz="quarter" idx="16"/>
          </p:nvPr>
        </p:nvSpPr>
        <p:spPr/>
        <p:txBody>
          <a:bodyPr/>
          <a:lstStyle/>
          <a:p>
            <a:fld id="{F0D23093-2AB0-F74C-B865-1A12A15B650E}" type="slidenum">
              <a:rPr lang="en-US" smtClean="0"/>
              <a:pPr/>
              <a:t>‹#›</a:t>
            </a:fld>
            <a:endParaRPr lang="en-US"/>
          </a:p>
        </p:txBody>
      </p:sp>
      <p:sp>
        <p:nvSpPr>
          <p:cNvPr id="11" name="Text Placeholder 3">
            <a:extLst>
              <a:ext uri="{FF2B5EF4-FFF2-40B4-BE49-F238E27FC236}">
                <a16:creationId xmlns:a16="http://schemas.microsoft.com/office/drawing/2014/main" id="{7EE28EC2-FFB1-CB46-9BE7-371DA4C09A9F}"/>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8918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7" name="Table Placeholder 6">
            <a:extLst>
              <a:ext uri="{FF2B5EF4-FFF2-40B4-BE49-F238E27FC236}">
                <a16:creationId xmlns:a16="http://schemas.microsoft.com/office/drawing/2014/main" id="{87182008-9414-AB43-BE9E-97630CA1A98F}"/>
              </a:ext>
            </a:extLst>
          </p:cNvPr>
          <p:cNvSpPr>
            <a:spLocks noGrp="1"/>
          </p:cNvSpPr>
          <p:nvPr>
            <p:ph type="tbl" sz="quarter" idx="14"/>
          </p:nvPr>
        </p:nvSpPr>
        <p:spPr>
          <a:xfrm>
            <a:off x="6096001" y="1447800"/>
            <a:ext cx="5486400" cy="4572000"/>
          </a:xfrm>
          <a:prstGeom prst="rect">
            <a:avLst/>
          </a:prstGeom>
        </p:spPr>
        <p:txBody>
          <a:bodyPr/>
          <a:lstStyle/>
          <a:p>
            <a:r>
              <a:rPr lang="en-US"/>
              <a:t>Click icon to add table</a:t>
            </a:r>
          </a:p>
        </p:txBody>
      </p:sp>
      <p:sp>
        <p:nvSpPr>
          <p:cNvPr id="12" name="Slide Number Placeholder 11">
            <a:extLst>
              <a:ext uri="{FF2B5EF4-FFF2-40B4-BE49-F238E27FC236}">
                <a16:creationId xmlns:a16="http://schemas.microsoft.com/office/drawing/2014/main" id="{0594F819-73D6-7A44-B97C-D99C7DAB92D6}"/>
              </a:ext>
            </a:extLst>
          </p:cNvPr>
          <p:cNvSpPr>
            <a:spLocks noGrp="1"/>
          </p:cNvSpPr>
          <p:nvPr>
            <p:ph type="sldNum" sz="quarter" idx="16"/>
          </p:nvPr>
        </p:nvSpPr>
        <p:spPr/>
        <p:txBody>
          <a:bodyPr/>
          <a:lstStyle/>
          <a:p>
            <a:fld id="{F0D23093-2AB0-F74C-B865-1A12A15B650E}" type="slidenum">
              <a:rPr lang="en-US" smtClean="0"/>
              <a:pPr/>
              <a:t>‹#›</a:t>
            </a:fld>
            <a:endParaRPr lang="en-US"/>
          </a:p>
        </p:txBody>
      </p:sp>
      <p:sp>
        <p:nvSpPr>
          <p:cNvPr id="10" name="Text Placeholder 3">
            <a:extLst>
              <a:ext uri="{FF2B5EF4-FFF2-40B4-BE49-F238E27FC236}">
                <a16:creationId xmlns:a16="http://schemas.microsoft.com/office/drawing/2014/main" id="{8E21A6B3-25CA-5C4B-9371-8E317E850D7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4552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3F0A99-5B9C-4CA5-9F50-2F4E34F6E27A}"/>
              </a:ext>
            </a:extLst>
          </p:cNvPr>
          <p:cNvSpPr>
            <a:spLocks noGrp="1"/>
          </p:cNvSpPr>
          <p:nvPr>
            <p:ph type="title"/>
          </p:nvPr>
        </p:nvSpPr>
        <p:spPr>
          <a:xfrm>
            <a:off x="609601" y="148581"/>
            <a:ext cx="10972799" cy="845837"/>
          </a:xfrm>
          <a:prstGeom prst="rect">
            <a:avLst/>
          </a:prstGeom>
        </p:spPr>
        <p:txBody>
          <a:bodyPr vert="horz" lIns="91440" tIns="45720" rIns="91440" bIns="45720" rtlCol="0" anchor="t">
            <a:noAutofit/>
          </a:bodyPr>
          <a:lstStyle/>
          <a:p>
            <a:r>
              <a:rPr lang="en-US"/>
              <a:t>Click to edit Master title style</a:t>
            </a:r>
          </a:p>
        </p:txBody>
      </p:sp>
      <p:sp>
        <p:nvSpPr>
          <p:cNvPr id="6" name="Slide Number Placeholder 5">
            <a:extLst>
              <a:ext uri="{FF2B5EF4-FFF2-40B4-BE49-F238E27FC236}">
                <a16:creationId xmlns:a16="http://schemas.microsoft.com/office/drawing/2014/main" id="{9A249833-0938-F747-9F14-C1C0453EFF13}"/>
              </a:ext>
            </a:extLst>
          </p:cNvPr>
          <p:cNvSpPr>
            <a:spLocks noGrp="1"/>
          </p:cNvSpPr>
          <p:nvPr>
            <p:ph type="sldNum" sz="quarter" idx="4"/>
          </p:nvPr>
        </p:nvSpPr>
        <p:spPr>
          <a:xfrm>
            <a:off x="546100" y="6542840"/>
            <a:ext cx="2743200" cy="247724"/>
          </a:xfrm>
          <a:prstGeom prst="rect">
            <a:avLst/>
          </a:prstGeom>
        </p:spPr>
        <p:txBody>
          <a:bodyPr vert="horz" lIns="91440" tIns="45720" rIns="91440" bIns="45720" rtlCol="0" anchor="ctr"/>
          <a:lstStyle>
            <a:lvl1pPr algn="l">
              <a:defRPr sz="1200" b="0" i="0">
                <a:solidFill>
                  <a:schemeClr val="bg2">
                    <a:lumMod val="65000"/>
                  </a:schemeClr>
                </a:solidFill>
                <a:latin typeface="Calibri" panose="020F0502020204030204" pitchFamily="34" charset="0"/>
                <a:cs typeface="Calibri" panose="020F0502020204030204" pitchFamily="34" charset="0"/>
              </a:defRPr>
            </a:lvl1pPr>
          </a:lstStyle>
          <a:p>
            <a:fld id="{F0D23093-2AB0-F74C-B865-1A12A15B650E}" type="slidenum">
              <a:rPr lang="en-US" smtClean="0"/>
              <a:pPr/>
              <a:t>‹#›</a:t>
            </a:fld>
            <a:endParaRPr lang="en-US"/>
          </a:p>
        </p:txBody>
      </p:sp>
      <p:sp>
        <p:nvSpPr>
          <p:cNvPr id="5" name="Text Placeholder 4">
            <a:extLst>
              <a:ext uri="{FF2B5EF4-FFF2-40B4-BE49-F238E27FC236}">
                <a16:creationId xmlns:a16="http://schemas.microsoft.com/office/drawing/2014/main" id="{04F227F0-8FC0-9046-A60F-1749263CF3E5}"/>
              </a:ext>
            </a:extLst>
          </p:cNvPr>
          <p:cNvSpPr>
            <a:spLocks noGrp="1"/>
          </p:cNvSpPr>
          <p:nvPr>
            <p:ph type="body" idx="1"/>
          </p:nvPr>
        </p:nvSpPr>
        <p:spPr>
          <a:xfrm>
            <a:off x="609600" y="1295400"/>
            <a:ext cx="10972800" cy="47433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F0CD691-76C0-4AC9-8029-4BF0CEDE749C}"/>
              </a:ext>
            </a:extLst>
          </p:cNvPr>
          <p:cNvSpPr/>
          <p:nvPr userDrawn="1"/>
        </p:nvSpPr>
        <p:spPr>
          <a:xfrm>
            <a:off x="4876800" y="6542840"/>
            <a:ext cx="1371600" cy="247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C66E622-A13F-4675-A281-8D8CC6175629}"/>
              </a:ext>
            </a:extLst>
          </p:cNvPr>
          <p:cNvSpPr txBox="1"/>
          <p:nvPr userDrawn="1"/>
        </p:nvSpPr>
        <p:spPr>
          <a:xfrm>
            <a:off x="7696200" y="6513565"/>
            <a:ext cx="1371600" cy="276999"/>
          </a:xfrm>
          <a:prstGeom prst="rect">
            <a:avLst/>
          </a:prstGeom>
          <a:noFill/>
        </p:spPr>
        <p:txBody>
          <a:bodyPr wrap="square" rtlCol="0">
            <a:spAutoFit/>
          </a:bodyPr>
          <a:lstStyle/>
          <a:p>
            <a:r>
              <a:rPr lang="en-US" sz="1200" dirty="0">
                <a:solidFill>
                  <a:schemeClr val="tx2"/>
                </a:solidFill>
              </a:rPr>
              <a:t>©2024 ANSYS, Inc.</a:t>
            </a:r>
          </a:p>
        </p:txBody>
      </p:sp>
      <p:pic>
        <p:nvPicPr>
          <p:cNvPr id="8" name="Picture 7">
            <a:extLst>
              <a:ext uri="{FF2B5EF4-FFF2-40B4-BE49-F238E27FC236}">
                <a16:creationId xmlns:a16="http://schemas.microsoft.com/office/drawing/2014/main" id="{8E0824D8-6632-A3EE-DE43-FFFD1579F4C2}"/>
              </a:ext>
              <a:ext uri="{C183D7F6-B498-43B3-948B-1728B52AA6E4}">
                <adec:decorative xmlns:adec="http://schemas.microsoft.com/office/drawing/2017/decorative" val="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Tree>
    <p:extLst>
      <p:ext uri="{BB962C8B-B14F-4D97-AF65-F5344CB8AC3E}">
        <p14:creationId xmlns:p14="http://schemas.microsoft.com/office/powerpoint/2010/main" val="1291537134"/>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737" r:id="rId3"/>
    <p:sldLayoutId id="2147483724" r:id="rId4"/>
    <p:sldLayoutId id="2147483735" r:id="rId5"/>
    <p:sldLayoutId id="2147483734" r:id="rId6"/>
    <p:sldLayoutId id="2147483663" r:id="rId7"/>
    <p:sldLayoutId id="2147483729" r:id="rId8"/>
    <p:sldLayoutId id="2147483730" r:id="rId9"/>
    <p:sldLayoutId id="2147483731" r:id="rId10"/>
    <p:sldLayoutId id="2147483727" r:id="rId11"/>
    <p:sldLayoutId id="2147483726" r:id="rId12"/>
    <p:sldLayoutId id="2147483736" r:id="rId13"/>
  </p:sldLayoutIdLst>
  <p:hf hdr="0" ftr="0" dt="0"/>
  <p:txStyles>
    <p:title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hyperlink" Target="https://www.ansys.com/sound?utm_campaign=academic&amp;utm_medium=referral&amp;utm_source=education-resource&amp;utm_content=partner_cross-bu_educator-resource-link_product-page_learn-more_na_en_global&amp;campaignID=7013g000000gv7hAAA"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en.wikipedia.org/wiki/A-weighting"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ansyshelp.ansys.com/account/secured?returnurl=/Views/Secured/corp/v232/en/Sound_SAS_UG/Sound/UG_SAS/opening_a_file_179410.html" TargetMode="External"/><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hyperlink" Target="https://courses.ansys.com/?utm_campaign=academic&amp;utm_medium=referral&amp;utm_source=education-resource&amp;utm_content=partner_cross-bu_educator-resource-link_course-aic_learn-more_na_en_global&amp;campaignID=7013g000000gv7hAAA" TargetMode="External"/><Relationship Id="rId3" Type="http://schemas.openxmlformats.org/officeDocument/2006/relationships/image" Target="../media/image4.png"/><Relationship Id="rId7" Type="http://schemas.openxmlformats.org/officeDocument/2006/relationships/hyperlink" Target="https://www.ansys.com/academic?utm_campaign=academic&amp;utm_medium=referral&amp;utm_source=education-resource&amp;utm_content=partner_cross-bu_educator-resource-link_product-page_learn-more_na_en_global&amp;campaignID=7013g000000gv7hAAA"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svg"/><Relationship Id="rId11" Type="http://schemas.openxmlformats.org/officeDocument/2006/relationships/image" Target="../media/image9.sv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svg"/><Relationship Id="rId9" Type="http://schemas.openxmlformats.org/officeDocument/2006/relationships/hyperlink" Target="https://www.ansys.com/academic/educators/education-resources#t=EducationResourcesTab&amp;sort=relevancy&amp;layout=card?utm_campaign=academic&amp;utm_medium=referral&amp;utm_source=education-resource&amp;utm_content=partner_cross-bu_educator-resource-link_case-study_download_na_en_global&amp;campaignID=7013g000000gv7hAAA"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en.wikipedia.org/wiki/Spectrogram"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ansyshelp.ansys.com/account/secured?returnurl=/Views/Secured/corp/v232/en/Sound_SAS_UG/Sound/UG_SAS/exporting_order_levels_in_a_graph_185075.html"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ansys.com/academic?utm_campaign=academic&amp;utm_medium=referral&amp;utm_source=education-resource&amp;utm_content=partner_cross-bu_educator-resource-link_product-page_learn-more_na_en_global&amp;campaignID=7013g000000gv7hAAA" TargetMode="External"/><Relationship Id="rId7" Type="http://schemas.openxmlformats.org/officeDocument/2006/relationships/hyperlink" Target="https://www.youtube.com/channel/UC7nBCgEhZRsf8HcFMdNi1lQ"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https/forum.ansys.com?utm_campaign=academic&amp;utm_medium=referral&amp;utm_source=education-resource&amp;utm_content=partner_cross-bu_educator-resource-link_product-page_learn-more_na_en_global&amp;campaignID=7013g000000gv7hAAA" TargetMode="External"/><Relationship Id="rId5" Type="http://schemas.openxmlformats.org/officeDocument/2006/relationships/hyperlink" Target="https://www.ansys.com/academic/educators/education-resources#t=EducationResourcesTab&amp;sort=relevancy&amp;layout=card?utm_campaign=academic&amp;utm_medium=referral&amp;utm_source=education-resource&amp;utm_content=partner_cross-bu_educator-resource-link_case-study_download_na_en_global&amp;campaignID=7013g000000gv7hAAA" TargetMode="External"/><Relationship Id="rId4" Type="http://schemas.openxmlformats.org/officeDocument/2006/relationships/hyperlink" Target="https://courses.ansys.com/?utm_campaign=academic&amp;utm_medium=referral&amp;utm_source=education-resource&amp;utm_content=partner_cross-bu_educator-resource-link_course-aic_learn-more_na_en_global&amp;campaignID=7013g000000gv7hAAA" TargetMode="External"/><Relationship Id="rId9"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hyperlink" Target="https://www.easa.europa.eu/en/domains/environment/easa-certification-noise-level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0"/>
          </p:nvPr>
        </p:nvSpPr>
        <p:spPr/>
        <p:txBody>
          <a:bodyPr>
            <a:normAutofit fontScale="85000" lnSpcReduction="20000"/>
          </a:bodyPr>
          <a:lstStyle/>
          <a:p>
            <a:r>
              <a:rPr lang="en-US" dirty="0"/>
              <a:t>Case Study</a:t>
            </a:r>
          </a:p>
          <a:p>
            <a:r>
              <a:rPr lang="en-US" dirty="0"/>
              <a:t>Analyzing noise emitted by rotating machines – such as engines – and their industrial problems</a:t>
            </a:r>
          </a:p>
        </p:txBody>
      </p:sp>
      <p:sp>
        <p:nvSpPr>
          <p:cNvPr id="3" name="Text Placeholder 2">
            <a:extLst>
              <a:ext uri="{FF2B5EF4-FFF2-40B4-BE49-F238E27FC236}">
                <a16:creationId xmlns:a16="http://schemas.microsoft.com/office/drawing/2014/main" id="{8DED2F7F-2065-4CCE-9AD5-77DBF0CD5628}"/>
              </a:ext>
            </a:extLst>
          </p:cNvPr>
          <p:cNvSpPr>
            <a:spLocks noGrp="1"/>
          </p:cNvSpPr>
          <p:nvPr>
            <p:ph type="body" sz="quarter" idx="12"/>
          </p:nvPr>
        </p:nvSpPr>
        <p:spPr>
          <a:xfrm>
            <a:off x="601663" y="2667000"/>
            <a:ext cx="5394325" cy="1449389"/>
          </a:xfrm>
        </p:spPr>
        <p:txBody>
          <a:bodyPr>
            <a:normAutofit fontScale="92500" lnSpcReduction="20000"/>
          </a:bodyPr>
          <a:lstStyle/>
          <a:p>
            <a:r>
              <a:rPr lang="en-US" dirty="0">
                <a:latin typeface="Calibri"/>
                <a:ea typeface="Calibri"/>
                <a:cs typeface="Calibri"/>
              </a:rPr>
              <a:t>Alexandre </a:t>
            </a:r>
            <a:r>
              <a:rPr lang="en-US" err="1">
                <a:latin typeface="Calibri"/>
                <a:ea typeface="Calibri"/>
                <a:cs typeface="Calibri"/>
              </a:rPr>
              <a:t>Bouthéon</a:t>
            </a:r>
            <a:r>
              <a:rPr lang="en-US">
                <a:latin typeface="Calibri"/>
                <a:ea typeface="Calibri"/>
                <a:cs typeface="Calibri"/>
              </a:rPr>
              <a:t>, Ansys R&amp;D</a:t>
            </a:r>
            <a:br>
              <a:rPr lang="en-US" dirty="0">
                <a:latin typeface="Calibri"/>
                <a:ea typeface="Calibri"/>
                <a:cs typeface="Calibri"/>
              </a:rPr>
            </a:br>
            <a:endParaRPr lang="en-US" sz="1600">
              <a:ea typeface="Calibri"/>
            </a:endParaRPr>
          </a:p>
          <a:p>
            <a:r>
              <a:rPr lang="en-US" sz="1600" dirty="0">
                <a:latin typeface="Calibri"/>
                <a:ea typeface="Calibri"/>
                <a:cs typeface="Calibri"/>
              </a:rPr>
              <a:t>Edited by Dimitris Tzagkas,</a:t>
            </a:r>
            <a:endParaRPr lang="en-US" dirty="0"/>
          </a:p>
          <a:p>
            <a:r>
              <a:rPr lang="en-US" dirty="0">
                <a:latin typeface="Calibri"/>
                <a:ea typeface="Calibri"/>
                <a:cs typeface="Calibri"/>
              </a:rPr>
              <a:t>Ansys Academic Development Team</a:t>
            </a:r>
            <a:endParaRPr lang="en-US" dirty="0"/>
          </a:p>
          <a:p>
            <a:r>
              <a:rPr lang="en-US" dirty="0"/>
              <a:t>education@ansys.com</a:t>
            </a:r>
            <a:endParaRPr lang="en-US" dirty="0">
              <a:solidFill>
                <a:schemeClr val="accent3"/>
              </a:solidFill>
            </a:endParaRPr>
          </a:p>
        </p:txBody>
      </p:sp>
      <p:pic>
        <p:nvPicPr>
          <p:cNvPr id="4" name="Picture 2" descr="Rotating Machinery Analysis Software | Ansys">
            <a:extLst>
              <a:ext uri="{FF2B5EF4-FFF2-40B4-BE49-F238E27FC236}">
                <a16:creationId xmlns:a16="http://schemas.microsoft.com/office/drawing/2014/main" id="{6629A2AE-BBE8-9975-5129-76C5BAAF0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3288" y="1989815"/>
            <a:ext cx="4311910" cy="2878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685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089230-AF7F-690D-B258-C977BD371267}"/>
              </a:ext>
            </a:extLst>
          </p:cNvPr>
          <p:cNvSpPr>
            <a:spLocks noGrp="1"/>
          </p:cNvSpPr>
          <p:nvPr>
            <p:ph type="sldNum" sz="quarter" idx="11"/>
          </p:nvPr>
        </p:nvSpPr>
        <p:spPr/>
        <p:txBody>
          <a:bodyPr/>
          <a:lstStyle/>
          <a:p>
            <a:fld id="{F0D23093-2AB0-F74C-B865-1A12A15B650E}" type="slidenum">
              <a:rPr lang="en-US" smtClean="0"/>
              <a:pPr/>
              <a:t>10</a:t>
            </a:fld>
            <a:endParaRPr lang="en-US"/>
          </a:p>
        </p:txBody>
      </p:sp>
      <p:sp>
        <p:nvSpPr>
          <p:cNvPr id="5" name="Title 4">
            <a:extLst>
              <a:ext uri="{FF2B5EF4-FFF2-40B4-BE49-F238E27FC236}">
                <a16:creationId xmlns:a16="http://schemas.microsoft.com/office/drawing/2014/main" id="{0A15EE6E-5AFD-0FA7-38B4-5097DC0D25CF}"/>
              </a:ext>
            </a:extLst>
          </p:cNvPr>
          <p:cNvSpPr>
            <a:spLocks noGrp="1"/>
          </p:cNvSpPr>
          <p:nvPr>
            <p:ph type="title"/>
          </p:nvPr>
        </p:nvSpPr>
        <p:spPr>
          <a:xfrm>
            <a:off x="609600" y="3124200"/>
            <a:ext cx="10972799" cy="845837"/>
          </a:xfrm>
        </p:spPr>
        <p:txBody>
          <a:bodyPr/>
          <a:lstStyle/>
          <a:p>
            <a:r>
              <a:rPr lang="en-US" i="1" dirty="0"/>
              <a:t>Section 3: Case Study – Analyzing the noise produced by an engine in Sound SAS</a:t>
            </a:r>
          </a:p>
        </p:txBody>
      </p:sp>
    </p:spTree>
    <p:extLst>
      <p:ext uri="{BB962C8B-B14F-4D97-AF65-F5344CB8AC3E}">
        <p14:creationId xmlns:p14="http://schemas.microsoft.com/office/powerpoint/2010/main" val="351232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69BAA1-2A6C-65EC-6C03-B63717BB4951}"/>
              </a:ext>
            </a:extLst>
          </p:cNvPr>
          <p:cNvSpPr>
            <a:spLocks noGrp="1"/>
          </p:cNvSpPr>
          <p:nvPr>
            <p:ph type="sldNum" sz="quarter" idx="11"/>
          </p:nvPr>
        </p:nvSpPr>
        <p:spPr/>
        <p:txBody>
          <a:bodyPr/>
          <a:lstStyle/>
          <a:p>
            <a:fld id="{F0D23093-2AB0-F74C-B865-1A12A15B650E}" type="slidenum">
              <a:rPr lang="en-US" smtClean="0"/>
              <a:pPr/>
              <a:t>11</a:t>
            </a:fld>
            <a:endParaRPr lang="en-US"/>
          </a:p>
        </p:txBody>
      </p:sp>
      <p:sp>
        <p:nvSpPr>
          <p:cNvPr id="4" name="Title 3">
            <a:extLst>
              <a:ext uri="{FF2B5EF4-FFF2-40B4-BE49-F238E27FC236}">
                <a16:creationId xmlns:a16="http://schemas.microsoft.com/office/drawing/2014/main" id="{16998841-E76C-B813-9B2E-ED368C782A92}"/>
              </a:ext>
            </a:extLst>
          </p:cNvPr>
          <p:cNvSpPr>
            <a:spLocks noGrp="1"/>
          </p:cNvSpPr>
          <p:nvPr>
            <p:ph type="title"/>
          </p:nvPr>
        </p:nvSpPr>
        <p:spPr/>
        <p:txBody>
          <a:bodyPr/>
          <a:lstStyle/>
          <a:p>
            <a:r>
              <a:rPr lang="en-US" dirty="0"/>
              <a:t>Context</a:t>
            </a:r>
          </a:p>
        </p:txBody>
      </p:sp>
      <p:sp>
        <p:nvSpPr>
          <p:cNvPr id="5" name="Text Placeholder 4">
            <a:extLst>
              <a:ext uri="{FF2B5EF4-FFF2-40B4-BE49-F238E27FC236}">
                <a16:creationId xmlns:a16="http://schemas.microsoft.com/office/drawing/2014/main" id="{DE949683-B365-ADCC-B571-F707A32E8EDD}"/>
              </a:ext>
            </a:extLst>
          </p:cNvPr>
          <p:cNvSpPr>
            <a:spLocks noGrp="1"/>
          </p:cNvSpPr>
          <p:nvPr>
            <p:ph type="body" sz="quarter" idx="13"/>
          </p:nvPr>
        </p:nvSpPr>
        <p:spPr>
          <a:xfrm>
            <a:off x="609599" y="1447800"/>
            <a:ext cx="10972799" cy="4572000"/>
          </a:xfrm>
        </p:spPr>
        <p:style>
          <a:lnRef idx="2">
            <a:schemeClr val="accent1"/>
          </a:lnRef>
          <a:fillRef idx="1">
            <a:schemeClr val="lt1"/>
          </a:fillRef>
          <a:effectRef idx="0">
            <a:schemeClr val="accent1"/>
          </a:effectRef>
          <a:fontRef idx="minor">
            <a:schemeClr val="dk1"/>
          </a:fontRef>
        </p:style>
        <p:txBody>
          <a:bodyPr>
            <a:normAutofit fontScale="92500"/>
          </a:bodyPr>
          <a:lstStyle/>
          <a:p>
            <a:r>
              <a:rPr lang="en-US" b="1" dirty="0"/>
              <a:t>You </a:t>
            </a:r>
            <a:r>
              <a:rPr lang="en-US" dirty="0"/>
              <a:t>are a </a:t>
            </a:r>
            <a:r>
              <a:rPr lang="en-US" b="1" dirty="0"/>
              <a:t>car manufacturer</a:t>
            </a:r>
          </a:p>
          <a:p>
            <a:r>
              <a:rPr lang="en-US" dirty="0"/>
              <a:t>Your engineers are designing a </a:t>
            </a:r>
            <a:r>
              <a:rPr lang="en-US" b="1" dirty="0"/>
              <a:t>new engine</a:t>
            </a:r>
            <a:endParaRPr lang="en-US" dirty="0"/>
          </a:p>
          <a:p>
            <a:r>
              <a:rPr lang="en-US" dirty="0">
                <a:sym typeface="Wingdings" panose="05000000000000000000" pitchFamily="2" charset="2"/>
              </a:rPr>
              <a:t>While developing this engine, you want to make sure that : </a:t>
            </a:r>
          </a:p>
          <a:p>
            <a:pPr lvl="1"/>
            <a:r>
              <a:rPr lang="en-US" dirty="0">
                <a:sym typeface="Wingdings" panose="05000000000000000000" pitchFamily="2" charset="2"/>
              </a:rPr>
              <a:t>It’s not too noisy</a:t>
            </a:r>
          </a:p>
          <a:p>
            <a:pPr lvl="1"/>
            <a:r>
              <a:rPr lang="en-US" dirty="0">
                <a:sym typeface="Wingdings" panose="05000000000000000000" pitchFamily="2" charset="2"/>
              </a:rPr>
              <a:t>It respects regulations</a:t>
            </a:r>
          </a:p>
          <a:p>
            <a:pPr lvl="1"/>
            <a:r>
              <a:rPr lang="en-US" dirty="0">
                <a:sym typeface="Wingdings" panose="05000000000000000000" pitchFamily="2" charset="2"/>
              </a:rPr>
              <a:t>Vibrations generated by the engine won’t damage other parts in the car</a:t>
            </a:r>
          </a:p>
          <a:p>
            <a:pPr lvl="1"/>
            <a:endParaRPr lang="en-US" dirty="0">
              <a:sym typeface="Wingdings" panose="05000000000000000000" pitchFamily="2" charset="2"/>
            </a:endParaRPr>
          </a:p>
          <a:p>
            <a:r>
              <a:rPr lang="en-US" dirty="0">
                <a:sym typeface="Wingdings" panose="05000000000000000000" pitchFamily="2" charset="2"/>
              </a:rPr>
              <a:t>Your team provided you a recording of the sound produced by the engine when increasing its RPM, it’ll be your starting point to analyze the engine’s noise.</a:t>
            </a:r>
          </a:p>
          <a:p>
            <a:endParaRPr lang="en-US" dirty="0">
              <a:sym typeface="Wingdings" panose="05000000000000000000" pitchFamily="2" charset="2"/>
            </a:endParaRPr>
          </a:p>
          <a:p>
            <a:r>
              <a:rPr lang="en-US" dirty="0">
                <a:sym typeface="Wingdings" panose="05000000000000000000" pitchFamily="2" charset="2"/>
              </a:rPr>
              <a:t>In order to tackle this problem, you’ll be using </a:t>
            </a:r>
            <a:r>
              <a:rPr lang="en-US" dirty="0">
                <a:sym typeface="Wingdings" panose="05000000000000000000" pitchFamily="2" charset="2"/>
                <a:hlinkClick r:id="rId2"/>
              </a:rPr>
              <a:t>Ansys Sound Software</a:t>
            </a:r>
            <a:r>
              <a:rPr lang="en-US" dirty="0">
                <a:sym typeface="Wingdings" panose="05000000000000000000" pitchFamily="2" charset="2"/>
              </a:rPr>
              <a:t>. Even though the exercises are guided, don’t forget to read and use the product documentation via Help</a:t>
            </a:r>
            <a:endParaRPr lang="en-US" dirty="0"/>
          </a:p>
        </p:txBody>
      </p:sp>
    </p:spTree>
    <p:extLst>
      <p:ext uri="{BB962C8B-B14F-4D97-AF65-F5344CB8AC3E}">
        <p14:creationId xmlns:p14="http://schemas.microsoft.com/office/powerpoint/2010/main" val="3960536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796562-EED7-4096-A216-0DB59957BF5A}"/>
              </a:ext>
            </a:extLst>
          </p:cNvPr>
          <p:cNvSpPr>
            <a:spLocks noGrp="1"/>
          </p:cNvSpPr>
          <p:nvPr>
            <p:ph type="sldNum" sz="quarter" idx="11"/>
          </p:nvPr>
        </p:nvSpPr>
        <p:spPr>
          <a:xfrm>
            <a:off x="546100" y="6511667"/>
            <a:ext cx="2743200" cy="247724"/>
          </a:xfrm>
        </p:spPr>
        <p:txBody>
          <a:bodyPr/>
          <a:lstStyle/>
          <a:p>
            <a:fld id="{F0D23093-2AB0-F74C-B865-1A12A15B650E}" type="slidenum">
              <a:rPr lang="en-US" smtClean="0"/>
              <a:pPr/>
              <a:t>12</a:t>
            </a:fld>
            <a:endParaRPr lang="en-US"/>
          </a:p>
        </p:txBody>
      </p:sp>
      <p:sp>
        <p:nvSpPr>
          <p:cNvPr id="3" name="Title 2">
            <a:extLst>
              <a:ext uri="{FF2B5EF4-FFF2-40B4-BE49-F238E27FC236}">
                <a16:creationId xmlns:a16="http://schemas.microsoft.com/office/drawing/2014/main" id="{3192C3EC-7805-4A8C-B256-297D7CEA4D35}"/>
              </a:ext>
            </a:extLst>
          </p:cNvPr>
          <p:cNvSpPr>
            <a:spLocks noGrp="1"/>
          </p:cNvSpPr>
          <p:nvPr>
            <p:ph type="title"/>
          </p:nvPr>
        </p:nvSpPr>
        <p:spPr/>
        <p:txBody>
          <a:bodyPr/>
          <a:lstStyle/>
          <a:p>
            <a:r>
              <a:rPr lang="en-US" dirty="0"/>
              <a:t>Simple Digital Signal Processing Overview</a:t>
            </a:r>
            <a:endParaRPr lang="en-GB" dirty="0"/>
          </a:p>
        </p:txBody>
      </p:sp>
      <p:graphicFrame>
        <p:nvGraphicFramePr>
          <p:cNvPr id="4" name="Diagram 3">
            <a:extLst>
              <a:ext uri="{FF2B5EF4-FFF2-40B4-BE49-F238E27FC236}">
                <a16:creationId xmlns:a16="http://schemas.microsoft.com/office/drawing/2014/main" id="{65B63B6F-E915-4FEA-9D2B-ECD9C51F5656}"/>
              </a:ext>
            </a:extLst>
          </p:cNvPr>
          <p:cNvGraphicFramePr>
            <a:graphicFrameLocks noChangeAspect="1"/>
          </p:cNvGraphicFramePr>
          <p:nvPr>
            <p:extLst>
              <p:ext uri="{D42A27DB-BD31-4B8C-83A1-F6EECF244321}">
                <p14:modId xmlns:p14="http://schemas.microsoft.com/office/powerpoint/2010/main" val="3861449629"/>
              </p:ext>
            </p:extLst>
          </p:nvPr>
        </p:nvGraphicFramePr>
        <p:xfrm>
          <a:off x="3372427" y="2026604"/>
          <a:ext cx="5184000" cy="345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3F0E8355-181D-4B53-8480-36C98A5222CD}"/>
              </a:ext>
            </a:extLst>
          </p:cNvPr>
          <p:cNvSpPr txBox="1"/>
          <p:nvPr/>
        </p:nvSpPr>
        <p:spPr>
          <a:xfrm>
            <a:off x="609601" y="854011"/>
            <a:ext cx="11058938" cy="880369"/>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lang="en-GB" dirty="0"/>
              <a:t>Hereafter is a simple workflow overview on how to use the tools available in Ansys Sound to convey some simple Audio Digital Signal Processing Operations</a:t>
            </a:r>
          </a:p>
        </p:txBody>
      </p:sp>
      <p:sp>
        <p:nvSpPr>
          <p:cNvPr id="7" name="TextBox 6">
            <a:extLst>
              <a:ext uri="{FF2B5EF4-FFF2-40B4-BE49-F238E27FC236}">
                <a16:creationId xmlns:a16="http://schemas.microsoft.com/office/drawing/2014/main" id="{6178DD5D-CD87-4897-AA83-78B24A6CBC17}"/>
              </a:ext>
            </a:extLst>
          </p:cNvPr>
          <p:cNvSpPr txBox="1"/>
          <p:nvPr/>
        </p:nvSpPr>
        <p:spPr>
          <a:xfrm>
            <a:off x="7294169" y="2118399"/>
            <a:ext cx="3988100" cy="646331"/>
          </a:xfrm>
          <a:prstGeom prst="rect">
            <a:avLst/>
          </a:prstGeom>
          <a:noFill/>
        </p:spPr>
        <p:txBody>
          <a:bodyPr wrap="square">
            <a:spAutoFit/>
          </a:bodyPr>
          <a:lstStyle/>
          <a:p>
            <a:pPr algn="ctr"/>
            <a:r>
              <a:rPr lang="en-GB" b="1"/>
              <a:t>Listening </a:t>
            </a:r>
            <a:r>
              <a:rPr lang="en-GB"/>
              <a:t>to our signal in the time domain and viewing its waveform</a:t>
            </a:r>
          </a:p>
        </p:txBody>
      </p:sp>
      <p:sp>
        <p:nvSpPr>
          <p:cNvPr id="8" name="TextBox 7">
            <a:extLst>
              <a:ext uri="{FF2B5EF4-FFF2-40B4-BE49-F238E27FC236}">
                <a16:creationId xmlns:a16="http://schemas.microsoft.com/office/drawing/2014/main" id="{8C050520-DF6D-4BF2-981F-3A092AF6B65D}"/>
              </a:ext>
            </a:extLst>
          </p:cNvPr>
          <p:cNvSpPr txBox="1"/>
          <p:nvPr/>
        </p:nvSpPr>
        <p:spPr>
          <a:xfrm>
            <a:off x="1834616" y="1979900"/>
            <a:ext cx="2666177" cy="923330"/>
          </a:xfrm>
          <a:prstGeom prst="rect">
            <a:avLst/>
          </a:prstGeom>
          <a:noFill/>
        </p:spPr>
        <p:txBody>
          <a:bodyPr wrap="square">
            <a:spAutoFit/>
          </a:bodyPr>
          <a:lstStyle/>
          <a:p>
            <a:pPr algn="ctr"/>
            <a:r>
              <a:rPr lang="en-GB"/>
              <a:t>Converting the signal from </a:t>
            </a:r>
            <a:r>
              <a:rPr lang="en-GB" b="1"/>
              <a:t>frequency domain</a:t>
            </a:r>
            <a:r>
              <a:rPr lang="en-GB"/>
              <a:t> back to the </a:t>
            </a:r>
            <a:r>
              <a:rPr lang="en-GB" b="1"/>
              <a:t>time domain </a:t>
            </a:r>
          </a:p>
        </p:txBody>
      </p:sp>
      <p:sp>
        <p:nvSpPr>
          <p:cNvPr id="10" name="TextBox 9">
            <a:extLst>
              <a:ext uri="{FF2B5EF4-FFF2-40B4-BE49-F238E27FC236}">
                <a16:creationId xmlns:a16="http://schemas.microsoft.com/office/drawing/2014/main" id="{0EB8A723-7BCB-42AD-B805-DF9B67B95A32}"/>
              </a:ext>
            </a:extLst>
          </p:cNvPr>
          <p:cNvSpPr txBox="1"/>
          <p:nvPr/>
        </p:nvSpPr>
        <p:spPr>
          <a:xfrm>
            <a:off x="7850999" y="3755629"/>
            <a:ext cx="2874441" cy="923330"/>
          </a:xfrm>
          <a:prstGeom prst="rect">
            <a:avLst/>
          </a:prstGeom>
          <a:noFill/>
        </p:spPr>
        <p:txBody>
          <a:bodyPr wrap="square">
            <a:spAutoFit/>
          </a:bodyPr>
          <a:lstStyle/>
          <a:p>
            <a:pPr algn="ctr"/>
            <a:r>
              <a:rPr lang="en-GB" b="1"/>
              <a:t>Converting </a:t>
            </a:r>
            <a:r>
              <a:rPr lang="en-GB"/>
              <a:t>the signal from time domain to frequency domain, using </a:t>
            </a:r>
            <a:r>
              <a:rPr lang="en-GB" b="1"/>
              <a:t>DFT or STFT</a:t>
            </a:r>
            <a:endParaRPr lang="en-GB"/>
          </a:p>
        </p:txBody>
      </p:sp>
      <p:sp>
        <p:nvSpPr>
          <p:cNvPr id="11" name="TextBox 10">
            <a:extLst>
              <a:ext uri="{FF2B5EF4-FFF2-40B4-BE49-F238E27FC236}">
                <a16:creationId xmlns:a16="http://schemas.microsoft.com/office/drawing/2014/main" id="{B7E2A6E0-DA3E-4720-A088-7EAE78FAC34C}"/>
              </a:ext>
            </a:extLst>
          </p:cNvPr>
          <p:cNvSpPr txBox="1"/>
          <p:nvPr/>
        </p:nvSpPr>
        <p:spPr>
          <a:xfrm>
            <a:off x="1834616" y="4072792"/>
            <a:ext cx="2506387" cy="923330"/>
          </a:xfrm>
          <a:prstGeom prst="rect">
            <a:avLst/>
          </a:prstGeom>
          <a:noFill/>
        </p:spPr>
        <p:txBody>
          <a:bodyPr wrap="square">
            <a:spAutoFit/>
          </a:bodyPr>
          <a:lstStyle/>
          <a:p>
            <a:pPr algn="ctr"/>
            <a:r>
              <a:rPr lang="en-GB" b="1"/>
              <a:t>Removing / Extracting / Amplifying </a:t>
            </a:r>
            <a:r>
              <a:rPr lang="en-GB"/>
              <a:t>specific frequencies in the signal</a:t>
            </a:r>
          </a:p>
        </p:txBody>
      </p:sp>
      <p:sp>
        <p:nvSpPr>
          <p:cNvPr id="12" name="TextBox 11">
            <a:extLst>
              <a:ext uri="{FF2B5EF4-FFF2-40B4-BE49-F238E27FC236}">
                <a16:creationId xmlns:a16="http://schemas.microsoft.com/office/drawing/2014/main" id="{8EF8FA99-447B-4DBA-98B9-D50B2DD510DD}"/>
              </a:ext>
            </a:extLst>
          </p:cNvPr>
          <p:cNvSpPr txBox="1"/>
          <p:nvPr/>
        </p:nvSpPr>
        <p:spPr>
          <a:xfrm>
            <a:off x="4216252" y="5483531"/>
            <a:ext cx="3845636" cy="923330"/>
          </a:xfrm>
          <a:prstGeom prst="rect">
            <a:avLst/>
          </a:prstGeom>
          <a:noFill/>
        </p:spPr>
        <p:txBody>
          <a:bodyPr wrap="square">
            <a:spAutoFit/>
          </a:bodyPr>
          <a:lstStyle/>
          <a:p>
            <a:pPr algn="ctr"/>
            <a:r>
              <a:rPr lang="en-GB"/>
              <a:t>Studying </a:t>
            </a:r>
            <a:r>
              <a:rPr lang="en-GB" b="1"/>
              <a:t>Spectrums and/or Spectrograms </a:t>
            </a:r>
            <a:r>
              <a:rPr lang="en-GB"/>
              <a:t>to analyse the </a:t>
            </a:r>
            <a:r>
              <a:rPr lang="en-GB" b="1"/>
              <a:t>frequency components </a:t>
            </a:r>
            <a:r>
              <a:rPr lang="en-GB"/>
              <a:t>of a signal</a:t>
            </a:r>
          </a:p>
        </p:txBody>
      </p:sp>
    </p:spTree>
    <p:extLst>
      <p:ext uri="{BB962C8B-B14F-4D97-AF65-F5344CB8AC3E}">
        <p14:creationId xmlns:p14="http://schemas.microsoft.com/office/powerpoint/2010/main" val="347981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a:ln w="9525"/>
        </p:spPr>
        <p:txBody>
          <a:bodyPr/>
          <a:lstStyle/>
          <a:p>
            <a:pPr>
              <a:spcBef>
                <a:spcPct val="50000"/>
              </a:spcBef>
              <a:spcAft>
                <a:spcPct val="20000"/>
              </a:spcAft>
              <a:buClr>
                <a:srgbClr val="FFB71B"/>
              </a:buClr>
              <a:buSzPct val="100000"/>
            </a:pPr>
            <a:r>
              <a:rPr lang="en-US" dirty="0"/>
              <a:t>1. Getting Started</a:t>
            </a:r>
            <a:endParaRPr lang="en-GB" sz="3200" dirty="0">
              <a:latin typeface="+mn-lt"/>
            </a:endParaRPr>
          </a:p>
        </p:txBody>
      </p:sp>
      <p:graphicFrame>
        <p:nvGraphicFramePr>
          <p:cNvPr id="3" name="Table 3">
            <a:extLst>
              <a:ext uri="{FF2B5EF4-FFF2-40B4-BE49-F238E27FC236}">
                <a16:creationId xmlns:a16="http://schemas.microsoft.com/office/drawing/2014/main" id="{B6CB8CC9-4352-45BD-B1B3-E1427FA4A326}"/>
              </a:ext>
            </a:extLst>
          </p:cNvPr>
          <p:cNvGraphicFramePr>
            <a:graphicFrameLocks noGrp="1"/>
          </p:cNvGraphicFramePr>
          <p:nvPr>
            <p:extLst>
              <p:ext uri="{D42A27DB-BD31-4B8C-83A1-F6EECF244321}">
                <p14:modId xmlns:p14="http://schemas.microsoft.com/office/powerpoint/2010/main" val="2569246179"/>
              </p:ext>
            </p:extLst>
          </p:nvPr>
        </p:nvGraphicFramePr>
        <p:xfrm>
          <a:off x="609600" y="789352"/>
          <a:ext cx="11246779" cy="5486400"/>
        </p:xfrm>
        <a:graphic>
          <a:graphicData uri="http://schemas.openxmlformats.org/drawingml/2006/table">
            <a:tbl>
              <a:tblPr firstRow="1" bandRow="1">
                <a:tableStyleId>{BC89EF96-8CEA-46FF-86C4-4CE0E7609802}</a:tableStyleId>
              </a:tblPr>
              <a:tblGrid>
                <a:gridCol w="1755809">
                  <a:extLst>
                    <a:ext uri="{9D8B030D-6E8A-4147-A177-3AD203B41FA5}">
                      <a16:colId xmlns:a16="http://schemas.microsoft.com/office/drawing/2014/main" val="228112386"/>
                    </a:ext>
                  </a:extLst>
                </a:gridCol>
                <a:gridCol w="4482164">
                  <a:extLst>
                    <a:ext uri="{9D8B030D-6E8A-4147-A177-3AD203B41FA5}">
                      <a16:colId xmlns:a16="http://schemas.microsoft.com/office/drawing/2014/main" val="2234544523"/>
                    </a:ext>
                  </a:extLst>
                </a:gridCol>
                <a:gridCol w="5008806">
                  <a:extLst>
                    <a:ext uri="{9D8B030D-6E8A-4147-A177-3AD203B41FA5}">
                      <a16:colId xmlns:a16="http://schemas.microsoft.com/office/drawing/2014/main" val="377026262"/>
                    </a:ext>
                  </a:extLst>
                </a:gridCol>
              </a:tblGrid>
              <a:tr h="1012135">
                <a:tc>
                  <a:txBody>
                    <a:bodyPr/>
                    <a:lstStyle/>
                    <a:p>
                      <a:pPr marL="0" algn="ctr" defTabSz="914400" rtl="0" eaLnBrk="1" latinLnBrk="0" hangingPunct="1"/>
                      <a:r>
                        <a:rPr lang="en-US" sz="1800" b="1" kern="1200" dirty="0">
                          <a:solidFill>
                            <a:schemeClr val="tx1"/>
                          </a:solidFill>
                          <a:latin typeface="+mn-lt"/>
                          <a:ea typeface="+mn-ea"/>
                          <a:cs typeface="+mn-cs"/>
                        </a:rPr>
                        <a:t>Time Domain Signals</a:t>
                      </a:r>
                      <a:endParaRPr lang="en-DE" sz="1800" b="1"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 Ansys Sound SAS, Open the signal “acceleration_with_tacho.wav” provided with this  case study using the </a:t>
                      </a:r>
                      <a:r>
                        <a:rPr lang="en-GB" b="1" i="1" dirty="0"/>
                        <a:t>File &gt; Open… </a:t>
                      </a:r>
                      <a:r>
                        <a:rPr lang="en-GB" b="0" dirty="0"/>
                        <a:t>menu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Listen to the time signal using the playback controls in the bottom panel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9368073"/>
                  </a:ext>
                </a:extLst>
              </a:tr>
              <a:tr h="13545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noProof="0" dirty="0">
                          <a:solidFill>
                            <a:schemeClr val="tx1"/>
                          </a:solidFill>
                          <a:latin typeface="+mn-lt"/>
                          <a:ea typeface="+mn-ea"/>
                          <a:cs typeface="+mn-cs"/>
                        </a:rPr>
                        <a:t>RPM Profile Associated</a:t>
                      </a:r>
                      <a:endParaRPr lang="en-DE" sz="1800" b="1" kern="1200" noProof="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loaded sound has an RPM profile associated, it can be displayed by selecting </a:t>
                      </a:r>
                      <a:r>
                        <a:rPr lang="en-GB" b="1" i="1" dirty="0"/>
                        <a:t>Tools &gt; Display Associated RPM profile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solidFill>
                            <a:schemeClr val="accent5"/>
                          </a:solidFill>
                        </a:rPr>
                        <a:t>Once the RPM profile is displayed, identify the minimum and maximum RPM value, what are the associated frequencies in theory ?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56288765"/>
                  </a:ext>
                </a:extLst>
              </a:tr>
              <a:tr h="13208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mn-lt"/>
                          <a:ea typeface="+mn-ea"/>
                          <a:cs typeface="+mn-cs"/>
                        </a:rPr>
                        <a:t>Displaying a spectrum</a:t>
                      </a:r>
                      <a:endParaRPr lang="en-DE" sz="1800" b="1"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dirty="0"/>
                        <a:t>Plot the Spectrum of the signal (</a:t>
                      </a:r>
                      <a:r>
                        <a:rPr lang="en-US" b="1" i="1" dirty="0"/>
                        <a:t>Right click &gt; Calculate Spectrum</a:t>
                      </a:r>
                      <a:r>
                        <a:rPr lang="en-US" dirty="0"/>
                        <a:t>) </a:t>
                      </a:r>
                    </a:p>
                    <a:p>
                      <a:endParaRPr lang="en-US" dirty="0"/>
                    </a:p>
                    <a:p>
                      <a:r>
                        <a:rPr lang="en-US" i="1" dirty="0">
                          <a:solidFill>
                            <a:schemeClr val="accent5"/>
                          </a:solidFill>
                        </a:rPr>
                        <a:t>Look for the frequencies previously computed, what can be seen at these values ? </a:t>
                      </a:r>
                    </a:p>
                    <a:p>
                      <a:pPr marL="285750" indent="-285750">
                        <a:buFontTx/>
                        <a:buChar char="-"/>
                      </a:pPr>
                      <a:endParaRPr lang="en-D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6257221"/>
                  </a:ext>
                </a:extLst>
              </a:tr>
            </a:tbl>
          </a:graphicData>
        </a:graphic>
      </p:graphicFrame>
      <p:sp>
        <p:nvSpPr>
          <p:cNvPr id="2" name="Slide Number Placeholder 1">
            <a:extLst>
              <a:ext uri="{FF2B5EF4-FFF2-40B4-BE49-F238E27FC236}">
                <a16:creationId xmlns:a16="http://schemas.microsoft.com/office/drawing/2014/main" id="{AEDC9510-5321-456F-AACD-26C1CD5777EE}"/>
              </a:ext>
            </a:extLst>
          </p:cNvPr>
          <p:cNvSpPr>
            <a:spLocks noGrp="1"/>
          </p:cNvSpPr>
          <p:nvPr>
            <p:ph type="sldNum" sz="quarter" idx="11"/>
          </p:nvPr>
        </p:nvSpPr>
        <p:spPr/>
        <p:txBody>
          <a:bodyPr/>
          <a:lstStyle/>
          <a:p>
            <a:fld id="{F0D23093-2AB0-F74C-B865-1A12A15B650E}" type="slidenum">
              <a:rPr lang="en-US" smtClean="0"/>
              <a:pPr/>
              <a:t>13</a:t>
            </a:fld>
            <a:endParaRPr lang="en-US"/>
          </a:p>
        </p:txBody>
      </p:sp>
      <p:pic>
        <p:nvPicPr>
          <p:cNvPr id="6" name="Picture 5">
            <a:extLst>
              <a:ext uri="{FF2B5EF4-FFF2-40B4-BE49-F238E27FC236}">
                <a16:creationId xmlns:a16="http://schemas.microsoft.com/office/drawing/2014/main" id="{51A29D38-2074-53EE-172C-10FE20E29FA7}"/>
              </a:ext>
            </a:extLst>
          </p:cNvPr>
          <p:cNvPicPr>
            <a:picLocks noChangeAspect="1"/>
          </p:cNvPicPr>
          <p:nvPr/>
        </p:nvPicPr>
        <p:blipFill>
          <a:blip r:embed="rId3"/>
          <a:stretch>
            <a:fillRect/>
          </a:stretch>
        </p:blipFill>
        <p:spPr>
          <a:xfrm>
            <a:off x="8191928" y="965016"/>
            <a:ext cx="2864883" cy="1432442"/>
          </a:xfrm>
          <a:prstGeom prst="rect">
            <a:avLst/>
          </a:prstGeom>
        </p:spPr>
      </p:pic>
      <p:pic>
        <p:nvPicPr>
          <p:cNvPr id="8" name="Picture 7">
            <a:extLst>
              <a:ext uri="{FF2B5EF4-FFF2-40B4-BE49-F238E27FC236}">
                <a16:creationId xmlns:a16="http://schemas.microsoft.com/office/drawing/2014/main" id="{743E2CAE-4B07-A832-BEB1-A364F5EC12C4}"/>
              </a:ext>
            </a:extLst>
          </p:cNvPr>
          <p:cNvPicPr>
            <a:picLocks noChangeAspect="1"/>
          </p:cNvPicPr>
          <p:nvPr/>
        </p:nvPicPr>
        <p:blipFill>
          <a:blip r:embed="rId4"/>
          <a:stretch>
            <a:fillRect/>
          </a:stretch>
        </p:blipFill>
        <p:spPr>
          <a:xfrm>
            <a:off x="8462592" y="2615070"/>
            <a:ext cx="2334718" cy="1845727"/>
          </a:xfrm>
          <a:prstGeom prst="rect">
            <a:avLst/>
          </a:prstGeom>
        </p:spPr>
      </p:pic>
      <p:pic>
        <p:nvPicPr>
          <p:cNvPr id="10" name="Picture 9">
            <a:extLst>
              <a:ext uri="{FF2B5EF4-FFF2-40B4-BE49-F238E27FC236}">
                <a16:creationId xmlns:a16="http://schemas.microsoft.com/office/drawing/2014/main" id="{FCBA1C07-E48C-FB84-3094-AEE299A2BC89}"/>
              </a:ext>
            </a:extLst>
          </p:cNvPr>
          <p:cNvPicPr>
            <a:picLocks noChangeAspect="1"/>
          </p:cNvPicPr>
          <p:nvPr/>
        </p:nvPicPr>
        <p:blipFill>
          <a:blip r:embed="rId5"/>
          <a:stretch>
            <a:fillRect/>
          </a:stretch>
        </p:blipFill>
        <p:spPr>
          <a:xfrm>
            <a:off x="8592345" y="4678409"/>
            <a:ext cx="1934302" cy="1432442"/>
          </a:xfrm>
          <a:prstGeom prst="rect">
            <a:avLst/>
          </a:prstGeom>
        </p:spPr>
      </p:pic>
    </p:spTree>
    <p:extLst>
      <p:ext uri="{BB962C8B-B14F-4D97-AF65-F5344CB8AC3E}">
        <p14:creationId xmlns:p14="http://schemas.microsoft.com/office/powerpoint/2010/main" val="4269699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20CC2B-30A5-B031-FD94-D8B69FFD0C19}"/>
              </a:ext>
            </a:extLst>
          </p:cNvPr>
          <p:cNvSpPr>
            <a:spLocks noGrp="1"/>
          </p:cNvSpPr>
          <p:nvPr>
            <p:ph type="sldNum" sz="quarter" idx="11"/>
          </p:nvPr>
        </p:nvSpPr>
        <p:spPr/>
        <p:txBody>
          <a:bodyPr/>
          <a:lstStyle/>
          <a:p>
            <a:fld id="{F0D23093-2AB0-F74C-B865-1A12A15B650E}" type="slidenum">
              <a:rPr lang="en-US" smtClean="0"/>
              <a:pPr/>
              <a:t>14</a:t>
            </a:fld>
            <a:endParaRPr lang="en-US"/>
          </a:p>
        </p:txBody>
      </p:sp>
      <p:sp>
        <p:nvSpPr>
          <p:cNvPr id="3" name="Title 2">
            <a:extLst>
              <a:ext uri="{FF2B5EF4-FFF2-40B4-BE49-F238E27FC236}">
                <a16:creationId xmlns:a16="http://schemas.microsoft.com/office/drawing/2014/main" id="{0C27C925-EEDF-4FD2-EC97-4F26F83A4A53}"/>
              </a:ext>
            </a:extLst>
          </p:cNvPr>
          <p:cNvSpPr>
            <a:spLocks noGrp="1"/>
          </p:cNvSpPr>
          <p:nvPr>
            <p:ph type="title"/>
          </p:nvPr>
        </p:nvSpPr>
        <p:spPr/>
        <p:txBody>
          <a:bodyPr/>
          <a:lstStyle/>
          <a:p>
            <a:r>
              <a:rPr lang="en-US" dirty="0"/>
              <a:t>dBA Level</a:t>
            </a:r>
          </a:p>
        </p:txBody>
      </p:sp>
      <p:sp>
        <p:nvSpPr>
          <p:cNvPr id="4" name="Text Placeholder 4">
            <a:extLst>
              <a:ext uri="{FF2B5EF4-FFF2-40B4-BE49-F238E27FC236}">
                <a16:creationId xmlns:a16="http://schemas.microsoft.com/office/drawing/2014/main" id="{5CA5EF54-9E3F-272D-BA6A-3E6E7F29B026}"/>
              </a:ext>
            </a:extLst>
          </p:cNvPr>
          <p:cNvSpPr txBox="1">
            <a:spLocks/>
          </p:cNvSpPr>
          <p:nvPr/>
        </p:nvSpPr>
        <p:spPr>
          <a:xfrm>
            <a:off x="609600" y="1447800"/>
            <a:ext cx="5606474" cy="4572000"/>
          </a:xfrm>
          <a:prstGeom prst="rect">
            <a:avLst/>
          </a:prstGeom>
        </p:spPr>
        <p:style>
          <a:lnRef idx="2">
            <a:schemeClr val="accent1"/>
          </a:lnRef>
          <a:fillRef idx="1">
            <a:schemeClr val="lt1"/>
          </a:fillRef>
          <a:effectRef idx="0">
            <a:schemeClr val="accent1"/>
          </a:effectRef>
          <a:fontRef idx="minor">
            <a:schemeClr val="dk1"/>
          </a:fontRef>
        </p:style>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dk1"/>
                </a:solidFill>
                <a:latin typeface="+mn-lt"/>
                <a:ea typeface="+mn-ea"/>
                <a:cs typeface="+mn-cs"/>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dk1"/>
                </a:solidFill>
                <a:latin typeface="+mn-lt"/>
                <a:ea typeface="+mn-ea"/>
                <a:cs typeface="+mn-cs"/>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dk1"/>
                </a:solidFill>
                <a:latin typeface="+mn-lt"/>
                <a:ea typeface="+mn-ea"/>
                <a:cs typeface="+mn-cs"/>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dk1"/>
                </a:solidFill>
                <a:latin typeface="+mn-lt"/>
                <a:ea typeface="+mn-ea"/>
                <a:cs typeface="+mn-cs"/>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US" dirty="0"/>
              <a:t>After this first analysis, you decide to compute the </a:t>
            </a:r>
            <a:r>
              <a:rPr lang="en-US" dirty="0">
                <a:hlinkClick r:id="rId2"/>
              </a:rPr>
              <a:t>dBA</a:t>
            </a:r>
            <a:r>
              <a:rPr lang="en-US" dirty="0"/>
              <a:t> level of your signal.</a:t>
            </a:r>
          </a:p>
          <a:p>
            <a:r>
              <a:rPr lang="en-US" dirty="0"/>
              <a:t>This can be done by using </a:t>
            </a:r>
            <a:r>
              <a:rPr lang="en-US" b="1" i="1" dirty="0"/>
              <a:t>Modules &gt; Psychoacoustic &gt; Indicators &gt; Standard Levels</a:t>
            </a:r>
            <a:r>
              <a:rPr lang="en-US" dirty="0"/>
              <a:t> and then computing the results. (Cf. Screenshot on the right-side)</a:t>
            </a:r>
          </a:p>
          <a:p>
            <a:r>
              <a:rPr lang="en-US" dirty="0"/>
              <a:t>You notice that the dBA level is at 59.3 dB(A). Unfortunately, regulations impose you to have this level below </a:t>
            </a:r>
            <a:r>
              <a:rPr lang="en-US" b="1" dirty="0">
                <a:solidFill>
                  <a:srgbClr val="FF0000"/>
                </a:solidFill>
              </a:rPr>
              <a:t>58 dB(A)</a:t>
            </a:r>
            <a:r>
              <a:rPr lang="en-US" dirty="0">
                <a:solidFill>
                  <a:schemeClr val="tx1"/>
                </a:solidFill>
              </a:rPr>
              <a:t>.</a:t>
            </a:r>
          </a:p>
          <a:p>
            <a:r>
              <a:rPr lang="en-US" dirty="0">
                <a:sym typeface="Wingdings" panose="05000000000000000000" pitchFamily="2" charset="2"/>
              </a:rPr>
              <a:t> You need to investigate how you can reduce this level.</a:t>
            </a:r>
            <a:endParaRPr lang="en-US" dirty="0"/>
          </a:p>
          <a:p>
            <a:endParaRPr lang="en-US" dirty="0"/>
          </a:p>
        </p:txBody>
      </p:sp>
      <p:pic>
        <p:nvPicPr>
          <p:cNvPr id="6" name="Picture 5">
            <a:extLst>
              <a:ext uri="{FF2B5EF4-FFF2-40B4-BE49-F238E27FC236}">
                <a16:creationId xmlns:a16="http://schemas.microsoft.com/office/drawing/2014/main" id="{A8583209-E5AC-6523-4C3A-CCF30C3E58D9}"/>
              </a:ext>
            </a:extLst>
          </p:cNvPr>
          <p:cNvPicPr>
            <a:picLocks noChangeAspect="1"/>
          </p:cNvPicPr>
          <p:nvPr/>
        </p:nvPicPr>
        <p:blipFill rotWithShape="1">
          <a:blip r:embed="rId3"/>
          <a:srcRect r="8119" b="22447"/>
          <a:stretch/>
        </p:blipFill>
        <p:spPr>
          <a:xfrm>
            <a:off x="6318341" y="1974962"/>
            <a:ext cx="5707405" cy="2338420"/>
          </a:xfrm>
          <a:prstGeom prst="rect">
            <a:avLst/>
          </a:prstGeom>
        </p:spPr>
      </p:pic>
    </p:spTree>
    <p:extLst>
      <p:ext uri="{BB962C8B-B14F-4D97-AF65-F5344CB8AC3E}">
        <p14:creationId xmlns:p14="http://schemas.microsoft.com/office/powerpoint/2010/main" val="223358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a:ln w="9525"/>
        </p:spPr>
        <p:txBody>
          <a:bodyPr/>
          <a:lstStyle/>
          <a:p>
            <a:pPr>
              <a:spcBef>
                <a:spcPct val="50000"/>
              </a:spcBef>
              <a:spcAft>
                <a:spcPct val="20000"/>
              </a:spcAft>
              <a:buClr>
                <a:srgbClr val="FFB71B"/>
              </a:buClr>
              <a:buSzPct val="100000"/>
            </a:pPr>
            <a:r>
              <a:rPr lang="en-US" dirty="0"/>
              <a:t>2. Time-Frequency Analysis</a:t>
            </a:r>
            <a:endParaRPr lang="en-GB" sz="3200" dirty="0">
              <a:latin typeface="+mn-lt"/>
            </a:endParaRPr>
          </a:p>
        </p:txBody>
      </p:sp>
      <p:graphicFrame>
        <p:nvGraphicFramePr>
          <p:cNvPr id="3" name="Table 3">
            <a:extLst>
              <a:ext uri="{FF2B5EF4-FFF2-40B4-BE49-F238E27FC236}">
                <a16:creationId xmlns:a16="http://schemas.microsoft.com/office/drawing/2014/main" id="{B6CB8CC9-4352-45BD-B1B3-E1427FA4A326}"/>
              </a:ext>
            </a:extLst>
          </p:cNvPr>
          <p:cNvGraphicFramePr>
            <a:graphicFrameLocks noGrp="1"/>
          </p:cNvGraphicFramePr>
          <p:nvPr>
            <p:extLst>
              <p:ext uri="{D42A27DB-BD31-4B8C-83A1-F6EECF244321}">
                <p14:modId xmlns:p14="http://schemas.microsoft.com/office/powerpoint/2010/main" val="1478283204"/>
              </p:ext>
            </p:extLst>
          </p:nvPr>
        </p:nvGraphicFramePr>
        <p:xfrm>
          <a:off x="609600" y="660043"/>
          <a:ext cx="11246779" cy="5760720"/>
        </p:xfrm>
        <a:graphic>
          <a:graphicData uri="http://schemas.openxmlformats.org/drawingml/2006/table">
            <a:tbl>
              <a:tblPr firstRow="1" bandRow="1">
                <a:tableStyleId>{BC89EF96-8CEA-46FF-86C4-4CE0E7609802}</a:tableStyleId>
              </a:tblPr>
              <a:tblGrid>
                <a:gridCol w="1755809">
                  <a:extLst>
                    <a:ext uri="{9D8B030D-6E8A-4147-A177-3AD203B41FA5}">
                      <a16:colId xmlns:a16="http://schemas.microsoft.com/office/drawing/2014/main" val="228112386"/>
                    </a:ext>
                  </a:extLst>
                </a:gridCol>
                <a:gridCol w="4482164">
                  <a:extLst>
                    <a:ext uri="{9D8B030D-6E8A-4147-A177-3AD203B41FA5}">
                      <a16:colId xmlns:a16="http://schemas.microsoft.com/office/drawing/2014/main" val="2234544523"/>
                    </a:ext>
                  </a:extLst>
                </a:gridCol>
                <a:gridCol w="5008806">
                  <a:extLst>
                    <a:ext uri="{9D8B030D-6E8A-4147-A177-3AD203B41FA5}">
                      <a16:colId xmlns:a16="http://schemas.microsoft.com/office/drawing/2014/main" val="377026262"/>
                    </a:ext>
                  </a:extLst>
                </a:gridCol>
              </a:tblGrid>
              <a:tr h="1012135">
                <a:tc>
                  <a:txBody>
                    <a:bodyPr/>
                    <a:lstStyle/>
                    <a:p>
                      <a:pPr marL="0" algn="ctr" defTabSz="914400" rtl="0" eaLnBrk="1" latinLnBrk="0" hangingPunct="1"/>
                      <a:r>
                        <a:rPr lang="en-US" sz="1800" b="1" kern="1200" dirty="0">
                          <a:solidFill>
                            <a:schemeClr val="tx1"/>
                          </a:solidFill>
                          <a:latin typeface="+mn-lt"/>
                          <a:ea typeface="+mn-ea"/>
                          <a:cs typeface="+mn-cs"/>
                        </a:rPr>
                        <a:t>Computing Time-Frequency Representation</a:t>
                      </a:r>
                      <a:endParaRPr lang="en-DE" sz="1800" b="1"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To gather more information, you need to plot the time-frequency representation of the signal. This can be done by using </a:t>
                      </a:r>
                      <a:r>
                        <a:rPr lang="en-GB" b="1" i="1" dirty="0"/>
                        <a:t>Calculation &gt;  Calculate Time-Frequency Representation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solidFill>
                            <a:schemeClr val="accent5"/>
                          </a:solidFill>
                        </a:rPr>
                        <a:t>Try to use different parameters in the </a:t>
                      </a:r>
                      <a:r>
                        <a:rPr lang="en-GB" b="1" i="1" dirty="0">
                          <a:solidFill>
                            <a:schemeClr val="accent5"/>
                          </a:solidFill>
                        </a:rPr>
                        <a:t>“Advanced Settings” </a:t>
                      </a:r>
                      <a:r>
                        <a:rPr lang="en-GB" b="0" i="1" dirty="0">
                          <a:solidFill>
                            <a:schemeClr val="accent5"/>
                          </a:solidFill>
                        </a:rPr>
                        <a:t>window, see how they influence the time-frequency representation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9368073"/>
                  </a:ext>
                </a:extLst>
              </a:tr>
              <a:tr h="13545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noProof="0" dirty="0">
                          <a:solidFill>
                            <a:schemeClr val="tx1"/>
                          </a:solidFill>
                          <a:latin typeface="+mn-lt"/>
                          <a:ea typeface="+mn-ea"/>
                          <a:cs typeface="+mn-cs"/>
                        </a:rPr>
                        <a:t>Analyzing the Time-Frequency representation</a:t>
                      </a:r>
                      <a:endParaRPr lang="en-DE" sz="1800" b="1" kern="1200" noProof="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solidFill>
                            <a:schemeClr val="accent5"/>
                          </a:solidFill>
                        </a:rPr>
                        <a:t>Once you’ve plotted the time-frequency representation, analyse it and try to identify what are the orders, how are they evolving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solidFill>
                          <a:schemeClr val="accent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solidFill>
                            <a:schemeClr val="accent5"/>
                          </a:solidFill>
                        </a:rPr>
                        <a:t>Compare to the Spectrum computed previously, can you find similarities ? What about the peak previously found at approx. 16 kHz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solidFill>
                          <a:schemeClr val="accent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rgbClr val="00B050"/>
                          </a:solidFill>
                        </a:rPr>
                        <a:t>Tip 1 : Use the zoom on the Y axis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rgbClr val="00B050"/>
                          </a:solidFill>
                        </a:rPr>
                        <a:t>Tip 2 : Use “view &gt; Current Display and Tools Settings” to modify the display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rgbClr val="00B050"/>
                          </a:solidFill>
                        </a:rPr>
                        <a:t>Tip 3 : Try to use other right-click and toolbar features, for example “Right click &gt; Amplify Selected Area”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56288765"/>
                  </a:ext>
                </a:extLst>
              </a:tr>
            </a:tbl>
          </a:graphicData>
        </a:graphic>
      </p:graphicFrame>
      <p:sp>
        <p:nvSpPr>
          <p:cNvPr id="2" name="Slide Number Placeholder 1">
            <a:extLst>
              <a:ext uri="{FF2B5EF4-FFF2-40B4-BE49-F238E27FC236}">
                <a16:creationId xmlns:a16="http://schemas.microsoft.com/office/drawing/2014/main" id="{AEDC9510-5321-456F-AACD-26C1CD5777EE}"/>
              </a:ext>
            </a:extLst>
          </p:cNvPr>
          <p:cNvSpPr>
            <a:spLocks noGrp="1"/>
          </p:cNvSpPr>
          <p:nvPr>
            <p:ph type="sldNum" sz="quarter" idx="11"/>
          </p:nvPr>
        </p:nvSpPr>
        <p:spPr/>
        <p:txBody>
          <a:bodyPr/>
          <a:lstStyle/>
          <a:p>
            <a:fld id="{F0D23093-2AB0-F74C-B865-1A12A15B650E}" type="slidenum">
              <a:rPr lang="en-US" smtClean="0"/>
              <a:pPr/>
              <a:t>15</a:t>
            </a:fld>
            <a:endParaRPr lang="en-US"/>
          </a:p>
        </p:txBody>
      </p:sp>
      <p:pic>
        <p:nvPicPr>
          <p:cNvPr id="5" name="Picture 4">
            <a:extLst>
              <a:ext uri="{FF2B5EF4-FFF2-40B4-BE49-F238E27FC236}">
                <a16:creationId xmlns:a16="http://schemas.microsoft.com/office/drawing/2014/main" id="{873D91AE-33D2-6230-450B-0692A7CBB2F6}"/>
              </a:ext>
            </a:extLst>
          </p:cNvPr>
          <p:cNvPicPr>
            <a:picLocks noChangeAspect="1"/>
          </p:cNvPicPr>
          <p:nvPr/>
        </p:nvPicPr>
        <p:blipFill>
          <a:blip r:embed="rId3"/>
          <a:stretch>
            <a:fillRect/>
          </a:stretch>
        </p:blipFill>
        <p:spPr>
          <a:xfrm>
            <a:off x="7916554" y="994418"/>
            <a:ext cx="3175047" cy="1675344"/>
          </a:xfrm>
          <a:prstGeom prst="rect">
            <a:avLst/>
          </a:prstGeom>
        </p:spPr>
      </p:pic>
      <p:pic>
        <p:nvPicPr>
          <p:cNvPr id="9" name="Picture 8">
            <a:extLst>
              <a:ext uri="{FF2B5EF4-FFF2-40B4-BE49-F238E27FC236}">
                <a16:creationId xmlns:a16="http://schemas.microsoft.com/office/drawing/2014/main" id="{B68E1C0B-F508-A3D4-4CFE-4F00976B804E}"/>
              </a:ext>
            </a:extLst>
          </p:cNvPr>
          <p:cNvPicPr>
            <a:picLocks noChangeAspect="1"/>
          </p:cNvPicPr>
          <p:nvPr/>
        </p:nvPicPr>
        <p:blipFill>
          <a:blip r:embed="rId4"/>
          <a:stretch>
            <a:fillRect/>
          </a:stretch>
        </p:blipFill>
        <p:spPr>
          <a:xfrm>
            <a:off x="8254532" y="3181224"/>
            <a:ext cx="2689734" cy="2813176"/>
          </a:xfrm>
          <a:prstGeom prst="rect">
            <a:avLst/>
          </a:prstGeom>
        </p:spPr>
      </p:pic>
    </p:spTree>
    <p:extLst>
      <p:ext uri="{BB962C8B-B14F-4D97-AF65-F5344CB8AC3E}">
        <p14:creationId xmlns:p14="http://schemas.microsoft.com/office/powerpoint/2010/main" val="2630246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a:ln w="9525"/>
        </p:spPr>
        <p:txBody>
          <a:bodyPr/>
          <a:lstStyle/>
          <a:p>
            <a:pPr>
              <a:spcBef>
                <a:spcPct val="50000"/>
              </a:spcBef>
              <a:spcAft>
                <a:spcPct val="20000"/>
              </a:spcAft>
              <a:buClr>
                <a:srgbClr val="FFB71B"/>
              </a:buClr>
              <a:buSzPct val="100000"/>
            </a:pPr>
            <a:r>
              <a:rPr lang="en-US" dirty="0"/>
              <a:t>3. Order Isolation</a:t>
            </a:r>
            <a:endParaRPr lang="en-GB" sz="3200" dirty="0">
              <a:latin typeface="+mn-lt"/>
            </a:endParaRPr>
          </a:p>
        </p:txBody>
      </p:sp>
      <p:graphicFrame>
        <p:nvGraphicFramePr>
          <p:cNvPr id="3" name="Table 3">
            <a:extLst>
              <a:ext uri="{FF2B5EF4-FFF2-40B4-BE49-F238E27FC236}">
                <a16:creationId xmlns:a16="http://schemas.microsoft.com/office/drawing/2014/main" id="{B6CB8CC9-4352-45BD-B1B3-E1427FA4A326}"/>
              </a:ext>
            </a:extLst>
          </p:cNvPr>
          <p:cNvGraphicFramePr>
            <a:graphicFrameLocks noGrp="1"/>
          </p:cNvGraphicFramePr>
          <p:nvPr>
            <p:extLst>
              <p:ext uri="{D42A27DB-BD31-4B8C-83A1-F6EECF244321}">
                <p14:modId xmlns:p14="http://schemas.microsoft.com/office/powerpoint/2010/main" val="1684412163"/>
              </p:ext>
            </p:extLst>
          </p:nvPr>
        </p:nvGraphicFramePr>
        <p:xfrm>
          <a:off x="609600" y="690680"/>
          <a:ext cx="11246779" cy="5532120"/>
        </p:xfrm>
        <a:graphic>
          <a:graphicData uri="http://schemas.openxmlformats.org/drawingml/2006/table">
            <a:tbl>
              <a:tblPr firstRow="1" bandRow="1">
                <a:tableStyleId>{BC89EF96-8CEA-46FF-86C4-4CE0E7609802}</a:tableStyleId>
              </a:tblPr>
              <a:tblGrid>
                <a:gridCol w="1755809">
                  <a:extLst>
                    <a:ext uri="{9D8B030D-6E8A-4147-A177-3AD203B41FA5}">
                      <a16:colId xmlns:a16="http://schemas.microsoft.com/office/drawing/2014/main" val="228112386"/>
                    </a:ext>
                  </a:extLst>
                </a:gridCol>
                <a:gridCol w="4482164">
                  <a:extLst>
                    <a:ext uri="{9D8B030D-6E8A-4147-A177-3AD203B41FA5}">
                      <a16:colId xmlns:a16="http://schemas.microsoft.com/office/drawing/2014/main" val="2234544523"/>
                    </a:ext>
                  </a:extLst>
                </a:gridCol>
                <a:gridCol w="5008806">
                  <a:extLst>
                    <a:ext uri="{9D8B030D-6E8A-4147-A177-3AD203B41FA5}">
                      <a16:colId xmlns:a16="http://schemas.microsoft.com/office/drawing/2014/main" val="377026262"/>
                    </a:ext>
                  </a:extLst>
                </a:gridCol>
              </a:tblGrid>
              <a:tr h="1012135">
                <a:tc>
                  <a:txBody>
                    <a:bodyPr/>
                    <a:lstStyle/>
                    <a:p>
                      <a:pPr marL="0" algn="ctr" defTabSz="914400" rtl="0" eaLnBrk="1" latinLnBrk="0" hangingPunct="1"/>
                      <a:r>
                        <a:rPr lang="en-US" sz="1800" b="1" kern="1200" dirty="0">
                          <a:solidFill>
                            <a:schemeClr val="tx1"/>
                          </a:solidFill>
                          <a:latin typeface="+mn-lt"/>
                          <a:ea typeface="+mn-ea"/>
                          <a:cs typeface="+mn-cs"/>
                        </a:rPr>
                        <a:t>Order Isolation</a:t>
                      </a:r>
                      <a:endParaRPr lang="en-DE" sz="1800" b="1"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dirty="0"/>
                        <a:t>On the time-frequency representation, orders can be selected by using the menu bar </a:t>
                      </a:r>
                      <a:r>
                        <a:rPr lang="en-GB" sz="1700" b="0" i="1" dirty="0"/>
                        <a:t>“RPM Harmonics selection by number”</a:t>
                      </a:r>
                      <a:r>
                        <a:rPr lang="en-GB" sz="1700"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7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dirty="0"/>
                        <a:t>Choose the order number that you want to isolate, a black line will be plotted on the TF representation.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7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dirty="0"/>
                        <a:t>Then, use </a:t>
                      </a:r>
                      <a:r>
                        <a:rPr lang="en-GB" sz="1700" b="0" i="1" dirty="0"/>
                        <a:t>“right click &gt; Isolate Selected Area” </a:t>
                      </a:r>
                      <a:r>
                        <a:rPr lang="en-GB" sz="1700" b="0" dirty="0"/>
                        <a:t>and you’ll obtain the time-frequency of the isolated order.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7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dirty="0"/>
                        <a:t>This signal can be listened to, by using, in the menu bar, </a:t>
                      </a:r>
                      <a:r>
                        <a:rPr lang="en-GB" sz="1700" b="0" i="1" dirty="0"/>
                        <a:t>“Calculation &gt; Transfer to a time domain window”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7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1" dirty="0">
                          <a:solidFill>
                            <a:schemeClr val="accent5"/>
                          </a:solidFill>
                        </a:rPr>
                        <a:t>Isolate different orders and listen to them, is there one that seems louder than the other ? Compute their dBA levels using the psychoacoustic module as explained in the previous slide.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9368073"/>
                  </a:ext>
                </a:extLst>
              </a:tr>
            </a:tbl>
          </a:graphicData>
        </a:graphic>
      </p:graphicFrame>
      <p:sp>
        <p:nvSpPr>
          <p:cNvPr id="2" name="Slide Number Placeholder 1">
            <a:extLst>
              <a:ext uri="{FF2B5EF4-FFF2-40B4-BE49-F238E27FC236}">
                <a16:creationId xmlns:a16="http://schemas.microsoft.com/office/drawing/2014/main" id="{AEDC9510-5321-456F-AACD-26C1CD5777EE}"/>
              </a:ext>
            </a:extLst>
          </p:cNvPr>
          <p:cNvSpPr>
            <a:spLocks noGrp="1"/>
          </p:cNvSpPr>
          <p:nvPr>
            <p:ph type="sldNum" sz="quarter" idx="11"/>
          </p:nvPr>
        </p:nvSpPr>
        <p:spPr/>
        <p:txBody>
          <a:bodyPr/>
          <a:lstStyle/>
          <a:p>
            <a:fld id="{F0D23093-2AB0-F74C-B865-1A12A15B650E}" type="slidenum">
              <a:rPr lang="en-US" smtClean="0"/>
              <a:pPr/>
              <a:t>16</a:t>
            </a:fld>
            <a:endParaRPr lang="en-US"/>
          </a:p>
        </p:txBody>
      </p:sp>
      <p:pic>
        <p:nvPicPr>
          <p:cNvPr id="4" name="Picture 3">
            <a:extLst>
              <a:ext uri="{FF2B5EF4-FFF2-40B4-BE49-F238E27FC236}">
                <a16:creationId xmlns:a16="http://schemas.microsoft.com/office/drawing/2014/main" id="{C090A5F6-12E3-49F9-004B-FED7E1B91CB2}"/>
              </a:ext>
            </a:extLst>
          </p:cNvPr>
          <p:cNvPicPr>
            <a:picLocks noChangeAspect="1"/>
          </p:cNvPicPr>
          <p:nvPr/>
        </p:nvPicPr>
        <p:blipFill>
          <a:blip r:embed="rId3"/>
          <a:stretch>
            <a:fillRect/>
          </a:stretch>
        </p:blipFill>
        <p:spPr>
          <a:xfrm>
            <a:off x="7218651" y="948574"/>
            <a:ext cx="4570851" cy="815976"/>
          </a:xfrm>
          <a:prstGeom prst="rect">
            <a:avLst/>
          </a:prstGeom>
        </p:spPr>
      </p:pic>
      <p:pic>
        <p:nvPicPr>
          <p:cNvPr id="7" name="Picture 6">
            <a:extLst>
              <a:ext uri="{FF2B5EF4-FFF2-40B4-BE49-F238E27FC236}">
                <a16:creationId xmlns:a16="http://schemas.microsoft.com/office/drawing/2014/main" id="{846FAE27-06F6-4012-2DBD-ADB4B3329E01}"/>
              </a:ext>
            </a:extLst>
          </p:cNvPr>
          <p:cNvPicPr>
            <a:picLocks noChangeAspect="1"/>
          </p:cNvPicPr>
          <p:nvPr/>
        </p:nvPicPr>
        <p:blipFill>
          <a:blip r:embed="rId4"/>
          <a:stretch>
            <a:fillRect/>
          </a:stretch>
        </p:blipFill>
        <p:spPr>
          <a:xfrm>
            <a:off x="6969415" y="1915558"/>
            <a:ext cx="2617932" cy="2776787"/>
          </a:xfrm>
          <a:prstGeom prst="rect">
            <a:avLst/>
          </a:prstGeom>
        </p:spPr>
      </p:pic>
      <p:pic>
        <p:nvPicPr>
          <p:cNvPr id="10" name="Picture 9">
            <a:extLst>
              <a:ext uri="{FF2B5EF4-FFF2-40B4-BE49-F238E27FC236}">
                <a16:creationId xmlns:a16="http://schemas.microsoft.com/office/drawing/2014/main" id="{659EA8DB-34EF-56D6-3A52-DDF38AAB29B9}"/>
              </a:ext>
            </a:extLst>
          </p:cNvPr>
          <p:cNvPicPr>
            <a:picLocks noChangeAspect="1"/>
          </p:cNvPicPr>
          <p:nvPr/>
        </p:nvPicPr>
        <p:blipFill rotWithShape="1">
          <a:blip r:embed="rId5"/>
          <a:srcRect b="28312"/>
          <a:stretch/>
        </p:blipFill>
        <p:spPr>
          <a:xfrm>
            <a:off x="9912053" y="2106048"/>
            <a:ext cx="1619619" cy="2395806"/>
          </a:xfrm>
          <a:prstGeom prst="rect">
            <a:avLst/>
          </a:prstGeom>
        </p:spPr>
      </p:pic>
      <p:pic>
        <p:nvPicPr>
          <p:cNvPr id="12" name="Picture 11">
            <a:extLst>
              <a:ext uri="{FF2B5EF4-FFF2-40B4-BE49-F238E27FC236}">
                <a16:creationId xmlns:a16="http://schemas.microsoft.com/office/drawing/2014/main" id="{95BF6DB8-B78C-97D6-07E2-D3033DE610AA}"/>
              </a:ext>
            </a:extLst>
          </p:cNvPr>
          <p:cNvPicPr>
            <a:picLocks noChangeAspect="1"/>
          </p:cNvPicPr>
          <p:nvPr/>
        </p:nvPicPr>
        <p:blipFill>
          <a:blip r:embed="rId6"/>
          <a:stretch>
            <a:fillRect/>
          </a:stretch>
        </p:blipFill>
        <p:spPr>
          <a:xfrm>
            <a:off x="8456490" y="4806272"/>
            <a:ext cx="2414710" cy="1012280"/>
          </a:xfrm>
          <a:prstGeom prst="rect">
            <a:avLst/>
          </a:prstGeom>
        </p:spPr>
      </p:pic>
    </p:spTree>
    <p:extLst>
      <p:ext uri="{BB962C8B-B14F-4D97-AF65-F5344CB8AC3E}">
        <p14:creationId xmlns:p14="http://schemas.microsoft.com/office/powerpoint/2010/main" val="1488231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a:ln w="9525"/>
        </p:spPr>
        <p:txBody>
          <a:bodyPr/>
          <a:lstStyle/>
          <a:p>
            <a:pPr>
              <a:spcBef>
                <a:spcPct val="50000"/>
              </a:spcBef>
              <a:spcAft>
                <a:spcPct val="20000"/>
              </a:spcAft>
              <a:buClr>
                <a:srgbClr val="FFB71B"/>
              </a:buClr>
              <a:buSzPct val="100000"/>
            </a:pPr>
            <a:r>
              <a:rPr lang="en-US" dirty="0"/>
              <a:t>4. dBA Level Attenuation</a:t>
            </a:r>
            <a:endParaRPr lang="en-GB" sz="3200" dirty="0">
              <a:latin typeface="+mn-lt"/>
            </a:endParaRPr>
          </a:p>
        </p:txBody>
      </p:sp>
      <p:graphicFrame>
        <p:nvGraphicFramePr>
          <p:cNvPr id="3" name="Table 3">
            <a:extLst>
              <a:ext uri="{FF2B5EF4-FFF2-40B4-BE49-F238E27FC236}">
                <a16:creationId xmlns:a16="http://schemas.microsoft.com/office/drawing/2014/main" id="{B6CB8CC9-4352-45BD-B1B3-E1427FA4A326}"/>
              </a:ext>
            </a:extLst>
          </p:cNvPr>
          <p:cNvGraphicFramePr>
            <a:graphicFrameLocks noGrp="1"/>
          </p:cNvGraphicFramePr>
          <p:nvPr>
            <p:extLst>
              <p:ext uri="{D42A27DB-BD31-4B8C-83A1-F6EECF244321}">
                <p14:modId xmlns:p14="http://schemas.microsoft.com/office/powerpoint/2010/main" val="2622087998"/>
              </p:ext>
            </p:extLst>
          </p:nvPr>
        </p:nvGraphicFramePr>
        <p:xfrm>
          <a:off x="609600" y="690680"/>
          <a:ext cx="11246779" cy="5532120"/>
        </p:xfrm>
        <a:graphic>
          <a:graphicData uri="http://schemas.openxmlformats.org/drawingml/2006/table">
            <a:tbl>
              <a:tblPr firstRow="1" bandRow="1">
                <a:tableStyleId>{BC89EF96-8CEA-46FF-86C4-4CE0E7609802}</a:tableStyleId>
              </a:tblPr>
              <a:tblGrid>
                <a:gridCol w="1755809">
                  <a:extLst>
                    <a:ext uri="{9D8B030D-6E8A-4147-A177-3AD203B41FA5}">
                      <a16:colId xmlns:a16="http://schemas.microsoft.com/office/drawing/2014/main" val="228112386"/>
                    </a:ext>
                  </a:extLst>
                </a:gridCol>
                <a:gridCol w="4482164">
                  <a:extLst>
                    <a:ext uri="{9D8B030D-6E8A-4147-A177-3AD203B41FA5}">
                      <a16:colId xmlns:a16="http://schemas.microsoft.com/office/drawing/2014/main" val="2234544523"/>
                    </a:ext>
                  </a:extLst>
                </a:gridCol>
                <a:gridCol w="5008806">
                  <a:extLst>
                    <a:ext uri="{9D8B030D-6E8A-4147-A177-3AD203B41FA5}">
                      <a16:colId xmlns:a16="http://schemas.microsoft.com/office/drawing/2014/main" val="377026262"/>
                    </a:ext>
                  </a:extLst>
                </a:gridCol>
              </a:tblGrid>
              <a:tr h="1012135">
                <a:tc>
                  <a:txBody>
                    <a:bodyPr/>
                    <a:lstStyle/>
                    <a:p>
                      <a:pPr marL="0" algn="ctr" defTabSz="914400" rtl="0" eaLnBrk="1" latinLnBrk="0" hangingPunct="1"/>
                      <a:r>
                        <a:rPr lang="en-US" sz="1800" b="1" kern="1200" dirty="0">
                          <a:solidFill>
                            <a:schemeClr val="tx1"/>
                          </a:solidFill>
                          <a:latin typeface="+mn-lt"/>
                          <a:ea typeface="+mn-ea"/>
                          <a:cs typeface="+mn-cs"/>
                        </a:rPr>
                        <a:t>Order Suppression</a:t>
                      </a:r>
                      <a:endParaRPr lang="en-DE" sz="1800" b="1"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0" dirty="0">
                          <a:solidFill>
                            <a:schemeClr val="tx1"/>
                          </a:solidFill>
                        </a:rPr>
                        <a:t>Your goal is </a:t>
                      </a:r>
                      <a:r>
                        <a:rPr lang="en-GB" sz="1700" b="1" i="0" dirty="0">
                          <a:solidFill>
                            <a:schemeClr val="tx1"/>
                          </a:solidFill>
                        </a:rPr>
                        <a:t>to reduce the total dBA level of the overall signal</a:t>
                      </a:r>
                      <a:r>
                        <a:rPr lang="en-GB" sz="1700" b="0" i="0" dirty="0">
                          <a:solidFill>
                            <a:schemeClr val="tx1"/>
                          </a:solidFill>
                        </a:rPr>
                        <a:t>. In order to achieve this, you can try to remove some specific orders from the signal and assess how it impact the dBA level.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700" b="0" i="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0" dirty="0">
                          <a:solidFill>
                            <a:schemeClr val="tx1"/>
                          </a:solidFill>
                        </a:rPr>
                        <a:t>To remove an order, follow the steps already explained in the previous slide but instead of using right click &gt; Isolate selected area, you’ll use right click &gt; Delete selected area. This will set to 0 dB the order (or more generally, the area) that you’ve selected.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700" b="0" i="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0" dirty="0">
                          <a:solidFill>
                            <a:schemeClr val="tx1"/>
                          </a:solidFill>
                        </a:rPr>
                        <a:t>You can then transfer the signal to a time domain window and compute its dBA level in the psychoacoustic module.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700" b="0" i="1" dirty="0">
                        <a:solidFill>
                          <a:schemeClr val="accent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1" dirty="0">
                          <a:solidFill>
                            <a:schemeClr val="accent5"/>
                          </a:solidFill>
                        </a:rPr>
                        <a:t>Based on your previous finding, try to remove as few orders as possible to reach the target of 58 dBA. There’s several way to achieve that target, try to listen to the output and evaluate how it sounds when specific orders are removed)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9368073"/>
                  </a:ext>
                </a:extLst>
              </a:tr>
            </a:tbl>
          </a:graphicData>
        </a:graphic>
      </p:graphicFrame>
      <p:sp>
        <p:nvSpPr>
          <p:cNvPr id="2" name="Slide Number Placeholder 1">
            <a:extLst>
              <a:ext uri="{FF2B5EF4-FFF2-40B4-BE49-F238E27FC236}">
                <a16:creationId xmlns:a16="http://schemas.microsoft.com/office/drawing/2014/main" id="{AEDC9510-5321-456F-AACD-26C1CD5777EE}"/>
              </a:ext>
            </a:extLst>
          </p:cNvPr>
          <p:cNvSpPr>
            <a:spLocks noGrp="1"/>
          </p:cNvSpPr>
          <p:nvPr>
            <p:ph type="sldNum" sz="quarter" idx="11"/>
          </p:nvPr>
        </p:nvSpPr>
        <p:spPr/>
        <p:txBody>
          <a:bodyPr/>
          <a:lstStyle/>
          <a:p>
            <a:fld id="{F0D23093-2AB0-F74C-B865-1A12A15B650E}" type="slidenum">
              <a:rPr lang="en-US" smtClean="0"/>
              <a:pPr/>
              <a:t>17</a:t>
            </a:fld>
            <a:endParaRPr lang="en-US"/>
          </a:p>
        </p:txBody>
      </p:sp>
      <p:pic>
        <p:nvPicPr>
          <p:cNvPr id="4" name="Picture 3">
            <a:extLst>
              <a:ext uri="{FF2B5EF4-FFF2-40B4-BE49-F238E27FC236}">
                <a16:creationId xmlns:a16="http://schemas.microsoft.com/office/drawing/2014/main" id="{F7818A34-D8DA-5A82-809A-95870065C830}"/>
              </a:ext>
            </a:extLst>
          </p:cNvPr>
          <p:cNvPicPr>
            <a:picLocks noChangeAspect="1"/>
          </p:cNvPicPr>
          <p:nvPr/>
        </p:nvPicPr>
        <p:blipFill>
          <a:blip r:embed="rId3"/>
          <a:stretch>
            <a:fillRect/>
          </a:stretch>
        </p:blipFill>
        <p:spPr>
          <a:xfrm>
            <a:off x="6997124" y="788721"/>
            <a:ext cx="2617932" cy="2776787"/>
          </a:xfrm>
          <a:prstGeom prst="rect">
            <a:avLst/>
          </a:prstGeom>
        </p:spPr>
      </p:pic>
      <p:pic>
        <p:nvPicPr>
          <p:cNvPr id="5" name="Picture 4">
            <a:extLst>
              <a:ext uri="{FF2B5EF4-FFF2-40B4-BE49-F238E27FC236}">
                <a16:creationId xmlns:a16="http://schemas.microsoft.com/office/drawing/2014/main" id="{69952497-9DC8-A1D1-DB7A-E1C4934508C0}"/>
              </a:ext>
            </a:extLst>
          </p:cNvPr>
          <p:cNvPicPr>
            <a:picLocks noChangeAspect="1"/>
          </p:cNvPicPr>
          <p:nvPr/>
        </p:nvPicPr>
        <p:blipFill rotWithShape="1">
          <a:blip r:embed="rId4"/>
          <a:srcRect r="8119" b="22765"/>
          <a:stretch/>
        </p:blipFill>
        <p:spPr>
          <a:xfrm>
            <a:off x="7527994" y="4414924"/>
            <a:ext cx="4054406" cy="1654355"/>
          </a:xfrm>
          <a:prstGeom prst="rect">
            <a:avLst/>
          </a:prstGeom>
        </p:spPr>
      </p:pic>
      <p:pic>
        <p:nvPicPr>
          <p:cNvPr id="8" name="Picture 7">
            <a:extLst>
              <a:ext uri="{FF2B5EF4-FFF2-40B4-BE49-F238E27FC236}">
                <a16:creationId xmlns:a16="http://schemas.microsoft.com/office/drawing/2014/main" id="{B7CBC468-91C7-DC86-B83F-606DF8F793C0}"/>
              </a:ext>
            </a:extLst>
          </p:cNvPr>
          <p:cNvPicPr>
            <a:picLocks noChangeAspect="1"/>
          </p:cNvPicPr>
          <p:nvPr/>
        </p:nvPicPr>
        <p:blipFill>
          <a:blip r:embed="rId5"/>
          <a:stretch>
            <a:fillRect/>
          </a:stretch>
        </p:blipFill>
        <p:spPr>
          <a:xfrm>
            <a:off x="9615056" y="788721"/>
            <a:ext cx="1895697" cy="3172738"/>
          </a:xfrm>
          <a:prstGeom prst="rect">
            <a:avLst/>
          </a:prstGeom>
        </p:spPr>
      </p:pic>
    </p:spTree>
    <p:extLst>
      <p:ext uri="{BB962C8B-B14F-4D97-AF65-F5344CB8AC3E}">
        <p14:creationId xmlns:p14="http://schemas.microsoft.com/office/powerpoint/2010/main" val="107062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20CC2B-30A5-B031-FD94-D8B69FFD0C19}"/>
              </a:ext>
            </a:extLst>
          </p:cNvPr>
          <p:cNvSpPr>
            <a:spLocks noGrp="1"/>
          </p:cNvSpPr>
          <p:nvPr>
            <p:ph type="sldNum" sz="quarter" idx="11"/>
          </p:nvPr>
        </p:nvSpPr>
        <p:spPr/>
        <p:txBody>
          <a:bodyPr/>
          <a:lstStyle/>
          <a:p>
            <a:fld id="{F0D23093-2AB0-F74C-B865-1A12A15B650E}" type="slidenum">
              <a:rPr lang="en-US" smtClean="0"/>
              <a:pPr/>
              <a:t>18</a:t>
            </a:fld>
            <a:endParaRPr lang="en-US"/>
          </a:p>
        </p:txBody>
      </p:sp>
      <p:sp>
        <p:nvSpPr>
          <p:cNvPr id="3" name="Title 2">
            <a:extLst>
              <a:ext uri="{FF2B5EF4-FFF2-40B4-BE49-F238E27FC236}">
                <a16:creationId xmlns:a16="http://schemas.microsoft.com/office/drawing/2014/main" id="{0C27C925-EEDF-4FD2-EC97-4F26F83A4A53}"/>
              </a:ext>
            </a:extLst>
          </p:cNvPr>
          <p:cNvSpPr>
            <a:spLocks noGrp="1"/>
          </p:cNvSpPr>
          <p:nvPr>
            <p:ph type="title"/>
          </p:nvPr>
        </p:nvSpPr>
        <p:spPr/>
        <p:txBody>
          <a:bodyPr/>
          <a:lstStyle/>
          <a:p>
            <a:r>
              <a:rPr lang="en-US" dirty="0"/>
              <a:t>Conclusion</a:t>
            </a:r>
          </a:p>
        </p:txBody>
      </p:sp>
      <p:sp>
        <p:nvSpPr>
          <p:cNvPr id="4" name="Text Placeholder 4">
            <a:extLst>
              <a:ext uri="{FF2B5EF4-FFF2-40B4-BE49-F238E27FC236}">
                <a16:creationId xmlns:a16="http://schemas.microsoft.com/office/drawing/2014/main" id="{5CA5EF54-9E3F-272D-BA6A-3E6E7F29B026}"/>
              </a:ext>
            </a:extLst>
          </p:cNvPr>
          <p:cNvSpPr txBox="1">
            <a:spLocks/>
          </p:cNvSpPr>
          <p:nvPr/>
        </p:nvSpPr>
        <p:spPr>
          <a:xfrm>
            <a:off x="609601" y="1447800"/>
            <a:ext cx="10732654" cy="4572000"/>
          </a:xfrm>
          <a:prstGeom prst="rect">
            <a:avLst/>
          </a:prstGeom>
        </p:spPr>
        <p:style>
          <a:lnRef idx="2">
            <a:schemeClr val="accent1"/>
          </a:lnRef>
          <a:fillRef idx="1">
            <a:schemeClr val="lt1"/>
          </a:fillRef>
          <a:effectRef idx="0">
            <a:schemeClr val="accent1"/>
          </a:effectRef>
          <a:fontRef idx="minor">
            <a:schemeClr val="dk1"/>
          </a:fontRef>
        </p:style>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dk1"/>
                </a:solidFill>
                <a:latin typeface="+mn-lt"/>
                <a:ea typeface="+mn-ea"/>
                <a:cs typeface="+mn-cs"/>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dk1"/>
                </a:solidFill>
                <a:latin typeface="+mn-lt"/>
                <a:ea typeface="+mn-ea"/>
                <a:cs typeface="+mn-cs"/>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dk1"/>
                </a:solidFill>
                <a:latin typeface="+mn-lt"/>
                <a:ea typeface="+mn-ea"/>
                <a:cs typeface="+mn-cs"/>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dk1"/>
                </a:solidFill>
                <a:latin typeface="+mn-lt"/>
                <a:ea typeface="+mn-ea"/>
                <a:cs typeface="+mn-cs"/>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US" dirty="0"/>
              <a:t>Starting from a recorded signal of the engine evolution with its associated RPM signal, you managed to :</a:t>
            </a:r>
          </a:p>
          <a:p>
            <a:pPr lvl="1"/>
            <a:r>
              <a:rPr lang="en-US" dirty="0"/>
              <a:t>Identify the different orders existing in the signal</a:t>
            </a:r>
          </a:p>
          <a:p>
            <a:pPr lvl="1"/>
            <a:r>
              <a:rPr lang="en-US" dirty="0"/>
              <a:t>Compute the overall dBA level</a:t>
            </a:r>
          </a:p>
          <a:p>
            <a:pPr lvl="1"/>
            <a:r>
              <a:rPr lang="en-US" dirty="0"/>
              <a:t>Perform a time </a:t>
            </a:r>
            <a:r>
              <a:rPr lang="en-US" b="1" dirty="0"/>
              <a:t>and </a:t>
            </a:r>
            <a:r>
              <a:rPr lang="en-US" dirty="0"/>
              <a:t>frequency analysis </a:t>
            </a:r>
          </a:p>
          <a:p>
            <a:pPr lvl="1"/>
            <a:r>
              <a:rPr lang="en-US" dirty="0"/>
              <a:t>Proposed a way to reduce the overall target level in order to meet regulations</a:t>
            </a:r>
          </a:p>
          <a:p>
            <a:r>
              <a:rPr lang="en-US" dirty="0"/>
              <a:t>Such a process is only </a:t>
            </a:r>
            <a:r>
              <a:rPr lang="en-US" b="1" dirty="0"/>
              <a:t>one step in the whole production chain</a:t>
            </a:r>
            <a:r>
              <a:rPr lang="en-US" dirty="0"/>
              <a:t>. Identifying which orders can be removed in order to decrease the dBA level </a:t>
            </a:r>
            <a:r>
              <a:rPr lang="en-US" b="1" dirty="0"/>
              <a:t>is a valuable input for the designing team of the engine</a:t>
            </a:r>
            <a:r>
              <a:rPr lang="en-US" dirty="0"/>
              <a:t>, who can find </a:t>
            </a:r>
            <a:r>
              <a:rPr lang="en-US" b="1" dirty="0"/>
              <a:t>mechanical ways </a:t>
            </a:r>
            <a:r>
              <a:rPr lang="en-US" dirty="0"/>
              <a:t>to suppress these harmonic orders.</a:t>
            </a:r>
          </a:p>
          <a:p>
            <a:pPr lvl="1"/>
            <a:endParaRPr lang="en-US" dirty="0"/>
          </a:p>
          <a:p>
            <a:endParaRPr lang="en-US" dirty="0"/>
          </a:p>
        </p:txBody>
      </p:sp>
    </p:spTree>
    <p:extLst>
      <p:ext uri="{BB962C8B-B14F-4D97-AF65-F5344CB8AC3E}">
        <p14:creationId xmlns:p14="http://schemas.microsoft.com/office/powerpoint/2010/main" val="2772792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a:ln w="9525"/>
        </p:spPr>
        <p:txBody>
          <a:bodyPr/>
          <a:lstStyle/>
          <a:p>
            <a:pPr>
              <a:spcBef>
                <a:spcPct val="50000"/>
              </a:spcBef>
              <a:spcAft>
                <a:spcPct val="20000"/>
              </a:spcAft>
              <a:buClr>
                <a:srgbClr val="FFB71B"/>
              </a:buClr>
              <a:buSzPct val="100000"/>
            </a:pPr>
            <a:r>
              <a:rPr lang="en-US" dirty="0"/>
              <a:t>5. To go further</a:t>
            </a:r>
            <a:endParaRPr lang="en-GB" sz="3200" dirty="0">
              <a:latin typeface="+mn-lt"/>
            </a:endParaRPr>
          </a:p>
        </p:txBody>
      </p:sp>
      <p:graphicFrame>
        <p:nvGraphicFramePr>
          <p:cNvPr id="3" name="Table 3">
            <a:extLst>
              <a:ext uri="{FF2B5EF4-FFF2-40B4-BE49-F238E27FC236}">
                <a16:creationId xmlns:a16="http://schemas.microsoft.com/office/drawing/2014/main" id="{B6CB8CC9-4352-45BD-B1B3-E1427FA4A326}"/>
              </a:ext>
            </a:extLst>
          </p:cNvPr>
          <p:cNvGraphicFramePr>
            <a:graphicFrameLocks noGrp="1"/>
          </p:cNvGraphicFramePr>
          <p:nvPr>
            <p:extLst>
              <p:ext uri="{D42A27DB-BD31-4B8C-83A1-F6EECF244321}">
                <p14:modId xmlns:p14="http://schemas.microsoft.com/office/powerpoint/2010/main" val="665518332"/>
              </p:ext>
            </p:extLst>
          </p:nvPr>
        </p:nvGraphicFramePr>
        <p:xfrm>
          <a:off x="609600" y="690680"/>
          <a:ext cx="11246779" cy="5599284"/>
        </p:xfrm>
        <a:graphic>
          <a:graphicData uri="http://schemas.openxmlformats.org/drawingml/2006/table">
            <a:tbl>
              <a:tblPr firstRow="1" bandRow="1">
                <a:tableStyleId>{BC89EF96-8CEA-46FF-86C4-4CE0E7609802}</a:tableStyleId>
              </a:tblPr>
              <a:tblGrid>
                <a:gridCol w="1016000">
                  <a:extLst>
                    <a:ext uri="{9D8B030D-6E8A-4147-A177-3AD203B41FA5}">
                      <a16:colId xmlns:a16="http://schemas.microsoft.com/office/drawing/2014/main" val="228112386"/>
                    </a:ext>
                  </a:extLst>
                </a:gridCol>
                <a:gridCol w="4590473">
                  <a:extLst>
                    <a:ext uri="{9D8B030D-6E8A-4147-A177-3AD203B41FA5}">
                      <a16:colId xmlns:a16="http://schemas.microsoft.com/office/drawing/2014/main" val="2234544523"/>
                    </a:ext>
                  </a:extLst>
                </a:gridCol>
                <a:gridCol w="5640306">
                  <a:extLst>
                    <a:ext uri="{9D8B030D-6E8A-4147-A177-3AD203B41FA5}">
                      <a16:colId xmlns:a16="http://schemas.microsoft.com/office/drawing/2014/main" val="377026262"/>
                    </a:ext>
                  </a:extLst>
                </a:gridCol>
              </a:tblGrid>
              <a:tr h="5599284">
                <a:tc>
                  <a:txBody>
                    <a:bodyPr/>
                    <a:lstStyle/>
                    <a:p>
                      <a:pPr marL="0" algn="ctr" defTabSz="914400" rtl="0" eaLnBrk="1" latinLnBrk="0" hangingPunct="1"/>
                      <a:r>
                        <a:rPr lang="en-US" sz="1200" b="1" kern="1200" dirty="0">
                          <a:solidFill>
                            <a:schemeClr val="tx1"/>
                          </a:solidFill>
                          <a:latin typeface="+mn-lt"/>
                          <a:ea typeface="+mn-ea"/>
                          <a:cs typeface="+mn-cs"/>
                        </a:rPr>
                        <a:t>Do it yourself !</a:t>
                      </a:r>
                      <a:endParaRPr lang="en-DE" sz="1200" b="1"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0" dirty="0">
                          <a:solidFill>
                            <a:schemeClr val="tx1"/>
                          </a:solidFill>
                        </a:rPr>
                        <a:t>Is there a rotating machine in your laboratory / university / home that you can analyse ? Ideally, you should know the RPM evolution of your device.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700" b="0" i="1" dirty="0">
                        <a:solidFill>
                          <a:schemeClr val="accent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1" dirty="0">
                          <a:solidFill>
                            <a:schemeClr val="accent5"/>
                          </a:solidFill>
                        </a:rPr>
                        <a:t>You can proceed as follow :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700" b="0" i="1" dirty="0">
                          <a:solidFill>
                            <a:schemeClr val="accent5"/>
                          </a:solidFill>
                        </a:rPr>
                        <a:t>Record the sound produced by the machine (with a real microphone, if possible, otherwise with a smartphone)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700" b="0" i="1" dirty="0">
                          <a:solidFill>
                            <a:schemeClr val="accent5"/>
                          </a:solidFill>
                        </a:rPr>
                        <a:t>Export the audio file to your computer and convert it to a </a:t>
                      </a:r>
                      <a:r>
                        <a:rPr lang="en-GB" sz="1700" b="1" i="1" dirty="0">
                          <a:solidFill>
                            <a:schemeClr val="accent5"/>
                          </a:solidFill>
                        </a:rPr>
                        <a:t>.wav file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700" b="0" i="1" dirty="0">
                          <a:solidFill>
                            <a:schemeClr val="accent5"/>
                          </a:solidFill>
                        </a:rPr>
                        <a:t>Open it in Ansys Sound SAS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700" b="0" i="1" dirty="0">
                          <a:solidFill>
                            <a:schemeClr val="accent5"/>
                          </a:solidFill>
                        </a:rPr>
                        <a:t>Save your RPM data in a </a:t>
                      </a:r>
                      <a:r>
                        <a:rPr lang="en-GB" sz="1700" b="0" i="1" dirty="0">
                          <a:solidFill>
                            <a:schemeClr val="accent5"/>
                          </a:solidFill>
                          <a:hlinkClick r:id="rId3"/>
                        </a:rPr>
                        <a:t>text file </a:t>
                      </a:r>
                      <a:r>
                        <a:rPr lang="en-GB" sz="1700" b="0" i="1" dirty="0">
                          <a:solidFill>
                            <a:schemeClr val="accent5"/>
                          </a:solidFill>
                        </a:rPr>
                        <a:t>with two columns (one for the time indexes and the other for the associated RPM values) and import it in Ansys Sound SAS using </a:t>
                      </a:r>
                      <a:r>
                        <a:rPr lang="en-GB" sz="1700" b="1" i="1" dirty="0">
                          <a:solidFill>
                            <a:schemeClr val="accent5"/>
                          </a:solidFill>
                        </a:rPr>
                        <a:t>Open &gt; Import samples from text file…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700" b="0" i="1" dirty="0">
                          <a:solidFill>
                            <a:schemeClr val="accent5"/>
                          </a:solidFill>
                        </a:rPr>
                        <a:t>Associated the RPM value to your signal using </a:t>
                      </a:r>
                      <a:r>
                        <a:rPr lang="en-GB" sz="1700" b="1" i="1" dirty="0">
                          <a:solidFill>
                            <a:schemeClr val="accent5"/>
                          </a:solidFill>
                        </a:rPr>
                        <a:t>Tools &gt; Associate A RPM profile…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700" b="0" i="1" dirty="0">
                          <a:solidFill>
                            <a:schemeClr val="accent5"/>
                          </a:solidFill>
                        </a:rPr>
                        <a:t>Perform the same analysis as done in the previous slide to characterize your engine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9368073"/>
                  </a:ext>
                </a:extLst>
              </a:tr>
            </a:tbl>
          </a:graphicData>
        </a:graphic>
      </p:graphicFrame>
      <p:sp>
        <p:nvSpPr>
          <p:cNvPr id="2" name="Slide Number Placeholder 1">
            <a:extLst>
              <a:ext uri="{FF2B5EF4-FFF2-40B4-BE49-F238E27FC236}">
                <a16:creationId xmlns:a16="http://schemas.microsoft.com/office/drawing/2014/main" id="{AEDC9510-5321-456F-AACD-26C1CD5777EE}"/>
              </a:ext>
            </a:extLst>
          </p:cNvPr>
          <p:cNvSpPr>
            <a:spLocks noGrp="1"/>
          </p:cNvSpPr>
          <p:nvPr>
            <p:ph type="sldNum" sz="quarter" idx="11"/>
          </p:nvPr>
        </p:nvSpPr>
        <p:spPr/>
        <p:txBody>
          <a:bodyPr/>
          <a:lstStyle/>
          <a:p>
            <a:fld id="{F0D23093-2AB0-F74C-B865-1A12A15B650E}" type="slidenum">
              <a:rPr lang="en-US" smtClean="0"/>
              <a:pPr/>
              <a:t>19</a:t>
            </a:fld>
            <a:endParaRPr lang="en-US"/>
          </a:p>
        </p:txBody>
      </p:sp>
      <p:grpSp>
        <p:nvGrpSpPr>
          <p:cNvPr id="10" name="Group 9">
            <a:extLst>
              <a:ext uri="{FF2B5EF4-FFF2-40B4-BE49-F238E27FC236}">
                <a16:creationId xmlns:a16="http://schemas.microsoft.com/office/drawing/2014/main" id="{AB210057-9020-BD2D-2424-1BB775ADC1C4}"/>
              </a:ext>
            </a:extLst>
          </p:cNvPr>
          <p:cNvGrpSpPr/>
          <p:nvPr/>
        </p:nvGrpSpPr>
        <p:grpSpPr>
          <a:xfrm>
            <a:off x="6316808" y="791231"/>
            <a:ext cx="2716356" cy="2018579"/>
            <a:chOff x="6981826" y="780039"/>
            <a:chExt cx="3067050" cy="2265115"/>
          </a:xfrm>
        </p:grpSpPr>
        <p:pic>
          <p:nvPicPr>
            <p:cNvPr id="7" name="Picture 6">
              <a:extLst>
                <a:ext uri="{FF2B5EF4-FFF2-40B4-BE49-F238E27FC236}">
                  <a16:creationId xmlns:a16="http://schemas.microsoft.com/office/drawing/2014/main" id="{196B9C52-FE4D-EE50-95C3-FE1A95F06F55}"/>
                </a:ext>
              </a:extLst>
            </p:cNvPr>
            <p:cNvPicPr>
              <a:picLocks noChangeAspect="1"/>
            </p:cNvPicPr>
            <p:nvPr/>
          </p:nvPicPr>
          <p:blipFill rotWithShape="1">
            <a:blip r:embed="rId4"/>
            <a:srcRect b="55113"/>
            <a:stretch/>
          </p:blipFill>
          <p:spPr>
            <a:xfrm>
              <a:off x="6981826" y="780039"/>
              <a:ext cx="3067050" cy="1723016"/>
            </a:xfrm>
            <a:prstGeom prst="rect">
              <a:avLst/>
            </a:prstGeom>
          </p:spPr>
        </p:pic>
        <p:sp>
          <p:nvSpPr>
            <p:cNvPr id="9" name="TextBox 8">
              <a:extLst>
                <a:ext uri="{FF2B5EF4-FFF2-40B4-BE49-F238E27FC236}">
                  <a16:creationId xmlns:a16="http://schemas.microsoft.com/office/drawing/2014/main" id="{12744003-D254-3F9E-9E6E-0ED18E401095}"/>
                </a:ext>
              </a:extLst>
            </p:cNvPr>
            <p:cNvSpPr txBox="1"/>
            <p:nvPr/>
          </p:nvSpPr>
          <p:spPr>
            <a:xfrm>
              <a:off x="7064666" y="2614267"/>
              <a:ext cx="2984210" cy="430887"/>
            </a:xfrm>
            <a:prstGeom prst="rect">
              <a:avLst/>
            </a:prstGeom>
            <a:noFill/>
          </p:spPr>
          <p:txBody>
            <a:bodyPr wrap="square" rtlCol="0">
              <a:spAutoFit/>
            </a:bodyPr>
            <a:lstStyle/>
            <a:p>
              <a:pPr algn="ctr"/>
              <a:r>
                <a:rPr lang="en-US" sz="1100" i="1" dirty="0"/>
                <a:t>Example text file for the RPM input, the first list is optional</a:t>
              </a:r>
            </a:p>
          </p:txBody>
        </p:sp>
      </p:grpSp>
      <p:grpSp>
        <p:nvGrpSpPr>
          <p:cNvPr id="14" name="Group 13">
            <a:extLst>
              <a:ext uri="{FF2B5EF4-FFF2-40B4-BE49-F238E27FC236}">
                <a16:creationId xmlns:a16="http://schemas.microsoft.com/office/drawing/2014/main" id="{3C2EB87F-4D69-95FE-69DC-CB9DBE4181F2}"/>
              </a:ext>
            </a:extLst>
          </p:cNvPr>
          <p:cNvGrpSpPr/>
          <p:nvPr/>
        </p:nvGrpSpPr>
        <p:grpSpPr>
          <a:xfrm>
            <a:off x="8943919" y="791231"/>
            <a:ext cx="2882712" cy="3299991"/>
            <a:chOff x="6975286" y="2857620"/>
            <a:chExt cx="2882712" cy="3299991"/>
          </a:xfrm>
        </p:grpSpPr>
        <p:pic>
          <p:nvPicPr>
            <p:cNvPr id="12" name="Picture 11">
              <a:extLst>
                <a:ext uri="{FF2B5EF4-FFF2-40B4-BE49-F238E27FC236}">
                  <a16:creationId xmlns:a16="http://schemas.microsoft.com/office/drawing/2014/main" id="{914DB1EB-960D-656F-57AC-CCAA8C8FD3F5}"/>
                </a:ext>
              </a:extLst>
            </p:cNvPr>
            <p:cNvPicPr>
              <a:picLocks noChangeAspect="1"/>
            </p:cNvPicPr>
            <p:nvPr/>
          </p:nvPicPr>
          <p:blipFill rotWithShape="1">
            <a:blip r:embed="rId5"/>
            <a:srcRect r="37517" b="28365"/>
            <a:stretch/>
          </p:blipFill>
          <p:spPr>
            <a:xfrm>
              <a:off x="7055194" y="2857620"/>
              <a:ext cx="2802804" cy="3001472"/>
            </a:xfrm>
            <a:prstGeom prst="rect">
              <a:avLst/>
            </a:prstGeom>
          </p:spPr>
        </p:pic>
        <p:sp>
          <p:nvSpPr>
            <p:cNvPr id="13" name="TextBox 12">
              <a:extLst>
                <a:ext uri="{FF2B5EF4-FFF2-40B4-BE49-F238E27FC236}">
                  <a16:creationId xmlns:a16="http://schemas.microsoft.com/office/drawing/2014/main" id="{86425DAB-E766-72CF-5F25-BA72ED5FB28D}"/>
                </a:ext>
              </a:extLst>
            </p:cNvPr>
            <p:cNvSpPr txBox="1"/>
            <p:nvPr/>
          </p:nvSpPr>
          <p:spPr>
            <a:xfrm>
              <a:off x="6975286" y="5880612"/>
              <a:ext cx="2802803" cy="276999"/>
            </a:xfrm>
            <a:prstGeom prst="rect">
              <a:avLst/>
            </a:prstGeom>
            <a:noFill/>
          </p:spPr>
          <p:txBody>
            <a:bodyPr wrap="square" rtlCol="0">
              <a:spAutoFit/>
            </a:bodyPr>
            <a:lstStyle/>
            <a:p>
              <a:pPr algn="ctr"/>
              <a:r>
                <a:rPr lang="en-US" sz="1200" i="1" dirty="0"/>
                <a:t>Importing text samples in SAS</a:t>
              </a:r>
            </a:p>
          </p:txBody>
        </p:sp>
      </p:grpSp>
      <p:pic>
        <p:nvPicPr>
          <p:cNvPr id="16" name="Picture 15">
            <a:extLst>
              <a:ext uri="{FF2B5EF4-FFF2-40B4-BE49-F238E27FC236}">
                <a16:creationId xmlns:a16="http://schemas.microsoft.com/office/drawing/2014/main" id="{985C07ED-6EDB-3A4A-A5E8-57C88E4E7750}"/>
              </a:ext>
            </a:extLst>
          </p:cNvPr>
          <p:cNvPicPr>
            <a:picLocks noChangeAspect="1"/>
          </p:cNvPicPr>
          <p:nvPr/>
        </p:nvPicPr>
        <p:blipFill>
          <a:blip r:embed="rId6"/>
          <a:stretch>
            <a:fillRect/>
          </a:stretch>
        </p:blipFill>
        <p:spPr>
          <a:xfrm>
            <a:off x="6413727" y="2959533"/>
            <a:ext cx="2539479" cy="798615"/>
          </a:xfrm>
          <a:prstGeom prst="rect">
            <a:avLst/>
          </a:prstGeom>
        </p:spPr>
      </p:pic>
      <p:pic>
        <p:nvPicPr>
          <p:cNvPr id="20" name="Picture 19">
            <a:extLst>
              <a:ext uri="{FF2B5EF4-FFF2-40B4-BE49-F238E27FC236}">
                <a16:creationId xmlns:a16="http://schemas.microsoft.com/office/drawing/2014/main" id="{9CE20860-E15C-52BA-F7EE-8CB691B29D7B}"/>
              </a:ext>
            </a:extLst>
          </p:cNvPr>
          <p:cNvPicPr>
            <a:picLocks noChangeAspect="1"/>
          </p:cNvPicPr>
          <p:nvPr/>
        </p:nvPicPr>
        <p:blipFill rotWithShape="1">
          <a:blip r:embed="rId7"/>
          <a:srcRect b="37606"/>
          <a:stretch/>
        </p:blipFill>
        <p:spPr>
          <a:xfrm>
            <a:off x="6413727" y="4359090"/>
            <a:ext cx="1481482" cy="1808230"/>
          </a:xfrm>
          <a:prstGeom prst="rect">
            <a:avLst/>
          </a:prstGeom>
        </p:spPr>
      </p:pic>
      <p:pic>
        <p:nvPicPr>
          <p:cNvPr id="22" name="Picture 21">
            <a:extLst>
              <a:ext uri="{FF2B5EF4-FFF2-40B4-BE49-F238E27FC236}">
                <a16:creationId xmlns:a16="http://schemas.microsoft.com/office/drawing/2014/main" id="{D8EE41D9-2272-998D-412B-AB98A185B4AD}"/>
              </a:ext>
            </a:extLst>
          </p:cNvPr>
          <p:cNvPicPr>
            <a:picLocks noChangeAspect="1"/>
          </p:cNvPicPr>
          <p:nvPr/>
        </p:nvPicPr>
        <p:blipFill>
          <a:blip r:embed="rId8"/>
          <a:stretch>
            <a:fillRect/>
          </a:stretch>
        </p:blipFill>
        <p:spPr>
          <a:xfrm>
            <a:off x="8077950" y="5135247"/>
            <a:ext cx="3595688" cy="1004888"/>
          </a:xfrm>
          <a:prstGeom prst="rect">
            <a:avLst/>
          </a:prstGeom>
        </p:spPr>
      </p:pic>
    </p:spTree>
    <p:extLst>
      <p:ext uri="{BB962C8B-B14F-4D97-AF65-F5344CB8AC3E}">
        <p14:creationId xmlns:p14="http://schemas.microsoft.com/office/powerpoint/2010/main" val="3210193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D930AD-87D0-4B92-86EB-B28C69B6EEF8}"/>
              </a:ext>
            </a:extLst>
          </p:cNvPr>
          <p:cNvSpPr>
            <a:spLocks noGrp="1"/>
          </p:cNvSpPr>
          <p:nvPr>
            <p:ph type="sldNum" sz="quarter" idx="11"/>
          </p:nvPr>
        </p:nvSpPr>
        <p:spPr/>
        <p:txBody>
          <a:bodyPr/>
          <a:lstStyle/>
          <a:p>
            <a:fld id="{F0D23093-2AB0-F74C-B865-1A12A15B650E}" type="slidenum">
              <a:rPr lang="en-US" smtClean="0">
                <a:latin typeface="+mn-lt"/>
              </a:rPr>
              <a:pPr/>
              <a:t>2</a:t>
            </a:fld>
            <a:endParaRPr lang="en-US">
              <a:latin typeface="+mn-lt"/>
            </a:endParaRPr>
          </a:p>
        </p:txBody>
      </p:sp>
      <p:sp>
        <p:nvSpPr>
          <p:cNvPr id="3" name="Title 2">
            <a:extLst>
              <a:ext uri="{FF2B5EF4-FFF2-40B4-BE49-F238E27FC236}">
                <a16:creationId xmlns:a16="http://schemas.microsoft.com/office/drawing/2014/main" id="{DDC3F337-803D-43FE-A6E0-BC9DE6D1BB77}"/>
              </a:ext>
            </a:extLst>
          </p:cNvPr>
          <p:cNvSpPr>
            <a:spLocks noGrp="1"/>
          </p:cNvSpPr>
          <p:nvPr>
            <p:ph type="title"/>
          </p:nvPr>
        </p:nvSpPr>
        <p:spPr/>
        <p:txBody>
          <a:bodyPr/>
          <a:lstStyle/>
          <a:p>
            <a:r>
              <a:rPr lang="en-US" dirty="0">
                <a:latin typeface="+mn-lt"/>
              </a:rPr>
              <a:t>Learning objectives for this Case Study</a:t>
            </a:r>
          </a:p>
        </p:txBody>
      </p:sp>
      <p:graphicFrame>
        <p:nvGraphicFramePr>
          <p:cNvPr id="5" name="Table 4">
            <a:extLst>
              <a:ext uri="{FF2B5EF4-FFF2-40B4-BE49-F238E27FC236}">
                <a16:creationId xmlns:a16="http://schemas.microsoft.com/office/drawing/2014/main" id="{9D412438-452A-4424-9F73-77843DE6992A}"/>
              </a:ext>
            </a:extLst>
          </p:cNvPr>
          <p:cNvGraphicFramePr>
            <a:graphicFrameLocks noGrp="1"/>
          </p:cNvGraphicFramePr>
          <p:nvPr>
            <p:extLst>
              <p:ext uri="{D42A27DB-BD31-4B8C-83A1-F6EECF244321}">
                <p14:modId xmlns:p14="http://schemas.microsoft.com/office/powerpoint/2010/main" val="3580515713"/>
              </p:ext>
            </p:extLst>
          </p:nvPr>
        </p:nvGraphicFramePr>
        <p:xfrm>
          <a:off x="957742" y="1234620"/>
          <a:ext cx="10276514" cy="2018287"/>
        </p:xfrm>
        <a:graphic>
          <a:graphicData uri="http://schemas.openxmlformats.org/drawingml/2006/table">
            <a:tbl>
              <a:tblPr firstRow="1" bandRow="1">
                <a:tableStyleId>{2D5ABB26-0587-4C30-8999-92F81FD0307C}</a:tableStyleId>
              </a:tblPr>
              <a:tblGrid>
                <a:gridCol w="2770196">
                  <a:extLst>
                    <a:ext uri="{9D8B030D-6E8A-4147-A177-3AD203B41FA5}">
                      <a16:colId xmlns:a16="http://schemas.microsoft.com/office/drawing/2014/main" val="20000"/>
                    </a:ext>
                  </a:extLst>
                </a:gridCol>
                <a:gridCol w="7506318">
                  <a:extLst>
                    <a:ext uri="{9D8B030D-6E8A-4147-A177-3AD203B41FA5}">
                      <a16:colId xmlns:a16="http://schemas.microsoft.com/office/drawing/2014/main" val="20001"/>
                    </a:ext>
                  </a:extLst>
                </a:gridCol>
              </a:tblGrid>
              <a:tr h="53640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b="1">
                          <a:solidFill>
                            <a:schemeClr val="tx1"/>
                          </a:solidFill>
                        </a:rPr>
                        <a:t>Intended Learning Outcomes</a:t>
                      </a: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71B"/>
                    </a:solidFill>
                  </a:tcPr>
                </a:tc>
                <a:tc hMerge="1">
                  <a:txBody>
                    <a:bodyPr/>
                    <a:lstStyle/>
                    <a:p>
                      <a:endParaRPr lang="en-GB"/>
                    </a:p>
                  </a:txBody>
                  <a:tcPr/>
                </a:tc>
                <a:extLst>
                  <a:ext uri="{0D108BD9-81ED-4DB2-BD59-A6C34878D82A}">
                    <a16:rowId xmlns:a16="http://schemas.microsoft.com/office/drawing/2014/main" val="10000"/>
                  </a:ext>
                </a:extLst>
              </a:tr>
              <a:tr h="471989">
                <a:tc>
                  <a:txBody>
                    <a:bodyPr/>
                    <a:lstStyle/>
                    <a:p>
                      <a:pPr algn="l"/>
                      <a:r>
                        <a:rPr lang="en-GB" sz="1400" b="1">
                          <a:solidFill>
                            <a:sysClr val="windowText" lastClr="000000"/>
                          </a:solidFill>
                        </a:rPr>
                        <a:t>Knowledge and Understanding</a:t>
                      </a:r>
                      <a:endParaRPr lang="en-GB" sz="1400" b="1" i="1">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latin typeface="+mn-lt"/>
                          <a:ea typeface="+mn-ea"/>
                          <a:cs typeface="+mn-cs"/>
                        </a:rPr>
                        <a:t>Understanding what kind of noises can be emitted by rotating machines (such as engines) and what industrial problems can be associated with such noises.</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98375">
                <a:tc>
                  <a:txBody>
                    <a:bodyPr/>
                    <a:lstStyle/>
                    <a:p>
                      <a:pPr algn="l"/>
                      <a:r>
                        <a:rPr lang="en-GB" sz="1400" b="1">
                          <a:solidFill>
                            <a:sysClr val="windowText" lastClr="000000"/>
                          </a:solidFill>
                        </a:rPr>
                        <a:t>Skills and Abilities</a:t>
                      </a:r>
                      <a:endParaRPr lang="en-GB" sz="1400" b="1" i="1">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latin typeface="+mn-lt"/>
                          <a:ea typeface="+mn-ea"/>
                          <a:cs typeface="+mn-cs"/>
                        </a:rPr>
                        <a:t>Ability to use Ansys Sound to analyse and process audio signals issued from rotating machines</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5326">
                <a:tc>
                  <a:txBody>
                    <a:bodyPr/>
                    <a:lstStyle/>
                    <a:p>
                      <a:pPr algn="l"/>
                      <a:r>
                        <a:rPr lang="en-GB" sz="1400" b="1">
                          <a:solidFill>
                            <a:sysClr val="windowText" lastClr="000000"/>
                          </a:solidFill>
                        </a:rPr>
                        <a:t>Values and Attitudes</a:t>
                      </a:r>
                      <a:endParaRPr lang="en-GB" sz="1400" b="1" i="1">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latin typeface="+mn-lt"/>
                          <a:ea typeface="+mn-ea"/>
                          <a:cs typeface="+mn-cs"/>
                        </a:rPr>
                        <a:t>Awareness of the importance of simulation in engineering design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7" name="Content Placeholder 3">
            <a:extLst>
              <a:ext uri="{FF2B5EF4-FFF2-40B4-BE49-F238E27FC236}">
                <a16:creationId xmlns:a16="http://schemas.microsoft.com/office/drawing/2014/main" id="{225F378B-38CF-4CE3-9632-E0471530BD92}"/>
              </a:ext>
            </a:extLst>
          </p:cNvPr>
          <p:cNvSpPr txBox="1">
            <a:spLocks/>
          </p:cNvSpPr>
          <p:nvPr/>
        </p:nvSpPr>
        <p:spPr bwMode="auto">
          <a:xfrm>
            <a:off x="6168010" y="4791149"/>
            <a:ext cx="5066251" cy="1285200"/>
          </a:xfrm>
          <a:prstGeom prst="rect">
            <a:avLst/>
          </a:prstGeom>
          <a:solidFill>
            <a:schemeClr val="bg1">
              <a:lumMod val="95000"/>
            </a:schemeClr>
          </a:solidFill>
          <a:ln w="28575">
            <a:solidFill>
              <a:srgbClr val="FFB71B"/>
            </a:solidFill>
          </a:ln>
        </p:spPr>
        <p:txBody>
          <a:bodyPr vert="horz" wrap="square" lIns="91440" tIns="45720" rIns="91440" bIns="45720" numCol="1" anchor="t" anchorCtr="0" compatLnSpc="1">
            <a:prstTxWarp prst="textNoShape">
              <a:avLst/>
            </a:prstTxWarp>
            <a:spAutoFit/>
          </a:bodyPr>
          <a:lstStyle>
            <a:lvl1pPr marL="0" indent="0" algn="ctr" rtl="0" eaLnBrk="0" fontAlgn="base" hangingPunct="0">
              <a:spcBef>
                <a:spcPct val="20000"/>
              </a:spcBef>
              <a:spcAft>
                <a:spcPct val="20000"/>
              </a:spcAft>
              <a:buClr>
                <a:schemeClr val="bg1">
                  <a:lumMod val="65000"/>
                </a:schemeClr>
              </a:buClr>
              <a:buSzPct val="120000"/>
              <a:buFont typeface="Wingdings" panose="05000000000000000000" pitchFamily="2" charset="2"/>
              <a:buNone/>
              <a:defRPr sz="1800" b="1">
                <a:solidFill>
                  <a:schemeClr val="tx1"/>
                </a:solidFill>
                <a:latin typeface="+mn-lt"/>
                <a:ea typeface="+mn-ea"/>
                <a:cs typeface="+mn-cs"/>
              </a:defRPr>
            </a:lvl1pPr>
            <a:lvl2pPr marL="827088" indent="-346075" algn="l" rtl="0" eaLnBrk="0" fontAlgn="base" hangingPunct="0">
              <a:spcBef>
                <a:spcPct val="20000"/>
              </a:spcBef>
              <a:spcAft>
                <a:spcPct val="20000"/>
              </a:spcAft>
              <a:buClr>
                <a:schemeClr val="bg1">
                  <a:lumMod val="65000"/>
                </a:schemeClr>
              </a:buClr>
              <a:buSzPct val="80000"/>
              <a:buFont typeface="Wingdings" panose="05000000000000000000" pitchFamily="2" charset="2"/>
              <a:buChar char="n"/>
              <a:defRPr lang="en-US" sz="1400" b="0" dirty="0" smtClean="0">
                <a:solidFill>
                  <a:schemeClr val="tx1"/>
                </a:solidFill>
                <a:latin typeface="+mn-lt"/>
                <a:ea typeface="+mn-ea"/>
                <a:cs typeface="+mn-cs"/>
              </a:defRPr>
            </a:lvl2pPr>
            <a:lvl3pPr marL="1079500" indent="-165100"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600" b="0">
                <a:solidFill>
                  <a:schemeClr val="tx1"/>
                </a:solidFill>
                <a:latin typeface="+mn-lt"/>
              </a:defRPr>
            </a:lvl3pPr>
            <a:lvl4pPr marL="1439863" indent="-231775"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400" b="0">
                <a:solidFill>
                  <a:schemeClr val="tx1"/>
                </a:solidFill>
                <a:latin typeface="+mn-lt"/>
              </a:defRPr>
            </a:lvl4pPr>
            <a:lvl5pPr marL="1862138" indent="-231775" algn="l" rtl="0" eaLnBrk="0" fontAlgn="base" hangingPunct="0">
              <a:spcBef>
                <a:spcPct val="20000"/>
              </a:spcBef>
              <a:spcAft>
                <a:spcPct val="0"/>
              </a:spcAft>
              <a:buClr>
                <a:schemeClr val="bg1">
                  <a:lumMod val="65000"/>
                </a:schemeClr>
              </a:buClr>
              <a:buFont typeface="Wingdings" panose="05000000000000000000" pitchFamily="2" charset="2"/>
              <a:buChar char="§"/>
              <a:defRPr sz="1200" b="0">
                <a:solidFill>
                  <a:schemeClr val="tx1"/>
                </a:solidFill>
                <a:latin typeface="+mn-lt"/>
              </a:defRPr>
            </a:lvl5pPr>
            <a:lvl6pPr marL="23193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6pPr>
            <a:lvl7pPr marL="27765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7pPr>
            <a:lvl8pPr marL="32337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8pPr>
            <a:lvl9pPr marL="36909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20000"/>
              </a:spcAft>
              <a:buClr>
                <a:sysClr val="window" lastClr="FFFFFF">
                  <a:lumMod val="65000"/>
                </a:sysClr>
              </a:buClr>
              <a:buSzPct val="120000"/>
              <a:buFont typeface="Wingdings" panose="05000000000000000000" pitchFamily="2" charset="2"/>
              <a:buNone/>
              <a:tabLst/>
              <a:defRPr/>
            </a:pPr>
            <a:r>
              <a:rPr kumimoji="0" lang="en-GB" sz="1800" b="1" i="0" u="none" strike="noStrike" kern="0" cap="none" spc="0" normalizeH="0" baseline="0" noProof="0">
                <a:ln>
                  <a:noFill/>
                </a:ln>
                <a:solidFill>
                  <a:srgbClr val="0C0C0C"/>
                </a:solidFill>
                <a:effectLst/>
                <a:uLnTx/>
                <a:uFillTx/>
                <a:ea typeface="+mn-ea"/>
                <a:cs typeface="+mn-cs"/>
              </a:rPr>
              <a:t>Built-in Assessment</a:t>
            </a:r>
            <a:endParaRPr kumimoji="0" lang="en-GB" sz="1600" b="1" i="0" u="none" strike="noStrike" kern="0" cap="none" spc="0" normalizeH="0" baseline="0" noProof="0">
              <a:ln>
                <a:noFill/>
              </a:ln>
              <a:solidFill>
                <a:srgbClr val="0C0C0C"/>
              </a:solidFill>
              <a:effectLst/>
              <a:uLnTx/>
              <a:uFillTx/>
              <a:ea typeface="+mn-ea"/>
              <a:cs typeface="+mn-cs"/>
            </a:endParaRPr>
          </a:p>
          <a:p>
            <a:pPr marL="766763" lvl="1" indent="-285750">
              <a:buClr>
                <a:schemeClr val="accent1"/>
              </a:buClr>
              <a:buSzPct val="100000"/>
              <a:buFont typeface="Wingdings" panose="05000000000000000000" pitchFamily="2" charset="2"/>
              <a:buChar char="§"/>
            </a:pPr>
            <a:r>
              <a:rPr lang="en-GB"/>
              <a:t>Simulation exercises</a:t>
            </a:r>
          </a:p>
          <a:p>
            <a:pPr marL="481013" lvl="1" indent="0">
              <a:buClr>
                <a:schemeClr val="accent1"/>
              </a:buClr>
              <a:buSzPct val="100000"/>
              <a:buNone/>
            </a:pPr>
            <a:r>
              <a:rPr lang="en-GB" sz="1000"/>
              <a:t>		</a:t>
            </a:r>
          </a:p>
          <a:p>
            <a:pPr marL="766763" lvl="1" indent="-285750">
              <a:buClr>
                <a:schemeClr val="accent1"/>
              </a:buClr>
              <a:buSzPct val="100000"/>
              <a:buFont typeface="Wingdings" panose="05000000000000000000" pitchFamily="2" charset="2"/>
              <a:buChar char="§"/>
            </a:pPr>
            <a:r>
              <a:rPr lang="en-GB"/>
              <a:t>Quizzes</a:t>
            </a:r>
          </a:p>
        </p:txBody>
      </p:sp>
      <p:pic>
        <p:nvPicPr>
          <p:cNvPr id="18" name="Graphic 17" descr="Programmer male with solid fill">
            <a:extLst>
              <a:ext uri="{FF2B5EF4-FFF2-40B4-BE49-F238E27FC236}">
                <a16:creationId xmlns:a16="http://schemas.microsoft.com/office/drawing/2014/main" id="{0E925A1E-992E-436C-B054-2BD64F9723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80355" y="5200404"/>
            <a:ext cx="468000" cy="468000"/>
          </a:xfrm>
          <a:prstGeom prst="rect">
            <a:avLst/>
          </a:prstGeom>
        </p:spPr>
      </p:pic>
      <p:pic>
        <p:nvPicPr>
          <p:cNvPr id="19" name="Graphic 18" descr="Playbook with solid fill">
            <a:extLst>
              <a:ext uri="{FF2B5EF4-FFF2-40B4-BE49-F238E27FC236}">
                <a16:creationId xmlns:a16="http://schemas.microsoft.com/office/drawing/2014/main" id="{08A276C7-786B-488E-8D66-FB29FCE7A9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30980" y="5210670"/>
            <a:ext cx="468000" cy="468000"/>
          </a:xfrm>
          <a:prstGeom prst="rect">
            <a:avLst/>
          </a:prstGeom>
        </p:spPr>
      </p:pic>
      <p:sp>
        <p:nvSpPr>
          <p:cNvPr id="11" name="Content Placeholder 3">
            <a:extLst>
              <a:ext uri="{FF2B5EF4-FFF2-40B4-BE49-F238E27FC236}">
                <a16:creationId xmlns:a16="http://schemas.microsoft.com/office/drawing/2014/main" id="{C587C7E9-D21C-41BC-918A-F1BC1F67B302}"/>
              </a:ext>
            </a:extLst>
          </p:cNvPr>
          <p:cNvSpPr txBox="1">
            <a:spLocks/>
          </p:cNvSpPr>
          <p:nvPr/>
        </p:nvSpPr>
        <p:spPr bwMode="auto">
          <a:xfrm>
            <a:off x="957741" y="3337562"/>
            <a:ext cx="10276514" cy="984885"/>
          </a:xfrm>
          <a:prstGeom prst="rect">
            <a:avLst/>
          </a:prstGeom>
          <a:solidFill>
            <a:schemeClr val="bg1">
              <a:lumMod val="95000"/>
            </a:schemeClr>
          </a:solidFill>
          <a:ln w="28575">
            <a:solidFill>
              <a:srgbClr val="FFB71B"/>
            </a:solidFill>
          </a:ln>
        </p:spPr>
        <p:txBody>
          <a:bodyPr vert="horz" wrap="square" lIns="91440" tIns="45720" rIns="91440" bIns="45720" numCol="1" anchor="t" anchorCtr="0" compatLnSpc="1">
            <a:prstTxWarp prst="textNoShape">
              <a:avLst/>
            </a:prstTxWarp>
            <a:spAutoFit/>
          </a:bodyPr>
          <a:lstStyle>
            <a:lvl1pPr marL="0" indent="0" algn="ctr" rtl="0" eaLnBrk="0" fontAlgn="base" hangingPunct="0">
              <a:spcBef>
                <a:spcPct val="20000"/>
              </a:spcBef>
              <a:spcAft>
                <a:spcPct val="20000"/>
              </a:spcAft>
              <a:buClr>
                <a:schemeClr val="bg1">
                  <a:lumMod val="65000"/>
                </a:schemeClr>
              </a:buClr>
              <a:buSzPct val="120000"/>
              <a:buFont typeface="Wingdings" panose="05000000000000000000" pitchFamily="2" charset="2"/>
              <a:buNone/>
              <a:defRPr sz="1800" b="1">
                <a:solidFill>
                  <a:schemeClr val="tx1"/>
                </a:solidFill>
                <a:latin typeface="+mn-lt"/>
                <a:ea typeface="+mn-ea"/>
                <a:cs typeface="+mn-cs"/>
              </a:defRPr>
            </a:lvl1pPr>
            <a:lvl2pPr marL="827088" indent="-346075" algn="l" rtl="0" eaLnBrk="0" fontAlgn="base" hangingPunct="0">
              <a:spcBef>
                <a:spcPct val="20000"/>
              </a:spcBef>
              <a:spcAft>
                <a:spcPct val="20000"/>
              </a:spcAft>
              <a:buClr>
                <a:schemeClr val="bg1">
                  <a:lumMod val="65000"/>
                </a:schemeClr>
              </a:buClr>
              <a:buSzPct val="80000"/>
              <a:buFont typeface="Wingdings" panose="05000000000000000000" pitchFamily="2" charset="2"/>
              <a:buChar char="n"/>
              <a:defRPr lang="en-US" sz="1400" b="0" dirty="0" smtClean="0">
                <a:solidFill>
                  <a:schemeClr val="tx1"/>
                </a:solidFill>
                <a:latin typeface="+mn-lt"/>
                <a:ea typeface="+mn-ea"/>
                <a:cs typeface="+mn-cs"/>
              </a:defRPr>
            </a:lvl2pPr>
            <a:lvl3pPr marL="1079500" indent="-165100"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600" b="0">
                <a:solidFill>
                  <a:schemeClr val="tx1"/>
                </a:solidFill>
                <a:latin typeface="+mn-lt"/>
              </a:defRPr>
            </a:lvl3pPr>
            <a:lvl4pPr marL="1439863" indent="-231775"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400" b="0">
                <a:solidFill>
                  <a:schemeClr val="tx1"/>
                </a:solidFill>
                <a:latin typeface="+mn-lt"/>
              </a:defRPr>
            </a:lvl4pPr>
            <a:lvl5pPr marL="1862138" indent="-231775" algn="l" rtl="0" eaLnBrk="0" fontAlgn="base" hangingPunct="0">
              <a:spcBef>
                <a:spcPct val="20000"/>
              </a:spcBef>
              <a:spcAft>
                <a:spcPct val="0"/>
              </a:spcAft>
              <a:buClr>
                <a:schemeClr val="bg1">
                  <a:lumMod val="65000"/>
                </a:schemeClr>
              </a:buClr>
              <a:buFont typeface="Wingdings" panose="05000000000000000000" pitchFamily="2" charset="2"/>
              <a:buChar char="§"/>
              <a:defRPr sz="1200" b="0">
                <a:solidFill>
                  <a:schemeClr val="tx1"/>
                </a:solidFill>
                <a:latin typeface="+mn-lt"/>
              </a:defRPr>
            </a:lvl5pPr>
            <a:lvl6pPr marL="23193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6pPr>
            <a:lvl7pPr marL="27765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7pPr>
            <a:lvl8pPr marL="32337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8pPr>
            <a:lvl9pPr marL="36909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20000"/>
              </a:spcAft>
              <a:buClr>
                <a:sysClr val="window" lastClr="FFFFFF">
                  <a:lumMod val="65000"/>
                </a:sysClr>
              </a:buClr>
              <a:buSzPct val="120000"/>
              <a:buFont typeface="Wingdings" panose="05000000000000000000" pitchFamily="2" charset="2"/>
              <a:buNone/>
              <a:tabLst/>
              <a:defRPr/>
            </a:pPr>
            <a:r>
              <a:rPr kumimoji="0" lang="en-GB" sz="1800" b="1" i="0" u="none" strike="noStrike" kern="0" cap="none" spc="0" normalizeH="0" baseline="0" noProof="0" dirty="0">
                <a:ln>
                  <a:noFill/>
                </a:ln>
                <a:solidFill>
                  <a:srgbClr val="0C0C0C"/>
                </a:solidFill>
                <a:effectLst/>
                <a:uLnTx/>
                <a:uFillTx/>
                <a:ea typeface="+mn-ea"/>
                <a:cs typeface="+mn-cs"/>
              </a:rPr>
              <a:t>Resources</a:t>
            </a:r>
          </a:p>
          <a:p>
            <a:pPr marL="766445" lvl="1" indent="-285750">
              <a:buClr>
                <a:schemeClr val="accent1"/>
              </a:buClr>
              <a:buSzPct val="100000"/>
              <a:buFont typeface="Wingdings" panose="05000000000000000000" pitchFamily="2" charset="2"/>
              <a:buChar char="§"/>
            </a:pPr>
            <a:r>
              <a:rPr lang="en-GB" dirty="0">
                <a:solidFill>
                  <a:schemeClr val="accent3">
                    <a:lumMod val="75000"/>
                  </a:schemeClr>
                </a:solidFill>
              </a:rPr>
              <a:t>Text: </a:t>
            </a:r>
            <a:r>
              <a:rPr lang="en-GB" i="1" dirty="0">
                <a:solidFill>
                  <a:schemeClr val="accent3">
                    <a:lumMod val="75000"/>
                  </a:schemeClr>
                </a:solidFill>
              </a:rPr>
              <a:t>“Understanding Digital Signal Processing” </a:t>
            </a:r>
            <a:r>
              <a:rPr lang="en-GB" dirty="0">
                <a:solidFill>
                  <a:schemeClr val="accent3">
                    <a:lumMod val="75000"/>
                  </a:schemeClr>
                </a:solidFill>
              </a:rPr>
              <a:t>– R. Lyons</a:t>
            </a:r>
          </a:p>
          <a:p>
            <a:pPr marL="766445" lvl="1" indent="-285750">
              <a:buClr>
                <a:schemeClr val="accent1"/>
              </a:buClr>
              <a:buSzPct val="100000"/>
              <a:buFont typeface="Wingdings" panose="05000000000000000000" pitchFamily="2" charset="2"/>
              <a:buChar char="§"/>
            </a:pPr>
            <a:r>
              <a:rPr lang="en-GB" dirty="0">
                <a:solidFill>
                  <a:schemeClr val="accent3">
                    <a:lumMod val="75000"/>
                  </a:schemeClr>
                </a:solidFill>
              </a:rPr>
              <a:t>Software: Ansys Sound v23R2 (please note that all project files are available in the downloaded resource folder) </a:t>
            </a:r>
          </a:p>
        </p:txBody>
      </p:sp>
      <p:sp>
        <p:nvSpPr>
          <p:cNvPr id="12" name="Content Placeholder 3">
            <a:extLst>
              <a:ext uri="{FF2B5EF4-FFF2-40B4-BE49-F238E27FC236}">
                <a16:creationId xmlns:a16="http://schemas.microsoft.com/office/drawing/2014/main" id="{B119C578-D161-4E26-AB13-3461CA21F446}"/>
              </a:ext>
            </a:extLst>
          </p:cNvPr>
          <p:cNvSpPr txBox="1">
            <a:spLocks/>
          </p:cNvSpPr>
          <p:nvPr/>
        </p:nvSpPr>
        <p:spPr bwMode="auto">
          <a:xfrm>
            <a:off x="957741" y="4791151"/>
            <a:ext cx="5066251" cy="1286506"/>
          </a:xfrm>
          <a:prstGeom prst="rect">
            <a:avLst/>
          </a:prstGeom>
          <a:solidFill>
            <a:schemeClr val="bg1">
              <a:lumMod val="95000"/>
            </a:schemeClr>
          </a:solidFill>
          <a:ln w="28575">
            <a:solidFill>
              <a:srgbClr val="FFB71B"/>
            </a:solidFill>
          </a:ln>
        </p:spPr>
        <p:txBody>
          <a:bodyPr vert="horz" wrap="square" lIns="91440" tIns="45720" rIns="91440" bIns="45720" numCol="1" anchor="t" anchorCtr="0" compatLnSpc="1">
            <a:prstTxWarp prst="textNoShape">
              <a:avLst/>
            </a:prstTxWarp>
            <a:spAutoFit/>
          </a:bodyPr>
          <a:lstStyle>
            <a:lvl1pPr marL="0" indent="0" algn="ctr" rtl="0" eaLnBrk="0" fontAlgn="base" hangingPunct="0">
              <a:spcBef>
                <a:spcPct val="20000"/>
              </a:spcBef>
              <a:spcAft>
                <a:spcPct val="20000"/>
              </a:spcAft>
              <a:buClr>
                <a:schemeClr val="bg1">
                  <a:lumMod val="65000"/>
                </a:schemeClr>
              </a:buClr>
              <a:buSzPct val="120000"/>
              <a:buFont typeface="Wingdings" panose="05000000000000000000" pitchFamily="2" charset="2"/>
              <a:buNone/>
              <a:defRPr sz="1800" b="1">
                <a:solidFill>
                  <a:schemeClr val="tx1"/>
                </a:solidFill>
                <a:latin typeface="+mn-lt"/>
                <a:ea typeface="+mn-ea"/>
                <a:cs typeface="+mn-cs"/>
              </a:defRPr>
            </a:lvl1pPr>
            <a:lvl2pPr marL="827088" indent="-346075" algn="l" rtl="0" eaLnBrk="0" fontAlgn="base" hangingPunct="0">
              <a:spcBef>
                <a:spcPct val="20000"/>
              </a:spcBef>
              <a:spcAft>
                <a:spcPct val="20000"/>
              </a:spcAft>
              <a:buClr>
                <a:schemeClr val="bg1">
                  <a:lumMod val="65000"/>
                </a:schemeClr>
              </a:buClr>
              <a:buSzPct val="80000"/>
              <a:buFont typeface="Wingdings" panose="05000000000000000000" pitchFamily="2" charset="2"/>
              <a:buChar char="n"/>
              <a:defRPr lang="en-US" sz="1400" b="0" dirty="0" smtClean="0">
                <a:solidFill>
                  <a:schemeClr val="tx1"/>
                </a:solidFill>
                <a:latin typeface="+mn-lt"/>
                <a:ea typeface="+mn-ea"/>
                <a:cs typeface="+mn-cs"/>
              </a:defRPr>
            </a:lvl2pPr>
            <a:lvl3pPr marL="1079500" indent="-165100"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600" b="0">
                <a:solidFill>
                  <a:schemeClr val="tx1"/>
                </a:solidFill>
                <a:latin typeface="+mn-lt"/>
              </a:defRPr>
            </a:lvl3pPr>
            <a:lvl4pPr marL="1439863" indent="-231775"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400" b="0">
                <a:solidFill>
                  <a:schemeClr val="tx1"/>
                </a:solidFill>
                <a:latin typeface="+mn-lt"/>
              </a:defRPr>
            </a:lvl4pPr>
            <a:lvl5pPr marL="1862138" indent="-231775" algn="l" rtl="0" eaLnBrk="0" fontAlgn="base" hangingPunct="0">
              <a:spcBef>
                <a:spcPct val="20000"/>
              </a:spcBef>
              <a:spcAft>
                <a:spcPct val="0"/>
              </a:spcAft>
              <a:buClr>
                <a:schemeClr val="bg1">
                  <a:lumMod val="65000"/>
                </a:schemeClr>
              </a:buClr>
              <a:buFont typeface="Wingdings" panose="05000000000000000000" pitchFamily="2" charset="2"/>
              <a:buChar char="§"/>
              <a:defRPr sz="1200" b="0">
                <a:solidFill>
                  <a:schemeClr val="tx1"/>
                </a:solidFill>
                <a:latin typeface="+mn-lt"/>
              </a:defRPr>
            </a:lvl5pPr>
            <a:lvl6pPr marL="23193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6pPr>
            <a:lvl7pPr marL="27765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7pPr>
            <a:lvl8pPr marL="32337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8pPr>
            <a:lvl9pPr marL="36909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20000"/>
              </a:spcAft>
              <a:buClr>
                <a:sysClr val="window" lastClr="FFFFFF">
                  <a:lumMod val="65000"/>
                </a:sysClr>
              </a:buClr>
              <a:buSzPct val="120000"/>
              <a:buFont typeface="Wingdings" panose="05000000000000000000" pitchFamily="2" charset="2"/>
              <a:buNone/>
              <a:tabLst/>
              <a:defRPr/>
            </a:pPr>
            <a:r>
              <a:rPr kumimoji="0" lang="en-GB" sz="1800" b="1" i="0" u="none" strike="noStrike" kern="0" cap="none" spc="0" normalizeH="0" baseline="0" noProof="0">
                <a:ln>
                  <a:noFill/>
                </a:ln>
                <a:solidFill>
                  <a:srgbClr val="0C0C0C"/>
                </a:solidFill>
                <a:effectLst/>
                <a:uLnTx/>
                <a:uFillTx/>
                <a:ea typeface="+mn-ea"/>
                <a:cs typeface="+mn-cs"/>
              </a:rPr>
              <a:t>Further reading/information</a:t>
            </a:r>
          </a:p>
          <a:p>
            <a:pPr lvl="1">
              <a:buClr>
                <a:schemeClr val="accent1"/>
              </a:buClr>
              <a:buSzPct val="100000"/>
            </a:pPr>
            <a:r>
              <a:rPr lang="en-GB">
                <a:hlinkClick r:id="rId7"/>
              </a:rPr>
              <a:t>Ansys Academic</a:t>
            </a:r>
            <a:endParaRPr lang="en-GB">
              <a:hlinkClick r:id="rId8"/>
            </a:endParaRPr>
          </a:p>
          <a:p>
            <a:pPr lvl="1">
              <a:buClr>
                <a:schemeClr val="accent1"/>
              </a:buClr>
              <a:buSzPct val="100000"/>
            </a:pPr>
            <a:r>
              <a:rPr lang="en-GB">
                <a:hlinkClick r:id="rId8"/>
              </a:rPr>
              <a:t>Ansys Innovation Courses</a:t>
            </a:r>
            <a:endParaRPr lang="en-GB"/>
          </a:p>
          <a:p>
            <a:pPr lvl="1">
              <a:buClr>
                <a:schemeClr val="accent1"/>
              </a:buClr>
              <a:buSzPct val="100000"/>
            </a:pPr>
            <a:r>
              <a:rPr lang="en-GB">
                <a:hlinkClick r:id="rId9"/>
              </a:rPr>
              <a:t>Ansys Education Resources</a:t>
            </a:r>
            <a:endParaRPr lang="en-GB"/>
          </a:p>
        </p:txBody>
      </p:sp>
      <p:pic>
        <p:nvPicPr>
          <p:cNvPr id="13" name="Graphic 12" descr="Internet outline">
            <a:extLst>
              <a:ext uri="{FF2B5EF4-FFF2-40B4-BE49-F238E27FC236}">
                <a16:creationId xmlns:a16="http://schemas.microsoft.com/office/drawing/2014/main" id="{7927B71F-C26A-416D-9D20-2B1035EB3F5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64729" y="5202971"/>
            <a:ext cx="752604" cy="764486"/>
          </a:xfrm>
          <a:prstGeom prst="rect">
            <a:avLst/>
          </a:prstGeom>
        </p:spPr>
      </p:pic>
    </p:spTree>
    <p:extLst>
      <p:ext uri="{BB962C8B-B14F-4D97-AF65-F5344CB8AC3E}">
        <p14:creationId xmlns:p14="http://schemas.microsoft.com/office/powerpoint/2010/main" val="3880842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161B3E-1011-4133-16C1-EBA2CB33A58F}"/>
              </a:ext>
            </a:extLst>
          </p:cNvPr>
          <p:cNvSpPr>
            <a:spLocks noGrp="1"/>
          </p:cNvSpPr>
          <p:nvPr>
            <p:ph type="body" sz="quarter" idx="10"/>
          </p:nvPr>
        </p:nvSpPr>
        <p:spPr/>
        <p:txBody>
          <a:bodyPr vert="horz" lIns="91440" tIns="45720" rIns="91440" bIns="45720" rtlCol="0" anchor="t">
            <a:normAutofit/>
          </a:bodyPr>
          <a:lstStyle/>
          <a:p>
            <a:r>
              <a:rPr lang="en-US" dirty="0">
                <a:latin typeface="Calibri"/>
                <a:ea typeface="Calibri"/>
                <a:cs typeface="Calibri"/>
              </a:rPr>
              <a:t>What would an expert do?</a:t>
            </a:r>
            <a:endParaRPr lang="en-US" dirty="0"/>
          </a:p>
        </p:txBody>
      </p:sp>
      <p:sp>
        <p:nvSpPr>
          <p:cNvPr id="2" name="Slide Number Placeholder 1">
            <a:extLst>
              <a:ext uri="{FF2B5EF4-FFF2-40B4-BE49-F238E27FC236}">
                <a16:creationId xmlns:a16="http://schemas.microsoft.com/office/drawing/2014/main" id="{A391C3E7-054E-6F7C-3304-76E2069641B2}"/>
              </a:ext>
            </a:extLst>
          </p:cNvPr>
          <p:cNvSpPr>
            <a:spLocks noGrp="1"/>
          </p:cNvSpPr>
          <p:nvPr>
            <p:ph type="sldNum" sz="quarter" idx="4294967295"/>
          </p:nvPr>
        </p:nvSpPr>
        <p:spPr>
          <a:xfrm>
            <a:off x="0" y="6542088"/>
            <a:ext cx="2743200" cy="249237"/>
          </a:xfrm>
        </p:spPr>
        <p:txBody>
          <a:bodyPr/>
          <a:lstStyle/>
          <a:p>
            <a:fld id="{F0D23093-2AB0-F74C-B865-1A12A15B650E}" type="slidenum">
              <a:rPr lang="en-US" smtClean="0"/>
              <a:pPr/>
              <a:t>20</a:t>
            </a:fld>
            <a:endParaRPr lang="en-US"/>
          </a:p>
        </p:txBody>
      </p:sp>
    </p:spTree>
    <p:extLst>
      <p:ext uri="{BB962C8B-B14F-4D97-AF65-F5344CB8AC3E}">
        <p14:creationId xmlns:p14="http://schemas.microsoft.com/office/powerpoint/2010/main" val="2471973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9B865D-5E02-1BEB-E9E3-5665630D406D}"/>
              </a:ext>
            </a:extLst>
          </p:cNvPr>
          <p:cNvPicPr>
            <a:picLocks noChangeAspect="1"/>
          </p:cNvPicPr>
          <p:nvPr/>
        </p:nvPicPr>
        <p:blipFill>
          <a:blip r:embed="rId2"/>
          <a:stretch>
            <a:fillRect/>
          </a:stretch>
        </p:blipFill>
        <p:spPr>
          <a:xfrm>
            <a:off x="6095998" y="983531"/>
            <a:ext cx="5486401" cy="2221991"/>
          </a:xfrm>
          <a:prstGeom prst="rect">
            <a:avLst/>
          </a:prstGeom>
          <a:noFill/>
        </p:spPr>
      </p:pic>
      <p:sp>
        <p:nvSpPr>
          <p:cNvPr id="2" name="Slide Number Placeholder 1">
            <a:extLst>
              <a:ext uri="{FF2B5EF4-FFF2-40B4-BE49-F238E27FC236}">
                <a16:creationId xmlns:a16="http://schemas.microsoft.com/office/drawing/2014/main" id="{33E39177-C73D-35EC-78C0-65E8529CB3E2}"/>
              </a:ext>
            </a:extLst>
          </p:cNvPr>
          <p:cNvSpPr>
            <a:spLocks noGrp="1"/>
          </p:cNvSpPr>
          <p:nvPr>
            <p:ph type="sldNum" sz="quarter" idx="15"/>
          </p:nvPr>
        </p:nvSpPr>
        <p:spPr>
          <a:xfrm>
            <a:off x="546100" y="6542840"/>
            <a:ext cx="2743200" cy="247724"/>
          </a:xfrm>
        </p:spPr>
        <p:txBody>
          <a:bodyPr anchor="ctr">
            <a:normAutofit/>
          </a:bodyPr>
          <a:lstStyle/>
          <a:p>
            <a:pPr>
              <a:lnSpc>
                <a:spcPct val="90000"/>
              </a:lnSpc>
              <a:spcAft>
                <a:spcPts val="600"/>
              </a:spcAft>
            </a:pPr>
            <a:fld id="{F0D23093-2AB0-F74C-B865-1A12A15B650E}" type="slidenum">
              <a:rPr lang="en-US" sz="1100" smtClean="0"/>
              <a:pPr>
                <a:lnSpc>
                  <a:spcPct val="90000"/>
                </a:lnSpc>
                <a:spcAft>
                  <a:spcPts val="600"/>
                </a:spcAft>
              </a:pPr>
              <a:t>21</a:t>
            </a:fld>
            <a:endParaRPr lang="en-US" sz="1100"/>
          </a:p>
        </p:txBody>
      </p:sp>
      <p:sp>
        <p:nvSpPr>
          <p:cNvPr id="3" name="Title 2">
            <a:extLst>
              <a:ext uri="{FF2B5EF4-FFF2-40B4-BE49-F238E27FC236}">
                <a16:creationId xmlns:a16="http://schemas.microsoft.com/office/drawing/2014/main" id="{12D451C3-BC4D-CD0B-B21A-96C6833BBB1C}"/>
              </a:ext>
            </a:extLst>
          </p:cNvPr>
          <p:cNvSpPr>
            <a:spLocks noGrp="1"/>
          </p:cNvSpPr>
          <p:nvPr>
            <p:ph type="title"/>
          </p:nvPr>
        </p:nvSpPr>
        <p:spPr>
          <a:xfrm>
            <a:off x="609601" y="148581"/>
            <a:ext cx="10972799" cy="845837"/>
          </a:xfrm>
        </p:spPr>
        <p:txBody>
          <a:bodyPr anchor="t">
            <a:normAutofit/>
          </a:bodyPr>
          <a:lstStyle/>
          <a:p>
            <a:r>
              <a:rPr lang="en-US" dirty="0"/>
              <a:t>Solution – Part 1 – Getting Started (1/2)</a:t>
            </a:r>
          </a:p>
        </p:txBody>
      </p:sp>
      <mc:AlternateContent xmlns:mc="http://schemas.openxmlformats.org/markup-compatibility/2006" xmlns:a14="http://schemas.microsoft.com/office/drawing/2010/main">
        <mc:Choice Requires="a14">
          <p:sp>
            <p:nvSpPr>
              <p:cNvPr id="11" name="Text Placeholder 4">
                <a:extLst>
                  <a:ext uri="{FF2B5EF4-FFF2-40B4-BE49-F238E27FC236}">
                    <a16:creationId xmlns:a16="http://schemas.microsoft.com/office/drawing/2014/main" id="{9CF9C1B2-4F64-B1E9-938A-4547906315E4}"/>
                  </a:ext>
                </a:extLst>
              </p:cNvPr>
              <p:cNvSpPr>
                <a:spLocks noGrp="1"/>
              </p:cNvSpPr>
              <p:nvPr>
                <p:ph type="body" sz="quarter" idx="13"/>
              </p:nvPr>
            </p:nvSpPr>
            <p:spPr>
              <a:xfrm>
                <a:off x="609600" y="1447800"/>
                <a:ext cx="5257800" cy="4572000"/>
              </a:xfrm>
            </p:spPr>
            <p:style>
              <a:lnRef idx="2">
                <a:schemeClr val="accent1"/>
              </a:lnRef>
              <a:fillRef idx="1">
                <a:schemeClr val="lt1"/>
              </a:fillRef>
              <a:effectRef idx="0">
                <a:schemeClr val="accent1"/>
              </a:effectRef>
              <a:fontRef idx="minor">
                <a:schemeClr val="dk1"/>
              </a:fontRef>
            </p:style>
            <p:txBody>
              <a:bodyPr>
                <a:normAutofit fontScale="85000" lnSpcReduction="10000"/>
              </a:bodyPr>
              <a:lstStyle/>
              <a:p>
                <a:r>
                  <a:rPr lang="en-US" b="1" dirty="0"/>
                  <a:t>To display a profile</a:t>
                </a:r>
                <a:r>
                  <a:rPr lang="en-US" dirty="0"/>
                  <a:t>, you should use </a:t>
                </a:r>
                <a:r>
                  <a:rPr lang="en-US" i="1" dirty="0"/>
                  <a:t>“Tools &gt; Display RPM Profile” </a:t>
                </a:r>
                <a:r>
                  <a:rPr lang="en-US" dirty="0"/>
                  <a:t>and it will appear in a new block (Green curve on the right)</a:t>
                </a:r>
              </a:p>
              <a:p>
                <a:r>
                  <a:rPr lang="en-US" dirty="0"/>
                  <a:t>(Optional) Once the profile is displayed, you can extract it to a new window by using </a:t>
                </a:r>
                <a:r>
                  <a:rPr lang="en-US" i="1" dirty="0"/>
                  <a:t>“right click &gt; Copy and Paste in a New Window”</a:t>
                </a:r>
              </a:p>
              <a:p>
                <a:r>
                  <a:rPr lang="en-US" dirty="0"/>
                  <a:t>Cursors can be used to determine values of the curves. Here we obtain :</a:t>
                </a:r>
              </a:p>
              <a:p>
                <a:pPr lvl="1"/>
                <a14:m>
                  <m:oMath xmlns:m="http://schemas.openxmlformats.org/officeDocument/2006/math">
                    <m:r>
                      <a:rPr lang="en-US" b="0" i="1" smtClean="0">
                        <a:latin typeface="Cambria Math" panose="02040503050406030204" pitchFamily="18" charset="0"/>
                      </a:rPr>
                      <m:t>𝑅𝑃</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𝑚𝑖𝑛</m:t>
                        </m:r>
                      </m:sub>
                    </m:sSub>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≅974 </m:t>
                    </m:r>
                    <m:r>
                      <a:rPr lang="en-US" b="0" i="1" smtClean="0">
                        <a:latin typeface="Cambria Math" panose="02040503050406030204" pitchFamily="18" charset="0"/>
                        <a:ea typeface="Cambria Math" panose="02040503050406030204" pitchFamily="18" charset="0"/>
                      </a:rPr>
                      <m:t>𝑟𝑝𝑚</m:t>
                    </m:r>
                  </m:oMath>
                </a14:m>
                <a:endParaRPr lang="en-US" b="0" dirty="0">
                  <a:ea typeface="Cambria Math" panose="02040503050406030204" pitchFamily="18" charset="0"/>
                </a:endParaRPr>
              </a:p>
              <a:p>
                <a:pPr lvl="1"/>
                <a14:m>
                  <m:oMath xmlns:m="http://schemas.openxmlformats.org/officeDocument/2006/math">
                    <m:r>
                      <a:rPr lang="en-US" b="0" i="1" smtClean="0">
                        <a:latin typeface="Cambria Math" panose="02040503050406030204" pitchFamily="18" charset="0"/>
                      </a:rPr>
                      <m:t>𝑅𝑃</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𝑚𝑎𝑥</m:t>
                        </m:r>
                      </m:sub>
                    </m:sSub>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≅4821 </m:t>
                    </m:r>
                    <m:r>
                      <a:rPr lang="en-US" b="0" i="1" smtClean="0">
                        <a:latin typeface="Cambria Math" panose="02040503050406030204" pitchFamily="18" charset="0"/>
                        <a:ea typeface="Cambria Math" panose="02040503050406030204" pitchFamily="18" charset="0"/>
                      </a:rPr>
                      <m:t>𝑟𝑝𝑚</m:t>
                    </m:r>
                  </m:oMath>
                </a14:m>
                <a:endParaRPr lang="en-US" b="0" dirty="0">
                  <a:ea typeface="Cambria Math" panose="02040503050406030204" pitchFamily="18" charset="0"/>
                </a:endParaRPr>
              </a:p>
              <a:p>
                <a:r>
                  <a:rPr lang="en-US" dirty="0"/>
                  <a:t>From this we deduce the associated frequencies :</a:t>
                </a: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𝑚𝑖𝑛</m:t>
                        </m:r>
                      </m:sub>
                    </m:sSub>
                    <m:r>
                      <a:rPr lang="en-US" b="0" i="1" smtClean="0">
                        <a:latin typeface="Cambria Math" panose="02040503050406030204" pitchFamily="18" charset="0"/>
                      </a:rPr>
                      <m:t> </m:t>
                    </m:r>
                    <m:r>
                      <a:rPr lang="en-US" i="1">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f>
                      <m:fPr>
                        <m:ctrlPr>
                          <a:rPr lang="en-US" b="0" i="1" smtClean="0">
                            <a:latin typeface="Cambria Math" panose="02040503050406030204" pitchFamily="18" charset="0"/>
                          </a:rPr>
                        </m:ctrlPr>
                      </m:fPr>
                      <m:num>
                        <m:r>
                          <a:rPr lang="en-US" i="1">
                            <a:latin typeface="Cambria Math" panose="02040503050406030204" pitchFamily="18" charset="0"/>
                          </a:rPr>
                          <m:t>𝑅𝑃</m:t>
                        </m:r>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𝑚𝑖𝑛</m:t>
                            </m:r>
                          </m:sub>
                        </m:sSub>
                      </m:num>
                      <m:den>
                        <m:r>
                          <a:rPr lang="en-US" b="0" i="1" smtClean="0">
                            <a:latin typeface="Cambria Math" panose="02040503050406030204" pitchFamily="18" charset="0"/>
                          </a:rPr>
                          <m:t>60</m:t>
                        </m:r>
                      </m:den>
                    </m:f>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16.2 </m:t>
                    </m:r>
                    <m:r>
                      <a:rPr lang="en-US" b="0" i="1" smtClean="0">
                        <a:latin typeface="Cambria Math" panose="02040503050406030204" pitchFamily="18" charset="0"/>
                      </a:rPr>
                      <m:t>𝐻𝑧</m:t>
                    </m:r>
                    <m:r>
                      <a:rPr lang="en-US" b="0" i="1" smtClean="0">
                        <a:latin typeface="Cambria Math" panose="02040503050406030204" pitchFamily="18" charset="0"/>
                      </a:rPr>
                      <m:t> </m:t>
                    </m:r>
                  </m:oMath>
                </a14:m>
                <a:endParaRPr lang="en-US" b="0" dirty="0"/>
              </a:p>
              <a:p>
                <a:pPr marL="230188" lvl="1" indent="0">
                  <a:buNone/>
                </a:pPr>
                <a:endParaRPr lang="en-US" b="0"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𝑚𝑎𝑥</m:t>
                        </m:r>
                      </m:sub>
                    </m:sSub>
                    <m:r>
                      <a:rPr lang="en-US" i="1">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𝑅𝑃</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𝑀</m:t>
                            </m:r>
                          </m:e>
                          <m:sub>
                            <m:r>
                              <a:rPr lang="en-US" b="0" i="1" smtClean="0">
                                <a:latin typeface="Cambria Math" panose="02040503050406030204" pitchFamily="18" charset="0"/>
                                <a:ea typeface="Cambria Math" panose="02040503050406030204" pitchFamily="18" charset="0"/>
                              </a:rPr>
                              <m:t>𝑚𝑎𝑥</m:t>
                            </m:r>
                          </m:sub>
                        </m:sSub>
                      </m:num>
                      <m:den>
                        <m:r>
                          <a:rPr lang="en-US" b="0" i="1" smtClean="0">
                            <a:latin typeface="Cambria Math" panose="02040503050406030204" pitchFamily="18" charset="0"/>
                            <a:ea typeface="Cambria Math" panose="02040503050406030204" pitchFamily="18" charset="0"/>
                          </a:rPr>
                          <m:t>60</m:t>
                        </m:r>
                      </m:den>
                    </m:f>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80.3 </m:t>
                    </m:r>
                    <m:r>
                      <a:rPr lang="en-US" b="0" i="1" smtClean="0">
                        <a:latin typeface="Cambria Math" panose="02040503050406030204" pitchFamily="18" charset="0"/>
                        <a:ea typeface="Cambria Math" panose="02040503050406030204" pitchFamily="18" charset="0"/>
                      </a:rPr>
                      <m:t>𝐻𝑧</m:t>
                    </m:r>
                    <m:r>
                      <a:rPr lang="en-US" b="0" i="1" smtClean="0">
                        <a:latin typeface="Cambria Math" panose="02040503050406030204" pitchFamily="18" charset="0"/>
                        <a:ea typeface="Cambria Math" panose="02040503050406030204" pitchFamily="18" charset="0"/>
                      </a:rPr>
                      <m:t> </m:t>
                    </m:r>
                  </m:oMath>
                </a14:m>
                <a:r>
                  <a:rPr lang="en-US" dirty="0"/>
                  <a:t> </a:t>
                </a:r>
              </a:p>
              <a:p>
                <a:endParaRPr lang="en-US" dirty="0"/>
              </a:p>
              <a:p>
                <a:endParaRPr lang="en-US" dirty="0"/>
              </a:p>
            </p:txBody>
          </p:sp>
        </mc:Choice>
        <mc:Fallback xmlns="">
          <p:sp>
            <p:nvSpPr>
              <p:cNvPr id="11" name="Text Placeholder 4">
                <a:extLst>
                  <a:ext uri="{FF2B5EF4-FFF2-40B4-BE49-F238E27FC236}">
                    <a16:creationId xmlns:a16="http://schemas.microsoft.com/office/drawing/2014/main" id="{9CF9C1B2-4F64-B1E9-938A-4547906315E4}"/>
                  </a:ext>
                </a:extLst>
              </p:cNvPr>
              <p:cNvSpPr>
                <a:spLocks noGrp="1" noRot="1" noChangeAspect="1" noMove="1" noResize="1" noEditPoints="1" noAdjustHandles="1" noChangeArrowheads="1" noChangeShapeType="1" noTextEdit="1"/>
              </p:cNvSpPr>
              <p:nvPr>
                <p:ph type="body" sz="quarter" idx="13"/>
              </p:nvPr>
            </p:nvSpPr>
            <p:spPr>
              <a:xfrm>
                <a:off x="609600" y="1447800"/>
                <a:ext cx="5257800" cy="4572000"/>
              </a:xfrm>
              <a:blipFill>
                <a:blip r:embed="rId3"/>
                <a:stretch>
                  <a:fillRect l="-925" t="-1862"/>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D57B01DF-FDC8-6B50-DD99-B40DDC332671}"/>
              </a:ext>
            </a:extLst>
          </p:cNvPr>
          <p:cNvPicPr>
            <a:picLocks noChangeAspect="1"/>
          </p:cNvPicPr>
          <p:nvPr/>
        </p:nvPicPr>
        <p:blipFill>
          <a:blip r:embed="rId4"/>
          <a:stretch>
            <a:fillRect/>
          </a:stretch>
        </p:blipFill>
        <p:spPr>
          <a:xfrm>
            <a:off x="6095997" y="3652479"/>
            <a:ext cx="5525113" cy="2039194"/>
          </a:xfrm>
          <a:prstGeom prst="rect">
            <a:avLst/>
          </a:prstGeom>
        </p:spPr>
      </p:pic>
    </p:spTree>
    <p:extLst>
      <p:ext uri="{BB962C8B-B14F-4D97-AF65-F5344CB8AC3E}">
        <p14:creationId xmlns:p14="http://schemas.microsoft.com/office/powerpoint/2010/main" val="480825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E39177-C73D-35EC-78C0-65E8529CB3E2}"/>
              </a:ext>
            </a:extLst>
          </p:cNvPr>
          <p:cNvSpPr>
            <a:spLocks noGrp="1"/>
          </p:cNvSpPr>
          <p:nvPr>
            <p:ph type="sldNum" sz="quarter" idx="15"/>
          </p:nvPr>
        </p:nvSpPr>
        <p:spPr>
          <a:xfrm>
            <a:off x="546100" y="6542840"/>
            <a:ext cx="2743200" cy="247724"/>
          </a:xfrm>
        </p:spPr>
        <p:txBody>
          <a:bodyPr anchor="ctr">
            <a:normAutofit/>
          </a:bodyPr>
          <a:lstStyle/>
          <a:p>
            <a:pPr>
              <a:lnSpc>
                <a:spcPct val="90000"/>
              </a:lnSpc>
              <a:spcAft>
                <a:spcPts val="600"/>
              </a:spcAft>
            </a:pPr>
            <a:fld id="{F0D23093-2AB0-F74C-B865-1A12A15B650E}" type="slidenum">
              <a:rPr lang="en-US" sz="1100" smtClean="0"/>
              <a:pPr>
                <a:lnSpc>
                  <a:spcPct val="90000"/>
                </a:lnSpc>
                <a:spcAft>
                  <a:spcPts val="600"/>
                </a:spcAft>
              </a:pPr>
              <a:t>22</a:t>
            </a:fld>
            <a:endParaRPr lang="en-US" sz="1100"/>
          </a:p>
        </p:txBody>
      </p:sp>
      <p:sp>
        <p:nvSpPr>
          <p:cNvPr id="3" name="Title 2">
            <a:extLst>
              <a:ext uri="{FF2B5EF4-FFF2-40B4-BE49-F238E27FC236}">
                <a16:creationId xmlns:a16="http://schemas.microsoft.com/office/drawing/2014/main" id="{12D451C3-BC4D-CD0B-B21A-96C6833BBB1C}"/>
              </a:ext>
            </a:extLst>
          </p:cNvPr>
          <p:cNvSpPr>
            <a:spLocks noGrp="1"/>
          </p:cNvSpPr>
          <p:nvPr>
            <p:ph type="title"/>
          </p:nvPr>
        </p:nvSpPr>
        <p:spPr>
          <a:xfrm>
            <a:off x="609601" y="148581"/>
            <a:ext cx="10972799" cy="845837"/>
          </a:xfrm>
        </p:spPr>
        <p:txBody>
          <a:bodyPr anchor="t">
            <a:normAutofit/>
          </a:bodyPr>
          <a:lstStyle/>
          <a:p>
            <a:r>
              <a:rPr lang="en-US" dirty="0"/>
              <a:t>Solution – Part 1 – Getting Started (2/2)</a:t>
            </a:r>
          </a:p>
        </p:txBody>
      </p:sp>
      <p:sp>
        <p:nvSpPr>
          <p:cNvPr id="11" name="Text Placeholder 4">
            <a:extLst>
              <a:ext uri="{FF2B5EF4-FFF2-40B4-BE49-F238E27FC236}">
                <a16:creationId xmlns:a16="http://schemas.microsoft.com/office/drawing/2014/main" id="{9CF9C1B2-4F64-B1E9-938A-4547906315E4}"/>
              </a:ext>
            </a:extLst>
          </p:cNvPr>
          <p:cNvSpPr>
            <a:spLocks noGrp="1"/>
          </p:cNvSpPr>
          <p:nvPr>
            <p:ph type="body" sz="quarter" idx="13"/>
          </p:nvPr>
        </p:nvSpPr>
        <p:spPr>
          <a:xfrm>
            <a:off x="609600" y="1447800"/>
            <a:ext cx="5257800" cy="4572000"/>
          </a:xfrm>
        </p:spPr>
        <p:style>
          <a:lnRef idx="2">
            <a:schemeClr val="accent1"/>
          </a:lnRef>
          <a:fillRef idx="1">
            <a:schemeClr val="lt1"/>
          </a:fillRef>
          <a:effectRef idx="0">
            <a:schemeClr val="accent1"/>
          </a:effectRef>
          <a:fontRef idx="minor">
            <a:schemeClr val="dk1"/>
          </a:fontRef>
        </p:style>
        <p:txBody>
          <a:bodyPr>
            <a:normAutofit/>
          </a:bodyPr>
          <a:lstStyle/>
          <a:p>
            <a:r>
              <a:rPr lang="en-US" dirty="0"/>
              <a:t>The Spectrum can be obtained by using </a:t>
            </a:r>
            <a:r>
              <a:rPr lang="en-US" i="1" dirty="0"/>
              <a:t>“Right Click &gt; Calculate Spectrum” </a:t>
            </a:r>
          </a:p>
          <a:p>
            <a:r>
              <a:rPr lang="en-US" b="1" dirty="0"/>
              <a:t>By zooming on the X – axis</a:t>
            </a:r>
            <a:r>
              <a:rPr lang="en-US" dirty="0"/>
              <a:t> and looking at the frequencies previously computed, we can only notice that these values are high compared to higher frequencies but they do not appear as peaks still.</a:t>
            </a:r>
          </a:p>
          <a:p>
            <a:r>
              <a:rPr lang="en-US" dirty="0"/>
              <a:t>One noticeable thing is the peak at approx. 16.3 kHz</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9DCAF0E8-B6CB-2F87-CAB0-E16B463C8E07}"/>
              </a:ext>
            </a:extLst>
          </p:cNvPr>
          <p:cNvPicPr>
            <a:picLocks noChangeAspect="1"/>
          </p:cNvPicPr>
          <p:nvPr/>
        </p:nvPicPr>
        <p:blipFill>
          <a:blip r:embed="rId2"/>
          <a:stretch>
            <a:fillRect/>
          </a:stretch>
        </p:blipFill>
        <p:spPr>
          <a:xfrm>
            <a:off x="6182708" y="3429000"/>
            <a:ext cx="5399692" cy="2517976"/>
          </a:xfrm>
          <a:prstGeom prst="rect">
            <a:avLst/>
          </a:prstGeom>
          <a:ln>
            <a:noFill/>
          </a:ln>
        </p:spPr>
        <p:style>
          <a:lnRef idx="2">
            <a:schemeClr val="accent1"/>
          </a:lnRef>
          <a:fillRef idx="1">
            <a:schemeClr val="lt1"/>
          </a:fillRef>
          <a:effectRef idx="0">
            <a:schemeClr val="accent1"/>
          </a:effectRef>
          <a:fontRef idx="minor">
            <a:schemeClr val="dk1"/>
          </a:fontRef>
        </p:style>
      </p:pic>
      <p:sp>
        <p:nvSpPr>
          <p:cNvPr id="7" name="Oval 6">
            <a:extLst>
              <a:ext uri="{FF2B5EF4-FFF2-40B4-BE49-F238E27FC236}">
                <a16:creationId xmlns:a16="http://schemas.microsoft.com/office/drawing/2014/main" id="{1BFA03DC-183F-8D18-BCF6-AF37ACE1446D}"/>
              </a:ext>
            </a:extLst>
          </p:cNvPr>
          <p:cNvSpPr/>
          <p:nvPr/>
        </p:nvSpPr>
        <p:spPr>
          <a:xfrm>
            <a:off x="9975273" y="4793673"/>
            <a:ext cx="729672" cy="738909"/>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1EAEEAE6-1048-A5FB-A72F-15A4C8DFD441}"/>
              </a:ext>
            </a:extLst>
          </p:cNvPr>
          <p:cNvPicPr>
            <a:picLocks noChangeAspect="1"/>
          </p:cNvPicPr>
          <p:nvPr/>
        </p:nvPicPr>
        <p:blipFill>
          <a:blip r:embed="rId3"/>
          <a:stretch>
            <a:fillRect/>
          </a:stretch>
        </p:blipFill>
        <p:spPr>
          <a:xfrm>
            <a:off x="6182707" y="733543"/>
            <a:ext cx="5399691" cy="2609851"/>
          </a:xfrm>
          <a:prstGeom prst="rect">
            <a:avLst/>
          </a:prstGeom>
        </p:spPr>
      </p:pic>
    </p:spTree>
    <p:extLst>
      <p:ext uri="{BB962C8B-B14F-4D97-AF65-F5344CB8AC3E}">
        <p14:creationId xmlns:p14="http://schemas.microsoft.com/office/powerpoint/2010/main" val="3651236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E39177-C73D-35EC-78C0-65E8529CB3E2}"/>
              </a:ext>
            </a:extLst>
          </p:cNvPr>
          <p:cNvSpPr>
            <a:spLocks noGrp="1"/>
          </p:cNvSpPr>
          <p:nvPr>
            <p:ph type="sldNum" sz="quarter" idx="15"/>
          </p:nvPr>
        </p:nvSpPr>
        <p:spPr>
          <a:xfrm>
            <a:off x="546100" y="6542840"/>
            <a:ext cx="2743200" cy="247724"/>
          </a:xfrm>
        </p:spPr>
        <p:txBody>
          <a:bodyPr anchor="ctr">
            <a:normAutofit/>
          </a:bodyPr>
          <a:lstStyle/>
          <a:p>
            <a:pPr>
              <a:lnSpc>
                <a:spcPct val="90000"/>
              </a:lnSpc>
              <a:spcAft>
                <a:spcPts val="600"/>
              </a:spcAft>
            </a:pPr>
            <a:fld id="{F0D23093-2AB0-F74C-B865-1A12A15B650E}" type="slidenum">
              <a:rPr lang="en-US" sz="1100" smtClean="0"/>
              <a:pPr>
                <a:lnSpc>
                  <a:spcPct val="90000"/>
                </a:lnSpc>
                <a:spcAft>
                  <a:spcPts val="600"/>
                </a:spcAft>
              </a:pPr>
              <a:t>23</a:t>
            </a:fld>
            <a:endParaRPr lang="en-US" sz="1100"/>
          </a:p>
        </p:txBody>
      </p:sp>
      <p:sp>
        <p:nvSpPr>
          <p:cNvPr id="3" name="Title 2">
            <a:extLst>
              <a:ext uri="{FF2B5EF4-FFF2-40B4-BE49-F238E27FC236}">
                <a16:creationId xmlns:a16="http://schemas.microsoft.com/office/drawing/2014/main" id="{12D451C3-BC4D-CD0B-B21A-96C6833BBB1C}"/>
              </a:ext>
            </a:extLst>
          </p:cNvPr>
          <p:cNvSpPr>
            <a:spLocks noGrp="1"/>
          </p:cNvSpPr>
          <p:nvPr>
            <p:ph type="title"/>
          </p:nvPr>
        </p:nvSpPr>
        <p:spPr>
          <a:xfrm>
            <a:off x="609601" y="148581"/>
            <a:ext cx="10972799" cy="845837"/>
          </a:xfrm>
        </p:spPr>
        <p:txBody>
          <a:bodyPr anchor="t">
            <a:normAutofit/>
          </a:bodyPr>
          <a:lstStyle/>
          <a:p>
            <a:r>
              <a:rPr lang="en-US" dirty="0"/>
              <a:t>Solution – Part 2 – Time-Frequency Analysis (1/3)</a:t>
            </a:r>
          </a:p>
        </p:txBody>
      </p:sp>
      <p:sp>
        <p:nvSpPr>
          <p:cNvPr id="11" name="Text Placeholder 4">
            <a:extLst>
              <a:ext uri="{FF2B5EF4-FFF2-40B4-BE49-F238E27FC236}">
                <a16:creationId xmlns:a16="http://schemas.microsoft.com/office/drawing/2014/main" id="{9CF9C1B2-4F64-B1E9-938A-4547906315E4}"/>
              </a:ext>
            </a:extLst>
          </p:cNvPr>
          <p:cNvSpPr>
            <a:spLocks noGrp="1"/>
          </p:cNvSpPr>
          <p:nvPr>
            <p:ph type="body" sz="quarter" idx="13"/>
          </p:nvPr>
        </p:nvSpPr>
        <p:spPr>
          <a:xfrm>
            <a:off x="609600" y="1447800"/>
            <a:ext cx="5257800" cy="4572000"/>
          </a:xfrm>
        </p:spPr>
        <p:style>
          <a:lnRef idx="2">
            <a:schemeClr val="accent1"/>
          </a:lnRef>
          <a:fillRef idx="1">
            <a:schemeClr val="lt1"/>
          </a:fillRef>
          <a:effectRef idx="0">
            <a:schemeClr val="accent1"/>
          </a:effectRef>
          <a:fontRef idx="minor">
            <a:schemeClr val="dk1"/>
          </a:fontRef>
        </p:style>
        <p:txBody>
          <a:bodyPr>
            <a:normAutofit/>
          </a:bodyPr>
          <a:lstStyle/>
          <a:p>
            <a:r>
              <a:rPr lang="en-US" dirty="0"/>
              <a:t>When computing the time-frequency representation, several parameters can be specified </a:t>
            </a:r>
          </a:p>
          <a:p>
            <a:pPr lvl="1"/>
            <a:r>
              <a:rPr lang="en-US" dirty="0"/>
              <a:t>Number of FFT points</a:t>
            </a:r>
          </a:p>
          <a:p>
            <a:pPr lvl="1"/>
            <a:r>
              <a:rPr lang="en-US" dirty="0"/>
              <a:t>Window used</a:t>
            </a:r>
          </a:p>
          <a:p>
            <a:pPr lvl="1"/>
            <a:r>
              <a:rPr lang="en-US" dirty="0"/>
              <a:t>Overlap in %</a:t>
            </a:r>
          </a:p>
          <a:p>
            <a:r>
              <a:rPr lang="en-US" dirty="0"/>
              <a:t>Each of them influence </a:t>
            </a:r>
            <a:r>
              <a:rPr lang="en-US" dirty="0">
                <a:hlinkClick r:id="rId2"/>
              </a:rPr>
              <a:t>the time-frequency representation</a:t>
            </a:r>
            <a:endParaRPr lang="en-US" dirty="0"/>
          </a:p>
          <a:p>
            <a:r>
              <a:rPr lang="en-US" dirty="0"/>
              <a:t>In our case, the parameters on the right provide a good representation</a:t>
            </a:r>
          </a:p>
        </p:txBody>
      </p:sp>
      <p:pic>
        <p:nvPicPr>
          <p:cNvPr id="6" name="Picture 5">
            <a:extLst>
              <a:ext uri="{FF2B5EF4-FFF2-40B4-BE49-F238E27FC236}">
                <a16:creationId xmlns:a16="http://schemas.microsoft.com/office/drawing/2014/main" id="{CED77DD7-82DF-92E2-463C-7A81732E6873}"/>
              </a:ext>
            </a:extLst>
          </p:cNvPr>
          <p:cNvPicPr>
            <a:picLocks noChangeAspect="1"/>
          </p:cNvPicPr>
          <p:nvPr/>
        </p:nvPicPr>
        <p:blipFill>
          <a:blip r:embed="rId3"/>
          <a:stretch>
            <a:fillRect/>
          </a:stretch>
        </p:blipFill>
        <p:spPr>
          <a:xfrm>
            <a:off x="7723909" y="1039652"/>
            <a:ext cx="2945092" cy="4778695"/>
          </a:xfrm>
          <a:prstGeom prst="rect">
            <a:avLst/>
          </a:prstGeom>
        </p:spPr>
      </p:pic>
    </p:spTree>
    <p:extLst>
      <p:ext uri="{BB962C8B-B14F-4D97-AF65-F5344CB8AC3E}">
        <p14:creationId xmlns:p14="http://schemas.microsoft.com/office/powerpoint/2010/main" val="2469934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E39177-C73D-35EC-78C0-65E8529CB3E2}"/>
              </a:ext>
            </a:extLst>
          </p:cNvPr>
          <p:cNvSpPr>
            <a:spLocks noGrp="1"/>
          </p:cNvSpPr>
          <p:nvPr>
            <p:ph type="sldNum" sz="quarter" idx="15"/>
          </p:nvPr>
        </p:nvSpPr>
        <p:spPr>
          <a:xfrm>
            <a:off x="546100" y="6542840"/>
            <a:ext cx="2743200" cy="247724"/>
          </a:xfrm>
        </p:spPr>
        <p:txBody>
          <a:bodyPr anchor="ctr">
            <a:normAutofit/>
          </a:bodyPr>
          <a:lstStyle/>
          <a:p>
            <a:pPr>
              <a:lnSpc>
                <a:spcPct val="90000"/>
              </a:lnSpc>
              <a:spcAft>
                <a:spcPts val="600"/>
              </a:spcAft>
            </a:pPr>
            <a:fld id="{F0D23093-2AB0-F74C-B865-1A12A15B650E}" type="slidenum">
              <a:rPr lang="en-US" sz="1100" smtClean="0"/>
              <a:pPr>
                <a:lnSpc>
                  <a:spcPct val="90000"/>
                </a:lnSpc>
                <a:spcAft>
                  <a:spcPts val="600"/>
                </a:spcAft>
              </a:pPr>
              <a:t>24</a:t>
            </a:fld>
            <a:endParaRPr lang="en-US" sz="1100"/>
          </a:p>
        </p:txBody>
      </p:sp>
      <p:sp>
        <p:nvSpPr>
          <p:cNvPr id="3" name="Title 2">
            <a:extLst>
              <a:ext uri="{FF2B5EF4-FFF2-40B4-BE49-F238E27FC236}">
                <a16:creationId xmlns:a16="http://schemas.microsoft.com/office/drawing/2014/main" id="{12D451C3-BC4D-CD0B-B21A-96C6833BBB1C}"/>
              </a:ext>
            </a:extLst>
          </p:cNvPr>
          <p:cNvSpPr>
            <a:spLocks noGrp="1"/>
          </p:cNvSpPr>
          <p:nvPr>
            <p:ph type="title"/>
          </p:nvPr>
        </p:nvSpPr>
        <p:spPr>
          <a:xfrm>
            <a:off x="609601" y="148581"/>
            <a:ext cx="10972799" cy="845837"/>
          </a:xfrm>
        </p:spPr>
        <p:txBody>
          <a:bodyPr anchor="t">
            <a:normAutofit/>
          </a:bodyPr>
          <a:lstStyle/>
          <a:p>
            <a:r>
              <a:rPr lang="en-US" dirty="0"/>
              <a:t>Solution – Part 2 – Time-Frequency Analysis (2/3)</a:t>
            </a:r>
          </a:p>
        </p:txBody>
      </p:sp>
      <p:sp>
        <p:nvSpPr>
          <p:cNvPr id="11" name="Text Placeholder 4">
            <a:extLst>
              <a:ext uri="{FF2B5EF4-FFF2-40B4-BE49-F238E27FC236}">
                <a16:creationId xmlns:a16="http://schemas.microsoft.com/office/drawing/2014/main" id="{9CF9C1B2-4F64-B1E9-938A-4547906315E4}"/>
              </a:ext>
            </a:extLst>
          </p:cNvPr>
          <p:cNvSpPr>
            <a:spLocks noGrp="1"/>
          </p:cNvSpPr>
          <p:nvPr>
            <p:ph type="body" sz="quarter" idx="13"/>
          </p:nvPr>
        </p:nvSpPr>
        <p:spPr>
          <a:xfrm>
            <a:off x="609600" y="1447800"/>
            <a:ext cx="5257800" cy="4572000"/>
          </a:xfrm>
        </p:spPr>
        <p:style>
          <a:lnRef idx="2">
            <a:schemeClr val="accent1"/>
          </a:lnRef>
          <a:fillRef idx="1">
            <a:schemeClr val="lt1"/>
          </a:fillRef>
          <a:effectRef idx="0">
            <a:schemeClr val="accent1"/>
          </a:effectRef>
          <a:fontRef idx="minor">
            <a:schemeClr val="dk1"/>
          </a:fontRef>
        </p:style>
        <p:txBody>
          <a:bodyPr>
            <a:normAutofit/>
          </a:bodyPr>
          <a:lstStyle/>
          <a:p>
            <a:r>
              <a:rPr lang="en-US" dirty="0"/>
              <a:t>Orders are the evolving lines that you can see on the time-frequency representation</a:t>
            </a:r>
          </a:p>
          <a:p>
            <a:r>
              <a:rPr lang="en-US" dirty="0"/>
              <a:t>They can be automatically detected by using “RPM Harmonics selection by number” in the menu bar </a:t>
            </a:r>
            <a:r>
              <a:rPr lang="en-US" dirty="0">
                <a:sym typeface="Wingdings" panose="05000000000000000000" pitchFamily="2" charset="2"/>
              </a:rPr>
              <a:t> we obtain the plot on the right with the black lines. Note that not ALL orders have been selected and you can still see evolving lines above 800 Hz with less amplitude</a:t>
            </a:r>
            <a:endParaRPr lang="en-US" dirty="0"/>
          </a:p>
        </p:txBody>
      </p:sp>
      <p:pic>
        <p:nvPicPr>
          <p:cNvPr id="5" name="Picture 4">
            <a:extLst>
              <a:ext uri="{FF2B5EF4-FFF2-40B4-BE49-F238E27FC236}">
                <a16:creationId xmlns:a16="http://schemas.microsoft.com/office/drawing/2014/main" id="{D8390DA7-41DC-4395-3432-90EDFCF93A8E}"/>
              </a:ext>
            </a:extLst>
          </p:cNvPr>
          <p:cNvPicPr>
            <a:picLocks noChangeAspect="1"/>
          </p:cNvPicPr>
          <p:nvPr/>
        </p:nvPicPr>
        <p:blipFill>
          <a:blip r:embed="rId2"/>
          <a:stretch>
            <a:fillRect/>
          </a:stretch>
        </p:blipFill>
        <p:spPr>
          <a:xfrm>
            <a:off x="7194694" y="2141826"/>
            <a:ext cx="3990975" cy="4181475"/>
          </a:xfrm>
          <a:prstGeom prst="rect">
            <a:avLst/>
          </a:prstGeom>
        </p:spPr>
      </p:pic>
      <p:pic>
        <p:nvPicPr>
          <p:cNvPr id="8" name="Picture 7">
            <a:extLst>
              <a:ext uri="{FF2B5EF4-FFF2-40B4-BE49-F238E27FC236}">
                <a16:creationId xmlns:a16="http://schemas.microsoft.com/office/drawing/2014/main" id="{583AD374-D075-A39B-26D4-FE622AAA4E0F}"/>
              </a:ext>
            </a:extLst>
          </p:cNvPr>
          <p:cNvPicPr>
            <a:picLocks noChangeAspect="1"/>
          </p:cNvPicPr>
          <p:nvPr/>
        </p:nvPicPr>
        <p:blipFill>
          <a:blip r:embed="rId3"/>
          <a:stretch>
            <a:fillRect/>
          </a:stretch>
        </p:blipFill>
        <p:spPr>
          <a:xfrm>
            <a:off x="6904755" y="1039812"/>
            <a:ext cx="4570851" cy="815976"/>
          </a:xfrm>
          <a:prstGeom prst="rect">
            <a:avLst/>
          </a:prstGeom>
        </p:spPr>
      </p:pic>
    </p:spTree>
    <p:extLst>
      <p:ext uri="{BB962C8B-B14F-4D97-AF65-F5344CB8AC3E}">
        <p14:creationId xmlns:p14="http://schemas.microsoft.com/office/powerpoint/2010/main" val="3975341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E39177-C73D-35EC-78C0-65E8529CB3E2}"/>
              </a:ext>
            </a:extLst>
          </p:cNvPr>
          <p:cNvSpPr>
            <a:spLocks noGrp="1"/>
          </p:cNvSpPr>
          <p:nvPr>
            <p:ph type="sldNum" sz="quarter" idx="15"/>
          </p:nvPr>
        </p:nvSpPr>
        <p:spPr>
          <a:xfrm>
            <a:off x="546100" y="6542840"/>
            <a:ext cx="2743200" cy="247724"/>
          </a:xfrm>
        </p:spPr>
        <p:txBody>
          <a:bodyPr anchor="ctr">
            <a:normAutofit/>
          </a:bodyPr>
          <a:lstStyle/>
          <a:p>
            <a:pPr>
              <a:lnSpc>
                <a:spcPct val="90000"/>
              </a:lnSpc>
              <a:spcAft>
                <a:spcPts val="600"/>
              </a:spcAft>
            </a:pPr>
            <a:fld id="{F0D23093-2AB0-F74C-B865-1A12A15B650E}" type="slidenum">
              <a:rPr lang="en-US" sz="1100" smtClean="0"/>
              <a:pPr>
                <a:lnSpc>
                  <a:spcPct val="90000"/>
                </a:lnSpc>
                <a:spcAft>
                  <a:spcPts val="600"/>
                </a:spcAft>
              </a:pPr>
              <a:t>25</a:t>
            </a:fld>
            <a:endParaRPr lang="en-US" sz="1100"/>
          </a:p>
        </p:txBody>
      </p:sp>
      <p:sp>
        <p:nvSpPr>
          <p:cNvPr id="3" name="Title 2">
            <a:extLst>
              <a:ext uri="{FF2B5EF4-FFF2-40B4-BE49-F238E27FC236}">
                <a16:creationId xmlns:a16="http://schemas.microsoft.com/office/drawing/2014/main" id="{12D451C3-BC4D-CD0B-B21A-96C6833BBB1C}"/>
              </a:ext>
            </a:extLst>
          </p:cNvPr>
          <p:cNvSpPr>
            <a:spLocks noGrp="1"/>
          </p:cNvSpPr>
          <p:nvPr>
            <p:ph type="title"/>
          </p:nvPr>
        </p:nvSpPr>
        <p:spPr>
          <a:xfrm>
            <a:off x="609601" y="148581"/>
            <a:ext cx="10972799" cy="845837"/>
          </a:xfrm>
        </p:spPr>
        <p:txBody>
          <a:bodyPr anchor="t">
            <a:normAutofit/>
          </a:bodyPr>
          <a:lstStyle/>
          <a:p>
            <a:r>
              <a:rPr lang="en-US" dirty="0"/>
              <a:t>Solution – Part 2 – Time-Frequency Analysis (3/3)</a:t>
            </a:r>
          </a:p>
        </p:txBody>
      </p:sp>
      <mc:AlternateContent xmlns:mc="http://schemas.openxmlformats.org/markup-compatibility/2006" xmlns:a14="http://schemas.microsoft.com/office/drawing/2010/main">
        <mc:Choice Requires="a14">
          <p:sp>
            <p:nvSpPr>
              <p:cNvPr id="11" name="Text Placeholder 4">
                <a:extLst>
                  <a:ext uri="{FF2B5EF4-FFF2-40B4-BE49-F238E27FC236}">
                    <a16:creationId xmlns:a16="http://schemas.microsoft.com/office/drawing/2014/main" id="{9CF9C1B2-4F64-B1E9-938A-4547906315E4}"/>
                  </a:ext>
                </a:extLst>
              </p:cNvPr>
              <p:cNvSpPr>
                <a:spLocks noGrp="1"/>
              </p:cNvSpPr>
              <p:nvPr>
                <p:ph type="body" sz="quarter" idx="13"/>
              </p:nvPr>
            </p:nvSpPr>
            <p:spPr>
              <a:xfrm>
                <a:off x="609600" y="1447800"/>
                <a:ext cx="5257800" cy="4572000"/>
              </a:xfrm>
            </p:spPr>
            <p:style>
              <a:lnRef idx="2">
                <a:schemeClr val="accent1"/>
              </a:lnRef>
              <a:fillRef idx="1">
                <a:schemeClr val="lt1"/>
              </a:fillRef>
              <a:effectRef idx="0">
                <a:schemeClr val="accent1"/>
              </a:effectRef>
              <a:fontRef idx="minor">
                <a:schemeClr val="dk1"/>
              </a:fontRef>
            </p:style>
            <p:txBody>
              <a:bodyPr>
                <a:normAutofit/>
              </a:bodyPr>
              <a:lstStyle/>
              <a:p>
                <a:r>
                  <a:rPr lang="en-US" dirty="0"/>
                  <a:t>Regarding similarities between the spectrum and the time-frequency representation, they’re not easy to spot even tough the frequency range of the first harmonics is with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𝑚𝑖𝑛</m:t>
                        </m:r>
                      </m:sub>
                    </m:sSub>
                  </m:oMath>
                </a14:m>
                <a:r>
                  <a:rPr lang="en-US" dirty="0"/>
                  <a:t>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𝑚𝑎𝑥</m:t>
                        </m:r>
                      </m:sub>
                    </m:sSub>
                  </m:oMath>
                </a14:m>
                <a:r>
                  <a:rPr lang="en-US" dirty="0"/>
                  <a:t> established earlier</a:t>
                </a:r>
              </a:p>
              <a:p>
                <a:r>
                  <a:rPr lang="en-US" dirty="0"/>
                  <a:t>One interesting thing is the peak at 16 kHz found in the spectrum. It can be find in the Time-Frequency representation by Amplifying the region around 16 kHz</a:t>
                </a:r>
              </a:p>
            </p:txBody>
          </p:sp>
        </mc:Choice>
        <mc:Fallback xmlns="">
          <p:sp>
            <p:nvSpPr>
              <p:cNvPr id="11" name="Text Placeholder 4">
                <a:extLst>
                  <a:ext uri="{FF2B5EF4-FFF2-40B4-BE49-F238E27FC236}">
                    <a16:creationId xmlns:a16="http://schemas.microsoft.com/office/drawing/2014/main" id="{9CF9C1B2-4F64-B1E9-938A-4547906315E4}"/>
                  </a:ext>
                </a:extLst>
              </p:cNvPr>
              <p:cNvSpPr>
                <a:spLocks noGrp="1" noRot="1" noChangeAspect="1" noMove="1" noResize="1" noEditPoints="1" noAdjustHandles="1" noChangeArrowheads="1" noChangeShapeType="1" noTextEdit="1"/>
              </p:cNvSpPr>
              <p:nvPr>
                <p:ph type="body" sz="quarter" idx="13"/>
              </p:nvPr>
            </p:nvSpPr>
            <p:spPr>
              <a:xfrm>
                <a:off x="609600" y="1447800"/>
                <a:ext cx="5257800" cy="4572000"/>
              </a:xfrm>
              <a:blipFill>
                <a:blip r:embed="rId2"/>
                <a:stretch>
                  <a:fillRect l="-1387" t="-1729" r="-578"/>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346FB313-B86E-6139-3B6F-90C388F1CD7A}"/>
              </a:ext>
            </a:extLst>
          </p:cNvPr>
          <p:cNvPicPr>
            <a:picLocks noChangeAspect="1"/>
          </p:cNvPicPr>
          <p:nvPr/>
        </p:nvPicPr>
        <p:blipFill>
          <a:blip r:embed="rId3"/>
          <a:stretch>
            <a:fillRect/>
          </a:stretch>
        </p:blipFill>
        <p:spPr>
          <a:xfrm>
            <a:off x="5966691" y="3500582"/>
            <a:ext cx="5786659" cy="2519218"/>
          </a:xfrm>
          <a:prstGeom prst="rect">
            <a:avLst/>
          </a:prstGeom>
        </p:spPr>
      </p:pic>
      <p:sp>
        <p:nvSpPr>
          <p:cNvPr id="7" name="Text Placeholder 4">
            <a:extLst>
              <a:ext uri="{FF2B5EF4-FFF2-40B4-BE49-F238E27FC236}">
                <a16:creationId xmlns:a16="http://schemas.microsoft.com/office/drawing/2014/main" id="{3B13E335-0DD0-2509-4487-C840D4CCE41B}"/>
              </a:ext>
            </a:extLst>
          </p:cNvPr>
          <p:cNvSpPr txBox="1">
            <a:spLocks/>
          </p:cNvSpPr>
          <p:nvPr/>
        </p:nvSpPr>
        <p:spPr>
          <a:xfrm>
            <a:off x="6231120" y="1447800"/>
            <a:ext cx="5257800" cy="1757218"/>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fontScale="92500"/>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dk1"/>
                </a:solidFill>
                <a:latin typeface="+mn-lt"/>
                <a:ea typeface="+mn-ea"/>
                <a:cs typeface="+mn-cs"/>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dk1"/>
                </a:solidFill>
                <a:latin typeface="+mn-lt"/>
                <a:ea typeface="+mn-ea"/>
                <a:cs typeface="+mn-cs"/>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dk1"/>
                </a:solidFill>
                <a:latin typeface="+mn-lt"/>
                <a:ea typeface="+mn-ea"/>
                <a:cs typeface="+mn-cs"/>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dk1"/>
                </a:solidFill>
                <a:latin typeface="+mn-lt"/>
                <a:ea typeface="+mn-ea"/>
                <a:cs typeface="+mn-cs"/>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US" dirty="0"/>
              <a:t>The plot below is the same as before except that the region around 16 kHz has been amplified by 50 </a:t>
            </a:r>
            <a:r>
              <a:rPr lang="en-US" dirty="0" err="1"/>
              <a:t>dB.</a:t>
            </a:r>
            <a:r>
              <a:rPr lang="en-US" dirty="0"/>
              <a:t> You can notice a straight line at approx. 16.3 kHz that has a greater amplitude that the rest…</a:t>
            </a:r>
          </a:p>
        </p:txBody>
      </p:sp>
    </p:spTree>
    <p:extLst>
      <p:ext uri="{BB962C8B-B14F-4D97-AF65-F5344CB8AC3E}">
        <p14:creationId xmlns:p14="http://schemas.microsoft.com/office/powerpoint/2010/main" val="906183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E39177-C73D-35EC-78C0-65E8529CB3E2}"/>
              </a:ext>
            </a:extLst>
          </p:cNvPr>
          <p:cNvSpPr>
            <a:spLocks noGrp="1"/>
          </p:cNvSpPr>
          <p:nvPr>
            <p:ph type="sldNum" sz="quarter" idx="15"/>
          </p:nvPr>
        </p:nvSpPr>
        <p:spPr>
          <a:xfrm>
            <a:off x="546100" y="6542840"/>
            <a:ext cx="2743200" cy="247724"/>
          </a:xfrm>
        </p:spPr>
        <p:txBody>
          <a:bodyPr anchor="ctr">
            <a:normAutofit/>
          </a:bodyPr>
          <a:lstStyle/>
          <a:p>
            <a:pPr>
              <a:lnSpc>
                <a:spcPct val="90000"/>
              </a:lnSpc>
              <a:spcAft>
                <a:spcPts val="600"/>
              </a:spcAft>
            </a:pPr>
            <a:fld id="{F0D23093-2AB0-F74C-B865-1A12A15B650E}" type="slidenum">
              <a:rPr lang="en-US" sz="1100" smtClean="0"/>
              <a:pPr>
                <a:lnSpc>
                  <a:spcPct val="90000"/>
                </a:lnSpc>
                <a:spcAft>
                  <a:spcPts val="600"/>
                </a:spcAft>
              </a:pPr>
              <a:t>26</a:t>
            </a:fld>
            <a:endParaRPr lang="en-US" sz="1100"/>
          </a:p>
        </p:txBody>
      </p:sp>
      <p:sp>
        <p:nvSpPr>
          <p:cNvPr id="3" name="Title 2">
            <a:extLst>
              <a:ext uri="{FF2B5EF4-FFF2-40B4-BE49-F238E27FC236}">
                <a16:creationId xmlns:a16="http://schemas.microsoft.com/office/drawing/2014/main" id="{12D451C3-BC4D-CD0B-B21A-96C6833BBB1C}"/>
              </a:ext>
            </a:extLst>
          </p:cNvPr>
          <p:cNvSpPr>
            <a:spLocks noGrp="1"/>
          </p:cNvSpPr>
          <p:nvPr>
            <p:ph type="title"/>
          </p:nvPr>
        </p:nvSpPr>
        <p:spPr>
          <a:xfrm>
            <a:off x="609601" y="148581"/>
            <a:ext cx="10972799" cy="845837"/>
          </a:xfrm>
        </p:spPr>
        <p:txBody>
          <a:bodyPr anchor="t">
            <a:normAutofit/>
          </a:bodyPr>
          <a:lstStyle/>
          <a:p>
            <a:r>
              <a:rPr lang="en-US" dirty="0"/>
              <a:t>Solution – Part 3 – Order Isolation (1/2)</a:t>
            </a:r>
          </a:p>
        </p:txBody>
      </p:sp>
      <p:sp>
        <p:nvSpPr>
          <p:cNvPr id="11" name="Text Placeholder 4">
            <a:extLst>
              <a:ext uri="{FF2B5EF4-FFF2-40B4-BE49-F238E27FC236}">
                <a16:creationId xmlns:a16="http://schemas.microsoft.com/office/drawing/2014/main" id="{9CF9C1B2-4F64-B1E9-938A-4547906315E4}"/>
              </a:ext>
            </a:extLst>
          </p:cNvPr>
          <p:cNvSpPr>
            <a:spLocks noGrp="1"/>
          </p:cNvSpPr>
          <p:nvPr>
            <p:ph type="body" sz="quarter" idx="13"/>
          </p:nvPr>
        </p:nvSpPr>
        <p:spPr>
          <a:xfrm>
            <a:off x="609600" y="1447800"/>
            <a:ext cx="5257800" cy="4572000"/>
          </a:xfrm>
        </p:spPr>
        <p:style>
          <a:lnRef idx="2">
            <a:schemeClr val="accent1"/>
          </a:lnRef>
          <a:fillRef idx="1">
            <a:schemeClr val="lt1"/>
          </a:fillRef>
          <a:effectRef idx="0">
            <a:schemeClr val="accent1"/>
          </a:effectRef>
          <a:fontRef idx="minor">
            <a:schemeClr val="dk1"/>
          </a:fontRef>
        </p:style>
        <p:txBody>
          <a:bodyPr>
            <a:normAutofit/>
          </a:bodyPr>
          <a:lstStyle/>
          <a:p>
            <a:r>
              <a:rPr lang="en-US" dirty="0"/>
              <a:t>Different order can be used by following the procedure indicated in the corresponding slide</a:t>
            </a:r>
          </a:p>
          <a:p>
            <a:r>
              <a:rPr lang="en-US" dirty="0"/>
              <a:t>The idea here is to use different approaches to analyze orders:</a:t>
            </a:r>
          </a:p>
          <a:p>
            <a:pPr lvl="1"/>
            <a:r>
              <a:rPr lang="en-US" dirty="0"/>
              <a:t>First, with your ears, which one sounds louder ?</a:t>
            </a:r>
          </a:p>
          <a:p>
            <a:pPr lvl="1"/>
            <a:r>
              <a:rPr lang="en-US" dirty="0"/>
              <a:t>Second, by computing the dBA level</a:t>
            </a:r>
          </a:p>
          <a:p>
            <a:r>
              <a:rPr lang="en-US" dirty="0"/>
              <a:t>Computing the first 10 orders for this signal is enough, you can easily notice that order number 4 is the loudest with a dBA level of 51.86 dB(A) </a:t>
            </a:r>
          </a:p>
        </p:txBody>
      </p:sp>
      <p:pic>
        <p:nvPicPr>
          <p:cNvPr id="5" name="Picture 4">
            <a:extLst>
              <a:ext uri="{FF2B5EF4-FFF2-40B4-BE49-F238E27FC236}">
                <a16:creationId xmlns:a16="http://schemas.microsoft.com/office/drawing/2014/main" id="{F0B9D6E7-7731-49A7-5B76-5095D5725A6D}"/>
              </a:ext>
            </a:extLst>
          </p:cNvPr>
          <p:cNvPicPr>
            <a:picLocks noChangeAspect="1"/>
          </p:cNvPicPr>
          <p:nvPr/>
        </p:nvPicPr>
        <p:blipFill rotWithShape="1">
          <a:blip r:embed="rId2"/>
          <a:srcRect r="58219"/>
          <a:stretch/>
        </p:blipFill>
        <p:spPr>
          <a:xfrm>
            <a:off x="6176818" y="777908"/>
            <a:ext cx="5338618" cy="5302183"/>
          </a:xfrm>
          <a:prstGeom prst="rect">
            <a:avLst/>
          </a:prstGeom>
        </p:spPr>
      </p:pic>
    </p:spTree>
    <p:extLst>
      <p:ext uri="{BB962C8B-B14F-4D97-AF65-F5344CB8AC3E}">
        <p14:creationId xmlns:p14="http://schemas.microsoft.com/office/powerpoint/2010/main" val="1799098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E39177-C73D-35EC-78C0-65E8529CB3E2}"/>
              </a:ext>
            </a:extLst>
          </p:cNvPr>
          <p:cNvSpPr>
            <a:spLocks noGrp="1"/>
          </p:cNvSpPr>
          <p:nvPr>
            <p:ph type="sldNum" sz="quarter" idx="15"/>
          </p:nvPr>
        </p:nvSpPr>
        <p:spPr>
          <a:xfrm>
            <a:off x="546100" y="6542840"/>
            <a:ext cx="2743200" cy="247724"/>
          </a:xfrm>
        </p:spPr>
        <p:txBody>
          <a:bodyPr anchor="ctr">
            <a:normAutofit/>
          </a:bodyPr>
          <a:lstStyle/>
          <a:p>
            <a:pPr>
              <a:lnSpc>
                <a:spcPct val="90000"/>
              </a:lnSpc>
              <a:spcAft>
                <a:spcPts val="600"/>
              </a:spcAft>
            </a:pPr>
            <a:fld id="{F0D23093-2AB0-F74C-B865-1A12A15B650E}" type="slidenum">
              <a:rPr lang="en-US" sz="1100" smtClean="0"/>
              <a:pPr>
                <a:lnSpc>
                  <a:spcPct val="90000"/>
                </a:lnSpc>
                <a:spcAft>
                  <a:spcPts val="600"/>
                </a:spcAft>
              </a:pPr>
              <a:t>27</a:t>
            </a:fld>
            <a:endParaRPr lang="en-US" sz="1100"/>
          </a:p>
        </p:txBody>
      </p:sp>
      <p:sp>
        <p:nvSpPr>
          <p:cNvPr id="3" name="Title 2">
            <a:extLst>
              <a:ext uri="{FF2B5EF4-FFF2-40B4-BE49-F238E27FC236}">
                <a16:creationId xmlns:a16="http://schemas.microsoft.com/office/drawing/2014/main" id="{12D451C3-BC4D-CD0B-B21A-96C6833BBB1C}"/>
              </a:ext>
            </a:extLst>
          </p:cNvPr>
          <p:cNvSpPr>
            <a:spLocks noGrp="1"/>
          </p:cNvSpPr>
          <p:nvPr>
            <p:ph type="title"/>
          </p:nvPr>
        </p:nvSpPr>
        <p:spPr>
          <a:xfrm>
            <a:off x="609601" y="148581"/>
            <a:ext cx="10972799" cy="845837"/>
          </a:xfrm>
        </p:spPr>
        <p:txBody>
          <a:bodyPr anchor="t">
            <a:normAutofit/>
          </a:bodyPr>
          <a:lstStyle/>
          <a:p>
            <a:r>
              <a:rPr lang="en-US" dirty="0"/>
              <a:t>Solution – Part 3 – Order Isolation (2/2)</a:t>
            </a:r>
          </a:p>
        </p:txBody>
      </p:sp>
      <p:sp>
        <p:nvSpPr>
          <p:cNvPr id="11" name="Text Placeholder 4">
            <a:extLst>
              <a:ext uri="{FF2B5EF4-FFF2-40B4-BE49-F238E27FC236}">
                <a16:creationId xmlns:a16="http://schemas.microsoft.com/office/drawing/2014/main" id="{9CF9C1B2-4F64-B1E9-938A-4547906315E4}"/>
              </a:ext>
            </a:extLst>
          </p:cNvPr>
          <p:cNvSpPr>
            <a:spLocks noGrp="1"/>
          </p:cNvSpPr>
          <p:nvPr>
            <p:ph type="body" sz="quarter" idx="13"/>
          </p:nvPr>
        </p:nvSpPr>
        <p:spPr>
          <a:xfrm>
            <a:off x="609600" y="1447800"/>
            <a:ext cx="3570514" cy="4803710"/>
          </a:xfrm>
        </p:spPr>
        <p:style>
          <a:lnRef idx="2">
            <a:schemeClr val="accent1"/>
          </a:lnRef>
          <a:fillRef idx="1">
            <a:schemeClr val="lt1"/>
          </a:fillRef>
          <a:effectRef idx="0">
            <a:schemeClr val="accent1"/>
          </a:effectRef>
          <a:fontRef idx="minor">
            <a:schemeClr val="dk1"/>
          </a:fontRef>
        </p:style>
        <p:txBody>
          <a:bodyPr>
            <a:normAutofit/>
          </a:bodyPr>
          <a:lstStyle/>
          <a:p>
            <a:r>
              <a:rPr lang="en-US" dirty="0"/>
              <a:t>Another way to analyze order is to switch the display to “Time-Order” when using the spectrogram </a:t>
            </a:r>
          </a:p>
          <a:p>
            <a:r>
              <a:rPr lang="en-US" dirty="0"/>
              <a:t>Then “Right Click &gt; Order Analysis…”</a:t>
            </a:r>
          </a:p>
          <a:p>
            <a:r>
              <a:rPr lang="en-US" dirty="0"/>
              <a:t>More information on the </a:t>
            </a:r>
            <a:r>
              <a:rPr lang="en-US" dirty="0">
                <a:hlinkClick r:id="rId2"/>
              </a:rPr>
              <a:t>user guide</a:t>
            </a:r>
            <a:endParaRPr lang="en-US" dirty="0"/>
          </a:p>
        </p:txBody>
      </p:sp>
      <p:pic>
        <p:nvPicPr>
          <p:cNvPr id="8" name="Picture 7">
            <a:extLst>
              <a:ext uri="{FF2B5EF4-FFF2-40B4-BE49-F238E27FC236}">
                <a16:creationId xmlns:a16="http://schemas.microsoft.com/office/drawing/2014/main" id="{ED02F426-8375-F2DF-7A6C-31C28DB89D11}"/>
              </a:ext>
            </a:extLst>
          </p:cNvPr>
          <p:cNvPicPr>
            <a:picLocks noChangeAspect="1"/>
          </p:cNvPicPr>
          <p:nvPr/>
        </p:nvPicPr>
        <p:blipFill rotWithShape="1">
          <a:blip r:embed="rId3"/>
          <a:srcRect t="5136"/>
          <a:stretch/>
        </p:blipFill>
        <p:spPr>
          <a:xfrm>
            <a:off x="4388848" y="1698170"/>
            <a:ext cx="7647641" cy="4623747"/>
          </a:xfrm>
          <a:prstGeom prst="rect">
            <a:avLst/>
          </a:prstGeom>
        </p:spPr>
      </p:pic>
    </p:spTree>
    <p:extLst>
      <p:ext uri="{BB962C8B-B14F-4D97-AF65-F5344CB8AC3E}">
        <p14:creationId xmlns:p14="http://schemas.microsoft.com/office/powerpoint/2010/main" val="1028871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E39177-C73D-35EC-78C0-65E8529CB3E2}"/>
              </a:ext>
            </a:extLst>
          </p:cNvPr>
          <p:cNvSpPr>
            <a:spLocks noGrp="1"/>
          </p:cNvSpPr>
          <p:nvPr>
            <p:ph type="sldNum" sz="quarter" idx="15"/>
          </p:nvPr>
        </p:nvSpPr>
        <p:spPr>
          <a:xfrm>
            <a:off x="546100" y="6542840"/>
            <a:ext cx="2743200" cy="247724"/>
          </a:xfrm>
        </p:spPr>
        <p:txBody>
          <a:bodyPr anchor="ctr">
            <a:normAutofit/>
          </a:bodyPr>
          <a:lstStyle/>
          <a:p>
            <a:pPr>
              <a:lnSpc>
                <a:spcPct val="90000"/>
              </a:lnSpc>
              <a:spcAft>
                <a:spcPts val="600"/>
              </a:spcAft>
            </a:pPr>
            <a:fld id="{F0D23093-2AB0-F74C-B865-1A12A15B650E}" type="slidenum">
              <a:rPr lang="en-US" sz="1100" smtClean="0"/>
              <a:pPr>
                <a:lnSpc>
                  <a:spcPct val="90000"/>
                </a:lnSpc>
                <a:spcAft>
                  <a:spcPts val="600"/>
                </a:spcAft>
              </a:pPr>
              <a:t>28</a:t>
            </a:fld>
            <a:endParaRPr lang="en-US" sz="1100"/>
          </a:p>
        </p:txBody>
      </p:sp>
      <p:sp>
        <p:nvSpPr>
          <p:cNvPr id="3" name="Title 2">
            <a:extLst>
              <a:ext uri="{FF2B5EF4-FFF2-40B4-BE49-F238E27FC236}">
                <a16:creationId xmlns:a16="http://schemas.microsoft.com/office/drawing/2014/main" id="{12D451C3-BC4D-CD0B-B21A-96C6833BBB1C}"/>
              </a:ext>
            </a:extLst>
          </p:cNvPr>
          <p:cNvSpPr>
            <a:spLocks noGrp="1"/>
          </p:cNvSpPr>
          <p:nvPr>
            <p:ph type="title"/>
          </p:nvPr>
        </p:nvSpPr>
        <p:spPr>
          <a:xfrm>
            <a:off x="609601" y="148581"/>
            <a:ext cx="10972799" cy="845837"/>
          </a:xfrm>
        </p:spPr>
        <p:txBody>
          <a:bodyPr anchor="t">
            <a:normAutofit/>
          </a:bodyPr>
          <a:lstStyle/>
          <a:p>
            <a:r>
              <a:rPr lang="en-US" dirty="0"/>
              <a:t>Solution – Part 4 – dBA Level Attenuation</a:t>
            </a:r>
          </a:p>
        </p:txBody>
      </p:sp>
      <p:sp>
        <p:nvSpPr>
          <p:cNvPr id="11" name="Text Placeholder 4">
            <a:extLst>
              <a:ext uri="{FF2B5EF4-FFF2-40B4-BE49-F238E27FC236}">
                <a16:creationId xmlns:a16="http://schemas.microsoft.com/office/drawing/2014/main" id="{9CF9C1B2-4F64-B1E9-938A-4547906315E4}"/>
              </a:ext>
            </a:extLst>
          </p:cNvPr>
          <p:cNvSpPr>
            <a:spLocks noGrp="1"/>
          </p:cNvSpPr>
          <p:nvPr>
            <p:ph type="body" sz="quarter" idx="13"/>
          </p:nvPr>
        </p:nvSpPr>
        <p:spPr>
          <a:xfrm>
            <a:off x="609599" y="1447800"/>
            <a:ext cx="4849091" cy="4803710"/>
          </a:xfrm>
        </p:spPr>
        <p:style>
          <a:lnRef idx="2">
            <a:schemeClr val="accent1"/>
          </a:lnRef>
          <a:fillRef idx="1">
            <a:schemeClr val="lt1"/>
          </a:fillRef>
          <a:effectRef idx="0">
            <a:schemeClr val="accent1"/>
          </a:effectRef>
          <a:fontRef idx="minor">
            <a:schemeClr val="dk1"/>
          </a:fontRef>
        </p:style>
        <p:txBody>
          <a:bodyPr>
            <a:normAutofit/>
          </a:bodyPr>
          <a:lstStyle/>
          <a:p>
            <a:r>
              <a:rPr lang="en-US" dirty="0"/>
              <a:t>For this part, the idea is to assess how removing one order will impact the overall dBA level as well as the sound itself.</a:t>
            </a:r>
          </a:p>
          <a:p>
            <a:r>
              <a:rPr lang="en-US" dirty="0"/>
              <a:t>There’s no “right way” to do it, one solution is to remove orders 4 to 6 and the new signal will have a level of 57.8 dB</a:t>
            </a:r>
          </a:p>
          <a:p>
            <a:r>
              <a:rPr lang="en-US" dirty="0"/>
              <a:t>It is interesting to note that removing the “16 kHz peak” won’t affect the output dBA level. This peak seemed to be loud but was weak in comparison to the orders.</a:t>
            </a:r>
          </a:p>
        </p:txBody>
      </p:sp>
      <p:pic>
        <p:nvPicPr>
          <p:cNvPr id="5" name="Picture 4">
            <a:extLst>
              <a:ext uri="{FF2B5EF4-FFF2-40B4-BE49-F238E27FC236}">
                <a16:creationId xmlns:a16="http://schemas.microsoft.com/office/drawing/2014/main" id="{582B7533-13E5-3DA0-0A1E-C087A220FC48}"/>
              </a:ext>
            </a:extLst>
          </p:cNvPr>
          <p:cNvPicPr>
            <a:picLocks noChangeAspect="1"/>
          </p:cNvPicPr>
          <p:nvPr/>
        </p:nvPicPr>
        <p:blipFill>
          <a:blip r:embed="rId2"/>
          <a:stretch>
            <a:fillRect/>
          </a:stretch>
        </p:blipFill>
        <p:spPr>
          <a:xfrm>
            <a:off x="5773016" y="2633662"/>
            <a:ext cx="6076950" cy="1590675"/>
          </a:xfrm>
          <a:prstGeom prst="rect">
            <a:avLst/>
          </a:prstGeom>
        </p:spPr>
      </p:pic>
    </p:spTree>
    <p:extLst>
      <p:ext uri="{BB962C8B-B14F-4D97-AF65-F5344CB8AC3E}">
        <p14:creationId xmlns:p14="http://schemas.microsoft.com/office/powerpoint/2010/main" val="1132499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20426CA-80CA-46A3-85D1-6404D891A7AE}"/>
              </a:ext>
            </a:extLst>
          </p:cNvPr>
          <p:cNvSpPr txBox="1"/>
          <p:nvPr/>
        </p:nvSpPr>
        <p:spPr>
          <a:xfrm>
            <a:off x="273050" y="1243779"/>
            <a:ext cx="11645900" cy="3083921"/>
          </a:xfrm>
          <a:prstGeom prst="rect">
            <a:avLst/>
          </a:prstGeom>
          <a:noFill/>
        </p:spPr>
        <p:txBody>
          <a:bodyPr wrap="square">
            <a:spAutoFit/>
          </a:bodyPr>
          <a:lstStyle/>
          <a:p>
            <a:pPr marL="742950" lvl="1" indent="-285750">
              <a:lnSpc>
                <a:spcPct val="200000"/>
              </a:lnSpc>
              <a:buClr>
                <a:schemeClr val="accent1"/>
              </a:buClr>
              <a:buSzPct val="100000"/>
              <a:buFont typeface="Wingdings" panose="05000000000000000000" pitchFamily="2" charset="2"/>
              <a:buChar char="§"/>
            </a:pPr>
            <a:r>
              <a:rPr lang="en-GB" sz="2000">
                <a:solidFill>
                  <a:schemeClr val="accent1"/>
                </a:solidFill>
                <a:hlinkClick r:id="rId3">
                  <a:extLst>
                    <a:ext uri="{A12FA001-AC4F-418D-AE19-62706E023703}">
                      <ahyp:hlinkClr xmlns:ahyp="http://schemas.microsoft.com/office/drawing/2018/hyperlinkcolor" val="tx"/>
                    </a:ext>
                  </a:extLst>
                </a:hlinkClick>
              </a:rPr>
              <a:t>Ansys Academic | Simulation Software for Educators, Researchers and Students</a:t>
            </a:r>
            <a:r>
              <a:rPr lang="en-GB" sz="2000"/>
              <a:t>. </a:t>
            </a:r>
            <a:endParaRPr lang="en-GB" sz="2000">
              <a:hlinkClick r:id="rId4"/>
            </a:endParaRPr>
          </a:p>
          <a:p>
            <a:pPr marL="742950" lvl="1" indent="-285750">
              <a:lnSpc>
                <a:spcPct val="200000"/>
              </a:lnSpc>
              <a:buClr>
                <a:schemeClr val="accent1"/>
              </a:buClr>
              <a:buSzPct val="100000"/>
              <a:buFont typeface="Wingdings" panose="05000000000000000000" pitchFamily="2" charset="2"/>
              <a:buChar char="§"/>
            </a:pPr>
            <a:r>
              <a:rPr lang="en-GB" sz="2000">
                <a:hlinkClick r:id="rId4"/>
              </a:rPr>
              <a:t>Ansys Innovation Courses</a:t>
            </a:r>
            <a:r>
              <a:rPr lang="en-GB" sz="2000"/>
              <a:t> : Free to Access to courses covering a variety of physics and software. </a:t>
            </a:r>
          </a:p>
          <a:p>
            <a:pPr marL="742950" lvl="1" indent="-285750">
              <a:lnSpc>
                <a:spcPct val="200000"/>
              </a:lnSpc>
              <a:buClr>
                <a:schemeClr val="accent1"/>
              </a:buClr>
              <a:buSzPct val="100000"/>
              <a:buFont typeface="Wingdings" panose="05000000000000000000" pitchFamily="2" charset="2"/>
              <a:buChar char="§"/>
            </a:pPr>
            <a:r>
              <a:rPr lang="en-GB" sz="2000">
                <a:hlinkClick r:id="rId5"/>
              </a:rPr>
              <a:t>Ansys Education Resources</a:t>
            </a:r>
            <a:r>
              <a:rPr lang="en-GB" sz="2000"/>
              <a:t>: Specifically developed for Educators.</a:t>
            </a:r>
          </a:p>
          <a:p>
            <a:pPr marL="742950" lvl="1" indent="-285750">
              <a:lnSpc>
                <a:spcPct val="200000"/>
              </a:lnSpc>
              <a:buClr>
                <a:schemeClr val="accent1"/>
              </a:buClr>
              <a:buSzPct val="100000"/>
              <a:buFont typeface="Wingdings" panose="05000000000000000000" pitchFamily="2" charset="2"/>
              <a:buChar char="§"/>
            </a:pPr>
            <a:r>
              <a:rPr lang="en-GB" sz="2000">
                <a:hlinkClick r:id="rId6"/>
              </a:rPr>
              <a:t>Ansys Learning Forum</a:t>
            </a:r>
            <a:r>
              <a:rPr lang="en-GB" sz="2000"/>
              <a:t>: Ask questions to the Ansys Community!</a:t>
            </a:r>
          </a:p>
          <a:p>
            <a:pPr marL="742950" lvl="1" indent="-285750">
              <a:lnSpc>
                <a:spcPct val="200000"/>
              </a:lnSpc>
              <a:buClr>
                <a:schemeClr val="accent1"/>
              </a:buClr>
              <a:buSzPct val="100000"/>
              <a:buFont typeface="Wingdings" panose="05000000000000000000" pitchFamily="2" charset="2"/>
              <a:buChar char="§"/>
            </a:pPr>
            <a:r>
              <a:rPr lang="en-GB" sz="2000">
                <a:hlinkClick r:id="rId7"/>
              </a:rPr>
              <a:t>Ansys Learning </a:t>
            </a:r>
            <a:r>
              <a:rPr lang="en-GB" sz="2000"/>
              <a:t>: Ansys YouTube Channel with dedicated video playlists.</a:t>
            </a:r>
          </a:p>
        </p:txBody>
      </p:sp>
      <p:sp>
        <p:nvSpPr>
          <p:cNvPr id="2" name="Slide Number Placeholder 1">
            <a:extLst>
              <a:ext uri="{FF2B5EF4-FFF2-40B4-BE49-F238E27FC236}">
                <a16:creationId xmlns:a16="http://schemas.microsoft.com/office/drawing/2014/main" id="{3C0F5297-ECBA-4DA2-875E-7FC6B17C2702}"/>
              </a:ext>
            </a:extLst>
          </p:cNvPr>
          <p:cNvSpPr>
            <a:spLocks noGrp="1"/>
          </p:cNvSpPr>
          <p:nvPr>
            <p:ph type="sldNum" sz="quarter" idx="11"/>
          </p:nvPr>
        </p:nvSpPr>
        <p:spPr/>
        <p:txBody>
          <a:bodyPr/>
          <a:lstStyle/>
          <a:p>
            <a:fld id="{F0D23093-2AB0-F74C-B865-1A12A15B650E}" type="slidenum">
              <a:rPr lang="en-US" smtClean="0"/>
              <a:pPr/>
              <a:t>29</a:t>
            </a:fld>
            <a:endParaRPr lang="en-US"/>
          </a:p>
        </p:txBody>
      </p:sp>
      <p:sp>
        <p:nvSpPr>
          <p:cNvPr id="3" name="Title 2">
            <a:extLst>
              <a:ext uri="{FF2B5EF4-FFF2-40B4-BE49-F238E27FC236}">
                <a16:creationId xmlns:a16="http://schemas.microsoft.com/office/drawing/2014/main" id="{4AE50DE7-F7C6-497C-BDF0-4A8E0474919D}"/>
              </a:ext>
            </a:extLst>
          </p:cNvPr>
          <p:cNvSpPr>
            <a:spLocks noGrp="1"/>
          </p:cNvSpPr>
          <p:nvPr>
            <p:ph type="title"/>
          </p:nvPr>
        </p:nvSpPr>
        <p:spPr/>
        <p:txBody>
          <a:bodyPr/>
          <a:lstStyle/>
          <a:p>
            <a:r>
              <a:rPr lang="en-GB"/>
              <a:t>Further Information and Resources</a:t>
            </a:r>
          </a:p>
        </p:txBody>
      </p:sp>
      <p:pic>
        <p:nvPicPr>
          <p:cNvPr id="17" name="Graphic 16" descr="Internet outline">
            <a:extLst>
              <a:ext uri="{FF2B5EF4-FFF2-40B4-BE49-F238E27FC236}">
                <a16:creationId xmlns:a16="http://schemas.microsoft.com/office/drawing/2014/main" id="{72AA70DB-D91F-4703-B979-337D218CE36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79700" y="2665509"/>
            <a:ext cx="3131301" cy="3180735"/>
          </a:xfrm>
          <a:prstGeom prst="rect">
            <a:avLst/>
          </a:prstGeom>
        </p:spPr>
      </p:pic>
    </p:spTree>
    <p:extLst>
      <p:ext uri="{BB962C8B-B14F-4D97-AF65-F5344CB8AC3E}">
        <p14:creationId xmlns:p14="http://schemas.microsoft.com/office/powerpoint/2010/main" val="3249287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ln w="9525"/>
        </p:spPr>
        <p:txBody>
          <a:bodyPr/>
          <a:lstStyle/>
          <a:p>
            <a:r>
              <a:rPr lang="en-GB" dirty="0">
                <a:latin typeface="+mn-lt"/>
              </a:rPr>
              <a:t>Outline of case study</a:t>
            </a:r>
          </a:p>
        </p:txBody>
      </p:sp>
      <p:sp>
        <p:nvSpPr>
          <p:cNvPr id="5124" name="Rectangle 15"/>
          <p:cNvSpPr>
            <a:spLocks noChangeArrowheads="1"/>
          </p:cNvSpPr>
          <p:nvPr/>
        </p:nvSpPr>
        <p:spPr bwMode="auto">
          <a:xfrm>
            <a:off x="8985250" y="6324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endParaRPr lang="en-GB">
              <a:latin typeface="+mn-lt"/>
            </a:endParaRPr>
          </a:p>
        </p:txBody>
      </p:sp>
      <p:sp>
        <p:nvSpPr>
          <p:cNvPr id="5130" name="Rectangle 2"/>
          <p:cNvSpPr>
            <a:spLocks noChangeArrowheads="1"/>
          </p:cNvSpPr>
          <p:nvPr/>
        </p:nvSpPr>
        <p:spPr bwMode="auto">
          <a:xfrm>
            <a:off x="3830640" y="1027114"/>
            <a:ext cx="46831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endParaRPr lang="en-GB" b="1">
              <a:latin typeface="+mn-lt"/>
            </a:endParaRPr>
          </a:p>
        </p:txBody>
      </p:sp>
      <p:sp>
        <p:nvSpPr>
          <p:cNvPr id="10" name="Text Box 5">
            <a:extLst>
              <a:ext uri="{FF2B5EF4-FFF2-40B4-BE49-F238E27FC236}">
                <a16:creationId xmlns:a16="http://schemas.microsoft.com/office/drawing/2014/main" id="{6522FDFB-59DD-4107-9166-E5855977827F}"/>
              </a:ext>
            </a:extLst>
          </p:cNvPr>
          <p:cNvSpPr txBox="1">
            <a:spLocks noChangeArrowheads="1"/>
          </p:cNvSpPr>
          <p:nvPr/>
        </p:nvSpPr>
        <p:spPr bwMode="auto">
          <a:xfrm>
            <a:off x="5715000" y="865938"/>
            <a:ext cx="6085502" cy="523006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no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spcBef>
                <a:spcPct val="50000"/>
              </a:spcBef>
              <a:buClr>
                <a:srgbClr val="FFB71B"/>
              </a:buClr>
              <a:buSzPct val="100000"/>
              <a:buFont typeface="Wingdings" panose="05000000000000000000" pitchFamily="2" charset="2"/>
              <a:buChar char="§"/>
            </a:pPr>
            <a:r>
              <a:rPr lang="en-GB" sz="1200" b="1" i="1" dirty="0">
                <a:latin typeface="+mn-lt"/>
              </a:rPr>
              <a:t>Introduction and context</a:t>
            </a:r>
          </a:p>
          <a:p>
            <a:pPr marL="1085850" lvl="1" indent="-342900">
              <a:spcBef>
                <a:spcPct val="50000"/>
              </a:spcBef>
              <a:buClr>
                <a:srgbClr val="FFB71B"/>
              </a:buClr>
              <a:buSzPct val="100000"/>
              <a:buFont typeface="Wingdings" panose="05000000000000000000" pitchFamily="2" charset="2"/>
              <a:buChar char="§"/>
            </a:pPr>
            <a:r>
              <a:rPr lang="en-GB" sz="1200" dirty="0">
                <a:latin typeface="+mn-lt"/>
              </a:rPr>
              <a:t>Rotating machines  </a:t>
            </a:r>
          </a:p>
          <a:p>
            <a:pPr marL="1085850" lvl="1" indent="-342900">
              <a:spcBef>
                <a:spcPct val="50000"/>
              </a:spcBef>
              <a:buClr>
                <a:srgbClr val="FFB71B"/>
              </a:buClr>
              <a:buSzPct val="100000"/>
              <a:buFont typeface="Wingdings" panose="05000000000000000000" pitchFamily="2" charset="2"/>
              <a:buChar char="§"/>
            </a:pPr>
            <a:r>
              <a:rPr lang="en-GB" sz="1200" dirty="0">
                <a:latin typeface="+mn-lt"/>
              </a:rPr>
              <a:t>Real industry problems</a:t>
            </a:r>
          </a:p>
          <a:p>
            <a:pPr marL="342900" indent="-342900">
              <a:spcBef>
                <a:spcPct val="50000"/>
              </a:spcBef>
              <a:spcAft>
                <a:spcPct val="20000"/>
              </a:spcAft>
              <a:buClr>
                <a:srgbClr val="FFB71B"/>
              </a:buClr>
              <a:buSzPct val="100000"/>
              <a:buFont typeface="Wingdings" panose="05000000000000000000" pitchFamily="2" charset="2"/>
              <a:buChar char="§"/>
            </a:pPr>
            <a:r>
              <a:rPr lang="en-GB" sz="1200" b="1" i="1" dirty="0">
                <a:latin typeface="+mn-lt"/>
              </a:rPr>
              <a:t>A bit of theory</a:t>
            </a:r>
          </a:p>
          <a:p>
            <a:pPr marL="1085850" lvl="1" indent="-342900">
              <a:spcBef>
                <a:spcPct val="50000"/>
              </a:spcBef>
              <a:spcAft>
                <a:spcPct val="20000"/>
              </a:spcAft>
              <a:buClr>
                <a:srgbClr val="FFB71B"/>
              </a:buClr>
              <a:buSzPct val="100000"/>
              <a:buFont typeface="Wingdings" panose="05000000000000000000" pitchFamily="2" charset="2"/>
              <a:buChar char="§"/>
            </a:pPr>
            <a:r>
              <a:rPr lang="en-GB" sz="1200" dirty="0">
                <a:latin typeface="+mn-lt"/>
              </a:rPr>
              <a:t>Rotations per minutes </a:t>
            </a:r>
          </a:p>
          <a:p>
            <a:pPr marL="1085850" lvl="1" indent="-342900">
              <a:spcBef>
                <a:spcPct val="50000"/>
              </a:spcBef>
              <a:spcAft>
                <a:spcPct val="20000"/>
              </a:spcAft>
              <a:buClr>
                <a:srgbClr val="FFB71B"/>
              </a:buClr>
              <a:buSzPct val="100000"/>
              <a:buFont typeface="Wingdings" panose="05000000000000000000" pitchFamily="2" charset="2"/>
              <a:buChar char="§"/>
            </a:pPr>
            <a:r>
              <a:rPr lang="en-GB" sz="1200" dirty="0">
                <a:latin typeface="+mn-lt"/>
              </a:rPr>
              <a:t>Orders</a:t>
            </a:r>
          </a:p>
          <a:p>
            <a:pPr marL="342900" indent="-342900">
              <a:spcBef>
                <a:spcPct val="50000"/>
              </a:spcBef>
              <a:spcAft>
                <a:spcPct val="20000"/>
              </a:spcAft>
              <a:buClr>
                <a:srgbClr val="FFB71B"/>
              </a:buClr>
              <a:buSzPct val="100000"/>
              <a:buFont typeface="Wingdings" panose="05000000000000000000" pitchFamily="2" charset="2"/>
              <a:buChar char="§"/>
            </a:pPr>
            <a:r>
              <a:rPr lang="en-GB" sz="1200" b="1" i="1" dirty="0">
                <a:latin typeface="+mn-lt"/>
              </a:rPr>
              <a:t>Case Study – Analysing an engine noise</a:t>
            </a:r>
          </a:p>
          <a:p>
            <a:pPr marL="1085850" lvl="1" indent="-342900">
              <a:spcBef>
                <a:spcPct val="50000"/>
              </a:spcBef>
              <a:spcAft>
                <a:spcPct val="20000"/>
              </a:spcAft>
              <a:buClr>
                <a:srgbClr val="FFB71B"/>
              </a:buClr>
              <a:buSzPct val="100000"/>
              <a:buFont typeface="Wingdings" panose="05000000000000000000" pitchFamily="2" charset="2"/>
              <a:buChar char="§"/>
            </a:pPr>
            <a:r>
              <a:rPr lang="en-GB" sz="1200" dirty="0">
                <a:latin typeface="+mn-lt"/>
              </a:rPr>
              <a:t>Context</a:t>
            </a:r>
          </a:p>
          <a:p>
            <a:pPr marL="1085850" lvl="1" indent="-342900">
              <a:spcBef>
                <a:spcPct val="50000"/>
              </a:spcBef>
              <a:spcAft>
                <a:spcPct val="20000"/>
              </a:spcAft>
              <a:buClr>
                <a:srgbClr val="FFB71B"/>
              </a:buClr>
              <a:buSzPct val="100000"/>
              <a:buFont typeface="Wingdings" panose="05000000000000000000" pitchFamily="2" charset="2"/>
              <a:buChar char="§"/>
            </a:pPr>
            <a:r>
              <a:rPr lang="en-GB" sz="1200" dirty="0">
                <a:latin typeface="+mn-lt"/>
              </a:rPr>
              <a:t>Part 1 – Getting Started </a:t>
            </a:r>
          </a:p>
          <a:p>
            <a:pPr marL="1085850" lvl="1" indent="-342900">
              <a:spcBef>
                <a:spcPct val="50000"/>
              </a:spcBef>
              <a:spcAft>
                <a:spcPct val="20000"/>
              </a:spcAft>
              <a:buClr>
                <a:srgbClr val="FFB71B"/>
              </a:buClr>
              <a:buSzPct val="100000"/>
              <a:buFont typeface="Wingdings" panose="05000000000000000000" pitchFamily="2" charset="2"/>
              <a:buChar char="§"/>
            </a:pPr>
            <a:r>
              <a:rPr lang="en-GB" sz="1200" dirty="0">
                <a:latin typeface="+mn-lt"/>
              </a:rPr>
              <a:t>dBA Level</a:t>
            </a:r>
          </a:p>
          <a:p>
            <a:pPr marL="1085850" lvl="1" indent="-342900">
              <a:spcBef>
                <a:spcPct val="50000"/>
              </a:spcBef>
              <a:spcAft>
                <a:spcPct val="20000"/>
              </a:spcAft>
              <a:buClr>
                <a:srgbClr val="FFB71B"/>
              </a:buClr>
              <a:buSzPct val="100000"/>
              <a:buFont typeface="Wingdings" panose="05000000000000000000" pitchFamily="2" charset="2"/>
              <a:buChar char="§"/>
            </a:pPr>
            <a:r>
              <a:rPr lang="en-GB" sz="1200" dirty="0">
                <a:latin typeface="+mn-lt"/>
              </a:rPr>
              <a:t>Part 2 – Time-Frequency Analysis</a:t>
            </a:r>
          </a:p>
          <a:p>
            <a:pPr marL="1085850" lvl="1" indent="-342900">
              <a:spcBef>
                <a:spcPct val="50000"/>
              </a:spcBef>
              <a:spcAft>
                <a:spcPct val="20000"/>
              </a:spcAft>
              <a:buClr>
                <a:srgbClr val="FFB71B"/>
              </a:buClr>
              <a:buSzPct val="100000"/>
              <a:buFont typeface="Wingdings" panose="05000000000000000000" pitchFamily="2" charset="2"/>
              <a:buChar char="§"/>
            </a:pPr>
            <a:r>
              <a:rPr lang="en-GB" sz="1200" dirty="0">
                <a:latin typeface="+mn-lt"/>
              </a:rPr>
              <a:t>Part 3 – Order Isolation</a:t>
            </a:r>
          </a:p>
          <a:p>
            <a:pPr marL="1085850" lvl="1" indent="-342900">
              <a:spcBef>
                <a:spcPct val="50000"/>
              </a:spcBef>
              <a:spcAft>
                <a:spcPct val="20000"/>
              </a:spcAft>
              <a:buClr>
                <a:srgbClr val="FFB71B"/>
              </a:buClr>
              <a:buSzPct val="100000"/>
              <a:buFont typeface="Wingdings" panose="05000000000000000000" pitchFamily="2" charset="2"/>
              <a:buChar char="§"/>
            </a:pPr>
            <a:r>
              <a:rPr lang="en-GB" sz="1200" dirty="0">
                <a:latin typeface="+mn-lt"/>
              </a:rPr>
              <a:t>Part 4 – dBA Level Attenuation</a:t>
            </a:r>
          </a:p>
          <a:p>
            <a:pPr marL="1085850" lvl="1" indent="-342900">
              <a:spcBef>
                <a:spcPct val="50000"/>
              </a:spcBef>
              <a:spcAft>
                <a:spcPct val="20000"/>
              </a:spcAft>
              <a:buClr>
                <a:srgbClr val="FFB71B"/>
              </a:buClr>
              <a:buSzPct val="100000"/>
              <a:buFont typeface="Wingdings" panose="05000000000000000000" pitchFamily="2" charset="2"/>
              <a:buChar char="§"/>
            </a:pPr>
            <a:r>
              <a:rPr lang="en-GB" sz="1200" dirty="0">
                <a:latin typeface="+mn-lt"/>
              </a:rPr>
              <a:t>Conclusion</a:t>
            </a:r>
          </a:p>
          <a:p>
            <a:pPr marL="1085850" lvl="1" indent="-342900">
              <a:spcBef>
                <a:spcPct val="50000"/>
              </a:spcBef>
              <a:spcAft>
                <a:spcPct val="20000"/>
              </a:spcAft>
              <a:buClr>
                <a:srgbClr val="FFB71B"/>
              </a:buClr>
              <a:buSzPct val="100000"/>
              <a:buFont typeface="Wingdings" panose="05000000000000000000" pitchFamily="2" charset="2"/>
              <a:buChar char="§"/>
            </a:pPr>
            <a:r>
              <a:rPr lang="en-GB" sz="1200" dirty="0">
                <a:latin typeface="+mn-lt"/>
              </a:rPr>
              <a:t>Part 5 – To go further </a:t>
            </a:r>
          </a:p>
          <a:p>
            <a:pPr marL="342900" indent="-342900">
              <a:spcBef>
                <a:spcPct val="50000"/>
              </a:spcBef>
              <a:spcAft>
                <a:spcPct val="20000"/>
              </a:spcAft>
              <a:buClr>
                <a:srgbClr val="FFB71B"/>
              </a:buClr>
              <a:buSzPct val="100000"/>
              <a:buFont typeface="Wingdings" panose="05000000000000000000" pitchFamily="2" charset="2"/>
              <a:buChar char="§"/>
            </a:pPr>
            <a:r>
              <a:rPr lang="en-GB" sz="1200" b="1" i="1" dirty="0">
                <a:latin typeface="+mn-lt"/>
              </a:rPr>
              <a:t> Solution</a:t>
            </a:r>
          </a:p>
        </p:txBody>
      </p:sp>
      <p:sp>
        <p:nvSpPr>
          <p:cNvPr id="2" name="Slide Number Placeholder 1">
            <a:extLst>
              <a:ext uri="{FF2B5EF4-FFF2-40B4-BE49-F238E27FC236}">
                <a16:creationId xmlns:a16="http://schemas.microsoft.com/office/drawing/2014/main" id="{EBC81F32-20AF-46E8-8510-6C49FC277EA1}"/>
              </a:ext>
            </a:extLst>
          </p:cNvPr>
          <p:cNvSpPr>
            <a:spLocks noGrp="1"/>
          </p:cNvSpPr>
          <p:nvPr>
            <p:ph type="sldNum" sz="quarter" idx="11"/>
          </p:nvPr>
        </p:nvSpPr>
        <p:spPr/>
        <p:txBody>
          <a:bodyPr/>
          <a:lstStyle/>
          <a:p>
            <a:fld id="{F0D23093-2AB0-F74C-B865-1A12A15B650E}" type="slidenum">
              <a:rPr lang="en-US" smtClean="0"/>
              <a:pPr/>
              <a:t>3</a:t>
            </a:fld>
            <a:endParaRPr lang="en-US"/>
          </a:p>
        </p:txBody>
      </p:sp>
      <p:pic>
        <p:nvPicPr>
          <p:cNvPr id="4" name="Picture 3">
            <a:extLst>
              <a:ext uri="{FF2B5EF4-FFF2-40B4-BE49-F238E27FC236}">
                <a16:creationId xmlns:a16="http://schemas.microsoft.com/office/drawing/2014/main" id="{B0E104C3-F6BF-D593-280A-A21772BBDCE4}"/>
              </a:ext>
            </a:extLst>
          </p:cNvPr>
          <p:cNvPicPr>
            <a:picLocks noChangeAspect="1"/>
          </p:cNvPicPr>
          <p:nvPr/>
        </p:nvPicPr>
        <p:blipFill>
          <a:blip r:embed="rId3"/>
          <a:stretch>
            <a:fillRect/>
          </a:stretch>
        </p:blipFill>
        <p:spPr>
          <a:xfrm>
            <a:off x="685800" y="1678781"/>
            <a:ext cx="4169725" cy="3500437"/>
          </a:xfrm>
          <a:prstGeom prst="rect">
            <a:avLst/>
          </a:prstGeom>
        </p:spPr>
      </p:pic>
    </p:spTree>
    <p:extLst>
      <p:ext uri="{BB962C8B-B14F-4D97-AF65-F5344CB8AC3E}">
        <p14:creationId xmlns:p14="http://schemas.microsoft.com/office/powerpoint/2010/main" val="4195438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C3F3E9-6C8B-4F69-BB4F-1361D681D917}"/>
              </a:ext>
            </a:extLst>
          </p:cNvPr>
          <p:cNvSpPr>
            <a:spLocks noGrp="1"/>
          </p:cNvSpPr>
          <p:nvPr>
            <p:ph type="sldNum" sz="quarter" idx="10"/>
          </p:nvPr>
        </p:nvSpPr>
        <p:spPr/>
        <p:txBody>
          <a:bodyPr/>
          <a:lstStyle/>
          <a:p>
            <a:fld id="{F0D23093-2AB0-F74C-B865-1A12A15B650E}" type="slidenum">
              <a:rPr lang="en-US" smtClean="0"/>
              <a:pPr/>
              <a:t>30</a:t>
            </a:fld>
            <a:endParaRPr lang="en-US"/>
          </a:p>
        </p:txBody>
      </p:sp>
    </p:spTree>
    <p:extLst>
      <p:ext uri="{BB962C8B-B14F-4D97-AF65-F5344CB8AC3E}">
        <p14:creationId xmlns:p14="http://schemas.microsoft.com/office/powerpoint/2010/main" val="3114710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089230-AF7F-690D-B258-C977BD371267}"/>
              </a:ext>
            </a:extLst>
          </p:cNvPr>
          <p:cNvSpPr>
            <a:spLocks noGrp="1"/>
          </p:cNvSpPr>
          <p:nvPr>
            <p:ph type="sldNum" sz="quarter" idx="11"/>
          </p:nvPr>
        </p:nvSpPr>
        <p:spPr/>
        <p:txBody>
          <a:bodyPr/>
          <a:lstStyle/>
          <a:p>
            <a:fld id="{F0D23093-2AB0-F74C-B865-1A12A15B650E}" type="slidenum">
              <a:rPr lang="en-US" smtClean="0"/>
              <a:pPr/>
              <a:t>4</a:t>
            </a:fld>
            <a:endParaRPr lang="en-US"/>
          </a:p>
        </p:txBody>
      </p:sp>
      <p:sp>
        <p:nvSpPr>
          <p:cNvPr id="5" name="Title 4">
            <a:extLst>
              <a:ext uri="{FF2B5EF4-FFF2-40B4-BE49-F238E27FC236}">
                <a16:creationId xmlns:a16="http://schemas.microsoft.com/office/drawing/2014/main" id="{0A15EE6E-5AFD-0FA7-38B4-5097DC0D25CF}"/>
              </a:ext>
            </a:extLst>
          </p:cNvPr>
          <p:cNvSpPr>
            <a:spLocks noGrp="1"/>
          </p:cNvSpPr>
          <p:nvPr>
            <p:ph type="title"/>
          </p:nvPr>
        </p:nvSpPr>
        <p:spPr>
          <a:xfrm>
            <a:off x="609600" y="3124200"/>
            <a:ext cx="10972799" cy="845837"/>
          </a:xfrm>
        </p:spPr>
        <p:txBody>
          <a:bodyPr/>
          <a:lstStyle/>
          <a:p>
            <a:r>
              <a:rPr lang="en-US" i="1" dirty="0"/>
              <a:t>Section 1: Introduction and Context</a:t>
            </a:r>
          </a:p>
        </p:txBody>
      </p:sp>
    </p:spTree>
    <p:extLst>
      <p:ext uri="{BB962C8B-B14F-4D97-AF65-F5344CB8AC3E}">
        <p14:creationId xmlns:p14="http://schemas.microsoft.com/office/powerpoint/2010/main" val="3246016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DA9DCA-F2FB-4D3B-9940-5D6D577F3D7C}"/>
              </a:ext>
            </a:extLst>
          </p:cNvPr>
          <p:cNvSpPr>
            <a:spLocks noGrp="1"/>
          </p:cNvSpPr>
          <p:nvPr>
            <p:ph type="sldNum" sz="quarter" idx="11"/>
          </p:nvPr>
        </p:nvSpPr>
        <p:spPr/>
        <p:txBody>
          <a:bodyPr/>
          <a:lstStyle/>
          <a:p>
            <a:fld id="{F0D23093-2AB0-F74C-B865-1A12A15B650E}" type="slidenum">
              <a:rPr lang="en-US" smtClean="0"/>
              <a:pPr/>
              <a:t>5</a:t>
            </a:fld>
            <a:endParaRPr lang="en-US"/>
          </a:p>
        </p:txBody>
      </p:sp>
      <p:sp>
        <p:nvSpPr>
          <p:cNvPr id="3" name="Title 2">
            <a:extLst>
              <a:ext uri="{FF2B5EF4-FFF2-40B4-BE49-F238E27FC236}">
                <a16:creationId xmlns:a16="http://schemas.microsoft.com/office/drawing/2014/main" id="{F1194F8B-4ADC-4491-803D-17042386BDB2}"/>
              </a:ext>
            </a:extLst>
          </p:cNvPr>
          <p:cNvSpPr>
            <a:spLocks noGrp="1"/>
          </p:cNvSpPr>
          <p:nvPr>
            <p:ph type="title"/>
          </p:nvPr>
        </p:nvSpPr>
        <p:spPr/>
        <p:txBody>
          <a:bodyPr/>
          <a:lstStyle/>
          <a:p>
            <a:r>
              <a:rPr lang="en-US" dirty="0"/>
              <a:t>What are rotating machines ?</a:t>
            </a:r>
          </a:p>
        </p:txBody>
      </p:sp>
      <p:sp>
        <p:nvSpPr>
          <p:cNvPr id="12" name="Text Placeholder 11">
            <a:extLst>
              <a:ext uri="{FF2B5EF4-FFF2-40B4-BE49-F238E27FC236}">
                <a16:creationId xmlns:a16="http://schemas.microsoft.com/office/drawing/2014/main" id="{9D82DF81-02E4-FC61-76C8-CE9F44D1FE51}"/>
              </a:ext>
            </a:extLst>
          </p:cNvPr>
          <p:cNvSpPr>
            <a:spLocks noGrp="1"/>
          </p:cNvSpPr>
          <p:nvPr>
            <p:ph type="body" sz="quarter" idx="13"/>
          </p:nvPr>
        </p:nvSpPr>
        <p:spPr>
          <a:xfrm>
            <a:off x="609599" y="994418"/>
            <a:ext cx="10972799" cy="5025382"/>
          </a:xfrm>
        </p:spPr>
        <p:txBody>
          <a:bodyPr/>
          <a:lstStyle/>
          <a:p>
            <a:r>
              <a:rPr lang="en-US" dirty="0">
                <a:latin typeface="+mj-lt"/>
              </a:rPr>
              <a:t>Very broad definition : A machine with a rotating component that </a:t>
            </a:r>
            <a:r>
              <a:rPr lang="en-US" b="0" i="0" dirty="0">
                <a:solidFill>
                  <a:srgbClr val="000000"/>
                </a:solidFill>
                <a:effectLst/>
                <a:latin typeface="+mj-lt"/>
              </a:rPr>
              <a:t>transfers energy to a fluid or vice versa</a:t>
            </a:r>
          </a:p>
          <a:p>
            <a:r>
              <a:rPr lang="en-US" dirty="0">
                <a:solidFill>
                  <a:srgbClr val="000000"/>
                </a:solidFill>
                <a:latin typeface="+mj-lt"/>
              </a:rPr>
              <a:t>Characterized by their “Revolution per minutes” RPM</a:t>
            </a:r>
          </a:p>
          <a:p>
            <a:r>
              <a:rPr lang="en-US" dirty="0">
                <a:solidFill>
                  <a:srgbClr val="000000"/>
                </a:solidFill>
                <a:latin typeface="+mj-lt"/>
              </a:rPr>
              <a:t>Used both in our everyday life and in specific industrial contexts</a:t>
            </a:r>
            <a:endParaRPr lang="en-US" dirty="0">
              <a:latin typeface="+mj-lt"/>
            </a:endParaRPr>
          </a:p>
          <a:p>
            <a:r>
              <a:rPr lang="en-US" dirty="0">
                <a:latin typeface="+mj-lt"/>
              </a:rPr>
              <a:t>Examples: </a:t>
            </a:r>
          </a:p>
          <a:p>
            <a:endParaRPr lang="en-US" dirty="0">
              <a:latin typeface="+mj-lt"/>
            </a:endParaRPr>
          </a:p>
        </p:txBody>
      </p:sp>
      <p:pic>
        <p:nvPicPr>
          <p:cNvPr id="1032" name="Picture 8" descr="How a Car Engine Works: Engine Parts and Functions Explained in Detail">
            <a:extLst>
              <a:ext uri="{FF2B5EF4-FFF2-40B4-BE49-F238E27FC236}">
                <a16:creationId xmlns:a16="http://schemas.microsoft.com/office/drawing/2014/main" id="{A14376CE-C2AC-4A19-8EFF-1F452DFDE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2780" y="3820326"/>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aundry room">
            <a:extLst>
              <a:ext uri="{FF2B5EF4-FFF2-40B4-BE49-F238E27FC236}">
                <a16:creationId xmlns:a16="http://schemas.microsoft.com/office/drawing/2014/main" id="{6D186195-9226-475B-6466-68459F1A9967}"/>
              </a:ext>
            </a:extLst>
          </p:cNvPr>
          <p:cNvPicPr>
            <a:picLocks noChangeAspect="1"/>
          </p:cNvPicPr>
          <p:nvPr/>
        </p:nvPicPr>
        <p:blipFill rotWithShape="1">
          <a:blip r:embed="rId4"/>
          <a:srcRect l="31276" t="21605" r="31276" b="206"/>
          <a:stretch/>
        </p:blipFill>
        <p:spPr>
          <a:xfrm>
            <a:off x="968963" y="3391371"/>
            <a:ext cx="2154301" cy="2267191"/>
          </a:xfrm>
          <a:prstGeom prst="rect">
            <a:avLst/>
          </a:prstGeom>
        </p:spPr>
      </p:pic>
      <p:pic>
        <p:nvPicPr>
          <p:cNvPr id="5" name="Picture 4" descr="Vintage aircraft">
            <a:extLst>
              <a:ext uri="{FF2B5EF4-FFF2-40B4-BE49-F238E27FC236}">
                <a16:creationId xmlns:a16="http://schemas.microsoft.com/office/drawing/2014/main" id="{4FA814F1-E863-F551-71EC-93D583A6AE43}"/>
              </a:ext>
            </a:extLst>
          </p:cNvPr>
          <p:cNvPicPr>
            <a:picLocks noChangeAspect="1"/>
          </p:cNvPicPr>
          <p:nvPr/>
        </p:nvPicPr>
        <p:blipFill>
          <a:blip r:embed="rId5"/>
          <a:stretch>
            <a:fillRect/>
          </a:stretch>
        </p:blipFill>
        <p:spPr>
          <a:xfrm>
            <a:off x="4129852" y="3392114"/>
            <a:ext cx="3405482" cy="2275105"/>
          </a:xfrm>
          <a:prstGeom prst="rect">
            <a:avLst/>
          </a:prstGeom>
        </p:spPr>
      </p:pic>
      <p:pic>
        <p:nvPicPr>
          <p:cNvPr id="7" name="Picture 6" descr="A close-up of a jet engine&#10;&#10;Description automatically generated">
            <a:extLst>
              <a:ext uri="{FF2B5EF4-FFF2-40B4-BE49-F238E27FC236}">
                <a16:creationId xmlns:a16="http://schemas.microsoft.com/office/drawing/2014/main" id="{340B8B96-CD32-CE9D-52A8-46EE1B8886BA}"/>
              </a:ext>
            </a:extLst>
          </p:cNvPr>
          <p:cNvPicPr>
            <a:picLocks noChangeAspect="1"/>
          </p:cNvPicPr>
          <p:nvPr/>
        </p:nvPicPr>
        <p:blipFill>
          <a:blip r:embed="rId6"/>
          <a:stretch>
            <a:fillRect/>
          </a:stretch>
        </p:blipFill>
        <p:spPr>
          <a:xfrm>
            <a:off x="8336844" y="3391642"/>
            <a:ext cx="3458162" cy="2276049"/>
          </a:xfrm>
          <a:prstGeom prst="rect">
            <a:avLst/>
          </a:prstGeom>
        </p:spPr>
      </p:pic>
    </p:spTree>
    <p:extLst>
      <p:ext uri="{BB962C8B-B14F-4D97-AF65-F5344CB8AC3E}">
        <p14:creationId xmlns:p14="http://schemas.microsoft.com/office/powerpoint/2010/main" val="3141553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DA9DCA-F2FB-4D3B-9940-5D6D577F3D7C}"/>
              </a:ext>
            </a:extLst>
          </p:cNvPr>
          <p:cNvSpPr>
            <a:spLocks noGrp="1"/>
          </p:cNvSpPr>
          <p:nvPr>
            <p:ph type="sldNum" sz="quarter" idx="11"/>
          </p:nvPr>
        </p:nvSpPr>
        <p:spPr/>
        <p:txBody>
          <a:bodyPr/>
          <a:lstStyle/>
          <a:p>
            <a:fld id="{F0D23093-2AB0-F74C-B865-1A12A15B650E}" type="slidenum">
              <a:rPr lang="en-US" smtClean="0"/>
              <a:pPr/>
              <a:t>6</a:t>
            </a:fld>
            <a:endParaRPr lang="en-US"/>
          </a:p>
        </p:txBody>
      </p:sp>
      <p:sp>
        <p:nvSpPr>
          <p:cNvPr id="3" name="Title 2">
            <a:extLst>
              <a:ext uri="{FF2B5EF4-FFF2-40B4-BE49-F238E27FC236}">
                <a16:creationId xmlns:a16="http://schemas.microsoft.com/office/drawing/2014/main" id="{F1194F8B-4ADC-4491-803D-17042386BDB2}"/>
              </a:ext>
            </a:extLst>
          </p:cNvPr>
          <p:cNvSpPr>
            <a:spLocks noGrp="1"/>
          </p:cNvSpPr>
          <p:nvPr>
            <p:ph type="title"/>
          </p:nvPr>
        </p:nvSpPr>
        <p:spPr/>
        <p:txBody>
          <a:bodyPr/>
          <a:lstStyle/>
          <a:p>
            <a:r>
              <a:rPr lang="en-US" dirty="0"/>
              <a:t>Industrial Context</a:t>
            </a:r>
          </a:p>
        </p:txBody>
      </p:sp>
      <p:sp>
        <p:nvSpPr>
          <p:cNvPr id="12" name="Text Placeholder 11">
            <a:extLst>
              <a:ext uri="{FF2B5EF4-FFF2-40B4-BE49-F238E27FC236}">
                <a16:creationId xmlns:a16="http://schemas.microsoft.com/office/drawing/2014/main" id="{9D82DF81-02E4-FC61-76C8-CE9F44D1FE51}"/>
              </a:ext>
            </a:extLst>
          </p:cNvPr>
          <p:cNvSpPr>
            <a:spLocks noGrp="1"/>
          </p:cNvSpPr>
          <p:nvPr>
            <p:ph type="body" sz="quarter" idx="13"/>
          </p:nvPr>
        </p:nvSpPr>
        <p:spPr>
          <a:xfrm>
            <a:off x="609599" y="994418"/>
            <a:ext cx="10972799" cy="5025382"/>
          </a:xfrm>
        </p:spPr>
        <p:txBody>
          <a:bodyPr>
            <a:normAutofit/>
          </a:bodyPr>
          <a:lstStyle/>
          <a:p>
            <a:r>
              <a:rPr lang="en-US" dirty="0"/>
              <a:t>Such engines generate </a:t>
            </a:r>
            <a:r>
              <a:rPr lang="en-US" b="1" dirty="0"/>
              <a:t>noise</a:t>
            </a:r>
          </a:p>
          <a:p>
            <a:r>
              <a:rPr lang="en-US" dirty="0"/>
              <a:t>Noise can be problematic for industrial manufacturers for several reasons:</a:t>
            </a:r>
          </a:p>
          <a:p>
            <a:pPr lvl="1"/>
            <a:r>
              <a:rPr lang="en-US" dirty="0"/>
              <a:t>User comfort</a:t>
            </a:r>
          </a:p>
          <a:p>
            <a:pPr lvl="2"/>
            <a:r>
              <a:rPr lang="en-US" dirty="0"/>
              <a:t>Loud washing machine</a:t>
            </a:r>
          </a:p>
          <a:p>
            <a:pPr lvl="2"/>
            <a:r>
              <a:rPr lang="en-US" dirty="0"/>
              <a:t>Car’s engine too noisy</a:t>
            </a:r>
          </a:p>
          <a:p>
            <a:pPr lvl="2"/>
            <a:r>
              <a:rPr lang="en-US" dirty="0"/>
              <a:t>Etc.</a:t>
            </a:r>
          </a:p>
          <a:p>
            <a:pPr lvl="1"/>
            <a:r>
              <a:rPr lang="en-US" dirty="0"/>
              <a:t>Noise regulation imposed by countries/regulating authorities</a:t>
            </a:r>
          </a:p>
          <a:p>
            <a:pPr lvl="2"/>
            <a:r>
              <a:rPr lang="en-US" dirty="0"/>
              <a:t>For example :Aircraft noise is regulated by EASA in Europe (</a:t>
            </a:r>
            <a:r>
              <a:rPr lang="fr-FR" dirty="0">
                <a:hlinkClick r:id="rId3"/>
              </a:rPr>
              <a:t>EASA Certification Noise Levels | EASA (europa.eu)</a:t>
            </a:r>
            <a:r>
              <a:rPr lang="en-US" dirty="0"/>
              <a:t>)</a:t>
            </a:r>
          </a:p>
          <a:p>
            <a:pPr lvl="1"/>
            <a:r>
              <a:rPr lang="en-US" dirty="0"/>
              <a:t>Can induce machine fatigue and damage</a:t>
            </a:r>
          </a:p>
          <a:p>
            <a:pPr lvl="2"/>
            <a:r>
              <a:rPr lang="en-US" dirty="0"/>
              <a:t>Noise </a:t>
            </a:r>
            <a:r>
              <a:rPr lang="en-US" dirty="0">
                <a:sym typeface="Wingdings" panose="05000000000000000000" pitchFamily="2" charset="2"/>
              </a:rPr>
              <a:t> Vibrations, and vibrations can mechanically stress some components of the machinery, which will lead to damages and possible repairs</a:t>
            </a:r>
            <a:endParaRPr lang="en-US" dirty="0"/>
          </a:p>
          <a:p>
            <a:pPr marL="0" indent="0">
              <a:buNone/>
            </a:pPr>
            <a:r>
              <a:rPr lang="en-US" dirty="0">
                <a:sym typeface="Wingdings" panose="05000000000000000000" pitchFamily="2" charset="2"/>
              </a:rPr>
              <a:t> Noise is an important topic for industrial manufacturers in several areas (automotive, transports, household electronics etc.) and </a:t>
            </a:r>
            <a:r>
              <a:rPr lang="en-US" b="1" dirty="0">
                <a:sym typeface="Wingdings" panose="05000000000000000000" pitchFamily="2" charset="2"/>
              </a:rPr>
              <a:t>need to be dealt with seriously</a:t>
            </a:r>
            <a:endParaRPr lang="en-US" b="1" dirty="0"/>
          </a:p>
          <a:p>
            <a:endParaRPr lang="en-US" dirty="0"/>
          </a:p>
        </p:txBody>
      </p:sp>
    </p:spTree>
    <p:extLst>
      <p:ext uri="{BB962C8B-B14F-4D97-AF65-F5344CB8AC3E}">
        <p14:creationId xmlns:p14="http://schemas.microsoft.com/office/powerpoint/2010/main" val="4180081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089230-AF7F-690D-B258-C977BD371267}"/>
              </a:ext>
            </a:extLst>
          </p:cNvPr>
          <p:cNvSpPr>
            <a:spLocks noGrp="1"/>
          </p:cNvSpPr>
          <p:nvPr>
            <p:ph type="sldNum" sz="quarter" idx="11"/>
          </p:nvPr>
        </p:nvSpPr>
        <p:spPr/>
        <p:txBody>
          <a:bodyPr/>
          <a:lstStyle/>
          <a:p>
            <a:fld id="{F0D23093-2AB0-F74C-B865-1A12A15B650E}" type="slidenum">
              <a:rPr lang="en-US" smtClean="0"/>
              <a:pPr/>
              <a:t>7</a:t>
            </a:fld>
            <a:endParaRPr lang="en-US"/>
          </a:p>
        </p:txBody>
      </p:sp>
      <p:sp>
        <p:nvSpPr>
          <p:cNvPr id="5" name="Title 4">
            <a:extLst>
              <a:ext uri="{FF2B5EF4-FFF2-40B4-BE49-F238E27FC236}">
                <a16:creationId xmlns:a16="http://schemas.microsoft.com/office/drawing/2014/main" id="{0A15EE6E-5AFD-0FA7-38B4-5097DC0D25CF}"/>
              </a:ext>
            </a:extLst>
          </p:cNvPr>
          <p:cNvSpPr>
            <a:spLocks noGrp="1"/>
          </p:cNvSpPr>
          <p:nvPr>
            <p:ph type="title"/>
          </p:nvPr>
        </p:nvSpPr>
        <p:spPr>
          <a:xfrm>
            <a:off x="609600" y="3124200"/>
            <a:ext cx="10972799" cy="845837"/>
          </a:xfrm>
        </p:spPr>
        <p:txBody>
          <a:bodyPr/>
          <a:lstStyle/>
          <a:p>
            <a:r>
              <a:rPr lang="en-US" i="1" dirty="0"/>
              <a:t>Section 2: A bit of theory</a:t>
            </a:r>
          </a:p>
        </p:txBody>
      </p:sp>
    </p:spTree>
    <p:extLst>
      <p:ext uri="{BB962C8B-B14F-4D97-AF65-F5344CB8AC3E}">
        <p14:creationId xmlns:p14="http://schemas.microsoft.com/office/powerpoint/2010/main" val="935998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DA9DCA-F2FB-4D3B-9940-5D6D577F3D7C}"/>
              </a:ext>
            </a:extLst>
          </p:cNvPr>
          <p:cNvSpPr>
            <a:spLocks noGrp="1"/>
          </p:cNvSpPr>
          <p:nvPr>
            <p:ph type="sldNum" sz="quarter" idx="11"/>
          </p:nvPr>
        </p:nvSpPr>
        <p:spPr/>
        <p:txBody>
          <a:bodyPr/>
          <a:lstStyle/>
          <a:p>
            <a:fld id="{F0D23093-2AB0-F74C-B865-1A12A15B650E}" type="slidenum">
              <a:rPr lang="en-US" smtClean="0"/>
              <a:pPr/>
              <a:t>8</a:t>
            </a:fld>
            <a:endParaRPr lang="en-US"/>
          </a:p>
        </p:txBody>
      </p:sp>
      <p:sp>
        <p:nvSpPr>
          <p:cNvPr id="3" name="Title 2">
            <a:extLst>
              <a:ext uri="{FF2B5EF4-FFF2-40B4-BE49-F238E27FC236}">
                <a16:creationId xmlns:a16="http://schemas.microsoft.com/office/drawing/2014/main" id="{F1194F8B-4ADC-4491-803D-17042386BDB2}"/>
              </a:ext>
            </a:extLst>
          </p:cNvPr>
          <p:cNvSpPr>
            <a:spLocks noGrp="1"/>
          </p:cNvSpPr>
          <p:nvPr>
            <p:ph type="title"/>
          </p:nvPr>
        </p:nvSpPr>
        <p:spPr/>
        <p:txBody>
          <a:bodyPr/>
          <a:lstStyle/>
          <a:p>
            <a:r>
              <a:rPr lang="en-US" dirty="0"/>
              <a:t>Revolutions per minutes - RPM</a:t>
            </a:r>
          </a:p>
        </p:txBody>
      </p:sp>
      <mc:AlternateContent xmlns:mc="http://schemas.openxmlformats.org/markup-compatibility/2006" xmlns:a14="http://schemas.microsoft.com/office/drawing/2010/main">
        <mc:Choice Requires="a14">
          <p:sp>
            <p:nvSpPr>
              <p:cNvPr id="12" name="Text Placeholder 11">
                <a:extLst>
                  <a:ext uri="{FF2B5EF4-FFF2-40B4-BE49-F238E27FC236}">
                    <a16:creationId xmlns:a16="http://schemas.microsoft.com/office/drawing/2014/main" id="{9D82DF81-02E4-FC61-76C8-CE9F44D1FE51}"/>
                  </a:ext>
                </a:extLst>
              </p:cNvPr>
              <p:cNvSpPr>
                <a:spLocks noGrp="1"/>
              </p:cNvSpPr>
              <p:nvPr>
                <p:ph type="body" sz="quarter" idx="13"/>
              </p:nvPr>
            </p:nvSpPr>
            <p:spPr>
              <a:xfrm>
                <a:off x="609599" y="1447800"/>
                <a:ext cx="6284361" cy="4572000"/>
              </a:xfrm>
            </p:spPr>
            <p:style>
              <a:lnRef idx="2">
                <a:schemeClr val="accent1"/>
              </a:lnRef>
              <a:fillRef idx="1">
                <a:schemeClr val="lt1"/>
              </a:fillRef>
              <a:effectRef idx="0">
                <a:schemeClr val="accent1"/>
              </a:effectRef>
              <a:fontRef idx="minor">
                <a:schemeClr val="dk1"/>
              </a:fontRef>
            </p:style>
            <p:txBody>
              <a:bodyPr/>
              <a:lstStyle/>
              <a:p>
                <a:r>
                  <a:rPr lang="en-US" dirty="0"/>
                  <a:t>RPM = Revolutions Per Minutes = Unit of rotational speed for rotating machines, expressed in </a:t>
                </a:r>
                <a14:m>
                  <m:oMath xmlns:m="http://schemas.openxmlformats.org/officeDocument/2006/math">
                    <m:r>
                      <a:rPr lang="en-US" b="0" i="1" smtClean="0">
                        <a:latin typeface="Cambria Math" panose="02040503050406030204" pitchFamily="18" charset="0"/>
                      </a:rPr>
                      <m:t>𝑟</m:t>
                    </m:r>
                    <m:r>
                      <a:rPr lang="en-US" b="0" i="1" smtClean="0">
                        <a:latin typeface="Cambria Math" panose="02040503050406030204" pitchFamily="18" charset="0"/>
                      </a:rPr>
                      <m:t>.</m:t>
                    </m:r>
                    <m:r>
                      <a:rPr lang="en-US" i="1">
                        <a:latin typeface="Cambria Math" panose="02040503050406030204" pitchFamily="18" charset="0"/>
                      </a:rPr>
                      <m:t>𝑚𝑖</m:t>
                    </m:r>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−1</m:t>
                        </m:r>
                      </m:sup>
                    </m:sSup>
                  </m:oMath>
                </a14:m>
                <a:endParaRPr lang="en-US" dirty="0"/>
              </a:p>
              <a:p>
                <a:r>
                  <a:rPr lang="en-US" dirty="0"/>
                  <a:t>For a washing machine : number of rotations the main cylinder will do within a minute</a:t>
                </a:r>
              </a:p>
              <a:p>
                <a:r>
                  <a:rPr lang="en-US" dirty="0"/>
                  <a:t>RPM and frequency are related with the following relation :</a:t>
                </a:r>
              </a:p>
              <a:p>
                <a:pPr marL="0" indent="0">
                  <a:buNone/>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𝑓</m:t>
                      </m:r>
                      <m:r>
                        <a:rPr lang="en-US" b="0" i="1" smtClean="0">
                          <a:solidFill>
                            <a:srgbClr val="FF0000"/>
                          </a:solidFill>
                          <a:latin typeface="Cambria Math" panose="02040503050406030204" pitchFamily="18" charset="0"/>
                        </a:rPr>
                        <m:t>=</m:t>
                      </m:r>
                      <m:f>
                        <m:fPr>
                          <m:ctrlPr>
                            <a:rPr lang="en-US" b="0"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𝑅𝑃𝑀</m:t>
                          </m:r>
                        </m:num>
                        <m:den>
                          <m:r>
                            <a:rPr lang="en-US" b="0" i="1" smtClean="0">
                              <a:solidFill>
                                <a:srgbClr val="FF0000"/>
                              </a:solidFill>
                              <a:latin typeface="Cambria Math" panose="02040503050406030204" pitchFamily="18" charset="0"/>
                            </a:rPr>
                            <m:t>60</m:t>
                          </m:r>
                        </m:den>
                      </m:f>
                    </m:oMath>
                  </m:oMathPara>
                </a14:m>
                <a:endParaRPr lang="en-US" dirty="0"/>
              </a:p>
              <a:p>
                <a:endParaRPr lang="en-US" dirty="0"/>
              </a:p>
            </p:txBody>
          </p:sp>
        </mc:Choice>
        <mc:Fallback xmlns="">
          <p:sp>
            <p:nvSpPr>
              <p:cNvPr id="12" name="Text Placeholder 11">
                <a:extLst>
                  <a:ext uri="{FF2B5EF4-FFF2-40B4-BE49-F238E27FC236}">
                    <a16:creationId xmlns:a16="http://schemas.microsoft.com/office/drawing/2014/main" id="{9D82DF81-02E4-FC61-76C8-CE9F44D1FE51}"/>
                  </a:ext>
                </a:extLst>
              </p:cNvPr>
              <p:cNvSpPr>
                <a:spLocks noGrp="1" noRot="1" noChangeAspect="1" noMove="1" noResize="1" noEditPoints="1" noAdjustHandles="1" noChangeArrowheads="1" noChangeShapeType="1" noTextEdit="1"/>
              </p:cNvSpPr>
              <p:nvPr>
                <p:ph type="body" sz="quarter" idx="13"/>
              </p:nvPr>
            </p:nvSpPr>
            <p:spPr>
              <a:xfrm>
                <a:off x="609599" y="1447800"/>
                <a:ext cx="6284361" cy="4572000"/>
              </a:xfrm>
              <a:blipFill>
                <a:blip r:embed="rId3"/>
                <a:stretch>
                  <a:fillRect l="-1162" t="-1729"/>
                </a:stretch>
              </a:blipFill>
            </p:spPr>
            <p:txBody>
              <a:bodyPr/>
              <a:lstStyle/>
              <a:p>
                <a:r>
                  <a:rPr lang="en-US">
                    <a:noFill/>
                  </a:rPr>
                  <a:t> </a:t>
                </a:r>
              </a:p>
            </p:txBody>
          </p:sp>
        </mc:Fallback>
      </mc:AlternateContent>
      <p:pic>
        <p:nvPicPr>
          <p:cNvPr id="1026" name="Picture 2" descr="Washingmachine GIFs - Get the best GIF on GIPHY">
            <a:extLst>
              <a:ext uri="{FF2B5EF4-FFF2-40B4-BE49-F238E27FC236}">
                <a16:creationId xmlns:a16="http://schemas.microsoft.com/office/drawing/2014/main" id="{F514A1BB-7073-2BF2-C219-E0761CC720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0327" y="1888836"/>
            <a:ext cx="3080327" cy="308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523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140D82-627A-CA5E-8D5B-DC01025B4B7C}"/>
              </a:ext>
            </a:extLst>
          </p:cNvPr>
          <p:cNvSpPr>
            <a:spLocks noGrp="1"/>
          </p:cNvSpPr>
          <p:nvPr>
            <p:ph type="sldNum" sz="quarter" idx="11"/>
          </p:nvPr>
        </p:nvSpPr>
        <p:spPr/>
        <p:txBody>
          <a:bodyPr/>
          <a:lstStyle/>
          <a:p>
            <a:fld id="{F0D23093-2AB0-F74C-B865-1A12A15B650E}" type="slidenum">
              <a:rPr lang="en-US" smtClean="0"/>
              <a:pPr/>
              <a:t>9</a:t>
            </a:fld>
            <a:endParaRPr lang="en-US"/>
          </a:p>
        </p:txBody>
      </p:sp>
      <p:sp>
        <p:nvSpPr>
          <p:cNvPr id="3" name="Title 2">
            <a:extLst>
              <a:ext uri="{FF2B5EF4-FFF2-40B4-BE49-F238E27FC236}">
                <a16:creationId xmlns:a16="http://schemas.microsoft.com/office/drawing/2014/main" id="{9E12DF6A-A1AA-5E42-3EBE-D0102B245447}"/>
              </a:ext>
            </a:extLst>
          </p:cNvPr>
          <p:cNvSpPr>
            <a:spLocks noGrp="1"/>
          </p:cNvSpPr>
          <p:nvPr>
            <p:ph type="title"/>
          </p:nvPr>
        </p:nvSpPr>
        <p:spPr/>
        <p:txBody>
          <a:bodyPr/>
          <a:lstStyle/>
          <a:p>
            <a:r>
              <a:rPr lang="en-US" dirty="0"/>
              <a:t>Orders</a:t>
            </a:r>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3EFBD0D5-0FA2-51DE-B774-66661C865410}"/>
                  </a:ext>
                </a:extLst>
              </p:cNvPr>
              <p:cNvSpPr>
                <a:spLocks noGrp="1"/>
              </p:cNvSpPr>
              <p:nvPr>
                <p:ph type="body" sz="quarter" idx="13"/>
              </p:nvPr>
            </p:nvSpPr>
            <p:spPr>
              <a:xfrm>
                <a:off x="609600" y="1447800"/>
                <a:ext cx="6437746" cy="4572000"/>
              </a:xfrm>
            </p:spPr>
            <p:style>
              <a:lnRef idx="2">
                <a:schemeClr val="accent1"/>
              </a:lnRef>
              <a:fillRef idx="1">
                <a:schemeClr val="lt1"/>
              </a:fillRef>
              <a:effectRef idx="0">
                <a:schemeClr val="accent1"/>
              </a:effectRef>
              <a:fontRef idx="minor">
                <a:schemeClr val="dk1"/>
              </a:fontRef>
            </p:style>
            <p:txBody>
              <a:bodyPr>
                <a:normAutofit fontScale="92500"/>
              </a:bodyPr>
              <a:lstStyle/>
              <a:p>
                <a:r>
                  <a:rPr lang="en-US" b="1" dirty="0">
                    <a:solidFill>
                      <a:schemeClr val="accent1"/>
                    </a:solidFill>
                  </a:rPr>
                  <a:t>What’s an order ?</a:t>
                </a:r>
              </a:p>
              <a:p>
                <a:r>
                  <a:rPr lang="en-US" dirty="0">
                    <a:sym typeface="Wingdings" panose="05000000000000000000" pitchFamily="2" charset="2"/>
                  </a:rPr>
                  <a:t> Orders are </a:t>
                </a:r>
                <a:r>
                  <a:rPr lang="en-US" b="1" dirty="0">
                    <a:sym typeface="Wingdings" panose="05000000000000000000" pitchFamily="2" charset="2"/>
                  </a:rPr>
                  <a:t>harmonic components</a:t>
                </a:r>
                <a:r>
                  <a:rPr lang="en-US" dirty="0">
                    <a:sym typeface="Wingdings" panose="05000000000000000000" pitchFamily="2" charset="2"/>
                  </a:rPr>
                  <a:t>, multiple of the fundamental frequency of an engine</a:t>
                </a:r>
              </a:p>
              <a:p>
                <a:r>
                  <a:rPr lang="en-US" dirty="0">
                    <a:sym typeface="Wingdings" panose="05000000000000000000" pitchFamily="2" charset="2"/>
                  </a:rPr>
                  <a:t> Harmonic orders appear because of the different components of the engine that have different RPMs. These components might have different number of rotations which produces the harmonics.</a:t>
                </a:r>
              </a:p>
              <a:p>
                <a:r>
                  <a:rPr lang="en-US" dirty="0">
                    <a:sym typeface="Wingdings" panose="05000000000000000000" pitchFamily="2" charset="2"/>
                  </a:rPr>
                  <a:t> Fundamental frequency is given by </a:t>
                </a:r>
                <a14:m>
                  <m:oMath xmlns:m="http://schemas.openxmlformats.org/officeDocument/2006/math">
                    <m:r>
                      <a:rPr lang="en-US" b="0" i="1" smtClean="0">
                        <a:latin typeface="Cambria Math" panose="02040503050406030204" pitchFamily="18" charset="0"/>
                        <a:sym typeface="Wingdings" panose="05000000000000000000" pitchFamily="2" charset="2"/>
                      </a:rPr>
                      <m:t>𝑓</m:t>
                    </m:r>
                    <m:r>
                      <a:rPr lang="en-US" b="0" i="1" smtClean="0">
                        <a:latin typeface="Cambria Math" panose="02040503050406030204" pitchFamily="18" charset="0"/>
                        <a:sym typeface="Wingdings" panose="05000000000000000000" pitchFamily="2" charset="2"/>
                      </a:rPr>
                      <m:t>=</m:t>
                    </m:r>
                    <m:f>
                      <m:fPr>
                        <m:ctrlPr>
                          <a:rPr lang="en-US" b="0" i="1" smtClean="0">
                            <a:latin typeface="Cambria Math" panose="02040503050406030204" pitchFamily="18" charset="0"/>
                            <a:sym typeface="Wingdings" panose="05000000000000000000" pitchFamily="2" charset="2"/>
                          </a:rPr>
                        </m:ctrlPr>
                      </m:fPr>
                      <m:num>
                        <m:r>
                          <a:rPr lang="en-US" b="0" i="1" smtClean="0">
                            <a:latin typeface="Cambria Math" panose="02040503050406030204" pitchFamily="18" charset="0"/>
                            <a:sym typeface="Wingdings" panose="05000000000000000000" pitchFamily="2" charset="2"/>
                          </a:rPr>
                          <m:t>𝑟𝑝𝑚</m:t>
                        </m:r>
                      </m:num>
                      <m:den>
                        <m:r>
                          <a:rPr lang="en-US" b="0" i="1" smtClean="0">
                            <a:latin typeface="Cambria Math" panose="02040503050406030204" pitchFamily="18" charset="0"/>
                            <a:sym typeface="Wingdings" panose="05000000000000000000" pitchFamily="2" charset="2"/>
                          </a:rPr>
                          <m:t>60</m:t>
                        </m:r>
                      </m:den>
                    </m:f>
                  </m:oMath>
                </a14:m>
                <a:r>
                  <a:rPr lang="en-US" dirty="0"/>
                  <a:t> </a:t>
                </a:r>
              </a:p>
              <a:p>
                <a:r>
                  <a:rPr lang="en-US" b="1" dirty="0">
                    <a:solidFill>
                      <a:schemeClr val="accent1"/>
                    </a:solidFill>
                  </a:rPr>
                  <a:t>Order Analysis ?</a:t>
                </a:r>
              </a:p>
              <a:p>
                <a:r>
                  <a:rPr lang="en-US" dirty="0">
                    <a:sym typeface="Wingdings" panose="05000000000000000000" pitchFamily="2" charset="2"/>
                  </a:rPr>
                  <a:t> Order analysis can be used </a:t>
                </a:r>
                <a:r>
                  <a:rPr lang="en-US" b="1" dirty="0">
                    <a:sym typeface="Wingdings" panose="05000000000000000000" pitchFamily="2" charset="2"/>
                  </a:rPr>
                  <a:t>to track the contribution of an individual order </a:t>
                </a:r>
                <a:r>
                  <a:rPr lang="en-US" dirty="0">
                    <a:sym typeface="Wingdings" panose="05000000000000000000" pitchFamily="2" charset="2"/>
                  </a:rPr>
                  <a:t>in the resulting sound produced by a rotating machine </a:t>
                </a:r>
              </a:p>
              <a:p>
                <a:endParaRPr lang="en-US" dirty="0"/>
              </a:p>
            </p:txBody>
          </p:sp>
        </mc:Choice>
        <mc:Fallback xmlns="">
          <p:sp>
            <p:nvSpPr>
              <p:cNvPr id="4" name="Text Placeholder 3">
                <a:extLst>
                  <a:ext uri="{FF2B5EF4-FFF2-40B4-BE49-F238E27FC236}">
                    <a16:creationId xmlns:a16="http://schemas.microsoft.com/office/drawing/2014/main" id="{3EFBD0D5-0FA2-51DE-B774-66661C865410}"/>
                  </a:ext>
                </a:extLst>
              </p:cNvPr>
              <p:cNvSpPr>
                <a:spLocks noGrp="1" noRot="1" noChangeAspect="1" noMove="1" noResize="1" noEditPoints="1" noAdjustHandles="1" noChangeArrowheads="1" noChangeShapeType="1" noTextEdit="1"/>
              </p:cNvSpPr>
              <p:nvPr>
                <p:ph type="body" sz="quarter" idx="13"/>
              </p:nvPr>
            </p:nvSpPr>
            <p:spPr>
              <a:xfrm>
                <a:off x="609600" y="1447800"/>
                <a:ext cx="6437746" cy="4572000"/>
              </a:xfrm>
              <a:blipFill>
                <a:blip r:embed="rId2"/>
                <a:stretch>
                  <a:fillRect l="-945" t="-1596" r="-1985"/>
                </a:stretch>
              </a:blipFill>
            </p:spPr>
            <p:txBody>
              <a:bodyPr/>
              <a:lstStyle/>
              <a:p>
                <a:r>
                  <a:rPr lang="en-US">
                    <a:noFill/>
                  </a:rPr>
                  <a:t> </a:t>
                </a:r>
              </a:p>
            </p:txBody>
          </p:sp>
        </mc:Fallback>
      </mc:AlternateContent>
      <p:pic>
        <p:nvPicPr>
          <p:cNvPr id="2050" name="Picture 2" descr="Engine Piston GIFs | Tenor">
            <a:extLst>
              <a:ext uri="{FF2B5EF4-FFF2-40B4-BE49-F238E27FC236}">
                <a16:creationId xmlns:a16="http://schemas.microsoft.com/office/drawing/2014/main" id="{58CBDE0C-A333-390A-C90C-6262AE2708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37" r="15909"/>
          <a:stretch/>
        </p:blipFill>
        <p:spPr bwMode="auto">
          <a:xfrm>
            <a:off x="7897091" y="2019300"/>
            <a:ext cx="3685309"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948785"/>
      </p:ext>
    </p:extLst>
  </p:cSld>
  <p:clrMapOvr>
    <a:masterClrMapping/>
  </p:clrMapOvr>
</p:sld>
</file>

<file path=ppt/theme/theme1.xml><?xml version="1.0" encoding="utf-8"?>
<a:theme xmlns:a="http://schemas.openxmlformats.org/drawingml/2006/main" name="Ansys - Slide Master">
  <a:themeElements>
    <a:clrScheme name="Ansys Color Theme - 2020">
      <a:dk1>
        <a:srgbClr val="000000"/>
      </a:dk1>
      <a:lt1>
        <a:srgbClr val="FFFFFF"/>
      </a:lt1>
      <a:dk2>
        <a:srgbClr val="898A8D"/>
      </a:dk2>
      <a:lt2>
        <a:srgbClr val="FFFFFF"/>
      </a:lt2>
      <a:accent1>
        <a:srgbClr val="FFB71B"/>
      </a:accent1>
      <a:accent2>
        <a:srgbClr val="D9D8D6"/>
      </a:accent2>
      <a:accent3>
        <a:srgbClr val="898A8D"/>
      </a:accent3>
      <a:accent4>
        <a:srgbClr val="444446"/>
      </a:accent4>
      <a:accent5>
        <a:srgbClr val="D29100"/>
      </a:accent5>
      <a:accent6>
        <a:srgbClr val="F9DD42"/>
      </a:accent6>
      <a:hlink>
        <a:srgbClr val="FFB71B"/>
      </a:hlink>
      <a:folHlink>
        <a:srgbClr val="898A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5C5AD2AE-A44B-43F3-A7C1-70FA7E3D83C3}" vid="{F3DC514C-D5F3-45D8-924B-ED5973D3C9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11F15CCDA16C44AB1AFF6EA8F76A1A" ma:contentTypeVersion="4" ma:contentTypeDescription="Create a new document." ma:contentTypeScope="" ma:versionID="d752d88f6e15926aeafc7e1273366542">
  <xsd:schema xmlns:xsd="http://www.w3.org/2001/XMLSchema" xmlns:xs="http://www.w3.org/2001/XMLSchema" xmlns:p="http://schemas.microsoft.com/office/2006/metadata/properties" xmlns:ns2="4486bbf1-55fc-49d2-af7e-ec287a4789b3" targetNamespace="http://schemas.microsoft.com/office/2006/metadata/properties" ma:root="true" ma:fieldsID="eec12d9aca73fdae2aa434908dafe120" ns2:_="">
    <xsd:import namespace="4486bbf1-55fc-49d2-af7e-ec287a4789b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86bbf1-55fc-49d2-af7e-ec287a4789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F5FE876-BBFA-4E5E-8653-4E4CAC43203B}">
  <ds:schemaRefs>
    <ds:schemaRef ds:uri="http://schemas.microsoft.com/sharepoint/v3/contenttype/forms"/>
  </ds:schemaRefs>
</ds:datastoreItem>
</file>

<file path=customXml/itemProps2.xml><?xml version="1.0" encoding="utf-8"?>
<ds:datastoreItem xmlns:ds="http://schemas.openxmlformats.org/officeDocument/2006/customXml" ds:itemID="{DDFA53D3-C218-4FBF-9050-B806120142B5}">
  <ds:schemaRefs>
    <ds:schemaRef ds:uri="4486bbf1-55fc-49d2-af7e-ec287a4789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54582C-3F01-4F8D-9460-F0A670A527E2}">
  <ds:schemaRefs>
    <ds:schemaRef ds:uri="4486bbf1-55fc-49d2-af7e-ec287a4789b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34c6ce67-15b8-4eff-80e9-52da8be89706}" enabled="0" method="" siteId="{34c6ce67-15b8-4eff-80e9-52da8be89706}" removed="1"/>
</clbl:labelList>
</file>

<file path=docProps/app.xml><?xml version="1.0" encoding="utf-8"?>
<Properties xmlns="http://schemas.openxmlformats.org/officeDocument/2006/extended-properties" xmlns:vt="http://schemas.openxmlformats.org/officeDocument/2006/docPropsVTypes">
  <Template>Draft_LectureUnitSound</Template>
  <TotalTime>471</TotalTime>
  <Words>2738</Words>
  <Application>Microsoft Office PowerPoint</Application>
  <PresentationFormat>Widescreen</PresentationFormat>
  <Paragraphs>286</Paragraphs>
  <Slides>30</Slides>
  <Notes>16</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Ansys - Slide Master</vt:lpstr>
      <vt:lpstr>PowerPoint Presentation</vt:lpstr>
      <vt:lpstr>Learning objectives for this Case Study</vt:lpstr>
      <vt:lpstr>Outline of case study</vt:lpstr>
      <vt:lpstr>Section 1: Introduction and Context</vt:lpstr>
      <vt:lpstr>What are rotating machines ?</vt:lpstr>
      <vt:lpstr>Industrial Context</vt:lpstr>
      <vt:lpstr>Section 2: A bit of theory</vt:lpstr>
      <vt:lpstr>Revolutions per minutes - RPM</vt:lpstr>
      <vt:lpstr>Orders</vt:lpstr>
      <vt:lpstr>Section 3: Case Study – Analyzing the noise produced by an engine in Sound SAS</vt:lpstr>
      <vt:lpstr>Context</vt:lpstr>
      <vt:lpstr>Simple Digital Signal Processing Overview</vt:lpstr>
      <vt:lpstr>1. Getting Started</vt:lpstr>
      <vt:lpstr>dBA Level</vt:lpstr>
      <vt:lpstr>2. Time-Frequency Analysis</vt:lpstr>
      <vt:lpstr>3. Order Isolation</vt:lpstr>
      <vt:lpstr>4. dBA Level Attenuation</vt:lpstr>
      <vt:lpstr>Conclusion</vt:lpstr>
      <vt:lpstr>5. To go further</vt:lpstr>
      <vt:lpstr>PowerPoint Presentation</vt:lpstr>
      <vt:lpstr>Solution – Part 1 – Getting Started (1/2)</vt:lpstr>
      <vt:lpstr>Solution – Part 1 – Getting Started (2/2)</vt:lpstr>
      <vt:lpstr>Solution – Part 2 – Time-Frequency Analysis (1/3)</vt:lpstr>
      <vt:lpstr>Solution – Part 2 – Time-Frequency Analysis (2/3)</vt:lpstr>
      <vt:lpstr>Solution – Part 2 – Time-Frequency Analysis (3/3)</vt:lpstr>
      <vt:lpstr>Solution – Part 3 – Order Isolation (1/2)</vt:lpstr>
      <vt:lpstr>Solution – Part 3 – Order Isolation (2/2)</vt:lpstr>
      <vt:lpstr>Solution – Part 4 – dBA Level Attenuation</vt:lpstr>
      <vt:lpstr>Further Information and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Alexandre Boutheon</dc:creator>
  <cp:lastModifiedBy>Kaitlin Tyler</cp:lastModifiedBy>
  <cp:revision>40</cp:revision>
  <dcterms:created xsi:type="dcterms:W3CDTF">2023-01-10T14:29:18Z</dcterms:created>
  <dcterms:modified xsi:type="dcterms:W3CDTF">2023-12-27T09:32:31Z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0x0101006F11F15CCDA16C44AB1AFF6EA8F76A1A</vt:lpwstr>
  </property>
</Properties>
</file>