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6"/>
  </p:notesMasterIdLst>
  <p:sldIdLst>
    <p:sldId id="289" r:id="rId5"/>
    <p:sldId id="307" r:id="rId6"/>
    <p:sldId id="9196" r:id="rId7"/>
    <p:sldId id="290" r:id="rId8"/>
    <p:sldId id="292" r:id="rId9"/>
    <p:sldId id="293" r:id="rId10"/>
    <p:sldId id="273" r:id="rId11"/>
    <p:sldId id="9195" r:id="rId12"/>
    <p:sldId id="259" r:id="rId13"/>
    <p:sldId id="294" r:id="rId14"/>
    <p:sldId id="279" r:id="rId15"/>
    <p:sldId id="295" r:id="rId16"/>
    <p:sldId id="296" r:id="rId17"/>
    <p:sldId id="297" r:id="rId18"/>
    <p:sldId id="262" r:id="rId19"/>
    <p:sldId id="298" r:id="rId20"/>
    <p:sldId id="280" r:id="rId21"/>
    <p:sldId id="301" r:id="rId22"/>
    <p:sldId id="302" r:id="rId23"/>
    <p:sldId id="266" r:id="rId24"/>
    <p:sldId id="305" r:id="rId25"/>
    <p:sldId id="306" r:id="rId26"/>
    <p:sldId id="304" r:id="rId27"/>
    <p:sldId id="274" r:id="rId28"/>
    <p:sldId id="268" r:id="rId29"/>
    <p:sldId id="303" r:id="rId30"/>
    <p:sldId id="285" r:id="rId31"/>
    <p:sldId id="286" r:id="rId32"/>
    <p:sldId id="288" r:id="rId33"/>
    <p:sldId id="287" r:id="rId34"/>
    <p:sldId id="258"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mbria Math" panose="02040503050406030204" pitchFamily="18" charset="0"/>
      <p:regular r:id="rId41"/>
    </p:embeddedFont>
    <p:embeddedFont>
      <p:font typeface="Montserrat SemiBold" panose="00000700000000000000" pitchFamily="2" charset="0"/>
      <p:bold r:id="rId42"/>
      <p:boldItalic r:id="rId43"/>
    </p:embeddedFont>
    <p:embeddedFont>
      <p:font typeface="Noto Sans" panose="020B050204050402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77183" autoAdjust="0"/>
  </p:normalViewPr>
  <p:slideViewPr>
    <p:cSldViewPr showGuides="1">
      <p:cViewPr varScale="1">
        <p:scale>
          <a:sx n="100" d="100"/>
          <a:sy n="100" d="100"/>
        </p:scale>
        <p:origin x="876" y="90"/>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38992A-66FD-42F7-BF29-970D7ECB822D}" type="doc">
      <dgm:prSet loTypeId="urn:microsoft.com/office/officeart/2005/8/layout/gear1" loCatId="relationship" qsTypeId="urn:microsoft.com/office/officeart/2005/8/quickstyle/simple1" qsCatId="simple" csTypeId="urn:microsoft.com/office/officeart/2005/8/colors/accent1_2" csCatId="accent1" phldr="1"/>
      <dgm:spPr/>
    </dgm:pt>
    <dgm:pt modelId="{FBDD6E05-1181-4751-A9DD-EA8FF205A941}">
      <dgm:prSet phldrT="[Tekst]"/>
      <dgm:spPr/>
      <dgm:t>
        <a:bodyPr/>
        <a:lstStyle/>
        <a:p>
          <a:r>
            <a:rPr lang="pl-PL" dirty="0" err="1"/>
            <a:t>Implicit</a:t>
          </a:r>
          <a:endParaRPr lang="pl-PL" dirty="0"/>
        </a:p>
      </dgm:t>
    </dgm:pt>
    <dgm:pt modelId="{DC35F61D-00DE-48D8-9370-80DCAB7EE7D2}" type="parTrans" cxnId="{763E4AF8-B6F0-4297-9B74-2ABF99151707}">
      <dgm:prSet/>
      <dgm:spPr/>
      <dgm:t>
        <a:bodyPr/>
        <a:lstStyle/>
        <a:p>
          <a:endParaRPr lang="pl-PL"/>
        </a:p>
      </dgm:t>
    </dgm:pt>
    <dgm:pt modelId="{D2D6FC1B-AAA3-4D57-BA58-345E3516F200}" type="sibTrans" cxnId="{763E4AF8-B6F0-4297-9B74-2ABF99151707}">
      <dgm:prSet/>
      <dgm:spPr/>
      <dgm:t>
        <a:bodyPr/>
        <a:lstStyle/>
        <a:p>
          <a:endParaRPr lang="pl-PL"/>
        </a:p>
      </dgm:t>
    </dgm:pt>
    <dgm:pt modelId="{728B520F-2229-49AB-8662-73A63BCB7F1D}">
      <dgm:prSet phldrT="[Tekst]"/>
      <dgm:spPr/>
      <dgm:t>
        <a:bodyPr/>
        <a:lstStyle/>
        <a:p>
          <a:r>
            <a:rPr lang="pl-PL" dirty="0" err="1"/>
            <a:t>Explicit</a:t>
          </a:r>
          <a:endParaRPr lang="pl-PL" dirty="0"/>
        </a:p>
      </dgm:t>
    </dgm:pt>
    <dgm:pt modelId="{2675827E-E69B-4E1E-8468-B2D8C8ABCBD6}" type="parTrans" cxnId="{DDDA308E-C44D-481C-A0CB-6CA5F353A8E6}">
      <dgm:prSet/>
      <dgm:spPr/>
      <dgm:t>
        <a:bodyPr/>
        <a:lstStyle/>
        <a:p>
          <a:endParaRPr lang="pl-PL"/>
        </a:p>
      </dgm:t>
    </dgm:pt>
    <dgm:pt modelId="{41A6C659-C1C0-4348-8ED5-4B512B4EA2D5}" type="sibTrans" cxnId="{DDDA308E-C44D-481C-A0CB-6CA5F353A8E6}">
      <dgm:prSet/>
      <dgm:spPr/>
      <dgm:t>
        <a:bodyPr/>
        <a:lstStyle/>
        <a:p>
          <a:endParaRPr lang="pl-PL"/>
        </a:p>
      </dgm:t>
    </dgm:pt>
    <dgm:pt modelId="{82D08D34-1457-4334-92A5-CCDCBE18FCDF}" type="pres">
      <dgm:prSet presAssocID="{E638992A-66FD-42F7-BF29-970D7ECB822D}" presName="composite" presStyleCnt="0">
        <dgm:presLayoutVars>
          <dgm:chMax val="3"/>
          <dgm:animLvl val="lvl"/>
          <dgm:resizeHandles val="exact"/>
        </dgm:presLayoutVars>
      </dgm:prSet>
      <dgm:spPr/>
    </dgm:pt>
    <dgm:pt modelId="{72A2F6D0-1942-4FAA-9D9F-0F866665271A}" type="pres">
      <dgm:prSet presAssocID="{FBDD6E05-1181-4751-A9DD-EA8FF205A941}" presName="gear1" presStyleLbl="node1" presStyleIdx="0" presStyleCnt="2">
        <dgm:presLayoutVars>
          <dgm:chMax val="1"/>
          <dgm:bulletEnabled val="1"/>
        </dgm:presLayoutVars>
      </dgm:prSet>
      <dgm:spPr/>
    </dgm:pt>
    <dgm:pt modelId="{3FBD0EBF-DC26-40C3-8481-275B70045947}" type="pres">
      <dgm:prSet presAssocID="{FBDD6E05-1181-4751-A9DD-EA8FF205A941}" presName="gear1srcNode" presStyleLbl="node1" presStyleIdx="0" presStyleCnt="2"/>
      <dgm:spPr/>
    </dgm:pt>
    <dgm:pt modelId="{B04D0352-1097-42B7-BEB6-CCB60A31A876}" type="pres">
      <dgm:prSet presAssocID="{FBDD6E05-1181-4751-A9DD-EA8FF205A941}" presName="gear1dstNode" presStyleLbl="node1" presStyleIdx="0" presStyleCnt="2"/>
      <dgm:spPr/>
    </dgm:pt>
    <dgm:pt modelId="{4562D545-9A3E-4421-838A-0484839DBBB6}" type="pres">
      <dgm:prSet presAssocID="{728B520F-2229-49AB-8662-73A63BCB7F1D}" presName="gear2" presStyleLbl="node1" presStyleIdx="1" presStyleCnt="2" custScaleX="144800" custScaleY="146044">
        <dgm:presLayoutVars>
          <dgm:chMax val="1"/>
          <dgm:bulletEnabled val="1"/>
        </dgm:presLayoutVars>
      </dgm:prSet>
      <dgm:spPr/>
    </dgm:pt>
    <dgm:pt modelId="{3331FA75-8CF2-4ADA-B2A3-29A65BE79E69}" type="pres">
      <dgm:prSet presAssocID="{728B520F-2229-49AB-8662-73A63BCB7F1D}" presName="gear2srcNode" presStyleLbl="node1" presStyleIdx="1" presStyleCnt="2"/>
      <dgm:spPr/>
    </dgm:pt>
    <dgm:pt modelId="{C565D526-86F2-4BE4-BF04-4C1C0171D018}" type="pres">
      <dgm:prSet presAssocID="{728B520F-2229-49AB-8662-73A63BCB7F1D}" presName="gear2dstNode" presStyleLbl="node1" presStyleIdx="1" presStyleCnt="2"/>
      <dgm:spPr/>
    </dgm:pt>
    <dgm:pt modelId="{DDD41BB5-3490-4702-BDE1-5717707527D1}" type="pres">
      <dgm:prSet presAssocID="{D2D6FC1B-AAA3-4D57-BA58-345E3516F200}" presName="connector1" presStyleLbl="sibTrans2D1" presStyleIdx="0" presStyleCnt="2"/>
      <dgm:spPr/>
    </dgm:pt>
    <dgm:pt modelId="{89BBDEDE-5A5B-4EB7-B256-BA5D570C142C}" type="pres">
      <dgm:prSet presAssocID="{41A6C659-C1C0-4348-8ED5-4B512B4EA2D5}" presName="connector2" presStyleLbl="sibTrans2D1" presStyleIdx="1" presStyleCnt="2"/>
      <dgm:spPr/>
    </dgm:pt>
  </dgm:ptLst>
  <dgm:cxnLst>
    <dgm:cxn modelId="{6DAEA500-7EDD-4844-8CE2-75FD76B98E06}" type="presOf" srcId="{728B520F-2229-49AB-8662-73A63BCB7F1D}" destId="{3331FA75-8CF2-4ADA-B2A3-29A65BE79E69}" srcOrd="1" destOrd="0" presId="urn:microsoft.com/office/officeart/2005/8/layout/gear1"/>
    <dgm:cxn modelId="{0CEB716A-5063-4778-9BFF-644A0D1AFC9C}" type="presOf" srcId="{FBDD6E05-1181-4751-A9DD-EA8FF205A941}" destId="{3FBD0EBF-DC26-40C3-8481-275B70045947}" srcOrd="1" destOrd="0" presId="urn:microsoft.com/office/officeart/2005/8/layout/gear1"/>
    <dgm:cxn modelId="{31B58B57-B48F-40F5-BE78-0111F61D1894}" type="presOf" srcId="{FBDD6E05-1181-4751-A9DD-EA8FF205A941}" destId="{B04D0352-1097-42B7-BEB6-CCB60A31A876}" srcOrd="2" destOrd="0" presId="urn:microsoft.com/office/officeart/2005/8/layout/gear1"/>
    <dgm:cxn modelId="{A1D7397F-B751-43E8-8A7F-8D0057E9322D}" type="presOf" srcId="{728B520F-2229-49AB-8662-73A63BCB7F1D}" destId="{4562D545-9A3E-4421-838A-0484839DBBB6}" srcOrd="0" destOrd="0" presId="urn:microsoft.com/office/officeart/2005/8/layout/gear1"/>
    <dgm:cxn modelId="{DDDA308E-C44D-481C-A0CB-6CA5F353A8E6}" srcId="{E638992A-66FD-42F7-BF29-970D7ECB822D}" destId="{728B520F-2229-49AB-8662-73A63BCB7F1D}" srcOrd="1" destOrd="0" parTransId="{2675827E-E69B-4E1E-8468-B2D8C8ABCBD6}" sibTransId="{41A6C659-C1C0-4348-8ED5-4B512B4EA2D5}"/>
    <dgm:cxn modelId="{F4621CA2-AFC6-4357-82C0-BC11D0170619}" type="presOf" srcId="{41A6C659-C1C0-4348-8ED5-4B512B4EA2D5}" destId="{89BBDEDE-5A5B-4EB7-B256-BA5D570C142C}" srcOrd="0" destOrd="0" presId="urn:microsoft.com/office/officeart/2005/8/layout/gear1"/>
    <dgm:cxn modelId="{3C33FCCE-EB24-4208-887A-77FB26EC93BE}" type="presOf" srcId="{D2D6FC1B-AAA3-4D57-BA58-345E3516F200}" destId="{DDD41BB5-3490-4702-BDE1-5717707527D1}" srcOrd="0" destOrd="0" presId="urn:microsoft.com/office/officeart/2005/8/layout/gear1"/>
    <dgm:cxn modelId="{9213D4D2-C667-4158-A4CB-F3022D5B5665}" type="presOf" srcId="{E638992A-66FD-42F7-BF29-970D7ECB822D}" destId="{82D08D34-1457-4334-92A5-CCDCBE18FCDF}" srcOrd="0" destOrd="0" presId="urn:microsoft.com/office/officeart/2005/8/layout/gear1"/>
    <dgm:cxn modelId="{75BBA5E5-7586-4FB1-B53A-8A2D64F7A85B}" type="presOf" srcId="{FBDD6E05-1181-4751-A9DD-EA8FF205A941}" destId="{72A2F6D0-1942-4FAA-9D9F-0F866665271A}" srcOrd="0" destOrd="0" presId="urn:microsoft.com/office/officeart/2005/8/layout/gear1"/>
    <dgm:cxn modelId="{1EE534EB-EBBD-4355-A5E2-A16D3B12DF16}" type="presOf" srcId="{728B520F-2229-49AB-8662-73A63BCB7F1D}" destId="{C565D526-86F2-4BE4-BF04-4C1C0171D018}" srcOrd="2" destOrd="0" presId="urn:microsoft.com/office/officeart/2005/8/layout/gear1"/>
    <dgm:cxn modelId="{763E4AF8-B6F0-4297-9B74-2ABF99151707}" srcId="{E638992A-66FD-42F7-BF29-970D7ECB822D}" destId="{FBDD6E05-1181-4751-A9DD-EA8FF205A941}" srcOrd="0" destOrd="0" parTransId="{DC35F61D-00DE-48D8-9370-80DCAB7EE7D2}" sibTransId="{D2D6FC1B-AAA3-4D57-BA58-345E3516F200}"/>
    <dgm:cxn modelId="{F439669D-B463-4AB8-A98F-28CC360E61A7}" type="presParOf" srcId="{82D08D34-1457-4334-92A5-CCDCBE18FCDF}" destId="{72A2F6D0-1942-4FAA-9D9F-0F866665271A}" srcOrd="0" destOrd="0" presId="urn:microsoft.com/office/officeart/2005/8/layout/gear1"/>
    <dgm:cxn modelId="{34D76272-B6F0-461B-9B8F-CFBC7185CAFC}" type="presParOf" srcId="{82D08D34-1457-4334-92A5-CCDCBE18FCDF}" destId="{3FBD0EBF-DC26-40C3-8481-275B70045947}" srcOrd="1" destOrd="0" presId="urn:microsoft.com/office/officeart/2005/8/layout/gear1"/>
    <dgm:cxn modelId="{CAA3A634-344E-4D3C-B637-947D40815250}" type="presParOf" srcId="{82D08D34-1457-4334-92A5-CCDCBE18FCDF}" destId="{B04D0352-1097-42B7-BEB6-CCB60A31A876}" srcOrd="2" destOrd="0" presId="urn:microsoft.com/office/officeart/2005/8/layout/gear1"/>
    <dgm:cxn modelId="{D79EA2E8-DB79-468D-BB7B-685AF64A2038}" type="presParOf" srcId="{82D08D34-1457-4334-92A5-CCDCBE18FCDF}" destId="{4562D545-9A3E-4421-838A-0484839DBBB6}" srcOrd="3" destOrd="0" presId="urn:microsoft.com/office/officeart/2005/8/layout/gear1"/>
    <dgm:cxn modelId="{70E1A6A5-F6C0-4588-B46C-D83554CC6C7F}" type="presParOf" srcId="{82D08D34-1457-4334-92A5-CCDCBE18FCDF}" destId="{3331FA75-8CF2-4ADA-B2A3-29A65BE79E69}" srcOrd="4" destOrd="0" presId="urn:microsoft.com/office/officeart/2005/8/layout/gear1"/>
    <dgm:cxn modelId="{21BE6CD1-130F-424B-A773-9C0A3C68C219}" type="presParOf" srcId="{82D08D34-1457-4334-92A5-CCDCBE18FCDF}" destId="{C565D526-86F2-4BE4-BF04-4C1C0171D018}" srcOrd="5" destOrd="0" presId="urn:microsoft.com/office/officeart/2005/8/layout/gear1"/>
    <dgm:cxn modelId="{61E3C66E-D41C-4DB2-BE59-F5725E1A060D}" type="presParOf" srcId="{82D08D34-1457-4334-92A5-CCDCBE18FCDF}" destId="{DDD41BB5-3490-4702-BDE1-5717707527D1}" srcOrd="6" destOrd="0" presId="urn:microsoft.com/office/officeart/2005/8/layout/gear1"/>
    <dgm:cxn modelId="{8202C003-EA2D-4C83-BE4D-EE2E9365D7C8}" type="presParOf" srcId="{82D08D34-1457-4334-92A5-CCDCBE18FCDF}" destId="{89BBDEDE-5A5B-4EB7-B256-BA5D570C142C}" srcOrd="7"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2F6D0-1942-4FAA-9D9F-0F866665271A}">
      <dsp:nvSpPr>
        <dsp:cNvPr id="0" name=""/>
        <dsp:cNvSpPr/>
      </dsp:nvSpPr>
      <dsp:spPr>
        <a:xfrm>
          <a:off x="2698497" y="1493619"/>
          <a:ext cx="2347116" cy="2347116"/>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pl-PL" sz="3100" kern="1200" dirty="0" err="1"/>
            <a:t>Implicit</a:t>
          </a:r>
          <a:endParaRPr lang="pl-PL" sz="3100" kern="1200" dirty="0"/>
        </a:p>
      </dsp:txBody>
      <dsp:txXfrm>
        <a:off x="3170372" y="2043420"/>
        <a:ext cx="1403366" cy="1206466"/>
      </dsp:txXfrm>
    </dsp:sp>
    <dsp:sp modelId="{4562D545-9A3E-4421-838A-0484839DBBB6}">
      <dsp:nvSpPr>
        <dsp:cNvPr id="0" name=""/>
        <dsp:cNvSpPr/>
      </dsp:nvSpPr>
      <dsp:spPr>
        <a:xfrm>
          <a:off x="950535" y="545862"/>
          <a:ext cx="2471727" cy="2492962"/>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pl-PL" sz="3100" kern="1200" dirty="0" err="1"/>
            <a:t>Explicit</a:t>
          </a:r>
          <a:endParaRPr lang="pl-PL" sz="3100" kern="1200" dirty="0"/>
        </a:p>
      </dsp:txBody>
      <dsp:txXfrm>
        <a:off x="1572800" y="1175021"/>
        <a:ext cx="1227197" cy="1234644"/>
      </dsp:txXfrm>
    </dsp:sp>
    <dsp:sp modelId="{DDD41BB5-3490-4702-BDE1-5717707527D1}">
      <dsp:nvSpPr>
        <dsp:cNvPr id="0" name=""/>
        <dsp:cNvSpPr/>
      </dsp:nvSpPr>
      <dsp:spPr>
        <a:xfrm>
          <a:off x="2808797" y="1092843"/>
          <a:ext cx="2886953" cy="2886953"/>
        </a:xfrm>
        <a:prstGeom prst="circularArrow">
          <a:avLst>
            <a:gd name="adj1" fmla="val 4878"/>
            <a:gd name="adj2" fmla="val 312630"/>
            <a:gd name="adj3" fmla="val 3148781"/>
            <a:gd name="adj4" fmla="val 15213008"/>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BBDEDE-5A5B-4EB7-B256-BA5D570C142C}">
      <dsp:nvSpPr>
        <dsp:cNvPr id="0" name=""/>
        <dsp:cNvSpPr/>
      </dsp:nvSpPr>
      <dsp:spPr>
        <a:xfrm>
          <a:off x="1030596" y="560839"/>
          <a:ext cx="2182818" cy="218281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8/7/2023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0" i="0" dirty="0">
              <a:solidFill>
                <a:srgbClr val="CC0000"/>
              </a:solidFill>
            </a:endParaRPr>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1482321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the Newmark method, we can see a brief description of this method on the slide. </a:t>
            </a:r>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dirty="0"/>
          </a:p>
        </p:txBody>
      </p:sp>
    </p:spTree>
    <p:extLst>
      <p:ext uri="{BB962C8B-B14F-4D97-AF65-F5344CB8AC3E}">
        <p14:creationId xmlns:p14="http://schemas.microsoft.com/office/powerpoint/2010/main" val="2340298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now look at the central difference method shown on this slide.</a:t>
            </a:r>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dirty="0"/>
          </a:p>
        </p:txBody>
      </p:sp>
    </p:spTree>
    <p:extLst>
      <p:ext uri="{BB962C8B-B14F-4D97-AF65-F5344CB8AC3E}">
        <p14:creationId xmlns:p14="http://schemas.microsoft.com/office/powerpoint/2010/main" val="2852492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While the Explicit and Implicit approaches can be used to solve equations of motion, each method has certain characteristics as shown on the slide</a:t>
            </a:r>
            <a:endParaRPr lang="en-US" b="0" i="0" dirty="0"/>
          </a:p>
          <a:p>
            <a:endParaRPr lang="en-DE"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4174105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50000"/>
              </a:lnSpc>
              <a:buNone/>
            </a:pPr>
            <a:r>
              <a:rPr lang="en-US" sz="1200" dirty="0"/>
              <a:t>Now that we have discussed the differences, let us now look at how appropriate time steps are chosen.</a:t>
            </a:r>
          </a:p>
          <a:p>
            <a:pPr marL="0" indent="0" algn="just">
              <a:lnSpc>
                <a:spcPct val="150000"/>
              </a:lnSpc>
              <a:buNone/>
            </a:pPr>
            <a:endParaRPr lang="en-US" sz="1200" dirty="0"/>
          </a:p>
          <a:p>
            <a:pPr marL="0" indent="0" algn="just">
              <a:lnSpc>
                <a:spcPct val="150000"/>
              </a:lnSpc>
              <a:buNone/>
            </a:pPr>
            <a:r>
              <a:rPr lang="pl-PL" sz="1200" dirty="0"/>
              <a:t>Time step </a:t>
            </a:r>
            <a:r>
              <a:rPr lang="en-US" sz="1200" dirty="0"/>
              <a:t>is</a:t>
            </a:r>
            <a:r>
              <a:rPr lang="pl-PL" sz="1200" dirty="0"/>
              <a:t> a segment of time of finite length, which must be adjusted to the speed of wave propagation. The size of the time step is determined by the CFL (Courant-Friedrich-Levy) criterion for each element. The size of the time step to be used in the simulation is determined by the relationship:</a:t>
            </a:r>
          </a:p>
          <a:p>
            <a:pPr algn="just">
              <a:lnSpc>
                <a:spcPct val="150000"/>
              </a:lnSpc>
            </a:pPr>
            <a:endParaRPr lang="pl-PL" sz="1200" dirty="0"/>
          </a:p>
          <a:p>
            <a:pPr marL="0" indent="0" algn="l">
              <a:lnSpc>
                <a:spcPct val="150000"/>
              </a:lnSpc>
              <a:buNone/>
            </a:pPr>
            <a:r>
              <a:rPr lang="en-US" sz="1200" b="0" i="0" u="none" strike="noStrike" dirty="0">
                <a:effectLst/>
                <a:latin typeface="Calibri" panose="020F0502020204030204" pitchFamily="34" charset="0"/>
              </a:rPr>
              <a:t>Solution time step = min(all element time steps)</a:t>
            </a:r>
          </a:p>
          <a:p>
            <a:pPr marL="0" indent="0" algn="l">
              <a:lnSpc>
                <a:spcPct val="150000"/>
              </a:lnSpc>
              <a:buNone/>
            </a:pPr>
            <a:endParaRPr lang="en-US" sz="1200" b="0" i="0" u="none" strike="noStrike" dirty="0">
              <a:effectLst/>
              <a:latin typeface="Calibri" panose="020F0502020204030204" pitchFamily="34" charset="0"/>
            </a:endParaRPr>
          </a:p>
          <a:p>
            <a:pPr marL="0" indent="0" algn="l">
              <a:lnSpc>
                <a:spcPct val="150000"/>
              </a:lnSpc>
              <a:buNone/>
            </a:pPr>
            <a:r>
              <a:rPr lang="en-US" sz="1200" b="0" i="0" u="none" strike="noStrike" dirty="0">
                <a:effectLst/>
                <a:latin typeface="Calibri" panose="020F0502020204030204" pitchFamily="34" charset="0"/>
              </a:rPr>
              <a:t>To learn more about this you can use the Ansys Innovation Course mentioned in the link on this slide</a:t>
            </a:r>
            <a:endParaRPr lang="pl-PL"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dirty="0"/>
          </a:p>
        </p:txBody>
      </p:sp>
    </p:spTree>
    <p:extLst>
      <p:ext uri="{BB962C8B-B14F-4D97-AF65-F5344CB8AC3E}">
        <p14:creationId xmlns:p14="http://schemas.microsoft.com/office/powerpoint/2010/main" val="727956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dirty="0"/>
          </a:p>
        </p:txBody>
      </p:sp>
    </p:spTree>
    <p:extLst>
      <p:ext uri="{BB962C8B-B14F-4D97-AF65-F5344CB8AC3E}">
        <p14:creationId xmlns:p14="http://schemas.microsoft.com/office/powerpoint/2010/main" val="833077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summary of a model can be used as a method to verify the correctness of a model in the initial stages. It is important to maintain energy balance. In the above graph we see the energy balance maintained in the model over time. </a:t>
            </a:r>
          </a:p>
          <a:p>
            <a:endParaRPr lang="en-US" dirty="0"/>
          </a:p>
          <a:p>
            <a:pPr marL="0" indent="0">
              <a:lnSpc>
                <a:spcPct val="120000"/>
              </a:lnSpc>
              <a:buNone/>
            </a:pPr>
            <a:r>
              <a:rPr lang="en-US" dirty="0"/>
              <a:t>The total energy in a system includes the following types of energy:</a:t>
            </a:r>
          </a:p>
          <a:p>
            <a:pPr marL="0" indent="0">
              <a:buNone/>
            </a:pPr>
            <a:endParaRPr lang="en-US" dirty="0"/>
          </a:p>
          <a:p>
            <a:r>
              <a:rPr lang="en-US" dirty="0"/>
              <a:t>kinetic</a:t>
            </a:r>
          </a:p>
          <a:p>
            <a:r>
              <a:rPr lang="en-US" dirty="0"/>
              <a:t>internal</a:t>
            </a:r>
          </a:p>
          <a:p>
            <a:r>
              <a:rPr lang="en-US" dirty="0"/>
              <a:t>contact </a:t>
            </a:r>
          </a:p>
          <a:p>
            <a:r>
              <a:rPr lang="en-US" dirty="0"/>
              <a:t>hourglassing</a:t>
            </a:r>
          </a:p>
          <a:p>
            <a:r>
              <a:rPr lang="en-US" dirty="0"/>
              <a:t>damping</a:t>
            </a:r>
          </a:p>
          <a:p>
            <a:endParaRPr lang="en-US" dirty="0"/>
          </a:p>
          <a:p>
            <a:r>
              <a:rPr lang="en-US" dirty="0"/>
              <a:t>In this presentation we will be focusing on hourglassing.</a:t>
            </a:r>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dirty="0"/>
          </a:p>
        </p:txBody>
      </p:sp>
    </p:spTree>
    <p:extLst>
      <p:ext uri="{BB962C8B-B14F-4D97-AF65-F5344CB8AC3E}">
        <p14:creationId xmlns:p14="http://schemas.microsoft.com/office/powerpoint/2010/main" val="3233484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US" sz="1200" dirty="0"/>
              <a:t>Hourglass (HG) modes are nonphysical, zero-energy modes of deformation that produce zero strain and no stress. Hourglass modes occur only in under-integrated (single integration point) solid, shell, and thick shell elements. LS-DYNA has various algorithms for inhibiting hourglass modes. A total of twelve modes exist.</a:t>
            </a:r>
          </a:p>
          <a:p>
            <a:pPr marL="0" indent="0">
              <a:lnSpc>
                <a:spcPct val="150000"/>
              </a:lnSpc>
              <a:buNone/>
            </a:pPr>
            <a:endParaRPr lang="en-US" sz="1200" dirty="0"/>
          </a:p>
          <a:p>
            <a:pPr marL="0" indent="0">
              <a:lnSpc>
                <a:spcPct val="150000"/>
              </a:lnSpc>
              <a:buNone/>
            </a:pPr>
            <a:r>
              <a:rPr lang="en-US" sz="1200" dirty="0"/>
              <a:t>Hourglass energy shouldn’t exceed 5% to 10% of internal energy</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19</a:t>
            </a:fld>
            <a:endParaRPr lang="en-US" dirty="0"/>
          </a:p>
        </p:txBody>
      </p:sp>
    </p:spTree>
    <p:extLst>
      <p:ext uri="{BB962C8B-B14F-4D97-AF65-F5344CB8AC3E}">
        <p14:creationId xmlns:p14="http://schemas.microsoft.com/office/powerpoint/2010/main" val="3147700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 Scaling is another important concept to understand in the case of dynamic simulations. </a:t>
            </a:r>
          </a:p>
          <a:p>
            <a:endParaRPr lang="en-US" dirty="0"/>
          </a:p>
          <a:p>
            <a:pPr algn="just"/>
            <a:r>
              <a:rPr lang="en-US" sz="1200" b="0" i="0" dirty="0">
                <a:solidFill>
                  <a:schemeClr val="accent3"/>
                </a:solidFill>
                <a:effectLst/>
              </a:rPr>
              <a:t>Mass-scaling refers to a technique whereby nonphysical mass is added to a structure in order to achieve a larger explicit timestep. </a:t>
            </a:r>
            <a:r>
              <a:rPr lang="en-US" b="0" i="0" dirty="0">
                <a:solidFill>
                  <a:srgbClr val="404040"/>
                </a:solidFill>
                <a:effectLst/>
                <a:latin typeface="Noto Sans" panose="020B0502040504020204" pitchFamily="34" charset="0"/>
              </a:rPr>
              <a:t>Anytime you add non-physical mass to increase the timestep in a dynamic analysis, you affect the results (think of </a:t>
            </a:r>
            <a:r>
              <a:rPr lang="en-US" dirty="0"/>
              <a:t>F=m*a</a:t>
            </a:r>
            <a:r>
              <a:rPr lang="en-US" b="0" i="0" dirty="0">
                <a:solidFill>
                  <a:srgbClr val="404040"/>
                </a:solidFill>
                <a:effectLst/>
                <a:latin typeface="Noto Sans" panose="020B0502040504020204" pitchFamily="34" charset="0"/>
              </a:rPr>
              <a:t>). Sometimes the effect is insignificant and, in those cases, adding nonphysical mass is justifiable. Examples of such cases may include the addition of mass to just a few small elements in a noncritical area or quasi-static simulations where the velocity is low, and the kinetic energy is very small relative to the peak internal energy.</a:t>
            </a:r>
          </a:p>
          <a:p>
            <a:pPr algn="just"/>
            <a:endParaRPr lang="pl-PL" sz="1200" dirty="0">
              <a:solidFill>
                <a:schemeClr val="accent3"/>
              </a:solidFill>
            </a:endParaRPr>
          </a:p>
          <a:p>
            <a:pPr algn="just"/>
            <a:r>
              <a:rPr lang="pl-PL" sz="1200" b="0" i="0" dirty="0">
                <a:solidFill>
                  <a:schemeClr val="accent3"/>
                </a:solidFill>
                <a:effectLst/>
              </a:rPr>
              <a:t>This is pure numerical approach, ensure the constant time step</a:t>
            </a:r>
          </a:p>
          <a:p>
            <a:pPr algn="just"/>
            <a:endParaRPr lang="pl-PL" sz="1200" dirty="0">
              <a:solidFill>
                <a:schemeClr val="accent3"/>
              </a:solidFill>
            </a:endParaRPr>
          </a:p>
          <a:p>
            <a:pPr algn="just"/>
            <a:r>
              <a:rPr lang="pl-PL" sz="1200" b="0" i="0" dirty="0">
                <a:solidFill>
                  <a:schemeClr val="accent3"/>
                </a:solidFill>
                <a:effectLst/>
              </a:rPr>
              <a:t>Mass scaling affects on inertia load but not on body load</a:t>
            </a:r>
            <a:r>
              <a:rPr lang="en-US" sz="1200" b="0" i="0" dirty="0">
                <a:solidFill>
                  <a:schemeClr val="accent3"/>
                </a:solidFill>
                <a:effectLst/>
              </a:rPr>
              <a: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dirty="0"/>
          </a:p>
        </p:txBody>
      </p:sp>
    </p:spTree>
    <p:extLst>
      <p:ext uri="{BB962C8B-B14F-4D97-AF65-F5344CB8AC3E}">
        <p14:creationId xmlns:p14="http://schemas.microsoft.com/office/powerpoint/2010/main" val="3402092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24</a:t>
            </a:fld>
            <a:endParaRPr lang="en-US" dirty="0"/>
          </a:p>
        </p:txBody>
      </p:sp>
    </p:spTree>
    <p:extLst>
      <p:ext uri="{BB962C8B-B14F-4D97-AF65-F5344CB8AC3E}">
        <p14:creationId xmlns:p14="http://schemas.microsoft.com/office/powerpoint/2010/main" val="1859550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25</a:t>
            </a:fld>
            <a:endParaRPr lang="en-US" dirty="0"/>
          </a:p>
        </p:txBody>
      </p:sp>
    </p:spTree>
    <p:extLst>
      <p:ext uri="{BB962C8B-B14F-4D97-AF65-F5344CB8AC3E}">
        <p14:creationId xmlns:p14="http://schemas.microsoft.com/office/powerpoint/2010/main" val="1823223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Numerical simulations make it possible to analyze the course of events that have already occurred and to predict the behavior of the system in emergency situations and their impact on the environment. This allows us to design things that are increasingly efficient and safe. </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dirty="0"/>
          </a:p>
        </p:txBody>
      </p:sp>
    </p:spTree>
    <p:extLst>
      <p:ext uri="{BB962C8B-B14F-4D97-AF65-F5344CB8AC3E}">
        <p14:creationId xmlns:p14="http://schemas.microsoft.com/office/powerpoint/2010/main" val="2665588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26</a:t>
            </a:fld>
            <a:endParaRPr lang="en-US" dirty="0"/>
          </a:p>
        </p:txBody>
      </p:sp>
    </p:spTree>
    <p:extLst>
      <p:ext uri="{BB962C8B-B14F-4D97-AF65-F5344CB8AC3E}">
        <p14:creationId xmlns:p14="http://schemas.microsoft.com/office/powerpoint/2010/main" val="2011740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27</a:t>
            </a:fld>
            <a:endParaRPr lang="en-US" dirty="0"/>
          </a:p>
        </p:txBody>
      </p:sp>
    </p:spTree>
    <p:extLst>
      <p:ext uri="{BB962C8B-B14F-4D97-AF65-F5344CB8AC3E}">
        <p14:creationId xmlns:p14="http://schemas.microsoft.com/office/powerpoint/2010/main" val="2721537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28</a:t>
            </a:fld>
            <a:endParaRPr lang="en-US" dirty="0"/>
          </a:p>
        </p:txBody>
      </p:sp>
    </p:spTree>
    <p:extLst>
      <p:ext uri="{BB962C8B-B14F-4D97-AF65-F5344CB8AC3E}">
        <p14:creationId xmlns:p14="http://schemas.microsoft.com/office/powerpoint/2010/main" val="13996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29</a:t>
            </a:fld>
            <a:endParaRPr lang="en-US" dirty="0"/>
          </a:p>
        </p:txBody>
      </p:sp>
    </p:spTree>
    <p:extLst>
      <p:ext uri="{BB962C8B-B14F-4D97-AF65-F5344CB8AC3E}">
        <p14:creationId xmlns:p14="http://schemas.microsoft.com/office/powerpoint/2010/main" val="2602022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30</a:t>
            </a:fld>
            <a:endParaRPr lang="en-US" dirty="0"/>
          </a:p>
        </p:txBody>
      </p:sp>
    </p:spTree>
    <p:extLst>
      <p:ext uri="{BB962C8B-B14F-4D97-AF65-F5344CB8AC3E}">
        <p14:creationId xmlns:p14="http://schemas.microsoft.com/office/powerpoint/2010/main" val="155410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now look at some examples of dynamic simulations. A good example would be a crash test. </a:t>
            </a:r>
            <a:r>
              <a:rPr lang="pl-PL" sz="1200" dirty="0"/>
              <a:t>A crash test is a form of destructive testing usually performed in order to ensure safe design standards in crashworthiness and crash compatibility for various modes of transportation or related systems and components. </a:t>
            </a:r>
            <a:endParaRPr lang="en-US"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dirty="0"/>
          </a:p>
        </p:txBody>
      </p:sp>
    </p:spTree>
    <p:extLst>
      <p:ext uri="{BB962C8B-B14F-4D97-AF65-F5344CB8AC3E}">
        <p14:creationId xmlns:p14="http://schemas.microsoft.com/office/powerpoint/2010/main" val="235736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example where dynamic simulations are used is in the case of critical events. </a:t>
            </a:r>
            <a:r>
              <a:rPr lang="en-US" sz="1200" dirty="0"/>
              <a:t>When critical events occur, it is essential to determine their cause and effect. With the help of simulation, it is possible to see what can happen in a crisis situation without putting anyone in danger.</a:t>
            </a:r>
            <a:endParaRPr lang="pl-PL"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dirty="0"/>
          </a:p>
        </p:txBody>
      </p:sp>
    </p:spTree>
    <p:extLst>
      <p:ext uri="{BB962C8B-B14F-4D97-AF65-F5344CB8AC3E}">
        <p14:creationId xmlns:p14="http://schemas.microsoft.com/office/powerpoint/2010/main" val="97604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mn-lt"/>
              </a:rPr>
              <a:t>Another application of dynamic simulation is materials processing. This</a:t>
            </a:r>
            <a:r>
              <a:rPr lang="pl-PL" dirty="0">
                <a:latin typeface="+mn-lt"/>
              </a:rPr>
              <a:t> </a:t>
            </a:r>
            <a:r>
              <a:rPr lang="en-US" dirty="0">
                <a:latin typeface="+mn-lt"/>
              </a:rPr>
              <a:t>isa</a:t>
            </a:r>
            <a:r>
              <a:rPr lang="en-US" b="0" i="0" dirty="0">
                <a:effectLst/>
                <a:latin typeface="+mn-lt"/>
              </a:rPr>
              <a:t> series of operations that transform industrial materials from a raw-material state into finished parts or products.</a:t>
            </a:r>
            <a:endParaRPr lang="pl-PL" b="0" i="0" dirty="0">
              <a:effectLst/>
              <a:latin typeface="+mn-lt"/>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dirty="0"/>
          </a:p>
        </p:txBody>
      </p:sp>
    </p:spTree>
    <p:extLst>
      <p:ext uri="{BB962C8B-B14F-4D97-AF65-F5344CB8AC3E}">
        <p14:creationId xmlns:p14="http://schemas.microsoft.com/office/powerpoint/2010/main" val="2602864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mn-lt"/>
              </a:rPr>
              <a:t>Ansys LS-DYNA is an industry-leading explicit simulation software used for applications like drop tests, impact and penetration, smashes and crashes, occupant safety, and more.</a:t>
            </a:r>
            <a:endParaRPr lang="en-US" dirty="0">
              <a:latin typeface="+mn-lt"/>
            </a:endParaRPr>
          </a:p>
          <a:p>
            <a:endParaRPr lang="en-US" dirty="0"/>
          </a:p>
          <a:p>
            <a:endParaRPr lang="en-US" dirty="0"/>
          </a:p>
          <a:p>
            <a:r>
              <a:rPr lang="en-US" dirty="0"/>
              <a:t>Although LS Dyna software is identified with Explicit simulations, it allows various types of simulations. In addition to mechanical analyses, it is possible to perform fluid flow, electromagnetic, thermal or frequency domain analyses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8</a:t>
            </a:fld>
            <a:endParaRPr lang="en-US" dirty="0"/>
          </a:p>
        </p:txBody>
      </p:sp>
    </p:spTree>
    <p:extLst>
      <p:ext uri="{BB962C8B-B14F-4D97-AF65-F5344CB8AC3E}">
        <p14:creationId xmlns:p14="http://schemas.microsoft.com/office/powerpoint/2010/main" val="2549588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slides showcases suitable applications of explicit and implicit methods based on the duration of the process we would like to simulate.</a:t>
            </a:r>
          </a:p>
          <a:p>
            <a:endParaRPr lang="en-US" dirty="0"/>
          </a:p>
          <a:p>
            <a:r>
              <a:rPr lang="en-US" dirty="0"/>
              <a:t>Explicit analyses work well for issues which the duration of the phenomenon is very short, usually less than 1 second. In the case of Implicit analyses, the greater the number of nonlinearities present in the model, the more difficult it is to obtain a result in a satisfactory time. Therefore, strongly nonlinear models work very well with the Explicit method.</a:t>
            </a:r>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dirty="0"/>
          </a:p>
        </p:txBody>
      </p:sp>
    </p:spTree>
    <p:extLst>
      <p:ext uri="{BB962C8B-B14F-4D97-AF65-F5344CB8AC3E}">
        <p14:creationId xmlns:p14="http://schemas.microsoft.com/office/powerpoint/2010/main" val="1971916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us now discuss equations of motion involved in implicit and explicit methods. The mathematical model of the dynamics of the system is described by a system of ordinary differential equations with appropriate initial conditions. Solving these equations requires integrating them with respect to time for which approximation methods are used, which determine the approximation only at certain moments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solidFill>
                  <a:schemeClr val="tx1"/>
                </a:solidFill>
              </a:rPr>
              <a:t>Th</a:t>
            </a:r>
            <a:r>
              <a:rPr lang="en-US" dirty="0">
                <a:solidFill>
                  <a:schemeClr val="tx1"/>
                </a:solidFill>
              </a:rPr>
              <a:t>ese</a:t>
            </a:r>
            <a:r>
              <a:rPr lang="pl-PL" dirty="0">
                <a:solidFill>
                  <a:schemeClr val="tx1"/>
                </a:solidFill>
              </a:rPr>
              <a:t> equa</a:t>
            </a:r>
            <a:r>
              <a:rPr lang="en-US" dirty="0">
                <a:solidFill>
                  <a:schemeClr val="tx1"/>
                </a:solidFill>
              </a:rPr>
              <a:t>t</a:t>
            </a:r>
            <a:r>
              <a:rPr lang="pl-PL" dirty="0">
                <a:solidFill>
                  <a:schemeClr val="tx1"/>
                </a:solidFill>
              </a:rPr>
              <a:t>ion</a:t>
            </a:r>
            <a:r>
              <a:rPr lang="en-US" dirty="0">
                <a:solidFill>
                  <a:schemeClr val="tx1"/>
                </a:solidFill>
              </a:rPr>
              <a:t>s</a:t>
            </a:r>
            <a:r>
              <a:rPr lang="pl-PL" dirty="0">
                <a:solidFill>
                  <a:schemeClr val="tx1"/>
                </a:solidFill>
              </a:rPr>
              <a:t> can be solved in two different way</a:t>
            </a:r>
            <a:r>
              <a:rPr lang="en-US" dirty="0">
                <a:solidFill>
                  <a:schemeClr val="tx1"/>
                </a:solidFill>
              </a:rPr>
              <a:t>s</a:t>
            </a:r>
            <a:r>
              <a:rPr lang="pl-PL" dirty="0">
                <a:solidFill>
                  <a:schemeClr val="tx1"/>
                </a:solidFill>
              </a:rPr>
              <a:t> </a:t>
            </a:r>
            <a:r>
              <a:rPr lang="en-US" dirty="0">
                <a:solidFill>
                  <a:schemeClr val="tx1"/>
                </a:solidFill>
              </a:rPr>
              <a:t>viz., </a:t>
            </a:r>
            <a:r>
              <a:rPr lang="pl-PL" dirty="0">
                <a:solidFill>
                  <a:schemeClr val="tx1"/>
                </a:solidFill>
              </a:rPr>
              <a:t>using Implicit or Explicit methods</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dirty="0"/>
          </a:p>
        </p:txBody>
      </p:sp>
    </p:spTree>
    <p:extLst>
      <p:ext uri="{BB962C8B-B14F-4D97-AF65-F5344CB8AC3E}">
        <p14:creationId xmlns:p14="http://schemas.microsoft.com/office/powerpoint/2010/main" val="1151367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altLang="pl-PL" sz="1200" b="1" i="0" strike="noStrike" cap="none" normalizeH="0" baseline="0" dirty="0">
                <a:ln>
                  <a:noFill/>
                </a:ln>
                <a:effectLst/>
                <a:latin typeface="+mn-lt"/>
              </a:rPr>
              <a:t>Explicit and implicit methods</a:t>
            </a:r>
            <a:r>
              <a:rPr kumimoji="0" lang="pl-PL" altLang="pl-PL" sz="1200" b="0" i="0" strike="noStrike" cap="none" normalizeH="0" baseline="0" dirty="0">
                <a:ln>
                  <a:noFill/>
                </a:ln>
                <a:effectLst/>
                <a:latin typeface="+mn-lt"/>
                <a:cs typeface="Arial" panose="020B0604020202020204" pitchFamily="34" charset="0"/>
              </a:rPr>
              <a:t> are approaches used in numerical analysis for obtaining numerical approximations to the solutions of time-dependent ordinary and partial differential equations, as is required in computer simulations of physical processes.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altLang="pl-PL" sz="1200" b="0" i="0" u="none" strike="noStrike" cap="none" normalizeH="0" baseline="0" dirty="0">
                <a:ln>
                  <a:noFill/>
                </a:ln>
                <a:effectLst/>
                <a:latin typeface="+mn-lt"/>
                <a:cs typeface="Arial" panose="020B0604020202020204" pitchFamily="34" charset="0"/>
              </a:rPr>
              <a:t>One of the most commonly used method for Implicit analysis is Newmark Method. In case of Explicit analysis the most commonly used method is Central Difference Method</a:t>
            </a:r>
            <a:r>
              <a:rPr kumimoji="0" lang="en-US" altLang="pl-PL" sz="1200" b="0" i="0" u="none" strike="noStrike" cap="none" normalizeH="0" baseline="0" dirty="0">
                <a:ln>
                  <a:noFill/>
                </a:ln>
                <a:effectLst/>
                <a:latin typeface="+mn-lt"/>
                <a:cs typeface="Arial" panose="020B0604020202020204" pitchFamily="34" charset="0"/>
              </a:rPr>
              <a:t>.</a:t>
            </a:r>
            <a:r>
              <a:rPr kumimoji="0" lang="pl-PL" altLang="pl-PL" sz="1200" b="0" i="0" u="none" strike="noStrike" cap="none" normalizeH="0" baseline="0" dirty="0">
                <a:ln>
                  <a:noFill/>
                </a:ln>
                <a:effectLst/>
                <a:latin typeface="+mn-lt"/>
                <a:cs typeface="Arial" panose="020B0604020202020204" pitchFamily="34" charset="0"/>
              </a:rPr>
              <a:t> </a:t>
            </a:r>
            <a:endParaRPr kumimoji="0" lang="pl-PL" altLang="pl-PL" sz="1200" b="0" i="0" u="none" strike="noStrike" cap="none" normalizeH="0" baseline="0" dirty="0">
              <a:ln>
                <a:noFill/>
              </a:ln>
              <a:effectLst/>
              <a:latin typeface="+mn-lt"/>
            </a:endParaRPr>
          </a:p>
          <a:p>
            <a:endParaRPr lang="en-US"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dirty="0"/>
          </a:p>
        </p:txBody>
      </p:sp>
    </p:spTree>
    <p:extLst>
      <p:ext uri="{BB962C8B-B14F-4D97-AF65-F5344CB8AC3E}">
        <p14:creationId xmlns:p14="http://schemas.microsoft.com/office/powerpoint/2010/main" val="2280117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education@ansys.com" TargetMode="External"/><Relationship Id="rId2" Type="http://schemas.openxmlformats.org/officeDocument/2006/relationships/hyperlink" Target="http://www.ansys.com/education-resource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9" name="Picture 8" descr="A picture containing text, screenshot, design&#10;&#10;Description automatically generated">
            <a:extLst>
              <a:ext uri="{FF2B5EF4-FFF2-40B4-BE49-F238E27FC236}">
                <a16:creationId xmlns:a16="http://schemas.microsoft.com/office/drawing/2014/main" id="{8B29F5D8-18E3-94C8-2F87-7DF02CD66F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pl-PL"/>
              <a:t>Kliknij, aby edytować style wzorca tekstu</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pl-PL"/>
              <a:t>Kliknij, aby edytować style wzorca tekstu</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©2023 ANSYS, Inc.</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pl-PL"/>
              <a:t>Kliknij, aby edytować styl</a:t>
            </a:r>
            <a:endParaRPr lang="en-US"/>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pl-PL"/>
              <a:t>Kliknij ikonę, aby dodać multimedia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pl-PL"/>
              <a:t>Kliknij ikonę, aby dodać obraz</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pl-PL"/>
              <a:t>Kliknij ikonę, aby dodać obraz</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pl-PL"/>
              <a:t>Kliknij ikonę, aby dodać obraz</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pl-PL"/>
              <a:t>Kliknij ikonę, aby dodać obraz</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pl-PL"/>
              <a:t>Kliknij ikonę, aby dodać obraz</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pl-PL"/>
              <a:t>Kliknij ikonę, aby dodać obraz</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pl-PL"/>
              <a:t>Kliknij, aby edytować style wzorca tekstu</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pl-PL"/>
              <a:t>Kliknij, aby edytować style wzorca tekstu</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pl-PL"/>
              <a:t>Kliknij, aby edytować style wzorca tekstu</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pl-PL"/>
              <a:t>Kliknij, aby edytować style wzorca tekstu</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pl-PL"/>
              <a:t>Kliknij, aby edytować style wzorca tekstu</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pl-PL"/>
              <a:t>Kliknij, aby edytować style wzorca tekstu</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pl-PL"/>
              <a:t>Kliknij, aby edytować styl</a:t>
            </a:r>
            <a:endParaRPr lang="en-US"/>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pl-PL"/>
              <a:t>Kliknij, aby edytować styl</a:t>
            </a:r>
            <a:endParaRPr lang="en-US"/>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32232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2023 ANSYS, Inc. All rights reserved.</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topics focused on structures and structural simulations. </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a:t>
            </a:r>
            <a:r>
              <a:rPr lang="en-US" sz="1400" dirty="0">
                <a:effectLst/>
                <a:latin typeface="+mj-lt"/>
                <a:ea typeface="Calibri" panose="020F0502020204030204" pitchFamily="34" charset="0"/>
                <a:cs typeface="Times New Roman" panose="02020603050405020304" pitchFamily="18" charset="0"/>
                <a:hlinkClick r:id="rId2"/>
              </a:rPr>
              <a:t>www.ansys.com/education-resources</a:t>
            </a:r>
            <a:r>
              <a:rPr lang="en-US" sz="1400" dirty="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p>
            <a:r>
              <a:rPr lang="en-US" sz="1400" b="1" i="0" u="none" strike="noStrike" baseline="0" dirty="0">
                <a:solidFill>
                  <a:srgbClr val="000000"/>
                </a:solidFill>
                <a:latin typeface="Calibri" panose="020F0502020204030204" pitchFamily="34" charset="0"/>
              </a:rPr>
              <a:t>Feedback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If you notice any errors in this resource or need to get in contact with the authors, please email us at </a:t>
            </a:r>
            <a:r>
              <a:rPr lang="en-US" sz="1400" b="0" i="0" u="none" strike="noStrike" baseline="0" dirty="0">
                <a:solidFill>
                  <a:srgbClr val="0000FF"/>
                </a:solidFill>
                <a:latin typeface="Calibri" panose="020F0502020204030204" pitchFamily="34" charset="0"/>
                <a:hlinkClick r:id="rId3"/>
              </a:rPr>
              <a:t>education@ansys.com</a:t>
            </a:r>
            <a:endParaRPr lang="en-US" sz="1400" b="0" i="0" u="none" strike="noStrike" baseline="0" dirty="0">
              <a:solidFill>
                <a:srgbClr val="0000FF"/>
              </a:solidFill>
              <a:latin typeface="Calibri" panose="020F0502020204030204" pitchFamily="34" charset="0"/>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pl-PL"/>
              <a:t>Kliknij, aby edytować styl</a:t>
            </a:r>
            <a:endParaRPr lang="en-US"/>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pl-PL"/>
              <a:t>Kliknij, aby edytować styl</a:t>
            </a:r>
            <a:endParaRPr lang="en-US"/>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pl-PL"/>
              <a:t>Kliknij, aby edytować styl</a:t>
            </a:r>
            <a:endParaRPr lang="en-US"/>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pl-PL"/>
              <a:t>Kliknij ikonę, aby dodać obraz</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pl-PL"/>
              <a:t>Kliknij, aby edytować styl</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pl-PL"/>
              <a:t>Kliknij, aby edytować styl</a:t>
            </a:r>
            <a:endParaRPr lang="en-US"/>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pl-PL"/>
              <a:t>Kliknij ikonę, aby dodać wykres</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pl-PL"/>
              <a:t>Kliknij, aby edytować styl</a:t>
            </a:r>
            <a:endParaRPr lang="en-US"/>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pl-PL"/>
              <a:t>Kliknij ikonę, aby dodać tabelę</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picture containing screenshot, text&#10;&#10;Description automatically generated">
            <a:extLst>
              <a:ext uri="{FF2B5EF4-FFF2-40B4-BE49-F238E27FC236}">
                <a16:creationId xmlns:a16="http://schemas.microsoft.com/office/drawing/2014/main" id="{D79244D1-69C3-74E9-03A1-AEBD4AA4BF5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pl-PL"/>
              <a:t>Kliknij, aby edytować styl</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8305800" y="6477000"/>
            <a:ext cx="1371600" cy="276999"/>
          </a:xfrm>
          <a:prstGeom prst="rect">
            <a:avLst/>
          </a:prstGeom>
          <a:noFill/>
        </p:spPr>
        <p:txBody>
          <a:bodyPr wrap="square" rtlCol="0">
            <a:spAutoFit/>
          </a:bodyPr>
          <a:lstStyle/>
          <a:p>
            <a:r>
              <a:rPr lang="en-US" sz="1200" dirty="0">
                <a:solidFill>
                  <a:schemeClr val="tx2"/>
                </a:solidFill>
              </a:rPr>
              <a:t>©2023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24" r:id="rId4"/>
    <p:sldLayoutId id="2147483735" r:id="rId5"/>
    <p:sldLayoutId id="2147483734" r:id="rId6"/>
    <p:sldLayoutId id="2147483663" r:id="rId7"/>
    <p:sldLayoutId id="2147483729" r:id="rId8"/>
    <p:sldLayoutId id="2147483730" r:id="rId9"/>
    <p:sldLayoutId id="2147483731" r:id="rId10"/>
    <p:sldLayoutId id="2147483727" r:id="rId11"/>
    <p:sldLayoutId id="2147483726" r:id="rId12"/>
    <p:sldLayoutId id="2147483736"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courses.ansys.com/index.php/courses/time_integration/?utm_campaign=academic&amp;utm_medium=referral&amp;utm_source=education-resource&amp;utm_content=partner_cross-bu_educator-resource-link_course-aic_learn-more_na_en_global&amp;campaignID=7013g000000gv7hAAA" TargetMode="Externa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hyperlink" Target="https://courses.ansys.com/?utm_campaign=academic&amp;utm_medium=referral&amp;utm_source=education-resource&amp;utm_content=partner_cross-bu_educator-resource-link_course-aic_learn-more_na_en_global&amp;campaignID=7013g000000gv7hAAA" TargetMode="External"/><Relationship Id="rId13"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hyperlink" Target="https://www.ansys.com/academic?utm_campaign=academic&amp;utm_medium=referral&amp;utm_source=education-resource&amp;utm_content=partner_cross-bu_educator-resource-link_product-page_learn-more_na_en_global&amp;campaignID=7013g000000gv7hAAA" TargetMode="External"/><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svg"/><Relationship Id="rId11" Type="http://schemas.openxmlformats.org/officeDocument/2006/relationships/image" Target="../media/image8.sv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hyperlink" Target="https://www.ansys.com/academic/educators/education-resources#t=EducationResourcesTab&amp;sort=relevancy&amp;layout=card?utm_campaign=academic&amp;utm_medium=referral&amp;utm_source=education-resource&amp;utm_content=partner_cross-bu_educator-resource-link_case-study_download_na_en_global&amp;campaignID=7013g000000gv7hAA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dynasupport.com/howtos/general/mass-scali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nsys.com/products/structures/ansys-ls-dyna?utm_campaign=academic&amp;utm_medium=referral&amp;utm_source=education-resource&amp;utm_content=partner_cross-bu_educator-resource-link_product-page_learn-more_na_en_global&amp;campaignID=7013g000000gv7hAAA" TargetMode="External"/><Relationship Id="rId2" Type="http://schemas.openxmlformats.org/officeDocument/2006/relationships/hyperlink" Target="https://courses.ansys.com/index.php/courses/time_integration/?utm_campaign=academic&amp;utm_medium=referral&amp;utm_source=education-resource&amp;utm_content=partner_cross-bu_educator-resource-link_course-aic_learn-more_na_en_global&amp;campaignID=7013g000000gv7hAAA" TargetMode="External"/><Relationship Id="rId1" Type="http://schemas.openxmlformats.org/officeDocument/2006/relationships/slideLayout" Target="../slideLayouts/slideLayout2.xml"/><Relationship Id="rId5" Type="http://schemas.openxmlformats.org/officeDocument/2006/relationships/hyperlink" Target="https://www.ansys.com/academic/educators/education-resources/lecture-stresses-strains-discovery?utm_campaign=academic&amp;utm_medium=referral&amp;utm_source=education-resource&amp;utm_content=partner_cross-bu_educator-resource-link_case-study_download_na_en_global&amp;campaignID=7013g000000gv7hAAA" TargetMode="External"/><Relationship Id="rId4" Type="http://schemas.openxmlformats.org/officeDocument/2006/relationships/hyperlink" Target="https://www.youtube.com/watch?v=lIIsZpdfFD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3.mp4"/><Relationship Id="rId7" Type="http://schemas.openxmlformats.org/officeDocument/2006/relationships/image" Target="../media/image4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hyperlink" Target="https://www.youtube.com/watch?v=_uO4zGeACp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youtube.com/watch?v=dOA-BUId-v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gif"/></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www.ansys.com/academic/students/ansys-ls-dyna-student" TargetMode="External"/><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forum.ansys.com/?utm_campaign=academic&amp;utm_medium=referral&amp;utm_source=education-resource&amp;utm_content=partner_cross-bu_educator-resource-link_product-page_learn-more_na_en_global&amp;campaignID=7013g000000gv7hAAA" TargetMode="External"/><Relationship Id="rId5" Type="http://schemas.openxmlformats.org/officeDocument/2006/relationships/hyperlink" Target="https://forum.ansys.com/discussions/tagged/ls-dyna/p1" TargetMode="External"/><Relationship Id="rId10" Type="http://schemas.microsoft.com/office/2007/relationships/hdphoto" Target="../media/hdphoto1.wdp"/><Relationship Id="rId4" Type="http://schemas.openxmlformats.org/officeDocument/2006/relationships/hyperlink" Target="https://ansys.com/academic/students?utm_campaign=academic&amp;utm_medium=referral&amp;utm_source=education-resource&amp;utm_content=partner_cross-bu_educator-resource-link_free-student-download_download_na_en_global&amp;campaignID=7013g000000gv7hAAA" TargetMode="Externa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courses.ansys.com/index.php/courses/time_integration/?utm_campaign=academic&amp;utm_medium=referral&amp;utm_source=education-resource&amp;utm_content=partner_cross-bu_educator-resource-link_course-aic_learn-more_na_en_global&amp;campaignID=7013g000000gv7hAA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6686D0-F205-8555-1DEC-28F2FA4DBD39}"/>
              </a:ext>
            </a:extLst>
          </p:cNvPr>
          <p:cNvSpPr>
            <a:spLocks noGrp="1"/>
          </p:cNvSpPr>
          <p:nvPr>
            <p:ph type="body" sz="quarter" idx="10"/>
          </p:nvPr>
        </p:nvSpPr>
        <p:spPr/>
        <p:txBody>
          <a:bodyPr/>
          <a:lstStyle/>
          <a:p>
            <a:r>
              <a:rPr lang="en-US" dirty="0"/>
              <a:t>Introduction to Explicit Dynamics</a:t>
            </a:r>
            <a:endParaRPr lang="en-DE" dirty="0"/>
          </a:p>
        </p:txBody>
      </p:sp>
      <p:sp>
        <p:nvSpPr>
          <p:cNvPr id="3" name="Text Placeholder 2">
            <a:extLst>
              <a:ext uri="{FF2B5EF4-FFF2-40B4-BE49-F238E27FC236}">
                <a16:creationId xmlns:a16="http://schemas.microsoft.com/office/drawing/2014/main" id="{870DD4A2-D8E6-D6CA-E05F-2D929DCE5696}"/>
              </a:ext>
            </a:extLst>
          </p:cNvPr>
          <p:cNvSpPr>
            <a:spLocks noGrp="1"/>
          </p:cNvSpPr>
          <p:nvPr>
            <p:ph type="body" sz="quarter" idx="12"/>
          </p:nvPr>
        </p:nvSpPr>
        <p:spPr>
          <a:xfrm>
            <a:off x="601663" y="2667000"/>
            <a:ext cx="10534897" cy="2418184"/>
          </a:xfrm>
        </p:spPr>
        <p:txBody>
          <a:bodyPr>
            <a:normAutofit/>
          </a:bodyPr>
          <a:lstStyle/>
          <a:p>
            <a:r>
              <a:rPr lang="en-US" sz="1600" dirty="0"/>
              <a:t>Dr. Wojciech Danek</a:t>
            </a:r>
            <a:r>
              <a:rPr lang="en-US" sz="1600" baseline="30000" dirty="0"/>
              <a:t>1</a:t>
            </a:r>
            <a:r>
              <a:rPr lang="en-US" sz="1600" dirty="0"/>
              <a:t> and Madhumita Saravana Kumar</a:t>
            </a:r>
            <a:r>
              <a:rPr lang="en-US" sz="1600" baseline="30000" dirty="0"/>
              <a:t>2</a:t>
            </a:r>
            <a:endParaRPr lang="en-US" sz="1600" dirty="0"/>
          </a:p>
          <a:p>
            <a:endParaRPr lang="en-US" sz="1600" baseline="30000" dirty="0"/>
          </a:p>
          <a:p>
            <a:r>
              <a:rPr lang="en-US" sz="1600" baseline="30000" dirty="0"/>
              <a:t>1</a:t>
            </a:r>
            <a:r>
              <a:rPr lang="en-US" sz="1600" dirty="0"/>
              <a:t>Assistant Professor at Silesian University of Technology, Senior Application Engineer at Symkom (</a:t>
            </a:r>
            <a:r>
              <a:rPr lang="en-US" sz="1600"/>
              <a:t>Ansys Channel Partner)</a:t>
            </a:r>
            <a:endParaRPr lang="en-US" sz="1600" dirty="0"/>
          </a:p>
          <a:p>
            <a:r>
              <a:rPr lang="en-US" sz="1600" baseline="30000" dirty="0"/>
              <a:t>2</a:t>
            </a:r>
            <a:r>
              <a:rPr lang="en-US" sz="1600" dirty="0"/>
              <a:t>Ansys Academic Development Team</a:t>
            </a:r>
          </a:p>
          <a:p>
            <a:endParaRPr lang="en-DE" sz="1600" dirty="0"/>
          </a:p>
        </p:txBody>
      </p:sp>
    </p:spTree>
    <p:extLst>
      <p:ext uri="{BB962C8B-B14F-4D97-AF65-F5344CB8AC3E}">
        <p14:creationId xmlns:p14="http://schemas.microsoft.com/office/powerpoint/2010/main" val="840427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DDDA64-E266-7AF1-53B2-56C3FECFD857}"/>
              </a:ext>
            </a:extLst>
          </p:cNvPr>
          <p:cNvSpPr>
            <a:spLocks noGrp="1"/>
          </p:cNvSpPr>
          <p:nvPr>
            <p:ph type="title"/>
          </p:nvPr>
        </p:nvSpPr>
        <p:spPr/>
        <p:txBody>
          <a:bodyPr/>
          <a:lstStyle/>
          <a:p>
            <a:r>
              <a:rPr lang="pl-PL" dirty="0"/>
              <a:t>Equation</a:t>
            </a:r>
            <a:r>
              <a:rPr lang="en-US" dirty="0"/>
              <a:t>s</a:t>
            </a:r>
            <a:r>
              <a:rPr lang="pl-PL" dirty="0"/>
              <a:t> of motion</a:t>
            </a:r>
            <a:br>
              <a:rPr lang="en-US" dirty="0"/>
            </a:br>
            <a:endParaRPr lang="en-DE" dirty="0"/>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3"/>
          </p:nvPr>
        </p:nvSpPr>
        <p:spPr>
          <a:xfrm>
            <a:off x="588104" y="1445291"/>
            <a:ext cx="4982345" cy="4572000"/>
          </a:xfrm>
        </p:spPr>
        <p:txBody>
          <a:bodyPr>
            <a:noAutofit/>
          </a:bodyPr>
          <a:lstStyle/>
          <a:p>
            <a:pPr>
              <a:lnSpc>
                <a:spcPct val="100000"/>
              </a:lnSpc>
            </a:pPr>
            <a:r>
              <a:rPr lang="en-US" dirty="0"/>
              <a:t>The mathematical model of the dynamics of the system is described by a system of ordinary differential equations with appropriate initial conditions. </a:t>
            </a:r>
          </a:p>
          <a:p>
            <a:pPr>
              <a:lnSpc>
                <a:spcPct val="100000"/>
              </a:lnSpc>
            </a:pPr>
            <a:r>
              <a:rPr lang="en-US" dirty="0"/>
              <a:t>Solving these equations requires integrating them with respect to time for which approximation methods are used, which determine the approximation only at certain moments of time.</a:t>
            </a:r>
          </a:p>
        </p:txBody>
      </p:sp>
      <p:sp>
        <p:nvSpPr>
          <p:cNvPr id="4" name="Text Placeholder 2">
            <a:extLst>
              <a:ext uri="{FF2B5EF4-FFF2-40B4-BE49-F238E27FC236}">
                <a16:creationId xmlns:a16="http://schemas.microsoft.com/office/drawing/2014/main" id="{4D1B7E2D-9F7F-B806-3416-65FC84FF42A1}"/>
              </a:ext>
            </a:extLst>
          </p:cNvPr>
          <p:cNvSpPr txBox="1">
            <a:spLocks/>
          </p:cNvSpPr>
          <p:nvPr/>
        </p:nvSpPr>
        <p:spPr>
          <a:xfrm>
            <a:off x="6357292" y="5171485"/>
            <a:ext cx="5394325" cy="848315"/>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baseline="0">
                <a:solidFill>
                  <a:schemeClr val="accent3"/>
                </a:solidFill>
                <a:latin typeface="Calibri" panose="020F0502020204030204" pitchFamily="34" charset="0"/>
                <a:ea typeface="+mn-ea"/>
                <a:cs typeface="Calibri" panose="020F0502020204030204" pitchFamily="34" charset="0"/>
              </a:defRPr>
            </a:lvl1pPr>
            <a:lvl2pPr marL="230188" marR="0" indent="0" algn="l" defTabSz="914400" rtl="0" eaLnBrk="1" fontAlgn="auto" latinLnBrk="0" hangingPunct="1">
              <a:lnSpc>
                <a:spcPct val="90000"/>
              </a:lnSpc>
              <a:spcBef>
                <a:spcPts val="500"/>
              </a:spcBef>
              <a:spcAft>
                <a:spcPts val="0"/>
              </a:spcAft>
              <a:buClrTx/>
              <a:buSzTx/>
              <a:buFont typeface="Calibri" panose="020F0502020204030204" pitchFamily="34" charset="0"/>
              <a:buNone/>
              <a:tabLst/>
              <a:defRPr sz="2000" b="0" i="0" kern="1200" baseline="0">
                <a:solidFill>
                  <a:schemeClr val="bg1"/>
                </a:solidFill>
                <a:latin typeface="Calibri" panose="020F0502020204030204" pitchFamily="34" charset="0"/>
                <a:ea typeface="+mn-ea"/>
                <a:cs typeface="Calibri" panose="020F0502020204030204" pitchFamily="34" charset="0"/>
              </a:defRPr>
            </a:lvl2pPr>
            <a:lvl3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kern="1200" baseline="0">
                <a:solidFill>
                  <a:schemeClr val="bg1"/>
                </a:solidFill>
                <a:latin typeface="Calibri" panose="020F0502020204030204" pitchFamily="34" charset="0"/>
                <a:ea typeface="+mn-ea"/>
                <a:cs typeface="Calibri" panose="020F0502020204030204" pitchFamily="34" charset="0"/>
              </a:defRPr>
            </a:lvl3pPr>
            <a:lvl4pPr marL="746125" marR="0"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sz="1400" kern="1200" baseline="0">
                <a:solidFill>
                  <a:schemeClr val="bg1"/>
                </a:solidFill>
                <a:latin typeface="Calibri" panose="020F0502020204030204" pitchFamily="34" charset="0"/>
                <a:ea typeface="+mn-ea"/>
                <a:cs typeface="Calibri" panose="020F0502020204030204" pitchFamily="34" charset="0"/>
              </a:defRPr>
            </a:lvl4pPr>
            <a:lvl5pPr marL="969962" marR="0" indent="0" algn="l" defTabSz="914400" rtl="0" eaLnBrk="1" fontAlgn="auto" latinLnBrk="0" hangingPunct="1">
              <a:lnSpc>
                <a:spcPct val="90000"/>
              </a:lnSpc>
              <a:spcBef>
                <a:spcPts val="500"/>
              </a:spcBef>
              <a:spcAft>
                <a:spcPts val="0"/>
              </a:spcAft>
              <a:buClrTx/>
              <a:buSzTx/>
              <a:buFont typeface="Courier New" panose="02070309020205020404" pitchFamily="49" charset="0"/>
              <a:buNone/>
              <a:tabLst/>
              <a:defRPr sz="1200" kern="1200" baseline="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l-PL" dirty="0">
                <a:solidFill>
                  <a:schemeClr val="tx1"/>
                </a:solidFill>
              </a:rPr>
              <a:t>Th</a:t>
            </a:r>
            <a:r>
              <a:rPr lang="en-US" dirty="0">
                <a:solidFill>
                  <a:schemeClr val="tx1"/>
                </a:solidFill>
              </a:rPr>
              <a:t>ese</a:t>
            </a:r>
            <a:r>
              <a:rPr lang="pl-PL" dirty="0">
                <a:solidFill>
                  <a:schemeClr val="tx1"/>
                </a:solidFill>
              </a:rPr>
              <a:t> equa</a:t>
            </a:r>
            <a:r>
              <a:rPr lang="en-US" dirty="0">
                <a:solidFill>
                  <a:schemeClr val="tx1"/>
                </a:solidFill>
              </a:rPr>
              <a:t>t</a:t>
            </a:r>
            <a:r>
              <a:rPr lang="pl-PL" dirty="0">
                <a:solidFill>
                  <a:schemeClr val="tx1"/>
                </a:solidFill>
              </a:rPr>
              <a:t>ion</a:t>
            </a:r>
            <a:r>
              <a:rPr lang="en-US" dirty="0">
                <a:solidFill>
                  <a:schemeClr val="tx1"/>
                </a:solidFill>
              </a:rPr>
              <a:t>s</a:t>
            </a:r>
            <a:r>
              <a:rPr lang="pl-PL" dirty="0">
                <a:solidFill>
                  <a:schemeClr val="tx1"/>
                </a:solidFill>
              </a:rPr>
              <a:t> can be solved in two different way</a:t>
            </a:r>
            <a:r>
              <a:rPr lang="en-US" dirty="0">
                <a:solidFill>
                  <a:schemeClr val="tx1"/>
                </a:solidFill>
              </a:rPr>
              <a:t>s</a:t>
            </a:r>
            <a:r>
              <a:rPr lang="pl-PL" dirty="0">
                <a:solidFill>
                  <a:schemeClr val="tx1"/>
                </a:solidFill>
              </a:rPr>
              <a:t> </a:t>
            </a:r>
            <a:r>
              <a:rPr lang="en-US" dirty="0">
                <a:solidFill>
                  <a:schemeClr val="tx1"/>
                </a:solidFill>
              </a:rPr>
              <a:t>viz., </a:t>
            </a:r>
            <a:r>
              <a:rPr lang="pl-PL" dirty="0">
                <a:solidFill>
                  <a:schemeClr val="tx1"/>
                </a:solidFill>
              </a:rPr>
              <a:t>using Implicit or Explicit methods</a:t>
            </a:r>
            <a:endParaRPr lang="en-US" dirty="0">
              <a:solidFill>
                <a:schemeClr val="tx1"/>
              </a:solidFill>
            </a:endParaRPr>
          </a:p>
        </p:txBody>
      </p:sp>
      <p:pic>
        <p:nvPicPr>
          <p:cNvPr id="7" name="Obraz 6">
            <a:extLst>
              <a:ext uri="{FF2B5EF4-FFF2-40B4-BE49-F238E27FC236}">
                <a16:creationId xmlns:a16="http://schemas.microsoft.com/office/drawing/2014/main" id="{0A58CB80-E63D-5EFC-2AA0-DFB15A0FB657}"/>
              </a:ext>
            </a:extLst>
          </p:cNvPr>
          <p:cNvPicPr>
            <a:picLocks noChangeAspect="1"/>
          </p:cNvPicPr>
          <p:nvPr/>
        </p:nvPicPr>
        <p:blipFill>
          <a:blip r:embed="rId3"/>
          <a:stretch>
            <a:fillRect/>
          </a:stretch>
        </p:blipFill>
        <p:spPr>
          <a:xfrm>
            <a:off x="6816080" y="1014084"/>
            <a:ext cx="4476750" cy="2247900"/>
          </a:xfrm>
          <a:prstGeom prst="rect">
            <a:avLst/>
          </a:prstGeom>
        </p:spPr>
      </p:pic>
      <mc:AlternateContent xmlns:mc="http://schemas.openxmlformats.org/markup-compatibility/2006" xmlns:a14="http://schemas.microsoft.com/office/drawing/2010/main">
        <mc:Choice Requires="a14">
          <p:sp>
            <p:nvSpPr>
              <p:cNvPr id="6" name="pole tekstowe 6">
                <a:extLst>
                  <a:ext uri="{FF2B5EF4-FFF2-40B4-BE49-F238E27FC236}">
                    <a16:creationId xmlns:a16="http://schemas.microsoft.com/office/drawing/2014/main" id="{133BC6A7-902E-5330-3F1F-20BA9B37655A}"/>
                  </a:ext>
                </a:extLst>
              </p:cNvPr>
              <p:cNvSpPr txBox="1"/>
              <p:nvPr/>
            </p:nvSpPr>
            <p:spPr>
              <a:xfrm>
                <a:off x="7968208" y="4050328"/>
                <a:ext cx="2448272" cy="830997"/>
              </a:xfrm>
              <a:prstGeom prst="rect">
                <a:avLst/>
              </a:prstGeom>
              <a:noFill/>
            </p:spPr>
            <p:txBody>
              <a:bodyPr wrap="square">
                <a:spAutoFit/>
              </a:bodyPr>
              <a:lstStyle/>
              <a:p>
                <a14:m>
                  <m:oMath xmlns:m="http://schemas.openxmlformats.org/officeDocument/2006/math">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𝑢</m:t>
                    </m:r>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 </m:t>
                    </m:r>
                  </m:oMath>
                </a14:m>
                <a:r>
                  <a:rPr kumimoji="0" lang="pl-PL" altLang="pl-PL" sz="1600" b="0" i="1" u="none" strike="noStrike" cap="none" normalizeH="0" baseline="0" dirty="0">
                    <a:ln>
                      <a:noFill/>
                    </a:ln>
                    <a:solidFill>
                      <a:schemeClr val="tx1"/>
                    </a:solidFill>
                    <a:effectLst/>
                    <a:cs typeface="Arial" panose="020B0604020202020204" pitchFamily="34" charset="0"/>
                  </a:rPr>
                  <a:t>Displacement</a:t>
                </a:r>
              </a:p>
              <a:p>
                <a14:m>
                  <m:oMath xmlns:m="http://schemas.openxmlformats.org/officeDocument/2006/math">
                    <m:acc>
                      <m:accPr>
                        <m:chr m:val="̇"/>
                        <m:ctrlP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ctrlPr>
                      </m:accPr>
                      <m:e>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𝑢</m:t>
                        </m:r>
                      </m:e>
                    </m:acc>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 </m:t>
                    </m:r>
                  </m:oMath>
                </a14:m>
                <a:r>
                  <a:rPr lang="pl-PL" sz="1600" dirty="0">
                    <a:solidFill>
                      <a:schemeClr val="tx1"/>
                    </a:solidFill>
                  </a:rPr>
                  <a:t>Velocity</a:t>
                </a:r>
              </a:p>
              <a:p>
                <a14:m>
                  <m:oMath xmlns:m="http://schemas.openxmlformats.org/officeDocument/2006/math">
                    <m:acc>
                      <m:accPr>
                        <m:chr m:val="̈"/>
                        <m:ctrlP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ctrlPr>
                      </m:accPr>
                      <m:e>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𝑢</m:t>
                        </m:r>
                      </m:e>
                    </m:acc>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m:t>
                    </m:r>
                  </m:oMath>
                </a14:m>
                <a:r>
                  <a:rPr lang="pl-PL" sz="1600" dirty="0">
                    <a:solidFill>
                      <a:schemeClr val="tx1"/>
                    </a:solidFill>
                  </a:rPr>
                  <a:t> Accelearation</a:t>
                </a:r>
              </a:p>
            </p:txBody>
          </p:sp>
        </mc:Choice>
        <mc:Fallback xmlns="">
          <p:sp>
            <p:nvSpPr>
              <p:cNvPr id="6" name="pole tekstowe 6">
                <a:extLst>
                  <a:ext uri="{FF2B5EF4-FFF2-40B4-BE49-F238E27FC236}">
                    <a16:creationId xmlns:a16="http://schemas.microsoft.com/office/drawing/2014/main" id="{133BC6A7-902E-5330-3F1F-20BA9B37655A}"/>
                  </a:ext>
                </a:extLst>
              </p:cNvPr>
              <p:cNvSpPr txBox="1">
                <a:spLocks noRot="1" noChangeAspect="1" noMove="1" noResize="1" noEditPoints="1" noAdjustHandles="1" noChangeArrowheads="1" noChangeShapeType="1" noTextEdit="1"/>
              </p:cNvSpPr>
              <p:nvPr/>
            </p:nvSpPr>
            <p:spPr>
              <a:xfrm>
                <a:off x="7968208" y="4050328"/>
                <a:ext cx="2448272" cy="830997"/>
              </a:xfrm>
              <a:prstGeom prst="rect">
                <a:avLst/>
              </a:prstGeom>
              <a:blipFill>
                <a:blip r:embed="rId4"/>
                <a:stretch>
                  <a:fillRect t="-2190" b="-80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3D72D99-DBA8-30D4-66DB-E2562D8163B2}"/>
                  </a:ext>
                </a:extLst>
              </p:cNvPr>
              <p:cNvSpPr txBox="1"/>
              <p:nvPr/>
            </p:nvSpPr>
            <p:spPr>
              <a:xfrm>
                <a:off x="7320136" y="3454292"/>
                <a:ext cx="33879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𝑢</m:t>
                          </m:r>
                        </m:e>
                      </m:acc>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𝐶</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m:t>
                          </m:r>
                          <m:r>
                            <a:rPr lang="en-US" b="0" i="1" smtClean="0">
                              <a:latin typeface="Cambria Math" panose="02040503050406030204" pitchFamily="18" charset="0"/>
                            </a:rPr>
                            <m:t>𝑢</m:t>
                          </m:r>
                        </m:e>
                      </m:acc>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 </m:t>
                      </m:r>
                      <m:r>
                        <a:rPr lang="en-US" b="0" i="1" smtClean="0">
                          <a:latin typeface="Cambria Math" panose="02040503050406030204" pitchFamily="18" charset="0"/>
                        </a:rPr>
                        <m:t>𝑢</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DE" dirty="0"/>
              </a:p>
            </p:txBody>
          </p:sp>
        </mc:Choice>
        <mc:Fallback xmlns="">
          <p:sp>
            <p:nvSpPr>
              <p:cNvPr id="8" name="TextBox 7">
                <a:extLst>
                  <a:ext uri="{FF2B5EF4-FFF2-40B4-BE49-F238E27FC236}">
                    <a16:creationId xmlns:a16="http://schemas.microsoft.com/office/drawing/2014/main" id="{93D72D99-DBA8-30D4-66DB-E2562D8163B2}"/>
                  </a:ext>
                </a:extLst>
              </p:cNvPr>
              <p:cNvSpPr txBox="1">
                <a:spLocks noRot="1" noChangeAspect="1" noMove="1" noResize="1" noEditPoints="1" noAdjustHandles="1" noChangeArrowheads="1" noChangeShapeType="1" noTextEdit="1"/>
              </p:cNvSpPr>
              <p:nvPr/>
            </p:nvSpPr>
            <p:spPr>
              <a:xfrm>
                <a:off x="7320136" y="3454292"/>
                <a:ext cx="3387979" cy="276999"/>
              </a:xfrm>
              <a:prstGeom prst="rect">
                <a:avLst/>
              </a:prstGeom>
              <a:blipFill>
                <a:blip r:embed="rId5"/>
                <a:stretch>
                  <a:fillRect l="-1259" t="-4444" r="-1978" b="-35556"/>
                </a:stretch>
              </a:blipFill>
            </p:spPr>
            <p:txBody>
              <a:bodyPr/>
              <a:lstStyle/>
              <a:p>
                <a:r>
                  <a:rPr lang="en-US">
                    <a:noFill/>
                  </a:rPr>
                  <a:t> </a:t>
                </a:r>
              </a:p>
            </p:txBody>
          </p:sp>
        </mc:Fallback>
      </mc:AlternateContent>
    </p:spTree>
    <p:extLst>
      <p:ext uri="{BB962C8B-B14F-4D97-AF65-F5344CB8AC3E}">
        <p14:creationId xmlns:p14="http://schemas.microsoft.com/office/powerpoint/2010/main" val="2921490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D1F046-2455-C340-7994-D81C7E1B0C28}"/>
              </a:ext>
            </a:extLst>
          </p:cNvPr>
          <p:cNvSpPr>
            <a:spLocks noGrp="1"/>
          </p:cNvSpPr>
          <p:nvPr>
            <p:ph type="title"/>
          </p:nvPr>
        </p:nvSpPr>
        <p:spPr/>
        <p:txBody>
          <a:bodyPr/>
          <a:lstStyle/>
          <a:p>
            <a:r>
              <a:rPr lang="pl-PL" dirty="0"/>
              <a:t>Equation of motion</a:t>
            </a:r>
            <a:br>
              <a:rPr lang="en-US" dirty="0"/>
            </a:b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599" y="1447800"/>
            <a:ext cx="6566521" cy="4572000"/>
          </a:xfrm>
        </p:spPr>
        <p:txBody>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pl-PL" altLang="pl-PL" sz="2400" b="1" i="0" strike="noStrike" cap="none" normalizeH="0" baseline="0" dirty="0">
                <a:ln>
                  <a:noFill/>
                </a:ln>
                <a:effectLst/>
                <a:latin typeface="+mn-lt"/>
              </a:rPr>
              <a:t>Explicit and implicit methods</a:t>
            </a:r>
            <a:r>
              <a:rPr kumimoji="0" lang="pl-PL" altLang="pl-PL" sz="2400" b="0" i="0" strike="noStrike" cap="none" normalizeH="0" baseline="0" dirty="0">
                <a:ln>
                  <a:noFill/>
                </a:ln>
                <a:effectLst/>
                <a:latin typeface="+mn-lt"/>
                <a:cs typeface="Arial" panose="020B0604020202020204" pitchFamily="34" charset="0"/>
              </a:rPr>
              <a:t> are approaches used in numerical analysis for obtaining numerical approximations to the solutions of time-dependent ordinary and partial differential equations, as is required in computer simulations of physical processes.</a:t>
            </a:r>
          </a:p>
          <a:p>
            <a:pPr marL="0" marR="0" lvl="0" indent="0" algn="just" defTabSz="914400" rtl="0" eaLnBrk="0" fontAlgn="base" latinLnBrk="0" hangingPunct="0">
              <a:lnSpc>
                <a:spcPct val="100000"/>
              </a:lnSpc>
              <a:spcBef>
                <a:spcPct val="0"/>
              </a:spcBef>
              <a:spcAft>
                <a:spcPct val="0"/>
              </a:spcAft>
              <a:buClrTx/>
              <a:buSzTx/>
              <a:buFontTx/>
              <a:buNone/>
              <a:tabLst/>
            </a:pPr>
            <a:endParaRPr lang="pl-PL" altLang="pl-PL" sz="2400" dirty="0">
              <a:latin typeface="+mn-lt"/>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pl-PL" altLang="pl-PL" sz="2400" b="0" i="0" u="none" strike="noStrike" cap="none" normalizeH="0" baseline="0" dirty="0">
                <a:ln>
                  <a:noFill/>
                </a:ln>
                <a:effectLst/>
                <a:latin typeface="+mn-lt"/>
                <a:cs typeface="Arial" panose="020B0604020202020204" pitchFamily="34" charset="0"/>
              </a:rPr>
              <a:t>One of the most commonly used method for Implicit analysis is Newmark Method. In case of Explicit analysis the most commonly used method is Central Difference Method </a:t>
            </a:r>
            <a:endParaRPr kumimoji="0" lang="pl-PL" altLang="pl-PL" sz="2400" b="0" i="0" u="none" strike="noStrike" cap="none" normalizeH="0" baseline="0" dirty="0">
              <a:ln>
                <a:noFill/>
              </a:ln>
              <a:effectLst/>
              <a:latin typeface="+mn-lt"/>
            </a:endParaRPr>
          </a:p>
          <a:p>
            <a:pPr marL="0" indent="0">
              <a:buNone/>
            </a:pPr>
            <a:endParaRPr lang="en-US" dirty="0"/>
          </a:p>
        </p:txBody>
      </p:sp>
      <p:sp>
        <p:nvSpPr>
          <p:cNvPr id="5" name="AutoShape 3" descr="Y(t)">
            <a:extLst>
              <a:ext uri="{FF2B5EF4-FFF2-40B4-BE49-F238E27FC236}">
                <a16:creationId xmlns:a16="http://schemas.microsoft.com/office/drawing/2014/main" id="{415349B5-CB67-1DC0-8AB8-5DA2FEF045F7}"/>
              </a:ext>
            </a:extLst>
          </p:cNvPr>
          <p:cNvSpPr>
            <a:spLocks noChangeAspect="1" noChangeArrowheads="1"/>
          </p:cNvSpPr>
          <p:nvPr/>
        </p:nvSpPr>
        <p:spPr bwMode="auto">
          <a:xfrm>
            <a:off x="2830988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6" name="AutoShape 4" descr="Y(t+\Delta t)">
            <a:extLst>
              <a:ext uri="{FF2B5EF4-FFF2-40B4-BE49-F238E27FC236}">
                <a16:creationId xmlns:a16="http://schemas.microsoft.com/office/drawing/2014/main" id="{D93E3CB9-3C13-198F-1C94-D03970DBC1E8}"/>
              </a:ext>
            </a:extLst>
          </p:cNvPr>
          <p:cNvSpPr>
            <a:spLocks noChangeAspect="1" noChangeArrowheads="1"/>
          </p:cNvSpPr>
          <p:nvPr/>
        </p:nvSpPr>
        <p:spPr bwMode="auto">
          <a:xfrm>
            <a:off x="305022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 name="AutoShape 5" descr="\Delta t">
            <a:extLst>
              <a:ext uri="{FF2B5EF4-FFF2-40B4-BE49-F238E27FC236}">
                <a16:creationId xmlns:a16="http://schemas.microsoft.com/office/drawing/2014/main" id="{EA90B7C6-30EC-9F9C-65DC-0824A30E2F25}"/>
              </a:ext>
            </a:extLst>
          </p:cNvPr>
          <p:cNvSpPr>
            <a:spLocks noChangeAspect="1" noChangeArrowheads="1"/>
          </p:cNvSpPr>
          <p:nvPr/>
        </p:nvSpPr>
        <p:spPr bwMode="auto">
          <a:xfrm>
            <a:off x="325326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 name="AutoShape 7" descr="Y(t)">
            <a:extLst>
              <a:ext uri="{FF2B5EF4-FFF2-40B4-BE49-F238E27FC236}">
                <a16:creationId xmlns:a16="http://schemas.microsoft.com/office/drawing/2014/main" id="{8CDBC30E-78E0-57CC-7A80-B965E10284F0}"/>
              </a:ext>
            </a:extLst>
          </p:cNvPr>
          <p:cNvSpPr>
            <a:spLocks noChangeAspect="1" noChangeArrowheads="1"/>
          </p:cNvSpPr>
          <p:nvPr/>
        </p:nvSpPr>
        <p:spPr bwMode="auto">
          <a:xfrm>
            <a:off x="2846228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 name="AutoShape 8" descr="Y(t+\Delta t)">
            <a:extLst>
              <a:ext uri="{FF2B5EF4-FFF2-40B4-BE49-F238E27FC236}">
                <a16:creationId xmlns:a16="http://schemas.microsoft.com/office/drawing/2014/main" id="{27FF9ED6-24E7-3BF1-B349-F18EBF718C8D}"/>
              </a:ext>
            </a:extLst>
          </p:cNvPr>
          <p:cNvSpPr>
            <a:spLocks noChangeAspect="1" noChangeArrowheads="1"/>
          </p:cNvSpPr>
          <p:nvPr/>
        </p:nvSpPr>
        <p:spPr bwMode="auto">
          <a:xfrm>
            <a:off x="306546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3" name="AutoShape 9" descr="\Delta t">
            <a:extLst>
              <a:ext uri="{FF2B5EF4-FFF2-40B4-BE49-F238E27FC236}">
                <a16:creationId xmlns:a16="http://schemas.microsoft.com/office/drawing/2014/main" id="{B9DC740A-F843-6C31-1CFE-3F519518B580}"/>
              </a:ext>
            </a:extLst>
          </p:cNvPr>
          <p:cNvSpPr>
            <a:spLocks noChangeAspect="1" noChangeArrowheads="1"/>
          </p:cNvSpPr>
          <p:nvPr/>
        </p:nvSpPr>
        <p:spPr bwMode="auto">
          <a:xfrm>
            <a:off x="326850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aphicFrame>
        <p:nvGraphicFramePr>
          <p:cNvPr id="3" name="Diagram 2">
            <a:extLst>
              <a:ext uri="{FF2B5EF4-FFF2-40B4-BE49-F238E27FC236}">
                <a16:creationId xmlns:a16="http://schemas.microsoft.com/office/drawing/2014/main" id="{8A8F8E08-9282-64A3-51B4-4AD624210491}"/>
              </a:ext>
            </a:extLst>
          </p:cNvPr>
          <p:cNvGraphicFramePr/>
          <p:nvPr>
            <p:extLst>
              <p:ext uri="{D42A27DB-BD31-4B8C-83A1-F6EECF244321}">
                <p14:modId xmlns:p14="http://schemas.microsoft.com/office/powerpoint/2010/main" val="2946266360"/>
              </p:ext>
            </p:extLst>
          </p:nvPr>
        </p:nvGraphicFramePr>
        <p:xfrm>
          <a:off x="6381255" y="1196752"/>
          <a:ext cx="5823743" cy="4267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7949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F6B205-DE7B-7312-B757-EA236D46EDA0}"/>
              </a:ext>
            </a:extLst>
          </p:cNvPr>
          <p:cNvSpPr>
            <a:spLocks noGrp="1"/>
          </p:cNvSpPr>
          <p:nvPr>
            <p:ph type="title"/>
          </p:nvPr>
        </p:nvSpPr>
        <p:spPr/>
        <p:txBody>
          <a:bodyPr/>
          <a:lstStyle/>
          <a:p>
            <a:r>
              <a:rPr lang="en-US" dirty="0"/>
              <a:t>Newmark Method</a:t>
            </a:r>
            <a:endParaRPr lang="en-DE" dirty="0"/>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601" y="994418"/>
                <a:ext cx="6638527" cy="4572000"/>
              </a:xfrm>
            </p:spPr>
            <p:txBody>
              <a:bodyPr>
                <a:normAutofit fontScale="92500" lnSpcReduction="20000"/>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pl-PL" altLang="pl-PL" sz="2400" b="0" i="0" u="none" strike="noStrike" cap="none" normalizeH="0" baseline="0" dirty="0">
                    <a:ln>
                      <a:noFill/>
                    </a:ln>
                    <a:solidFill>
                      <a:schemeClr val="tx1"/>
                    </a:solidFill>
                    <a:effectLst/>
                    <a:latin typeface="+mn-lt"/>
                    <a:cs typeface="Arial" panose="020B0604020202020204" pitchFamily="34" charset="0"/>
                  </a:rPr>
                  <a:t>For implicit methods, the equation of motion for the yet unknown state is introduced into the time integration algorithm at time ti+Δt. There</a:t>
                </a:r>
                <a:r>
                  <a:rPr kumimoji="0" lang="en-US" altLang="pl-PL" sz="2400" b="0" i="0" u="none" strike="noStrike" cap="none" normalizeH="0" baseline="0" dirty="0">
                    <a:ln>
                      <a:noFill/>
                    </a:ln>
                    <a:solidFill>
                      <a:schemeClr val="tx1"/>
                    </a:solidFill>
                    <a:effectLst/>
                    <a:latin typeface="+mn-lt"/>
                    <a:cs typeface="Arial" panose="020B0604020202020204" pitchFamily="34" charset="0"/>
                  </a:rPr>
                  <a:t>fore</a:t>
                </a:r>
                <a:r>
                  <a:rPr kumimoji="0" lang="pl-PL" altLang="pl-PL" sz="2400" b="0" i="0" u="none" strike="noStrike" cap="none" normalizeH="0" baseline="0" dirty="0">
                    <a:ln>
                      <a:noFill/>
                    </a:ln>
                    <a:solidFill>
                      <a:schemeClr val="tx1"/>
                    </a:solidFill>
                    <a:effectLst/>
                    <a:latin typeface="+mn-lt"/>
                    <a:cs typeface="Arial" panose="020B0604020202020204" pitchFamily="34" charset="0"/>
                  </a:rPr>
                  <a:t>, non-linear systems of equations can arise. </a:t>
                </a:r>
                <a:endParaRPr kumimoji="0" lang="en-US" altLang="pl-PL" sz="2400" b="0" i="0" u="none" strike="noStrike" cap="none" normalizeH="0" baseline="0" dirty="0">
                  <a:ln>
                    <a:noFill/>
                  </a:ln>
                  <a:solidFill>
                    <a:schemeClr val="tx1"/>
                  </a:solidFill>
                  <a:effectLst/>
                  <a:latin typeface="+mn-l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pl-PL" sz="2400" b="0" i="0" u="none" strike="noStrike" cap="none" normalizeH="0" baseline="0" dirty="0">
                  <a:ln>
                    <a:noFill/>
                  </a:ln>
                  <a:solidFill>
                    <a:schemeClr val="tx1"/>
                  </a:solidFill>
                  <a:effectLst/>
                  <a:latin typeface="+mn-lt"/>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pl-PL" altLang="pl-PL" sz="2400" b="0" i="0" u="none" strike="noStrike" cap="none" normalizeH="0" baseline="0" dirty="0">
                    <a:ln>
                      <a:noFill/>
                    </a:ln>
                    <a:solidFill>
                      <a:schemeClr val="tx1"/>
                    </a:solidFill>
                    <a:effectLst/>
                    <a:latin typeface="+mn-lt"/>
                    <a:cs typeface="Arial" panose="020B0604020202020204" pitchFamily="34" charset="0"/>
                  </a:rPr>
                  <a:t>An advantage of implicit methods is that they can be absolutely stable. </a:t>
                </a:r>
                <a:r>
                  <a:rPr kumimoji="0" lang="pl-PL" altLang="pl-PL" sz="2400" b="0" i="0" u="none" strike="noStrike" cap="none" normalizeH="0" baseline="0" dirty="0" err="1">
                    <a:ln>
                      <a:noFill/>
                    </a:ln>
                    <a:solidFill>
                      <a:schemeClr val="tx1"/>
                    </a:solidFill>
                    <a:effectLst/>
                    <a:latin typeface="+mn-lt"/>
                    <a:cs typeface="Arial" panose="020B0604020202020204" pitchFamily="34" charset="0"/>
                  </a:rPr>
                  <a:t>This</a:t>
                </a:r>
                <a:r>
                  <a:rPr kumimoji="0" lang="pl-PL" altLang="pl-PL" sz="2400" b="0" i="0" u="none" strike="noStrike" cap="none" normalizeH="0" baseline="0" dirty="0">
                    <a:ln>
                      <a:noFill/>
                    </a:ln>
                    <a:solidFill>
                      <a:schemeClr val="tx1"/>
                    </a:solidFill>
                    <a:effectLst/>
                    <a:latin typeface="+mn-lt"/>
                    <a:cs typeface="Arial" panose="020B0604020202020204" pitchFamily="34" charset="0"/>
                  </a:rPr>
                  <a:t> </a:t>
                </a:r>
                <a:r>
                  <a:rPr kumimoji="0" lang="pl-PL" altLang="pl-PL" sz="2400" b="0" i="0" u="none" strike="noStrike" cap="none" normalizeH="0" baseline="0" dirty="0" err="1">
                    <a:ln>
                      <a:noFill/>
                    </a:ln>
                    <a:solidFill>
                      <a:schemeClr val="tx1"/>
                    </a:solidFill>
                    <a:effectLst/>
                    <a:latin typeface="+mn-lt"/>
                    <a:cs typeface="Arial" panose="020B0604020202020204" pitchFamily="34" charset="0"/>
                  </a:rPr>
                  <a:t>allows</a:t>
                </a:r>
                <a:r>
                  <a:rPr kumimoji="0" lang="pl-PL" altLang="pl-PL" sz="2400" b="0" i="0" u="none" strike="noStrike" cap="none" normalizeH="0" baseline="0" dirty="0">
                    <a:ln>
                      <a:noFill/>
                    </a:ln>
                    <a:solidFill>
                      <a:schemeClr val="tx1"/>
                    </a:solidFill>
                    <a:effectLst/>
                    <a:latin typeface="+mn-lt"/>
                    <a:cs typeface="Arial" panose="020B0604020202020204" pitchFamily="34" charset="0"/>
                  </a:rPr>
                  <a:t> </a:t>
                </a:r>
                <a:r>
                  <a:rPr kumimoji="0" lang="pl-PL" altLang="pl-PL" sz="2400" b="0" i="0" u="none" strike="noStrike" cap="none" normalizeH="0" baseline="0" dirty="0" err="1">
                    <a:ln>
                      <a:noFill/>
                    </a:ln>
                    <a:solidFill>
                      <a:schemeClr val="tx1"/>
                    </a:solidFill>
                    <a:effectLst/>
                    <a:latin typeface="+mn-lt"/>
                    <a:cs typeface="Arial" panose="020B0604020202020204" pitchFamily="34" charset="0"/>
                  </a:rPr>
                  <a:t>larger</a:t>
                </a:r>
                <a:r>
                  <a:rPr kumimoji="0" lang="pl-PL" altLang="pl-PL" sz="2400" b="0" i="0" u="none" strike="noStrike" cap="none" normalizeH="0" baseline="0" dirty="0">
                    <a:ln>
                      <a:noFill/>
                    </a:ln>
                    <a:solidFill>
                      <a:schemeClr val="tx1"/>
                    </a:solidFill>
                    <a:effectLst/>
                    <a:latin typeface="+mn-lt"/>
                    <a:cs typeface="Arial" panose="020B0604020202020204" pitchFamily="34" charset="0"/>
                  </a:rPr>
                  <a:t> </a:t>
                </a:r>
                <a:r>
                  <a:rPr kumimoji="0" lang="pl-PL" altLang="pl-PL" sz="2400" b="0" i="0" u="none" strike="noStrike" cap="none" normalizeH="0" baseline="0" dirty="0" err="1">
                    <a:ln>
                      <a:noFill/>
                    </a:ln>
                    <a:solidFill>
                      <a:schemeClr val="tx1"/>
                    </a:solidFill>
                    <a:effectLst/>
                    <a:latin typeface="+mn-lt"/>
                    <a:cs typeface="Arial" panose="020B0604020202020204" pitchFamily="34" charset="0"/>
                  </a:rPr>
                  <a:t>time</a:t>
                </a:r>
                <a:r>
                  <a:rPr kumimoji="0" lang="pl-PL" altLang="pl-PL" sz="2400" b="0" i="0" u="none" strike="noStrike" cap="none" normalizeH="0" baseline="0" dirty="0">
                    <a:ln>
                      <a:noFill/>
                    </a:ln>
                    <a:solidFill>
                      <a:schemeClr val="tx1"/>
                    </a:solidFill>
                    <a:effectLst/>
                    <a:latin typeface="+mn-lt"/>
                    <a:cs typeface="Arial" panose="020B0604020202020204" pitchFamily="34" charset="0"/>
                  </a:rPr>
                  <a:t> </a:t>
                </a:r>
                <a:r>
                  <a:rPr kumimoji="0" lang="pl-PL" altLang="pl-PL" sz="2400" b="0" i="0" u="none" strike="noStrike" cap="none" normalizeH="0" baseline="0" dirty="0" err="1">
                    <a:ln>
                      <a:noFill/>
                    </a:ln>
                    <a:solidFill>
                      <a:schemeClr val="tx1"/>
                    </a:solidFill>
                    <a:effectLst/>
                    <a:latin typeface="+mn-lt"/>
                    <a:cs typeface="Arial" panose="020B0604020202020204" pitchFamily="34" charset="0"/>
                  </a:rPr>
                  <a:t>steps</a:t>
                </a:r>
                <a:r>
                  <a:rPr kumimoji="0" lang="pl-PL" altLang="pl-PL" sz="2400" b="0" i="0" u="none" strike="noStrike" cap="none" normalizeH="0" baseline="0" dirty="0">
                    <a:ln>
                      <a:noFill/>
                    </a:ln>
                    <a:solidFill>
                      <a:schemeClr val="tx1"/>
                    </a:solidFill>
                    <a:effectLst/>
                    <a:latin typeface="+mn-lt"/>
                    <a:cs typeface="Arial" panose="020B0604020202020204" pitchFamily="34" charset="0"/>
                  </a:rPr>
                  <a:t> as </a:t>
                </a:r>
                <a:r>
                  <a:rPr kumimoji="0" lang="pl-PL" altLang="pl-PL" sz="2400" b="0" i="0" u="none" strike="noStrike" cap="none" normalizeH="0" baseline="0" dirty="0" err="1">
                    <a:ln>
                      <a:noFill/>
                    </a:ln>
                    <a:solidFill>
                      <a:schemeClr val="tx1"/>
                    </a:solidFill>
                    <a:effectLst/>
                    <a:latin typeface="+mn-lt"/>
                    <a:cs typeface="Arial" panose="020B0604020202020204" pitchFamily="34" charset="0"/>
                  </a:rPr>
                  <a:t>compared</a:t>
                </a:r>
                <a:r>
                  <a:rPr kumimoji="0" lang="pl-PL" altLang="pl-PL" sz="2400" b="0" i="0" u="none" strike="noStrike" cap="none" normalizeH="0" baseline="0" dirty="0">
                    <a:ln>
                      <a:noFill/>
                    </a:ln>
                    <a:solidFill>
                      <a:schemeClr val="tx1"/>
                    </a:solidFill>
                    <a:effectLst/>
                    <a:latin typeface="+mn-lt"/>
                    <a:cs typeface="Arial" panose="020B0604020202020204" pitchFamily="34" charset="0"/>
                  </a:rPr>
                  <a:t> to </a:t>
                </a:r>
                <a:r>
                  <a:rPr kumimoji="0" lang="pl-PL" altLang="pl-PL" sz="2400" b="0" i="0" u="none" strike="noStrike" cap="none" normalizeH="0" baseline="0" dirty="0" err="1">
                    <a:ln>
                      <a:noFill/>
                    </a:ln>
                    <a:solidFill>
                      <a:schemeClr val="tx1"/>
                    </a:solidFill>
                    <a:effectLst/>
                    <a:latin typeface="+mn-lt"/>
                    <a:cs typeface="Arial" panose="020B0604020202020204" pitchFamily="34" charset="0"/>
                  </a:rPr>
                  <a:t>explicit</a:t>
                </a:r>
                <a:r>
                  <a:rPr kumimoji="0" lang="pl-PL" altLang="pl-PL" sz="2400" b="0" i="0" u="none" strike="noStrike" cap="none" normalizeH="0" baseline="0" dirty="0">
                    <a:ln>
                      <a:noFill/>
                    </a:ln>
                    <a:solidFill>
                      <a:schemeClr val="tx1"/>
                    </a:solidFill>
                    <a:effectLst/>
                    <a:latin typeface="+mn-lt"/>
                    <a:cs typeface="Arial" panose="020B0604020202020204" pitchFamily="34" charset="0"/>
                  </a:rPr>
                  <a:t> </a:t>
                </a:r>
                <a:r>
                  <a:rPr kumimoji="0" lang="pl-PL" altLang="pl-PL" sz="2400" b="0" i="0" u="none" strike="noStrike" cap="none" normalizeH="0" baseline="0" dirty="0" err="1">
                    <a:ln>
                      <a:noFill/>
                    </a:ln>
                    <a:solidFill>
                      <a:schemeClr val="tx1"/>
                    </a:solidFill>
                    <a:effectLst/>
                    <a:latin typeface="+mn-lt"/>
                    <a:cs typeface="Arial" panose="020B0604020202020204" pitchFamily="34" charset="0"/>
                  </a:rPr>
                  <a:t>methods</a:t>
                </a:r>
                <a:r>
                  <a:rPr kumimoji="0" lang="pl-PL" altLang="pl-PL" sz="2400" b="0" i="0" u="none" strike="noStrike" cap="none" normalizeH="0" baseline="0" dirty="0">
                    <a:ln>
                      <a:noFill/>
                    </a:ln>
                    <a:solidFill>
                      <a:schemeClr val="tx1"/>
                    </a:solidFill>
                    <a:effectLst/>
                    <a:latin typeface="+mn-lt"/>
                    <a:cs typeface="Arial" panose="020B0604020202020204" pitchFamily="34" charset="0"/>
                  </a:rPr>
                  <a:t>.</a:t>
                </a:r>
                <a:r>
                  <a:rPr kumimoji="0" lang="pl-PL" altLang="pl-PL" sz="2400" b="0" i="0" u="none" strike="noStrike" cap="none" normalizeH="0" baseline="0" dirty="0">
                    <a:ln>
                      <a:noFill/>
                    </a:ln>
                    <a:solidFill>
                      <a:schemeClr val="tx1"/>
                    </a:solidFill>
                    <a:effectLst/>
                    <a:latin typeface="+mn-lt"/>
                  </a:rPr>
                  <a:t> </a:t>
                </a:r>
              </a:p>
              <a:p>
                <a:pPr marL="0" indent="0" algn="r" eaLnBrk="0" fontAlgn="base" hangingPunct="0">
                  <a:lnSpc>
                    <a:spcPct val="100000"/>
                  </a:lnSpc>
                  <a:spcBef>
                    <a:spcPct val="0"/>
                  </a:spcBef>
                  <a:spcAft>
                    <a:spcPct val="0"/>
                  </a:spcAft>
                  <a:buNone/>
                </a:pPr>
                <a:r>
                  <a:rPr lang="pl-PL" sz="1600" b="0" i="0" u="none" strike="noStrike" dirty="0">
                    <a:solidFill>
                      <a:schemeClr val="tx1"/>
                    </a:solidFill>
                    <a:effectLst/>
                    <a:latin typeface="Arial" panose="020B0604020202020204" pitchFamily="34" charset="0"/>
                  </a:rPr>
                  <a:t>[</a:t>
                </a:r>
                <a:r>
                  <a:rPr lang="pl-PL" sz="1600" b="0" i="0" u="none" strike="noStrike" dirty="0" err="1">
                    <a:solidFill>
                      <a:schemeClr val="tx1"/>
                    </a:solidFill>
                    <a:effectLst/>
                    <a:latin typeface="Arial" panose="020B0604020202020204" pitchFamily="34" charset="0"/>
                  </a:rPr>
                  <a:t>Technische</a:t>
                </a:r>
                <a:r>
                  <a:rPr lang="pl-PL" sz="1600" b="0" i="0" u="none" strike="noStrike" dirty="0">
                    <a:solidFill>
                      <a:schemeClr val="tx1"/>
                    </a:solidFill>
                    <a:effectLst/>
                    <a:latin typeface="Arial" panose="020B0604020202020204" pitchFamily="34" charset="0"/>
                  </a:rPr>
                  <a:t> Universität </a:t>
                </a:r>
                <a:r>
                  <a:rPr lang="pl-PL" sz="1600" b="0" i="0" u="none" strike="noStrike" dirty="0" err="1">
                    <a:solidFill>
                      <a:schemeClr val="tx1"/>
                    </a:solidFill>
                    <a:effectLst/>
                    <a:latin typeface="Arial" panose="020B0604020202020204" pitchFamily="34" charset="0"/>
                  </a:rPr>
                  <a:t>München</a:t>
                </a:r>
                <a:r>
                  <a:rPr lang="pl-PL" sz="1600" b="0" i="0" u="none" strike="noStrike" dirty="0">
                    <a:solidFill>
                      <a:schemeClr val="tx1"/>
                    </a:solidFill>
                    <a:effectLst/>
                    <a:latin typeface="Arial" panose="020B0604020202020204" pitchFamily="34" charset="0"/>
                  </a:rPr>
                  <a:t>]</a:t>
                </a:r>
                <a:endParaRPr kumimoji="0" lang="pl-PL" altLang="pl-PL" sz="2400" b="0" i="0" u="none" strike="noStrike" cap="none" normalizeH="0" baseline="0" dirty="0">
                  <a:ln>
                    <a:noFill/>
                  </a:ln>
                  <a:solidFill>
                    <a:schemeClr val="tx1"/>
                  </a:solidFill>
                  <a:effectLst/>
                  <a:latin typeface="+mn-lt"/>
                </a:endParaRPr>
              </a:p>
              <a:p>
                <a:pPr algn="r"/>
                <a:endParaRPr kumimoji="0" lang="pl-PL" altLang="pl-PL" sz="1600" u="none" strike="noStrike" cap="none" normalizeH="0" baseline="0" dirty="0">
                  <a:ln>
                    <a:noFill/>
                  </a:ln>
                  <a:solidFill>
                    <a:schemeClr val="tx1"/>
                  </a:solidFill>
                  <a:latin typeface="+mn-lt"/>
                  <a:cs typeface="Arial" panose="020B0604020202020204" pitchFamily="34" charset="0"/>
                </a:endParaRPr>
              </a:p>
              <a:p>
                <a:pPr marL="0" indent="0">
                  <a:buNone/>
                </a:pPr>
                <a:r>
                  <a:rPr kumimoji="0" lang="pl-PL" altLang="pl-PL" u="none" strike="noStrike" cap="none" normalizeH="0" baseline="0" dirty="0">
                    <a:ln>
                      <a:noFill/>
                    </a:ln>
                    <a:solidFill>
                      <a:schemeClr val="tx1"/>
                    </a:solidFill>
                    <a:latin typeface="+mn-lt"/>
                    <a:cs typeface="Arial" panose="020B0604020202020204" pitchFamily="34" charset="0"/>
                  </a:rPr>
                  <a:t>In </a:t>
                </a:r>
                <a:r>
                  <a:rPr kumimoji="0" lang="en-US" altLang="pl-PL" u="none" strike="noStrike" cap="none" normalizeH="0" baseline="0" dirty="0">
                    <a:ln>
                      <a:noFill/>
                    </a:ln>
                    <a:solidFill>
                      <a:schemeClr val="tx1"/>
                    </a:solidFill>
                    <a:latin typeface="+mn-lt"/>
                    <a:cs typeface="Arial" panose="020B0604020202020204" pitchFamily="34" charset="0"/>
                  </a:rPr>
                  <a:t>the </a:t>
                </a:r>
                <a:r>
                  <a:rPr kumimoji="0" lang="pl-PL" altLang="pl-PL" u="none" strike="noStrike" cap="none" normalizeH="0" baseline="0" dirty="0">
                    <a:ln>
                      <a:noFill/>
                    </a:ln>
                    <a:solidFill>
                      <a:schemeClr val="tx1"/>
                    </a:solidFill>
                    <a:latin typeface="+mn-lt"/>
                    <a:cs typeface="Arial" panose="020B0604020202020204" pitchFamily="34" charset="0"/>
                  </a:rPr>
                  <a:t>case of Single DOF response can be obtained</a:t>
                </a:r>
                <a:r>
                  <a:rPr lang="pl-PL" altLang="pl-PL" dirty="0">
                    <a:solidFill>
                      <a:schemeClr val="tx1"/>
                    </a:solidFill>
                    <a:latin typeface="+mn-lt"/>
                    <a:cs typeface="Arial" panose="020B0604020202020204" pitchFamily="34" charset="0"/>
                  </a:rPr>
                  <a:t> with</a:t>
                </a:r>
                <a:r>
                  <a:rPr kumimoji="0" lang="pl-PL" altLang="pl-PL" u="none" strike="noStrike" cap="none" normalizeH="0" baseline="0" dirty="0">
                    <a:ln>
                      <a:noFill/>
                    </a:ln>
                    <a:solidFill>
                      <a:schemeClr val="tx1"/>
                    </a:solidFill>
                    <a:latin typeface="+mn-lt"/>
                    <a:cs typeface="Arial" panose="020B0604020202020204" pitchFamily="34" charset="0"/>
                  </a:rPr>
                  <a:t>:</a:t>
                </a:r>
              </a:p>
              <a:p>
                <a:endParaRPr kumimoji="0" lang="pl-PL" altLang="pl-PL" sz="500" u="none" strike="noStrike" cap="none" normalizeH="0" baseline="0" dirty="0">
                  <a:ln>
                    <a:noFill/>
                  </a:ln>
                  <a:solidFill>
                    <a:schemeClr val="tx1"/>
                  </a:solidFill>
                  <a:latin typeface="+mn-lt"/>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kumimoji="0" lang="en-US"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ctrlPr>
                        </m:sSubPr>
                        <m:e>
                          <m:acc>
                            <m:accPr>
                              <m:chr m:val="̇"/>
                              <m:ctrlPr>
                                <a:rPr kumimoji="0" lang="en-US"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ctrlPr>
                            </m:accPr>
                            <m:e>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𝑢</m:t>
                              </m:r>
                            </m:e>
                          </m:acc>
                        </m:e>
                        <m:sub>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𝑛</m:t>
                          </m:r>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+1</m:t>
                          </m:r>
                        </m:sub>
                      </m:sSub>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m:t>
                      </m:r>
                      <m:sSub>
                        <m:sSubPr>
                          <m:ctrlPr>
                            <a:rPr lang="en-US" altLang="pl-PL" sz="1600" i="1">
                              <a:solidFill>
                                <a:schemeClr val="tx1"/>
                              </a:solidFill>
                              <a:latin typeface="Cambria Math" panose="02040503050406030204" pitchFamily="18" charset="0"/>
                              <a:cs typeface="Arial" panose="020B0604020202020204" pitchFamily="34" charset="0"/>
                            </a:rPr>
                          </m:ctrlPr>
                        </m:sSubPr>
                        <m:e>
                          <m:acc>
                            <m:accPr>
                              <m:chr m:val="̇"/>
                              <m:ctrlPr>
                                <a:rPr lang="en-US" altLang="pl-PL" sz="1600" i="1">
                                  <a:solidFill>
                                    <a:schemeClr val="tx1"/>
                                  </a:solidFill>
                                  <a:latin typeface="Cambria Math" panose="02040503050406030204" pitchFamily="18" charset="0"/>
                                  <a:cs typeface="Arial" panose="020B0604020202020204" pitchFamily="34" charset="0"/>
                                </a:rPr>
                              </m:ctrlPr>
                            </m:accPr>
                            <m:e>
                              <m:r>
                                <a:rPr lang="pl-PL" altLang="pl-PL" sz="1600" i="1">
                                  <a:solidFill>
                                    <a:schemeClr val="tx1"/>
                                  </a:solidFill>
                                  <a:latin typeface="Cambria Math" panose="02040503050406030204" pitchFamily="18" charset="0"/>
                                  <a:cs typeface="Arial" panose="020B0604020202020204" pitchFamily="34" charset="0"/>
                                </a:rPr>
                                <m:t>𝑢</m:t>
                              </m:r>
                            </m:e>
                          </m:acc>
                        </m:e>
                        <m:sub>
                          <m:r>
                            <a:rPr lang="pl-PL" altLang="pl-PL" sz="1600" i="1">
                              <a:solidFill>
                                <a:schemeClr val="tx1"/>
                              </a:solidFill>
                              <a:latin typeface="Cambria Math" panose="02040503050406030204" pitchFamily="18" charset="0"/>
                              <a:cs typeface="Arial" panose="020B0604020202020204" pitchFamily="34" charset="0"/>
                            </a:rPr>
                            <m:t>𝑛</m:t>
                          </m:r>
                        </m:sub>
                      </m:sSub>
                      <m:r>
                        <a:rPr lang="pl-PL" altLang="pl-PL" sz="1600" b="0" i="1" smtClean="0">
                          <a:solidFill>
                            <a:schemeClr val="tx1"/>
                          </a:solidFill>
                          <a:latin typeface="Cambria Math" panose="02040503050406030204" pitchFamily="18" charset="0"/>
                          <a:cs typeface="Arial" panose="020B0604020202020204" pitchFamily="34" charset="0"/>
                        </a:rPr>
                        <m:t>+</m:t>
                      </m:r>
                      <m:d>
                        <m:dPr>
                          <m:ctrlPr>
                            <a:rPr lang="pl-PL" altLang="pl-PL" sz="1600" b="0" i="1" smtClean="0">
                              <a:solidFill>
                                <a:schemeClr val="tx1"/>
                              </a:solidFill>
                              <a:latin typeface="Cambria Math" panose="02040503050406030204" pitchFamily="18" charset="0"/>
                              <a:cs typeface="Arial" panose="020B0604020202020204" pitchFamily="34" charset="0"/>
                            </a:rPr>
                          </m:ctrlPr>
                        </m:dPr>
                        <m:e>
                          <m:r>
                            <a:rPr lang="pl-PL" altLang="pl-PL" sz="1600" b="0" i="1" smtClean="0">
                              <a:solidFill>
                                <a:schemeClr val="tx1"/>
                              </a:solidFill>
                              <a:latin typeface="Cambria Math" panose="02040503050406030204" pitchFamily="18" charset="0"/>
                              <a:cs typeface="Arial" panose="020B0604020202020204" pitchFamily="34" charset="0"/>
                            </a:rPr>
                            <m:t>1−</m:t>
                          </m:r>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𝛾</m:t>
                          </m:r>
                        </m:e>
                      </m:d>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𝑡</m:t>
                      </m:r>
                      <m:sSub>
                        <m:sSubPr>
                          <m:ctrlP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bPr>
                        <m:e>
                          <m:acc>
                            <m:accPr>
                              <m:chr m:val="̈"/>
                              <m:ctrlPr>
                                <a:rPr kumimoji="0" lang="pl-PL" altLang="pl-PL" sz="16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Arial" panose="020B0604020202020204" pitchFamily="34" charset="0"/>
                                </a:rPr>
                              </m:ctrlPr>
                            </m:accPr>
                            <m:e>
                              <m:r>
                                <a:rPr kumimoji="0" lang="pl-PL" altLang="pl-PL" sz="16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𝑢</m:t>
                              </m:r>
                            </m:e>
                          </m:acc>
                        </m:e>
                        <m:sub>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𝑛</m:t>
                          </m:r>
                        </m:sub>
                      </m:sSub>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𝛾</m:t>
                      </m:r>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𝑡</m:t>
                      </m:r>
                      <m:sSub>
                        <m:sSubPr>
                          <m:ctrlPr>
                            <a:rPr lang="pl-PL" altLang="pl-PL" sz="1600" i="1">
                              <a:solidFill>
                                <a:schemeClr val="tx1"/>
                              </a:solidFill>
                              <a:latin typeface="Cambria Math" panose="02040503050406030204" pitchFamily="18" charset="0"/>
                              <a:ea typeface="Cambria Math" panose="02040503050406030204" pitchFamily="18" charset="0"/>
                              <a:cs typeface="Arial" panose="020B0604020202020204" pitchFamily="34" charset="0"/>
                            </a:rPr>
                          </m:ctrlPr>
                        </m:sSubPr>
                        <m:e>
                          <m:acc>
                            <m:accPr>
                              <m:chr m:val="̈"/>
                              <m:ctrlPr>
                                <a:rPr lang="pl-PL" altLang="pl-PL" sz="1600" i="1">
                                  <a:solidFill>
                                    <a:schemeClr val="tx1"/>
                                  </a:solidFill>
                                  <a:latin typeface="Cambria Math" panose="02040503050406030204" pitchFamily="18" charset="0"/>
                                  <a:ea typeface="Cambria Math" panose="02040503050406030204" pitchFamily="18" charset="0"/>
                                  <a:cs typeface="Arial" panose="020B0604020202020204" pitchFamily="34" charset="0"/>
                                </a:rPr>
                              </m:ctrlPr>
                            </m:accPr>
                            <m:e>
                              <m:r>
                                <a:rPr lang="pl-PL" altLang="pl-PL" sz="1600" i="1">
                                  <a:solidFill>
                                    <a:schemeClr val="tx1"/>
                                  </a:solidFill>
                                  <a:latin typeface="Cambria Math" panose="02040503050406030204" pitchFamily="18" charset="0"/>
                                  <a:ea typeface="Cambria Math" panose="02040503050406030204" pitchFamily="18" charset="0"/>
                                  <a:cs typeface="Arial" panose="020B0604020202020204" pitchFamily="34" charset="0"/>
                                </a:rPr>
                                <m:t>𝑢</m:t>
                              </m:r>
                            </m:e>
                          </m:acc>
                        </m:e>
                        <m:sub>
                          <m:r>
                            <a:rPr lang="pl-PL" altLang="pl-PL" sz="1600" i="1">
                              <a:solidFill>
                                <a:schemeClr val="tx1"/>
                              </a:solidFill>
                              <a:latin typeface="Cambria Math" panose="02040503050406030204" pitchFamily="18" charset="0"/>
                              <a:ea typeface="Cambria Math" panose="02040503050406030204" pitchFamily="18" charset="0"/>
                              <a:cs typeface="Arial" panose="020B0604020202020204" pitchFamily="34" charset="0"/>
                            </a:rPr>
                            <m:t>𝑛</m:t>
                          </m:r>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+1</m:t>
                          </m:r>
                        </m:sub>
                      </m:sSub>
                    </m:oMath>
                  </m:oMathPara>
                </a14:m>
                <a:endParaRPr kumimoji="0" lang="pl-PL" altLang="pl-PL" sz="1600" b="0" i="0" u="none" strike="noStrike" cap="none" normalizeH="0" baseline="0" dirty="0">
                  <a:ln>
                    <a:noFill/>
                  </a:ln>
                  <a:solidFill>
                    <a:schemeClr val="tx1"/>
                  </a:solidFill>
                  <a:effectLst/>
                </a:endParaRPr>
              </a:p>
              <a:p>
                <a:endParaRPr lang="pl-PL" altLang="pl-PL" sz="160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sSub>
                        <m:sSubPr>
                          <m:ctrlPr>
                            <a:rPr kumimoji="0" lang="en-US"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ctrlPr>
                        </m:sSubPr>
                        <m:e>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𝑢</m:t>
                          </m:r>
                        </m:e>
                        <m:sub>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𝑛</m:t>
                          </m:r>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+1</m:t>
                          </m:r>
                        </m:sub>
                      </m:sSub>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m:t>
                      </m:r>
                      <m:sSub>
                        <m:sSubPr>
                          <m:ctrlPr>
                            <a:rPr lang="en-US" altLang="pl-PL" sz="1600" i="1">
                              <a:solidFill>
                                <a:schemeClr val="tx1"/>
                              </a:solidFill>
                              <a:latin typeface="Cambria Math" panose="02040503050406030204" pitchFamily="18" charset="0"/>
                              <a:cs typeface="Arial" panose="020B0604020202020204" pitchFamily="34" charset="0"/>
                            </a:rPr>
                          </m:ctrlPr>
                        </m:sSubPr>
                        <m:e>
                          <m:r>
                            <a:rPr lang="pl-PL" altLang="pl-PL" sz="1600" b="0" i="1" smtClean="0">
                              <a:solidFill>
                                <a:schemeClr val="tx1"/>
                              </a:solidFill>
                              <a:latin typeface="Cambria Math" panose="02040503050406030204" pitchFamily="18" charset="0"/>
                              <a:cs typeface="Arial" panose="020B0604020202020204" pitchFamily="34" charset="0"/>
                            </a:rPr>
                            <m:t>𝑢</m:t>
                          </m:r>
                        </m:e>
                        <m:sub>
                          <m:r>
                            <a:rPr lang="pl-PL" altLang="pl-PL" sz="1600" i="1">
                              <a:solidFill>
                                <a:schemeClr val="tx1"/>
                              </a:solidFill>
                              <a:latin typeface="Cambria Math" panose="02040503050406030204" pitchFamily="18" charset="0"/>
                              <a:cs typeface="Arial" panose="020B0604020202020204" pitchFamily="34" charset="0"/>
                            </a:rPr>
                            <m:t>𝑛</m:t>
                          </m:r>
                        </m:sub>
                      </m:sSub>
                      <m:r>
                        <a:rPr lang="pl-PL" altLang="pl-PL" sz="1600" i="1">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pl-PL" altLang="pl-PL" sz="1600" i="1">
                          <a:solidFill>
                            <a:schemeClr val="tx1"/>
                          </a:solidFill>
                          <a:latin typeface="Cambria Math" panose="02040503050406030204" pitchFamily="18" charset="0"/>
                          <a:ea typeface="Cambria Math" panose="02040503050406030204" pitchFamily="18" charset="0"/>
                          <a:cs typeface="Arial" panose="020B0604020202020204" pitchFamily="34" charset="0"/>
                        </a:rPr>
                        <m:t>𝑡</m:t>
                      </m:r>
                      <m:sSub>
                        <m:sSubPr>
                          <m:ctrlPr>
                            <a:rPr lang="pl-PL" altLang="pl-PL" sz="1600" i="1">
                              <a:solidFill>
                                <a:schemeClr val="tx1"/>
                              </a:solidFill>
                              <a:latin typeface="Cambria Math" panose="02040503050406030204" pitchFamily="18" charset="0"/>
                              <a:ea typeface="Cambria Math" panose="02040503050406030204" pitchFamily="18" charset="0"/>
                              <a:cs typeface="Arial" panose="020B0604020202020204" pitchFamily="34" charset="0"/>
                            </a:rPr>
                          </m:ctrlPr>
                        </m:sSubPr>
                        <m:e>
                          <m:acc>
                            <m:accPr>
                              <m:chr m:val="̇"/>
                              <m:ctrlPr>
                                <a:rPr kumimoji="0" lang="pl-PL" altLang="pl-PL" sz="16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Arial" panose="020B0604020202020204" pitchFamily="34" charset="0"/>
                                </a:rPr>
                              </m:ctrlPr>
                            </m:accPr>
                            <m:e>
                              <m:r>
                                <a:rPr kumimoji="0" lang="pl-PL" altLang="pl-PL" sz="16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𝑢</m:t>
                              </m:r>
                            </m:e>
                          </m:acc>
                        </m:e>
                        <m:sub>
                          <m:r>
                            <a:rPr lang="pl-PL" altLang="pl-PL" sz="1600" i="1">
                              <a:solidFill>
                                <a:schemeClr val="tx1"/>
                              </a:solidFill>
                              <a:latin typeface="Cambria Math" panose="02040503050406030204" pitchFamily="18" charset="0"/>
                              <a:ea typeface="Cambria Math" panose="02040503050406030204" pitchFamily="18" charset="0"/>
                              <a:cs typeface="Arial" panose="020B0604020202020204" pitchFamily="34" charset="0"/>
                            </a:rPr>
                            <m:t>𝑛</m:t>
                          </m:r>
                        </m:sub>
                      </m:sSub>
                      <m:r>
                        <a:rPr lang="pl-PL" altLang="pl-PL" sz="1600" b="0" i="1" smtClean="0">
                          <a:solidFill>
                            <a:schemeClr val="tx1"/>
                          </a:solidFill>
                          <a:latin typeface="Cambria Math" panose="02040503050406030204" pitchFamily="18" charset="0"/>
                          <a:cs typeface="Arial" panose="020B0604020202020204" pitchFamily="34" charset="0"/>
                        </a:rPr>
                        <m:t>+</m:t>
                      </m:r>
                      <m:d>
                        <m:dPr>
                          <m:ctrlPr>
                            <a:rPr lang="pl-PL" altLang="pl-PL" sz="1600" b="0" i="1" smtClean="0">
                              <a:solidFill>
                                <a:schemeClr val="tx1"/>
                              </a:solidFill>
                              <a:latin typeface="Cambria Math" panose="02040503050406030204" pitchFamily="18" charset="0"/>
                              <a:cs typeface="Arial" panose="020B0604020202020204" pitchFamily="34" charset="0"/>
                            </a:rPr>
                          </m:ctrlPr>
                        </m:dPr>
                        <m:e>
                          <m:f>
                            <m:fPr>
                              <m:ctrlPr>
                                <a:rPr lang="pl-PL" altLang="pl-PL" sz="1600" b="0" i="1" smtClean="0">
                                  <a:solidFill>
                                    <a:schemeClr val="tx1"/>
                                  </a:solidFill>
                                  <a:latin typeface="Cambria Math" panose="02040503050406030204" pitchFamily="18" charset="0"/>
                                  <a:cs typeface="Arial" panose="020B0604020202020204" pitchFamily="34" charset="0"/>
                                </a:rPr>
                              </m:ctrlPr>
                            </m:fPr>
                            <m:num>
                              <m:r>
                                <a:rPr lang="pl-PL" altLang="pl-PL" sz="1600" b="0" i="1" smtClean="0">
                                  <a:solidFill>
                                    <a:schemeClr val="tx1"/>
                                  </a:solidFill>
                                  <a:latin typeface="Cambria Math" panose="02040503050406030204" pitchFamily="18" charset="0"/>
                                  <a:cs typeface="Arial" panose="020B0604020202020204" pitchFamily="34" charset="0"/>
                                </a:rPr>
                                <m:t>1</m:t>
                              </m:r>
                            </m:num>
                            <m:den>
                              <m:r>
                                <a:rPr lang="pl-PL" altLang="pl-PL" sz="1600" b="0" i="1" smtClean="0">
                                  <a:solidFill>
                                    <a:schemeClr val="tx1"/>
                                  </a:solidFill>
                                  <a:latin typeface="Cambria Math" panose="02040503050406030204" pitchFamily="18" charset="0"/>
                                  <a:cs typeface="Arial" panose="020B0604020202020204" pitchFamily="34" charset="0"/>
                                </a:rPr>
                                <m:t>2</m:t>
                              </m:r>
                            </m:den>
                          </m:f>
                          <m:r>
                            <a:rPr lang="pl-PL" altLang="pl-PL" sz="1600" b="0" i="1" smtClean="0">
                              <a:solidFill>
                                <a:schemeClr val="tx1"/>
                              </a:solidFill>
                              <a:latin typeface="Cambria Math" panose="02040503050406030204" pitchFamily="18" charset="0"/>
                              <a:cs typeface="Arial" panose="020B0604020202020204" pitchFamily="34" charset="0"/>
                            </a:rPr>
                            <m:t>−</m:t>
                          </m:r>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𝛽</m:t>
                          </m:r>
                        </m:e>
                      </m:d>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𝑡</m:t>
                          </m:r>
                        </m:e>
                        <m:sup>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sSub>
                        <m:sSubPr>
                          <m:ctrlP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bPr>
                        <m:e>
                          <m:acc>
                            <m:accPr>
                              <m:chr m:val="̈"/>
                              <m:ctrlPr>
                                <a:rPr kumimoji="0" lang="pl-PL" altLang="pl-PL" sz="16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Arial" panose="020B0604020202020204" pitchFamily="34" charset="0"/>
                                </a:rPr>
                              </m:ctrlPr>
                            </m:accPr>
                            <m:e>
                              <m:r>
                                <a:rPr kumimoji="0" lang="pl-PL" altLang="pl-PL" sz="16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𝑢</m:t>
                              </m:r>
                            </m:e>
                          </m:acc>
                        </m:e>
                        <m:sub>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𝑛</m:t>
                          </m:r>
                        </m:sub>
                      </m:sSub>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𝛽</m:t>
                      </m:r>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𝑡</m:t>
                          </m:r>
                        </m:e>
                        <m:sup>
                          <m:r>
                            <a:rPr lang="pl-PL" altLang="pl-PL" sz="1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sSub>
                        <m:sSubPr>
                          <m:ctrlPr>
                            <a:rPr lang="pl-PL" altLang="pl-PL" sz="1600" i="1">
                              <a:solidFill>
                                <a:schemeClr val="tx1"/>
                              </a:solidFill>
                              <a:latin typeface="Cambria Math" panose="02040503050406030204" pitchFamily="18" charset="0"/>
                              <a:ea typeface="Cambria Math" panose="02040503050406030204" pitchFamily="18" charset="0"/>
                              <a:cs typeface="Arial" panose="020B0604020202020204" pitchFamily="34" charset="0"/>
                            </a:rPr>
                          </m:ctrlPr>
                        </m:sSubPr>
                        <m:e>
                          <m:acc>
                            <m:accPr>
                              <m:chr m:val="̈"/>
                              <m:ctrlPr>
                                <a:rPr lang="pl-PL" altLang="pl-PL" sz="1600" i="1">
                                  <a:solidFill>
                                    <a:schemeClr val="tx1"/>
                                  </a:solidFill>
                                  <a:latin typeface="Cambria Math" panose="02040503050406030204" pitchFamily="18" charset="0"/>
                                  <a:ea typeface="Cambria Math" panose="02040503050406030204" pitchFamily="18" charset="0"/>
                                  <a:cs typeface="Arial" panose="020B0604020202020204" pitchFamily="34" charset="0"/>
                                </a:rPr>
                              </m:ctrlPr>
                            </m:accPr>
                            <m:e>
                              <m:r>
                                <a:rPr lang="pl-PL" altLang="pl-PL" sz="1600" i="1">
                                  <a:solidFill>
                                    <a:schemeClr val="tx1"/>
                                  </a:solidFill>
                                  <a:latin typeface="Cambria Math" panose="02040503050406030204" pitchFamily="18" charset="0"/>
                                  <a:ea typeface="Cambria Math" panose="02040503050406030204" pitchFamily="18" charset="0"/>
                                  <a:cs typeface="Arial" panose="020B0604020202020204" pitchFamily="34" charset="0"/>
                                </a:rPr>
                                <m:t>𝑢</m:t>
                              </m:r>
                            </m:e>
                          </m:acc>
                        </m:e>
                        <m:sub>
                          <m:r>
                            <a:rPr lang="pl-PL" altLang="pl-PL" sz="1600" i="1">
                              <a:solidFill>
                                <a:schemeClr val="tx1"/>
                              </a:solidFill>
                              <a:latin typeface="Cambria Math" panose="02040503050406030204" pitchFamily="18" charset="0"/>
                              <a:ea typeface="Cambria Math" panose="02040503050406030204" pitchFamily="18" charset="0"/>
                              <a:cs typeface="Arial" panose="020B0604020202020204" pitchFamily="34" charset="0"/>
                            </a:rPr>
                            <m:t>𝑛</m:t>
                          </m:r>
                          <m:r>
                            <a:rPr lang="pl-PL" altLang="pl-PL" sz="1600" i="1">
                              <a:solidFill>
                                <a:schemeClr val="tx1"/>
                              </a:solidFill>
                              <a:latin typeface="Cambria Math" panose="02040503050406030204" pitchFamily="18" charset="0"/>
                              <a:ea typeface="Cambria Math" panose="02040503050406030204" pitchFamily="18" charset="0"/>
                              <a:cs typeface="Arial" panose="020B0604020202020204" pitchFamily="34" charset="0"/>
                            </a:rPr>
                            <m:t>+1</m:t>
                          </m:r>
                        </m:sub>
                      </m:sSub>
                    </m:oMath>
                  </m:oMathPara>
                </a14:m>
                <a:br>
                  <a:rPr kumimoji="0" lang="pl-PL" altLang="pl-PL" sz="1200" b="0" i="0" u="none" strike="noStrike" cap="none" normalizeH="0" baseline="0" dirty="0">
                    <a:ln>
                      <a:noFill/>
                    </a:ln>
                    <a:solidFill>
                      <a:schemeClr val="tx1"/>
                    </a:solidFill>
                    <a:effectLst/>
                  </a:rPr>
                </a:br>
                <a:endParaRPr kumimoji="0" lang="pl-PL" altLang="pl-PL" sz="3600" b="0" i="0" u="none" strike="noStrike" cap="none" normalizeH="0" baseline="0" dirty="0">
                  <a:ln>
                    <a:noFill/>
                  </a:ln>
                  <a:solidFill>
                    <a:schemeClr val="tx1"/>
                  </a:solidFill>
                  <a:effectLst/>
                  <a:latin typeface="Arial" panose="020B0604020202020204" pitchFamily="34" charset="0"/>
                </a:endParaRPr>
              </a:p>
              <a:p>
                <a:pPr algn="r"/>
                <a:endParaRPr lang="en-US" sz="1600" dirty="0">
                  <a:solidFill>
                    <a:schemeClr val="tx1"/>
                  </a:solidFill>
                </a:endParaRPr>
              </a:p>
            </p:txBody>
          </p:sp>
        </mc:Choice>
        <mc:Fallback xmlns="">
          <p:sp>
            <p:nvSpPr>
              <p:cNvPr id="2" name="Text Placeholder 1">
                <a:extLst>
                  <a:ext uri="{FF2B5EF4-FFF2-40B4-BE49-F238E27FC236}">
                    <a16:creationId xmlns:a16="http://schemas.microsoft.com/office/drawing/2014/main" id="{AE2C3BA5-6E5F-4798-87B7-B8DFFB97930D}"/>
                  </a:ext>
                </a:extLst>
              </p:cNvPr>
              <p:cNvSpPr>
                <a:spLocks noGrp="1" noRot="1" noChangeAspect="1" noMove="1" noResize="1" noEditPoints="1" noAdjustHandles="1" noChangeArrowheads="1" noChangeShapeType="1" noTextEdit="1"/>
              </p:cNvSpPr>
              <p:nvPr>
                <p:ph type="body" sz="quarter" idx="13"/>
              </p:nvPr>
            </p:nvSpPr>
            <p:spPr>
              <a:xfrm>
                <a:off x="609601" y="994418"/>
                <a:ext cx="6638527" cy="4572000"/>
              </a:xfrm>
              <a:blipFill>
                <a:blip r:embed="rId3"/>
                <a:stretch>
                  <a:fillRect l="-1194" t="-2267" r="-1194"/>
                </a:stretch>
              </a:blipFill>
            </p:spPr>
            <p:txBody>
              <a:bodyPr/>
              <a:lstStyle/>
              <a:p>
                <a:r>
                  <a:rPr lang="en-DE">
                    <a:noFill/>
                  </a:rPr>
                  <a:t> </a:t>
                </a:r>
              </a:p>
            </p:txBody>
          </p:sp>
        </mc:Fallback>
      </mc:AlternateContent>
      <p:sp>
        <p:nvSpPr>
          <p:cNvPr id="4" name="Rectangle 1">
            <a:extLst>
              <a:ext uri="{FF2B5EF4-FFF2-40B4-BE49-F238E27FC236}">
                <a16:creationId xmlns:a16="http://schemas.microsoft.com/office/drawing/2014/main" id="{48A20FC8-6BB8-E6A3-AA39-036FE34C4FE1}"/>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pic>
        <p:nvPicPr>
          <p:cNvPr id="5" name="Obraz 4">
            <a:extLst>
              <a:ext uri="{FF2B5EF4-FFF2-40B4-BE49-F238E27FC236}">
                <a16:creationId xmlns:a16="http://schemas.microsoft.com/office/drawing/2014/main" id="{790D9C93-36AF-562E-DF84-4CE1B5BE9F24}"/>
              </a:ext>
            </a:extLst>
          </p:cNvPr>
          <p:cNvPicPr>
            <a:picLocks noChangeAspect="1"/>
          </p:cNvPicPr>
          <p:nvPr/>
        </p:nvPicPr>
        <p:blipFill>
          <a:blip r:embed="rId4"/>
          <a:stretch>
            <a:fillRect/>
          </a:stretch>
        </p:blipFill>
        <p:spPr>
          <a:xfrm>
            <a:off x="7179718" y="964750"/>
            <a:ext cx="4255070" cy="2939245"/>
          </a:xfrm>
          <a:prstGeom prst="rect">
            <a:avLst/>
          </a:prstGeom>
        </p:spPr>
      </p:pic>
      <p:sp>
        <p:nvSpPr>
          <p:cNvPr id="10" name="Rectangle 2">
            <a:extLst>
              <a:ext uri="{FF2B5EF4-FFF2-40B4-BE49-F238E27FC236}">
                <a16:creationId xmlns:a16="http://schemas.microsoft.com/office/drawing/2014/main" id="{92FED7B3-C06E-1326-7076-BE654DACD738}"/>
              </a:ext>
            </a:extLst>
          </p:cNvPr>
          <p:cNvSpPr>
            <a:spLocks noChangeArrowheads="1"/>
          </p:cNvSpPr>
          <p:nvPr/>
        </p:nvSpPr>
        <p:spPr bwMode="auto">
          <a:xfrm>
            <a:off x="609601" y="5566418"/>
            <a:ext cx="100925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pl-PL" altLang="pl-PL" sz="2000" dirty="0" err="1">
                <a:latin typeface="+mn-lt"/>
                <a:cs typeface="Arial" panose="020B0604020202020204" pitchFamily="34" charset="0"/>
              </a:rPr>
              <a:t>P</a:t>
            </a:r>
            <a:r>
              <a:rPr kumimoji="0" lang="pl-PL" altLang="pl-PL" sz="2000" b="0" i="0" u="none" strike="noStrike" cap="none" normalizeH="0" baseline="0" dirty="0" err="1">
                <a:ln>
                  <a:noFill/>
                </a:ln>
                <a:effectLst/>
                <a:latin typeface="+mn-lt"/>
                <a:cs typeface="Arial" panose="020B0604020202020204" pitchFamily="34" charset="0"/>
              </a:rPr>
              <a:t>arameters</a:t>
            </a:r>
            <a:r>
              <a:rPr kumimoji="0" lang="pl-PL" altLang="pl-PL" sz="2000" b="0" i="0" u="none" strike="noStrike" cap="none" normalizeH="0" baseline="0" dirty="0">
                <a:ln>
                  <a:noFill/>
                </a:ln>
                <a:effectLst/>
                <a:latin typeface="+mn-lt"/>
                <a:cs typeface="Arial" panose="020B0604020202020204" pitchFamily="34" charset="0"/>
              </a:rPr>
              <a:t>  β and  γ </a:t>
            </a:r>
            <a:r>
              <a:rPr kumimoji="0" lang="pl-PL" altLang="pl-PL" sz="2000" b="0" i="0" u="none" strike="noStrike" cap="none" normalizeH="0" baseline="0" dirty="0" err="1">
                <a:ln>
                  <a:noFill/>
                </a:ln>
                <a:effectLst/>
                <a:latin typeface="+mn-lt"/>
                <a:cs typeface="Arial" panose="020B0604020202020204" pitchFamily="34" charset="0"/>
              </a:rPr>
              <a:t>are</a:t>
            </a:r>
            <a:r>
              <a:rPr kumimoji="0" lang="pl-PL" altLang="pl-PL" sz="2000" b="0" i="0" u="none" strike="noStrike" cap="none" normalizeH="0" baseline="0" dirty="0">
                <a:ln>
                  <a:noFill/>
                </a:ln>
                <a:effectLst/>
                <a:latin typeface="+mn-lt"/>
                <a:cs typeface="Arial" panose="020B0604020202020204" pitchFamily="34" charset="0"/>
              </a:rPr>
              <a:t> </a:t>
            </a:r>
            <a:r>
              <a:rPr kumimoji="0" lang="pl-PL" altLang="pl-PL" sz="2000" b="0" i="0" u="none" strike="noStrike" cap="none" normalizeH="0" baseline="0" dirty="0" err="1">
                <a:ln>
                  <a:noFill/>
                </a:ln>
                <a:effectLst/>
                <a:latin typeface="+mn-lt"/>
                <a:cs typeface="Arial" panose="020B0604020202020204" pitchFamily="34" charset="0"/>
              </a:rPr>
              <a:t>used</a:t>
            </a:r>
            <a:r>
              <a:rPr kumimoji="0" lang="pl-PL" altLang="pl-PL" sz="2000" b="0" i="0" u="none" strike="noStrike" cap="none" normalizeH="0" baseline="0" dirty="0">
                <a:ln>
                  <a:noFill/>
                </a:ln>
                <a:effectLst/>
                <a:latin typeface="+mn-lt"/>
                <a:cs typeface="Arial" panose="020B0604020202020204" pitchFamily="34" charset="0"/>
              </a:rPr>
              <a:t> to </a:t>
            </a:r>
            <a:r>
              <a:rPr kumimoji="0" lang="pl-PL" altLang="pl-PL" sz="2000" b="0" i="0" u="none" strike="noStrike" cap="none" normalizeH="0" baseline="0" dirty="0" err="1">
                <a:ln>
                  <a:noFill/>
                </a:ln>
                <a:effectLst/>
                <a:latin typeface="+mn-lt"/>
                <a:cs typeface="Arial" panose="020B0604020202020204" pitchFamily="34" charset="0"/>
              </a:rPr>
              <a:t>control</a:t>
            </a:r>
            <a:r>
              <a:rPr kumimoji="0" lang="pl-PL" altLang="pl-PL" sz="2000" b="0" i="0" u="none" strike="noStrike" cap="none" normalizeH="0" baseline="0" dirty="0">
                <a:ln>
                  <a:noFill/>
                </a:ln>
                <a:effectLst/>
                <a:latin typeface="+mn-lt"/>
                <a:cs typeface="Arial" panose="020B0604020202020204" pitchFamily="34" charset="0"/>
              </a:rPr>
              <a:t> the </a:t>
            </a:r>
            <a:r>
              <a:rPr kumimoji="0" lang="pl-PL" altLang="pl-PL" sz="2000" b="0" i="0" u="none" strike="noStrike" cap="none" normalizeH="0" baseline="0" dirty="0" err="1">
                <a:ln>
                  <a:noFill/>
                </a:ln>
                <a:effectLst/>
                <a:latin typeface="+mn-lt"/>
                <a:cs typeface="Arial" panose="020B0604020202020204" pitchFamily="34" charset="0"/>
              </a:rPr>
              <a:t>stability</a:t>
            </a:r>
            <a:r>
              <a:rPr kumimoji="0" lang="pl-PL" altLang="pl-PL" sz="2000" b="0" i="0" u="none" strike="noStrike" cap="none" normalizeH="0" baseline="0" dirty="0">
                <a:ln>
                  <a:noFill/>
                </a:ln>
                <a:effectLst/>
                <a:latin typeface="+mn-lt"/>
                <a:cs typeface="Arial" panose="020B0604020202020204" pitchFamily="34" charset="0"/>
              </a:rPr>
              <a:t> and </a:t>
            </a:r>
            <a:r>
              <a:rPr kumimoji="0" lang="pl-PL" altLang="pl-PL" sz="2000" b="0" i="0" u="none" strike="noStrike" cap="none" normalizeH="0" baseline="0" dirty="0" err="1">
                <a:ln>
                  <a:noFill/>
                </a:ln>
                <a:effectLst/>
                <a:latin typeface="+mn-lt"/>
                <a:cs typeface="Arial" panose="020B0604020202020204" pitchFamily="34" charset="0"/>
              </a:rPr>
              <a:t>accuracy</a:t>
            </a:r>
            <a:r>
              <a:rPr kumimoji="0" lang="pl-PL" altLang="pl-PL" sz="2000" b="0" i="0" u="none" strike="noStrike" cap="none" normalizeH="0" baseline="0" dirty="0">
                <a:ln>
                  <a:noFill/>
                </a:ln>
                <a:effectLst/>
                <a:latin typeface="+mn-lt"/>
                <a:cs typeface="Arial" panose="020B0604020202020204" pitchFamily="34" charset="0"/>
              </a:rPr>
              <a:t> in </a:t>
            </a:r>
            <a:r>
              <a:rPr kumimoji="0" lang="pl-PL" altLang="pl-PL" sz="2000" b="0" i="0" u="none" strike="noStrike" cap="none" normalizeH="0" baseline="0" dirty="0" err="1">
                <a:ln>
                  <a:noFill/>
                </a:ln>
                <a:effectLst/>
                <a:latin typeface="+mn-lt"/>
                <a:cs typeface="Arial" panose="020B0604020202020204" pitchFamily="34" charset="0"/>
              </a:rPr>
              <a:t>this</a:t>
            </a:r>
            <a:r>
              <a:rPr kumimoji="0" lang="pl-PL" altLang="pl-PL" sz="2000" b="0" i="0" u="none" strike="noStrike" cap="none" normalizeH="0" baseline="0" dirty="0">
                <a:ln>
                  <a:noFill/>
                </a:ln>
                <a:effectLst/>
                <a:latin typeface="+mn-lt"/>
                <a:cs typeface="Arial" panose="020B0604020202020204" pitchFamily="34" charset="0"/>
              </a:rPr>
              <a:t> </a:t>
            </a:r>
            <a:r>
              <a:rPr kumimoji="0" lang="pl-PL" altLang="pl-PL" sz="2000" b="0" i="0" u="none" strike="noStrike" cap="none" normalizeH="0" baseline="0" dirty="0" err="1">
                <a:ln>
                  <a:noFill/>
                </a:ln>
                <a:effectLst/>
                <a:latin typeface="+mn-lt"/>
                <a:cs typeface="Arial" panose="020B0604020202020204" pitchFamily="34" charset="0"/>
              </a:rPr>
              <a:t>method</a:t>
            </a:r>
            <a:r>
              <a:rPr kumimoji="0" lang="pl-PL" altLang="pl-PL" sz="2000" b="0" i="0" u="none" strike="noStrike" cap="none" normalizeH="0" baseline="0" dirty="0">
                <a:ln>
                  <a:noFill/>
                </a:ln>
                <a:effectLst/>
                <a:latin typeface="+mn-lt"/>
                <a:cs typeface="Arial" panose="020B0604020202020204" pitchFamily="34" charset="0"/>
              </a:rPr>
              <a:t>.</a:t>
            </a:r>
            <a:r>
              <a:rPr kumimoji="0" lang="pl-PL" altLang="pl-PL" sz="2000" b="0" i="0" u="none" strike="noStrike" cap="none" normalizeH="0" baseline="0" dirty="0">
                <a:ln>
                  <a:noFill/>
                </a:ln>
                <a:effectLst/>
                <a:latin typeface="+mn-lt"/>
              </a:rPr>
              <a:t> </a:t>
            </a:r>
          </a:p>
        </p:txBody>
      </p:sp>
      <mc:AlternateContent xmlns:mc="http://schemas.openxmlformats.org/markup-compatibility/2006" xmlns:a14="http://schemas.microsoft.com/office/drawing/2010/main">
        <mc:Choice Requires="a14">
          <p:sp>
            <p:nvSpPr>
              <p:cNvPr id="7" name="pole tekstowe 6">
                <a:extLst>
                  <a:ext uri="{FF2B5EF4-FFF2-40B4-BE49-F238E27FC236}">
                    <a16:creationId xmlns:a16="http://schemas.microsoft.com/office/drawing/2014/main" id="{8AB4B480-7EEA-56BB-725C-7A091A2E07A4}"/>
                  </a:ext>
                </a:extLst>
              </p:cNvPr>
              <p:cNvSpPr txBox="1"/>
              <p:nvPr/>
            </p:nvSpPr>
            <p:spPr>
              <a:xfrm>
                <a:off x="7101708" y="4221088"/>
                <a:ext cx="2448272" cy="830997"/>
              </a:xfrm>
              <a:prstGeom prst="rect">
                <a:avLst/>
              </a:prstGeom>
              <a:noFill/>
            </p:spPr>
            <p:txBody>
              <a:bodyPr wrap="square">
                <a:spAutoFit/>
              </a:bodyPr>
              <a:lstStyle/>
              <a:p>
                <a14:m>
                  <m:oMath xmlns:m="http://schemas.openxmlformats.org/officeDocument/2006/math">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𝑢</m:t>
                    </m:r>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 </m:t>
                    </m:r>
                  </m:oMath>
                </a14:m>
                <a:r>
                  <a:rPr kumimoji="0" lang="pl-PL" altLang="pl-PL" sz="1600" b="0" i="1" u="none" strike="noStrike" cap="none" normalizeH="0" baseline="0" dirty="0">
                    <a:ln>
                      <a:noFill/>
                    </a:ln>
                    <a:solidFill>
                      <a:schemeClr val="tx1"/>
                    </a:solidFill>
                    <a:effectLst/>
                    <a:cs typeface="Arial" panose="020B0604020202020204" pitchFamily="34" charset="0"/>
                  </a:rPr>
                  <a:t>Displacement</a:t>
                </a:r>
              </a:p>
              <a:p>
                <a14:m>
                  <m:oMath xmlns:m="http://schemas.openxmlformats.org/officeDocument/2006/math">
                    <m:acc>
                      <m:accPr>
                        <m:chr m:val="̇"/>
                        <m:ctrlP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ctrlPr>
                      </m:accPr>
                      <m:e>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𝑢</m:t>
                        </m:r>
                      </m:e>
                    </m:acc>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 </m:t>
                    </m:r>
                  </m:oMath>
                </a14:m>
                <a:r>
                  <a:rPr lang="pl-PL" sz="1600" dirty="0">
                    <a:solidFill>
                      <a:schemeClr val="tx1"/>
                    </a:solidFill>
                  </a:rPr>
                  <a:t>Velocity</a:t>
                </a:r>
              </a:p>
              <a:p>
                <a14:m>
                  <m:oMath xmlns:m="http://schemas.openxmlformats.org/officeDocument/2006/math">
                    <m:acc>
                      <m:accPr>
                        <m:chr m:val="̈"/>
                        <m:ctrlP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ctrlPr>
                      </m:accPr>
                      <m:e>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𝑢</m:t>
                        </m:r>
                      </m:e>
                    </m:acc>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m:t>
                    </m:r>
                  </m:oMath>
                </a14:m>
                <a:r>
                  <a:rPr lang="pl-PL" sz="1600" dirty="0">
                    <a:solidFill>
                      <a:schemeClr val="tx1"/>
                    </a:solidFill>
                  </a:rPr>
                  <a:t> Accelearation</a:t>
                </a:r>
              </a:p>
            </p:txBody>
          </p:sp>
        </mc:Choice>
        <mc:Fallback xmlns="">
          <p:sp>
            <p:nvSpPr>
              <p:cNvPr id="7" name="pole tekstowe 6">
                <a:extLst>
                  <a:ext uri="{FF2B5EF4-FFF2-40B4-BE49-F238E27FC236}">
                    <a16:creationId xmlns:a16="http://schemas.microsoft.com/office/drawing/2014/main" id="{8AB4B480-7EEA-56BB-725C-7A091A2E07A4}"/>
                  </a:ext>
                </a:extLst>
              </p:cNvPr>
              <p:cNvSpPr txBox="1">
                <a:spLocks noRot="1" noChangeAspect="1" noMove="1" noResize="1" noEditPoints="1" noAdjustHandles="1" noChangeArrowheads="1" noChangeShapeType="1" noTextEdit="1"/>
              </p:cNvSpPr>
              <p:nvPr/>
            </p:nvSpPr>
            <p:spPr>
              <a:xfrm>
                <a:off x="7101708" y="4221088"/>
                <a:ext cx="2448272" cy="830997"/>
              </a:xfrm>
              <a:prstGeom prst="rect">
                <a:avLst/>
              </a:prstGeom>
              <a:blipFill>
                <a:blip r:embed="rId5"/>
                <a:stretch>
                  <a:fillRect t="-2190" b="-8029"/>
                </a:stretch>
              </a:blipFill>
            </p:spPr>
            <p:txBody>
              <a:bodyPr/>
              <a:lstStyle/>
              <a:p>
                <a:r>
                  <a:rPr lang="en-US">
                    <a:noFill/>
                  </a:rPr>
                  <a:t> </a:t>
                </a:r>
              </a:p>
            </p:txBody>
          </p:sp>
        </mc:Fallback>
      </mc:AlternateContent>
    </p:spTree>
    <p:extLst>
      <p:ext uri="{BB962C8B-B14F-4D97-AF65-F5344CB8AC3E}">
        <p14:creationId xmlns:p14="http://schemas.microsoft.com/office/powerpoint/2010/main" val="4264083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DCEBE2-C750-8C37-F4A9-6B95ABFD012E}"/>
              </a:ext>
            </a:extLst>
          </p:cNvPr>
          <p:cNvSpPr>
            <a:spLocks noGrp="1"/>
          </p:cNvSpPr>
          <p:nvPr>
            <p:ph type="title"/>
          </p:nvPr>
        </p:nvSpPr>
        <p:spPr/>
        <p:txBody>
          <a:bodyPr/>
          <a:lstStyle/>
          <a:p>
            <a:r>
              <a:rPr lang="en-US" dirty="0"/>
              <a:t>The Central Difference Method</a:t>
            </a: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40758" y="1142998"/>
            <a:ext cx="6268261" cy="4572000"/>
          </a:xfrm>
        </p:spPr>
        <p:txBody>
          <a:bodyPr>
            <a:norm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pl-PL" altLang="pl-PL" sz="2400" b="0" i="0" u="none" strike="noStrike" cap="none" normalizeH="0" baseline="0" dirty="0">
                <a:ln>
                  <a:noFill/>
                </a:ln>
                <a:effectLst/>
                <a:latin typeface="+mn-lt"/>
                <a:cs typeface="Arial" panose="020B0604020202020204" pitchFamily="34" charset="0"/>
              </a:rPr>
              <a:t>For an explicit method, the equilibrium of a system is formulated at the beginning of the respective time increment (time ti) with the known quantities of motion. The motion quantities at time  t</a:t>
            </a:r>
            <a:r>
              <a:rPr kumimoji="0" lang="pl-PL" altLang="pl-PL" sz="2400" b="0" i="0" u="none" strike="noStrike" cap="none" normalizeH="0" baseline="-25000" dirty="0">
                <a:ln>
                  <a:noFill/>
                </a:ln>
                <a:effectLst/>
                <a:latin typeface="+mn-lt"/>
                <a:cs typeface="Arial" panose="020B0604020202020204" pitchFamily="34" charset="0"/>
              </a:rPr>
              <a:t>i</a:t>
            </a:r>
            <a:r>
              <a:rPr kumimoji="0" lang="pl-PL" altLang="pl-PL" sz="2400" b="0" i="0" u="none" strike="noStrike" cap="none" normalizeH="0" baseline="0" dirty="0">
                <a:ln>
                  <a:noFill/>
                </a:ln>
                <a:effectLst/>
                <a:latin typeface="+mn-lt"/>
                <a:cs typeface="Arial" panose="020B0604020202020204" pitchFamily="34" charset="0"/>
              </a:rPr>
              <a:t>+1=t</a:t>
            </a:r>
            <a:r>
              <a:rPr kumimoji="0" lang="pl-PL" altLang="pl-PL" sz="2400" b="0" i="0" u="none" strike="noStrike" cap="none" normalizeH="0" baseline="-25000" dirty="0">
                <a:ln>
                  <a:noFill/>
                </a:ln>
                <a:effectLst/>
                <a:latin typeface="+mn-lt"/>
                <a:cs typeface="Arial" panose="020B0604020202020204" pitchFamily="34" charset="0"/>
              </a:rPr>
              <a:t>i</a:t>
            </a:r>
            <a:r>
              <a:rPr kumimoji="0" lang="pl-PL" altLang="pl-PL" sz="2400" b="0" i="0" u="none" strike="noStrike" cap="none" normalizeH="0" baseline="0" dirty="0">
                <a:ln>
                  <a:noFill/>
                </a:ln>
                <a:effectLst/>
                <a:latin typeface="+mn-lt"/>
                <a:cs typeface="Arial" panose="020B0604020202020204" pitchFamily="34" charset="0"/>
              </a:rPr>
              <a:t>+Δt can be determined directly by solving a system of equations. </a:t>
            </a:r>
          </a:p>
          <a:p>
            <a:pPr marL="0" lvl="0" indent="0" algn="r">
              <a:buNone/>
            </a:pPr>
            <a:r>
              <a:rPr lang="pl-PL" altLang="pl-PL" sz="1600" dirty="0">
                <a:latin typeface="+mn-lt"/>
              </a:rPr>
              <a:t>[Technische Universität München]</a:t>
            </a:r>
          </a:p>
        </p:txBody>
      </p:sp>
      <p:sp>
        <p:nvSpPr>
          <p:cNvPr id="4" name="Rectangle 1">
            <a:extLst>
              <a:ext uri="{FF2B5EF4-FFF2-40B4-BE49-F238E27FC236}">
                <a16:creationId xmlns:a16="http://schemas.microsoft.com/office/drawing/2014/main" id="{48A20FC8-6BB8-E6A3-AA39-036FE34C4FE1}"/>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pic>
        <p:nvPicPr>
          <p:cNvPr id="5" name="Obraz 4">
            <a:extLst>
              <a:ext uri="{FF2B5EF4-FFF2-40B4-BE49-F238E27FC236}">
                <a16:creationId xmlns:a16="http://schemas.microsoft.com/office/drawing/2014/main" id="{73251DAD-3BEF-5164-CB69-C3FC78C173D0}"/>
              </a:ext>
            </a:extLst>
          </p:cNvPr>
          <p:cNvPicPr>
            <a:picLocks noChangeAspect="1"/>
          </p:cNvPicPr>
          <p:nvPr/>
        </p:nvPicPr>
        <p:blipFill>
          <a:blip r:embed="rId3"/>
          <a:stretch>
            <a:fillRect/>
          </a:stretch>
        </p:blipFill>
        <p:spPr>
          <a:xfrm>
            <a:off x="7025438" y="2011798"/>
            <a:ext cx="4636790" cy="2834401"/>
          </a:xfrm>
          <a:prstGeom prst="rect">
            <a:avLst/>
          </a:prstGeom>
        </p:spPr>
      </p:pic>
      <mc:AlternateContent xmlns:mc="http://schemas.openxmlformats.org/markup-compatibility/2006" xmlns:a14="http://schemas.microsoft.com/office/drawing/2010/main">
        <mc:Choice Requires="a14">
          <p:sp>
            <p:nvSpPr>
              <p:cNvPr id="9" name="pole tekstowe 8">
                <a:extLst>
                  <a:ext uri="{FF2B5EF4-FFF2-40B4-BE49-F238E27FC236}">
                    <a16:creationId xmlns:a16="http://schemas.microsoft.com/office/drawing/2014/main" id="{8D8D0196-81BE-CB9A-F64F-00E9D97EFD20}"/>
                  </a:ext>
                </a:extLst>
              </p:cNvPr>
              <p:cNvSpPr txBox="1"/>
              <p:nvPr/>
            </p:nvSpPr>
            <p:spPr>
              <a:xfrm>
                <a:off x="1775505" y="4049481"/>
                <a:ext cx="2488630" cy="4725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pl-PL" i="1" smtClean="0">
                              <a:solidFill>
                                <a:schemeClr val="tx1"/>
                              </a:solidFill>
                              <a:latin typeface="Cambria Math" panose="02040503050406030204" pitchFamily="18" charset="0"/>
                            </a:rPr>
                          </m:ctrlPr>
                        </m:accPr>
                        <m:e>
                          <m:r>
                            <a:rPr lang="pl-PL" b="0" i="1" smtClean="0">
                              <a:solidFill>
                                <a:schemeClr val="tx1"/>
                              </a:solidFill>
                              <a:latin typeface="Cambria Math" panose="02040503050406030204" pitchFamily="18" charset="0"/>
                            </a:rPr>
                            <m:t>𝑓</m:t>
                          </m:r>
                        </m:e>
                      </m:acc>
                      <m:d>
                        <m:dPr>
                          <m:ctrlPr>
                            <a:rPr lang="pl-PL" b="0" i="1" smtClean="0">
                              <a:solidFill>
                                <a:schemeClr val="tx1"/>
                              </a:solidFill>
                              <a:latin typeface="Cambria Math" panose="02040503050406030204" pitchFamily="18" charset="0"/>
                            </a:rPr>
                          </m:ctrlPr>
                        </m:dPr>
                        <m:e>
                          <m:sSub>
                            <m:sSubPr>
                              <m:ctrlPr>
                                <a:rPr lang="pl-PL" b="0" i="1" smtClean="0">
                                  <a:solidFill>
                                    <a:schemeClr val="tx1"/>
                                  </a:solidFill>
                                  <a:latin typeface="Cambria Math" panose="02040503050406030204" pitchFamily="18" charset="0"/>
                                </a:rPr>
                              </m:ctrlPr>
                            </m:sSubPr>
                            <m:e>
                              <m:r>
                                <a:rPr lang="pl-PL" b="0" i="1" smtClean="0">
                                  <a:solidFill>
                                    <a:schemeClr val="tx1"/>
                                  </a:solidFill>
                                  <a:latin typeface="Cambria Math" panose="02040503050406030204" pitchFamily="18" charset="0"/>
                                </a:rPr>
                                <m:t>𝑥</m:t>
                              </m:r>
                            </m:e>
                            <m:sub>
                              <m:r>
                                <a:rPr lang="pl-PL" b="0" i="1" smtClean="0">
                                  <a:solidFill>
                                    <a:schemeClr val="tx1"/>
                                  </a:solidFill>
                                  <a:latin typeface="Cambria Math" panose="02040503050406030204" pitchFamily="18" charset="0"/>
                                </a:rPr>
                                <m:t>𝑖</m:t>
                              </m:r>
                            </m:sub>
                          </m:sSub>
                        </m:e>
                      </m:d>
                      <m:r>
                        <a:rPr lang="pl-PL" b="0" i="1" smtClean="0">
                          <a:solidFill>
                            <a:schemeClr val="tx1"/>
                          </a:solidFill>
                          <a:latin typeface="Cambria Math" panose="02040503050406030204" pitchFamily="18" charset="0"/>
                        </a:rPr>
                        <m:t>=</m:t>
                      </m:r>
                      <m:acc>
                        <m:accPr>
                          <m:chr m:val="̇"/>
                          <m:ctrlPr>
                            <a:rPr lang="pl-PL" b="0" i="1" smtClean="0">
                              <a:solidFill>
                                <a:schemeClr val="tx1"/>
                              </a:solidFill>
                              <a:latin typeface="Cambria Math" panose="02040503050406030204" pitchFamily="18" charset="0"/>
                            </a:rPr>
                          </m:ctrlPr>
                        </m:accPr>
                        <m:e>
                          <m:sSub>
                            <m:sSubPr>
                              <m:ctrlPr>
                                <a:rPr lang="pl-PL" b="0" i="1" smtClean="0">
                                  <a:solidFill>
                                    <a:schemeClr val="tx1"/>
                                  </a:solidFill>
                                  <a:latin typeface="Cambria Math" panose="02040503050406030204" pitchFamily="18" charset="0"/>
                                </a:rPr>
                              </m:ctrlPr>
                            </m:sSubPr>
                            <m:e>
                              <m:r>
                                <a:rPr lang="pl-PL" b="0" i="1" smtClean="0">
                                  <a:solidFill>
                                    <a:schemeClr val="tx1"/>
                                  </a:solidFill>
                                  <a:latin typeface="Cambria Math" panose="02040503050406030204" pitchFamily="18" charset="0"/>
                                </a:rPr>
                                <m:t>𝑦</m:t>
                              </m:r>
                            </m:e>
                            <m:sub>
                              <m:r>
                                <a:rPr lang="pl-PL" b="0" i="1" smtClean="0">
                                  <a:solidFill>
                                    <a:schemeClr val="tx1"/>
                                  </a:solidFill>
                                  <a:latin typeface="Cambria Math" panose="02040503050406030204" pitchFamily="18" charset="0"/>
                                </a:rPr>
                                <m:t>𝑖</m:t>
                              </m:r>
                            </m:sub>
                          </m:sSub>
                        </m:e>
                      </m:acc>
                      <m:r>
                        <a:rPr lang="pl-PL" b="0" i="1" smtClean="0">
                          <a:solidFill>
                            <a:schemeClr val="tx1"/>
                          </a:solidFill>
                          <a:latin typeface="Cambria Math" panose="02040503050406030204" pitchFamily="18" charset="0"/>
                        </a:rPr>
                        <m:t> </m:t>
                      </m:r>
                      <m:r>
                        <a:rPr lang="pl-PL" i="1" smtClean="0">
                          <a:solidFill>
                            <a:schemeClr val="tx1"/>
                          </a:solidFill>
                          <a:latin typeface="Cambria Math" panose="02040503050406030204" pitchFamily="18" charset="0"/>
                          <a:ea typeface="Cambria Math" panose="02040503050406030204" pitchFamily="18" charset="0"/>
                        </a:rPr>
                        <m:t>~</m:t>
                      </m:r>
                      <m:r>
                        <a:rPr lang="pl-PL" b="0" i="1" smtClean="0">
                          <a:solidFill>
                            <a:schemeClr val="tx1"/>
                          </a:solidFill>
                          <a:latin typeface="Cambria Math" panose="02040503050406030204" pitchFamily="18" charset="0"/>
                          <a:ea typeface="Cambria Math" panose="02040503050406030204" pitchFamily="18" charset="0"/>
                        </a:rPr>
                        <m:t> </m:t>
                      </m:r>
                      <m:f>
                        <m:fPr>
                          <m:ctrlPr>
                            <a:rPr lang="pl-PL" b="0" i="1" smtClean="0">
                              <a:solidFill>
                                <a:schemeClr val="tx1"/>
                              </a:solidFill>
                              <a:latin typeface="Cambria Math" panose="02040503050406030204" pitchFamily="18" charset="0"/>
                              <a:ea typeface="Cambria Math" panose="02040503050406030204" pitchFamily="18" charset="0"/>
                            </a:rPr>
                          </m:ctrlPr>
                        </m:fPr>
                        <m:num>
                          <m:sSub>
                            <m:sSubPr>
                              <m:ctrlPr>
                                <a:rPr lang="pl-PL" b="0" i="1" smtClean="0">
                                  <a:solidFill>
                                    <a:schemeClr val="tx1"/>
                                  </a:solidFill>
                                  <a:latin typeface="Cambria Math" panose="02040503050406030204" pitchFamily="18" charset="0"/>
                                  <a:ea typeface="Cambria Math" panose="02040503050406030204" pitchFamily="18" charset="0"/>
                                </a:rPr>
                              </m:ctrlPr>
                            </m:sSubPr>
                            <m:e>
                              <m:r>
                                <a:rPr lang="pl-PL" b="0" i="1" smtClean="0">
                                  <a:solidFill>
                                    <a:schemeClr val="tx1"/>
                                  </a:solidFill>
                                  <a:latin typeface="Cambria Math" panose="02040503050406030204" pitchFamily="18" charset="0"/>
                                  <a:ea typeface="Cambria Math" panose="02040503050406030204" pitchFamily="18" charset="0"/>
                                </a:rPr>
                                <m:t>𝑦</m:t>
                              </m:r>
                            </m:e>
                            <m:sub>
                              <m:r>
                                <a:rPr lang="pl-PL" b="0" i="1" smtClean="0">
                                  <a:solidFill>
                                    <a:schemeClr val="tx1"/>
                                  </a:solidFill>
                                  <a:latin typeface="Cambria Math" panose="02040503050406030204" pitchFamily="18" charset="0"/>
                                  <a:ea typeface="Cambria Math" panose="02040503050406030204" pitchFamily="18" charset="0"/>
                                </a:rPr>
                                <m:t>𝑖</m:t>
                              </m:r>
                              <m:r>
                                <a:rPr lang="pl-PL" b="0" i="1" smtClean="0">
                                  <a:solidFill>
                                    <a:schemeClr val="tx1"/>
                                  </a:solidFill>
                                  <a:latin typeface="Cambria Math" panose="02040503050406030204" pitchFamily="18" charset="0"/>
                                  <a:ea typeface="Cambria Math" panose="02040503050406030204" pitchFamily="18" charset="0"/>
                                </a:rPr>
                                <m:t>+1</m:t>
                              </m:r>
                            </m:sub>
                          </m:sSub>
                          <m:r>
                            <a:rPr lang="pl-PL" b="0" i="1" smtClean="0">
                              <a:solidFill>
                                <a:schemeClr val="tx1"/>
                              </a:solidFill>
                              <a:latin typeface="Cambria Math" panose="02040503050406030204" pitchFamily="18" charset="0"/>
                              <a:ea typeface="Cambria Math" panose="02040503050406030204" pitchFamily="18" charset="0"/>
                            </a:rPr>
                            <m:t>−</m:t>
                          </m:r>
                          <m:sSub>
                            <m:sSubPr>
                              <m:ctrlPr>
                                <a:rPr lang="pl-PL" i="1">
                                  <a:solidFill>
                                    <a:schemeClr val="tx1"/>
                                  </a:solidFill>
                                  <a:latin typeface="Cambria Math" panose="02040503050406030204" pitchFamily="18" charset="0"/>
                                  <a:ea typeface="Cambria Math" panose="02040503050406030204" pitchFamily="18" charset="0"/>
                                </a:rPr>
                              </m:ctrlPr>
                            </m:sSubPr>
                            <m:e>
                              <m:r>
                                <a:rPr lang="pl-PL" i="1">
                                  <a:solidFill>
                                    <a:schemeClr val="tx1"/>
                                  </a:solidFill>
                                  <a:latin typeface="Cambria Math" panose="02040503050406030204" pitchFamily="18" charset="0"/>
                                  <a:ea typeface="Cambria Math" panose="02040503050406030204" pitchFamily="18" charset="0"/>
                                </a:rPr>
                                <m:t>𝑦</m:t>
                              </m:r>
                            </m:e>
                            <m:sub>
                              <m:r>
                                <a:rPr lang="pl-PL" i="1">
                                  <a:solidFill>
                                    <a:schemeClr val="tx1"/>
                                  </a:solidFill>
                                  <a:latin typeface="Cambria Math" panose="02040503050406030204" pitchFamily="18" charset="0"/>
                                  <a:ea typeface="Cambria Math" panose="02040503050406030204" pitchFamily="18" charset="0"/>
                                </a:rPr>
                                <m:t>𝑖</m:t>
                              </m:r>
                              <m:r>
                                <a:rPr lang="pl-PL" i="1">
                                  <a:solidFill>
                                    <a:schemeClr val="tx1"/>
                                  </a:solidFill>
                                  <a:latin typeface="Cambria Math" panose="02040503050406030204" pitchFamily="18" charset="0"/>
                                  <a:ea typeface="Cambria Math" panose="02040503050406030204" pitchFamily="18" charset="0"/>
                                </a:rPr>
                                <m:t>+1</m:t>
                              </m:r>
                            </m:sub>
                          </m:sSub>
                        </m:num>
                        <m:den>
                          <m:r>
                            <a:rPr lang="pl-PL" b="0" i="1" smtClean="0">
                              <a:solidFill>
                                <a:schemeClr val="tx1"/>
                              </a:solidFill>
                              <a:latin typeface="Cambria Math" panose="02040503050406030204" pitchFamily="18" charset="0"/>
                              <a:ea typeface="Cambria Math" panose="02040503050406030204" pitchFamily="18" charset="0"/>
                            </a:rPr>
                            <m:t>2</m:t>
                          </m:r>
                          <m:r>
                            <a:rPr lang="pl-PL" b="0" i="1" smtClean="0">
                              <a:solidFill>
                                <a:schemeClr val="tx1"/>
                              </a:solidFill>
                              <a:latin typeface="Cambria Math" panose="02040503050406030204" pitchFamily="18" charset="0"/>
                              <a:ea typeface="Cambria Math" panose="02040503050406030204" pitchFamily="18" charset="0"/>
                            </a:rPr>
                            <m:t>h</m:t>
                          </m:r>
                        </m:den>
                      </m:f>
                    </m:oMath>
                  </m:oMathPara>
                </a14:m>
                <a:endParaRPr lang="pl-PL" dirty="0">
                  <a:solidFill>
                    <a:schemeClr val="tx1"/>
                  </a:solidFill>
                </a:endParaRPr>
              </a:p>
            </p:txBody>
          </p:sp>
        </mc:Choice>
        <mc:Fallback xmlns="">
          <p:sp>
            <p:nvSpPr>
              <p:cNvPr id="9" name="pole tekstowe 8">
                <a:extLst>
                  <a:ext uri="{FF2B5EF4-FFF2-40B4-BE49-F238E27FC236}">
                    <a16:creationId xmlns:a16="http://schemas.microsoft.com/office/drawing/2014/main" id="{8D8D0196-81BE-CB9A-F64F-00E9D97EFD20}"/>
                  </a:ext>
                </a:extLst>
              </p:cNvPr>
              <p:cNvSpPr txBox="1">
                <a:spLocks noRot="1" noChangeAspect="1" noMove="1" noResize="1" noEditPoints="1" noAdjustHandles="1" noChangeArrowheads="1" noChangeShapeType="1" noTextEdit="1"/>
              </p:cNvSpPr>
              <p:nvPr/>
            </p:nvSpPr>
            <p:spPr>
              <a:xfrm>
                <a:off x="1775505" y="4049481"/>
                <a:ext cx="2488630" cy="47250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pole tekstowe 10">
                <a:extLst>
                  <a:ext uri="{FF2B5EF4-FFF2-40B4-BE49-F238E27FC236}">
                    <a16:creationId xmlns:a16="http://schemas.microsoft.com/office/drawing/2014/main" id="{CD5C3589-B9B9-AC75-AAF4-305EA6ACD74C}"/>
                  </a:ext>
                </a:extLst>
              </p:cNvPr>
              <p:cNvSpPr txBox="1"/>
              <p:nvPr/>
            </p:nvSpPr>
            <p:spPr>
              <a:xfrm>
                <a:off x="1775505" y="4722179"/>
                <a:ext cx="2344584"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pl-PL" i="1" smtClean="0">
                              <a:solidFill>
                                <a:schemeClr val="tx1"/>
                              </a:solidFill>
                              <a:latin typeface="Cambria Math" panose="02040503050406030204" pitchFamily="18" charset="0"/>
                            </a:rPr>
                          </m:ctrlPr>
                        </m:accPr>
                        <m:e>
                          <m:sSub>
                            <m:sSubPr>
                              <m:ctrlPr>
                                <a:rPr lang="pl-PL" i="1" smtClean="0">
                                  <a:solidFill>
                                    <a:schemeClr val="tx1"/>
                                  </a:solidFill>
                                  <a:latin typeface="Cambria Math" panose="02040503050406030204" pitchFamily="18" charset="0"/>
                                </a:rPr>
                              </m:ctrlPr>
                            </m:sSubPr>
                            <m:e>
                              <m:r>
                                <a:rPr lang="pl-PL" b="0" i="1" smtClean="0">
                                  <a:solidFill>
                                    <a:schemeClr val="tx1"/>
                                  </a:solidFill>
                                  <a:latin typeface="Cambria Math" panose="02040503050406030204" pitchFamily="18" charset="0"/>
                                </a:rPr>
                                <m:t>𝑢</m:t>
                              </m:r>
                            </m:e>
                            <m:sub>
                              <m:r>
                                <a:rPr lang="pl-PL" b="0" i="1" smtClean="0">
                                  <a:solidFill>
                                    <a:schemeClr val="tx1"/>
                                  </a:solidFill>
                                  <a:latin typeface="Cambria Math" panose="02040503050406030204" pitchFamily="18" charset="0"/>
                                </a:rPr>
                                <m:t>𝑛</m:t>
                              </m:r>
                            </m:sub>
                          </m:sSub>
                        </m:e>
                      </m:acc>
                      <m:f>
                        <m:fPr>
                          <m:ctrlPr>
                            <a:rPr lang="pl-PL" i="1" smtClean="0">
                              <a:solidFill>
                                <a:schemeClr val="tx1"/>
                              </a:solidFill>
                              <a:latin typeface="Cambria Math" panose="02040503050406030204" pitchFamily="18" charset="0"/>
                            </a:rPr>
                          </m:ctrlPr>
                        </m:fPr>
                        <m:num>
                          <m:r>
                            <a:rPr lang="pl-PL" b="0" i="1" smtClean="0">
                              <a:solidFill>
                                <a:schemeClr val="tx1"/>
                              </a:solidFill>
                              <a:latin typeface="Cambria Math" panose="02040503050406030204" pitchFamily="18" charset="0"/>
                            </a:rPr>
                            <m:t>1</m:t>
                          </m:r>
                        </m:num>
                        <m:den>
                          <m:r>
                            <a:rPr lang="pl-PL" b="0" i="1" smtClean="0">
                              <a:solidFill>
                                <a:schemeClr val="tx1"/>
                              </a:solidFill>
                              <a:latin typeface="Cambria Math" panose="02040503050406030204" pitchFamily="18" charset="0"/>
                            </a:rPr>
                            <m:t>2</m:t>
                          </m:r>
                          <m:r>
                            <a:rPr lang="pl-PL" b="0" i="1" smtClean="0">
                              <a:solidFill>
                                <a:schemeClr val="tx1"/>
                              </a:solidFill>
                              <a:latin typeface="Cambria Math" panose="02040503050406030204" pitchFamily="18" charset="0"/>
                              <a:ea typeface="Cambria Math" panose="02040503050406030204" pitchFamily="18" charset="0"/>
                            </a:rPr>
                            <m:t>∆</m:t>
                          </m:r>
                          <m:r>
                            <a:rPr lang="pl-PL" b="0" i="1" smtClean="0">
                              <a:solidFill>
                                <a:schemeClr val="tx1"/>
                              </a:solidFill>
                              <a:latin typeface="Cambria Math" panose="02040503050406030204" pitchFamily="18" charset="0"/>
                              <a:ea typeface="Cambria Math" panose="02040503050406030204" pitchFamily="18" charset="0"/>
                            </a:rPr>
                            <m:t>𝑡</m:t>
                          </m:r>
                        </m:den>
                      </m:f>
                      <m:r>
                        <a:rPr lang="pl-PL" b="0" i="1" smtClean="0">
                          <a:solidFill>
                            <a:schemeClr val="tx1"/>
                          </a:solidFill>
                          <a:latin typeface="Cambria Math" panose="02040503050406030204" pitchFamily="18" charset="0"/>
                        </a:rPr>
                        <m:t>(</m:t>
                      </m:r>
                      <m:r>
                        <a:rPr lang="pl-PL" i="1">
                          <a:solidFill>
                            <a:schemeClr val="tx1"/>
                          </a:solidFill>
                          <a:latin typeface="Cambria Math" panose="02040503050406030204" pitchFamily="18" charset="0"/>
                        </a:rPr>
                        <m:t>−</m:t>
                      </m:r>
                      <m:sSub>
                        <m:sSubPr>
                          <m:ctrlPr>
                            <a:rPr lang="pl-PL" i="1">
                              <a:solidFill>
                                <a:schemeClr val="tx1"/>
                              </a:solidFill>
                              <a:latin typeface="Cambria Math" panose="02040503050406030204" pitchFamily="18" charset="0"/>
                            </a:rPr>
                          </m:ctrlPr>
                        </m:sSubPr>
                        <m:e>
                          <m:r>
                            <a:rPr lang="pl-PL" i="1">
                              <a:solidFill>
                                <a:schemeClr val="tx1"/>
                              </a:solidFill>
                              <a:latin typeface="Cambria Math" panose="02040503050406030204" pitchFamily="18" charset="0"/>
                            </a:rPr>
                            <m:t>𝑢</m:t>
                          </m:r>
                        </m:e>
                        <m:sub>
                          <m:r>
                            <a:rPr lang="pl-PL" i="1">
                              <a:solidFill>
                                <a:schemeClr val="tx1"/>
                              </a:solidFill>
                              <a:latin typeface="Cambria Math" panose="02040503050406030204" pitchFamily="18" charset="0"/>
                            </a:rPr>
                            <m:t>𝑛</m:t>
                          </m:r>
                          <m:r>
                            <a:rPr lang="pl-PL" i="1">
                              <a:solidFill>
                                <a:schemeClr val="tx1"/>
                              </a:solidFill>
                              <a:latin typeface="Cambria Math" panose="02040503050406030204" pitchFamily="18" charset="0"/>
                            </a:rPr>
                            <m:t>−1</m:t>
                          </m:r>
                        </m:sub>
                      </m:sSub>
                      <m:r>
                        <a:rPr lang="pl-PL" b="0" i="1" smtClean="0">
                          <a:solidFill>
                            <a:schemeClr val="tx1"/>
                          </a:solidFill>
                          <a:latin typeface="Cambria Math" panose="02040503050406030204" pitchFamily="18" charset="0"/>
                        </a:rPr>
                        <m:t>+</m:t>
                      </m:r>
                      <m:sSub>
                        <m:sSubPr>
                          <m:ctrlPr>
                            <a:rPr lang="pl-PL" i="1">
                              <a:solidFill>
                                <a:schemeClr val="tx1"/>
                              </a:solidFill>
                              <a:latin typeface="Cambria Math" panose="02040503050406030204" pitchFamily="18" charset="0"/>
                            </a:rPr>
                          </m:ctrlPr>
                        </m:sSubPr>
                        <m:e>
                          <m:r>
                            <a:rPr lang="pl-PL" i="1">
                              <a:solidFill>
                                <a:schemeClr val="tx1"/>
                              </a:solidFill>
                              <a:latin typeface="Cambria Math" panose="02040503050406030204" pitchFamily="18" charset="0"/>
                            </a:rPr>
                            <m:t>𝑢</m:t>
                          </m:r>
                        </m:e>
                        <m:sub>
                          <m:r>
                            <a:rPr lang="pl-PL" i="1">
                              <a:solidFill>
                                <a:schemeClr val="tx1"/>
                              </a:solidFill>
                              <a:latin typeface="Cambria Math" panose="02040503050406030204" pitchFamily="18" charset="0"/>
                            </a:rPr>
                            <m:t>𝑛</m:t>
                          </m:r>
                          <m:r>
                            <a:rPr lang="pl-PL" b="0" i="1" smtClean="0">
                              <a:solidFill>
                                <a:schemeClr val="tx1"/>
                              </a:solidFill>
                              <a:latin typeface="Cambria Math" panose="02040503050406030204" pitchFamily="18" charset="0"/>
                            </a:rPr>
                            <m:t>+</m:t>
                          </m:r>
                          <m:r>
                            <a:rPr lang="pl-PL" i="1">
                              <a:solidFill>
                                <a:schemeClr val="tx1"/>
                              </a:solidFill>
                              <a:latin typeface="Cambria Math" panose="02040503050406030204" pitchFamily="18" charset="0"/>
                            </a:rPr>
                            <m:t>1</m:t>
                          </m:r>
                        </m:sub>
                      </m:sSub>
                      <m:r>
                        <a:rPr lang="pl-PL" b="0" i="1" smtClean="0">
                          <a:solidFill>
                            <a:schemeClr val="tx1"/>
                          </a:solidFill>
                          <a:latin typeface="Cambria Math" panose="02040503050406030204" pitchFamily="18" charset="0"/>
                        </a:rPr>
                        <m:t>)</m:t>
                      </m:r>
                    </m:oMath>
                  </m:oMathPara>
                </a14:m>
                <a:endParaRPr lang="pl-PL" dirty="0">
                  <a:solidFill>
                    <a:schemeClr val="tx1"/>
                  </a:solidFill>
                </a:endParaRPr>
              </a:p>
            </p:txBody>
          </p:sp>
        </mc:Choice>
        <mc:Fallback xmlns="">
          <p:sp>
            <p:nvSpPr>
              <p:cNvPr id="11" name="pole tekstowe 10">
                <a:extLst>
                  <a:ext uri="{FF2B5EF4-FFF2-40B4-BE49-F238E27FC236}">
                    <a16:creationId xmlns:a16="http://schemas.microsoft.com/office/drawing/2014/main" id="{CD5C3589-B9B9-AC75-AAF4-305EA6ACD74C}"/>
                  </a:ext>
                </a:extLst>
              </p:cNvPr>
              <p:cNvSpPr txBox="1">
                <a:spLocks noRot="1" noChangeAspect="1" noMove="1" noResize="1" noEditPoints="1" noAdjustHandles="1" noChangeArrowheads="1" noChangeShapeType="1" noTextEdit="1"/>
              </p:cNvSpPr>
              <p:nvPr/>
            </p:nvSpPr>
            <p:spPr>
              <a:xfrm>
                <a:off x="1775505" y="4722179"/>
                <a:ext cx="2344584" cy="5203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pole tekstowe 13">
                <a:extLst>
                  <a:ext uri="{FF2B5EF4-FFF2-40B4-BE49-F238E27FC236}">
                    <a16:creationId xmlns:a16="http://schemas.microsoft.com/office/drawing/2014/main" id="{F72168CB-E6D8-A11E-734C-DDB79A5061AE}"/>
                  </a:ext>
                </a:extLst>
              </p:cNvPr>
              <p:cNvSpPr txBox="1"/>
              <p:nvPr/>
            </p:nvSpPr>
            <p:spPr>
              <a:xfrm>
                <a:off x="92365" y="5442774"/>
                <a:ext cx="6096000" cy="6295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pl-PL" i="1" smtClean="0">
                              <a:solidFill>
                                <a:schemeClr val="tx1"/>
                              </a:solidFill>
                              <a:latin typeface="Cambria Math" panose="02040503050406030204" pitchFamily="18" charset="0"/>
                            </a:rPr>
                          </m:ctrlPr>
                        </m:accPr>
                        <m:e>
                          <m:sSub>
                            <m:sSubPr>
                              <m:ctrlPr>
                                <a:rPr lang="pl-PL" i="1" smtClean="0">
                                  <a:solidFill>
                                    <a:schemeClr val="tx1"/>
                                  </a:solidFill>
                                  <a:latin typeface="Cambria Math" panose="02040503050406030204" pitchFamily="18" charset="0"/>
                                </a:rPr>
                              </m:ctrlPr>
                            </m:sSubPr>
                            <m:e>
                              <m:r>
                                <a:rPr lang="pl-PL" b="0" i="1" smtClean="0">
                                  <a:solidFill>
                                    <a:schemeClr val="tx1"/>
                                  </a:solidFill>
                                  <a:latin typeface="Cambria Math" panose="02040503050406030204" pitchFamily="18" charset="0"/>
                                </a:rPr>
                                <m:t>𝑢</m:t>
                              </m:r>
                            </m:e>
                            <m:sub>
                              <m:r>
                                <a:rPr lang="pl-PL" b="0" i="1" smtClean="0">
                                  <a:solidFill>
                                    <a:schemeClr val="tx1"/>
                                  </a:solidFill>
                                  <a:latin typeface="Cambria Math" panose="02040503050406030204" pitchFamily="18" charset="0"/>
                                </a:rPr>
                                <m:t>𝑛</m:t>
                              </m:r>
                            </m:sub>
                          </m:sSub>
                        </m:e>
                      </m:acc>
                      <m:r>
                        <a:rPr lang="pl-PL" b="0" i="1" smtClean="0">
                          <a:solidFill>
                            <a:schemeClr val="tx1"/>
                          </a:solidFill>
                          <a:latin typeface="Cambria Math" panose="02040503050406030204" pitchFamily="18" charset="0"/>
                        </a:rPr>
                        <m:t>=</m:t>
                      </m:r>
                      <m:f>
                        <m:fPr>
                          <m:ctrlPr>
                            <a:rPr lang="pl-PL" i="1" smtClean="0">
                              <a:solidFill>
                                <a:schemeClr val="tx1"/>
                              </a:solidFill>
                              <a:latin typeface="Cambria Math" panose="02040503050406030204" pitchFamily="18" charset="0"/>
                            </a:rPr>
                          </m:ctrlPr>
                        </m:fPr>
                        <m:num>
                          <m:r>
                            <a:rPr lang="pl-PL" b="0" i="1" smtClean="0">
                              <a:solidFill>
                                <a:schemeClr val="tx1"/>
                              </a:solidFill>
                              <a:latin typeface="Cambria Math" panose="02040503050406030204" pitchFamily="18" charset="0"/>
                            </a:rPr>
                            <m:t>1</m:t>
                          </m:r>
                        </m:num>
                        <m:den>
                          <m:r>
                            <a:rPr lang="pl-PL" b="0" i="1" smtClean="0">
                              <a:solidFill>
                                <a:schemeClr val="tx1"/>
                              </a:solidFill>
                              <a:latin typeface="Cambria Math" panose="02040503050406030204" pitchFamily="18" charset="0"/>
                              <a:ea typeface="Cambria Math" panose="02040503050406030204" pitchFamily="18" charset="0"/>
                            </a:rPr>
                            <m:t>∆</m:t>
                          </m:r>
                          <m:sSup>
                            <m:sSupPr>
                              <m:ctrlPr>
                                <a:rPr lang="pl-PL" b="0" i="1" smtClean="0">
                                  <a:solidFill>
                                    <a:schemeClr val="tx1"/>
                                  </a:solidFill>
                                  <a:latin typeface="Cambria Math" panose="02040503050406030204" pitchFamily="18" charset="0"/>
                                  <a:ea typeface="Cambria Math" panose="02040503050406030204" pitchFamily="18" charset="0"/>
                                </a:rPr>
                              </m:ctrlPr>
                            </m:sSupPr>
                            <m:e>
                              <m:r>
                                <a:rPr lang="pl-PL" b="0" i="1" smtClean="0">
                                  <a:solidFill>
                                    <a:schemeClr val="tx1"/>
                                  </a:solidFill>
                                  <a:latin typeface="Cambria Math" panose="02040503050406030204" pitchFamily="18" charset="0"/>
                                  <a:ea typeface="Cambria Math" panose="02040503050406030204" pitchFamily="18" charset="0"/>
                                </a:rPr>
                                <m:t>𝑡</m:t>
                              </m:r>
                            </m:e>
                            <m:sup>
                              <m:r>
                                <a:rPr lang="pl-PL" b="0" i="1" smtClean="0">
                                  <a:solidFill>
                                    <a:schemeClr val="tx1"/>
                                  </a:solidFill>
                                  <a:latin typeface="Cambria Math" panose="02040503050406030204" pitchFamily="18" charset="0"/>
                                  <a:ea typeface="Cambria Math" panose="02040503050406030204" pitchFamily="18" charset="0"/>
                                </a:rPr>
                                <m:t>2</m:t>
                              </m:r>
                            </m:sup>
                          </m:sSup>
                        </m:den>
                      </m:f>
                      <m:r>
                        <a:rPr lang="pl-PL" b="0" i="1" smtClean="0">
                          <a:solidFill>
                            <a:schemeClr val="tx1"/>
                          </a:solidFill>
                          <a:latin typeface="Cambria Math" panose="02040503050406030204" pitchFamily="18" charset="0"/>
                        </a:rPr>
                        <m:t>(</m:t>
                      </m:r>
                      <m:sSub>
                        <m:sSubPr>
                          <m:ctrlPr>
                            <a:rPr lang="pl-PL" i="1">
                              <a:solidFill>
                                <a:schemeClr val="tx1"/>
                              </a:solidFill>
                              <a:latin typeface="Cambria Math" panose="02040503050406030204" pitchFamily="18" charset="0"/>
                            </a:rPr>
                          </m:ctrlPr>
                        </m:sSubPr>
                        <m:e>
                          <m:r>
                            <a:rPr lang="pl-PL" i="1">
                              <a:solidFill>
                                <a:schemeClr val="tx1"/>
                              </a:solidFill>
                              <a:latin typeface="Cambria Math" panose="02040503050406030204" pitchFamily="18" charset="0"/>
                            </a:rPr>
                            <m:t>𝑢</m:t>
                          </m:r>
                        </m:e>
                        <m:sub>
                          <m:r>
                            <a:rPr lang="pl-PL" i="1">
                              <a:solidFill>
                                <a:schemeClr val="tx1"/>
                              </a:solidFill>
                              <a:latin typeface="Cambria Math" panose="02040503050406030204" pitchFamily="18" charset="0"/>
                            </a:rPr>
                            <m:t>𝑛</m:t>
                          </m:r>
                          <m:r>
                            <a:rPr lang="pl-PL" i="1">
                              <a:solidFill>
                                <a:schemeClr val="tx1"/>
                              </a:solidFill>
                              <a:latin typeface="Cambria Math" panose="02040503050406030204" pitchFamily="18" charset="0"/>
                            </a:rPr>
                            <m:t>−1</m:t>
                          </m:r>
                        </m:sub>
                      </m:sSub>
                      <m:r>
                        <a:rPr lang="pl-PL" b="0" i="1" smtClean="0">
                          <a:solidFill>
                            <a:schemeClr val="tx1"/>
                          </a:solidFill>
                          <a:latin typeface="Cambria Math" panose="02040503050406030204" pitchFamily="18" charset="0"/>
                        </a:rPr>
                        <m:t>−2</m:t>
                      </m:r>
                      <m:sSub>
                        <m:sSubPr>
                          <m:ctrlPr>
                            <a:rPr lang="pl-PL" b="0" i="1" smtClean="0">
                              <a:solidFill>
                                <a:schemeClr val="tx1"/>
                              </a:solidFill>
                              <a:latin typeface="Cambria Math" panose="02040503050406030204" pitchFamily="18" charset="0"/>
                            </a:rPr>
                          </m:ctrlPr>
                        </m:sSubPr>
                        <m:e>
                          <m:r>
                            <a:rPr lang="pl-PL" b="0" i="1" smtClean="0">
                              <a:solidFill>
                                <a:schemeClr val="tx1"/>
                              </a:solidFill>
                              <a:latin typeface="Cambria Math" panose="02040503050406030204" pitchFamily="18" charset="0"/>
                            </a:rPr>
                            <m:t>𝑣</m:t>
                          </m:r>
                        </m:e>
                        <m:sub>
                          <m:r>
                            <a:rPr lang="pl-PL" b="0" i="1" smtClean="0">
                              <a:solidFill>
                                <a:schemeClr val="tx1"/>
                              </a:solidFill>
                              <a:latin typeface="Cambria Math" panose="02040503050406030204" pitchFamily="18" charset="0"/>
                            </a:rPr>
                            <m:t>𝑛</m:t>
                          </m:r>
                        </m:sub>
                      </m:sSub>
                      <m:r>
                        <a:rPr lang="pl-PL" b="0" i="1" smtClean="0">
                          <a:solidFill>
                            <a:schemeClr val="tx1"/>
                          </a:solidFill>
                          <a:latin typeface="Cambria Math" panose="02040503050406030204" pitchFamily="18" charset="0"/>
                        </a:rPr>
                        <m:t>+</m:t>
                      </m:r>
                      <m:sSub>
                        <m:sSubPr>
                          <m:ctrlPr>
                            <a:rPr lang="pl-PL" i="1">
                              <a:solidFill>
                                <a:schemeClr val="tx1"/>
                              </a:solidFill>
                              <a:latin typeface="Cambria Math" panose="02040503050406030204" pitchFamily="18" charset="0"/>
                            </a:rPr>
                          </m:ctrlPr>
                        </m:sSubPr>
                        <m:e>
                          <m:r>
                            <a:rPr lang="pl-PL" i="1">
                              <a:solidFill>
                                <a:schemeClr val="tx1"/>
                              </a:solidFill>
                              <a:latin typeface="Cambria Math" panose="02040503050406030204" pitchFamily="18" charset="0"/>
                            </a:rPr>
                            <m:t>𝑢</m:t>
                          </m:r>
                        </m:e>
                        <m:sub>
                          <m:r>
                            <a:rPr lang="pl-PL" i="1">
                              <a:solidFill>
                                <a:schemeClr val="tx1"/>
                              </a:solidFill>
                              <a:latin typeface="Cambria Math" panose="02040503050406030204" pitchFamily="18" charset="0"/>
                            </a:rPr>
                            <m:t>𝑛</m:t>
                          </m:r>
                          <m:r>
                            <a:rPr lang="pl-PL" b="0" i="1" smtClean="0">
                              <a:solidFill>
                                <a:schemeClr val="tx1"/>
                              </a:solidFill>
                              <a:latin typeface="Cambria Math" panose="02040503050406030204" pitchFamily="18" charset="0"/>
                            </a:rPr>
                            <m:t>+</m:t>
                          </m:r>
                          <m:r>
                            <a:rPr lang="pl-PL" i="1">
                              <a:solidFill>
                                <a:schemeClr val="tx1"/>
                              </a:solidFill>
                              <a:latin typeface="Cambria Math" panose="02040503050406030204" pitchFamily="18" charset="0"/>
                            </a:rPr>
                            <m:t>1</m:t>
                          </m:r>
                        </m:sub>
                      </m:sSub>
                      <m:r>
                        <a:rPr lang="pl-PL" b="0" i="1" smtClean="0">
                          <a:solidFill>
                            <a:schemeClr val="tx1"/>
                          </a:solidFill>
                          <a:latin typeface="Cambria Math" panose="02040503050406030204" pitchFamily="18" charset="0"/>
                        </a:rPr>
                        <m:t>)</m:t>
                      </m:r>
                    </m:oMath>
                  </m:oMathPara>
                </a14:m>
                <a:endParaRPr lang="pl-PL" dirty="0">
                  <a:solidFill>
                    <a:schemeClr val="tx1"/>
                  </a:solidFill>
                </a:endParaRPr>
              </a:p>
            </p:txBody>
          </p:sp>
        </mc:Choice>
        <mc:Fallback xmlns="">
          <p:sp>
            <p:nvSpPr>
              <p:cNvPr id="14" name="pole tekstowe 13">
                <a:extLst>
                  <a:ext uri="{FF2B5EF4-FFF2-40B4-BE49-F238E27FC236}">
                    <a16:creationId xmlns:a16="http://schemas.microsoft.com/office/drawing/2014/main" id="{F72168CB-E6D8-A11E-734C-DDB79A5061AE}"/>
                  </a:ext>
                </a:extLst>
              </p:cNvPr>
              <p:cNvSpPr txBox="1">
                <a:spLocks noRot="1" noChangeAspect="1" noMove="1" noResize="1" noEditPoints="1" noAdjustHandles="1" noChangeArrowheads="1" noChangeShapeType="1" noTextEdit="1"/>
              </p:cNvSpPr>
              <p:nvPr/>
            </p:nvSpPr>
            <p:spPr>
              <a:xfrm>
                <a:off x="92365" y="5442774"/>
                <a:ext cx="6096000" cy="62959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pole tekstowe 7">
                <a:extLst>
                  <a:ext uri="{FF2B5EF4-FFF2-40B4-BE49-F238E27FC236}">
                    <a16:creationId xmlns:a16="http://schemas.microsoft.com/office/drawing/2014/main" id="{99C57E12-2254-5629-E670-735971A3253A}"/>
                  </a:ext>
                </a:extLst>
              </p:cNvPr>
              <p:cNvSpPr txBox="1"/>
              <p:nvPr/>
            </p:nvSpPr>
            <p:spPr>
              <a:xfrm>
                <a:off x="5194517" y="4511310"/>
                <a:ext cx="2448272" cy="830997"/>
              </a:xfrm>
              <a:prstGeom prst="rect">
                <a:avLst/>
              </a:prstGeom>
              <a:noFill/>
            </p:spPr>
            <p:txBody>
              <a:bodyPr wrap="square">
                <a:spAutoFit/>
              </a:bodyPr>
              <a:lstStyle/>
              <a:p>
                <a14:m>
                  <m:oMath xmlns:m="http://schemas.openxmlformats.org/officeDocument/2006/math">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𝑢</m:t>
                    </m:r>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 </m:t>
                    </m:r>
                  </m:oMath>
                </a14:m>
                <a:r>
                  <a:rPr kumimoji="0" lang="pl-PL" altLang="pl-PL" sz="1600" b="0" i="1" u="none" strike="noStrike" cap="none" normalizeH="0" baseline="0" dirty="0">
                    <a:ln>
                      <a:noFill/>
                    </a:ln>
                    <a:solidFill>
                      <a:schemeClr val="tx1"/>
                    </a:solidFill>
                    <a:effectLst/>
                    <a:cs typeface="Arial" panose="020B0604020202020204" pitchFamily="34" charset="0"/>
                  </a:rPr>
                  <a:t>Displacement</a:t>
                </a:r>
              </a:p>
              <a:p>
                <a14:m>
                  <m:oMath xmlns:m="http://schemas.openxmlformats.org/officeDocument/2006/math">
                    <m:acc>
                      <m:accPr>
                        <m:chr m:val="̇"/>
                        <m:ctrlP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ctrlPr>
                      </m:accPr>
                      <m:e>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𝑢</m:t>
                        </m:r>
                      </m:e>
                    </m:acc>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 </m:t>
                    </m:r>
                  </m:oMath>
                </a14:m>
                <a:r>
                  <a:rPr lang="pl-PL" sz="1600" dirty="0">
                    <a:solidFill>
                      <a:schemeClr val="tx1"/>
                    </a:solidFill>
                  </a:rPr>
                  <a:t>Velocity</a:t>
                </a:r>
              </a:p>
              <a:p>
                <a14:m>
                  <m:oMath xmlns:m="http://schemas.openxmlformats.org/officeDocument/2006/math">
                    <m:acc>
                      <m:accPr>
                        <m:chr m:val="̈"/>
                        <m:ctrlP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ctrlPr>
                      </m:accPr>
                      <m:e>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𝑢</m:t>
                        </m:r>
                      </m:e>
                    </m:acc>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m:t>
                    </m:r>
                  </m:oMath>
                </a14:m>
                <a:r>
                  <a:rPr lang="pl-PL" sz="1600" dirty="0">
                    <a:solidFill>
                      <a:schemeClr val="tx1"/>
                    </a:solidFill>
                  </a:rPr>
                  <a:t> Acceleration</a:t>
                </a:r>
              </a:p>
            </p:txBody>
          </p:sp>
        </mc:Choice>
        <mc:Fallback xmlns="">
          <p:sp>
            <p:nvSpPr>
              <p:cNvPr id="8" name="pole tekstowe 7">
                <a:extLst>
                  <a:ext uri="{FF2B5EF4-FFF2-40B4-BE49-F238E27FC236}">
                    <a16:creationId xmlns:a16="http://schemas.microsoft.com/office/drawing/2014/main" id="{99C57E12-2254-5629-E670-735971A3253A}"/>
                  </a:ext>
                </a:extLst>
              </p:cNvPr>
              <p:cNvSpPr txBox="1">
                <a:spLocks noRot="1" noChangeAspect="1" noMove="1" noResize="1" noEditPoints="1" noAdjustHandles="1" noChangeArrowheads="1" noChangeShapeType="1" noTextEdit="1"/>
              </p:cNvSpPr>
              <p:nvPr/>
            </p:nvSpPr>
            <p:spPr>
              <a:xfrm>
                <a:off x="5194517" y="4511310"/>
                <a:ext cx="2448272" cy="830997"/>
              </a:xfrm>
              <a:prstGeom prst="rect">
                <a:avLst/>
              </a:prstGeom>
              <a:blipFill>
                <a:blip r:embed="rId7"/>
                <a:stretch>
                  <a:fillRect t="-2206" b="-8824"/>
                </a:stretch>
              </a:blipFill>
            </p:spPr>
            <p:txBody>
              <a:bodyPr/>
              <a:lstStyle/>
              <a:p>
                <a:r>
                  <a:rPr lang="en-US">
                    <a:noFill/>
                  </a:rPr>
                  <a:t> </a:t>
                </a:r>
              </a:p>
            </p:txBody>
          </p:sp>
        </mc:Fallback>
      </mc:AlternateContent>
    </p:spTree>
    <p:extLst>
      <p:ext uri="{BB962C8B-B14F-4D97-AF65-F5344CB8AC3E}">
        <p14:creationId xmlns:p14="http://schemas.microsoft.com/office/powerpoint/2010/main" val="4220172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E4C64-1D0A-F0F5-F744-A96830462C22}"/>
              </a:ext>
            </a:extLst>
          </p:cNvPr>
          <p:cNvSpPr>
            <a:spLocks noGrp="1"/>
          </p:cNvSpPr>
          <p:nvPr>
            <p:ph type="sldNum" sz="quarter" idx="11"/>
          </p:nvPr>
        </p:nvSpPr>
        <p:spPr/>
        <p:txBody>
          <a:bodyPr/>
          <a:lstStyle/>
          <a:p>
            <a:fld id="{F0D23093-2AB0-F74C-B865-1A12A15B650E}" type="slidenum">
              <a:rPr lang="en-US" smtClean="0"/>
              <a:pPr/>
              <a:t>14</a:t>
            </a:fld>
            <a:endParaRPr lang="en-US" dirty="0"/>
          </a:p>
        </p:txBody>
      </p:sp>
      <p:sp>
        <p:nvSpPr>
          <p:cNvPr id="3" name="Title 2">
            <a:extLst>
              <a:ext uri="{FF2B5EF4-FFF2-40B4-BE49-F238E27FC236}">
                <a16:creationId xmlns:a16="http://schemas.microsoft.com/office/drawing/2014/main" id="{8FED66CD-E577-6BAE-EBAC-D275DB92353E}"/>
              </a:ext>
            </a:extLst>
          </p:cNvPr>
          <p:cNvSpPr>
            <a:spLocks noGrp="1"/>
          </p:cNvSpPr>
          <p:nvPr>
            <p:ph type="title"/>
          </p:nvPr>
        </p:nvSpPr>
        <p:spPr/>
        <p:txBody>
          <a:bodyPr/>
          <a:lstStyle/>
          <a:p>
            <a:r>
              <a:rPr lang="pl-PL" dirty="0"/>
              <a:t>Explicit vs Implicit - Characteristics</a:t>
            </a:r>
            <a:endParaRPr lang="en-DE" dirty="0"/>
          </a:p>
        </p:txBody>
      </p:sp>
      <p:graphicFrame>
        <p:nvGraphicFramePr>
          <p:cNvPr id="5" name="Table 5">
            <a:extLst>
              <a:ext uri="{FF2B5EF4-FFF2-40B4-BE49-F238E27FC236}">
                <a16:creationId xmlns:a16="http://schemas.microsoft.com/office/drawing/2014/main" id="{EC4E02E8-518C-1C8C-67C0-5A937563E739}"/>
              </a:ext>
            </a:extLst>
          </p:cNvPr>
          <p:cNvGraphicFramePr>
            <a:graphicFrameLocks noGrp="1"/>
          </p:cNvGraphicFramePr>
          <p:nvPr>
            <p:extLst>
              <p:ext uri="{D42A27DB-BD31-4B8C-83A1-F6EECF244321}">
                <p14:modId xmlns:p14="http://schemas.microsoft.com/office/powerpoint/2010/main" val="4213506790"/>
              </p:ext>
            </p:extLst>
          </p:nvPr>
        </p:nvGraphicFramePr>
        <p:xfrm>
          <a:off x="1775520" y="1683747"/>
          <a:ext cx="8128000" cy="3296937"/>
        </p:xfrm>
        <a:graphic>
          <a:graphicData uri="http://schemas.openxmlformats.org/drawingml/2006/table">
            <a:tbl>
              <a:tblPr firstRow="1" bandRow="1">
                <a:tableStyleId>{74C1A8A3-306A-4EB7-A6B1-4F7E0EB9C5D6}</a:tableStyleId>
              </a:tblPr>
              <a:tblGrid>
                <a:gridCol w="4064000">
                  <a:extLst>
                    <a:ext uri="{9D8B030D-6E8A-4147-A177-3AD203B41FA5}">
                      <a16:colId xmlns:a16="http://schemas.microsoft.com/office/drawing/2014/main" val="4016988709"/>
                    </a:ext>
                  </a:extLst>
                </a:gridCol>
                <a:gridCol w="4064000">
                  <a:extLst>
                    <a:ext uri="{9D8B030D-6E8A-4147-A177-3AD203B41FA5}">
                      <a16:colId xmlns:a16="http://schemas.microsoft.com/office/drawing/2014/main" val="3325275132"/>
                    </a:ext>
                  </a:extLst>
                </a:gridCol>
              </a:tblGrid>
              <a:tr h="6651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800" b="1" dirty="0"/>
                        <a:t>Explici</a:t>
                      </a:r>
                      <a:r>
                        <a:rPr lang="en-US" sz="2800" b="1" dirty="0"/>
                        <a:t>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800" b="1" dirty="0"/>
                        <a:t>Implicit</a:t>
                      </a:r>
                    </a:p>
                  </a:txBody>
                  <a:tcPr anchor="ctr"/>
                </a:tc>
                <a:extLst>
                  <a:ext uri="{0D108BD9-81ED-4DB2-BD59-A6C34878D82A}">
                    <a16:rowId xmlns:a16="http://schemas.microsoft.com/office/drawing/2014/main" val="317460378"/>
                  </a:ext>
                </a:extLst>
              </a:tr>
              <a:tr h="858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t>No iterations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If nonlinearity occurs, then method need iterative approach</a:t>
                      </a:r>
                      <a:endParaRPr lang="pl-PL" sz="1800" dirty="0"/>
                    </a:p>
                  </a:txBody>
                  <a:tcPr/>
                </a:tc>
                <a:extLst>
                  <a:ext uri="{0D108BD9-81ED-4DB2-BD59-A6C34878D82A}">
                    <a16:rowId xmlns:a16="http://schemas.microsoft.com/office/drawing/2014/main" val="1213617462"/>
                  </a:ext>
                </a:extLst>
              </a:tr>
              <a:tr h="858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t>Stability of the solution depends on time step size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t>Unconditionally stable</a:t>
                      </a:r>
                    </a:p>
                    <a:p>
                      <a:endParaRPr lang="en-DE" dirty="0"/>
                    </a:p>
                  </a:txBody>
                  <a:tcPr/>
                </a:tc>
                <a:extLst>
                  <a:ext uri="{0D108BD9-81ED-4DB2-BD59-A6C34878D82A}">
                    <a16:rowId xmlns:a16="http://schemas.microsoft.com/office/drawing/2014/main" val="1893088262"/>
                  </a:ext>
                </a:extLst>
              </a:tr>
              <a:tr h="858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800" dirty="0"/>
                        <a:t>Low memory requirements</a:t>
                      </a:r>
                    </a:p>
                    <a:p>
                      <a:endParaRPr lang="en-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Memory demanding due to need of inversion of stiffness matrix</a:t>
                      </a:r>
                      <a:endParaRPr lang="pl-PL" sz="1800" dirty="0"/>
                    </a:p>
                    <a:p>
                      <a:endParaRPr lang="en-DE" dirty="0"/>
                    </a:p>
                  </a:txBody>
                  <a:tcPr/>
                </a:tc>
                <a:extLst>
                  <a:ext uri="{0D108BD9-81ED-4DB2-BD59-A6C34878D82A}">
                    <a16:rowId xmlns:a16="http://schemas.microsoft.com/office/drawing/2014/main" val="4258404123"/>
                  </a:ext>
                </a:extLst>
              </a:tr>
            </a:tbl>
          </a:graphicData>
        </a:graphic>
      </p:graphicFrame>
    </p:spTree>
    <p:extLst>
      <p:ext uri="{BB962C8B-B14F-4D97-AF65-F5344CB8AC3E}">
        <p14:creationId xmlns:p14="http://schemas.microsoft.com/office/powerpoint/2010/main" val="3179999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D24A65-10B8-286A-F144-E9FA27A5B625}"/>
              </a:ext>
            </a:extLst>
          </p:cNvPr>
          <p:cNvSpPr>
            <a:spLocks noGrp="1"/>
          </p:cNvSpPr>
          <p:nvPr>
            <p:ph type="title"/>
          </p:nvPr>
        </p:nvSpPr>
        <p:spPr/>
        <p:txBody>
          <a:bodyPr/>
          <a:lstStyle/>
          <a:p>
            <a:r>
              <a:rPr lang="pl-PL" dirty="0"/>
              <a:t>Time Step</a:t>
            </a:r>
            <a:br>
              <a:rPr lang="en-US" dirty="0"/>
            </a:b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18375" y="994418"/>
            <a:ext cx="5702425" cy="4720582"/>
          </a:xfrm>
        </p:spPr>
        <p:txBody>
          <a:bodyPr>
            <a:normAutofit/>
          </a:bodyPr>
          <a:lstStyle/>
          <a:p>
            <a:pPr>
              <a:lnSpc>
                <a:spcPct val="150000"/>
              </a:lnSpc>
            </a:pPr>
            <a:r>
              <a:rPr lang="en-US" sz="2000" dirty="0"/>
              <a:t>It is </a:t>
            </a:r>
            <a:r>
              <a:rPr lang="pl-PL" sz="2000" dirty="0"/>
              <a:t>a segment of time of finite length, which must be adjusted to the speed of wave propagation. The size of the time step is determined by the CFL (Courant-Friedrich-Levy) criterion for each element. </a:t>
            </a:r>
            <a:endParaRPr lang="en-US" sz="2000" dirty="0"/>
          </a:p>
          <a:p>
            <a:pPr>
              <a:lnSpc>
                <a:spcPct val="150000"/>
              </a:lnSpc>
            </a:pPr>
            <a:r>
              <a:rPr lang="pl-PL" sz="2000" dirty="0"/>
              <a:t>The size of the time step to be used in the simulation is determined by the relationship:</a:t>
            </a:r>
            <a:endParaRPr lang="en-US" sz="2000" dirty="0"/>
          </a:p>
          <a:p>
            <a:pPr algn="just">
              <a:lnSpc>
                <a:spcPct val="150000"/>
              </a:lnSpc>
            </a:pPr>
            <a:endParaRPr lang="en-US" sz="2000" b="0" i="0" u="none" strike="noStrike" dirty="0">
              <a:effectLst/>
              <a:latin typeface="Calibri" panose="020F0502020204030204" pitchFamily="34" charset="0"/>
            </a:endParaRPr>
          </a:p>
          <a:p>
            <a:pPr algn="just">
              <a:lnSpc>
                <a:spcPct val="150000"/>
              </a:lnSpc>
            </a:pPr>
            <a:r>
              <a:rPr lang="en-US" sz="2000" b="0" i="0" u="none" strike="noStrike" dirty="0">
                <a:effectLst/>
                <a:latin typeface="Calibri" panose="020F0502020204030204" pitchFamily="34" charset="0"/>
              </a:rPr>
              <a:t>Solution time step = min(all element time steps)</a:t>
            </a:r>
            <a:endParaRPr lang="pl-PL" sz="2000" dirty="0"/>
          </a:p>
          <a:p>
            <a:pPr marL="0" indent="0">
              <a:lnSpc>
                <a:spcPct val="150000"/>
              </a:lnSpc>
              <a:buNone/>
            </a:pPr>
            <a:endParaRPr lang="en-US" sz="2000" dirty="0"/>
          </a:p>
        </p:txBody>
      </p:sp>
      <p:pic>
        <p:nvPicPr>
          <p:cNvPr id="6" name="Obraz 5">
            <a:extLst>
              <a:ext uri="{FF2B5EF4-FFF2-40B4-BE49-F238E27FC236}">
                <a16:creationId xmlns:a16="http://schemas.microsoft.com/office/drawing/2014/main" id="{AD2814CA-CB96-4E8C-BDA9-03C3B18D6CEC}"/>
              </a:ext>
            </a:extLst>
          </p:cNvPr>
          <p:cNvPicPr>
            <a:picLocks noChangeAspect="1"/>
          </p:cNvPicPr>
          <p:nvPr/>
        </p:nvPicPr>
        <p:blipFill>
          <a:blip r:embed="rId3"/>
          <a:stretch>
            <a:fillRect/>
          </a:stretch>
        </p:blipFill>
        <p:spPr>
          <a:xfrm>
            <a:off x="7032104" y="2060848"/>
            <a:ext cx="4962525" cy="1562100"/>
          </a:xfrm>
          <a:prstGeom prst="rect">
            <a:avLst/>
          </a:prstGeom>
        </p:spPr>
      </p:pic>
      <mc:AlternateContent xmlns:mc="http://schemas.openxmlformats.org/markup-compatibility/2006" xmlns:a14="http://schemas.microsoft.com/office/drawing/2010/main">
        <mc:Choice Requires="a14">
          <p:sp>
            <p:nvSpPr>
              <p:cNvPr id="5" name="pole tekstowe 7">
                <a:extLst>
                  <a:ext uri="{FF2B5EF4-FFF2-40B4-BE49-F238E27FC236}">
                    <a16:creationId xmlns:a16="http://schemas.microsoft.com/office/drawing/2014/main" id="{80992660-7C2B-C862-0A38-91001B037596}"/>
                  </a:ext>
                </a:extLst>
              </p:cNvPr>
              <p:cNvSpPr txBox="1"/>
              <p:nvPr/>
            </p:nvSpPr>
            <p:spPr>
              <a:xfrm>
                <a:off x="7464152" y="4005064"/>
                <a:ext cx="3312368" cy="1077218"/>
              </a:xfrm>
              <a:prstGeom prst="rect">
                <a:avLst/>
              </a:prstGeom>
              <a:noFill/>
            </p:spPr>
            <p:txBody>
              <a:bodyPr wrap="square">
                <a:spAutoFit/>
              </a:bodyPr>
              <a:lstStyle/>
              <a:p>
                <a14:m>
                  <m:oMath xmlns:m="http://schemas.openxmlformats.org/officeDocument/2006/math">
                    <m:r>
                      <a:rPr lang="en-US" altLang="pl-PL" sz="1600" b="0" i="1" smtClean="0">
                        <a:latin typeface="Cambria Math" panose="02040503050406030204" pitchFamily="18" charset="0"/>
                        <a:cs typeface="Arial" panose="020B0604020202020204" pitchFamily="34" charset="0"/>
                      </a:rPr>
                      <m:t>𝐿</m:t>
                    </m:r>
                    <m:r>
                      <a:rPr lang="pl-PL" altLang="pl-PL" sz="1600" i="1">
                        <a:latin typeface="Cambria Math" panose="02040503050406030204" pitchFamily="18" charset="0"/>
                        <a:cs typeface="Arial" panose="020B0604020202020204" pitchFamily="34" charset="0"/>
                      </a:rPr>
                      <m:t> </m:t>
                    </m:r>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m:t>
                    </m:r>
                  </m:oMath>
                </a14:m>
                <a:r>
                  <a:rPr kumimoji="0" lang="en-US" altLang="pl-PL" sz="1600" b="0" u="none" strike="noStrike" cap="none" normalizeH="0" baseline="0" dirty="0">
                    <a:ln>
                      <a:noFill/>
                    </a:ln>
                    <a:solidFill>
                      <a:schemeClr val="tx1"/>
                    </a:solidFill>
                    <a:effectLst/>
                    <a:cs typeface="Arial" panose="020B0604020202020204" pitchFamily="34" charset="0"/>
                  </a:rPr>
                  <a:t>characteristic length</a:t>
                </a:r>
                <a:endParaRPr kumimoji="0" lang="pl-PL" altLang="pl-PL" sz="1600" b="0" u="none" strike="noStrike" cap="none" normalizeH="0" baseline="0" dirty="0">
                  <a:ln>
                    <a:noFill/>
                  </a:ln>
                  <a:solidFill>
                    <a:schemeClr val="tx1"/>
                  </a:solidFill>
                  <a:effectLst/>
                  <a:cs typeface="Arial" panose="020B0604020202020204" pitchFamily="34" charset="0"/>
                </a:endParaRPr>
              </a:p>
              <a:p>
                <a14:m>
                  <m:oMath xmlns:m="http://schemas.openxmlformats.org/officeDocument/2006/math">
                    <m:r>
                      <a:rPr kumimoji="0" lang="en-US"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𝑐</m:t>
                    </m:r>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 </m:t>
                    </m:r>
                  </m:oMath>
                </a14:m>
                <a:r>
                  <a:rPr lang="en-US" sz="1600" dirty="0">
                    <a:solidFill>
                      <a:schemeClr val="tx1"/>
                    </a:solidFill>
                  </a:rPr>
                  <a:t>wave speed in the material</a:t>
                </a:r>
                <a:endParaRPr lang="pl-PL" sz="1600" dirty="0">
                  <a:solidFill>
                    <a:schemeClr val="tx1"/>
                  </a:solidFill>
                </a:endParaRPr>
              </a:p>
              <a:p>
                <a14:m>
                  <m:oMath xmlns:m="http://schemas.openxmlformats.org/officeDocument/2006/math">
                    <m:r>
                      <a:rPr kumimoji="0" lang="en-US"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𝐸</m:t>
                    </m:r>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m:t>
                    </m:r>
                  </m:oMath>
                </a14:m>
                <a:r>
                  <a:rPr lang="pl-PL" sz="1600" dirty="0">
                    <a:solidFill>
                      <a:schemeClr val="tx1"/>
                    </a:solidFill>
                  </a:rPr>
                  <a:t> </a:t>
                </a:r>
                <a:r>
                  <a:rPr lang="en-US" sz="1600" dirty="0">
                    <a:solidFill>
                      <a:schemeClr val="tx1"/>
                    </a:solidFill>
                  </a:rPr>
                  <a:t>Young’s Modulus</a:t>
                </a:r>
              </a:p>
              <a:p>
                <a14:m>
                  <m:oMath xmlns:m="http://schemas.openxmlformats.org/officeDocument/2006/math">
                    <m:r>
                      <a:rPr kumimoji="0" lang="en-US" altLang="pl-PL" sz="16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𝜌</m:t>
                    </m:r>
                    <m:r>
                      <a:rPr kumimoji="0" lang="pl-PL" altLang="pl-PL" sz="1600" b="0"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m:t>
                    </m:r>
                  </m:oMath>
                </a14:m>
                <a:r>
                  <a:rPr lang="pl-PL" sz="1600" dirty="0">
                    <a:solidFill>
                      <a:schemeClr val="tx1"/>
                    </a:solidFill>
                  </a:rPr>
                  <a:t> </a:t>
                </a:r>
                <a:r>
                  <a:rPr lang="en-US" sz="1600" dirty="0">
                    <a:solidFill>
                      <a:schemeClr val="tx1"/>
                    </a:solidFill>
                  </a:rPr>
                  <a:t>density</a:t>
                </a:r>
              </a:p>
            </p:txBody>
          </p:sp>
        </mc:Choice>
        <mc:Fallback xmlns="">
          <p:sp>
            <p:nvSpPr>
              <p:cNvPr id="5" name="pole tekstowe 7">
                <a:extLst>
                  <a:ext uri="{FF2B5EF4-FFF2-40B4-BE49-F238E27FC236}">
                    <a16:creationId xmlns:a16="http://schemas.microsoft.com/office/drawing/2014/main" id="{80992660-7C2B-C862-0A38-91001B037596}"/>
                  </a:ext>
                </a:extLst>
              </p:cNvPr>
              <p:cNvSpPr txBox="1">
                <a:spLocks noRot="1" noChangeAspect="1" noMove="1" noResize="1" noEditPoints="1" noAdjustHandles="1" noChangeArrowheads="1" noChangeShapeType="1" noTextEdit="1"/>
              </p:cNvSpPr>
              <p:nvPr/>
            </p:nvSpPr>
            <p:spPr>
              <a:xfrm>
                <a:off x="7464152" y="4005064"/>
                <a:ext cx="3312368" cy="1077218"/>
              </a:xfrm>
              <a:prstGeom prst="rect">
                <a:avLst/>
              </a:prstGeom>
              <a:blipFill>
                <a:blip r:embed="rId4"/>
                <a:stretch>
                  <a:fillRect t="-1695" b="-6215"/>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D288124C-07EA-DE8B-18D0-22A42ED3AEED}"/>
              </a:ext>
            </a:extLst>
          </p:cNvPr>
          <p:cNvGrpSpPr/>
          <p:nvPr/>
        </p:nvGrpSpPr>
        <p:grpSpPr>
          <a:xfrm>
            <a:off x="10056440" y="710098"/>
            <a:ext cx="2639743" cy="475378"/>
            <a:chOff x="7393377" y="187424"/>
            <a:chExt cx="3381128" cy="415050"/>
          </a:xfrm>
        </p:grpSpPr>
        <p:sp>
          <p:nvSpPr>
            <p:cNvPr id="8" name="TextBox 7">
              <a:extLst>
                <a:ext uri="{FF2B5EF4-FFF2-40B4-BE49-F238E27FC236}">
                  <a16:creationId xmlns:a16="http://schemas.microsoft.com/office/drawing/2014/main" id="{4CF865CE-EE7C-6365-BD26-C9BB1D847443}"/>
                </a:ext>
              </a:extLst>
            </p:cNvPr>
            <p:cNvSpPr txBox="1"/>
            <p:nvPr/>
          </p:nvSpPr>
          <p:spPr>
            <a:xfrm>
              <a:off x="7912176" y="187424"/>
              <a:ext cx="2862329" cy="403077"/>
            </a:xfrm>
            <a:prstGeom prst="rect">
              <a:avLst/>
            </a:prstGeom>
            <a:noFill/>
          </p:spPr>
          <p:txBody>
            <a:bodyPr wrap="square">
              <a:spAutoFit/>
            </a:bodyPr>
            <a:lstStyle/>
            <a:p>
              <a:r>
                <a:rPr lang="en-US" sz="1200" dirty="0">
                  <a:hlinkClick r:id="rId5"/>
                </a:rPr>
                <a:t>Time Integration - ANSYS Innovation Courses</a:t>
              </a:r>
              <a:endParaRPr lang="en-US" sz="1200" dirty="0">
                <a:solidFill>
                  <a:schemeClr val="accent3"/>
                </a:solidFill>
              </a:endParaRPr>
            </a:p>
          </p:txBody>
        </p:sp>
        <p:pic>
          <p:nvPicPr>
            <p:cNvPr id="9" name="Graphic 8" descr="Internet outline">
              <a:extLst>
                <a:ext uri="{FF2B5EF4-FFF2-40B4-BE49-F238E27FC236}">
                  <a16:creationId xmlns:a16="http://schemas.microsoft.com/office/drawing/2014/main" id="{96938187-401F-D3B3-AA10-EBCA6516AE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93377" y="234040"/>
              <a:ext cx="500708" cy="368434"/>
            </a:xfrm>
            <a:prstGeom prst="rect">
              <a:avLst/>
            </a:prstGeom>
          </p:spPr>
        </p:pic>
      </p:grpSp>
    </p:spTree>
    <p:extLst>
      <p:ext uri="{BB962C8B-B14F-4D97-AF65-F5344CB8AC3E}">
        <p14:creationId xmlns:p14="http://schemas.microsoft.com/office/powerpoint/2010/main" val="74045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4F79AB-D1C3-BD61-EA74-E4EFC8AEE86B}"/>
              </a:ext>
            </a:extLst>
          </p:cNvPr>
          <p:cNvSpPr>
            <a:spLocks noGrp="1"/>
          </p:cNvSpPr>
          <p:nvPr>
            <p:ph type="sldNum" sz="quarter" idx="11"/>
          </p:nvPr>
        </p:nvSpPr>
        <p:spPr/>
        <p:txBody>
          <a:bodyPr/>
          <a:lstStyle/>
          <a:p>
            <a:fld id="{F0D23093-2AB0-F74C-B865-1A12A15B650E}" type="slidenum">
              <a:rPr lang="en-US" smtClean="0"/>
              <a:pPr/>
              <a:t>16</a:t>
            </a:fld>
            <a:endParaRPr lang="en-US" dirty="0"/>
          </a:p>
        </p:txBody>
      </p:sp>
      <p:sp>
        <p:nvSpPr>
          <p:cNvPr id="3" name="Title 2">
            <a:extLst>
              <a:ext uri="{FF2B5EF4-FFF2-40B4-BE49-F238E27FC236}">
                <a16:creationId xmlns:a16="http://schemas.microsoft.com/office/drawing/2014/main" id="{D262C4FB-A4DF-5A9A-EC09-09A118307143}"/>
              </a:ext>
            </a:extLst>
          </p:cNvPr>
          <p:cNvSpPr>
            <a:spLocks noGrp="1"/>
          </p:cNvSpPr>
          <p:nvPr>
            <p:ph type="title"/>
          </p:nvPr>
        </p:nvSpPr>
        <p:spPr/>
        <p:txBody>
          <a:bodyPr/>
          <a:lstStyle/>
          <a:p>
            <a:r>
              <a:rPr lang="pl-PL" dirty="0"/>
              <a:t>Time Step</a:t>
            </a:r>
            <a:r>
              <a:rPr lang="en-US" dirty="0"/>
              <a:t> Calculation</a:t>
            </a:r>
            <a:br>
              <a:rPr lang="en-US" dirty="0"/>
            </a:br>
            <a:endParaRPr lang="en-DE" dirty="0"/>
          </a:p>
        </p:txBody>
      </p:sp>
      <p:sp>
        <p:nvSpPr>
          <p:cNvPr id="4" name="Text Placeholder 3">
            <a:extLst>
              <a:ext uri="{FF2B5EF4-FFF2-40B4-BE49-F238E27FC236}">
                <a16:creationId xmlns:a16="http://schemas.microsoft.com/office/drawing/2014/main" id="{CC8732C1-55C1-19FC-B2E4-6C5BBD4113B2}"/>
              </a:ext>
            </a:extLst>
          </p:cNvPr>
          <p:cNvSpPr>
            <a:spLocks noGrp="1"/>
          </p:cNvSpPr>
          <p:nvPr>
            <p:ph type="body" sz="quarter" idx="13"/>
          </p:nvPr>
        </p:nvSpPr>
        <p:spPr>
          <a:xfrm>
            <a:off x="609599" y="1447800"/>
            <a:ext cx="6134473" cy="4141440"/>
          </a:xfrm>
        </p:spPr>
        <p:txBody>
          <a:bodyPr>
            <a:normAutofit fontScale="92500" lnSpcReduction="10000"/>
          </a:bodyPr>
          <a:lstStyle/>
          <a:p>
            <a:pPr marL="0" indent="0">
              <a:buNone/>
            </a:pPr>
            <a:r>
              <a:rPr lang="en-US" dirty="0"/>
              <a:t>For a solid element, the time step is calculated from the relationship:</a:t>
            </a:r>
          </a:p>
          <a:p>
            <a:pPr marL="0" indent="0">
              <a:buNone/>
            </a:pPr>
            <a:endParaRPr lang="en-US" dirty="0"/>
          </a:p>
          <a:p>
            <a:pPr marL="0" indent="0">
              <a:buNone/>
            </a:pPr>
            <a:r>
              <a:rPr lang="en-US" dirty="0"/>
              <a:t>Where:</a:t>
            </a:r>
          </a:p>
          <a:p>
            <a:pPr marL="0" indent="0">
              <a:buNone/>
            </a:pPr>
            <a:r>
              <a:rPr lang="en-US" dirty="0"/>
              <a:t>L - characteristic dimension (shortest edge or height)</a:t>
            </a:r>
          </a:p>
          <a:p>
            <a:pPr marL="0" indent="0">
              <a:buNone/>
            </a:pPr>
            <a:r>
              <a:rPr lang="en-US" dirty="0"/>
              <a:t>c - speed of sound</a:t>
            </a:r>
          </a:p>
          <a:p>
            <a:pPr marL="0" indent="0">
              <a:buNone/>
            </a:pPr>
            <a:endParaRPr lang="en-US" dirty="0"/>
          </a:p>
          <a:p>
            <a:pPr marL="0" indent="0">
              <a:buNone/>
            </a:pPr>
            <a:r>
              <a:rPr lang="en-US" dirty="0"/>
              <a:t>The speed of sound will depend on the type of finite element used in the simulation and the properties of the material.</a:t>
            </a:r>
          </a:p>
          <a:p>
            <a:pPr marL="0" indent="0">
              <a:buNone/>
            </a:pPr>
            <a:endParaRPr lang="en-US" dirty="0"/>
          </a:p>
          <a:p>
            <a:pPr marL="0" indent="0">
              <a:buNone/>
            </a:pPr>
            <a:endParaRPr lang="en-DE" dirty="0"/>
          </a:p>
        </p:txBody>
      </p:sp>
      <p:pic>
        <p:nvPicPr>
          <p:cNvPr id="5" name="Obraz 3">
            <a:extLst>
              <a:ext uri="{FF2B5EF4-FFF2-40B4-BE49-F238E27FC236}">
                <a16:creationId xmlns:a16="http://schemas.microsoft.com/office/drawing/2014/main" id="{A3E8BEBD-189F-A8CD-5937-553C6BACB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240" y="1163588"/>
            <a:ext cx="2210168" cy="2202160"/>
          </a:xfrm>
          <a:prstGeom prst="rect">
            <a:avLst/>
          </a:prstGeom>
        </p:spPr>
      </p:pic>
      <p:pic>
        <p:nvPicPr>
          <p:cNvPr id="6" name="Obraz 4">
            <a:extLst>
              <a:ext uri="{FF2B5EF4-FFF2-40B4-BE49-F238E27FC236}">
                <a16:creationId xmlns:a16="http://schemas.microsoft.com/office/drawing/2014/main" id="{9A0C8530-4A08-B648-2D09-2D89F8E29F9B}"/>
              </a:ext>
            </a:extLst>
          </p:cNvPr>
          <p:cNvPicPr>
            <a:picLocks noChangeAspect="1"/>
          </p:cNvPicPr>
          <p:nvPr/>
        </p:nvPicPr>
        <p:blipFill>
          <a:blip r:embed="rId3"/>
          <a:stretch>
            <a:fillRect/>
          </a:stretch>
        </p:blipFill>
        <p:spPr>
          <a:xfrm>
            <a:off x="7320136" y="3480751"/>
            <a:ext cx="3877295" cy="2712393"/>
          </a:xfrm>
          <a:prstGeom prst="rect">
            <a:avLst/>
          </a:prstGeom>
        </p:spPr>
      </p:pic>
    </p:spTree>
    <p:extLst>
      <p:ext uri="{BB962C8B-B14F-4D97-AF65-F5344CB8AC3E}">
        <p14:creationId xmlns:p14="http://schemas.microsoft.com/office/powerpoint/2010/main" val="1299796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E3232D4-C93A-0A5B-7BBD-02051D3B5862}"/>
              </a:ext>
            </a:extLst>
          </p:cNvPr>
          <p:cNvSpPr>
            <a:spLocks noGrp="1"/>
          </p:cNvSpPr>
          <p:nvPr>
            <p:ph type="title"/>
          </p:nvPr>
        </p:nvSpPr>
        <p:spPr/>
        <p:txBody>
          <a:bodyPr/>
          <a:lstStyle/>
          <a:p>
            <a:r>
              <a:rPr lang="pl-PL" dirty="0"/>
              <a:t>Time Step - Courant-Friedrichs-Levy condition</a:t>
            </a:r>
            <a:br>
              <a:rPr lang="en-US" dirty="0"/>
            </a:br>
            <a:endParaRPr lang="en-DE" dirty="0"/>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599" y="1447800"/>
                <a:ext cx="11175033" cy="4572000"/>
              </a:xfrm>
            </p:spPr>
            <p:txBody>
              <a:bodyPr/>
              <a:lstStyle/>
              <a:p>
                <a:pPr marL="0" indent="0">
                  <a:buNone/>
                </a:pPr>
                <a:r>
                  <a:rPr lang="en-US" dirty="0"/>
                  <a:t>A necessary condition for the stability of difference schemes in the class of infinitely-differentiable coefficients. Let </a:t>
                </a:r>
                <a:r>
                  <a:rPr lang="en-US" i="1" dirty="0"/>
                  <a:t>Ω(P) </a:t>
                </a:r>
                <a:r>
                  <a:rPr lang="en-US" dirty="0"/>
                  <a:t>be the dependence region for the value of the solution with respect to one of the coefficients (in particular, the latter might be an initial condition) and let </a:t>
                </a:r>
                <a:r>
                  <a:rPr lang="en-US" i="1" dirty="0"/>
                  <a:t>Ωh(P) </a:t>
                </a:r>
                <a:r>
                  <a:rPr lang="en-US" dirty="0"/>
                  <a:t>be the dependence region of the value </a:t>
                </a:r>
                <a:r>
                  <a:rPr lang="en-US" i="1" dirty="0"/>
                  <a:t>uh(P) </a:t>
                </a:r>
                <a:r>
                  <a:rPr lang="en-US" dirty="0"/>
                  <a:t>of the solution to the corresponding difference equation. A necessary condition for </a:t>
                </a:r>
                <a:r>
                  <a:rPr lang="en-US" i="1" dirty="0"/>
                  <a:t>uh(P) </a:t>
                </a:r>
                <a:r>
                  <a:rPr lang="en-US" dirty="0"/>
                  <a:t>to be convergent to </a:t>
                </a:r>
                <a:r>
                  <a:rPr lang="en-US" i="1" dirty="0"/>
                  <a:t>u(P) </a:t>
                </a:r>
                <a:r>
                  <a:rPr lang="en-US" dirty="0"/>
                  <a:t>is that, as the grid spacing h is diminished, the dependence region of the difference equation covers the dependence region of the differential equation, in the sense that </a:t>
                </a:r>
              </a:p>
              <a:p>
                <a:pPr marL="0" indent="0" algn="r">
                  <a:buNone/>
                </a:pPr>
                <a:endParaRPr lang="en-US" i="1" dirty="0">
                  <a:latin typeface="Cambria Math" panose="02040503050406030204" pitchFamily="18" charset="0"/>
                  <a:ea typeface="Cambria Math" panose="02040503050406030204" pitchFamily="18" charset="0"/>
                </a:endParaRPr>
              </a:p>
              <a:p>
                <a:pPr marL="0" indent="0" algn="r">
                  <a:buNone/>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ea typeface="Cambria Math" panose="02040503050406030204" pitchFamily="18" charset="0"/>
                        </a:rPr>
                        <m:t>Ω</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𝑃</m:t>
                          </m:r>
                        </m:e>
                      </m:d>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func>
                            <m:funcPr>
                              <m:ctrlPr>
                                <a:rPr lang="en-US" b="0" i="1" smtClean="0">
                                  <a:latin typeface="Cambria Math" panose="02040503050406030204" pitchFamily="18" charset="0"/>
                                  <a:ea typeface="Cambria Math" panose="02040503050406030204" pitchFamily="18" charset="0"/>
                                </a:rPr>
                              </m:ctrlPr>
                            </m:funcPr>
                            <m:fName>
                              <m:limLow>
                                <m:limLowPr>
                                  <m:ctrlPr>
                                    <a:rPr lang="en-US" b="0" i="1" smtClean="0">
                                      <a:latin typeface="Cambria Math" panose="02040503050406030204" pitchFamily="18" charset="0"/>
                                      <a:ea typeface="Cambria Math" panose="02040503050406030204" pitchFamily="18" charset="0"/>
                                    </a:rPr>
                                  </m:ctrlPr>
                                </m:limLowPr>
                                <m:e>
                                  <m:r>
                                    <m:rPr>
                                      <m:sty m:val="p"/>
                                    </m:rPr>
                                    <a:rPr lang="en-US" b="0" i="0" smtClean="0">
                                      <a:latin typeface="Cambria Math" panose="02040503050406030204" pitchFamily="18" charset="0"/>
                                      <a:ea typeface="Cambria Math" panose="02040503050406030204" pitchFamily="18" charset="0"/>
                                    </a:rPr>
                                    <m:t>lim</m:t>
                                  </m:r>
                                </m:e>
                                <m:lim>
                                  <m:r>
                                    <a:rPr lang="en-US" b="0" i="1" smtClean="0">
                                      <a:latin typeface="Cambria Math" panose="02040503050406030204" pitchFamily="18" charset="0"/>
                                      <a:ea typeface="Cambria Math" panose="02040503050406030204" pitchFamily="18" charset="0"/>
                                    </a:rPr>
                                    <m:t>h</m:t>
                                  </m:r>
                                  <m:r>
                                    <a:rPr lang="en-US" b="0" i="1" smtClean="0">
                                      <a:latin typeface="Cambria Math" panose="02040503050406030204" pitchFamily="18" charset="0"/>
                                      <a:ea typeface="Cambria Math" panose="02040503050406030204" pitchFamily="18" charset="0"/>
                                    </a:rPr>
                                    <m:t>→0</m:t>
                                  </m:r>
                                </m:lim>
                              </m:limLow>
                            </m:fName>
                            <m:e>
                              <m:r>
                                <a:rPr lang="en-US" b="0" i="1" smtClean="0">
                                  <a:latin typeface="Cambria Math" panose="02040503050406030204" pitchFamily="18" charset="0"/>
                                  <a:ea typeface="Cambria Math" panose="02040503050406030204" pitchFamily="18" charset="0"/>
                                </a:rPr>
                                <m:t> </m:t>
                              </m:r>
                            </m:e>
                          </m:func>
                        </m:e>
                      </m:acc>
                      <m:sSub>
                        <m:sSubPr>
                          <m:ctrlPr>
                            <a:rPr lang="en-DE"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rPr>
                            <m:t>h</m:t>
                          </m:r>
                        </m:sub>
                      </m:sSub>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oMath>
                  </m:oMathPara>
                </a14:m>
                <a:endParaRPr lang="en-US" dirty="0"/>
              </a:p>
              <a:p>
                <a:pPr marL="0" indent="0" algn="r">
                  <a:buNone/>
                </a:pPr>
                <a:endParaRPr lang="en-US" dirty="0"/>
              </a:p>
              <a:p>
                <a:pPr marL="0" indent="0" algn="r">
                  <a:buNone/>
                </a:pPr>
                <a:r>
                  <a:rPr lang="en-US" dirty="0"/>
                  <a:t>[Encyclopedia of Mathematics]</a:t>
                </a:r>
              </a:p>
              <a:p>
                <a:pPr marL="0" indent="0">
                  <a:buNone/>
                </a:pPr>
                <a:endParaRPr lang="en-US" dirty="0"/>
              </a:p>
            </p:txBody>
          </p:sp>
        </mc:Choice>
        <mc:Fallback xmlns="">
          <p:sp>
            <p:nvSpPr>
              <p:cNvPr id="2" name="Text Placeholder 1">
                <a:extLst>
                  <a:ext uri="{FF2B5EF4-FFF2-40B4-BE49-F238E27FC236}">
                    <a16:creationId xmlns:a16="http://schemas.microsoft.com/office/drawing/2014/main" id="{AE2C3BA5-6E5F-4798-87B7-B8DFFB97930D}"/>
                  </a:ext>
                </a:extLst>
              </p:cNvPr>
              <p:cNvSpPr>
                <a:spLocks noGrp="1" noRot="1" noChangeAspect="1" noMove="1" noResize="1" noEditPoints="1" noAdjustHandles="1" noChangeArrowheads="1" noChangeShapeType="1" noTextEdit="1"/>
              </p:cNvSpPr>
              <p:nvPr>
                <p:ph type="body" sz="quarter" idx="13"/>
              </p:nvPr>
            </p:nvSpPr>
            <p:spPr>
              <a:xfrm>
                <a:off x="609599" y="1447800"/>
                <a:ext cx="11175033" cy="4572000"/>
              </a:xfrm>
              <a:blipFill>
                <a:blip r:embed="rId3"/>
                <a:stretch>
                  <a:fillRect l="-818" t="-1867" r="-1364" b="-2133"/>
                </a:stretch>
              </a:blipFill>
            </p:spPr>
            <p:txBody>
              <a:bodyPr/>
              <a:lstStyle/>
              <a:p>
                <a:r>
                  <a:rPr lang="en-US">
                    <a:noFill/>
                  </a:rPr>
                  <a:t> </a:t>
                </a:r>
              </a:p>
            </p:txBody>
          </p:sp>
        </mc:Fallback>
      </mc:AlternateContent>
      <p:sp>
        <p:nvSpPr>
          <p:cNvPr id="3" name="Rectangle 1">
            <a:extLst>
              <a:ext uri="{FF2B5EF4-FFF2-40B4-BE49-F238E27FC236}">
                <a16:creationId xmlns:a16="http://schemas.microsoft.com/office/drawing/2014/main" id="{CB44144F-379E-581E-7D93-D3906E1D8350}"/>
              </a:ext>
            </a:extLst>
          </p:cNvPr>
          <p:cNvSpPr>
            <a:spLocks noChangeArrowheads="1"/>
          </p:cNvSpPr>
          <p:nvPr/>
        </p:nvSpPr>
        <p:spPr bwMode="auto">
          <a:xfrm>
            <a:off x="540000" y="4212771"/>
            <a:ext cx="65000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altLang="pl-PL" sz="2000" b="0" i="0" u="none" strike="noStrike" cap="none" normalizeH="0" baseline="0" dirty="0">
              <a:ln>
                <a:noFill/>
              </a:ln>
              <a:solidFill>
                <a:schemeClr val="accent3"/>
              </a:solidFill>
              <a:effectLst/>
              <a:latin typeface="+mn-lt"/>
            </a:endParaRPr>
          </a:p>
        </p:txBody>
      </p:sp>
      <p:sp>
        <p:nvSpPr>
          <p:cNvPr id="10" name="TextBox 9">
            <a:extLst>
              <a:ext uri="{FF2B5EF4-FFF2-40B4-BE49-F238E27FC236}">
                <a16:creationId xmlns:a16="http://schemas.microsoft.com/office/drawing/2014/main" id="{CE18F243-F4F5-DDC5-20E8-C7A2B84B3367}"/>
              </a:ext>
            </a:extLst>
          </p:cNvPr>
          <p:cNvSpPr txBox="1"/>
          <p:nvPr/>
        </p:nvSpPr>
        <p:spPr>
          <a:xfrm>
            <a:off x="5638800" y="2971800"/>
            <a:ext cx="65" cy="276999"/>
          </a:xfrm>
          <a:prstGeom prst="rect">
            <a:avLst/>
          </a:prstGeom>
          <a:noFill/>
        </p:spPr>
        <p:txBody>
          <a:bodyPr wrap="none" lIns="0" tIns="0" rIns="0" bIns="0" rtlCol="0">
            <a:spAutoFit/>
          </a:bodyPr>
          <a:lstStyle/>
          <a:p>
            <a:endParaRPr lang="en-DE" dirty="0"/>
          </a:p>
        </p:txBody>
      </p:sp>
    </p:spTree>
    <p:extLst>
      <p:ext uri="{BB962C8B-B14F-4D97-AF65-F5344CB8AC3E}">
        <p14:creationId xmlns:p14="http://schemas.microsoft.com/office/powerpoint/2010/main" val="1329056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7AFEB3-42ED-0449-7C66-4019FF1FEA0C}"/>
              </a:ext>
            </a:extLst>
          </p:cNvPr>
          <p:cNvSpPr>
            <a:spLocks noGrp="1"/>
          </p:cNvSpPr>
          <p:nvPr>
            <p:ph type="title"/>
          </p:nvPr>
        </p:nvSpPr>
        <p:spPr/>
        <p:txBody>
          <a:bodyPr/>
          <a:lstStyle/>
          <a:p>
            <a:r>
              <a:rPr lang="en-US" dirty="0"/>
              <a:t>Energy Summary</a:t>
            </a: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599" y="1447800"/>
            <a:ext cx="5198369" cy="4572000"/>
          </a:xfrm>
        </p:spPr>
        <p:txBody>
          <a:bodyPr>
            <a:normAutofit fontScale="85000" lnSpcReduction="20000"/>
          </a:bodyPr>
          <a:lstStyle/>
          <a:p>
            <a:pPr marL="0" indent="0">
              <a:lnSpc>
                <a:spcPct val="120000"/>
              </a:lnSpc>
              <a:buNone/>
            </a:pPr>
            <a:r>
              <a:rPr lang="en-US" dirty="0"/>
              <a:t>A graph showing the change in energy values is called an energy balance. Based on it, we are able to initially verify the correctness of our model.</a:t>
            </a:r>
          </a:p>
          <a:p>
            <a:pPr marL="0" indent="0">
              <a:buNone/>
            </a:pPr>
            <a:endParaRPr lang="en-US" dirty="0"/>
          </a:p>
          <a:p>
            <a:pPr marL="0" indent="0">
              <a:lnSpc>
                <a:spcPct val="120000"/>
              </a:lnSpc>
              <a:buNone/>
            </a:pPr>
            <a:r>
              <a:rPr lang="en-US" dirty="0"/>
              <a:t>The total energy in a system includes the following types of energy:</a:t>
            </a:r>
          </a:p>
          <a:p>
            <a:pPr marL="0" indent="0">
              <a:buNone/>
            </a:pPr>
            <a:endParaRPr lang="en-US" dirty="0"/>
          </a:p>
          <a:p>
            <a:r>
              <a:rPr lang="en-US" dirty="0"/>
              <a:t>kinetic</a:t>
            </a:r>
          </a:p>
          <a:p>
            <a:r>
              <a:rPr lang="en-US" dirty="0"/>
              <a:t>internal</a:t>
            </a:r>
          </a:p>
          <a:p>
            <a:r>
              <a:rPr lang="en-US" dirty="0"/>
              <a:t>contact </a:t>
            </a:r>
          </a:p>
          <a:p>
            <a:r>
              <a:rPr lang="en-US" dirty="0"/>
              <a:t>hourglassing</a:t>
            </a:r>
          </a:p>
          <a:p>
            <a:r>
              <a:rPr lang="en-US" dirty="0"/>
              <a:t>damping</a:t>
            </a:r>
          </a:p>
        </p:txBody>
      </p:sp>
      <p:pic>
        <p:nvPicPr>
          <p:cNvPr id="7" name="Obraz 6">
            <a:extLst>
              <a:ext uri="{FF2B5EF4-FFF2-40B4-BE49-F238E27FC236}">
                <a16:creationId xmlns:a16="http://schemas.microsoft.com/office/drawing/2014/main" id="{3B54184A-96EC-D5B1-5D3B-13949FA162E9}"/>
              </a:ext>
            </a:extLst>
          </p:cNvPr>
          <p:cNvPicPr>
            <a:picLocks noChangeAspect="1"/>
          </p:cNvPicPr>
          <p:nvPr/>
        </p:nvPicPr>
        <p:blipFill>
          <a:blip r:embed="rId3"/>
          <a:stretch>
            <a:fillRect/>
          </a:stretch>
        </p:blipFill>
        <p:spPr>
          <a:xfrm>
            <a:off x="5807968" y="2492896"/>
            <a:ext cx="6187190" cy="2416299"/>
          </a:xfrm>
          <a:prstGeom prst="rect">
            <a:avLst/>
          </a:prstGeom>
        </p:spPr>
      </p:pic>
    </p:spTree>
    <p:extLst>
      <p:ext uri="{BB962C8B-B14F-4D97-AF65-F5344CB8AC3E}">
        <p14:creationId xmlns:p14="http://schemas.microsoft.com/office/powerpoint/2010/main" val="1851623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B2D85D-344A-8A4B-4D63-539AB2A13506}"/>
              </a:ext>
            </a:extLst>
          </p:cNvPr>
          <p:cNvSpPr>
            <a:spLocks noGrp="1"/>
          </p:cNvSpPr>
          <p:nvPr>
            <p:ph type="title"/>
          </p:nvPr>
        </p:nvSpPr>
        <p:spPr/>
        <p:txBody>
          <a:bodyPr/>
          <a:lstStyle/>
          <a:p>
            <a:r>
              <a:rPr lang="pl-PL" dirty="0"/>
              <a:t>Hourglassing</a:t>
            </a:r>
            <a:br>
              <a:rPr lang="en-US" dirty="0"/>
            </a:b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599" y="1447800"/>
            <a:ext cx="6134473" cy="4572000"/>
          </a:xfrm>
        </p:spPr>
        <p:txBody>
          <a:bodyPr>
            <a:normAutofit lnSpcReduction="10000"/>
          </a:bodyPr>
          <a:lstStyle/>
          <a:p>
            <a:pPr>
              <a:lnSpc>
                <a:spcPct val="150000"/>
              </a:lnSpc>
            </a:pPr>
            <a:r>
              <a:rPr lang="en-US" sz="2000" dirty="0"/>
              <a:t>Hourglass (HG) modes are nonphysical, zero-energy modes of deformation that produce zero strain and no stress. </a:t>
            </a:r>
          </a:p>
          <a:p>
            <a:pPr>
              <a:lnSpc>
                <a:spcPct val="150000"/>
              </a:lnSpc>
            </a:pPr>
            <a:r>
              <a:rPr lang="en-US" sz="2000" dirty="0"/>
              <a:t>Hourglass modes occur only in under-integrated (single integration point) solid, shell, and thick shell elements.</a:t>
            </a:r>
          </a:p>
          <a:p>
            <a:pPr>
              <a:lnSpc>
                <a:spcPct val="150000"/>
              </a:lnSpc>
            </a:pPr>
            <a:r>
              <a:rPr lang="en-US" sz="2000" dirty="0"/>
              <a:t> LS-DYNA has various algorithms for inhibiting hourglass modes. A total of twelve modes exist.</a:t>
            </a:r>
          </a:p>
          <a:p>
            <a:pPr>
              <a:lnSpc>
                <a:spcPct val="150000"/>
              </a:lnSpc>
            </a:pPr>
            <a:r>
              <a:rPr lang="en-US" sz="2000" dirty="0"/>
              <a:t>Hourglass energy shouldn’t exceed 5% to 10% of internal energy</a:t>
            </a:r>
          </a:p>
          <a:p>
            <a:pPr>
              <a:lnSpc>
                <a:spcPct val="150000"/>
              </a:lnSpc>
            </a:pPr>
            <a:endParaRPr lang="en-US" sz="2000" dirty="0"/>
          </a:p>
        </p:txBody>
      </p:sp>
      <p:pic>
        <p:nvPicPr>
          <p:cNvPr id="4099" name="Picture 3">
            <a:extLst>
              <a:ext uri="{FF2B5EF4-FFF2-40B4-BE49-F238E27FC236}">
                <a16:creationId xmlns:a16="http://schemas.microsoft.com/office/drawing/2014/main" id="{F8A37F5C-1523-930D-6435-23A25BD0BB4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953" y="4990129"/>
            <a:ext cx="1620000" cy="12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Obraz 8">
            <a:extLst>
              <a:ext uri="{FF2B5EF4-FFF2-40B4-BE49-F238E27FC236}">
                <a16:creationId xmlns:a16="http://schemas.microsoft.com/office/drawing/2014/main" id="{232A0B7D-759D-C60E-79DE-B5FD1C0081F0}"/>
              </a:ext>
            </a:extLst>
          </p:cNvPr>
          <p:cNvPicPr>
            <a:picLocks noChangeAspect="1"/>
          </p:cNvPicPr>
          <p:nvPr/>
        </p:nvPicPr>
        <p:blipFill>
          <a:blip r:embed="rId4"/>
          <a:stretch>
            <a:fillRect/>
          </a:stretch>
        </p:blipFill>
        <p:spPr>
          <a:xfrm>
            <a:off x="7176120" y="1484784"/>
            <a:ext cx="4522486" cy="2881261"/>
          </a:xfrm>
          <a:prstGeom prst="rect">
            <a:avLst/>
          </a:prstGeom>
        </p:spPr>
      </p:pic>
      <p:sp>
        <p:nvSpPr>
          <p:cNvPr id="11" name="pole tekstowe 10">
            <a:extLst>
              <a:ext uri="{FF2B5EF4-FFF2-40B4-BE49-F238E27FC236}">
                <a16:creationId xmlns:a16="http://schemas.microsoft.com/office/drawing/2014/main" id="{83AF9CD7-A7EF-AD53-490A-25B63262E553}"/>
              </a:ext>
            </a:extLst>
          </p:cNvPr>
          <p:cNvSpPr txBox="1"/>
          <p:nvPr/>
        </p:nvSpPr>
        <p:spPr>
          <a:xfrm>
            <a:off x="7111981" y="4493421"/>
            <a:ext cx="4650764" cy="369332"/>
          </a:xfrm>
          <a:prstGeom prst="rect">
            <a:avLst/>
          </a:prstGeom>
          <a:noFill/>
        </p:spPr>
        <p:txBody>
          <a:bodyPr wrap="square">
            <a:spAutoFit/>
          </a:bodyPr>
          <a:lstStyle/>
          <a:p>
            <a:r>
              <a:rPr lang="en-US" i="1" dirty="0"/>
              <a:t>The hourglass modes of an eight-node element</a:t>
            </a:r>
            <a:endParaRPr lang="pl-PL" i="1" dirty="0"/>
          </a:p>
        </p:txBody>
      </p:sp>
      <p:pic>
        <p:nvPicPr>
          <p:cNvPr id="17" name="Obraz 16">
            <a:extLst>
              <a:ext uri="{FF2B5EF4-FFF2-40B4-BE49-F238E27FC236}">
                <a16:creationId xmlns:a16="http://schemas.microsoft.com/office/drawing/2014/main" id="{DC3A74F6-9CFE-06AD-22E9-0A5181E8D27E}"/>
              </a:ext>
            </a:extLst>
          </p:cNvPr>
          <p:cNvPicPr>
            <a:picLocks/>
          </p:cNvPicPr>
          <p:nvPr/>
        </p:nvPicPr>
        <p:blipFill>
          <a:blip r:embed="rId5"/>
          <a:stretch>
            <a:fillRect/>
          </a:stretch>
        </p:blipFill>
        <p:spPr>
          <a:xfrm>
            <a:off x="9480376" y="4990129"/>
            <a:ext cx="1620000" cy="12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3228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D930AD-87D0-4B92-86EB-B28C69B6EEF8}"/>
              </a:ext>
            </a:extLst>
          </p:cNvPr>
          <p:cNvSpPr>
            <a:spLocks noGrp="1"/>
          </p:cNvSpPr>
          <p:nvPr>
            <p:ph type="sldNum" sz="quarter" idx="11"/>
          </p:nvPr>
        </p:nvSpPr>
        <p:spPr/>
        <p:txBody>
          <a:bodyPr/>
          <a:lstStyle/>
          <a:p>
            <a:fld id="{F0D23093-2AB0-F74C-B865-1A12A15B650E}" type="slidenum">
              <a:rPr lang="en-US" smtClean="0">
                <a:latin typeface="+mn-lt"/>
              </a:rPr>
              <a:pPr/>
              <a:t>2</a:t>
            </a:fld>
            <a:endParaRPr lang="en-US" dirty="0">
              <a:latin typeface="+mn-lt"/>
            </a:endParaRPr>
          </a:p>
        </p:txBody>
      </p:sp>
      <p:sp>
        <p:nvSpPr>
          <p:cNvPr id="3" name="Title 2">
            <a:extLst>
              <a:ext uri="{FF2B5EF4-FFF2-40B4-BE49-F238E27FC236}">
                <a16:creationId xmlns:a16="http://schemas.microsoft.com/office/drawing/2014/main" id="{DDC3F337-803D-43FE-A6E0-BC9DE6D1BB77}"/>
              </a:ext>
            </a:extLst>
          </p:cNvPr>
          <p:cNvSpPr>
            <a:spLocks noGrp="1"/>
          </p:cNvSpPr>
          <p:nvPr>
            <p:ph type="title"/>
          </p:nvPr>
        </p:nvSpPr>
        <p:spPr/>
        <p:txBody>
          <a:bodyPr/>
          <a:lstStyle/>
          <a:p>
            <a:r>
              <a:rPr lang="en-US" dirty="0">
                <a:latin typeface="+mn-lt"/>
              </a:rPr>
              <a:t>Learning objectives for this Lecture Unit</a:t>
            </a:r>
          </a:p>
        </p:txBody>
      </p:sp>
      <p:graphicFrame>
        <p:nvGraphicFramePr>
          <p:cNvPr id="5" name="Table 4">
            <a:extLst>
              <a:ext uri="{FF2B5EF4-FFF2-40B4-BE49-F238E27FC236}">
                <a16:creationId xmlns:a16="http://schemas.microsoft.com/office/drawing/2014/main" id="{9D412438-452A-4424-9F73-77843DE6992A}"/>
              </a:ext>
            </a:extLst>
          </p:cNvPr>
          <p:cNvGraphicFramePr>
            <a:graphicFrameLocks noGrp="1"/>
          </p:cNvGraphicFramePr>
          <p:nvPr>
            <p:extLst>
              <p:ext uri="{D42A27DB-BD31-4B8C-83A1-F6EECF244321}">
                <p14:modId xmlns:p14="http://schemas.microsoft.com/office/powerpoint/2010/main" val="755010895"/>
              </p:ext>
            </p:extLst>
          </p:nvPr>
        </p:nvGraphicFramePr>
        <p:xfrm>
          <a:off x="957742" y="1234620"/>
          <a:ext cx="10276514" cy="1972096"/>
        </p:xfrm>
        <a:graphic>
          <a:graphicData uri="http://schemas.openxmlformats.org/drawingml/2006/table">
            <a:tbl>
              <a:tblPr firstRow="1" bandRow="1">
                <a:tableStyleId>{2D5ABB26-0587-4C30-8999-92F81FD0307C}</a:tableStyleId>
              </a:tblPr>
              <a:tblGrid>
                <a:gridCol w="2770196">
                  <a:extLst>
                    <a:ext uri="{9D8B030D-6E8A-4147-A177-3AD203B41FA5}">
                      <a16:colId xmlns:a16="http://schemas.microsoft.com/office/drawing/2014/main" val="20000"/>
                    </a:ext>
                  </a:extLst>
                </a:gridCol>
                <a:gridCol w="750631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471989">
                <a:tc>
                  <a:txBody>
                    <a:bodyPr/>
                    <a:lstStyle/>
                    <a:p>
                      <a:pPr algn="l"/>
                      <a:r>
                        <a:rPr lang="en-GB" sz="1400" b="1" dirty="0">
                          <a:solidFill>
                            <a:sysClr val="windowText" lastClr="000000"/>
                          </a:solidFill>
                        </a:rPr>
                        <a:t>Knowledge and Understanding</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Knowledge and understanding of the concept of explicit dynamics</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8375">
                <a:tc>
                  <a:txBody>
                    <a:bodyPr/>
                    <a:lstStyle/>
                    <a:p>
                      <a:pPr algn="l"/>
                      <a:r>
                        <a:rPr lang="en-GB" sz="1400" b="1" dirty="0">
                          <a:solidFill>
                            <a:sysClr val="windowText" lastClr="000000"/>
                          </a:solidFill>
                        </a:rPr>
                        <a:t>Skills and Abilities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Ability to recognize what type of simulation method to implement for a dynamic process</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a:solidFill>
                            <a:sysClr val="windowText" lastClr="000000"/>
                          </a:solidFill>
                        </a:rPr>
                        <a:t>Values and Attitudes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Awareness of the importance of simulation in dynamic problems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Content Placeholder 3">
            <a:extLst>
              <a:ext uri="{FF2B5EF4-FFF2-40B4-BE49-F238E27FC236}">
                <a16:creationId xmlns:a16="http://schemas.microsoft.com/office/drawing/2014/main" id="{804377F7-3E12-4D5E-B874-C22143D718AD}"/>
              </a:ext>
            </a:extLst>
          </p:cNvPr>
          <p:cNvSpPr txBox="1">
            <a:spLocks/>
          </p:cNvSpPr>
          <p:nvPr/>
        </p:nvSpPr>
        <p:spPr bwMode="auto">
          <a:xfrm>
            <a:off x="6119025" y="4865272"/>
            <a:ext cx="5115230" cy="1324800"/>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In-Built Assessment</a:t>
            </a:r>
            <a:endParaRPr kumimoji="0" lang="en-GB" sz="1600" b="1" i="0" u="none" strike="noStrike" kern="0" cap="none" spc="0" normalizeH="0" baseline="0" noProof="0" dirty="0">
              <a:ln>
                <a:noFill/>
              </a:ln>
              <a:solidFill>
                <a:srgbClr val="0C0C0C"/>
              </a:solidFill>
              <a:effectLst/>
              <a:uLnTx/>
              <a:uFillTx/>
              <a:ea typeface="+mn-ea"/>
              <a:cs typeface="+mn-cs"/>
            </a:endParaRPr>
          </a:p>
          <a:p>
            <a:pPr marL="766763" lvl="1" indent="-285750">
              <a:buClr>
                <a:schemeClr val="accent1"/>
              </a:buClr>
              <a:buSzPct val="100000"/>
              <a:buFont typeface="Wingdings" panose="05000000000000000000" pitchFamily="2" charset="2"/>
              <a:buChar char="§"/>
            </a:pPr>
            <a:r>
              <a:rPr lang="en-GB" dirty="0"/>
              <a:t>Exercises: </a:t>
            </a:r>
          </a:p>
          <a:p>
            <a:pPr marL="481013" lvl="1" indent="0">
              <a:buClr>
                <a:schemeClr val="accent1"/>
              </a:buClr>
              <a:buSzPct val="100000"/>
              <a:buNone/>
            </a:pPr>
            <a:r>
              <a:rPr lang="en-GB" sz="1050" dirty="0"/>
              <a:t>	</a:t>
            </a:r>
          </a:p>
          <a:p>
            <a:pPr marL="766763" lvl="1" indent="-285750">
              <a:buClr>
                <a:schemeClr val="accent1"/>
              </a:buClr>
              <a:buSzPct val="100000"/>
              <a:buFont typeface="Wingdings" panose="05000000000000000000" pitchFamily="2" charset="2"/>
              <a:buChar char="§"/>
            </a:pPr>
            <a:r>
              <a:rPr lang="en-GB" dirty="0"/>
              <a:t>Quizzes</a:t>
            </a:r>
          </a:p>
        </p:txBody>
      </p:sp>
      <p:pic>
        <p:nvPicPr>
          <p:cNvPr id="12" name="Graphic 11" descr="Programmer male with solid fill">
            <a:extLst>
              <a:ext uri="{FF2B5EF4-FFF2-40B4-BE49-F238E27FC236}">
                <a16:creationId xmlns:a16="http://schemas.microsoft.com/office/drawing/2014/main" id="{CA32AB34-45AD-4015-B492-B04D38F8ED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9936" y="5167190"/>
            <a:ext cx="396000" cy="396000"/>
          </a:xfrm>
          <a:prstGeom prst="rect">
            <a:avLst/>
          </a:prstGeom>
        </p:spPr>
      </p:pic>
      <p:pic>
        <p:nvPicPr>
          <p:cNvPr id="13" name="Graphic 12" descr="Playbook with solid fill">
            <a:extLst>
              <a:ext uri="{FF2B5EF4-FFF2-40B4-BE49-F238E27FC236}">
                <a16:creationId xmlns:a16="http://schemas.microsoft.com/office/drawing/2014/main" id="{8D67530F-0E8D-4AD6-94FB-9247D2F2E1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3532" y="5733521"/>
            <a:ext cx="396000" cy="396000"/>
          </a:xfrm>
          <a:prstGeom prst="rect">
            <a:avLst/>
          </a:prstGeom>
        </p:spPr>
      </p:pic>
      <p:sp>
        <p:nvSpPr>
          <p:cNvPr id="20" name="Content Placeholder 3">
            <a:extLst>
              <a:ext uri="{FF2B5EF4-FFF2-40B4-BE49-F238E27FC236}">
                <a16:creationId xmlns:a16="http://schemas.microsoft.com/office/drawing/2014/main" id="{E250794A-5534-4ECC-ADE0-9CBE338BD943}"/>
              </a:ext>
            </a:extLst>
          </p:cNvPr>
          <p:cNvSpPr txBox="1">
            <a:spLocks/>
          </p:cNvSpPr>
          <p:nvPr/>
        </p:nvSpPr>
        <p:spPr bwMode="auto">
          <a:xfrm>
            <a:off x="952127" y="4874167"/>
            <a:ext cx="5066251" cy="1323439"/>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Further reading/information</a:t>
            </a:r>
          </a:p>
          <a:p>
            <a:pPr lvl="1">
              <a:buClr>
                <a:schemeClr val="accent1"/>
              </a:buClr>
              <a:buSzPct val="100000"/>
            </a:pPr>
            <a:r>
              <a:rPr lang="en-GB" dirty="0">
                <a:hlinkClick r:id="rId7"/>
              </a:rPr>
              <a:t>Ansys Academic</a:t>
            </a:r>
            <a:endParaRPr lang="en-GB" dirty="0">
              <a:hlinkClick r:id="rId8"/>
            </a:endParaRPr>
          </a:p>
          <a:p>
            <a:pPr lvl="1">
              <a:buClr>
                <a:schemeClr val="accent1"/>
              </a:buClr>
              <a:buSzPct val="100000"/>
            </a:pPr>
            <a:r>
              <a:rPr lang="en-GB" dirty="0">
                <a:hlinkClick r:id="rId8"/>
              </a:rPr>
              <a:t>Ansys Innovation Courses</a:t>
            </a:r>
            <a:endParaRPr lang="en-GB" dirty="0"/>
          </a:p>
          <a:p>
            <a:pPr lvl="1">
              <a:buClr>
                <a:schemeClr val="accent1"/>
              </a:buClr>
              <a:buSzPct val="100000"/>
            </a:pPr>
            <a:r>
              <a:rPr lang="en-GB" dirty="0">
                <a:hlinkClick r:id="rId9"/>
              </a:rPr>
              <a:t>Ansys Education Resources</a:t>
            </a:r>
            <a:endParaRPr lang="en-GB" dirty="0"/>
          </a:p>
        </p:txBody>
      </p:sp>
      <p:pic>
        <p:nvPicPr>
          <p:cNvPr id="21" name="Graphic 20" descr="Internet outline">
            <a:extLst>
              <a:ext uri="{FF2B5EF4-FFF2-40B4-BE49-F238E27FC236}">
                <a16:creationId xmlns:a16="http://schemas.microsoft.com/office/drawing/2014/main" id="{A7659E80-C47A-44FA-89AF-B698B10969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76309" y="5462660"/>
            <a:ext cx="533302" cy="541722"/>
          </a:xfrm>
          <a:prstGeom prst="rect">
            <a:avLst/>
          </a:prstGeom>
        </p:spPr>
      </p:pic>
      <p:grpSp>
        <p:nvGrpSpPr>
          <p:cNvPr id="7" name="Group 6">
            <a:extLst>
              <a:ext uri="{FF2B5EF4-FFF2-40B4-BE49-F238E27FC236}">
                <a16:creationId xmlns:a16="http://schemas.microsoft.com/office/drawing/2014/main" id="{E797A3D9-1AAB-49A1-827C-7710BAF6DE78}"/>
              </a:ext>
            </a:extLst>
          </p:cNvPr>
          <p:cNvGrpSpPr/>
          <p:nvPr/>
        </p:nvGrpSpPr>
        <p:grpSpPr>
          <a:xfrm>
            <a:off x="948504" y="3329282"/>
            <a:ext cx="10285751" cy="1521718"/>
            <a:chOff x="957740" y="3305045"/>
            <a:chExt cx="10285751" cy="1521718"/>
          </a:xfrm>
        </p:grpSpPr>
        <p:sp>
          <p:nvSpPr>
            <p:cNvPr id="19" name="Content Placeholder 3">
              <a:extLst>
                <a:ext uri="{FF2B5EF4-FFF2-40B4-BE49-F238E27FC236}">
                  <a16:creationId xmlns:a16="http://schemas.microsoft.com/office/drawing/2014/main" id="{ECC7A438-47D4-436F-8FEA-29B970CBEFBA}"/>
                </a:ext>
              </a:extLst>
            </p:cNvPr>
            <p:cNvSpPr txBox="1">
              <a:spLocks/>
            </p:cNvSpPr>
            <p:nvPr/>
          </p:nvSpPr>
          <p:spPr bwMode="auto">
            <a:xfrm>
              <a:off x="957740" y="3305045"/>
              <a:ext cx="10285751" cy="1332000"/>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Resources</a:t>
              </a:r>
            </a:p>
          </p:txBody>
        </p:sp>
        <p:grpSp>
          <p:nvGrpSpPr>
            <p:cNvPr id="14" name="Group 13">
              <a:extLst>
                <a:ext uri="{FF2B5EF4-FFF2-40B4-BE49-F238E27FC236}">
                  <a16:creationId xmlns:a16="http://schemas.microsoft.com/office/drawing/2014/main" id="{16CDCA64-5939-43A0-A48C-605FD7930B75}"/>
                </a:ext>
              </a:extLst>
            </p:cNvPr>
            <p:cNvGrpSpPr>
              <a:grpSpLocks noChangeAspect="1"/>
            </p:cNvGrpSpPr>
            <p:nvPr/>
          </p:nvGrpSpPr>
          <p:grpSpPr>
            <a:xfrm>
              <a:off x="10399940" y="3983127"/>
              <a:ext cx="468000" cy="468000"/>
              <a:chOff x="9471765" y="2829906"/>
              <a:chExt cx="914400" cy="914400"/>
            </a:xfrm>
          </p:grpSpPr>
          <p:pic>
            <p:nvPicPr>
              <p:cNvPr id="15" name="Graphic 14" descr="Ribbon outline">
                <a:extLst>
                  <a:ext uri="{FF2B5EF4-FFF2-40B4-BE49-F238E27FC236}">
                    <a16:creationId xmlns:a16="http://schemas.microsoft.com/office/drawing/2014/main" id="{C0171E24-3340-4DF9-8EB8-A1788321322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71765" y="2829906"/>
                <a:ext cx="914400" cy="914400"/>
              </a:xfrm>
              <a:prstGeom prst="rect">
                <a:avLst/>
              </a:prstGeom>
            </p:spPr>
          </p:pic>
          <p:sp>
            <p:nvSpPr>
              <p:cNvPr id="16" name="TextBox 15">
                <a:extLst>
                  <a:ext uri="{FF2B5EF4-FFF2-40B4-BE49-F238E27FC236}">
                    <a16:creationId xmlns:a16="http://schemas.microsoft.com/office/drawing/2014/main" id="{59C81F93-652C-49E6-BBDD-EBB254D50FC4}"/>
                  </a:ext>
                </a:extLst>
              </p:cNvPr>
              <p:cNvSpPr txBox="1"/>
              <p:nvPr/>
            </p:nvSpPr>
            <p:spPr>
              <a:xfrm>
                <a:off x="9667949" y="2875737"/>
                <a:ext cx="558128" cy="601349"/>
              </a:xfrm>
              <a:prstGeom prst="rect">
                <a:avLst/>
              </a:prstGeom>
              <a:noFill/>
            </p:spPr>
            <p:txBody>
              <a:bodyPr wrap="none" rtlCol="0">
                <a:spAutoFit/>
              </a:bodyPr>
              <a:lstStyle/>
              <a:p>
                <a:r>
                  <a:rPr lang="en-US" sz="1400" b="1" dirty="0"/>
                  <a:t>B</a:t>
                </a:r>
              </a:p>
            </p:txBody>
          </p:sp>
        </p:grpSp>
        <p:sp>
          <p:nvSpPr>
            <p:cNvPr id="23" name="TextBox 22">
              <a:extLst>
                <a:ext uri="{FF2B5EF4-FFF2-40B4-BE49-F238E27FC236}">
                  <a16:creationId xmlns:a16="http://schemas.microsoft.com/office/drawing/2014/main" id="{7BC23FD6-497D-4AE0-9A81-4934FF44ED3F}"/>
                </a:ext>
              </a:extLst>
            </p:cNvPr>
            <p:cNvSpPr txBox="1"/>
            <p:nvPr/>
          </p:nvSpPr>
          <p:spPr>
            <a:xfrm>
              <a:off x="1037555" y="3657212"/>
              <a:ext cx="10126120" cy="1169551"/>
            </a:xfrm>
            <a:prstGeom prst="rect">
              <a:avLst/>
            </a:prstGeom>
            <a:noFill/>
          </p:spPr>
          <p:txBody>
            <a:bodyPr wrap="square">
              <a:spAutoFit/>
            </a:bodyPr>
            <a:lstStyle/>
            <a:p>
              <a:pPr marL="480695" lvl="1">
                <a:buClr>
                  <a:schemeClr val="accent1"/>
                </a:buClr>
                <a:buSzPct val="100000"/>
              </a:pPr>
              <a:r>
                <a:rPr lang="en-GB" sz="1400" dirty="0"/>
                <a:t> </a:t>
              </a:r>
            </a:p>
            <a:p>
              <a:pPr marL="766445" lvl="1" indent="-285750">
                <a:buClr>
                  <a:schemeClr val="accent1"/>
                </a:buClr>
                <a:buSzPct val="100000"/>
                <a:buFont typeface="Wingdings" panose="05000000000000000000" pitchFamily="2" charset="2"/>
                <a:buChar char="§"/>
              </a:pPr>
              <a:r>
                <a:rPr lang="en-GB" sz="1400" dirty="0"/>
                <a:t>Software: Ansys LS Dyna</a:t>
              </a:r>
            </a:p>
            <a:p>
              <a:pPr marL="766445" lvl="1" indent="-285750">
                <a:buClr>
                  <a:schemeClr val="accent1"/>
                </a:buClr>
                <a:buSzPct val="100000"/>
                <a:buFont typeface="Wingdings" panose="05000000000000000000" pitchFamily="2" charset="2"/>
                <a:buChar char="§"/>
              </a:pPr>
              <a:r>
                <a:rPr lang="en-GB" sz="1400" dirty="0"/>
                <a:t>Appendix Bonus Slides: Material Models</a:t>
              </a:r>
            </a:p>
            <a:p>
              <a:pPr marL="766445" lvl="1" indent="-285750">
                <a:buClr>
                  <a:schemeClr val="accent1"/>
                </a:buClr>
                <a:buSzPct val="100000"/>
                <a:buFont typeface="Wingdings" panose="05000000000000000000" pitchFamily="2" charset="2"/>
                <a:buChar char="§"/>
              </a:pPr>
              <a:endParaRPr lang="en-GB" sz="1400" dirty="0"/>
            </a:p>
            <a:p>
              <a:pPr marL="480695" lvl="1">
                <a:buClr>
                  <a:schemeClr val="accent1"/>
                </a:buClr>
                <a:buSzPct val="100000"/>
              </a:pPr>
              <a:endParaRPr lang="en-GB" sz="1400" dirty="0"/>
            </a:p>
          </p:txBody>
        </p:sp>
      </p:grpSp>
    </p:spTree>
    <p:extLst>
      <p:ext uri="{BB962C8B-B14F-4D97-AF65-F5344CB8AC3E}">
        <p14:creationId xmlns:p14="http://schemas.microsoft.com/office/powerpoint/2010/main" val="3880842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BA82AD-EE84-E91B-50D6-52629442411C}"/>
              </a:ext>
            </a:extLst>
          </p:cNvPr>
          <p:cNvSpPr>
            <a:spLocks noGrp="1"/>
          </p:cNvSpPr>
          <p:nvPr>
            <p:ph type="title"/>
          </p:nvPr>
        </p:nvSpPr>
        <p:spPr/>
        <p:txBody>
          <a:bodyPr/>
          <a:lstStyle/>
          <a:p>
            <a:r>
              <a:rPr lang="pl-PL" dirty="0"/>
              <a:t>Mass Scaling</a:t>
            </a:r>
            <a:br>
              <a:rPr lang="en-US" dirty="0"/>
            </a:b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599" y="1447800"/>
            <a:ext cx="6206481" cy="4572000"/>
          </a:xfrm>
        </p:spPr>
        <p:txBody>
          <a:bodyPr/>
          <a:lstStyle/>
          <a:p>
            <a:pPr marL="0" indent="0" algn="just">
              <a:buNone/>
            </a:pPr>
            <a:r>
              <a:rPr lang="en-US" sz="2400" b="0" i="0" dirty="0">
                <a:effectLst/>
              </a:rPr>
              <a:t>Mass-scaling refers to a technique whereby nonphysical mass is added to a structure in order to achieve a larger explicit timestep.</a:t>
            </a:r>
            <a:endParaRPr lang="pl-PL" sz="2400" b="0" i="0" dirty="0">
              <a:effectLst/>
            </a:endParaRPr>
          </a:p>
          <a:p>
            <a:pPr algn="just"/>
            <a:endParaRPr lang="pl-PL" sz="2400" dirty="0"/>
          </a:p>
          <a:p>
            <a:pPr marL="0" indent="0" algn="just">
              <a:buNone/>
            </a:pPr>
            <a:r>
              <a:rPr lang="pl-PL" sz="2400" b="0" i="0" dirty="0">
                <a:effectLst/>
              </a:rPr>
              <a:t>This is pure numerical approach, ensure the constant time step</a:t>
            </a:r>
            <a:r>
              <a:rPr lang="en-US" sz="2400" b="0" i="0" dirty="0">
                <a:effectLst/>
              </a:rPr>
              <a:t>.</a:t>
            </a:r>
            <a:endParaRPr lang="pl-PL" sz="2400" b="0" i="0" dirty="0">
              <a:effectLst/>
            </a:endParaRPr>
          </a:p>
          <a:p>
            <a:pPr algn="just"/>
            <a:endParaRPr lang="pl-PL" sz="2400" dirty="0"/>
          </a:p>
          <a:p>
            <a:pPr marL="0" indent="0" algn="just">
              <a:buNone/>
            </a:pPr>
            <a:r>
              <a:rPr lang="pl-PL" sz="2400" b="0" i="0" dirty="0">
                <a:effectLst/>
              </a:rPr>
              <a:t>Mass scaling affects on inertia load but not on body load</a:t>
            </a:r>
            <a:r>
              <a:rPr lang="en-US" sz="2400" b="0" i="0" dirty="0">
                <a:effectLst/>
              </a:rPr>
              <a:t>.</a:t>
            </a:r>
          </a:p>
          <a:p>
            <a:pPr marL="0" indent="0">
              <a:buNone/>
            </a:pPr>
            <a:endParaRPr lang="en-US" dirty="0"/>
          </a:p>
        </p:txBody>
      </p:sp>
      <p:pic>
        <p:nvPicPr>
          <p:cNvPr id="1026" name="Picture 2">
            <a:extLst>
              <a:ext uri="{FF2B5EF4-FFF2-40B4-BE49-F238E27FC236}">
                <a16:creationId xmlns:a16="http://schemas.microsoft.com/office/drawing/2014/main" id="{F45B26D5-394C-572F-056D-03D9A6674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080" y="1481661"/>
            <a:ext cx="5192904" cy="389467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2B554D3-73EE-2908-675C-A991929BC00A}"/>
              </a:ext>
            </a:extLst>
          </p:cNvPr>
          <p:cNvGrpSpPr/>
          <p:nvPr/>
        </p:nvGrpSpPr>
        <p:grpSpPr>
          <a:xfrm>
            <a:off x="9552257" y="726146"/>
            <a:ext cx="2639743" cy="475378"/>
            <a:chOff x="7393377" y="187424"/>
            <a:chExt cx="3381128" cy="415050"/>
          </a:xfrm>
        </p:grpSpPr>
        <p:sp>
          <p:nvSpPr>
            <p:cNvPr id="7" name="TextBox 6">
              <a:extLst>
                <a:ext uri="{FF2B5EF4-FFF2-40B4-BE49-F238E27FC236}">
                  <a16:creationId xmlns:a16="http://schemas.microsoft.com/office/drawing/2014/main" id="{208D8998-522D-C10B-9194-71CF466B181F}"/>
                </a:ext>
              </a:extLst>
            </p:cNvPr>
            <p:cNvSpPr txBox="1"/>
            <p:nvPr/>
          </p:nvSpPr>
          <p:spPr>
            <a:xfrm>
              <a:off x="7912176" y="187424"/>
              <a:ext cx="2862329" cy="403077"/>
            </a:xfrm>
            <a:prstGeom prst="rect">
              <a:avLst/>
            </a:prstGeom>
            <a:noFill/>
          </p:spPr>
          <p:txBody>
            <a:bodyPr wrap="square">
              <a:spAutoFit/>
            </a:bodyPr>
            <a:lstStyle/>
            <a:p>
              <a:r>
                <a:rPr lang="en-US" sz="1200" dirty="0">
                  <a:hlinkClick r:id="rId4"/>
                </a:rPr>
                <a:t>Mass scaling — Welcome to the LS-DYNA support site</a:t>
              </a:r>
              <a:endParaRPr lang="en-US" sz="1200" dirty="0">
                <a:solidFill>
                  <a:schemeClr val="accent3"/>
                </a:solidFill>
              </a:endParaRPr>
            </a:p>
          </p:txBody>
        </p:sp>
        <p:pic>
          <p:nvPicPr>
            <p:cNvPr id="8" name="Graphic 7" descr="Internet outline">
              <a:extLst>
                <a:ext uri="{FF2B5EF4-FFF2-40B4-BE49-F238E27FC236}">
                  <a16:creationId xmlns:a16="http://schemas.microsoft.com/office/drawing/2014/main" id="{00B2F06E-9388-EAAC-A6E3-BDDCEA97B6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3377" y="234040"/>
              <a:ext cx="500708" cy="368434"/>
            </a:xfrm>
            <a:prstGeom prst="rect">
              <a:avLst/>
            </a:prstGeom>
          </p:spPr>
        </p:pic>
      </p:grpSp>
    </p:spTree>
    <p:extLst>
      <p:ext uri="{BB962C8B-B14F-4D97-AF65-F5344CB8AC3E}">
        <p14:creationId xmlns:p14="http://schemas.microsoft.com/office/powerpoint/2010/main" val="143685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9E6FAE-BE53-7352-C8DB-F3D1864CECA6}"/>
              </a:ext>
            </a:extLst>
          </p:cNvPr>
          <p:cNvSpPr>
            <a:spLocks noGrp="1"/>
          </p:cNvSpPr>
          <p:nvPr>
            <p:ph type="sldNum" sz="quarter" idx="11"/>
          </p:nvPr>
        </p:nvSpPr>
        <p:spPr/>
        <p:txBody>
          <a:bodyPr/>
          <a:lstStyle/>
          <a:p>
            <a:fld id="{F0D23093-2AB0-F74C-B865-1A12A15B650E}" type="slidenum">
              <a:rPr lang="en-US" smtClean="0"/>
              <a:pPr/>
              <a:t>21</a:t>
            </a:fld>
            <a:endParaRPr lang="en-US" dirty="0"/>
          </a:p>
        </p:txBody>
      </p:sp>
      <p:sp>
        <p:nvSpPr>
          <p:cNvPr id="3" name="Title 2">
            <a:extLst>
              <a:ext uri="{FF2B5EF4-FFF2-40B4-BE49-F238E27FC236}">
                <a16:creationId xmlns:a16="http://schemas.microsoft.com/office/drawing/2014/main" id="{EB7B0110-A198-9DB6-AECF-566E3A18A3E4}"/>
              </a:ext>
            </a:extLst>
          </p:cNvPr>
          <p:cNvSpPr>
            <a:spLocks noGrp="1"/>
          </p:cNvSpPr>
          <p:nvPr>
            <p:ph type="title"/>
          </p:nvPr>
        </p:nvSpPr>
        <p:spPr/>
        <p:txBody>
          <a:bodyPr/>
          <a:lstStyle/>
          <a:p>
            <a:r>
              <a:rPr lang="en-US" dirty="0"/>
              <a:t>Summary</a:t>
            </a:r>
            <a:endParaRPr lang="en-DE" dirty="0"/>
          </a:p>
        </p:txBody>
      </p:sp>
      <p:sp>
        <p:nvSpPr>
          <p:cNvPr id="4" name="Text Placeholder 3">
            <a:extLst>
              <a:ext uri="{FF2B5EF4-FFF2-40B4-BE49-F238E27FC236}">
                <a16:creationId xmlns:a16="http://schemas.microsoft.com/office/drawing/2014/main" id="{DC6A74F5-C081-F6AC-FC34-699B8613EDF1}"/>
              </a:ext>
            </a:extLst>
          </p:cNvPr>
          <p:cNvSpPr>
            <a:spLocks noGrp="1"/>
          </p:cNvSpPr>
          <p:nvPr>
            <p:ph type="body" sz="quarter" idx="13"/>
          </p:nvPr>
        </p:nvSpPr>
        <p:spPr>
          <a:xfrm>
            <a:off x="609599" y="1124744"/>
            <a:ext cx="10972799" cy="4895056"/>
          </a:xfrm>
        </p:spPr>
        <p:txBody>
          <a:bodyPr>
            <a:normAutofit fontScale="92500" lnSpcReduction="10000"/>
          </a:bodyPr>
          <a:lstStyle/>
          <a:p>
            <a:pPr>
              <a:lnSpc>
                <a:spcPct val="150000"/>
              </a:lnSpc>
            </a:pPr>
            <a:r>
              <a:rPr lang="en-US" dirty="0"/>
              <a:t>Numerical simulations make it possible to analyze the course of events that have already occurred and to predict the behavior of the system in emergency situations and their impact on the environment. This allows us to design things that are increasingly efficient and safe. </a:t>
            </a:r>
          </a:p>
          <a:p>
            <a:pPr>
              <a:lnSpc>
                <a:spcPct val="150000"/>
              </a:lnSpc>
            </a:pPr>
            <a:r>
              <a:rPr lang="en-US" dirty="0"/>
              <a:t>Equations of motions can be solved using both implicit and explicit methods.</a:t>
            </a:r>
          </a:p>
          <a:p>
            <a:pPr>
              <a:lnSpc>
                <a:spcPct val="150000"/>
              </a:lnSpc>
            </a:pPr>
            <a:r>
              <a:rPr lang="en-US" dirty="0"/>
              <a:t>The choice of implicit or explicit analyses is based on the type of the simulation and the duration of it. Explicit analyses work well for processes with a short duration. </a:t>
            </a:r>
          </a:p>
          <a:p>
            <a:pPr>
              <a:lnSpc>
                <a:spcPct val="150000"/>
              </a:lnSpc>
            </a:pPr>
            <a:r>
              <a:rPr lang="en-US" dirty="0"/>
              <a:t>Time step size plays an important role in the stability of explicit analyses.</a:t>
            </a:r>
          </a:p>
          <a:p>
            <a:pPr>
              <a:lnSpc>
                <a:spcPct val="150000"/>
              </a:lnSpc>
            </a:pPr>
            <a:r>
              <a:rPr lang="en-US" dirty="0"/>
              <a:t>While evaluating the correctness of simulation results, it is important to the energy summary of the model.</a:t>
            </a:r>
          </a:p>
          <a:p>
            <a:pPr marL="0" indent="0">
              <a:lnSpc>
                <a:spcPct val="150000"/>
              </a:lnSpc>
              <a:buNone/>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DE" dirty="0"/>
          </a:p>
        </p:txBody>
      </p:sp>
    </p:spTree>
    <p:extLst>
      <p:ext uri="{BB962C8B-B14F-4D97-AF65-F5344CB8AC3E}">
        <p14:creationId xmlns:p14="http://schemas.microsoft.com/office/powerpoint/2010/main" val="987092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43A09F-372B-4751-B426-56AED57EFB7C}"/>
              </a:ext>
            </a:extLst>
          </p:cNvPr>
          <p:cNvSpPr>
            <a:spLocks noGrp="1"/>
          </p:cNvSpPr>
          <p:nvPr>
            <p:ph type="sldNum" sz="quarter" idx="11"/>
          </p:nvPr>
        </p:nvSpPr>
        <p:spPr/>
        <p:txBody>
          <a:bodyPr/>
          <a:lstStyle/>
          <a:p>
            <a:fld id="{F0D23093-2AB0-F74C-B865-1A12A15B650E}" type="slidenum">
              <a:rPr lang="en-US" smtClean="0"/>
              <a:pPr/>
              <a:t>22</a:t>
            </a:fld>
            <a:endParaRPr lang="en-US" dirty="0"/>
          </a:p>
        </p:txBody>
      </p:sp>
      <p:sp>
        <p:nvSpPr>
          <p:cNvPr id="3" name="Title 2">
            <a:extLst>
              <a:ext uri="{FF2B5EF4-FFF2-40B4-BE49-F238E27FC236}">
                <a16:creationId xmlns:a16="http://schemas.microsoft.com/office/drawing/2014/main" id="{08279754-42F9-E0D8-AA2B-76F49966692A}"/>
              </a:ext>
            </a:extLst>
          </p:cNvPr>
          <p:cNvSpPr>
            <a:spLocks noGrp="1"/>
          </p:cNvSpPr>
          <p:nvPr>
            <p:ph type="title"/>
          </p:nvPr>
        </p:nvSpPr>
        <p:spPr/>
        <p:txBody>
          <a:bodyPr/>
          <a:lstStyle/>
          <a:p>
            <a:r>
              <a:rPr lang="en-US" dirty="0"/>
              <a:t>Important Links</a:t>
            </a:r>
            <a:endParaRPr lang="en-DE" dirty="0"/>
          </a:p>
        </p:txBody>
      </p:sp>
      <p:sp>
        <p:nvSpPr>
          <p:cNvPr id="4" name="Text Placeholder 3">
            <a:extLst>
              <a:ext uri="{FF2B5EF4-FFF2-40B4-BE49-F238E27FC236}">
                <a16:creationId xmlns:a16="http://schemas.microsoft.com/office/drawing/2014/main" id="{9DA767B7-5E8A-68B4-2FDF-E0182B5609D3}"/>
              </a:ext>
            </a:extLst>
          </p:cNvPr>
          <p:cNvSpPr>
            <a:spLocks noGrp="1"/>
          </p:cNvSpPr>
          <p:nvPr>
            <p:ph type="body" sz="quarter" idx="13"/>
          </p:nvPr>
        </p:nvSpPr>
        <p:spPr/>
        <p:txBody>
          <a:bodyPr/>
          <a:lstStyle/>
          <a:p>
            <a:r>
              <a:rPr lang="en-US" sz="2400" dirty="0">
                <a:hlinkClick r:id="rId2"/>
              </a:rPr>
              <a:t>Time Integration - ANSYS Innovation Courses</a:t>
            </a:r>
            <a:endParaRPr lang="en-US" sz="2400" dirty="0">
              <a:solidFill>
                <a:schemeClr val="accent3"/>
              </a:solidFill>
            </a:endParaRPr>
          </a:p>
          <a:p>
            <a:endParaRPr lang="en-US" dirty="0">
              <a:hlinkClick r:id="rId3"/>
            </a:endParaRPr>
          </a:p>
          <a:p>
            <a:r>
              <a:rPr lang="en-US" dirty="0">
                <a:hlinkClick r:id="rId3"/>
              </a:rPr>
              <a:t>LS-Dyna Product Page</a:t>
            </a:r>
          </a:p>
          <a:p>
            <a:pPr marL="0" indent="0">
              <a:buNone/>
            </a:pPr>
            <a:endParaRPr lang="en-US" dirty="0">
              <a:hlinkClick r:id="rId3"/>
            </a:endParaRPr>
          </a:p>
          <a:p>
            <a:pPr marL="0" indent="0">
              <a:buNone/>
            </a:pPr>
            <a:endParaRPr lang="en-US" dirty="0"/>
          </a:p>
          <a:p>
            <a:r>
              <a:rPr lang="en-US" i="0" dirty="0">
                <a:solidFill>
                  <a:srgbClr val="0F0F0F"/>
                </a:solidFill>
                <a:effectLst/>
                <a:latin typeface="YouTube Sans"/>
                <a:hlinkClick r:id="rId4"/>
              </a:rPr>
              <a:t>Ball Impact on a Plate Using Ansys LS-Dyna</a:t>
            </a:r>
            <a:endParaRPr lang="en-US" i="0" dirty="0">
              <a:solidFill>
                <a:srgbClr val="0F0F0F"/>
              </a:solidFill>
              <a:effectLst/>
              <a:latin typeface="YouTube Sans"/>
            </a:endParaRPr>
          </a:p>
          <a:p>
            <a:endParaRPr lang="en-US" dirty="0">
              <a:solidFill>
                <a:srgbClr val="0F0F0F"/>
              </a:solidFill>
              <a:latin typeface="YouTube Sans"/>
            </a:endParaRPr>
          </a:p>
          <a:p>
            <a:r>
              <a:rPr lang="en-US" dirty="0">
                <a:hlinkClick r:id="rId5"/>
              </a:rPr>
              <a:t>Lecture Unit: Stresses and Strains with Ansys Discovery | Ansys</a:t>
            </a:r>
            <a:endParaRPr lang="en-US" i="0" dirty="0">
              <a:solidFill>
                <a:srgbClr val="0F0F0F"/>
              </a:solidFill>
              <a:effectLst/>
              <a:latin typeface="YouTube Sans"/>
            </a:endParaRPr>
          </a:p>
          <a:p>
            <a:endParaRPr lang="en-DE" dirty="0"/>
          </a:p>
        </p:txBody>
      </p:sp>
    </p:spTree>
    <p:extLst>
      <p:ext uri="{BB962C8B-B14F-4D97-AF65-F5344CB8AC3E}">
        <p14:creationId xmlns:p14="http://schemas.microsoft.com/office/powerpoint/2010/main" val="1943095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9E292E-457E-6682-564C-8C53F7EC096E}"/>
              </a:ext>
            </a:extLst>
          </p:cNvPr>
          <p:cNvSpPr>
            <a:spLocks noGrp="1"/>
          </p:cNvSpPr>
          <p:nvPr>
            <p:ph type="sldNum" sz="quarter" idx="11"/>
          </p:nvPr>
        </p:nvSpPr>
        <p:spPr/>
        <p:txBody>
          <a:bodyPr/>
          <a:lstStyle/>
          <a:p>
            <a:fld id="{F0D23093-2AB0-F74C-B865-1A12A15B650E}" type="slidenum">
              <a:rPr lang="en-US" smtClean="0"/>
              <a:pPr/>
              <a:t>23</a:t>
            </a:fld>
            <a:endParaRPr lang="en-US" dirty="0"/>
          </a:p>
        </p:txBody>
      </p:sp>
      <p:sp>
        <p:nvSpPr>
          <p:cNvPr id="5" name="Text Placeholder 4">
            <a:extLst>
              <a:ext uri="{FF2B5EF4-FFF2-40B4-BE49-F238E27FC236}">
                <a16:creationId xmlns:a16="http://schemas.microsoft.com/office/drawing/2014/main" id="{F33E80A7-CCC2-DD19-6F5F-25744FB71BDA}"/>
              </a:ext>
            </a:extLst>
          </p:cNvPr>
          <p:cNvSpPr>
            <a:spLocks noGrp="1"/>
          </p:cNvSpPr>
          <p:nvPr>
            <p:ph type="body" sz="quarter" idx="4294967295"/>
          </p:nvPr>
        </p:nvSpPr>
        <p:spPr>
          <a:xfrm>
            <a:off x="2520950" y="2704306"/>
            <a:ext cx="7150100" cy="1449388"/>
          </a:xfrm>
        </p:spPr>
        <p:txBody>
          <a:bodyPr anchor="ctr">
            <a:normAutofit/>
          </a:bodyPr>
          <a:lstStyle/>
          <a:p>
            <a:pPr marL="0" indent="0" algn="ctr">
              <a:buNone/>
            </a:pPr>
            <a:r>
              <a:rPr lang="en-US" sz="3200" b="1" dirty="0"/>
              <a:t>Bonus Slides – Material Models</a:t>
            </a:r>
            <a:endParaRPr lang="en-DE" sz="3200" b="1" dirty="0"/>
          </a:p>
        </p:txBody>
      </p:sp>
    </p:spTree>
    <p:extLst>
      <p:ext uri="{BB962C8B-B14F-4D97-AF65-F5344CB8AC3E}">
        <p14:creationId xmlns:p14="http://schemas.microsoft.com/office/powerpoint/2010/main" val="3902725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6C7035-DBAF-0D14-1D25-525E6F8C0CBE}"/>
              </a:ext>
            </a:extLst>
          </p:cNvPr>
          <p:cNvSpPr>
            <a:spLocks noGrp="1"/>
          </p:cNvSpPr>
          <p:nvPr>
            <p:ph type="title"/>
          </p:nvPr>
        </p:nvSpPr>
        <p:spPr/>
        <p:txBody>
          <a:bodyPr/>
          <a:lstStyle/>
          <a:p>
            <a:r>
              <a:rPr lang="pl-PL" dirty="0"/>
              <a:t>Material Models</a:t>
            </a:r>
            <a:br>
              <a:rPr lang="en-US" dirty="0"/>
            </a:b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600" y="1447800"/>
            <a:ext cx="7502624" cy="4572000"/>
          </a:xfrm>
        </p:spPr>
        <p:txBody>
          <a:bodyPr/>
          <a:lstStyle/>
          <a:p>
            <a:pPr marL="0" indent="0">
              <a:buNone/>
            </a:pPr>
            <a:r>
              <a:rPr lang="en-US" dirty="0"/>
              <a:t>A material model is called a model that describes the behavior of a material under load.</a:t>
            </a:r>
          </a:p>
          <a:p>
            <a:pPr marL="0" indent="0">
              <a:buNone/>
            </a:pPr>
            <a:endParaRPr lang="en-US" dirty="0"/>
          </a:p>
          <a:p>
            <a:pPr marL="0" indent="0">
              <a:buNone/>
            </a:pPr>
            <a:r>
              <a:rPr lang="en-US" dirty="0"/>
              <a:t>Among the most popular material models used in numerical simulations, we can include:</a:t>
            </a:r>
          </a:p>
          <a:p>
            <a:r>
              <a:rPr lang="en-US" dirty="0"/>
              <a:t>linear</a:t>
            </a:r>
          </a:p>
          <a:p>
            <a:r>
              <a:rPr lang="en-US" dirty="0"/>
              <a:t>bi-linear</a:t>
            </a:r>
          </a:p>
          <a:p>
            <a:r>
              <a:rPr lang="en-US" dirty="0"/>
              <a:t>multi-linear</a:t>
            </a:r>
          </a:p>
          <a:p>
            <a:pPr marL="0" indent="0">
              <a:buNone/>
            </a:pPr>
            <a:endParaRPr lang="en-US" dirty="0"/>
          </a:p>
        </p:txBody>
      </p:sp>
      <p:grpSp>
        <p:nvGrpSpPr>
          <p:cNvPr id="16" name="Grupa 15">
            <a:extLst>
              <a:ext uri="{FF2B5EF4-FFF2-40B4-BE49-F238E27FC236}">
                <a16:creationId xmlns:a16="http://schemas.microsoft.com/office/drawing/2014/main" id="{7847EAC1-A4CE-9EF7-0BFB-F208D92133BE}"/>
              </a:ext>
            </a:extLst>
          </p:cNvPr>
          <p:cNvGrpSpPr/>
          <p:nvPr/>
        </p:nvGrpSpPr>
        <p:grpSpPr>
          <a:xfrm>
            <a:off x="8400256" y="612240"/>
            <a:ext cx="2304255" cy="1925491"/>
            <a:chOff x="7320136" y="1039523"/>
            <a:chExt cx="2304255" cy="1925491"/>
          </a:xfrm>
        </p:grpSpPr>
        <p:cxnSp>
          <p:nvCxnSpPr>
            <p:cNvPr id="5" name="Łącznik prosty ze strzałką 4">
              <a:extLst>
                <a:ext uri="{FF2B5EF4-FFF2-40B4-BE49-F238E27FC236}">
                  <a16:creationId xmlns:a16="http://schemas.microsoft.com/office/drawing/2014/main" id="{979DE292-17B8-B99D-3CC3-E4B26491F0E2}"/>
                </a:ext>
              </a:extLst>
            </p:cNvPr>
            <p:cNvCxnSpPr>
              <a:cxnSpLocks/>
            </p:cNvCxnSpPr>
            <p:nvPr/>
          </p:nvCxnSpPr>
          <p:spPr>
            <a:xfrm flipV="1">
              <a:off x="7680176" y="1052736"/>
              <a:ext cx="0" cy="1512168"/>
            </a:xfrm>
            <a:prstGeom prst="straightConnector1">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9" name="Łącznik prosty ze strzałką 8">
              <a:extLst>
                <a:ext uri="{FF2B5EF4-FFF2-40B4-BE49-F238E27FC236}">
                  <a16:creationId xmlns:a16="http://schemas.microsoft.com/office/drawing/2014/main" id="{927CDC5E-EEE2-283A-605F-EA1EF7A2AF53}"/>
                </a:ext>
              </a:extLst>
            </p:cNvPr>
            <p:cNvCxnSpPr>
              <a:cxnSpLocks/>
            </p:cNvCxnSpPr>
            <p:nvPr/>
          </p:nvCxnSpPr>
          <p:spPr>
            <a:xfrm>
              <a:off x="7680176" y="2564904"/>
              <a:ext cx="1944215" cy="0"/>
            </a:xfrm>
            <a:prstGeom prst="straightConnector1">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14" name="pole tekstowe 13">
              <a:extLst>
                <a:ext uri="{FF2B5EF4-FFF2-40B4-BE49-F238E27FC236}">
                  <a16:creationId xmlns:a16="http://schemas.microsoft.com/office/drawing/2014/main" id="{05630314-EDE8-FA02-08E2-54EC469B366B}"/>
                </a:ext>
              </a:extLst>
            </p:cNvPr>
            <p:cNvSpPr txBox="1"/>
            <p:nvPr/>
          </p:nvSpPr>
          <p:spPr>
            <a:xfrm>
              <a:off x="7320136" y="1039523"/>
              <a:ext cx="413896" cy="400110"/>
            </a:xfrm>
            <a:prstGeom prst="rect">
              <a:avLst/>
            </a:prstGeom>
            <a:noFill/>
          </p:spPr>
          <p:txBody>
            <a:bodyPr wrap="square" rtlCol="0">
              <a:spAutoFit/>
            </a:bodyPr>
            <a:lstStyle/>
            <a:p>
              <a:r>
                <a:rPr lang="el-GR" sz="2000" dirty="0"/>
                <a:t>σ</a:t>
              </a:r>
              <a:endParaRPr lang="pl-PL" sz="2000" dirty="0"/>
            </a:p>
          </p:txBody>
        </p:sp>
        <p:sp>
          <p:nvSpPr>
            <p:cNvPr id="15" name="pole tekstowe 14">
              <a:extLst>
                <a:ext uri="{FF2B5EF4-FFF2-40B4-BE49-F238E27FC236}">
                  <a16:creationId xmlns:a16="http://schemas.microsoft.com/office/drawing/2014/main" id="{9C5A9B1A-5595-671D-152B-345AE16C64E1}"/>
                </a:ext>
              </a:extLst>
            </p:cNvPr>
            <p:cNvSpPr txBox="1"/>
            <p:nvPr/>
          </p:nvSpPr>
          <p:spPr>
            <a:xfrm>
              <a:off x="9282502" y="2564904"/>
              <a:ext cx="341889" cy="400110"/>
            </a:xfrm>
            <a:prstGeom prst="rect">
              <a:avLst/>
            </a:prstGeom>
            <a:noFill/>
          </p:spPr>
          <p:txBody>
            <a:bodyPr wrap="square" rtlCol="0">
              <a:spAutoFit/>
            </a:bodyPr>
            <a:lstStyle/>
            <a:p>
              <a:r>
                <a:rPr lang="el-GR" sz="2000" dirty="0"/>
                <a:t>ε</a:t>
              </a:r>
              <a:endParaRPr lang="pl-PL" sz="2000" dirty="0"/>
            </a:p>
          </p:txBody>
        </p:sp>
      </p:grpSp>
      <p:cxnSp>
        <p:nvCxnSpPr>
          <p:cNvPr id="28" name="Łącznik prosty 27">
            <a:extLst>
              <a:ext uri="{FF2B5EF4-FFF2-40B4-BE49-F238E27FC236}">
                <a16:creationId xmlns:a16="http://schemas.microsoft.com/office/drawing/2014/main" id="{FD08F128-3EBE-615B-F5AE-50036658F955}"/>
              </a:ext>
            </a:extLst>
          </p:cNvPr>
          <p:cNvCxnSpPr/>
          <p:nvPr/>
        </p:nvCxnSpPr>
        <p:spPr>
          <a:xfrm flipV="1">
            <a:off x="8760296" y="850292"/>
            <a:ext cx="1447056" cy="1287329"/>
          </a:xfrm>
          <a:prstGeom prst="line">
            <a:avLst/>
          </a:prstGeom>
          <a:ln w="19050"/>
        </p:spPr>
        <p:style>
          <a:lnRef idx="1">
            <a:schemeClr val="dk1"/>
          </a:lnRef>
          <a:fillRef idx="0">
            <a:schemeClr val="dk1"/>
          </a:fillRef>
          <a:effectRef idx="0">
            <a:schemeClr val="dk1"/>
          </a:effectRef>
          <a:fontRef idx="minor">
            <a:schemeClr val="tx1"/>
          </a:fontRef>
        </p:style>
      </p:cxnSp>
      <p:grpSp>
        <p:nvGrpSpPr>
          <p:cNvPr id="51" name="Grupa 50">
            <a:extLst>
              <a:ext uri="{FF2B5EF4-FFF2-40B4-BE49-F238E27FC236}">
                <a16:creationId xmlns:a16="http://schemas.microsoft.com/office/drawing/2014/main" id="{38431C3C-78AB-D2E8-B8AC-4C18DF2C3DC3}"/>
              </a:ext>
            </a:extLst>
          </p:cNvPr>
          <p:cNvGrpSpPr/>
          <p:nvPr/>
        </p:nvGrpSpPr>
        <p:grpSpPr>
          <a:xfrm>
            <a:off x="8400256" y="2564904"/>
            <a:ext cx="2304255" cy="1925491"/>
            <a:chOff x="7313240" y="2629012"/>
            <a:chExt cx="2304255" cy="1925491"/>
          </a:xfrm>
        </p:grpSpPr>
        <p:grpSp>
          <p:nvGrpSpPr>
            <p:cNvPr id="17" name="Grupa 16">
              <a:extLst>
                <a:ext uri="{FF2B5EF4-FFF2-40B4-BE49-F238E27FC236}">
                  <a16:creationId xmlns:a16="http://schemas.microsoft.com/office/drawing/2014/main" id="{147C80B4-6DEA-94E8-8464-845B068DF69F}"/>
                </a:ext>
              </a:extLst>
            </p:cNvPr>
            <p:cNvGrpSpPr/>
            <p:nvPr/>
          </p:nvGrpSpPr>
          <p:grpSpPr>
            <a:xfrm>
              <a:off x="7313240" y="2629012"/>
              <a:ext cx="2304255" cy="1925491"/>
              <a:chOff x="7320136" y="1039523"/>
              <a:chExt cx="2304255" cy="1925491"/>
            </a:xfrm>
          </p:grpSpPr>
          <p:cxnSp>
            <p:nvCxnSpPr>
              <p:cNvPr id="18" name="Łącznik prosty ze strzałką 17">
                <a:extLst>
                  <a:ext uri="{FF2B5EF4-FFF2-40B4-BE49-F238E27FC236}">
                    <a16:creationId xmlns:a16="http://schemas.microsoft.com/office/drawing/2014/main" id="{61309F24-477A-0F6D-4AB0-3C380396E326}"/>
                  </a:ext>
                </a:extLst>
              </p:cNvPr>
              <p:cNvCxnSpPr>
                <a:cxnSpLocks/>
              </p:cNvCxnSpPr>
              <p:nvPr/>
            </p:nvCxnSpPr>
            <p:spPr>
              <a:xfrm flipV="1">
                <a:off x="7680176" y="1052736"/>
                <a:ext cx="0" cy="1512168"/>
              </a:xfrm>
              <a:prstGeom prst="straightConnector1">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19" name="Łącznik prosty ze strzałką 18">
                <a:extLst>
                  <a:ext uri="{FF2B5EF4-FFF2-40B4-BE49-F238E27FC236}">
                    <a16:creationId xmlns:a16="http://schemas.microsoft.com/office/drawing/2014/main" id="{EF46B700-266D-146B-13A4-B60E997C2CE0}"/>
                  </a:ext>
                </a:extLst>
              </p:cNvPr>
              <p:cNvCxnSpPr>
                <a:cxnSpLocks/>
              </p:cNvCxnSpPr>
              <p:nvPr/>
            </p:nvCxnSpPr>
            <p:spPr>
              <a:xfrm>
                <a:off x="7680176" y="2564904"/>
                <a:ext cx="1944215" cy="0"/>
              </a:xfrm>
              <a:prstGeom prst="straightConnector1">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20" name="pole tekstowe 19">
                <a:extLst>
                  <a:ext uri="{FF2B5EF4-FFF2-40B4-BE49-F238E27FC236}">
                    <a16:creationId xmlns:a16="http://schemas.microsoft.com/office/drawing/2014/main" id="{BAA6C645-425B-729D-0398-AD8A73E099F5}"/>
                  </a:ext>
                </a:extLst>
              </p:cNvPr>
              <p:cNvSpPr txBox="1"/>
              <p:nvPr/>
            </p:nvSpPr>
            <p:spPr>
              <a:xfrm>
                <a:off x="7320136" y="1039523"/>
                <a:ext cx="413896" cy="400110"/>
              </a:xfrm>
              <a:prstGeom prst="rect">
                <a:avLst/>
              </a:prstGeom>
              <a:noFill/>
            </p:spPr>
            <p:txBody>
              <a:bodyPr wrap="square" rtlCol="0">
                <a:spAutoFit/>
              </a:bodyPr>
              <a:lstStyle/>
              <a:p>
                <a:r>
                  <a:rPr lang="el-GR" sz="2000" dirty="0"/>
                  <a:t>σ</a:t>
                </a:r>
                <a:endParaRPr lang="pl-PL" sz="2000" dirty="0"/>
              </a:p>
            </p:txBody>
          </p:sp>
          <p:sp>
            <p:nvSpPr>
              <p:cNvPr id="21" name="pole tekstowe 20">
                <a:extLst>
                  <a:ext uri="{FF2B5EF4-FFF2-40B4-BE49-F238E27FC236}">
                    <a16:creationId xmlns:a16="http://schemas.microsoft.com/office/drawing/2014/main" id="{D69D9B39-47ED-AB67-DB7E-447A559FC32C}"/>
                  </a:ext>
                </a:extLst>
              </p:cNvPr>
              <p:cNvSpPr txBox="1"/>
              <p:nvPr/>
            </p:nvSpPr>
            <p:spPr>
              <a:xfrm>
                <a:off x="9282502" y="2564904"/>
                <a:ext cx="341889" cy="400110"/>
              </a:xfrm>
              <a:prstGeom prst="rect">
                <a:avLst/>
              </a:prstGeom>
              <a:noFill/>
            </p:spPr>
            <p:txBody>
              <a:bodyPr wrap="square" rtlCol="0">
                <a:spAutoFit/>
              </a:bodyPr>
              <a:lstStyle/>
              <a:p>
                <a:r>
                  <a:rPr lang="el-GR" sz="2000" dirty="0"/>
                  <a:t>ε</a:t>
                </a:r>
                <a:endParaRPr lang="pl-PL" sz="2000" dirty="0"/>
              </a:p>
            </p:txBody>
          </p:sp>
        </p:grpSp>
        <p:cxnSp>
          <p:nvCxnSpPr>
            <p:cNvPr id="29" name="Łącznik prosty 28">
              <a:extLst>
                <a:ext uri="{FF2B5EF4-FFF2-40B4-BE49-F238E27FC236}">
                  <a16:creationId xmlns:a16="http://schemas.microsoft.com/office/drawing/2014/main" id="{0AA35B32-C3F6-3E10-B564-3346928D89F9}"/>
                </a:ext>
              </a:extLst>
            </p:cNvPr>
            <p:cNvCxnSpPr>
              <a:cxnSpLocks/>
            </p:cNvCxnSpPr>
            <p:nvPr/>
          </p:nvCxnSpPr>
          <p:spPr>
            <a:xfrm flipV="1">
              <a:off x="7673279" y="3447181"/>
              <a:ext cx="785192" cy="707212"/>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Łącznik prosty 34">
              <a:extLst>
                <a:ext uri="{FF2B5EF4-FFF2-40B4-BE49-F238E27FC236}">
                  <a16:creationId xmlns:a16="http://schemas.microsoft.com/office/drawing/2014/main" id="{88DCA2AF-954B-ECAA-2016-C9EBB055D6BF}"/>
                </a:ext>
              </a:extLst>
            </p:cNvPr>
            <p:cNvCxnSpPr>
              <a:cxnSpLocks/>
            </p:cNvCxnSpPr>
            <p:nvPr/>
          </p:nvCxnSpPr>
          <p:spPr>
            <a:xfrm>
              <a:off x="7673279" y="3447181"/>
              <a:ext cx="173508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38" name="pole tekstowe 37">
              <a:extLst>
                <a:ext uri="{FF2B5EF4-FFF2-40B4-BE49-F238E27FC236}">
                  <a16:creationId xmlns:a16="http://schemas.microsoft.com/office/drawing/2014/main" id="{87F52ACF-B4E1-F15B-FDF6-6996C5B736B8}"/>
                </a:ext>
              </a:extLst>
            </p:cNvPr>
            <p:cNvSpPr txBox="1"/>
            <p:nvPr/>
          </p:nvSpPr>
          <p:spPr>
            <a:xfrm>
              <a:off x="7313240" y="3237025"/>
              <a:ext cx="1008111" cy="400110"/>
            </a:xfrm>
            <a:prstGeom prst="rect">
              <a:avLst/>
            </a:prstGeom>
            <a:noFill/>
          </p:spPr>
          <p:txBody>
            <a:bodyPr wrap="square" rtlCol="0">
              <a:spAutoFit/>
            </a:bodyPr>
            <a:lstStyle/>
            <a:p>
              <a:r>
                <a:rPr lang="el-GR" sz="2000" dirty="0"/>
                <a:t>σ</a:t>
              </a:r>
              <a:r>
                <a:rPr lang="pl-PL" sz="2000" baseline="-25000" dirty="0"/>
                <a:t>y</a:t>
              </a:r>
            </a:p>
          </p:txBody>
        </p:sp>
        <p:cxnSp>
          <p:nvCxnSpPr>
            <p:cNvPr id="40" name="Łącznik prosty 39">
              <a:extLst>
                <a:ext uri="{FF2B5EF4-FFF2-40B4-BE49-F238E27FC236}">
                  <a16:creationId xmlns:a16="http://schemas.microsoft.com/office/drawing/2014/main" id="{C9BB08F7-3598-D3F4-2EDE-855A3DBAD7C1}"/>
                </a:ext>
              </a:extLst>
            </p:cNvPr>
            <p:cNvCxnSpPr>
              <a:cxnSpLocks/>
            </p:cNvCxnSpPr>
            <p:nvPr/>
          </p:nvCxnSpPr>
          <p:spPr>
            <a:xfrm flipV="1">
              <a:off x="8458471" y="3094077"/>
              <a:ext cx="949897" cy="352196"/>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grpSp>
      <p:grpSp>
        <p:nvGrpSpPr>
          <p:cNvPr id="52" name="Grupa 51">
            <a:extLst>
              <a:ext uri="{FF2B5EF4-FFF2-40B4-BE49-F238E27FC236}">
                <a16:creationId xmlns:a16="http://schemas.microsoft.com/office/drawing/2014/main" id="{9606170E-30BE-7E81-B7C3-4F5A4AC51C35}"/>
              </a:ext>
            </a:extLst>
          </p:cNvPr>
          <p:cNvGrpSpPr/>
          <p:nvPr/>
        </p:nvGrpSpPr>
        <p:grpSpPr>
          <a:xfrm>
            <a:off x="8400256" y="4418370"/>
            <a:ext cx="2304255" cy="1925491"/>
            <a:chOff x="7313240" y="4482478"/>
            <a:chExt cx="2304255" cy="1925491"/>
          </a:xfrm>
        </p:grpSpPr>
        <p:grpSp>
          <p:nvGrpSpPr>
            <p:cNvPr id="22" name="Grupa 21">
              <a:extLst>
                <a:ext uri="{FF2B5EF4-FFF2-40B4-BE49-F238E27FC236}">
                  <a16:creationId xmlns:a16="http://schemas.microsoft.com/office/drawing/2014/main" id="{441D09C7-68E6-8368-297C-5D58BF45BE47}"/>
                </a:ext>
              </a:extLst>
            </p:cNvPr>
            <p:cNvGrpSpPr/>
            <p:nvPr/>
          </p:nvGrpSpPr>
          <p:grpSpPr>
            <a:xfrm>
              <a:off x="7313240" y="4482478"/>
              <a:ext cx="2304255" cy="1925491"/>
              <a:chOff x="7320136" y="1039523"/>
              <a:chExt cx="2304255" cy="1925491"/>
            </a:xfrm>
          </p:grpSpPr>
          <p:cxnSp>
            <p:nvCxnSpPr>
              <p:cNvPr id="23" name="Łącznik prosty ze strzałką 22">
                <a:extLst>
                  <a:ext uri="{FF2B5EF4-FFF2-40B4-BE49-F238E27FC236}">
                    <a16:creationId xmlns:a16="http://schemas.microsoft.com/office/drawing/2014/main" id="{B5AB55D5-13B6-902D-0B7A-C55FB0BFFA18}"/>
                  </a:ext>
                </a:extLst>
              </p:cNvPr>
              <p:cNvCxnSpPr>
                <a:cxnSpLocks/>
              </p:cNvCxnSpPr>
              <p:nvPr/>
            </p:nvCxnSpPr>
            <p:spPr>
              <a:xfrm flipV="1">
                <a:off x="7680176" y="1052736"/>
                <a:ext cx="0" cy="1512168"/>
              </a:xfrm>
              <a:prstGeom prst="straightConnector1">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24" name="Łącznik prosty ze strzałką 23">
                <a:extLst>
                  <a:ext uri="{FF2B5EF4-FFF2-40B4-BE49-F238E27FC236}">
                    <a16:creationId xmlns:a16="http://schemas.microsoft.com/office/drawing/2014/main" id="{F9345731-D945-1AB8-C2CE-FF705C5AB4D9}"/>
                  </a:ext>
                </a:extLst>
              </p:cNvPr>
              <p:cNvCxnSpPr>
                <a:cxnSpLocks/>
              </p:cNvCxnSpPr>
              <p:nvPr/>
            </p:nvCxnSpPr>
            <p:spPr>
              <a:xfrm>
                <a:off x="7680176" y="2564904"/>
                <a:ext cx="1944215" cy="0"/>
              </a:xfrm>
              <a:prstGeom prst="straightConnector1">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25" name="pole tekstowe 24">
                <a:extLst>
                  <a:ext uri="{FF2B5EF4-FFF2-40B4-BE49-F238E27FC236}">
                    <a16:creationId xmlns:a16="http://schemas.microsoft.com/office/drawing/2014/main" id="{780886CD-875F-E42A-9EBC-83E4F77C23B6}"/>
                  </a:ext>
                </a:extLst>
              </p:cNvPr>
              <p:cNvSpPr txBox="1"/>
              <p:nvPr/>
            </p:nvSpPr>
            <p:spPr>
              <a:xfrm>
                <a:off x="7320136" y="1039523"/>
                <a:ext cx="413896" cy="400110"/>
              </a:xfrm>
              <a:prstGeom prst="rect">
                <a:avLst/>
              </a:prstGeom>
              <a:noFill/>
            </p:spPr>
            <p:txBody>
              <a:bodyPr wrap="square" rtlCol="0">
                <a:spAutoFit/>
              </a:bodyPr>
              <a:lstStyle/>
              <a:p>
                <a:r>
                  <a:rPr lang="el-GR" sz="2000" dirty="0"/>
                  <a:t>σ</a:t>
                </a:r>
                <a:endParaRPr lang="pl-PL" sz="2000" dirty="0"/>
              </a:p>
            </p:txBody>
          </p:sp>
          <p:sp>
            <p:nvSpPr>
              <p:cNvPr id="26" name="pole tekstowe 25">
                <a:extLst>
                  <a:ext uri="{FF2B5EF4-FFF2-40B4-BE49-F238E27FC236}">
                    <a16:creationId xmlns:a16="http://schemas.microsoft.com/office/drawing/2014/main" id="{F3BC1F59-48FC-02A1-D135-E4D42F3C9932}"/>
                  </a:ext>
                </a:extLst>
              </p:cNvPr>
              <p:cNvSpPr txBox="1"/>
              <p:nvPr/>
            </p:nvSpPr>
            <p:spPr>
              <a:xfrm>
                <a:off x="9282502" y="2564904"/>
                <a:ext cx="341889" cy="400110"/>
              </a:xfrm>
              <a:prstGeom prst="rect">
                <a:avLst/>
              </a:prstGeom>
              <a:noFill/>
            </p:spPr>
            <p:txBody>
              <a:bodyPr wrap="square" rtlCol="0">
                <a:spAutoFit/>
              </a:bodyPr>
              <a:lstStyle/>
              <a:p>
                <a:r>
                  <a:rPr lang="el-GR" sz="2000" dirty="0"/>
                  <a:t>ε</a:t>
                </a:r>
                <a:endParaRPr lang="pl-PL" sz="2000" dirty="0"/>
              </a:p>
            </p:txBody>
          </p:sp>
        </p:grpSp>
        <p:cxnSp>
          <p:nvCxnSpPr>
            <p:cNvPr id="33" name="Łącznik prosty 32">
              <a:extLst>
                <a:ext uri="{FF2B5EF4-FFF2-40B4-BE49-F238E27FC236}">
                  <a16:creationId xmlns:a16="http://schemas.microsoft.com/office/drawing/2014/main" id="{113AA777-0DD7-21EE-FED8-7F5EA63F051E}"/>
                </a:ext>
              </a:extLst>
            </p:cNvPr>
            <p:cNvCxnSpPr>
              <a:cxnSpLocks/>
            </p:cNvCxnSpPr>
            <p:nvPr/>
          </p:nvCxnSpPr>
          <p:spPr>
            <a:xfrm flipV="1">
              <a:off x="7673279" y="5304965"/>
              <a:ext cx="785192" cy="707212"/>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Łącznik prosty 36">
              <a:extLst>
                <a:ext uri="{FF2B5EF4-FFF2-40B4-BE49-F238E27FC236}">
                  <a16:creationId xmlns:a16="http://schemas.microsoft.com/office/drawing/2014/main" id="{4EB10A28-D6C6-7D10-7E91-457F4CEF3865}"/>
                </a:ext>
              </a:extLst>
            </p:cNvPr>
            <p:cNvCxnSpPr>
              <a:cxnSpLocks/>
            </p:cNvCxnSpPr>
            <p:nvPr/>
          </p:nvCxnSpPr>
          <p:spPr>
            <a:xfrm>
              <a:off x="7673279" y="5304965"/>
              <a:ext cx="1735089"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39" name="pole tekstowe 38">
              <a:extLst>
                <a:ext uri="{FF2B5EF4-FFF2-40B4-BE49-F238E27FC236}">
                  <a16:creationId xmlns:a16="http://schemas.microsoft.com/office/drawing/2014/main" id="{936415E2-C627-D382-6A82-2BE6ABDA0393}"/>
                </a:ext>
              </a:extLst>
            </p:cNvPr>
            <p:cNvSpPr txBox="1"/>
            <p:nvPr/>
          </p:nvSpPr>
          <p:spPr>
            <a:xfrm>
              <a:off x="7313240" y="5069653"/>
              <a:ext cx="1008111" cy="400110"/>
            </a:xfrm>
            <a:prstGeom prst="rect">
              <a:avLst/>
            </a:prstGeom>
            <a:noFill/>
          </p:spPr>
          <p:txBody>
            <a:bodyPr wrap="square" rtlCol="0">
              <a:spAutoFit/>
            </a:bodyPr>
            <a:lstStyle/>
            <a:p>
              <a:r>
                <a:rPr lang="el-GR" sz="2000" dirty="0"/>
                <a:t>σ</a:t>
              </a:r>
              <a:r>
                <a:rPr lang="pl-PL" sz="2000" baseline="-25000" dirty="0"/>
                <a:t>y</a:t>
              </a:r>
            </a:p>
          </p:txBody>
        </p:sp>
        <p:cxnSp>
          <p:nvCxnSpPr>
            <p:cNvPr id="43" name="Łącznik prosty 42">
              <a:extLst>
                <a:ext uri="{FF2B5EF4-FFF2-40B4-BE49-F238E27FC236}">
                  <a16:creationId xmlns:a16="http://schemas.microsoft.com/office/drawing/2014/main" id="{B69E09E6-7560-9ACC-15B7-AB96CA3CF313}"/>
                </a:ext>
              </a:extLst>
            </p:cNvPr>
            <p:cNvCxnSpPr>
              <a:cxnSpLocks/>
            </p:cNvCxnSpPr>
            <p:nvPr/>
          </p:nvCxnSpPr>
          <p:spPr>
            <a:xfrm flipV="1">
              <a:off x="8453112" y="5167131"/>
              <a:ext cx="293391" cy="142131"/>
            </a:xfrm>
            <a:prstGeom prst="line">
              <a:avLst/>
            </a:prstGeom>
            <a:ln w="19050">
              <a:solidFill>
                <a:srgbClr val="0070C0"/>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45" name="Łącznik prosty 44">
              <a:extLst>
                <a:ext uri="{FF2B5EF4-FFF2-40B4-BE49-F238E27FC236}">
                  <a16:creationId xmlns:a16="http://schemas.microsoft.com/office/drawing/2014/main" id="{FF19771B-4FE4-C788-0021-3E23456B606F}"/>
                </a:ext>
              </a:extLst>
            </p:cNvPr>
            <p:cNvCxnSpPr>
              <a:cxnSpLocks/>
            </p:cNvCxnSpPr>
            <p:nvPr/>
          </p:nvCxnSpPr>
          <p:spPr>
            <a:xfrm flipV="1">
              <a:off x="8736452" y="5060417"/>
              <a:ext cx="383884" cy="100673"/>
            </a:xfrm>
            <a:prstGeom prst="line">
              <a:avLst/>
            </a:prstGeom>
            <a:ln w="19050">
              <a:solidFill>
                <a:srgbClr val="0070C0"/>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49" name="Łącznik prosty 48">
              <a:extLst>
                <a:ext uri="{FF2B5EF4-FFF2-40B4-BE49-F238E27FC236}">
                  <a16:creationId xmlns:a16="http://schemas.microsoft.com/office/drawing/2014/main" id="{F110167D-8631-49D2-6BFC-185A83E9C05F}"/>
                </a:ext>
              </a:extLst>
            </p:cNvPr>
            <p:cNvCxnSpPr>
              <a:cxnSpLocks/>
            </p:cNvCxnSpPr>
            <p:nvPr/>
          </p:nvCxnSpPr>
          <p:spPr>
            <a:xfrm flipV="1">
              <a:off x="9116463" y="5045140"/>
              <a:ext cx="418974" cy="15277"/>
            </a:xfrm>
            <a:prstGeom prst="line">
              <a:avLst/>
            </a:prstGeom>
            <a:ln w="19050">
              <a:solidFill>
                <a:srgbClr val="0070C0"/>
              </a:solidFill>
              <a:headEnd type="oval" w="med" len="med"/>
              <a:tailEnd type="oval"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17148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6C76A3-EA70-8175-B643-B92019C37F67}"/>
              </a:ext>
            </a:extLst>
          </p:cNvPr>
          <p:cNvSpPr>
            <a:spLocks noGrp="1"/>
          </p:cNvSpPr>
          <p:nvPr>
            <p:ph type="title"/>
          </p:nvPr>
        </p:nvSpPr>
        <p:spPr/>
        <p:txBody>
          <a:bodyPr/>
          <a:lstStyle/>
          <a:p>
            <a:r>
              <a:rPr lang="en-US" dirty="0"/>
              <a:t>Quiz</a:t>
            </a: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599" y="1447800"/>
            <a:ext cx="5198369" cy="4572000"/>
          </a:xfrm>
        </p:spPr>
        <p:txBody>
          <a:bodyPr>
            <a:normAutofit/>
          </a:bodyPr>
          <a:lstStyle/>
          <a:p>
            <a:pPr marL="0" indent="0">
              <a:lnSpc>
                <a:spcPct val="150000"/>
              </a:lnSpc>
              <a:buNone/>
            </a:pPr>
            <a:r>
              <a:rPr lang="en-US" sz="2000" dirty="0"/>
              <a:t>What happens when ball impacts the plate?</a:t>
            </a:r>
          </a:p>
          <a:p>
            <a:pPr>
              <a:lnSpc>
                <a:spcPct val="150000"/>
              </a:lnSpc>
            </a:pPr>
            <a:r>
              <a:rPr lang="en-US" sz="2000" dirty="0"/>
              <a:t>the ball bounces</a:t>
            </a:r>
          </a:p>
          <a:p>
            <a:pPr>
              <a:lnSpc>
                <a:spcPct val="150000"/>
              </a:lnSpc>
            </a:pPr>
            <a:r>
              <a:rPr lang="en-US" sz="2000" dirty="0"/>
              <a:t>the plate will undergo plastic deformation</a:t>
            </a:r>
          </a:p>
          <a:p>
            <a:pPr>
              <a:lnSpc>
                <a:spcPct val="150000"/>
              </a:lnSpc>
            </a:pPr>
            <a:r>
              <a:rPr lang="en-US" sz="2000" dirty="0"/>
              <a:t>the ball will pass over the plate</a:t>
            </a:r>
          </a:p>
        </p:txBody>
      </p:sp>
      <p:pic>
        <p:nvPicPr>
          <p:cNvPr id="4" name="baza">
            <a:hlinkClick r:id="" action="ppaction://media"/>
            <a:extLst>
              <a:ext uri="{FF2B5EF4-FFF2-40B4-BE49-F238E27FC236}">
                <a16:creationId xmlns:a16="http://schemas.microsoft.com/office/drawing/2014/main" id="{FFEE3486-1840-76E9-5A45-B6C006B514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19936" y="1483618"/>
            <a:ext cx="6564733" cy="3890764"/>
          </a:xfrm>
          <a:prstGeom prst="rect">
            <a:avLst/>
          </a:prstGeom>
        </p:spPr>
      </p:pic>
    </p:spTree>
    <p:extLst>
      <p:ext uri="{BB962C8B-B14F-4D97-AF65-F5344CB8AC3E}">
        <p14:creationId xmlns:p14="http://schemas.microsoft.com/office/powerpoint/2010/main" val="146509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6C76A3-EA70-8175-B643-B92019C37F67}"/>
              </a:ext>
            </a:extLst>
          </p:cNvPr>
          <p:cNvSpPr>
            <a:spLocks noGrp="1"/>
          </p:cNvSpPr>
          <p:nvPr>
            <p:ph type="title"/>
          </p:nvPr>
        </p:nvSpPr>
        <p:spPr/>
        <p:txBody>
          <a:bodyPr/>
          <a:lstStyle/>
          <a:p>
            <a:r>
              <a:rPr lang="en-US" dirty="0"/>
              <a:t>Answer</a:t>
            </a: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599" y="1447800"/>
            <a:ext cx="5198369" cy="4572000"/>
          </a:xfrm>
        </p:spPr>
        <p:txBody>
          <a:bodyPr>
            <a:normAutofit/>
          </a:bodyPr>
          <a:lstStyle/>
          <a:p>
            <a:pPr marL="0" indent="0">
              <a:lnSpc>
                <a:spcPct val="150000"/>
              </a:lnSpc>
              <a:buNone/>
            </a:pPr>
            <a:r>
              <a:rPr lang="en-US" sz="2000" dirty="0"/>
              <a:t>It depends on the material model!</a:t>
            </a:r>
          </a:p>
        </p:txBody>
      </p:sp>
      <p:pic>
        <p:nvPicPr>
          <p:cNvPr id="3" name="elastic">
            <a:hlinkClick r:id="" action="ppaction://media"/>
            <a:extLst>
              <a:ext uri="{FF2B5EF4-FFF2-40B4-BE49-F238E27FC236}">
                <a16:creationId xmlns:a16="http://schemas.microsoft.com/office/drawing/2014/main" id="{F1FF7CFD-32BB-C132-95E0-280D1026716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1424" y="2996952"/>
            <a:ext cx="4860283" cy="2880577"/>
          </a:xfrm>
          <a:prstGeom prst="rect">
            <a:avLst/>
          </a:prstGeom>
        </p:spPr>
      </p:pic>
      <p:pic>
        <p:nvPicPr>
          <p:cNvPr id="6" name="damage">
            <a:hlinkClick r:id="" action="ppaction://media"/>
            <a:extLst>
              <a:ext uri="{FF2B5EF4-FFF2-40B4-BE49-F238E27FC236}">
                <a16:creationId xmlns:a16="http://schemas.microsoft.com/office/drawing/2014/main" id="{EB437642-CBA2-D5E4-13EA-F4F3EE07143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701682" y="2996952"/>
            <a:ext cx="4859311" cy="2880000"/>
          </a:xfrm>
          <a:prstGeom prst="rect">
            <a:avLst/>
          </a:prstGeom>
        </p:spPr>
      </p:pic>
    </p:spTree>
    <p:extLst>
      <p:ext uri="{BB962C8B-B14F-4D97-AF65-F5344CB8AC3E}">
        <p14:creationId xmlns:p14="http://schemas.microsoft.com/office/powerpoint/2010/main" val="8585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0" fill="hold"/>
                                        <p:tgtEl>
                                          <p:spTgt spid="3"/>
                                        </p:tgtEl>
                                      </p:cBhvr>
                                    </p:cmd>
                                  </p:childTnLst>
                                </p:cTn>
                              </p:par>
                            </p:childTnLst>
                          </p:cTn>
                        </p:par>
                        <p:par>
                          <p:cTn id="7" fill="hold">
                            <p:stCondLst>
                              <p:cond delay="5100"/>
                            </p:stCondLst>
                            <p:childTnLst>
                              <p:par>
                                <p:cTn id="8" presetID="1" presetClass="mediacall" presetSubtype="0" fill="hold" nodeType="afterEffect">
                                  <p:stCondLst>
                                    <p:cond delay="0"/>
                                  </p:stCondLst>
                                  <p:childTnLst>
                                    <p:cmd type="call" cmd="playFrom(0.0)">
                                      <p:cBhvr>
                                        <p:cTn id="9" dur="5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3"/>
                </p:tgtEl>
              </p:cMediaNode>
            </p:video>
            <p:video>
              <p:cMediaNode vol="80000">
                <p:cTn id="21"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367D53-D182-E19A-6BD5-92F6549A4C9C}"/>
              </a:ext>
            </a:extLst>
          </p:cNvPr>
          <p:cNvSpPr>
            <a:spLocks noGrp="1"/>
          </p:cNvSpPr>
          <p:nvPr>
            <p:ph type="title"/>
          </p:nvPr>
        </p:nvSpPr>
        <p:spPr/>
        <p:txBody>
          <a:bodyPr/>
          <a:lstStyle/>
          <a:p>
            <a:r>
              <a:rPr lang="en-US" dirty="0"/>
              <a:t>Material Models</a:t>
            </a:r>
            <a:br>
              <a:rPr lang="en-US" dirty="0"/>
            </a:b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599" y="1447800"/>
            <a:ext cx="4694313" cy="4572000"/>
          </a:xfrm>
        </p:spPr>
        <p:txBody>
          <a:bodyPr/>
          <a:lstStyle/>
          <a:p>
            <a:pPr marL="0" indent="0">
              <a:lnSpc>
                <a:spcPct val="150000"/>
              </a:lnSpc>
              <a:buNone/>
            </a:pPr>
            <a:r>
              <a:rPr lang="en-US" dirty="0"/>
              <a:t>In the case of experimental testing of materials, we get engineering results where parameters such as stresses and strains are determined with reference to initial values which is insufficient in the case of numerical simulations.</a:t>
            </a:r>
          </a:p>
          <a:p>
            <a:pPr marL="0" indent="0">
              <a:buNone/>
            </a:pPr>
            <a:endParaRPr lang="en-US" dirty="0"/>
          </a:p>
        </p:txBody>
      </p:sp>
      <p:pic>
        <p:nvPicPr>
          <p:cNvPr id="6146" name="Picture 2">
            <a:extLst>
              <a:ext uri="{FF2B5EF4-FFF2-40B4-BE49-F238E27FC236}">
                <a16:creationId xmlns:a16="http://schemas.microsoft.com/office/drawing/2014/main" id="{50CF6637-8A67-E42C-3CFC-936FB5535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936" y="1648935"/>
            <a:ext cx="5562575" cy="432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658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3A06E4-7841-A39E-2292-5FF137D13E0B}"/>
              </a:ext>
            </a:extLst>
          </p:cNvPr>
          <p:cNvSpPr>
            <a:spLocks noGrp="1"/>
          </p:cNvSpPr>
          <p:nvPr>
            <p:ph type="title"/>
          </p:nvPr>
        </p:nvSpPr>
        <p:spPr/>
        <p:txBody>
          <a:bodyPr/>
          <a:lstStyle/>
          <a:p>
            <a:r>
              <a:rPr lang="pl-PL" dirty="0"/>
              <a:t>Material Models – </a:t>
            </a:r>
            <a:r>
              <a:rPr lang="en-US" dirty="0"/>
              <a:t>Engineering Stress vs True Stress</a:t>
            </a:r>
            <a:br>
              <a:rPr lang="en-US" dirty="0"/>
            </a:b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p:txBody>
          <a:bodyPr/>
          <a:lstStyle/>
          <a:p>
            <a:pPr marL="0" indent="0">
              <a:lnSpc>
                <a:spcPct val="150000"/>
              </a:lnSpc>
              <a:buNone/>
            </a:pPr>
            <a:r>
              <a:rPr lang="en-US" dirty="0"/>
              <a:t>From experimental studies, we obtain stress values obtained by dividing the acting force by the initial cross-sectional area of the specimen, but for numerical simulations, we are interested in how the stresses will change with the actual cross-section of the specimen.</a:t>
            </a:r>
          </a:p>
          <a:p>
            <a:pPr marL="0" indent="0">
              <a:lnSpc>
                <a:spcPct val="150000"/>
              </a:lnSpc>
              <a:buNone/>
            </a:pPr>
            <a:endParaRPr lang="en-US" dirty="0"/>
          </a:p>
        </p:txBody>
      </p:sp>
      <p:pic>
        <p:nvPicPr>
          <p:cNvPr id="4098" name="Picture 2">
            <a:extLst>
              <a:ext uri="{FF2B5EF4-FFF2-40B4-BE49-F238E27FC236}">
                <a16:creationId xmlns:a16="http://schemas.microsoft.com/office/drawing/2014/main" id="{5E2872F8-4A6E-5C40-F3EA-8AD478C79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3717032"/>
            <a:ext cx="4583757" cy="227580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E816DAC9-0B80-7B8B-8E36-0F64B1405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8" y="3717032"/>
            <a:ext cx="3393442" cy="253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6A8675F-37CB-B25B-49CA-C9EB29AFE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81175" y="-2041525"/>
            <a:ext cx="4010025" cy="74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623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72EAA-0BF4-69AA-4809-8F893110612F}"/>
              </a:ext>
            </a:extLst>
          </p:cNvPr>
          <p:cNvSpPr>
            <a:spLocks noGrp="1"/>
          </p:cNvSpPr>
          <p:nvPr>
            <p:ph type="title"/>
          </p:nvPr>
        </p:nvSpPr>
        <p:spPr/>
        <p:txBody>
          <a:bodyPr/>
          <a:lstStyle/>
          <a:p>
            <a:r>
              <a:rPr lang="pl-PL" dirty="0"/>
              <a:t>Material Models – </a:t>
            </a:r>
            <a:r>
              <a:rPr lang="en-US" dirty="0"/>
              <a:t>Engineering Strain vs True Strain (log)</a:t>
            </a:r>
            <a:br>
              <a:rPr lang="en-US" dirty="0"/>
            </a:b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p:txBody>
          <a:bodyPr/>
          <a:lstStyle/>
          <a:p>
            <a:pPr marL="0" indent="0">
              <a:lnSpc>
                <a:spcPct val="150000"/>
              </a:lnSpc>
              <a:buNone/>
            </a:pPr>
            <a:r>
              <a:rPr lang="en-US" dirty="0">
                <a:latin typeface="+mn-lt"/>
              </a:rPr>
              <a:t>In the case of strains, the situation is analogous to that of stresses; based on experimental tests, we obtain a strain value obtained by dividing the change in specimen length by the initial length. This value needs to be converted to real strain in the plastic range</a:t>
            </a:r>
            <a:r>
              <a:rPr lang="pl-PL" dirty="0">
                <a:latin typeface="+mn-lt"/>
              </a:rPr>
              <a:t>.</a:t>
            </a:r>
            <a:endParaRPr lang="en-US" dirty="0">
              <a:latin typeface="+mn-lt"/>
            </a:endParaRPr>
          </a:p>
          <a:p>
            <a:pPr marL="0" indent="0">
              <a:lnSpc>
                <a:spcPct val="150000"/>
              </a:lnSpc>
              <a:buNone/>
            </a:pPr>
            <a:endParaRPr lang="en-US" dirty="0"/>
          </a:p>
        </p:txBody>
      </p:sp>
      <p:pic>
        <p:nvPicPr>
          <p:cNvPr id="5122" name="Picture 2">
            <a:extLst>
              <a:ext uri="{FF2B5EF4-FFF2-40B4-BE49-F238E27FC236}">
                <a16:creationId xmlns:a16="http://schemas.microsoft.com/office/drawing/2014/main" id="{895651A7-38EC-3050-7657-212A5BB09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617" y="3998833"/>
            <a:ext cx="4528840" cy="187843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C57EB840-E893-8F2B-EAA8-3E9EC9549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8" y="4427724"/>
            <a:ext cx="292417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8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C1D016-3F34-9DBD-D295-DA2421AD9D0C}"/>
              </a:ext>
            </a:extLst>
          </p:cNvPr>
          <p:cNvSpPr>
            <a:spLocks noGrp="1"/>
          </p:cNvSpPr>
          <p:nvPr>
            <p:ph type="sldNum" sz="quarter" idx="11"/>
          </p:nvPr>
        </p:nvSpPr>
        <p:spPr/>
        <p:txBody>
          <a:bodyPr/>
          <a:lstStyle/>
          <a:p>
            <a:fld id="{F0D23093-2AB0-F74C-B865-1A12A15B650E}" type="slidenum">
              <a:rPr lang="en-US" smtClean="0"/>
              <a:pPr/>
              <a:t>3</a:t>
            </a:fld>
            <a:endParaRPr lang="en-US" dirty="0"/>
          </a:p>
        </p:txBody>
      </p:sp>
      <p:sp>
        <p:nvSpPr>
          <p:cNvPr id="3" name="Title 2">
            <a:extLst>
              <a:ext uri="{FF2B5EF4-FFF2-40B4-BE49-F238E27FC236}">
                <a16:creationId xmlns:a16="http://schemas.microsoft.com/office/drawing/2014/main" id="{35FB5F2A-DAB9-0DEC-875F-0A69EBEF52E4}"/>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8F2C5164-5069-0135-5047-F79CB91BB9E2}"/>
              </a:ext>
            </a:extLst>
          </p:cNvPr>
          <p:cNvSpPr>
            <a:spLocks noGrp="1"/>
          </p:cNvSpPr>
          <p:nvPr>
            <p:ph type="body" sz="quarter" idx="13"/>
          </p:nvPr>
        </p:nvSpPr>
        <p:spPr>
          <a:xfrm>
            <a:off x="609599" y="1196752"/>
            <a:ext cx="10972799" cy="4823048"/>
          </a:xfrm>
        </p:spPr>
        <p:txBody>
          <a:bodyPr>
            <a:normAutofit fontScale="92500" lnSpcReduction="10000"/>
          </a:bodyPr>
          <a:lstStyle/>
          <a:p>
            <a:r>
              <a:rPr lang="en-US" dirty="0"/>
              <a:t>Introduction</a:t>
            </a:r>
          </a:p>
          <a:p>
            <a:r>
              <a:rPr lang="en-US" dirty="0"/>
              <a:t>Examples of Dynamic Simulations</a:t>
            </a:r>
          </a:p>
          <a:p>
            <a:r>
              <a:rPr lang="en-US" dirty="0"/>
              <a:t>Ansys LS Dyna</a:t>
            </a:r>
          </a:p>
          <a:p>
            <a:r>
              <a:rPr lang="en-US" dirty="0"/>
              <a:t>Application of Implicit vs. Explicit Methods</a:t>
            </a:r>
          </a:p>
          <a:p>
            <a:r>
              <a:rPr lang="pl-PL" dirty="0"/>
              <a:t>Equation</a:t>
            </a:r>
            <a:r>
              <a:rPr lang="en-US" dirty="0"/>
              <a:t>s</a:t>
            </a:r>
            <a:r>
              <a:rPr lang="pl-PL" dirty="0"/>
              <a:t> of </a:t>
            </a:r>
            <a:r>
              <a:rPr lang="en-US" dirty="0"/>
              <a:t>M</a:t>
            </a:r>
            <a:r>
              <a:rPr lang="pl-PL" dirty="0"/>
              <a:t>otion</a:t>
            </a:r>
            <a:r>
              <a:rPr lang="en-US" dirty="0"/>
              <a:t> and Solution Methods</a:t>
            </a:r>
          </a:p>
          <a:p>
            <a:r>
              <a:rPr lang="pl-PL" dirty="0"/>
              <a:t>Explicit vs Implicit Characteristics</a:t>
            </a:r>
            <a:endParaRPr lang="en-US" dirty="0"/>
          </a:p>
          <a:p>
            <a:r>
              <a:rPr lang="en-US" dirty="0"/>
              <a:t>Time</a:t>
            </a:r>
          </a:p>
          <a:p>
            <a:r>
              <a:rPr lang="en-US" dirty="0"/>
              <a:t>Energy Summary</a:t>
            </a:r>
          </a:p>
          <a:p>
            <a:r>
              <a:rPr lang="en-US" dirty="0"/>
              <a:t>Hourglassing </a:t>
            </a:r>
          </a:p>
          <a:p>
            <a:r>
              <a:rPr lang="en-US" dirty="0"/>
              <a:t>Mass Scaling</a:t>
            </a:r>
          </a:p>
          <a:p>
            <a:r>
              <a:rPr lang="en-US" dirty="0"/>
              <a:t>Summary</a:t>
            </a:r>
          </a:p>
          <a:p>
            <a:r>
              <a:rPr lang="en-US" dirty="0"/>
              <a:t>Bonus Slides – Material Models</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F26406BB-702C-EADB-8E70-A9C59139D96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3056" r="97407">
                        <a14:foregroundMark x1="7407" y1="64028" x2="6389" y2="64167"/>
                        <a14:foregroundMark x1="93796" y1="38056" x2="93796" y2="38056"/>
                        <a14:foregroundMark x1="3056" y1="65833" x2="3056" y2="65833"/>
                        <a14:foregroundMark x1="97407" y1="37639" x2="97407" y2="37639"/>
                      </a14:backgroundRemoval>
                    </a14:imgEffect>
                  </a14:imgLayer>
                </a14:imgProps>
              </a:ext>
            </a:extLst>
          </a:blip>
          <a:stretch>
            <a:fillRect/>
          </a:stretch>
        </p:blipFill>
        <p:spPr>
          <a:xfrm>
            <a:off x="6456040" y="1986159"/>
            <a:ext cx="4328522" cy="2885681"/>
          </a:xfrm>
          <a:prstGeom prst="rect">
            <a:avLst/>
          </a:prstGeom>
        </p:spPr>
      </p:pic>
    </p:spTree>
    <p:extLst>
      <p:ext uri="{BB962C8B-B14F-4D97-AF65-F5344CB8AC3E}">
        <p14:creationId xmlns:p14="http://schemas.microsoft.com/office/powerpoint/2010/main" val="2214440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B72DB1-F4BD-5534-7FB0-B6232B1BE769}"/>
              </a:ext>
            </a:extLst>
          </p:cNvPr>
          <p:cNvSpPr>
            <a:spLocks noGrp="1"/>
          </p:cNvSpPr>
          <p:nvPr>
            <p:ph type="title"/>
          </p:nvPr>
        </p:nvSpPr>
        <p:spPr/>
        <p:txBody>
          <a:bodyPr/>
          <a:lstStyle/>
          <a:p>
            <a:r>
              <a:rPr lang="pl-PL" dirty="0"/>
              <a:t>Material Models – damage criterion</a:t>
            </a:r>
            <a:br>
              <a:rPr lang="en-US" dirty="0"/>
            </a:b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599" y="1447800"/>
            <a:ext cx="5342385" cy="4572000"/>
          </a:xfrm>
        </p:spPr>
        <p:txBody>
          <a:bodyPr>
            <a:normAutofit fontScale="92500"/>
          </a:bodyPr>
          <a:lstStyle/>
          <a:p>
            <a:pPr marL="0" indent="0">
              <a:lnSpc>
                <a:spcPct val="150000"/>
              </a:lnSpc>
              <a:buNone/>
            </a:pPr>
            <a:r>
              <a:rPr lang="en-US" dirty="0">
                <a:latin typeface="+mn-lt"/>
              </a:rPr>
              <a:t>If the strength of the material is exceeded, its failure occurs. For numerical simulations using the Explicit solver, it is possible to define a failure/damage criterion. When the conditions associated with the failure/damage criterion are met, individual elements are removed from the model.</a:t>
            </a:r>
          </a:p>
          <a:p>
            <a:pPr marL="0" indent="0">
              <a:lnSpc>
                <a:spcPct val="150000"/>
              </a:lnSpc>
              <a:buNone/>
            </a:pPr>
            <a:endParaRPr lang="en-US" dirty="0"/>
          </a:p>
        </p:txBody>
      </p:sp>
      <p:pic>
        <p:nvPicPr>
          <p:cNvPr id="5" name="Obraz 4">
            <a:extLst>
              <a:ext uri="{FF2B5EF4-FFF2-40B4-BE49-F238E27FC236}">
                <a16:creationId xmlns:a16="http://schemas.microsoft.com/office/drawing/2014/main" id="{AC73D780-165A-F072-566B-15FA0A6CB318}"/>
              </a:ext>
            </a:extLst>
          </p:cNvPr>
          <p:cNvPicPr>
            <a:picLocks noChangeAspect="1"/>
          </p:cNvPicPr>
          <p:nvPr/>
        </p:nvPicPr>
        <p:blipFill>
          <a:blip r:embed="rId3"/>
          <a:stretch>
            <a:fillRect/>
          </a:stretch>
        </p:blipFill>
        <p:spPr>
          <a:xfrm>
            <a:off x="6528048" y="1875433"/>
            <a:ext cx="4947072" cy="3107133"/>
          </a:xfrm>
          <a:prstGeom prst="rect">
            <a:avLst/>
          </a:prstGeom>
        </p:spPr>
      </p:pic>
      <p:sp>
        <p:nvSpPr>
          <p:cNvPr id="8" name="pole tekstowe 7">
            <a:extLst>
              <a:ext uri="{FF2B5EF4-FFF2-40B4-BE49-F238E27FC236}">
                <a16:creationId xmlns:a16="http://schemas.microsoft.com/office/drawing/2014/main" id="{0D70199C-589C-12B5-8FD7-4AE9C6650054}"/>
              </a:ext>
            </a:extLst>
          </p:cNvPr>
          <p:cNvSpPr txBox="1"/>
          <p:nvPr/>
        </p:nvSpPr>
        <p:spPr>
          <a:xfrm>
            <a:off x="177617" y="6093296"/>
            <a:ext cx="6242415" cy="246221"/>
          </a:xfrm>
          <a:prstGeom prst="rect">
            <a:avLst/>
          </a:prstGeom>
          <a:noFill/>
        </p:spPr>
        <p:txBody>
          <a:bodyPr wrap="none" rtlCol="0">
            <a:spAutoFit/>
          </a:bodyPr>
          <a:lstStyle/>
          <a:p>
            <a:r>
              <a:rPr lang="pl-PL" sz="1000" dirty="0" err="1">
                <a:solidFill>
                  <a:schemeClr val="accent3"/>
                </a:solidFill>
              </a:rPr>
              <a:t>Erhart</a:t>
            </a:r>
            <a:r>
              <a:rPr lang="pl-PL" sz="1000" dirty="0">
                <a:solidFill>
                  <a:schemeClr val="accent3"/>
                </a:solidFill>
              </a:rPr>
              <a:t>, T., </a:t>
            </a:r>
            <a:r>
              <a:rPr lang="pl-PL" sz="1000" dirty="0" err="1">
                <a:solidFill>
                  <a:schemeClr val="accent3"/>
                </a:solidFill>
              </a:rPr>
              <a:t>Andrade</a:t>
            </a:r>
            <a:r>
              <a:rPr lang="pl-PL" sz="1000" dirty="0">
                <a:solidFill>
                  <a:schemeClr val="accent3"/>
                </a:solidFill>
              </a:rPr>
              <a:t>, F.: News </a:t>
            </a:r>
            <a:r>
              <a:rPr lang="pl-PL" sz="1000" dirty="0" err="1">
                <a:solidFill>
                  <a:schemeClr val="accent3"/>
                </a:solidFill>
              </a:rPr>
              <a:t>about</a:t>
            </a:r>
            <a:r>
              <a:rPr lang="pl-PL" sz="1000" dirty="0">
                <a:solidFill>
                  <a:schemeClr val="accent3"/>
                </a:solidFill>
              </a:rPr>
              <a:t> the </a:t>
            </a:r>
            <a:r>
              <a:rPr lang="pl-PL" sz="1000" dirty="0" err="1">
                <a:solidFill>
                  <a:schemeClr val="accent3"/>
                </a:solidFill>
              </a:rPr>
              <a:t>add-on</a:t>
            </a:r>
            <a:r>
              <a:rPr lang="pl-PL" sz="1000" dirty="0">
                <a:solidFill>
                  <a:schemeClr val="accent3"/>
                </a:solidFill>
              </a:rPr>
              <a:t> </a:t>
            </a:r>
            <a:r>
              <a:rPr lang="pl-PL" sz="1000" dirty="0" err="1">
                <a:solidFill>
                  <a:schemeClr val="accent3"/>
                </a:solidFill>
              </a:rPr>
              <a:t>failure</a:t>
            </a:r>
            <a:r>
              <a:rPr lang="pl-PL" sz="1000" dirty="0">
                <a:solidFill>
                  <a:schemeClr val="accent3"/>
                </a:solidFill>
              </a:rPr>
              <a:t> and </a:t>
            </a:r>
            <a:r>
              <a:rPr lang="pl-PL" sz="1000" dirty="0" err="1">
                <a:solidFill>
                  <a:schemeClr val="accent3"/>
                </a:solidFill>
              </a:rPr>
              <a:t>damage</a:t>
            </a:r>
            <a:r>
              <a:rPr lang="pl-PL" sz="1000" dirty="0">
                <a:solidFill>
                  <a:schemeClr val="accent3"/>
                </a:solidFill>
              </a:rPr>
              <a:t> </a:t>
            </a:r>
            <a:r>
              <a:rPr lang="pl-PL" sz="1000" dirty="0" err="1">
                <a:solidFill>
                  <a:schemeClr val="accent3"/>
                </a:solidFill>
              </a:rPr>
              <a:t>models</a:t>
            </a:r>
            <a:r>
              <a:rPr lang="pl-PL" sz="1000" dirty="0">
                <a:solidFill>
                  <a:schemeClr val="accent3"/>
                </a:solidFill>
              </a:rPr>
              <a:t> in LS-DYNA, </a:t>
            </a:r>
            <a:r>
              <a:rPr lang="pl-PL" sz="1000" dirty="0" err="1">
                <a:solidFill>
                  <a:schemeClr val="accent3"/>
                </a:solidFill>
              </a:rPr>
              <a:t>Germa</a:t>
            </a:r>
            <a:r>
              <a:rPr lang="pl-PL" sz="1000" dirty="0">
                <a:solidFill>
                  <a:schemeClr val="accent3"/>
                </a:solidFill>
              </a:rPr>
              <a:t> LS-DYNA Forum, 2018</a:t>
            </a:r>
          </a:p>
        </p:txBody>
      </p:sp>
    </p:spTree>
    <p:extLst>
      <p:ext uri="{BB962C8B-B14F-4D97-AF65-F5344CB8AC3E}">
        <p14:creationId xmlns:p14="http://schemas.microsoft.com/office/powerpoint/2010/main" val="266983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31</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B50C52-9AB4-9CE7-E6D5-25A61D907403}"/>
              </a:ext>
            </a:extLst>
          </p:cNvPr>
          <p:cNvSpPr>
            <a:spLocks noGrp="1"/>
          </p:cNvSpPr>
          <p:nvPr>
            <p:ph type="title"/>
          </p:nvPr>
        </p:nvSpPr>
        <p:spPr/>
        <p:txBody>
          <a:bodyPr/>
          <a:lstStyle/>
          <a:p>
            <a:r>
              <a:rPr lang="en-US" dirty="0"/>
              <a:t>Introduction</a:t>
            </a: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601" y="1419815"/>
            <a:ext cx="5702425" cy="4572000"/>
          </a:xfrm>
        </p:spPr>
        <p:txBody>
          <a:bodyPr>
            <a:normAutofit lnSpcReduction="10000"/>
          </a:bodyPr>
          <a:lstStyle/>
          <a:p>
            <a:pPr>
              <a:lnSpc>
                <a:spcPct val="150000"/>
              </a:lnSpc>
            </a:pPr>
            <a:r>
              <a:rPr lang="en-US" dirty="0"/>
              <a:t>Numerical simulations make it possible to analyze the course of events that have already occurred and to predict the behavior of the system in emergency situations and their impact on the environment. </a:t>
            </a:r>
          </a:p>
          <a:p>
            <a:pPr>
              <a:lnSpc>
                <a:spcPct val="150000"/>
              </a:lnSpc>
            </a:pPr>
            <a:r>
              <a:rPr lang="en-US" dirty="0"/>
              <a:t>This allows us to design things that are increasingly efficient and safe. </a:t>
            </a:r>
          </a:p>
          <a:p>
            <a:pPr>
              <a:lnSpc>
                <a:spcPct val="150000"/>
              </a:lnSpc>
            </a:pPr>
            <a:endParaRPr lang="en-US" dirty="0"/>
          </a:p>
        </p:txBody>
      </p:sp>
      <p:pic>
        <p:nvPicPr>
          <p:cNvPr id="11" name="Obraz 10" descr="Obraz zawierający tekst, elementy&#10;&#10;Opis wygenerowany automatycznie">
            <a:extLst>
              <a:ext uri="{FF2B5EF4-FFF2-40B4-BE49-F238E27FC236}">
                <a16:creationId xmlns:a16="http://schemas.microsoft.com/office/drawing/2014/main" id="{69D12C18-1DEE-AF4B-9EF1-B0AE9D163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421" y="1419815"/>
            <a:ext cx="4876800" cy="4191000"/>
          </a:xfrm>
          <a:prstGeom prst="rect">
            <a:avLst/>
          </a:prstGeom>
        </p:spPr>
      </p:pic>
    </p:spTree>
    <p:extLst>
      <p:ext uri="{BB962C8B-B14F-4D97-AF65-F5344CB8AC3E}">
        <p14:creationId xmlns:p14="http://schemas.microsoft.com/office/powerpoint/2010/main" val="4232880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03ECAC-B94F-12D0-BAD6-F078B2F4CBDD}"/>
              </a:ext>
            </a:extLst>
          </p:cNvPr>
          <p:cNvSpPr>
            <a:spLocks noGrp="1"/>
          </p:cNvSpPr>
          <p:nvPr>
            <p:ph type="title"/>
          </p:nvPr>
        </p:nvSpPr>
        <p:spPr/>
        <p:txBody>
          <a:bodyPr/>
          <a:lstStyle/>
          <a:p>
            <a:r>
              <a:rPr lang="pl-PL" dirty="0"/>
              <a:t>Examples of </a:t>
            </a:r>
            <a:r>
              <a:rPr lang="en-US" dirty="0"/>
              <a:t>d</a:t>
            </a:r>
            <a:r>
              <a:rPr lang="pl-PL" dirty="0"/>
              <a:t>ynamic simulations – crash tests</a:t>
            </a:r>
            <a:br>
              <a:rPr lang="en-US" dirty="0"/>
            </a:b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589775" y="1162119"/>
            <a:ext cx="5104159" cy="4242520"/>
          </a:xfrm>
        </p:spPr>
        <p:txBody>
          <a:bodyPr>
            <a:normAutofit lnSpcReduction="10000"/>
          </a:bodyPr>
          <a:lstStyle/>
          <a:p>
            <a:pPr marL="0" indent="0">
              <a:lnSpc>
                <a:spcPct val="150000"/>
              </a:lnSpc>
              <a:buNone/>
            </a:pPr>
            <a:r>
              <a:rPr lang="pl-PL" sz="2400" dirty="0"/>
              <a:t>A crash test is a form of destructive testing usually performed in order to ensure safe design standards in crashworthiness and crash compatibility for various modes of transportation or related systems and components. </a:t>
            </a:r>
            <a:endParaRPr lang="en-US" sz="2400" dirty="0"/>
          </a:p>
          <a:p>
            <a:pPr marL="0" indent="0" algn="r">
              <a:lnSpc>
                <a:spcPct val="150000"/>
              </a:lnSpc>
              <a:buNone/>
            </a:pPr>
            <a:r>
              <a:rPr lang="en-US" sz="2000" dirty="0"/>
              <a:t>[Wikipedia]</a:t>
            </a:r>
            <a:endParaRPr lang="pl-PL" sz="2000" dirty="0"/>
          </a:p>
          <a:p>
            <a:pPr marL="0" indent="0">
              <a:lnSpc>
                <a:spcPct val="150000"/>
              </a:lnSpc>
              <a:buNone/>
            </a:pPr>
            <a:endParaRPr lang="en-US" dirty="0"/>
          </a:p>
        </p:txBody>
      </p:sp>
      <p:grpSp>
        <p:nvGrpSpPr>
          <p:cNvPr id="5" name="Grupa 4">
            <a:extLst>
              <a:ext uri="{FF2B5EF4-FFF2-40B4-BE49-F238E27FC236}">
                <a16:creationId xmlns:a16="http://schemas.microsoft.com/office/drawing/2014/main" id="{62128F6A-9A67-1EC3-56E0-23A595FBB0EA}"/>
              </a:ext>
            </a:extLst>
          </p:cNvPr>
          <p:cNvGrpSpPr/>
          <p:nvPr/>
        </p:nvGrpSpPr>
        <p:grpSpPr>
          <a:xfrm>
            <a:off x="5879976" y="1447800"/>
            <a:ext cx="6096844" cy="3657816"/>
            <a:chOff x="4158604" y="1561207"/>
            <a:chExt cx="7320980" cy="4276739"/>
          </a:xfrm>
        </p:grpSpPr>
        <p:pic>
          <p:nvPicPr>
            <p:cNvPr id="1026" name="Picture 2">
              <a:extLst>
                <a:ext uri="{FF2B5EF4-FFF2-40B4-BE49-F238E27FC236}">
                  <a16:creationId xmlns:a16="http://schemas.microsoft.com/office/drawing/2014/main" id="{7A7AA749-A1BF-AEA3-759C-3BDD7D53D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216" y="3899991"/>
              <a:ext cx="3439368" cy="1934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B84954F-C169-F79D-6D08-4C0376BFCB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16" y="1581840"/>
              <a:ext cx="3439368" cy="2098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741DE4F-51BB-5EB7-F086-B6F2870035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8604" y="1561207"/>
              <a:ext cx="3745746" cy="2227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66FF8E47-FC16-9E61-1EF1-FBE82B0CE3F8}"/>
                </a:ext>
              </a:extLst>
            </p:cNvPr>
            <p:cNvPicPr>
              <a:picLocks noChangeAspect="1"/>
            </p:cNvPicPr>
            <p:nvPr/>
          </p:nvPicPr>
          <p:blipFill>
            <a:blip r:embed="rId6"/>
            <a:stretch>
              <a:fillRect/>
            </a:stretch>
          </p:blipFill>
          <p:spPr>
            <a:xfrm>
              <a:off x="4158604" y="3789040"/>
              <a:ext cx="3745747" cy="2048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9" name="pole tekstowe 8">
            <a:extLst>
              <a:ext uri="{FF2B5EF4-FFF2-40B4-BE49-F238E27FC236}">
                <a16:creationId xmlns:a16="http://schemas.microsoft.com/office/drawing/2014/main" id="{18D9604A-6E13-950B-91D8-B3583C2DC3E1}"/>
              </a:ext>
            </a:extLst>
          </p:cNvPr>
          <p:cNvSpPr txBox="1"/>
          <p:nvPr/>
        </p:nvSpPr>
        <p:spPr>
          <a:xfrm>
            <a:off x="293684" y="5404639"/>
            <a:ext cx="11604632" cy="938719"/>
          </a:xfrm>
          <a:prstGeom prst="rect">
            <a:avLst/>
          </a:prstGeom>
          <a:noFill/>
        </p:spPr>
        <p:txBody>
          <a:bodyPr wrap="square">
            <a:spAutoFit/>
          </a:bodyPr>
          <a:lstStyle/>
          <a:p>
            <a:pPr algn="just"/>
            <a:r>
              <a:rPr lang="pl-PL" sz="1100" dirty="0"/>
              <a:t>Vesenjak, M., Borovinsek, M., Ren, Z.:</a:t>
            </a:r>
            <a:r>
              <a:rPr lang="en-US" sz="1100" dirty="0"/>
              <a:t> </a:t>
            </a:r>
            <a:r>
              <a:rPr lang="pl-PL" sz="1100" dirty="0"/>
              <a:t>Computational simulation of road safty barriers using LS-DYNA, 6. LS-DYNA </a:t>
            </a:r>
            <a:r>
              <a:rPr lang="pl-PL" sz="1100" dirty="0" err="1"/>
              <a:t>Anwenderforum</a:t>
            </a:r>
            <a:r>
              <a:rPr lang="pl-PL" sz="1100" dirty="0"/>
              <a:t>, </a:t>
            </a:r>
            <a:r>
              <a:rPr lang="pl-PL" sz="1100" dirty="0" err="1"/>
              <a:t>Frankenthal</a:t>
            </a:r>
            <a:r>
              <a:rPr lang="pl-PL" sz="1100" dirty="0"/>
              <a:t>, 2007</a:t>
            </a:r>
          </a:p>
          <a:p>
            <a:pPr algn="just"/>
            <a:endParaRPr lang="pl-PL" sz="1100" dirty="0"/>
          </a:p>
          <a:p>
            <a:pPr algn="just"/>
            <a:r>
              <a:rPr lang="pl-PL" sz="1100" dirty="0" err="1"/>
              <a:t>Xin</a:t>
            </a:r>
            <a:r>
              <a:rPr lang="pl-PL" sz="1100" dirty="0"/>
              <a:t>, X., </a:t>
            </a:r>
            <a:r>
              <a:rPr lang="pl-PL" sz="1100" dirty="0" err="1"/>
              <a:t>Parida</a:t>
            </a:r>
            <a:r>
              <a:rPr lang="pl-PL" sz="1100" dirty="0"/>
              <a:t>, B.K., </a:t>
            </a:r>
            <a:r>
              <a:rPr lang="pl-PL" sz="1100" dirty="0" err="1"/>
              <a:t>Zaouk</a:t>
            </a:r>
            <a:r>
              <a:rPr lang="pl-PL" sz="1100" dirty="0"/>
              <a:t>, A.K., Dana, N.: </a:t>
            </a:r>
            <a:r>
              <a:rPr lang="pl-PL" sz="1100" dirty="0" err="1"/>
              <a:t>Impact</a:t>
            </a:r>
            <a:r>
              <a:rPr lang="pl-PL" sz="1100" dirty="0"/>
              <a:t> Analysis of </a:t>
            </a:r>
            <a:r>
              <a:rPr lang="pl-PL" sz="1100" dirty="0" err="1"/>
              <a:t>an</a:t>
            </a:r>
            <a:r>
              <a:rPr lang="pl-PL" sz="1100" dirty="0"/>
              <a:t> </a:t>
            </a:r>
            <a:r>
              <a:rPr lang="pl-PL" sz="1100" dirty="0" err="1"/>
              <a:t>Innovative</a:t>
            </a:r>
            <a:r>
              <a:rPr lang="pl-PL" sz="1100" dirty="0"/>
              <a:t> </a:t>
            </a:r>
            <a:r>
              <a:rPr lang="pl-PL" sz="1100" dirty="0" err="1"/>
              <a:t>Shock</a:t>
            </a:r>
            <a:r>
              <a:rPr lang="pl-PL" sz="1100" dirty="0"/>
              <a:t> Energy Absorber and </a:t>
            </a:r>
            <a:r>
              <a:rPr lang="pl-PL" sz="1100" dirty="0" err="1"/>
              <a:t>Its</a:t>
            </a:r>
            <a:r>
              <a:rPr lang="pl-PL" sz="1100" dirty="0"/>
              <a:t> Applications in </a:t>
            </a:r>
            <a:r>
              <a:rPr lang="pl-PL" sz="1100" dirty="0" err="1"/>
              <a:t>Improving</a:t>
            </a:r>
            <a:r>
              <a:rPr lang="pl-PL" sz="1100" dirty="0"/>
              <a:t> Railroad </a:t>
            </a:r>
            <a:r>
              <a:rPr lang="pl-PL" sz="1100" dirty="0" err="1"/>
              <a:t>Safety</a:t>
            </a:r>
            <a:r>
              <a:rPr lang="pl-PL" sz="1100" dirty="0"/>
              <a:t>, 12th International LS-DYNA </a:t>
            </a:r>
            <a:r>
              <a:rPr lang="pl-PL" sz="1100" dirty="0" err="1"/>
              <a:t>Users</a:t>
            </a:r>
            <a:r>
              <a:rPr lang="pl-PL" sz="1100" dirty="0"/>
              <a:t> Conference</a:t>
            </a:r>
          </a:p>
          <a:p>
            <a:pPr algn="just"/>
            <a:endParaRPr lang="pl-PL" sz="1100" dirty="0"/>
          </a:p>
          <a:p>
            <a:pPr algn="just"/>
            <a:r>
              <a:rPr lang="pl-PL" sz="1100" dirty="0">
                <a:hlinkClick r:id="rId7"/>
              </a:rPr>
              <a:t>Crash test - kompozytowy słup oświetleniowy Alumast - YouTube</a:t>
            </a:r>
            <a:endParaRPr lang="pl-PL" sz="1600" dirty="0"/>
          </a:p>
        </p:txBody>
      </p:sp>
    </p:spTree>
    <p:extLst>
      <p:ext uri="{BB962C8B-B14F-4D97-AF65-F5344CB8AC3E}">
        <p14:creationId xmlns:p14="http://schemas.microsoft.com/office/powerpoint/2010/main" val="351948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EB763C-A40E-7927-92FA-15D84121A45E}"/>
              </a:ext>
            </a:extLst>
          </p:cNvPr>
          <p:cNvSpPr>
            <a:spLocks noGrp="1"/>
          </p:cNvSpPr>
          <p:nvPr>
            <p:ph type="title"/>
          </p:nvPr>
        </p:nvSpPr>
        <p:spPr/>
        <p:txBody>
          <a:bodyPr/>
          <a:lstStyle/>
          <a:p>
            <a:r>
              <a:rPr lang="pl-PL" dirty="0"/>
              <a:t>Examples of </a:t>
            </a:r>
            <a:r>
              <a:rPr lang="en-US" dirty="0"/>
              <a:t>d</a:t>
            </a:r>
            <a:r>
              <a:rPr lang="pl-PL" dirty="0"/>
              <a:t>ynamic simulations - </a:t>
            </a:r>
            <a:r>
              <a:rPr lang="en-US" dirty="0"/>
              <a:t>c</a:t>
            </a:r>
            <a:r>
              <a:rPr lang="pl-PL" dirty="0"/>
              <a:t>ritical incidents</a:t>
            </a:r>
            <a:br>
              <a:rPr lang="en-US" dirty="0"/>
            </a:b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601" y="1239698"/>
            <a:ext cx="4406281" cy="4572000"/>
          </a:xfrm>
        </p:spPr>
        <p:txBody>
          <a:bodyPr>
            <a:normAutofit lnSpcReduction="10000"/>
          </a:bodyPr>
          <a:lstStyle/>
          <a:p>
            <a:pPr>
              <a:lnSpc>
                <a:spcPct val="150000"/>
              </a:lnSpc>
            </a:pPr>
            <a:r>
              <a:rPr lang="en-US" sz="2400" dirty="0"/>
              <a:t>When critical events occur, it is essential to determine their cause and effect. </a:t>
            </a:r>
          </a:p>
          <a:p>
            <a:pPr>
              <a:lnSpc>
                <a:spcPct val="150000"/>
              </a:lnSpc>
            </a:pPr>
            <a:r>
              <a:rPr lang="en-US" sz="2400" dirty="0"/>
              <a:t>Thanks to numerical simulations, it is possible to see what can happen in a crisis situation without putting anyone in danger.</a:t>
            </a:r>
            <a:endParaRPr lang="pl-PL" sz="2400" dirty="0"/>
          </a:p>
          <a:p>
            <a:pPr marL="0" indent="0">
              <a:buNone/>
            </a:pPr>
            <a:endParaRPr lang="en-US" dirty="0"/>
          </a:p>
        </p:txBody>
      </p:sp>
      <p:sp>
        <p:nvSpPr>
          <p:cNvPr id="4" name="AutoShape 5">
            <a:extLst>
              <a:ext uri="{FF2B5EF4-FFF2-40B4-BE49-F238E27FC236}">
                <a16:creationId xmlns:a16="http://schemas.microsoft.com/office/drawing/2014/main" id="{BEEEAD70-D510-06F7-F619-93141BF004B5}"/>
              </a:ext>
            </a:extLst>
          </p:cNvPr>
          <p:cNvSpPr>
            <a:spLocks noChangeAspect="1" noChangeArrowheads="1"/>
          </p:cNvSpPr>
          <p:nvPr/>
        </p:nvSpPr>
        <p:spPr bwMode="auto">
          <a:xfrm>
            <a:off x="9993313" y="-14017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7" name="Grupa 6">
            <a:extLst>
              <a:ext uri="{FF2B5EF4-FFF2-40B4-BE49-F238E27FC236}">
                <a16:creationId xmlns:a16="http://schemas.microsoft.com/office/drawing/2014/main" id="{E6D89D66-B0AC-9902-ABF0-10F27CFA7E35}"/>
              </a:ext>
            </a:extLst>
          </p:cNvPr>
          <p:cNvGrpSpPr/>
          <p:nvPr/>
        </p:nvGrpSpPr>
        <p:grpSpPr>
          <a:xfrm>
            <a:off x="5231904" y="1412776"/>
            <a:ext cx="6739231" cy="3240360"/>
            <a:chOff x="4655840" y="3165211"/>
            <a:chExt cx="7315295" cy="3621356"/>
          </a:xfrm>
        </p:grpSpPr>
        <p:pic>
          <p:nvPicPr>
            <p:cNvPr id="2050" name="Picture 2">
              <a:extLst>
                <a:ext uri="{FF2B5EF4-FFF2-40B4-BE49-F238E27FC236}">
                  <a16:creationId xmlns:a16="http://schemas.microsoft.com/office/drawing/2014/main" id="{5E4620CE-6740-586E-3963-801D4E191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120" y="3671844"/>
              <a:ext cx="3931015" cy="2593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5" name="Grupa 4">
              <a:extLst>
                <a:ext uri="{FF2B5EF4-FFF2-40B4-BE49-F238E27FC236}">
                  <a16:creationId xmlns:a16="http://schemas.microsoft.com/office/drawing/2014/main" id="{6542F0E5-9739-1529-66F0-FCFD8200BC3D}"/>
                </a:ext>
              </a:extLst>
            </p:cNvPr>
            <p:cNvGrpSpPr/>
            <p:nvPr/>
          </p:nvGrpSpPr>
          <p:grpSpPr>
            <a:xfrm>
              <a:off x="4655840" y="3165211"/>
              <a:ext cx="3240000" cy="3621356"/>
              <a:chOff x="335360" y="2282666"/>
              <a:chExt cx="4825531" cy="4927668"/>
            </a:xfrm>
          </p:grpSpPr>
          <p:pic>
            <p:nvPicPr>
              <p:cNvPr id="2052" name="Picture 4">
                <a:extLst>
                  <a:ext uri="{FF2B5EF4-FFF2-40B4-BE49-F238E27FC236}">
                    <a16:creationId xmlns:a16="http://schemas.microsoft.com/office/drawing/2014/main" id="{40877204-D205-83C8-B76E-32042905975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60" y="2282666"/>
                <a:ext cx="4825531" cy="1714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6994165-BF9C-43DB-994C-3771A3E9E1C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60" y="5495821"/>
                <a:ext cx="4825531" cy="1714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7B750F4-A48F-EB91-811F-F07B24A8F8DA}"/>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360" y="3879291"/>
                <a:ext cx="4825531" cy="1714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grpSp>
      <p:sp>
        <p:nvSpPr>
          <p:cNvPr id="8" name="pole tekstowe 7">
            <a:extLst>
              <a:ext uri="{FF2B5EF4-FFF2-40B4-BE49-F238E27FC236}">
                <a16:creationId xmlns:a16="http://schemas.microsoft.com/office/drawing/2014/main" id="{BE765CAF-DAE7-5139-6C0C-7F73191E2EC1}"/>
              </a:ext>
            </a:extLst>
          </p:cNvPr>
          <p:cNvSpPr txBox="1"/>
          <p:nvPr/>
        </p:nvSpPr>
        <p:spPr>
          <a:xfrm>
            <a:off x="609601" y="5688587"/>
            <a:ext cx="11172584" cy="246221"/>
          </a:xfrm>
          <a:prstGeom prst="rect">
            <a:avLst/>
          </a:prstGeom>
          <a:noFill/>
        </p:spPr>
        <p:txBody>
          <a:bodyPr wrap="square">
            <a:spAutoFit/>
          </a:bodyPr>
          <a:lstStyle/>
          <a:p>
            <a:pPr algn="l"/>
            <a:r>
              <a:rPr lang="pl-PL" sz="1000" b="0" i="0" dirty="0" err="1">
                <a:solidFill>
                  <a:srgbClr val="282624"/>
                </a:solidFill>
                <a:effectLst/>
              </a:rPr>
              <a:t>Yu</a:t>
            </a:r>
            <a:r>
              <a:rPr lang="pl-PL" sz="1000" b="0" i="0" dirty="0">
                <a:solidFill>
                  <a:srgbClr val="282624"/>
                </a:solidFill>
                <a:effectLst/>
              </a:rPr>
              <a:t>, Z,X., </a:t>
            </a:r>
            <a:r>
              <a:rPr lang="pl-PL" sz="1000" b="0" i="0" dirty="0" err="1">
                <a:solidFill>
                  <a:srgbClr val="282624"/>
                </a:solidFill>
                <a:effectLst/>
              </a:rPr>
              <a:t>Zhao</a:t>
            </a:r>
            <a:r>
              <a:rPr lang="pl-PL" sz="1000" b="0" i="0" dirty="0">
                <a:solidFill>
                  <a:srgbClr val="282624"/>
                </a:solidFill>
                <a:effectLst/>
              </a:rPr>
              <a:t>, L.,</a:t>
            </a:r>
            <a:r>
              <a:rPr lang="pl-PL" sz="1000" dirty="0">
                <a:solidFill>
                  <a:srgbClr val="282624"/>
                </a:solidFill>
              </a:rPr>
              <a:t> </a:t>
            </a:r>
            <a:r>
              <a:rPr lang="pl-PL" sz="1000" b="0" i="0" dirty="0" err="1">
                <a:solidFill>
                  <a:srgbClr val="282624"/>
                </a:solidFill>
                <a:effectLst/>
              </a:rPr>
              <a:t>Guo</a:t>
            </a:r>
            <a:r>
              <a:rPr lang="pl-PL" sz="1000" b="0" i="0" dirty="0">
                <a:solidFill>
                  <a:srgbClr val="282624"/>
                </a:solidFill>
                <a:effectLst/>
              </a:rPr>
              <a:t>, L.P.,</a:t>
            </a:r>
            <a:r>
              <a:rPr lang="pl-PL" sz="1000" dirty="0">
                <a:solidFill>
                  <a:srgbClr val="282624"/>
                </a:solidFill>
              </a:rPr>
              <a:t> </a:t>
            </a:r>
            <a:r>
              <a:rPr lang="pl-PL" sz="1000" b="0" i="0" dirty="0" err="1">
                <a:solidFill>
                  <a:srgbClr val="282624"/>
                </a:solidFill>
                <a:effectLst/>
              </a:rPr>
              <a:t>Liu</a:t>
            </a:r>
            <a:r>
              <a:rPr lang="pl-PL" sz="1000" b="0" i="0" dirty="0">
                <a:solidFill>
                  <a:srgbClr val="282624"/>
                </a:solidFill>
                <a:effectLst/>
              </a:rPr>
              <a:t>, Y.P.,</a:t>
            </a:r>
            <a:r>
              <a:rPr lang="pl-PL" sz="1000" dirty="0">
                <a:solidFill>
                  <a:srgbClr val="282624"/>
                </a:solidFill>
              </a:rPr>
              <a:t> </a:t>
            </a:r>
            <a:r>
              <a:rPr lang="pl-PL" sz="1000" b="0" i="0" dirty="0">
                <a:solidFill>
                  <a:srgbClr val="282624"/>
                </a:solidFill>
                <a:effectLst/>
              </a:rPr>
              <a:t>Yang, C.,</a:t>
            </a:r>
            <a:r>
              <a:rPr lang="pl-PL" sz="1000" dirty="0">
                <a:solidFill>
                  <a:srgbClr val="282624"/>
                </a:solidFill>
              </a:rPr>
              <a:t> </a:t>
            </a:r>
            <a:r>
              <a:rPr lang="pl-PL" sz="1000" b="0" i="0" dirty="0" err="1">
                <a:solidFill>
                  <a:srgbClr val="282624"/>
                </a:solidFill>
                <a:effectLst/>
              </a:rPr>
              <a:t>Zhao</a:t>
            </a:r>
            <a:r>
              <a:rPr lang="pl-PL" sz="1000" b="0" i="0" dirty="0">
                <a:solidFill>
                  <a:srgbClr val="282624"/>
                </a:solidFill>
                <a:effectLst/>
              </a:rPr>
              <a:t>, S.C.: </a:t>
            </a:r>
            <a:r>
              <a:rPr lang="en-US" sz="1000" b="0" i="0" dirty="0">
                <a:solidFill>
                  <a:srgbClr val="282624"/>
                </a:solidFill>
                <a:effectLst/>
              </a:rPr>
              <a:t>Full-Scale Impact Test and Numerical Simulation of a New-Type Resilient Rock-Shed Flexible Buffer Structure</a:t>
            </a:r>
            <a:r>
              <a:rPr lang="pl-PL" sz="1000" b="0" i="0" dirty="0">
                <a:solidFill>
                  <a:srgbClr val="282624"/>
                </a:solidFill>
                <a:effectLst/>
              </a:rPr>
              <a:t>, </a:t>
            </a:r>
            <a:r>
              <a:rPr lang="pl-PL" sz="1000" b="0" i="0" dirty="0" err="1">
                <a:solidFill>
                  <a:srgbClr val="282624"/>
                </a:solidFill>
                <a:effectLst/>
              </a:rPr>
              <a:t>Shock</a:t>
            </a:r>
            <a:r>
              <a:rPr lang="pl-PL" sz="1000" b="0" i="0" dirty="0">
                <a:solidFill>
                  <a:srgbClr val="282624"/>
                </a:solidFill>
                <a:effectLst/>
              </a:rPr>
              <a:t> and </a:t>
            </a:r>
            <a:r>
              <a:rPr lang="pl-PL" sz="1000" b="0" i="0" dirty="0" err="1">
                <a:solidFill>
                  <a:srgbClr val="282624"/>
                </a:solidFill>
                <a:effectLst/>
              </a:rPr>
              <a:t>Vibration</a:t>
            </a:r>
            <a:r>
              <a:rPr lang="pl-PL" sz="1000" b="0" i="0" dirty="0">
                <a:solidFill>
                  <a:srgbClr val="282624"/>
                </a:solidFill>
                <a:effectLst/>
              </a:rPr>
              <a:t>, 2019</a:t>
            </a:r>
          </a:p>
        </p:txBody>
      </p:sp>
    </p:spTree>
    <p:extLst>
      <p:ext uri="{BB962C8B-B14F-4D97-AF65-F5344CB8AC3E}">
        <p14:creationId xmlns:p14="http://schemas.microsoft.com/office/powerpoint/2010/main" val="3835919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CAEBC7A-8CF6-C2C1-7020-FAFB689AD2E3}"/>
              </a:ext>
            </a:extLst>
          </p:cNvPr>
          <p:cNvSpPr>
            <a:spLocks noGrp="1"/>
          </p:cNvSpPr>
          <p:nvPr>
            <p:ph type="title"/>
          </p:nvPr>
        </p:nvSpPr>
        <p:spPr/>
        <p:txBody>
          <a:bodyPr/>
          <a:lstStyle/>
          <a:p>
            <a:r>
              <a:rPr lang="pl-PL" dirty="0"/>
              <a:t>Examples of </a:t>
            </a:r>
            <a:r>
              <a:rPr lang="en-US" dirty="0"/>
              <a:t>d</a:t>
            </a:r>
            <a:r>
              <a:rPr lang="pl-PL" dirty="0"/>
              <a:t>ynamic simulations - material processing</a:t>
            </a:r>
            <a:br>
              <a:rPr lang="en-US" dirty="0"/>
            </a:br>
            <a:endParaRPr lang="en-DE" dirty="0"/>
          </a:p>
        </p:txBody>
      </p:sp>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3"/>
          </p:nvPr>
        </p:nvSpPr>
        <p:spPr>
          <a:xfrm>
            <a:off x="609599" y="1447800"/>
            <a:ext cx="3974233" cy="4572000"/>
          </a:xfrm>
        </p:spPr>
        <p:txBody>
          <a:bodyPr/>
          <a:lstStyle/>
          <a:p>
            <a:pPr marL="0" indent="0">
              <a:lnSpc>
                <a:spcPct val="150000"/>
              </a:lnSpc>
              <a:buNone/>
            </a:pPr>
            <a:r>
              <a:rPr lang="pl-PL" i="0" dirty="0">
                <a:effectLst/>
                <a:latin typeface="+mn-lt"/>
              </a:rPr>
              <a:t>M</a:t>
            </a:r>
            <a:r>
              <a:rPr lang="en-US" i="0" dirty="0">
                <a:effectLst/>
                <a:latin typeface="+mn-lt"/>
              </a:rPr>
              <a:t>aterials processing</a:t>
            </a:r>
            <a:r>
              <a:rPr lang="pl-PL" dirty="0">
                <a:latin typeface="+mn-lt"/>
              </a:rPr>
              <a:t> </a:t>
            </a:r>
            <a:r>
              <a:rPr lang="en-US" dirty="0">
                <a:latin typeface="+mn-lt"/>
              </a:rPr>
              <a:t>is</a:t>
            </a:r>
            <a:r>
              <a:rPr lang="en-US" b="0" i="0" dirty="0">
                <a:effectLst/>
                <a:latin typeface="+mn-lt"/>
              </a:rPr>
              <a:t> a series of operations that transform industrial materials from a raw-material state into finished parts or products.</a:t>
            </a:r>
            <a:endParaRPr lang="pl-PL" b="0" i="0" dirty="0">
              <a:effectLst/>
              <a:latin typeface="+mn-lt"/>
            </a:endParaRPr>
          </a:p>
          <a:p>
            <a:pPr>
              <a:lnSpc>
                <a:spcPct val="150000"/>
              </a:lnSpc>
            </a:pPr>
            <a:endParaRPr lang="en-US" dirty="0"/>
          </a:p>
        </p:txBody>
      </p:sp>
      <p:grpSp>
        <p:nvGrpSpPr>
          <p:cNvPr id="7" name="Grupa 6">
            <a:extLst>
              <a:ext uri="{FF2B5EF4-FFF2-40B4-BE49-F238E27FC236}">
                <a16:creationId xmlns:a16="http://schemas.microsoft.com/office/drawing/2014/main" id="{6084F922-492B-FD80-92DE-3C6C9E6C564F}"/>
              </a:ext>
            </a:extLst>
          </p:cNvPr>
          <p:cNvGrpSpPr/>
          <p:nvPr/>
        </p:nvGrpSpPr>
        <p:grpSpPr>
          <a:xfrm>
            <a:off x="5231904" y="1556792"/>
            <a:ext cx="6624376" cy="4507060"/>
            <a:chOff x="5015880" y="1703884"/>
            <a:chExt cx="6624376" cy="4507060"/>
          </a:xfrm>
        </p:grpSpPr>
        <p:pic>
          <p:nvPicPr>
            <p:cNvPr id="3074" name="Picture 2">
              <a:extLst>
                <a:ext uri="{FF2B5EF4-FFF2-40B4-BE49-F238E27FC236}">
                  <a16:creationId xmlns:a16="http://schemas.microsoft.com/office/drawing/2014/main" id="{1C85A6CC-1F4E-B56B-B85F-07D08AEEE3D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256" y="1703884"/>
              <a:ext cx="324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a:extLst>
                <a:ext uri="{FF2B5EF4-FFF2-40B4-BE49-F238E27FC236}">
                  <a16:creationId xmlns:a16="http://schemas.microsoft.com/office/drawing/2014/main" id="{2F59ECA9-2E78-6518-3BE4-B8BAC2A5138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0256" y="4050944"/>
              <a:ext cx="324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Blacksmith brazing metal with torch">
              <a:extLst>
                <a:ext uri="{FF2B5EF4-FFF2-40B4-BE49-F238E27FC236}">
                  <a16:creationId xmlns:a16="http://schemas.microsoft.com/office/drawing/2014/main" id="{572DEC81-4208-F945-52B4-6138D7D79B33}"/>
                </a:ext>
              </a:extLst>
            </p:cNvPr>
            <p:cNvPicPr>
              <a:picLocks noChangeArrowheads="1"/>
            </p:cNvPicPr>
            <p:nvPr/>
          </p:nvPicPr>
          <p:blipFill>
            <a:blip r:embed="rId5">
              <a:extLst>
                <a:ext uri="{28A0092B-C50C-407E-A947-70E740481C1C}">
                  <a14:useLocalDpi xmlns:a14="http://schemas.microsoft.com/office/drawing/2010/main" val="0"/>
                </a:ext>
              </a:extLst>
            </a:blip>
            <a:srcRect t="3421" b="3421"/>
            <a:stretch/>
          </p:blipFill>
          <p:spPr bwMode="auto">
            <a:xfrm>
              <a:off x="5015880" y="1720176"/>
              <a:ext cx="324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descr="Carpenter turning piece of wood">
              <a:extLst>
                <a:ext uri="{FF2B5EF4-FFF2-40B4-BE49-F238E27FC236}">
                  <a16:creationId xmlns:a16="http://schemas.microsoft.com/office/drawing/2014/main" id="{7408975E-69AE-780D-D19E-D82523C3C691}"/>
                </a:ext>
              </a:extLst>
            </p:cNvPr>
            <p:cNvPicPr>
              <a:picLocks noChangeArrowheads="1"/>
            </p:cNvPicPr>
            <p:nvPr/>
          </p:nvPicPr>
          <p:blipFill>
            <a:blip r:embed="rId6">
              <a:extLst>
                <a:ext uri="{28A0092B-C50C-407E-A947-70E740481C1C}">
                  <a14:useLocalDpi xmlns:a14="http://schemas.microsoft.com/office/drawing/2010/main" val="0"/>
                </a:ext>
              </a:extLst>
            </a:blip>
            <a:srcRect t="20" b="20"/>
            <a:stretch/>
          </p:blipFill>
          <p:spPr bwMode="auto">
            <a:xfrm>
              <a:off x="5029104" y="4050944"/>
              <a:ext cx="324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4" name="pole tekstowe 3">
            <a:extLst>
              <a:ext uri="{FF2B5EF4-FFF2-40B4-BE49-F238E27FC236}">
                <a16:creationId xmlns:a16="http://schemas.microsoft.com/office/drawing/2014/main" id="{C16E70A8-3339-7D3E-F39B-DDF4AC69E83B}"/>
              </a:ext>
            </a:extLst>
          </p:cNvPr>
          <p:cNvSpPr txBox="1"/>
          <p:nvPr/>
        </p:nvSpPr>
        <p:spPr>
          <a:xfrm>
            <a:off x="978402" y="5863797"/>
            <a:ext cx="2975495" cy="246221"/>
          </a:xfrm>
          <a:prstGeom prst="rect">
            <a:avLst/>
          </a:prstGeom>
          <a:noFill/>
        </p:spPr>
        <p:txBody>
          <a:bodyPr wrap="none" rtlCol="0">
            <a:spAutoFit/>
          </a:bodyPr>
          <a:lstStyle/>
          <a:p>
            <a:r>
              <a:rPr lang="en-US" sz="1000" dirty="0">
                <a:hlinkClick r:id="rId7"/>
              </a:rPr>
              <a:t>Modeling the process drilling in the ls-dyna - YouTube</a:t>
            </a:r>
            <a:endParaRPr lang="pl-PL" sz="1000" dirty="0"/>
          </a:p>
        </p:txBody>
      </p:sp>
    </p:spTree>
    <p:extLst>
      <p:ext uri="{BB962C8B-B14F-4D97-AF65-F5344CB8AC3E}">
        <p14:creationId xmlns:p14="http://schemas.microsoft.com/office/powerpoint/2010/main" val="3727660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3F53C-B839-44BB-AFD6-9F329B28276B}"/>
              </a:ext>
            </a:extLst>
          </p:cNvPr>
          <p:cNvSpPr/>
          <p:nvPr/>
        </p:nvSpPr>
        <p:spPr>
          <a:xfrm>
            <a:off x="0" y="887033"/>
            <a:ext cx="12192001" cy="273228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3">
            <a:extLst>
              <a:ext uri="{FF2B5EF4-FFF2-40B4-BE49-F238E27FC236}">
                <a16:creationId xmlns:a16="http://schemas.microsoft.com/office/drawing/2014/main" id="{A2A73C54-35AE-4CC6-86E5-F3284A2465A5}"/>
              </a:ext>
            </a:extLst>
          </p:cNvPr>
          <p:cNvSpPr/>
          <p:nvPr/>
        </p:nvSpPr>
        <p:spPr>
          <a:xfrm>
            <a:off x="228426" y="887033"/>
            <a:ext cx="1507660" cy="2740308"/>
          </a:xfrm>
          <a:custGeom>
            <a:avLst/>
            <a:gdLst>
              <a:gd name="connsiteX0" fmla="*/ 0 w 122767"/>
              <a:gd name="connsiteY0" fmla="*/ 0 h 499119"/>
              <a:gd name="connsiteX1" fmla="*/ 122767 w 122767"/>
              <a:gd name="connsiteY1" fmla="*/ 0 h 499119"/>
              <a:gd name="connsiteX2" fmla="*/ 122767 w 122767"/>
              <a:gd name="connsiteY2" fmla="*/ 499119 h 499119"/>
              <a:gd name="connsiteX3" fmla="*/ 0 w 122767"/>
              <a:gd name="connsiteY3" fmla="*/ 499119 h 499119"/>
              <a:gd name="connsiteX4" fmla="*/ 0 w 122767"/>
              <a:gd name="connsiteY4" fmla="*/ 0 h 499119"/>
              <a:gd name="connsiteX0" fmla="*/ 0 w 465667"/>
              <a:gd name="connsiteY0" fmla="*/ 10583 h 509702"/>
              <a:gd name="connsiteX1" fmla="*/ 465667 w 465667"/>
              <a:gd name="connsiteY1" fmla="*/ 0 h 509702"/>
              <a:gd name="connsiteX2" fmla="*/ 122767 w 465667"/>
              <a:gd name="connsiteY2" fmla="*/ 509702 h 509702"/>
              <a:gd name="connsiteX3" fmla="*/ 0 w 465667"/>
              <a:gd name="connsiteY3" fmla="*/ 509702 h 509702"/>
              <a:gd name="connsiteX4" fmla="*/ 0 w 465667"/>
              <a:gd name="connsiteY4" fmla="*/ 10583 h 509702"/>
              <a:gd name="connsiteX0" fmla="*/ 325967 w 465667"/>
              <a:gd name="connsiteY0" fmla="*/ 2116 h 509702"/>
              <a:gd name="connsiteX1" fmla="*/ 465667 w 465667"/>
              <a:gd name="connsiteY1" fmla="*/ 0 h 509702"/>
              <a:gd name="connsiteX2" fmla="*/ 122767 w 465667"/>
              <a:gd name="connsiteY2" fmla="*/ 509702 h 509702"/>
              <a:gd name="connsiteX3" fmla="*/ 0 w 465667"/>
              <a:gd name="connsiteY3" fmla="*/ 509702 h 509702"/>
              <a:gd name="connsiteX4" fmla="*/ 325967 w 465667"/>
              <a:gd name="connsiteY4" fmla="*/ 2116 h 509702"/>
              <a:gd name="connsiteX0" fmla="*/ 325967 w 465667"/>
              <a:gd name="connsiteY0" fmla="*/ 2116 h 509702"/>
              <a:gd name="connsiteX1" fmla="*/ 465667 w 465667"/>
              <a:gd name="connsiteY1" fmla="*/ 0 h 509702"/>
              <a:gd name="connsiteX2" fmla="*/ 262467 w 465667"/>
              <a:gd name="connsiteY2" fmla="*/ 507585 h 509702"/>
              <a:gd name="connsiteX3" fmla="*/ 0 w 465667"/>
              <a:gd name="connsiteY3" fmla="*/ 509702 h 509702"/>
              <a:gd name="connsiteX4" fmla="*/ 325967 w 465667"/>
              <a:gd name="connsiteY4" fmla="*/ 2116 h 509702"/>
              <a:gd name="connsiteX0" fmla="*/ 209550 w 349250"/>
              <a:gd name="connsiteY0" fmla="*/ 2116 h 513935"/>
              <a:gd name="connsiteX1" fmla="*/ 349250 w 349250"/>
              <a:gd name="connsiteY1" fmla="*/ 0 h 513935"/>
              <a:gd name="connsiteX2" fmla="*/ 146050 w 349250"/>
              <a:gd name="connsiteY2" fmla="*/ 507585 h 513935"/>
              <a:gd name="connsiteX3" fmla="*/ 0 w 349250"/>
              <a:gd name="connsiteY3" fmla="*/ 513935 h 513935"/>
              <a:gd name="connsiteX4" fmla="*/ 209550 w 349250"/>
              <a:gd name="connsiteY4" fmla="*/ 2116 h 513935"/>
              <a:gd name="connsiteX0" fmla="*/ 211667 w 351367"/>
              <a:gd name="connsiteY0" fmla="*/ 2116 h 507585"/>
              <a:gd name="connsiteX1" fmla="*/ 351367 w 351367"/>
              <a:gd name="connsiteY1" fmla="*/ 0 h 507585"/>
              <a:gd name="connsiteX2" fmla="*/ 148167 w 351367"/>
              <a:gd name="connsiteY2" fmla="*/ 507585 h 507585"/>
              <a:gd name="connsiteX3" fmla="*/ 0 w 351367"/>
              <a:gd name="connsiteY3" fmla="*/ 490652 h 507585"/>
              <a:gd name="connsiteX4" fmla="*/ 211667 w 351367"/>
              <a:gd name="connsiteY4" fmla="*/ 2116 h 507585"/>
              <a:gd name="connsiteX0" fmla="*/ 194734 w 334434"/>
              <a:gd name="connsiteY0" fmla="*/ 2116 h 507585"/>
              <a:gd name="connsiteX1" fmla="*/ 334434 w 334434"/>
              <a:gd name="connsiteY1" fmla="*/ 0 h 507585"/>
              <a:gd name="connsiteX2" fmla="*/ 131234 w 334434"/>
              <a:gd name="connsiteY2" fmla="*/ 507585 h 507585"/>
              <a:gd name="connsiteX3" fmla="*/ 0 w 334434"/>
              <a:gd name="connsiteY3" fmla="*/ 499118 h 507585"/>
              <a:gd name="connsiteX4" fmla="*/ 194734 w 334434"/>
              <a:gd name="connsiteY4" fmla="*/ 2116 h 507585"/>
              <a:gd name="connsiteX0" fmla="*/ 194734 w 334434"/>
              <a:gd name="connsiteY0" fmla="*/ 2116 h 507585"/>
              <a:gd name="connsiteX1" fmla="*/ 334434 w 334434"/>
              <a:gd name="connsiteY1" fmla="*/ 0 h 507585"/>
              <a:gd name="connsiteX2" fmla="*/ 131234 w 334434"/>
              <a:gd name="connsiteY2" fmla="*/ 507585 h 507585"/>
              <a:gd name="connsiteX3" fmla="*/ 0 w 334434"/>
              <a:gd name="connsiteY3" fmla="*/ 505468 h 507585"/>
              <a:gd name="connsiteX4" fmla="*/ 194734 w 334434"/>
              <a:gd name="connsiteY4" fmla="*/ 2116 h 507585"/>
              <a:gd name="connsiteX0" fmla="*/ 194734 w 334434"/>
              <a:gd name="connsiteY0" fmla="*/ 2116 h 505468"/>
              <a:gd name="connsiteX1" fmla="*/ 334434 w 334434"/>
              <a:gd name="connsiteY1" fmla="*/ 0 h 505468"/>
              <a:gd name="connsiteX2" fmla="*/ 131234 w 334434"/>
              <a:gd name="connsiteY2" fmla="*/ 505468 h 505468"/>
              <a:gd name="connsiteX3" fmla="*/ 0 w 334434"/>
              <a:gd name="connsiteY3" fmla="*/ 505468 h 505468"/>
              <a:gd name="connsiteX4" fmla="*/ 194734 w 334434"/>
              <a:gd name="connsiteY4" fmla="*/ 2116 h 505468"/>
              <a:gd name="connsiteX0" fmla="*/ 194734 w 321734"/>
              <a:gd name="connsiteY0" fmla="*/ 0 h 503352"/>
              <a:gd name="connsiteX1" fmla="*/ 321734 w 321734"/>
              <a:gd name="connsiteY1" fmla="*/ 1 h 503352"/>
              <a:gd name="connsiteX2" fmla="*/ 131234 w 321734"/>
              <a:gd name="connsiteY2" fmla="*/ 503352 h 503352"/>
              <a:gd name="connsiteX3" fmla="*/ 0 w 321734"/>
              <a:gd name="connsiteY3" fmla="*/ 503352 h 503352"/>
              <a:gd name="connsiteX4" fmla="*/ 194734 w 321734"/>
              <a:gd name="connsiteY4" fmla="*/ 0 h 503352"/>
              <a:gd name="connsiteX0" fmla="*/ 194734 w 338667"/>
              <a:gd name="connsiteY0" fmla="*/ 0 h 503352"/>
              <a:gd name="connsiteX1" fmla="*/ 338667 w 338667"/>
              <a:gd name="connsiteY1" fmla="*/ 1 h 503352"/>
              <a:gd name="connsiteX2" fmla="*/ 131234 w 338667"/>
              <a:gd name="connsiteY2" fmla="*/ 503352 h 503352"/>
              <a:gd name="connsiteX3" fmla="*/ 0 w 338667"/>
              <a:gd name="connsiteY3" fmla="*/ 503352 h 503352"/>
              <a:gd name="connsiteX4" fmla="*/ 194734 w 338667"/>
              <a:gd name="connsiteY4" fmla="*/ 0 h 503352"/>
              <a:gd name="connsiteX0" fmla="*/ 194734 w 334434"/>
              <a:gd name="connsiteY0" fmla="*/ 4232 h 507584"/>
              <a:gd name="connsiteX1" fmla="*/ 334434 w 334434"/>
              <a:gd name="connsiteY1" fmla="*/ 0 h 507584"/>
              <a:gd name="connsiteX2" fmla="*/ 131234 w 334434"/>
              <a:gd name="connsiteY2" fmla="*/ 507584 h 507584"/>
              <a:gd name="connsiteX3" fmla="*/ 0 w 334434"/>
              <a:gd name="connsiteY3" fmla="*/ 507584 h 507584"/>
              <a:gd name="connsiteX4" fmla="*/ 194734 w 334434"/>
              <a:gd name="connsiteY4" fmla="*/ 4232 h 507584"/>
              <a:gd name="connsiteX0" fmla="*/ 201084 w 334434"/>
              <a:gd name="connsiteY0" fmla="*/ 14815 h 507584"/>
              <a:gd name="connsiteX1" fmla="*/ 334434 w 334434"/>
              <a:gd name="connsiteY1" fmla="*/ 0 h 507584"/>
              <a:gd name="connsiteX2" fmla="*/ 131234 w 334434"/>
              <a:gd name="connsiteY2" fmla="*/ 507584 h 507584"/>
              <a:gd name="connsiteX3" fmla="*/ 0 w 334434"/>
              <a:gd name="connsiteY3" fmla="*/ 507584 h 507584"/>
              <a:gd name="connsiteX4" fmla="*/ 201084 w 334434"/>
              <a:gd name="connsiteY4" fmla="*/ 14815 h 507584"/>
              <a:gd name="connsiteX0" fmla="*/ 205317 w 334434"/>
              <a:gd name="connsiteY0" fmla="*/ 4231 h 507584"/>
              <a:gd name="connsiteX1" fmla="*/ 334434 w 334434"/>
              <a:gd name="connsiteY1" fmla="*/ 0 h 507584"/>
              <a:gd name="connsiteX2" fmla="*/ 131234 w 334434"/>
              <a:gd name="connsiteY2" fmla="*/ 507584 h 507584"/>
              <a:gd name="connsiteX3" fmla="*/ 0 w 334434"/>
              <a:gd name="connsiteY3" fmla="*/ 507584 h 507584"/>
              <a:gd name="connsiteX4" fmla="*/ 205317 w 334434"/>
              <a:gd name="connsiteY4" fmla="*/ 4231 h 507584"/>
              <a:gd name="connsiteX0" fmla="*/ 207430 w 334434"/>
              <a:gd name="connsiteY0" fmla="*/ 0 h 508072"/>
              <a:gd name="connsiteX1" fmla="*/ 334434 w 334434"/>
              <a:gd name="connsiteY1" fmla="*/ 488 h 508072"/>
              <a:gd name="connsiteX2" fmla="*/ 131234 w 334434"/>
              <a:gd name="connsiteY2" fmla="*/ 508072 h 508072"/>
              <a:gd name="connsiteX3" fmla="*/ 0 w 334434"/>
              <a:gd name="connsiteY3" fmla="*/ 508072 h 508072"/>
              <a:gd name="connsiteX4" fmla="*/ 207430 w 334434"/>
              <a:gd name="connsiteY4" fmla="*/ 0 h 50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34" h="508072">
                <a:moveTo>
                  <a:pt x="207430" y="0"/>
                </a:moveTo>
                <a:lnTo>
                  <a:pt x="334434" y="488"/>
                </a:lnTo>
                <a:lnTo>
                  <a:pt x="131234" y="508072"/>
                </a:lnTo>
                <a:lnTo>
                  <a:pt x="0" y="508072"/>
                </a:lnTo>
                <a:lnTo>
                  <a:pt x="20743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C4805A00-FE04-43FF-BE8E-DB7E02E0F598}"/>
              </a:ext>
            </a:extLst>
          </p:cNvPr>
          <p:cNvSpPr>
            <a:spLocks noGrp="1"/>
          </p:cNvSpPr>
          <p:nvPr>
            <p:ph type="sldNum" sz="quarter" idx="11"/>
          </p:nvPr>
        </p:nvSpPr>
        <p:spPr/>
        <p:txBody>
          <a:bodyPr/>
          <a:lstStyle/>
          <a:p>
            <a:fld id="{F0D23093-2AB0-F74C-B865-1A12A15B650E}" type="slidenum">
              <a:rPr lang="en-US" smtClean="0"/>
              <a:pPr/>
              <a:t>8</a:t>
            </a:fld>
            <a:endParaRPr lang="en-US" dirty="0"/>
          </a:p>
        </p:txBody>
      </p:sp>
      <p:sp>
        <p:nvSpPr>
          <p:cNvPr id="3" name="Title 2">
            <a:extLst>
              <a:ext uri="{FF2B5EF4-FFF2-40B4-BE49-F238E27FC236}">
                <a16:creationId xmlns:a16="http://schemas.microsoft.com/office/drawing/2014/main" id="{0858A3BC-1908-4934-8F09-430E313AE534}"/>
              </a:ext>
            </a:extLst>
          </p:cNvPr>
          <p:cNvSpPr>
            <a:spLocks noGrp="1"/>
          </p:cNvSpPr>
          <p:nvPr>
            <p:ph type="title"/>
          </p:nvPr>
        </p:nvSpPr>
        <p:spPr/>
        <p:txBody>
          <a:bodyPr/>
          <a:lstStyle/>
          <a:p>
            <a:r>
              <a:rPr lang="en-US" dirty="0"/>
              <a:t>Ansys LS-DYNA </a:t>
            </a:r>
          </a:p>
        </p:txBody>
      </p:sp>
      <p:sp>
        <p:nvSpPr>
          <p:cNvPr id="14" name="TextBox 13">
            <a:extLst>
              <a:ext uri="{FF2B5EF4-FFF2-40B4-BE49-F238E27FC236}">
                <a16:creationId xmlns:a16="http://schemas.microsoft.com/office/drawing/2014/main" id="{6C3EF238-C19F-46E2-8769-26D904F89C0D}"/>
              </a:ext>
            </a:extLst>
          </p:cNvPr>
          <p:cNvSpPr txBox="1"/>
          <p:nvPr/>
        </p:nvSpPr>
        <p:spPr>
          <a:xfrm>
            <a:off x="1666686" y="1029894"/>
            <a:ext cx="5671886" cy="430887"/>
          </a:xfrm>
          <a:prstGeom prst="rect">
            <a:avLst/>
          </a:prstGeom>
          <a:noFill/>
        </p:spPr>
        <p:txBody>
          <a:bodyPr wrap="square">
            <a:spAutoFit/>
          </a:bodyPr>
          <a:lstStyle/>
          <a:p>
            <a:r>
              <a:rPr lang="en-US" sz="2200" b="1" dirty="0">
                <a:latin typeface="Montserrat SemiBold" panose="00000700000000000000" pitchFamily="2" charset="0"/>
              </a:rPr>
              <a:t>WHAT IS ANSYS LS-DYNA?</a:t>
            </a:r>
          </a:p>
        </p:txBody>
      </p:sp>
      <p:sp>
        <p:nvSpPr>
          <p:cNvPr id="15" name="TextBox 14">
            <a:extLst>
              <a:ext uri="{FF2B5EF4-FFF2-40B4-BE49-F238E27FC236}">
                <a16:creationId xmlns:a16="http://schemas.microsoft.com/office/drawing/2014/main" id="{67EC1C7C-F22A-489E-9486-5B08DF09DF5D}"/>
              </a:ext>
            </a:extLst>
          </p:cNvPr>
          <p:cNvSpPr txBox="1"/>
          <p:nvPr/>
        </p:nvSpPr>
        <p:spPr>
          <a:xfrm>
            <a:off x="1657719" y="1499584"/>
            <a:ext cx="6061982" cy="1815882"/>
          </a:xfrm>
          <a:prstGeom prst="rect">
            <a:avLst/>
          </a:prstGeom>
          <a:noFill/>
          <a:ln w="19050">
            <a:noFill/>
          </a:ln>
        </p:spPr>
        <p:txBody>
          <a:bodyPr wrap="square" rtlCol="0">
            <a:spAutoFit/>
          </a:bodyPr>
          <a:lstStyle/>
          <a:p>
            <a:r>
              <a:rPr lang="en-US" sz="1600" dirty="0"/>
              <a:t>Ansys LS-DYNA is the world's most-utilized explicit simulation program, capable of simulating the response of materials to short periods of severe loading. </a:t>
            </a:r>
          </a:p>
          <a:p>
            <a:endParaRPr lang="en-US" sz="1600" dirty="0"/>
          </a:p>
          <a:p>
            <a:r>
              <a:rPr lang="en-US" sz="1600" dirty="0"/>
              <a:t>Applications include…</a:t>
            </a:r>
          </a:p>
          <a:p>
            <a:r>
              <a:rPr lang="en-US" sz="1600" dirty="0"/>
              <a:t>Automotive | aerospace | incompressible fluids | compressible fluids and shock waves | electromagnetics</a:t>
            </a:r>
          </a:p>
        </p:txBody>
      </p:sp>
      <p:sp>
        <p:nvSpPr>
          <p:cNvPr id="12" name="Rectangle 11">
            <a:hlinkClick r:id="rId3"/>
            <a:extLst>
              <a:ext uri="{FF2B5EF4-FFF2-40B4-BE49-F238E27FC236}">
                <a16:creationId xmlns:a16="http://schemas.microsoft.com/office/drawing/2014/main" id="{484D32E5-57E1-40F2-A48E-3B5690C0E7DD}"/>
              </a:ext>
            </a:extLst>
          </p:cNvPr>
          <p:cNvSpPr/>
          <p:nvPr/>
        </p:nvSpPr>
        <p:spPr>
          <a:xfrm>
            <a:off x="5735961" y="4250639"/>
            <a:ext cx="6125150" cy="8482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1"/>
                </a:solidFill>
                <a:hlinkClick r:id="rId4">
                  <a:extLst>
                    <a:ext uri="{A12FA001-AC4F-418D-AE19-62706E023703}">
                      <ahyp:hlinkClr xmlns:ahyp="http://schemas.microsoft.com/office/drawing/2018/hyperlinkcolor" val="tx"/>
                    </a:ext>
                  </a:extLst>
                </a:hlinkClick>
              </a:rPr>
              <a:t>FREE STUDENT DOWNLOAD</a:t>
            </a:r>
            <a:endParaRPr lang="en-US" sz="2200" b="1" dirty="0">
              <a:solidFill>
                <a:schemeClr val="accent1"/>
              </a:solidFill>
            </a:endParaRPr>
          </a:p>
        </p:txBody>
      </p:sp>
      <p:sp>
        <p:nvSpPr>
          <p:cNvPr id="21" name="Rectangle 20">
            <a:hlinkClick r:id="rId5"/>
            <a:extLst>
              <a:ext uri="{FF2B5EF4-FFF2-40B4-BE49-F238E27FC236}">
                <a16:creationId xmlns:a16="http://schemas.microsoft.com/office/drawing/2014/main" id="{302688D8-E6DF-4F65-B2DA-966AF49751A1}"/>
              </a:ext>
            </a:extLst>
          </p:cNvPr>
          <p:cNvSpPr/>
          <p:nvPr/>
        </p:nvSpPr>
        <p:spPr>
          <a:xfrm>
            <a:off x="5735960" y="5182203"/>
            <a:ext cx="6125150" cy="811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1"/>
                </a:solidFill>
                <a:hlinkClick r:id="rId6">
                  <a:extLst>
                    <a:ext uri="{A12FA001-AC4F-418D-AE19-62706E023703}">
                      <ahyp:hlinkClr xmlns:ahyp="http://schemas.microsoft.com/office/drawing/2018/hyperlinkcolor" val="tx"/>
                    </a:ext>
                  </a:extLst>
                </a:hlinkClick>
              </a:rPr>
              <a:t>ANSYS LEARNING FORUM</a:t>
            </a:r>
            <a:endParaRPr lang="en-US" sz="2200" b="1" dirty="0">
              <a:solidFill>
                <a:schemeClr val="accent1"/>
              </a:solidFill>
            </a:endParaRPr>
          </a:p>
        </p:txBody>
      </p:sp>
      <p:sp>
        <p:nvSpPr>
          <p:cNvPr id="4" name="Rectangle 3">
            <a:extLst>
              <a:ext uri="{FF2B5EF4-FFF2-40B4-BE49-F238E27FC236}">
                <a16:creationId xmlns:a16="http://schemas.microsoft.com/office/drawing/2014/main" id="{E2D1F612-2920-454E-B3D9-1C68BD32158C}"/>
              </a:ext>
            </a:extLst>
          </p:cNvPr>
          <p:cNvSpPr/>
          <p:nvPr/>
        </p:nvSpPr>
        <p:spPr>
          <a:xfrm>
            <a:off x="79513" y="892431"/>
            <a:ext cx="1507660" cy="2734910"/>
          </a:xfrm>
          <a:custGeom>
            <a:avLst/>
            <a:gdLst>
              <a:gd name="connsiteX0" fmla="*/ 0 w 122767"/>
              <a:gd name="connsiteY0" fmla="*/ 0 h 499119"/>
              <a:gd name="connsiteX1" fmla="*/ 122767 w 122767"/>
              <a:gd name="connsiteY1" fmla="*/ 0 h 499119"/>
              <a:gd name="connsiteX2" fmla="*/ 122767 w 122767"/>
              <a:gd name="connsiteY2" fmla="*/ 499119 h 499119"/>
              <a:gd name="connsiteX3" fmla="*/ 0 w 122767"/>
              <a:gd name="connsiteY3" fmla="*/ 499119 h 499119"/>
              <a:gd name="connsiteX4" fmla="*/ 0 w 122767"/>
              <a:gd name="connsiteY4" fmla="*/ 0 h 499119"/>
              <a:gd name="connsiteX0" fmla="*/ 0 w 465667"/>
              <a:gd name="connsiteY0" fmla="*/ 10583 h 509702"/>
              <a:gd name="connsiteX1" fmla="*/ 465667 w 465667"/>
              <a:gd name="connsiteY1" fmla="*/ 0 h 509702"/>
              <a:gd name="connsiteX2" fmla="*/ 122767 w 465667"/>
              <a:gd name="connsiteY2" fmla="*/ 509702 h 509702"/>
              <a:gd name="connsiteX3" fmla="*/ 0 w 465667"/>
              <a:gd name="connsiteY3" fmla="*/ 509702 h 509702"/>
              <a:gd name="connsiteX4" fmla="*/ 0 w 465667"/>
              <a:gd name="connsiteY4" fmla="*/ 10583 h 509702"/>
              <a:gd name="connsiteX0" fmla="*/ 325967 w 465667"/>
              <a:gd name="connsiteY0" fmla="*/ 2116 h 509702"/>
              <a:gd name="connsiteX1" fmla="*/ 465667 w 465667"/>
              <a:gd name="connsiteY1" fmla="*/ 0 h 509702"/>
              <a:gd name="connsiteX2" fmla="*/ 122767 w 465667"/>
              <a:gd name="connsiteY2" fmla="*/ 509702 h 509702"/>
              <a:gd name="connsiteX3" fmla="*/ 0 w 465667"/>
              <a:gd name="connsiteY3" fmla="*/ 509702 h 509702"/>
              <a:gd name="connsiteX4" fmla="*/ 325967 w 465667"/>
              <a:gd name="connsiteY4" fmla="*/ 2116 h 509702"/>
              <a:gd name="connsiteX0" fmla="*/ 325967 w 465667"/>
              <a:gd name="connsiteY0" fmla="*/ 2116 h 509702"/>
              <a:gd name="connsiteX1" fmla="*/ 465667 w 465667"/>
              <a:gd name="connsiteY1" fmla="*/ 0 h 509702"/>
              <a:gd name="connsiteX2" fmla="*/ 262467 w 465667"/>
              <a:gd name="connsiteY2" fmla="*/ 507585 h 509702"/>
              <a:gd name="connsiteX3" fmla="*/ 0 w 465667"/>
              <a:gd name="connsiteY3" fmla="*/ 509702 h 509702"/>
              <a:gd name="connsiteX4" fmla="*/ 325967 w 465667"/>
              <a:gd name="connsiteY4" fmla="*/ 2116 h 509702"/>
              <a:gd name="connsiteX0" fmla="*/ 209550 w 349250"/>
              <a:gd name="connsiteY0" fmla="*/ 2116 h 513935"/>
              <a:gd name="connsiteX1" fmla="*/ 349250 w 349250"/>
              <a:gd name="connsiteY1" fmla="*/ 0 h 513935"/>
              <a:gd name="connsiteX2" fmla="*/ 146050 w 349250"/>
              <a:gd name="connsiteY2" fmla="*/ 507585 h 513935"/>
              <a:gd name="connsiteX3" fmla="*/ 0 w 349250"/>
              <a:gd name="connsiteY3" fmla="*/ 513935 h 513935"/>
              <a:gd name="connsiteX4" fmla="*/ 209550 w 349250"/>
              <a:gd name="connsiteY4" fmla="*/ 2116 h 513935"/>
              <a:gd name="connsiteX0" fmla="*/ 211667 w 351367"/>
              <a:gd name="connsiteY0" fmla="*/ 2116 h 507585"/>
              <a:gd name="connsiteX1" fmla="*/ 351367 w 351367"/>
              <a:gd name="connsiteY1" fmla="*/ 0 h 507585"/>
              <a:gd name="connsiteX2" fmla="*/ 148167 w 351367"/>
              <a:gd name="connsiteY2" fmla="*/ 507585 h 507585"/>
              <a:gd name="connsiteX3" fmla="*/ 0 w 351367"/>
              <a:gd name="connsiteY3" fmla="*/ 490652 h 507585"/>
              <a:gd name="connsiteX4" fmla="*/ 211667 w 351367"/>
              <a:gd name="connsiteY4" fmla="*/ 2116 h 507585"/>
              <a:gd name="connsiteX0" fmla="*/ 194734 w 334434"/>
              <a:gd name="connsiteY0" fmla="*/ 2116 h 507585"/>
              <a:gd name="connsiteX1" fmla="*/ 334434 w 334434"/>
              <a:gd name="connsiteY1" fmla="*/ 0 h 507585"/>
              <a:gd name="connsiteX2" fmla="*/ 131234 w 334434"/>
              <a:gd name="connsiteY2" fmla="*/ 507585 h 507585"/>
              <a:gd name="connsiteX3" fmla="*/ 0 w 334434"/>
              <a:gd name="connsiteY3" fmla="*/ 499118 h 507585"/>
              <a:gd name="connsiteX4" fmla="*/ 194734 w 334434"/>
              <a:gd name="connsiteY4" fmla="*/ 2116 h 507585"/>
              <a:gd name="connsiteX0" fmla="*/ 194734 w 334434"/>
              <a:gd name="connsiteY0" fmla="*/ 2116 h 507585"/>
              <a:gd name="connsiteX1" fmla="*/ 334434 w 334434"/>
              <a:gd name="connsiteY1" fmla="*/ 0 h 507585"/>
              <a:gd name="connsiteX2" fmla="*/ 131234 w 334434"/>
              <a:gd name="connsiteY2" fmla="*/ 507585 h 507585"/>
              <a:gd name="connsiteX3" fmla="*/ 0 w 334434"/>
              <a:gd name="connsiteY3" fmla="*/ 505468 h 507585"/>
              <a:gd name="connsiteX4" fmla="*/ 194734 w 334434"/>
              <a:gd name="connsiteY4" fmla="*/ 2116 h 507585"/>
              <a:gd name="connsiteX0" fmla="*/ 194734 w 334434"/>
              <a:gd name="connsiteY0" fmla="*/ 2116 h 505468"/>
              <a:gd name="connsiteX1" fmla="*/ 334434 w 334434"/>
              <a:gd name="connsiteY1" fmla="*/ 0 h 505468"/>
              <a:gd name="connsiteX2" fmla="*/ 131234 w 334434"/>
              <a:gd name="connsiteY2" fmla="*/ 505468 h 505468"/>
              <a:gd name="connsiteX3" fmla="*/ 0 w 334434"/>
              <a:gd name="connsiteY3" fmla="*/ 505468 h 505468"/>
              <a:gd name="connsiteX4" fmla="*/ 194734 w 334434"/>
              <a:gd name="connsiteY4" fmla="*/ 2116 h 505468"/>
              <a:gd name="connsiteX0" fmla="*/ 194734 w 321734"/>
              <a:gd name="connsiteY0" fmla="*/ 0 h 503352"/>
              <a:gd name="connsiteX1" fmla="*/ 321734 w 321734"/>
              <a:gd name="connsiteY1" fmla="*/ 1 h 503352"/>
              <a:gd name="connsiteX2" fmla="*/ 131234 w 321734"/>
              <a:gd name="connsiteY2" fmla="*/ 503352 h 503352"/>
              <a:gd name="connsiteX3" fmla="*/ 0 w 321734"/>
              <a:gd name="connsiteY3" fmla="*/ 503352 h 503352"/>
              <a:gd name="connsiteX4" fmla="*/ 194734 w 321734"/>
              <a:gd name="connsiteY4" fmla="*/ 0 h 503352"/>
              <a:gd name="connsiteX0" fmla="*/ 194734 w 338667"/>
              <a:gd name="connsiteY0" fmla="*/ 0 h 503352"/>
              <a:gd name="connsiteX1" fmla="*/ 338667 w 338667"/>
              <a:gd name="connsiteY1" fmla="*/ 1 h 503352"/>
              <a:gd name="connsiteX2" fmla="*/ 131234 w 338667"/>
              <a:gd name="connsiteY2" fmla="*/ 503352 h 503352"/>
              <a:gd name="connsiteX3" fmla="*/ 0 w 338667"/>
              <a:gd name="connsiteY3" fmla="*/ 503352 h 503352"/>
              <a:gd name="connsiteX4" fmla="*/ 194734 w 338667"/>
              <a:gd name="connsiteY4" fmla="*/ 0 h 503352"/>
              <a:gd name="connsiteX0" fmla="*/ 194734 w 334434"/>
              <a:gd name="connsiteY0" fmla="*/ 4232 h 507584"/>
              <a:gd name="connsiteX1" fmla="*/ 334434 w 334434"/>
              <a:gd name="connsiteY1" fmla="*/ 0 h 507584"/>
              <a:gd name="connsiteX2" fmla="*/ 131234 w 334434"/>
              <a:gd name="connsiteY2" fmla="*/ 507584 h 507584"/>
              <a:gd name="connsiteX3" fmla="*/ 0 w 334434"/>
              <a:gd name="connsiteY3" fmla="*/ 507584 h 507584"/>
              <a:gd name="connsiteX4" fmla="*/ 194734 w 334434"/>
              <a:gd name="connsiteY4" fmla="*/ 4232 h 507584"/>
              <a:gd name="connsiteX0" fmla="*/ 201084 w 334434"/>
              <a:gd name="connsiteY0" fmla="*/ 14815 h 507584"/>
              <a:gd name="connsiteX1" fmla="*/ 334434 w 334434"/>
              <a:gd name="connsiteY1" fmla="*/ 0 h 507584"/>
              <a:gd name="connsiteX2" fmla="*/ 131234 w 334434"/>
              <a:gd name="connsiteY2" fmla="*/ 507584 h 507584"/>
              <a:gd name="connsiteX3" fmla="*/ 0 w 334434"/>
              <a:gd name="connsiteY3" fmla="*/ 507584 h 507584"/>
              <a:gd name="connsiteX4" fmla="*/ 201084 w 334434"/>
              <a:gd name="connsiteY4" fmla="*/ 14815 h 507584"/>
              <a:gd name="connsiteX0" fmla="*/ 205317 w 334434"/>
              <a:gd name="connsiteY0" fmla="*/ 4231 h 507584"/>
              <a:gd name="connsiteX1" fmla="*/ 334434 w 334434"/>
              <a:gd name="connsiteY1" fmla="*/ 0 h 507584"/>
              <a:gd name="connsiteX2" fmla="*/ 131234 w 334434"/>
              <a:gd name="connsiteY2" fmla="*/ 507584 h 507584"/>
              <a:gd name="connsiteX3" fmla="*/ 0 w 334434"/>
              <a:gd name="connsiteY3" fmla="*/ 507584 h 507584"/>
              <a:gd name="connsiteX4" fmla="*/ 205317 w 334434"/>
              <a:gd name="connsiteY4" fmla="*/ 4231 h 507584"/>
              <a:gd name="connsiteX0" fmla="*/ 207430 w 334434"/>
              <a:gd name="connsiteY0" fmla="*/ 0 h 508072"/>
              <a:gd name="connsiteX1" fmla="*/ 334434 w 334434"/>
              <a:gd name="connsiteY1" fmla="*/ 488 h 508072"/>
              <a:gd name="connsiteX2" fmla="*/ 131234 w 334434"/>
              <a:gd name="connsiteY2" fmla="*/ 508072 h 508072"/>
              <a:gd name="connsiteX3" fmla="*/ 0 w 334434"/>
              <a:gd name="connsiteY3" fmla="*/ 508072 h 508072"/>
              <a:gd name="connsiteX4" fmla="*/ 207430 w 334434"/>
              <a:gd name="connsiteY4" fmla="*/ 0 h 50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34" h="508072">
                <a:moveTo>
                  <a:pt x="207430" y="0"/>
                </a:moveTo>
                <a:lnTo>
                  <a:pt x="334434" y="488"/>
                </a:lnTo>
                <a:lnTo>
                  <a:pt x="131234" y="508072"/>
                </a:lnTo>
                <a:lnTo>
                  <a:pt x="0" y="508072"/>
                </a:lnTo>
                <a:lnTo>
                  <a:pt x="207430"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Ansys LS-DYNA simulation">
            <a:extLst>
              <a:ext uri="{FF2B5EF4-FFF2-40B4-BE49-F238E27FC236}">
                <a16:creationId xmlns:a16="http://schemas.microsoft.com/office/drawing/2014/main" id="{EE3B81DA-3D2F-4863-97CC-DD2142EC37F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000" r="94444">
                        <a14:foregroundMark x1="8611" y1="29444" x2="8056" y2="37500"/>
                        <a14:foregroundMark x1="5185" y1="36111" x2="5000" y2="37083"/>
                        <a14:foregroundMark x1="90926" y1="69444" x2="91204" y2="70417"/>
                        <a14:foregroundMark x1="94352" y1="72917" x2="94444" y2="81944"/>
                      </a14:backgroundRemoval>
                    </a14:imgEffect>
                  </a14:imgLayer>
                </a14:imgProps>
              </a:ext>
              <a:ext uri="{28A0092B-C50C-407E-A947-70E740481C1C}">
                <a14:useLocalDpi xmlns:a14="http://schemas.microsoft.com/office/drawing/2010/main" val="0"/>
              </a:ext>
            </a:extLst>
          </a:blip>
          <a:srcRect/>
          <a:stretch>
            <a:fillRect/>
          </a:stretch>
        </p:blipFill>
        <p:spPr bwMode="auto">
          <a:xfrm>
            <a:off x="6962038" y="-116722"/>
            <a:ext cx="5378876" cy="35859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D160330-98A6-4057-849F-42422C02671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3056" r="97407">
                        <a14:foregroundMark x1="7407" y1="64028" x2="6389" y2="64167"/>
                        <a14:foregroundMark x1="93796" y1="38056" x2="93796" y2="38056"/>
                        <a14:foregroundMark x1="3056" y1="65833" x2="3056" y2="65833"/>
                        <a14:foregroundMark x1="97407" y1="37639" x2="97407" y2="37639"/>
                      </a14:backgroundRemoval>
                    </a14:imgEffect>
                  </a14:imgLayer>
                </a14:imgProps>
              </a:ext>
            </a:extLst>
          </a:blip>
          <a:stretch>
            <a:fillRect/>
          </a:stretch>
        </p:blipFill>
        <p:spPr>
          <a:xfrm>
            <a:off x="767408" y="3542535"/>
            <a:ext cx="4328522" cy="2885681"/>
          </a:xfrm>
          <a:prstGeom prst="rect">
            <a:avLst/>
          </a:prstGeom>
        </p:spPr>
      </p:pic>
    </p:spTree>
    <p:extLst>
      <p:ext uri="{BB962C8B-B14F-4D97-AF65-F5344CB8AC3E}">
        <p14:creationId xmlns:p14="http://schemas.microsoft.com/office/powerpoint/2010/main" val="160887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79A56468-06CE-E415-555B-0BB6773AC11E}"/>
              </a:ext>
            </a:extLst>
          </p:cNvPr>
          <p:cNvPicPr>
            <a:picLocks noChangeAspect="1"/>
          </p:cNvPicPr>
          <p:nvPr/>
        </p:nvPicPr>
        <p:blipFill>
          <a:blip r:embed="rId3"/>
          <a:stretch>
            <a:fillRect/>
          </a:stretch>
        </p:blipFill>
        <p:spPr>
          <a:xfrm>
            <a:off x="623392" y="1196465"/>
            <a:ext cx="10585176" cy="4465070"/>
          </a:xfrm>
          <a:prstGeom prst="rect">
            <a:avLst/>
          </a:prstGeom>
        </p:spPr>
      </p:pic>
      <p:sp>
        <p:nvSpPr>
          <p:cNvPr id="2" name="Title 1">
            <a:extLst>
              <a:ext uri="{FF2B5EF4-FFF2-40B4-BE49-F238E27FC236}">
                <a16:creationId xmlns:a16="http://schemas.microsoft.com/office/drawing/2014/main" id="{CC50D689-42A0-1CEE-3D13-5D7C7611F5CD}"/>
              </a:ext>
            </a:extLst>
          </p:cNvPr>
          <p:cNvSpPr>
            <a:spLocks noGrp="1"/>
          </p:cNvSpPr>
          <p:nvPr>
            <p:ph type="title"/>
          </p:nvPr>
        </p:nvSpPr>
        <p:spPr/>
        <p:txBody>
          <a:bodyPr/>
          <a:lstStyle/>
          <a:p>
            <a:r>
              <a:rPr lang="en-US" dirty="0"/>
              <a:t>Application of Implicit vs. Explicit Methods</a:t>
            </a:r>
            <a:endParaRPr lang="en-DE" dirty="0"/>
          </a:p>
        </p:txBody>
      </p:sp>
      <p:grpSp>
        <p:nvGrpSpPr>
          <p:cNvPr id="4" name="Group 3">
            <a:extLst>
              <a:ext uri="{FF2B5EF4-FFF2-40B4-BE49-F238E27FC236}">
                <a16:creationId xmlns:a16="http://schemas.microsoft.com/office/drawing/2014/main" id="{F097D9D8-5707-7986-E5EB-16421A673DFF}"/>
              </a:ext>
            </a:extLst>
          </p:cNvPr>
          <p:cNvGrpSpPr/>
          <p:nvPr/>
        </p:nvGrpSpPr>
        <p:grpSpPr>
          <a:xfrm>
            <a:off x="9984432" y="620064"/>
            <a:ext cx="2639743" cy="475378"/>
            <a:chOff x="7393377" y="187424"/>
            <a:chExt cx="3381128" cy="415050"/>
          </a:xfrm>
        </p:grpSpPr>
        <p:sp>
          <p:nvSpPr>
            <p:cNvPr id="6" name="TextBox 5">
              <a:extLst>
                <a:ext uri="{FF2B5EF4-FFF2-40B4-BE49-F238E27FC236}">
                  <a16:creationId xmlns:a16="http://schemas.microsoft.com/office/drawing/2014/main" id="{8D9D49A1-8522-19EE-3EE4-7AF2798786DE}"/>
                </a:ext>
              </a:extLst>
            </p:cNvPr>
            <p:cNvSpPr txBox="1"/>
            <p:nvPr/>
          </p:nvSpPr>
          <p:spPr>
            <a:xfrm>
              <a:off x="7912176" y="187424"/>
              <a:ext cx="2862329" cy="403077"/>
            </a:xfrm>
            <a:prstGeom prst="rect">
              <a:avLst/>
            </a:prstGeom>
            <a:noFill/>
          </p:spPr>
          <p:txBody>
            <a:bodyPr wrap="square">
              <a:spAutoFit/>
            </a:bodyPr>
            <a:lstStyle/>
            <a:p>
              <a:r>
                <a:rPr lang="en-US" sz="1200" dirty="0">
                  <a:hlinkClick r:id="rId4"/>
                </a:rPr>
                <a:t>Time Integration - ANSYS Innovation Courses</a:t>
              </a:r>
              <a:endParaRPr lang="en-US" sz="1200" dirty="0">
                <a:solidFill>
                  <a:schemeClr val="accent3"/>
                </a:solidFill>
              </a:endParaRPr>
            </a:p>
          </p:txBody>
        </p:sp>
        <p:pic>
          <p:nvPicPr>
            <p:cNvPr id="7" name="Graphic 6" descr="Internet outline">
              <a:extLst>
                <a:ext uri="{FF2B5EF4-FFF2-40B4-BE49-F238E27FC236}">
                  <a16:creationId xmlns:a16="http://schemas.microsoft.com/office/drawing/2014/main" id="{DC7A2AE2-68B4-0B29-D8A7-D6CB8DD0A0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3377" y="234040"/>
              <a:ext cx="500708" cy="368434"/>
            </a:xfrm>
            <a:prstGeom prst="rect">
              <a:avLst/>
            </a:prstGeom>
          </p:spPr>
        </p:pic>
      </p:grpSp>
    </p:spTree>
    <p:extLst>
      <p:ext uri="{BB962C8B-B14F-4D97-AF65-F5344CB8AC3E}">
        <p14:creationId xmlns:p14="http://schemas.microsoft.com/office/powerpoint/2010/main" val="28431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B1930FC-CE9F-4B1D-BA99-11E3C5BF12A2}" vid="{C5D483D8-EE4D-4F75-8583-8FF743A406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4" ma:contentTypeDescription="Create a new document." ma:contentTypeScope="" ma:versionID="d752d88f6e15926aeafc7e1273366542">
  <xsd:schema xmlns:xsd="http://www.w3.org/2001/XMLSchema" xmlns:xs="http://www.w3.org/2001/XMLSchema" xmlns:p="http://schemas.microsoft.com/office/2006/metadata/properties" xmlns:ns2="4486bbf1-55fc-49d2-af7e-ec287a4789b3" targetNamespace="http://schemas.microsoft.com/office/2006/metadata/properties" ma:root="true" ma:fieldsID="eec12d9aca73fdae2aa434908dafe120" ns2:_="">
    <xsd:import namespace="4486bbf1-55fc-49d2-af7e-ec287a478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FA53D3-C218-4FBF-9050-B806120142B5}">
  <ds:schemaRefs>
    <ds:schemaRef ds:uri="4486bbf1-55fc-49d2-af7e-ec287a4789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3.xml><?xml version="1.0" encoding="utf-8"?>
<ds:datastoreItem xmlns:ds="http://schemas.openxmlformats.org/officeDocument/2006/customXml" ds:itemID="{AC54582C-3F01-4F8D-9460-F0A670A527E2}">
  <ds:schemaRefs>
    <ds:schemaRef ds:uri="7f20fa63-e241-4761-94ba-32b364e68bb9"/>
    <ds:schemaRef ds:uri="ef833346-f83e-40f5-a0e1-5788cb2320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4c6ce67-15b8-4eff-80e9-52da8be89706}" enabled="0" method="" siteId="{34c6ce67-15b8-4eff-80e9-52da8be89706}" removed="1"/>
</clbl:labelList>
</file>

<file path=docProps/app.xml><?xml version="1.0" encoding="utf-8"?>
<Properties xmlns="http://schemas.openxmlformats.org/officeDocument/2006/extended-properties" xmlns:vt="http://schemas.openxmlformats.org/officeDocument/2006/docPropsVTypes">
  <Template>2022 LS Dyna PPT ANSYS</Template>
  <TotalTime>15525</TotalTime>
  <Words>2925</Words>
  <Application>Microsoft Office PowerPoint</Application>
  <PresentationFormat>Widescreen</PresentationFormat>
  <Paragraphs>293</Paragraphs>
  <Slides>31</Slides>
  <Notes>24</Notes>
  <HiddenSlides>0</HiddenSlides>
  <MMClips>3</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Ansys - Slide Master</vt:lpstr>
      <vt:lpstr>PowerPoint Presentation</vt:lpstr>
      <vt:lpstr>Learning objectives for this Lecture Unit</vt:lpstr>
      <vt:lpstr>Agenda</vt:lpstr>
      <vt:lpstr>Introduction</vt:lpstr>
      <vt:lpstr>Examples of dynamic simulations – crash tests </vt:lpstr>
      <vt:lpstr>Examples of dynamic simulations - critical incidents </vt:lpstr>
      <vt:lpstr>Examples of dynamic simulations - material processing </vt:lpstr>
      <vt:lpstr>Ansys LS-DYNA </vt:lpstr>
      <vt:lpstr>Application of Implicit vs. Explicit Methods</vt:lpstr>
      <vt:lpstr>Equations of motion </vt:lpstr>
      <vt:lpstr>Equation of motion </vt:lpstr>
      <vt:lpstr>Newmark Method</vt:lpstr>
      <vt:lpstr>The Central Difference Method</vt:lpstr>
      <vt:lpstr>Explicit vs Implicit - Characteristics</vt:lpstr>
      <vt:lpstr>Time Step </vt:lpstr>
      <vt:lpstr>Time Step Calculation </vt:lpstr>
      <vt:lpstr>Time Step - Courant-Friedrichs-Levy condition </vt:lpstr>
      <vt:lpstr>Energy Summary</vt:lpstr>
      <vt:lpstr>Hourglassing </vt:lpstr>
      <vt:lpstr>Mass Scaling </vt:lpstr>
      <vt:lpstr>Summary</vt:lpstr>
      <vt:lpstr>Important Links</vt:lpstr>
      <vt:lpstr>PowerPoint Presentation</vt:lpstr>
      <vt:lpstr>Material Models </vt:lpstr>
      <vt:lpstr>Quiz</vt:lpstr>
      <vt:lpstr>Answer</vt:lpstr>
      <vt:lpstr>Material Models </vt:lpstr>
      <vt:lpstr>Material Models – Engineering Stress vs True Stress </vt:lpstr>
      <vt:lpstr>Material Models – Engineering Strain vs True Strain (log) </vt:lpstr>
      <vt:lpstr>Material Models – damage criterion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Wojciech Danek</dc:creator>
  <cp:lastModifiedBy>Madhumita Saravana Kumar</cp:lastModifiedBy>
  <cp:revision>19</cp:revision>
  <dcterms:created xsi:type="dcterms:W3CDTF">2022-10-24T08:35:18Z</dcterms:created>
  <dcterms:modified xsi:type="dcterms:W3CDTF">2023-08-07T09:19:38Z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