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4"/>
  </p:sldMasterIdLst>
  <p:notesMasterIdLst>
    <p:notesMasterId r:id="rId19"/>
  </p:notesMasterIdLst>
  <p:sldIdLst>
    <p:sldId id="256" r:id="rId5"/>
    <p:sldId id="9144" r:id="rId6"/>
    <p:sldId id="9135" r:id="rId7"/>
    <p:sldId id="9143" r:id="rId8"/>
    <p:sldId id="9136" r:id="rId9"/>
    <p:sldId id="9145" r:id="rId10"/>
    <p:sldId id="9146" r:id="rId11"/>
    <p:sldId id="9147" r:id="rId12"/>
    <p:sldId id="9148" r:id="rId13"/>
    <p:sldId id="9150" r:id="rId14"/>
    <p:sldId id="9149" r:id="rId15"/>
    <p:sldId id="799" r:id="rId16"/>
    <p:sldId id="810" r:id="rId17"/>
    <p:sldId id="258" r:id="rId18"/>
  </p:sldIdLst>
  <p:sldSz cx="12192000" cy="6858000"/>
  <p:notesSz cx="6858000" cy="9144000"/>
  <p:embeddedFontLst>
    <p:embeddedFont>
      <p:font typeface="Calibri" panose="020F0502020204030204" pitchFamily="34" charset="0"/>
      <p:regular r:id="rId20"/>
      <p:bold r:id="rId21"/>
      <p:italic r:id="rId22"/>
      <p:boldItalic r:id="rId23"/>
    </p:embeddedFont>
    <p:embeddedFont>
      <p:font typeface="Cambria Math" panose="02040503050406030204" pitchFamily="18" charset="0"/>
      <p:regular r:id="rId24"/>
    </p:embeddedFont>
    <p:embeddedFont>
      <p:font typeface="Segoe UI" panose="020B0502040204020203" pitchFamily="34" charset="0"/>
      <p:regular r:id="rId25"/>
      <p:bold r:id="rId26"/>
      <p:italic r:id="rId27"/>
      <p:boldItalic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7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73592" autoAdjust="0"/>
  </p:normalViewPr>
  <p:slideViewPr>
    <p:cSldViewPr showGuides="1">
      <p:cViewPr varScale="1">
        <p:scale>
          <a:sx n="121" d="100"/>
          <a:sy n="121" d="100"/>
        </p:scale>
        <p:origin x="1824" y="72"/>
      </p:cViewPr>
      <p:guideLst>
        <p:guide orient="horz" pos="2160"/>
        <p:guide pos="3840"/>
      </p:guideLst>
    </p:cSldViewPr>
  </p:slideViewPr>
  <p:notesTextViewPr>
    <p:cViewPr>
      <p:scale>
        <a:sx n="1" d="1"/>
        <a:sy n="1" d="1"/>
      </p:scale>
      <p:origin x="0" y="0"/>
    </p:cViewPr>
  </p:notesTextViewPr>
  <p:sorterViewPr>
    <p:cViewPr>
      <p:scale>
        <a:sx n="100" d="100"/>
        <a:sy n="100" d="100"/>
      </p:scale>
      <p:origin x="0" y="-284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7.fntdata"/><Relationship Id="rId3" Type="http://schemas.openxmlformats.org/officeDocument/2006/relationships/customXml" Target="../customXml/item3.xml"/><Relationship Id="rId21" Type="http://schemas.openxmlformats.org/officeDocument/2006/relationships/font" Target="fonts/font2.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6.fntdata"/><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1.fntdata"/><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5.fntdata"/><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6.xml"/><Relationship Id="rId19" Type="http://schemas.openxmlformats.org/officeDocument/2006/relationships/notesMaster" Target="notesMasters/notesMaster1.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itlin Tyler" userId="971d5887-dada-4101-bef7-69a3ed4a7a52" providerId="ADAL" clId="{673D60A4-F7B8-47F3-961D-D94A0C785EFC}"/>
    <pc:docChg chg="undo custSel modSld">
      <pc:chgData name="Kaitlin Tyler" userId="971d5887-dada-4101-bef7-69a3ed4a7a52" providerId="ADAL" clId="{673D60A4-F7B8-47F3-961D-D94A0C785EFC}" dt="2023-07-18T16:42:36.864" v="15" actId="27636"/>
      <pc:docMkLst>
        <pc:docMk/>
      </pc:docMkLst>
      <pc:sldChg chg="modSp mod">
        <pc:chgData name="Kaitlin Tyler" userId="971d5887-dada-4101-bef7-69a3ed4a7a52" providerId="ADAL" clId="{673D60A4-F7B8-47F3-961D-D94A0C785EFC}" dt="2023-07-18T16:42:36.864" v="15" actId="27636"/>
        <pc:sldMkLst>
          <pc:docMk/>
          <pc:sldMk cId="3207685698" sldId="256"/>
        </pc:sldMkLst>
        <pc:spChg chg="mod">
          <ac:chgData name="Kaitlin Tyler" userId="971d5887-dada-4101-bef7-69a3ed4a7a52" providerId="ADAL" clId="{673D60A4-F7B8-47F3-961D-D94A0C785EFC}" dt="2023-07-18T16:42:36.864" v="15" actId="27636"/>
          <ac:spMkLst>
            <pc:docMk/>
            <pc:sldMk cId="3207685698" sldId="256"/>
            <ac:spMk id="2" creationId="{AE2C3BA5-6E5F-4798-87B7-B8DFFB97930D}"/>
          </ac:spMkLst>
        </pc:spChg>
        <pc:spChg chg="mod">
          <ac:chgData name="Kaitlin Tyler" userId="971d5887-dada-4101-bef7-69a3ed4a7a52" providerId="ADAL" clId="{673D60A4-F7B8-47F3-961D-D94A0C785EFC}" dt="2023-07-18T16:41:57" v="0"/>
          <ac:spMkLst>
            <pc:docMk/>
            <pc:sldMk cId="3207685698" sldId="256"/>
            <ac:spMk id="3" creationId="{8DED2F7F-2065-4CCE-9AD5-77DBF0CD5628}"/>
          </ac:spMkLst>
        </pc:spChg>
      </pc:sldChg>
    </pc:docChg>
  </pc:docChgLst>
  <pc:docChgLst>
    <pc:chgData name="Cara Fox" userId="e0a3fdeb-7d95-4a88-aad7-5b7a7270ac1b" providerId="ADAL" clId="{5ACDFD0C-0348-42A7-B15E-5202D010B4FF}"/>
    <pc:docChg chg="custSel addSld delSld modSld">
      <pc:chgData name="Cara Fox" userId="e0a3fdeb-7d95-4a88-aad7-5b7a7270ac1b" providerId="ADAL" clId="{5ACDFD0C-0348-42A7-B15E-5202D010B4FF}" dt="2023-07-03T08:38:37.148" v="38" actId="20578"/>
      <pc:docMkLst>
        <pc:docMk/>
      </pc:docMkLst>
      <pc:sldChg chg="modSp mod modNotesTx">
        <pc:chgData name="Cara Fox" userId="e0a3fdeb-7d95-4a88-aad7-5b7a7270ac1b" providerId="ADAL" clId="{5ACDFD0C-0348-42A7-B15E-5202D010B4FF}" dt="2023-07-03T07:27:29.371" v="34"/>
        <pc:sldMkLst>
          <pc:docMk/>
          <pc:sldMk cId="3207685698" sldId="256"/>
        </pc:sldMkLst>
        <pc:spChg chg="mod">
          <ac:chgData name="Cara Fox" userId="e0a3fdeb-7d95-4a88-aad7-5b7a7270ac1b" providerId="ADAL" clId="{5ACDFD0C-0348-42A7-B15E-5202D010B4FF}" dt="2023-07-02T19:45:44.641" v="30" actId="20577"/>
          <ac:spMkLst>
            <pc:docMk/>
            <pc:sldMk cId="3207685698" sldId="256"/>
            <ac:spMk id="2" creationId="{AE2C3BA5-6E5F-4798-87B7-B8DFFB97930D}"/>
          </ac:spMkLst>
        </pc:spChg>
      </pc:sldChg>
      <pc:sldChg chg="del">
        <pc:chgData name="Cara Fox" userId="e0a3fdeb-7d95-4a88-aad7-5b7a7270ac1b" providerId="ADAL" clId="{5ACDFD0C-0348-42A7-B15E-5202D010B4FF}" dt="2023-07-03T07:26:30.933" v="32" actId="47"/>
        <pc:sldMkLst>
          <pc:docMk/>
          <pc:sldMk cId="3141553687" sldId="257"/>
        </pc:sldMkLst>
      </pc:sldChg>
      <pc:sldChg chg="add">
        <pc:chgData name="Cara Fox" userId="e0a3fdeb-7d95-4a88-aad7-5b7a7270ac1b" providerId="ADAL" clId="{5ACDFD0C-0348-42A7-B15E-5202D010B4FF}" dt="2023-07-03T07:26:25.748" v="31"/>
        <pc:sldMkLst>
          <pc:docMk/>
          <pc:sldMk cId="1285008976" sldId="799"/>
        </pc:sldMkLst>
      </pc:sldChg>
      <pc:sldChg chg="modSp add">
        <pc:chgData name="Cara Fox" userId="e0a3fdeb-7d95-4a88-aad7-5b7a7270ac1b" providerId="ADAL" clId="{5ACDFD0C-0348-42A7-B15E-5202D010B4FF}" dt="2023-07-03T08:38:37.148" v="38" actId="20578"/>
        <pc:sldMkLst>
          <pc:docMk/>
          <pc:sldMk cId="972702304" sldId="810"/>
        </pc:sldMkLst>
        <pc:spChg chg="mod">
          <ac:chgData name="Cara Fox" userId="e0a3fdeb-7d95-4a88-aad7-5b7a7270ac1b" providerId="ADAL" clId="{5ACDFD0C-0348-42A7-B15E-5202D010B4FF}" dt="2023-07-03T08:38:37.148" v="38" actId="20578"/>
          <ac:spMkLst>
            <pc:docMk/>
            <pc:sldMk cId="972702304" sldId="810"/>
            <ac:spMk id="4" creationId="{5D3C32EF-0463-EC7C-F6E1-028064B573F4}"/>
          </ac:spMkLst>
        </pc:spChg>
      </pc:sldChg>
      <pc:sldChg chg="add modNotesTx">
        <pc:chgData name="Cara Fox" userId="e0a3fdeb-7d95-4a88-aad7-5b7a7270ac1b" providerId="ADAL" clId="{5ACDFD0C-0348-42A7-B15E-5202D010B4FF}" dt="2023-07-03T07:31:59.357" v="36"/>
        <pc:sldMkLst>
          <pc:docMk/>
          <pc:sldMk cId="3164389884" sldId="9135"/>
        </pc:sldMkLst>
      </pc:sldChg>
      <pc:sldChg chg="add">
        <pc:chgData name="Cara Fox" userId="e0a3fdeb-7d95-4a88-aad7-5b7a7270ac1b" providerId="ADAL" clId="{5ACDFD0C-0348-42A7-B15E-5202D010B4FF}" dt="2023-07-03T07:26:25.748" v="31"/>
        <pc:sldMkLst>
          <pc:docMk/>
          <pc:sldMk cId="2113370509" sldId="9136"/>
        </pc:sldMkLst>
      </pc:sldChg>
      <pc:sldChg chg="add">
        <pc:chgData name="Cara Fox" userId="e0a3fdeb-7d95-4a88-aad7-5b7a7270ac1b" providerId="ADAL" clId="{5ACDFD0C-0348-42A7-B15E-5202D010B4FF}" dt="2023-07-03T07:26:25.748" v="31"/>
        <pc:sldMkLst>
          <pc:docMk/>
          <pc:sldMk cId="3697382786" sldId="9143"/>
        </pc:sldMkLst>
      </pc:sldChg>
      <pc:sldChg chg="add modNotesTx">
        <pc:chgData name="Cara Fox" userId="e0a3fdeb-7d95-4a88-aad7-5b7a7270ac1b" providerId="ADAL" clId="{5ACDFD0C-0348-42A7-B15E-5202D010B4FF}" dt="2023-07-03T07:28:16.747" v="35" actId="20577"/>
        <pc:sldMkLst>
          <pc:docMk/>
          <pc:sldMk cId="472780808" sldId="9144"/>
        </pc:sldMkLst>
      </pc:sldChg>
      <pc:sldChg chg="add">
        <pc:chgData name="Cara Fox" userId="e0a3fdeb-7d95-4a88-aad7-5b7a7270ac1b" providerId="ADAL" clId="{5ACDFD0C-0348-42A7-B15E-5202D010B4FF}" dt="2023-07-03T07:26:25.748" v="31"/>
        <pc:sldMkLst>
          <pc:docMk/>
          <pc:sldMk cId="1570735045" sldId="9145"/>
        </pc:sldMkLst>
      </pc:sldChg>
      <pc:sldChg chg="add">
        <pc:chgData name="Cara Fox" userId="e0a3fdeb-7d95-4a88-aad7-5b7a7270ac1b" providerId="ADAL" clId="{5ACDFD0C-0348-42A7-B15E-5202D010B4FF}" dt="2023-07-03T07:26:25.748" v="31"/>
        <pc:sldMkLst>
          <pc:docMk/>
          <pc:sldMk cId="1173075244" sldId="9146"/>
        </pc:sldMkLst>
      </pc:sldChg>
      <pc:sldChg chg="add">
        <pc:chgData name="Cara Fox" userId="e0a3fdeb-7d95-4a88-aad7-5b7a7270ac1b" providerId="ADAL" clId="{5ACDFD0C-0348-42A7-B15E-5202D010B4FF}" dt="2023-07-03T07:26:25.748" v="31"/>
        <pc:sldMkLst>
          <pc:docMk/>
          <pc:sldMk cId="2974016530" sldId="9147"/>
        </pc:sldMkLst>
      </pc:sldChg>
      <pc:sldChg chg="add">
        <pc:chgData name="Cara Fox" userId="e0a3fdeb-7d95-4a88-aad7-5b7a7270ac1b" providerId="ADAL" clId="{5ACDFD0C-0348-42A7-B15E-5202D010B4FF}" dt="2023-07-03T07:26:25.748" v="31"/>
        <pc:sldMkLst>
          <pc:docMk/>
          <pc:sldMk cId="4000604270" sldId="9148"/>
        </pc:sldMkLst>
      </pc:sldChg>
      <pc:sldChg chg="add">
        <pc:chgData name="Cara Fox" userId="e0a3fdeb-7d95-4a88-aad7-5b7a7270ac1b" providerId="ADAL" clId="{5ACDFD0C-0348-42A7-B15E-5202D010B4FF}" dt="2023-07-03T07:26:25.748" v="31"/>
        <pc:sldMkLst>
          <pc:docMk/>
          <pc:sldMk cId="2015275837" sldId="9149"/>
        </pc:sldMkLst>
      </pc:sldChg>
      <pc:sldChg chg="add">
        <pc:chgData name="Cara Fox" userId="e0a3fdeb-7d95-4a88-aad7-5b7a7270ac1b" providerId="ADAL" clId="{5ACDFD0C-0348-42A7-B15E-5202D010B4FF}" dt="2023-07-03T07:26:25.748" v="31"/>
        <pc:sldMkLst>
          <pc:docMk/>
          <pc:sldMk cId="1527657602" sldId="915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Calibri" panose="020F050202020403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Calibri" panose="020F0502020204030204" pitchFamily="34" charset="0"/>
              </a:defRPr>
            </a:lvl1pPr>
          </a:lstStyle>
          <a:p>
            <a:fld id="{BB9E86C5-9689-42B4-BE7D-FDE5EB4274E3}" type="datetimeFigureOut">
              <a:rPr lang="en-US" smtClean="0"/>
              <a:pPr/>
              <a:t>7/18/2023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Calibri" panose="020F050202020403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Calibri" panose="020F0502020204030204" pitchFamily="34" charset="0"/>
              </a:defRPr>
            </a:lvl1pPr>
          </a:lstStyle>
          <a:p>
            <a:fld id="{27FDDAD7-A41A-4414-8211-C5E2AC7F93EC}" type="slidenum">
              <a:rPr lang="en-US" smtClean="0"/>
              <a:pPr/>
              <a:t>‹#›</a:t>
            </a:fld>
            <a:endParaRPr lang="en-US" dirty="0"/>
          </a:p>
        </p:txBody>
      </p:sp>
    </p:spTree>
    <p:extLst>
      <p:ext uri="{BB962C8B-B14F-4D97-AF65-F5344CB8AC3E}">
        <p14:creationId xmlns:p14="http://schemas.microsoft.com/office/powerpoint/2010/main" val="766296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Calibri" panose="020F0502020204030204" pitchFamily="34" charset="0"/>
        <a:ea typeface="+mn-ea"/>
        <a:cs typeface="+mn-cs"/>
      </a:defRPr>
    </a:lvl1pPr>
    <a:lvl2pPr marL="457200" algn="l" defTabSz="914400" rtl="0" eaLnBrk="1" latinLnBrk="0" hangingPunct="1">
      <a:defRPr sz="1200" b="0" i="0" kern="1200">
        <a:solidFill>
          <a:schemeClr val="tx1"/>
        </a:solidFill>
        <a:latin typeface="Calibri" panose="020F0502020204030204" pitchFamily="34" charset="0"/>
        <a:ea typeface="+mn-ea"/>
        <a:cs typeface="+mn-cs"/>
      </a:defRPr>
    </a:lvl2pPr>
    <a:lvl3pPr marL="914400" algn="l" defTabSz="914400" rtl="0" eaLnBrk="1" latinLnBrk="0" hangingPunct="1">
      <a:defRPr sz="1200" b="0" i="0" kern="1200">
        <a:solidFill>
          <a:schemeClr val="tx1"/>
        </a:solidFill>
        <a:latin typeface="Calibri" panose="020F0502020204030204" pitchFamily="34" charset="0"/>
        <a:ea typeface="+mn-ea"/>
        <a:cs typeface="+mn-cs"/>
      </a:defRPr>
    </a:lvl3pPr>
    <a:lvl4pPr marL="1371600" algn="l" defTabSz="914400" rtl="0" eaLnBrk="1" latinLnBrk="0" hangingPunct="1">
      <a:defRPr sz="1200" b="0" i="0" kern="1200">
        <a:solidFill>
          <a:schemeClr val="tx1"/>
        </a:solidFill>
        <a:latin typeface="Calibri" panose="020F0502020204030204" pitchFamily="34" charset="0"/>
        <a:ea typeface="+mn-ea"/>
        <a:cs typeface="+mn-cs"/>
      </a:defRPr>
    </a:lvl4pPr>
    <a:lvl5pPr marL="1828800" algn="l" defTabSz="914400" rtl="0" eaLnBrk="1" latinLnBrk="0" hangingPunct="1">
      <a:defRPr sz="1200" b="0" i="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Arial" panose="020B0604020202020204" pitchFamily="34" charset="0"/>
              </a:rPr>
              <a:t>Our journey to understand the fundamental concepts of external forced convection takes us first to the canonical flat plate problem. From an engineering standpoint, forced convection over a flat plate provides the foundation for understanding heat transfer applications such as electronics cooling and metallurgy. In this lesson, we will learn about the fundamental concepts governing heat transfer over a flat plate.</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1</a:t>
            </a:fld>
            <a:endParaRPr lang="en-US" dirty="0"/>
          </a:p>
        </p:txBody>
      </p:sp>
    </p:spTree>
    <p:extLst>
      <p:ext uri="{BB962C8B-B14F-4D97-AF65-F5344CB8AC3E}">
        <p14:creationId xmlns:p14="http://schemas.microsoft.com/office/powerpoint/2010/main" val="14740864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Yu Mincho" panose="02020400000000000000" pitchFamily="18" charset="-128"/>
                    <a:cs typeface="Arial" panose="020B0604020202020204" pitchFamily="34" charset="0"/>
                  </a:rPr>
                  <a:t>Until now, we have discussed convection heat transfer relations for flow over an isothermal flat plate. Now, let us learn about a different condition – when the applied wall heat flux is known. This condition is useful for electronics cooling where constant thermal power is generated by the electronics. Another application is cooling hot metal or steel. In such applications, the wall temperature distribution becomes the variable of interest. The local Nusselt number relationships for laminar and turbulent flow over a flat plate with a constant heat flux </a:t>
                </a:r>
                <a14:m>
                  <m:oMath xmlns:m="http://schemas.openxmlformats.org/officeDocument/2006/math">
                    <m:sSubSup>
                      <m:sSubSupPr>
                        <m:ctrlPr>
                          <a:rPr lang="en-GB" sz="1200" i="1">
                            <a:effectLst/>
                            <a:latin typeface="Cambria Math" panose="02040503050406030204" pitchFamily="18" charset="0"/>
                            <a:ea typeface="Yu Mincho" panose="02020400000000000000" pitchFamily="18" charset="-128"/>
                            <a:cs typeface="Arial" panose="020B0604020202020204" pitchFamily="34" charset="0"/>
                          </a:rPr>
                        </m:ctrlPr>
                      </m:sSubSupPr>
                      <m:e>
                        <m:r>
                          <a:rPr lang="en-US" sz="1200" i="1">
                            <a:effectLst/>
                            <a:latin typeface="Cambria Math" panose="02040503050406030204" pitchFamily="18" charset="0"/>
                            <a:ea typeface="Yu Mincho" panose="02020400000000000000" pitchFamily="18" charset="-128"/>
                            <a:cs typeface="Arial" panose="020B0604020202020204" pitchFamily="34" charset="0"/>
                          </a:rPr>
                          <m:t>𝑞</m:t>
                        </m:r>
                      </m:e>
                      <m:sub>
                        <m:r>
                          <a:rPr lang="en-US" sz="1200" i="1">
                            <a:effectLst/>
                            <a:latin typeface="Cambria Math" panose="02040503050406030204" pitchFamily="18" charset="0"/>
                            <a:ea typeface="Yu Mincho" panose="02020400000000000000" pitchFamily="18" charset="-128"/>
                            <a:cs typeface="Arial" panose="020B0604020202020204" pitchFamily="34" charset="0"/>
                          </a:rPr>
                          <m:t>𝑠</m:t>
                        </m:r>
                      </m:sub>
                      <m:sup>
                        <m:r>
                          <a:rPr lang="en-US" sz="1200" i="1">
                            <a:effectLst/>
                            <a:latin typeface="Cambria Math" panose="02040503050406030204" pitchFamily="18" charset="0"/>
                            <a:ea typeface="Yu Mincho" panose="02020400000000000000" pitchFamily="18" charset="-128"/>
                            <a:cs typeface="Arial" panose="020B0604020202020204" pitchFamily="34" charset="0"/>
                          </a:rPr>
                          <m:t>′′</m:t>
                        </m:r>
                      </m:sup>
                    </m:sSubSup>
                  </m:oMath>
                </a14:m>
                <a:r>
                  <a:rPr lang="en-US" sz="1200" dirty="0">
                    <a:effectLst/>
                    <a:latin typeface="Calibri" panose="020F0502020204030204" pitchFamily="34" charset="0"/>
                    <a:ea typeface="Yu Mincho" panose="02020400000000000000" pitchFamily="18" charset="-128"/>
                    <a:cs typeface="Arial" panose="020B0604020202020204" pitchFamily="34" charset="0"/>
                  </a:rPr>
                  <a:t> are as follows. When these are compared with the isothermal relationships, it is observed that the Nusselt number is 36% higher for the constant heat flux condition in case of a laminar flow. For a turbulent flow, it is only 4% higher when a constant heat flux condition is applied. The obtained heat transfer coefficients are used to estimate the local wall temperature of the flat plate using the following expression. With that, let us wrap up this lesson.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Yu Mincho" panose="02020400000000000000" pitchFamily="18" charset="-128"/>
                    <a:cs typeface="Arial" panose="020B0604020202020204" pitchFamily="34" charset="0"/>
                  </a:rPr>
                  <a:t>Until now, we have discussed convection heat transfer relations for flow over an isothermal flat plate. Now, let us learn about a different condition – when the applied wall heat flux is known. This condition is useful for electronics cooling where constant thermal power is generated by the electronics. Another application is cooling hot metal or steel. In such applications, the wall temperature distribution becomes the variable of interest. The local Nusselt number relationships for laminar and turbulent flow over a flat plate with a constant heat flux </a:t>
                </a:r>
                <a:r>
                  <a:rPr lang="en-US" sz="1200" i="0">
                    <a:effectLst/>
                    <a:latin typeface="Cambria Math" panose="02040503050406030204" pitchFamily="18" charset="0"/>
                    <a:ea typeface="Yu Mincho" panose="02020400000000000000" pitchFamily="18" charset="-128"/>
                    <a:cs typeface="Arial" panose="020B0604020202020204" pitchFamily="34" charset="0"/>
                  </a:rPr>
                  <a:t>𝑞</a:t>
                </a:r>
                <a:r>
                  <a:rPr lang="en-GB" sz="1200" i="0">
                    <a:effectLst/>
                    <a:latin typeface="Cambria Math" panose="02040503050406030204" pitchFamily="18" charset="0"/>
                    <a:ea typeface="Yu Mincho" panose="02020400000000000000" pitchFamily="18" charset="-128"/>
                    <a:cs typeface="Arial" panose="020B0604020202020204" pitchFamily="34" charset="0"/>
                  </a:rPr>
                  <a:t>_</a:t>
                </a:r>
                <a:r>
                  <a:rPr lang="en-US" sz="1200" i="0">
                    <a:effectLst/>
                    <a:latin typeface="Cambria Math" panose="02040503050406030204" pitchFamily="18" charset="0"/>
                    <a:ea typeface="Yu Mincho" panose="02020400000000000000" pitchFamily="18" charset="-128"/>
                    <a:cs typeface="Arial" panose="020B0604020202020204" pitchFamily="34" charset="0"/>
                  </a:rPr>
                  <a:t>𝑠^′′</a:t>
                </a:r>
                <a:r>
                  <a:rPr lang="en-US" sz="1200" dirty="0">
                    <a:effectLst/>
                    <a:latin typeface="Calibri" panose="020F0502020204030204" pitchFamily="34" charset="0"/>
                    <a:ea typeface="Yu Mincho" panose="02020400000000000000" pitchFamily="18" charset="-128"/>
                    <a:cs typeface="Arial" panose="020B0604020202020204" pitchFamily="34" charset="0"/>
                  </a:rPr>
                  <a:t> are as follows. When these are compared with the isothermal relationships, it is observed that the Nusselt number is 36% higher for the constant heat flux condition in case of a laminar flow. For a turbulent flow, it is only 4% higher when a constant heat flux condition is applied. The obtained heat transfer coefficients are used to estimate the local wall temperature of the flat plate using the following expression. With that, let us wrap up this lesson.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sz="quarter" idx="5"/>
          </p:nvPr>
        </p:nvSpPr>
        <p:spPr/>
        <p:txBody>
          <a:bodyPr/>
          <a:lstStyle/>
          <a:p>
            <a:fld id="{27FDDAD7-A41A-4414-8211-C5E2AC7F93EC}" type="slidenum">
              <a:rPr lang="en-US" smtClean="0"/>
              <a:pPr/>
              <a:t>11</a:t>
            </a:fld>
            <a:endParaRPr lang="en-US" dirty="0"/>
          </a:p>
        </p:txBody>
      </p:sp>
    </p:spTree>
    <p:extLst>
      <p:ext uri="{BB962C8B-B14F-4D97-AF65-F5344CB8AC3E}">
        <p14:creationId xmlns:p14="http://schemas.microsoft.com/office/powerpoint/2010/main" val="19936172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61EA0F-A667-4B49-8422-0062BC55E249}" type="slidenum">
              <a:rPr lang="en-US" smtClean="0"/>
              <a:t>12</a:t>
            </a:fld>
            <a:endParaRPr lang="en-US"/>
          </a:p>
        </p:txBody>
      </p:sp>
    </p:spTree>
    <p:extLst>
      <p:ext uri="{BB962C8B-B14F-4D97-AF65-F5344CB8AC3E}">
        <p14:creationId xmlns:p14="http://schemas.microsoft.com/office/powerpoint/2010/main" val="27599009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13</a:t>
            </a:fld>
            <a:endParaRPr lang="en-US"/>
          </a:p>
        </p:txBody>
      </p:sp>
    </p:spTree>
    <p:extLst>
      <p:ext uri="{BB962C8B-B14F-4D97-AF65-F5344CB8AC3E}">
        <p14:creationId xmlns:p14="http://schemas.microsoft.com/office/powerpoint/2010/main" val="566144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Arial" panose="020B0604020202020204" pitchFamily="34" charset="0"/>
              </a:rPr>
              <a:t>The fluid flow over an infinitely long flat plate is categorized depending on the flow behavior as laminar, transitional, and turbulent. A boundary layer is formed at the leading edge, and the flow near this leading-edge is smooth and highly ordered. This is the laminar region where the Reynolds number, based on the length of the plate, is lower than approximately </a:t>
            </a:r>
            <a:r>
              <a:rPr lang="en-US" sz="1200" dirty="0">
                <a:effectLst/>
                <a:highlight>
                  <a:srgbClr val="FFFF00"/>
                </a:highlight>
                <a:latin typeface="Calibri" panose="020F0502020204030204" pitchFamily="34" charset="0"/>
                <a:ea typeface="Calibri" panose="020F0502020204030204" pitchFamily="34" charset="0"/>
                <a:cs typeface="Arial" panose="020B0604020202020204" pitchFamily="34" charset="0"/>
              </a:rPr>
              <a:t>3.5 x 10</a:t>
            </a:r>
            <a:r>
              <a:rPr lang="en-US" sz="1200" baseline="30000" dirty="0">
                <a:effectLst/>
                <a:highlight>
                  <a:srgbClr val="FFFF00"/>
                </a:highlight>
                <a:latin typeface="Calibri" panose="020F0502020204030204" pitchFamily="34" charset="0"/>
                <a:ea typeface="Calibri" panose="020F0502020204030204" pitchFamily="34" charset="0"/>
                <a:cs typeface="Arial" panose="020B0604020202020204" pitchFamily="34" charset="0"/>
              </a:rPr>
              <a:t>5</a:t>
            </a:r>
            <a:r>
              <a:rPr lang="en-US" sz="1200" dirty="0">
                <a:effectLst/>
                <a:highlight>
                  <a:srgbClr val="FFFF00"/>
                </a:highlight>
                <a:latin typeface="Calibri" panose="020F0502020204030204" pitchFamily="34" charset="0"/>
                <a:ea typeface="Calibri" panose="020F0502020204030204" pitchFamily="34" charset="0"/>
                <a:cs typeface="Arial" panose="020B0604020202020204" pitchFamily="34" charset="0"/>
              </a:rPr>
              <a:t>.</a:t>
            </a:r>
            <a:r>
              <a:rPr lang="en-US" sz="1200" dirty="0">
                <a:effectLst/>
                <a:latin typeface="Calibri" panose="020F0502020204030204" pitchFamily="34" charset="0"/>
                <a:ea typeface="Calibri" panose="020F0502020204030204" pitchFamily="34" charset="0"/>
                <a:cs typeface="Arial" panose="020B0604020202020204" pitchFamily="34" charset="0"/>
              </a:rPr>
              <a:t> As the fluid flows further downstream away from the leading edge, the flow becomes unsteady due to small disturbances in the boundary layer, sometimes exhibiting laminar characteristics and other times turbulent. This region is often referred to as the transitional region and the characteristic Reynolds number ranges between </a:t>
            </a:r>
            <a:r>
              <a:rPr lang="en-US" sz="1200" dirty="0">
                <a:effectLst/>
                <a:highlight>
                  <a:srgbClr val="FFFF00"/>
                </a:highlight>
                <a:latin typeface="Calibri" panose="020F0502020204030204" pitchFamily="34" charset="0"/>
                <a:ea typeface="Calibri" panose="020F0502020204030204" pitchFamily="34" charset="0"/>
                <a:cs typeface="Arial" panose="020B0604020202020204" pitchFamily="34" charset="0"/>
              </a:rPr>
              <a:t>3.5 x 10</a:t>
            </a:r>
            <a:r>
              <a:rPr lang="en-US" sz="1200" baseline="30000" dirty="0">
                <a:effectLst/>
                <a:highlight>
                  <a:srgbClr val="FFFF00"/>
                </a:highlight>
                <a:latin typeface="Calibri" panose="020F0502020204030204" pitchFamily="34" charset="0"/>
                <a:ea typeface="Calibri" panose="020F0502020204030204" pitchFamily="34" charset="0"/>
                <a:cs typeface="Arial" panose="020B0604020202020204" pitchFamily="34" charset="0"/>
              </a:rPr>
              <a:t>5</a:t>
            </a:r>
            <a:r>
              <a:rPr lang="en-US" sz="1200" dirty="0">
                <a:effectLst/>
                <a:latin typeface="Calibri" panose="020F0502020204030204" pitchFamily="34" charset="0"/>
                <a:ea typeface="Calibri" panose="020F0502020204030204" pitchFamily="34" charset="0"/>
                <a:cs typeface="Arial" panose="020B0604020202020204" pitchFamily="34" charset="0"/>
              </a:rPr>
              <a:t> to ~ 3 x 10</a:t>
            </a:r>
            <a:r>
              <a:rPr lang="en-US" sz="1200" baseline="30000" dirty="0">
                <a:effectLst/>
                <a:latin typeface="Calibri" panose="020F0502020204030204" pitchFamily="34" charset="0"/>
                <a:ea typeface="Calibri" panose="020F0502020204030204" pitchFamily="34" charset="0"/>
                <a:cs typeface="Arial" panose="020B0604020202020204" pitchFamily="34" charset="0"/>
              </a:rPr>
              <a:t>6</a:t>
            </a:r>
            <a:r>
              <a:rPr lang="en-US" sz="1200" dirty="0">
                <a:effectLst/>
                <a:latin typeface="Calibri" panose="020F0502020204030204" pitchFamily="34" charset="0"/>
                <a:ea typeface="Calibri" panose="020F0502020204030204" pitchFamily="34" charset="0"/>
                <a:cs typeface="Arial" panose="020B0604020202020204" pitchFamily="34" charset="0"/>
              </a:rPr>
              <a:t>. Further downstream, the fluid flow is characterized by highly irregular random motion dominated by chaotic flow mixing and this is the turbulent region. Identifying these flow regimes is an important aspect of understanding convective heat transfer over a flat plate and we will first look into the laminar flow before venturing into the turbulent flow regime. Also, we will investigate two thermal conditions for a heated flat plate – the constant wall temperature and the constant heat flux.</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2</a:t>
            </a:fld>
            <a:endParaRPr lang="en-US" dirty="0"/>
          </a:p>
        </p:txBody>
      </p:sp>
    </p:spTree>
    <p:extLst>
      <p:ext uri="{BB962C8B-B14F-4D97-AF65-F5344CB8AC3E}">
        <p14:creationId xmlns:p14="http://schemas.microsoft.com/office/powerpoint/2010/main" val="3538499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For a laminar flow over a flat plate, the velocity boundary layer solution is obtained using the similarity analysis, popularly known as the Blasius solution. The governing equations are transformed into ordinary differential equations using similarity variables </a:t>
                </a:r>
                <a14:m>
                  <m:oMath xmlns:m="http://schemas.openxmlformats.org/officeDocument/2006/math">
                    <m:r>
                      <a:rPr lang="en-US" sz="1800" i="1">
                        <a:effectLst/>
                        <a:latin typeface="Cambria Math" panose="02040503050406030204" pitchFamily="18" charset="0"/>
                        <a:ea typeface="Calibri" panose="020F0502020204030204" pitchFamily="34" charset="0"/>
                        <a:cs typeface="Arial" panose="020B0604020202020204" pitchFamily="34" charset="0"/>
                      </a:rPr>
                      <m:t>𝜂</m:t>
                    </m:r>
                  </m:oMath>
                </a14:m>
                <a:r>
                  <a:rPr lang="en-US" sz="1800" dirty="0">
                    <a:effectLst/>
                    <a:latin typeface="Calibri" panose="020F0502020204030204" pitchFamily="34" charset="0"/>
                    <a:ea typeface="Yu Mincho" panose="02020400000000000000" pitchFamily="18" charset="-128"/>
                    <a:cs typeface="Arial" panose="020B0604020202020204" pitchFamily="34" charset="0"/>
                  </a:rPr>
                  <a:t> and </a:t>
                </a:r>
                <a14:m>
                  <m:oMath xmlns:m="http://schemas.openxmlformats.org/officeDocument/2006/math">
                    <m:r>
                      <a:rPr lang="en-US" sz="1800" i="1">
                        <a:effectLst/>
                        <a:latin typeface="Cambria Math" panose="02040503050406030204" pitchFamily="18" charset="0"/>
                        <a:ea typeface="Yu Mincho" panose="02020400000000000000" pitchFamily="18" charset="-128"/>
                        <a:cs typeface="Arial" panose="020B0604020202020204" pitchFamily="34" charset="0"/>
                      </a:rPr>
                      <m:t>𝑓</m:t>
                    </m:r>
                    <m:r>
                      <a:rPr lang="en-US" sz="1800" i="1">
                        <a:effectLst/>
                        <a:latin typeface="Cambria Math" panose="02040503050406030204" pitchFamily="18" charset="0"/>
                        <a:ea typeface="Yu Mincho" panose="02020400000000000000" pitchFamily="18" charset="-128"/>
                        <a:cs typeface="Arial" panose="020B0604020202020204" pitchFamily="34" charset="0"/>
                      </a:rPr>
                      <m:t>(</m:t>
                    </m:r>
                    <m:r>
                      <a:rPr lang="en-US" sz="1800" i="1">
                        <a:effectLst/>
                        <a:latin typeface="Cambria Math" panose="02040503050406030204" pitchFamily="18" charset="0"/>
                        <a:ea typeface="Yu Mincho" panose="02020400000000000000" pitchFamily="18" charset="-128"/>
                        <a:cs typeface="Arial" panose="020B0604020202020204" pitchFamily="34" charset="0"/>
                      </a:rPr>
                      <m:t>𝜂</m:t>
                    </m:r>
                    <m:r>
                      <a:rPr lang="en-US" sz="1800" i="1">
                        <a:effectLst/>
                        <a:latin typeface="Cambria Math" panose="02040503050406030204" pitchFamily="18" charset="0"/>
                        <a:ea typeface="Yu Mincho" panose="02020400000000000000" pitchFamily="18" charset="-128"/>
                        <a:cs typeface="Arial" panose="020B0604020202020204" pitchFamily="34" charset="0"/>
                      </a:rPr>
                      <m:t>)</m:t>
                    </m:r>
                  </m:oMath>
                </a14:m>
                <a:r>
                  <a:rPr lang="en-US" sz="1800" dirty="0">
                    <a:effectLst/>
                    <a:latin typeface="Calibri" panose="020F0502020204030204" pitchFamily="34" charset="0"/>
                    <a:ea typeface="Calibri" panose="020F0502020204030204" pitchFamily="34" charset="0"/>
                    <a:cs typeface="Arial" panose="020B0604020202020204" pitchFamily="34" charset="0"/>
                  </a:rPr>
                  <a:t>, so we can obtain a relationship for the boundary layer thickness. A thermal boundary layer is created when the fluid flows over a heated flat plate.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For a laminar flow over a flat plate, the velocity boundary layer solution is obtained using the similarity analysis, popularly known as the Blasius solution. The governing equations are transformed into ordinary differential equations using similarity variables </a:t>
                </a:r>
                <a:r>
                  <a:rPr lang="en-US" sz="1800" i="0">
                    <a:effectLst/>
                    <a:latin typeface="Cambria Math" panose="02040503050406030204" pitchFamily="18" charset="0"/>
                    <a:ea typeface="Calibri" panose="020F0502020204030204" pitchFamily="34" charset="0"/>
                    <a:cs typeface="Arial" panose="020B0604020202020204" pitchFamily="34" charset="0"/>
                  </a:rPr>
                  <a:t>𝜂</a:t>
                </a:r>
                <a:r>
                  <a:rPr lang="en-US" sz="1800" dirty="0">
                    <a:effectLst/>
                    <a:latin typeface="Calibri" panose="020F0502020204030204" pitchFamily="34" charset="0"/>
                    <a:ea typeface="Yu Mincho" panose="02020400000000000000" pitchFamily="18" charset="-128"/>
                    <a:cs typeface="Arial" panose="020B0604020202020204" pitchFamily="34" charset="0"/>
                  </a:rPr>
                  <a:t> and </a:t>
                </a:r>
                <a:r>
                  <a:rPr lang="en-US" sz="1800" i="0">
                    <a:effectLst/>
                    <a:latin typeface="Cambria Math" panose="02040503050406030204" pitchFamily="18" charset="0"/>
                    <a:ea typeface="Yu Mincho" panose="02020400000000000000" pitchFamily="18" charset="-128"/>
                    <a:cs typeface="Arial" panose="020B0604020202020204" pitchFamily="34" charset="0"/>
                  </a:rPr>
                  <a:t>𝑓(𝜂)</a:t>
                </a:r>
                <a:r>
                  <a:rPr lang="en-US" sz="1800" dirty="0">
                    <a:effectLst/>
                    <a:latin typeface="Calibri" panose="020F0502020204030204" pitchFamily="34" charset="0"/>
                    <a:ea typeface="Calibri" panose="020F0502020204030204" pitchFamily="34" charset="0"/>
                    <a:cs typeface="Arial" panose="020B0604020202020204" pitchFamily="34" charset="0"/>
                  </a:rPr>
                  <a:t>, so we can obtain a relationship for the boundary layer thickness. A thermal boundary layer is created when the fluid flows over a heated flat plate.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sz="quarter" idx="5"/>
          </p:nvPr>
        </p:nvSpPr>
        <p:spPr/>
        <p:txBody>
          <a:bodyPr/>
          <a:lstStyle/>
          <a:p>
            <a:fld id="{27FDDAD7-A41A-4414-8211-C5E2AC7F93EC}" type="slidenum">
              <a:rPr lang="en-US" smtClean="0"/>
              <a:pPr/>
              <a:t>3</a:t>
            </a:fld>
            <a:endParaRPr lang="en-US" dirty="0"/>
          </a:p>
        </p:txBody>
      </p:sp>
    </p:spTree>
    <p:extLst>
      <p:ext uri="{BB962C8B-B14F-4D97-AF65-F5344CB8AC3E}">
        <p14:creationId xmlns:p14="http://schemas.microsoft.com/office/powerpoint/2010/main" val="140854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Arial" panose="020B0604020202020204" pitchFamily="34" charset="0"/>
                  </a:rPr>
                  <a:t>In this case, the plate temperature is held constant at T</a:t>
                </a:r>
                <a:r>
                  <a:rPr lang="en-US" sz="1200" baseline="-25000" dirty="0">
                    <a:effectLst/>
                    <a:latin typeface="Calibri" panose="020F0502020204030204" pitchFamily="34" charset="0"/>
                    <a:ea typeface="Calibri" panose="020F0502020204030204" pitchFamily="34" charset="0"/>
                    <a:cs typeface="Arial" panose="020B0604020202020204" pitchFamily="34" charset="0"/>
                  </a:rPr>
                  <a:t>s</a:t>
                </a:r>
                <a:r>
                  <a:rPr lang="en-US" sz="1200" dirty="0">
                    <a:effectLst/>
                    <a:latin typeface="Calibri" panose="020F0502020204030204" pitchFamily="34" charset="0"/>
                    <a:ea typeface="Calibri" panose="020F0502020204030204" pitchFamily="34" charset="0"/>
                    <a:cs typeface="Arial" panose="020B0604020202020204" pitchFamily="34" charset="0"/>
                  </a:rPr>
                  <a:t>. To obtain the heat transfer solution, we take the energy equation into account. First, we define the dimensionless temperature T*, which is also a function of </a:t>
                </a:r>
                <a14:m>
                  <m:oMath xmlns:m="http://schemas.openxmlformats.org/officeDocument/2006/math">
                    <m:r>
                      <a:rPr lang="en-US" sz="1200" i="1">
                        <a:effectLst/>
                        <a:latin typeface="Cambria Math" panose="02040503050406030204" pitchFamily="18" charset="0"/>
                        <a:ea typeface="Calibri" panose="020F0502020204030204" pitchFamily="34" charset="0"/>
                        <a:cs typeface="Arial" panose="020B0604020202020204" pitchFamily="34" charset="0"/>
                      </a:rPr>
                      <m:t>𝜂</m:t>
                    </m:r>
                  </m:oMath>
                </a14:m>
                <a:r>
                  <a:rPr lang="en-US" sz="1200" dirty="0">
                    <a:effectLst/>
                    <a:latin typeface="Calibri" panose="020F0502020204030204" pitchFamily="34" charset="0"/>
                    <a:ea typeface="Yu Mincho" panose="02020400000000000000" pitchFamily="18" charset="-128"/>
                    <a:cs typeface="Arial" panose="020B0604020202020204" pitchFamily="34" charset="0"/>
                  </a:rPr>
                  <a:t>,</a:t>
                </a:r>
                <a:r>
                  <a:rPr lang="en-US" sz="1200" dirty="0">
                    <a:effectLst/>
                    <a:latin typeface="Calibri" panose="020F0502020204030204" pitchFamily="34" charset="0"/>
                    <a:ea typeface="Calibri" panose="020F0502020204030204" pitchFamily="34" charset="0"/>
                    <a:cs typeface="Arial" panose="020B0604020202020204" pitchFamily="34" charset="0"/>
                  </a:rPr>
                  <a:t> in terms of both surface temperature, T</a:t>
                </a:r>
                <a:r>
                  <a:rPr lang="en-US" sz="1200" baseline="-25000" dirty="0">
                    <a:effectLst/>
                    <a:latin typeface="Calibri" panose="020F0502020204030204" pitchFamily="34" charset="0"/>
                    <a:ea typeface="Calibri" panose="020F0502020204030204" pitchFamily="34" charset="0"/>
                    <a:cs typeface="Arial" panose="020B0604020202020204" pitchFamily="34" charset="0"/>
                  </a:rPr>
                  <a:t>s</a:t>
                </a:r>
                <a:r>
                  <a:rPr lang="en-US" sz="1200" dirty="0">
                    <a:effectLst/>
                    <a:latin typeface="Calibri" panose="020F0502020204030204" pitchFamily="34" charset="0"/>
                    <a:ea typeface="Calibri" panose="020F0502020204030204" pitchFamily="34" charset="0"/>
                    <a:cs typeface="Arial" panose="020B0604020202020204" pitchFamily="34" charset="0"/>
                  </a:rPr>
                  <a:t>, and free stream temperature, </a:t>
                </a:r>
                <a14:m>
                  <m:oMath xmlns:m="http://schemas.openxmlformats.org/officeDocument/2006/math">
                    <m:sSub>
                      <m:sSubPr>
                        <m:ctrlPr>
                          <a:rPr lang="en-GB" sz="1200" i="1">
                            <a:effectLst/>
                            <a:latin typeface="Cambria Math" panose="02040503050406030204" pitchFamily="18" charset="0"/>
                            <a:ea typeface="Calibri" panose="020F0502020204030204" pitchFamily="34" charset="0"/>
                            <a:cs typeface="Arial" panose="020B0604020202020204" pitchFamily="34" charset="0"/>
                          </a:rPr>
                        </m:ctrlPr>
                      </m:sSubPr>
                      <m:e>
                        <m:r>
                          <a:rPr lang="en-US" sz="1200" i="1">
                            <a:effectLst/>
                            <a:latin typeface="Cambria Math" panose="02040503050406030204" pitchFamily="18" charset="0"/>
                            <a:ea typeface="Calibri" panose="020F0502020204030204" pitchFamily="34" charset="0"/>
                            <a:cs typeface="Arial" panose="020B0604020202020204" pitchFamily="34" charset="0"/>
                          </a:rPr>
                          <m:t>𝑇</m:t>
                        </m:r>
                      </m:e>
                      <m:sub>
                        <m:r>
                          <a:rPr lang="en-US" sz="1200" i="1">
                            <a:effectLst/>
                            <a:latin typeface="Cambria Math" panose="02040503050406030204" pitchFamily="18" charset="0"/>
                            <a:ea typeface="Calibri" panose="020F0502020204030204" pitchFamily="34" charset="0"/>
                            <a:cs typeface="Arial" panose="020B0604020202020204" pitchFamily="34" charset="0"/>
                          </a:rPr>
                          <m:t>∞</m:t>
                        </m:r>
                      </m:sub>
                    </m:sSub>
                  </m:oMath>
                </a14:m>
                <a:r>
                  <a:rPr lang="en-US" sz="1200" dirty="0">
                    <a:effectLst/>
                    <a:latin typeface="Calibri" panose="020F0502020204030204" pitchFamily="34" charset="0"/>
                    <a:ea typeface="Yu Mincho" panose="02020400000000000000" pitchFamily="18" charset="-128"/>
                    <a:cs typeface="Arial" panose="020B0604020202020204" pitchFamily="34" charset="0"/>
                  </a:rPr>
                  <a:t>.</a:t>
                </a:r>
                <a:r>
                  <a:rPr lang="en-US" sz="1200" dirty="0">
                    <a:effectLst/>
                    <a:latin typeface="Calibri" panose="020F0502020204030204" pitchFamily="34" charset="0"/>
                    <a:ea typeface="Calibri" panose="020F0502020204030204" pitchFamily="34" charset="0"/>
                    <a:cs typeface="Arial" panose="020B0604020202020204" pitchFamily="34" charset="0"/>
                  </a:rPr>
                  <a:t> Following the same similarity approach, we rewrite the boundary layer energy equation into the following ODE. For laminar flows, it is important to note that the thermal boundary layer solution is dependent on the Prandtl number. We need the following two boundary conditions to solve this ODE.</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Arial" panose="020B0604020202020204" pitchFamily="34" charset="0"/>
                  </a:rPr>
                  <a:t>In this case, the plate temperature is held constant at T</a:t>
                </a:r>
                <a:r>
                  <a:rPr lang="en-US" sz="1200" baseline="-25000" dirty="0">
                    <a:effectLst/>
                    <a:latin typeface="Calibri" panose="020F0502020204030204" pitchFamily="34" charset="0"/>
                    <a:ea typeface="Calibri" panose="020F0502020204030204" pitchFamily="34" charset="0"/>
                    <a:cs typeface="Arial" panose="020B0604020202020204" pitchFamily="34" charset="0"/>
                  </a:rPr>
                  <a:t>s</a:t>
                </a:r>
                <a:r>
                  <a:rPr lang="en-US" sz="1200" dirty="0">
                    <a:effectLst/>
                    <a:latin typeface="Calibri" panose="020F0502020204030204" pitchFamily="34" charset="0"/>
                    <a:ea typeface="Calibri" panose="020F0502020204030204" pitchFamily="34" charset="0"/>
                    <a:cs typeface="Arial" panose="020B0604020202020204" pitchFamily="34" charset="0"/>
                  </a:rPr>
                  <a:t>. To obtain the heat transfer solution, we take the energy equation into account. First, we define the dimensionless temperature T*, which is also a function of </a:t>
                </a:r>
                <a:r>
                  <a:rPr lang="en-US" sz="1200" i="0">
                    <a:effectLst/>
                    <a:latin typeface="Cambria Math" panose="02040503050406030204" pitchFamily="18" charset="0"/>
                    <a:ea typeface="Calibri" panose="020F0502020204030204" pitchFamily="34" charset="0"/>
                    <a:cs typeface="Arial" panose="020B0604020202020204" pitchFamily="34" charset="0"/>
                  </a:rPr>
                  <a:t>𝜂</a:t>
                </a:r>
                <a:r>
                  <a:rPr lang="en-US" sz="1200" dirty="0">
                    <a:effectLst/>
                    <a:latin typeface="Calibri" panose="020F0502020204030204" pitchFamily="34" charset="0"/>
                    <a:ea typeface="Yu Mincho" panose="02020400000000000000" pitchFamily="18" charset="-128"/>
                    <a:cs typeface="Arial" panose="020B0604020202020204" pitchFamily="34" charset="0"/>
                  </a:rPr>
                  <a:t>,</a:t>
                </a:r>
                <a:r>
                  <a:rPr lang="en-US" sz="1200" dirty="0">
                    <a:effectLst/>
                    <a:latin typeface="Calibri" panose="020F0502020204030204" pitchFamily="34" charset="0"/>
                    <a:ea typeface="Calibri" panose="020F0502020204030204" pitchFamily="34" charset="0"/>
                    <a:cs typeface="Arial" panose="020B0604020202020204" pitchFamily="34" charset="0"/>
                  </a:rPr>
                  <a:t> in terms of both surface temperature, T</a:t>
                </a:r>
                <a:r>
                  <a:rPr lang="en-US" sz="1200" baseline="-25000" dirty="0">
                    <a:effectLst/>
                    <a:latin typeface="Calibri" panose="020F0502020204030204" pitchFamily="34" charset="0"/>
                    <a:ea typeface="Calibri" panose="020F0502020204030204" pitchFamily="34" charset="0"/>
                    <a:cs typeface="Arial" panose="020B0604020202020204" pitchFamily="34" charset="0"/>
                  </a:rPr>
                  <a:t>s</a:t>
                </a:r>
                <a:r>
                  <a:rPr lang="en-US" sz="1200" dirty="0">
                    <a:effectLst/>
                    <a:latin typeface="Calibri" panose="020F0502020204030204" pitchFamily="34" charset="0"/>
                    <a:ea typeface="Calibri" panose="020F0502020204030204" pitchFamily="34" charset="0"/>
                    <a:cs typeface="Arial" panose="020B0604020202020204" pitchFamily="34" charset="0"/>
                  </a:rPr>
                  <a:t>, and free stream temperature, </a:t>
                </a:r>
                <a:r>
                  <a:rPr lang="en-US" sz="1200" i="0">
                    <a:effectLst/>
                    <a:latin typeface="Cambria Math" panose="02040503050406030204" pitchFamily="18" charset="0"/>
                    <a:ea typeface="Calibri" panose="020F0502020204030204" pitchFamily="34" charset="0"/>
                    <a:cs typeface="Arial" panose="020B0604020202020204" pitchFamily="34" charset="0"/>
                  </a:rPr>
                  <a:t>𝑇</a:t>
                </a:r>
                <a:r>
                  <a:rPr lang="en-GB" sz="1200" i="0">
                    <a:effectLst/>
                    <a:latin typeface="Cambria Math" panose="02040503050406030204" pitchFamily="18" charset="0"/>
                    <a:ea typeface="Calibri" panose="020F0502020204030204" pitchFamily="34" charset="0"/>
                    <a:cs typeface="Arial" panose="020B0604020202020204" pitchFamily="34" charset="0"/>
                  </a:rPr>
                  <a:t>_</a:t>
                </a:r>
                <a:r>
                  <a:rPr lang="en-US" sz="1200" i="0">
                    <a:effectLst/>
                    <a:latin typeface="Cambria Math" panose="02040503050406030204" pitchFamily="18" charset="0"/>
                    <a:ea typeface="Calibri" panose="020F0502020204030204" pitchFamily="34" charset="0"/>
                    <a:cs typeface="Arial" panose="020B0604020202020204" pitchFamily="34" charset="0"/>
                  </a:rPr>
                  <a:t>∞</a:t>
                </a:r>
                <a:r>
                  <a:rPr lang="en-US" sz="1200" dirty="0">
                    <a:effectLst/>
                    <a:latin typeface="Calibri" panose="020F0502020204030204" pitchFamily="34" charset="0"/>
                    <a:ea typeface="Yu Mincho" panose="02020400000000000000" pitchFamily="18" charset="-128"/>
                    <a:cs typeface="Arial" panose="020B0604020202020204" pitchFamily="34" charset="0"/>
                  </a:rPr>
                  <a:t>.</a:t>
                </a:r>
                <a:r>
                  <a:rPr lang="en-US" sz="1200" dirty="0">
                    <a:effectLst/>
                    <a:latin typeface="Calibri" panose="020F0502020204030204" pitchFamily="34" charset="0"/>
                    <a:ea typeface="Calibri" panose="020F0502020204030204" pitchFamily="34" charset="0"/>
                    <a:cs typeface="Arial" panose="020B0604020202020204" pitchFamily="34" charset="0"/>
                  </a:rPr>
                  <a:t> Following the same similarity approach, we rewrite the boundary layer energy equation into the following ODE. For laminar flows, it is important to note that the thermal boundary layer solution is dependent on the Prandtl number. We need the following two boundary conditions to solve this ODE.</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sz="quarter" idx="5"/>
          </p:nvPr>
        </p:nvSpPr>
        <p:spPr/>
        <p:txBody>
          <a:bodyPr/>
          <a:lstStyle/>
          <a:p>
            <a:fld id="{27FDDAD7-A41A-4414-8211-C5E2AC7F93EC}" type="slidenum">
              <a:rPr lang="en-US" smtClean="0"/>
              <a:pPr/>
              <a:t>5</a:t>
            </a:fld>
            <a:endParaRPr lang="en-US" dirty="0"/>
          </a:p>
        </p:txBody>
      </p:sp>
    </p:spTree>
    <p:extLst>
      <p:ext uri="{BB962C8B-B14F-4D97-AF65-F5344CB8AC3E}">
        <p14:creationId xmlns:p14="http://schemas.microsoft.com/office/powerpoint/2010/main" val="4293591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Arial" panose="020B0604020202020204" pitchFamily="34" charset="0"/>
                  </a:rPr>
                  <a:t>Let us first consider fluids with Prandtl numbers greater than 0.6. </a:t>
                </a:r>
                <a:r>
                  <a:rPr lang="en-US" sz="1200" dirty="0" err="1">
                    <a:effectLst/>
                    <a:latin typeface="Calibri" panose="020F0502020204030204" pitchFamily="34" charset="0"/>
                    <a:ea typeface="Calibri" panose="020F0502020204030204" pitchFamily="34" charset="0"/>
                    <a:cs typeface="Arial" panose="020B0604020202020204" pitchFamily="34" charset="0"/>
                  </a:rPr>
                  <a:t>Pohlhausen</a:t>
                </a:r>
                <a:r>
                  <a:rPr lang="en-US" sz="1200" dirty="0">
                    <a:effectLst/>
                    <a:latin typeface="Calibri" panose="020F0502020204030204" pitchFamily="34" charset="0"/>
                    <a:ea typeface="Calibri" panose="020F0502020204030204" pitchFamily="34" charset="0"/>
                    <a:cs typeface="Arial" panose="020B0604020202020204" pitchFamily="34" charset="0"/>
                  </a:rPr>
                  <a:t> correlated the first derivative of T* at </a:t>
                </a:r>
                <a14:m>
                  <m:oMath xmlns:m="http://schemas.openxmlformats.org/officeDocument/2006/math">
                    <m:r>
                      <a:rPr lang="en-US" sz="1200" i="1">
                        <a:effectLst/>
                        <a:latin typeface="Cambria Math" panose="02040503050406030204" pitchFamily="18" charset="0"/>
                        <a:ea typeface="Calibri" panose="020F0502020204030204" pitchFamily="34" charset="0"/>
                        <a:cs typeface="Arial" panose="020B0604020202020204" pitchFamily="34" charset="0"/>
                      </a:rPr>
                      <m:t>𝜂</m:t>
                    </m:r>
                    <m:r>
                      <a:rPr lang="en-US" sz="1200" i="1">
                        <a:effectLst/>
                        <a:latin typeface="Cambria Math" panose="02040503050406030204" pitchFamily="18" charset="0"/>
                        <a:ea typeface="Calibri" panose="020F0502020204030204" pitchFamily="34" charset="0"/>
                        <a:cs typeface="Arial" panose="020B0604020202020204" pitchFamily="34" charset="0"/>
                      </a:rPr>
                      <m:t>=0</m:t>
                    </m:r>
                  </m:oMath>
                </a14:m>
                <a:r>
                  <a:rPr lang="en-US" sz="1200" dirty="0">
                    <a:effectLst/>
                    <a:latin typeface="Calibri" panose="020F0502020204030204" pitchFamily="34" charset="0"/>
                    <a:ea typeface="Yu Mincho" panose="02020400000000000000" pitchFamily="18" charset="-128"/>
                    <a:cs typeface="Arial" panose="020B0604020202020204" pitchFamily="34" charset="0"/>
                  </a:rPr>
                  <a:t> using the following relationship, which is used to determine the thermal boundary layer thickness. When this is compared with the hydrodynamic boundary layer thickness for a laminar flow, we obtain the following ratio. If the fluid Prandtl number is high, the hydrodynamic boundary layer is thicker than the thermal boundary layer. The local heat transfer coefficient is expressed in terms of the first derivative of the temperature at </a:t>
                </a:r>
                <a14:m>
                  <m:oMath xmlns:m="http://schemas.openxmlformats.org/officeDocument/2006/math">
                    <m:r>
                      <a:rPr lang="en-US" sz="1200" i="1">
                        <a:effectLst/>
                        <a:latin typeface="Cambria Math" panose="02040503050406030204" pitchFamily="18" charset="0"/>
                        <a:ea typeface="Yu Mincho" panose="02020400000000000000" pitchFamily="18" charset="-128"/>
                        <a:cs typeface="Arial" panose="020B0604020202020204" pitchFamily="34" charset="0"/>
                      </a:rPr>
                      <m:t>𝜂</m:t>
                    </m:r>
                    <m:r>
                      <a:rPr lang="en-US" sz="1200" i="1">
                        <a:effectLst/>
                        <a:latin typeface="Cambria Math" panose="02040503050406030204" pitchFamily="18" charset="0"/>
                        <a:ea typeface="Yu Mincho" panose="02020400000000000000" pitchFamily="18" charset="-128"/>
                        <a:cs typeface="Arial" panose="020B0604020202020204" pitchFamily="34" charset="0"/>
                      </a:rPr>
                      <m:t>=0</m:t>
                    </m:r>
                  </m:oMath>
                </a14:m>
                <a:r>
                  <a:rPr lang="en-US" sz="1200" dirty="0">
                    <a:effectLst/>
                    <a:latin typeface="Calibri" panose="020F0502020204030204" pitchFamily="34" charset="0"/>
                    <a:ea typeface="Yu Mincho" panose="02020400000000000000" pitchFamily="18" charset="-128"/>
                    <a:cs typeface="Arial" panose="020B0604020202020204" pitchFamily="34" charset="0"/>
                  </a:rPr>
                  <a:t> and the following relationship is obtained. Rewriting this in terms of Nusselt number, we obtain the following relation for fluids with a Prandtl number greater than or equal to 0.6. This relationship is a function of x and is dependent on the length of the plate.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Arial" panose="020B0604020202020204" pitchFamily="34" charset="0"/>
                  </a:rPr>
                  <a:t>Let us first consider fluids with Prandtl numbers greater than 0.6. </a:t>
                </a:r>
                <a:r>
                  <a:rPr lang="en-US" sz="1200" dirty="0" err="1">
                    <a:effectLst/>
                    <a:latin typeface="Calibri" panose="020F0502020204030204" pitchFamily="34" charset="0"/>
                    <a:ea typeface="Calibri" panose="020F0502020204030204" pitchFamily="34" charset="0"/>
                    <a:cs typeface="Arial" panose="020B0604020202020204" pitchFamily="34" charset="0"/>
                  </a:rPr>
                  <a:t>Pohlhausen</a:t>
                </a:r>
                <a:r>
                  <a:rPr lang="en-US" sz="1200" dirty="0">
                    <a:effectLst/>
                    <a:latin typeface="Calibri" panose="020F0502020204030204" pitchFamily="34" charset="0"/>
                    <a:ea typeface="Calibri" panose="020F0502020204030204" pitchFamily="34" charset="0"/>
                    <a:cs typeface="Arial" panose="020B0604020202020204" pitchFamily="34" charset="0"/>
                  </a:rPr>
                  <a:t> correlated the first derivative of T* at </a:t>
                </a:r>
                <a:r>
                  <a:rPr lang="en-US" sz="1200" i="0">
                    <a:effectLst/>
                    <a:latin typeface="Cambria Math" panose="02040503050406030204" pitchFamily="18" charset="0"/>
                    <a:ea typeface="Calibri" panose="020F0502020204030204" pitchFamily="34" charset="0"/>
                    <a:cs typeface="Arial" panose="020B0604020202020204" pitchFamily="34" charset="0"/>
                  </a:rPr>
                  <a:t>𝜂=0</a:t>
                </a:r>
                <a:r>
                  <a:rPr lang="en-US" sz="1200" dirty="0">
                    <a:effectLst/>
                    <a:latin typeface="Calibri" panose="020F0502020204030204" pitchFamily="34" charset="0"/>
                    <a:ea typeface="Yu Mincho" panose="02020400000000000000" pitchFamily="18" charset="-128"/>
                    <a:cs typeface="Arial" panose="020B0604020202020204" pitchFamily="34" charset="0"/>
                  </a:rPr>
                  <a:t> using the following relationship, which is used to determine the thermal boundary layer thickness. When this is compared with the hydrodynamic boundary layer thickness for a laminar flow, we obtain the following ratio. If the fluid Prandtl number is high, the hydrodynamic boundary layer is thicker than the thermal boundary layer. The local heat transfer coefficient is expressed in terms of the first derivative of the temperature at </a:t>
                </a:r>
                <a:r>
                  <a:rPr lang="en-US" sz="1200" i="0">
                    <a:effectLst/>
                    <a:latin typeface="Cambria Math" panose="02040503050406030204" pitchFamily="18" charset="0"/>
                    <a:ea typeface="Yu Mincho" panose="02020400000000000000" pitchFamily="18" charset="-128"/>
                    <a:cs typeface="Arial" panose="020B0604020202020204" pitchFamily="34" charset="0"/>
                  </a:rPr>
                  <a:t>𝜂=0</a:t>
                </a:r>
                <a:r>
                  <a:rPr lang="en-US" sz="1200" dirty="0">
                    <a:effectLst/>
                    <a:latin typeface="Calibri" panose="020F0502020204030204" pitchFamily="34" charset="0"/>
                    <a:ea typeface="Yu Mincho" panose="02020400000000000000" pitchFamily="18" charset="-128"/>
                    <a:cs typeface="Arial" panose="020B0604020202020204" pitchFamily="34" charset="0"/>
                  </a:rPr>
                  <a:t> and the following relationship is obtained. Rewriting this in terms of Nusselt number, we obtain the following relation for fluids with a Prandtl number greater than or equal to 0.6. This relationship is a function of x and is dependent on the length of the plate.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sz="quarter" idx="5"/>
          </p:nvPr>
        </p:nvSpPr>
        <p:spPr/>
        <p:txBody>
          <a:bodyPr/>
          <a:lstStyle/>
          <a:p>
            <a:fld id="{27FDDAD7-A41A-4414-8211-C5E2AC7F93EC}" type="slidenum">
              <a:rPr lang="en-US" smtClean="0"/>
              <a:pPr/>
              <a:t>6</a:t>
            </a:fld>
            <a:endParaRPr lang="en-US" dirty="0"/>
          </a:p>
        </p:txBody>
      </p:sp>
    </p:spTree>
    <p:extLst>
      <p:ext uri="{BB962C8B-B14F-4D97-AF65-F5344CB8AC3E}">
        <p14:creationId xmlns:p14="http://schemas.microsoft.com/office/powerpoint/2010/main" val="1765807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Yu Mincho" panose="02020400000000000000" pitchFamily="18" charset="-128"/>
                <a:cs typeface="Arial" panose="020B0604020202020204" pitchFamily="34" charset="0"/>
              </a:rPr>
              <a:t>Assuming we know the length of the laminar boundary layer region (x), we can integrate the local heat transfer coefficient along the plate to obtain an average value. It is observed that the average heat transfer coefficient is exactly twice the local heat transfer coefficient at any given length of the plate x. Similarly, the average Nusselt number over a specified length L is twice the local Nusselt number at that specific location L.</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7</a:t>
            </a:fld>
            <a:endParaRPr lang="en-US" dirty="0"/>
          </a:p>
        </p:txBody>
      </p:sp>
    </p:spTree>
    <p:extLst>
      <p:ext uri="{BB962C8B-B14F-4D97-AF65-F5344CB8AC3E}">
        <p14:creationId xmlns:p14="http://schemas.microsoft.com/office/powerpoint/2010/main" val="2747102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Yu Mincho" panose="02020400000000000000" pitchFamily="18" charset="-128"/>
                    <a:cs typeface="Arial" panose="020B0604020202020204" pitchFamily="34" charset="0"/>
                  </a:rPr>
                  <a:t>Now, for low Prandtl number fluids such as liquid metals, the thermal boundary layer is much thicker than the hydrodynamic layer. And because of this, we can assume a uniform velocity u = </a:t>
                </a:r>
                <a14:m>
                  <m:oMath xmlns:m="http://schemas.openxmlformats.org/officeDocument/2006/math">
                    <m:sSub>
                      <m:sSubPr>
                        <m:ctrlPr>
                          <a:rPr lang="en-GB" sz="1200" i="1">
                            <a:effectLst/>
                            <a:latin typeface="Cambria Math" panose="02040503050406030204" pitchFamily="18" charset="0"/>
                            <a:ea typeface="Yu Mincho" panose="02020400000000000000" pitchFamily="18" charset="-128"/>
                            <a:cs typeface="Arial" panose="020B0604020202020204" pitchFamily="34" charset="0"/>
                          </a:rPr>
                        </m:ctrlPr>
                      </m:sSubPr>
                      <m:e>
                        <m:r>
                          <a:rPr lang="en-US" sz="1200" i="1">
                            <a:effectLst/>
                            <a:latin typeface="Cambria Math" panose="02040503050406030204" pitchFamily="18" charset="0"/>
                            <a:ea typeface="Yu Mincho" panose="02020400000000000000" pitchFamily="18" charset="-128"/>
                            <a:cs typeface="Arial" panose="020B0604020202020204" pitchFamily="34" charset="0"/>
                          </a:rPr>
                          <m:t>𝑉</m:t>
                        </m:r>
                      </m:e>
                      <m:sub>
                        <m:r>
                          <a:rPr lang="en-US" sz="1200" i="1">
                            <a:effectLst/>
                            <a:latin typeface="Cambria Math" panose="02040503050406030204" pitchFamily="18" charset="0"/>
                            <a:ea typeface="Yu Mincho" panose="02020400000000000000" pitchFamily="18" charset="-128"/>
                            <a:cs typeface="Arial" panose="020B0604020202020204" pitchFamily="34" charset="0"/>
                          </a:rPr>
                          <m:t>∞</m:t>
                        </m:r>
                      </m:sub>
                    </m:sSub>
                  </m:oMath>
                </a14:m>
                <a:r>
                  <a:rPr lang="en-US" sz="1200" dirty="0">
                    <a:effectLst/>
                    <a:latin typeface="Calibri" panose="020F0502020204030204" pitchFamily="34" charset="0"/>
                    <a:ea typeface="Yu Mincho" panose="02020400000000000000" pitchFamily="18" charset="-128"/>
                    <a:cs typeface="Arial" panose="020B0604020202020204" pitchFamily="34" charset="0"/>
                  </a:rPr>
                  <a:t> throughout the thermal boundary layer. Using this condition and solving the appropriate ODE, we obtain the following solution for the first derivative of T*. This translates to the following local Nusselt number relationship. For low Prandtl number fluids, the Nusselt number is proportional to the square root of the Prandtl number, whereas, for higher Prandtl number fluids, it goes as one-third power of the Prandtl number.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Yu Mincho" panose="02020400000000000000" pitchFamily="18" charset="-128"/>
                    <a:cs typeface="Arial" panose="020B0604020202020204" pitchFamily="34" charset="0"/>
                  </a:rPr>
                  <a:t>Now, for low Prandtl number fluids such as liquid metals, the thermal boundary layer is much thicker than the hydrodynamic layer. And because of this, we can assume a uniform velocity u = </a:t>
                </a:r>
                <a:r>
                  <a:rPr lang="en-US" sz="1200" i="0">
                    <a:effectLst/>
                    <a:latin typeface="Cambria Math" panose="02040503050406030204" pitchFamily="18" charset="0"/>
                    <a:ea typeface="Yu Mincho" panose="02020400000000000000" pitchFamily="18" charset="-128"/>
                    <a:cs typeface="Arial" panose="020B0604020202020204" pitchFamily="34" charset="0"/>
                  </a:rPr>
                  <a:t>𝑉</a:t>
                </a:r>
                <a:r>
                  <a:rPr lang="en-GB" sz="1200" i="0">
                    <a:effectLst/>
                    <a:latin typeface="Cambria Math" panose="02040503050406030204" pitchFamily="18" charset="0"/>
                    <a:ea typeface="Yu Mincho" panose="02020400000000000000" pitchFamily="18" charset="-128"/>
                    <a:cs typeface="Arial" panose="020B0604020202020204" pitchFamily="34" charset="0"/>
                  </a:rPr>
                  <a:t>_</a:t>
                </a:r>
                <a:r>
                  <a:rPr lang="en-US" sz="1200" i="0">
                    <a:effectLst/>
                    <a:latin typeface="Cambria Math" panose="02040503050406030204" pitchFamily="18" charset="0"/>
                    <a:ea typeface="Yu Mincho" panose="02020400000000000000" pitchFamily="18" charset="-128"/>
                    <a:cs typeface="Arial" panose="020B0604020202020204" pitchFamily="34" charset="0"/>
                  </a:rPr>
                  <a:t>∞</a:t>
                </a:r>
                <a:r>
                  <a:rPr lang="en-US" sz="1200" dirty="0">
                    <a:effectLst/>
                    <a:latin typeface="Calibri" panose="020F0502020204030204" pitchFamily="34" charset="0"/>
                    <a:ea typeface="Yu Mincho" panose="02020400000000000000" pitchFamily="18" charset="-128"/>
                    <a:cs typeface="Arial" panose="020B0604020202020204" pitchFamily="34" charset="0"/>
                  </a:rPr>
                  <a:t> throughout the thermal boundary layer. Using this condition and solving the appropriate ODE, we obtain the following solution for the first derivative of T*. This translates to the following local Nusselt number relationship. For low Prandtl number fluids, the Nusselt number is proportional to the square root of the Prandtl number, whereas, for higher Prandtl number fluids, it goes as one-third power of the Prandtl number.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sz="quarter" idx="5"/>
          </p:nvPr>
        </p:nvSpPr>
        <p:spPr/>
        <p:txBody>
          <a:bodyPr/>
          <a:lstStyle/>
          <a:p>
            <a:fld id="{27FDDAD7-A41A-4414-8211-C5E2AC7F93EC}" type="slidenum">
              <a:rPr lang="en-US" smtClean="0"/>
              <a:pPr/>
              <a:t>8</a:t>
            </a:fld>
            <a:endParaRPr lang="en-US" dirty="0"/>
          </a:p>
        </p:txBody>
      </p:sp>
    </p:spTree>
    <p:extLst>
      <p:ext uri="{BB962C8B-B14F-4D97-AF65-F5344CB8AC3E}">
        <p14:creationId xmlns:p14="http://schemas.microsoft.com/office/powerpoint/2010/main" val="4289551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Yu Mincho" panose="02020400000000000000" pitchFamily="18" charset="-128"/>
                <a:cs typeface="Arial" panose="020B0604020202020204" pitchFamily="34" charset="0"/>
              </a:rPr>
              <a:t>In the case of a turbulent flow regime, the heat is transported across the boundary layer by the random chaotic motion of turbulent eddies, and not by molecular diffusion of heat. Because of this, the thermal boundary layer growth is independent of the Prandtl number of the fluid, and its thickness is comparable to that of the velocity layer. The thermal and hydrodynamic boundary layer thickness for turbulent flow over a flat plate is given by the following expression. When compared to laminar flows, it is observed that the boundary layer growth in the turbulent flow regime is faster. One major difference between the laminar and turbulent flow analysis is that we cannot use the similarity approach and have to rely on experiments to obtain the local friction coefficient along the plate. This is given by the following relationship. This relationship is used by the Chilton-Colburn analogy to obtain the local Nusselt number for the turbulent flow along a flat plate.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9</a:t>
            </a:fld>
            <a:endParaRPr lang="en-US" dirty="0"/>
          </a:p>
        </p:txBody>
      </p:sp>
    </p:spTree>
    <p:extLst>
      <p:ext uri="{BB962C8B-B14F-4D97-AF65-F5344CB8AC3E}">
        <p14:creationId xmlns:p14="http://schemas.microsoft.com/office/powerpoint/2010/main" val="2351870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Arial" panose="020B0604020202020204" pitchFamily="34" charset="0"/>
                  </a:rPr>
                  <a:t>Between the laminar and turbulent flow regimes, there is a region of transition. If this transition occurs much downstream of the plate, closer to the trailing edge, we can rely on the laminar boundary layer correlations to predict the heat transfer. However, if this transition region occurs much closer to the leading edge, the heat transfer is affected by both laminar and turbulent boundary layers. In such cases, where the flow transition occurs at length </a:t>
                </a:r>
                <a14:m>
                  <m:oMath xmlns:m="http://schemas.openxmlformats.org/officeDocument/2006/math">
                    <m:sSub>
                      <m:sSubPr>
                        <m:ctrlPr>
                          <a:rPr lang="en-GB" sz="1200" i="1">
                            <a:effectLst/>
                            <a:latin typeface="Cambria Math" panose="02040503050406030204" pitchFamily="18" charset="0"/>
                            <a:ea typeface="Calibri" panose="020F0502020204030204" pitchFamily="34" charset="0"/>
                            <a:cs typeface="Arial" panose="020B0604020202020204" pitchFamily="34" charset="0"/>
                          </a:rPr>
                        </m:ctrlPr>
                      </m:sSubPr>
                      <m:e>
                        <m:r>
                          <a:rPr lang="en-US" sz="1200" i="1">
                            <a:effectLst/>
                            <a:latin typeface="Cambria Math" panose="02040503050406030204" pitchFamily="18" charset="0"/>
                            <a:ea typeface="Calibri" panose="020F0502020204030204" pitchFamily="34" charset="0"/>
                            <a:cs typeface="Arial" panose="020B0604020202020204" pitchFamily="34" charset="0"/>
                          </a:rPr>
                          <m:t>𝑥</m:t>
                        </m:r>
                      </m:e>
                      <m:sub>
                        <m:r>
                          <a:rPr lang="en-US" sz="1200" i="1">
                            <a:effectLst/>
                            <a:latin typeface="Cambria Math" panose="02040503050406030204" pitchFamily="18" charset="0"/>
                            <a:ea typeface="Calibri" panose="020F0502020204030204" pitchFamily="34" charset="0"/>
                            <a:cs typeface="Arial" panose="020B0604020202020204" pitchFamily="34" charset="0"/>
                          </a:rPr>
                          <m:t>𝑐</m:t>
                        </m:r>
                      </m:sub>
                    </m:sSub>
                  </m:oMath>
                </a14:m>
                <a:r>
                  <a:rPr lang="en-US" sz="1200" dirty="0">
                    <a:effectLst/>
                    <a:latin typeface="Calibri" panose="020F0502020204030204" pitchFamily="34" charset="0"/>
                    <a:ea typeface="Yu Mincho" panose="02020400000000000000" pitchFamily="18" charset="-128"/>
                    <a:cs typeface="Arial" panose="020B0604020202020204" pitchFamily="34" charset="0"/>
                  </a:rPr>
                  <a:t>,</a:t>
                </a:r>
                <a:r>
                  <a:rPr lang="en-US" sz="1200" dirty="0">
                    <a:effectLst/>
                    <a:latin typeface="Calibri" panose="020F0502020204030204" pitchFamily="34" charset="0"/>
                    <a:ea typeface="Calibri" panose="020F0502020204030204" pitchFamily="34" charset="0"/>
                    <a:cs typeface="Arial" panose="020B0604020202020204" pitchFamily="34" charset="0"/>
                  </a:rPr>
                  <a:t> we calculate an average heat transfer coefficient over the entire length of the plate using the following relationship. Here, the laminar region is between 0 and </a:t>
                </a:r>
                <a14:m>
                  <m:oMath xmlns:m="http://schemas.openxmlformats.org/officeDocument/2006/math">
                    <m:sSub>
                      <m:sSubPr>
                        <m:ctrlPr>
                          <a:rPr lang="en-GB" sz="1200" i="1">
                            <a:effectLst/>
                            <a:latin typeface="Cambria Math" panose="02040503050406030204" pitchFamily="18" charset="0"/>
                            <a:ea typeface="Calibri" panose="020F0502020204030204" pitchFamily="34" charset="0"/>
                            <a:cs typeface="Arial" panose="020B0604020202020204" pitchFamily="34" charset="0"/>
                          </a:rPr>
                        </m:ctrlPr>
                      </m:sSubPr>
                      <m:e>
                        <m:r>
                          <a:rPr lang="en-US" sz="1200" i="1">
                            <a:effectLst/>
                            <a:latin typeface="Cambria Math" panose="02040503050406030204" pitchFamily="18" charset="0"/>
                            <a:ea typeface="Calibri" panose="020F0502020204030204" pitchFamily="34" charset="0"/>
                            <a:cs typeface="Arial" panose="020B0604020202020204" pitchFamily="34" charset="0"/>
                          </a:rPr>
                          <m:t>𝑥</m:t>
                        </m:r>
                      </m:e>
                      <m:sub>
                        <m:r>
                          <a:rPr lang="en-US" sz="1200" i="1">
                            <a:effectLst/>
                            <a:latin typeface="Cambria Math" panose="02040503050406030204" pitchFamily="18" charset="0"/>
                            <a:ea typeface="Calibri" panose="020F0502020204030204" pitchFamily="34" charset="0"/>
                            <a:cs typeface="Arial" panose="020B0604020202020204" pitchFamily="34" charset="0"/>
                          </a:rPr>
                          <m:t>𝑐</m:t>
                        </m:r>
                      </m:sub>
                    </m:sSub>
                  </m:oMath>
                </a14:m>
                <a:r>
                  <a:rPr lang="en-US" sz="1200" dirty="0">
                    <a:effectLst/>
                    <a:latin typeface="Calibri" panose="020F0502020204030204" pitchFamily="34" charset="0"/>
                    <a:ea typeface="Yu Mincho" panose="02020400000000000000" pitchFamily="18" charset="-128"/>
                    <a:cs typeface="Arial" panose="020B0604020202020204" pitchFamily="34" charset="0"/>
                  </a:rPr>
                  <a:t> and the turbulent region is between </a:t>
                </a:r>
                <a14:m>
                  <m:oMath xmlns:m="http://schemas.openxmlformats.org/officeDocument/2006/math">
                    <m:sSub>
                      <m:sSubPr>
                        <m:ctrlPr>
                          <a:rPr lang="en-GB" sz="1200" i="1">
                            <a:effectLst/>
                            <a:latin typeface="Cambria Math" panose="02040503050406030204" pitchFamily="18" charset="0"/>
                            <a:ea typeface="Yu Mincho" panose="02020400000000000000" pitchFamily="18" charset="-128"/>
                            <a:cs typeface="Arial" panose="020B0604020202020204" pitchFamily="34" charset="0"/>
                          </a:rPr>
                        </m:ctrlPr>
                      </m:sSubPr>
                      <m:e>
                        <m:r>
                          <a:rPr lang="en-US" sz="1200" i="1">
                            <a:effectLst/>
                            <a:latin typeface="Cambria Math" panose="02040503050406030204" pitchFamily="18" charset="0"/>
                            <a:ea typeface="Yu Mincho" panose="02020400000000000000" pitchFamily="18" charset="-128"/>
                            <a:cs typeface="Arial" panose="020B0604020202020204" pitchFamily="34" charset="0"/>
                          </a:rPr>
                          <m:t>𝑥</m:t>
                        </m:r>
                      </m:e>
                      <m:sub>
                        <m:r>
                          <a:rPr lang="en-US" sz="1200" i="1">
                            <a:effectLst/>
                            <a:latin typeface="Cambria Math" panose="02040503050406030204" pitchFamily="18" charset="0"/>
                            <a:ea typeface="Yu Mincho" panose="02020400000000000000" pitchFamily="18" charset="-128"/>
                            <a:cs typeface="Arial" panose="020B0604020202020204" pitchFamily="34" charset="0"/>
                          </a:rPr>
                          <m:t>𝑐</m:t>
                        </m:r>
                      </m:sub>
                    </m:sSub>
                  </m:oMath>
                </a14:m>
                <a:r>
                  <a:rPr lang="en-US" sz="1200" dirty="0">
                    <a:effectLst/>
                    <a:latin typeface="Calibri" panose="020F0502020204030204" pitchFamily="34" charset="0"/>
                    <a:ea typeface="Yu Mincho" panose="02020400000000000000" pitchFamily="18" charset="-128"/>
                    <a:cs typeface="Arial" panose="020B0604020202020204" pitchFamily="34" charset="0"/>
                  </a:rPr>
                  <a:t> and L. Substituting for both laminar and turbulent heat transfer coefficients, we obtain the following relation. Here, A is a constant based on the critical Reynolds number.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Arial" panose="020B0604020202020204" pitchFamily="34" charset="0"/>
                  </a:rPr>
                  <a:t>Between the laminar and turbulent flow regimes, there is a region of transition. If this transition occurs much downstream of the plate, closer to the trailing edge, we can rely on the laminar boundary layer correlations to predict the heat transfer. However, if this transition region occurs much closer to the leading edge, the heat transfer is affected by both laminar and turbulent boundary layers. In such cases, where the flow transition occurs at length </a:t>
                </a:r>
                <a:r>
                  <a:rPr lang="en-US" sz="1200" i="0">
                    <a:effectLst/>
                    <a:latin typeface="Cambria Math" panose="02040503050406030204" pitchFamily="18" charset="0"/>
                    <a:ea typeface="Calibri" panose="020F0502020204030204" pitchFamily="34" charset="0"/>
                    <a:cs typeface="Arial" panose="020B0604020202020204" pitchFamily="34" charset="0"/>
                  </a:rPr>
                  <a:t>𝑥</a:t>
                </a:r>
                <a:r>
                  <a:rPr lang="en-GB" sz="1200" i="0">
                    <a:effectLst/>
                    <a:latin typeface="Cambria Math" panose="02040503050406030204" pitchFamily="18" charset="0"/>
                    <a:ea typeface="Calibri" panose="020F0502020204030204" pitchFamily="34" charset="0"/>
                    <a:cs typeface="Arial" panose="020B0604020202020204" pitchFamily="34" charset="0"/>
                  </a:rPr>
                  <a:t>_</a:t>
                </a:r>
                <a:r>
                  <a:rPr lang="en-US" sz="1200" i="0">
                    <a:effectLst/>
                    <a:latin typeface="Cambria Math" panose="02040503050406030204" pitchFamily="18" charset="0"/>
                    <a:ea typeface="Calibri" panose="020F0502020204030204" pitchFamily="34" charset="0"/>
                    <a:cs typeface="Arial" panose="020B0604020202020204" pitchFamily="34" charset="0"/>
                  </a:rPr>
                  <a:t>𝑐</a:t>
                </a:r>
                <a:r>
                  <a:rPr lang="en-US" sz="1200" dirty="0">
                    <a:effectLst/>
                    <a:latin typeface="Calibri" panose="020F0502020204030204" pitchFamily="34" charset="0"/>
                    <a:ea typeface="Yu Mincho" panose="02020400000000000000" pitchFamily="18" charset="-128"/>
                    <a:cs typeface="Arial" panose="020B0604020202020204" pitchFamily="34" charset="0"/>
                  </a:rPr>
                  <a:t>,</a:t>
                </a:r>
                <a:r>
                  <a:rPr lang="en-US" sz="1200" dirty="0">
                    <a:effectLst/>
                    <a:latin typeface="Calibri" panose="020F0502020204030204" pitchFamily="34" charset="0"/>
                    <a:ea typeface="Calibri" panose="020F0502020204030204" pitchFamily="34" charset="0"/>
                    <a:cs typeface="Arial" panose="020B0604020202020204" pitchFamily="34" charset="0"/>
                  </a:rPr>
                  <a:t> we calculate an average heat transfer coefficient over the entire length of the plate using the following relationship. Here, the laminar region is between 0 and </a:t>
                </a:r>
                <a:r>
                  <a:rPr lang="en-US" sz="1200" i="0">
                    <a:effectLst/>
                    <a:latin typeface="Cambria Math" panose="02040503050406030204" pitchFamily="18" charset="0"/>
                    <a:ea typeface="Calibri" panose="020F0502020204030204" pitchFamily="34" charset="0"/>
                    <a:cs typeface="Arial" panose="020B0604020202020204" pitchFamily="34" charset="0"/>
                  </a:rPr>
                  <a:t>𝑥</a:t>
                </a:r>
                <a:r>
                  <a:rPr lang="en-GB" sz="1200" i="0">
                    <a:effectLst/>
                    <a:latin typeface="Cambria Math" panose="02040503050406030204" pitchFamily="18" charset="0"/>
                    <a:ea typeface="Calibri" panose="020F0502020204030204" pitchFamily="34" charset="0"/>
                    <a:cs typeface="Arial" panose="020B0604020202020204" pitchFamily="34" charset="0"/>
                  </a:rPr>
                  <a:t>_</a:t>
                </a:r>
                <a:r>
                  <a:rPr lang="en-US" sz="1200" i="0">
                    <a:effectLst/>
                    <a:latin typeface="Cambria Math" panose="02040503050406030204" pitchFamily="18" charset="0"/>
                    <a:ea typeface="Calibri" panose="020F0502020204030204" pitchFamily="34" charset="0"/>
                    <a:cs typeface="Arial" panose="020B0604020202020204" pitchFamily="34" charset="0"/>
                  </a:rPr>
                  <a:t>𝑐</a:t>
                </a:r>
                <a:r>
                  <a:rPr lang="en-US" sz="1200" dirty="0">
                    <a:effectLst/>
                    <a:latin typeface="Calibri" panose="020F0502020204030204" pitchFamily="34" charset="0"/>
                    <a:ea typeface="Yu Mincho" panose="02020400000000000000" pitchFamily="18" charset="-128"/>
                    <a:cs typeface="Arial" panose="020B0604020202020204" pitchFamily="34" charset="0"/>
                  </a:rPr>
                  <a:t> and the turbulent region is between </a:t>
                </a:r>
                <a:r>
                  <a:rPr lang="en-US" sz="1200" i="0">
                    <a:effectLst/>
                    <a:latin typeface="Cambria Math" panose="02040503050406030204" pitchFamily="18" charset="0"/>
                    <a:ea typeface="Yu Mincho" panose="02020400000000000000" pitchFamily="18" charset="-128"/>
                    <a:cs typeface="Arial" panose="020B0604020202020204" pitchFamily="34" charset="0"/>
                  </a:rPr>
                  <a:t>𝑥</a:t>
                </a:r>
                <a:r>
                  <a:rPr lang="en-GB" sz="1200" i="0">
                    <a:effectLst/>
                    <a:latin typeface="Cambria Math" panose="02040503050406030204" pitchFamily="18" charset="0"/>
                    <a:ea typeface="Yu Mincho" panose="02020400000000000000" pitchFamily="18" charset="-128"/>
                    <a:cs typeface="Arial" panose="020B0604020202020204" pitchFamily="34" charset="0"/>
                  </a:rPr>
                  <a:t>_</a:t>
                </a:r>
                <a:r>
                  <a:rPr lang="en-US" sz="1200" i="0">
                    <a:effectLst/>
                    <a:latin typeface="Cambria Math" panose="02040503050406030204" pitchFamily="18" charset="0"/>
                    <a:ea typeface="Yu Mincho" panose="02020400000000000000" pitchFamily="18" charset="-128"/>
                    <a:cs typeface="Arial" panose="020B0604020202020204" pitchFamily="34" charset="0"/>
                  </a:rPr>
                  <a:t>𝑐</a:t>
                </a:r>
                <a:r>
                  <a:rPr lang="en-US" sz="1200" dirty="0">
                    <a:effectLst/>
                    <a:latin typeface="Calibri" panose="020F0502020204030204" pitchFamily="34" charset="0"/>
                    <a:ea typeface="Yu Mincho" panose="02020400000000000000" pitchFamily="18" charset="-128"/>
                    <a:cs typeface="Arial" panose="020B0604020202020204" pitchFamily="34" charset="0"/>
                  </a:rPr>
                  <a:t> and L. Substituting for both laminar and turbulent heat transfer coefficients, we obtain the following relation. Here, A is a constant based on the critical Reynolds number.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sz="quarter" idx="5"/>
          </p:nvPr>
        </p:nvSpPr>
        <p:spPr/>
        <p:txBody>
          <a:bodyPr/>
          <a:lstStyle/>
          <a:p>
            <a:fld id="{27FDDAD7-A41A-4414-8211-C5E2AC7F93EC}" type="slidenum">
              <a:rPr lang="en-US" smtClean="0"/>
              <a:pPr/>
              <a:t>10</a:t>
            </a:fld>
            <a:endParaRPr lang="en-US" dirty="0"/>
          </a:p>
        </p:txBody>
      </p:sp>
    </p:spTree>
    <p:extLst>
      <p:ext uri="{BB962C8B-B14F-4D97-AF65-F5344CB8AC3E}">
        <p14:creationId xmlns:p14="http://schemas.microsoft.com/office/powerpoint/2010/main" val="33544456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mailto:education@ansys.com" TargetMode="External"/><Relationship Id="rId2" Type="http://schemas.openxmlformats.org/officeDocument/2006/relationships/hyperlink" Target="http://www.ansys.com/education-resources"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23B808CC-F74C-B743-BAB4-F4C99E195655}"/>
              </a:ext>
            </a:extLst>
          </p:cNvPr>
          <p:cNvSpPr>
            <a:spLocks noGrp="1"/>
          </p:cNvSpPr>
          <p:nvPr>
            <p:ph type="body" sz="quarter" idx="10"/>
          </p:nvPr>
        </p:nvSpPr>
        <p:spPr>
          <a:xfrm>
            <a:off x="601663" y="914400"/>
            <a:ext cx="5394325" cy="1449388"/>
          </a:xfrm>
          <a:prstGeom prst="rect">
            <a:avLst/>
          </a:prstGeom>
        </p:spPr>
        <p:txBody>
          <a:bodyPr>
            <a:normAutofit/>
          </a:bodyPr>
          <a:lstStyle>
            <a:lvl1pPr marL="0" indent="0">
              <a:buNone/>
              <a:defRPr sz="32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13" name="Text Placeholder 9">
            <a:extLst>
              <a:ext uri="{FF2B5EF4-FFF2-40B4-BE49-F238E27FC236}">
                <a16:creationId xmlns:a16="http://schemas.microsoft.com/office/drawing/2014/main" id="{9AFE08CF-AC0B-7143-9A94-E8A35CBC7D4B}"/>
              </a:ext>
            </a:extLst>
          </p:cNvPr>
          <p:cNvSpPr>
            <a:spLocks noGrp="1"/>
          </p:cNvSpPr>
          <p:nvPr>
            <p:ph type="body" sz="quarter" idx="12"/>
          </p:nvPr>
        </p:nvSpPr>
        <p:spPr>
          <a:xfrm>
            <a:off x="601663" y="2667000"/>
            <a:ext cx="5394325" cy="848315"/>
          </a:xfrm>
          <a:prstGeom prst="rect">
            <a:avLst/>
          </a:prstGeom>
        </p:spPr>
        <p:txBody>
          <a:bodyPr anchor="t">
            <a:normAutofit/>
          </a:bodyPr>
          <a:lstStyle>
            <a:lvl1pPr marL="0" indent="0">
              <a:buNone/>
              <a:defRPr sz="2000" b="0" i="0">
                <a:solidFill>
                  <a:schemeClr val="accent3"/>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7" name="TextBox 6">
            <a:extLst>
              <a:ext uri="{FF2B5EF4-FFF2-40B4-BE49-F238E27FC236}">
                <a16:creationId xmlns:a16="http://schemas.microsoft.com/office/drawing/2014/main" id="{86191E51-6FFC-4231-97E9-4C436119983B}"/>
              </a:ext>
            </a:extLst>
          </p:cNvPr>
          <p:cNvSpPr txBox="1"/>
          <p:nvPr userDrawn="1"/>
        </p:nvSpPr>
        <p:spPr>
          <a:xfrm>
            <a:off x="7848600" y="6477000"/>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9" name="Picture 8">
            <a:extLst>
              <a:ext uri="{FF2B5EF4-FFF2-40B4-BE49-F238E27FC236}">
                <a16:creationId xmlns:a16="http://schemas.microsoft.com/office/drawing/2014/main" id="{F9AE04B8-3F8B-4981-88D4-2B4137C675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292240569"/>
      </p:ext>
    </p:extLst>
  </p:cSld>
  <p:clrMapOvr>
    <a:masterClrMapping/>
  </p:clrMapOvr>
  <p:extLst>
    <p:ext uri="{DCECCB84-F9BA-43D5-87BE-67443E8EF086}">
      <p15:sldGuideLst xmlns:p15="http://schemas.microsoft.com/office/powerpoint/2012/main">
        <p15:guide id="1" orient="horz" pos="1584" userDrawn="1">
          <p15:clr>
            <a:srgbClr val="FBAE40"/>
          </p15:clr>
        </p15:guide>
        <p15:guide id="2" orient="horz" pos="261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Video Cli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Media Placeholder 4">
            <a:extLst>
              <a:ext uri="{FF2B5EF4-FFF2-40B4-BE49-F238E27FC236}">
                <a16:creationId xmlns:a16="http://schemas.microsoft.com/office/drawing/2014/main" id="{76C186EF-8C58-7249-A024-F6C1D0AD12BC}"/>
              </a:ext>
            </a:extLst>
          </p:cNvPr>
          <p:cNvSpPr>
            <a:spLocks noGrp="1"/>
          </p:cNvSpPr>
          <p:nvPr>
            <p:ph type="media" sz="quarter" idx="14"/>
          </p:nvPr>
        </p:nvSpPr>
        <p:spPr>
          <a:xfrm>
            <a:off x="6096001" y="1447799"/>
            <a:ext cx="5486400" cy="4590977"/>
          </a:xfrm>
          <a:prstGeom prst="rect">
            <a:avLst/>
          </a:prstGeom>
        </p:spPr>
        <p:txBody>
          <a:bodyPr/>
          <a:lstStyle/>
          <a:p>
            <a:r>
              <a:rPr lang="en-US"/>
              <a:t>Click icon to add media</a:t>
            </a:r>
            <a:endParaRPr lang="en-US" dirty="0"/>
          </a:p>
        </p:txBody>
      </p:sp>
      <p:sp>
        <p:nvSpPr>
          <p:cNvPr id="11" name="Slide Number Placeholder 10">
            <a:extLst>
              <a:ext uri="{FF2B5EF4-FFF2-40B4-BE49-F238E27FC236}">
                <a16:creationId xmlns:a16="http://schemas.microsoft.com/office/drawing/2014/main" id="{931A0CB9-E7C5-BC4C-83B3-6A04784CA591}"/>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BB673984-7F55-E14A-9088-44C94432DA36}"/>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12417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ulti-pictur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B3363707-8337-D14D-8CD6-076D7F38DEED}"/>
              </a:ext>
            </a:extLst>
          </p:cNvPr>
          <p:cNvSpPr>
            <a:spLocks noGrp="1"/>
          </p:cNvSpPr>
          <p:nvPr>
            <p:ph type="pic" sz="quarter" idx="10"/>
          </p:nvPr>
        </p:nvSpPr>
        <p:spPr>
          <a:xfrm>
            <a:off x="609600" y="11430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5" name="Picture Placeholder 6">
            <a:extLst>
              <a:ext uri="{FF2B5EF4-FFF2-40B4-BE49-F238E27FC236}">
                <a16:creationId xmlns:a16="http://schemas.microsoft.com/office/drawing/2014/main" id="{AF67D610-3DBA-EB48-B589-E895E66AEF08}"/>
              </a:ext>
            </a:extLst>
          </p:cNvPr>
          <p:cNvSpPr>
            <a:spLocks noGrp="1"/>
          </p:cNvSpPr>
          <p:nvPr>
            <p:ph type="pic" sz="quarter" idx="11"/>
          </p:nvPr>
        </p:nvSpPr>
        <p:spPr>
          <a:xfrm>
            <a:off x="609600" y="36576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7" name="Picture Placeholder 6">
            <a:extLst>
              <a:ext uri="{FF2B5EF4-FFF2-40B4-BE49-F238E27FC236}">
                <a16:creationId xmlns:a16="http://schemas.microsoft.com/office/drawing/2014/main" id="{9BFD49B6-2BF3-F94C-AD6B-7B77861203C0}"/>
              </a:ext>
            </a:extLst>
          </p:cNvPr>
          <p:cNvSpPr>
            <a:spLocks noGrp="1"/>
          </p:cNvSpPr>
          <p:nvPr>
            <p:ph type="pic" sz="quarter" idx="13"/>
          </p:nvPr>
        </p:nvSpPr>
        <p:spPr>
          <a:xfrm>
            <a:off x="4470400" y="11599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8" name="Picture Placeholder 6">
            <a:extLst>
              <a:ext uri="{FF2B5EF4-FFF2-40B4-BE49-F238E27FC236}">
                <a16:creationId xmlns:a16="http://schemas.microsoft.com/office/drawing/2014/main" id="{75F3481B-E073-FC4C-8662-89F64D478623}"/>
              </a:ext>
            </a:extLst>
          </p:cNvPr>
          <p:cNvSpPr>
            <a:spLocks noGrp="1"/>
          </p:cNvSpPr>
          <p:nvPr>
            <p:ph type="pic" sz="quarter" idx="14"/>
          </p:nvPr>
        </p:nvSpPr>
        <p:spPr>
          <a:xfrm>
            <a:off x="4470400" y="36745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9" name="Picture Placeholder 6">
            <a:extLst>
              <a:ext uri="{FF2B5EF4-FFF2-40B4-BE49-F238E27FC236}">
                <a16:creationId xmlns:a16="http://schemas.microsoft.com/office/drawing/2014/main" id="{4E9685A2-20AD-6C44-B1B9-DCB2E44370F5}"/>
              </a:ext>
            </a:extLst>
          </p:cNvPr>
          <p:cNvSpPr>
            <a:spLocks noGrp="1"/>
          </p:cNvSpPr>
          <p:nvPr>
            <p:ph type="pic" sz="quarter" idx="15"/>
          </p:nvPr>
        </p:nvSpPr>
        <p:spPr>
          <a:xfrm>
            <a:off x="8128000" y="11514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0" name="Picture Placeholder 6">
            <a:extLst>
              <a:ext uri="{FF2B5EF4-FFF2-40B4-BE49-F238E27FC236}">
                <a16:creationId xmlns:a16="http://schemas.microsoft.com/office/drawing/2014/main" id="{498EFFC6-47A8-C248-AF67-33A51B038851}"/>
              </a:ext>
            </a:extLst>
          </p:cNvPr>
          <p:cNvSpPr>
            <a:spLocks noGrp="1"/>
          </p:cNvSpPr>
          <p:nvPr>
            <p:ph type="pic" sz="quarter" idx="16"/>
          </p:nvPr>
        </p:nvSpPr>
        <p:spPr>
          <a:xfrm>
            <a:off x="8128000" y="36660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1" name="Text Placeholder 13">
            <a:extLst>
              <a:ext uri="{FF2B5EF4-FFF2-40B4-BE49-F238E27FC236}">
                <a16:creationId xmlns:a16="http://schemas.microsoft.com/office/drawing/2014/main" id="{5327F1EC-8CEB-F348-A688-603CC6AF3B7E}"/>
              </a:ext>
            </a:extLst>
          </p:cNvPr>
          <p:cNvSpPr>
            <a:spLocks noGrp="1"/>
          </p:cNvSpPr>
          <p:nvPr>
            <p:ph type="body" sz="quarter" idx="17"/>
          </p:nvPr>
        </p:nvSpPr>
        <p:spPr>
          <a:xfrm>
            <a:off x="6096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2" name="Text Placeholder 13">
            <a:extLst>
              <a:ext uri="{FF2B5EF4-FFF2-40B4-BE49-F238E27FC236}">
                <a16:creationId xmlns:a16="http://schemas.microsoft.com/office/drawing/2014/main" id="{D8D84EB5-FEF7-D145-9924-EDC82C5DD725}"/>
              </a:ext>
            </a:extLst>
          </p:cNvPr>
          <p:cNvSpPr>
            <a:spLocks noGrp="1"/>
          </p:cNvSpPr>
          <p:nvPr>
            <p:ph type="body" sz="quarter" idx="18"/>
          </p:nvPr>
        </p:nvSpPr>
        <p:spPr>
          <a:xfrm>
            <a:off x="44704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3" name="Text Placeholder 13">
            <a:extLst>
              <a:ext uri="{FF2B5EF4-FFF2-40B4-BE49-F238E27FC236}">
                <a16:creationId xmlns:a16="http://schemas.microsoft.com/office/drawing/2014/main" id="{73B743E4-6516-C94E-BADC-931FCAF3B346}"/>
              </a:ext>
            </a:extLst>
          </p:cNvPr>
          <p:cNvSpPr>
            <a:spLocks noGrp="1"/>
          </p:cNvSpPr>
          <p:nvPr>
            <p:ph type="body" sz="quarter" idx="19"/>
          </p:nvPr>
        </p:nvSpPr>
        <p:spPr>
          <a:xfrm>
            <a:off x="8150577"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4" name="Text Placeholder 13">
            <a:extLst>
              <a:ext uri="{FF2B5EF4-FFF2-40B4-BE49-F238E27FC236}">
                <a16:creationId xmlns:a16="http://schemas.microsoft.com/office/drawing/2014/main" id="{FED4C7F5-70CF-2C4D-8AF3-4D76760714C7}"/>
              </a:ext>
            </a:extLst>
          </p:cNvPr>
          <p:cNvSpPr>
            <a:spLocks noGrp="1"/>
          </p:cNvSpPr>
          <p:nvPr>
            <p:ph type="body" sz="quarter" idx="20"/>
          </p:nvPr>
        </p:nvSpPr>
        <p:spPr>
          <a:xfrm>
            <a:off x="609600" y="57023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5" name="Text Placeholder 13">
            <a:extLst>
              <a:ext uri="{FF2B5EF4-FFF2-40B4-BE49-F238E27FC236}">
                <a16:creationId xmlns:a16="http://schemas.microsoft.com/office/drawing/2014/main" id="{6B853D87-F6A1-6443-AB6D-6E9819089E0E}"/>
              </a:ext>
            </a:extLst>
          </p:cNvPr>
          <p:cNvSpPr>
            <a:spLocks noGrp="1"/>
          </p:cNvSpPr>
          <p:nvPr>
            <p:ph type="body" sz="quarter" idx="21"/>
          </p:nvPr>
        </p:nvSpPr>
        <p:spPr>
          <a:xfrm>
            <a:off x="4470400"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6" name="Text Placeholder 13">
            <a:extLst>
              <a:ext uri="{FF2B5EF4-FFF2-40B4-BE49-F238E27FC236}">
                <a16:creationId xmlns:a16="http://schemas.microsoft.com/office/drawing/2014/main" id="{256BC893-7821-9640-98BC-FFCFED83EB9C}"/>
              </a:ext>
            </a:extLst>
          </p:cNvPr>
          <p:cNvSpPr>
            <a:spLocks noGrp="1"/>
          </p:cNvSpPr>
          <p:nvPr>
            <p:ph type="body" sz="quarter" idx="22"/>
          </p:nvPr>
        </p:nvSpPr>
        <p:spPr>
          <a:xfrm>
            <a:off x="8150577"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9" name="Slide Number Placeholder 18">
            <a:extLst>
              <a:ext uri="{FF2B5EF4-FFF2-40B4-BE49-F238E27FC236}">
                <a16:creationId xmlns:a16="http://schemas.microsoft.com/office/drawing/2014/main" id="{02F90602-9DC6-3F4D-B178-EF64100603FB}"/>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774FC734-09F5-2F40-BB01-29D6BBF76E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49880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Grid">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34EBE792-3674-F042-8191-29D73F7CA4C8}"/>
              </a:ext>
            </a:extLst>
          </p:cNvPr>
          <p:cNvSpPr>
            <a:spLocks noGrp="1"/>
          </p:cNvSpPr>
          <p:nvPr>
            <p:ph type="pic" sz="quarter" idx="10" hasCustomPrompt="1"/>
          </p:nvPr>
        </p:nvSpPr>
        <p:spPr>
          <a:xfrm>
            <a:off x="914400" y="1371600"/>
            <a:ext cx="1930400" cy="1295400"/>
          </a:xfrm>
          <a:prstGeom prst="rect">
            <a:avLst/>
          </a:prstGeom>
          <a:effectLst/>
        </p:spPr>
        <p:txBody>
          <a:bodyPr/>
          <a:lstStyle>
            <a:lvl1pPr marL="0" indent="0">
              <a:buFontTx/>
              <a:buNone/>
              <a:defRPr sz="1100" b="0" i="0" baseline="0">
                <a:latin typeface="Calibri" panose="020F0502020204030204" pitchFamily="34" charset="0"/>
              </a:defRPr>
            </a:lvl1pPr>
          </a:lstStyle>
          <a:p>
            <a:r>
              <a:rPr lang="en-US" dirty="0"/>
              <a:t>160x147 logo</a:t>
            </a:r>
          </a:p>
        </p:txBody>
      </p:sp>
      <p:sp>
        <p:nvSpPr>
          <p:cNvPr id="7" name="Picture Placeholder 5">
            <a:extLst>
              <a:ext uri="{FF2B5EF4-FFF2-40B4-BE49-F238E27FC236}">
                <a16:creationId xmlns:a16="http://schemas.microsoft.com/office/drawing/2014/main" id="{93ABDDAC-BA7B-4A4A-9D64-71FA88868E4B}"/>
              </a:ext>
            </a:extLst>
          </p:cNvPr>
          <p:cNvSpPr>
            <a:spLocks noGrp="1"/>
          </p:cNvSpPr>
          <p:nvPr>
            <p:ph type="pic" sz="quarter" idx="11" hasCustomPrompt="1"/>
          </p:nvPr>
        </p:nvSpPr>
        <p:spPr>
          <a:xfrm>
            <a:off x="9144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8" name="Picture Placeholder 5">
            <a:extLst>
              <a:ext uri="{FF2B5EF4-FFF2-40B4-BE49-F238E27FC236}">
                <a16:creationId xmlns:a16="http://schemas.microsoft.com/office/drawing/2014/main" id="{BE481E25-6792-6B48-8A87-D3E9D1B2232D}"/>
              </a:ext>
            </a:extLst>
          </p:cNvPr>
          <p:cNvSpPr>
            <a:spLocks noGrp="1"/>
          </p:cNvSpPr>
          <p:nvPr>
            <p:ph type="pic" sz="quarter" idx="13" hasCustomPrompt="1"/>
          </p:nvPr>
        </p:nvSpPr>
        <p:spPr>
          <a:xfrm>
            <a:off x="9144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9" name="Picture Placeholder 5">
            <a:extLst>
              <a:ext uri="{FF2B5EF4-FFF2-40B4-BE49-F238E27FC236}">
                <a16:creationId xmlns:a16="http://schemas.microsoft.com/office/drawing/2014/main" id="{D548604C-E487-1D4F-91AF-D210004A5189}"/>
              </a:ext>
            </a:extLst>
          </p:cNvPr>
          <p:cNvSpPr>
            <a:spLocks noGrp="1"/>
          </p:cNvSpPr>
          <p:nvPr>
            <p:ph type="pic" sz="quarter" idx="14" hasCustomPrompt="1"/>
          </p:nvPr>
        </p:nvSpPr>
        <p:spPr>
          <a:xfrm>
            <a:off x="37592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0" name="Picture Placeholder 5">
            <a:extLst>
              <a:ext uri="{FF2B5EF4-FFF2-40B4-BE49-F238E27FC236}">
                <a16:creationId xmlns:a16="http://schemas.microsoft.com/office/drawing/2014/main" id="{7624EDF6-2365-2545-8099-338237F309C3}"/>
              </a:ext>
            </a:extLst>
          </p:cNvPr>
          <p:cNvSpPr>
            <a:spLocks noGrp="1"/>
          </p:cNvSpPr>
          <p:nvPr>
            <p:ph type="pic" sz="quarter" idx="15" hasCustomPrompt="1"/>
          </p:nvPr>
        </p:nvSpPr>
        <p:spPr>
          <a:xfrm>
            <a:off x="37592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1" name="Picture Placeholder 5">
            <a:extLst>
              <a:ext uri="{FF2B5EF4-FFF2-40B4-BE49-F238E27FC236}">
                <a16:creationId xmlns:a16="http://schemas.microsoft.com/office/drawing/2014/main" id="{0D36446A-2E05-9F4F-83D7-905FD354E021}"/>
              </a:ext>
            </a:extLst>
          </p:cNvPr>
          <p:cNvSpPr>
            <a:spLocks noGrp="1"/>
          </p:cNvSpPr>
          <p:nvPr>
            <p:ph type="pic" sz="quarter" idx="16" hasCustomPrompt="1"/>
          </p:nvPr>
        </p:nvSpPr>
        <p:spPr>
          <a:xfrm>
            <a:off x="37592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2" name="Picture Placeholder 5">
            <a:extLst>
              <a:ext uri="{FF2B5EF4-FFF2-40B4-BE49-F238E27FC236}">
                <a16:creationId xmlns:a16="http://schemas.microsoft.com/office/drawing/2014/main" id="{BBC79A31-D13D-4C49-88CC-6B949DE06C2C}"/>
              </a:ext>
            </a:extLst>
          </p:cNvPr>
          <p:cNvSpPr>
            <a:spLocks noGrp="1"/>
          </p:cNvSpPr>
          <p:nvPr>
            <p:ph type="pic" sz="quarter" idx="17" hasCustomPrompt="1"/>
          </p:nvPr>
        </p:nvSpPr>
        <p:spPr>
          <a:xfrm>
            <a:off x="66040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3" name="Picture Placeholder 5">
            <a:extLst>
              <a:ext uri="{FF2B5EF4-FFF2-40B4-BE49-F238E27FC236}">
                <a16:creationId xmlns:a16="http://schemas.microsoft.com/office/drawing/2014/main" id="{CFF59C9F-D752-594A-A821-7BDA91DA3749}"/>
              </a:ext>
            </a:extLst>
          </p:cNvPr>
          <p:cNvSpPr>
            <a:spLocks noGrp="1"/>
          </p:cNvSpPr>
          <p:nvPr>
            <p:ph type="pic" sz="quarter" idx="18" hasCustomPrompt="1"/>
          </p:nvPr>
        </p:nvSpPr>
        <p:spPr>
          <a:xfrm>
            <a:off x="66040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4" name="Picture Placeholder 5">
            <a:extLst>
              <a:ext uri="{FF2B5EF4-FFF2-40B4-BE49-F238E27FC236}">
                <a16:creationId xmlns:a16="http://schemas.microsoft.com/office/drawing/2014/main" id="{254F3492-5AA9-9249-B742-69BFC01BE9E2}"/>
              </a:ext>
            </a:extLst>
          </p:cNvPr>
          <p:cNvSpPr>
            <a:spLocks noGrp="1"/>
          </p:cNvSpPr>
          <p:nvPr>
            <p:ph type="pic" sz="quarter" idx="19" hasCustomPrompt="1"/>
          </p:nvPr>
        </p:nvSpPr>
        <p:spPr>
          <a:xfrm>
            <a:off x="66040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5" name="Picture Placeholder 5">
            <a:extLst>
              <a:ext uri="{FF2B5EF4-FFF2-40B4-BE49-F238E27FC236}">
                <a16:creationId xmlns:a16="http://schemas.microsoft.com/office/drawing/2014/main" id="{C51E22CD-7582-9D41-A0FC-914A34BF189E}"/>
              </a:ext>
            </a:extLst>
          </p:cNvPr>
          <p:cNvSpPr>
            <a:spLocks noGrp="1"/>
          </p:cNvSpPr>
          <p:nvPr>
            <p:ph type="pic" sz="quarter" idx="20" hasCustomPrompt="1"/>
          </p:nvPr>
        </p:nvSpPr>
        <p:spPr>
          <a:xfrm>
            <a:off x="92456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6" name="Picture Placeholder 5">
            <a:extLst>
              <a:ext uri="{FF2B5EF4-FFF2-40B4-BE49-F238E27FC236}">
                <a16:creationId xmlns:a16="http://schemas.microsoft.com/office/drawing/2014/main" id="{3D0B9166-BA76-6544-89C3-4C8B4A739F73}"/>
              </a:ext>
            </a:extLst>
          </p:cNvPr>
          <p:cNvSpPr>
            <a:spLocks noGrp="1"/>
          </p:cNvSpPr>
          <p:nvPr>
            <p:ph type="pic" sz="quarter" idx="21" hasCustomPrompt="1"/>
          </p:nvPr>
        </p:nvSpPr>
        <p:spPr>
          <a:xfrm>
            <a:off x="92456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7" name="Picture Placeholder 5">
            <a:extLst>
              <a:ext uri="{FF2B5EF4-FFF2-40B4-BE49-F238E27FC236}">
                <a16:creationId xmlns:a16="http://schemas.microsoft.com/office/drawing/2014/main" id="{537026EB-3BFB-0947-A881-5729F13CFA4E}"/>
              </a:ext>
            </a:extLst>
          </p:cNvPr>
          <p:cNvSpPr>
            <a:spLocks noGrp="1"/>
          </p:cNvSpPr>
          <p:nvPr>
            <p:ph type="pic" sz="quarter" idx="22" hasCustomPrompt="1"/>
          </p:nvPr>
        </p:nvSpPr>
        <p:spPr>
          <a:xfrm>
            <a:off x="92456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9" name="Slide Number Placeholder 18">
            <a:extLst>
              <a:ext uri="{FF2B5EF4-FFF2-40B4-BE49-F238E27FC236}">
                <a16:creationId xmlns:a16="http://schemas.microsoft.com/office/drawing/2014/main" id="{1D9580FA-CA76-994A-9775-1D87D5927DBD}"/>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C81C7F89-740B-3143-8447-70CC02F636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719887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pyright P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3357E3-4FE4-4164-A381-204B98DEEAB8}"/>
              </a:ext>
            </a:extLst>
          </p:cNvPr>
          <p:cNvSpPr>
            <a:spLocks noGrp="1"/>
          </p:cNvSpPr>
          <p:nvPr>
            <p:ph type="sldNum" sz="quarter" idx="10"/>
          </p:nvPr>
        </p:nvSpPr>
        <p:spPr/>
        <p:txBody>
          <a:bodyPr/>
          <a:lstStyle/>
          <a:p>
            <a:fld id="{F0D23093-2AB0-F74C-B865-1A12A15B650E}" type="slidenum">
              <a:rPr lang="en-US" smtClean="0"/>
              <a:pPr/>
              <a:t>‹#›</a:t>
            </a:fld>
            <a:endParaRPr lang="en-US" dirty="0"/>
          </a:p>
        </p:txBody>
      </p:sp>
      <p:sp>
        <p:nvSpPr>
          <p:cNvPr id="4" name="TextBox 3">
            <a:extLst>
              <a:ext uri="{FF2B5EF4-FFF2-40B4-BE49-F238E27FC236}">
                <a16:creationId xmlns:a16="http://schemas.microsoft.com/office/drawing/2014/main" id="{E6AEF1B2-1440-4FE5-8C1B-C291F424F993}"/>
              </a:ext>
            </a:extLst>
          </p:cNvPr>
          <p:cNvSpPr txBox="1"/>
          <p:nvPr userDrawn="1"/>
        </p:nvSpPr>
        <p:spPr>
          <a:xfrm>
            <a:off x="533400" y="609600"/>
            <a:ext cx="10972800" cy="332232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400" b="1" dirty="0">
                <a:effectLst/>
                <a:latin typeface="+mj-lt"/>
                <a:ea typeface="Calibri" panose="020F0502020204030204" pitchFamily="34" charset="0"/>
                <a:cs typeface="Times New Roman" panose="02020603050405020304" pitchFamily="18" charset="0"/>
              </a:rPr>
              <a:t>© </a:t>
            </a:r>
            <a:r>
              <a:rPr lang="en-US" sz="1400" dirty="0">
                <a:solidFill>
                  <a:srgbClr val="000000"/>
                </a:solidFill>
                <a:effectLst/>
                <a:latin typeface="+mj-lt"/>
                <a:ea typeface="Times New Roman" panose="02020603050405020304" pitchFamily="18" charset="0"/>
                <a:cs typeface="Times New Roman" panose="02020603050405020304" pitchFamily="18" charset="0"/>
              </a:rPr>
              <a:t>2023 ANSYS, Inc. All rights reserved.</a:t>
            </a:r>
          </a:p>
          <a:p>
            <a:pPr marL="0" marR="0">
              <a:lnSpc>
                <a:spcPct val="107000"/>
              </a:lnSpc>
              <a:spcBef>
                <a:spcPts val="0"/>
              </a:spcBef>
              <a:spcAft>
                <a:spcPts val="0"/>
              </a:spcAft>
            </a:pPr>
            <a:endParaRPr lang="en-US" sz="1600" b="1"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Use and Reproduction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The content used in this resource </a:t>
            </a:r>
            <a:r>
              <a:rPr lang="en-US" sz="1400" dirty="0">
                <a:solidFill>
                  <a:srgbClr val="201F1E"/>
                </a:solidFill>
                <a:effectLst/>
                <a:latin typeface="+mj-lt"/>
                <a:ea typeface="Times New Roman" panose="02020603050405020304" pitchFamily="18" charset="0"/>
                <a:cs typeface="Times New Roman" panose="02020603050405020304" pitchFamily="18" charset="0"/>
              </a:rPr>
              <a:t>may only be used or reproduced for teaching purposes; and any commercial use is strictly prohibited.</a:t>
            </a:r>
            <a:r>
              <a:rPr lang="en-US" sz="1400" i="1" dirty="0">
                <a:solidFill>
                  <a:srgbClr val="201F1E"/>
                </a:solidFill>
                <a:effectLst/>
                <a:latin typeface="+mj-lt"/>
                <a:ea typeface="Times New Roman" panose="02020603050405020304" pitchFamily="18"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Document Information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This lecture unit is part of a set of teaching resources to help introduce students to topics related to fluid mechanics and/or heat transfer.</a:t>
            </a: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Ansys Education Resources</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To access more undergraduate education resources, including lecture presentations with notes, exercises with worked solutions, microprojects, real life examples and more, visit </a:t>
            </a:r>
            <a:r>
              <a:rPr lang="en-US" sz="1400" dirty="0">
                <a:effectLst/>
                <a:latin typeface="+mj-lt"/>
                <a:ea typeface="Calibri" panose="020F0502020204030204" pitchFamily="34" charset="0"/>
                <a:cs typeface="Times New Roman" panose="02020603050405020304" pitchFamily="18" charset="0"/>
                <a:hlinkClick r:id="rId2"/>
              </a:rPr>
              <a:t>www.ansys.com/education-resources</a:t>
            </a:r>
            <a:r>
              <a:rPr lang="en-US" sz="1400" dirty="0">
                <a:effectLst/>
                <a:latin typeface="+mj-lt"/>
                <a:ea typeface="Calibri" panose="020F0502020204030204" pitchFamily="34" charset="0"/>
                <a:cs typeface="Times New Roman" panose="02020603050405020304" pitchFamily="18" charset="0"/>
              </a:rPr>
              <a:t>.</a:t>
            </a:r>
          </a:p>
          <a:p>
            <a:pPr marL="0" marR="0">
              <a:lnSpc>
                <a:spcPct val="107000"/>
              </a:lnSpc>
              <a:spcBef>
                <a:spcPts val="0"/>
              </a:spcBef>
              <a:spcAft>
                <a:spcPts val="0"/>
              </a:spcAft>
            </a:pPr>
            <a:endParaRPr lang="en-US" sz="1400" dirty="0">
              <a:effectLst/>
              <a:latin typeface="+mj-lt"/>
              <a:ea typeface="Calibri" panose="020F0502020204030204" pitchFamily="34" charset="0"/>
              <a:cs typeface="Times New Roman" panose="02020603050405020304" pitchFamily="18" charset="0"/>
            </a:endParaRPr>
          </a:p>
          <a:p>
            <a:r>
              <a:rPr lang="en-US" sz="1400" b="1" i="0" u="none" strike="noStrike" baseline="0" dirty="0">
                <a:solidFill>
                  <a:srgbClr val="000000"/>
                </a:solidFill>
                <a:latin typeface="Calibri" panose="020F0502020204030204" pitchFamily="34" charset="0"/>
              </a:rPr>
              <a:t>Feedback </a:t>
            </a:r>
            <a:endParaRPr lang="en-US" sz="1400" b="0" i="0" u="none" strike="noStrike" baseline="0" dirty="0">
              <a:solidFill>
                <a:srgbClr val="000000"/>
              </a:solidFill>
              <a:latin typeface="Calibri" panose="020F0502020204030204" pitchFamily="34" charset="0"/>
            </a:endParaRPr>
          </a:p>
          <a:p>
            <a:r>
              <a:rPr lang="en-US" sz="1400" b="0" i="0" u="none" strike="noStrike" baseline="0" dirty="0">
                <a:solidFill>
                  <a:srgbClr val="000000"/>
                </a:solidFill>
                <a:latin typeface="Calibri" panose="020F0502020204030204" pitchFamily="34" charset="0"/>
              </a:rPr>
              <a:t>If you notice any errors in this resource or need to get in contact with the authors, please email us at </a:t>
            </a:r>
            <a:r>
              <a:rPr lang="en-US" sz="1400" b="0" i="0" u="none" strike="noStrike" baseline="0" dirty="0">
                <a:solidFill>
                  <a:srgbClr val="0000FF"/>
                </a:solidFill>
                <a:latin typeface="Calibri" panose="020F0502020204030204" pitchFamily="34" charset="0"/>
                <a:hlinkClick r:id="rId3"/>
              </a:rPr>
              <a:t>education@ansys.com</a:t>
            </a:r>
            <a:endParaRPr lang="en-US" sz="1400" b="0" i="0" u="none" strike="noStrike" baseline="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2844354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26576C04-D572-9D4D-8F10-3E7CBF2FDD8E}"/>
              </a:ext>
            </a:extLst>
          </p:cNvPr>
          <p:cNvSpPr>
            <a:spLocks noGrp="1"/>
          </p:cNvSpPr>
          <p:nvPr>
            <p:ph type="body" sz="quarter" idx="13"/>
          </p:nvPr>
        </p:nvSpPr>
        <p:spPr>
          <a:xfrm>
            <a:off x="609599" y="1447800"/>
            <a:ext cx="10972799"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23957048"/>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E7604C-BDCE-428F-B486-BE14D622E649}"/>
              </a:ext>
            </a:extLst>
          </p:cNvPr>
          <p:cNvSpPr>
            <a:spLocks noGrp="1"/>
          </p:cNvSpPr>
          <p:nvPr>
            <p:ph type="sldNum" sz="quarter" idx="10"/>
          </p:nvPr>
        </p:nvSpPr>
        <p:spPr/>
        <p:txBody>
          <a:bodyPr/>
          <a:lstStyle/>
          <a:p>
            <a:fld id="{F0D23093-2AB0-F74C-B865-1A12A15B650E}" type="slidenum">
              <a:rPr lang="en-US" smtClean="0"/>
              <a:pPr/>
              <a:t>‹#›</a:t>
            </a:fld>
            <a:endParaRPr lang="en-US" dirty="0"/>
          </a:p>
        </p:txBody>
      </p:sp>
    </p:spTree>
    <p:extLst>
      <p:ext uri="{BB962C8B-B14F-4D97-AF65-F5344CB8AC3E}">
        <p14:creationId xmlns:p14="http://schemas.microsoft.com/office/powerpoint/2010/main" val="8630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_Only">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9" name="Title 8">
            <a:extLst>
              <a:ext uri="{FF2B5EF4-FFF2-40B4-BE49-F238E27FC236}">
                <a16:creationId xmlns:a16="http://schemas.microsoft.com/office/drawing/2014/main" id="{98341DC2-F80D-BD4F-90EE-4B809029C2D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7474025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 slash/no titl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2" name="Rectangle 1">
            <a:extLst>
              <a:ext uri="{FF2B5EF4-FFF2-40B4-BE49-F238E27FC236}">
                <a16:creationId xmlns:a16="http://schemas.microsoft.com/office/drawing/2014/main" id="{96277581-3B6E-45DC-A28B-56B0B91539B8}"/>
              </a:ext>
            </a:extLst>
          </p:cNvPr>
          <p:cNvSpPr/>
          <p:nvPr userDrawn="1"/>
        </p:nvSpPr>
        <p:spPr>
          <a:xfrm>
            <a:off x="152400" y="76200"/>
            <a:ext cx="609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50609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Side by Side">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4748E687-7CF0-0540-A98D-56F74939DB2D}"/>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a:extLst>
              <a:ext uri="{FF2B5EF4-FFF2-40B4-BE49-F238E27FC236}">
                <a16:creationId xmlns:a16="http://schemas.microsoft.com/office/drawing/2014/main" id="{E9E3B09F-B45B-354E-B308-DCD243A5A41B}"/>
              </a:ext>
            </a:extLst>
          </p:cNvPr>
          <p:cNvSpPr>
            <a:spLocks noGrp="1"/>
          </p:cNvSpPr>
          <p:nvPr>
            <p:ph type="body" sz="quarter" idx="14"/>
          </p:nvPr>
        </p:nvSpPr>
        <p:spPr>
          <a:xfrm>
            <a:off x="6096000" y="1447800"/>
            <a:ext cx="5486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2633665"/>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CE20C0D-A7DE-48DF-B095-F557A066298E}"/>
              </a:ext>
            </a:extLst>
          </p:cNvPr>
          <p:cNvSpPr>
            <a:spLocks noGrp="1"/>
          </p:cNvSpPr>
          <p:nvPr>
            <p:ph type="pic" sz="quarter" idx="12"/>
          </p:nvPr>
        </p:nvSpPr>
        <p:spPr>
          <a:xfrm>
            <a:off x="6095999" y="1447800"/>
            <a:ext cx="5486401" cy="4590976"/>
          </a:xfrm>
          <a:prstGeom prst="rect">
            <a:avLst/>
          </a:prstGeom>
        </p:spPr>
        <p:txBody>
          <a:bodyPr>
            <a:normAutofit/>
          </a:bodyPr>
          <a:lstStyle>
            <a:lvl1pPr>
              <a:defRPr sz="2400" b="0" i="0">
                <a:latin typeface="Calibri" panose="020F0502020204030204" pitchFamily="34" charset="0"/>
              </a:defRPr>
            </a:lvl1pPr>
          </a:lstStyle>
          <a:p>
            <a:r>
              <a:rPr lang="en-US"/>
              <a:t>Click icon to add picture</a:t>
            </a:r>
            <a:endParaRPr lang="en-US" dirty="0"/>
          </a:p>
        </p:txBody>
      </p:sp>
      <p:sp>
        <p:nvSpPr>
          <p:cNvPr id="10" name="Slide Number Placeholder 9">
            <a:extLst>
              <a:ext uri="{FF2B5EF4-FFF2-40B4-BE49-F238E27FC236}">
                <a16:creationId xmlns:a16="http://schemas.microsoft.com/office/drawing/2014/main" id="{44A5571E-6D46-AF49-B918-ACB2130FFF3D}"/>
              </a:ext>
            </a:extLst>
          </p:cNvPr>
          <p:cNvSpPr>
            <a:spLocks noGrp="1"/>
          </p:cNvSpPr>
          <p:nvPr>
            <p:ph type="sldNum" sz="quarter" idx="15"/>
          </p:nvPr>
        </p:nvSpPr>
        <p:spPr/>
        <p:txBody>
          <a:bodyPr/>
          <a:lstStyle/>
          <a:p>
            <a:fld id="{F0D23093-2AB0-F74C-B865-1A12A15B650E}" type="slidenum">
              <a:rPr lang="en-US" smtClean="0"/>
              <a:pPr/>
              <a:t>‹#›</a:t>
            </a:fld>
            <a:endParaRPr lang="en-US" dirty="0"/>
          </a:p>
        </p:txBody>
      </p:sp>
      <p:sp>
        <p:nvSpPr>
          <p:cNvPr id="12" name="Title 11">
            <a:extLst>
              <a:ext uri="{FF2B5EF4-FFF2-40B4-BE49-F238E27FC236}">
                <a16:creationId xmlns:a16="http://schemas.microsoft.com/office/drawing/2014/main" id="{26B59188-CA07-ED4C-990F-C94539E4F92B}"/>
              </a:ext>
            </a:extLst>
          </p:cNvPr>
          <p:cNvSpPr>
            <a:spLocks noGrp="1"/>
          </p:cNvSpPr>
          <p:nvPr>
            <p:ph type="title"/>
          </p:nvPr>
        </p:nvSpPr>
        <p:spPr/>
        <p:txBody>
          <a:bodyPr/>
          <a:lstStyle/>
          <a:p>
            <a:r>
              <a:rPr lang="en-US"/>
              <a:t>Click to edit Master title style</a:t>
            </a:r>
            <a:endParaRPr lang="en-US" dirty="0"/>
          </a:p>
        </p:txBody>
      </p:sp>
      <p:sp>
        <p:nvSpPr>
          <p:cNvPr id="13" name="Text Placeholder 3">
            <a:extLst>
              <a:ext uri="{FF2B5EF4-FFF2-40B4-BE49-F238E27FC236}">
                <a16:creationId xmlns:a16="http://schemas.microsoft.com/office/drawing/2014/main" id="{036E03A1-C74F-0042-A727-58B1205468A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57106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Chart Placeholder 4">
            <a:extLst>
              <a:ext uri="{FF2B5EF4-FFF2-40B4-BE49-F238E27FC236}">
                <a16:creationId xmlns:a16="http://schemas.microsoft.com/office/drawing/2014/main" id="{F2261C8B-A96F-5641-9461-4553158F07C6}"/>
              </a:ext>
            </a:extLst>
          </p:cNvPr>
          <p:cNvSpPr>
            <a:spLocks noGrp="1"/>
          </p:cNvSpPr>
          <p:nvPr>
            <p:ph type="chart" sz="quarter" idx="14"/>
          </p:nvPr>
        </p:nvSpPr>
        <p:spPr>
          <a:xfrm>
            <a:off x="6096001" y="1447800"/>
            <a:ext cx="5486400" cy="4590976"/>
          </a:xfrm>
          <a:prstGeom prst="rect">
            <a:avLst/>
          </a:prstGeom>
        </p:spPr>
        <p:txBody>
          <a:bodyPr/>
          <a:lstStyle/>
          <a:p>
            <a:r>
              <a:rPr lang="en-US"/>
              <a:t>Click icon to add chart</a:t>
            </a:r>
            <a:endParaRPr lang="en-US" dirty="0"/>
          </a:p>
        </p:txBody>
      </p:sp>
      <p:sp>
        <p:nvSpPr>
          <p:cNvPr id="12" name="Slide Number Placeholder 11">
            <a:extLst>
              <a:ext uri="{FF2B5EF4-FFF2-40B4-BE49-F238E27FC236}">
                <a16:creationId xmlns:a16="http://schemas.microsoft.com/office/drawing/2014/main" id="{BFD433F9-2D70-7E4E-9171-17DDDD0C1BC5}"/>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1" name="Text Placeholder 3">
            <a:extLst>
              <a:ext uri="{FF2B5EF4-FFF2-40B4-BE49-F238E27FC236}">
                <a16:creationId xmlns:a16="http://schemas.microsoft.com/office/drawing/2014/main" id="{7EE28EC2-FFB1-CB46-9BE7-371DA4C09A9F}"/>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88918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7" name="Table Placeholder 6">
            <a:extLst>
              <a:ext uri="{FF2B5EF4-FFF2-40B4-BE49-F238E27FC236}">
                <a16:creationId xmlns:a16="http://schemas.microsoft.com/office/drawing/2014/main" id="{87182008-9414-AB43-BE9E-97630CA1A98F}"/>
              </a:ext>
            </a:extLst>
          </p:cNvPr>
          <p:cNvSpPr>
            <a:spLocks noGrp="1"/>
          </p:cNvSpPr>
          <p:nvPr>
            <p:ph type="tbl" sz="quarter" idx="14"/>
          </p:nvPr>
        </p:nvSpPr>
        <p:spPr>
          <a:xfrm>
            <a:off x="6096001" y="1447800"/>
            <a:ext cx="5486400" cy="4572000"/>
          </a:xfrm>
          <a:prstGeom prst="rect">
            <a:avLst/>
          </a:prstGeom>
        </p:spPr>
        <p:txBody>
          <a:bodyPr/>
          <a:lstStyle/>
          <a:p>
            <a:r>
              <a:rPr lang="en-US"/>
              <a:t>Click icon to add table</a:t>
            </a:r>
            <a:endParaRPr lang="en-US" dirty="0"/>
          </a:p>
        </p:txBody>
      </p:sp>
      <p:sp>
        <p:nvSpPr>
          <p:cNvPr id="12" name="Slide Number Placeholder 11">
            <a:extLst>
              <a:ext uri="{FF2B5EF4-FFF2-40B4-BE49-F238E27FC236}">
                <a16:creationId xmlns:a16="http://schemas.microsoft.com/office/drawing/2014/main" id="{0594F819-73D6-7A44-B97C-D99C7DAB92D6}"/>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8E21A6B3-25CA-5C4B-9371-8E317E850D7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44552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3F0A99-5B9C-4CA5-9F50-2F4E34F6E27A}"/>
              </a:ext>
            </a:extLst>
          </p:cNvPr>
          <p:cNvSpPr>
            <a:spLocks noGrp="1"/>
          </p:cNvSpPr>
          <p:nvPr>
            <p:ph type="title"/>
          </p:nvPr>
        </p:nvSpPr>
        <p:spPr>
          <a:xfrm>
            <a:off x="609601" y="148581"/>
            <a:ext cx="10972799" cy="845837"/>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9A249833-0938-F747-9F14-C1C0453EFF13}"/>
              </a:ext>
            </a:extLst>
          </p:cNvPr>
          <p:cNvSpPr>
            <a:spLocks noGrp="1"/>
          </p:cNvSpPr>
          <p:nvPr>
            <p:ph type="sldNum" sz="quarter" idx="4"/>
          </p:nvPr>
        </p:nvSpPr>
        <p:spPr>
          <a:xfrm>
            <a:off x="546100" y="6542840"/>
            <a:ext cx="2743200" cy="247724"/>
          </a:xfrm>
          <a:prstGeom prst="rect">
            <a:avLst/>
          </a:prstGeom>
        </p:spPr>
        <p:txBody>
          <a:bodyPr vert="horz" lIns="91440" tIns="45720" rIns="91440" bIns="45720" rtlCol="0" anchor="ctr"/>
          <a:lstStyle>
            <a:lvl1pPr algn="l">
              <a:defRPr sz="1200" b="0" i="0">
                <a:solidFill>
                  <a:schemeClr val="bg2">
                    <a:lumMod val="65000"/>
                  </a:schemeClr>
                </a:solidFill>
                <a:latin typeface="Calibri" panose="020F0502020204030204" pitchFamily="34" charset="0"/>
                <a:cs typeface="Calibri" panose="020F0502020204030204" pitchFamily="34" charset="0"/>
              </a:defRPr>
            </a:lvl1pPr>
          </a:lstStyle>
          <a:p>
            <a:fld id="{F0D23093-2AB0-F74C-B865-1A12A15B650E}" type="slidenum">
              <a:rPr lang="en-US" smtClean="0"/>
              <a:pPr/>
              <a:t>‹#›</a:t>
            </a:fld>
            <a:endParaRPr lang="en-US" dirty="0"/>
          </a:p>
        </p:txBody>
      </p:sp>
      <p:sp>
        <p:nvSpPr>
          <p:cNvPr id="5" name="Text Placeholder 4">
            <a:extLst>
              <a:ext uri="{FF2B5EF4-FFF2-40B4-BE49-F238E27FC236}">
                <a16:creationId xmlns:a16="http://schemas.microsoft.com/office/drawing/2014/main" id="{04F227F0-8FC0-9046-A60F-1749263CF3E5}"/>
              </a:ext>
            </a:extLst>
          </p:cNvPr>
          <p:cNvSpPr>
            <a:spLocks noGrp="1"/>
          </p:cNvSpPr>
          <p:nvPr>
            <p:ph type="body" idx="1"/>
          </p:nvPr>
        </p:nvSpPr>
        <p:spPr>
          <a:xfrm>
            <a:off x="609600" y="1295400"/>
            <a:ext cx="10972800" cy="47433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a:extLst>
              <a:ext uri="{FF2B5EF4-FFF2-40B4-BE49-F238E27FC236}">
                <a16:creationId xmlns:a16="http://schemas.microsoft.com/office/drawing/2014/main" id="{4F0CD691-76C0-4AC9-8029-4BF0CEDE749C}"/>
              </a:ext>
            </a:extLst>
          </p:cNvPr>
          <p:cNvSpPr/>
          <p:nvPr userDrawn="1"/>
        </p:nvSpPr>
        <p:spPr>
          <a:xfrm>
            <a:off x="4876800" y="6542840"/>
            <a:ext cx="1371600" cy="247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C66E622-A13F-4675-A281-8D8CC6175629}"/>
              </a:ext>
            </a:extLst>
          </p:cNvPr>
          <p:cNvSpPr txBox="1"/>
          <p:nvPr userDrawn="1"/>
        </p:nvSpPr>
        <p:spPr>
          <a:xfrm>
            <a:off x="7835900" y="6513565"/>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13" name="Picture 12">
            <a:extLst>
              <a:ext uri="{FF2B5EF4-FFF2-40B4-BE49-F238E27FC236}">
                <a16:creationId xmlns:a16="http://schemas.microsoft.com/office/drawing/2014/main" id="{BD73B977-4CCB-44AC-86C1-49AB130A1F19}"/>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1291537134"/>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737" r:id="rId3"/>
    <p:sldLayoutId id="2147483724" r:id="rId4"/>
    <p:sldLayoutId id="2147483735" r:id="rId5"/>
    <p:sldLayoutId id="2147483734" r:id="rId6"/>
    <p:sldLayoutId id="2147483663" r:id="rId7"/>
    <p:sldLayoutId id="2147483729" r:id="rId8"/>
    <p:sldLayoutId id="2147483730" r:id="rId9"/>
    <p:sldLayoutId id="2147483731" r:id="rId10"/>
    <p:sldLayoutId id="2147483727" r:id="rId11"/>
    <p:sldLayoutId id="2147483726" r:id="rId12"/>
    <p:sldLayoutId id="2147483736" r:id="rId13"/>
  </p:sldLayoutIdLst>
  <p:hf hdr="0" ftr="0" dt="0"/>
  <p:txStyles>
    <p:titleStyle>
      <a:lvl1pPr algn="l" defTabSz="914400" rtl="0" eaLnBrk="1" latinLnBrk="0" hangingPunct="1">
        <a:lnSpc>
          <a:spcPct val="90000"/>
        </a:lnSpc>
        <a:spcBef>
          <a:spcPct val="0"/>
        </a:spcBef>
        <a:buNone/>
        <a:defRPr sz="3200" b="0" i="0" kern="1200">
          <a:solidFill>
            <a:schemeClr val="tx1"/>
          </a:solidFill>
          <a:latin typeface="Calibri" panose="020F0502020204030204" pitchFamily="34" charset="0"/>
          <a:ea typeface="+mj-ea"/>
          <a:cs typeface="Calibri" panose="020F0502020204030204" pitchFamily="34" charset="0"/>
        </a:defRPr>
      </a:lvl1pPr>
    </p:titleStyle>
    <p:body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9" Type="http://schemas.openxmlformats.org/officeDocument/2006/relationships/image" Target="../media/image75.png"/></Relationships>
</file>

<file path=ppt/slides/_rels/slide11.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6.png"/><Relationship Id="rId7"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78.png"/><Relationship Id="rId4" Type="http://schemas.openxmlformats.org/officeDocument/2006/relationships/image" Target="../media/image77.png"/></Relationships>
</file>

<file path=ppt/slides/_rels/slide1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35.png"/><Relationship Id="rId18" Type="http://schemas.openxmlformats.org/officeDocument/2006/relationships/image" Target="../media/image40.png"/><Relationship Id="rId3" Type="http://schemas.openxmlformats.org/officeDocument/2006/relationships/image" Target="../media/image30.png"/><Relationship Id="rId7" Type="http://schemas.openxmlformats.org/officeDocument/2006/relationships/image" Target="../media/image17.png"/><Relationship Id="rId12" Type="http://schemas.openxmlformats.org/officeDocument/2006/relationships/image" Target="../media/image34.png"/><Relationship Id="rId17" Type="http://schemas.openxmlformats.org/officeDocument/2006/relationships/image" Target="../media/image39.png"/><Relationship Id="rId2" Type="http://schemas.openxmlformats.org/officeDocument/2006/relationships/notesSlide" Target="../notesSlides/notesSlide4.xml"/><Relationship Id="rId16" Type="http://schemas.openxmlformats.org/officeDocument/2006/relationships/image" Target="../media/image38.png"/><Relationship Id="rId20"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33.png"/><Relationship Id="rId5" Type="http://schemas.openxmlformats.org/officeDocument/2006/relationships/image" Target="../media/image21.png"/><Relationship Id="rId15" Type="http://schemas.openxmlformats.org/officeDocument/2006/relationships/image" Target="../media/image37.png"/><Relationship Id="rId10" Type="http://schemas.openxmlformats.org/officeDocument/2006/relationships/image" Target="../media/image32.png"/><Relationship Id="rId19" Type="http://schemas.openxmlformats.org/officeDocument/2006/relationships/image" Target="../media/image41.png"/><Relationship Id="rId4" Type="http://schemas.openxmlformats.org/officeDocument/2006/relationships/image" Target="../media/image20.png"/><Relationship Id="rId9" Type="http://schemas.openxmlformats.org/officeDocument/2006/relationships/image" Target="../media/image31.png"/><Relationship Id="rId14" Type="http://schemas.openxmlformats.org/officeDocument/2006/relationships/image" Target="../media/image36.png"/></Relationships>
</file>

<file path=ppt/slides/_rels/slide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8.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 Id="rId9" Type="http://schemas.openxmlformats.org/officeDocument/2006/relationships/image" Target="../media/image62.png"/></Relationships>
</file>

<file path=ppt/slides/_rels/slide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E2C3BA5-6E5F-4798-87B7-B8DFFB97930D}"/>
              </a:ext>
            </a:extLst>
          </p:cNvPr>
          <p:cNvSpPr>
            <a:spLocks noGrp="1"/>
          </p:cNvSpPr>
          <p:nvPr>
            <p:ph type="body" sz="quarter" idx="10"/>
          </p:nvPr>
        </p:nvSpPr>
        <p:spPr>
          <a:xfrm>
            <a:off x="601663" y="914400"/>
            <a:ext cx="7150521" cy="1449388"/>
          </a:xfrm>
        </p:spPr>
        <p:txBody>
          <a:bodyPr>
            <a:normAutofit fontScale="85000" lnSpcReduction="10000"/>
          </a:bodyPr>
          <a:lstStyle/>
          <a:p>
            <a:r>
              <a:rPr lang="en-US" dirty="0">
                <a:solidFill>
                  <a:srgbClr val="FFB71B"/>
                </a:solidFill>
              </a:rPr>
              <a:t>Forced Convection in External Flows</a:t>
            </a:r>
          </a:p>
          <a:p>
            <a:endParaRPr lang="en-US" dirty="0"/>
          </a:p>
          <a:p>
            <a:r>
              <a:rPr lang="en-US" dirty="0"/>
              <a:t>Lesson 3: Forced Convection over a Flat Plate</a:t>
            </a:r>
          </a:p>
          <a:p>
            <a:endParaRPr lang="en-US" dirty="0"/>
          </a:p>
        </p:txBody>
      </p:sp>
      <p:sp>
        <p:nvSpPr>
          <p:cNvPr id="3" name="Text Placeholder 2">
            <a:extLst>
              <a:ext uri="{FF2B5EF4-FFF2-40B4-BE49-F238E27FC236}">
                <a16:creationId xmlns:a16="http://schemas.microsoft.com/office/drawing/2014/main" id="{8DED2F7F-2065-4CCE-9AD5-77DBF0CD5628}"/>
              </a:ext>
            </a:extLst>
          </p:cNvPr>
          <p:cNvSpPr>
            <a:spLocks noGrp="1"/>
          </p:cNvSpPr>
          <p:nvPr>
            <p:ph type="body" sz="quarter" idx="12"/>
          </p:nvPr>
        </p:nvSpPr>
        <p:spPr/>
        <p:txBody>
          <a:bodyPr/>
          <a:lstStyle/>
          <a:p>
            <a:r>
              <a:rPr lang="en-US" sz="2000" dirty="0"/>
              <a:t>Created by Ansys ACE</a:t>
            </a:r>
          </a:p>
          <a:p>
            <a:r>
              <a:rPr lang="en-US" sz="2000" dirty="0"/>
              <a:t>Edited by Ansys Academic Development Team</a:t>
            </a:r>
          </a:p>
          <a:p>
            <a:endParaRPr lang="en-US" dirty="0">
              <a:solidFill>
                <a:schemeClr val="accent3"/>
              </a:solidFill>
            </a:endParaRPr>
          </a:p>
        </p:txBody>
      </p:sp>
    </p:spTree>
    <p:extLst>
      <p:ext uri="{BB962C8B-B14F-4D97-AF65-F5344CB8AC3E}">
        <p14:creationId xmlns:p14="http://schemas.microsoft.com/office/powerpoint/2010/main" val="3207685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DBC7C3-3D9E-4428-99CF-2207A8E59E25}"/>
              </a:ext>
            </a:extLst>
          </p:cNvPr>
          <p:cNvSpPr>
            <a:spLocks noGrp="1"/>
          </p:cNvSpPr>
          <p:nvPr>
            <p:ph type="sldNum" sz="quarter" idx="11"/>
          </p:nvPr>
        </p:nvSpPr>
        <p:spPr/>
        <p:txBody>
          <a:bodyPr/>
          <a:lstStyle/>
          <a:p>
            <a:fld id="{F0D23093-2AB0-F74C-B865-1A12A15B650E}" type="slidenum">
              <a:rPr lang="en-US" smtClean="0"/>
              <a:pPr/>
              <a:t>10</a:t>
            </a:fld>
            <a:endParaRPr lang="en-US"/>
          </a:p>
        </p:txBody>
      </p:sp>
      <p:sp>
        <p:nvSpPr>
          <p:cNvPr id="3" name="Title 2">
            <a:extLst>
              <a:ext uri="{FF2B5EF4-FFF2-40B4-BE49-F238E27FC236}">
                <a16:creationId xmlns:a16="http://schemas.microsoft.com/office/drawing/2014/main" id="{9DAB7182-C70C-48F9-ABF0-8A8B5EBF6A3B}"/>
              </a:ext>
            </a:extLst>
          </p:cNvPr>
          <p:cNvSpPr>
            <a:spLocks noGrp="1"/>
          </p:cNvSpPr>
          <p:nvPr>
            <p:ph type="title"/>
          </p:nvPr>
        </p:nvSpPr>
        <p:spPr/>
        <p:txBody>
          <a:bodyPr/>
          <a:lstStyle/>
          <a:p>
            <a:r>
              <a:rPr lang="en-US"/>
              <a:t>Mixed Boundary Layer Conditions</a:t>
            </a:r>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EBEEDDFB-EB45-4796-A5B4-32E37F00A36D}"/>
                  </a:ext>
                </a:extLst>
              </p:cNvPr>
              <p:cNvSpPr>
                <a:spLocks noGrp="1"/>
              </p:cNvSpPr>
              <p:nvPr>
                <p:ph type="body" sz="quarter" idx="13"/>
              </p:nvPr>
            </p:nvSpPr>
            <p:spPr>
              <a:xfrm>
                <a:off x="609599" y="685800"/>
                <a:ext cx="10972799" cy="2438400"/>
              </a:xfrm>
            </p:spPr>
            <p:txBody>
              <a:bodyPr>
                <a:normAutofit/>
              </a:bodyPr>
              <a:lstStyle/>
              <a:p>
                <a:pPr>
                  <a:spcBef>
                    <a:spcPts val="1800"/>
                  </a:spcBef>
                </a:pPr>
                <a:r>
                  <a:rPr lang="en-US" sz="1800"/>
                  <a:t>Laminar relations are useful when the flow over the flat plate is either entirely laminar or marginally transitional quite close to the trailing edge of the plate (in the last ~5% of the plate length).</a:t>
                </a:r>
              </a:p>
              <a:p>
                <a:pPr>
                  <a:spcBef>
                    <a:spcPts val="1800"/>
                  </a:spcBef>
                </a:pPr>
                <a:r>
                  <a:rPr lang="en-US" sz="1800"/>
                  <a:t>If the transitional region occurs reasonably close to the leading edge of the flat plate, using laminar relations for predicting the convective heat transfer will produce erroneous results. The heat transfer in such cases is effected by both laminar and turbulent boundary layers.</a:t>
                </a:r>
              </a:p>
              <a:p>
                <a:pPr>
                  <a:spcBef>
                    <a:spcPts val="1800"/>
                  </a:spcBef>
                </a:pPr>
                <a:r>
                  <a:rPr lang="en-US" sz="1800"/>
                  <a:t>If the transition occurs at a length </a:t>
                </a:r>
                <a14:m>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𝑐</m:t>
                        </m:r>
                      </m:sub>
                    </m:sSub>
                  </m:oMath>
                </a14:m>
                <a:r>
                  <a:rPr lang="en-US" sz="1800"/>
                  <a:t> (laminar region: </a:t>
                </a:r>
                <a14:m>
                  <m:oMath xmlns:m="http://schemas.openxmlformats.org/officeDocument/2006/math">
                    <m:r>
                      <a:rPr lang="en-US" sz="1800" b="0" i="1" smtClean="0">
                        <a:latin typeface="Cambria Math" panose="02040503050406030204" pitchFamily="18" charset="0"/>
                      </a:rPr>
                      <m:t>0&lt;</m:t>
                    </m:r>
                    <m:r>
                      <a:rPr lang="en-US" sz="1800" b="0" i="1" smtClean="0">
                        <a:latin typeface="Cambria Math" panose="02040503050406030204" pitchFamily="18" charset="0"/>
                      </a:rPr>
                      <m:t>𝑥</m:t>
                    </m:r>
                    <m:r>
                      <a:rPr lang="en-US" sz="1800" b="0" i="1" smtClean="0">
                        <a:latin typeface="Cambria Math" panose="02040503050406030204" pitchFamily="18" charset="0"/>
                      </a:rPr>
                      <m:t>&lt;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𝑐</m:t>
                        </m:r>
                      </m:sub>
                    </m:sSub>
                  </m:oMath>
                </a14:m>
                <a:r>
                  <a:rPr lang="en-US" sz="1800"/>
                  <a:t> and turbulent region: </a:t>
                </a:r>
                <a14:m>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𝑐</m:t>
                        </m:r>
                      </m:sub>
                    </m:sSub>
                    <m:r>
                      <a:rPr lang="en-US" sz="1800" b="0" i="1" smtClean="0">
                        <a:latin typeface="Cambria Math" panose="02040503050406030204" pitchFamily="18" charset="0"/>
                      </a:rPr>
                      <m:t>&lt;</m:t>
                    </m:r>
                    <m:r>
                      <a:rPr lang="en-US" sz="1800" b="0" i="1" smtClean="0">
                        <a:latin typeface="Cambria Math" panose="02040503050406030204" pitchFamily="18" charset="0"/>
                      </a:rPr>
                      <m:t>𝑥</m:t>
                    </m:r>
                    <m:r>
                      <a:rPr lang="en-US" sz="1800" b="0" i="1" smtClean="0">
                        <a:latin typeface="Cambria Math" panose="02040503050406030204" pitchFamily="18" charset="0"/>
                      </a:rPr>
                      <m:t>&lt;</m:t>
                    </m:r>
                    <m:r>
                      <a:rPr lang="en-US" sz="1800" b="0" i="1" smtClean="0">
                        <a:latin typeface="Cambria Math" panose="02040503050406030204" pitchFamily="18" charset="0"/>
                      </a:rPr>
                      <m:t>𝐿</m:t>
                    </m:r>
                  </m:oMath>
                </a14:m>
                <a:r>
                  <a:rPr lang="en-US" sz="1800"/>
                  <a:t>), it is useful to estimate the average heat transfer coefficient over the entire plate as:</a:t>
                </a:r>
              </a:p>
            </p:txBody>
          </p:sp>
        </mc:Choice>
        <mc:Fallback xmlns="">
          <p:sp>
            <p:nvSpPr>
              <p:cNvPr id="4" name="Text Placeholder 3">
                <a:extLst>
                  <a:ext uri="{FF2B5EF4-FFF2-40B4-BE49-F238E27FC236}">
                    <a16:creationId xmlns:a16="http://schemas.microsoft.com/office/drawing/2014/main" id="{EBEEDDFB-EB45-4796-A5B4-32E37F00A36D}"/>
                  </a:ext>
                </a:extLst>
              </p:cNvPr>
              <p:cNvSpPr>
                <a:spLocks noGrp="1" noRot="1" noChangeAspect="1" noMove="1" noResize="1" noEditPoints="1" noAdjustHandles="1" noChangeArrowheads="1" noChangeShapeType="1" noTextEdit="1"/>
              </p:cNvSpPr>
              <p:nvPr>
                <p:ph type="body" sz="quarter" idx="13"/>
              </p:nvPr>
            </p:nvSpPr>
            <p:spPr>
              <a:xfrm>
                <a:off x="609599" y="685800"/>
                <a:ext cx="10972799" cy="2438400"/>
              </a:xfrm>
              <a:blipFill>
                <a:blip r:embed="rId3"/>
                <a:stretch>
                  <a:fillRect l="-333" t="-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64BC18F8-5A8A-49EC-ABB5-D728857283BC}"/>
                  </a:ext>
                </a:extLst>
              </p:cNvPr>
              <p:cNvSpPr/>
              <p:nvPr/>
            </p:nvSpPr>
            <p:spPr>
              <a:xfrm>
                <a:off x="4000499" y="3116563"/>
                <a:ext cx="4191002" cy="845837"/>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h</m:t>
                              </m:r>
                            </m:e>
                          </m:acc>
                        </m:e>
                        <m:sub>
                          <m:r>
                            <a:rPr lang="en-US" b="0" i="1" smtClean="0">
                              <a:latin typeface="Cambria Math" panose="02040503050406030204" pitchFamily="18" charset="0"/>
                            </a:rPr>
                            <m:t>𝐿</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𝐿</m:t>
                          </m:r>
                        </m:den>
                      </m:f>
                      <m:d>
                        <m:dPr>
                          <m:ctrlPr>
                            <a:rPr lang="en-US" b="0" i="1" smtClean="0">
                              <a:latin typeface="Cambria Math" panose="02040503050406030204" pitchFamily="18" charset="0"/>
                            </a:rPr>
                          </m:ctrlPr>
                        </m:dPr>
                        <m:e>
                          <m:nary>
                            <m:naryPr>
                              <m:ctrlPr>
                                <a:rPr lang="en-US" i="1">
                                  <a:latin typeface="Cambria Math" panose="02040503050406030204" pitchFamily="18" charset="0"/>
                                </a:rPr>
                              </m:ctrlPr>
                            </m:naryPr>
                            <m:sub>
                              <m:r>
                                <m:rPr>
                                  <m:brk m:alnAt="23"/>
                                </m:rPr>
                                <a:rPr lang="en-US" i="1">
                                  <a:latin typeface="Cambria Math" panose="02040503050406030204" pitchFamily="18" charset="0"/>
                                </a:rPr>
                                <m:t>0</m:t>
                              </m:r>
                            </m:sub>
                            <m:sup>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𝑐</m:t>
                                  </m:r>
                                </m:sub>
                              </m:sSub>
                            </m:sup>
                            <m:e>
                              <m:sSub>
                                <m:sSubPr>
                                  <m:ctrlPr>
                                    <a:rPr lang="en-US" i="1">
                                      <a:latin typeface="Cambria Math" panose="02040503050406030204" pitchFamily="18" charset="0"/>
                                    </a:rPr>
                                  </m:ctrlPr>
                                </m:sSubPr>
                                <m:e>
                                  <m:r>
                                    <a:rPr lang="en-US" i="1">
                                      <a:latin typeface="Cambria Math" panose="02040503050406030204" pitchFamily="18" charset="0"/>
                                    </a:rPr>
                                    <m:t>h</m:t>
                                  </m:r>
                                </m:e>
                                <m:sub>
                                  <m:r>
                                    <a:rPr lang="en-US" b="0" i="1" smtClean="0">
                                      <a:latin typeface="Cambria Math" panose="02040503050406030204" pitchFamily="18" charset="0"/>
                                    </a:rPr>
                                    <m:t>𝑙𝑎𝑚</m:t>
                                  </m:r>
                                </m:sub>
                              </m:sSub>
                              <m:r>
                                <a:rPr lang="en-US" i="1">
                                  <a:latin typeface="Cambria Math" panose="02040503050406030204" pitchFamily="18" charset="0"/>
                                </a:rPr>
                                <m:t>𝑑𝑥</m:t>
                              </m:r>
                            </m:e>
                          </m:nary>
                          <m:r>
                            <a:rPr lang="en-US" b="0" i="1" smtClean="0">
                              <a:latin typeface="Cambria Math" panose="02040503050406030204" pitchFamily="18" charset="0"/>
                            </a:rPr>
                            <m:t>+</m:t>
                          </m:r>
                          <m:nary>
                            <m:naryPr>
                              <m:ctrlPr>
                                <a:rPr lang="en-US" b="0" i="1" smtClean="0">
                                  <a:latin typeface="Cambria Math" panose="02040503050406030204" pitchFamily="18" charset="0"/>
                                </a:rPr>
                              </m:ctrlPr>
                            </m:naryPr>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𝑐</m:t>
                                  </m:r>
                                </m:sub>
                              </m:sSub>
                            </m:sub>
                            <m:sup>
                              <m:r>
                                <a:rPr lang="en-US" b="0" i="1" smtClean="0">
                                  <a:latin typeface="Cambria Math" panose="02040503050406030204" pitchFamily="18" charset="0"/>
                                </a:rPr>
                                <m:t>𝐿</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𝑡𝑢𝑟𝑏</m:t>
                                  </m:r>
                                </m:sub>
                              </m:sSub>
                            </m:e>
                          </m:nary>
                          <m:r>
                            <a:rPr lang="en-US" b="0" i="1" smtClean="0">
                              <a:latin typeface="Cambria Math" panose="02040503050406030204" pitchFamily="18" charset="0"/>
                            </a:rPr>
                            <m:t>𝑑𝑥</m:t>
                          </m:r>
                        </m:e>
                      </m:d>
                    </m:oMath>
                  </m:oMathPara>
                </a14:m>
                <a:endParaRPr i="1">
                  <a:latin typeface="Cambria Math" panose="02040503050406030204" pitchFamily="18" charset="0"/>
                </a:endParaRPr>
              </a:p>
            </p:txBody>
          </p:sp>
        </mc:Choice>
        <mc:Fallback xmlns="">
          <p:sp>
            <p:nvSpPr>
              <p:cNvPr id="6" name="Rectangle 5">
                <a:extLst>
                  <a:ext uri="{FF2B5EF4-FFF2-40B4-BE49-F238E27FC236}">
                    <a16:creationId xmlns:a16="http://schemas.microsoft.com/office/drawing/2014/main" id="{64BC18F8-5A8A-49EC-ABB5-D728857283BC}"/>
                  </a:ext>
                </a:extLst>
              </p:cNvPr>
              <p:cNvSpPr>
                <a:spLocks noRot="1" noChangeAspect="1" noMove="1" noResize="1" noEditPoints="1" noAdjustHandles="1" noChangeArrowheads="1" noChangeShapeType="1" noTextEdit="1"/>
              </p:cNvSpPr>
              <p:nvPr/>
            </p:nvSpPr>
            <p:spPr>
              <a:xfrm>
                <a:off x="4000499" y="3116563"/>
                <a:ext cx="4191002" cy="845837"/>
              </a:xfrm>
              <a:prstGeom prst="rect">
                <a:avLst/>
              </a:prstGeom>
              <a:blipFill>
                <a:blip r:embed="rId4"/>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7" name="Text Placeholder 3">
            <a:extLst>
              <a:ext uri="{FF2B5EF4-FFF2-40B4-BE49-F238E27FC236}">
                <a16:creationId xmlns:a16="http://schemas.microsoft.com/office/drawing/2014/main" id="{5F981C38-E2BC-4250-9728-A82A3F8FC116}"/>
              </a:ext>
            </a:extLst>
          </p:cNvPr>
          <p:cNvSpPr txBox="1">
            <a:spLocks/>
          </p:cNvSpPr>
          <p:nvPr/>
        </p:nvSpPr>
        <p:spPr>
          <a:xfrm>
            <a:off x="609598" y="4038600"/>
            <a:ext cx="10972799" cy="704482"/>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800"/>
              </a:spcBef>
            </a:pPr>
            <a:r>
              <a:rPr lang="en-US" sz="1800"/>
              <a:t>Substituting for the local laminar and turbulent heat transfer coefficients and integrating, we obtain the following relationship for the Average Nusselt Number.</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0DF47A7D-020C-4CDD-A167-5401BCC12E0E}"/>
                  </a:ext>
                </a:extLst>
              </p:cNvPr>
              <p:cNvSpPr/>
              <p:nvPr/>
            </p:nvSpPr>
            <p:spPr>
              <a:xfrm>
                <a:off x="4419598" y="4663449"/>
                <a:ext cx="3352805" cy="670551"/>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𝑁𝑢</m:t>
                              </m:r>
                            </m:e>
                          </m:acc>
                        </m:e>
                        <m:sub>
                          <m:r>
                            <a:rPr lang="en-US" b="0" i="1" smtClean="0">
                              <a:latin typeface="Cambria Math" panose="02040503050406030204" pitchFamily="18" charset="0"/>
                            </a:rPr>
                            <m:t>𝑥</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i="1">
                              <a:latin typeface="Cambria Math" panose="02040503050406030204" pitchFamily="18" charset="0"/>
                            </a:rPr>
                            <m:t>0.037</m:t>
                          </m:r>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rPr>
                                    <m:t>𝑅𝑒</m:t>
                                  </m:r>
                                </m:e>
                                <m:sub>
                                  <m:r>
                                    <a:rPr lang="en-US" i="1">
                                      <a:latin typeface="Cambria Math" panose="02040503050406030204" pitchFamily="18" charset="0"/>
                                    </a:rPr>
                                    <m:t>𝐿</m:t>
                                  </m:r>
                                </m:sub>
                              </m:sSub>
                            </m:e>
                            <m:sup>
                              <m:f>
                                <m:fPr>
                                  <m:ctrlPr>
                                    <a:rPr lang="en-US" i="1">
                                      <a:latin typeface="Cambria Math" panose="02040503050406030204" pitchFamily="18" charset="0"/>
                                    </a:rPr>
                                  </m:ctrlPr>
                                </m:fPr>
                                <m:num>
                                  <m:r>
                                    <a:rPr lang="en-US" i="1">
                                      <a:latin typeface="Cambria Math" panose="02040503050406030204" pitchFamily="18" charset="0"/>
                                    </a:rPr>
                                    <m:t>4</m:t>
                                  </m:r>
                                </m:num>
                                <m:den>
                                  <m:r>
                                    <a:rPr lang="en-US" i="1">
                                      <a:latin typeface="Cambria Math" panose="02040503050406030204" pitchFamily="18" charset="0"/>
                                    </a:rPr>
                                    <m:t>5</m:t>
                                  </m:r>
                                </m:den>
                              </m:f>
                            </m:sup>
                          </m:sSup>
                          <m:r>
                            <a:rPr lang="en-US" i="1">
                              <a:latin typeface="Cambria Math" panose="02040503050406030204" pitchFamily="18" charset="0"/>
                            </a:rPr>
                            <m:t>−</m:t>
                          </m:r>
                          <m:r>
                            <a:rPr lang="en-US" i="1">
                              <a:latin typeface="Cambria Math" panose="02040503050406030204" pitchFamily="18" charset="0"/>
                            </a:rPr>
                            <m:t>𝐴</m:t>
                          </m:r>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𝑃𝑟</m:t>
                          </m:r>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sup>
                      </m:sSup>
                    </m:oMath>
                  </m:oMathPara>
                </a14:m>
                <a:endParaRPr i="1">
                  <a:latin typeface="Cambria Math" panose="02040503050406030204" pitchFamily="18" charset="0"/>
                </a:endParaRPr>
              </a:p>
            </p:txBody>
          </p:sp>
        </mc:Choice>
        <mc:Fallback xmlns="">
          <p:sp>
            <p:nvSpPr>
              <p:cNvPr id="9" name="Rectangle 8">
                <a:extLst>
                  <a:ext uri="{FF2B5EF4-FFF2-40B4-BE49-F238E27FC236}">
                    <a16:creationId xmlns:a16="http://schemas.microsoft.com/office/drawing/2014/main" id="{0DF47A7D-020C-4CDD-A167-5401BCC12E0E}"/>
                  </a:ext>
                </a:extLst>
              </p:cNvPr>
              <p:cNvSpPr>
                <a:spLocks noRot="1" noChangeAspect="1" noMove="1" noResize="1" noEditPoints="1" noAdjustHandles="1" noChangeArrowheads="1" noChangeShapeType="1" noTextEdit="1"/>
              </p:cNvSpPr>
              <p:nvPr/>
            </p:nvSpPr>
            <p:spPr>
              <a:xfrm>
                <a:off x="4419598" y="4663449"/>
                <a:ext cx="3352805" cy="670551"/>
              </a:xfrm>
              <a:prstGeom prst="rect">
                <a:avLst/>
              </a:prstGeom>
              <a:blipFill>
                <a:blip r:embed="rId5"/>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C9896407-C45E-4922-A3E2-5E0ABE44316E}"/>
                  </a:ext>
                </a:extLst>
              </p:cNvPr>
              <p:cNvSpPr/>
              <p:nvPr/>
            </p:nvSpPr>
            <p:spPr>
              <a:xfrm>
                <a:off x="4419598" y="5426031"/>
                <a:ext cx="3352805" cy="670551"/>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=0.037</m:t>
                      </m:r>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rPr>
                                <m:t>𝑅𝑒</m:t>
                              </m:r>
                            </m:e>
                            <m:sub>
                              <m:r>
                                <a:rPr lang="en-US" i="1">
                                  <a:latin typeface="Cambria Math" panose="02040503050406030204" pitchFamily="18" charset="0"/>
                                </a:rPr>
                                <m:t>𝑥</m:t>
                              </m:r>
                              <m:r>
                                <a:rPr lang="en-US" i="1">
                                  <a:latin typeface="Cambria Math" panose="02040503050406030204" pitchFamily="18" charset="0"/>
                                </a:rPr>
                                <m:t>,</m:t>
                              </m:r>
                              <m:r>
                                <a:rPr lang="en-US" i="1">
                                  <a:latin typeface="Cambria Math" panose="02040503050406030204" pitchFamily="18" charset="0"/>
                                </a:rPr>
                                <m:t>𝑐</m:t>
                              </m:r>
                            </m:sub>
                          </m:sSub>
                        </m:e>
                        <m:sup>
                          <m:f>
                            <m:fPr>
                              <m:ctrlPr>
                                <a:rPr lang="en-US" i="1">
                                  <a:latin typeface="Cambria Math" panose="02040503050406030204" pitchFamily="18" charset="0"/>
                                </a:rPr>
                              </m:ctrlPr>
                            </m:fPr>
                            <m:num>
                              <m:r>
                                <a:rPr lang="en-US" i="1">
                                  <a:latin typeface="Cambria Math" panose="02040503050406030204" pitchFamily="18" charset="0"/>
                                </a:rPr>
                                <m:t>4</m:t>
                              </m:r>
                            </m:num>
                            <m:den>
                              <m:r>
                                <a:rPr lang="en-US" i="1">
                                  <a:latin typeface="Cambria Math" panose="02040503050406030204" pitchFamily="18" charset="0"/>
                                </a:rPr>
                                <m:t>5</m:t>
                              </m:r>
                            </m:den>
                          </m:f>
                        </m:sup>
                      </m:sSup>
                      <m:r>
                        <a:rPr lang="en-US" i="1">
                          <a:latin typeface="Cambria Math" panose="02040503050406030204" pitchFamily="18" charset="0"/>
                        </a:rPr>
                        <m:t>−0.664</m:t>
                      </m:r>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rPr>
                                <m:t>𝑅𝑒</m:t>
                              </m:r>
                            </m:e>
                            <m:sub>
                              <m:r>
                                <a:rPr lang="en-US" i="1">
                                  <a:latin typeface="Cambria Math" panose="02040503050406030204" pitchFamily="18" charset="0"/>
                                </a:rPr>
                                <m:t>𝑥</m:t>
                              </m:r>
                              <m:r>
                                <a:rPr lang="en-US" i="1">
                                  <a:latin typeface="Cambria Math" panose="02040503050406030204" pitchFamily="18" charset="0"/>
                                </a:rPr>
                                <m:t>,</m:t>
                              </m:r>
                              <m:r>
                                <a:rPr lang="en-US" i="1">
                                  <a:latin typeface="Cambria Math" panose="02040503050406030204" pitchFamily="18" charset="0"/>
                                </a:rPr>
                                <m:t>𝑐</m:t>
                              </m:r>
                            </m:sub>
                          </m:sSub>
                        </m:e>
                        <m:sup>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sup>
                      </m:sSup>
                    </m:oMath>
                  </m:oMathPara>
                </a14:m>
                <a:endParaRPr i="1">
                  <a:latin typeface="Cambria Math" panose="02040503050406030204" pitchFamily="18" charset="0"/>
                </a:endParaRPr>
              </a:p>
            </p:txBody>
          </p:sp>
        </mc:Choice>
        <mc:Fallback xmlns="">
          <p:sp>
            <p:nvSpPr>
              <p:cNvPr id="11" name="Rectangle 10">
                <a:extLst>
                  <a:ext uri="{FF2B5EF4-FFF2-40B4-BE49-F238E27FC236}">
                    <a16:creationId xmlns:a16="http://schemas.microsoft.com/office/drawing/2014/main" id="{C9896407-C45E-4922-A3E2-5E0ABE44316E}"/>
                  </a:ext>
                </a:extLst>
              </p:cNvPr>
              <p:cNvSpPr>
                <a:spLocks noRot="1" noChangeAspect="1" noMove="1" noResize="1" noEditPoints="1" noAdjustHandles="1" noChangeArrowheads="1" noChangeShapeType="1" noTextEdit="1"/>
              </p:cNvSpPr>
              <p:nvPr/>
            </p:nvSpPr>
            <p:spPr>
              <a:xfrm>
                <a:off x="4419598" y="5426031"/>
                <a:ext cx="3352805" cy="670551"/>
              </a:xfrm>
              <a:prstGeom prst="rect">
                <a:avLst/>
              </a:prstGeom>
              <a:blipFill>
                <a:blip r:embed="rId6"/>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 Placeholder 3">
                <a:extLst>
                  <a:ext uri="{FF2B5EF4-FFF2-40B4-BE49-F238E27FC236}">
                    <a16:creationId xmlns:a16="http://schemas.microsoft.com/office/drawing/2014/main" id="{D819B64C-4208-4141-BB0D-3A2480DA4F94}"/>
                  </a:ext>
                </a:extLst>
              </p:cNvPr>
              <p:cNvSpPr txBox="1">
                <a:spLocks/>
              </p:cNvSpPr>
              <p:nvPr/>
            </p:nvSpPr>
            <p:spPr>
              <a:xfrm>
                <a:off x="7848600" y="4649903"/>
                <a:ext cx="1828800" cy="38863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14:m>
                  <m:oMathPara xmlns:m="http://schemas.openxmlformats.org/officeDocument/2006/math">
                    <m:oMathParaPr>
                      <m:jc m:val="centerGroup"/>
                    </m:oMathParaPr>
                    <m:oMath xmlns:m="http://schemas.openxmlformats.org/officeDocument/2006/math">
                      <m:r>
                        <a:rPr lang="en-US" sz="1800" b="0" i="1" smtClean="0">
                          <a:solidFill>
                            <a:schemeClr val="accent5"/>
                          </a:solidFill>
                          <a:latin typeface="Cambria Math" panose="02040503050406030204" pitchFamily="18" charset="0"/>
                          <a:ea typeface="Cambria Math" panose="02040503050406030204" pitchFamily="18" charset="0"/>
                        </a:rPr>
                        <m:t>0.6≲</m:t>
                      </m:r>
                      <m:r>
                        <a:rPr lang="en-US" sz="1800" b="0" i="1" smtClean="0">
                          <a:solidFill>
                            <a:schemeClr val="accent5"/>
                          </a:solidFill>
                          <a:latin typeface="Cambria Math" panose="02040503050406030204" pitchFamily="18" charset="0"/>
                        </a:rPr>
                        <m:t>𝑃𝑟</m:t>
                      </m:r>
                      <m:r>
                        <a:rPr lang="en-US" sz="1800" b="0" i="1" smtClean="0">
                          <a:solidFill>
                            <a:schemeClr val="accent5"/>
                          </a:solidFill>
                          <a:latin typeface="Cambria Math" panose="02040503050406030204" pitchFamily="18" charset="0"/>
                          <a:ea typeface="Cambria Math" panose="02040503050406030204" pitchFamily="18" charset="0"/>
                        </a:rPr>
                        <m:t>≲</m:t>
                      </m:r>
                      <m:r>
                        <a:rPr lang="en-US" sz="1800" b="0" i="1" smtClean="0">
                          <a:solidFill>
                            <a:schemeClr val="accent5"/>
                          </a:solidFill>
                          <a:latin typeface="Cambria Math" panose="02040503050406030204" pitchFamily="18" charset="0"/>
                        </a:rPr>
                        <m:t>60</m:t>
                      </m:r>
                    </m:oMath>
                  </m:oMathPara>
                </a14:m>
                <a:endParaRPr lang="en-US" sz="1800">
                  <a:solidFill>
                    <a:schemeClr val="accent5"/>
                  </a:solidFill>
                </a:endParaRPr>
              </a:p>
            </p:txBody>
          </p:sp>
        </mc:Choice>
        <mc:Fallback xmlns="">
          <p:sp>
            <p:nvSpPr>
              <p:cNvPr id="13" name="Text Placeholder 3">
                <a:extLst>
                  <a:ext uri="{FF2B5EF4-FFF2-40B4-BE49-F238E27FC236}">
                    <a16:creationId xmlns:a16="http://schemas.microsoft.com/office/drawing/2014/main" id="{D819B64C-4208-4141-BB0D-3A2480DA4F94}"/>
                  </a:ext>
                </a:extLst>
              </p:cNvPr>
              <p:cNvSpPr txBox="1">
                <a:spLocks noRot="1" noChangeAspect="1" noMove="1" noResize="1" noEditPoints="1" noAdjustHandles="1" noChangeArrowheads="1" noChangeShapeType="1" noTextEdit="1"/>
              </p:cNvSpPr>
              <p:nvPr/>
            </p:nvSpPr>
            <p:spPr>
              <a:xfrm>
                <a:off x="7848600" y="4649903"/>
                <a:ext cx="1828800" cy="388637"/>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 Placeholder 3">
                <a:extLst>
                  <a:ext uri="{FF2B5EF4-FFF2-40B4-BE49-F238E27FC236}">
                    <a16:creationId xmlns:a16="http://schemas.microsoft.com/office/drawing/2014/main" id="{1BCA2885-94B8-40D4-9A53-20546209261A}"/>
                  </a:ext>
                </a:extLst>
              </p:cNvPr>
              <p:cNvSpPr txBox="1">
                <a:spLocks/>
              </p:cNvSpPr>
              <p:nvPr/>
            </p:nvSpPr>
            <p:spPr>
              <a:xfrm>
                <a:off x="7848600" y="5043226"/>
                <a:ext cx="2209800" cy="458423"/>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14:m>
                  <m:oMathPara xmlns:m="http://schemas.openxmlformats.org/officeDocument/2006/math">
                    <m:oMathParaPr>
                      <m:jc m:val="centerGroup"/>
                    </m:oMathParaPr>
                    <m:oMath xmlns:m="http://schemas.openxmlformats.org/officeDocument/2006/math">
                      <m:sSub>
                        <m:sSubPr>
                          <m:ctrlPr>
                            <a:rPr lang="en-US" sz="1800" b="0" i="1" smtClean="0">
                              <a:solidFill>
                                <a:schemeClr val="accent5"/>
                              </a:solidFill>
                              <a:latin typeface="Cambria Math" panose="02040503050406030204" pitchFamily="18" charset="0"/>
                              <a:ea typeface="Cambria Math" panose="02040503050406030204" pitchFamily="18" charset="0"/>
                            </a:rPr>
                          </m:ctrlPr>
                        </m:sSubPr>
                        <m:e>
                          <m:r>
                            <a:rPr lang="en-US" sz="1800" b="0" i="1" smtClean="0">
                              <a:solidFill>
                                <a:schemeClr val="accent5"/>
                              </a:solidFill>
                              <a:latin typeface="Cambria Math" panose="02040503050406030204" pitchFamily="18" charset="0"/>
                              <a:ea typeface="Cambria Math" panose="02040503050406030204" pitchFamily="18" charset="0"/>
                            </a:rPr>
                            <m:t>𝑅𝑒</m:t>
                          </m:r>
                        </m:e>
                        <m:sub>
                          <m:r>
                            <a:rPr lang="en-US" sz="1800" b="0" i="1" smtClean="0">
                              <a:solidFill>
                                <a:schemeClr val="accent5"/>
                              </a:solidFill>
                              <a:latin typeface="Cambria Math" panose="02040503050406030204" pitchFamily="18" charset="0"/>
                              <a:ea typeface="Cambria Math" panose="02040503050406030204" pitchFamily="18" charset="0"/>
                            </a:rPr>
                            <m:t>𝑥</m:t>
                          </m:r>
                          <m:r>
                            <a:rPr lang="en-US" sz="1800" b="0" i="1" smtClean="0">
                              <a:solidFill>
                                <a:schemeClr val="accent5"/>
                              </a:solidFill>
                              <a:latin typeface="Cambria Math" panose="02040503050406030204" pitchFamily="18" charset="0"/>
                              <a:ea typeface="Cambria Math" panose="02040503050406030204" pitchFamily="18" charset="0"/>
                            </a:rPr>
                            <m:t>,</m:t>
                          </m:r>
                          <m:r>
                            <a:rPr lang="en-US" sz="1800" b="0" i="1" smtClean="0">
                              <a:solidFill>
                                <a:schemeClr val="accent5"/>
                              </a:solidFill>
                              <a:latin typeface="Cambria Math" panose="02040503050406030204" pitchFamily="18" charset="0"/>
                              <a:ea typeface="Cambria Math" panose="02040503050406030204" pitchFamily="18" charset="0"/>
                            </a:rPr>
                            <m:t>𝑐</m:t>
                          </m:r>
                        </m:sub>
                      </m:sSub>
                      <m:r>
                        <a:rPr lang="en-US" sz="1800" b="0" i="1" smtClean="0">
                          <a:solidFill>
                            <a:schemeClr val="accent5"/>
                          </a:solidFill>
                          <a:latin typeface="Cambria Math" panose="02040503050406030204" pitchFamily="18" charset="0"/>
                          <a:ea typeface="Cambria Math" panose="02040503050406030204" pitchFamily="18" charset="0"/>
                        </a:rPr>
                        <m:t>≲</m:t>
                      </m:r>
                      <m:sSub>
                        <m:sSubPr>
                          <m:ctrlPr>
                            <a:rPr lang="en-US" sz="1800" b="0" i="1" smtClean="0">
                              <a:solidFill>
                                <a:schemeClr val="accent5"/>
                              </a:solidFill>
                              <a:latin typeface="Cambria Math" panose="02040503050406030204" pitchFamily="18" charset="0"/>
                              <a:ea typeface="Cambria Math" panose="02040503050406030204" pitchFamily="18" charset="0"/>
                            </a:rPr>
                          </m:ctrlPr>
                        </m:sSubPr>
                        <m:e>
                          <m:r>
                            <a:rPr lang="en-US" sz="1800" b="0" i="1" smtClean="0">
                              <a:solidFill>
                                <a:schemeClr val="accent5"/>
                              </a:solidFill>
                              <a:latin typeface="Cambria Math" panose="02040503050406030204" pitchFamily="18" charset="0"/>
                              <a:ea typeface="Cambria Math" panose="02040503050406030204" pitchFamily="18" charset="0"/>
                            </a:rPr>
                            <m:t>𝑅𝑒</m:t>
                          </m:r>
                        </m:e>
                        <m:sub>
                          <m:r>
                            <a:rPr lang="en-US" sz="1800" b="0" i="1" smtClean="0">
                              <a:solidFill>
                                <a:schemeClr val="accent5"/>
                              </a:solidFill>
                              <a:latin typeface="Cambria Math" panose="02040503050406030204" pitchFamily="18" charset="0"/>
                              <a:ea typeface="Cambria Math" panose="02040503050406030204" pitchFamily="18" charset="0"/>
                            </a:rPr>
                            <m:t>𝐿</m:t>
                          </m:r>
                        </m:sub>
                      </m:sSub>
                      <m:r>
                        <a:rPr lang="en-US" sz="1800" b="0" i="1" smtClean="0">
                          <a:solidFill>
                            <a:schemeClr val="accent5"/>
                          </a:solidFill>
                          <a:latin typeface="Cambria Math" panose="02040503050406030204" pitchFamily="18" charset="0"/>
                          <a:ea typeface="Cambria Math" panose="02040503050406030204" pitchFamily="18" charset="0"/>
                        </a:rPr>
                        <m:t>≲</m:t>
                      </m:r>
                      <m:sSup>
                        <m:sSupPr>
                          <m:ctrlPr>
                            <a:rPr lang="en-US" sz="1800" b="0" i="1" smtClean="0">
                              <a:solidFill>
                                <a:schemeClr val="accent5"/>
                              </a:solidFill>
                              <a:latin typeface="Cambria Math" panose="02040503050406030204" pitchFamily="18" charset="0"/>
                              <a:ea typeface="Cambria Math" panose="02040503050406030204" pitchFamily="18" charset="0"/>
                            </a:rPr>
                          </m:ctrlPr>
                        </m:sSupPr>
                        <m:e>
                          <m:r>
                            <a:rPr lang="en-US" sz="1800" b="0" i="1" smtClean="0">
                              <a:solidFill>
                                <a:schemeClr val="accent5"/>
                              </a:solidFill>
                              <a:latin typeface="Cambria Math" panose="02040503050406030204" pitchFamily="18" charset="0"/>
                              <a:ea typeface="Cambria Math" panose="02040503050406030204" pitchFamily="18" charset="0"/>
                            </a:rPr>
                            <m:t>10</m:t>
                          </m:r>
                        </m:e>
                        <m:sup>
                          <m:r>
                            <a:rPr lang="en-US" sz="1800" b="0" i="1" smtClean="0">
                              <a:solidFill>
                                <a:schemeClr val="accent5"/>
                              </a:solidFill>
                              <a:latin typeface="Cambria Math" panose="02040503050406030204" pitchFamily="18" charset="0"/>
                              <a:ea typeface="Cambria Math" panose="02040503050406030204" pitchFamily="18" charset="0"/>
                            </a:rPr>
                            <m:t>8</m:t>
                          </m:r>
                        </m:sup>
                      </m:sSup>
                    </m:oMath>
                  </m:oMathPara>
                </a14:m>
                <a:endParaRPr lang="en-US" sz="1800">
                  <a:solidFill>
                    <a:schemeClr val="accent5"/>
                  </a:solidFill>
                </a:endParaRPr>
              </a:p>
            </p:txBody>
          </p:sp>
        </mc:Choice>
        <mc:Fallback xmlns="">
          <p:sp>
            <p:nvSpPr>
              <p:cNvPr id="15" name="Text Placeholder 3">
                <a:extLst>
                  <a:ext uri="{FF2B5EF4-FFF2-40B4-BE49-F238E27FC236}">
                    <a16:creationId xmlns:a16="http://schemas.microsoft.com/office/drawing/2014/main" id="{1BCA2885-94B8-40D4-9A53-20546209261A}"/>
                  </a:ext>
                </a:extLst>
              </p:cNvPr>
              <p:cNvSpPr txBox="1">
                <a:spLocks noRot="1" noChangeAspect="1" noMove="1" noResize="1" noEditPoints="1" noAdjustHandles="1" noChangeArrowheads="1" noChangeShapeType="1" noTextEdit="1"/>
              </p:cNvSpPr>
              <p:nvPr/>
            </p:nvSpPr>
            <p:spPr>
              <a:xfrm>
                <a:off x="7848600" y="5043226"/>
                <a:ext cx="2209800" cy="458423"/>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2D6DC01-181D-49B8-BA34-4036B30C31EF}"/>
                  </a:ext>
                </a:extLst>
              </p:cNvPr>
              <p:cNvSpPr txBox="1"/>
              <p:nvPr/>
            </p:nvSpPr>
            <p:spPr>
              <a:xfrm>
                <a:off x="609596" y="5432049"/>
                <a:ext cx="3810002" cy="658514"/>
              </a:xfrm>
              <a:prstGeom prst="rect">
                <a:avLst/>
              </a:prstGeom>
              <a:noFill/>
            </p:spPr>
            <p:txBody>
              <a:bodyPr wrap="square" rtlCol="0">
                <a:spAutoFit/>
              </a:bodyPr>
              <a:lstStyle/>
              <a:p>
                <a:r>
                  <a:rPr lang="en-US"/>
                  <a:t>where, A is a constant estimated from the critical Reynolds Number,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𝑅𝑒</m:t>
                        </m:r>
                      </m:e>
                      <m:sub>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𝑐</m:t>
                        </m:r>
                      </m:sub>
                    </m:sSub>
                  </m:oMath>
                </a14:m>
                <a:endParaRPr lang="en-US"/>
              </a:p>
            </p:txBody>
          </p:sp>
        </mc:Choice>
        <mc:Fallback xmlns="">
          <p:sp>
            <p:nvSpPr>
              <p:cNvPr id="17" name="TextBox 16">
                <a:extLst>
                  <a:ext uri="{FF2B5EF4-FFF2-40B4-BE49-F238E27FC236}">
                    <a16:creationId xmlns:a16="http://schemas.microsoft.com/office/drawing/2014/main" id="{62D6DC01-181D-49B8-BA34-4036B30C31EF}"/>
                  </a:ext>
                </a:extLst>
              </p:cNvPr>
              <p:cNvSpPr txBox="1">
                <a:spLocks noRot="1" noChangeAspect="1" noMove="1" noResize="1" noEditPoints="1" noAdjustHandles="1" noChangeArrowheads="1" noChangeShapeType="1" noTextEdit="1"/>
              </p:cNvSpPr>
              <p:nvPr/>
            </p:nvSpPr>
            <p:spPr>
              <a:xfrm>
                <a:off x="609596" y="5432049"/>
                <a:ext cx="3810002" cy="658514"/>
              </a:xfrm>
              <a:prstGeom prst="rect">
                <a:avLst/>
              </a:prstGeom>
              <a:blipFill>
                <a:blip r:embed="rId9"/>
                <a:stretch>
                  <a:fillRect l="-1280" t="-4630" b="-12963"/>
                </a:stretch>
              </a:blipFill>
            </p:spPr>
            <p:txBody>
              <a:bodyPr/>
              <a:lstStyle/>
              <a:p>
                <a:r>
                  <a:rPr lang="en-US">
                    <a:noFill/>
                  </a:rPr>
                  <a:t> </a:t>
                </a:r>
              </a:p>
            </p:txBody>
          </p:sp>
        </mc:Fallback>
      </mc:AlternateContent>
    </p:spTree>
    <p:extLst>
      <p:ext uri="{BB962C8B-B14F-4D97-AF65-F5344CB8AC3E}">
        <p14:creationId xmlns:p14="http://schemas.microsoft.com/office/powerpoint/2010/main" val="15276576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0A1025A-3CF8-468E-AD3A-5806F94B2036}"/>
              </a:ext>
            </a:extLst>
          </p:cNvPr>
          <p:cNvSpPr>
            <a:spLocks noGrp="1"/>
          </p:cNvSpPr>
          <p:nvPr>
            <p:ph type="sldNum" sz="quarter" idx="11"/>
          </p:nvPr>
        </p:nvSpPr>
        <p:spPr/>
        <p:txBody>
          <a:bodyPr/>
          <a:lstStyle/>
          <a:p>
            <a:fld id="{F0D23093-2AB0-F74C-B865-1A12A15B650E}" type="slidenum">
              <a:rPr lang="en-US" smtClean="0"/>
              <a:pPr/>
              <a:t>11</a:t>
            </a:fld>
            <a:endParaRPr lang="en-US"/>
          </a:p>
        </p:txBody>
      </p:sp>
      <p:sp>
        <p:nvSpPr>
          <p:cNvPr id="3" name="Title 2">
            <a:extLst>
              <a:ext uri="{FF2B5EF4-FFF2-40B4-BE49-F238E27FC236}">
                <a16:creationId xmlns:a16="http://schemas.microsoft.com/office/drawing/2014/main" id="{E602FFE5-A6B1-40CB-BEB4-EA48651F3246}"/>
              </a:ext>
            </a:extLst>
          </p:cNvPr>
          <p:cNvSpPr>
            <a:spLocks noGrp="1"/>
          </p:cNvSpPr>
          <p:nvPr>
            <p:ph type="title"/>
          </p:nvPr>
        </p:nvSpPr>
        <p:spPr/>
        <p:txBody>
          <a:bodyPr/>
          <a:lstStyle/>
          <a:p>
            <a:r>
              <a:rPr lang="en-US"/>
              <a:t>Laminar &amp; Turbulent Flow: Constant Heat Flux</a:t>
            </a:r>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895A4739-0ADE-4E20-8A3A-261A39EF2FB4}"/>
                  </a:ext>
                </a:extLst>
              </p:cNvPr>
              <p:cNvSpPr>
                <a:spLocks noGrp="1"/>
              </p:cNvSpPr>
              <p:nvPr>
                <p:ph type="body" sz="quarter" idx="13"/>
              </p:nvPr>
            </p:nvSpPr>
            <p:spPr>
              <a:xfrm>
                <a:off x="609599" y="762000"/>
                <a:ext cx="10972799" cy="1524000"/>
              </a:xfrm>
            </p:spPr>
            <p:txBody>
              <a:bodyPr>
                <a:normAutofit/>
              </a:bodyPr>
              <a:lstStyle/>
              <a:p>
                <a:r>
                  <a:rPr lang="en-US" sz="1800"/>
                  <a:t>In certain heating and cooling applications, such as electronics and food processing industries, the wall heat flux is known. For such applications, the local wall temperature distribution becomes the key variable of interest.</a:t>
                </a:r>
              </a:p>
              <a:p>
                <a:r>
                  <a:rPr lang="en-US" sz="1800"/>
                  <a:t>The local Nusselt number relations for a flat plate with a constant heat flux </a:t>
                </a:r>
                <a14:m>
                  <m:oMath xmlns:m="http://schemas.openxmlformats.org/officeDocument/2006/math">
                    <m:d>
                      <m:dPr>
                        <m:ctrlPr>
                          <a:rPr lang="en-US" sz="1800" i="1" smtClean="0">
                            <a:latin typeface="Cambria Math" panose="02040503050406030204" pitchFamily="18" charset="0"/>
                          </a:rPr>
                        </m:ctrlPr>
                      </m:dPr>
                      <m:e>
                        <m:sSub>
                          <m:sSubPr>
                            <m:ctrlPr>
                              <a:rPr lang="en-US" sz="1800" b="0" i="1" smtClean="0">
                                <a:latin typeface="Cambria Math" panose="02040503050406030204" pitchFamily="18" charset="0"/>
                              </a:rPr>
                            </m:ctrlPr>
                          </m:sSubPr>
                          <m:e>
                            <m:sSup>
                              <m:sSupPr>
                                <m:ctrlPr>
                                  <a:rPr lang="en-US" sz="1800" i="1">
                                    <a:latin typeface="Cambria Math" panose="02040503050406030204" pitchFamily="18" charset="0"/>
                                  </a:rPr>
                                </m:ctrlPr>
                              </m:sSupPr>
                              <m:e>
                                <m:r>
                                  <a:rPr lang="en-US" sz="1800" i="1">
                                    <a:latin typeface="Cambria Math" panose="02040503050406030204" pitchFamily="18" charset="0"/>
                                  </a:rPr>
                                  <m:t>𝑞</m:t>
                                </m:r>
                              </m:e>
                              <m:sup>
                                <m:r>
                                  <a:rPr lang="en-US" sz="1800" i="1">
                                    <a:latin typeface="Cambria Math" panose="02040503050406030204" pitchFamily="18" charset="0"/>
                                  </a:rPr>
                                  <m:t>′′</m:t>
                                </m:r>
                              </m:sup>
                            </m:sSup>
                          </m:e>
                          <m:sub>
                            <m:r>
                              <a:rPr lang="en-US" sz="1800" b="0" i="1" smtClean="0">
                                <a:latin typeface="Cambria Math" panose="02040503050406030204" pitchFamily="18" charset="0"/>
                              </a:rPr>
                              <m:t>𝑠</m:t>
                            </m:r>
                          </m:sub>
                        </m:sSub>
                      </m:e>
                    </m:d>
                  </m:oMath>
                </a14:m>
                <a:r>
                  <a:rPr lang="en-US" sz="1800"/>
                  <a:t> are:</a:t>
                </a:r>
              </a:p>
            </p:txBody>
          </p:sp>
        </mc:Choice>
        <mc:Fallback xmlns="">
          <p:sp>
            <p:nvSpPr>
              <p:cNvPr id="4" name="Text Placeholder 3">
                <a:extLst>
                  <a:ext uri="{FF2B5EF4-FFF2-40B4-BE49-F238E27FC236}">
                    <a16:creationId xmlns:a16="http://schemas.microsoft.com/office/drawing/2014/main" id="{895A4739-0ADE-4E20-8A3A-261A39EF2FB4}"/>
                  </a:ext>
                </a:extLst>
              </p:cNvPr>
              <p:cNvSpPr>
                <a:spLocks noGrp="1" noRot="1" noChangeAspect="1" noMove="1" noResize="1" noEditPoints="1" noAdjustHandles="1" noChangeArrowheads="1" noChangeShapeType="1" noTextEdit="1"/>
              </p:cNvSpPr>
              <p:nvPr>
                <p:ph type="body" sz="quarter" idx="13"/>
              </p:nvPr>
            </p:nvSpPr>
            <p:spPr>
              <a:xfrm>
                <a:off x="609599" y="762000"/>
                <a:ext cx="10972799" cy="1524000"/>
              </a:xfrm>
              <a:blipFill>
                <a:blip r:embed="rId3"/>
                <a:stretch>
                  <a:fillRect l="-333" t="-36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74AA8F22-FD7E-4E36-9BF5-2C558D1131C9}"/>
                  </a:ext>
                </a:extLst>
              </p:cNvPr>
              <p:cNvSpPr/>
              <p:nvPr/>
            </p:nvSpPr>
            <p:spPr>
              <a:xfrm>
                <a:off x="4881945" y="2867962"/>
                <a:ext cx="2428109" cy="664875"/>
              </a:xfrm>
              <a:prstGeom prst="rect">
                <a:avLst/>
              </a:prstGeom>
              <a:solidFill>
                <a:schemeClr val="accent2"/>
              </a:solidFill>
              <a:ln>
                <a:noFill/>
              </a:ln>
              <a:effectLst>
                <a:outerShdw blurRad="50800" dist="38100" dir="2700000" algn="tl" rotWithShape="0">
                  <a:prstClr val="black">
                    <a:alpha val="40000"/>
                  </a:prstClr>
                </a:outerShdw>
              </a:effectLst>
            </p:spPr>
            <p:txBody>
              <a:bodyP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𝑁𝑢</m:t>
                          </m:r>
                        </m:e>
                        <m:sub>
                          <m:r>
                            <a:rPr lang="en-US" b="0" i="1" smtClean="0">
                              <a:latin typeface="Cambria Math" panose="02040503050406030204" pitchFamily="18" charset="0"/>
                            </a:rPr>
                            <m:t>𝑥</m:t>
                          </m:r>
                        </m:sub>
                      </m:sSub>
                      <m:r>
                        <a:rPr lang="en-US" i="1">
                          <a:latin typeface="Cambria Math" panose="02040503050406030204" pitchFamily="18" charset="0"/>
                        </a:rPr>
                        <m:t>=</m:t>
                      </m:r>
                      <m:r>
                        <a:rPr lang="en-US" b="0" i="1" smtClean="0">
                          <a:latin typeface="Cambria Math" panose="02040503050406030204" pitchFamily="18" charset="0"/>
                        </a:rPr>
                        <m:t>0.0308</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𝑅𝑒</m:t>
                              </m:r>
                            </m:e>
                            <m:sub>
                              <m:r>
                                <a:rPr lang="en-US" b="0" i="1" smtClean="0">
                                  <a:latin typeface="Cambria Math" panose="02040503050406030204" pitchFamily="18" charset="0"/>
                                </a:rPr>
                                <m:t>𝑥</m:t>
                              </m:r>
                            </m:sub>
                          </m:sSub>
                        </m:e>
                        <m:sup>
                          <m:f>
                            <m:fPr>
                              <m:ctrlPr>
                                <a:rPr lang="en-US" b="0" i="1" smtClean="0">
                                  <a:latin typeface="Cambria Math" panose="02040503050406030204" pitchFamily="18" charset="0"/>
                                </a:rPr>
                              </m:ctrlPr>
                            </m:fPr>
                            <m:num>
                              <m:r>
                                <a:rPr lang="en-US" b="0" i="1" smtClean="0">
                                  <a:latin typeface="Cambria Math" panose="02040503050406030204" pitchFamily="18" charset="0"/>
                                </a:rPr>
                                <m:t>4</m:t>
                              </m:r>
                            </m:num>
                            <m:den>
                              <m:r>
                                <a:rPr lang="en-US" b="0" i="1" smtClean="0">
                                  <a:latin typeface="Cambria Math" panose="02040503050406030204" pitchFamily="18" charset="0"/>
                                </a:rPr>
                                <m:t>5</m:t>
                              </m:r>
                            </m:den>
                          </m:f>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𝑃𝑟</m:t>
                          </m:r>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sup>
                      </m:sSup>
                    </m:oMath>
                  </m:oMathPara>
                </a14:m>
                <a:endParaRPr lang="en-US" i="1">
                  <a:latin typeface="Cambria Math" panose="02040503050406030204" pitchFamily="18" charset="0"/>
                </a:endParaRPr>
              </a:p>
            </p:txBody>
          </p:sp>
        </mc:Choice>
        <mc:Fallback xmlns="">
          <p:sp>
            <p:nvSpPr>
              <p:cNvPr id="6" name="Rectangle 5">
                <a:extLst>
                  <a:ext uri="{FF2B5EF4-FFF2-40B4-BE49-F238E27FC236}">
                    <a16:creationId xmlns:a16="http://schemas.microsoft.com/office/drawing/2014/main" id="{74AA8F22-FD7E-4E36-9BF5-2C558D1131C9}"/>
                  </a:ext>
                </a:extLst>
              </p:cNvPr>
              <p:cNvSpPr>
                <a:spLocks noRot="1" noChangeAspect="1" noMove="1" noResize="1" noEditPoints="1" noAdjustHandles="1" noChangeArrowheads="1" noChangeShapeType="1" noTextEdit="1"/>
              </p:cNvSpPr>
              <p:nvPr/>
            </p:nvSpPr>
            <p:spPr>
              <a:xfrm>
                <a:off x="4881945" y="2867962"/>
                <a:ext cx="2428109" cy="664875"/>
              </a:xfrm>
              <a:prstGeom prst="rect">
                <a:avLst/>
              </a:prstGeom>
              <a:blipFill>
                <a:blip r:embed="rId4"/>
                <a:stretch>
                  <a:fillRect/>
                </a:stretch>
              </a:blipFill>
              <a:ln>
                <a:noFill/>
              </a:ln>
              <a:effectLst>
                <a:outerShdw blurRad="50800" dist="38100" dir="2700000" algn="tl"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B1D9BFB5-0CFE-4733-9985-755E5D0A67B8}"/>
                  </a:ext>
                </a:extLst>
              </p:cNvPr>
              <p:cNvSpPr/>
              <p:nvPr/>
            </p:nvSpPr>
            <p:spPr>
              <a:xfrm>
                <a:off x="4881945" y="1953562"/>
                <a:ext cx="2428109" cy="664875"/>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𝑁𝑢</m:t>
                          </m:r>
                        </m:e>
                        <m:sub>
                          <m:r>
                            <a:rPr lang="en-US" b="0" i="1" smtClean="0">
                              <a:latin typeface="Cambria Math" panose="02040503050406030204" pitchFamily="18" charset="0"/>
                            </a:rPr>
                            <m:t>𝑥</m:t>
                          </m:r>
                        </m:sub>
                      </m:sSub>
                      <m:r>
                        <a:rPr lang="en-US" b="0" i="1" smtClean="0">
                          <a:latin typeface="Cambria Math" panose="02040503050406030204" pitchFamily="18" charset="0"/>
                        </a:rPr>
                        <m:t>=0.453</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𝑅𝑒</m:t>
                              </m:r>
                            </m:e>
                            <m:sub>
                              <m:r>
                                <a:rPr lang="en-US" b="0" i="1" smtClean="0">
                                  <a:latin typeface="Cambria Math" panose="02040503050406030204" pitchFamily="18" charset="0"/>
                                </a:rPr>
                                <m:t>𝑥</m:t>
                              </m:r>
                            </m:sub>
                          </m:sSub>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𝑃𝑟</m:t>
                          </m:r>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sup>
                      </m:sSup>
                    </m:oMath>
                  </m:oMathPara>
                </a14:m>
                <a:endParaRPr i="1">
                  <a:latin typeface="Cambria Math" panose="02040503050406030204" pitchFamily="18" charset="0"/>
                </a:endParaRPr>
              </a:p>
            </p:txBody>
          </p:sp>
        </mc:Choice>
        <mc:Fallback xmlns="">
          <p:sp>
            <p:nvSpPr>
              <p:cNvPr id="8" name="Rectangle 7">
                <a:extLst>
                  <a:ext uri="{FF2B5EF4-FFF2-40B4-BE49-F238E27FC236}">
                    <a16:creationId xmlns:a16="http://schemas.microsoft.com/office/drawing/2014/main" id="{B1D9BFB5-0CFE-4733-9985-755E5D0A67B8}"/>
                  </a:ext>
                </a:extLst>
              </p:cNvPr>
              <p:cNvSpPr>
                <a:spLocks noRot="1" noChangeAspect="1" noMove="1" noResize="1" noEditPoints="1" noAdjustHandles="1" noChangeArrowheads="1" noChangeShapeType="1" noTextEdit="1"/>
              </p:cNvSpPr>
              <p:nvPr/>
            </p:nvSpPr>
            <p:spPr>
              <a:xfrm>
                <a:off x="4881945" y="1953562"/>
                <a:ext cx="2428109" cy="664875"/>
              </a:xfrm>
              <a:prstGeom prst="rect">
                <a:avLst/>
              </a:prstGeom>
              <a:blipFill>
                <a:blip r:embed="rId5"/>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10" name="Text Placeholder 3">
            <a:extLst>
              <a:ext uri="{FF2B5EF4-FFF2-40B4-BE49-F238E27FC236}">
                <a16:creationId xmlns:a16="http://schemas.microsoft.com/office/drawing/2014/main" id="{EB97A834-C99F-4D6A-8811-5A4FAD9CECA0}"/>
              </a:ext>
            </a:extLst>
          </p:cNvPr>
          <p:cNvSpPr txBox="1">
            <a:spLocks/>
          </p:cNvSpPr>
          <p:nvPr/>
        </p:nvSpPr>
        <p:spPr>
          <a:xfrm>
            <a:off x="2895607" y="2112437"/>
            <a:ext cx="1905000" cy="347124"/>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a:t>Laminar Flow:</a:t>
            </a:r>
          </a:p>
        </p:txBody>
      </p:sp>
      <p:sp>
        <p:nvSpPr>
          <p:cNvPr id="12" name="Text Placeholder 3">
            <a:extLst>
              <a:ext uri="{FF2B5EF4-FFF2-40B4-BE49-F238E27FC236}">
                <a16:creationId xmlns:a16="http://schemas.microsoft.com/office/drawing/2014/main" id="{97B0EF74-8B6B-4658-9E78-77B2BF0CAF6D}"/>
              </a:ext>
            </a:extLst>
          </p:cNvPr>
          <p:cNvSpPr txBox="1">
            <a:spLocks/>
          </p:cNvSpPr>
          <p:nvPr/>
        </p:nvSpPr>
        <p:spPr>
          <a:xfrm>
            <a:off x="2895607" y="3026837"/>
            <a:ext cx="1905000" cy="347124"/>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a:t>Turbulent Flow:</a:t>
            </a:r>
          </a:p>
        </p:txBody>
      </p:sp>
      <mc:AlternateContent xmlns:mc="http://schemas.openxmlformats.org/markup-compatibility/2006" xmlns:a14="http://schemas.microsoft.com/office/drawing/2010/main">
        <mc:Choice Requires="a14">
          <p:sp>
            <p:nvSpPr>
              <p:cNvPr id="14" name="Text Placeholder 3">
                <a:extLst>
                  <a:ext uri="{FF2B5EF4-FFF2-40B4-BE49-F238E27FC236}">
                    <a16:creationId xmlns:a16="http://schemas.microsoft.com/office/drawing/2014/main" id="{7E1AF9FA-DC19-41C5-9720-07C987CB48B6}"/>
                  </a:ext>
                </a:extLst>
              </p:cNvPr>
              <p:cNvSpPr txBox="1">
                <a:spLocks/>
              </p:cNvSpPr>
              <p:nvPr/>
            </p:nvSpPr>
            <p:spPr>
              <a:xfrm>
                <a:off x="7341156" y="3006080"/>
                <a:ext cx="1828800" cy="38863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14:m>
                  <m:oMathPara xmlns:m="http://schemas.openxmlformats.org/officeDocument/2006/math">
                    <m:oMathParaPr>
                      <m:jc m:val="centerGroup"/>
                    </m:oMathParaPr>
                    <m:oMath xmlns:m="http://schemas.openxmlformats.org/officeDocument/2006/math">
                      <m:r>
                        <a:rPr lang="en-US" sz="1800" b="0" i="1" smtClean="0">
                          <a:solidFill>
                            <a:schemeClr val="accent5"/>
                          </a:solidFill>
                          <a:latin typeface="Cambria Math" panose="02040503050406030204" pitchFamily="18" charset="0"/>
                          <a:ea typeface="Cambria Math" panose="02040503050406030204" pitchFamily="18" charset="0"/>
                        </a:rPr>
                        <m:t>0.6≲</m:t>
                      </m:r>
                      <m:r>
                        <a:rPr lang="en-US" sz="1800" b="0" i="1" smtClean="0">
                          <a:solidFill>
                            <a:schemeClr val="accent5"/>
                          </a:solidFill>
                          <a:latin typeface="Cambria Math" panose="02040503050406030204" pitchFamily="18" charset="0"/>
                        </a:rPr>
                        <m:t>𝑃𝑟</m:t>
                      </m:r>
                      <m:r>
                        <a:rPr lang="en-US" sz="1800" b="0" i="1" smtClean="0">
                          <a:solidFill>
                            <a:schemeClr val="accent5"/>
                          </a:solidFill>
                          <a:latin typeface="Cambria Math" panose="02040503050406030204" pitchFamily="18" charset="0"/>
                          <a:ea typeface="Cambria Math" panose="02040503050406030204" pitchFamily="18" charset="0"/>
                        </a:rPr>
                        <m:t>≲</m:t>
                      </m:r>
                      <m:r>
                        <a:rPr lang="en-US" sz="1800" b="0" i="1" smtClean="0">
                          <a:solidFill>
                            <a:schemeClr val="accent5"/>
                          </a:solidFill>
                          <a:latin typeface="Cambria Math" panose="02040503050406030204" pitchFamily="18" charset="0"/>
                        </a:rPr>
                        <m:t>60</m:t>
                      </m:r>
                    </m:oMath>
                  </m:oMathPara>
                </a14:m>
                <a:endParaRPr lang="en-US" sz="1800">
                  <a:solidFill>
                    <a:schemeClr val="accent5"/>
                  </a:solidFill>
                </a:endParaRPr>
              </a:p>
            </p:txBody>
          </p:sp>
        </mc:Choice>
        <mc:Fallback xmlns="">
          <p:sp>
            <p:nvSpPr>
              <p:cNvPr id="14" name="Text Placeholder 3">
                <a:extLst>
                  <a:ext uri="{FF2B5EF4-FFF2-40B4-BE49-F238E27FC236}">
                    <a16:creationId xmlns:a16="http://schemas.microsoft.com/office/drawing/2014/main" id="{7E1AF9FA-DC19-41C5-9720-07C987CB48B6}"/>
                  </a:ext>
                </a:extLst>
              </p:cNvPr>
              <p:cNvSpPr txBox="1">
                <a:spLocks noRot="1" noChangeAspect="1" noMove="1" noResize="1" noEditPoints="1" noAdjustHandles="1" noChangeArrowheads="1" noChangeShapeType="1" noTextEdit="1"/>
              </p:cNvSpPr>
              <p:nvPr/>
            </p:nvSpPr>
            <p:spPr>
              <a:xfrm>
                <a:off x="7341156" y="3006080"/>
                <a:ext cx="1828800" cy="38863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 Placeholder 3">
                <a:extLst>
                  <a:ext uri="{FF2B5EF4-FFF2-40B4-BE49-F238E27FC236}">
                    <a16:creationId xmlns:a16="http://schemas.microsoft.com/office/drawing/2014/main" id="{ECF0CD82-EA0A-4C7B-8774-7BB8524A6E7A}"/>
                  </a:ext>
                </a:extLst>
              </p:cNvPr>
              <p:cNvSpPr txBox="1">
                <a:spLocks/>
              </p:cNvSpPr>
              <p:nvPr/>
            </p:nvSpPr>
            <p:spPr>
              <a:xfrm>
                <a:off x="7341156" y="2091680"/>
                <a:ext cx="1219200" cy="38863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14:m>
                  <m:oMathPara xmlns:m="http://schemas.openxmlformats.org/officeDocument/2006/math">
                    <m:oMathParaPr>
                      <m:jc m:val="centerGroup"/>
                    </m:oMathParaPr>
                    <m:oMath xmlns:m="http://schemas.openxmlformats.org/officeDocument/2006/math">
                      <m:r>
                        <a:rPr lang="en-US" sz="1800" b="0" i="1" smtClean="0">
                          <a:solidFill>
                            <a:schemeClr val="accent5"/>
                          </a:solidFill>
                          <a:latin typeface="Cambria Math" panose="02040503050406030204" pitchFamily="18" charset="0"/>
                        </a:rPr>
                        <m:t>𝑃𝑟</m:t>
                      </m:r>
                      <m:r>
                        <a:rPr lang="en-US" sz="1800" b="0" i="1" smtClean="0">
                          <a:solidFill>
                            <a:schemeClr val="accent5"/>
                          </a:solidFill>
                          <a:latin typeface="Cambria Math" panose="02040503050406030204" pitchFamily="18" charset="0"/>
                          <a:ea typeface="Cambria Math" panose="02040503050406030204" pitchFamily="18" charset="0"/>
                        </a:rPr>
                        <m:t>≥0.6</m:t>
                      </m:r>
                    </m:oMath>
                  </m:oMathPara>
                </a14:m>
                <a:endParaRPr lang="en-US" sz="1800">
                  <a:solidFill>
                    <a:schemeClr val="accent5"/>
                  </a:solidFill>
                </a:endParaRPr>
              </a:p>
            </p:txBody>
          </p:sp>
        </mc:Choice>
        <mc:Fallback xmlns="">
          <p:sp>
            <p:nvSpPr>
              <p:cNvPr id="16" name="Text Placeholder 3">
                <a:extLst>
                  <a:ext uri="{FF2B5EF4-FFF2-40B4-BE49-F238E27FC236}">
                    <a16:creationId xmlns:a16="http://schemas.microsoft.com/office/drawing/2014/main" id="{ECF0CD82-EA0A-4C7B-8774-7BB8524A6E7A}"/>
                  </a:ext>
                </a:extLst>
              </p:cNvPr>
              <p:cNvSpPr txBox="1">
                <a:spLocks noRot="1" noChangeAspect="1" noMove="1" noResize="1" noEditPoints="1" noAdjustHandles="1" noChangeArrowheads="1" noChangeShapeType="1" noTextEdit="1"/>
              </p:cNvSpPr>
              <p:nvPr/>
            </p:nvSpPr>
            <p:spPr>
              <a:xfrm>
                <a:off x="7341156" y="2091680"/>
                <a:ext cx="1219200" cy="388637"/>
              </a:xfrm>
              <a:prstGeom prst="rect">
                <a:avLst/>
              </a:prstGeom>
              <a:blipFill>
                <a:blip r:embed="rId7"/>
                <a:stretch>
                  <a:fillRect/>
                </a:stretch>
              </a:blipFill>
            </p:spPr>
            <p:txBody>
              <a:bodyPr/>
              <a:lstStyle/>
              <a:p>
                <a:r>
                  <a:rPr lang="en-US">
                    <a:noFill/>
                  </a:rPr>
                  <a:t> </a:t>
                </a:r>
              </a:p>
            </p:txBody>
          </p:sp>
        </mc:Fallback>
      </mc:AlternateContent>
      <p:sp>
        <p:nvSpPr>
          <p:cNvPr id="17" name="Text Placeholder 3">
            <a:extLst>
              <a:ext uri="{FF2B5EF4-FFF2-40B4-BE49-F238E27FC236}">
                <a16:creationId xmlns:a16="http://schemas.microsoft.com/office/drawing/2014/main" id="{A5C1AF1C-8ED1-44C2-ABD9-9076006F94AE}"/>
              </a:ext>
            </a:extLst>
          </p:cNvPr>
          <p:cNvSpPr txBox="1">
            <a:spLocks/>
          </p:cNvSpPr>
          <p:nvPr/>
        </p:nvSpPr>
        <p:spPr>
          <a:xfrm>
            <a:off x="609599" y="3900536"/>
            <a:ext cx="10972799" cy="1738264"/>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t>Comparing these with the isothermal relations:</a:t>
            </a:r>
          </a:p>
          <a:p>
            <a:pPr lvl="1"/>
            <a:r>
              <a:rPr lang="en-US" sz="1600"/>
              <a:t>Laminar Flow: The Nusselt number is ~36% higher for the constant heat flux condition.</a:t>
            </a:r>
          </a:p>
          <a:p>
            <a:pPr lvl="1"/>
            <a:r>
              <a:rPr lang="en-US" sz="1600"/>
              <a:t>Turbulent Flow: The Nusselt number is ~4% higher for the constant heat flux condition.</a:t>
            </a:r>
          </a:p>
          <a:p>
            <a:r>
              <a:rPr lang="en-US" sz="1800"/>
              <a:t>The wall temperature is determined using the local heat transfer coefficient in the following expression:</a:t>
            </a:r>
          </a:p>
        </p:txBody>
      </p:sp>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2BE099C4-8210-44DA-B280-B3429431FAB5}"/>
                  </a:ext>
                </a:extLst>
              </p:cNvPr>
              <p:cNvSpPr/>
              <p:nvPr/>
            </p:nvSpPr>
            <p:spPr>
              <a:xfrm>
                <a:off x="4913047" y="5306362"/>
                <a:ext cx="2428109" cy="664875"/>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𝑤</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ea typeface="Cambria Math" panose="02040503050406030204" pitchFamily="18" charset="0"/>
                            </a:rPr>
                            <m:t>∞</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𝑞</m:t>
                                  </m:r>
                                </m:e>
                                <m:sup>
                                  <m:r>
                                    <a:rPr lang="en-US" b="0" i="1" smtClean="0">
                                      <a:latin typeface="Cambria Math" panose="02040503050406030204" pitchFamily="18" charset="0"/>
                                    </a:rPr>
                                    <m:t>′′</m:t>
                                  </m:r>
                                </m:sup>
                              </m:sSup>
                            </m:e>
                            <m:sub>
                              <m:r>
                                <a:rPr lang="en-US" b="0" i="1" smtClean="0">
                                  <a:latin typeface="Cambria Math" panose="02040503050406030204" pitchFamily="18" charset="0"/>
                                </a:rPr>
                                <m:t>𝑠</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𝑥</m:t>
                              </m:r>
                            </m:sub>
                          </m:sSub>
                        </m:den>
                      </m:f>
                    </m:oMath>
                  </m:oMathPara>
                </a14:m>
                <a:endParaRPr i="1">
                  <a:latin typeface="Cambria Math" panose="02040503050406030204" pitchFamily="18" charset="0"/>
                </a:endParaRPr>
              </a:p>
            </p:txBody>
          </p:sp>
        </mc:Choice>
        <mc:Fallback xmlns="">
          <p:sp>
            <p:nvSpPr>
              <p:cNvPr id="19" name="Rectangle 18">
                <a:extLst>
                  <a:ext uri="{FF2B5EF4-FFF2-40B4-BE49-F238E27FC236}">
                    <a16:creationId xmlns:a16="http://schemas.microsoft.com/office/drawing/2014/main" id="{2BE099C4-8210-44DA-B280-B3429431FAB5}"/>
                  </a:ext>
                </a:extLst>
              </p:cNvPr>
              <p:cNvSpPr>
                <a:spLocks noRot="1" noChangeAspect="1" noMove="1" noResize="1" noEditPoints="1" noAdjustHandles="1" noChangeArrowheads="1" noChangeShapeType="1" noTextEdit="1"/>
              </p:cNvSpPr>
              <p:nvPr/>
            </p:nvSpPr>
            <p:spPr>
              <a:xfrm>
                <a:off x="4913047" y="5306362"/>
                <a:ext cx="2428109" cy="664875"/>
              </a:xfrm>
              <a:prstGeom prst="rect">
                <a:avLst/>
              </a:prstGeom>
              <a:blipFill>
                <a:blip r:embed="rId8"/>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Tree>
    <p:extLst>
      <p:ext uri="{BB962C8B-B14F-4D97-AF65-F5344CB8AC3E}">
        <p14:creationId xmlns:p14="http://schemas.microsoft.com/office/powerpoint/2010/main" val="20152758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vert="horz" lIns="91440" tIns="45720" rIns="91440" bIns="45720" rtlCol="0" anchor="t">
            <a:noAutofit/>
          </a:bodyPr>
          <a:lstStyle/>
          <a:p>
            <a:r>
              <a:rPr lang="en-US"/>
              <a:t>Summary</a:t>
            </a:r>
          </a:p>
        </p:txBody>
      </p:sp>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221C873E-DCC7-4135-84E9-4C9B22A5AACA}"/>
                  </a:ext>
                </a:extLst>
              </p:cNvPr>
              <p:cNvSpPr>
                <a:spLocks noGrp="1"/>
              </p:cNvSpPr>
              <p:nvPr>
                <p:ph type="body" sz="quarter" idx="13"/>
              </p:nvPr>
            </p:nvSpPr>
            <p:spPr>
              <a:xfrm>
                <a:off x="609599" y="990600"/>
                <a:ext cx="10972799" cy="4953000"/>
              </a:xfrm>
            </p:spPr>
            <p:txBody>
              <a:bodyPr>
                <a:normAutofit/>
              </a:bodyPr>
              <a:lstStyle/>
              <a:p>
                <a:r>
                  <a:rPr lang="en-US" sz="2000"/>
                  <a:t>For a flat plate under isothermal conditions,</a:t>
                </a:r>
              </a:p>
              <a:p>
                <a:pPr lvl="1"/>
                <a:r>
                  <a:rPr lang="en-US" sz="1800" u="sng"/>
                  <a:t>Laminar flow</a:t>
                </a:r>
                <a:r>
                  <a:rPr lang="en-US" sz="1800"/>
                  <a:t>:</a:t>
                </a:r>
              </a:p>
              <a:p>
                <a:pPr lvl="2"/>
                <a:r>
                  <a:rPr lang="en-US" sz="1800"/>
                  <a:t>For high Prandtl numbers </a:t>
                </a:r>
                <a14:m>
                  <m:oMath xmlns:m="http://schemas.openxmlformats.org/officeDocument/2006/math">
                    <m:r>
                      <a:rPr lang="en-US" sz="1800" b="0" i="0" smtClean="0">
                        <a:latin typeface="Cambria Math" panose="02040503050406030204" pitchFamily="18" charset="0"/>
                      </a:rPr>
                      <m:t>(</m:t>
                    </m:r>
                    <m:r>
                      <a:rPr lang="en-US" sz="1800" b="0" i="1" smtClean="0">
                        <a:latin typeface="Cambria Math" panose="02040503050406030204" pitchFamily="18" charset="0"/>
                      </a:rPr>
                      <m:t>𝑃𝑟</m:t>
                    </m:r>
                    <m:r>
                      <a:rPr lang="en-US" sz="1800" i="1">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1)</m:t>
                    </m:r>
                  </m:oMath>
                </a14:m>
                <a:r>
                  <a:rPr lang="en-US" sz="1800"/>
                  <a:t>, the hydrodynamic BL is thicker than the thermal BL.</a:t>
                </a:r>
              </a:p>
              <a:p>
                <a:pPr lvl="2"/>
                <a:r>
                  <a:rPr lang="en-US" sz="1800"/>
                  <a:t>For low Prandtl numbers </a:t>
                </a:r>
                <a14:m>
                  <m:oMath xmlns:m="http://schemas.openxmlformats.org/officeDocument/2006/math">
                    <m:d>
                      <m:dPr>
                        <m:ctrlPr>
                          <a:rPr lang="en-US" sz="1800" i="1" smtClean="0">
                            <a:latin typeface="Cambria Math" panose="02040503050406030204" pitchFamily="18" charset="0"/>
                          </a:rPr>
                        </m:ctrlPr>
                      </m:dPr>
                      <m:e>
                        <m:r>
                          <a:rPr lang="en-US" sz="1800" b="0" i="1" smtClean="0">
                            <a:latin typeface="Cambria Math" panose="02040503050406030204" pitchFamily="18" charset="0"/>
                          </a:rPr>
                          <m:t>𝑃𝑟</m:t>
                        </m:r>
                        <m:r>
                          <a:rPr lang="en-US" sz="1800" b="0" i="1" smtClean="0">
                            <a:latin typeface="Cambria Math" panose="02040503050406030204" pitchFamily="18" charset="0"/>
                            <a:ea typeface="Cambria Math" panose="02040503050406030204" pitchFamily="18" charset="0"/>
                          </a:rPr>
                          <m:t>≤0.5</m:t>
                        </m:r>
                      </m:e>
                    </m:d>
                  </m:oMath>
                </a14:m>
                <a:r>
                  <a:rPr lang="en-US" sz="1800"/>
                  <a:t>, the thermal BL is thicker than the hydrodynamic BL.</a:t>
                </a:r>
              </a:p>
              <a:p>
                <a:pPr lvl="1"/>
                <a:r>
                  <a:rPr lang="en-US" sz="1800" u="sng"/>
                  <a:t>Turbulent Flow</a:t>
                </a:r>
                <a:r>
                  <a:rPr lang="en-US" sz="1800"/>
                  <a:t>:</a:t>
                </a:r>
              </a:p>
              <a:p>
                <a:pPr lvl="2"/>
                <a:r>
                  <a:rPr lang="en-US" sz="1800"/>
                  <a:t>The thermal and hydrodynamic BL thickness are nearly equal, and the BL growth is independent of the Prandtl number.</a:t>
                </a:r>
              </a:p>
              <a:p>
                <a:pPr lvl="2"/>
                <a:r>
                  <a:rPr lang="en-US" sz="1800"/>
                  <a:t>Heat transfer is primarily governed by random fluctuations (as opposed to molecular diffusion).</a:t>
                </a:r>
              </a:p>
              <a:p>
                <a:pPr>
                  <a:spcBef>
                    <a:spcPts val="1800"/>
                  </a:spcBef>
                </a:pPr>
                <a:r>
                  <a:rPr lang="en-US" sz="2000"/>
                  <a:t>We discussed relationships for local and average Nusselt numbers relations for flat plate in both isothermal and uniform heat flux conditions.</a:t>
                </a:r>
                <a:endParaRPr lang="en-US" sz="1600"/>
              </a:p>
              <a:p>
                <a:pPr>
                  <a:spcBef>
                    <a:spcPts val="1800"/>
                  </a:spcBef>
                </a:pPr>
                <a:r>
                  <a:rPr lang="en-US" sz="2000"/>
                  <a:t>In the transitional regime, it is useful to estimate the average heat transfer coefficient from both laminar and turbulent relationships.</a:t>
                </a:r>
              </a:p>
            </p:txBody>
          </p:sp>
        </mc:Choice>
        <mc:Fallback xmlns="">
          <p:sp>
            <p:nvSpPr>
              <p:cNvPr id="2" name="Text Placeholder 1">
                <a:extLst>
                  <a:ext uri="{FF2B5EF4-FFF2-40B4-BE49-F238E27FC236}">
                    <a16:creationId xmlns:a16="http://schemas.microsoft.com/office/drawing/2014/main" id="{221C873E-DCC7-4135-84E9-4C9B22A5AACA}"/>
                  </a:ext>
                </a:extLst>
              </p:cNvPr>
              <p:cNvSpPr>
                <a:spLocks noGrp="1" noRot="1" noChangeAspect="1" noMove="1" noResize="1" noEditPoints="1" noAdjustHandles="1" noChangeArrowheads="1" noChangeShapeType="1" noTextEdit="1"/>
              </p:cNvSpPr>
              <p:nvPr>
                <p:ph type="body" sz="quarter" idx="13"/>
              </p:nvPr>
            </p:nvSpPr>
            <p:spPr>
              <a:xfrm>
                <a:off x="609599" y="990600"/>
                <a:ext cx="10972799" cy="4953000"/>
              </a:xfrm>
              <a:blipFill>
                <a:blip r:embed="rId3"/>
                <a:stretch>
                  <a:fillRect l="-500" t="-1355"/>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D7C83138-13FD-40CD-A3B0-9167C07A8842}"/>
              </a:ext>
            </a:extLst>
          </p:cNvPr>
          <p:cNvSpPr>
            <a:spLocks noGrp="1"/>
          </p:cNvSpPr>
          <p:nvPr>
            <p:ph type="sldNum" sz="quarter" idx="11"/>
          </p:nvPr>
        </p:nvSpPr>
        <p:spPr/>
        <p:txBody>
          <a:bodyPr/>
          <a:lstStyle/>
          <a:p>
            <a:fld id="{F0D23093-2AB0-F74C-B865-1A12A15B650E}" type="slidenum">
              <a:rPr lang="en-US" smtClean="0"/>
              <a:pPr/>
              <a:t>12</a:t>
            </a:fld>
            <a:endParaRPr lang="en-US"/>
          </a:p>
        </p:txBody>
      </p:sp>
    </p:spTree>
    <p:extLst>
      <p:ext uri="{BB962C8B-B14F-4D97-AF65-F5344CB8AC3E}">
        <p14:creationId xmlns:p14="http://schemas.microsoft.com/office/powerpoint/2010/main" val="12850089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078AC6-DE7D-D112-A461-162729C5246E}"/>
              </a:ext>
            </a:extLst>
          </p:cNvPr>
          <p:cNvSpPr>
            <a:spLocks noGrp="1"/>
          </p:cNvSpPr>
          <p:nvPr>
            <p:ph type="sldNum" sz="quarter" idx="11"/>
          </p:nvPr>
        </p:nvSpPr>
        <p:spPr/>
        <p:txBody>
          <a:bodyPr/>
          <a:lstStyle/>
          <a:p>
            <a:fld id="{F0D23093-2AB0-F74C-B865-1A12A15B650E}" type="slidenum">
              <a:rPr lang="en-US" smtClean="0"/>
              <a:pPr/>
              <a:t>13</a:t>
            </a:fld>
            <a:endParaRPr lang="en-US"/>
          </a:p>
        </p:txBody>
      </p:sp>
      <p:sp>
        <p:nvSpPr>
          <p:cNvPr id="3" name="Title 2">
            <a:extLst>
              <a:ext uri="{FF2B5EF4-FFF2-40B4-BE49-F238E27FC236}">
                <a16:creationId xmlns:a16="http://schemas.microsoft.com/office/drawing/2014/main" id="{E07A6DD7-6545-C2EB-DED8-2BD0E13A54E9}"/>
              </a:ext>
            </a:extLst>
          </p:cNvPr>
          <p:cNvSpPr>
            <a:spLocks noGrp="1"/>
          </p:cNvSpPr>
          <p:nvPr>
            <p:ph type="title"/>
          </p:nvPr>
        </p:nvSpPr>
        <p:spPr/>
        <p:txBody>
          <a:bodyPr/>
          <a:lstStyle/>
          <a:p>
            <a:r>
              <a:rPr lang="en-GB"/>
              <a:t>What have we covered…What’s next?</a:t>
            </a:r>
          </a:p>
        </p:txBody>
      </p:sp>
      <p:sp>
        <p:nvSpPr>
          <p:cNvPr id="4" name="Text Placeholder 3">
            <a:extLst>
              <a:ext uri="{FF2B5EF4-FFF2-40B4-BE49-F238E27FC236}">
                <a16:creationId xmlns:a16="http://schemas.microsoft.com/office/drawing/2014/main" id="{5D3C32EF-0463-EC7C-F6E1-028064B573F4}"/>
              </a:ext>
            </a:extLst>
          </p:cNvPr>
          <p:cNvSpPr>
            <a:spLocks noGrp="1"/>
          </p:cNvSpPr>
          <p:nvPr>
            <p:ph type="body" sz="quarter" idx="13"/>
          </p:nvPr>
        </p:nvSpPr>
        <p:spPr>
          <a:xfrm>
            <a:off x="609599" y="1447800"/>
            <a:ext cx="5638801" cy="4572000"/>
          </a:xfrm>
        </p:spPr>
        <p:txBody>
          <a:bodyPr/>
          <a:lstStyle/>
          <a:p>
            <a:r>
              <a:rPr lang="en-GB" dirty="0"/>
              <a:t>Introduction to Forced Convection</a:t>
            </a:r>
          </a:p>
          <a:p>
            <a:r>
              <a:rPr lang="en-GB" dirty="0"/>
              <a:t>Dimensionless Numbers and Correlations</a:t>
            </a:r>
          </a:p>
          <a:p>
            <a:r>
              <a:rPr lang="en-GB" dirty="0"/>
              <a:t>Velocity and Thermal Boundary Layers</a:t>
            </a:r>
          </a:p>
          <a:p>
            <a:r>
              <a:rPr lang="en-GB" dirty="0"/>
              <a:t>Boundary Layer Equations and Conditions</a:t>
            </a:r>
          </a:p>
          <a:p>
            <a:r>
              <a:rPr lang="en-GB" dirty="0"/>
              <a:t>Forced Convection over a Flat Plate</a:t>
            </a:r>
          </a:p>
          <a:p>
            <a:r>
              <a:rPr lang="en-GB" dirty="0"/>
              <a:t>Flow Types: Laminar &amp; Turbulent</a:t>
            </a:r>
          </a:p>
          <a:p>
            <a:endParaRPr lang="en-GB" dirty="0"/>
          </a:p>
        </p:txBody>
      </p:sp>
      <p:sp>
        <p:nvSpPr>
          <p:cNvPr id="5" name="Text Placeholder 3">
            <a:extLst>
              <a:ext uri="{FF2B5EF4-FFF2-40B4-BE49-F238E27FC236}">
                <a16:creationId xmlns:a16="http://schemas.microsoft.com/office/drawing/2014/main" id="{4C1E74E4-758E-85FC-B997-184E0BE0138D}"/>
              </a:ext>
            </a:extLst>
          </p:cNvPr>
          <p:cNvSpPr txBox="1">
            <a:spLocks/>
          </p:cNvSpPr>
          <p:nvPr/>
        </p:nvSpPr>
        <p:spPr>
          <a:xfrm>
            <a:off x="6096000" y="1447800"/>
            <a:ext cx="5638801" cy="4572000"/>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Cross Flow: Cylinder, Tube Bank &amp; Jet Flow</a:t>
            </a:r>
          </a:p>
          <a:p>
            <a:endParaRPr lang="en-GB" dirty="0"/>
          </a:p>
        </p:txBody>
      </p:sp>
    </p:spTree>
    <p:extLst>
      <p:ext uri="{BB962C8B-B14F-4D97-AF65-F5344CB8AC3E}">
        <p14:creationId xmlns:p14="http://schemas.microsoft.com/office/powerpoint/2010/main" val="972702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C3F3E9-6C8B-4F69-BB4F-1361D681D917}"/>
              </a:ext>
            </a:extLst>
          </p:cNvPr>
          <p:cNvSpPr>
            <a:spLocks noGrp="1"/>
          </p:cNvSpPr>
          <p:nvPr>
            <p:ph type="sldNum" sz="quarter" idx="10"/>
          </p:nvPr>
        </p:nvSpPr>
        <p:spPr/>
        <p:txBody>
          <a:bodyPr/>
          <a:lstStyle/>
          <a:p>
            <a:fld id="{F0D23093-2AB0-F74C-B865-1A12A15B650E}" type="slidenum">
              <a:rPr lang="en-US" smtClean="0"/>
              <a:pPr/>
              <a:t>14</a:t>
            </a:fld>
            <a:endParaRPr lang="en-US" dirty="0"/>
          </a:p>
        </p:txBody>
      </p:sp>
    </p:spTree>
    <p:extLst>
      <p:ext uri="{BB962C8B-B14F-4D97-AF65-F5344CB8AC3E}">
        <p14:creationId xmlns:p14="http://schemas.microsoft.com/office/powerpoint/2010/main" val="3114710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D8DA53-21A7-4D1A-8BF5-672DCFBD9B03}"/>
              </a:ext>
            </a:extLst>
          </p:cNvPr>
          <p:cNvSpPr>
            <a:spLocks noGrp="1"/>
          </p:cNvSpPr>
          <p:nvPr>
            <p:ph type="sldNum" sz="quarter" idx="11"/>
          </p:nvPr>
        </p:nvSpPr>
        <p:spPr/>
        <p:txBody>
          <a:bodyPr/>
          <a:lstStyle/>
          <a:p>
            <a:fld id="{F0D23093-2AB0-F74C-B865-1A12A15B650E}" type="slidenum">
              <a:rPr lang="en-US" smtClean="0"/>
              <a:pPr/>
              <a:t>2</a:t>
            </a:fld>
            <a:endParaRPr lang="en-US"/>
          </a:p>
        </p:txBody>
      </p:sp>
      <p:sp>
        <p:nvSpPr>
          <p:cNvPr id="3" name="Title 2">
            <a:extLst>
              <a:ext uri="{FF2B5EF4-FFF2-40B4-BE49-F238E27FC236}">
                <a16:creationId xmlns:a16="http://schemas.microsoft.com/office/drawing/2014/main" id="{B597C191-8C19-4935-B7A8-95676AE3C0EA}"/>
              </a:ext>
            </a:extLst>
          </p:cNvPr>
          <p:cNvSpPr>
            <a:spLocks noGrp="1"/>
          </p:cNvSpPr>
          <p:nvPr>
            <p:ph type="title"/>
          </p:nvPr>
        </p:nvSpPr>
        <p:spPr/>
        <p:txBody>
          <a:bodyPr/>
          <a:lstStyle/>
          <a:p>
            <a:r>
              <a:rPr lang="en-US"/>
              <a:t>Laminar &amp; Turbulent Flow Regimes</a:t>
            </a:r>
          </a:p>
        </p:txBody>
      </p:sp>
      <p:sp>
        <p:nvSpPr>
          <p:cNvPr id="4" name="Text Placeholder 3">
            <a:extLst>
              <a:ext uri="{FF2B5EF4-FFF2-40B4-BE49-F238E27FC236}">
                <a16:creationId xmlns:a16="http://schemas.microsoft.com/office/drawing/2014/main" id="{C45EB471-8859-4976-B89E-FF935265726F}"/>
              </a:ext>
            </a:extLst>
          </p:cNvPr>
          <p:cNvSpPr>
            <a:spLocks noGrp="1"/>
          </p:cNvSpPr>
          <p:nvPr>
            <p:ph type="body" sz="quarter" idx="13"/>
          </p:nvPr>
        </p:nvSpPr>
        <p:spPr>
          <a:xfrm>
            <a:off x="609598" y="3294837"/>
            <a:ext cx="6566549" cy="2434847"/>
          </a:xfrm>
        </p:spPr>
        <p:txBody>
          <a:bodyPr>
            <a:normAutofit/>
          </a:bodyPr>
          <a:lstStyle/>
          <a:p>
            <a:pPr>
              <a:spcBef>
                <a:spcPts val="1200"/>
              </a:spcBef>
            </a:pPr>
            <a:r>
              <a:rPr lang="en-US" sz="1800"/>
              <a:t>The flow over a flat plate transitions from laminar to turbulent due to the interactions of naturally occurring unsteady flow structures or small disturbances within the boundary layers.</a:t>
            </a:r>
          </a:p>
          <a:p>
            <a:pPr>
              <a:spcBef>
                <a:spcPts val="1200"/>
              </a:spcBef>
            </a:pPr>
            <a:r>
              <a:rPr lang="en-US" sz="1800"/>
              <a:t>The key to understanding and estimating convection is to identify the flow regime over the flat plate.</a:t>
            </a:r>
          </a:p>
          <a:p>
            <a:pPr>
              <a:spcBef>
                <a:spcPts val="1200"/>
              </a:spcBef>
            </a:pPr>
            <a:r>
              <a:rPr lang="en-US" sz="1800"/>
              <a:t>We will investigate two thermal conditions:</a:t>
            </a:r>
          </a:p>
          <a:p>
            <a:pPr lvl="1">
              <a:spcBef>
                <a:spcPts val="300"/>
              </a:spcBef>
            </a:pPr>
            <a:r>
              <a:rPr lang="en-US" sz="1600"/>
              <a:t>Flat Plate with Isothermal Wall (constant wall temperature)</a:t>
            </a:r>
          </a:p>
          <a:p>
            <a:pPr lvl="1">
              <a:spcBef>
                <a:spcPts val="300"/>
              </a:spcBef>
            </a:pPr>
            <a:r>
              <a:rPr lang="en-US" sz="1600"/>
              <a:t>Flat Plate with Constant Heat Flux</a:t>
            </a:r>
          </a:p>
        </p:txBody>
      </p:sp>
      <p:grpSp>
        <p:nvGrpSpPr>
          <p:cNvPr id="5" name="Group 4">
            <a:extLst>
              <a:ext uri="{FF2B5EF4-FFF2-40B4-BE49-F238E27FC236}">
                <a16:creationId xmlns:a16="http://schemas.microsoft.com/office/drawing/2014/main" id="{18C3159E-C486-4FCB-A2C9-D5E8B5F7C462}"/>
              </a:ext>
            </a:extLst>
          </p:cNvPr>
          <p:cNvGrpSpPr/>
          <p:nvPr/>
        </p:nvGrpSpPr>
        <p:grpSpPr>
          <a:xfrm>
            <a:off x="7162800" y="3654623"/>
            <a:ext cx="4868812" cy="2517577"/>
            <a:chOff x="6637385" y="1752600"/>
            <a:chExt cx="4868812" cy="2517577"/>
          </a:xfrm>
        </p:grpSpPr>
        <p:sp>
          <p:nvSpPr>
            <p:cNvPr id="7" name="Freeform: Shape 6">
              <a:extLst>
                <a:ext uri="{FF2B5EF4-FFF2-40B4-BE49-F238E27FC236}">
                  <a16:creationId xmlns:a16="http://schemas.microsoft.com/office/drawing/2014/main" id="{9EE9FA74-3A45-4EBD-9565-60130DF726FA}"/>
                </a:ext>
              </a:extLst>
            </p:cNvPr>
            <p:cNvSpPr/>
            <p:nvPr/>
          </p:nvSpPr>
          <p:spPr>
            <a:xfrm>
              <a:off x="7248706" y="2308496"/>
              <a:ext cx="4181294" cy="1256974"/>
            </a:xfrm>
            <a:custGeom>
              <a:avLst/>
              <a:gdLst>
                <a:gd name="connsiteX0" fmla="*/ 0 w 4985468"/>
                <a:gd name="connsiteY0" fmla="*/ 1669774 h 1669774"/>
                <a:gd name="connsiteX1" fmla="*/ 405517 w 4985468"/>
                <a:gd name="connsiteY1" fmla="*/ 1494846 h 1669774"/>
                <a:gd name="connsiteX2" fmla="*/ 2329733 w 4985468"/>
                <a:gd name="connsiteY2" fmla="*/ 1224501 h 1669774"/>
                <a:gd name="connsiteX3" fmla="*/ 3458818 w 4985468"/>
                <a:gd name="connsiteY3" fmla="*/ 842839 h 1669774"/>
                <a:gd name="connsiteX4" fmla="*/ 4985468 w 4985468"/>
                <a:gd name="connsiteY4" fmla="*/ 0 h 1669774"/>
                <a:gd name="connsiteX0" fmla="*/ 0 w 4985468"/>
                <a:gd name="connsiteY0" fmla="*/ 1669774 h 1669774"/>
                <a:gd name="connsiteX1" fmla="*/ 405517 w 4985468"/>
                <a:gd name="connsiteY1" fmla="*/ 1494846 h 1669774"/>
                <a:gd name="connsiteX2" fmla="*/ 2329733 w 4985468"/>
                <a:gd name="connsiteY2" fmla="*/ 1224501 h 1669774"/>
                <a:gd name="connsiteX3" fmla="*/ 3490623 w 4985468"/>
                <a:gd name="connsiteY3" fmla="*/ 874645 h 1669774"/>
                <a:gd name="connsiteX4" fmla="*/ 4985468 w 4985468"/>
                <a:gd name="connsiteY4" fmla="*/ 0 h 1669774"/>
                <a:gd name="connsiteX0" fmla="*/ 0 w 4985468"/>
                <a:gd name="connsiteY0" fmla="*/ 1669774 h 1669774"/>
                <a:gd name="connsiteX1" fmla="*/ 405517 w 4985468"/>
                <a:gd name="connsiteY1" fmla="*/ 1494846 h 1669774"/>
                <a:gd name="connsiteX2" fmla="*/ 2329733 w 4985468"/>
                <a:gd name="connsiteY2" fmla="*/ 1224501 h 1669774"/>
                <a:gd name="connsiteX3" fmla="*/ 3490623 w 4985468"/>
                <a:gd name="connsiteY3" fmla="*/ 874645 h 1669774"/>
                <a:gd name="connsiteX4" fmla="*/ 4985468 w 4985468"/>
                <a:gd name="connsiteY4" fmla="*/ 0 h 1669774"/>
                <a:gd name="connsiteX0" fmla="*/ 0 w 4985468"/>
                <a:gd name="connsiteY0" fmla="*/ 1669774 h 1669774"/>
                <a:gd name="connsiteX1" fmla="*/ 405517 w 4985468"/>
                <a:gd name="connsiteY1" fmla="*/ 1494846 h 1669774"/>
                <a:gd name="connsiteX2" fmla="*/ 2297928 w 4985468"/>
                <a:gd name="connsiteY2" fmla="*/ 1168842 h 1669774"/>
                <a:gd name="connsiteX3" fmla="*/ 3490623 w 4985468"/>
                <a:gd name="connsiteY3" fmla="*/ 874645 h 1669774"/>
                <a:gd name="connsiteX4" fmla="*/ 4985468 w 4985468"/>
                <a:gd name="connsiteY4" fmla="*/ 0 h 1669774"/>
                <a:gd name="connsiteX0" fmla="*/ 0 w 4985468"/>
                <a:gd name="connsiteY0" fmla="*/ 1669774 h 1669774"/>
                <a:gd name="connsiteX1" fmla="*/ 405517 w 4985468"/>
                <a:gd name="connsiteY1" fmla="*/ 1494846 h 1669774"/>
                <a:gd name="connsiteX2" fmla="*/ 2297928 w 4985468"/>
                <a:gd name="connsiteY2" fmla="*/ 1168842 h 1669774"/>
                <a:gd name="connsiteX3" fmla="*/ 3490623 w 4985468"/>
                <a:gd name="connsiteY3" fmla="*/ 874645 h 1669774"/>
                <a:gd name="connsiteX4" fmla="*/ 4985468 w 4985468"/>
                <a:gd name="connsiteY4" fmla="*/ 0 h 1669774"/>
                <a:gd name="connsiteX0" fmla="*/ 0 w 4985468"/>
                <a:gd name="connsiteY0" fmla="*/ 1669774 h 1669774"/>
                <a:gd name="connsiteX1" fmla="*/ 405517 w 4985468"/>
                <a:gd name="connsiteY1" fmla="*/ 1494846 h 1669774"/>
                <a:gd name="connsiteX2" fmla="*/ 2297928 w 4985468"/>
                <a:gd name="connsiteY2" fmla="*/ 1168842 h 1669774"/>
                <a:gd name="connsiteX3" fmla="*/ 3490623 w 4985468"/>
                <a:gd name="connsiteY3" fmla="*/ 874645 h 1669774"/>
                <a:gd name="connsiteX4" fmla="*/ 4985468 w 4985468"/>
                <a:gd name="connsiteY4" fmla="*/ 0 h 1669774"/>
                <a:gd name="connsiteX0" fmla="*/ 0 w 5041127"/>
                <a:gd name="connsiteY0" fmla="*/ 1518699 h 1518699"/>
                <a:gd name="connsiteX1" fmla="*/ 405517 w 5041127"/>
                <a:gd name="connsiteY1" fmla="*/ 1343771 h 1518699"/>
                <a:gd name="connsiteX2" fmla="*/ 2297928 w 5041127"/>
                <a:gd name="connsiteY2" fmla="*/ 1017767 h 1518699"/>
                <a:gd name="connsiteX3" fmla="*/ 3490623 w 5041127"/>
                <a:gd name="connsiteY3" fmla="*/ 723570 h 1518699"/>
                <a:gd name="connsiteX4" fmla="*/ 5041127 w 5041127"/>
                <a:gd name="connsiteY4" fmla="*/ 0 h 1518699"/>
                <a:gd name="connsiteX0" fmla="*/ 0 w 5041127"/>
                <a:gd name="connsiteY0" fmla="*/ 1519080 h 1519080"/>
                <a:gd name="connsiteX1" fmla="*/ 405517 w 5041127"/>
                <a:gd name="connsiteY1" fmla="*/ 1344152 h 1519080"/>
                <a:gd name="connsiteX2" fmla="*/ 2297928 w 5041127"/>
                <a:gd name="connsiteY2" fmla="*/ 1018148 h 1519080"/>
                <a:gd name="connsiteX3" fmla="*/ 3490623 w 5041127"/>
                <a:gd name="connsiteY3" fmla="*/ 723951 h 1519080"/>
                <a:gd name="connsiteX4" fmla="*/ 5041127 w 5041127"/>
                <a:gd name="connsiteY4" fmla="*/ 381 h 1519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1127" h="1519080">
                  <a:moveTo>
                    <a:pt x="0" y="1519080"/>
                  </a:moveTo>
                  <a:cubicBezTo>
                    <a:pt x="8614" y="1468722"/>
                    <a:pt x="22529" y="1427641"/>
                    <a:pt x="405517" y="1344152"/>
                  </a:cubicBezTo>
                  <a:cubicBezTo>
                    <a:pt x="788505" y="1260663"/>
                    <a:pt x="1871209" y="1097662"/>
                    <a:pt x="2297928" y="1018148"/>
                  </a:cubicBezTo>
                  <a:cubicBezTo>
                    <a:pt x="2724647" y="938634"/>
                    <a:pt x="3033423" y="893579"/>
                    <a:pt x="3490623" y="723951"/>
                  </a:cubicBezTo>
                  <a:cubicBezTo>
                    <a:pt x="3947823" y="554323"/>
                    <a:pt x="4768132" y="-16847"/>
                    <a:pt x="5041127" y="381"/>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2ED06F4B-9907-450B-9A17-E08B5D6ED703}"/>
                </a:ext>
              </a:extLst>
            </p:cNvPr>
            <p:cNvCxnSpPr>
              <a:cxnSpLocks/>
            </p:cNvCxnSpPr>
            <p:nvPr/>
          </p:nvCxnSpPr>
          <p:spPr>
            <a:xfrm>
              <a:off x="7176426" y="3657600"/>
              <a:ext cx="0" cy="6125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4C46312-1819-4531-B73F-25C64B0A6831}"/>
                </a:ext>
              </a:extLst>
            </p:cNvPr>
            <p:cNvCxnSpPr>
              <a:cxnSpLocks/>
            </p:cNvCxnSpPr>
            <p:nvPr/>
          </p:nvCxnSpPr>
          <p:spPr>
            <a:xfrm>
              <a:off x="11430001" y="3657600"/>
              <a:ext cx="0" cy="6125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1A15695-9FF6-43AD-9DE4-13D93E016609}"/>
                </a:ext>
              </a:extLst>
            </p:cNvPr>
            <p:cNvCxnSpPr>
              <a:cxnSpLocks/>
            </p:cNvCxnSpPr>
            <p:nvPr/>
          </p:nvCxnSpPr>
          <p:spPr>
            <a:xfrm>
              <a:off x="6637385" y="3565469"/>
              <a:ext cx="523630" cy="0"/>
            </a:xfrm>
            <a:prstGeom prst="straightConnector1">
              <a:avLst/>
            </a:prstGeom>
            <a:ln w="28575">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611F56C-A5F5-423B-8EFB-B5517ACD0172}"/>
                </a:ext>
              </a:extLst>
            </p:cNvPr>
            <p:cNvCxnSpPr>
              <a:cxnSpLocks/>
            </p:cNvCxnSpPr>
            <p:nvPr/>
          </p:nvCxnSpPr>
          <p:spPr>
            <a:xfrm flipH="1">
              <a:off x="7689211" y="3008347"/>
              <a:ext cx="169908" cy="387562"/>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F0BA196-7780-4953-A352-27192AC15864}"/>
                </a:ext>
              </a:extLst>
            </p:cNvPr>
            <p:cNvCxnSpPr>
              <a:cxnSpLocks/>
              <a:stCxn id="14" idx="3"/>
            </p:cNvCxnSpPr>
            <p:nvPr/>
          </p:nvCxnSpPr>
          <p:spPr>
            <a:xfrm flipV="1">
              <a:off x="9705451" y="4101055"/>
              <a:ext cx="1724550" cy="15234"/>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D93BFF7-E3C9-4E65-9823-58C17D768249}"/>
                </a:ext>
              </a:extLst>
            </p:cNvPr>
            <p:cNvCxnSpPr>
              <a:cxnSpLocks/>
              <a:stCxn id="14" idx="1"/>
            </p:cNvCxnSpPr>
            <p:nvPr/>
          </p:nvCxnSpPr>
          <p:spPr>
            <a:xfrm flipH="1" flipV="1">
              <a:off x="7161017" y="4101055"/>
              <a:ext cx="2274808" cy="15234"/>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A078285-F08A-4E16-928D-B99CA06C3544}"/>
                </a:ext>
              </a:extLst>
            </p:cNvPr>
            <p:cNvSpPr txBox="1"/>
            <p:nvPr/>
          </p:nvSpPr>
          <p:spPr>
            <a:xfrm>
              <a:off x="9435825" y="3962400"/>
              <a:ext cx="269626" cy="307777"/>
            </a:xfrm>
            <a:prstGeom prst="rect">
              <a:avLst/>
            </a:prstGeom>
            <a:noFill/>
          </p:spPr>
          <p:txBody>
            <a:bodyPr wrap="none" rtlCol="0">
              <a:spAutoFit/>
            </a:bodyPr>
            <a:lstStyle/>
            <a:p>
              <a:r>
                <a:rPr lang="en-US" sz="1400">
                  <a:latin typeface="Segoe UI" panose="020B0502040204020203" pitchFamily="34" charset="0"/>
                  <a:cs typeface="Segoe UI" panose="020B0502040204020203" pitchFamily="34" charset="0"/>
                </a:rPr>
                <a:t>L</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D3309100-422D-464D-ACEA-0F84DC2A52C9}"/>
                    </a:ext>
                  </a:extLst>
                </p:cNvPr>
                <p:cNvSpPr txBox="1"/>
                <p:nvPr/>
              </p:nvSpPr>
              <p:spPr>
                <a:xfrm>
                  <a:off x="6637385" y="3240211"/>
                  <a:ext cx="433773"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cs typeface="Segoe UI" panose="020B0502040204020203" pitchFamily="34" charset="0"/>
                              </a:rPr>
                            </m:ctrlPr>
                          </m:sSubPr>
                          <m:e>
                            <m:r>
                              <a:rPr lang="en-US" sz="1400" b="0" i="1" smtClean="0">
                                <a:latin typeface="Cambria Math" panose="02040503050406030204" pitchFamily="18" charset="0"/>
                                <a:cs typeface="Segoe UI" panose="020B0502040204020203" pitchFamily="34" charset="0"/>
                              </a:rPr>
                              <m:t>𝑉</m:t>
                            </m:r>
                          </m:e>
                          <m:sub>
                            <m:r>
                              <a:rPr lang="en-US" sz="1400" b="0" i="1" smtClean="0">
                                <a:latin typeface="Cambria Math" panose="02040503050406030204" pitchFamily="18" charset="0"/>
                                <a:cs typeface="Segoe UI" panose="020B0502040204020203" pitchFamily="34" charset="0"/>
                              </a:rPr>
                              <m:t>∞</m:t>
                            </m:r>
                          </m:sub>
                        </m:sSub>
                      </m:oMath>
                    </m:oMathPara>
                  </a14:m>
                  <a:endParaRPr lang="en-US" sz="1400">
                    <a:latin typeface="Segoe UI" panose="020B0502040204020203" pitchFamily="34" charset="0"/>
                    <a:cs typeface="Segoe UI" panose="020B0502040204020203" pitchFamily="34" charset="0"/>
                  </a:endParaRPr>
                </a:p>
              </p:txBody>
            </p:sp>
          </mc:Choice>
          <mc:Fallback xmlns="">
            <p:sp>
              <p:nvSpPr>
                <p:cNvPr id="17" name="TextBox 16">
                  <a:extLst>
                    <a:ext uri="{FF2B5EF4-FFF2-40B4-BE49-F238E27FC236}">
                      <a16:creationId xmlns:a16="http://schemas.microsoft.com/office/drawing/2014/main" id="{D3309100-422D-464D-ACEA-0F84DC2A52C9}"/>
                    </a:ext>
                  </a:extLst>
                </p:cNvPr>
                <p:cNvSpPr txBox="1">
                  <a:spLocks noRot="1" noChangeAspect="1" noMove="1" noResize="1" noEditPoints="1" noAdjustHandles="1" noChangeArrowheads="1" noChangeShapeType="1" noTextEdit="1"/>
                </p:cNvSpPr>
                <p:nvPr/>
              </p:nvSpPr>
              <p:spPr>
                <a:xfrm>
                  <a:off x="6637385" y="3240211"/>
                  <a:ext cx="433773" cy="30777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F8E938B5-34FA-42AD-B2F0-98D1D836DFE9}"/>
                    </a:ext>
                  </a:extLst>
                </p:cNvPr>
                <p:cNvSpPr txBox="1"/>
                <p:nvPr/>
              </p:nvSpPr>
              <p:spPr>
                <a:xfrm>
                  <a:off x="7726467" y="2746404"/>
                  <a:ext cx="560837" cy="2886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cs typeface="Segoe UI" panose="020B0502040204020203" pitchFamily="34" charset="0"/>
                          </a:rPr>
                          <m:t>𝛿</m:t>
                        </m:r>
                        <m:r>
                          <a:rPr lang="en-US" sz="1400" b="0" i="1" smtClean="0">
                            <a:latin typeface="Cambria Math" panose="02040503050406030204" pitchFamily="18" charset="0"/>
                            <a:cs typeface="Segoe UI" panose="020B0502040204020203" pitchFamily="34" charset="0"/>
                          </a:rPr>
                          <m:t>(</m:t>
                        </m:r>
                        <m:r>
                          <a:rPr lang="en-US" sz="1400" b="0" i="1" smtClean="0">
                            <a:latin typeface="Cambria Math" panose="02040503050406030204" pitchFamily="18" charset="0"/>
                            <a:cs typeface="Segoe UI" panose="020B0502040204020203" pitchFamily="34" charset="0"/>
                          </a:rPr>
                          <m:t>𝑥</m:t>
                        </m:r>
                        <m:r>
                          <a:rPr lang="en-US" sz="1400" b="0" i="1" smtClean="0">
                            <a:latin typeface="Cambria Math" panose="02040503050406030204" pitchFamily="18" charset="0"/>
                            <a:cs typeface="Segoe UI" panose="020B0502040204020203" pitchFamily="34" charset="0"/>
                          </a:rPr>
                          <m:t>)</m:t>
                        </m:r>
                      </m:oMath>
                    </m:oMathPara>
                  </a14:m>
                  <a:endParaRPr lang="en-US" sz="1400">
                    <a:latin typeface="Segoe UI" panose="020B0502040204020203" pitchFamily="34" charset="0"/>
                    <a:cs typeface="Segoe UI" panose="020B0502040204020203" pitchFamily="34" charset="0"/>
                  </a:endParaRPr>
                </a:p>
              </p:txBody>
            </p:sp>
          </mc:Choice>
          <mc:Fallback xmlns="">
            <p:sp>
              <p:nvSpPr>
                <p:cNvPr id="18" name="TextBox 17">
                  <a:extLst>
                    <a:ext uri="{FF2B5EF4-FFF2-40B4-BE49-F238E27FC236}">
                      <a16:creationId xmlns:a16="http://schemas.microsoft.com/office/drawing/2014/main" id="{F8E938B5-34FA-42AD-B2F0-98D1D836DFE9}"/>
                    </a:ext>
                  </a:extLst>
                </p:cNvPr>
                <p:cNvSpPr txBox="1">
                  <a:spLocks noRot="1" noChangeAspect="1" noMove="1" noResize="1" noEditPoints="1" noAdjustHandles="1" noChangeArrowheads="1" noChangeShapeType="1" noTextEdit="1"/>
                </p:cNvSpPr>
                <p:nvPr/>
              </p:nvSpPr>
              <p:spPr>
                <a:xfrm>
                  <a:off x="7726467" y="2746404"/>
                  <a:ext cx="560837" cy="288660"/>
                </a:xfrm>
                <a:prstGeom prst="rect">
                  <a:avLst/>
                </a:prstGeom>
                <a:blipFill>
                  <a:blip r:embed="rId4"/>
                  <a:stretch>
                    <a:fillRect b="-17021"/>
                  </a:stretch>
                </a:blipFill>
              </p:spPr>
              <p:txBody>
                <a:bodyPr/>
                <a:lstStyle/>
                <a:p>
                  <a:r>
                    <a:rPr lang="en-US">
                      <a:noFill/>
                    </a:rPr>
                    <a:t> </a:t>
                  </a:r>
                </a:p>
              </p:txBody>
            </p:sp>
          </mc:Fallback>
        </mc:AlternateContent>
        <p:grpSp>
          <p:nvGrpSpPr>
            <p:cNvPr id="20" name="Group 19">
              <a:extLst>
                <a:ext uri="{FF2B5EF4-FFF2-40B4-BE49-F238E27FC236}">
                  <a16:creationId xmlns:a16="http://schemas.microsoft.com/office/drawing/2014/main" id="{066C2642-E5DC-406C-9868-1A089B8607E2}"/>
                </a:ext>
              </a:extLst>
            </p:cNvPr>
            <p:cNvGrpSpPr/>
            <p:nvPr/>
          </p:nvGrpSpPr>
          <p:grpSpPr>
            <a:xfrm>
              <a:off x="9380100" y="3068516"/>
              <a:ext cx="924172" cy="213506"/>
              <a:chOff x="6072390" y="4555586"/>
              <a:chExt cx="1167722" cy="280341"/>
            </a:xfrm>
          </p:grpSpPr>
          <p:sp>
            <p:nvSpPr>
              <p:cNvPr id="130" name="Freeform: Shape 129">
                <a:extLst>
                  <a:ext uri="{FF2B5EF4-FFF2-40B4-BE49-F238E27FC236}">
                    <a16:creationId xmlns:a16="http://schemas.microsoft.com/office/drawing/2014/main" id="{8C70A90F-C186-4FEB-99BC-6592664297F7}"/>
                  </a:ext>
                </a:extLst>
              </p:cNvPr>
              <p:cNvSpPr/>
              <p:nvPr/>
            </p:nvSpPr>
            <p:spPr>
              <a:xfrm rot="21119953">
                <a:off x="6072390" y="4555586"/>
                <a:ext cx="1093470" cy="136817"/>
              </a:xfrm>
              <a:custGeom>
                <a:avLst/>
                <a:gdLst>
                  <a:gd name="connsiteX0" fmla="*/ 0 w 1093470"/>
                  <a:gd name="connsiteY0" fmla="*/ 136817 h 136817"/>
                  <a:gd name="connsiteX1" fmla="*/ 243840 w 1093470"/>
                  <a:gd name="connsiteY1" fmla="*/ 121577 h 136817"/>
                  <a:gd name="connsiteX2" fmla="*/ 480060 w 1093470"/>
                  <a:gd name="connsiteY2" fmla="*/ 45377 h 136817"/>
                  <a:gd name="connsiteX3" fmla="*/ 716280 w 1093470"/>
                  <a:gd name="connsiteY3" fmla="*/ 94907 h 136817"/>
                  <a:gd name="connsiteX4" fmla="*/ 937260 w 1093470"/>
                  <a:gd name="connsiteY4" fmla="*/ 7277 h 136817"/>
                  <a:gd name="connsiteX5" fmla="*/ 1093470 w 1093470"/>
                  <a:gd name="connsiteY5" fmla="*/ 11087 h 13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3470" h="136817">
                    <a:moveTo>
                      <a:pt x="0" y="136817"/>
                    </a:moveTo>
                    <a:cubicBezTo>
                      <a:pt x="81915" y="136817"/>
                      <a:pt x="163830" y="136817"/>
                      <a:pt x="243840" y="121577"/>
                    </a:cubicBezTo>
                    <a:cubicBezTo>
                      <a:pt x="323850" y="106337"/>
                      <a:pt x="401320" y="49822"/>
                      <a:pt x="480060" y="45377"/>
                    </a:cubicBezTo>
                    <a:cubicBezTo>
                      <a:pt x="558800" y="40932"/>
                      <a:pt x="640080" y="101257"/>
                      <a:pt x="716280" y="94907"/>
                    </a:cubicBezTo>
                    <a:cubicBezTo>
                      <a:pt x="792480" y="88557"/>
                      <a:pt x="874395" y="21247"/>
                      <a:pt x="937260" y="7277"/>
                    </a:cubicBezTo>
                    <a:cubicBezTo>
                      <a:pt x="1000125" y="-6693"/>
                      <a:pt x="1046797" y="2197"/>
                      <a:pt x="1093470" y="11087"/>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Freeform: Shape 130">
                <a:extLst>
                  <a:ext uri="{FF2B5EF4-FFF2-40B4-BE49-F238E27FC236}">
                    <a16:creationId xmlns:a16="http://schemas.microsoft.com/office/drawing/2014/main" id="{46CC5C14-AF10-4D70-A3F0-F5340CA26F87}"/>
                  </a:ext>
                </a:extLst>
              </p:cNvPr>
              <p:cNvSpPr/>
              <p:nvPr/>
            </p:nvSpPr>
            <p:spPr>
              <a:xfrm rot="21119953">
                <a:off x="6146642" y="4612794"/>
                <a:ext cx="1093470" cy="136817"/>
              </a:xfrm>
              <a:custGeom>
                <a:avLst/>
                <a:gdLst>
                  <a:gd name="connsiteX0" fmla="*/ 0 w 1093470"/>
                  <a:gd name="connsiteY0" fmla="*/ 136817 h 136817"/>
                  <a:gd name="connsiteX1" fmla="*/ 243840 w 1093470"/>
                  <a:gd name="connsiteY1" fmla="*/ 121577 h 136817"/>
                  <a:gd name="connsiteX2" fmla="*/ 480060 w 1093470"/>
                  <a:gd name="connsiteY2" fmla="*/ 45377 h 136817"/>
                  <a:gd name="connsiteX3" fmla="*/ 716280 w 1093470"/>
                  <a:gd name="connsiteY3" fmla="*/ 94907 h 136817"/>
                  <a:gd name="connsiteX4" fmla="*/ 937260 w 1093470"/>
                  <a:gd name="connsiteY4" fmla="*/ 7277 h 136817"/>
                  <a:gd name="connsiteX5" fmla="*/ 1093470 w 1093470"/>
                  <a:gd name="connsiteY5" fmla="*/ 11087 h 13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3470" h="136817">
                    <a:moveTo>
                      <a:pt x="0" y="136817"/>
                    </a:moveTo>
                    <a:cubicBezTo>
                      <a:pt x="81915" y="136817"/>
                      <a:pt x="163830" y="136817"/>
                      <a:pt x="243840" y="121577"/>
                    </a:cubicBezTo>
                    <a:cubicBezTo>
                      <a:pt x="323850" y="106337"/>
                      <a:pt x="401320" y="49822"/>
                      <a:pt x="480060" y="45377"/>
                    </a:cubicBezTo>
                    <a:cubicBezTo>
                      <a:pt x="558800" y="40932"/>
                      <a:pt x="640080" y="101257"/>
                      <a:pt x="716280" y="94907"/>
                    </a:cubicBezTo>
                    <a:cubicBezTo>
                      <a:pt x="792480" y="88557"/>
                      <a:pt x="874395" y="21247"/>
                      <a:pt x="937260" y="7277"/>
                    </a:cubicBezTo>
                    <a:cubicBezTo>
                      <a:pt x="1000125" y="-6693"/>
                      <a:pt x="1046797" y="2197"/>
                      <a:pt x="1093470" y="11087"/>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Freeform: Shape 131">
                <a:extLst>
                  <a:ext uri="{FF2B5EF4-FFF2-40B4-BE49-F238E27FC236}">
                    <a16:creationId xmlns:a16="http://schemas.microsoft.com/office/drawing/2014/main" id="{8DC5B733-57D0-4D9A-A4C5-4AED66661FBA}"/>
                  </a:ext>
                </a:extLst>
              </p:cNvPr>
              <p:cNvSpPr/>
              <p:nvPr/>
            </p:nvSpPr>
            <p:spPr>
              <a:xfrm rot="21119953">
                <a:off x="6089365" y="4699110"/>
                <a:ext cx="1093470" cy="136817"/>
              </a:xfrm>
              <a:custGeom>
                <a:avLst/>
                <a:gdLst>
                  <a:gd name="connsiteX0" fmla="*/ 0 w 1093470"/>
                  <a:gd name="connsiteY0" fmla="*/ 136817 h 136817"/>
                  <a:gd name="connsiteX1" fmla="*/ 243840 w 1093470"/>
                  <a:gd name="connsiteY1" fmla="*/ 121577 h 136817"/>
                  <a:gd name="connsiteX2" fmla="*/ 480060 w 1093470"/>
                  <a:gd name="connsiteY2" fmla="*/ 45377 h 136817"/>
                  <a:gd name="connsiteX3" fmla="*/ 716280 w 1093470"/>
                  <a:gd name="connsiteY3" fmla="*/ 94907 h 136817"/>
                  <a:gd name="connsiteX4" fmla="*/ 937260 w 1093470"/>
                  <a:gd name="connsiteY4" fmla="*/ 7277 h 136817"/>
                  <a:gd name="connsiteX5" fmla="*/ 1093470 w 1093470"/>
                  <a:gd name="connsiteY5" fmla="*/ 11087 h 13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3470" h="136817">
                    <a:moveTo>
                      <a:pt x="0" y="136817"/>
                    </a:moveTo>
                    <a:cubicBezTo>
                      <a:pt x="81915" y="136817"/>
                      <a:pt x="163830" y="136817"/>
                      <a:pt x="243840" y="121577"/>
                    </a:cubicBezTo>
                    <a:cubicBezTo>
                      <a:pt x="323850" y="106337"/>
                      <a:pt x="401320" y="49822"/>
                      <a:pt x="480060" y="45377"/>
                    </a:cubicBezTo>
                    <a:cubicBezTo>
                      <a:pt x="558800" y="40932"/>
                      <a:pt x="640080" y="101257"/>
                      <a:pt x="716280" y="94907"/>
                    </a:cubicBezTo>
                    <a:cubicBezTo>
                      <a:pt x="792480" y="88557"/>
                      <a:pt x="874395" y="21247"/>
                      <a:pt x="937260" y="7277"/>
                    </a:cubicBezTo>
                    <a:cubicBezTo>
                      <a:pt x="1000125" y="-6693"/>
                      <a:pt x="1046797" y="2197"/>
                      <a:pt x="1093470" y="11087"/>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8BCAA691-2E20-493F-AA05-51F7A0F82D3B}"/>
                </a:ext>
              </a:extLst>
            </p:cNvPr>
            <p:cNvSpPr/>
            <p:nvPr/>
          </p:nvSpPr>
          <p:spPr>
            <a:xfrm>
              <a:off x="9832364" y="3305096"/>
              <a:ext cx="148340" cy="79051"/>
            </a:xfrm>
            <a:custGeom>
              <a:avLst/>
              <a:gdLst>
                <a:gd name="connsiteX0" fmla="*/ 0 w 187432"/>
                <a:gd name="connsiteY0" fmla="*/ 40483 h 103797"/>
                <a:gd name="connsiteX1" fmla="*/ 179070 w 187432"/>
                <a:gd name="connsiteY1" fmla="*/ 2383 h 103797"/>
                <a:gd name="connsiteX2" fmla="*/ 152400 w 187432"/>
                <a:gd name="connsiteY2" fmla="*/ 101443 h 103797"/>
                <a:gd name="connsiteX3" fmla="*/ 102870 w 187432"/>
                <a:gd name="connsiteY3" fmla="*/ 78583 h 103797"/>
              </a:gdLst>
              <a:ahLst/>
              <a:cxnLst>
                <a:cxn ang="0">
                  <a:pos x="connsiteX0" y="connsiteY0"/>
                </a:cxn>
                <a:cxn ang="0">
                  <a:pos x="connsiteX1" y="connsiteY1"/>
                </a:cxn>
                <a:cxn ang="0">
                  <a:pos x="connsiteX2" y="connsiteY2"/>
                </a:cxn>
                <a:cxn ang="0">
                  <a:pos x="connsiteX3" y="connsiteY3"/>
                </a:cxn>
              </a:cxnLst>
              <a:rect l="l" t="t" r="r" b="b"/>
              <a:pathLst>
                <a:path w="187432" h="103797">
                  <a:moveTo>
                    <a:pt x="0" y="40483"/>
                  </a:moveTo>
                  <a:cubicBezTo>
                    <a:pt x="76835" y="16353"/>
                    <a:pt x="153670" y="-7777"/>
                    <a:pt x="179070" y="2383"/>
                  </a:cubicBezTo>
                  <a:cubicBezTo>
                    <a:pt x="204470" y="12543"/>
                    <a:pt x="165100" y="88743"/>
                    <a:pt x="152400" y="101443"/>
                  </a:cubicBezTo>
                  <a:cubicBezTo>
                    <a:pt x="139700" y="114143"/>
                    <a:pt x="98425" y="70963"/>
                    <a:pt x="102870" y="7858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99D53B4B-36B7-4A7A-8CD1-081067D981E0}"/>
                </a:ext>
              </a:extLst>
            </p:cNvPr>
            <p:cNvSpPr/>
            <p:nvPr/>
          </p:nvSpPr>
          <p:spPr>
            <a:xfrm rot="7079101">
              <a:off x="10111003" y="3455714"/>
              <a:ext cx="77945" cy="82148"/>
            </a:xfrm>
            <a:custGeom>
              <a:avLst/>
              <a:gdLst>
                <a:gd name="connsiteX0" fmla="*/ 0 w 187432"/>
                <a:gd name="connsiteY0" fmla="*/ 40483 h 103797"/>
                <a:gd name="connsiteX1" fmla="*/ 179070 w 187432"/>
                <a:gd name="connsiteY1" fmla="*/ 2383 h 103797"/>
                <a:gd name="connsiteX2" fmla="*/ 152400 w 187432"/>
                <a:gd name="connsiteY2" fmla="*/ 101443 h 103797"/>
                <a:gd name="connsiteX3" fmla="*/ 102870 w 187432"/>
                <a:gd name="connsiteY3" fmla="*/ 78583 h 103797"/>
              </a:gdLst>
              <a:ahLst/>
              <a:cxnLst>
                <a:cxn ang="0">
                  <a:pos x="connsiteX0" y="connsiteY0"/>
                </a:cxn>
                <a:cxn ang="0">
                  <a:pos x="connsiteX1" y="connsiteY1"/>
                </a:cxn>
                <a:cxn ang="0">
                  <a:pos x="connsiteX2" y="connsiteY2"/>
                </a:cxn>
                <a:cxn ang="0">
                  <a:pos x="connsiteX3" y="connsiteY3"/>
                </a:cxn>
              </a:cxnLst>
              <a:rect l="l" t="t" r="r" b="b"/>
              <a:pathLst>
                <a:path w="187432" h="103797">
                  <a:moveTo>
                    <a:pt x="0" y="40483"/>
                  </a:moveTo>
                  <a:cubicBezTo>
                    <a:pt x="76835" y="16353"/>
                    <a:pt x="153670" y="-7777"/>
                    <a:pt x="179070" y="2383"/>
                  </a:cubicBezTo>
                  <a:cubicBezTo>
                    <a:pt x="204470" y="12543"/>
                    <a:pt x="165100" y="88743"/>
                    <a:pt x="152400" y="101443"/>
                  </a:cubicBezTo>
                  <a:cubicBezTo>
                    <a:pt x="139700" y="114143"/>
                    <a:pt x="98425" y="70963"/>
                    <a:pt x="102870" y="7858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54782D5F-3E3E-468D-8751-3E0A94268B44}"/>
                </a:ext>
              </a:extLst>
            </p:cNvPr>
            <p:cNvSpPr/>
            <p:nvPr/>
          </p:nvSpPr>
          <p:spPr>
            <a:xfrm>
              <a:off x="10357669" y="2771687"/>
              <a:ext cx="296888" cy="416691"/>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6C2CC38F-9DFD-496D-8778-2C5B430D4F46}"/>
                </a:ext>
              </a:extLst>
            </p:cNvPr>
            <p:cNvGrpSpPr/>
            <p:nvPr/>
          </p:nvGrpSpPr>
          <p:grpSpPr>
            <a:xfrm>
              <a:off x="10729847" y="2794901"/>
              <a:ext cx="225952" cy="120594"/>
              <a:chOff x="7777840" y="4196320"/>
              <a:chExt cx="285498" cy="158344"/>
            </a:xfrm>
          </p:grpSpPr>
          <p:sp>
            <p:nvSpPr>
              <p:cNvPr id="128" name="Freeform: Shape 127">
                <a:extLst>
                  <a:ext uri="{FF2B5EF4-FFF2-40B4-BE49-F238E27FC236}">
                    <a16:creationId xmlns:a16="http://schemas.microsoft.com/office/drawing/2014/main" id="{456EA124-7D9C-48B2-BADE-F42607AA40E9}"/>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Freeform: Shape 128">
                <a:extLst>
                  <a:ext uri="{FF2B5EF4-FFF2-40B4-BE49-F238E27FC236}">
                    <a16:creationId xmlns:a16="http://schemas.microsoft.com/office/drawing/2014/main" id="{14088142-FD10-413A-9D01-16D188EFFFD2}"/>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id="{605A0EF6-97E0-4E1E-9FD8-AF1DCC84151D}"/>
                </a:ext>
              </a:extLst>
            </p:cNvPr>
            <p:cNvGrpSpPr/>
            <p:nvPr/>
          </p:nvGrpSpPr>
          <p:grpSpPr>
            <a:xfrm rot="20940370">
              <a:off x="10922526" y="2679218"/>
              <a:ext cx="225952" cy="120594"/>
              <a:chOff x="7777840" y="4196320"/>
              <a:chExt cx="285498" cy="158344"/>
            </a:xfrm>
          </p:grpSpPr>
          <p:sp>
            <p:nvSpPr>
              <p:cNvPr id="126" name="Freeform: Shape 125">
                <a:extLst>
                  <a:ext uri="{FF2B5EF4-FFF2-40B4-BE49-F238E27FC236}">
                    <a16:creationId xmlns:a16="http://schemas.microsoft.com/office/drawing/2014/main" id="{56D22FEE-F96F-47D0-8937-8A1F4B774B0C}"/>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Shape 126">
                <a:extLst>
                  <a:ext uri="{FF2B5EF4-FFF2-40B4-BE49-F238E27FC236}">
                    <a16:creationId xmlns:a16="http://schemas.microsoft.com/office/drawing/2014/main" id="{2700F38B-AD9C-4D60-852D-77CA4B569365}"/>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a:extLst>
                <a:ext uri="{FF2B5EF4-FFF2-40B4-BE49-F238E27FC236}">
                  <a16:creationId xmlns:a16="http://schemas.microsoft.com/office/drawing/2014/main" id="{BF156F52-BDF7-4E92-AEA6-C6D48440B71C}"/>
                </a:ext>
              </a:extLst>
            </p:cNvPr>
            <p:cNvGrpSpPr/>
            <p:nvPr/>
          </p:nvGrpSpPr>
          <p:grpSpPr>
            <a:xfrm rot="20940370">
              <a:off x="10670746" y="2661240"/>
              <a:ext cx="225952" cy="120594"/>
              <a:chOff x="7777840" y="4196320"/>
              <a:chExt cx="285498" cy="158344"/>
            </a:xfrm>
          </p:grpSpPr>
          <p:sp>
            <p:nvSpPr>
              <p:cNvPr id="124" name="Freeform: Shape 123">
                <a:extLst>
                  <a:ext uri="{FF2B5EF4-FFF2-40B4-BE49-F238E27FC236}">
                    <a16:creationId xmlns:a16="http://schemas.microsoft.com/office/drawing/2014/main" id="{0484B0B1-2908-4B47-A0A5-F3710CCA0768}"/>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Freeform: Shape 124">
                <a:extLst>
                  <a:ext uri="{FF2B5EF4-FFF2-40B4-BE49-F238E27FC236}">
                    <a16:creationId xmlns:a16="http://schemas.microsoft.com/office/drawing/2014/main" id="{5B3C7427-2A1E-4FAC-893B-03B9930598BA}"/>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id="{A5BBB8F9-758E-4E01-8E48-388E7FC06071}"/>
                </a:ext>
              </a:extLst>
            </p:cNvPr>
            <p:cNvGrpSpPr/>
            <p:nvPr/>
          </p:nvGrpSpPr>
          <p:grpSpPr>
            <a:xfrm rot="20940370">
              <a:off x="10565174" y="2940836"/>
              <a:ext cx="225952" cy="120594"/>
              <a:chOff x="7777840" y="4196320"/>
              <a:chExt cx="285498" cy="158344"/>
            </a:xfrm>
          </p:grpSpPr>
          <p:sp>
            <p:nvSpPr>
              <p:cNvPr id="122" name="Freeform: Shape 121">
                <a:extLst>
                  <a:ext uri="{FF2B5EF4-FFF2-40B4-BE49-F238E27FC236}">
                    <a16:creationId xmlns:a16="http://schemas.microsoft.com/office/drawing/2014/main" id="{26F5B9D0-0569-4D2E-A65F-47215072B3F7}"/>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Freeform: Shape 122">
                <a:extLst>
                  <a:ext uri="{FF2B5EF4-FFF2-40B4-BE49-F238E27FC236}">
                    <a16:creationId xmlns:a16="http://schemas.microsoft.com/office/drawing/2014/main" id="{7BC9FA6F-0AE8-480A-9D86-2EFE6C4BA62A}"/>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Freeform: Shape 27">
              <a:extLst>
                <a:ext uri="{FF2B5EF4-FFF2-40B4-BE49-F238E27FC236}">
                  <a16:creationId xmlns:a16="http://schemas.microsoft.com/office/drawing/2014/main" id="{73696830-7FC4-4AF4-A6F4-5E1B49C9CA5B}"/>
                </a:ext>
              </a:extLst>
            </p:cNvPr>
            <p:cNvSpPr/>
            <p:nvPr/>
          </p:nvSpPr>
          <p:spPr>
            <a:xfrm rot="6526175" flipH="1">
              <a:off x="10218021" y="3076225"/>
              <a:ext cx="285695" cy="433017"/>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5FDB4322-9ABF-41B5-80BD-D6C0579672A8}"/>
                </a:ext>
              </a:extLst>
            </p:cNvPr>
            <p:cNvGrpSpPr/>
            <p:nvPr/>
          </p:nvGrpSpPr>
          <p:grpSpPr>
            <a:xfrm rot="19008699">
              <a:off x="10685788" y="3056903"/>
              <a:ext cx="225952" cy="120594"/>
              <a:chOff x="7777840" y="4196320"/>
              <a:chExt cx="285498" cy="158344"/>
            </a:xfrm>
          </p:grpSpPr>
          <p:sp>
            <p:nvSpPr>
              <p:cNvPr id="120" name="Freeform: Shape 119">
                <a:extLst>
                  <a:ext uri="{FF2B5EF4-FFF2-40B4-BE49-F238E27FC236}">
                    <a16:creationId xmlns:a16="http://schemas.microsoft.com/office/drawing/2014/main" id="{4C8F2025-D93B-45C0-9912-DDFB66E0AEC5}"/>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Shape 120">
                <a:extLst>
                  <a:ext uri="{FF2B5EF4-FFF2-40B4-BE49-F238E27FC236}">
                    <a16:creationId xmlns:a16="http://schemas.microsoft.com/office/drawing/2014/main" id="{75DDD4F3-77A4-47CB-A091-286659213D3E}"/>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id="{491DBD43-35A6-472C-8C29-421B779793A4}"/>
                </a:ext>
              </a:extLst>
            </p:cNvPr>
            <p:cNvGrpSpPr/>
            <p:nvPr/>
          </p:nvGrpSpPr>
          <p:grpSpPr>
            <a:xfrm rot="1512295">
              <a:off x="10903017" y="2903083"/>
              <a:ext cx="225952" cy="120594"/>
              <a:chOff x="7777840" y="4196320"/>
              <a:chExt cx="285498" cy="158344"/>
            </a:xfrm>
          </p:grpSpPr>
          <p:sp>
            <p:nvSpPr>
              <p:cNvPr id="118" name="Freeform: Shape 117">
                <a:extLst>
                  <a:ext uri="{FF2B5EF4-FFF2-40B4-BE49-F238E27FC236}">
                    <a16:creationId xmlns:a16="http://schemas.microsoft.com/office/drawing/2014/main" id="{B3EC6686-3DFB-4608-BF31-AD8273E6988F}"/>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Freeform: Shape 118">
                <a:extLst>
                  <a:ext uri="{FF2B5EF4-FFF2-40B4-BE49-F238E27FC236}">
                    <a16:creationId xmlns:a16="http://schemas.microsoft.com/office/drawing/2014/main" id="{E1CF607A-D1E6-4B79-ADDA-28A93AD4FDF8}"/>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a:extLst>
                <a:ext uri="{FF2B5EF4-FFF2-40B4-BE49-F238E27FC236}">
                  <a16:creationId xmlns:a16="http://schemas.microsoft.com/office/drawing/2014/main" id="{CF388714-43D9-41C0-8A0F-04DC2EBBD616}"/>
                </a:ext>
              </a:extLst>
            </p:cNvPr>
            <p:cNvGrpSpPr/>
            <p:nvPr/>
          </p:nvGrpSpPr>
          <p:grpSpPr>
            <a:xfrm rot="639680">
              <a:off x="10806403" y="3172970"/>
              <a:ext cx="225952" cy="120594"/>
              <a:chOff x="7777840" y="4196320"/>
              <a:chExt cx="285498" cy="158344"/>
            </a:xfrm>
          </p:grpSpPr>
          <p:sp>
            <p:nvSpPr>
              <p:cNvPr id="116" name="Freeform: Shape 115">
                <a:extLst>
                  <a:ext uri="{FF2B5EF4-FFF2-40B4-BE49-F238E27FC236}">
                    <a16:creationId xmlns:a16="http://schemas.microsoft.com/office/drawing/2014/main" id="{C9491600-8C57-4E85-A0AB-A147C80349F1}"/>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Shape 116">
                <a:extLst>
                  <a:ext uri="{FF2B5EF4-FFF2-40B4-BE49-F238E27FC236}">
                    <a16:creationId xmlns:a16="http://schemas.microsoft.com/office/drawing/2014/main" id="{A7BC88B2-3F38-4952-BF45-085CA6A3700D}"/>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5CA307B6-F2C2-4938-8FB7-D7BA4B8C6081}"/>
                </a:ext>
              </a:extLst>
            </p:cNvPr>
            <p:cNvGrpSpPr/>
            <p:nvPr/>
          </p:nvGrpSpPr>
          <p:grpSpPr>
            <a:xfrm rot="1155510">
              <a:off x="10119371" y="3403409"/>
              <a:ext cx="225952" cy="120594"/>
              <a:chOff x="7777840" y="4196320"/>
              <a:chExt cx="285498" cy="158344"/>
            </a:xfrm>
          </p:grpSpPr>
          <p:sp>
            <p:nvSpPr>
              <p:cNvPr id="114" name="Freeform: Shape 113">
                <a:extLst>
                  <a:ext uri="{FF2B5EF4-FFF2-40B4-BE49-F238E27FC236}">
                    <a16:creationId xmlns:a16="http://schemas.microsoft.com/office/drawing/2014/main" id="{586288D9-0958-4EEA-A5DE-669F0C6107C6}"/>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Freeform: Shape 114">
                <a:extLst>
                  <a:ext uri="{FF2B5EF4-FFF2-40B4-BE49-F238E27FC236}">
                    <a16:creationId xmlns:a16="http://schemas.microsoft.com/office/drawing/2014/main" id="{A3E92D45-A93B-4D69-9240-7EB472AC85C8}"/>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32">
              <a:extLst>
                <a:ext uri="{FF2B5EF4-FFF2-40B4-BE49-F238E27FC236}">
                  <a16:creationId xmlns:a16="http://schemas.microsoft.com/office/drawing/2014/main" id="{A1C4ED0E-0417-40CE-BC18-C4F99DAEA749}"/>
                </a:ext>
              </a:extLst>
            </p:cNvPr>
            <p:cNvGrpSpPr/>
            <p:nvPr/>
          </p:nvGrpSpPr>
          <p:grpSpPr>
            <a:xfrm rot="2335194">
              <a:off x="10293397" y="3401773"/>
              <a:ext cx="106342" cy="70915"/>
              <a:chOff x="7777840" y="4196320"/>
              <a:chExt cx="285498" cy="158344"/>
            </a:xfrm>
          </p:grpSpPr>
          <p:sp>
            <p:nvSpPr>
              <p:cNvPr id="112" name="Freeform: Shape 111">
                <a:extLst>
                  <a:ext uri="{FF2B5EF4-FFF2-40B4-BE49-F238E27FC236}">
                    <a16:creationId xmlns:a16="http://schemas.microsoft.com/office/drawing/2014/main" id="{02A4E44B-970D-4933-AAA1-E1F5DB9A4E87}"/>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Freeform: Shape 112">
                <a:extLst>
                  <a:ext uri="{FF2B5EF4-FFF2-40B4-BE49-F238E27FC236}">
                    <a16:creationId xmlns:a16="http://schemas.microsoft.com/office/drawing/2014/main" id="{7D4118AD-D4B0-4509-B198-943746B76056}"/>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4E02D25F-269C-42F3-8042-C3C49534BC45}"/>
                </a:ext>
              </a:extLst>
            </p:cNvPr>
            <p:cNvGrpSpPr/>
            <p:nvPr/>
          </p:nvGrpSpPr>
          <p:grpSpPr>
            <a:xfrm rot="20696261">
              <a:off x="10390593" y="3495373"/>
              <a:ext cx="106342" cy="70915"/>
              <a:chOff x="7777840" y="4196320"/>
              <a:chExt cx="285498" cy="158344"/>
            </a:xfrm>
          </p:grpSpPr>
          <p:sp>
            <p:nvSpPr>
              <p:cNvPr id="110" name="Freeform: Shape 109">
                <a:extLst>
                  <a:ext uri="{FF2B5EF4-FFF2-40B4-BE49-F238E27FC236}">
                    <a16:creationId xmlns:a16="http://schemas.microsoft.com/office/drawing/2014/main" id="{D9D10A81-F1CA-43F4-866D-1F29BB48DE76}"/>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Freeform: Shape 110">
                <a:extLst>
                  <a:ext uri="{FF2B5EF4-FFF2-40B4-BE49-F238E27FC236}">
                    <a16:creationId xmlns:a16="http://schemas.microsoft.com/office/drawing/2014/main" id="{D56E653F-77B1-432F-924C-B6832408573C}"/>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a:extLst>
                <a:ext uri="{FF2B5EF4-FFF2-40B4-BE49-F238E27FC236}">
                  <a16:creationId xmlns:a16="http://schemas.microsoft.com/office/drawing/2014/main" id="{4D29472D-F146-4261-932F-7F878C56708B}"/>
                </a:ext>
              </a:extLst>
            </p:cNvPr>
            <p:cNvGrpSpPr/>
            <p:nvPr/>
          </p:nvGrpSpPr>
          <p:grpSpPr>
            <a:xfrm rot="2335194">
              <a:off x="10464366" y="3404719"/>
              <a:ext cx="106342" cy="70915"/>
              <a:chOff x="7777840" y="4196320"/>
              <a:chExt cx="285498" cy="158344"/>
            </a:xfrm>
          </p:grpSpPr>
          <p:sp>
            <p:nvSpPr>
              <p:cNvPr id="108" name="Freeform: Shape 107">
                <a:extLst>
                  <a:ext uri="{FF2B5EF4-FFF2-40B4-BE49-F238E27FC236}">
                    <a16:creationId xmlns:a16="http://schemas.microsoft.com/office/drawing/2014/main" id="{4D144A9B-8C85-4A14-8B94-F1ECB0466EEC}"/>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Freeform: Shape 108">
                <a:extLst>
                  <a:ext uri="{FF2B5EF4-FFF2-40B4-BE49-F238E27FC236}">
                    <a16:creationId xmlns:a16="http://schemas.microsoft.com/office/drawing/2014/main" id="{D08BE507-EC6C-4975-AF17-97207E2FB9B7}"/>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0A8B4F16-7323-4EBA-8ECF-14C598E95318}"/>
                </a:ext>
              </a:extLst>
            </p:cNvPr>
            <p:cNvGrpSpPr/>
            <p:nvPr/>
          </p:nvGrpSpPr>
          <p:grpSpPr>
            <a:xfrm>
              <a:off x="10558279" y="3493117"/>
              <a:ext cx="106342" cy="70915"/>
              <a:chOff x="7777840" y="4196320"/>
              <a:chExt cx="285498" cy="158344"/>
            </a:xfrm>
          </p:grpSpPr>
          <p:sp>
            <p:nvSpPr>
              <p:cNvPr id="106" name="Freeform: Shape 105">
                <a:extLst>
                  <a:ext uri="{FF2B5EF4-FFF2-40B4-BE49-F238E27FC236}">
                    <a16:creationId xmlns:a16="http://schemas.microsoft.com/office/drawing/2014/main" id="{6C63CD29-50E4-469F-AF0E-0BC49712E3E5}"/>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reeform: Shape 106">
                <a:extLst>
                  <a:ext uri="{FF2B5EF4-FFF2-40B4-BE49-F238E27FC236}">
                    <a16:creationId xmlns:a16="http://schemas.microsoft.com/office/drawing/2014/main" id="{BCD7DDA2-105E-4F6D-B5A6-CEEBD327947B}"/>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8C4E696B-6D70-4B58-A355-754DDBC61A30}"/>
                </a:ext>
              </a:extLst>
            </p:cNvPr>
            <p:cNvGrpSpPr/>
            <p:nvPr/>
          </p:nvGrpSpPr>
          <p:grpSpPr>
            <a:xfrm>
              <a:off x="10634131" y="3280760"/>
              <a:ext cx="106342" cy="70915"/>
              <a:chOff x="7777840" y="4196320"/>
              <a:chExt cx="285498" cy="158344"/>
            </a:xfrm>
          </p:grpSpPr>
          <p:sp>
            <p:nvSpPr>
              <p:cNvPr id="104" name="Freeform: Shape 103">
                <a:extLst>
                  <a:ext uri="{FF2B5EF4-FFF2-40B4-BE49-F238E27FC236}">
                    <a16:creationId xmlns:a16="http://schemas.microsoft.com/office/drawing/2014/main" id="{3ACE4CBE-B78A-4384-8921-45A55FAC2DC7}"/>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Freeform: Shape 104">
                <a:extLst>
                  <a:ext uri="{FF2B5EF4-FFF2-40B4-BE49-F238E27FC236}">
                    <a16:creationId xmlns:a16="http://schemas.microsoft.com/office/drawing/2014/main" id="{98C87E55-ED3D-4750-81B7-4D6F55F48AA4}"/>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6AA4CC3D-A7D4-4110-83D3-6349BA774BAB}"/>
                </a:ext>
              </a:extLst>
            </p:cNvPr>
            <p:cNvGrpSpPr/>
            <p:nvPr/>
          </p:nvGrpSpPr>
          <p:grpSpPr>
            <a:xfrm rot="3040853">
              <a:off x="10757539" y="3342397"/>
              <a:ext cx="142664" cy="127753"/>
              <a:chOff x="7777840" y="4196320"/>
              <a:chExt cx="285498" cy="158344"/>
            </a:xfrm>
          </p:grpSpPr>
          <p:sp>
            <p:nvSpPr>
              <p:cNvPr id="102" name="Freeform: Shape 101">
                <a:extLst>
                  <a:ext uri="{FF2B5EF4-FFF2-40B4-BE49-F238E27FC236}">
                    <a16:creationId xmlns:a16="http://schemas.microsoft.com/office/drawing/2014/main" id="{7B2C073C-E2F9-4E6C-9F7B-B02018E9E560}"/>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Freeform: Shape 102">
                <a:extLst>
                  <a:ext uri="{FF2B5EF4-FFF2-40B4-BE49-F238E27FC236}">
                    <a16:creationId xmlns:a16="http://schemas.microsoft.com/office/drawing/2014/main" id="{954CE2C9-3973-4C0B-AA4C-3B8C735290B8}"/>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oup 38">
              <a:extLst>
                <a:ext uri="{FF2B5EF4-FFF2-40B4-BE49-F238E27FC236}">
                  <a16:creationId xmlns:a16="http://schemas.microsoft.com/office/drawing/2014/main" id="{5D9CDD6D-087E-495B-846F-DB7ADC375840}"/>
                </a:ext>
              </a:extLst>
            </p:cNvPr>
            <p:cNvGrpSpPr/>
            <p:nvPr/>
          </p:nvGrpSpPr>
          <p:grpSpPr>
            <a:xfrm rot="3040853">
              <a:off x="10999346" y="3102871"/>
              <a:ext cx="142664" cy="127753"/>
              <a:chOff x="7777840" y="4196320"/>
              <a:chExt cx="285498" cy="158344"/>
            </a:xfrm>
          </p:grpSpPr>
          <p:sp>
            <p:nvSpPr>
              <p:cNvPr id="100" name="Freeform: Shape 99">
                <a:extLst>
                  <a:ext uri="{FF2B5EF4-FFF2-40B4-BE49-F238E27FC236}">
                    <a16:creationId xmlns:a16="http://schemas.microsoft.com/office/drawing/2014/main" id="{68F3FC37-DDD8-4F6B-9674-92E9D7B88F2F}"/>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reeform: Shape 100">
                <a:extLst>
                  <a:ext uri="{FF2B5EF4-FFF2-40B4-BE49-F238E27FC236}">
                    <a16:creationId xmlns:a16="http://schemas.microsoft.com/office/drawing/2014/main" id="{F6E05C96-048F-4EF9-AE8E-7BE2A4F19E52}"/>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a:extLst>
                <a:ext uri="{FF2B5EF4-FFF2-40B4-BE49-F238E27FC236}">
                  <a16:creationId xmlns:a16="http://schemas.microsoft.com/office/drawing/2014/main" id="{C9530D7D-39F3-4362-87A6-D0586D332B0C}"/>
                </a:ext>
              </a:extLst>
            </p:cNvPr>
            <p:cNvGrpSpPr/>
            <p:nvPr/>
          </p:nvGrpSpPr>
          <p:grpSpPr>
            <a:xfrm rot="278853">
              <a:off x="10920946" y="3325697"/>
              <a:ext cx="148253" cy="122936"/>
              <a:chOff x="7777840" y="4196320"/>
              <a:chExt cx="285498" cy="158344"/>
            </a:xfrm>
          </p:grpSpPr>
          <p:sp>
            <p:nvSpPr>
              <p:cNvPr id="98" name="Freeform: Shape 97">
                <a:extLst>
                  <a:ext uri="{FF2B5EF4-FFF2-40B4-BE49-F238E27FC236}">
                    <a16:creationId xmlns:a16="http://schemas.microsoft.com/office/drawing/2014/main" id="{91A278B4-B35A-483C-BAB8-F1452E860BB5}"/>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Shape 98">
                <a:extLst>
                  <a:ext uri="{FF2B5EF4-FFF2-40B4-BE49-F238E27FC236}">
                    <a16:creationId xmlns:a16="http://schemas.microsoft.com/office/drawing/2014/main" id="{A35B048B-C581-4923-939D-87C1D7EDBB87}"/>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a:extLst>
                <a:ext uri="{FF2B5EF4-FFF2-40B4-BE49-F238E27FC236}">
                  <a16:creationId xmlns:a16="http://schemas.microsoft.com/office/drawing/2014/main" id="{A609D664-8AEC-455E-B78A-6758A284B987}"/>
                </a:ext>
              </a:extLst>
            </p:cNvPr>
            <p:cNvGrpSpPr/>
            <p:nvPr/>
          </p:nvGrpSpPr>
          <p:grpSpPr>
            <a:xfrm rot="1921033">
              <a:off x="11084316" y="2823809"/>
              <a:ext cx="148253" cy="122936"/>
              <a:chOff x="7777840" y="4196320"/>
              <a:chExt cx="285498" cy="158344"/>
            </a:xfrm>
          </p:grpSpPr>
          <p:sp>
            <p:nvSpPr>
              <p:cNvPr id="96" name="Freeform: Shape 95">
                <a:extLst>
                  <a:ext uri="{FF2B5EF4-FFF2-40B4-BE49-F238E27FC236}">
                    <a16:creationId xmlns:a16="http://schemas.microsoft.com/office/drawing/2014/main" id="{6B89774A-539A-4C17-8B2B-C79FC3C39225}"/>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eform: Shape 96">
                <a:extLst>
                  <a:ext uri="{FF2B5EF4-FFF2-40B4-BE49-F238E27FC236}">
                    <a16:creationId xmlns:a16="http://schemas.microsoft.com/office/drawing/2014/main" id="{5CDE9813-DF63-4CD3-8158-F7931BC8A129}"/>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a:extLst>
                <a:ext uri="{FF2B5EF4-FFF2-40B4-BE49-F238E27FC236}">
                  <a16:creationId xmlns:a16="http://schemas.microsoft.com/office/drawing/2014/main" id="{74612164-6F97-4E98-A7C1-7E82C161991C}"/>
                </a:ext>
              </a:extLst>
            </p:cNvPr>
            <p:cNvGrpSpPr/>
            <p:nvPr/>
          </p:nvGrpSpPr>
          <p:grpSpPr>
            <a:xfrm rot="20573178">
              <a:off x="10862028" y="2533445"/>
              <a:ext cx="148253" cy="122936"/>
              <a:chOff x="7777840" y="4196320"/>
              <a:chExt cx="285498" cy="158344"/>
            </a:xfrm>
          </p:grpSpPr>
          <p:sp>
            <p:nvSpPr>
              <p:cNvPr id="94" name="Freeform: Shape 93">
                <a:extLst>
                  <a:ext uri="{FF2B5EF4-FFF2-40B4-BE49-F238E27FC236}">
                    <a16:creationId xmlns:a16="http://schemas.microsoft.com/office/drawing/2014/main" id="{C1C1CA32-1747-4A69-A87D-5A89BE142B49}"/>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Freeform: Shape 94">
                <a:extLst>
                  <a:ext uri="{FF2B5EF4-FFF2-40B4-BE49-F238E27FC236}">
                    <a16:creationId xmlns:a16="http://schemas.microsoft.com/office/drawing/2014/main" id="{7A38B0B6-2CBC-4C93-AD5B-1640F852B1F7}"/>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3" name="Group 42">
              <a:extLst>
                <a:ext uri="{FF2B5EF4-FFF2-40B4-BE49-F238E27FC236}">
                  <a16:creationId xmlns:a16="http://schemas.microsoft.com/office/drawing/2014/main" id="{1C125350-16AA-4D05-BBB8-BFAA82316D09}"/>
                </a:ext>
              </a:extLst>
            </p:cNvPr>
            <p:cNvGrpSpPr/>
            <p:nvPr/>
          </p:nvGrpSpPr>
          <p:grpSpPr>
            <a:xfrm rot="19226928">
              <a:off x="11062553" y="2466466"/>
              <a:ext cx="148253" cy="122936"/>
              <a:chOff x="7777840" y="4196320"/>
              <a:chExt cx="285498" cy="158344"/>
            </a:xfrm>
          </p:grpSpPr>
          <p:sp>
            <p:nvSpPr>
              <p:cNvPr id="92" name="Freeform: Shape 91">
                <a:extLst>
                  <a:ext uri="{FF2B5EF4-FFF2-40B4-BE49-F238E27FC236}">
                    <a16:creationId xmlns:a16="http://schemas.microsoft.com/office/drawing/2014/main" id="{BD9B8060-DCBB-462A-9FC9-19408900603B}"/>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reeform: Shape 92">
                <a:extLst>
                  <a:ext uri="{FF2B5EF4-FFF2-40B4-BE49-F238E27FC236}">
                    <a16:creationId xmlns:a16="http://schemas.microsoft.com/office/drawing/2014/main" id="{8805A0E6-3AC9-45C1-953A-BB87C587567F}"/>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 name="Group 43">
              <a:extLst>
                <a:ext uri="{FF2B5EF4-FFF2-40B4-BE49-F238E27FC236}">
                  <a16:creationId xmlns:a16="http://schemas.microsoft.com/office/drawing/2014/main" id="{86F9DC18-96BE-4057-88B4-279741501561}"/>
                </a:ext>
              </a:extLst>
            </p:cNvPr>
            <p:cNvGrpSpPr/>
            <p:nvPr/>
          </p:nvGrpSpPr>
          <p:grpSpPr>
            <a:xfrm rot="253880">
              <a:off x="11121298" y="2599083"/>
              <a:ext cx="121593" cy="100777"/>
              <a:chOff x="7777840" y="4196320"/>
              <a:chExt cx="285498" cy="158344"/>
            </a:xfrm>
          </p:grpSpPr>
          <p:sp>
            <p:nvSpPr>
              <p:cNvPr id="90" name="Freeform: Shape 89">
                <a:extLst>
                  <a:ext uri="{FF2B5EF4-FFF2-40B4-BE49-F238E27FC236}">
                    <a16:creationId xmlns:a16="http://schemas.microsoft.com/office/drawing/2014/main" id="{DB4AD5FE-63B1-4CA0-84D0-6C61028B25E4}"/>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Freeform: Shape 90">
                <a:extLst>
                  <a:ext uri="{FF2B5EF4-FFF2-40B4-BE49-F238E27FC236}">
                    <a16:creationId xmlns:a16="http://schemas.microsoft.com/office/drawing/2014/main" id="{B3D106C2-37AE-4CE5-880C-55B8167F1E62}"/>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BB5AB77C-3266-44BE-95C2-C10C2DD03638}"/>
                </a:ext>
              </a:extLst>
            </p:cNvPr>
            <p:cNvGrpSpPr/>
            <p:nvPr/>
          </p:nvGrpSpPr>
          <p:grpSpPr>
            <a:xfrm rot="20021713">
              <a:off x="10614031" y="3394114"/>
              <a:ext cx="106342" cy="70915"/>
              <a:chOff x="7777840" y="4196320"/>
              <a:chExt cx="285498" cy="158344"/>
            </a:xfrm>
          </p:grpSpPr>
          <p:sp>
            <p:nvSpPr>
              <p:cNvPr id="88" name="Freeform: Shape 87">
                <a:extLst>
                  <a:ext uri="{FF2B5EF4-FFF2-40B4-BE49-F238E27FC236}">
                    <a16:creationId xmlns:a16="http://schemas.microsoft.com/office/drawing/2014/main" id="{E99429F3-DF54-4050-A3AF-9A6F419C5FE5}"/>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Freeform: Shape 88">
                <a:extLst>
                  <a:ext uri="{FF2B5EF4-FFF2-40B4-BE49-F238E27FC236}">
                    <a16:creationId xmlns:a16="http://schemas.microsoft.com/office/drawing/2014/main" id="{048061B4-88D0-4C35-BD63-7869134D835A}"/>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5">
              <a:extLst>
                <a:ext uri="{FF2B5EF4-FFF2-40B4-BE49-F238E27FC236}">
                  <a16:creationId xmlns:a16="http://schemas.microsoft.com/office/drawing/2014/main" id="{07F76227-2427-4938-BCAA-078732910B74}"/>
                </a:ext>
              </a:extLst>
            </p:cNvPr>
            <p:cNvGrpSpPr/>
            <p:nvPr/>
          </p:nvGrpSpPr>
          <p:grpSpPr>
            <a:xfrm rot="21065008">
              <a:off x="10723317" y="3490306"/>
              <a:ext cx="106342" cy="70915"/>
              <a:chOff x="7777840" y="4196320"/>
              <a:chExt cx="285498" cy="158344"/>
            </a:xfrm>
          </p:grpSpPr>
          <p:sp>
            <p:nvSpPr>
              <p:cNvPr id="86" name="Freeform: Shape 85">
                <a:extLst>
                  <a:ext uri="{FF2B5EF4-FFF2-40B4-BE49-F238E27FC236}">
                    <a16:creationId xmlns:a16="http://schemas.microsoft.com/office/drawing/2014/main" id="{9371D650-A866-4255-B8BA-EA4E91C84247}"/>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Shape 86">
                <a:extLst>
                  <a:ext uri="{FF2B5EF4-FFF2-40B4-BE49-F238E27FC236}">
                    <a16:creationId xmlns:a16="http://schemas.microsoft.com/office/drawing/2014/main" id="{4227819E-F9AC-41E5-B2C4-674725D7DCD8}"/>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oup 46">
              <a:extLst>
                <a:ext uri="{FF2B5EF4-FFF2-40B4-BE49-F238E27FC236}">
                  <a16:creationId xmlns:a16="http://schemas.microsoft.com/office/drawing/2014/main" id="{938EFA36-4C8D-4427-90AD-B7262A95C8FF}"/>
                </a:ext>
              </a:extLst>
            </p:cNvPr>
            <p:cNvGrpSpPr/>
            <p:nvPr/>
          </p:nvGrpSpPr>
          <p:grpSpPr>
            <a:xfrm rot="1848844">
              <a:off x="10886243" y="3485604"/>
              <a:ext cx="106342" cy="70915"/>
              <a:chOff x="7777840" y="4196320"/>
              <a:chExt cx="285498" cy="158344"/>
            </a:xfrm>
          </p:grpSpPr>
          <p:sp>
            <p:nvSpPr>
              <p:cNvPr id="84" name="Freeform: Shape 83">
                <a:extLst>
                  <a:ext uri="{FF2B5EF4-FFF2-40B4-BE49-F238E27FC236}">
                    <a16:creationId xmlns:a16="http://schemas.microsoft.com/office/drawing/2014/main" id="{130267B1-0AF6-462B-8F53-C0C506DB3F13}"/>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Freeform: Shape 84">
                <a:extLst>
                  <a:ext uri="{FF2B5EF4-FFF2-40B4-BE49-F238E27FC236}">
                    <a16:creationId xmlns:a16="http://schemas.microsoft.com/office/drawing/2014/main" id="{4C775F72-F182-4E14-82DC-A9B90441CD66}"/>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Group 47">
              <a:extLst>
                <a:ext uri="{FF2B5EF4-FFF2-40B4-BE49-F238E27FC236}">
                  <a16:creationId xmlns:a16="http://schemas.microsoft.com/office/drawing/2014/main" id="{90730C72-FD82-472E-8F44-AF377875DCB9}"/>
                </a:ext>
              </a:extLst>
            </p:cNvPr>
            <p:cNvGrpSpPr/>
            <p:nvPr/>
          </p:nvGrpSpPr>
          <p:grpSpPr>
            <a:xfrm rot="20333775">
              <a:off x="11037786" y="3441873"/>
              <a:ext cx="106342" cy="70915"/>
              <a:chOff x="7777840" y="4196320"/>
              <a:chExt cx="285498" cy="158344"/>
            </a:xfrm>
          </p:grpSpPr>
          <p:sp>
            <p:nvSpPr>
              <p:cNvPr id="82" name="Freeform: Shape 81">
                <a:extLst>
                  <a:ext uri="{FF2B5EF4-FFF2-40B4-BE49-F238E27FC236}">
                    <a16:creationId xmlns:a16="http://schemas.microsoft.com/office/drawing/2014/main" id="{1B0C8D7C-EDA5-45DE-8D93-755EC8F182E8}"/>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Shape 82">
                <a:extLst>
                  <a:ext uri="{FF2B5EF4-FFF2-40B4-BE49-F238E27FC236}">
                    <a16:creationId xmlns:a16="http://schemas.microsoft.com/office/drawing/2014/main" id="{996884B9-B672-4EC9-BBA9-0E8D5FDE05E0}"/>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48">
              <a:extLst>
                <a:ext uri="{FF2B5EF4-FFF2-40B4-BE49-F238E27FC236}">
                  <a16:creationId xmlns:a16="http://schemas.microsoft.com/office/drawing/2014/main" id="{E3D42D2D-D87D-468E-8047-5EDD3BF19716}"/>
                </a:ext>
              </a:extLst>
            </p:cNvPr>
            <p:cNvGrpSpPr/>
            <p:nvPr/>
          </p:nvGrpSpPr>
          <p:grpSpPr>
            <a:xfrm rot="770852">
              <a:off x="11092683" y="3502997"/>
              <a:ext cx="106342" cy="70915"/>
              <a:chOff x="7777840" y="4196320"/>
              <a:chExt cx="285498" cy="158344"/>
            </a:xfrm>
          </p:grpSpPr>
          <p:sp>
            <p:nvSpPr>
              <p:cNvPr id="80" name="Freeform: Shape 79">
                <a:extLst>
                  <a:ext uri="{FF2B5EF4-FFF2-40B4-BE49-F238E27FC236}">
                    <a16:creationId xmlns:a16="http://schemas.microsoft.com/office/drawing/2014/main" id="{C4F10AAA-F61D-41BD-8480-729B0A706A3C}"/>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Shape 80">
                <a:extLst>
                  <a:ext uri="{FF2B5EF4-FFF2-40B4-BE49-F238E27FC236}">
                    <a16:creationId xmlns:a16="http://schemas.microsoft.com/office/drawing/2014/main" id="{6A83F0A0-B2E3-4474-BFB9-BBA3ABC92D86}"/>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49">
              <a:extLst>
                <a:ext uri="{FF2B5EF4-FFF2-40B4-BE49-F238E27FC236}">
                  <a16:creationId xmlns:a16="http://schemas.microsoft.com/office/drawing/2014/main" id="{CEBD68EA-C956-4B9F-98D4-88B2E0731874}"/>
                </a:ext>
              </a:extLst>
            </p:cNvPr>
            <p:cNvGrpSpPr/>
            <p:nvPr/>
          </p:nvGrpSpPr>
          <p:grpSpPr>
            <a:xfrm rot="770852">
              <a:off x="11093306" y="3277157"/>
              <a:ext cx="106342" cy="70915"/>
              <a:chOff x="7777840" y="4196320"/>
              <a:chExt cx="285498" cy="158344"/>
            </a:xfrm>
          </p:grpSpPr>
          <p:sp>
            <p:nvSpPr>
              <p:cNvPr id="78" name="Freeform: Shape 77">
                <a:extLst>
                  <a:ext uri="{FF2B5EF4-FFF2-40B4-BE49-F238E27FC236}">
                    <a16:creationId xmlns:a16="http://schemas.microsoft.com/office/drawing/2014/main" id="{99FCEAB6-670D-4E35-A325-4483737AE6E8}"/>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Shape 78">
                <a:extLst>
                  <a:ext uri="{FF2B5EF4-FFF2-40B4-BE49-F238E27FC236}">
                    <a16:creationId xmlns:a16="http://schemas.microsoft.com/office/drawing/2014/main" id="{F608C66C-0915-4E2E-993D-3B3DBB739E2D}"/>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a:extLst>
                <a:ext uri="{FF2B5EF4-FFF2-40B4-BE49-F238E27FC236}">
                  <a16:creationId xmlns:a16="http://schemas.microsoft.com/office/drawing/2014/main" id="{DC0409D6-81AB-4E29-832D-743AFF97EACD}"/>
                </a:ext>
              </a:extLst>
            </p:cNvPr>
            <p:cNvGrpSpPr/>
            <p:nvPr/>
          </p:nvGrpSpPr>
          <p:grpSpPr>
            <a:xfrm rot="770852">
              <a:off x="10945423" y="3030402"/>
              <a:ext cx="106342" cy="70915"/>
              <a:chOff x="7777840" y="4196320"/>
              <a:chExt cx="285498" cy="158344"/>
            </a:xfrm>
          </p:grpSpPr>
          <p:sp>
            <p:nvSpPr>
              <p:cNvPr id="76" name="Freeform: Shape 75">
                <a:extLst>
                  <a:ext uri="{FF2B5EF4-FFF2-40B4-BE49-F238E27FC236}">
                    <a16:creationId xmlns:a16="http://schemas.microsoft.com/office/drawing/2014/main" id="{D488FC7A-8707-4B0E-A14C-D4B76B68BDF2}"/>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Shape 76">
                <a:extLst>
                  <a:ext uri="{FF2B5EF4-FFF2-40B4-BE49-F238E27FC236}">
                    <a16:creationId xmlns:a16="http://schemas.microsoft.com/office/drawing/2014/main" id="{2FE28905-411B-446A-9E82-372C96F2B594}"/>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2" name="Group 51">
              <a:extLst>
                <a:ext uri="{FF2B5EF4-FFF2-40B4-BE49-F238E27FC236}">
                  <a16:creationId xmlns:a16="http://schemas.microsoft.com/office/drawing/2014/main" id="{9E9F1437-1785-4661-A405-CD1BB4CB45F7}"/>
                </a:ext>
              </a:extLst>
            </p:cNvPr>
            <p:cNvGrpSpPr/>
            <p:nvPr/>
          </p:nvGrpSpPr>
          <p:grpSpPr>
            <a:xfrm rot="770852">
              <a:off x="10584575" y="3082447"/>
              <a:ext cx="106342" cy="70915"/>
              <a:chOff x="7777840" y="4196320"/>
              <a:chExt cx="285498" cy="158344"/>
            </a:xfrm>
          </p:grpSpPr>
          <p:sp>
            <p:nvSpPr>
              <p:cNvPr id="74" name="Freeform: Shape 73">
                <a:extLst>
                  <a:ext uri="{FF2B5EF4-FFF2-40B4-BE49-F238E27FC236}">
                    <a16:creationId xmlns:a16="http://schemas.microsoft.com/office/drawing/2014/main" id="{9B5EEB42-5777-4E46-99F1-8E3B218AE6F2}"/>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Shape 74">
                <a:extLst>
                  <a:ext uri="{FF2B5EF4-FFF2-40B4-BE49-F238E27FC236}">
                    <a16:creationId xmlns:a16="http://schemas.microsoft.com/office/drawing/2014/main" id="{B39F3E45-2FFE-4758-9798-B7389E083BC1}"/>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3" name="Group 52">
              <a:extLst>
                <a:ext uri="{FF2B5EF4-FFF2-40B4-BE49-F238E27FC236}">
                  <a16:creationId xmlns:a16="http://schemas.microsoft.com/office/drawing/2014/main" id="{C26CB72C-4DEA-496C-9839-2EBE9B01E738}"/>
                </a:ext>
              </a:extLst>
            </p:cNvPr>
            <p:cNvGrpSpPr/>
            <p:nvPr/>
          </p:nvGrpSpPr>
          <p:grpSpPr>
            <a:xfrm rot="20082514">
              <a:off x="11247240" y="3466856"/>
              <a:ext cx="106342" cy="70915"/>
              <a:chOff x="7777840" y="4196320"/>
              <a:chExt cx="285498" cy="158344"/>
            </a:xfrm>
          </p:grpSpPr>
          <p:sp>
            <p:nvSpPr>
              <p:cNvPr id="72" name="Freeform: Shape 71">
                <a:extLst>
                  <a:ext uri="{FF2B5EF4-FFF2-40B4-BE49-F238E27FC236}">
                    <a16:creationId xmlns:a16="http://schemas.microsoft.com/office/drawing/2014/main" id="{BC48FFB4-8145-4238-AA94-F1696C0CD0ED}"/>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5D04FEFA-3B6E-4463-A999-39F448C30BC2}"/>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a:extLst>
                <a:ext uri="{FF2B5EF4-FFF2-40B4-BE49-F238E27FC236}">
                  <a16:creationId xmlns:a16="http://schemas.microsoft.com/office/drawing/2014/main" id="{EFC03A1B-E638-43EF-A370-50F46F44CAFA}"/>
                </a:ext>
              </a:extLst>
            </p:cNvPr>
            <p:cNvGrpSpPr/>
            <p:nvPr/>
          </p:nvGrpSpPr>
          <p:grpSpPr>
            <a:xfrm rot="1469988">
              <a:off x="11156970" y="3385321"/>
              <a:ext cx="106342" cy="70915"/>
              <a:chOff x="7777840" y="4196320"/>
              <a:chExt cx="285498" cy="158344"/>
            </a:xfrm>
          </p:grpSpPr>
          <p:sp>
            <p:nvSpPr>
              <p:cNvPr id="70" name="Freeform: Shape 69">
                <a:extLst>
                  <a:ext uri="{FF2B5EF4-FFF2-40B4-BE49-F238E27FC236}">
                    <a16:creationId xmlns:a16="http://schemas.microsoft.com/office/drawing/2014/main" id="{F5663CCE-A2EB-48C6-88CE-65CD4C4D081C}"/>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Shape 70">
                <a:extLst>
                  <a:ext uri="{FF2B5EF4-FFF2-40B4-BE49-F238E27FC236}">
                    <a16:creationId xmlns:a16="http://schemas.microsoft.com/office/drawing/2014/main" id="{A903B0DC-A26C-4D90-85F1-FC7E965E160E}"/>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 name="Group 54">
              <a:extLst>
                <a:ext uri="{FF2B5EF4-FFF2-40B4-BE49-F238E27FC236}">
                  <a16:creationId xmlns:a16="http://schemas.microsoft.com/office/drawing/2014/main" id="{A6C4429C-A530-422B-8354-C0D303DC768F}"/>
                </a:ext>
              </a:extLst>
            </p:cNvPr>
            <p:cNvGrpSpPr/>
            <p:nvPr/>
          </p:nvGrpSpPr>
          <p:grpSpPr>
            <a:xfrm rot="19487971">
              <a:off x="11124254" y="3043885"/>
              <a:ext cx="148253" cy="122936"/>
              <a:chOff x="7777840" y="4196320"/>
              <a:chExt cx="285498" cy="158344"/>
            </a:xfrm>
          </p:grpSpPr>
          <p:sp>
            <p:nvSpPr>
              <p:cNvPr id="68" name="Freeform: Shape 67">
                <a:extLst>
                  <a:ext uri="{FF2B5EF4-FFF2-40B4-BE49-F238E27FC236}">
                    <a16:creationId xmlns:a16="http://schemas.microsoft.com/office/drawing/2014/main" id="{9A4A2E4A-2455-4815-92F0-D2EE899C513B}"/>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B7CE2AD0-D103-4660-86F5-E8102BF46FFC}"/>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 name="Group 55">
              <a:extLst>
                <a:ext uri="{FF2B5EF4-FFF2-40B4-BE49-F238E27FC236}">
                  <a16:creationId xmlns:a16="http://schemas.microsoft.com/office/drawing/2014/main" id="{F74571C3-16E3-4C4E-BEA3-115563954025}"/>
                </a:ext>
              </a:extLst>
            </p:cNvPr>
            <p:cNvGrpSpPr/>
            <p:nvPr/>
          </p:nvGrpSpPr>
          <p:grpSpPr>
            <a:xfrm rot="3137212">
              <a:off x="11202565" y="3282608"/>
              <a:ext cx="102332" cy="73693"/>
              <a:chOff x="7777840" y="4196320"/>
              <a:chExt cx="285498" cy="158344"/>
            </a:xfrm>
          </p:grpSpPr>
          <p:sp>
            <p:nvSpPr>
              <p:cNvPr id="66" name="Freeform: Shape 65">
                <a:extLst>
                  <a:ext uri="{FF2B5EF4-FFF2-40B4-BE49-F238E27FC236}">
                    <a16:creationId xmlns:a16="http://schemas.microsoft.com/office/drawing/2014/main" id="{FF54CA53-3899-4EB1-B085-A18A617436BA}"/>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CB7B9EA0-110B-4C45-91E5-9DE02967FE96}"/>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a:extLst>
                <a:ext uri="{FF2B5EF4-FFF2-40B4-BE49-F238E27FC236}">
                  <a16:creationId xmlns:a16="http://schemas.microsoft.com/office/drawing/2014/main" id="{4CE2F910-B4D9-4E14-B318-EECDB6B83A77}"/>
                </a:ext>
              </a:extLst>
            </p:cNvPr>
            <p:cNvGrpSpPr/>
            <p:nvPr/>
          </p:nvGrpSpPr>
          <p:grpSpPr>
            <a:xfrm rot="519237">
              <a:off x="11169125" y="3184196"/>
              <a:ext cx="136521" cy="103667"/>
              <a:chOff x="7777840" y="4196320"/>
              <a:chExt cx="285498" cy="158344"/>
            </a:xfrm>
          </p:grpSpPr>
          <p:sp>
            <p:nvSpPr>
              <p:cNvPr id="64" name="Freeform: Shape 63">
                <a:extLst>
                  <a:ext uri="{FF2B5EF4-FFF2-40B4-BE49-F238E27FC236}">
                    <a16:creationId xmlns:a16="http://schemas.microsoft.com/office/drawing/2014/main" id="{C61EE62E-3A57-405E-B5D2-77CD45DD5A90}"/>
                  </a:ext>
                </a:extLst>
              </p:cNvPr>
              <p:cNvSpPr/>
              <p:nvPr/>
            </p:nvSpPr>
            <p:spPr>
              <a:xfrm rot="1122215">
                <a:off x="7777840" y="4196320"/>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Shape 64">
                <a:extLst>
                  <a:ext uri="{FF2B5EF4-FFF2-40B4-BE49-F238E27FC236}">
                    <a16:creationId xmlns:a16="http://schemas.microsoft.com/office/drawing/2014/main" id="{8628336A-DB67-43FD-ABD6-FE6C8E97182C}"/>
                  </a:ext>
                </a:extLst>
              </p:cNvPr>
              <p:cNvSpPr/>
              <p:nvPr/>
            </p:nvSpPr>
            <p:spPr>
              <a:xfrm rot="7954487" flipH="1">
                <a:off x="7907966" y="4193718"/>
                <a:ext cx="152400" cy="158344"/>
              </a:xfrm>
              <a:custGeom>
                <a:avLst/>
                <a:gdLst>
                  <a:gd name="connsiteX0" fmla="*/ 0 w 375128"/>
                  <a:gd name="connsiteY0" fmla="*/ 547131 h 547131"/>
                  <a:gd name="connsiteX1" fmla="*/ 118110 w 375128"/>
                  <a:gd name="connsiteY1" fmla="*/ 188991 h 547131"/>
                  <a:gd name="connsiteX2" fmla="*/ 278130 w 375128"/>
                  <a:gd name="connsiteY2" fmla="*/ 6111 h 547131"/>
                  <a:gd name="connsiteX3" fmla="*/ 373380 w 375128"/>
                  <a:gd name="connsiteY3" fmla="*/ 48021 h 547131"/>
                  <a:gd name="connsiteX4" fmla="*/ 335280 w 375128"/>
                  <a:gd name="connsiteY4" fmla="*/ 93741 h 547131"/>
                  <a:gd name="connsiteX5" fmla="*/ 278130 w 375128"/>
                  <a:gd name="connsiteY5" fmla="*/ 55641 h 547131"/>
                  <a:gd name="connsiteX6" fmla="*/ 300990 w 375128"/>
                  <a:gd name="connsiteY6" fmla="*/ 32781 h 547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28" h="547131">
                    <a:moveTo>
                      <a:pt x="0" y="547131"/>
                    </a:moveTo>
                    <a:cubicBezTo>
                      <a:pt x="35877" y="413146"/>
                      <a:pt x="71755" y="279161"/>
                      <a:pt x="118110" y="188991"/>
                    </a:cubicBezTo>
                    <a:cubicBezTo>
                      <a:pt x="164465" y="98821"/>
                      <a:pt x="235585" y="29606"/>
                      <a:pt x="278130" y="6111"/>
                    </a:cubicBezTo>
                    <a:cubicBezTo>
                      <a:pt x="320675" y="-17384"/>
                      <a:pt x="363855" y="33416"/>
                      <a:pt x="373380" y="48021"/>
                    </a:cubicBezTo>
                    <a:cubicBezTo>
                      <a:pt x="382905" y="62626"/>
                      <a:pt x="351155" y="92471"/>
                      <a:pt x="335280" y="93741"/>
                    </a:cubicBezTo>
                    <a:cubicBezTo>
                      <a:pt x="319405" y="95011"/>
                      <a:pt x="283845" y="65801"/>
                      <a:pt x="278130" y="55641"/>
                    </a:cubicBezTo>
                    <a:cubicBezTo>
                      <a:pt x="272415" y="45481"/>
                      <a:pt x="315595" y="-18019"/>
                      <a:pt x="300990" y="327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 name="Group 59">
              <a:extLst>
                <a:ext uri="{FF2B5EF4-FFF2-40B4-BE49-F238E27FC236}">
                  <a16:creationId xmlns:a16="http://schemas.microsoft.com/office/drawing/2014/main" id="{7802A525-A8B6-4A14-A707-5E3EBCEBB24F}"/>
                </a:ext>
              </a:extLst>
            </p:cNvPr>
            <p:cNvGrpSpPr/>
            <p:nvPr/>
          </p:nvGrpSpPr>
          <p:grpSpPr>
            <a:xfrm rot="756502">
              <a:off x="9294311" y="3426463"/>
              <a:ext cx="635509" cy="124355"/>
              <a:chOff x="6072390" y="4555586"/>
              <a:chExt cx="1167722" cy="280341"/>
            </a:xfrm>
          </p:grpSpPr>
          <p:sp>
            <p:nvSpPr>
              <p:cNvPr id="61" name="Freeform: Shape 60">
                <a:extLst>
                  <a:ext uri="{FF2B5EF4-FFF2-40B4-BE49-F238E27FC236}">
                    <a16:creationId xmlns:a16="http://schemas.microsoft.com/office/drawing/2014/main" id="{95D10340-EC35-426C-8B28-E5769B1FD04B}"/>
                  </a:ext>
                </a:extLst>
              </p:cNvPr>
              <p:cNvSpPr/>
              <p:nvPr/>
            </p:nvSpPr>
            <p:spPr>
              <a:xfrm rot="21119953">
                <a:off x="6072390" y="4555586"/>
                <a:ext cx="1093470" cy="136817"/>
              </a:xfrm>
              <a:custGeom>
                <a:avLst/>
                <a:gdLst>
                  <a:gd name="connsiteX0" fmla="*/ 0 w 1093470"/>
                  <a:gd name="connsiteY0" fmla="*/ 136817 h 136817"/>
                  <a:gd name="connsiteX1" fmla="*/ 243840 w 1093470"/>
                  <a:gd name="connsiteY1" fmla="*/ 121577 h 136817"/>
                  <a:gd name="connsiteX2" fmla="*/ 480060 w 1093470"/>
                  <a:gd name="connsiteY2" fmla="*/ 45377 h 136817"/>
                  <a:gd name="connsiteX3" fmla="*/ 716280 w 1093470"/>
                  <a:gd name="connsiteY3" fmla="*/ 94907 h 136817"/>
                  <a:gd name="connsiteX4" fmla="*/ 937260 w 1093470"/>
                  <a:gd name="connsiteY4" fmla="*/ 7277 h 136817"/>
                  <a:gd name="connsiteX5" fmla="*/ 1093470 w 1093470"/>
                  <a:gd name="connsiteY5" fmla="*/ 11087 h 13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3470" h="136817">
                    <a:moveTo>
                      <a:pt x="0" y="136817"/>
                    </a:moveTo>
                    <a:cubicBezTo>
                      <a:pt x="81915" y="136817"/>
                      <a:pt x="163830" y="136817"/>
                      <a:pt x="243840" y="121577"/>
                    </a:cubicBezTo>
                    <a:cubicBezTo>
                      <a:pt x="323850" y="106337"/>
                      <a:pt x="401320" y="49822"/>
                      <a:pt x="480060" y="45377"/>
                    </a:cubicBezTo>
                    <a:cubicBezTo>
                      <a:pt x="558800" y="40932"/>
                      <a:pt x="640080" y="101257"/>
                      <a:pt x="716280" y="94907"/>
                    </a:cubicBezTo>
                    <a:cubicBezTo>
                      <a:pt x="792480" y="88557"/>
                      <a:pt x="874395" y="21247"/>
                      <a:pt x="937260" y="7277"/>
                    </a:cubicBezTo>
                    <a:cubicBezTo>
                      <a:pt x="1000125" y="-6693"/>
                      <a:pt x="1046797" y="2197"/>
                      <a:pt x="1093470" y="11087"/>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7842E741-8BFD-4E69-B1F5-DDB6D26C4753}"/>
                  </a:ext>
                </a:extLst>
              </p:cNvPr>
              <p:cNvSpPr/>
              <p:nvPr/>
            </p:nvSpPr>
            <p:spPr>
              <a:xfrm rot="21119953">
                <a:off x="6146642" y="4612794"/>
                <a:ext cx="1093470" cy="136817"/>
              </a:xfrm>
              <a:custGeom>
                <a:avLst/>
                <a:gdLst>
                  <a:gd name="connsiteX0" fmla="*/ 0 w 1093470"/>
                  <a:gd name="connsiteY0" fmla="*/ 136817 h 136817"/>
                  <a:gd name="connsiteX1" fmla="*/ 243840 w 1093470"/>
                  <a:gd name="connsiteY1" fmla="*/ 121577 h 136817"/>
                  <a:gd name="connsiteX2" fmla="*/ 480060 w 1093470"/>
                  <a:gd name="connsiteY2" fmla="*/ 45377 h 136817"/>
                  <a:gd name="connsiteX3" fmla="*/ 716280 w 1093470"/>
                  <a:gd name="connsiteY3" fmla="*/ 94907 h 136817"/>
                  <a:gd name="connsiteX4" fmla="*/ 937260 w 1093470"/>
                  <a:gd name="connsiteY4" fmla="*/ 7277 h 136817"/>
                  <a:gd name="connsiteX5" fmla="*/ 1093470 w 1093470"/>
                  <a:gd name="connsiteY5" fmla="*/ 11087 h 13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3470" h="136817">
                    <a:moveTo>
                      <a:pt x="0" y="136817"/>
                    </a:moveTo>
                    <a:cubicBezTo>
                      <a:pt x="81915" y="136817"/>
                      <a:pt x="163830" y="136817"/>
                      <a:pt x="243840" y="121577"/>
                    </a:cubicBezTo>
                    <a:cubicBezTo>
                      <a:pt x="323850" y="106337"/>
                      <a:pt x="401320" y="49822"/>
                      <a:pt x="480060" y="45377"/>
                    </a:cubicBezTo>
                    <a:cubicBezTo>
                      <a:pt x="558800" y="40932"/>
                      <a:pt x="640080" y="101257"/>
                      <a:pt x="716280" y="94907"/>
                    </a:cubicBezTo>
                    <a:cubicBezTo>
                      <a:pt x="792480" y="88557"/>
                      <a:pt x="874395" y="21247"/>
                      <a:pt x="937260" y="7277"/>
                    </a:cubicBezTo>
                    <a:cubicBezTo>
                      <a:pt x="1000125" y="-6693"/>
                      <a:pt x="1046797" y="2197"/>
                      <a:pt x="1093470" y="11087"/>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Shape 62">
                <a:extLst>
                  <a:ext uri="{FF2B5EF4-FFF2-40B4-BE49-F238E27FC236}">
                    <a16:creationId xmlns:a16="http://schemas.microsoft.com/office/drawing/2014/main" id="{CA67FD6C-EFBD-47D4-BAC9-88D21E155635}"/>
                  </a:ext>
                </a:extLst>
              </p:cNvPr>
              <p:cNvSpPr/>
              <p:nvPr/>
            </p:nvSpPr>
            <p:spPr>
              <a:xfrm rot="21119953">
                <a:off x="6089365" y="4699110"/>
                <a:ext cx="1093470" cy="136817"/>
              </a:xfrm>
              <a:custGeom>
                <a:avLst/>
                <a:gdLst>
                  <a:gd name="connsiteX0" fmla="*/ 0 w 1093470"/>
                  <a:gd name="connsiteY0" fmla="*/ 136817 h 136817"/>
                  <a:gd name="connsiteX1" fmla="*/ 243840 w 1093470"/>
                  <a:gd name="connsiteY1" fmla="*/ 121577 h 136817"/>
                  <a:gd name="connsiteX2" fmla="*/ 480060 w 1093470"/>
                  <a:gd name="connsiteY2" fmla="*/ 45377 h 136817"/>
                  <a:gd name="connsiteX3" fmla="*/ 716280 w 1093470"/>
                  <a:gd name="connsiteY3" fmla="*/ 94907 h 136817"/>
                  <a:gd name="connsiteX4" fmla="*/ 937260 w 1093470"/>
                  <a:gd name="connsiteY4" fmla="*/ 7277 h 136817"/>
                  <a:gd name="connsiteX5" fmla="*/ 1093470 w 1093470"/>
                  <a:gd name="connsiteY5" fmla="*/ 11087 h 13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3470" h="136817">
                    <a:moveTo>
                      <a:pt x="0" y="136817"/>
                    </a:moveTo>
                    <a:cubicBezTo>
                      <a:pt x="81915" y="136817"/>
                      <a:pt x="163830" y="136817"/>
                      <a:pt x="243840" y="121577"/>
                    </a:cubicBezTo>
                    <a:cubicBezTo>
                      <a:pt x="323850" y="106337"/>
                      <a:pt x="401320" y="49822"/>
                      <a:pt x="480060" y="45377"/>
                    </a:cubicBezTo>
                    <a:cubicBezTo>
                      <a:pt x="558800" y="40932"/>
                      <a:pt x="640080" y="101257"/>
                      <a:pt x="716280" y="94907"/>
                    </a:cubicBezTo>
                    <a:cubicBezTo>
                      <a:pt x="792480" y="88557"/>
                      <a:pt x="874395" y="21247"/>
                      <a:pt x="937260" y="7277"/>
                    </a:cubicBezTo>
                    <a:cubicBezTo>
                      <a:pt x="1000125" y="-6693"/>
                      <a:pt x="1046797" y="2197"/>
                      <a:pt x="1093470" y="11087"/>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4" name="Rectangle 5">
              <a:extLst>
                <a:ext uri="{FF2B5EF4-FFF2-40B4-BE49-F238E27FC236}">
                  <a16:creationId xmlns:a16="http://schemas.microsoft.com/office/drawing/2014/main" id="{CCE81BF9-9CFF-42CE-98FB-FFE0F5B8EFED}"/>
                </a:ext>
              </a:extLst>
            </p:cNvPr>
            <p:cNvSpPr/>
            <p:nvPr/>
          </p:nvSpPr>
          <p:spPr>
            <a:xfrm>
              <a:off x="7248707" y="3582289"/>
              <a:ext cx="4181294" cy="75311"/>
            </a:xfrm>
            <a:custGeom>
              <a:avLst/>
              <a:gdLst>
                <a:gd name="connsiteX0" fmla="*/ 0 w 5635563"/>
                <a:gd name="connsiteY0" fmla="*/ 0 h 83396"/>
                <a:gd name="connsiteX1" fmla="*/ 5635563 w 5635563"/>
                <a:gd name="connsiteY1" fmla="*/ 0 h 83396"/>
                <a:gd name="connsiteX2" fmla="*/ 5635563 w 5635563"/>
                <a:gd name="connsiteY2" fmla="*/ 83396 h 83396"/>
                <a:gd name="connsiteX3" fmla="*/ 0 w 5635563"/>
                <a:gd name="connsiteY3" fmla="*/ 83396 h 83396"/>
                <a:gd name="connsiteX4" fmla="*/ 0 w 5635563"/>
                <a:gd name="connsiteY4" fmla="*/ 0 h 83396"/>
                <a:gd name="connsiteX0" fmla="*/ 0 w 5635563"/>
                <a:gd name="connsiteY0" fmla="*/ 0 h 99438"/>
                <a:gd name="connsiteX1" fmla="*/ 5635563 w 5635563"/>
                <a:gd name="connsiteY1" fmla="*/ 0 h 99438"/>
                <a:gd name="connsiteX2" fmla="*/ 5635563 w 5635563"/>
                <a:gd name="connsiteY2" fmla="*/ 83396 h 99438"/>
                <a:gd name="connsiteX3" fmla="*/ 312821 w 5635563"/>
                <a:gd name="connsiteY3" fmla="*/ 99438 h 99438"/>
                <a:gd name="connsiteX4" fmla="*/ 0 w 5635563"/>
                <a:gd name="connsiteY4" fmla="*/ 0 h 99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5563" h="99438">
                  <a:moveTo>
                    <a:pt x="0" y="0"/>
                  </a:moveTo>
                  <a:lnTo>
                    <a:pt x="5635563" y="0"/>
                  </a:lnTo>
                  <a:lnTo>
                    <a:pt x="5635563" y="83396"/>
                  </a:lnTo>
                  <a:lnTo>
                    <a:pt x="312821" y="99438"/>
                  </a:lnTo>
                  <a:lnTo>
                    <a:pt x="0" y="0"/>
                  </a:lnTo>
                  <a:close/>
                </a:path>
              </a:pathLst>
            </a:cu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41" name="Straight Connector 140">
              <a:extLst>
                <a:ext uri="{FF2B5EF4-FFF2-40B4-BE49-F238E27FC236}">
                  <a16:creationId xmlns:a16="http://schemas.microsoft.com/office/drawing/2014/main" id="{B76C87F3-0319-4B1B-AA42-DF28E6161BF2}"/>
                </a:ext>
              </a:extLst>
            </p:cNvPr>
            <p:cNvCxnSpPr>
              <a:cxnSpLocks/>
            </p:cNvCxnSpPr>
            <p:nvPr/>
          </p:nvCxnSpPr>
          <p:spPr>
            <a:xfrm>
              <a:off x="9685385" y="3665667"/>
              <a:ext cx="0" cy="34245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3" name="Freeform: Shape 142">
              <a:extLst>
                <a:ext uri="{FF2B5EF4-FFF2-40B4-BE49-F238E27FC236}">
                  <a16:creationId xmlns:a16="http://schemas.microsoft.com/office/drawing/2014/main" id="{91F277A5-BA9F-4D15-A713-FE1D5003A746}"/>
                </a:ext>
              </a:extLst>
            </p:cNvPr>
            <p:cNvSpPr/>
            <p:nvPr/>
          </p:nvSpPr>
          <p:spPr>
            <a:xfrm>
              <a:off x="7543800" y="3494878"/>
              <a:ext cx="175260" cy="33182"/>
            </a:xfrm>
            <a:custGeom>
              <a:avLst/>
              <a:gdLst>
                <a:gd name="connsiteX0" fmla="*/ 0 w 175260"/>
                <a:gd name="connsiteY0" fmla="*/ 33182 h 33182"/>
                <a:gd name="connsiteX1" fmla="*/ 175260 w 175260"/>
                <a:gd name="connsiteY1" fmla="*/ 2702 h 33182"/>
              </a:gdLst>
              <a:ahLst/>
              <a:cxnLst>
                <a:cxn ang="0">
                  <a:pos x="connsiteX0" y="connsiteY0"/>
                </a:cxn>
                <a:cxn ang="0">
                  <a:pos x="connsiteX1" y="connsiteY1"/>
                </a:cxn>
              </a:cxnLst>
              <a:rect l="l" t="t" r="r" b="b"/>
              <a:pathLst>
                <a:path w="175260" h="33182">
                  <a:moveTo>
                    <a:pt x="0" y="33182"/>
                  </a:moveTo>
                  <a:cubicBezTo>
                    <a:pt x="81915" y="12862"/>
                    <a:pt x="163830" y="-7458"/>
                    <a:pt x="175260" y="270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Freeform: Shape 143">
              <a:extLst>
                <a:ext uri="{FF2B5EF4-FFF2-40B4-BE49-F238E27FC236}">
                  <a16:creationId xmlns:a16="http://schemas.microsoft.com/office/drawing/2014/main" id="{CF8C392E-F35A-4CA8-866A-C94D707DB4B3}"/>
                </a:ext>
              </a:extLst>
            </p:cNvPr>
            <p:cNvSpPr/>
            <p:nvPr/>
          </p:nvSpPr>
          <p:spPr>
            <a:xfrm>
              <a:off x="7292340" y="3512820"/>
              <a:ext cx="137160" cy="40640"/>
            </a:xfrm>
            <a:custGeom>
              <a:avLst/>
              <a:gdLst>
                <a:gd name="connsiteX0" fmla="*/ 0 w 137160"/>
                <a:gd name="connsiteY0" fmla="*/ 40640 h 40640"/>
                <a:gd name="connsiteX1" fmla="*/ 137160 w 137160"/>
                <a:gd name="connsiteY1" fmla="*/ 0 h 40640"/>
              </a:gdLst>
              <a:ahLst/>
              <a:cxnLst>
                <a:cxn ang="0">
                  <a:pos x="connsiteX0" y="connsiteY0"/>
                </a:cxn>
                <a:cxn ang="0">
                  <a:pos x="connsiteX1" y="connsiteY1"/>
                </a:cxn>
              </a:cxnLst>
              <a:rect l="l" t="t" r="r" b="b"/>
              <a:pathLst>
                <a:path w="137160" h="40640">
                  <a:moveTo>
                    <a:pt x="0" y="40640"/>
                  </a:moveTo>
                  <a:cubicBezTo>
                    <a:pt x="50800" y="26670"/>
                    <a:pt x="101600" y="12700"/>
                    <a:pt x="13716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Freeform: Shape 144">
              <a:extLst>
                <a:ext uri="{FF2B5EF4-FFF2-40B4-BE49-F238E27FC236}">
                  <a16:creationId xmlns:a16="http://schemas.microsoft.com/office/drawing/2014/main" id="{3941694D-4DD8-4B1A-9D60-0D73C73F9208}"/>
                </a:ext>
              </a:extLst>
            </p:cNvPr>
            <p:cNvSpPr/>
            <p:nvPr/>
          </p:nvSpPr>
          <p:spPr>
            <a:xfrm>
              <a:off x="7548880" y="3446780"/>
              <a:ext cx="180340" cy="22860"/>
            </a:xfrm>
            <a:custGeom>
              <a:avLst/>
              <a:gdLst>
                <a:gd name="connsiteX0" fmla="*/ 0 w 180340"/>
                <a:gd name="connsiteY0" fmla="*/ 22860 h 22860"/>
                <a:gd name="connsiteX1" fmla="*/ 180340 w 180340"/>
                <a:gd name="connsiteY1" fmla="*/ 0 h 22860"/>
              </a:gdLst>
              <a:ahLst/>
              <a:cxnLst>
                <a:cxn ang="0">
                  <a:pos x="connsiteX0" y="connsiteY0"/>
                </a:cxn>
                <a:cxn ang="0">
                  <a:pos x="connsiteX1" y="connsiteY1"/>
                </a:cxn>
              </a:cxnLst>
              <a:rect l="l" t="t" r="r" b="b"/>
              <a:pathLst>
                <a:path w="180340" h="22860">
                  <a:moveTo>
                    <a:pt x="0" y="22860"/>
                  </a:moveTo>
                  <a:lnTo>
                    <a:pt x="18034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Freeform: Shape 145">
              <a:extLst>
                <a:ext uri="{FF2B5EF4-FFF2-40B4-BE49-F238E27FC236}">
                  <a16:creationId xmlns:a16="http://schemas.microsoft.com/office/drawing/2014/main" id="{81170C28-F68F-48C7-954F-30B6EAAD2CE2}"/>
                </a:ext>
              </a:extLst>
            </p:cNvPr>
            <p:cNvSpPr/>
            <p:nvPr/>
          </p:nvSpPr>
          <p:spPr>
            <a:xfrm>
              <a:off x="7896860" y="3375660"/>
              <a:ext cx="292100" cy="55880"/>
            </a:xfrm>
            <a:custGeom>
              <a:avLst/>
              <a:gdLst>
                <a:gd name="connsiteX0" fmla="*/ 0 w 292100"/>
                <a:gd name="connsiteY0" fmla="*/ 55880 h 55880"/>
                <a:gd name="connsiteX1" fmla="*/ 292100 w 292100"/>
                <a:gd name="connsiteY1" fmla="*/ 0 h 55880"/>
              </a:gdLst>
              <a:ahLst/>
              <a:cxnLst>
                <a:cxn ang="0">
                  <a:pos x="connsiteX0" y="connsiteY0"/>
                </a:cxn>
                <a:cxn ang="0">
                  <a:pos x="connsiteX1" y="connsiteY1"/>
                </a:cxn>
              </a:cxnLst>
              <a:rect l="l" t="t" r="r" b="b"/>
              <a:pathLst>
                <a:path w="292100" h="55880">
                  <a:moveTo>
                    <a:pt x="0" y="55880"/>
                  </a:moveTo>
                  <a:lnTo>
                    <a:pt x="29210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Freeform: Shape 146">
              <a:extLst>
                <a:ext uri="{FF2B5EF4-FFF2-40B4-BE49-F238E27FC236}">
                  <a16:creationId xmlns:a16="http://schemas.microsoft.com/office/drawing/2014/main" id="{1ED6A33B-EECA-4095-BFC5-2FA899595DBC}"/>
                </a:ext>
              </a:extLst>
            </p:cNvPr>
            <p:cNvSpPr/>
            <p:nvPr/>
          </p:nvSpPr>
          <p:spPr>
            <a:xfrm>
              <a:off x="7780020" y="3464560"/>
              <a:ext cx="213360" cy="22860"/>
            </a:xfrm>
            <a:custGeom>
              <a:avLst/>
              <a:gdLst>
                <a:gd name="connsiteX0" fmla="*/ 0 w 213360"/>
                <a:gd name="connsiteY0" fmla="*/ 22860 h 22860"/>
                <a:gd name="connsiteX1" fmla="*/ 213360 w 213360"/>
                <a:gd name="connsiteY1" fmla="*/ 0 h 22860"/>
              </a:gdLst>
              <a:ahLst/>
              <a:cxnLst>
                <a:cxn ang="0">
                  <a:pos x="connsiteX0" y="connsiteY0"/>
                </a:cxn>
                <a:cxn ang="0">
                  <a:pos x="connsiteX1" y="connsiteY1"/>
                </a:cxn>
              </a:cxnLst>
              <a:rect l="l" t="t" r="r" b="b"/>
              <a:pathLst>
                <a:path w="213360" h="22860">
                  <a:moveTo>
                    <a:pt x="0" y="22860"/>
                  </a:moveTo>
                  <a:lnTo>
                    <a:pt x="21336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reeform: Shape 147">
              <a:extLst>
                <a:ext uri="{FF2B5EF4-FFF2-40B4-BE49-F238E27FC236}">
                  <a16:creationId xmlns:a16="http://schemas.microsoft.com/office/drawing/2014/main" id="{E22C4906-B073-4FB1-A5A4-A46833CFD04A}"/>
                </a:ext>
              </a:extLst>
            </p:cNvPr>
            <p:cNvSpPr/>
            <p:nvPr/>
          </p:nvSpPr>
          <p:spPr>
            <a:xfrm>
              <a:off x="8074660" y="3406140"/>
              <a:ext cx="274320" cy="33020"/>
            </a:xfrm>
            <a:custGeom>
              <a:avLst/>
              <a:gdLst>
                <a:gd name="connsiteX0" fmla="*/ 0 w 274320"/>
                <a:gd name="connsiteY0" fmla="*/ 33020 h 33020"/>
                <a:gd name="connsiteX1" fmla="*/ 274320 w 274320"/>
                <a:gd name="connsiteY1" fmla="*/ 0 h 33020"/>
              </a:gdLst>
              <a:ahLst/>
              <a:cxnLst>
                <a:cxn ang="0">
                  <a:pos x="connsiteX0" y="connsiteY0"/>
                </a:cxn>
                <a:cxn ang="0">
                  <a:pos x="connsiteX1" y="connsiteY1"/>
                </a:cxn>
              </a:cxnLst>
              <a:rect l="l" t="t" r="r" b="b"/>
              <a:pathLst>
                <a:path w="274320" h="33020">
                  <a:moveTo>
                    <a:pt x="0" y="33020"/>
                  </a:moveTo>
                  <a:lnTo>
                    <a:pt x="27432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Freeform: Shape 148">
              <a:extLst>
                <a:ext uri="{FF2B5EF4-FFF2-40B4-BE49-F238E27FC236}">
                  <a16:creationId xmlns:a16="http://schemas.microsoft.com/office/drawing/2014/main" id="{60B4B477-F665-4BB6-8BCE-3585258C23C3}"/>
                </a:ext>
              </a:extLst>
            </p:cNvPr>
            <p:cNvSpPr/>
            <p:nvPr/>
          </p:nvSpPr>
          <p:spPr>
            <a:xfrm>
              <a:off x="8064500" y="3487420"/>
              <a:ext cx="332740" cy="27940"/>
            </a:xfrm>
            <a:custGeom>
              <a:avLst/>
              <a:gdLst>
                <a:gd name="connsiteX0" fmla="*/ 0 w 332740"/>
                <a:gd name="connsiteY0" fmla="*/ 27940 h 27940"/>
                <a:gd name="connsiteX1" fmla="*/ 332740 w 332740"/>
                <a:gd name="connsiteY1" fmla="*/ 0 h 27940"/>
              </a:gdLst>
              <a:ahLst/>
              <a:cxnLst>
                <a:cxn ang="0">
                  <a:pos x="connsiteX0" y="connsiteY0"/>
                </a:cxn>
                <a:cxn ang="0">
                  <a:pos x="connsiteX1" y="connsiteY1"/>
                </a:cxn>
              </a:cxnLst>
              <a:rect l="l" t="t" r="r" b="b"/>
              <a:pathLst>
                <a:path w="332740" h="27940">
                  <a:moveTo>
                    <a:pt x="0" y="27940"/>
                  </a:moveTo>
                  <a:lnTo>
                    <a:pt x="33274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Freeform: Shape 149">
              <a:extLst>
                <a:ext uri="{FF2B5EF4-FFF2-40B4-BE49-F238E27FC236}">
                  <a16:creationId xmlns:a16="http://schemas.microsoft.com/office/drawing/2014/main" id="{95D30E16-125D-4DAC-9742-B31C16A41EC1}"/>
                </a:ext>
              </a:extLst>
            </p:cNvPr>
            <p:cNvSpPr/>
            <p:nvPr/>
          </p:nvSpPr>
          <p:spPr>
            <a:xfrm>
              <a:off x="7683500" y="3540760"/>
              <a:ext cx="246380" cy="10160"/>
            </a:xfrm>
            <a:custGeom>
              <a:avLst/>
              <a:gdLst>
                <a:gd name="connsiteX0" fmla="*/ 0 w 246380"/>
                <a:gd name="connsiteY0" fmla="*/ 10160 h 10160"/>
                <a:gd name="connsiteX1" fmla="*/ 246380 w 246380"/>
                <a:gd name="connsiteY1" fmla="*/ 0 h 10160"/>
              </a:gdLst>
              <a:ahLst/>
              <a:cxnLst>
                <a:cxn ang="0">
                  <a:pos x="connsiteX0" y="connsiteY0"/>
                </a:cxn>
                <a:cxn ang="0">
                  <a:pos x="connsiteX1" y="connsiteY1"/>
                </a:cxn>
              </a:cxnLst>
              <a:rect l="l" t="t" r="r" b="b"/>
              <a:pathLst>
                <a:path w="246380" h="10160">
                  <a:moveTo>
                    <a:pt x="0" y="10160"/>
                  </a:moveTo>
                  <a:lnTo>
                    <a:pt x="24638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Freeform: Shape 150">
              <a:extLst>
                <a:ext uri="{FF2B5EF4-FFF2-40B4-BE49-F238E27FC236}">
                  <a16:creationId xmlns:a16="http://schemas.microsoft.com/office/drawing/2014/main" id="{B271FBFC-0308-42FC-98DB-4CF0F02D3F6B}"/>
                </a:ext>
              </a:extLst>
            </p:cNvPr>
            <p:cNvSpPr/>
            <p:nvPr/>
          </p:nvSpPr>
          <p:spPr>
            <a:xfrm>
              <a:off x="7432040" y="3533140"/>
              <a:ext cx="91440" cy="30480"/>
            </a:xfrm>
            <a:custGeom>
              <a:avLst/>
              <a:gdLst>
                <a:gd name="connsiteX0" fmla="*/ 0 w 91440"/>
                <a:gd name="connsiteY0" fmla="*/ 30480 h 30480"/>
                <a:gd name="connsiteX1" fmla="*/ 91440 w 91440"/>
                <a:gd name="connsiteY1" fmla="*/ 0 h 30480"/>
              </a:gdLst>
              <a:ahLst/>
              <a:cxnLst>
                <a:cxn ang="0">
                  <a:pos x="connsiteX0" y="connsiteY0"/>
                </a:cxn>
                <a:cxn ang="0">
                  <a:pos x="connsiteX1" y="connsiteY1"/>
                </a:cxn>
              </a:cxnLst>
              <a:rect l="l" t="t" r="r" b="b"/>
              <a:pathLst>
                <a:path w="91440" h="30480">
                  <a:moveTo>
                    <a:pt x="0" y="30480"/>
                  </a:moveTo>
                  <a:lnTo>
                    <a:pt x="9144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Shape 151">
              <a:extLst>
                <a:ext uri="{FF2B5EF4-FFF2-40B4-BE49-F238E27FC236}">
                  <a16:creationId xmlns:a16="http://schemas.microsoft.com/office/drawing/2014/main" id="{BD35464E-7A99-463E-A348-4AA141BC512E}"/>
                </a:ext>
              </a:extLst>
            </p:cNvPr>
            <p:cNvSpPr/>
            <p:nvPr/>
          </p:nvSpPr>
          <p:spPr>
            <a:xfrm>
              <a:off x="8100060" y="3540760"/>
              <a:ext cx="274320" cy="2540"/>
            </a:xfrm>
            <a:custGeom>
              <a:avLst/>
              <a:gdLst>
                <a:gd name="connsiteX0" fmla="*/ 0 w 274320"/>
                <a:gd name="connsiteY0" fmla="*/ 2540 h 2540"/>
                <a:gd name="connsiteX1" fmla="*/ 274320 w 274320"/>
                <a:gd name="connsiteY1" fmla="*/ 0 h 2540"/>
              </a:gdLst>
              <a:ahLst/>
              <a:cxnLst>
                <a:cxn ang="0">
                  <a:pos x="connsiteX0" y="connsiteY0"/>
                </a:cxn>
                <a:cxn ang="0">
                  <a:pos x="connsiteX1" y="connsiteY1"/>
                </a:cxn>
              </a:cxnLst>
              <a:rect l="l" t="t" r="r" b="b"/>
              <a:pathLst>
                <a:path w="274320" h="2540">
                  <a:moveTo>
                    <a:pt x="0" y="2540"/>
                  </a:moveTo>
                  <a:lnTo>
                    <a:pt x="27432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Freeform: Shape 152">
              <a:extLst>
                <a:ext uri="{FF2B5EF4-FFF2-40B4-BE49-F238E27FC236}">
                  <a16:creationId xmlns:a16="http://schemas.microsoft.com/office/drawing/2014/main" id="{D217DE61-5DB8-47F0-A311-A60DD3C62DE8}"/>
                </a:ext>
              </a:extLst>
            </p:cNvPr>
            <p:cNvSpPr/>
            <p:nvPr/>
          </p:nvSpPr>
          <p:spPr>
            <a:xfrm>
              <a:off x="8491220" y="3525520"/>
              <a:ext cx="342900" cy="7620"/>
            </a:xfrm>
            <a:custGeom>
              <a:avLst/>
              <a:gdLst>
                <a:gd name="connsiteX0" fmla="*/ 0 w 342900"/>
                <a:gd name="connsiteY0" fmla="*/ 7620 h 7620"/>
                <a:gd name="connsiteX1" fmla="*/ 342900 w 342900"/>
                <a:gd name="connsiteY1" fmla="*/ 0 h 7620"/>
              </a:gdLst>
              <a:ahLst/>
              <a:cxnLst>
                <a:cxn ang="0">
                  <a:pos x="connsiteX0" y="connsiteY0"/>
                </a:cxn>
                <a:cxn ang="0">
                  <a:pos x="connsiteX1" y="connsiteY1"/>
                </a:cxn>
              </a:cxnLst>
              <a:rect l="l" t="t" r="r" b="b"/>
              <a:pathLst>
                <a:path w="342900" h="7620">
                  <a:moveTo>
                    <a:pt x="0" y="7620"/>
                  </a:moveTo>
                  <a:lnTo>
                    <a:pt x="34290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Freeform: Shape 153">
              <a:extLst>
                <a:ext uri="{FF2B5EF4-FFF2-40B4-BE49-F238E27FC236}">
                  <a16:creationId xmlns:a16="http://schemas.microsoft.com/office/drawing/2014/main" id="{3B661E9A-DF75-4F6D-919C-09F091A433B6}"/>
                </a:ext>
              </a:extLst>
            </p:cNvPr>
            <p:cNvSpPr/>
            <p:nvPr/>
          </p:nvSpPr>
          <p:spPr>
            <a:xfrm>
              <a:off x="8958580" y="3522980"/>
              <a:ext cx="292100" cy="2540"/>
            </a:xfrm>
            <a:custGeom>
              <a:avLst/>
              <a:gdLst>
                <a:gd name="connsiteX0" fmla="*/ 0 w 292100"/>
                <a:gd name="connsiteY0" fmla="*/ 2540 h 2540"/>
                <a:gd name="connsiteX1" fmla="*/ 292100 w 292100"/>
                <a:gd name="connsiteY1" fmla="*/ 0 h 2540"/>
              </a:gdLst>
              <a:ahLst/>
              <a:cxnLst>
                <a:cxn ang="0">
                  <a:pos x="connsiteX0" y="connsiteY0"/>
                </a:cxn>
                <a:cxn ang="0">
                  <a:pos x="connsiteX1" y="connsiteY1"/>
                </a:cxn>
              </a:cxnLst>
              <a:rect l="l" t="t" r="r" b="b"/>
              <a:pathLst>
                <a:path w="292100" h="2540">
                  <a:moveTo>
                    <a:pt x="0" y="2540"/>
                  </a:moveTo>
                  <a:lnTo>
                    <a:pt x="29210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Freeform: Shape 154">
              <a:extLst>
                <a:ext uri="{FF2B5EF4-FFF2-40B4-BE49-F238E27FC236}">
                  <a16:creationId xmlns:a16="http://schemas.microsoft.com/office/drawing/2014/main" id="{9EC3F723-7013-4B12-BB79-05A1ED999712}"/>
                </a:ext>
              </a:extLst>
            </p:cNvPr>
            <p:cNvSpPr/>
            <p:nvPr/>
          </p:nvSpPr>
          <p:spPr>
            <a:xfrm>
              <a:off x="8493760" y="3451860"/>
              <a:ext cx="304800" cy="25400"/>
            </a:xfrm>
            <a:custGeom>
              <a:avLst/>
              <a:gdLst>
                <a:gd name="connsiteX0" fmla="*/ 0 w 304800"/>
                <a:gd name="connsiteY0" fmla="*/ 25400 h 25400"/>
                <a:gd name="connsiteX1" fmla="*/ 304800 w 304800"/>
                <a:gd name="connsiteY1" fmla="*/ 0 h 25400"/>
              </a:gdLst>
              <a:ahLst/>
              <a:cxnLst>
                <a:cxn ang="0">
                  <a:pos x="connsiteX0" y="connsiteY0"/>
                </a:cxn>
                <a:cxn ang="0">
                  <a:pos x="connsiteX1" y="connsiteY1"/>
                </a:cxn>
              </a:cxnLst>
              <a:rect l="l" t="t" r="r" b="b"/>
              <a:pathLst>
                <a:path w="304800" h="25400">
                  <a:moveTo>
                    <a:pt x="0" y="25400"/>
                  </a:moveTo>
                  <a:lnTo>
                    <a:pt x="30480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Freeform: Shape 155">
              <a:extLst>
                <a:ext uri="{FF2B5EF4-FFF2-40B4-BE49-F238E27FC236}">
                  <a16:creationId xmlns:a16="http://schemas.microsoft.com/office/drawing/2014/main" id="{333F8638-66D3-4676-A79A-B1185D396469}"/>
                </a:ext>
              </a:extLst>
            </p:cNvPr>
            <p:cNvSpPr/>
            <p:nvPr/>
          </p:nvSpPr>
          <p:spPr>
            <a:xfrm>
              <a:off x="8869680" y="3446780"/>
              <a:ext cx="309880" cy="0"/>
            </a:xfrm>
            <a:custGeom>
              <a:avLst/>
              <a:gdLst>
                <a:gd name="connsiteX0" fmla="*/ 0 w 309880"/>
                <a:gd name="connsiteY0" fmla="*/ 0 h 0"/>
                <a:gd name="connsiteX1" fmla="*/ 309880 w 309880"/>
                <a:gd name="connsiteY1" fmla="*/ 0 h 0"/>
              </a:gdLst>
              <a:ahLst/>
              <a:cxnLst>
                <a:cxn ang="0">
                  <a:pos x="connsiteX0" y="connsiteY0"/>
                </a:cxn>
                <a:cxn ang="0">
                  <a:pos x="connsiteX1" y="connsiteY1"/>
                </a:cxn>
              </a:cxnLst>
              <a:rect l="l" t="t" r="r" b="b"/>
              <a:pathLst>
                <a:path w="309880">
                  <a:moveTo>
                    <a:pt x="0" y="0"/>
                  </a:moveTo>
                  <a:lnTo>
                    <a:pt x="30988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Shape 156">
              <a:extLst>
                <a:ext uri="{FF2B5EF4-FFF2-40B4-BE49-F238E27FC236}">
                  <a16:creationId xmlns:a16="http://schemas.microsoft.com/office/drawing/2014/main" id="{33F7A62D-FA26-4D41-ACCA-CDF84B1F675D}"/>
                </a:ext>
              </a:extLst>
            </p:cNvPr>
            <p:cNvSpPr/>
            <p:nvPr/>
          </p:nvSpPr>
          <p:spPr>
            <a:xfrm>
              <a:off x="8404860" y="3368040"/>
              <a:ext cx="256540" cy="25400"/>
            </a:xfrm>
            <a:custGeom>
              <a:avLst/>
              <a:gdLst>
                <a:gd name="connsiteX0" fmla="*/ 0 w 256540"/>
                <a:gd name="connsiteY0" fmla="*/ 25400 h 25400"/>
                <a:gd name="connsiteX1" fmla="*/ 256540 w 256540"/>
                <a:gd name="connsiteY1" fmla="*/ 0 h 25400"/>
              </a:gdLst>
              <a:ahLst/>
              <a:cxnLst>
                <a:cxn ang="0">
                  <a:pos x="connsiteX0" y="connsiteY0"/>
                </a:cxn>
                <a:cxn ang="0">
                  <a:pos x="connsiteX1" y="connsiteY1"/>
                </a:cxn>
              </a:cxnLst>
              <a:rect l="l" t="t" r="r" b="b"/>
              <a:pathLst>
                <a:path w="256540" h="25400">
                  <a:moveTo>
                    <a:pt x="0" y="25400"/>
                  </a:moveTo>
                  <a:lnTo>
                    <a:pt x="25654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Freeform: Shape 157">
              <a:extLst>
                <a:ext uri="{FF2B5EF4-FFF2-40B4-BE49-F238E27FC236}">
                  <a16:creationId xmlns:a16="http://schemas.microsoft.com/office/drawing/2014/main" id="{83C5C9D8-9E4F-44AF-A13C-E6B5DA9CD0A1}"/>
                </a:ext>
              </a:extLst>
            </p:cNvPr>
            <p:cNvSpPr/>
            <p:nvPr/>
          </p:nvSpPr>
          <p:spPr>
            <a:xfrm rot="21107254">
              <a:off x="8729980" y="3357880"/>
              <a:ext cx="281940" cy="7620"/>
            </a:xfrm>
            <a:custGeom>
              <a:avLst/>
              <a:gdLst>
                <a:gd name="connsiteX0" fmla="*/ 0 w 281940"/>
                <a:gd name="connsiteY0" fmla="*/ 7620 h 7620"/>
                <a:gd name="connsiteX1" fmla="*/ 281940 w 281940"/>
                <a:gd name="connsiteY1" fmla="*/ 0 h 7620"/>
              </a:gdLst>
              <a:ahLst/>
              <a:cxnLst>
                <a:cxn ang="0">
                  <a:pos x="connsiteX0" y="connsiteY0"/>
                </a:cxn>
                <a:cxn ang="0">
                  <a:pos x="connsiteX1" y="connsiteY1"/>
                </a:cxn>
              </a:cxnLst>
              <a:rect l="l" t="t" r="r" b="b"/>
              <a:pathLst>
                <a:path w="281940" h="7620">
                  <a:moveTo>
                    <a:pt x="0" y="7620"/>
                  </a:moveTo>
                  <a:lnTo>
                    <a:pt x="28194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Freeform: Shape 158">
              <a:extLst>
                <a:ext uri="{FF2B5EF4-FFF2-40B4-BE49-F238E27FC236}">
                  <a16:creationId xmlns:a16="http://schemas.microsoft.com/office/drawing/2014/main" id="{C2DE3E56-FD13-4D7B-9B9E-2EC9A6DC61A9}"/>
                </a:ext>
              </a:extLst>
            </p:cNvPr>
            <p:cNvSpPr/>
            <p:nvPr/>
          </p:nvSpPr>
          <p:spPr>
            <a:xfrm>
              <a:off x="9093200" y="3345180"/>
              <a:ext cx="220980" cy="17780"/>
            </a:xfrm>
            <a:custGeom>
              <a:avLst/>
              <a:gdLst>
                <a:gd name="connsiteX0" fmla="*/ 0 w 220980"/>
                <a:gd name="connsiteY0" fmla="*/ 17780 h 17780"/>
                <a:gd name="connsiteX1" fmla="*/ 220980 w 220980"/>
                <a:gd name="connsiteY1" fmla="*/ 0 h 17780"/>
              </a:gdLst>
              <a:ahLst/>
              <a:cxnLst>
                <a:cxn ang="0">
                  <a:pos x="connsiteX0" y="connsiteY0"/>
                </a:cxn>
                <a:cxn ang="0">
                  <a:pos x="connsiteX1" y="connsiteY1"/>
                </a:cxn>
              </a:cxnLst>
              <a:rect l="l" t="t" r="r" b="b"/>
              <a:pathLst>
                <a:path w="220980" h="17780">
                  <a:moveTo>
                    <a:pt x="0" y="17780"/>
                  </a:moveTo>
                  <a:lnTo>
                    <a:pt x="22098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Freeform: Shape 159">
              <a:extLst>
                <a:ext uri="{FF2B5EF4-FFF2-40B4-BE49-F238E27FC236}">
                  <a16:creationId xmlns:a16="http://schemas.microsoft.com/office/drawing/2014/main" id="{1AA0BA66-C832-406B-A0A0-2E89B425C7CE}"/>
                </a:ext>
              </a:extLst>
            </p:cNvPr>
            <p:cNvSpPr/>
            <p:nvPr/>
          </p:nvSpPr>
          <p:spPr>
            <a:xfrm>
              <a:off x="8321040" y="3309620"/>
              <a:ext cx="281940" cy="30480"/>
            </a:xfrm>
            <a:custGeom>
              <a:avLst/>
              <a:gdLst>
                <a:gd name="connsiteX0" fmla="*/ 0 w 281940"/>
                <a:gd name="connsiteY0" fmla="*/ 30480 h 30480"/>
                <a:gd name="connsiteX1" fmla="*/ 281940 w 281940"/>
                <a:gd name="connsiteY1" fmla="*/ 0 h 30480"/>
              </a:gdLst>
              <a:ahLst/>
              <a:cxnLst>
                <a:cxn ang="0">
                  <a:pos x="connsiteX0" y="connsiteY0"/>
                </a:cxn>
                <a:cxn ang="0">
                  <a:pos x="connsiteX1" y="connsiteY1"/>
                </a:cxn>
              </a:cxnLst>
              <a:rect l="l" t="t" r="r" b="b"/>
              <a:pathLst>
                <a:path w="281940" h="30480">
                  <a:moveTo>
                    <a:pt x="0" y="30480"/>
                  </a:moveTo>
                  <a:lnTo>
                    <a:pt x="28194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Freeform: Shape 160">
              <a:extLst>
                <a:ext uri="{FF2B5EF4-FFF2-40B4-BE49-F238E27FC236}">
                  <a16:creationId xmlns:a16="http://schemas.microsoft.com/office/drawing/2014/main" id="{3B285EED-A94D-402D-B4B8-1260AB381E45}"/>
                </a:ext>
              </a:extLst>
            </p:cNvPr>
            <p:cNvSpPr/>
            <p:nvPr/>
          </p:nvSpPr>
          <p:spPr>
            <a:xfrm>
              <a:off x="8702040" y="3251200"/>
              <a:ext cx="271780" cy="40640"/>
            </a:xfrm>
            <a:custGeom>
              <a:avLst/>
              <a:gdLst>
                <a:gd name="connsiteX0" fmla="*/ 0 w 271780"/>
                <a:gd name="connsiteY0" fmla="*/ 40640 h 40640"/>
                <a:gd name="connsiteX1" fmla="*/ 271780 w 271780"/>
                <a:gd name="connsiteY1" fmla="*/ 0 h 40640"/>
              </a:gdLst>
              <a:ahLst/>
              <a:cxnLst>
                <a:cxn ang="0">
                  <a:pos x="connsiteX0" y="connsiteY0"/>
                </a:cxn>
                <a:cxn ang="0">
                  <a:pos x="connsiteX1" y="connsiteY1"/>
                </a:cxn>
              </a:cxnLst>
              <a:rect l="l" t="t" r="r" b="b"/>
              <a:pathLst>
                <a:path w="271780" h="40640">
                  <a:moveTo>
                    <a:pt x="0" y="40640"/>
                  </a:moveTo>
                  <a:lnTo>
                    <a:pt x="27178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Freeform: Shape 161">
              <a:extLst>
                <a:ext uri="{FF2B5EF4-FFF2-40B4-BE49-F238E27FC236}">
                  <a16:creationId xmlns:a16="http://schemas.microsoft.com/office/drawing/2014/main" id="{434C6646-4FEC-4CFB-B84B-302B8F44BFC2}"/>
                </a:ext>
              </a:extLst>
            </p:cNvPr>
            <p:cNvSpPr/>
            <p:nvPr/>
          </p:nvSpPr>
          <p:spPr>
            <a:xfrm>
              <a:off x="9027160" y="3218180"/>
              <a:ext cx="266700" cy="35560"/>
            </a:xfrm>
            <a:custGeom>
              <a:avLst/>
              <a:gdLst>
                <a:gd name="connsiteX0" fmla="*/ 0 w 266700"/>
                <a:gd name="connsiteY0" fmla="*/ 35560 h 35560"/>
                <a:gd name="connsiteX1" fmla="*/ 266700 w 266700"/>
                <a:gd name="connsiteY1" fmla="*/ 0 h 35560"/>
              </a:gdLst>
              <a:ahLst/>
              <a:cxnLst>
                <a:cxn ang="0">
                  <a:pos x="connsiteX0" y="connsiteY0"/>
                </a:cxn>
                <a:cxn ang="0">
                  <a:pos x="connsiteX1" y="connsiteY1"/>
                </a:cxn>
              </a:cxnLst>
              <a:rect l="l" t="t" r="r" b="b"/>
              <a:pathLst>
                <a:path w="266700" h="35560">
                  <a:moveTo>
                    <a:pt x="0" y="35560"/>
                  </a:moveTo>
                  <a:lnTo>
                    <a:pt x="26670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Freeform: Shape 162">
              <a:extLst>
                <a:ext uri="{FF2B5EF4-FFF2-40B4-BE49-F238E27FC236}">
                  <a16:creationId xmlns:a16="http://schemas.microsoft.com/office/drawing/2014/main" id="{C471B5D6-9A53-41E3-B997-1BC3ACB57B72}"/>
                </a:ext>
              </a:extLst>
            </p:cNvPr>
            <p:cNvSpPr/>
            <p:nvPr/>
          </p:nvSpPr>
          <p:spPr>
            <a:xfrm>
              <a:off x="9055100" y="3286351"/>
              <a:ext cx="226060" cy="33429"/>
            </a:xfrm>
            <a:custGeom>
              <a:avLst/>
              <a:gdLst>
                <a:gd name="connsiteX0" fmla="*/ 0 w 226060"/>
                <a:gd name="connsiteY0" fmla="*/ 33429 h 33429"/>
                <a:gd name="connsiteX1" fmla="*/ 226060 w 226060"/>
                <a:gd name="connsiteY1" fmla="*/ 409 h 33429"/>
              </a:gdLst>
              <a:ahLst/>
              <a:cxnLst>
                <a:cxn ang="0">
                  <a:pos x="connsiteX0" y="connsiteY0"/>
                </a:cxn>
                <a:cxn ang="0">
                  <a:pos x="connsiteX1" y="connsiteY1"/>
                </a:cxn>
              </a:cxnLst>
              <a:rect l="l" t="t" r="r" b="b"/>
              <a:pathLst>
                <a:path w="226060" h="33429">
                  <a:moveTo>
                    <a:pt x="0" y="33429"/>
                  </a:moveTo>
                  <a:cubicBezTo>
                    <a:pt x="92498" y="15225"/>
                    <a:pt x="184997" y="-2978"/>
                    <a:pt x="226060" y="40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4" name="Straight Arrow Connector 163">
              <a:extLst>
                <a:ext uri="{FF2B5EF4-FFF2-40B4-BE49-F238E27FC236}">
                  <a16:creationId xmlns:a16="http://schemas.microsoft.com/office/drawing/2014/main" id="{DA6B6BDF-5ADC-4F92-AF84-2076F58CF679}"/>
                </a:ext>
              </a:extLst>
            </p:cNvPr>
            <p:cNvCxnSpPr>
              <a:cxnSpLocks/>
              <a:stCxn id="167" idx="1"/>
            </p:cNvCxnSpPr>
            <p:nvPr/>
          </p:nvCxnSpPr>
          <p:spPr>
            <a:xfrm flipH="1" flipV="1">
              <a:off x="7161019" y="3828733"/>
              <a:ext cx="1152766" cy="536"/>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7" name="TextBox 166">
                  <a:extLst>
                    <a:ext uri="{FF2B5EF4-FFF2-40B4-BE49-F238E27FC236}">
                      <a16:creationId xmlns:a16="http://schemas.microsoft.com/office/drawing/2014/main" id="{07098AEF-0276-44B7-8149-C0EC3ECC1487}"/>
                    </a:ext>
                  </a:extLst>
                </p:cNvPr>
                <p:cNvSpPr txBox="1"/>
                <p:nvPr/>
              </p:nvSpPr>
              <p:spPr>
                <a:xfrm>
                  <a:off x="8313785" y="3675380"/>
                  <a:ext cx="406137"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cs typeface="Segoe UI" panose="020B0502040204020203" pitchFamily="34" charset="0"/>
                              </a:rPr>
                            </m:ctrlPr>
                          </m:sSubPr>
                          <m:e>
                            <m:r>
                              <a:rPr lang="en-US" sz="1400" b="0" i="1" smtClean="0">
                                <a:latin typeface="Cambria Math" panose="02040503050406030204" pitchFamily="18" charset="0"/>
                                <a:cs typeface="Segoe UI" panose="020B0502040204020203" pitchFamily="34" charset="0"/>
                              </a:rPr>
                              <m:t>𝑥</m:t>
                            </m:r>
                          </m:e>
                          <m:sub>
                            <m:r>
                              <a:rPr lang="en-US" sz="1400" b="0" i="1" smtClean="0">
                                <a:latin typeface="Cambria Math" panose="02040503050406030204" pitchFamily="18" charset="0"/>
                                <a:cs typeface="Segoe UI" panose="020B0502040204020203" pitchFamily="34" charset="0"/>
                              </a:rPr>
                              <m:t>𝑐</m:t>
                            </m:r>
                          </m:sub>
                        </m:sSub>
                      </m:oMath>
                    </m:oMathPara>
                  </a14:m>
                  <a:endParaRPr lang="en-US" sz="1400">
                    <a:latin typeface="Segoe UI" panose="020B0502040204020203" pitchFamily="34" charset="0"/>
                    <a:cs typeface="Segoe UI" panose="020B0502040204020203" pitchFamily="34" charset="0"/>
                  </a:endParaRPr>
                </a:p>
              </p:txBody>
            </p:sp>
          </mc:Choice>
          <mc:Fallback xmlns="">
            <p:sp>
              <p:nvSpPr>
                <p:cNvPr id="167" name="TextBox 166">
                  <a:extLst>
                    <a:ext uri="{FF2B5EF4-FFF2-40B4-BE49-F238E27FC236}">
                      <a16:creationId xmlns:a16="http://schemas.microsoft.com/office/drawing/2014/main" id="{07098AEF-0276-44B7-8149-C0EC3ECC1487}"/>
                    </a:ext>
                  </a:extLst>
                </p:cNvPr>
                <p:cNvSpPr txBox="1">
                  <a:spLocks noRot="1" noChangeAspect="1" noMove="1" noResize="1" noEditPoints="1" noAdjustHandles="1" noChangeArrowheads="1" noChangeShapeType="1" noTextEdit="1"/>
                </p:cNvSpPr>
                <p:nvPr/>
              </p:nvSpPr>
              <p:spPr>
                <a:xfrm>
                  <a:off x="8313785" y="3675380"/>
                  <a:ext cx="406137" cy="307777"/>
                </a:xfrm>
                <a:prstGeom prst="rect">
                  <a:avLst/>
                </a:prstGeom>
                <a:blipFill>
                  <a:blip r:embed="rId5"/>
                  <a:stretch>
                    <a:fillRect/>
                  </a:stretch>
                </a:blipFill>
              </p:spPr>
              <p:txBody>
                <a:bodyPr/>
                <a:lstStyle/>
                <a:p>
                  <a:r>
                    <a:rPr lang="en-US">
                      <a:noFill/>
                    </a:rPr>
                    <a:t> </a:t>
                  </a:r>
                </a:p>
              </p:txBody>
            </p:sp>
          </mc:Fallback>
        </mc:AlternateContent>
        <p:cxnSp>
          <p:nvCxnSpPr>
            <p:cNvPr id="168" name="Straight Arrow Connector 167">
              <a:extLst>
                <a:ext uri="{FF2B5EF4-FFF2-40B4-BE49-F238E27FC236}">
                  <a16:creationId xmlns:a16="http://schemas.microsoft.com/office/drawing/2014/main" id="{01EEDB13-40A3-485D-BFA9-688C59285BDC}"/>
                </a:ext>
              </a:extLst>
            </p:cNvPr>
            <p:cNvCxnSpPr>
              <a:cxnSpLocks/>
              <a:stCxn id="167" idx="3"/>
            </p:cNvCxnSpPr>
            <p:nvPr/>
          </p:nvCxnSpPr>
          <p:spPr>
            <a:xfrm>
              <a:off x="8719922" y="3829269"/>
              <a:ext cx="965463" cy="7626"/>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70" name="Arrow: Right 169">
              <a:extLst>
                <a:ext uri="{FF2B5EF4-FFF2-40B4-BE49-F238E27FC236}">
                  <a16:creationId xmlns:a16="http://schemas.microsoft.com/office/drawing/2014/main" id="{2E381304-D94F-4D39-B68E-08195CE6C966}"/>
                </a:ext>
              </a:extLst>
            </p:cNvPr>
            <p:cNvSpPr/>
            <p:nvPr/>
          </p:nvSpPr>
          <p:spPr>
            <a:xfrm>
              <a:off x="10109909" y="1752600"/>
              <a:ext cx="1396288" cy="446119"/>
            </a:xfrm>
            <a:prstGeom prst="rightArrow">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Turbulent</a:t>
              </a:r>
            </a:p>
          </p:txBody>
        </p:sp>
        <p:sp>
          <p:nvSpPr>
            <p:cNvPr id="172" name="Arrow: Left 171">
              <a:extLst>
                <a:ext uri="{FF2B5EF4-FFF2-40B4-BE49-F238E27FC236}">
                  <a16:creationId xmlns:a16="http://schemas.microsoft.com/office/drawing/2014/main" id="{A85D9E3D-FB22-496A-A4A0-22FEAEACE8B5}"/>
                </a:ext>
              </a:extLst>
            </p:cNvPr>
            <p:cNvSpPr/>
            <p:nvPr/>
          </p:nvSpPr>
          <p:spPr>
            <a:xfrm>
              <a:off x="7162800" y="1752600"/>
              <a:ext cx="1930394" cy="446118"/>
            </a:xfrm>
            <a:prstGeom prst="leftArrow">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Laminar</a:t>
              </a:r>
            </a:p>
          </p:txBody>
        </p:sp>
        <p:sp>
          <p:nvSpPr>
            <p:cNvPr id="177" name="Rectangle 176">
              <a:extLst>
                <a:ext uri="{FF2B5EF4-FFF2-40B4-BE49-F238E27FC236}">
                  <a16:creationId xmlns:a16="http://schemas.microsoft.com/office/drawing/2014/main" id="{729EC0CE-A4AD-4032-9696-1CCCEA4EA9FD}"/>
                </a:ext>
              </a:extLst>
            </p:cNvPr>
            <p:cNvSpPr/>
            <p:nvPr/>
          </p:nvSpPr>
          <p:spPr>
            <a:xfrm>
              <a:off x="9093194" y="1865376"/>
              <a:ext cx="1016715" cy="22860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Transition</a:t>
              </a:r>
            </a:p>
          </p:txBody>
        </p:sp>
      </p:grpSp>
      <mc:AlternateContent xmlns:mc="http://schemas.openxmlformats.org/markup-compatibility/2006" xmlns:a14="http://schemas.microsoft.com/office/drawing/2010/main">
        <mc:Choice Requires="a14">
          <p:graphicFrame>
            <p:nvGraphicFramePr>
              <p:cNvPr id="6" name="Table 14">
                <a:extLst>
                  <a:ext uri="{FF2B5EF4-FFF2-40B4-BE49-F238E27FC236}">
                    <a16:creationId xmlns:a16="http://schemas.microsoft.com/office/drawing/2014/main" id="{2D894F21-66A1-46C9-A34D-1336DC276F68}"/>
                  </a:ext>
                </a:extLst>
              </p:cNvPr>
              <p:cNvGraphicFramePr>
                <a:graphicFrameLocks noGrp="1"/>
              </p:cNvGraphicFramePr>
              <p:nvPr/>
            </p:nvGraphicFramePr>
            <p:xfrm>
              <a:off x="1561198" y="1008837"/>
              <a:ext cx="9069605" cy="2177034"/>
            </p:xfrm>
            <a:graphic>
              <a:graphicData uri="http://schemas.openxmlformats.org/drawingml/2006/table">
                <a:tbl>
                  <a:tblPr firstRow="1" bandRow="1">
                    <a:tableStyleId>{5C22544A-7EE6-4342-B048-85BDC9FD1C3A}</a:tableStyleId>
                  </a:tblPr>
                  <a:tblGrid>
                    <a:gridCol w="2401202">
                      <a:extLst>
                        <a:ext uri="{9D8B030D-6E8A-4147-A177-3AD203B41FA5}">
                          <a16:colId xmlns:a16="http://schemas.microsoft.com/office/drawing/2014/main" val="4212759672"/>
                        </a:ext>
                      </a:extLst>
                    </a:gridCol>
                    <a:gridCol w="3429000">
                      <a:extLst>
                        <a:ext uri="{9D8B030D-6E8A-4147-A177-3AD203B41FA5}">
                          <a16:colId xmlns:a16="http://schemas.microsoft.com/office/drawing/2014/main" val="2237554517"/>
                        </a:ext>
                      </a:extLst>
                    </a:gridCol>
                    <a:gridCol w="3239403">
                      <a:extLst>
                        <a:ext uri="{9D8B030D-6E8A-4147-A177-3AD203B41FA5}">
                          <a16:colId xmlns:a16="http://schemas.microsoft.com/office/drawing/2014/main" val="1932615179"/>
                        </a:ext>
                      </a:extLst>
                    </a:gridCol>
                  </a:tblGrid>
                  <a:tr h="370840">
                    <a:tc>
                      <a:txBody>
                        <a:bodyPr/>
                        <a:lstStyle/>
                        <a:p>
                          <a:pPr algn="ctr"/>
                          <a:r>
                            <a:rPr lang="en-US"/>
                            <a:t>Flow Regime</a:t>
                          </a: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1" i="1" smtClean="0">
                                        <a:latin typeface="Cambria Math" panose="02040503050406030204" pitchFamily="18" charset="0"/>
                                      </a:rPr>
                                      <m:t>𝑹𝒆</m:t>
                                    </m:r>
                                  </m:e>
                                  <m:sub>
                                    <m:r>
                                      <a:rPr lang="en-US" b="1" i="1" smtClean="0">
                                        <a:latin typeface="Cambria Math" panose="02040503050406030204" pitchFamily="18" charset="0"/>
                                      </a:rPr>
                                      <m:t>𝒙</m:t>
                                    </m:r>
                                  </m:sub>
                                </m:sSub>
                                <m:r>
                                  <a:rPr lang="en-US" b="1" i="1" smtClean="0">
                                    <a:latin typeface="Cambria Math" panose="02040503050406030204" pitchFamily="18" charset="0"/>
                                  </a:rPr>
                                  <m:t>=</m:t>
                                </m:r>
                                <m:f>
                                  <m:fPr>
                                    <m:ctrlPr>
                                      <a:rPr lang="en-US" b="1" i="1" smtClean="0">
                                        <a:latin typeface="Cambria Math" panose="02040503050406030204" pitchFamily="18" charset="0"/>
                                      </a:rPr>
                                    </m:ctrlPr>
                                  </m:fPr>
                                  <m:num>
                                    <m:sSub>
                                      <m:sSubPr>
                                        <m:ctrlPr>
                                          <a:rPr lang="en-US" b="1" i="1" smtClean="0">
                                            <a:latin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𝝆</m:t>
                                        </m:r>
                                      </m:e>
                                      <m:sub>
                                        <m:r>
                                          <a:rPr lang="en-US" b="1" i="1" smtClean="0">
                                            <a:latin typeface="Cambria Math" panose="02040503050406030204" pitchFamily="18" charset="0"/>
                                            <a:ea typeface="Cambria Math" panose="02040503050406030204" pitchFamily="18" charset="0"/>
                                          </a:rPr>
                                          <m:t>∞</m:t>
                                        </m:r>
                                      </m:sub>
                                    </m:sSub>
                                    <m:sSub>
                                      <m:sSubPr>
                                        <m:ctrlPr>
                                          <a:rPr lang="en-US" b="1" i="1" smtClean="0">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𝑽</m:t>
                                        </m:r>
                                      </m:e>
                                      <m:sub>
                                        <m:r>
                                          <a:rPr lang="en-US" b="1" i="1" smtClean="0">
                                            <a:latin typeface="Cambria Math" panose="02040503050406030204" pitchFamily="18" charset="0"/>
                                            <a:ea typeface="Cambria Math" panose="02040503050406030204" pitchFamily="18" charset="0"/>
                                          </a:rPr>
                                          <m:t>∞</m:t>
                                        </m:r>
                                      </m:sub>
                                    </m:sSub>
                                    <m:r>
                                      <a:rPr lang="en-US" b="1" i="1" smtClean="0">
                                        <a:latin typeface="Cambria Math" panose="02040503050406030204" pitchFamily="18" charset="0"/>
                                        <a:ea typeface="Cambria Math" panose="02040503050406030204" pitchFamily="18" charset="0"/>
                                      </a:rPr>
                                      <m:t>𝒙</m:t>
                                    </m:r>
                                  </m:num>
                                  <m:den>
                                    <m:r>
                                      <a:rPr lang="en-US" b="1" i="1" smtClean="0">
                                        <a:latin typeface="Cambria Math" panose="02040503050406030204" pitchFamily="18" charset="0"/>
                                        <a:ea typeface="Cambria Math" panose="02040503050406030204" pitchFamily="18" charset="0"/>
                                      </a:rPr>
                                      <m:t>𝝁</m:t>
                                    </m:r>
                                  </m:den>
                                </m:f>
                              </m:oMath>
                            </m:oMathPara>
                          </a14:m>
                          <a:endParaRPr lang="en-US"/>
                        </a:p>
                      </a:txBody>
                      <a:tcPr anchor="ctr"/>
                    </a:tc>
                    <a:tc>
                      <a:txBody>
                        <a:bodyPr/>
                        <a:lstStyle/>
                        <a:p>
                          <a:pPr algn="ctr"/>
                          <a:r>
                            <a:rPr lang="en-US"/>
                            <a:t>Flow Characteristics</a:t>
                          </a:r>
                        </a:p>
                      </a:txBody>
                      <a:tcPr anchor="ctr"/>
                    </a:tc>
                    <a:extLst>
                      <a:ext uri="{0D108BD9-81ED-4DB2-BD59-A6C34878D82A}">
                        <a16:rowId xmlns:a16="http://schemas.microsoft.com/office/drawing/2014/main" val="2369982431"/>
                      </a:ext>
                    </a:extLst>
                  </a:tr>
                  <a:tr h="370840">
                    <a:tc>
                      <a:txBody>
                        <a:bodyPr/>
                        <a:lstStyle/>
                        <a:p>
                          <a:pPr algn="l"/>
                          <a:r>
                            <a:rPr lang="en-US" sz="1600"/>
                            <a:t>Laminar Flow Regime</a:t>
                          </a:r>
                        </a:p>
                      </a:txBody>
                      <a:tcPr anchor="ctr"/>
                    </a:tc>
                    <a:tc>
                      <a:txBody>
                        <a:bodyPr/>
                        <a:lstStyle/>
                        <a:p>
                          <a:pPr algn="ct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𝑅𝑒</m:t>
                                  </m:r>
                                </m:e>
                                <m:sub>
                                  <m:r>
                                    <a:rPr lang="en-US" sz="1600" b="0" i="1" smtClean="0">
                                      <a:latin typeface="Cambria Math" panose="02040503050406030204" pitchFamily="18" charset="0"/>
                                    </a:rPr>
                                    <m:t>𝑥</m:t>
                                  </m:r>
                                </m:sub>
                              </m:sSub>
                              <m:r>
                                <a:rPr lang="en-US" sz="1600" b="0" i="1" smtClean="0">
                                  <a:latin typeface="Cambria Math" panose="02040503050406030204" pitchFamily="18" charset="0"/>
                                </a:rPr>
                                <m:t>&lt;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3.5 </m:t>
                                  </m:r>
                                  <m:r>
                                    <a:rPr lang="en-US" sz="1600" b="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rPr>
                                    <m:t>10</m:t>
                                  </m:r>
                                </m:e>
                                <m:sup>
                                  <m:r>
                                    <a:rPr lang="en-US" sz="1600" b="0" i="1" smtClean="0">
                                      <a:latin typeface="Cambria Math" panose="02040503050406030204" pitchFamily="18" charset="0"/>
                                    </a:rPr>
                                    <m:t>5</m:t>
                                  </m:r>
                                </m:sup>
                              </m:sSup>
                            </m:oMath>
                          </a14:m>
                          <a:r>
                            <a:rPr lang="en-US" sz="1600"/>
                            <a:t> - </a:t>
                          </a:r>
                          <a14:m>
                            <m:oMath xmlns:m="http://schemas.openxmlformats.org/officeDocument/2006/math">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10</m:t>
                                  </m:r>
                                </m:e>
                                <m:sup>
                                  <m:r>
                                    <a:rPr lang="en-US" sz="1600" b="0" i="1" smtClean="0">
                                      <a:latin typeface="Cambria Math" panose="02040503050406030204" pitchFamily="18" charset="0"/>
                                      <a:ea typeface="Cambria Math" panose="02040503050406030204" pitchFamily="18" charset="0"/>
                                    </a:rPr>
                                    <m:t>6</m:t>
                                  </m:r>
                                </m:sup>
                              </m:sSup>
                            </m:oMath>
                          </a14:m>
                          <a:endParaRPr lang="en-US" sz="1600"/>
                        </a:p>
                      </a:txBody>
                      <a:tcPr anchor="ctr"/>
                    </a:tc>
                    <a:tc>
                      <a:txBody>
                        <a:bodyPr/>
                        <a:lstStyle/>
                        <a:p>
                          <a:pPr algn="l"/>
                          <a:r>
                            <a:rPr lang="en-US" sz="1600"/>
                            <a:t>Smooth highly ordered flow</a:t>
                          </a:r>
                        </a:p>
                      </a:txBody>
                      <a:tcPr anchor="ctr"/>
                    </a:tc>
                    <a:extLst>
                      <a:ext uri="{0D108BD9-81ED-4DB2-BD59-A6C34878D82A}">
                        <a16:rowId xmlns:a16="http://schemas.microsoft.com/office/drawing/2014/main" val="144665979"/>
                      </a:ext>
                    </a:extLst>
                  </a:tr>
                  <a:tr h="370840">
                    <a:tc>
                      <a:txBody>
                        <a:bodyPr/>
                        <a:lstStyle/>
                        <a:p>
                          <a:pPr algn="l"/>
                          <a:r>
                            <a:rPr lang="en-US" sz="1600"/>
                            <a:t>Transitional Flow Regime</a:t>
                          </a:r>
                          <a:r>
                            <a:rPr lang="en-US" sz="2000" b="1" baseline="30000"/>
                            <a:t>*</a:t>
                          </a:r>
                          <a:endParaRPr lang="en-US" sz="1600" b="1"/>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3.5</m:t>
                                </m:r>
                                <m:r>
                                  <a:rPr lang="en-US" sz="1600" b="0" i="1" smtClean="0">
                                    <a:latin typeface="Cambria Math" panose="02040503050406030204" pitchFamily="18" charset="0"/>
                                    <a:ea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5</m:t>
                                    </m:r>
                                  </m:sup>
                                </m:sSup>
                                <m:r>
                                  <m:rPr>
                                    <m:nor/>
                                  </m:rPr>
                                  <a:rPr lang="en-US" sz="1600" dirty="0"/>
                                  <m:t> − </m:t>
                                </m:r>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10</m:t>
                                    </m:r>
                                  </m:e>
                                  <m:sup>
                                    <m:r>
                                      <a:rPr lang="en-US" sz="1600" b="0" i="1" smtClean="0">
                                        <a:latin typeface="Cambria Math" panose="02040503050406030204" pitchFamily="18" charset="0"/>
                                        <a:ea typeface="Cambria Math" panose="02040503050406030204" pitchFamily="18" charset="0"/>
                                      </a:rPr>
                                      <m:t>6</m:t>
                                    </m:r>
                                  </m:sup>
                                </m:sSup>
                                <m:r>
                                  <a:rPr lang="en-US" sz="1600" b="0" i="1" smtClean="0">
                                    <a:latin typeface="Cambria Math" panose="02040503050406030204" pitchFamily="18" charset="0"/>
                                    <a:ea typeface="Cambria Math" panose="02040503050406030204" pitchFamily="18" charset="0"/>
                                  </a:rPr>
                                  <m:t>&lt;</m:t>
                                </m:r>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𝑅𝑒</m:t>
                                    </m:r>
                                  </m:e>
                                  <m:sub>
                                    <m:r>
                                      <a:rPr lang="en-US" sz="1600" b="0" i="1" smtClean="0">
                                        <a:latin typeface="Cambria Math" panose="02040503050406030204" pitchFamily="18" charset="0"/>
                                      </a:rPr>
                                      <m:t>𝑥</m:t>
                                    </m:r>
                                  </m:sub>
                                </m:sSub>
                                <m:r>
                                  <a:rPr lang="en-US" sz="1600" b="0" i="1" smtClean="0">
                                    <a:latin typeface="Cambria Math" panose="02040503050406030204" pitchFamily="18" charset="0"/>
                                  </a:rPr>
                                  <m:t>&lt;~3×</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6</m:t>
                                    </m:r>
                                  </m:sup>
                                </m:sSup>
                              </m:oMath>
                            </m:oMathPara>
                          </a14:m>
                          <a:endParaRPr lang="en-US" sz="1600"/>
                        </a:p>
                      </a:txBody>
                      <a:tcPr anchor="ctr"/>
                    </a:tc>
                    <a:tc>
                      <a:txBody>
                        <a:bodyPr/>
                        <a:lstStyle/>
                        <a:p>
                          <a:pPr algn="l"/>
                          <a:r>
                            <a:rPr lang="en-US" sz="1600"/>
                            <a:t>Flow changes with time, sometimes laminar sometimes turbulent</a:t>
                          </a:r>
                        </a:p>
                      </a:txBody>
                      <a:tcPr anchor="ctr"/>
                    </a:tc>
                    <a:extLst>
                      <a:ext uri="{0D108BD9-81ED-4DB2-BD59-A6C34878D82A}">
                        <a16:rowId xmlns:a16="http://schemas.microsoft.com/office/drawing/2014/main" val="3605695236"/>
                      </a:ext>
                    </a:extLst>
                  </a:tr>
                  <a:tr h="370840">
                    <a:tc>
                      <a:txBody>
                        <a:bodyPr/>
                        <a:lstStyle/>
                        <a:p>
                          <a:pPr algn="l"/>
                          <a:r>
                            <a:rPr lang="en-US" sz="1600"/>
                            <a:t>Turbulent Flow Regime</a:t>
                          </a: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𝑅𝑒</m:t>
                                    </m:r>
                                  </m:e>
                                  <m:sub>
                                    <m:r>
                                      <a:rPr lang="en-US" sz="1600" b="0" i="1" smtClean="0">
                                        <a:latin typeface="Cambria Math" panose="02040503050406030204" pitchFamily="18" charset="0"/>
                                      </a:rPr>
                                      <m:t>𝑥</m:t>
                                    </m:r>
                                  </m:sub>
                                </m:sSub>
                                <m:r>
                                  <a:rPr lang="en-US" sz="1600" b="0" i="1" smtClean="0">
                                    <a:latin typeface="Cambria Math" panose="02040503050406030204" pitchFamily="18" charset="0"/>
                                    <a:ea typeface="Cambria Math" panose="02040503050406030204" pitchFamily="18" charset="0"/>
                                  </a:rPr>
                                  <m:t>&gt;~</m:t>
                                </m:r>
                                <m:r>
                                  <a:rPr lang="en-US" sz="1600" b="0" i="1" smtClean="0">
                                    <a:latin typeface="Cambria Math" panose="02040503050406030204" pitchFamily="18" charset="0"/>
                                  </a:rPr>
                                  <m:t>3×</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6</m:t>
                                    </m:r>
                                  </m:sup>
                                </m:sSup>
                              </m:oMath>
                            </m:oMathPara>
                          </a14:m>
                          <a:endParaRPr lang="en-US" sz="1600"/>
                        </a:p>
                      </a:txBody>
                      <a:tcPr anchor="ctr"/>
                    </a:tc>
                    <a:tc>
                      <a:txBody>
                        <a:bodyPr/>
                        <a:lstStyle/>
                        <a:p>
                          <a:pPr algn="l"/>
                          <a:r>
                            <a:rPr lang="en-US" sz="1600"/>
                            <a:t>Highly irregular random flow dominated by chaotic mixing</a:t>
                          </a:r>
                        </a:p>
                      </a:txBody>
                      <a:tcPr anchor="ctr"/>
                    </a:tc>
                    <a:extLst>
                      <a:ext uri="{0D108BD9-81ED-4DB2-BD59-A6C34878D82A}">
                        <a16:rowId xmlns:a16="http://schemas.microsoft.com/office/drawing/2014/main" val="2265520238"/>
                      </a:ext>
                    </a:extLst>
                  </a:tr>
                </a:tbl>
              </a:graphicData>
            </a:graphic>
          </p:graphicFrame>
        </mc:Choice>
        <mc:Fallback xmlns="">
          <p:graphicFrame>
            <p:nvGraphicFramePr>
              <p:cNvPr id="6" name="Table 14">
                <a:extLst>
                  <a:ext uri="{FF2B5EF4-FFF2-40B4-BE49-F238E27FC236}">
                    <a16:creationId xmlns:a16="http://schemas.microsoft.com/office/drawing/2014/main" id="{2D894F21-66A1-46C9-A34D-1336DC276F68}"/>
                  </a:ext>
                </a:extLst>
              </p:cNvPr>
              <p:cNvGraphicFramePr>
                <a:graphicFrameLocks noGrp="1"/>
              </p:cNvGraphicFramePr>
              <p:nvPr>
                <p:extLst>
                  <p:ext uri="{D42A27DB-BD31-4B8C-83A1-F6EECF244321}">
                    <p14:modId xmlns:p14="http://schemas.microsoft.com/office/powerpoint/2010/main" val="1046270150"/>
                  </p:ext>
                </p:extLst>
              </p:nvPr>
            </p:nvGraphicFramePr>
            <p:xfrm>
              <a:off x="1561198" y="1008837"/>
              <a:ext cx="9069605" cy="2177034"/>
            </p:xfrm>
            <a:graphic>
              <a:graphicData uri="http://schemas.openxmlformats.org/drawingml/2006/table">
                <a:tbl>
                  <a:tblPr firstRow="1" bandRow="1">
                    <a:tableStyleId>{5C22544A-7EE6-4342-B048-85BDC9FD1C3A}</a:tableStyleId>
                  </a:tblPr>
                  <a:tblGrid>
                    <a:gridCol w="2401202">
                      <a:extLst>
                        <a:ext uri="{9D8B030D-6E8A-4147-A177-3AD203B41FA5}">
                          <a16:colId xmlns:a16="http://schemas.microsoft.com/office/drawing/2014/main" val="4212759672"/>
                        </a:ext>
                      </a:extLst>
                    </a:gridCol>
                    <a:gridCol w="3429000">
                      <a:extLst>
                        <a:ext uri="{9D8B030D-6E8A-4147-A177-3AD203B41FA5}">
                          <a16:colId xmlns:a16="http://schemas.microsoft.com/office/drawing/2014/main" val="2237554517"/>
                        </a:ext>
                      </a:extLst>
                    </a:gridCol>
                    <a:gridCol w="3239403">
                      <a:extLst>
                        <a:ext uri="{9D8B030D-6E8A-4147-A177-3AD203B41FA5}">
                          <a16:colId xmlns:a16="http://schemas.microsoft.com/office/drawing/2014/main" val="1932615179"/>
                        </a:ext>
                      </a:extLst>
                    </a:gridCol>
                  </a:tblGrid>
                  <a:tr h="647954">
                    <a:tc>
                      <a:txBody>
                        <a:bodyPr/>
                        <a:lstStyle/>
                        <a:p>
                          <a:pPr algn="ctr"/>
                          <a:r>
                            <a:rPr lang="en-US"/>
                            <a:t>Flow Regime</a:t>
                          </a:r>
                        </a:p>
                      </a:txBody>
                      <a:tcPr anchor="ctr"/>
                    </a:tc>
                    <a:tc>
                      <a:txBody>
                        <a:bodyPr/>
                        <a:lstStyle/>
                        <a:p>
                          <a:endParaRPr lang="en-US"/>
                        </a:p>
                      </a:txBody>
                      <a:tcPr anchor="ctr">
                        <a:blipFill>
                          <a:blip r:embed="rId6"/>
                          <a:stretch>
                            <a:fillRect l="-70160" t="-935" r="-95204" b="-246729"/>
                          </a:stretch>
                        </a:blipFill>
                      </a:tcPr>
                    </a:tc>
                    <a:tc>
                      <a:txBody>
                        <a:bodyPr/>
                        <a:lstStyle/>
                        <a:p>
                          <a:pPr algn="ctr"/>
                          <a:r>
                            <a:rPr lang="en-US"/>
                            <a:t>Flow Characteristics</a:t>
                          </a:r>
                        </a:p>
                      </a:txBody>
                      <a:tcPr anchor="ctr"/>
                    </a:tc>
                    <a:extLst>
                      <a:ext uri="{0D108BD9-81ED-4DB2-BD59-A6C34878D82A}">
                        <a16:rowId xmlns:a16="http://schemas.microsoft.com/office/drawing/2014/main" val="2369982431"/>
                      </a:ext>
                    </a:extLst>
                  </a:tr>
                  <a:tr h="370840">
                    <a:tc>
                      <a:txBody>
                        <a:bodyPr/>
                        <a:lstStyle/>
                        <a:p>
                          <a:pPr algn="l"/>
                          <a:r>
                            <a:rPr lang="en-US" sz="1600"/>
                            <a:t>Laminar Flow Regime</a:t>
                          </a:r>
                        </a:p>
                      </a:txBody>
                      <a:tcPr anchor="ctr"/>
                    </a:tc>
                    <a:tc>
                      <a:txBody>
                        <a:bodyPr/>
                        <a:lstStyle/>
                        <a:p>
                          <a:endParaRPr lang="en-US"/>
                        </a:p>
                      </a:txBody>
                      <a:tcPr anchor="ctr">
                        <a:blipFill>
                          <a:blip r:embed="rId6"/>
                          <a:stretch>
                            <a:fillRect l="-70160" t="-177049" r="-95204" b="-332787"/>
                          </a:stretch>
                        </a:blipFill>
                      </a:tcPr>
                    </a:tc>
                    <a:tc>
                      <a:txBody>
                        <a:bodyPr/>
                        <a:lstStyle/>
                        <a:p>
                          <a:pPr algn="l"/>
                          <a:r>
                            <a:rPr lang="en-US" sz="1600"/>
                            <a:t>Smooth highly ordered flow</a:t>
                          </a:r>
                        </a:p>
                      </a:txBody>
                      <a:tcPr anchor="ctr"/>
                    </a:tc>
                    <a:extLst>
                      <a:ext uri="{0D108BD9-81ED-4DB2-BD59-A6C34878D82A}">
                        <a16:rowId xmlns:a16="http://schemas.microsoft.com/office/drawing/2014/main" val="144665979"/>
                      </a:ext>
                    </a:extLst>
                  </a:tr>
                  <a:tr h="579120">
                    <a:tc>
                      <a:txBody>
                        <a:bodyPr/>
                        <a:lstStyle/>
                        <a:p>
                          <a:pPr algn="l"/>
                          <a:r>
                            <a:rPr lang="en-US" sz="1600"/>
                            <a:t>Transitional Flow Regime</a:t>
                          </a:r>
                          <a:r>
                            <a:rPr lang="en-US" sz="2000" b="1" baseline="30000"/>
                            <a:t>*</a:t>
                          </a:r>
                          <a:endParaRPr lang="en-US" sz="1600" b="1"/>
                        </a:p>
                      </a:txBody>
                      <a:tcPr anchor="ctr"/>
                    </a:tc>
                    <a:tc>
                      <a:txBody>
                        <a:bodyPr/>
                        <a:lstStyle/>
                        <a:p>
                          <a:endParaRPr lang="en-US"/>
                        </a:p>
                      </a:txBody>
                      <a:tcPr anchor="ctr">
                        <a:blipFill>
                          <a:blip r:embed="rId6"/>
                          <a:stretch>
                            <a:fillRect l="-70160" t="-177895" r="-95204" b="-113684"/>
                          </a:stretch>
                        </a:blipFill>
                      </a:tcPr>
                    </a:tc>
                    <a:tc>
                      <a:txBody>
                        <a:bodyPr/>
                        <a:lstStyle/>
                        <a:p>
                          <a:pPr algn="l"/>
                          <a:r>
                            <a:rPr lang="en-US" sz="1600"/>
                            <a:t>Flow changes with time, sometimes laminar sometimes turbulent</a:t>
                          </a:r>
                        </a:p>
                      </a:txBody>
                      <a:tcPr anchor="ctr"/>
                    </a:tc>
                    <a:extLst>
                      <a:ext uri="{0D108BD9-81ED-4DB2-BD59-A6C34878D82A}">
                        <a16:rowId xmlns:a16="http://schemas.microsoft.com/office/drawing/2014/main" val="3605695236"/>
                      </a:ext>
                    </a:extLst>
                  </a:tr>
                  <a:tr h="579120">
                    <a:tc>
                      <a:txBody>
                        <a:bodyPr/>
                        <a:lstStyle/>
                        <a:p>
                          <a:pPr algn="l"/>
                          <a:r>
                            <a:rPr lang="en-US" sz="1600"/>
                            <a:t>Turbulent Flow Regime</a:t>
                          </a:r>
                        </a:p>
                      </a:txBody>
                      <a:tcPr anchor="ctr"/>
                    </a:tc>
                    <a:tc>
                      <a:txBody>
                        <a:bodyPr/>
                        <a:lstStyle/>
                        <a:p>
                          <a:endParaRPr lang="en-US"/>
                        </a:p>
                      </a:txBody>
                      <a:tcPr anchor="ctr">
                        <a:blipFill>
                          <a:blip r:embed="rId6"/>
                          <a:stretch>
                            <a:fillRect l="-70160" t="-277895" r="-95204" b="-13684"/>
                          </a:stretch>
                        </a:blipFill>
                      </a:tcPr>
                    </a:tc>
                    <a:tc>
                      <a:txBody>
                        <a:bodyPr/>
                        <a:lstStyle/>
                        <a:p>
                          <a:pPr algn="l"/>
                          <a:r>
                            <a:rPr lang="en-US" sz="1600"/>
                            <a:t>Highly irregular random flow dominated by chaotic mixing</a:t>
                          </a:r>
                        </a:p>
                      </a:txBody>
                      <a:tcPr anchor="ctr"/>
                    </a:tc>
                    <a:extLst>
                      <a:ext uri="{0D108BD9-81ED-4DB2-BD59-A6C34878D82A}">
                        <a16:rowId xmlns:a16="http://schemas.microsoft.com/office/drawing/2014/main" val="2265520238"/>
                      </a:ext>
                    </a:extLst>
                  </a:tr>
                </a:tbl>
              </a:graphicData>
            </a:graphic>
          </p:graphicFrame>
        </mc:Fallback>
      </mc:AlternateContent>
      <p:sp>
        <p:nvSpPr>
          <p:cNvPr id="165" name="TextBox 164">
            <a:extLst>
              <a:ext uri="{FF2B5EF4-FFF2-40B4-BE49-F238E27FC236}">
                <a16:creationId xmlns:a16="http://schemas.microsoft.com/office/drawing/2014/main" id="{B40157F1-2B9C-4D67-BF02-6F8641CCE314}"/>
              </a:ext>
            </a:extLst>
          </p:cNvPr>
          <p:cNvSpPr txBox="1"/>
          <p:nvPr/>
        </p:nvSpPr>
        <p:spPr>
          <a:xfrm>
            <a:off x="527389" y="627837"/>
            <a:ext cx="10588352" cy="435620"/>
          </a:xfrm>
          <a:prstGeom prst="rect">
            <a:avLst/>
          </a:prstGeom>
        </p:spPr>
        <p:txBody>
          <a:bodyPr vert="horz" lIns="91440" tIns="45720" rIns="91440" bIns="45720" rtlCol="0">
            <a:normAutofit/>
          </a:bodyPr>
          <a:lstStyle>
            <a:lvl1pPr marL="228600" marR="0" indent="-228600" fontAlgn="auto">
              <a:lnSpc>
                <a:spcPct val="90000"/>
              </a:lnSpc>
              <a:spcBef>
                <a:spcPts val="180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Boundary layer flow over an infinitely long flat plate has three distinct region based on the flow behavior:</a:t>
            </a:r>
          </a:p>
        </p:txBody>
      </p:sp>
      <p:sp>
        <p:nvSpPr>
          <p:cNvPr id="15" name="TextBox 14">
            <a:extLst>
              <a:ext uri="{FF2B5EF4-FFF2-40B4-BE49-F238E27FC236}">
                <a16:creationId xmlns:a16="http://schemas.microsoft.com/office/drawing/2014/main" id="{B7253B13-FDCA-4F47-8F31-D1D4AB4CCFDB}"/>
              </a:ext>
            </a:extLst>
          </p:cNvPr>
          <p:cNvSpPr txBox="1"/>
          <p:nvPr/>
        </p:nvSpPr>
        <p:spPr>
          <a:xfrm>
            <a:off x="76200" y="5611643"/>
            <a:ext cx="7520372" cy="523220"/>
          </a:xfrm>
          <a:prstGeom prst="rect">
            <a:avLst/>
          </a:prstGeom>
          <a:noFill/>
        </p:spPr>
        <p:txBody>
          <a:bodyPr wrap="square" lIns="91440" tIns="45720" rIns="91440" bIns="45720" rtlCol="0" anchor="t">
            <a:spAutoFit/>
          </a:bodyPr>
          <a:lstStyle/>
          <a:p>
            <a:pPr marL="111125" indent="-111125"/>
            <a:r>
              <a:rPr lang="en-US" b="1" baseline="30000"/>
              <a:t>*</a:t>
            </a:r>
            <a:r>
              <a:rPr lang="en-US" sz="1400"/>
              <a:t> The Re</a:t>
            </a:r>
            <a:r>
              <a:rPr lang="en-US" sz="1400" baseline="-25000"/>
              <a:t>x</a:t>
            </a:r>
            <a:r>
              <a:rPr lang="en-US" sz="1400"/>
              <a:t> where transition occurs varies based on flow conditions, surface disturbances, and flow application.</a:t>
            </a:r>
            <a:endParaRPr lang="en-US" sz="1400" baseline="30000"/>
          </a:p>
        </p:txBody>
      </p:sp>
    </p:spTree>
    <p:extLst>
      <p:ext uri="{BB962C8B-B14F-4D97-AF65-F5344CB8AC3E}">
        <p14:creationId xmlns:p14="http://schemas.microsoft.com/office/powerpoint/2010/main" val="4727808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A270D8B-7658-4523-A6E2-30641B7ADD9F}"/>
              </a:ext>
            </a:extLst>
          </p:cNvPr>
          <p:cNvSpPr>
            <a:spLocks noGrp="1"/>
          </p:cNvSpPr>
          <p:nvPr>
            <p:ph type="sldNum" sz="quarter" idx="11"/>
          </p:nvPr>
        </p:nvSpPr>
        <p:spPr/>
        <p:txBody>
          <a:bodyPr/>
          <a:lstStyle/>
          <a:p>
            <a:fld id="{F0D23093-2AB0-F74C-B865-1A12A15B650E}" type="slidenum">
              <a:rPr lang="en-US" smtClean="0"/>
              <a:pPr/>
              <a:t>3</a:t>
            </a:fld>
            <a:endParaRPr lang="en-US"/>
          </a:p>
        </p:txBody>
      </p:sp>
      <p:sp>
        <p:nvSpPr>
          <p:cNvPr id="3" name="Title 1">
            <a:extLst>
              <a:ext uri="{FF2B5EF4-FFF2-40B4-BE49-F238E27FC236}">
                <a16:creationId xmlns:a16="http://schemas.microsoft.com/office/drawing/2014/main" id="{F88C7731-7E98-43A4-82C4-8D004F118F6C}"/>
              </a:ext>
            </a:extLst>
          </p:cNvPr>
          <p:cNvSpPr>
            <a:spLocks noGrp="1"/>
          </p:cNvSpPr>
          <p:nvPr>
            <p:ph type="title"/>
          </p:nvPr>
        </p:nvSpPr>
        <p:spPr>
          <a:xfrm>
            <a:off x="604434" y="145950"/>
            <a:ext cx="10983132" cy="747763"/>
          </a:xfrm>
        </p:spPr>
        <p:txBody>
          <a:bodyPr/>
          <a:lstStyle/>
          <a:p>
            <a:r>
              <a:rPr lang="en-US"/>
              <a:t>Hydrodynamic Boundary Layer: Blasius Solution (Laminar Flow)</a:t>
            </a:r>
          </a:p>
        </p:txBody>
      </p:sp>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BF482B67-9863-4073-A6FE-DCE2A2F453AE}"/>
                  </a:ext>
                </a:extLst>
              </p:cNvPr>
              <p:cNvSpPr txBox="1">
                <a:spLocks/>
              </p:cNvSpPr>
              <p:nvPr/>
            </p:nvSpPr>
            <p:spPr>
              <a:xfrm>
                <a:off x="609599" y="702774"/>
                <a:ext cx="8152289" cy="3318861"/>
              </a:xfrm>
              <a:prstGeom prst="rect">
                <a:avLst/>
              </a:prstGeom>
            </p:spPr>
            <p:txBody>
              <a:bodyPr>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1800"/>
                  </a:spcBef>
                </a:pPr>
                <a:r>
                  <a:rPr lang="en-US" sz="1800" err="1">
                    <a:latin typeface="+mn-lt"/>
                    <a:cs typeface="Segoe UI" panose="020B0502040204020203" pitchFamily="34" charset="0"/>
                  </a:rPr>
                  <a:t>Blasuis</a:t>
                </a:r>
                <a:r>
                  <a:rPr lang="en-US" sz="1800">
                    <a:latin typeface="+mn-lt"/>
                    <a:cs typeface="Segoe UI" panose="020B0502040204020203" pitchFamily="34" charset="0"/>
                  </a:rPr>
                  <a:t> developed a similarity solution based on the observation that the velocity profile </a:t>
                </a:r>
                <a14:m>
                  <m:oMath xmlns:m="http://schemas.openxmlformats.org/officeDocument/2006/math">
                    <m:f>
                      <m:fPr>
                        <m:ctrlPr>
                          <a:rPr lang="en-US" sz="1800" i="1" smtClean="0">
                            <a:latin typeface="Cambria Math" panose="02040503050406030204" pitchFamily="18" charset="0"/>
                            <a:cs typeface="Segoe UI" panose="020B0502040204020203" pitchFamily="34" charset="0"/>
                          </a:rPr>
                        </m:ctrlPr>
                      </m:fPr>
                      <m:num>
                        <m:r>
                          <a:rPr lang="en-US" sz="1800" b="0" i="1" smtClean="0">
                            <a:latin typeface="Cambria Math" panose="02040503050406030204" pitchFamily="18" charset="0"/>
                            <a:cs typeface="Segoe UI" panose="020B0502040204020203" pitchFamily="34" charset="0"/>
                          </a:rPr>
                          <m:t>𝑢</m:t>
                        </m:r>
                      </m:num>
                      <m:den>
                        <m:sSub>
                          <m:sSubPr>
                            <m:ctrlPr>
                              <a:rPr lang="en-US" sz="1800" i="1" smtClean="0">
                                <a:latin typeface="Cambria Math" panose="02040503050406030204" pitchFamily="18" charset="0"/>
                                <a:cs typeface="Segoe UI" panose="020B0502040204020203" pitchFamily="34" charset="0"/>
                              </a:rPr>
                            </m:ctrlPr>
                          </m:sSubPr>
                          <m:e>
                            <m:r>
                              <a:rPr lang="en-US" sz="1800" b="0" i="1" smtClean="0">
                                <a:latin typeface="Cambria Math" panose="02040503050406030204" pitchFamily="18" charset="0"/>
                                <a:cs typeface="Segoe UI" panose="020B0502040204020203" pitchFamily="34" charset="0"/>
                              </a:rPr>
                              <m:t>𝑉</m:t>
                            </m:r>
                          </m:e>
                          <m:sub>
                            <m:r>
                              <a:rPr lang="en-US" sz="1800" i="1" smtClean="0">
                                <a:latin typeface="Cambria Math" panose="02040503050406030204" pitchFamily="18" charset="0"/>
                                <a:ea typeface="Cambria Math" panose="02040503050406030204" pitchFamily="18" charset="0"/>
                                <a:cs typeface="Segoe UI" panose="020B0502040204020203" pitchFamily="34" charset="0"/>
                              </a:rPr>
                              <m:t>∞</m:t>
                            </m:r>
                          </m:sub>
                        </m:sSub>
                      </m:den>
                    </m:f>
                  </m:oMath>
                </a14:m>
                <a:r>
                  <a:rPr lang="en-US" sz="1800">
                    <a:latin typeface="+mn-lt"/>
                    <a:cs typeface="Segoe UI" panose="020B0502040204020203" pitchFamily="34" charset="0"/>
                  </a:rPr>
                  <a:t> remains geometrically similar along the boundary layer.</a:t>
                </a:r>
              </a:p>
              <a:p>
                <a:pPr marL="342900" indent="-342900">
                  <a:spcBef>
                    <a:spcPts val="1800"/>
                  </a:spcBef>
                </a:pPr>
                <a:r>
                  <a:rPr lang="en-US" sz="1800">
                    <a:latin typeface="+mn-lt"/>
                    <a:cs typeface="Segoe UI" panose="020B0502040204020203" pitchFamily="34" charset="0"/>
                  </a:rPr>
                  <a:t>New independent and dependent variables </a:t>
                </a:r>
                <a14:m>
                  <m:oMath xmlns:m="http://schemas.openxmlformats.org/officeDocument/2006/math">
                    <m:r>
                      <a:rPr lang="en-US" sz="1800" b="0" i="1" smtClean="0">
                        <a:latin typeface="Cambria Math" panose="02040503050406030204" pitchFamily="18" charset="0"/>
                        <a:cs typeface="Segoe UI" panose="020B0502040204020203" pitchFamily="34" charset="0"/>
                      </a:rPr>
                      <m:t>𝜂</m:t>
                    </m:r>
                  </m:oMath>
                </a14:m>
                <a:r>
                  <a:rPr lang="en-US" sz="1800">
                    <a:latin typeface="+mn-lt"/>
                    <a:cs typeface="Segoe UI" panose="020B0502040204020203" pitchFamily="34" charset="0"/>
                  </a:rPr>
                  <a:t> and </a:t>
                </a:r>
                <a14:m>
                  <m:oMath xmlns:m="http://schemas.openxmlformats.org/officeDocument/2006/math">
                    <m:r>
                      <a:rPr lang="en-US" sz="1800" b="0" i="1" smtClean="0">
                        <a:latin typeface="Cambria Math" panose="02040503050406030204" pitchFamily="18" charset="0"/>
                        <a:cs typeface="Segoe UI" panose="020B0502040204020203" pitchFamily="34" charset="0"/>
                      </a:rPr>
                      <m:t>𝑓</m:t>
                    </m:r>
                    <m:r>
                      <a:rPr lang="en-US" sz="1800" b="0" i="1" smtClean="0">
                        <a:latin typeface="Cambria Math" panose="02040503050406030204" pitchFamily="18" charset="0"/>
                        <a:cs typeface="Segoe UI" panose="020B0502040204020203" pitchFamily="34" charset="0"/>
                      </a:rPr>
                      <m:t>(</m:t>
                    </m:r>
                    <m:r>
                      <a:rPr lang="en-US" sz="1800" b="0" i="1" smtClean="0">
                        <a:latin typeface="Cambria Math" panose="02040503050406030204" pitchFamily="18" charset="0"/>
                        <a:cs typeface="Segoe UI" panose="020B0502040204020203" pitchFamily="34" charset="0"/>
                      </a:rPr>
                      <m:t>𝜂</m:t>
                    </m:r>
                    <m:r>
                      <a:rPr lang="en-US" sz="1800" b="0" i="1" smtClean="0">
                        <a:latin typeface="Cambria Math" panose="02040503050406030204" pitchFamily="18" charset="0"/>
                        <a:cs typeface="Segoe UI" panose="020B0502040204020203" pitchFamily="34" charset="0"/>
                      </a:rPr>
                      <m:t>)</m:t>
                    </m:r>
                  </m:oMath>
                </a14:m>
                <a:r>
                  <a:rPr lang="en-US" sz="1800">
                    <a:latin typeface="+mn-lt"/>
                    <a:cs typeface="Segoe UI" panose="020B0502040204020203" pitchFamily="34" charset="0"/>
                  </a:rPr>
                  <a:t> are defined in terms of stream function, and these variables are used to reduce the flat plate boundary layer partial differential equations (PDEs) into a single ordinary differential equation (ODE). </a:t>
                </a:r>
              </a:p>
              <a:p>
                <a:pPr marL="342900" indent="-342900">
                  <a:spcBef>
                    <a:spcPts val="1800"/>
                  </a:spcBef>
                </a:pPr>
                <a:r>
                  <a:rPr lang="en-US" sz="1800">
                    <a:latin typeface="+mn-lt"/>
                  </a:rPr>
                  <a:t>The appropriate boundary conditions are also converted in terms of the similarity variables. </a:t>
                </a:r>
                <a:endParaRPr lang="en-US" sz="1800">
                  <a:latin typeface="+mn-lt"/>
                  <a:cs typeface="Segoe UI" panose="020B0502040204020203" pitchFamily="34" charset="0"/>
                </a:endParaRPr>
              </a:p>
              <a:p>
                <a:pPr marL="342900" indent="-342900">
                  <a:spcBef>
                    <a:spcPts val="1800"/>
                  </a:spcBef>
                </a:pPr>
                <a:r>
                  <a:rPr lang="en-US" sz="1800">
                    <a:latin typeface="+mn-lt"/>
                    <a:cs typeface="Segoe UI" panose="020B0502040204020203" pitchFamily="34" charset="0"/>
                  </a:rPr>
                  <a:t>A solution to the ODE is obtained by series expansion or numerical integration and the Hydrodynamic Boundary Layer profile is obtained.</a:t>
                </a:r>
              </a:p>
            </p:txBody>
          </p:sp>
        </mc:Choice>
        <mc:Fallback xmlns="">
          <p:sp>
            <p:nvSpPr>
              <p:cNvPr id="4" name="Content Placeholder 2">
                <a:extLst>
                  <a:ext uri="{FF2B5EF4-FFF2-40B4-BE49-F238E27FC236}">
                    <a16:creationId xmlns:a16="http://schemas.microsoft.com/office/drawing/2014/main" id="{BF482B67-9863-4073-A6FE-DCE2A2F453AE}"/>
                  </a:ext>
                </a:extLst>
              </p:cNvPr>
              <p:cNvSpPr txBox="1">
                <a:spLocks noRot="1" noChangeAspect="1" noMove="1" noResize="1" noEditPoints="1" noAdjustHandles="1" noChangeArrowheads="1" noChangeShapeType="1" noTextEdit="1"/>
              </p:cNvSpPr>
              <p:nvPr/>
            </p:nvSpPr>
            <p:spPr>
              <a:xfrm>
                <a:off x="609599" y="702774"/>
                <a:ext cx="8152289" cy="3318861"/>
              </a:xfrm>
              <a:prstGeom prst="rect">
                <a:avLst/>
              </a:prstGeom>
              <a:blipFill>
                <a:blip r:embed="rId3"/>
                <a:stretch>
                  <a:fillRect l="-449" t="-1651" r="-299" b="-4037"/>
                </a:stretch>
              </a:blipFill>
            </p:spPr>
            <p:txBody>
              <a:bodyPr/>
              <a:lstStyle/>
              <a:p>
                <a:r>
                  <a:rPr lang="en-US">
                    <a:noFill/>
                  </a:rPr>
                  <a:t> </a:t>
                </a:r>
              </a:p>
            </p:txBody>
          </p:sp>
        </mc:Fallback>
      </mc:AlternateContent>
      <p:sp>
        <p:nvSpPr>
          <p:cNvPr id="5" name="Rectangle 5">
            <a:extLst>
              <a:ext uri="{FF2B5EF4-FFF2-40B4-BE49-F238E27FC236}">
                <a16:creationId xmlns:a16="http://schemas.microsoft.com/office/drawing/2014/main" id="{AC863D4F-7545-422F-B021-440DBD4AAB18}"/>
              </a:ext>
            </a:extLst>
          </p:cNvPr>
          <p:cNvSpPr/>
          <p:nvPr/>
        </p:nvSpPr>
        <p:spPr>
          <a:xfrm>
            <a:off x="3450880" y="5661731"/>
            <a:ext cx="5635563" cy="99438"/>
          </a:xfrm>
          <a:custGeom>
            <a:avLst/>
            <a:gdLst>
              <a:gd name="connsiteX0" fmla="*/ 0 w 5635563"/>
              <a:gd name="connsiteY0" fmla="*/ 0 h 83396"/>
              <a:gd name="connsiteX1" fmla="*/ 5635563 w 5635563"/>
              <a:gd name="connsiteY1" fmla="*/ 0 h 83396"/>
              <a:gd name="connsiteX2" fmla="*/ 5635563 w 5635563"/>
              <a:gd name="connsiteY2" fmla="*/ 83396 h 83396"/>
              <a:gd name="connsiteX3" fmla="*/ 0 w 5635563"/>
              <a:gd name="connsiteY3" fmla="*/ 83396 h 83396"/>
              <a:gd name="connsiteX4" fmla="*/ 0 w 5635563"/>
              <a:gd name="connsiteY4" fmla="*/ 0 h 83396"/>
              <a:gd name="connsiteX0" fmla="*/ 0 w 5635563"/>
              <a:gd name="connsiteY0" fmla="*/ 0 h 99438"/>
              <a:gd name="connsiteX1" fmla="*/ 5635563 w 5635563"/>
              <a:gd name="connsiteY1" fmla="*/ 0 h 99438"/>
              <a:gd name="connsiteX2" fmla="*/ 5635563 w 5635563"/>
              <a:gd name="connsiteY2" fmla="*/ 83396 h 99438"/>
              <a:gd name="connsiteX3" fmla="*/ 312821 w 5635563"/>
              <a:gd name="connsiteY3" fmla="*/ 99438 h 99438"/>
              <a:gd name="connsiteX4" fmla="*/ 0 w 5635563"/>
              <a:gd name="connsiteY4" fmla="*/ 0 h 99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5563" h="99438">
                <a:moveTo>
                  <a:pt x="0" y="0"/>
                </a:moveTo>
                <a:lnTo>
                  <a:pt x="5635563" y="0"/>
                </a:lnTo>
                <a:lnTo>
                  <a:pt x="5635563" y="83396"/>
                </a:lnTo>
                <a:lnTo>
                  <a:pt x="312821" y="99438"/>
                </a:lnTo>
                <a:lnTo>
                  <a:pt x="0" y="0"/>
                </a:lnTo>
                <a:close/>
              </a:path>
            </a:pathLst>
          </a:cu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Freeform: Shape 5">
            <a:extLst>
              <a:ext uri="{FF2B5EF4-FFF2-40B4-BE49-F238E27FC236}">
                <a16:creationId xmlns:a16="http://schemas.microsoft.com/office/drawing/2014/main" id="{3A29D486-8AB8-4DA6-A142-18A4A2B6CB1F}"/>
              </a:ext>
            </a:extLst>
          </p:cNvPr>
          <p:cNvSpPr/>
          <p:nvPr/>
        </p:nvSpPr>
        <p:spPr>
          <a:xfrm>
            <a:off x="3450881" y="4360242"/>
            <a:ext cx="5666412" cy="1280641"/>
          </a:xfrm>
          <a:custGeom>
            <a:avLst/>
            <a:gdLst>
              <a:gd name="connsiteX0" fmla="*/ 0 w 4626864"/>
              <a:gd name="connsiteY0" fmla="*/ 1316736 h 1316736"/>
              <a:gd name="connsiteX1" fmla="*/ 274320 w 4626864"/>
              <a:gd name="connsiteY1" fmla="*/ 1078992 h 1316736"/>
              <a:gd name="connsiteX2" fmla="*/ 630936 w 4626864"/>
              <a:gd name="connsiteY2" fmla="*/ 841248 h 1316736"/>
              <a:gd name="connsiteX3" fmla="*/ 1097280 w 4626864"/>
              <a:gd name="connsiteY3" fmla="*/ 621792 h 1316736"/>
              <a:gd name="connsiteX4" fmla="*/ 1627632 w 4626864"/>
              <a:gd name="connsiteY4" fmla="*/ 429768 h 1316736"/>
              <a:gd name="connsiteX5" fmla="*/ 2157984 w 4626864"/>
              <a:gd name="connsiteY5" fmla="*/ 274320 h 1316736"/>
              <a:gd name="connsiteX6" fmla="*/ 2743200 w 4626864"/>
              <a:gd name="connsiteY6" fmla="*/ 164592 h 1316736"/>
              <a:gd name="connsiteX7" fmla="*/ 3328416 w 4626864"/>
              <a:gd name="connsiteY7" fmla="*/ 91440 h 1316736"/>
              <a:gd name="connsiteX8" fmla="*/ 4069080 w 4626864"/>
              <a:gd name="connsiteY8" fmla="*/ 27432 h 1316736"/>
              <a:gd name="connsiteX9" fmla="*/ 4626864 w 4626864"/>
              <a:gd name="connsiteY9" fmla="*/ 0 h 1316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26864" h="1316736">
                <a:moveTo>
                  <a:pt x="0" y="1316736"/>
                </a:moveTo>
                <a:cubicBezTo>
                  <a:pt x="84582" y="1237488"/>
                  <a:pt x="169164" y="1158240"/>
                  <a:pt x="274320" y="1078992"/>
                </a:cubicBezTo>
                <a:cubicBezTo>
                  <a:pt x="379476" y="999744"/>
                  <a:pt x="493776" y="917448"/>
                  <a:pt x="630936" y="841248"/>
                </a:cubicBezTo>
                <a:cubicBezTo>
                  <a:pt x="768096" y="765048"/>
                  <a:pt x="931164" y="690372"/>
                  <a:pt x="1097280" y="621792"/>
                </a:cubicBezTo>
                <a:cubicBezTo>
                  <a:pt x="1263396" y="553212"/>
                  <a:pt x="1450848" y="487680"/>
                  <a:pt x="1627632" y="429768"/>
                </a:cubicBezTo>
                <a:cubicBezTo>
                  <a:pt x="1804416" y="371856"/>
                  <a:pt x="1972056" y="318516"/>
                  <a:pt x="2157984" y="274320"/>
                </a:cubicBezTo>
                <a:cubicBezTo>
                  <a:pt x="2343912" y="230124"/>
                  <a:pt x="2548128" y="195072"/>
                  <a:pt x="2743200" y="164592"/>
                </a:cubicBezTo>
                <a:cubicBezTo>
                  <a:pt x="2938272" y="134112"/>
                  <a:pt x="3107436" y="114300"/>
                  <a:pt x="3328416" y="91440"/>
                </a:cubicBezTo>
                <a:cubicBezTo>
                  <a:pt x="3549396" y="68580"/>
                  <a:pt x="3852672" y="42672"/>
                  <a:pt x="4069080" y="27432"/>
                </a:cubicBezTo>
                <a:cubicBezTo>
                  <a:pt x="4285488" y="12192"/>
                  <a:pt x="4456176" y="6096"/>
                  <a:pt x="4626864" y="0"/>
                </a:cubicBezTo>
              </a:path>
            </a:pathLst>
          </a:custGeom>
          <a:noFill/>
          <a:ln w="25400">
            <a:solidFill>
              <a:schemeClr val="accent5">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7" name="Straight Connector 6">
            <a:extLst>
              <a:ext uri="{FF2B5EF4-FFF2-40B4-BE49-F238E27FC236}">
                <a16:creationId xmlns:a16="http://schemas.microsoft.com/office/drawing/2014/main" id="{D1540E04-7660-4A0E-A37C-6E96FB1A804A}"/>
              </a:ext>
            </a:extLst>
          </p:cNvPr>
          <p:cNvCxnSpPr>
            <a:cxnSpLocks/>
          </p:cNvCxnSpPr>
          <p:nvPr/>
        </p:nvCxnSpPr>
        <p:spPr>
          <a:xfrm>
            <a:off x="6834722" y="4118040"/>
            <a:ext cx="10960" cy="1533267"/>
          </a:xfrm>
          <a:prstGeom prst="line">
            <a:avLst/>
          </a:prstGeom>
          <a:ln w="1905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002F929-D815-479C-9511-2DE25B6D1FA9}"/>
              </a:ext>
            </a:extLst>
          </p:cNvPr>
          <p:cNvCxnSpPr>
            <a:cxnSpLocks/>
          </p:cNvCxnSpPr>
          <p:nvPr/>
        </p:nvCxnSpPr>
        <p:spPr>
          <a:xfrm>
            <a:off x="6832860" y="4118040"/>
            <a:ext cx="955289" cy="10424"/>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E0F7F606-ABEE-45D1-B1EB-4529C94954EB}"/>
              </a:ext>
            </a:extLst>
          </p:cNvPr>
          <p:cNvCxnSpPr>
            <a:cxnSpLocks/>
          </p:cNvCxnSpPr>
          <p:nvPr/>
        </p:nvCxnSpPr>
        <p:spPr>
          <a:xfrm>
            <a:off x="6838642" y="4375177"/>
            <a:ext cx="929645" cy="14768"/>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BB98278-D0A2-45DE-995E-E5F97855B625}"/>
              </a:ext>
            </a:extLst>
          </p:cNvPr>
          <p:cNvCxnSpPr>
            <a:cxnSpLocks/>
          </p:cNvCxnSpPr>
          <p:nvPr/>
        </p:nvCxnSpPr>
        <p:spPr>
          <a:xfrm>
            <a:off x="6836065" y="4642380"/>
            <a:ext cx="884764" cy="10424"/>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3F4B5B9-42F0-4EB8-976B-D38869FA6EE6}"/>
              </a:ext>
            </a:extLst>
          </p:cNvPr>
          <p:cNvCxnSpPr>
            <a:cxnSpLocks/>
          </p:cNvCxnSpPr>
          <p:nvPr/>
        </p:nvCxnSpPr>
        <p:spPr>
          <a:xfrm>
            <a:off x="6848887" y="4899875"/>
            <a:ext cx="782184" cy="2171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498DAEE-574D-4D2E-9CCD-5E5A0D039E2E}"/>
              </a:ext>
            </a:extLst>
          </p:cNvPr>
          <p:cNvCxnSpPr>
            <a:cxnSpLocks/>
          </p:cNvCxnSpPr>
          <p:nvPr/>
        </p:nvCxnSpPr>
        <p:spPr>
          <a:xfrm>
            <a:off x="6836064" y="5414150"/>
            <a:ext cx="403915" cy="7820"/>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4" name="Freeform: Shape 13">
            <a:extLst>
              <a:ext uri="{FF2B5EF4-FFF2-40B4-BE49-F238E27FC236}">
                <a16:creationId xmlns:a16="http://schemas.microsoft.com/office/drawing/2014/main" id="{0D9AF9FB-E91D-4593-9C4F-63DDEF782D6B}"/>
              </a:ext>
            </a:extLst>
          </p:cNvPr>
          <p:cNvSpPr/>
          <p:nvPr/>
        </p:nvSpPr>
        <p:spPr>
          <a:xfrm>
            <a:off x="6836066" y="4136283"/>
            <a:ext cx="971317" cy="1525462"/>
          </a:xfrm>
          <a:custGeom>
            <a:avLst/>
            <a:gdLst>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694944 w 900853"/>
              <a:gd name="connsiteY4" fmla="*/ 905256 h 1572781"/>
              <a:gd name="connsiteX5" fmla="*/ 566928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694944 w 900853"/>
              <a:gd name="connsiteY4" fmla="*/ 905256 h 1572781"/>
              <a:gd name="connsiteX5" fmla="*/ 594360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749808 w 900853"/>
              <a:gd name="connsiteY4" fmla="*/ 905256 h 1572781"/>
              <a:gd name="connsiteX5" fmla="*/ 594360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749808 w 900853"/>
              <a:gd name="connsiteY4" fmla="*/ 905256 h 1572781"/>
              <a:gd name="connsiteX5" fmla="*/ 374904 w 900853"/>
              <a:gd name="connsiteY5" fmla="*/ 1371600 h 1572781"/>
              <a:gd name="connsiteX6" fmla="*/ 0 w 900853"/>
              <a:gd name="connsiteY6" fmla="*/ 1572768 h 1572781"/>
              <a:gd name="connsiteX0" fmla="*/ 896112 w 906949"/>
              <a:gd name="connsiteY0" fmla="*/ 0 h 1572781"/>
              <a:gd name="connsiteX1" fmla="*/ 896112 w 906949"/>
              <a:gd name="connsiteY1" fmla="*/ 237744 h 1572781"/>
              <a:gd name="connsiteX2" fmla="*/ 896112 w 906949"/>
              <a:gd name="connsiteY2" fmla="*/ 457200 h 1572781"/>
              <a:gd name="connsiteX3" fmla="*/ 749808 w 906949"/>
              <a:gd name="connsiteY3" fmla="*/ 905256 h 1572781"/>
              <a:gd name="connsiteX4" fmla="*/ 374904 w 906949"/>
              <a:gd name="connsiteY4" fmla="*/ 1371600 h 1572781"/>
              <a:gd name="connsiteX5" fmla="*/ 0 w 906949"/>
              <a:gd name="connsiteY5" fmla="*/ 1572768 h 1572781"/>
              <a:gd name="connsiteX0" fmla="*/ 896112 w 915863"/>
              <a:gd name="connsiteY0" fmla="*/ 0 h 1572781"/>
              <a:gd name="connsiteX1" fmla="*/ 914400 w 915863"/>
              <a:gd name="connsiteY1" fmla="*/ 237744 h 1572781"/>
              <a:gd name="connsiteX2" fmla="*/ 896112 w 915863"/>
              <a:gd name="connsiteY2" fmla="*/ 457200 h 1572781"/>
              <a:gd name="connsiteX3" fmla="*/ 749808 w 915863"/>
              <a:gd name="connsiteY3" fmla="*/ 905256 h 1572781"/>
              <a:gd name="connsiteX4" fmla="*/ 374904 w 915863"/>
              <a:gd name="connsiteY4" fmla="*/ 1371600 h 1572781"/>
              <a:gd name="connsiteX5" fmla="*/ 0 w 915863"/>
              <a:gd name="connsiteY5" fmla="*/ 1572768 h 1572781"/>
              <a:gd name="connsiteX0" fmla="*/ 923544 w 923544"/>
              <a:gd name="connsiteY0" fmla="*/ 0 h 1572781"/>
              <a:gd name="connsiteX1" fmla="*/ 914400 w 923544"/>
              <a:gd name="connsiteY1" fmla="*/ 237744 h 1572781"/>
              <a:gd name="connsiteX2" fmla="*/ 896112 w 923544"/>
              <a:gd name="connsiteY2" fmla="*/ 457200 h 1572781"/>
              <a:gd name="connsiteX3" fmla="*/ 749808 w 923544"/>
              <a:gd name="connsiteY3" fmla="*/ 905256 h 1572781"/>
              <a:gd name="connsiteX4" fmla="*/ 374904 w 923544"/>
              <a:gd name="connsiteY4" fmla="*/ 1371600 h 1572781"/>
              <a:gd name="connsiteX5" fmla="*/ 0 w 923544"/>
              <a:gd name="connsiteY5" fmla="*/ 1572768 h 1572781"/>
              <a:gd name="connsiteX0" fmla="*/ 923544 w 925045"/>
              <a:gd name="connsiteY0" fmla="*/ 0 h 1572781"/>
              <a:gd name="connsiteX1" fmla="*/ 923544 w 925045"/>
              <a:gd name="connsiteY1" fmla="*/ 237744 h 1572781"/>
              <a:gd name="connsiteX2" fmla="*/ 896112 w 925045"/>
              <a:gd name="connsiteY2" fmla="*/ 457200 h 1572781"/>
              <a:gd name="connsiteX3" fmla="*/ 749808 w 925045"/>
              <a:gd name="connsiteY3" fmla="*/ 905256 h 1572781"/>
              <a:gd name="connsiteX4" fmla="*/ 374904 w 925045"/>
              <a:gd name="connsiteY4" fmla="*/ 1371600 h 1572781"/>
              <a:gd name="connsiteX5" fmla="*/ 0 w 925045"/>
              <a:gd name="connsiteY5" fmla="*/ 1572768 h 1572781"/>
              <a:gd name="connsiteX0" fmla="*/ 923544 w 925045"/>
              <a:gd name="connsiteY0" fmla="*/ 0 h 1572781"/>
              <a:gd name="connsiteX1" fmla="*/ 923544 w 925045"/>
              <a:gd name="connsiteY1" fmla="*/ 237744 h 1572781"/>
              <a:gd name="connsiteX2" fmla="*/ 896112 w 925045"/>
              <a:gd name="connsiteY2" fmla="*/ 457200 h 1572781"/>
              <a:gd name="connsiteX3" fmla="*/ 749808 w 925045"/>
              <a:gd name="connsiteY3" fmla="*/ 905256 h 1572781"/>
              <a:gd name="connsiteX4" fmla="*/ 374904 w 925045"/>
              <a:gd name="connsiteY4" fmla="*/ 1371600 h 1572781"/>
              <a:gd name="connsiteX5" fmla="*/ 0 w 925045"/>
              <a:gd name="connsiteY5" fmla="*/ 1572768 h 1572781"/>
              <a:gd name="connsiteX0" fmla="*/ 923544 w 923544"/>
              <a:gd name="connsiteY0" fmla="*/ 0 h 1572781"/>
              <a:gd name="connsiteX1" fmla="*/ 896112 w 923544"/>
              <a:gd name="connsiteY1" fmla="*/ 457200 h 1572781"/>
              <a:gd name="connsiteX2" fmla="*/ 749808 w 923544"/>
              <a:gd name="connsiteY2" fmla="*/ 905256 h 1572781"/>
              <a:gd name="connsiteX3" fmla="*/ 374904 w 923544"/>
              <a:gd name="connsiteY3" fmla="*/ 1371600 h 1572781"/>
              <a:gd name="connsiteX4" fmla="*/ 0 w 923544"/>
              <a:gd name="connsiteY4" fmla="*/ 1572768 h 1572781"/>
              <a:gd name="connsiteX0" fmla="*/ 923544 w 923544"/>
              <a:gd name="connsiteY0" fmla="*/ 0 h 1572781"/>
              <a:gd name="connsiteX1" fmla="*/ 896112 w 923544"/>
              <a:gd name="connsiteY1" fmla="*/ 457200 h 1572781"/>
              <a:gd name="connsiteX2" fmla="*/ 749808 w 923544"/>
              <a:gd name="connsiteY2" fmla="*/ 905256 h 1572781"/>
              <a:gd name="connsiteX3" fmla="*/ 594359 w 923544"/>
              <a:gd name="connsiteY3" fmla="*/ 1152144 h 1572781"/>
              <a:gd name="connsiteX4" fmla="*/ 374904 w 923544"/>
              <a:gd name="connsiteY4" fmla="*/ 1371600 h 1572781"/>
              <a:gd name="connsiteX5" fmla="*/ 0 w 923544"/>
              <a:gd name="connsiteY5" fmla="*/ 1572768 h 1572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3544" h="1572781">
                <a:moveTo>
                  <a:pt x="923544" y="0"/>
                </a:moveTo>
                <a:cubicBezTo>
                  <a:pt x="917829" y="95250"/>
                  <a:pt x="925068" y="306324"/>
                  <a:pt x="896112" y="457200"/>
                </a:cubicBezTo>
                <a:cubicBezTo>
                  <a:pt x="867156" y="568452"/>
                  <a:pt x="836676" y="752856"/>
                  <a:pt x="749808" y="905256"/>
                </a:cubicBezTo>
                <a:cubicBezTo>
                  <a:pt x="699516" y="1021080"/>
                  <a:pt x="656843" y="1074420"/>
                  <a:pt x="594359" y="1152144"/>
                </a:cubicBezTo>
                <a:cubicBezTo>
                  <a:pt x="531875" y="1229868"/>
                  <a:pt x="473964" y="1301496"/>
                  <a:pt x="374904" y="1371600"/>
                </a:cubicBezTo>
                <a:cubicBezTo>
                  <a:pt x="275844" y="1447800"/>
                  <a:pt x="56388" y="1574292"/>
                  <a:pt x="0" y="1572768"/>
                </a:cubicBezTo>
              </a:path>
            </a:pathLst>
          </a:custGeom>
          <a:noFill/>
          <a:ln w="25400">
            <a:gradFill>
              <a:gsLst>
                <a:gs pos="0">
                  <a:schemeClr val="accent1"/>
                </a:gs>
                <a:gs pos="100000">
                  <a:schemeClr val="tx1">
                    <a:lumMod val="95000"/>
                    <a:lumOff val="5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0000"/>
              </a:solidFill>
            </a:endParaRPr>
          </a:p>
        </p:txBody>
      </p:sp>
      <p:cxnSp>
        <p:nvCxnSpPr>
          <p:cNvPr id="15" name="Straight Arrow Connector 14">
            <a:extLst>
              <a:ext uri="{FF2B5EF4-FFF2-40B4-BE49-F238E27FC236}">
                <a16:creationId xmlns:a16="http://schemas.microsoft.com/office/drawing/2014/main" id="{89B266B3-1311-48B9-944D-C251B278DDE4}"/>
              </a:ext>
            </a:extLst>
          </p:cNvPr>
          <p:cNvCxnSpPr>
            <a:cxnSpLocks/>
          </p:cNvCxnSpPr>
          <p:nvPr/>
        </p:nvCxnSpPr>
        <p:spPr>
          <a:xfrm>
            <a:off x="6845681" y="5146588"/>
            <a:ext cx="634723" cy="0"/>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59B8549-DCB1-4EBB-99C2-FA4FB75014F2}"/>
              </a:ext>
            </a:extLst>
          </p:cNvPr>
          <p:cNvCxnSpPr>
            <a:cxnSpLocks/>
            <a:endCxn id="5" idx="1"/>
          </p:cNvCxnSpPr>
          <p:nvPr/>
        </p:nvCxnSpPr>
        <p:spPr>
          <a:xfrm flipH="1">
            <a:off x="9086443" y="4360242"/>
            <a:ext cx="10356" cy="1301489"/>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9BD7149-E71C-4B3F-B51B-49AE1150FED8}"/>
                  </a:ext>
                </a:extLst>
              </p:cNvPr>
              <p:cNvSpPr txBox="1"/>
              <p:nvPr/>
            </p:nvSpPr>
            <p:spPr>
              <a:xfrm>
                <a:off x="9334336" y="4332383"/>
                <a:ext cx="1486064" cy="683490"/>
              </a:xfrm>
              <a:prstGeom prst="rect">
                <a:avLst/>
              </a:prstGeom>
              <a:solidFill>
                <a:schemeClr val="accent2"/>
              </a:solidFill>
              <a:ln>
                <a:noFill/>
              </a:ln>
              <a:effectLst>
                <a:outerShdw blurRad="50800" dist="38100" dir="2700000" algn="tl" rotWithShape="0">
                  <a:prstClr val="black">
                    <a:alpha val="40000"/>
                  </a:prstClr>
                </a:outerShdw>
              </a:effectLst>
            </p:spPr>
            <p:txBody>
              <a:bodyPr>
                <a:noAutofit/>
              </a:bodyPr>
              <a:lstStyle>
                <a:defPPr>
                  <a:defRPr lang="en-US"/>
                </a:defPPr>
                <a:lvl1pPr>
                  <a:spcAft>
                    <a:spcPts val="600"/>
                  </a:spcAft>
                  <a:defRPr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𝛿</m:t>
                      </m:r>
                      <m:d>
                        <m:dPr>
                          <m:ctrlPr>
                            <a:rPr lang="en-US" i="1">
                              <a:latin typeface="Cambria Math" panose="02040503050406030204" pitchFamily="18" charset="0"/>
                            </a:rPr>
                          </m:ctrlPr>
                        </m:dPr>
                        <m:e>
                          <m:r>
                            <a:rPr lang="en-US">
                              <a:latin typeface="Cambria Math" panose="02040503050406030204" pitchFamily="18" charset="0"/>
                            </a:rPr>
                            <m:t>𝑥</m:t>
                          </m:r>
                        </m:e>
                      </m:d>
                      <m:r>
                        <a:rPr lang="en-US">
                          <a:latin typeface="Cambria Math" panose="02040503050406030204" pitchFamily="18" charset="0"/>
                        </a:rPr>
                        <m:t> ~ </m:t>
                      </m:r>
                      <m:f>
                        <m:fPr>
                          <m:ctrlPr>
                            <a:rPr lang="en-US" i="1">
                              <a:latin typeface="Cambria Math" panose="02040503050406030204" pitchFamily="18" charset="0"/>
                            </a:rPr>
                          </m:ctrlPr>
                        </m:fPr>
                        <m:num>
                          <m:r>
                            <a:rPr lang="en-US">
                              <a:latin typeface="Cambria Math" panose="02040503050406030204" pitchFamily="18" charset="0"/>
                            </a:rPr>
                            <m:t>𝑥</m:t>
                          </m:r>
                        </m:num>
                        <m:den>
                          <m:rad>
                            <m:radPr>
                              <m:degHide m:val="on"/>
                              <m:ctrlPr>
                                <a:rPr lang="en-US" i="1">
                                  <a:latin typeface="Cambria Math" panose="02040503050406030204" pitchFamily="18" charset="0"/>
                                </a:rPr>
                              </m:ctrlPr>
                            </m:radPr>
                            <m:deg/>
                            <m:e>
                              <m:sSub>
                                <m:sSubPr>
                                  <m:ctrlPr>
                                    <a:rPr lang="en-US" i="1">
                                      <a:latin typeface="Cambria Math" panose="02040503050406030204" pitchFamily="18" charset="0"/>
                                    </a:rPr>
                                  </m:ctrlPr>
                                </m:sSubPr>
                                <m:e>
                                  <m:r>
                                    <a:rPr lang="en-US">
                                      <a:latin typeface="Cambria Math" panose="02040503050406030204" pitchFamily="18" charset="0"/>
                                    </a:rPr>
                                    <m:t>𝑅𝑒</m:t>
                                  </m:r>
                                </m:e>
                                <m:sub>
                                  <m:r>
                                    <a:rPr lang="en-US">
                                      <a:latin typeface="Cambria Math" panose="02040503050406030204" pitchFamily="18" charset="0"/>
                                    </a:rPr>
                                    <m:t>𝑥</m:t>
                                  </m:r>
                                </m:sub>
                              </m:sSub>
                            </m:e>
                          </m:rad>
                        </m:den>
                      </m:f>
                    </m:oMath>
                  </m:oMathPara>
                </a14:m>
                <a:endParaRPr lang="en-US"/>
              </a:p>
            </p:txBody>
          </p:sp>
        </mc:Choice>
        <mc:Fallback xmlns="">
          <p:sp>
            <p:nvSpPr>
              <p:cNvPr id="17" name="TextBox 16">
                <a:extLst>
                  <a:ext uri="{FF2B5EF4-FFF2-40B4-BE49-F238E27FC236}">
                    <a16:creationId xmlns:a16="http://schemas.microsoft.com/office/drawing/2014/main" id="{49BD7149-E71C-4B3F-B51B-49AE1150FED8}"/>
                  </a:ext>
                </a:extLst>
              </p:cNvPr>
              <p:cNvSpPr txBox="1">
                <a:spLocks noRot="1" noChangeAspect="1" noMove="1" noResize="1" noEditPoints="1" noAdjustHandles="1" noChangeArrowheads="1" noChangeShapeType="1" noTextEdit="1"/>
              </p:cNvSpPr>
              <p:nvPr/>
            </p:nvSpPr>
            <p:spPr>
              <a:xfrm>
                <a:off x="9334336" y="4332383"/>
                <a:ext cx="1486064" cy="683490"/>
              </a:xfrm>
              <a:prstGeom prst="rect">
                <a:avLst/>
              </a:prstGeom>
              <a:blipFill>
                <a:blip r:embed="rId4"/>
                <a:stretch>
                  <a:fillRect/>
                </a:stretch>
              </a:blipFill>
              <a:ln>
                <a:noFill/>
              </a:ln>
              <a:effectLst>
                <a:outerShdw blurRad="50800" dist="38100" dir="2700000" algn="tl" rotWithShape="0">
                  <a:prstClr val="black">
                    <a:alpha val="40000"/>
                  </a:prstClr>
                </a:outerShdw>
              </a:effectLst>
            </p:spPr>
            <p:txBody>
              <a:bodyPr/>
              <a:lstStyle/>
              <a:p>
                <a:r>
                  <a:rPr lang="en-US">
                    <a:noFill/>
                  </a:rPr>
                  <a:t> </a:t>
                </a:r>
              </a:p>
            </p:txBody>
          </p:sp>
        </mc:Fallback>
      </mc:AlternateContent>
      <p:sp>
        <p:nvSpPr>
          <p:cNvPr id="18" name="TextBox 17">
            <a:extLst>
              <a:ext uri="{FF2B5EF4-FFF2-40B4-BE49-F238E27FC236}">
                <a16:creationId xmlns:a16="http://schemas.microsoft.com/office/drawing/2014/main" id="{418705E3-6120-4241-9307-35832FDF7F9E}"/>
              </a:ext>
            </a:extLst>
          </p:cNvPr>
          <p:cNvSpPr txBox="1"/>
          <p:nvPr/>
        </p:nvSpPr>
        <p:spPr>
          <a:xfrm>
            <a:off x="5162818" y="4291602"/>
            <a:ext cx="1112292" cy="307777"/>
          </a:xfrm>
          <a:prstGeom prst="rect">
            <a:avLst/>
          </a:prstGeom>
          <a:noFill/>
        </p:spPr>
        <p:txBody>
          <a:bodyPr wrap="none" rtlCol="0">
            <a:spAutoFit/>
          </a:bodyPr>
          <a:lstStyle/>
          <a:p>
            <a:pPr algn="ctr"/>
            <a:r>
              <a:rPr lang="en-US" sz="1400">
                <a:solidFill>
                  <a:schemeClr val="accent5"/>
                </a:solidFill>
              </a:rPr>
              <a:t>Inviscid zone</a:t>
            </a:r>
          </a:p>
        </p:txBody>
      </p:sp>
      <p:sp>
        <p:nvSpPr>
          <p:cNvPr id="19" name="TextBox 18">
            <a:extLst>
              <a:ext uri="{FF2B5EF4-FFF2-40B4-BE49-F238E27FC236}">
                <a16:creationId xmlns:a16="http://schemas.microsoft.com/office/drawing/2014/main" id="{34F5FDB1-AF04-4595-BE55-113CEF3A026B}"/>
              </a:ext>
            </a:extLst>
          </p:cNvPr>
          <p:cNvSpPr txBox="1"/>
          <p:nvPr/>
        </p:nvSpPr>
        <p:spPr>
          <a:xfrm>
            <a:off x="4701874" y="5106373"/>
            <a:ext cx="1118575" cy="307777"/>
          </a:xfrm>
          <a:prstGeom prst="rect">
            <a:avLst/>
          </a:prstGeom>
          <a:noFill/>
        </p:spPr>
        <p:txBody>
          <a:bodyPr wrap="none" rtlCol="0">
            <a:spAutoFit/>
          </a:bodyPr>
          <a:lstStyle/>
          <a:p>
            <a:pPr algn="ctr"/>
            <a:r>
              <a:rPr lang="en-US" sz="1400">
                <a:solidFill>
                  <a:schemeClr val="accent5"/>
                </a:solidFill>
              </a:rPr>
              <a:t>Viscous zone</a:t>
            </a:r>
          </a:p>
        </p:txBody>
      </p:sp>
      <p:cxnSp>
        <p:nvCxnSpPr>
          <p:cNvPr id="20" name="Straight Arrow Connector 19">
            <a:extLst>
              <a:ext uri="{FF2B5EF4-FFF2-40B4-BE49-F238E27FC236}">
                <a16:creationId xmlns:a16="http://schemas.microsoft.com/office/drawing/2014/main" id="{488F5A3A-65B1-47C6-9F9A-95DCB7BEBE70}"/>
              </a:ext>
            </a:extLst>
          </p:cNvPr>
          <p:cNvCxnSpPr>
            <a:cxnSpLocks/>
            <a:endCxn id="6" idx="3"/>
          </p:cNvCxnSpPr>
          <p:nvPr/>
        </p:nvCxnSpPr>
        <p:spPr>
          <a:xfrm>
            <a:off x="4562474" y="4547732"/>
            <a:ext cx="232220" cy="41725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BB681A3-EC39-432C-8759-80314CE67235}"/>
              </a:ext>
            </a:extLst>
          </p:cNvPr>
          <p:cNvSpPr txBox="1"/>
          <p:nvPr/>
        </p:nvSpPr>
        <p:spPr>
          <a:xfrm>
            <a:off x="3233838" y="4253206"/>
            <a:ext cx="1687000" cy="307777"/>
          </a:xfrm>
          <a:prstGeom prst="rect">
            <a:avLst/>
          </a:prstGeom>
          <a:noFill/>
        </p:spPr>
        <p:txBody>
          <a:bodyPr wrap="none" rtlCol="0">
            <a:spAutoFit/>
          </a:bodyPr>
          <a:lstStyle/>
          <a:p>
            <a:r>
              <a:rPr lang="en-US" sz="1400">
                <a:solidFill>
                  <a:schemeClr val="accent5"/>
                </a:solidFill>
              </a:rPr>
              <a:t>Boundary layer edge</a:t>
            </a:r>
            <a:endParaRPr lang="en-US" sz="1400">
              <a:solidFill>
                <a:schemeClr val="accent5"/>
              </a:solidFill>
              <a:latin typeface="Symbol" panose="05050102010706020507" pitchFamily="18" charset="2"/>
            </a:endParaRP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1F94731A-9604-40E1-90DC-E80E4709E480}"/>
                  </a:ext>
                </a:extLst>
              </p:cNvPr>
              <p:cNvSpPr txBox="1"/>
              <p:nvPr/>
            </p:nvSpPr>
            <p:spPr>
              <a:xfrm>
                <a:off x="7619342" y="4982118"/>
                <a:ext cx="842923"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i="1" smtClean="0">
                          <a:solidFill>
                            <a:schemeClr val="accent5"/>
                          </a:solidFill>
                          <a:latin typeface="Cambria Math" panose="02040503050406030204" pitchFamily="18" charset="0"/>
                        </a:rPr>
                        <m:t>𝑢</m:t>
                      </m:r>
                      <m:r>
                        <a:rPr lang="en-US" sz="1600" i="1" smtClean="0">
                          <a:solidFill>
                            <a:schemeClr val="accent5"/>
                          </a:solidFill>
                          <a:latin typeface="Cambria Math" panose="02040503050406030204" pitchFamily="18" charset="0"/>
                        </a:rPr>
                        <m:t>(</m:t>
                      </m:r>
                      <m:r>
                        <a:rPr lang="en-US" sz="1600" i="1" smtClean="0">
                          <a:solidFill>
                            <a:schemeClr val="accent5"/>
                          </a:solidFill>
                          <a:latin typeface="Cambria Math" panose="02040503050406030204" pitchFamily="18" charset="0"/>
                        </a:rPr>
                        <m:t>𝑥</m:t>
                      </m:r>
                      <m:r>
                        <a:rPr lang="en-US" sz="1600" i="1" smtClean="0">
                          <a:solidFill>
                            <a:schemeClr val="accent5"/>
                          </a:solidFill>
                          <a:latin typeface="Cambria Math" panose="02040503050406030204" pitchFamily="18" charset="0"/>
                        </a:rPr>
                        <m:t>,</m:t>
                      </m:r>
                      <m:r>
                        <a:rPr lang="en-US" sz="1600" i="1" smtClean="0">
                          <a:solidFill>
                            <a:schemeClr val="accent5"/>
                          </a:solidFill>
                          <a:latin typeface="Cambria Math" panose="02040503050406030204" pitchFamily="18" charset="0"/>
                        </a:rPr>
                        <m:t>𝑦</m:t>
                      </m:r>
                      <m:r>
                        <a:rPr lang="en-US" sz="1600" i="1" smtClean="0">
                          <a:solidFill>
                            <a:schemeClr val="accent5"/>
                          </a:solidFill>
                          <a:latin typeface="Cambria Math" panose="02040503050406030204" pitchFamily="18" charset="0"/>
                        </a:rPr>
                        <m:t>)</m:t>
                      </m:r>
                    </m:oMath>
                  </m:oMathPara>
                </a14:m>
                <a:endParaRPr lang="en-US" sz="1600">
                  <a:solidFill>
                    <a:schemeClr val="accent5"/>
                  </a:solidFill>
                </a:endParaRPr>
              </a:p>
            </p:txBody>
          </p:sp>
        </mc:Choice>
        <mc:Fallback xmlns="">
          <p:sp>
            <p:nvSpPr>
              <p:cNvPr id="22" name="TextBox 21">
                <a:extLst>
                  <a:ext uri="{FF2B5EF4-FFF2-40B4-BE49-F238E27FC236}">
                    <a16:creationId xmlns:a16="http://schemas.microsoft.com/office/drawing/2014/main" id="{1F94731A-9604-40E1-90DC-E80E4709E480}"/>
                  </a:ext>
                </a:extLst>
              </p:cNvPr>
              <p:cNvSpPr txBox="1">
                <a:spLocks noRot="1" noChangeAspect="1" noMove="1" noResize="1" noEditPoints="1" noAdjustHandles="1" noChangeArrowheads="1" noChangeShapeType="1" noTextEdit="1"/>
              </p:cNvSpPr>
              <p:nvPr/>
            </p:nvSpPr>
            <p:spPr>
              <a:xfrm>
                <a:off x="7619342" y="4982118"/>
                <a:ext cx="842923" cy="338554"/>
              </a:xfrm>
              <a:prstGeom prst="rect">
                <a:avLst/>
              </a:prstGeom>
              <a:blipFill>
                <a:blip r:embed="rId5"/>
                <a:stretch>
                  <a:fillRect b="-89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a:extLst>
                  <a:ext uri="{FF2B5EF4-FFF2-40B4-BE49-F238E27FC236}">
                    <a16:creationId xmlns:a16="http://schemas.microsoft.com/office/drawing/2014/main" id="{1ED3A7E7-85A4-40CA-BE98-956757D79185}"/>
                  </a:ext>
                </a:extLst>
              </p:cNvPr>
              <p:cNvSpPr/>
              <p:nvPr/>
            </p:nvSpPr>
            <p:spPr>
              <a:xfrm>
                <a:off x="9314158" y="5218095"/>
                <a:ext cx="1810447" cy="649305"/>
              </a:xfrm>
              <a:prstGeom prst="rect">
                <a:avLst/>
              </a:prstGeom>
              <a:solidFill>
                <a:schemeClr val="accent2"/>
              </a:solidFill>
              <a:ln>
                <a:noFill/>
              </a:ln>
              <a:effectLst>
                <a:outerShdw blurRad="50800" dist="38100" dir="2700000" algn="tl" rotWithShape="0">
                  <a:prstClr val="black">
                    <a:alpha val="40000"/>
                  </a:prstClr>
                </a:outerShdw>
              </a:effectLst>
            </p:spPr>
            <p:txBody>
              <a:bodyPr>
                <a:noAutofit/>
              </a:bodyPr>
              <a:lstStyle/>
              <a:p>
                <a:pPr>
                  <a:spcAft>
                    <a:spcPts val="6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𝑅𝑒</m:t>
                          </m:r>
                        </m:e>
                        <m:sub>
                          <m:r>
                            <a:rPr lang="en-US" i="1">
                              <a:latin typeface="Cambria Math" panose="02040503050406030204" pitchFamily="18" charset="0"/>
                            </a:rPr>
                            <m:t>𝑥</m:t>
                          </m:r>
                        </m:sub>
                      </m:sSub>
                      <m:r>
                        <a:rPr lang="en-US" i="1">
                          <a:latin typeface="Cambria Math" panose="02040503050406030204" pitchFamily="18" charset="0"/>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𝜌</m:t>
                              </m:r>
                            </m:e>
                            <m:sub>
                              <m:r>
                                <a:rPr lang="en-US" i="1">
                                  <a:latin typeface="Cambria Math" panose="02040503050406030204" pitchFamily="18" charset="0"/>
                                </a:rPr>
                                <m:t>∞</m:t>
                              </m:r>
                            </m:sub>
                          </m:sSub>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m:t>
                              </m:r>
                            </m:sub>
                          </m:sSub>
                          <m:r>
                            <a:rPr lang="en-US" i="1">
                              <a:latin typeface="Cambria Math" panose="02040503050406030204" pitchFamily="18" charset="0"/>
                            </a:rPr>
                            <m:t>𝑥</m:t>
                          </m:r>
                        </m:num>
                        <m:den>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m:t>
                              </m:r>
                            </m:sub>
                          </m:sSub>
                        </m:den>
                      </m:f>
                    </m:oMath>
                  </m:oMathPara>
                </a14:m>
                <a:endParaRPr lang="en-US" i="1">
                  <a:latin typeface="Cambria Math" panose="02040503050406030204" pitchFamily="18" charset="0"/>
                </a:endParaRPr>
              </a:p>
            </p:txBody>
          </p:sp>
        </mc:Choice>
        <mc:Fallback xmlns="">
          <p:sp>
            <p:nvSpPr>
              <p:cNvPr id="23" name="Rectangle 22">
                <a:extLst>
                  <a:ext uri="{FF2B5EF4-FFF2-40B4-BE49-F238E27FC236}">
                    <a16:creationId xmlns:a16="http://schemas.microsoft.com/office/drawing/2014/main" id="{1ED3A7E7-85A4-40CA-BE98-956757D79185}"/>
                  </a:ext>
                </a:extLst>
              </p:cNvPr>
              <p:cNvSpPr>
                <a:spLocks noRot="1" noChangeAspect="1" noMove="1" noResize="1" noEditPoints="1" noAdjustHandles="1" noChangeArrowheads="1" noChangeShapeType="1" noTextEdit="1"/>
              </p:cNvSpPr>
              <p:nvPr/>
            </p:nvSpPr>
            <p:spPr>
              <a:xfrm>
                <a:off x="9314158" y="5218095"/>
                <a:ext cx="1810447" cy="649305"/>
              </a:xfrm>
              <a:prstGeom prst="rect">
                <a:avLst/>
              </a:prstGeom>
              <a:blipFill>
                <a:blip r:embed="rId6"/>
                <a:stretch>
                  <a:fillRect/>
                </a:stretch>
              </a:blipFill>
              <a:ln>
                <a:noFill/>
              </a:ln>
              <a:effectLst>
                <a:outerShdw blurRad="50800" dist="38100" dir="2700000" algn="tl"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33000F49-6578-48DA-A3E6-5FE1CE2183D9}"/>
                  </a:ext>
                </a:extLst>
              </p:cNvPr>
              <p:cNvSpPr txBox="1"/>
              <p:nvPr/>
            </p:nvSpPr>
            <p:spPr>
              <a:xfrm>
                <a:off x="6379840" y="5802868"/>
                <a:ext cx="23872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solidFill>
                            <a:schemeClr val="accent5"/>
                          </a:solidFill>
                          <a:latin typeface="Cambria Math" panose="02040503050406030204" pitchFamily="18" charset="0"/>
                        </a:rPr>
                        <m:t>𝐿</m:t>
                      </m:r>
                    </m:oMath>
                  </m:oMathPara>
                </a14:m>
                <a:endParaRPr lang="en-US" sz="2400">
                  <a:solidFill>
                    <a:schemeClr val="accent5"/>
                  </a:solidFill>
                </a:endParaRPr>
              </a:p>
            </p:txBody>
          </p:sp>
        </mc:Choice>
        <mc:Fallback xmlns="">
          <p:sp>
            <p:nvSpPr>
              <p:cNvPr id="27" name="TextBox 26">
                <a:extLst>
                  <a:ext uri="{FF2B5EF4-FFF2-40B4-BE49-F238E27FC236}">
                    <a16:creationId xmlns:a16="http://schemas.microsoft.com/office/drawing/2014/main" id="{33000F49-6578-48DA-A3E6-5FE1CE2183D9}"/>
                  </a:ext>
                </a:extLst>
              </p:cNvPr>
              <p:cNvSpPr txBox="1">
                <a:spLocks noRot="1" noChangeAspect="1" noMove="1" noResize="1" noEditPoints="1" noAdjustHandles="1" noChangeArrowheads="1" noChangeShapeType="1" noTextEdit="1"/>
              </p:cNvSpPr>
              <p:nvPr/>
            </p:nvSpPr>
            <p:spPr>
              <a:xfrm>
                <a:off x="6379840" y="5802868"/>
                <a:ext cx="238720" cy="369332"/>
              </a:xfrm>
              <a:prstGeom prst="rect">
                <a:avLst/>
              </a:prstGeom>
              <a:blipFill>
                <a:blip r:embed="rId7"/>
                <a:stretch>
                  <a:fillRect l="-30769" r="-28205" b="-4918"/>
                </a:stretch>
              </a:blipFill>
            </p:spPr>
            <p:txBody>
              <a:bodyPr/>
              <a:lstStyle/>
              <a:p>
                <a:r>
                  <a:rPr lang="en-US">
                    <a:noFill/>
                  </a:rPr>
                  <a:t> </a:t>
                </a:r>
              </a:p>
            </p:txBody>
          </p:sp>
        </mc:Fallback>
      </mc:AlternateContent>
      <p:cxnSp>
        <p:nvCxnSpPr>
          <p:cNvPr id="28" name="Straight Arrow Connector 27">
            <a:extLst>
              <a:ext uri="{FF2B5EF4-FFF2-40B4-BE49-F238E27FC236}">
                <a16:creationId xmlns:a16="http://schemas.microsoft.com/office/drawing/2014/main" id="{44D06112-63B5-4EE3-AC5D-4FE7F9EC74E3}"/>
              </a:ext>
            </a:extLst>
          </p:cNvPr>
          <p:cNvCxnSpPr/>
          <p:nvPr/>
        </p:nvCxnSpPr>
        <p:spPr>
          <a:xfrm>
            <a:off x="6747481" y="5987533"/>
            <a:ext cx="236981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FC37282A-C392-4C55-BA9D-18F3DF00DDB5}"/>
              </a:ext>
            </a:extLst>
          </p:cNvPr>
          <p:cNvCxnSpPr>
            <a:cxnSpLocks/>
          </p:cNvCxnSpPr>
          <p:nvPr/>
        </p:nvCxnSpPr>
        <p:spPr>
          <a:xfrm flipH="1" flipV="1">
            <a:off x="3461124" y="5987534"/>
            <a:ext cx="2807472" cy="257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C29FA15-056C-4DC5-A697-9F64EC0BF364}"/>
              </a:ext>
            </a:extLst>
          </p:cNvPr>
          <p:cNvCxnSpPr/>
          <p:nvPr/>
        </p:nvCxnSpPr>
        <p:spPr>
          <a:xfrm>
            <a:off x="3450880" y="5862055"/>
            <a:ext cx="0" cy="251959"/>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BB5F897-EEB7-4265-9FFA-D5A0CEC9FBDE}"/>
              </a:ext>
            </a:extLst>
          </p:cNvPr>
          <p:cNvCxnSpPr/>
          <p:nvPr/>
        </p:nvCxnSpPr>
        <p:spPr>
          <a:xfrm>
            <a:off x="9117292" y="5863630"/>
            <a:ext cx="0" cy="251959"/>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BA30EF3-9317-4D0B-9537-4DDA86EF2D29}"/>
              </a:ext>
            </a:extLst>
          </p:cNvPr>
          <p:cNvCxnSpPr>
            <a:cxnSpLocks/>
          </p:cNvCxnSpPr>
          <p:nvPr/>
        </p:nvCxnSpPr>
        <p:spPr>
          <a:xfrm>
            <a:off x="8481463" y="2362204"/>
            <a:ext cx="662537"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DA6FA7BA-BB34-4929-80E7-315D8BF2B31E}"/>
                  </a:ext>
                </a:extLst>
              </p:cNvPr>
              <p:cNvSpPr/>
              <p:nvPr/>
            </p:nvSpPr>
            <p:spPr>
              <a:xfrm>
                <a:off x="9213922" y="729316"/>
                <a:ext cx="2825678" cy="3265776"/>
              </a:xfrm>
              <a:prstGeom prst="rect">
                <a:avLst/>
              </a:prstGeom>
              <a:solidFill>
                <a:schemeClr val="accent2"/>
              </a:solidFill>
              <a:ln>
                <a:noFill/>
              </a:ln>
              <a:effectLst>
                <a:outerShdw blurRad="50800" dist="38100" dir="2700000" algn="tl" rotWithShape="0">
                  <a:prstClr val="black">
                    <a:alpha val="40000"/>
                  </a:prstClr>
                </a:outerShdw>
              </a:effectLst>
            </p:spPr>
            <p:txBody>
              <a:bodyPr>
                <a:noAutofit/>
              </a:bodyPr>
              <a:lstStyle/>
              <a:p>
                <a:pPr>
                  <a:spcAft>
                    <a:spcPts val="600"/>
                  </a:spcAft>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𝜂</m:t>
                      </m:r>
                      <m:d>
                        <m:dPr>
                          <m:ctrlPr>
                            <a:rPr lang="en-US" i="1">
                              <a:latin typeface="Cambria Math" panose="02040503050406030204" pitchFamily="18" charset="0"/>
                            </a:rPr>
                          </m:ctrlPr>
                        </m:dPr>
                        <m:e>
                          <m:r>
                            <a:rPr lang="en-US" i="1">
                              <a:latin typeface="Cambria Math" panose="02040503050406030204" pitchFamily="18" charset="0"/>
                            </a:rPr>
                            <m:t>𝑥</m:t>
                          </m:r>
                          <m:r>
                            <a:rPr lang="en-US" i="1">
                              <a:latin typeface="Cambria Math" panose="02040503050406030204" pitchFamily="18" charset="0"/>
                            </a:rPr>
                            <m:t>,</m:t>
                          </m:r>
                          <m:r>
                            <a:rPr lang="en-US" i="1">
                              <a:latin typeface="Cambria Math" panose="02040503050406030204" pitchFamily="18" charset="0"/>
                            </a:rPr>
                            <m:t>𝑦</m:t>
                          </m:r>
                        </m:e>
                      </m:d>
                      <m:r>
                        <a:rPr lang="en-US" i="1">
                          <a:latin typeface="Cambria Math" panose="02040503050406030204" pitchFamily="18" charset="0"/>
                        </a:rPr>
                        <m:t> ~ </m:t>
                      </m:r>
                      <m:f>
                        <m:fPr>
                          <m:ctrlPr>
                            <a:rPr lang="en-US" i="1">
                              <a:latin typeface="Cambria Math" panose="02040503050406030204" pitchFamily="18" charset="0"/>
                            </a:rPr>
                          </m:ctrlPr>
                        </m:fPr>
                        <m:num>
                          <m:r>
                            <a:rPr lang="en-US" i="1">
                              <a:latin typeface="Cambria Math" panose="02040503050406030204" pitchFamily="18" charset="0"/>
                            </a:rPr>
                            <m:t>𝑦</m:t>
                          </m:r>
                        </m:num>
                        <m:den>
                          <m:r>
                            <a:rPr lang="en-US" i="1">
                              <a:latin typeface="Cambria Math" panose="02040503050406030204" pitchFamily="18" charset="0"/>
                            </a:rPr>
                            <m:t>𝛿</m:t>
                          </m:r>
                          <m:d>
                            <m:dPr>
                              <m:ctrlPr>
                                <a:rPr lang="en-US" i="1">
                                  <a:latin typeface="Cambria Math" panose="02040503050406030204" pitchFamily="18" charset="0"/>
                                </a:rPr>
                              </m:ctrlPr>
                            </m:dPr>
                            <m:e>
                              <m:r>
                                <a:rPr lang="en-US" i="1">
                                  <a:latin typeface="Cambria Math" panose="02040503050406030204" pitchFamily="18" charset="0"/>
                                </a:rPr>
                                <m:t>𝑥</m:t>
                              </m:r>
                            </m:e>
                          </m:d>
                        </m:den>
                      </m:f>
                      <m:r>
                        <a:rPr lang="en-US" i="1">
                          <a:latin typeface="Cambria Math" panose="02040503050406030204" pitchFamily="18" charset="0"/>
                        </a:rPr>
                        <m:t>=</m:t>
                      </m:r>
                      <m:r>
                        <a:rPr lang="en-US" i="1">
                          <a:latin typeface="Cambria Math" panose="02040503050406030204" pitchFamily="18" charset="0"/>
                        </a:rPr>
                        <m:t>𝑦</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m:t>
                                  </m:r>
                                </m:sub>
                              </m:sSub>
                            </m:num>
                            <m:den>
                              <m:r>
                                <a:rPr lang="en-US" i="1">
                                  <a:latin typeface="Cambria Math" panose="02040503050406030204" pitchFamily="18" charset="0"/>
                                </a:rPr>
                                <m:t>𝜈</m:t>
                              </m:r>
                              <m:r>
                                <a:rPr lang="en-US" i="1">
                                  <a:latin typeface="Cambria Math" panose="02040503050406030204" pitchFamily="18" charset="0"/>
                                </a:rPr>
                                <m:t>𝑥</m:t>
                              </m:r>
                            </m:den>
                          </m:f>
                        </m:e>
                      </m:rad>
                    </m:oMath>
                  </m:oMathPara>
                </a14:m>
                <a:endParaRPr lang="en-US" i="1">
                  <a:latin typeface="Cambria Math" panose="02040503050406030204" pitchFamily="18" charset="0"/>
                </a:endParaRPr>
              </a:p>
              <a:p>
                <a:pPr algn="ctr">
                  <a:spcAft>
                    <a:spcPts val="600"/>
                  </a:spcAft>
                </a:pPr>
                <a14:m>
                  <m:oMath xmlns:m="http://schemas.openxmlformats.org/officeDocument/2006/math">
                    <m:r>
                      <a:rPr lang="en-US" i="1" smtClean="0">
                        <a:latin typeface="Cambria Math" panose="02040503050406030204" pitchFamily="18" charset="0"/>
                      </a:rPr>
                      <m:t>𝜓</m:t>
                    </m:r>
                    <m:r>
                      <a:rPr lang="en-US" i="1" smtClean="0">
                        <a:latin typeface="Cambria Math" panose="02040503050406030204" pitchFamily="18" charset="0"/>
                      </a:rPr>
                      <m:t>=</m:t>
                    </m:r>
                    <m:rad>
                      <m:radPr>
                        <m:degHide m:val="on"/>
                        <m:ctrlPr>
                          <a:rPr lang="en-US" i="1">
                            <a:latin typeface="Cambria Math" panose="02040503050406030204" pitchFamily="18" charset="0"/>
                          </a:rPr>
                        </m:ctrlPr>
                      </m:radPr>
                      <m:deg/>
                      <m:e>
                        <m:r>
                          <a:rPr lang="en-US" i="1">
                            <a:latin typeface="Cambria Math" panose="02040503050406030204" pitchFamily="18" charset="0"/>
                          </a:rPr>
                          <m:t>𝜈</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m:t>
                            </m:r>
                          </m:sub>
                        </m:sSub>
                        <m:r>
                          <a:rPr lang="en-US" i="1">
                            <a:latin typeface="Cambria Math" panose="02040503050406030204" pitchFamily="18" charset="0"/>
                          </a:rPr>
                          <m:t>𝑥</m:t>
                        </m:r>
                      </m:e>
                    </m:rad>
                    <m:r>
                      <a:rPr lang="en-US" i="1">
                        <a:latin typeface="Cambria Math" panose="02040503050406030204" pitchFamily="18" charset="0"/>
                      </a:rPr>
                      <m:t>𝑓</m:t>
                    </m:r>
                    <m:r>
                      <a:rPr lang="en-US" i="1">
                        <a:latin typeface="Cambria Math" panose="02040503050406030204" pitchFamily="18" charset="0"/>
                      </a:rPr>
                      <m:t>(</m:t>
                    </m:r>
                    <m:r>
                      <a:rPr lang="en-US" i="1">
                        <a:latin typeface="Cambria Math" panose="02040503050406030204" pitchFamily="18" charset="0"/>
                      </a:rPr>
                      <m:t>𝜂</m:t>
                    </m:r>
                  </m:oMath>
                </a14:m>
                <a:r>
                  <a:rPr lang="en-US" altLang="en-US" i="1">
                    <a:latin typeface="Cambria Math" panose="02040503050406030204" pitchFamily="18" charset="0"/>
                  </a:rPr>
                  <a:t>)</a:t>
                </a:r>
                <a:endParaRPr lang="en-US" i="1">
                  <a:latin typeface="Cambria Math" panose="02040503050406030204" pitchFamily="18" charset="0"/>
                </a:endParaRPr>
              </a:p>
              <a:p>
                <a:pPr>
                  <a:spcAft>
                    <a:spcPts val="600"/>
                  </a:spcAft>
                </a:pPr>
                <a:endParaRPr lang="en-US" i="1">
                  <a:latin typeface="Cambria Math" panose="02040503050406030204" pitchFamily="18" charset="0"/>
                </a:endParaRPr>
              </a:p>
              <a:p>
                <a:pPr>
                  <a:spcAft>
                    <a:spcPts val="600"/>
                  </a:spcAft>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a:latin typeface="Cambria Math" panose="02040503050406030204" pitchFamily="18" charset="0"/>
                            </a:rPr>
                            <m:t>𝑓</m:t>
                          </m:r>
                        </m:e>
                        <m:sup>
                          <m:r>
                            <a:rPr lang="en-US">
                              <a:latin typeface="Cambria Math" panose="02040503050406030204" pitchFamily="18" charset="0"/>
                            </a:rPr>
                            <m:t>′′′</m:t>
                          </m:r>
                        </m:sup>
                      </m:sSup>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2</m:t>
                          </m:r>
                        </m:den>
                      </m:f>
                      <m:r>
                        <a:rPr lang="en-US">
                          <a:latin typeface="Cambria Math" panose="02040503050406030204" pitchFamily="18" charset="0"/>
                        </a:rPr>
                        <m:t>𝑓</m:t>
                      </m:r>
                      <m:sSup>
                        <m:sSupPr>
                          <m:ctrlPr>
                            <a:rPr lang="en-US" i="1">
                              <a:latin typeface="Cambria Math" panose="02040503050406030204" pitchFamily="18" charset="0"/>
                            </a:rPr>
                          </m:ctrlPr>
                        </m:sSupPr>
                        <m:e>
                          <m:r>
                            <a:rPr lang="en-US">
                              <a:latin typeface="Cambria Math" panose="02040503050406030204" pitchFamily="18" charset="0"/>
                            </a:rPr>
                            <m:t>𝑓</m:t>
                          </m:r>
                        </m:e>
                        <m:sup>
                          <m:r>
                            <a:rPr lang="en-US">
                              <a:latin typeface="Cambria Math" panose="02040503050406030204" pitchFamily="18" charset="0"/>
                            </a:rPr>
                            <m:t>′′</m:t>
                          </m:r>
                        </m:sup>
                      </m:sSup>
                      <m:r>
                        <a:rPr lang="en-US">
                          <a:latin typeface="Cambria Math" panose="02040503050406030204" pitchFamily="18" charset="0"/>
                        </a:rPr>
                        <m:t>=0</m:t>
                      </m:r>
                    </m:oMath>
                  </m:oMathPara>
                </a14:m>
                <a:endParaRPr lang="en-US" i="1">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𝑓</m:t>
                      </m:r>
                      <m:d>
                        <m:dPr>
                          <m:ctrlPr>
                            <a:rPr lang="en-US" i="1">
                              <a:latin typeface="Cambria Math" panose="02040503050406030204" pitchFamily="18" charset="0"/>
                            </a:rPr>
                          </m:ctrlPr>
                        </m:dPr>
                        <m:e>
                          <m:r>
                            <a:rPr lang="en-US">
                              <a:latin typeface="Cambria Math" panose="02040503050406030204" pitchFamily="18" charset="0"/>
                            </a:rPr>
                            <m:t>𝜂</m:t>
                          </m:r>
                          <m:r>
                            <a:rPr lang="en-US">
                              <a:latin typeface="Cambria Math" panose="02040503050406030204" pitchFamily="18" charset="0"/>
                            </a:rPr>
                            <m:t>=0</m:t>
                          </m:r>
                        </m:e>
                      </m:d>
                      <m:r>
                        <a:rPr lang="en-US">
                          <a:latin typeface="Cambria Math" panose="02040503050406030204" pitchFamily="18" charset="0"/>
                        </a:rPr>
                        <m:t>=0</m:t>
                      </m:r>
                    </m:oMath>
                  </m:oMathPara>
                </a14:m>
                <a:endParaRPr lang="en-US"/>
              </a:p>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a:latin typeface="Cambria Math" panose="02040503050406030204" pitchFamily="18" charset="0"/>
                            </a:rPr>
                            <m:t>𝑓</m:t>
                          </m:r>
                        </m:e>
                        <m:sup>
                          <m:r>
                            <a:rPr lang="en-US">
                              <a:latin typeface="Cambria Math" panose="02040503050406030204" pitchFamily="18" charset="0"/>
                            </a:rPr>
                            <m:t>′</m:t>
                          </m:r>
                        </m:sup>
                      </m:sSup>
                      <m:d>
                        <m:dPr>
                          <m:ctrlPr>
                            <a:rPr lang="en-US" i="1">
                              <a:latin typeface="Cambria Math" panose="02040503050406030204" pitchFamily="18" charset="0"/>
                            </a:rPr>
                          </m:ctrlPr>
                        </m:dPr>
                        <m:e>
                          <m:r>
                            <a:rPr lang="en-US">
                              <a:latin typeface="Cambria Math" panose="02040503050406030204" pitchFamily="18" charset="0"/>
                            </a:rPr>
                            <m:t>𝜂</m:t>
                          </m:r>
                          <m:r>
                            <a:rPr lang="en-US">
                              <a:latin typeface="Cambria Math" panose="02040503050406030204" pitchFamily="18" charset="0"/>
                            </a:rPr>
                            <m:t>=0</m:t>
                          </m:r>
                        </m:e>
                      </m:d>
                      <m:r>
                        <a:rPr lang="en-US">
                          <a:latin typeface="Cambria Math" panose="02040503050406030204" pitchFamily="18" charset="0"/>
                        </a:rPr>
                        <m:t>=0</m:t>
                      </m:r>
                    </m:oMath>
                  </m:oMathPara>
                </a14:m>
                <a:endParaRPr lang="en-US"/>
              </a:p>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a:latin typeface="Cambria Math" panose="02040503050406030204" pitchFamily="18" charset="0"/>
                            </a:rPr>
                            <m:t>𝑓</m:t>
                          </m:r>
                        </m:e>
                        <m:sup>
                          <m:r>
                            <a:rPr lang="en-US">
                              <a:latin typeface="Cambria Math" panose="02040503050406030204" pitchFamily="18" charset="0"/>
                            </a:rPr>
                            <m:t>′</m:t>
                          </m:r>
                        </m:sup>
                      </m:sSup>
                      <m:d>
                        <m:dPr>
                          <m:ctrlPr>
                            <a:rPr lang="en-US" i="1">
                              <a:latin typeface="Cambria Math" panose="02040503050406030204" pitchFamily="18" charset="0"/>
                            </a:rPr>
                          </m:ctrlPr>
                        </m:dPr>
                        <m:e>
                          <m:r>
                            <a:rPr lang="en-US">
                              <a:latin typeface="Cambria Math" panose="02040503050406030204" pitchFamily="18" charset="0"/>
                            </a:rPr>
                            <m:t>𝜂</m:t>
                          </m:r>
                          <m:r>
                            <a:rPr lang="en-US">
                              <a:latin typeface="Cambria Math" panose="02040503050406030204" pitchFamily="18" charset="0"/>
                            </a:rPr>
                            <m:t>→∞</m:t>
                          </m:r>
                        </m:e>
                      </m:d>
                      <m:r>
                        <a:rPr lang="en-US">
                          <a:latin typeface="Cambria Math" panose="02040503050406030204" pitchFamily="18" charset="0"/>
                        </a:rPr>
                        <m:t>=1</m:t>
                      </m:r>
                    </m:oMath>
                  </m:oMathPara>
                </a14:m>
                <a:endParaRPr lang="en-US" altLang="en-US" i="1">
                  <a:latin typeface="Cambria Math" panose="02040503050406030204" pitchFamily="18" charset="0"/>
                </a:endParaRPr>
              </a:p>
            </p:txBody>
          </p:sp>
        </mc:Choice>
        <mc:Fallback xmlns="">
          <p:sp>
            <p:nvSpPr>
              <p:cNvPr id="33" name="Rectangle 32">
                <a:extLst>
                  <a:ext uri="{FF2B5EF4-FFF2-40B4-BE49-F238E27FC236}">
                    <a16:creationId xmlns:a16="http://schemas.microsoft.com/office/drawing/2014/main" id="{DA6FA7BA-BB34-4929-80E7-315D8BF2B31E}"/>
                  </a:ext>
                </a:extLst>
              </p:cNvPr>
              <p:cNvSpPr>
                <a:spLocks noRot="1" noChangeAspect="1" noMove="1" noResize="1" noEditPoints="1" noAdjustHandles="1" noChangeArrowheads="1" noChangeShapeType="1" noTextEdit="1"/>
              </p:cNvSpPr>
              <p:nvPr/>
            </p:nvSpPr>
            <p:spPr>
              <a:xfrm>
                <a:off x="9213922" y="729316"/>
                <a:ext cx="2825678" cy="3265776"/>
              </a:xfrm>
              <a:prstGeom prst="rect">
                <a:avLst/>
              </a:prstGeom>
              <a:blipFill>
                <a:blip r:embed="rId8"/>
                <a:stretch>
                  <a:fillRect/>
                </a:stretch>
              </a:blipFill>
              <a:ln>
                <a:noFill/>
              </a:ln>
              <a:effectLst>
                <a:outerShdw blurRad="50800" dist="38100" dir="2700000" algn="tl" rotWithShape="0">
                  <a:prstClr val="black">
                    <a:alpha val="40000"/>
                  </a:prstClr>
                </a:outerShdw>
              </a:effectLst>
            </p:spPr>
            <p:txBody>
              <a:bodyPr/>
              <a:lstStyle/>
              <a:p>
                <a:r>
                  <a:rPr lang="en-US">
                    <a:noFill/>
                  </a:rPr>
                  <a:t> </a:t>
                </a:r>
              </a:p>
            </p:txBody>
          </p:sp>
        </mc:Fallback>
      </mc:AlternateContent>
      <p:cxnSp>
        <p:nvCxnSpPr>
          <p:cNvPr id="34" name="Straight Arrow Connector 33">
            <a:extLst>
              <a:ext uri="{FF2B5EF4-FFF2-40B4-BE49-F238E27FC236}">
                <a16:creationId xmlns:a16="http://schemas.microsoft.com/office/drawing/2014/main" id="{90DA6EB6-7BFC-43D5-961B-A5F5CC22B41F}"/>
              </a:ext>
            </a:extLst>
          </p:cNvPr>
          <p:cNvCxnSpPr>
            <a:cxnSpLocks/>
          </p:cNvCxnSpPr>
          <p:nvPr/>
        </p:nvCxnSpPr>
        <p:spPr>
          <a:xfrm flipV="1">
            <a:off x="2532904" y="4708785"/>
            <a:ext cx="935428" cy="874"/>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15CC7501-0743-4BD0-9A4F-46BCFB18454E}"/>
              </a:ext>
            </a:extLst>
          </p:cNvPr>
          <p:cNvCxnSpPr>
            <a:cxnSpLocks/>
          </p:cNvCxnSpPr>
          <p:nvPr/>
        </p:nvCxnSpPr>
        <p:spPr>
          <a:xfrm flipV="1">
            <a:off x="2532904" y="4978084"/>
            <a:ext cx="935428" cy="874"/>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9B207B00-4D57-47E5-AC93-FBB502053A0E}"/>
              </a:ext>
            </a:extLst>
          </p:cNvPr>
          <p:cNvCxnSpPr>
            <a:cxnSpLocks/>
          </p:cNvCxnSpPr>
          <p:nvPr/>
        </p:nvCxnSpPr>
        <p:spPr>
          <a:xfrm flipV="1">
            <a:off x="2532904" y="5247383"/>
            <a:ext cx="935428" cy="874"/>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90958737-4D48-4EA8-B7B6-8443177C7F21}"/>
              </a:ext>
            </a:extLst>
          </p:cNvPr>
          <p:cNvCxnSpPr>
            <a:cxnSpLocks/>
          </p:cNvCxnSpPr>
          <p:nvPr/>
        </p:nvCxnSpPr>
        <p:spPr>
          <a:xfrm flipV="1">
            <a:off x="2532904" y="5516682"/>
            <a:ext cx="935428" cy="874"/>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Rectangle 41">
                <a:extLst>
                  <a:ext uri="{FF2B5EF4-FFF2-40B4-BE49-F238E27FC236}">
                    <a16:creationId xmlns:a16="http://schemas.microsoft.com/office/drawing/2014/main" id="{CB9FE5B5-0F36-48C9-B682-25B6344E99DC}"/>
                  </a:ext>
                </a:extLst>
              </p:cNvPr>
              <p:cNvSpPr/>
              <p:nvPr/>
            </p:nvSpPr>
            <p:spPr>
              <a:xfrm>
                <a:off x="7776511" y="3929407"/>
                <a:ext cx="847796"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accent5"/>
                          </a:solidFill>
                          <a:latin typeface="Cambria Math" panose="02040503050406030204" pitchFamily="18" charset="0"/>
                          <a:ea typeface="Cambria Math" panose="02040503050406030204" pitchFamily="18" charset="0"/>
                        </a:rPr>
                        <m:t>𝑢</m:t>
                      </m:r>
                      <m:r>
                        <a:rPr lang="en-US" sz="1600" b="0" i="1" smtClean="0">
                          <a:solidFill>
                            <a:schemeClr val="accent5"/>
                          </a:solidFill>
                          <a:latin typeface="Cambria Math" panose="02040503050406030204" pitchFamily="18" charset="0"/>
                          <a:ea typeface="Cambria Math" panose="02040503050406030204" pitchFamily="18" charset="0"/>
                        </a:rPr>
                        <m:t>=</m:t>
                      </m:r>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i="1">
                              <a:solidFill>
                                <a:schemeClr val="accent5"/>
                              </a:solidFill>
                              <a:latin typeface="Cambria Math" panose="02040503050406030204" pitchFamily="18" charset="0"/>
                              <a:ea typeface="Cambria Math" panose="02040503050406030204" pitchFamily="18" charset="0"/>
                            </a:rPr>
                            <m:t>𝑉</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42" name="Rectangle 41">
                <a:extLst>
                  <a:ext uri="{FF2B5EF4-FFF2-40B4-BE49-F238E27FC236}">
                    <a16:creationId xmlns:a16="http://schemas.microsoft.com/office/drawing/2014/main" id="{CB9FE5B5-0F36-48C9-B682-25B6344E99DC}"/>
                  </a:ext>
                </a:extLst>
              </p:cNvPr>
              <p:cNvSpPr>
                <a:spLocks noRot="1" noChangeAspect="1" noMove="1" noResize="1" noEditPoints="1" noAdjustHandles="1" noChangeArrowheads="1" noChangeShapeType="1" noTextEdit="1"/>
              </p:cNvSpPr>
              <p:nvPr/>
            </p:nvSpPr>
            <p:spPr>
              <a:xfrm>
                <a:off x="7776511" y="3929407"/>
                <a:ext cx="847796" cy="338554"/>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Rectangle 43">
                <a:extLst>
                  <a:ext uri="{FF2B5EF4-FFF2-40B4-BE49-F238E27FC236}">
                    <a16:creationId xmlns:a16="http://schemas.microsoft.com/office/drawing/2014/main" id="{3AC8516E-A5A1-4CD9-A048-453AAF5327E5}"/>
                  </a:ext>
                </a:extLst>
              </p:cNvPr>
              <p:cNvSpPr/>
              <p:nvPr/>
            </p:nvSpPr>
            <p:spPr>
              <a:xfrm>
                <a:off x="1613193" y="4867524"/>
                <a:ext cx="471346"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b="0" i="1" smtClean="0">
                              <a:solidFill>
                                <a:schemeClr val="accent5"/>
                              </a:solidFill>
                              <a:latin typeface="Cambria Math" panose="02040503050406030204" pitchFamily="18" charset="0"/>
                              <a:ea typeface="Cambria Math" panose="02040503050406030204" pitchFamily="18" charset="0"/>
                            </a:rPr>
                            <m:t>𝑇</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44" name="Rectangle 43">
                <a:extLst>
                  <a:ext uri="{FF2B5EF4-FFF2-40B4-BE49-F238E27FC236}">
                    <a16:creationId xmlns:a16="http://schemas.microsoft.com/office/drawing/2014/main" id="{3AC8516E-A5A1-4CD9-A048-453AAF5327E5}"/>
                  </a:ext>
                </a:extLst>
              </p:cNvPr>
              <p:cNvSpPr>
                <a:spLocks noRot="1" noChangeAspect="1" noMove="1" noResize="1" noEditPoints="1" noAdjustHandles="1" noChangeArrowheads="1" noChangeShapeType="1" noTextEdit="1"/>
              </p:cNvSpPr>
              <p:nvPr/>
            </p:nvSpPr>
            <p:spPr>
              <a:xfrm>
                <a:off x="1613193" y="4867524"/>
                <a:ext cx="471346" cy="338554"/>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Rectangle 45">
                <a:extLst>
                  <a:ext uri="{FF2B5EF4-FFF2-40B4-BE49-F238E27FC236}">
                    <a16:creationId xmlns:a16="http://schemas.microsoft.com/office/drawing/2014/main" id="{C3DB10BB-75E0-4DCA-A339-AC0330CB7D0D}"/>
                  </a:ext>
                </a:extLst>
              </p:cNvPr>
              <p:cNvSpPr/>
              <p:nvPr/>
            </p:nvSpPr>
            <p:spPr>
              <a:xfrm>
                <a:off x="1175588" y="4867524"/>
                <a:ext cx="457689"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b="0" i="1" smtClean="0">
                              <a:solidFill>
                                <a:schemeClr val="accent5"/>
                              </a:solidFill>
                              <a:latin typeface="Cambria Math" panose="02040503050406030204" pitchFamily="18" charset="0"/>
                              <a:ea typeface="Cambria Math" panose="02040503050406030204" pitchFamily="18" charset="0"/>
                            </a:rPr>
                            <m:t>𝑉</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46" name="Rectangle 45">
                <a:extLst>
                  <a:ext uri="{FF2B5EF4-FFF2-40B4-BE49-F238E27FC236}">
                    <a16:creationId xmlns:a16="http://schemas.microsoft.com/office/drawing/2014/main" id="{C3DB10BB-75E0-4DCA-A339-AC0330CB7D0D}"/>
                  </a:ext>
                </a:extLst>
              </p:cNvPr>
              <p:cNvSpPr>
                <a:spLocks noRot="1" noChangeAspect="1" noMove="1" noResize="1" noEditPoints="1" noAdjustHandles="1" noChangeArrowheads="1" noChangeShapeType="1" noTextEdit="1"/>
              </p:cNvSpPr>
              <p:nvPr/>
            </p:nvSpPr>
            <p:spPr>
              <a:xfrm>
                <a:off x="1175588" y="4867524"/>
                <a:ext cx="457689" cy="338554"/>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Rectangle 47">
                <a:extLst>
                  <a:ext uri="{FF2B5EF4-FFF2-40B4-BE49-F238E27FC236}">
                    <a16:creationId xmlns:a16="http://schemas.microsoft.com/office/drawing/2014/main" id="{26ECA07B-A0A5-4E4F-8064-D53DDE40E59C}"/>
                  </a:ext>
                </a:extLst>
              </p:cNvPr>
              <p:cNvSpPr/>
              <p:nvPr/>
            </p:nvSpPr>
            <p:spPr>
              <a:xfrm>
                <a:off x="2023172" y="4867524"/>
                <a:ext cx="49936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i="1">
                              <a:solidFill>
                                <a:schemeClr val="accent5"/>
                              </a:solidFill>
                              <a:latin typeface="Cambria Math" panose="02040503050406030204" pitchFamily="18" charset="0"/>
                              <a:ea typeface="Cambria Math" panose="02040503050406030204" pitchFamily="18" charset="0"/>
                            </a:rPr>
                            <m:t>𝜇</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48" name="Rectangle 47">
                <a:extLst>
                  <a:ext uri="{FF2B5EF4-FFF2-40B4-BE49-F238E27FC236}">
                    <a16:creationId xmlns:a16="http://schemas.microsoft.com/office/drawing/2014/main" id="{26ECA07B-A0A5-4E4F-8064-D53DDE40E59C}"/>
                  </a:ext>
                </a:extLst>
              </p:cNvPr>
              <p:cNvSpPr>
                <a:spLocks noRot="1" noChangeAspect="1" noMove="1" noResize="1" noEditPoints="1" noAdjustHandles="1" noChangeArrowheads="1" noChangeShapeType="1" noTextEdit="1"/>
              </p:cNvSpPr>
              <p:nvPr/>
            </p:nvSpPr>
            <p:spPr>
              <a:xfrm>
                <a:off x="2023172" y="4867524"/>
                <a:ext cx="499367" cy="338554"/>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Rectangle 49">
                <a:extLst>
                  <a:ext uri="{FF2B5EF4-FFF2-40B4-BE49-F238E27FC236}">
                    <a16:creationId xmlns:a16="http://schemas.microsoft.com/office/drawing/2014/main" id="{76CC4C84-F006-4984-B7E4-042E26E4163F}"/>
                  </a:ext>
                </a:extLst>
              </p:cNvPr>
              <p:cNvSpPr/>
              <p:nvPr/>
            </p:nvSpPr>
            <p:spPr>
              <a:xfrm>
                <a:off x="762801" y="4867524"/>
                <a:ext cx="494558"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i="1">
                              <a:solidFill>
                                <a:schemeClr val="accent5"/>
                              </a:solidFill>
                              <a:latin typeface="Cambria Math" panose="02040503050406030204" pitchFamily="18" charset="0"/>
                              <a:ea typeface="Cambria Math" panose="02040503050406030204" pitchFamily="18" charset="0"/>
                            </a:rPr>
                            <m:t>𝜌</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50" name="Rectangle 49">
                <a:extLst>
                  <a:ext uri="{FF2B5EF4-FFF2-40B4-BE49-F238E27FC236}">
                    <a16:creationId xmlns:a16="http://schemas.microsoft.com/office/drawing/2014/main" id="{76CC4C84-F006-4984-B7E4-042E26E4163F}"/>
                  </a:ext>
                </a:extLst>
              </p:cNvPr>
              <p:cNvSpPr>
                <a:spLocks noRot="1" noChangeAspect="1" noMove="1" noResize="1" noEditPoints="1" noAdjustHandles="1" noChangeArrowheads="1" noChangeShapeType="1" noTextEdit="1"/>
              </p:cNvSpPr>
              <p:nvPr/>
            </p:nvSpPr>
            <p:spPr>
              <a:xfrm>
                <a:off x="762801" y="4867524"/>
                <a:ext cx="494558" cy="338554"/>
              </a:xfrm>
              <a:prstGeom prst="rect">
                <a:avLst/>
              </a:prstGeom>
              <a:blipFill>
                <a:blip r:embed="rId13"/>
                <a:stretch>
                  <a:fillRect b="-3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Rectangle 51">
                <a:extLst>
                  <a:ext uri="{FF2B5EF4-FFF2-40B4-BE49-F238E27FC236}">
                    <a16:creationId xmlns:a16="http://schemas.microsoft.com/office/drawing/2014/main" id="{D6D29CEB-5722-4F61-A340-21BCC2706B51}"/>
                  </a:ext>
                </a:extLst>
              </p:cNvPr>
              <p:cNvSpPr/>
              <p:nvPr/>
            </p:nvSpPr>
            <p:spPr>
              <a:xfrm>
                <a:off x="8607876" y="4011264"/>
                <a:ext cx="63491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accent5"/>
                          </a:solidFill>
                          <a:latin typeface="Cambria Math" panose="02040503050406030204" pitchFamily="18" charset="0"/>
                        </a:rPr>
                        <m:t>𝛿</m:t>
                      </m:r>
                      <m:r>
                        <a:rPr lang="en-US" sz="1600" b="0" i="1" smtClean="0">
                          <a:solidFill>
                            <a:schemeClr val="accent5"/>
                          </a:solidFill>
                          <a:latin typeface="Cambria Math" panose="02040503050406030204" pitchFamily="18" charset="0"/>
                        </a:rPr>
                        <m:t>(</m:t>
                      </m:r>
                      <m:r>
                        <a:rPr lang="en-US" sz="1600" b="0" i="1" smtClean="0">
                          <a:solidFill>
                            <a:schemeClr val="accent5"/>
                          </a:solidFill>
                          <a:latin typeface="Cambria Math" panose="02040503050406030204" pitchFamily="18" charset="0"/>
                        </a:rPr>
                        <m:t>𝑥</m:t>
                      </m:r>
                      <m:r>
                        <a:rPr lang="en-US" sz="1600" b="0" i="1" smtClean="0">
                          <a:solidFill>
                            <a:schemeClr val="accent5"/>
                          </a:solidFill>
                          <a:latin typeface="Cambria Math" panose="02040503050406030204" pitchFamily="18" charset="0"/>
                        </a:rPr>
                        <m:t>)</m:t>
                      </m:r>
                    </m:oMath>
                  </m:oMathPara>
                </a14:m>
                <a:endParaRPr lang="en-US" sz="1600">
                  <a:solidFill>
                    <a:schemeClr val="accent5"/>
                  </a:solidFill>
                </a:endParaRPr>
              </a:p>
            </p:txBody>
          </p:sp>
        </mc:Choice>
        <mc:Fallback xmlns="">
          <p:sp>
            <p:nvSpPr>
              <p:cNvPr id="52" name="Rectangle 51">
                <a:extLst>
                  <a:ext uri="{FF2B5EF4-FFF2-40B4-BE49-F238E27FC236}">
                    <a16:creationId xmlns:a16="http://schemas.microsoft.com/office/drawing/2014/main" id="{D6D29CEB-5722-4F61-A340-21BCC2706B51}"/>
                  </a:ext>
                </a:extLst>
              </p:cNvPr>
              <p:cNvSpPr>
                <a:spLocks noRot="1" noChangeAspect="1" noMove="1" noResize="1" noEditPoints="1" noAdjustHandles="1" noChangeArrowheads="1" noChangeShapeType="1" noTextEdit="1"/>
              </p:cNvSpPr>
              <p:nvPr/>
            </p:nvSpPr>
            <p:spPr>
              <a:xfrm>
                <a:off x="8607876" y="4011264"/>
                <a:ext cx="634917" cy="338554"/>
              </a:xfrm>
              <a:prstGeom prst="rect">
                <a:avLst/>
              </a:prstGeom>
              <a:blipFill>
                <a:blip r:embed="rId14"/>
                <a:stretch>
                  <a:fillRect b="-89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84F2D74B-BDF1-4532-927C-FB690D63D12E}"/>
                  </a:ext>
                </a:extLst>
              </p:cNvPr>
              <p:cNvSpPr txBox="1"/>
              <p:nvPr/>
            </p:nvSpPr>
            <p:spPr>
              <a:xfrm>
                <a:off x="7181503" y="5365186"/>
                <a:ext cx="735073"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i="1" smtClean="0">
                          <a:solidFill>
                            <a:schemeClr val="tx1">
                              <a:lumMod val="95000"/>
                              <a:lumOff val="5000"/>
                            </a:schemeClr>
                          </a:solidFill>
                          <a:latin typeface="Cambria Math" panose="02040503050406030204" pitchFamily="18" charset="0"/>
                        </a:rPr>
                        <m:t>𝑢</m:t>
                      </m:r>
                      <m:r>
                        <a:rPr lang="en-US" sz="1600" b="0" i="1" smtClean="0">
                          <a:solidFill>
                            <a:schemeClr val="tx1">
                              <a:lumMod val="95000"/>
                              <a:lumOff val="5000"/>
                            </a:schemeClr>
                          </a:solidFill>
                          <a:latin typeface="Cambria Math" panose="02040503050406030204" pitchFamily="18" charset="0"/>
                        </a:rPr>
                        <m:t>=0</m:t>
                      </m:r>
                    </m:oMath>
                  </m:oMathPara>
                </a14:m>
                <a:endParaRPr lang="en-US" sz="1600">
                  <a:solidFill>
                    <a:schemeClr val="tx1">
                      <a:lumMod val="95000"/>
                      <a:lumOff val="5000"/>
                    </a:schemeClr>
                  </a:solidFill>
                </a:endParaRPr>
              </a:p>
            </p:txBody>
          </p:sp>
        </mc:Choice>
        <mc:Fallback xmlns="">
          <p:sp>
            <p:nvSpPr>
              <p:cNvPr id="54" name="TextBox 53">
                <a:extLst>
                  <a:ext uri="{FF2B5EF4-FFF2-40B4-BE49-F238E27FC236}">
                    <a16:creationId xmlns:a16="http://schemas.microsoft.com/office/drawing/2014/main" id="{84F2D74B-BDF1-4532-927C-FB690D63D12E}"/>
                  </a:ext>
                </a:extLst>
              </p:cNvPr>
              <p:cNvSpPr txBox="1">
                <a:spLocks noRot="1" noChangeAspect="1" noMove="1" noResize="1" noEditPoints="1" noAdjustHandles="1" noChangeArrowheads="1" noChangeShapeType="1" noTextEdit="1"/>
              </p:cNvSpPr>
              <p:nvPr/>
            </p:nvSpPr>
            <p:spPr>
              <a:xfrm>
                <a:off x="7181503" y="5365186"/>
                <a:ext cx="735073" cy="338554"/>
              </a:xfrm>
              <a:prstGeom prst="rect">
                <a:avLst/>
              </a:prstGeom>
              <a:blipFill>
                <a:blip r:embed="rId1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643898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A270D8B-7658-4523-A6E2-30641B7ADD9F}"/>
              </a:ext>
            </a:extLst>
          </p:cNvPr>
          <p:cNvSpPr>
            <a:spLocks noGrp="1"/>
          </p:cNvSpPr>
          <p:nvPr>
            <p:ph type="sldNum" sz="quarter" idx="11"/>
          </p:nvPr>
        </p:nvSpPr>
        <p:spPr/>
        <p:txBody>
          <a:bodyPr/>
          <a:lstStyle/>
          <a:p>
            <a:fld id="{F0D23093-2AB0-F74C-B865-1A12A15B650E}" type="slidenum">
              <a:rPr lang="en-US" smtClean="0"/>
              <a:pPr/>
              <a:t>4</a:t>
            </a:fld>
            <a:endParaRPr lang="en-US"/>
          </a:p>
        </p:txBody>
      </p:sp>
      <p:sp>
        <p:nvSpPr>
          <p:cNvPr id="3" name="Title 1">
            <a:extLst>
              <a:ext uri="{FF2B5EF4-FFF2-40B4-BE49-F238E27FC236}">
                <a16:creationId xmlns:a16="http://schemas.microsoft.com/office/drawing/2014/main" id="{4C90A369-A2AC-4A89-8BF7-4D9B04FC08C7}"/>
              </a:ext>
            </a:extLst>
          </p:cNvPr>
          <p:cNvSpPr>
            <a:spLocks noGrp="1"/>
          </p:cNvSpPr>
          <p:nvPr>
            <p:ph type="title"/>
          </p:nvPr>
        </p:nvSpPr>
        <p:spPr>
          <a:xfrm>
            <a:off x="609600" y="152400"/>
            <a:ext cx="10983132" cy="747763"/>
          </a:xfrm>
        </p:spPr>
        <p:txBody>
          <a:bodyPr/>
          <a:lstStyle/>
          <a:p>
            <a:r>
              <a:rPr lang="en-US"/>
              <a:t>Blasius Results (Laminar Flow)</a:t>
            </a:r>
          </a:p>
        </p:txBody>
      </p:sp>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628082A1-EC16-4BD6-A8B5-B84D545767FC}"/>
                  </a:ext>
                </a:extLst>
              </p:cNvPr>
              <p:cNvSpPr txBox="1">
                <a:spLocks/>
              </p:cNvSpPr>
              <p:nvPr/>
            </p:nvSpPr>
            <p:spPr>
              <a:xfrm>
                <a:off x="609600" y="1453978"/>
                <a:ext cx="10972800" cy="3499022"/>
              </a:xfrm>
              <a:prstGeom prst="rect">
                <a:avLst/>
              </a:prstGeom>
            </p:spPr>
            <p:txBody>
              <a:bodyPr>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6075" indent="-346075">
                  <a:spcBef>
                    <a:spcPts val="0"/>
                  </a:spcBef>
                </a:pPr>
                <a:r>
                  <a:rPr lang="en-US" sz="1800">
                    <a:latin typeface="+mn-lt"/>
                    <a:cs typeface="Segoe UI" panose="020B0502040204020203" pitchFamily="34" charset="0"/>
                  </a:rPr>
                  <a:t>Hydrodynamic Boundary Layer Thickness:</a:t>
                </a:r>
              </a:p>
              <a:p>
                <a:pPr marL="346075" indent="-346075">
                  <a:spcBef>
                    <a:spcPts val="0"/>
                  </a:spcBef>
                </a:pPr>
                <a:endParaRPr lang="en-US" sz="1800">
                  <a:latin typeface="+mn-lt"/>
                  <a:cs typeface="Segoe UI" panose="020B0502040204020203" pitchFamily="34" charset="0"/>
                </a:endParaRPr>
              </a:p>
              <a:p>
                <a:pPr marL="346075" indent="-346075">
                  <a:spcBef>
                    <a:spcPts val="0"/>
                  </a:spcBef>
                </a:pPr>
                <a:endParaRPr lang="en-US" sz="1800">
                  <a:latin typeface="+mn-lt"/>
                  <a:cs typeface="Segoe UI" panose="020B0502040204020203" pitchFamily="34" charset="0"/>
                </a:endParaRPr>
              </a:p>
              <a:p>
                <a:pPr marL="346075" indent="-346075">
                  <a:spcBef>
                    <a:spcPts val="0"/>
                  </a:spcBef>
                </a:pPr>
                <a:endParaRPr lang="en-US" sz="1800">
                  <a:latin typeface="+mn-lt"/>
                  <a:cs typeface="Segoe UI" panose="020B0502040204020203" pitchFamily="34" charset="0"/>
                </a:endParaRPr>
              </a:p>
              <a:p>
                <a:pPr marL="346075" indent="-346075">
                  <a:spcBef>
                    <a:spcPts val="0"/>
                  </a:spcBef>
                </a:pPr>
                <a:endParaRPr lang="en-US" sz="1800">
                  <a:latin typeface="+mn-lt"/>
                  <a:cs typeface="Segoe UI" panose="020B0502040204020203" pitchFamily="34" charset="0"/>
                </a:endParaRPr>
              </a:p>
              <a:p>
                <a:pPr marL="346075" indent="-346075">
                  <a:spcBef>
                    <a:spcPts val="0"/>
                  </a:spcBef>
                </a:pPr>
                <a:r>
                  <a:rPr lang="en-US" sz="1800">
                    <a:latin typeface="+mn-lt"/>
                    <a:cs typeface="Segoe UI" panose="020B0502040204020203" pitchFamily="34" charset="0"/>
                  </a:rPr>
                  <a:t>Wall shear stress is obtained from the velocity gradient at the wall </a:t>
                </a:r>
                <a14:m>
                  <m:oMath xmlns:m="http://schemas.openxmlformats.org/officeDocument/2006/math">
                    <m:sSup>
                      <m:sSupPr>
                        <m:ctrlPr>
                          <a:rPr lang="en-US" sz="1800" i="1" smtClean="0">
                            <a:solidFill>
                              <a:schemeClr val="accent5"/>
                            </a:solidFill>
                            <a:latin typeface="Cambria Math" panose="02040503050406030204" pitchFamily="18" charset="0"/>
                          </a:rPr>
                        </m:ctrlPr>
                      </m:sSupPr>
                      <m:e>
                        <m:r>
                          <a:rPr lang="en-US" sz="1800" i="1">
                            <a:solidFill>
                              <a:schemeClr val="accent5"/>
                            </a:solidFill>
                            <a:latin typeface="Cambria Math" panose="02040503050406030204" pitchFamily="18" charset="0"/>
                          </a:rPr>
                          <m:t>𝑓</m:t>
                        </m:r>
                      </m:e>
                      <m:sup>
                        <m:r>
                          <a:rPr lang="en-US" sz="1800" i="1">
                            <a:solidFill>
                              <a:schemeClr val="accent5"/>
                            </a:solidFill>
                            <a:latin typeface="Cambria Math" panose="02040503050406030204" pitchFamily="18" charset="0"/>
                          </a:rPr>
                          <m:t>′′</m:t>
                        </m:r>
                      </m:sup>
                    </m:sSup>
                    <m:d>
                      <m:dPr>
                        <m:ctrlPr>
                          <a:rPr lang="en-US" sz="1800" i="1">
                            <a:solidFill>
                              <a:schemeClr val="accent5"/>
                            </a:solidFill>
                            <a:latin typeface="Cambria Math" panose="02040503050406030204" pitchFamily="18" charset="0"/>
                          </a:rPr>
                        </m:ctrlPr>
                      </m:dPr>
                      <m:e>
                        <m:r>
                          <a:rPr lang="en-US" sz="1800" i="1">
                            <a:solidFill>
                              <a:schemeClr val="accent5"/>
                            </a:solidFill>
                            <a:latin typeface="Cambria Math" panose="02040503050406030204" pitchFamily="18" charset="0"/>
                            <a:ea typeface="Cambria Math" panose="02040503050406030204" pitchFamily="18" charset="0"/>
                          </a:rPr>
                          <m:t>0</m:t>
                        </m:r>
                      </m:e>
                    </m:d>
                    <m:r>
                      <a:rPr lang="en-US" sz="1800" i="1">
                        <a:solidFill>
                          <a:schemeClr val="accent5"/>
                        </a:solidFill>
                        <a:latin typeface="Cambria Math" panose="02040503050406030204" pitchFamily="18" charset="0"/>
                        <a:ea typeface="Cambria Math" panose="02040503050406030204" pitchFamily="18" charset="0"/>
                      </a:rPr>
                      <m:t>=0.332</m:t>
                    </m:r>
                  </m:oMath>
                </a14:m>
                <a:r>
                  <a:rPr lang="en-US" sz="1800">
                    <a:latin typeface="+mn-lt"/>
                    <a:cs typeface="Segoe UI" panose="020B0502040204020203" pitchFamily="34" charset="0"/>
                  </a:rPr>
                  <a:t>:</a:t>
                </a:r>
              </a:p>
              <a:p>
                <a:pPr marL="346075" indent="-346075">
                  <a:spcBef>
                    <a:spcPts val="0"/>
                  </a:spcBef>
                </a:pPr>
                <a:endParaRPr lang="en-US" sz="1800">
                  <a:latin typeface="+mn-lt"/>
                  <a:cs typeface="Segoe UI" panose="020B0502040204020203" pitchFamily="34" charset="0"/>
                </a:endParaRPr>
              </a:p>
              <a:p>
                <a:pPr marL="346075" indent="-346075">
                  <a:spcBef>
                    <a:spcPts val="0"/>
                  </a:spcBef>
                </a:pPr>
                <a:endParaRPr lang="en-US" sz="1800">
                  <a:latin typeface="+mn-lt"/>
                  <a:cs typeface="Segoe UI" panose="020B0502040204020203" pitchFamily="34" charset="0"/>
                </a:endParaRPr>
              </a:p>
              <a:p>
                <a:pPr marL="346075" indent="-346075">
                  <a:spcBef>
                    <a:spcPts val="0"/>
                  </a:spcBef>
                </a:pPr>
                <a:endParaRPr lang="en-US" sz="1800">
                  <a:latin typeface="+mn-lt"/>
                  <a:cs typeface="Segoe UI" panose="020B0502040204020203" pitchFamily="34" charset="0"/>
                </a:endParaRPr>
              </a:p>
              <a:p>
                <a:pPr marL="346075" indent="-346075">
                  <a:spcBef>
                    <a:spcPts val="0"/>
                  </a:spcBef>
                </a:pPr>
                <a:endParaRPr lang="en-US" sz="1800">
                  <a:latin typeface="+mn-lt"/>
                  <a:cs typeface="Segoe UI" panose="020B0502040204020203" pitchFamily="34" charset="0"/>
                </a:endParaRPr>
              </a:p>
              <a:p>
                <a:pPr marL="346075" indent="-346075">
                  <a:spcBef>
                    <a:spcPts val="0"/>
                  </a:spcBef>
                </a:pPr>
                <a:endParaRPr lang="en-US" sz="1800">
                  <a:latin typeface="+mn-lt"/>
                  <a:cs typeface="Segoe UI" panose="020B0502040204020203" pitchFamily="34" charset="0"/>
                </a:endParaRPr>
              </a:p>
              <a:p>
                <a:pPr marL="346075" indent="-346075">
                  <a:spcBef>
                    <a:spcPts val="0"/>
                  </a:spcBef>
                </a:pPr>
                <a:r>
                  <a:rPr lang="en-US" sz="1800">
                    <a:latin typeface="+mn-lt"/>
                    <a:cs typeface="Segoe UI" panose="020B0502040204020203" pitchFamily="34" charset="0"/>
                  </a:rPr>
                  <a:t>The friction coefficient </a:t>
                </a:r>
                <a14:m>
                  <m:oMath xmlns:m="http://schemas.openxmlformats.org/officeDocument/2006/math">
                    <m:sSub>
                      <m:sSubPr>
                        <m:ctrlPr>
                          <a:rPr lang="en-US" sz="1800" i="1" dirty="0" smtClean="0">
                            <a:solidFill>
                              <a:schemeClr val="accent5"/>
                            </a:solidFill>
                            <a:latin typeface="Cambria Math" panose="02040503050406030204" pitchFamily="18" charset="0"/>
                            <a:cs typeface="Segoe UI" panose="020B0502040204020203" pitchFamily="34" charset="0"/>
                          </a:rPr>
                        </m:ctrlPr>
                      </m:sSubPr>
                      <m:e>
                        <m:r>
                          <a:rPr lang="en-US" sz="1800" i="1" dirty="0" smtClean="0">
                            <a:solidFill>
                              <a:schemeClr val="accent5"/>
                            </a:solidFill>
                            <a:latin typeface="Cambria Math" panose="02040503050406030204" pitchFamily="18" charset="0"/>
                            <a:cs typeface="Segoe UI" panose="020B0502040204020203" pitchFamily="34" charset="0"/>
                          </a:rPr>
                          <m:t>𝐶</m:t>
                        </m:r>
                      </m:e>
                      <m:sub>
                        <m:r>
                          <a:rPr lang="en-US" sz="1800" i="1" dirty="0" smtClean="0">
                            <a:solidFill>
                              <a:schemeClr val="accent5"/>
                            </a:solidFill>
                            <a:latin typeface="Cambria Math" panose="02040503050406030204" pitchFamily="18" charset="0"/>
                            <a:cs typeface="Segoe UI" panose="020B0502040204020203" pitchFamily="34" charset="0"/>
                          </a:rPr>
                          <m:t>𝑓</m:t>
                        </m:r>
                      </m:sub>
                    </m:sSub>
                  </m:oMath>
                </a14:m>
                <a:r>
                  <a:rPr lang="en-US" sz="1800">
                    <a:latin typeface="+mn-lt"/>
                    <a:cs typeface="Segoe UI" panose="020B0502040204020203" pitchFamily="34" charset="0"/>
                  </a:rPr>
                  <a:t> is computed as follows:</a:t>
                </a:r>
                <a:endParaRPr lang="en-US" sz="2000">
                  <a:latin typeface="+mn-lt"/>
                  <a:cs typeface="Segoe UI" panose="020B0502040204020203" pitchFamily="34" charset="0"/>
                </a:endParaRPr>
              </a:p>
              <a:p>
                <a:endParaRPr lang="en-US" sz="2000">
                  <a:latin typeface="+mn-lt"/>
                  <a:cs typeface="Segoe UI" panose="020B0502040204020203" pitchFamily="34" charset="0"/>
                </a:endParaRPr>
              </a:p>
            </p:txBody>
          </p:sp>
        </mc:Choice>
        <mc:Fallback xmlns="">
          <p:sp>
            <p:nvSpPr>
              <p:cNvPr id="4" name="Content Placeholder 2">
                <a:extLst>
                  <a:ext uri="{FF2B5EF4-FFF2-40B4-BE49-F238E27FC236}">
                    <a16:creationId xmlns:a16="http://schemas.microsoft.com/office/drawing/2014/main" id="{628082A1-EC16-4BD6-A8B5-B84D545767FC}"/>
                  </a:ext>
                </a:extLst>
              </p:cNvPr>
              <p:cNvSpPr txBox="1">
                <a:spLocks noRot="1" noChangeAspect="1" noMove="1" noResize="1" noEditPoints="1" noAdjustHandles="1" noChangeArrowheads="1" noChangeShapeType="1" noTextEdit="1"/>
              </p:cNvSpPr>
              <p:nvPr/>
            </p:nvSpPr>
            <p:spPr>
              <a:xfrm>
                <a:off x="609600" y="1453978"/>
                <a:ext cx="10972800" cy="3499022"/>
              </a:xfrm>
              <a:prstGeom prst="rect">
                <a:avLst/>
              </a:prstGeom>
              <a:blipFill>
                <a:blip r:embed="rId2"/>
                <a:stretch>
                  <a:fillRect l="-333" t="-17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7A7238E1-FFA1-40FC-B301-582D7B2F17BE}"/>
                  </a:ext>
                </a:extLst>
              </p:cNvPr>
              <p:cNvSpPr/>
              <p:nvPr/>
            </p:nvSpPr>
            <p:spPr>
              <a:xfrm>
                <a:off x="4274091" y="3048000"/>
                <a:ext cx="3643818" cy="766235"/>
              </a:xfrm>
              <a:prstGeom prst="rect">
                <a:avLst/>
              </a:prstGeom>
              <a:solidFill>
                <a:schemeClr val="accent2"/>
              </a:solidFill>
              <a:ln>
                <a:noFill/>
              </a:ln>
              <a:effectLst>
                <a:outerShdw blurRad="50800" dist="38100" dir="2700000" algn="tl" rotWithShape="0">
                  <a:prstClr val="black">
                    <a:alpha val="40000"/>
                  </a:prstClr>
                </a:outerShdw>
              </a:effectLst>
            </p:spPr>
            <p:txBody>
              <a:bodyPr>
                <a:noAutofit/>
              </a:bodyPr>
              <a:lstStyle/>
              <a:p>
                <a:pPr>
                  <a:spcAft>
                    <a:spcPts val="6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𝜏</m:t>
                          </m:r>
                        </m:e>
                        <m:sub>
                          <m:r>
                            <a:rPr lang="en-US" b="0" i="1" smtClean="0">
                              <a:latin typeface="Cambria Math" panose="02040503050406030204" pitchFamily="18" charset="0"/>
                            </a:rPr>
                            <m:t>𝑤</m:t>
                          </m:r>
                        </m:sub>
                      </m:sSub>
                      <m:r>
                        <a:rPr lang="en-US" i="1">
                          <a:latin typeface="Cambria Math" panose="02040503050406030204" pitchFamily="18" charset="0"/>
                        </a:rPr>
                        <m:t>=</m:t>
                      </m:r>
                      <m:r>
                        <a:rPr lang="en-US" i="1">
                          <a:latin typeface="Cambria Math" panose="02040503050406030204" pitchFamily="18" charset="0"/>
                        </a:rPr>
                        <m:t>𝜇</m:t>
                      </m:r>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𝑢</m:t>
                          </m:r>
                        </m:num>
                        <m:den>
                          <m:r>
                            <a:rPr lang="en-US" i="1">
                              <a:latin typeface="Cambria Math" panose="02040503050406030204" pitchFamily="18" charset="0"/>
                            </a:rPr>
                            <m:t>𝜕</m:t>
                          </m:r>
                          <m:r>
                            <a:rPr lang="en-US" i="1">
                              <a:latin typeface="Cambria Math" panose="02040503050406030204" pitchFamily="18" charset="0"/>
                            </a:rPr>
                            <m:t>𝑦</m:t>
                          </m:r>
                        </m:den>
                      </m:f>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𝑦</m:t>
                          </m:r>
                          <m:r>
                            <a:rPr lang="en-US" i="1">
                              <a:latin typeface="Cambria Math" panose="02040503050406030204" pitchFamily="18" charset="0"/>
                            </a:rPr>
                            <m:t>=0</m:t>
                          </m:r>
                        </m:sub>
                      </m:sSub>
                      <m:r>
                        <a:rPr lang="en-US" i="1">
                          <a:latin typeface="Cambria Math" panose="02040503050406030204" pitchFamily="18" charset="0"/>
                        </a:rPr>
                        <m:t>=0.332</m:t>
                      </m:r>
                      <m:f>
                        <m:fPr>
                          <m:ctrlPr>
                            <a:rPr lang="en-US" i="1">
                              <a:latin typeface="Cambria Math" panose="02040503050406030204" pitchFamily="18" charset="0"/>
                            </a:rPr>
                          </m:ctrlPr>
                        </m:fPr>
                        <m:num>
                          <m:r>
                            <a:rPr lang="en-US" i="1">
                              <a:latin typeface="Cambria Math" panose="02040503050406030204" pitchFamily="18" charset="0"/>
                            </a:rPr>
                            <m:t>𝜇</m:t>
                          </m:r>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m:t>
                              </m:r>
                            </m:sub>
                          </m:sSub>
                        </m:num>
                        <m:den>
                          <m:rad>
                            <m:radPr>
                              <m:degHide m:val="on"/>
                              <m:ctrlPr>
                                <a:rPr lang="en-US" i="1">
                                  <a:latin typeface="Cambria Math" panose="02040503050406030204" pitchFamily="18" charset="0"/>
                                </a:rPr>
                              </m:ctrlPr>
                            </m:radPr>
                            <m:deg/>
                            <m:e>
                              <m:r>
                                <a:rPr lang="en-US" i="1">
                                  <a:latin typeface="Cambria Math" panose="02040503050406030204" pitchFamily="18" charset="0"/>
                                </a:rPr>
                                <m:t>𝜈</m:t>
                              </m:r>
                              <m:r>
                                <a:rPr lang="en-US" i="1">
                                  <a:latin typeface="Cambria Math" panose="02040503050406030204" pitchFamily="18" charset="0"/>
                                </a:rPr>
                                <m:t>𝑥</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m:t>
                                  </m:r>
                                </m:sub>
                              </m:sSub>
                            </m:e>
                          </m:rad>
                        </m:den>
                      </m:f>
                    </m:oMath>
                  </m:oMathPara>
                </a14:m>
                <a:endParaRPr lang="en-US" i="1">
                  <a:latin typeface="Cambria Math" panose="02040503050406030204" pitchFamily="18" charset="0"/>
                </a:endParaRPr>
              </a:p>
            </p:txBody>
          </p:sp>
        </mc:Choice>
        <mc:Fallback xmlns="">
          <p:sp>
            <p:nvSpPr>
              <p:cNvPr id="5" name="Rectangle 4">
                <a:extLst>
                  <a:ext uri="{FF2B5EF4-FFF2-40B4-BE49-F238E27FC236}">
                    <a16:creationId xmlns:a16="http://schemas.microsoft.com/office/drawing/2014/main" id="{7A7238E1-FFA1-40FC-B301-582D7B2F17BE}"/>
                  </a:ext>
                </a:extLst>
              </p:cNvPr>
              <p:cNvSpPr>
                <a:spLocks noRot="1" noChangeAspect="1" noMove="1" noResize="1" noEditPoints="1" noAdjustHandles="1" noChangeArrowheads="1" noChangeShapeType="1" noTextEdit="1"/>
              </p:cNvSpPr>
              <p:nvPr/>
            </p:nvSpPr>
            <p:spPr>
              <a:xfrm>
                <a:off x="4274091" y="3048000"/>
                <a:ext cx="3643818" cy="766235"/>
              </a:xfrm>
              <a:prstGeom prst="rect">
                <a:avLst/>
              </a:prstGeom>
              <a:blipFill>
                <a:blip r:embed="rId3"/>
                <a:stretch>
                  <a:fillRect/>
                </a:stretch>
              </a:blipFill>
              <a:ln>
                <a:noFill/>
              </a:ln>
              <a:effectLst>
                <a:outerShdw blurRad="50800" dist="38100" dir="2700000" algn="tl"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E44AF4F9-DF0B-4FC8-A6D8-ED4C4C411459}"/>
                  </a:ext>
                </a:extLst>
              </p:cNvPr>
              <p:cNvSpPr/>
              <p:nvPr/>
            </p:nvSpPr>
            <p:spPr>
              <a:xfrm>
                <a:off x="4592595" y="4540373"/>
                <a:ext cx="3006811" cy="869827"/>
              </a:xfrm>
              <a:prstGeom prst="rect">
                <a:avLst/>
              </a:prstGeom>
              <a:solidFill>
                <a:schemeClr val="accent2"/>
              </a:solidFill>
              <a:ln>
                <a:noFill/>
              </a:ln>
              <a:effectLst>
                <a:outerShdw blurRad="50800" dist="38100" dir="2700000" algn="tl" rotWithShape="0">
                  <a:prstClr val="black">
                    <a:alpha val="40000"/>
                  </a:prstClr>
                </a:outerShdw>
              </a:effectLst>
            </p:spPr>
            <p:txBody>
              <a:bodyPr>
                <a:noAutofit/>
              </a:bodyPr>
              <a:lstStyle/>
              <a:p>
                <a:pPr>
                  <a:spcAft>
                    <a:spcPts val="6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𝑓</m:t>
                          </m:r>
                        </m:sub>
                      </m:sSub>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𝜏</m:t>
                              </m:r>
                            </m:e>
                            <m:sub>
                              <m:r>
                                <a:rPr lang="en-US" i="1">
                                  <a:latin typeface="Cambria Math" panose="02040503050406030204" pitchFamily="18" charset="0"/>
                                </a:rPr>
                                <m:t>𝑊</m:t>
                              </m:r>
                            </m:sub>
                          </m:sSub>
                        </m:num>
                        <m:den>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sSub>
                            <m:sSubPr>
                              <m:ctrlPr>
                                <a:rPr lang="en-US" i="1">
                                  <a:latin typeface="Cambria Math" panose="02040503050406030204" pitchFamily="18" charset="0"/>
                                </a:rPr>
                              </m:ctrlPr>
                            </m:sSubPr>
                            <m:e>
                              <m:r>
                                <a:rPr lang="en-US" i="1">
                                  <a:latin typeface="Cambria Math" panose="02040503050406030204" pitchFamily="18" charset="0"/>
                                </a:rPr>
                                <m:t>𝜌</m:t>
                              </m:r>
                            </m:e>
                            <m:sub>
                              <m:r>
                                <a:rPr lang="en-US" i="1">
                                  <a:latin typeface="Cambria Math" panose="02040503050406030204" pitchFamily="18" charset="0"/>
                                </a:rPr>
                                <m:t>∞</m:t>
                              </m:r>
                            </m:sub>
                          </m:sSub>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i="1">
                                  <a:latin typeface="Cambria Math" panose="02040503050406030204" pitchFamily="18" charset="0"/>
                                </a:rPr>
                                <m:t>∞</m:t>
                              </m:r>
                            </m:sub>
                            <m:sup>
                              <m:r>
                                <a:rPr lang="en-US" i="1">
                                  <a:latin typeface="Cambria Math" panose="02040503050406030204" pitchFamily="18" charset="0"/>
                                </a:rPr>
                                <m:t>2</m:t>
                              </m:r>
                            </m:sup>
                          </m:sSubSup>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0.664</m:t>
                          </m:r>
                        </m:num>
                        <m:den>
                          <m:rad>
                            <m:radPr>
                              <m:degHide m:val="on"/>
                              <m:ctrlPr>
                                <a:rPr lang="en-US" i="1">
                                  <a:latin typeface="Cambria Math" panose="02040503050406030204" pitchFamily="18" charset="0"/>
                                </a:rPr>
                              </m:ctrlPr>
                            </m:radPr>
                            <m:deg/>
                            <m:e>
                              <m:sSub>
                                <m:sSubPr>
                                  <m:ctrlPr>
                                    <a:rPr lang="en-US" i="1">
                                      <a:latin typeface="Cambria Math" panose="02040503050406030204" pitchFamily="18" charset="0"/>
                                    </a:rPr>
                                  </m:ctrlPr>
                                </m:sSubPr>
                                <m:e>
                                  <m:r>
                                    <a:rPr lang="en-US" i="1">
                                      <a:latin typeface="Cambria Math" panose="02040503050406030204" pitchFamily="18" charset="0"/>
                                    </a:rPr>
                                    <m:t>𝑅𝑒</m:t>
                                  </m:r>
                                </m:e>
                                <m:sub>
                                  <m:r>
                                    <a:rPr lang="en-US" i="1">
                                      <a:latin typeface="Cambria Math" panose="02040503050406030204" pitchFamily="18" charset="0"/>
                                    </a:rPr>
                                    <m:t>𝑥</m:t>
                                  </m:r>
                                </m:sub>
                              </m:sSub>
                            </m:e>
                          </m:rad>
                        </m:den>
                      </m:f>
                    </m:oMath>
                  </m:oMathPara>
                </a14:m>
                <a:endParaRPr lang="en-US" i="1">
                  <a:latin typeface="Cambria Math" panose="02040503050406030204" pitchFamily="18" charset="0"/>
                </a:endParaRPr>
              </a:p>
            </p:txBody>
          </p:sp>
        </mc:Choice>
        <mc:Fallback xmlns="">
          <p:sp>
            <p:nvSpPr>
              <p:cNvPr id="6" name="Rectangle 5">
                <a:extLst>
                  <a:ext uri="{FF2B5EF4-FFF2-40B4-BE49-F238E27FC236}">
                    <a16:creationId xmlns:a16="http://schemas.microsoft.com/office/drawing/2014/main" id="{E44AF4F9-DF0B-4FC8-A6D8-ED4C4C411459}"/>
                  </a:ext>
                </a:extLst>
              </p:cNvPr>
              <p:cNvSpPr>
                <a:spLocks noRot="1" noChangeAspect="1" noMove="1" noResize="1" noEditPoints="1" noAdjustHandles="1" noChangeArrowheads="1" noChangeShapeType="1" noTextEdit="1"/>
              </p:cNvSpPr>
              <p:nvPr/>
            </p:nvSpPr>
            <p:spPr>
              <a:xfrm>
                <a:off x="4592595" y="4540373"/>
                <a:ext cx="3006811" cy="869827"/>
              </a:xfrm>
              <a:prstGeom prst="rect">
                <a:avLst/>
              </a:prstGeom>
              <a:blipFill>
                <a:blip r:embed="rId4"/>
                <a:stretch>
                  <a:fillRect/>
                </a:stretch>
              </a:blipFill>
              <a:ln>
                <a:noFill/>
              </a:ln>
              <a:effectLst>
                <a:outerShdw blurRad="50800" dist="38100" dir="2700000" algn="tl"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5038AE02-1551-4ECD-9623-93D2F79A8882}"/>
                  </a:ext>
                </a:extLst>
              </p:cNvPr>
              <p:cNvSpPr/>
              <p:nvPr/>
            </p:nvSpPr>
            <p:spPr>
              <a:xfrm>
                <a:off x="5108693" y="1295400"/>
                <a:ext cx="1974614" cy="762000"/>
              </a:xfrm>
              <a:prstGeom prst="rect">
                <a:avLst/>
              </a:prstGeom>
              <a:solidFill>
                <a:schemeClr val="accent2"/>
              </a:solidFill>
              <a:ln>
                <a:noFill/>
              </a:ln>
              <a:effectLst>
                <a:outerShdw blurRad="50800" dist="38100" dir="2700000" algn="tl" rotWithShape="0">
                  <a:prstClr val="black">
                    <a:alpha val="40000"/>
                  </a:prstClr>
                </a:outerShdw>
              </a:effectLst>
            </p:spPr>
            <p:txBody>
              <a:bodyPr>
                <a:noAutofit/>
              </a:bodyPr>
              <a:lstStyle/>
              <a:p>
                <a:pPr>
                  <a:spcAft>
                    <a:spcPts val="600"/>
                  </a:spcAft>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𝛿</m:t>
                          </m:r>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m:t>
                          </m:r>
                        </m:num>
                        <m:den>
                          <m:r>
                            <a:rPr lang="en-US" i="1">
                              <a:latin typeface="Cambria Math" panose="02040503050406030204" pitchFamily="18" charset="0"/>
                            </a:rPr>
                            <m:t>𝑥</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5.0</m:t>
                          </m:r>
                        </m:num>
                        <m:den>
                          <m:rad>
                            <m:radPr>
                              <m:degHide m:val="on"/>
                              <m:ctrlPr>
                                <a:rPr lang="en-US" i="1">
                                  <a:latin typeface="Cambria Math" panose="02040503050406030204" pitchFamily="18" charset="0"/>
                                </a:rPr>
                              </m:ctrlPr>
                            </m:radPr>
                            <m:deg/>
                            <m:e>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𝑅𝑒</m:t>
                                  </m:r>
                                </m:e>
                                <m:sub>
                                  <m:r>
                                    <a:rPr lang="en-US" i="1">
                                      <a:latin typeface="Cambria Math" panose="02040503050406030204" pitchFamily="18" charset="0"/>
                                    </a:rPr>
                                    <m:t>𝑥</m:t>
                                  </m:r>
                                </m:sub>
                              </m:sSub>
                            </m:e>
                          </m:rad>
                        </m:den>
                      </m:f>
                    </m:oMath>
                  </m:oMathPara>
                </a14:m>
                <a:endParaRPr lang="en-US" altLang="en-US" i="1">
                  <a:latin typeface="Cambria Math" panose="02040503050406030204" pitchFamily="18" charset="0"/>
                </a:endParaRPr>
              </a:p>
            </p:txBody>
          </p:sp>
        </mc:Choice>
        <mc:Fallback xmlns="">
          <p:sp>
            <p:nvSpPr>
              <p:cNvPr id="10" name="Rectangle 9">
                <a:extLst>
                  <a:ext uri="{FF2B5EF4-FFF2-40B4-BE49-F238E27FC236}">
                    <a16:creationId xmlns:a16="http://schemas.microsoft.com/office/drawing/2014/main" id="{5038AE02-1551-4ECD-9623-93D2F79A8882}"/>
                  </a:ext>
                </a:extLst>
              </p:cNvPr>
              <p:cNvSpPr>
                <a:spLocks noRot="1" noChangeAspect="1" noMove="1" noResize="1" noEditPoints="1" noAdjustHandles="1" noChangeArrowheads="1" noChangeShapeType="1" noTextEdit="1"/>
              </p:cNvSpPr>
              <p:nvPr/>
            </p:nvSpPr>
            <p:spPr>
              <a:xfrm>
                <a:off x="5108693" y="1295400"/>
                <a:ext cx="1974614" cy="762000"/>
              </a:xfrm>
              <a:prstGeom prst="rect">
                <a:avLst/>
              </a:prstGeom>
              <a:blipFill>
                <a:blip r:embed="rId5"/>
                <a:stretch>
                  <a:fillRect/>
                </a:stretch>
              </a:blipFill>
              <a:ln>
                <a:noFill/>
              </a:ln>
              <a:effectLst>
                <a:outerShdw blurRad="50800" dist="38100" dir="2700000" algn="tl" rotWithShape="0">
                  <a:prstClr val="black">
                    <a:alpha val="40000"/>
                  </a:prstClr>
                </a:outerShdw>
              </a:effectLst>
            </p:spPr>
            <p:txBody>
              <a:bodyPr/>
              <a:lstStyle/>
              <a:p>
                <a:r>
                  <a:rPr lang="en-US">
                    <a:noFill/>
                  </a:rPr>
                  <a:t> </a:t>
                </a:r>
              </a:p>
            </p:txBody>
          </p:sp>
        </mc:Fallback>
      </mc:AlternateContent>
    </p:spTree>
    <p:extLst>
      <p:ext uri="{BB962C8B-B14F-4D97-AF65-F5344CB8AC3E}">
        <p14:creationId xmlns:p14="http://schemas.microsoft.com/office/powerpoint/2010/main" val="36973827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A270D8B-7658-4523-A6E2-30641B7ADD9F}"/>
              </a:ext>
            </a:extLst>
          </p:cNvPr>
          <p:cNvSpPr>
            <a:spLocks noGrp="1"/>
          </p:cNvSpPr>
          <p:nvPr>
            <p:ph type="sldNum" sz="quarter" idx="11"/>
          </p:nvPr>
        </p:nvSpPr>
        <p:spPr/>
        <p:txBody>
          <a:bodyPr/>
          <a:lstStyle/>
          <a:p>
            <a:fld id="{F0D23093-2AB0-F74C-B865-1A12A15B650E}" type="slidenum">
              <a:rPr lang="en-US" smtClean="0"/>
              <a:pPr/>
              <a:t>5</a:t>
            </a:fld>
            <a:endParaRPr lang="en-US"/>
          </a:p>
        </p:txBody>
      </p:sp>
      <p:sp>
        <p:nvSpPr>
          <p:cNvPr id="3" name="Title 1">
            <a:extLst>
              <a:ext uri="{FF2B5EF4-FFF2-40B4-BE49-F238E27FC236}">
                <a16:creationId xmlns:a16="http://schemas.microsoft.com/office/drawing/2014/main" id="{F88C7731-7E98-43A4-82C4-8D004F118F6C}"/>
              </a:ext>
            </a:extLst>
          </p:cNvPr>
          <p:cNvSpPr>
            <a:spLocks noGrp="1"/>
          </p:cNvSpPr>
          <p:nvPr>
            <p:ph type="title"/>
          </p:nvPr>
        </p:nvSpPr>
        <p:spPr>
          <a:xfrm>
            <a:off x="604434" y="145950"/>
            <a:ext cx="10983132" cy="747763"/>
          </a:xfrm>
        </p:spPr>
        <p:txBody>
          <a:bodyPr/>
          <a:lstStyle/>
          <a:p>
            <a:r>
              <a:rPr lang="en-US"/>
              <a:t>Laminar Flow over an Isothermal Flat Plate</a:t>
            </a:r>
          </a:p>
        </p:txBody>
      </p:sp>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BF482B67-9863-4073-A6FE-DCE2A2F453AE}"/>
                  </a:ext>
                </a:extLst>
              </p:cNvPr>
              <p:cNvSpPr txBox="1">
                <a:spLocks/>
              </p:cNvSpPr>
              <p:nvPr/>
            </p:nvSpPr>
            <p:spPr>
              <a:xfrm>
                <a:off x="609599" y="742958"/>
                <a:ext cx="8152289" cy="857242"/>
              </a:xfrm>
              <a:prstGeom prst="rect">
                <a:avLst/>
              </a:prstGeom>
            </p:spPr>
            <p:txBody>
              <a:bodyPr>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1800"/>
                  </a:spcBef>
                </a:pPr>
                <a:r>
                  <a:rPr lang="en-US" sz="1800">
                    <a:latin typeface="+mn-lt"/>
                    <a:cs typeface="Segoe UI" panose="020B0502040204020203" pitchFamily="34" charset="0"/>
                  </a:rPr>
                  <a:t>Let us assume a heated flat plate at a constant temperature, </a:t>
                </a:r>
                <a14:m>
                  <m:oMath xmlns:m="http://schemas.openxmlformats.org/officeDocument/2006/math">
                    <m:sSub>
                      <m:sSubPr>
                        <m:ctrlPr>
                          <a:rPr lang="en-US" sz="1800" i="1" smtClean="0">
                            <a:latin typeface="Cambria Math" panose="02040503050406030204" pitchFamily="18" charset="0"/>
                            <a:cs typeface="Segoe UI" panose="020B0502040204020203" pitchFamily="34" charset="0"/>
                          </a:rPr>
                        </m:ctrlPr>
                      </m:sSubPr>
                      <m:e>
                        <m:r>
                          <a:rPr lang="en-US" sz="1800" b="0" i="1" smtClean="0">
                            <a:latin typeface="Cambria Math" panose="02040503050406030204" pitchFamily="18" charset="0"/>
                            <a:cs typeface="Segoe UI" panose="020B0502040204020203" pitchFamily="34" charset="0"/>
                          </a:rPr>
                          <m:t>𝑇</m:t>
                        </m:r>
                      </m:e>
                      <m:sub>
                        <m:r>
                          <a:rPr lang="en-US" sz="1800" b="0" i="1" smtClean="0">
                            <a:latin typeface="Cambria Math" panose="02040503050406030204" pitchFamily="18" charset="0"/>
                            <a:cs typeface="Segoe UI" panose="020B0502040204020203" pitchFamily="34" charset="0"/>
                          </a:rPr>
                          <m:t>𝑠</m:t>
                        </m:r>
                      </m:sub>
                    </m:sSub>
                  </m:oMath>
                </a14:m>
                <a:r>
                  <a:rPr lang="en-US" sz="1800">
                    <a:latin typeface="+mn-lt"/>
                    <a:cs typeface="Segoe UI" panose="020B0502040204020203" pitchFamily="34" charset="0"/>
                  </a:rPr>
                  <a:t>.</a:t>
                </a:r>
              </a:p>
              <a:p>
                <a:pPr marL="342900" indent="-342900">
                  <a:spcBef>
                    <a:spcPts val="1800"/>
                  </a:spcBef>
                </a:pPr>
                <a:r>
                  <a:rPr lang="en-US" sz="1800">
                    <a:latin typeface="+mn-lt"/>
                    <a:cs typeface="Segoe UI" panose="020B0502040204020203" pitchFamily="34" charset="0"/>
                  </a:rPr>
                  <a:t>We define the dimensionless temperature, </a:t>
                </a:r>
                <a14:m>
                  <m:oMath xmlns:m="http://schemas.openxmlformats.org/officeDocument/2006/math">
                    <m:sSup>
                      <m:sSupPr>
                        <m:ctrlPr>
                          <a:rPr lang="en-US" sz="1800" i="1" smtClean="0">
                            <a:latin typeface="Cambria Math" panose="02040503050406030204" pitchFamily="18" charset="0"/>
                            <a:cs typeface="Segoe UI" panose="020B0502040204020203" pitchFamily="34" charset="0"/>
                          </a:rPr>
                        </m:ctrlPr>
                      </m:sSupPr>
                      <m:e>
                        <m:r>
                          <a:rPr lang="en-US" sz="1800" b="0" i="1" smtClean="0">
                            <a:latin typeface="Cambria Math" panose="02040503050406030204" pitchFamily="18" charset="0"/>
                            <a:cs typeface="Segoe UI" panose="020B0502040204020203" pitchFamily="34" charset="0"/>
                          </a:rPr>
                          <m:t>𝑇</m:t>
                        </m:r>
                      </m:e>
                      <m:sup>
                        <m:r>
                          <a:rPr lang="en-US" sz="1800" b="0" i="1" smtClean="0">
                            <a:latin typeface="Cambria Math" panose="02040503050406030204" pitchFamily="18" charset="0"/>
                            <a:cs typeface="Segoe UI" panose="020B0502040204020203" pitchFamily="34" charset="0"/>
                          </a:rPr>
                          <m:t>∗</m:t>
                        </m:r>
                      </m:sup>
                    </m:sSup>
                  </m:oMath>
                </a14:m>
                <a:r>
                  <a:rPr lang="en-US" sz="1800">
                    <a:latin typeface="+mn-lt"/>
                    <a:cs typeface="Segoe UI" panose="020B0502040204020203" pitchFamily="34" charset="0"/>
                  </a:rPr>
                  <a:t> </a:t>
                </a:r>
              </a:p>
            </p:txBody>
          </p:sp>
        </mc:Choice>
        <mc:Fallback xmlns="">
          <p:sp>
            <p:nvSpPr>
              <p:cNvPr id="4" name="Content Placeholder 2">
                <a:extLst>
                  <a:ext uri="{FF2B5EF4-FFF2-40B4-BE49-F238E27FC236}">
                    <a16:creationId xmlns:a16="http://schemas.microsoft.com/office/drawing/2014/main" id="{BF482B67-9863-4073-A6FE-DCE2A2F453AE}"/>
                  </a:ext>
                </a:extLst>
              </p:cNvPr>
              <p:cNvSpPr txBox="1">
                <a:spLocks noRot="1" noChangeAspect="1" noMove="1" noResize="1" noEditPoints="1" noAdjustHandles="1" noChangeArrowheads="1" noChangeShapeType="1" noTextEdit="1"/>
              </p:cNvSpPr>
              <p:nvPr/>
            </p:nvSpPr>
            <p:spPr>
              <a:xfrm>
                <a:off x="609599" y="742958"/>
                <a:ext cx="8152289" cy="857242"/>
              </a:xfrm>
              <a:prstGeom prst="rect">
                <a:avLst/>
              </a:prstGeom>
              <a:blipFill>
                <a:blip r:embed="rId3"/>
                <a:stretch>
                  <a:fillRect l="-449" t="-7092" b="-6383"/>
                </a:stretch>
              </a:blipFill>
            </p:spPr>
            <p:txBody>
              <a:bodyPr/>
              <a:lstStyle/>
              <a:p>
                <a:r>
                  <a:rPr lang="en-US">
                    <a:noFill/>
                  </a:rPr>
                  <a:t> </a:t>
                </a:r>
              </a:p>
            </p:txBody>
          </p:sp>
        </mc:Fallback>
      </mc:AlternateContent>
      <p:sp>
        <p:nvSpPr>
          <p:cNvPr id="5" name="Rectangle 5">
            <a:extLst>
              <a:ext uri="{FF2B5EF4-FFF2-40B4-BE49-F238E27FC236}">
                <a16:creationId xmlns:a16="http://schemas.microsoft.com/office/drawing/2014/main" id="{AC863D4F-7545-422F-B021-440DBD4AAB18}"/>
              </a:ext>
            </a:extLst>
          </p:cNvPr>
          <p:cNvSpPr/>
          <p:nvPr/>
        </p:nvSpPr>
        <p:spPr>
          <a:xfrm>
            <a:off x="3450880" y="5661731"/>
            <a:ext cx="5635563" cy="99438"/>
          </a:xfrm>
          <a:custGeom>
            <a:avLst/>
            <a:gdLst>
              <a:gd name="connsiteX0" fmla="*/ 0 w 5635563"/>
              <a:gd name="connsiteY0" fmla="*/ 0 h 83396"/>
              <a:gd name="connsiteX1" fmla="*/ 5635563 w 5635563"/>
              <a:gd name="connsiteY1" fmla="*/ 0 h 83396"/>
              <a:gd name="connsiteX2" fmla="*/ 5635563 w 5635563"/>
              <a:gd name="connsiteY2" fmla="*/ 83396 h 83396"/>
              <a:gd name="connsiteX3" fmla="*/ 0 w 5635563"/>
              <a:gd name="connsiteY3" fmla="*/ 83396 h 83396"/>
              <a:gd name="connsiteX4" fmla="*/ 0 w 5635563"/>
              <a:gd name="connsiteY4" fmla="*/ 0 h 83396"/>
              <a:gd name="connsiteX0" fmla="*/ 0 w 5635563"/>
              <a:gd name="connsiteY0" fmla="*/ 0 h 99438"/>
              <a:gd name="connsiteX1" fmla="*/ 5635563 w 5635563"/>
              <a:gd name="connsiteY1" fmla="*/ 0 h 99438"/>
              <a:gd name="connsiteX2" fmla="*/ 5635563 w 5635563"/>
              <a:gd name="connsiteY2" fmla="*/ 83396 h 99438"/>
              <a:gd name="connsiteX3" fmla="*/ 312821 w 5635563"/>
              <a:gd name="connsiteY3" fmla="*/ 99438 h 99438"/>
              <a:gd name="connsiteX4" fmla="*/ 0 w 5635563"/>
              <a:gd name="connsiteY4" fmla="*/ 0 h 99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5563" h="99438">
                <a:moveTo>
                  <a:pt x="0" y="0"/>
                </a:moveTo>
                <a:lnTo>
                  <a:pt x="5635563" y="0"/>
                </a:lnTo>
                <a:lnTo>
                  <a:pt x="5635563" y="83396"/>
                </a:lnTo>
                <a:lnTo>
                  <a:pt x="312821" y="99438"/>
                </a:lnTo>
                <a:lnTo>
                  <a:pt x="0" y="0"/>
                </a:lnTo>
                <a:close/>
              </a:path>
            </a:pathLst>
          </a:cu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Freeform: Shape 5">
            <a:extLst>
              <a:ext uri="{FF2B5EF4-FFF2-40B4-BE49-F238E27FC236}">
                <a16:creationId xmlns:a16="http://schemas.microsoft.com/office/drawing/2014/main" id="{3A29D486-8AB8-4DA6-A142-18A4A2B6CB1F}"/>
              </a:ext>
            </a:extLst>
          </p:cNvPr>
          <p:cNvSpPr/>
          <p:nvPr/>
        </p:nvSpPr>
        <p:spPr>
          <a:xfrm>
            <a:off x="3450881" y="4360242"/>
            <a:ext cx="5666412" cy="1280641"/>
          </a:xfrm>
          <a:custGeom>
            <a:avLst/>
            <a:gdLst>
              <a:gd name="connsiteX0" fmla="*/ 0 w 4626864"/>
              <a:gd name="connsiteY0" fmla="*/ 1316736 h 1316736"/>
              <a:gd name="connsiteX1" fmla="*/ 274320 w 4626864"/>
              <a:gd name="connsiteY1" fmla="*/ 1078992 h 1316736"/>
              <a:gd name="connsiteX2" fmla="*/ 630936 w 4626864"/>
              <a:gd name="connsiteY2" fmla="*/ 841248 h 1316736"/>
              <a:gd name="connsiteX3" fmla="*/ 1097280 w 4626864"/>
              <a:gd name="connsiteY3" fmla="*/ 621792 h 1316736"/>
              <a:gd name="connsiteX4" fmla="*/ 1627632 w 4626864"/>
              <a:gd name="connsiteY4" fmla="*/ 429768 h 1316736"/>
              <a:gd name="connsiteX5" fmla="*/ 2157984 w 4626864"/>
              <a:gd name="connsiteY5" fmla="*/ 274320 h 1316736"/>
              <a:gd name="connsiteX6" fmla="*/ 2743200 w 4626864"/>
              <a:gd name="connsiteY6" fmla="*/ 164592 h 1316736"/>
              <a:gd name="connsiteX7" fmla="*/ 3328416 w 4626864"/>
              <a:gd name="connsiteY7" fmla="*/ 91440 h 1316736"/>
              <a:gd name="connsiteX8" fmla="*/ 4069080 w 4626864"/>
              <a:gd name="connsiteY8" fmla="*/ 27432 h 1316736"/>
              <a:gd name="connsiteX9" fmla="*/ 4626864 w 4626864"/>
              <a:gd name="connsiteY9" fmla="*/ 0 h 1316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26864" h="1316736">
                <a:moveTo>
                  <a:pt x="0" y="1316736"/>
                </a:moveTo>
                <a:cubicBezTo>
                  <a:pt x="84582" y="1237488"/>
                  <a:pt x="169164" y="1158240"/>
                  <a:pt x="274320" y="1078992"/>
                </a:cubicBezTo>
                <a:cubicBezTo>
                  <a:pt x="379476" y="999744"/>
                  <a:pt x="493776" y="917448"/>
                  <a:pt x="630936" y="841248"/>
                </a:cubicBezTo>
                <a:cubicBezTo>
                  <a:pt x="768096" y="765048"/>
                  <a:pt x="931164" y="690372"/>
                  <a:pt x="1097280" y="621792"/>
                </a:cubicBezTo>
                <a:cubicBezTo>
                  <a:pt x="1263396" y="553212"/>
                  <a:pt x="1450848" y="487680"/>
                  <a:pt x="1627632" y="429768"/>
                </a:cubicBezTo>
                <a:cubicBezTo>
                  <a:pt x="1804416" y="371856"/>
                  <a:pt x="1972056" y="318516"/>
                  <a:pt x="2157984" y="274320"/>
                </a:cubicBezTo>
                <a:cubicBezTo>
                  <a:pt x="2343912" y="230124"/>
                  <a:pt x="2548128" y="195072"/>
                  <a:pt x="2743200" y="164592"/>
                </a:cubicBezTo>
                <a:cubicBezTo>
                  <a:pt x="2938272" y="134112"/>
                  <a:pt x="3107436" y="114300"/>
                  <a:pt x="3328416" y="91440"/>
                </a:cubicBezTo>
                <a:cubicBezTo>
                  <a:pt x="3549396" y="68580"/>
                  <a:pt x="3852672" y="42672"/>
                  <a:pt x="4069080" y="27432"/>
                </a:cubicBezTo>
                <a:cubicBezTo>
                  <a:pt x="4285488" y="12192"/>
                  <a:pt x="4456176" y="6096"/>
                  <a:pt x="4626864" y="0"/>
                </a:cubicBezTo>
              </a:path>
            </a:pathLst>
          </a:custGeom>
          <a:noFill/>
          <a:ln w="25400">
            <a:solidFill>
              <a:schemeClr val="accent5">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6" name="Straight Arrow Connector 15">
            <a:extLst>
              <a:ext uri="{FF2B5EF4-FFF2-40B4-BE49-F238E27FC236}">
                <a16:creationId xmlns:a16="http://schemas.microsoft.com/office/drawing/2014/main" id="{959B8549-DCB1-4EBB-99C2-FA4FB75014F2}"/>
              </a:ext>
            </a:extLst>
          </p:cNvPr>
          <p:cNvCxnSpPr>
            <a:cxnSpLocks/>
            <a:endCxn id="5" idx="1"/>
          </p:cNvCxnSpPr>
          <p:nvPr/>
        </p:nvCxnSpPr>
        <p:spPr>
          <a:xfrm flipH="1">
            <a:off x="9086443" y="4360242"/>
            <a:ext cx="10356" cy="1301489"/>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18705E3-6120-4241-9307-35832FDF7F9E}"/>
              </a:ext>
            </a:extLst>
          </p:cNvPr>
          <p:cNvSpPr txBox="1"/>
          <p:nvPr/>
        </p:nvSpPr>
        <p:spPr>
          <a:xfrm>
            <a:off x="5162818" y="4291602"/>
            <a:ext cx="1112292" cy="307777"/>
          </a:xfrm>
          <a:prstGeom prst="rect">
            <a:avLst/>
          </a:prstGeom>
          <a:noFill/>
        </p:spPr>
        <p:txBody>
          <a:bodyPr wrap="none" rtlCol="0">
            <a:spAutoFit/>
          </a:bodyPr>
          <a:lstStyle/>
          <a:p>
            <a:pPr algn="ctr"/>
            <a:r>
              <a:rPr lang="en-US" sz="1400">
                <a:solidFill>
                  <a:schemeClr val="accent5"/>
                </a:solidFill>
              </a:rPr>
              <a:t>Inviscid zone</a:t>
            </a:r>
          </a:p>
        </p:txBody>
      </p:sp>
      <p:sp>
        <p:nvSpPr>
          <p:cNvPr id="19" name="TextBox 18">
            <a:extLst>
              <a:ext uri="{FF2B5EF4-FFF2-40B4-BE49-F238E27FC236}">
                <a16:creationId xmlns:a16="http://schemas.microsoft.com/office/drawing/2014/main" id="{34F5FDB1-AF04-4595-BE55-113CEF3A026B}"/>
              </a:ext>
            </a:extLst>
          </p:cNvPr>
          <p:cNvSpPr txBox="1"/>
          <p:nvPr/>
        </p:nvSpPr>
        <p:spPr>
          <a:xfrm>
            <a:off x="4701874" y="5106373"/>
            <a:ext cx="1118575" cy="307777"/>
          </a:xfrm>
          <a:prstGeom prst="rect">
            <a:avLst/>
          </a:prstGeom>
          <a:noFill/>
        </p:spPr>
        <p:txBody>
          <a:bodyPr wrap="none" rtlCol="0">
            <a:spAutoFit/>
          </a:bodyPr>
          <a:lstStyle/>
          <a:p>
            <a:pPr algn="ctr"/>
            <a:r>
              <a:rPr lang="en-US" sz="1400">
                <a:solidFill>
                  <a:schemeClr val="accent5"/>
                </a:solidFill>
              </a:rPr>
              <a:t>Viscous zone</a:t>
            </a:r>
          </a:p>
        </p:txBody>
      </p:sp>
      <p:cxnSp>
        <p:nvCxnSpPr>
          <p:cNvPr id="20" name="Straight Arrow Connector 19">
            <a:extLst>
              <a:ext uri="{FF2B5EF4-FFF2-40B4-BE49-F238E27FC236}">
                <a16:creationId xmlns:a16="http://schemas.microsoft.com/office/drawing/2014/main" id="{488F5A3A-65B1-47C6-9F9A-95DCB7BEBE70}"/>
              </a:ext>
            </a:extLst>
          </p:cNvPr>
          <p:cNvCxnSpPr>
            <a:cxnSpLocks/>
            <a:endCxn id="6" idx="3"/>
          </p:cNvCxnSpPr>
          <p:nvPr/>
        </p:nvCxnSpPr>
        <p:spPr>
          <a:xfrm>
            <a:off x="4562474" y="4547732"/>
            <a:ext cx="232220" cy="41725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BB681A3-EC39-432C-8759-80314CE67235}"/>
              </a:ext>
            </a:extLst>
          </p:cNvPr>
          <p:cNvSpPr txBox="1"/>
          <p:nvPr/>
        </p:nvSpPr>
        <p:spPr>
          <a:xfrm>
            <a:off x="2785841" y="4223115"/>
            <a:ext cx="2333011" cy="307777"/>
          </a:xfrm>
          <a:prstGeom prst="rect">
            <a:avLst/>
          </a:prstGeom>
          <a:noFill/>
        </p:spPr>
        <p:txBody>
          <a:bodyPr wrap="none" rtlCol="0">
            <a:spAutoFit/>
          </a:bodyPr>
          <a:lstStyle/>
          <a:p>
            <a:r>
              <a:rPr lang="en-US" sz="1400">
                <a:solidFill>
                  <a:schemeClr val="accent5"/>
                </a:solidFill>
              </a:rPr>
              <a:t>Thermal Boundary layer edge</a:t>
            </a:r>
            <a:endParaRPr lang="en-US" sz="1400">
              <a:solidFill>
                <a:schemeClr val="accent5"/>
              </a:solidFill>
              <a:latin typeface="Symbol" panose="05050102010706020507" pitchFamily="18" charset="2"/>
            </a:endParaRPr>
          </a:p>
        </p:txBody>
      </p:sp>
      <mc:AlternateContent xmlns:mc="http://schemas.openxmlformats.org/markup-compatibility/2006" xmlns:a14="http://schemas.microsoft.com/office/drawing/2010/main">
        <mc:Choice Requires="a14">
          <p:sp>
            <p:nvSpPr>
              <p:cNvPr id="24" name="Rectangle 23">
                <a:extLst>
                  <a:ext uri="{FF2B5EF4-FFF2-40B4-BE49-F238E27FC236}">
                    <a16:creationId xmlns:a16="http://schemas.microsoft.com/office/drawing/2014/main" id="{3543D91E-BB4A-4A5E-AD17-7B7A731F971C}"/>
                  </a:ext>
                </a:extLst>
              </p:cNvPr>
              <p:cNvSpPr/>
              <p:nvPr/>
            </p:nvSpPr>
            <p:spPr>
              <a:xfrm>
                <a:off x="1613193" y="4867524"/>
                <a:ext cx="471346"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b="0" i="1" smtClean="0">
                              <a:solidFill>
                                <a:schemeClr val="accent5"/>
                              </a:solidFill>
                              <a:latin typeface="Cambria Math" panose="02040503050406030204" pitchFamily="18" charset="0"/>
                              <a:ea typeface="Cambria Math" panose="02040503050406030204" pitchFamily="18" charset="0"/>
                            </a:rPr>
                            <m:t>𝑇</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24" name="Rectangle 23">
                <a:extLst>
                  <a:ext uri="{FF2B5EF4-FFF2-40B4-BE49-F238E27FC236}">
                    <a16:creationId xmlns:a16="http://schemas.microsoft.com/office/drawing/2014/main" id="{3543D91E-BB4A-4A5E-AD17-7B7A731F971C}"/>
                  </a:ext>
                </a:extLst>
              </p:cNvPr>
              <p:cNvSpPr>
                <a:spLocks noRot="1" noChangeAspect="1" noMove="1" noResize="1" noEditPoints="1" noAdjustHandles="1" noChangeArrowheads="1" noChangeShapeType="1" noTextEdit="1"/>
              </p:cNvSpPr>
              <p:nvPr/>
            </p:nvSpPr>
            <p:spPr>
              <a:xfrm>
                <a:off x="1613193" y="4867524"/>
                <a:ext cx="471346" cy="3385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Rectangle 24">
                <a:extLst>
                  <a:ext uri="{FF2B5EF4-FFF2-40B4-BE49-F238E27FC236}">
                    <a16:creationId xmlns:a16="http://schemas.microsoft.com/office/drawing/2014/main" id="{C208250C-ECD8-4C5A-9776-964A28609F8D}"/>
                  </a:ext>
                </a:extLst>
              </p:cNvPr>
              <p:cNvSpPr/>
              <p:nvPr/>
            </p:nvSpPr>
            <p:spPr>
              <a:xfrm>
                <a:off x="1175588" y="4867524"/>
                <a:ext cx="457689"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b="0" i="1" smtClean="0">
                              <a:solidFill>
                                <a:schemeClr val="accent5"/>
                              </a:solidFill>
                              <a:latin typeface="Cambria Math" panose="02040503050406030204" pitchFamily="18" charset="0"/>
                              <a:ea typeface="Cambria Math" panose="02040503050406030204" pitchFamily="18" charset="0"/>
                            </a:rPr>
                            <m:t>𝑉</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25" name="Rectangle 24">
                <a:extLst>
                  <a:ext uri="{FF2B5EF4-FFF2-40B4-BE49-F238E27FC236}">
                    <a16:creationId xmlns:a16="http://schemas.microsoft.com/office/drawing/2014/main" id="{C208250C-ECD8-4C5A-9776-964A28609F8D}"/>
                  </a:ext>
                </a:extLst>
              </p:cNvPr>
              <p:cNvSpPr>
                <a:spLocks noRot="1" noChangeAspect="1" noMove="1" noResize="1" noEditPoints="1" noAdjustHandles="1" noChangeArrowheads="1" noChangeShapeType="1" noTextEdit="1"/>
              </p:cNvSpPr>
              <p:nvPr/>
            </p:nvSpPr>
            <p:spPr>
              <a:xfrm>
                <a:off x="1175588" y="4867524"/>
                <a:ext cx="457689" cy="33855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Rectangle 25">
                <a:extLst>
                  <a:ext uri="{FF2B5EF4-FFF2-40B4-BE49-F238E27FC236}">
                    <a16:creationId xmlns:a16="http://schemas.microsoft.com/office/drawing/2014/main" id="{C805960C-8279-4BF7-AF04-5D043CCCB1EB}"/>
                  </a:ext>
                </a:extLst>
              </p:cNvPr>
              <p:cNvSpPr/>
              <p:nvPr/>
            </p:nvSpPr>
            <p:spPr>
              <a:xfrm>
                <a:off x="2023172" y="4867524"/>
                <a:ext cx="49936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i="1">
                              <a:solidFill>
                                <a:schemeClr val="accent5"/>
                              </a:solidFill>
                              <a:latin typeface="Cambria Math" panose="02040503050406030204" pitchFamily="18" charset="0"/>
                              <a:ea typeface="Cambria Math" panose="02040503050406030204" pitchFamily="18" charset="0"/>
                            </a:rPr>
                            <m:t>𝜇</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26" name="Rectangle 25">
                <a:extLst>
                  <a:ext uri="{FF2B5EF4-FFF2-40B4-BE49-F238E27FC236}">
                    <a16:creationId xmlns:a16="http://schemas.microsoft.com/office/drawing/2014/main" id="{C805960C-8279-4BF7-AF04-5D043CCCB1EB}"/>
                  </a:ext>
                </a:extLst>
              </p:cNvPr>
              <p:cNvSpPr>
                <a:spLocks noRot="1" noChangeAspect="1" noMove="1" noResize="1" noEditPoints="1" noAdjustHandles="1" noChangeArrowheads="1" noChangeShapeType="1" noTextEdit="1"/>
              </p:cNvSpPr>
              <p:nvPr/>
            </p:nvSpPr>
            <p:spPr>
              <a:xfrm>
                <a:off x="2023172" y="4867524"/>
                <a:ext cx="499367" cy="33855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33000F49-6578-48DA-A3E6-5FE1CE2183D9}"/>
                  </a:ext>
                </a:extLst>
              </p:cNvPr>
              <p:cNvSpPr txBox="1"/>
              <p:nvPr/>
            </p:nvSpPr>
            <p:spPr>
              <a:xfrm>
                <a:off x="6379840" y="5802868"/>
                <a:ext cx="23872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solidFill>
                            <a:schemeClr val="accent5"/>
                          </a:solidFill>
                          <a:latin typeface="Cambria Math" panose="02040503050406030204" pitchFamily="18" charset="0"/>
                        </a:rPr>
                        <m:t>𝐿</m:t>
                      </m:r>
                    </m:oMath>
                  </m:oMathPara>
                </a14:m>
                <a:endParaRPr lang="en-US" sz="2400">
                  <a:solidFill>
                    <a:schemeClr val="accent5"/>
                  </a:solidFill>
                </a:endParaRPr>
              </a:p>
            </p:txBody>
          </p:sp>
        </mc:Choice>
        <mc:Fallback xmlns="">
          <p:sp>
            <p:nvSpPr>
              <p:cNvPr id="27" name="TextBox 26">
                <a:extLst>
                  <a:ext uri="{FF2B5EF4-FFF2-40B4-BE49-F238E27FC236}">
                    <a16:creationId xmlns:a16="http://schemas.microsoft.com/office/drawing/2014/main" id="{33000F49-6578-48DA-A3E6-5FE1CE2183D9}"/>
                  </a:ext>
                </a:extLst>
              </p:cNvPr>
              <p:cNvSpPr txBox="1">
                <a:spLocks noRot="1" noChangeAspect="1" noMove="1" noResize="1" noEditPoints="1" noAdjustHandles="1" noChangeArrowheads="1" noChangeShapeType="1" noTextEdit="1"/>
              </p:cNvSpPr>
              <p:nvPr/>
            </p:nvSpPr>
            <p:spPr>
              <a:xfrm>
                <a:off x="6379840" y="5802868"/>
                <a:ext cx="238720" cy="369332"/>
              </a:xfrm>
              <a:prstGeom prst="rect">
                <a:avLst/>
              </a:prstGeom>
              <a:blipFill>
                <a:blip r:embed="rId7"/>
                <a:stretch>
                  <a:fillRect l="-30769" r="-28205" b="-4918"/>
                </a:stretch>
              </a:blipFill>
            </p:spPr>
            <p:txBody>
              <a:bodyPr/>
              <a:lstStyle/>
              <a:p>
                <a:r>
                  <a:rPr lang="en-US">
                    <a:noFill/>
                  </a:rPr>
                  <a:t> </a:t>
                </a:r>
              </a:p>
            </p:txBody>
          </p:sp>
        </mc:Fallback>
      </mc:AlternateContent>
      <p:cxnSp>
        <p:nvCxnSpPr>
          <p:cNvPr id="28" name="Straight Arrow Connector 27">
            <a:extLst>
              <a:ext uri="{FF2B5EF4-FFF2-40B4-BE49-F238E27FC236}">
                <a16:creationId xmlns:a16="http://schemas.microsoft.com/office/drawing/2014/main" id="{44D06112-63B5-4EE3-AC5D-4FE7F9EC74E3}"/>
              </a:ext>
            </a:extLst>
          </p:cNvPr>
          <p:cNvCxnSpPr/>
          <p:nvPr/>
        </p:nvCxnSpPr>
        <p:spPr>
          <a:xfrm>
            <a:off x="6747481" y="5987533"/>
            <a:ext cx="236981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FC37282A-C392-4C55-BA9D-18F3DF00DDB5}"/>
              </a:ext>
            </a:extLst>
          </p:cNvPr>
          <p:cNvCxnSpPr>
            <a:cxnSpLocks/>
          </p:cNvCxnSpPr>
          <p:nvPr/>
        </p:nvCxnSpPr>
        <p:spPr>
          <a:xfrm flipH="1" flipV="1">
            <a:off x="3461124" y="5987534"/>
            <a:ext cx="2807472" cy="257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C29FA15-056C-4DC5-A697-9F64EC0BF364}"/>
              </a:ext>
            </a:extLst>
          </p:cNvPr>
          <p:cNvCxnSpPr/>
          <p:nvPr/>
        </p:nvCxnSpPr>
        <p:spPr>
          <a:xfrm>
            <a:off x="3450880" y="5862055"/>
            <a:ext cx="0" cy="251959"/>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BB5F897-EEB7-4265-9FFA-D5A0CEC9FBDE}"/>
              </a:ext>
            </a:extLst>
          </p:cNvPr>
          <p:cNvCxnSpPr/>
          <p:nvPr/>
        </p:nvCxnSpPr>
        <p:spPr>
          <a:xfrm>
            <a:off x="9117292" y="5863630"/>
            <a:ext cx="0" cy="251959"/>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0DA6EB6-7BFC-43D5-961B-A5F5CC22B41F}"/>
              </a:ext>
            </a:extLst>
          </p:cNvPr>
          <p:cNvCxnSpPr>
            <a:cxnSpLocks/>
          </p:cNvCxnSpPr>
          <p:nvPr/>
        </p:nvCxnSpPr>
        <p:spPr>
          <a:xfrm flipV="1">
            <a:off x="2532904" y="4708785"/>
            <a:ext cx="935428" cy="874"/>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15CC7501-0743-4BD0-9A4F-46BCFB18454E}"/>
              </a:ext>
            </a:extLst>
          </p:cNvPr>
          <p:cNvCxnSpPr>
            <a:cxnSpLocks/>
          </p:cNvCxnSpPr>
          <p:nvPr/>
        </p:nvCxnSpPr>
        <p:spPr>
          <a:xfrm flipV="1">
            <a:off x="2532904" y="4978084"/>
            <a:ext cx="935428" cy="874"/>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9B207B00-4D57-47E5-AC93-FBB502053A0E}"/>
              </a:ext>
            </a:extLst>
          </p:cNvPr>
          <p:cNvCxnSpPr>
            <a:cxnSpLocks/>
          </p:cNvCxnSpPr>
          <p:nvPr/>
        </p:nvCxnSpPr>
        <p:spPr>
          <a:xfrm flipV="1">
            <a:off x="2532904" y="5247383"/>
            <a:ext cx="935428" cy="874"/>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90958737-4D48-4EA8-B7B6-8443177C7F21}"/>
              </a:ext>
            </a:extLst>
          </p:cNvPr>
          <p:cNvCxnSpPr>
            <a:cxnSpLocks/>
          </p:cNvCxnSpPr>
          <p:nvPr/>
        </p:nvCxnSpPr>
        <p:spPr>
          <a:xfrm flipV="1">
            <a:off x="2532904" y="5516682"/>
            <a:ext cx="935428" cy="874"/>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6E1EDA55-667D-4F32-AEFF-452D55C107FF}"/>
                  </a:ext>
                </a:extLst>
              </p:cNvPr>
              <p:cNvSpPr/>
              <p:nvPr/>
            </p:nvSpPr>
            <p:spPr>
              <a:xfrm>
                <a:off x="762801" y="4867524"/>
                <a:ext cx="494558"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i="1">
                              <a:solidFill>
                                <a:schemeClr val="accent5"/>
                              </a:solidFill>
                              <a:latin typeface="Cambria Math" panose="02040503050406030204" pitchFamily="18" charset="0"/>
                              <a:ea typeface="Cambria Math" panose="02040503050406030204" pitchFamily="18" charset="0"/>
                            </a:rPr>
                            <m:t>𝜌</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8" name="Rectangle 7">
                <a:extLst>
                  <a:ext uri="{FF2B5EF4-FFF2-40B4-BE49-F238E27FC236}">
                    <a16:creationId xmlns:a16="http://schemas.microsoft.com/office/drawing/2014/main" id="{6E1EDA55-667D-4F32-AEFF-452D55C107FF}"/>
                  </a:ext>
                </a:extLst>
              </p:cNvPr>
              <p:cNvSpPr>
                <a:spLocks noRot="1" noChangeAspect="1" noMove="1" noResize="1" noEditPoints="1" noAdjustHandles="1" noChangeArrowheads="1" noChangeShapeType="1" noTextEdit="1"/>
              </p:cNvSpPr>
              <p:nvPr/>
            </p:nvSpPr>
            <p:spPr>
              <a:xfrm>
                <a:off x="762801" y="4867524"/>
                <a:ext cx="494558" cy="338554"/>
              </a:xfrm>
              <a:prstGeom prst="rect">
                <a:avLst/>
              </a:prstGeom>
              <a:blipFill>
                <a:blip r:embed="rId8"/>
                <a:stretch>
                  <a:fillRect b="-3571"/>
                </a:stretch>
              </a:blipFill>
            </p:spPr>
            <p:txBody>
              <a:bodyPr/>
              <a:lstStyle/>
              <a:p>
                <a:r>
                  <a:rPr lang="en-US">
                    <a:noFill/>
                  </a:rPr>
                  <a:t> </a:t>
                </a:r>
              </a:p>
            </p:txBody>
          </p:sp>
        </mc:Fallback>
      </mc:AlternateContent>
      <p:sp>
        <p:nvSpPr>
          <p:cNvPr id="39" name="Freeform: Shape 38">
            <a:extLst>
              <a:ext uri="{FF2B5EF4-FFF2-40B4-BE49-F238E27FC236}">
                <a16:creationId xmlns:a16="http://schemas.microsoft.com/office/drawing/2014/main" id="{FAA5E759-4161-4DFA-9093-66DCD07FE799}"/>
              </a:ext>
            </a:extLst>
          </p:cNvPr>
          <p:cNvSpPr/>
          <p:nvPr/>
        </p:nvSpPr>
        <p:spPr>
          <a:xfrm flipH="1">
            <a:off x="7100084" y="4248783"/>
            <a:ext cx="694996" cy="1398970"/>
          </a:xfrm>
          <a:custGeom>
            <a:avLst/>
            <a:gdLst>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694944 w 900853"/>
              <a:gd name="connsiteY4" fmla="*/ 905256 h 1572781"/>
              <a:gd name="connsiteX5" fmla="*/ 566928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694944 w 900853"/>
              <a:gd name="connsiteY4" fmla="*/ 905256 h 1572781"/>
              <a:gd name="connsiteX5" fmla="*/ 594360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749808 w 900853"/>
              <a:gd name="connsiteY4" fmla="*/ 905256 h 1572781"/>
              <a:gd name="connsiteX5" fmla="*/ 594360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749808 w 900853"/>
              <a:gd name="connsiteY4" fmla="*/ 905256 h 1572781"/>
              <a:gd name="connsiteX5" fmla="*/ 374904 w 900853"/>
              <a:gd name="connsiteY5" fmla="*/ 1371600 h 1572781"/>
              <a:gd name="connsiteX6" fmla="*/ 0 w 900853"/>
              <a:gd name="connsiteY6" fmla="*/ 1572768 h 1572781"/>
              <a:gd name="connsiteX0" fmla="*/ 896112 w 906949"/>
              <a:gd name="connsiteY0" fmla="*/ 0 h 1572781"/>
              <a:gd name="connsiteX1" fmla="*/ 896112 w 906949"/>
              <a:gd name="connsiteY1" fmla="*/ 237744 h 1572781"/>
              <a:gd name="connsiteX2" fmla="*/ 896112 w 906949"/>
              <a:gd name="connsiteY2" fmla="*/ 457200 h 1572781"/>
              <a:gd name="connsiteX3" fmla="*/ 749808 w 906949"/>
              <a:gd name="connsiteY3" fmla="*/ 905256 h 1572781"/>
              <a:gd name="connsiteX4" fmla="*/ 374904 w 906949"/>
              <a:gd name="connsiteY4" fmla="*/ 1371600 h 1572781"/>
              <a:gd name="connsiteX5" fmla="*/ 0 w 906949"/>
              <a:gd name="connsiteY5" fmla="*/ 1572768 h 1572781"/>
              <a:gd name="connsiteX0" fmla="*/ 896112 w 915863"/>
              <a:gd name="connsiteY0" fmla="*/ 0 h 1572781"/>
              <a:gd name="connsiteX1" fmla="*/ 914400 w 915863"/>
              <a:gd name="connsiteY1" fmla="*/ 237744 h 1572781"/>
              <a:gd name="connsiteX2" fmla="*/ 896112 w 915863"/>
              <a:gd name="connsiteY2" fmla="*/ 457200 h 1572781"/>
              <a:gd name="connsiteX3" fmla="*/ 749808 w 915863"/>
              <a:gd name="connsiteY3" fmla="*/ 905256 h 1572781"/>
              <a:gd name="connsiteX4" fmla="*/ 374904 w 915863"/>
              <a:gd name="connsiteY4" fmla="*/ 1371600 h 1572781"/>
              <a:gd name="connsiteX5" fmla="*/ 0 w 915863"/>
              <a:gd name="connsiteY5" fmla="*/ 1572768 h 1572781"/>
              <a:gd name="connsiteX0" fmla="*/ 923544 w 923544"/>
              <a:gd name="connsiteY0" fmla="*/ 0 h 1572781"/>
              <a:gd name="connsiteX1" fmla="*/ 914400 w 923544"/>
              <a:gd name="connsiteY1" fmla="*/ 237744 h 1572781"/>
              <a:gd name="connsiteX2" fmla="*/ 896112 w 923544"/>
              <a:gd name="connsiteY2" fmla="*/ 457200 h 1572781"/>
              <a:gd name="connsiteX3" fmla="*/ 749808 w 923544"/>
              <a:gd name="connsiteY3" fmla="*/ 905256 h 1572781"/>
              <a:gd name="connsiteX4" fmla="*/ 374904 w 923544"/>
              <a:gd name="connsiteY4" fmla="*/ 1371600 h 1572781"/>
              <a:gd name="connsiteX5" fmla="*/ 0 w 923544"/>
              <a:gd name="connsiteY5" fmla="*/ 1572768 h 1572781"/>
              <a:gd name="connsiteX0" fmla="*/ 923544 w 925045"/>
              <a:gd name="connsiteY0" fmla="*/ 0 h 1572781"/>
              <a:gd name="connsiteX1" fmla="*/ 923544 w 925045"/>
              <a:gd name="connsiteY1" fmla="*/ 237744 h 1572781"/>
              <a:gd name="connsiteX2" fmla="*/ 896112 w 925045"/>
              <a:gd name="connsiteY2" fmla="*/ 457200 h 1572781"/>
              <a:gd name="connsiteX3" fmla="*/ 749808 w 925045"/>
              <a:gd name="connsiteY3" fmla="*/ 905256 h 1572781"/>
              <a:gd name="connsiteX4" fmla="*/ 374904 w 925045"/>
              <a:gd name="connsiteY4" fmla="*/ 1371600 h 1572781"/>
              <a:gd name="connsiteX5" fmla="*/ 0 w 925045"/>
              <a:gd name="connsiteY5" fmla="*/ 1572768 h 1572781"/>
              <a:gd name="connsiteX0" fmla="*/ 923544 w 925045"/>
              <a:gd name="connsiteY0" fmla="*/ 0 h 1572781"/>
              <a:gd name="connsiteX1" fmla="*/ 923544 w 925045"/>
              <a:gd name="connsiteY1" fmla="*/ 237744 h 1572781"/>
              <a:gd name="connsiteX2" fmla="*/ 896112 w 925045"/>
              <a:gd name="connsiteY2" fmla="*/ 457200 h 1572781"/>
              <a:gd name="connsiteX3" fmla="*/ 749808 w 925045"/>
              <a:gd name="connsiteY3" fmla="*/ 905256 h 1572781"/>
              <a:gd name="connsiteX4" fmla="*/ 374904 w 925045"/>
              <a:gd name="connsiteY4" fmla="*/ 1371600 h 1572781"/>
              <a:gd name="connsiteX5" fmla="*/ 0 w 925045"/>
              <a:gd name="connsiteY5" fmla="*/ 1572768 h 1572781"/>
              <a:gd name="connsiteX0" fmla="*/ 923544 w 923544"/>
              <a:gd name="connsiteY0" fmla="*/ 0 h 1572781"/>
              <a:gd name="connsiteX1" fmla="*/ 896112 w 923544"/>
              <a:gd name="connsiteY1" fmla="*/ 457200 h 1572781"/>
              <a:gd name="connsiteX2" fmla="*/ 749808 w 923544"/>
              <a:gd name="connsiteY2" fmla="*/ 905256 h 1572781"/>
              <a:gd name="connsiteX3" fmla="*/ 374904 w 923544"/>
              <a:gd name="connsiteY3" fmla="*/ 1371600 h 1572781"/>
              <a:gd name="connsiteX4" fmla="*/ 0 w 923544"/>
              <a:gd name="connsiteY4" fmla="*/ 1572768 h 1572781"/>
              <a:gd name="connsiteX0" fmla="*/ 923544 w 923544"/>
              <a:gd name="connsiteY0" fmla="*/ 0 h 1572781"/>
              <a:gd name="connsiteX1" fmla="*/ 896112 w 923544"/>
              <a:gd name="connsiteY1" fmla="*/ 457200 h 1572781"/>
              <a:gd name="connsiteX2" fmla="*/ 749808 w 923544"/>
              <a:gd name="connsiteY2" fmla="*/ 905256 h 1572781"/>
              <a:gd name="connsiteX3" fmla="*/ 594359 w 923544"/>
              <a:gd name="connsiteY3" fmla="*/ 1152144 h 1572781"/>
              <a:gd name="connsiteX4" fmla="*/ 374904 w 923544"/>
              <a:gd name="connsiteY4" fmla="*/ 1371600 h 1572781"/>
              <a:gd name="connsiteX5" fmla="*/ 0 w 923544"/>
              <a:gd name="connsiteY5" fmla="*/ 1572768 h 1572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3544" h="1572781">
                <a:moveTo>
                  <a:pt x="923544" y="0"/>
                </a:moveTo>
                <a:cubicBezTo>
                  <a:pt x="917829" y="95250"/>
                  <a:pt x="925068" y="306324"/>
                  <a:pt x="896112" y="457200"/>
                </a:cubicBezTo>
                <a:cubicBezTo>
                  <a:pt x="867156" y="568452"/>
                  <a:pt x="836676" y="752856"/>
                  <a:pt x="749808" y="905256"/>
                </a:cubicBezTo>
                <a:cubicBezTo>
                  <a:pt x="699516" y="1021080"/>
                  <a:pt x="656843" y="1074420"/>
                  <a:pt x="594359" y="1152144"/>
                </a:cubicBezTo>
                <a:cubicBezTo>
                  <a:pt x="531875" y="1229868"/>
                  <a:pt x="473964" y="1301496"/>
                  <a:pt x="374904" y="1371600"/>
                </a:cubicBezTo>
                <a:cubicBezTo>
                  <a:pt x="275844" y="1447800"/>
                  <a:pt x="56388" y="1574292"/>
                  <a:pt x="0" y="1572768"/>
                </a:cubicBezTo>
              </a:path>
            </a:pathLst>
          </a:custGeom>
          <a:noFill/>
          <a:ln w="38100">
            <a:gradFill>
              <a:gsLst>
                <a:gs pos="100000">
                  <a:schemeClr val="accent1">
                    <a:lumMod val="50000"/>
                  </a:schemeClr>
                </a:gs>
                <a:gs pos="0">
                  <a:srgbClr val="00B0F0"/>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0000"/>
              </a:solidFill>
            </a:endParaRPr>
          </a:p>
        </p:txBody>
      </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63DD6194-C433-4B18-A842-24B63ADE8930}"/>
                  </a:ext>
                </a:extLst>
              </p:cNvPr>
              <p:cNvSpPr txBox="1"/>
              <p:nvPr/>
            </p:nvSpPr>
            <p:spPr>
              <a:xfrm>
                <a:off x="7254270" y="4921707"/>
                <a:ext cx="847027"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accent5"/>
                          </a:solidFill>
                          <a:latin typeface="Cambria Math" panose="02040503050406030204" pitchFamily="18" charset="0"/>
                        </a:rPr>
                        <m:t>𝑇</m:t>
                      </m:r>
                      <m:r>
                        <a:rPr lang="en-US" sz="1600" b="0" i="1" smtClean="0">
                          <a:solidFill>
                            <a:schemeClr val="accent5"/>
                          </a:solidFill>
                          <a:latin typeface="Cambria Math" panose="02040503050406030204" pitchFamily="18" charset="0"/>
                        </a:rPr>
                        <m:t>(</m:t>
                      </m:r>
                      <m:r>
                        <a:rPr lang="en-US" sz="1600" b="0" i="1" smtClean="0">
                          <a:solidFill>
                            <a:schemeClr val="accent5"/>
                          </a:solidFill>
                          <a:latin typeface="Cambria Math" panose="02040503050406030204" pitchFamily="18" charset="0"/>
                        </a:rPr>
                        <m:t>𝑥</m:t>
                      </m:r>
                      <m:r>
                        <a:rPr lang="en-US" sz="1600" b="0" i="1" smtClean="0">
                          <a:solidFill>
                            <a:schemeClr val="accent5"/>
                          </a:solidFill>
                          <a:latin typeface="Cambria Math" panose="02040503050406030204" pitchFamily="18" charset="0"/>
                        </a:rPr>
                        <m:t>,</m:t>
                      </m:r>
                      <m:r>
                        <a:rPr lang="en-US" sz="1600" b="0" i="1" smtClean="0">
                          <a:solidFill>
                            <a:schemeClr val="accent5"/>
                          </a:solidFill>
                          <a:latin typeface="Cambria Math" panose="02040503050406030204" pitchFamily="18" charset="0"/>
                        </a:rPr>
                        <m:t>𝑦</m:t>
                      </m:r>
                      <m:r>
                        <a:rPr lang="en-US" sz="1600" b="0" i="1" smtClean="0">
                          <a:solidFill>
                            <a:schemeClr val="accent5"/>
                          </a:solidFill>
                          <a:latin typeface="Cambria Math" panose="02040503050406030204" pitchFamily="18" charset="0"/>
                        </a:rPr>
                        <m:t>)</m:t>
                      </m:r>
                    </m:oMath>
                  </m:oMathPara>
                </a14:m>
                <a:endParaRPr lang="en-US" sz="1600">
                  <a:solidFill>
                    <a:schemeClr val="accent5"/>
                  </a:solidFill>
                </a:endParaRPr>
              </a:p>
            </p:txBody>
          </p:sp>
        </mc:Choice>
        <mc:Fallback xmlns="">
          <p:sp>
            <p:nvSpPr>
              <p:cNvPr id="41" name="TextBox 40">
                <a:extLst>
                  <a:ext uri="{FF2B5EF4-FFF2-40B4-BE49-F238E27FC236}">
                    <a16:creationId xmlns:a16="http://schemas.microsoft.com/office/drawing/2014/main" id="{63DD6194-C433-4B18-A842-24B63ADE8930}"/>
                  </a:ext>
                </a:extLst>
              </p:cNvPr>
              <p:cNvSpPr txBox="1">
                <a:spLocks noRot="1" noChangeAspect="1" noMove="1" noResize="1" noEditPoints="1" noAdjustHandles="1" noChangeArrowheads="1" noChangeShapeType="1" noTextEdit="1"/>
              </p:cNvSpPr>
              <p:nvPr/>
            </p:nvSpPr>
            <p:spPr>
              <a:xfrm>
                <a:off x="7254270" y="4921707"/>
                <a:ext cx="847027" cy="338554"/>
              </a:xfrm>
              <a:prstGeom prst="rect">
                <a:avLst/>
              </a:prstGeom>
              <a:blipFill>
                <a:blip r:embed="rId9"/>
                <a:stretch>
                  <a:fillRect b="-89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Rectangle 44">
                <a:extLst>
                  <a:ext uri="{FF2B5EF4-FFF2-40B4-BE49-F238E27FC236}">
                    <a16:creationId xmlns:a16="http://schemas.microsoft.com/office/drawing/2014/main" id="{CF0747A4-7CDF-4A7A-BE8C-513E7058D60C}"/>
                  </a:ext>
                </a:extLst>
              </p:cNvPr>
              <p:cNvSpPr/>
              <p:nvPr/>
            </p:nvSpPr>
            <p:spPr>
              <a:xfrm>
                <a:off x="6633585" y="4100395"/>
                <a:ext cx="480964"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rgbClr val="00B0F0"/>
                              </a:solidFill>
                              <a:latin typeface="Cambria Math" panose="02040503050406030204" pitchFamily="18" charset="0"/>
                            </a:rPr>
                          </m:ctrlPr>
                        </m:sSubPr>
                        <m:e>
                          <m:r>
                            <a:rPr lang="en-US" sz="1600" b="0" i="1" smtClean="0">
                              <a:solidFill>
                                <a:srgbClr val="00B0F0"/>
                              </a:solidFill>
                              <a:latin typeface="Cambria Math" panose="02040503050406030204" pitchFamily="18" charset="0"/>
                            </a:rPr>
                            <m:t>𝑇</m:t>
                          </m:r>
                        </m:e>
                        <m:sub>
                          <m:r>
                            <a:rPr lang="en-US" sz="1600" i="1" smtClean="0">
                              <a:solidFill>
                                <a:srgbClr val="00B0F0"/>
                              </a:solidFill>
                              <a:latin typeface="Cambria Math" panose="02040503050406030204" pitchFamily="18" charset="0"/>
                              <a:ea typeface="Cambria Math" panose="02040503050406030204" pitchFamily="18" charset="0"/>
                            </a:rPr>
                            <m:t>∞</m:t>
                          </m:r>
                        </m:sub>
                      </m:sSub>
                    </m:oMath>
                  </m:oMathPara>
                </a14:m>
                <a:endParaRPr lang="en-US" sz="1600">
                  <a:solidFill>
                    <a:srgbClr val="00B0F0"/>
                  </a:solidFill>
                </a:endParaRPr>
              </a:p>
            </p:txBody>
          </p:sp>
        </mc:Choice>
        <mc:Fallback xmlns="">
          <p:sp>
            <p:nvSpPr>
              <p:cNvPr id="45" name="Rectangle 44">
                <a:extLst>
                  <a:ext uri="{FF2B5EF4-FFF2-40B4-BE49-F238E27FC236}">
                    <a16:creationId xmlns:a16="http://schemas.microsoft.com/office/drawing/2014/main" id="{CF0747A4-7CDF-4A7A-BE8C-513E7058D60C}"/>
                  </a:ext>
                </a:extLst>
              </p:cNvPr>
              <p:cNvSpPr>
                <a:spLocks noRot="1" noChangeAspect="1" noMove="1" noResize="1" noEditPoints="1" noAdjustHandles="1" noChangeArrowheads="1" noChangeShapeType="1" noTextEdit="1"/>
              </p:cNvSpPr>
              <p:nvPr/>
            </p:nvSpPr>
            <p:spPr>
              <a:xfrm>
                <a:off x="6633585" y="4100395"/>
                <a:ext cx="480964" cy="338554"/>
              </a:xfrm>
              <a:prstGeom prst="rect">
                <a:avLst/>
              </a:prstGeom>
              <a:blipFill>
                <a:blip r:embed="rId10"/>
                <a:stretch>
                  <a:fillRect/>
                </a:stretch>
              </a:blipFill>
            </p:spPr>
            <p:txBody>
              <a:bodyPr/>
              <a:lstStyle/>
              <a:p>
                <a:r>
                  <a:rPr lang="en-US">
                    <a:noFill/>
                  </a:rPr>
                  <a:t> </a:t>
                </a:r>
              </a:p>
            </p:txBody>
          </p:sp>
        </mc:Fallback>
      </mc:AlternateContent>
      <p:cxnSp>
        <p:nvCxnSpPr>
          <p:cNvPr id="46" name="Straight Connector 45">
            <a:extLst>
              <a:ext uri="{FF2B5EF4-FFF2-40B4-BE49-F238E27FC236}">
                <a16:creationId xmlns:a16="http://schemas.microsoft.com/office/drawing/2014/main" id="{7185EFC0-65DF-4952-8EB8-AF6B6C5E426E}"/>
              </a:ext>
            </a:extLst>
          </p:cNvPr>
          <p:cNvCxnSpPr>
            <a:cxnSpLocks/>
          </p:cNvCxnSpPr>
          <p:nvPr/>
        </p:nvCxnSpPr>
        <p:spPr>
          <a:xfrm>
            <a:off x="7095569" y="4253206"/>
            <a:ext cx="0" cy="1410072"/>
          </a:xfrm>
          <a:prstGeom prst="line">
            <a:avLst/>
          </a:prstGeom>
          <a:ln w="1905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9" name="Rectangle 48">
                <a:extLst>
                  <a:ext uri="{FF2B5EF4-FFF2-40B4-BE49-F238E27FC236}">
                    <a16:creationId xmlns:a16="http://schemas.microsoft.com/office/drawing/2014/main" id="{8974727A-AD3A-45B1-9ECD-63E3ECE3CCF0}"/>
                  </a:ext>
                </a:extLst>
              </p:cNvPr>
              <p:cNvSpPr/>
              <p:nvPr/>
            </p:nvSpPr>
            <p:spPr>
              <a:xfrm>
                <a:off x="8407515" y="4000840"/>
                <a:ext cx="699166"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rPr>
                          </m:ctrlPr>
                        </m:sSubPr>
                        <m:e>
                          <m:r>
                            <a:rPr lang="en-US" sz="1600" i="1" smtClean="0">
                              <a:solidFill>
                                <a:schemeClr val="accent5"/>
                              </a:solidFill>
                              <a:latin typeface="Cambria Math" panose="02040503050406030204" pitchFamily="18" charset="0"/>
                              <a:ea typeface="Cambria Math" panose="02040503050406030204" pitchFamily="18" charset="0"/>
                            </a:rPr>
                            <m:t>𝛿</m:t>
                          </m:r>
                        </m:e>
                        <m:sub>
                          <m:r>
                            <a:rPr lang="en-US" sz="1600" b="0" i="1" smtClean="0">
                              <a:solidFill>
                                <a:schemeClr val="accent5"/>
                              </a:solidFill>
                              <a:latin typeface="Cambria Math" panose="02040503050406030204" pitchFamily="18" charset="0"/>
                            </a:rPr>
                            <m:t>𝑡</m:t>
                          </m:r>
                        </m:sub>
                      </m:sSub>
                      <m:r>
                        <a:rPr lang="en-US" sz="1600" b="0" i="1" smtClean="0">
                          <a:solidFill>
                            <a:schemeClr val="accent5"/>
                          </a:solidFill>
                          <a:latin typeface="Cambria Math" panose="02040503050406030204" pitchFamily="18" charset="0"/>
                        </a:rPr>
                        <m:t>(</m:t>
                      </m:r>
                      <m:r>
                        <a:rPr lang="en-US" sz="1600" b="0" i="1" smtClean="0">
                          <a:solidFill>
                            <a:schemeClr val="accent5"/>
                          </a:solidFill>
                          <a:latin typeface="Cambria Math" panose="02040503050406030204" pitchFamily="18" charset="0"/>
                        </a:rPr>
                        <m:t>𝑥</m:t>
                      </m:r>
                      <m:r>
                        <a:rPr lang="en-US" sz="1600" b="0" i="1" smtClean="0">
                          <a:solidFill>
                            <a:schemeClr val="accent5"/>
                          </a:solidFill>
                          <a:latin typeface="Cambria Math" panose="02040503050406030204" pitchFamily="18" charset="0"/>
                        </a:rPr>
                        <m:t>)</m:t>
                      </m:r>
                    </m:oMath>
                  </m:oMathPara>
                </a14:m>
                <a:endParaRPr lang="en-US" sz="1600">
                  <a:solidFill>
                    <a:schemeClr val="accent5"/>
                  </a:solidFill>
                </a:endParaRPr>
              </a:p>
            </p:txBody>
          </p:sp>
        </mc:Choice>
        <mc:Fallback xmlns="">
          <p:sp>
            <p:nvSpPr>
              <p:cNvPr id="49" name="Rectangle 48">
                <a:extLst>
                  <a:ext uri="{FF2B5EF4-FFF2-40B4-BE49-F238E27FC236}">
                    <a16:creationId xmlns:a16="http://schemas.microsoft.com/office/drawing/2014/main" id="{8974727A-AD3A-45B1-9ECD-63E3ECE3CCF0}"/>
                  </a:ext>
                </a:extLst>
              </p:cNvPr>
              <p:cNvSpPr>
                <a:spLocks noRot="1" noChangeAspect="1" noMove="1" noResize="1" noEditPoints="1" noAdjustHandles="1" noChangeArrowheads="1" noChangeShapeType="1" noTextEdit="1"/>
              </p:cNvSpPr>
              <p:nvPr/>
            </p:nvSpPr>
            <p:spPr>
              <a:xfrm>
                <a:off x="8407515" y="4000840"/>
                <a:ext cx="699166" cy="338554"/>
              </a:xfrm>
              <a:prstGeom prst="rect">
                <a:avLst/>
              </a:prstGeom>
              <a:blipFill>
                <a:blip r:embed="rId11"/>
                <a:stretch>
                  <a:fillRect b="-89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Rectangle 50">
                <a:extLst>
                  <a:ext uri="{FF2B5EF4-FFF2-40B4-BE49-F238E27FC236}">
                    <a16:creationId xmlns:a16="http://schemas.microsoft.com/office/drawing/2014/main" id="{F86B0444-C1D5-499C-81C3-889FDBF64C34}"/>
                  </a:ext>
                </a:extLst>
              </p:cNvPr>
              <p:cNvSpPr/>
              <p:nvPr/>
            </p:nvSpPr>
            <p:spPr>
              <a:xfrm>
                <a:off x="7848600" y="5324724"/>
                <a:ext cx="408702"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1">
                                  <a:lumMod val="50000"/>
                                </a:schemeClr>
                              </a:solidFill>
                              <a:latin typeface="Cambria Math" panose="02040503050406030204" pitchFamily="18" charset="0"/>
                            </a:rPr>
                          </m:ctrlPr>
                        </m:sSubPr>
                        <m:e>
                          <m:r>
                            <a:rPr lang="en-US" sz="1600" b="0" i="1" smtClean="0">
                              <a:solidFill>
                                <a:schemeClr val="accent1">
                                  <a:lumMod val="50000"/>
                                </a:schemeClr>
                              </a:solidFill>
                              <a:latin typeface="Cambria Math" panose="02040503050406030204" pitchFamily="18" charset="0"/>
                            </a:rPr>
                            <m:t>𝑇</m:t>
                          </m:r>
                        </m:e>
                        <m:sub>
                          <m:r>
                            <a:rPr lang="en-US" sz="1600" b="0" i="1" smtClean="0">
                              <a:solidFill>
                                <a:schemeClr val="accent1">
                                  <a:lumMod val="50000"/>
                                </a:schemeClr>
                              </a:solidFill>
                              <a:latin typeface="Cambria Math" panose="02040503050406030204" pitchFamily="18" charset="0"/>
                            </a:rPr>
                            <m:t>𝑠</m:t>
                          </m:r>
                        </m:sub>
                      </m:sSub>
                    </m:oMath>
                  </m:oMathPara>
                </a14:m>
                <a:endParaRPr lang="en-US" sz="1600">
                  <a:solidFill>
                    <a:schemeClr val="accent1">
                      <a:lumMod val="50000"/>
                    </a:schemeClr>
                  </a:solidFill>
                </a:endParaRPr>
              </a:p>
            </p:txBody>
          </p:sp>
        </mc:Choice>
        <mc:Fallback xmlns="">
          <p:sp>
            <p:nvSpPr>
              <p:cNvPr id="51" name="Rectangle 50">
                <a:extLst>
                  <a:ext uri="{FF2B5EF4-FFF2-40B4-BE49-F238E27FC236}">
                    <a16:creationId xmlns:a16="http://schemas.microsoft.com/office/drawing/2014/main" id="{F86B0444-C1D5-499C-81C3-889FDBF64C34}"/>
                  </a:ext>
                </a:extLst>
              </p:cNvPr>
              <p:cNvSpPr>
                <a:spLocks noRot="1" noChangeAspect="1" noMove="1" noResize="1" noEditPoints="1" noAdjustHandles="1" noChangeArrowheads="1" noChangeShapeType="1" noTextEdit="1"/>
              </p:cNvSpPr>
              <p:nvPr/>
            </p:nvSpPr>
            <p:spPr>
              <a:xfrm>
                <a:off x="7848600" y="5324724"/>
                <a:ext cx="408702" cy="338554"/>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Rectangle 52">
                <a:extLst>
                  <a:ext uri="{FF2B5EF4-FFF2-40B4-BE49-F238E27FC236}">
                    <a16:creationId xmlns:a16="http://schemas.microsoft.com/office/drawing/2014/main" id="{C574A3CD-DBE8-4E09-B5FD-033DA3553577}"/>
                  </a:ext>
                </a:extLst>
              </p:cNvPr>
              <p:cNvSpPr/>
              <p:nvPr/>
            </p:nvSpPr>
            <p:spPr>
              <a:xfrm>
                <a:off x="5486400" y="1109558"/>
                <a:ext cx="1847008" cy="723494"/>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𝑇</m:t>
                          </m:r>
                        </m:e>
                        <m:sup>
                          <m:r>
                            <a:rPr lang="en-US" b="0" i="1" smtClean="0">
                              <a:latin typeface="Cambria Math" panose="02040503050406030204" pitchFamily="18" charset="0"/>
                            </a:rPr>
                            <m:t>∗</m:t>
                          </m:r>
                        </m:sup>
                      </m:sSup>
                      <m:r>
                        <a:rPr lang="en-US" b="0" i="1" smtClean="0">
                          <a:latin typeface="Cambria Math" panose="02040503050406030204" pitchFamily="18" charset="0"/>
                        </a:rPr>
                        <m:t>=</m:t>
                      </m:r>
                      <m:f>
                        <m:fPr>
                          <m:ctrlPr>
                            <a:rPr lang="en-US" b="0" i="1" smtClean="0">
                              <a:latin typeface="Cambria Math" panose="02040503050406030204" pitchFamily="18" charset="0"/>
                            </a:rPr>
                          </m:ctrlPr>
                        </m:fPr>
                        <m:num>
                          <m:d>
                            <m:dPr>
                              <m:ctrlPr>
                                <a:rPr lang="en-US" b="0" i="1" smtClean="0">
                                  <a:latin typeface="Cambria Math" panose="02040503050406030204" pitchFamily="18" charset="0"/>
                                </a:rPr>
                              </m:ctrlPr>
                            </m:dPr>
                            <m:e>
                              <m:r>
                                <a:rPr lang="en-US" b="0" i="1" smtClean="0">
                                  <a:latin typeface="Cambria Math" panose="02040503050406030204" pitchFamily="18" charset="0"/>
                                </a:rPr>
                                <m:t>𝑇</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𝑠</m:t>
                                  </m:r>
                                </m:sub>
                              </m:sSub>
                            </m:e>
                          </m:d>
                        </m:num>
                        <m:den>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ea typeface="Cambria Math" panose="02040503050406030204" pitchFamily="18" charset="0"/>
                                    </a:rPr>
                                    <m:t>∞</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𝑠</m:t>
                                  </m:r>
                                </m:sub>
                              </m:sSub>
                            </m:e>
                          </m:d>
                        </m:den>
                      </m:f>
                    </m:oMath>
                  </m:oMathPara>
                </a14:m>
                <a:endParaRPr i="1">
                  <a:latin typeface="Cambria Math" panose="02040503050406030204" pitchFamily="18" charset="0"/>
                </a:endParaRPr>
              </a:p>
            </p:txBody>
          </p:sp>
        </mc:Choice>
        <mc:Fallback xmlns="">
          <p:sp>
            <p:nvSpPr>
              <p:cNvPr id="53" name="Rectangle 52">
                <a:extLst>
                  <a:ext uri="{FF2B5EF4-FFF2-40B4-BE49-F238E27FC236}">
                    <a16:creationId xmlns:a16="http://schemas.microsoft.com/office/drawing/2014/main" id="{C574A3CD-DBE8-4E09-B5FD-033DA3553577}"/>
                  </a:ext>
                </a:extLst>
              </p:cNvPr>
              <p:cNvSpPr>
                <a:spLocks noRot="1" noChangeAspect="1" noMove="1" noResize="1" noEditPoints="1" noAdjustHandles="1" noChangeArrowheads="1" noChangeShapeType="1" noTextEdit="1"/>
              </p:cNvSpPr>
              <p:nvPr/>
            </p:nvSpPr>
            <p:spPr>
              <a:xfrm>
                <a:off x="5486400" y="1109558"/>
                <a:ext cx="1847008" cy="723494"/>
              </a:xfrm>
              <a:prstGeom prst="rect">
                <a:avLst/>
              </a:prstGeom>
              <a:blipFill>
                <a:blip r:embed="rId13"/>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Content Placeholder 2">
                <a:extLst>
                  <a:ext uri="{FF2B5EF4-FFF2-40B4-BE49-F238E27FC236}">
                    <a16:creationId xmlns:a16="http://schemas.microsoft.com/office/drawing/2014/main" id="{FB1F24DD-1770-4428-8969-3FC2B54F81B4}"/>
                  </a:ext>
                </a:extLst>
              </p:cNvPr>
              <p:cNvSpPr txBox="1">
                <a:spLocks/>
              </p:cNvSpPr>
              <p:nvPr/>
            </p:nvSpPr>
            <p:spPr>
              <a:xfrm>
                <a:off x="602439" y="1946428"/>
                <a:ext cx="10827560" cy="857242"/>
              </a:xfrm>
              <a:prstGeom prst="rect">
                <a:avLst/>
              </a:prstGeom>
            </p:spPr>
            <p:txBody>
              <a:bodyPr>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1800"/>
                  </a:spcBef>
                </a:pPr>
                <a:r>
                  <a:rPr lang="en-US" sz="1800">
                    <a:latin typeface="+mn-lt"/>
                    <a:cs typeface="Segoe UI" panose="020B0502040204020203" pitchFamily="34" charset="0"/>
                  </a:rPr>
                  <a:t>The thermal boundary layer equation is transformed into the following ODE. This equation is dependent on the hydrodynamic conditions, </a:t>
                </a:r>
                <a14:m>
                  <m:oMath xmlns:m="http://schemas.openxmlformats.org/officeDocument/2006/math">
                    <m:r>
                      <a:rPr lang="en-US" sz="1800" b="0" i="1" smtClean="0">
                        <a:latin typeface="Cambria Math" panose="02040503050406030204" pitchFamily="18" charset="0"/>
                        <a:cs typeface="Segoe UI" panose="020B0502040204020203" pitchFamily="34" charset="0"/>
                      </a:rPr>
                      <m:t>𝑓</m:t>
                    </m:r>
                    <m:d>
                      <m:dPr>
                        <m:ctrlPr>
                          <a:rPr lang="en-US" sz="1800" b="0" i="1" smtClean="0">
                            <a:latin typeface="Cambria Math" panose="02040503050406030204" pitchFamily="18" charset="0"/>
                            <a:cs typeface="Segoe UI" panose="020B0502040204020203" pitchFamily="34" charset="0"/>
                          </a:rPr>
                        </m:ctrlPr>
                      </m:dPr>
                      <m:e>
                        <m:r>
                          <a:rPr lang="en-US" sz="1800" b="0" i="1" smtClean="0">
                            <a:latin typeface="Cambria Math" panose="02040503050406030204" pitchFamily="18" charset="0"/>
                            <a:cs typeface="Segoe UI" panose="020B0502040204020203" pitchFamily="34" charset="0"/>
                          </a:rPr>
                          <m:t>𝜂</m:t>
                        </m:r>
                      </m:e>
                    </m:d>
                  </m:oMath>
                </a14:m>
                <a:r>
                  <a:rPr lang="en-US" sz="1800">
                    <a:latin typeface="+mn-lt"/>
                    <a:cs typeface="Segoe UI" panose="020B0502040204020203" pitchFamily="34" charset="0"/>
                  </a:rPr>
                  <a:t>.</a:t>
                </a:r>
              </a:p>
            </p:txBody>
          </p:sp>
        </mc:Choice>
        <mc:Fallback xmlns="">
          <p:sp>
            <p:nvSpPr>
              <p:cNvPr id="55" name="Content Placeholder 2">
                <a:extLst>
                  <a:ext uri="{FF2B5EF4-FFF2-40B4-BE49-F238E27FC236}">
                    <a16:creationId xmlns:a16="http://schemas.microsoft.com/office/drawing/2014/main" id="{FB1F24DD-1770-4428-8969-3FC2B54F81B4}"/>
                  </a:ext>
                </a:extLst>
              </p:cNvPr>
              <p:cNvSpPr txBox="1">
                <a:spLocks noRot="1" noChangeAspect="1" noMove="1" noResize="1" noEditPoints="1" noAdjustHandles="1" noChangeArrowheads="1" noChangeShapeType="1" noTextEdit="1"/>
              </p:cNvSpPr>
              <p:nvPr/>
            </p:nvSpPr>
            <p:spPr>
              <a:xfrm>
                <a:off x="602439" y="1946428"/>
                <a:ext cx="10827560" cy="857242"/>
              </a:xfrm>
              <a:prstGeom prst="rect">
                <a:avLst/>
              </a:prstGeom>
              <a:blipFill>
                <a:blip r:embed="rId14"/>
                <a:stretch>
                  <a:fillRect l="-394" t="-63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Rectangle 56">
                <a:extLst>
                  <a:ext uri="{FF2B5EF4-FFF2-40B4-BE49-F238E27FC236}">
                    <a16:creationId xmlns:a16="http://schemas.microsoft.com/office/drawing/2014/main" id="{11676E41-0225-4262-9670-EEFFED9AEA91}"/>
                  </a:ext>
                </a:extLst>
              </p:cNvPr>
              <p:cNvSpPr/>
              <p:nvPr/>
            </p:nvSpPr>
            <p:spPr>
              <a:xfrm>
                <a:off x="4653746" y="2590800"/>
                <a:ext cx="2884508" cy="723494"/>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panose="02040503050406030204" pitchFamily="18" charset="0"/>
                                </a:rPr>
                                <m:t>𝑑</m:t>
                              </m:r>
                            </m:e>
                            <m:sup>
                              <m:r>
                                <a:rPr lang="en-US" b="0" i="1" smtClean="0">
                                  <a:latin typeface="Cambria Math" panose="02040503050406030204" pitchFamily="18" charset="0"/>
                                </a:rPr>
                                <m:t>2</m:t>
                              </m:r>
                            </m:sup>
                          </m:sSup>
                          <m:sSup>
                            <m:sSupPr>
                              <m:ctrlPr>
                                <a:rPr lang="en-US" i="1" smtClean="0">
                                  <a:latin typeface="Cambria Math" panose="02040503050406030204" pitchFamily="18" charset="0"/>
                                </a:rPr>
                              </m:ctrlPr>
                            </m:sSupPr>
                            <m:e>
                              <m:r>
                                <a:rPr lang="en-US" b="0" i="1" smtClean="0">
                                  <a:latin typeface="Cambria Math" panose="02040503050406030204" pitchFamily="18" charset="0"/>
                                </a:rPr>
                                <m:t>𝑇</m:t>
                              </m:r>
                            </m:e>
                            <m:sup>
                              <m:r>
                                <a:rPr lang="en-US" b="0" i="1" smtClean="0">
                                  <a:latin typeface="Cambria Math" panose="02040503050406030204" pitchFamily="18" charset="0"/>
                                </a:rPr>
                                <m:t>∗</m:t>
                              </m:r>
                            </m:sup>
                          </m:sSup>
                        </m:num>
                        <m:den>
                          <m:sSup>
                            <m:sSupPr>
                              <m:ctrlPr>
                                <a:rPr lang="en-US" i="1" smtClean="0">
                                  <a:latin typeface="Cambria Math" panose="02040503050406030204" pitchFamily="18" charset="0"/>
                                </a:rPr>
                              </m:ctrlPr>
                            </m:sSupPr>
                            <m:e>
                              <m:r>
                                <a:rPr lang="en-US" b="0" i="1" smtClean="0">
                                  <a:latin typeface="Cambria Math" panose="02040503050406030204" pitchFamily="18" charset="0"/>
                                </a:rPr>
                                <m:t>𝑑</m:t>
                              </m:r>
                              <m:r>
                                <a:rPr lang="en-US" b="0" i="1" smtClean="0">
                                  <a:latin typeface="Cambria Math" panose="02040503050406030204" pitchFamily="18" charset="0"/>
                                </a:rPr>
                                <m:t>𝜂</m:t>
                              </m:r>
                            </m:e>
                            <m:sup>
                              <m:r>
                                <a:rPr lang="en-US" b="0" i="1" smtClean="0">
                                  <a:latin typeface="Cambria Math" panose="02040503050406030204" pitchFamily="18" charset="0"/>
                                </a:rPr>
                                <m:t>2</m:t>
                              </m:r>
                            </m:sup>
                          </m:sSup>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𝑃𝑟</m:t>
                          </m:r>
                        </m:num>
                        <m:den>
                          <m:r>
                            <a:rPr lang="en-US" b="0" i="1" smtClean="0">
                              <a:latin typeface="Cambria Math" panose="02040503050406030204" pitchFamily="18" charset="0"/>
                            </a:rPr>
                            <m:t>2</m:t>
                          </m:r>
                        </m:den>
                      </m:f>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𝜂</m:t>
                          </m:r>
                        </m:e>
                      </m:d>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𝑑𝑇</m:t>
                              </m:r>
                            </m:e>
                            <m:sup>
                              <m:r>
                                <a:rPr lang="en-US" b="0" i="1" smtClean="0">
                                  <a:latin typeface="Cambria Math" panose="02040503050406030204" pitchFamily="18" charset="0"/>
                                </a:rPr>
                                <m:t>∗</m:t>
                              </m:r>
                            </m:sup>
                          </m:sSup>
                        </m:num>
                        <m:den>
                          <m:r>
                            <a:rPr lang="en-US" b="0" i="1" smtClean="0">
                              <a:latin typeface="Cambria Math" panose="02040503050406030204" pitchFamily="18" charset="0"/>
                            </a:rPr>
                            <m:t>𝑑</m:t>
                          </m:r>
                          <m:r>
                            <a:rPr lang="en-US" b="0" i="1" smtClean="0">
                              <a:latin typeface="Cambria Math" panose="02040503050406030204" pitchFamily="18" charset="0"/>
                            </a:rPr>
                            <m:t>𝜂</m:t>
                          </m:r>
                        </m:den>
                      </m:f>
                      <m:r>
                        <a:rPr lang="en-US" b="0" i="1" smtClean="0">
                          <a:latin typeface="Cambria Math" panose="02040503050406030204" pitchFamily="18" charset="0"/>
                        </a:rPr>
                        <m:t>=0</m:t>
                      </m:r>
                    </m:oMath>
                  </m:oMathPara>
                </a14:m>
                <a:endParaRPr i="1">
                  <a:latin typeface="Cambria Math" panose="02040503050406030204" pitchFamily="18" charset="0"/>
                </a:endParaRPr>
              </a:p>
            </p:txBody>
          </p:sp>
        </mc:Choice>
        <mc:Fallback xmlns="">
          <p:sp>
            <p:nvSpPr>
              <p:cNvPr id="57" name="Rectangle 56">
                <a:extLst>
                  <a:ext uri="{FF2B5EF4-FFF2-40B4-BE49-F238E27FC236}">
                    <a16:creationId xmlns:a16="http://schemas.microsoft.com/office/drawing/2014/main" id="{11676E41-0225-4262-9670-EEFFED9AEA91}"/>
                  </a:ext>
                </a:extLst>
              </p:cNvPr>
              <p:cNvSpPr>
                <a:spLocks noRot="1" noChangeAspect="1" noMove="1" noResize="1" noEditPoints="1" noAdjustHandles="1" noChangeArrowheads="1" noChangeShapeType="1" noTextEdit="1"/>
              </p:cNvSpPr>
              <p:nvPr/>
            </p:nvSpPr>
            <p:spPr>
              <a:xfrm>
                <a:off x="4653746" y="2590800"/>
                <a:ext cx="2884508" cy="723494"/>
              </a:xfrm>
              <a:prstGeom prst="rect">
                <a:avLst/>
              </a:prstGeom>
              <a:blipFill>
                <a:blip r:embed="rId15"/>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59" name="Content Placeholder 2">
            <a:extLst>
              <a:ext uri="{FF2B5EF4-FFF2-40B4-BE49-F238E27FC236}">
                <a16:creationId xmlns:a16="http://schemas.microsoft.com/office/drawing/2014/main" id="{60A25C46-C635-4E02-811D-1B0DE05D64CC}"/>
              </a:ext>
            </a:extLst>
          </p:cNvPr>
          <p:cNvSpPr txBox="1">
            <a:spLocks/>
          </p:cNvSpPr>
          <p:nvPr/>
        </p:nvSpPr>
        <p:spPr>
          <a:xfrm>
            <a:off x="609600" y="3503606"/>
            <a:ext cx="10827560" cy="458794"/>
          </a:xfrm>
          <a:prstGeom prst="rect">
            <a:avLst/>
          </a:prstGeom>
        </p:spPr>
        <p:txBody>
          <a:bodyPr>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1800"/>
              </a:spcBef>
            </a:pPr>
            <a:r>
              <a:rPr lang="en-US" sz="1800">
                <a:latin typeface="+mn-lt"/>
                <a:cs typeface="Segoe UI" panose="020B0502040204020203" pitchFamily="34" charset="0"/>
              </a:rPr>
              <a:t>The corresponding boundary conditions are:</a:t>
            </a:r>
          </a:p>
        </p:txBody>
      </p:sp>
      <mc:AlternateContent xmlns:mc="http://schemas.openxmlformats.org/markup-compatibility/2006" xmlns:a14="http://schemas.microsoft.com/office/drawing/2010/main">
        <mc:Choice Requires="a14">
          <p:sp>
            <p:nvSpPr>
              <p:cNvPr id="61" name="Rectangle 60">
                <a:extLst>
                  <a:ext uri="{FF2B5EF4-FFF2-40B4-BE49-F238E27FC236}">
                    <a16:creationId xmlns:a16="http://schemas.microsoft.com/office/drawing/2014/main" id="{C27425E3-97B8-46CF-A619-2ACD642E0E5A}"/>
                  </a:ext>
                </a:extLst>
              </p:cNvPr>
              <p:cNvSpPr/>
              <p:nvPr/>
            </p:nvSpPr>
            <p:spPr>
              <a:xfrm>
                <a:off x="5334000" y="3465885"/>
                <a:ext cx="1447800" cy="420315"/>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𝑇</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0</m:t>
                          </m:r>
                        </m:e>
                      </m:d>
                      <m:r>
                        <a:rPr lang="en-US" b="0" i="1" smtClean="0">
                          <a:latin typeface="Cambria Math" panose="02040503050406030204" pitchFamily="18" charset="0"/>
                        </a:rPr>
                        <m:t>=0</m:t>
                      </m:r>
                    </m:oMath>
                  </m:oMathPara>
                </a14:m>
                <a:endParaRPr i="1">
                  <a:latin typeface="Cambria Math" panose="02040503050406030204" pitchFamily="18" charset="0"/>
                </a:endParaRPr>
              </a:p>
            </p:txBody>
          </p:sp>
        </mc:Choice>
        <mc:Fallback xmlns="">
          <p:sp>
            <p:nvSpPr>
              <p:cNvPr id="61" name="Rectangle 60">
                <a:extLst>
                  <a:ext uri="{FF2B5EF4-FFF2-40B4-BE49-F238E27FC236}">
                    <a16:creationId xmlns:a16="http://schemas.microsoft.com/office/drawing/2014/main" id="{C27425E3-97B8-46CF-A619-2ACD642E0E5A}"/>
                  </a:ext>
                </a:extLst>
              </p:cNvPr>
              <p:cNvSpPr>
                <a:spLocks noRot="1" noChangeAspect="1" noMove="1" noResize="1" noEditPoints="1" noAdjustHandles="1" noChangeArrowheads="1" noChangeShapeType="1" noTextEdit="1"/>
              </p:cNvSpPr>
              <p:nvPr/>
            </p:nvSpPr>
            <p:spPr>
              <a:xfrm>
                <a:off x="5334000" y="3465885"/>
                <a:ext cx="1447800" cy="420315"/>
              </a:xfrm>
              <a:prstGeom prst="rect">
                <a:avLst/>
              </a:prstGeom>
              <a:blipFill>
                <a:blip r:embed="rId16"/>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3" name="Rectangle 62">
                <a:extLst>
                  <a:ext uri="{FF2B5EF4-FFF2-40B4-BE49-F238E27FC236}">
                    <a16:creationId xmlns:a16="http://schemas.microsoft.com/office/drawing/2014/main" id="{4D08FA4F-636A-4E8E-9842-085AB45EA242}"/>
                  </a:ext>
                </a:extLst>
              </p:cNvPr>
              <p:cNvSpPr/>
              <p:nvPr/>
            </p:nvSpPr>
            <p:spPr>
              <a:xfrm>
                <a:off x="7683615" y="3475686"/>
                <a:ext cx="1447800" cy="420315"/>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𝑇</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m:t>
                          </m:r>
                        </m:e>
                      </m:d>
                      <m:r>
                        <a:rPr lang="en-US" b="0" i="1" smtClean="0">
                          <a:latin typeface="Cambria Math" panose="02040503050406030204" pitchFamily="18" charset="0"/>
                        </a:rPr>
                        <m:t>=1</m:t>
                      </m:r>
                    </m:oMath>
                  </m:oMathPara>
                </a14:m>
                <a:endParaRPr i="1">
                  <a:latin typeface="Cambria Math" panose="02040503050406030204" pitchFamily="18" charset="0"/>
                </a:endParaRPr>
              </a:p>
            </p:txBody>
          </p:sp>
        </mc:Choice>
        <mc:Fallback xmlns="">
          <p:sp>
            <p:nvSpPr>
              <p:cNvPr id="63" name="Rectangle 62">
                <a:extLst>
                  <a:ext uri="{FF2B5EF4-FFF2-40B4-BE49-F238E27FC236}">
                    <a16:creationId xmlns:a16="http://schemas.microsoft.com/office/drawing/2014/main" id="{4D08FA4F-636A-4E8E-9842-085AB45EA242}"/>
                  </a:ext>
                </a:extLst>
              </p:cNvPr>
              <p:cNvSpPr>
                <a:spLocks noRot="1" noChangeAspect="1" noMove="1" noResize="1" noEditPoints="1" noAdjustHandles="1" noChangeArrowheads="1" noChangeShapeType="1" noTextEdit="1"/>
              </p:cNvSpPr>
              <p:nvPr/>
            </p:nvSpPr>
            <p:spPr>
              <a:xfrm>
                <a:off x="7683615" y="3475686"/>
                <a:ext cx="1447800" cy="420315"/>
              </a:xfrm>
              <a:prstGeom prst="rect">
                <a:avLst/>
              </a:prstGeom>
              <a:blipFill>
                <a:blip r:embed="rId17"/>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cxnSp>
        <p:nvCxnSpPr>
          <p:cNvPr id="65" name="Straight Arrow Connector 64">
            <a:extLst>
              <a:ext uri="{FF2B5EF4-FFF2-40B4-BE49-F238E27FC236}">
                <a16:creationId xmlns:a16="http://schemas.microsoft.com/office/drawing/2014/main" id="{506689F6-FE6A-4384-B61F-2949B4E35F22}"/>
              </a:ext>
            </a:extLst>
          </p:cNvPr>
          <p:cNvCxnSpPr/>
          <p:nvPr/>
        </p:nvCxnSpPr>
        <p:spPr>
          <a:xfrm>
            <a:off x="7538254" y="1524000"/>
            <a:ext cx="1223634" cy="0"/>
          </a:xfrm>
          <a:prstGeom prst="straightConnector1">
            <a:avLst/>
          </a:prstGeom>
          <a:ln w="25400">
            <a:solidFill>
              <a:schemeClr val="accent5"/>
            </a:solidFill>
            <a:tailEnd type="triangle" w="med"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7" name="Rectangle 66">
                <a:extLst>
                  <a:ext uri="{FF2B5EF4-FFF2-40B4-BE49-F238E27FC236}">
                    <a16:creationId xmlns:a16="http://schemas.microsoft.com/office/drawing/2014/main" id="{1F9FA6DC-B86C-4252-8DA1-9DF17AAB2BA7}"/>
                  </a:ext>
                </a:extLst>
              </p:cNvPr>
              <p:cNvSpPr/>
              <p:nvPr/>
            </p:nvSpPr>
            <p:spPr>
              <a:xfrm>
                <a:off x="8966734" y="1282130"/>
                <a:ext cx="1223634" cy="483740"/>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𝑇</m:t>
                          </m:r>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b="0" i="1" smtClean="0">
                          <a:latin typeface="Cambria Math" panose="02040503050406030204" pitchFamily="18" charset="0"/>
                        </a:rPr>
                        <m:t>𝑇</m:t>
                      </m:r>
                      <m:d>
                        <m:dPr>
                          <m:ctrlPr>
                            <a:rPr lang="en-US" b="0" i="1" smtClean="0">
                              <a:latin typeface="Cambria Math" panose="02040503050406030204" pitchFamily="18" charset="0"/>
                            </a:rPr>
                          </m:ctrlPr>
                        </m:dPr>
                        <m:e>
                          <m:r>
                            <a:rPr lang="en-US" b="0" i="1" smtClean="0">
                              <a:latin typeface="Cambria Math" panose="02040503050406030204" pitchFamily="18" charset="0"/>
                            </a:rPr>
                            <m:t>𝜂</m:t>
                          </m:r>
                        </m:e>
                      </m:d>
                    </m:oMath>
                  </m:oMathPara>
                </a14:m>
                <a:endParaRPr i="1">
                  <a:latin typeface="Cambria Math" panose="02040503050406030204" pitchFamily="18" charset="0"/>
                </a:endParaRPr>
              </a:p>
            </p:txBody>
          </p:sp>
        </mc:Choice>
        <mc:Fallback xmlns="">
          <p:sp>
            <p:nvSpPr>
              <p:cNvPr id="67" name="Rectangle 66">
                <a:extLst>
                  <a:ext uri="{FF2B5EF4-FFF2-40B4-BE49-F238E27FC236}">
                    <a16:creationId xmlns:a16="http://schemas.microsoft.com/office/drawing/2014/main" id="{1F9FA6DC-B86C-4252-8DA1-9DF17AAB2BA7}"/>
                  </a:ext>
                </a:extLst>
              </p:cNvPr>
              <p:cNvSpPr>
                <a:spLocks noRot="1" noChangeAspect="1" noMove="1" noResize="1" noEditPoints="1" noAdjustHandles="1" noChangeArrowheads="1" noChangeShapeType="1" noTextEdit="1"/>
              </p:cNvSpPr>
              <p:nvPr/>
            </p:nvSpPr>
            <p:spPr>
              <a:xfrm>
                <a:off x="8966734" y="1282130"/>
                <a:ext cx="1223634" cy="483740"/>
              </a:xfrm>
              <a:prstGeom prst="rect">
                <a:avLst/>
              </a:prstGeom>
              <a:blipFill>
                <a:blip r:embed="rId18"/>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68" name="TextBox 67">
            <a:extLst>
              <a:ext uri="{FF2B5EF4-FFF2-40B4-BE49-F238E27FC236}">
                <a16:creationId xmlns:a16="http://schemas.microsoft.com/office/drawing/2014/main" id="{A4DD978A-BADD-4E56-9591-E43A0DB49C62}"/>
              </a:ext>
            </a:extLst>
          </p:cNvPr>
          <p:cNvSpPr txBox="1"/>
          <p:nvPr/>
        </p:nvSpPr>
        <p:spPr>
          <a:xfrm>
            <a:off x="10165940" y="1538656"/>
            <a:ext cx="2026060" cy="369332"/>
          </a:xfrm>
          <a:prstGeom prst="rect">
            <a:avLst/>
          </a:prstGeom>
          <a:noFill/>
        </p:spPr>
        <p:txBody>
          <a:bodyPr wrap="square" rtlCol="0">
            <a:spAutoFit/>
          </a:bodyPr>
          <a:lstStyle/>
          <a:p>
            <a:pPr algn="ctr"/>
            <a:r>
              <a:rPr lang="en-US">
                <a:solidFill>
                  <a:schemeClr val="accent5"/>
                </a:solidFill>
              </a:rPr>
              <a:t>Similarity Solution</a:t>
            </a:r>
          </a:p>
        </p:txBody>
      </p:sp>
      <p:sp>
        <p:nvSpPr>
          <p:cNvPr id="70" name="TextBox 69">
            <a:extLst>
              <a:ext uri="{FF2B5EF4-FFF2-40B4-BE49-F238E27FC236}">
                <a16:creationId xmlns:a16="http://schemas.microsoft.com/office/drawing/2014/main" id="{C376EA8D-0611-4057-893C-0022A424D3E9}"/>
              </a:ext>
            </a:extLst>
          </p:cNvPr>
          <p:cNvSpPr txBox="1"/>
          <p:nvPr/>
        </p:nvSpPr>
        <p:spPr>
          <a:xfrm>
            <a:off x="6823681" y="3501178"/>
            <a:ext cx="872519" cy="369332"/>
          </a:xfrm>
          <a:prstGeom prst="rect">
            <a:avLst/>
          </a:prstGeom>
          <a:noFill/>
        </p:spPr>
        <p:txBody>
          <a:bodyPr wrap="square" rtlCol="0">
            <a:spAutoFit/>
          </a:bodyPr>
          <a:lstStyle/>
          <a:p>
            <a:pPr algn="ctr"/>
            <a:r>
              <a:rPr lang="en-US"/>
              <a:t>and</a:t>
            </a:r>
          </a:p>
        </p:txBody>
      </p:sp>
      <mc:AlternateContent xmlns:mc="http://schemas.openxmlformats.org/markup-compatibility/2006" xmlns:a14="http://schemas.microsoft.com/office/drawing/2010/main">
        <mc:Choice Requires="a14">
          <p:sp>
            <p:nvSpPr>
              <p:cNvPr id="72" name="Content Placeholder 2">
                <a:extLst>
                  <a:ext uri="{FF2B5EF4-FFF2-40B4-BE49-F238E27FC236}">
                    <a16:creationId xmlns:a16="http://schemas.microsoft.com/office/drawing/2014/main" id="{B98EEB5E-CFEC-4C8B-991F-7C69C3021EE2}"/>
                  </a:ext>
                </a:extLst>
              </p:cNvPr>
              <p:cNvSpPr txBox="1">
                <a:spLocks/>
              </p:cNvSpPr>
              <p:nvPr/>
            </p:nvSpPr>
            <p:spPr>
              <a:xfrm>
                <a:off x="9478189" y="3289920"/>
                <a:ext cx="2003347" cy="891726"/>
              </a:xfrm>
              <a:prstGeom prst="rect">
                <a:avLst/>
              </a:prstGeom>
            </p:spPr>
            <p:txBody>
              <a:bodyPr>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1800"/>
                  </a:spcBef>
                  <a:buNone/>
                </a:pPr>
                <a:r>
                  <a:rPr lang="en-US" sz="1800">
                    <a:latin typeface="+mn-lt"/>
                    <a:cs typeface="Segoe UI" panose="020B0502040204020203" pitchFamily="34" charset="0"/>
                  </a:rPr>
                  <a:t>At </a:t>
                </a:r>
                <a14:m>
                  <m:oMath xmlns:m="http://schemas.openxmlformats.org/officeDocument/2006/math">
                    <m:r>
                      <a:rPr lang="en-US" sz="1800" b="0" i="1" smtClean="0">
                        <a:latin typeface="Cambria Math" panose="02040503050406030204" pitchFamily="18" charset="0"/>
                        <a:cs typeface="Segoe UI" panose="020B0502040204020203" pitchFamily="34" charset="0"/>
                      </a:rPr>
                      <m:t>𝑦</m:t>
                    </m:r>
                    <m:r>
                      <a:rPr lang="en-US" sz="1800" b="0" i="1" smtClean="0">
                        <a:latin typeface="Cambria Math" panose="02040503050406030204" pitchFamily="18" charset="0"/>
                        <a:cs typeface="Segoe UI" panose="020B0502040204020203" pitchFamily="34" charset="0"/>
                      </a:rPr>
                      <m:t>=0</m:t>
                    </m:r>
                  </m:oMath>
                </a14:m>
                <a:r>
                  <a:rPr lang="en-US" sz="1800">
                    <a:latin typeface="+mn-lt"/>
                    <a:cs typeface="Segoe UI" panose="020B0502040204020203" pitchFamily="34" charset="0"/>
                  </a:rPr>
                  <a:t>, </a:t>
                </a:r>
                <a14:m>
                  <m:oMath xmlns:m="http://schemas.openxmlformats.org/officeDocument/2006/math">
                    <m:r>
                      <a:rPr lang="en-US" sz="1800" b="0" i="1" smtClean="0">
                        <a:latin typeface="Cambria Math" panose="02040503050406030204" pitchFamily="18" charset="0"/>
                        <a:cs typeface="Segoe UI" panose="020B0502040204020203" pitchFamily="34" charset="0"/>
                      </a:rPr>
                      <m:t>𝑇</m:t>
                    </m:r>
                    <m:r>
                      <a:rPr lang="en-US" sz="1800" b="0" i="1" smtClean="0">
                        <a:latin typeface="Cambria Math" panose="02040503050406030204" pitchFamily="18" charset="0"/>
                        <a:cs typeface="Segoe UI" panose="020B0502040204020203" pitchFamily="34" charset="0"/>
                      </a:rPr>
                      <m:t>=</m:t>
                    </m:r>
                    <m:sSub>
                      <m:sSubPr>
                        <m:ctrlPr>
                          <a:rPr lang="en-US" sz="1800" b="0" i="1" smtClean="0">
                            <a:latin typeface="Cambria Math" panose="02040503050406030204" pitchFamily="18" charset="0"/>
                            <a:cs typeface="Segoe UI" panose="020B0502040204020203" pitchFamily="34" charset="0"/>
                          </a:rPr>
                        </m:ctrlPr>
                      </m:sSubPr>
                      <m:e>
                        <m:r>
                          <a:rPr lang="en-US" sz="1800" b="0" i="1" smtClean="0">
                            <a:latin typeface="Cambria Math" panose="02040503050406030204" pitchFamily="18" charset="0"/>
                            <a:cs typeface="Segoe UI" panose="020B0502040204020203" pitchFamily="34" charset="0"/>
                          </a:rPr>
                          <m:t>𝑇</m:t>
                        </m:r>
                      </m:e>
                      <m:sub>
                        <m:r>
                          <a:rPr lang="en-US" sz="1800" b="0" i="1" smtClean="0">
                            <a:latin typeface="Cambria Math" panose="02040503050406030204" pitchFamily="18" charset="0"/>
                            <a:cs typeface="Segoe UI" panose="020B0502040204020203" pitchFamily="34" charset="0"/>
                          </a:rPr>
                          <m:t>𝑠</m:t>
                        </m:r>
                      </m:sub>
                    </m:sSub>
                  </m:oMath>
                </a14:m>
                <a:endParaRPr lang="en-US" sz="1800">
                  <a:latin typeface="+mn-lt"/>
                  <a:cs typeface="Segoe UI" panose="020B0502040204020203" pitchFamily="34" charset="0"/>
                </a:endParaRPr>
              </a:p>
              <a:p>
                <a:pPr marL="0" indent="0">
                  <a:spcBef>
                    <a:spcPts val="1800"/>
                  </a:spcBef>
                  <a:buNone/>
                </a:pPr>
                <a:r>
                  <a:rPr lang="en-US" sz="1800">
                    <a:latin typeface="+mn-lt"/>
                    <a:cs typeface="Segoe UI" panose="020B0502040204020203" pitchFamily="34" charset="0"/>
                  </a:rPr>
                  <a:t>At </a:t>
                </a:r>
                <a14:m>
                  <m:oMath xmlns:m="http://schemas.openxmlformats.org/officeDocument/2006/math">
                    <m:r>
                      <a:rPr lang="en-US" sz="1800" b="0" i="1" smtClean="0">
                        <a:latin typeface="Cambria Math" panose="02040503050406030204" pitchFamily="18" charset="0"/>
                        <a:cs typeface="Segoe UI" panose="020B0502040204020203" pitchFamily="34" charset="0"/>
                      </a:rPr>
                      <m:t>𝑦</m:t>
                    </m:r>
                    <m:r>
                      <a:rPr lang="en-US" sz="1800" b="0" i="1" smtClean="0">
                        <a:latin typeface="Cambria Math" panose="02040503050406030204" pitchFamily="18" charset="0"/>
                        <a:cs typeface="Segoe UI" panose="020B0502040204020203" pitchFamily="34" charset="0"/>
                      </a:rPr>
                      <m:t>=∞</m:t>
                    </m:r>
                  </m:oMath>
                </a14:m>
                <a:r>
                  <a:rPr lang="en-US" sz="1800">
                    <a:latin typeface="+mn-lt"/>
                    <a:cs typeface="Segoe UI" panose="020B0502040204020203" pitchFamily="34" charset="0"/>
                  </a:rPr>
                  <a:t>, </a:t>
                </a:r>
                <a14:m>
                  <m:oMath xmlns:m="http://schemas.openxmlformats.org/officeDocument/2006/math">
                    <m:r>
                      <a:rPr lang="en-US" sz="1800" b="0" i="1" smtClean="0">
                        <a:latin typeface="Cambria Math" panose="02040503050406030204" pitchFamily="18" charset="0"/>
                        <a:cs typeface="Segoe UI" panose="020B0502040204020203" pitchFamily="34" charset="0"/>
                      </a:rPr>
                      <m:t>𝑇</m:t>
                    </m:r>
                    <m:r>
                      <a:rPr lang="en-US" sz="1800" b="0" i="1" smtClean="0">
                        <a:latin typeface="Cambria Math" panose="02040503050406030204" pitchFamily="18" charset="0"/>
                        <a:cs typeface="Segoe UI" panose="020B0502040204020203" pitchFamily="34" charset="0"/>
                      </a:rPr>
                      <m:t>=</m:t>
                    </m:r>
                    <m:sSub>
                      <m:sSubPr>
                        <m:ctrlPr>
                          <a:rPr lang="en-US" sz="1800" b="0" i="1" smtClean="0">
                            <a:latin typeface="Cambria Math" panose="02040503050406030204" pitchFamily="18" charset="0"/>
                            <a:cs typeface="Segoe UI" panose="020B0502040204020203" pitchFamily="34" charset="0"/>
                          </a:rPr>
                        </m:ctrlPr>
                      </m:sSubPr>
                      <m:e>
                        <m:r>
                          <a:rPr lang="en-US" sz="1800" b="0" i="1" smtClean="0">
                            <a:latin typeface="Cambria Math" panose="02040503050406030204" pitchFamily="18" charset="0"/>
                            <a:cs typeface="Segoe UI" panose="020B0502040204020203" pitchFamily="34" charset="0"/>
                          </a:rPr>
                          <m:t>𝑇</m:t>
                        </m:r>
                      </m:e>
                      <m:sub>
                        <m:r>
                          <a:rPr lang="en-US" sz="1800" b="0" i="1" smtClean="0">
                            <a:latin typeface="Cambria Math" panose="02040503050406030204" pitchFamily="18" charset="0"/>
                            <a:ea typeface="Cambria Math" panose="02040503050406030204" pitchFamily="18" charset="0"/>
                            <a:cs typeface="Segoe UI" panose="020B0502040204020203" pitchFamily="34" charset="0"/>
                          </a:rPr>
                          <m:t>∞</m:t>
                        </m:r>
                      </m:sub>
                    </m:sSub>
                  </m:oMath>
                </a14:m>
                <a:endParaRPr lang="en-US" sz="1800">
                  <a:latin typeface="+mn-lt"/>
                  <a:cs typeface="Segoe UI" panose="020B0502040204020203" pitchFamily="34" charset="0"/>
                </a:endParaRPr>
              </a:p>
            </p:txBody>
          </p:sp>
        </mc:Choice>
        <mc:Fallback xmlns="">
          <p:sp>
            <p:nvSpPr>
              <p:cNvPr id="72" name="Content Placeholder 2">
                <a:extLst>
                  <a:ext uri="{FF2B5EF4-FFF2-40B4-BE49-F238E27FC236}">
                    <a16:creationId xmlns:a16="http://schemas.microsoft.com/office/drawing/2014/main" id="{B98EEB5E-CFEC-4C8B-991F-7C69C3021EE2}"/>
                  </a:ext>
                </a:extLst>
              </p:cNvPr>
              <p:cNvSpPr txBox="1">
                <a:spLocks noRot="1" noChangeAspect="1" noMove="1" noResize="1" noEditPoints="1" noAdjustHandles="1" noChangeArrowheads="1" noChangeShapeType="1" noTextEdit="1"/>
              </p:cNvSpPr>
              <p:nvPr/>
            </p:nvSpPr>
            <p:spPr>
              <a:xfrm>
                <a:off x="9478189" y="3289920"/>
                <a:ext cx="2003347" cy="891726"/>
              </a:xfrm>
              <a:prstGeom prst="rect">
                <a:avLst/>
              </a:prstGeom>
              <a:blipFill>
                <a:blip r:embed="rId19"/>
                <a:stretch>
                  <a:fillRect l="-2744" t="-6849" b="-27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4" name="Object 27">
                <a:extLst>
                  <a:ext uri="{FF2B5EF4-FFF2-40B4-BE49-F238E27FC236}">
                    <a16:creationId xmlns:a16="http://schemas.microsoft.com/office/drawing/2014/main" id="{A0043370-FA16-49B8-AA36-F61A9F4F54EE}"/>
                  </a:ext>
                </a:extLst>
              </p:cNvPr>
              <p:cNvSpPr txBox="1"/>
              <p:nvPr/>
            </p:nvSpPr>
            <p:spPr bwMode="auto">
              <a:xfrm>
                <a:off x="8078150" y="2624565"/>
                <a:ext cx="1200758" cy="631875"/>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defPPr>
                  <a:defRPr lang="en-US"/>
                </a:defPPr>
                <a:lvl1pPr>
                  <a:defRPr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𝑃𝑟</m:t>
                      </m:r>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𝜈</m:t>
                          </m:r>
                        </m:num>
                        <m:den>
                          <m:r>
                            <a:rPr lang="en-US">
                              <a:latin typeface="Cambria Math" panose="02040503050406030204" pitchFamily="18" charset="0"/>
                            </a:rPr>
                            <m:t>𝛼</m:t>
                          </m:r>
                        </m:den>
                      </m:f>
                    </m:oMath>
                  </m:oMathPara>
                </a14:m>
                <a:endParaRPr lang="en-US"/>
              </a:p>
            </p:txBody>
          </p:sp>
        </mc:Choice>
        <mc:Fallback xmlns="">
          <p:sp>
            <p:nvSpPr>
              <p:cNvPr id="74" name="Object 27">
                <a:extLst>
                  <a:ext uri="{FF2B5EF4-FFF2-40B4-BE49-F238E27FC236}">
                    <a16:creationId xmlns:a16="http://schemas.microsoft.com/office/drawing/2014/main" id="{A0043370-FA16-49B8-AA36-F61A9F4F54EE}"/>
                  </a:ext>
                </a:extLst>
              </p:cNvPr>
              <p:cNvSpPr txBox="1">
                <a:spLocks noRot="1" noChangeAspect="1" noMove="1" noResize="1" noEditPoints="1" noAdjustHandles="1" noChangeArrowheads="1" noChangeShapeType="1" noTextEdit="1"/>
              </p:cNvSpPr>
              <p:nvPr/>
            </p:nvSpPr>
            <p:spPr bwMode="auto">
              <a:xfrm>
                <a:off x="8078150" y="2624565"/>
                <a:ext cx="1200758" cy="631875"/>
              </a:xfrm>
              <a:prstGeom prst="rect">
                <a:avLst/>
              </a:prstGeom>
              <a:blipFill>
                <a:blip r:embed="rId20"/>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Tree>
    <p:extLst>
      <p:ext uri="{BB962C8B-B14F-4D97-AF65-F5344CB8AC3E}">
        <p14:creationId xmlns:p14="http://schemas.microsoft.com/office/powerpoint/2010/main" val="21133705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CB30C6-6D54-4C46-A14A-804BF35AE8ED}"/>
              </a:ext>
            </a:extLst>
          </p:cNvPr>
          <p:cNvSpPr>
            <a:spLocks noGrp="1"/>
          </p:cNvSpPr>
          <p:nvPr>
            <p:ph type="sldNum" sz="quarter" idx="11"/>
          </p:nvPr>
        </p:nvSpPr>
        <p:spPr/>
        <p:txBody>
          <a:bodyPr/>
          <a:lstStyle/>
          <a:p>
            <a:fld id="{F0D23093-2AB0-F74C-B865-1A12A15B650E}" type="slidenum">
              <a:rPr lang="en-US" smtClean="0"/>
              <a:pPr/>
              <a:t>6</a:t>
            </a:fld>
            <a:endParaRPr lang="en-US"/>
          </a:p>
        </p:txBody>
      </p:sp>
      <p:sp>
        <p:nvSpPr>
          <p:cNvPr id="3" name="Title 2">
            <a:extLst>
              <a:ext uri="{FF2B5EF4-FFF2-40B4-BE49-F238E27FC236}">
                <a16:creationId xmlns:a16="http://schemas.microsoft.com/office/drawing/2014/main" id="{B2727649-EB35-43E7-B5D1-D9ECE060CC52}"/>
              </a:ext>
            </a:extLst>
          </p:cNvPr>
          <p:cNvSpPr>
            <a:spLocks noGrp="1"/>
          </p:cNvSpPr>
          <p:nvPr>
            <p:ph type="title"/>
          </p:nvPr>
        </p:nvSpPr>
        <p:spPr/>
        <p:txBody>
          <a:bodyPr/>
          <a:lstStyle/>
          <a:p>
            <a:r>
              <a:rPr lang="en-US"/>
              <a:t>Thermal Boundary Layer Solution for Higher Prandtl Numbers</a:t>
            </a:r>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48897EB6-CFA5-4000-8BCA-42E72EC48E40}"/>
                  </a:ext>
                </a:extLst>
              </p:cNvPr>
              <p:cNvSpPr>
                <a:spLocks noGrp="1"/>
              </p:cNvSpPr>
              <p:nvPr>
                <p:ph type="body" sz="quarter" idx="13"/>
              </p:nvPr>
            </p:nvSpPr>
            <p:spPr>
              <a:xfrm>
                <a:off x="609599" y="1117772"/>
                <a:ext cx="10972799" cy="388637"/>
              </a:xfrm>
            </p:spPr>
            <p:txBody>
              <a:bodyPr>
                <a:normAutofit/>
              </a:bodyPr>
              <a:lstStyle/>
              <a:p>
                <a:r>
                  <a:rPr lang="en-US" sz="1800"/>
                  <a:t>For </a:t>
                </a:r>
                <a14:m>
                  <m:oMath xmlns:m="http://schemas.openxmlformats.org/officeDocument/2006/math">
                    <m:r>
                      <a:rPr lang="en-US" sz="1800" b="0" i="1" smtClean="0">
                        <a:latin typeface="Cambria Math" panose="02040503050406030204" pitchFamily="18" charset="0"/>
                      </a:rPr>
                      <m:t>𝑃𝑟</m:t>
                    </m:r>
                    <m:r>
                      <a:rPr lang="en-US" sz="1800" b="0" i="1" smtClean="0">
                        <a:latin typeface="Cambria Math" panose="02040503050406030204" pitchFamily="18" charset="0"/>
                        <a:ea typeface="Cambria Math" panose="02040503050406030204" pitchFamily="18" charset="0"/>
                      </a:rPr>
                      <m:t>≥0.6</m:t>
                    </m:r>
                  </m:oMath>
                </a14:m>
                <a:r>
                  <a:rPr lang="en-US" sz="1800"/>
                  <a:t>, </a:t>
                </a:r>
                <a:r>
                  <a:rPr lang="en-US" sz="1800" err="1"/>
                  <a:t>Pohlhausen</a:t>
                </a:r>
                <a:r>
                  <a:rPr lang="en-US" sz="1800"/>
                  <a:t> correlated the first derivative of </a:t>
                </a:r>
                <a14:m>
                  <m:oMath xmlns:m="http://schemas.openxmlformats.org/officeDocument/2006/math">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𝑇</m:t>
                        </m:r>
                      </m:e>
                      <m:sup>
                        <m:r>
                          <a:rPr lang="en-US" sz="1800" b="0" i="1" smtClean="0">
                            <a:latin typeface="Cambria Math" panose="02040503050406030204" pitchFamily="18" charset="0"/>
                          </a:rPr>
                          <m:t>∗</m:t>
                        </m:r>
                      </m:sup>
                    </m:sSup>
                  </m:oMath>
                </a14:m>
                <a:r>
                  <a:rPr lang="en-US" sz="1800"/>
                  <a:t> at </a:t>
                </a:r>
                <a14:m>
                  <m:oMath xmlns:m="http://schemas.openxmlformats.org/officeDocument/2006/math">
                    <m:r>
                      <a:rPr lang="en-US" sz="1800" b="0" i="1" smtClean="0">
                        <a:latin typeface="Cambria Math" panose="02040503050406030204" pitchFamily="18" charset="0"/>
                      </a:rPr>
                      <m:t>𝜂</m:t>
                    </m:r>
                    <m:r>
                      <a:rPr lang="en-US" sz="1800" b="0" i="1" smtClean="0">
                        <a:latin typeface="Cambria Math" panose="02040503050406030204" pitchFamily="18" charset="0"/>
                      </a:rPr>
                      <m:t>=0</m:t>
                    </m:r>
                  </m:oMath>
                </a14:m>
                <a:r>
                  <a:rPr lang="en-US" sz="1800"/>
                  <a:t> using the following correlation.</a:t>
                </a:r>
              </a:p>
            </p:txBody>
          </p:sp>
        </mc:Choice>
        <mc:Fallback xmlns="">
          <p:sp>
            <p:nvSpPr>
              <p:cNvPr id="4" name="Text Placeholder 3">
                <a:extLst>
                  <a:ext uri="{FF2B5EF4-FFF2-40B4-BE49-F238E27FC236}">
                    <a16:creationId xmlns:a16="http://schemas.microsoft.com/office/drawing/2014/main" id="{48897EB6-CFA5-4000-8BCA-42E72EC48E40}"/>
                  </a:ext>
                </a:extLst>
              </p:cNvPr>
              <p:cNvSpPr>
                <a:spLocks noGrp="1" noRot="1" noChangeAspect="1" noMove="1" noResize="1" noEditPoints="1" noAdjustHandles="1" noChangeArrowheads="1" noChangeShapeType="1" noTextEdit="1"/>
              </p:cNvSpPr>
              <p:nvPr>
                <p:ph type="body" sz="quarter" idx="13"/>
              </p:nvPr>
            </p:nvSpPr>
            <p:spPr>
              <a:xfrm>
                <a:off x="609599" y="1117772"/>
                <a:ext cx="10972799" cy="388637"/>
              </a:xfrm>
              <a:blipFill>
                <a:blip r:embed="rId3"/>
                <a:stretch>
                  <a:fillRect l="-333" t="-14063"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854576F4-21A8-4204-BF01-195C062E0C0F}"/>
                  </a:ext>
                </a:extLst>
              </p:cNvPr>
              <p:cNvSpPr/>
              <p:nvPr/>
            </p:nvSpPr>
            <p:spPr>
              <a:xfrm>
                <a:off x="4955773" y="1638706"/>
                <a:ext cx="2280454" cy="723494"/>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𝑑𝑇</m:t>
                              </m:r>
                            </m:e>
                            <m:sup>
                              <m:r>
                                <a:rPr lang="en-US" i="1">
                                  <a:latin typeface="Cambria Math" panose="02040503050406030204" pitchFamily="18" charset="0"/>
                                </a:rPr>
                                <m:t>∗</m:t>
                              </m:r>
                            </m:sup>
                          </m:sSup>
                          <m:r>
                            <a:rPr lang="en-US" b="0" i="1" smtClean="0">
                              <a:latin typeface="Cambria Math" panose="02040503050406030204" pitchFamily="18" charset="0"/>
                            </a:rPr>
                            <m:t>(0)</m:t>
                          </m:r>
                        </m:num>
                        <m:den>
                          <m:r>
                            <a:rPr lang="en-US" i="1">
                              <a:latin typeface="Cambria Math" panose="02040503050406030204" pitchFamily="18" charset="0"/>
                            </a:rPr>
                            <m:t>𝑑</m:t>
                          </m:r>
                          <m:r>
                            <a:rPr lang="en-US" i="1">
                              <a:latin typeface="Cambria Math" panose="02040503050406030204" pitchFamily="18" charset="0"/>
                            </a:rPr>
                            <m:t>𝜂</m:t>
                          </m:r>
                        </m:den>
                      </m:f>
                      <m:r>
                        <a:rPr lang="en-US" b="0" i="1" smtClean="0">
                          <a:latin typeface="Cambria Math" panose="02040503050406030204" pitchFamily="18" charset="0"/>
                        </a:rPr>
                        <m:t>=0.332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𝑃𝑟</m:t>
                          </m:r>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sup>
                      </m:sSup>
                    </m:oMath>
                  </m:oMathPara>
                </a14:m>
                <a:endParaRPr i="1">
                  <a:latin typeface="Cambria Math" panose="02040503050406030204" pitchFamily="18" charset="0"/>
                </a:endParaRPr>
              </a:p>
            </p:txBody>
          </p:sp>
        </mc:Choice>
        <mc:Fallback xmlns="">
          <p:sp>
            <p:nvSpPr>
              <p:cNvPr id="6" name="Rectangle 5">
                <a:extLst>
                  <a:ext uri="{FF2B5EF4-FFF2-40B4-BE49-F238E27FC236}">
                    <a16:creationId xmlns:a16="http://schemas.microsoft.com/office/drawing/2014/main" id="{854576F4-21A8-4204-BF01-195C062E0C0F}"/>
                  </a:ext>
                </a:extLst>
              </p:cNvPr>
              <p:cNvSpPr>
                <a:spLocks noRot="1" noChangeAspect="1" noMove="1" noResize="1" noEditPoints="1" noAdjustHandles="1" noChangeArrowheads="1" noChangeShapeType="1" noTextEdit="1"/>
              </p:cNvSpPr>
              <p:nvPr/>
            </p:nvSpPr>
            <p:spPr>
              <a:xfrm>
                <a:off x="4955773" y="1638706"/>
                <a:ext cx="2280454" cy="723494"/>
              </a:xfrm>
              <a:prstGeom prst="rect">
                <a:avLst/>
              </a:prstGeom>
              <a:blipFill>
                <a:blip r:embed="rId4"/>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 Placeholder 3">
                <a:extLst>
                  <a:ext uri="{FF2B5EF4-FFF2-40B4-BE49-F238E27FC236}">
                    <a16:creationId xmlns:a16="http://schemas.microsoft.com/office/drawing/2014/main" id="{B91035C9-0ECF-4337-9F87-AC3BCF269467}"/>
                  </a:ext>
                </a:extLst>
              </p:cNvPr>
              <p:cNvSpPr txBox="1">
                <a:spLocks/>
              </p:cNvSpPr>
              <p:nvPr/>
            </p:nvSpPr>
            <p:spPr>
              <a:xfrm>
                <a:off x="609599" y="3581400"/>
                <a:ext cx="10972799" cy="38863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t>The local convective heat transfer coefficient is rewritten in terms of variables </a:t>
                </a:r>
                <a14:m>
                  <m:oMath xmlns:m="http://schemas.openxmlformats.org/officeDocument/2006/math">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𝑇</m:t>
                        </m:r>
                      </m:e>
                      <m:sup>
                        <m:r>
                          <a:rPr lang="en-US" sz="1800" b="0" i="1" smtClean="0">
                            <a:latin typeface="Cambria Math" panose="02040503050406030204" pitchFamily="18" charset="0"/>
                          </a:rPr>
                          <m:t>∗</m:t>
                        </m:r>
                      </m:sup>
                    </m:sSup>
                  </m:oMath>
                </a14:m>
                <a:r>
                  <a:rPr lang="en-US" sz="1800"/>
                  <a:t> and </a:t>
                </a:r>
                <a14:m>
                  <m:oMath xmlns:m="http://schemas.openxmlformats.org/officeDocument/2006/math">
                    <m:r>
                      <a:rPr lang="en-US" sz="1800" b="0" i="1" smtClean="0">
                        <a:latin typeface="Cambria Math" panose="02040503050406030204" pitchFamily="18" charset="0"/>
                      </a:rPr>
                      <m:t>𝜂</m:t>
                    </m:r>
                  </m:oMath>
                </a14:m>
                <a:r>
                  <a:rPr lang="en-US" sz="1800"/>
                  <a:t>:</a:t>
                </a:r>
              </a:p>
            </p:txBody>
          </p:sp>
        </mc:Choice>
        <mc:Fallback xmlns="">
          <p:sp>
            <p:nvSpPr>
              <p:cNvPr id="7" name="Text Placeholder 3">
                <a:extLst>
                  <a:ext uri="{FF2B5EF4-FFF2-40B4-BE49-F238E27FC236}">
                    <a16:creationId xmlns:a16="http://schemas.microsoft.com/office/drawing/2014/main" id="{B91035C9-0ECF-4337-9F87-AC3BCF269467}"/>
                  </a:ext>
                </a:extLst>
              </p:cNvPr>
              <p:cNvSpPr txBox="1">
                <a:spLocks noRot="1" noChangeAspect="1" noMove="1" noResize="1" noEditPoints="1" noAdjustHandles="1" noChangeArrowheads="1" noChangeShapeType="1" noTextEdit="1"/>
              </p:cNvSpPr>
              <p:nvPr/>
            </p:nvSpPr>
            <p:spPr>
              <a:xfrm>
                <a:off x="609599" y="3581400"/>
                <a:ext cx="10972799" cy="388637"/>
              </a:xfrm>
              <a:prstGeom prst="rect">
                <a:avLst/>
              </a:prstGeom>
              <a:blipFill>
                <a:blip r:embed="rId5"/>
                <a:stretch>
                  <a:fillRect l="-333" t="-15873" b="-1269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E366FFF2-F613-40CD-BCDC-865E569260F4}"/>
                  </a:ext>
                </a:extLst>
              </p:cNvPr>
              <p:cNvSpPr/>
              <p:nvPr/>
            </p:nvSpPr>
            <p:spPr>
              <a:xfrm>
                <a:off x="2971798" y="3970037"/>
                <a:ext cx="6248400" cy="723494"/>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𝑥</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𝑞</m:t>
                                  </m:r>
                                </m:e>
                                <m:sup>
                                  <m:r>
                                    <a:rPr lang="en-US" b="0" i="1" smtClean="0">
                                      <a:latin typeface="Cambria Math" panose="02040503050406030204" pitchFamily="18" charset="0"/>
                                    </a:rPr>
                                    <m:t>′′</m:t>
                                  </m:r>
                                </m:sup>
                              </m:sSup>
                            </m:e>
                            <m:sub>
                              <m:r>
                                <a:rPr lang="en-US" b="0" i="1" smtClean="0">
                                  <a:latin typeface="Cambria Math" panose="02040503050406030204" pitchFamily="18" charset="0"/>
                                </a:rPr>
                                <m:t>𝑠</m:t>
                              </m:r>
                            </m:sub>
                          </m:sSub>
                        </m:num>
                        <m:den>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𝑠</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ea typeface="Cambria Math" panose="02040503050406030204" pitchFamily="18" charset="0"/>
                                    </a:rPr>
                                    <m:t>∞</m:t>
                                  </m:r>
                                </m:sub>
                              </m:sSub>
                            </m:e>
                          </m:d>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ea typeface="Cambria Math" panose="02040503050406030204" pitchFamily="18" charset="0"/>
                                    </a:rPr>
                                    <m:t>∞</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𝑠</m:t>
                                  </m:r>
                                </m:sub>
                              </m:sSub>
                            </m:e>
                          </m:d>
                        </m:num>
                        <m:den>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𝑠</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ea typeface="Cambria Math" panose="02040503050406030204" pitchFamily="18" charset="0"/>
                                    </a:rPr>
                                    <m:t>∞</m:t>
                                  </m:r>
                                </m:sub>
                              </m:sSub>
                            </m:e>
                          </m:d>
                        </m:den>
                      </m:f>
                      <m:r>
                        <a:rPr lang="en-US" b="0" i="1" smtClean="0">
                          <a:latin typeface="Cambria Math" panose="02040503050406030204" pitchFamily="18" charset="0"/>
                        </a:rPr>
                        <m:t>𝑘</m:t>
                      </m:r>
                      <m:f>
                        <m:fPr>
                          <m:ctrlPr>
                            <a:rPr lang="en-US" b="0" i="1" smtClean="0">
                              <a:latin typeface="Cambria Math" panose="02040503050406030204" pitchFamily="18" charset="0"/>
                            </a:rPr>
                          </m:ctrlPr>
                        </m:fPr>
                        <m:num>
                          <m:r>
                            <a:rPr lang="en-US" i="1">
                              <a:latin typeface="Cambria Math" panose="02040503050406030204" pitchFamily="18" charset="0"/>
                              <a:ea typeface="Cambria Math" panose="02040503050406030204" pitchFamily="18" charset="0"/>
                            </a:rPr>
                            <m:t>𝜕</m:t>
                          </m:r>
                          <m:sSup>
                            <m:sSupPr>
                              <m:ctrlPr>
                                <a:rPr lang="en-US"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𝑇</m:t>
                              </m:r>
                            </m:e>
                            <m:sup>
                              <m:r>
                                <a:rPr lang="en-US" b="0" i="1" smtClean="0">
                                  <a:latin typeface="Cambria Math" panose="02040503050406030204" pitchFamily="18" charset="0"/>
                                  <a:ea typeface="Cambria Math" panose="02040503050406030204" pitchFamily="18" charset="0"/>
                                </a:rPr>
                                <m:t>∗</m:t>
                              </m:r>
                            </m:sup>
                          </m:sSup>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0</m:t>
                              </m:r>
                            </m:e>
                          </m:d>
                        </m:num>
                        <m:den>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𝑦</m:t>
                          </m:r>
                        </m:den>
                      </m:f>
                      <m:r>
                        <a:rPr lang="en-US" b="0" i="1" smtClean="0">
                          <a:latin typeface="Cambria Math" panose="02040503050406030204" pitchFamily="18" charset="0"/>
                        </a:rPr>
                        <m:t>=</m:t>
                      </m:r>
                      <m:r>
                        <a:rPr lang="en-US" b="0" i="1" smtClean="0">
                          <a:latin typeface="Cambria Math" panose="02040503050406030204" pitchFamily="18" charset="0"/>
                        </a:rPr>
                        <m:t>𝑘</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m:t>
                                      </m:r>
                                    </m:sub>
                                  </m:sSub>
                                </m:num>
                                <m:den>
                                  <m:r>
                                    <a:rPr lang="en-US" b="0" i="1" smtClean="0">
                                      <a:latin typeface="Cambria Math" panose="02040503050406030204" pitchFamily="18" charset="0"/>
                                      <a:ea typeface="Cambria Math" panose="02040503050406030204" pitchFamily="18" charset="0"/>
                                    </a:rPr>
                                    <m:t>𝜈</m:t>
                                  </m:r>
                                  <m:r>
                                    <a:rPr lang="en-US" b="0" i="1" smtClean="0">
                                      <a:latin typeface="Cambria Math" panose="02040503050406030204" pitchFamily="18" charset="0"/>
                                      <a:ea typeface="Cambria Math" panose="02040503050406030204" pitchFamily="18" charset="0"/>
                                    </a:rPr>
                                    <m:t>𝑥</m:t>
                                  </m:r>
                                </m:den>
                              </m:f>
                            </m:e>
                          </m:d>
                        </m:e>
                        <m:sup>
                          <m:r>
                            <a:rPr lang="en-US" b="0" i="1" smtClean="0">
                              <a:latin typeface="Cambria Math" panose="02040503050406030204" pitchFamily="18" charset="0"/>
                            </a:rPr>
                            <m:t>0.5</m:t>
                          </m:r>
                        </m:sup>
                      </m:sSup>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𝑇</m:t>
                              </m:r>
                            </m:e>
                            <m:sup>
                              <m:r>
                                <a:rPr lang="en-US" b="0" i="1" smtClean="0">
                                  <a:latin typeface="Cambria Math" panose="02040503050406030204" pitchFamily="18" charset="0"/>
                                </a:rPr>
                                <m:t>∗</m:t>
                              </m:r>
                            </m:sup>
                          </m:sSup>
                          <m:r>
                            <a:rPr lang="en-US" b="0" i="1" smtClean="0">
                              <a:latin typeface="Cambria Math" panose="02040503050406030204" pitchFamily="18" charset="0"/>
                            </a:rPr>
                            <m:t>(0)</m:t>
                          </m:r>
                        </m:num>
                        <m:den>
                          <m:r>
                            <a:rPr lang="en-US" b="0" i="1" smtClean="0">
                              <a:latin typeface="Cambria Math" panose="02040503050406030204" pitchFamily="18" charset="0"/>
                            </a:rPr>
                            <m:t>𝑑</m:t>
                          </m:r>
                          <m:r>
                            <a:rPr lang="en-US" b="0" i="1" smtClean="0">
                              <a:latin typeface="Cambria Math" panose="02040503050406030204" pitchFamily="18" charset="0"/>
                            </a:rPr>
                            <m:t>𝜂</m:t>
                          </m:r>
                        </m:den>
                      </m:f>
                    </m:oMath>
                  </m:oMathPara>
                </a14:m>
                <a:endParaRPr i="1">
                  <a:latin typeface="Cambria Math" panose="02040503050406030204" pitchFamily="18" charset="0"/>
                </a:endParaRPr>
              </a:p>
            </p:txBody>
          </p:sp>
        </mc:Choice>
        <mc:Fallback xmlns="">
          <p:sp>
            <p:nvSpPr>
              <p:cNvPr id="9" name="Rectangle 8">
                <a:extLst>
                  <a:ext uri="{FF2B5EF4-FFF2-40B4-BE49-F238E27FC236}">
                    <a16:creationId xmlns:a16="http://schemas.microsoft.com/office/drawing/2014/main" id="{E366FFF2-F613-40CD-BCDC-865E569260F4}"/>
                  </a:ext>
                </a:extLst>
              </p:cNvPr>
              <p:cNvSpPr>
                <a:spLocks noRot="1" noChangeAspect="1" noMove="1" noResize="1" noEditPoints="1" noAdjustHandles="1" noChangeArrowheads="1" noChangeShapeType="1" noTextEdit="1"/>
              </p:cNvSpPr>
              <p:nvPr/>
            </p:nvSpPr>
            <p:spPr>
              <a:xfrm>
                <a:off x="2971798" y="3970037"/>
                <a:ext cx="6248400" cy="723494"/>
              </a:xfrm>
              <a:prstGeom prst="rect">
                <a:avLst/>
              </a:prstGeom>
              <a:blipFill>
                <a:blip r:embed="rId6"/>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11" name="Text Placeholder 3">
            <a:extLst>
              <a:ext uri="{FF2B5EF4-FFF2-40B4-BE49-F238E27FC236}">
                <a16:creationId xmlns:a16="http://schemas.microsoft.com/office/drawing/2014/main" id="{267FA81B-5AFF-4717-8E0F-2569AE9F4F81}"/>
              </a:ext>
            </a:extLst>
          </p:cNvPr>
          <p:cNvSpPr txBox="1">
            <a:spLocks/>
          </p:cNvSpPr>
          <p:nvPr/>
        </p:nvSpPr>
        <p:spPr>
          <a:xfrm>
            <a:off x="609599" y="4958519"/>
            <a:ext cx="10972799" cy="38863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t>The local Nusselt Number (at any x) is:</a:t>
            </a:r>
          </a:p>
        </p:txBody>
      </p:sp>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D6A82842-4BF2-4118-A93B-97DB3C8E6E10}"/>
                  </a:ext>
                </a:extLst>
              </p:cNvPr>
              <p:cNvSpPr/>
              <p:nvPr/>
            </p:nvSpPr>
            <p:spPr>
              <a:xfrm>
                <a:off x="4343397" y="5341637"/>
                <a:ext cx="3505202" cy="723494"/>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𝑁𝑢</m:t>
                          </m:r>
                        </m:e>
                        <m:sub>
                          <m:r>
                            <a:rPr lang="en-US" b="0" i="1" smtClean="0">
                              <a:latin typeface="Cambria Math" panose="02040503050406030204" pitchFamily="18" charset="0"/>
                            </a:rPr>
                            <m:t>𝑥</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𝑥</m:t>
                              </m:r>
                            </m:sub>
                          </m:sSub>
                          <m:r>
                            <a:rPr lang="en-US" b="0" i="1" smtClean="0">
                              <a:latin typeface="Cambria Math" panose="02040503050406030204" pitchFamily="18" charset="0"/>
                            </a:rPr>
                            <m:t>𝑥</m:t>
                          </m:r>
                        </m:num>
                        <m:den>
                          <m:r>
                            <a:rPr lang="en-US" b="0" i="1" smtClean="0">
                              <a:latin typeface="Cambria Math" panose="02040503050406030204" pitchFamily="18" charset="0"/>
                            </a:rPr>
                            <m:t>𝑘</m:t>
                          </m:r>
                        </m:den>
                      </m:f>
                      <m:r>
                        <a:rPr lang="en-US" b="0" i="1" smtClean="0">
                          <a:latin typeface="Cambria Math" panose="02040503050406030204" pitchFamily="18" charset="0"/>
                        </a:rPr>
                        <m:t>=0.332</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𝑅𝑒</m:t>
                              </m:r>
                            </m:e>
                            <m:sub>
                              <m:r>
                                <a:rPr lang="en-US" b="0" i="1" smtClean="0">
                                  <a:latin typeface="Cambria Math" panose="02040503050406030204" pitchFamily="18" charset="0"/>
                                </a:rPr>
                                <m:t>𝑥</m:t>
                              </m:r>
                            </m:sub>
                          </m:sSub>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𝑃𝑟</m:t>
                          </m:r>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sup>
                      </m:sSup>
                    </m:oMath>
                  </m:oMathPara>
                </a14:m>
                <a:endParaRPr i="1">
                  <a:latin typeface="Cambria Math" panose="02040503050406030204" pitchFamily="18" charset="0"/>
                </a:endParaRPr>
              </a:p>
            </p:txBody>
          </p:sp>
        </mc:Choice>
        <mc:Fallback xmlns="">
          <p:sp>
            <p:nvSpPr>
              <p:cNvPr id="13" name="Rectangle 12">
                <a:extLst>
                  <a:ext uri="{FF2B5EF4-FFF2-40B4-BE49-F238E27FC236}">
                    <a16:creationId xmlns:a16="http://schemas.microsoft.com/office/drawing/2014/main" id="{D6A82842-4BF2-4118-A93B-97DB3C8E6E10}"/>
                  </a:ext>
                </a:extLst>
              </p:cNvPr>
              <p:cNvSpPr>
                <a:spLocks noRot="1" noChangeAspect="1" noMove="1" noResize="1" noEditPoints="1" noAdjustHandles="1" noChangeArrowheads="1" noChangeShapeType="1" noTextEdit="1"/>
              </p:cNvSpPr>
              <p:nvPr/>
            </p:nvSpPr>
            <p:spPr>
              <a:xfrm>
                <a:off x="4343397" y="5341637"/>
                <a:ext cx="3505202" cy="723494"/>
              </a:xfrm>
              <a:prstGeom prst="rect">
                <a:avLst/>
              </a:prstGeom>
              <a:blipFill>
                <a:blip r:embed="rId7"/>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15" name="TextBox 14">
            <a:extLst>
              <a:ext uri="{FF2B5EF4-FFF2-40B4-BE49-F238E27FC236}">
                <a16:creationId xmlns:a16="http://schemas.microsoft.com/office/drawing/2014/main" id="{7B8E32A6-CC6C-418F-AC42-7B8410EEDCD0}"/>
              </a:ext>
            </a:extLst>
          </p:cNvPr>
          <p:cNvSpPr txBox="1"/>
          <p:nvPr/>
        </p:nvSpPr>
        <p:spPr>
          <a:xfrm>
            <a:off x="609599" y="733428"/>
            <a:ext cx="10909299" cy="409572"/>
          </a:xfrm>
          <a:prstGeom prst="rect">
            <a:avLst/>
          </a:prstGeom>
        </p:spPr>
        <p:txBody>
          <a:bodyPr vert="horz" lIns="91440" tIns="45720" rIns="91440" bIns="45720" rtlCol="0">
            <a:normAutofit/>
          </a:bodyPr>
          <a:lstStyle>
            <a:lvl1pPr marL="228600" marR="0" indent="-228600" fontAlgn="auto">
              <a:lnSpc>
                <a:spcPct val="90000"/>
              </a:lnSpc>
              <a:spcBef>
                <a:spcPts val="100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For different values of Prandtl numbers, the ODE is numerically solved.</a:t>
            </a:r>
          </a:p>
        </p:txBody>
      </p:sp>
      <p:sp>
        <p:nvSpPr>
          <p:cNvPr id="17" name="Text Placeholder 3">
            <a:extLst>
              <a:ext uri="{FF2B5EF4-FFF2-40B4-BE49-F238E27FC236}">
                <a16:creationId xmlns:a16="http://schemas.microsoft.com/office/drawing/2014/main" id="{F1939721-F307-4575-87A6-06D8F0B48088}"/>
              </a:ext>
            </a:extLst>
          </p:cNvPr>
          <p:cNvSpPr txBox="1">
            <a:spLocks/>
          </p:cNvSpPr>
          <p:nvPr/>
        </p:nvSpPr>
        <p:spPr>
          <a:xfrm>
            <a:off x="609599" y="2463924"/>
            <a:ext cx="10972799" cy="38863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t>Comparing the solutions of hydrodynamic and thermal boundary layer thicknesses, we obtain</a:t>
            </a:r>
          </a:p>
        </p:txBody>
      </p:sp>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1F12074A-8A9A-4F5F-87F8-E6FD02C714A8}"/>
                  </a:ext>
                </a:extLst>
              </p:cNvPr>
              <p:cNvSpPr/>
              <p:nvPr/>
            </p:nvSpPr>
            <p:spPr>
              <a:xfrm>
                <a:off x="5295897" y="2837865"/>
                <a:ext cx="1600202" cy="723494"/>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𝛿</m:t>
                          </m:r>
                        </m:num>
                        <m:den>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𝛿</m:t>
                              </m:r>
                            </m:e>
                            <m:sub>
                              <m:r>
                                <a:rPr lang="en-US" b="0" i="1" smtClean="0">
                                  <a:latin typeface="Cambria Math" panose="02040503050406030204" pitchFamily="18" charset="0"/>
                                </a:rPr>
                                <m:t>𝑡</m:t>
                              </m:r>
                            </m:sub>
                          </m:sSub>
                        </m:den>
                      </m:f>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𝑃𝑟</m:t>
                          </m:r>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sup>
                      </m:sSup>
                    </m:oMath>
                  </m:oMathPara>
                </a14:m>
                <a:endParaRPr i="1">
                  <a:latin typeface="Cambria Math" panose="02040503050406030204" pitchFamily="18" charset="0"/>
                </a:endParaRPr>
              </a:p>
            </p:txBody>
          </p:sp>
        </mc:Choice>
        <mc:Fallback xmlns="">
          <p:sp>
            <p:nvSpPr>
              <p:cNvPr id="19" name="Rectangle 18">
                <a:extLst>
                  <a:ext uri="{FF2B5EF4-FFF2-40B4-BE49-F238E27FC236}">
                    <a16:creationId xmlns:a16="http://schemas.microsoft.com/office/drawing/2014/main" id="{1F12074A-8A9A-4F5F-87F8-E6FD02C714A8}"/>
                  </a:ext>
                </a:extLst>
              </p:cNvPr>
              <p:cNvSpPr>
                <a:spLocks noRot="1" noChangeAspect="1" noMove="1" noResize="1" noEditPoints="1" noAdjustHandles="1" noChangeArrowheads="1" noChangeShapeType="1" noTextEdit="1"/>
              </p:cNvSpPr>
              <p:nvPr/>
            </p:nvSpPr>
            <p:spPr>
              <a:xfrm>
                <a:off x="5295897" y="2837865"/>
                <a:ext cx="1600202" cy="723494"/>
              </a:xfrm>
              <a:prstGeom prst="rect">
                <a:avLst/>
              </a:prstGeom>
              <a:blipFill>
                <a:blip r:embed="rId8"/>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1C12D916-FC23-47C0-8296-61D0582E9377}"/>
                  </a:ext>
                </a:extLst>
              </p:cNvPr>
              <p:cNvSpPr txBox="1"/>
              <p:nvPr/>
            </p:nvSpPr>
            <p:spPr>
              <a:xfrm>
                <a:off x="6883658" y="3014946"/>
                <a:ext cx="45719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solidFill>
                            <a:schemeClr val="accent5"/>
                          </a:solidFill>
                          <a:latin typeface="Cambria Math" panose="02040503050406030204" pitchFamily="18" charset="0"/>
                          <a:ea typeface="Cambria Math" panose="02040503050406030204" pitchFamily="18" charset="0"/>
                        </a:rPr>
                        <m:t>⇒</m:t>
                      </m:r>
                    </m:oMath>
                  </m:oMathPara>
                </a14:m>
                <a:endParaRPr lang="en-US">
                  <a:solidFill>
                    <a:schemeClr val="accent5"/>
                  </a:solidFill>
                </a:endParaRPr>
              </a:p>
            </p:txBody>
          </p:sp>
        </mc:Choice>
        <mc:Fallback xmlns="">
          <p:sp>
            <p:nvSpPr>
              <p:cNvPr id="20" name="TextBox 19">
                <a:extLst>
                  <a:ext uri="{FF2B5EF4-FFF2-40B4-BE49-F238E27FC236}">
                    <a16:creationId xmlns:a16="http://schemas.microsoft.com/office/drawing/2014/main" id="{1C12D916-FC23-47C0-8296-61D0582E9377}"/>
                  </a:ext>
                </a:extLst>
              </p:cNvPr>
              <p:cNvSpPr txBox="1">
                <a:spLocks noRot="1" noChangeAspect="1" noMove="1" noResize="1" noEditPoints="1" noAdjustHandles="1" noChangeArrowheads="1" noChangeShapeType="1" noTextEdit="1"/>
              </p:cNvSpPr>
              <p:nvPr/>
            </p:nvSpPr>
            <p:spPr>
              <a:xfrm>
                <a:off x="6883658" y="3014946"/>
                <a:ext cx="457199" cy="369332"/>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 Placeholder 3">
                <a:extLst>
                  <a:ext uri="{FF2B5EF4-FFF2-40B4-BE49-F238E27FC236}">
                    <a16:creationId xmlns:a16="http://schemas.microsoft.com/office/drawing/2014/main" id="{6269FC6F-E088-40B3-809F-E326D66B1298}"/>
                  </a:ext>
                </a:extLst>
              </p:cNvPr>
              <p:cNvSpPr txBox="1">
                <a:spLocks/>
              </p:cNvSpPr>
              <p:nvPr/>
            </p:nvSpPr>
            <p:spPr>
              <a:xfrm>
                <a:off x="7340860" y="3005294"/>
                <a:ext cx="2285999" cy="38863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800">
                    <a:solidFill>
                      <a:schemeClr val="accent5"/>
                    </a:solidFill>
                  </a:rPr>
                  <a:t>For </a:t>
                </a:r>
                <a14:m>
                  <m:oMath xmlns:m="http://schemas.openxmlformats.org/officeDocument/2006/math">
                    <m:r>
                      <a:rPr lang="en-US" sz="1800" b="0" i="1" smtClean="0">
                        <a:solidFill>
                          <a:schemeClr val="accent5"/>
                        </a:solidFill>
                        <a:latin typeface="Cambria Math" panose="02040503050406030204" pitchFamily="18" charset="0"/>
                      </a:rPr>
                      <m:t>𝑃𝑟</m:t>
                    </m:r>
                    <m:r>
                      <a:rPr lang="en-US" sz="1800" i="1">
                        <a:solidFill>
                          <a:schemeClr val="accent5"/>
                        </a:solidFill>
                        <a:latin typeface="Cambria Math" panose="02040503050406030204" pitchFamily="18" charset="0"/>
                        <a:ea typeface="Cambria Math" panose="02040503050406030204" pitchFamily="18" charset="0"/>
                      </a:rPr>
                      <m:t>≫</m:t>
                    </m:r>
                    <m:r>
                      <a:rPr lang="en-US" sz="1800" b="0" i="1" smtClean="0">
                        <a:solidFill>
                          <a:schemeClr val="accent5"/>
                        </a:solidFill>
                        <a:latin typeface="Cambria Math" panose="02040503050406030204" pitchFamily="18" charset="0"/>
                        <a:ea typeface="Cambria Math" panose="02040503050406030204" pitchFamily="18" charset="0"/>
                      </a:rPr>
                      <m:t>1</m:t>
                    </m:r>
                  </m:oMath>
                </a14:m>
                <a:r>
                  <a:rPr lang="en-US" sz="1800">
                    <a:solidFill>
                      <a:schemeClr val="accent5"/>
                    </a:solidFill>
                  </a:rPr>
                  <a:t>, </a:t>
                </a:r>
                <a14:m>
                  <m:oMath xmlns:m="http://schemas.openxmlformats.org/officeDocument/2006/math">
                    <m:r>
                      <a:rPr lang="en-US" sz="1800" i="1" smtClean="0">
                        <a:solidFill>
                          <a:schemeClr val="accent5"/>
                        </a:solidFill>
                        <a:latin typeface="Cambria Math" panose="02040503050406030204" pitchFamily="18" charset="0"/>
                        <a:ea typeface="Cambria Math" panose="02040503050406030204" pitchFamily="18" charset="0"/>
                      </a:rPr>
                      <m:t>𝛿</m:t>
                    </m:r>
                    <m:r>
                      <a:rPr lang="en-US" sz="1800" i="1" smtClean="0">
                        <a:solidFill>
                          <a:schemeClr val="accent5"/>
                        </a:solidFill>
                        <a:latin typeface="Cambria Math" panose="02040503050406030204" pitchFamily="18" charset="0"/>
                        <a:ea typeface="Cambria Math" panose="02040503050406030204" pitchFamily="18" charset="0"/>
                      </a:rPr>
                      <m:t>≫</m:t>
                    </m:r>
                    <m:sSub>
                      <m:sSubPr>
                        <m:ctrlPr>
                          <a:rPr lang="en-US" sz="1800" i="1" smtClean="0">
                            <a:solidFill>
                              <a:schemeClr val="accent5"/>
                            </a:solidFill>
                            <a:latin typeface="Cambria Math" panose="02040503050406030204" pitchFamily="18" charset="0"/>
                            <a:ea typeface="Cambria Math" panose="02040503050406030204" pitchFamily="18" charset="0"/>
                          </a:rPr>
                        </m:ctrlPr>
                      </m:sSubPr>
                      <m:e>
                        <m:r>
                          <a:rPr lang="en-US" sz="1800" i="1" smtClean="0">
                            <a:solidFill>
                              <a:schemeClr val="accent5"/>
                            </a:solidFill>
                            <a:latin typeface="Cambria Math" panose="02040503050406030204" pitchFamily="18" charset="0"/>
                            <a:ea typeface="Cambria Math" panose="02040503050406030204" pitchFamily="18" charset="0"/>
                          </a:rPr>
                          <m:t>𝛿</m:t>
                        </m:r>
                      </m:e>
                      <m:sub>
                        <m:r>
                          <a:rPr lang="en-US" sz="1800" b="0" i="1" smtClean="0">
                            <a:solidFill>
                              <a:schemeClr val="accent5"/>
                            </a:solidFill>
                            <a:latin typeface="Cambria Math" panose="02040503050406030204" pitchFamily="18" charset="0"/>
                            <a:ea typeface="Cambria Math" panose="02040503050406030204" pitchFamily="18" charset="0"/>
                          </a:rPr>
                          <m:t>𝑡</m:t>
                        </m:r>
                      </m:sub>
                    </m:sSub>
                  </m:oMath>
                </a14:m>
                <a:endParaRPr lang="en-US" sz="1800">
                  <a:solidFill>
                    <a:schemeClr val="accent5"/>
                  </a:solidFill>
                </a:endParaRPr>
              </a:p>
            </p:txBody>
          </p:sp>
        </mc:Choice>
        <mc:Fallback xmlns="">
          <p:sp>
            <p:nvSpPr>
              <p:cNvPr id="22" name="Text Placeholder 3">
                <a:extLst>
                  <a:ext uri="{FF2B5EF4-FFF2-40B4-BE49-F238E27FC236}">
                    <a16:creationId xmlns:a16="http://schemas.microsoft.com/office/drawing/2014/main" id="{6269FC6F-E088-40B3-809F-E326D66B1298}"/>
                  </a:ext>
                </a:extLst>
              </p:cNvPr>
              <p:cNvSpPr txBox="1">
                <a:spLocks noRot="1" noChangeAspect="1" noMove="1" noResize="1" noEditPoints="1" noAdjustHandles="1" noChangeArrowheads="1" noChangeShapeType="1" noTextEdit="1"/>
              </p:cNvSpPr>
              <p:nvPr/>
            </p:nvSpPr>
            <p:spPr>
              <a:xfrm>
                <a:off x="7340860" y="3005294"/>
                <a:ext cx="2285999" cy="388637"/>
              </a:xfrm>
              <a:prstGeom prst="rect">
                <a:avLst/>
              </a:prstGeom>
              <a:blipFill>
                <a:blip r:embed="rId10"/>
                <a:stretch>
                  <a:fillRect l="-2133" t="-9375" b="-18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 Placeholder 3">
                <a:extLst>
                  <a:ext uri="{FF2B5EF4-FFF2-40B4-BE49-F238E27FC236}">
                    <a16:creationId xmlns:a16="http://schemas.microsoft.com/office/drawing/2014/main" id="{0D68BA1F-FA0B-48C2-9755-CDB7CE94562B}"/>
                  </a:ext>
                </a:extLst>
              </p:cNvPr>
              <p:cNvSpPr txBox="1">
                <a:spLocks/>
              </p:cNvSpPr>
              <p:nvPr/>
            </p:nvSpPr>
            <p:spPr>
              <a:xfrm>
                <a:off x="8041435" y="5511825"/>
                <a:ext cx="1483565" cy="38863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US" sz="1800">
                    <a:solidFill>
                      <a:schemeClr val="accent5"/>
                    </a:solidFill>
                  </a:rPr>
                  <a:t>For </a:t>
                </a:r>
                <a14:m>
                  <m:oMath xmlns:m="http://schemas.openxmlformats.org/officeDocument/2006/math">
                    <m:r>
                      <a:rPr lang="en-US" sz="1800" b="0" i="1" smtClean="0">
                        <a:solidFill>
                          <a:schemeClr val="accent5"/>
                        </a:solidFill>
                        <a:latin typeface="Cambria Math" panose="02040503050406030204" pitchFamily="18" charset="0"/>
                      </a:rPr>
                      <m:t>𝑃𝑟</m:t>
                    </m:r>
                    <m:r>
                      <a:rPr lang="en-US" sz="1800" b="0" i="1" smtClean="0">
                        <a:solidFill>
                          <a:schemeClr val="accent5"/>
                        </a:solidFill>
                        <a:latin typeface="Cambria Math" panose="02040503050406030204" pitchFamily="18" charset="0"/>
                        <a:ea typeface="Cambria Math" panose="02040503050406030204" pitchFamily="18" charset="0"/>
                      </a:rPr>
                      <m:t>≥0.6</m:t>
                    </m:r>
                  </m:oMath>
                </a14:m>
                <a:endParaRPr lang="en-US" sz="1800">
                  <a:solidFill>
                    <a:schemeClr val="accent5"/>
                  </a:solidFill>
                </a:endParaRPr>
              </a:p>
            </p:txBody>
          </p:sp>
        </mc:Choice>
        <mc:Fallback xmlns="">
          <p:sp>
            <p:nvSpPr>
              <p:cNvPr id="5" name="Text Placeholder 3">
                <a:extLst>
                  <a:ext uri="{FF2B5EF4-FFF2-40B4-BE49-F238E27FC236}">
                    <a16:creationId xmlns:a16="http://schemas.microsoft.com/office/drawing/2014/main" id="{0D68BA1F-FA0B-48C2-9755-CDB7CE94562B}"/>
                  </a:ext>
                </a:extLst>
              </p:cNvPr>
              <p:cNvSpPr txBox="1">
                <a:spLocks noRot="1" noChangeAspect="1" noMove="1" noResize="1" noEditPoints="1" noAdjustHandles="1" noChangeArrowheads="1" noChangeShapeType="1" noTextEdit="1"/>
              </p:cNvSpPr>
              <p:nvPr/>
            </p:nvSpPr>
            <p:spPr>
              <a:xfrm>
                <a:off x="8041435" y="5511825"/>
                <a:ext cx="1483565" cy="388637"/>
              </a:xfrm>
              <a:prstGeom prst="rect">
                <a:avLst/>
              </a:prstGeom>
              <a:blipFill>
                <a:blip r:embed="rId11"/>
                <a:stretch>
                  <a:fillRect l="-410" t="-7813" b="-18750"/>
                </a:stretch>
              </a:blipFill>
            </p:spPr>
            <p:txBody>
              <a:bodyPr/>
              <a:lstStyle/>
              <a:p>
                <a:r>
                  <a:rPr lang="en-US">
                    <a:noFill/>
                  </a:rPr>
                  <a:t> </a:t>
                </a:r>
              </a:p>
            </p:txBody>
          </p:sp>
        </mc:Fallback>
      </mc:AlternateContent>
      <p:sp>
        <p:nvSpPr>
          <p:cNvPr id="8" name="Text Placeholder 3">
            <a:extLst>
              <a:ext uri="{FF2B5EF4-FFF2-40B4-BE49-F238E27FC236}">
                <a16:creationId xmlns:a16="http://schemas.microsoft.com/office/drawing/2014/main" id="{4E8B773C-1FEF-4F08-8BB3-8AB0465BE541}"/>
              </a:ext>
            </a:extLst>
          </p:cNvPr>
          <p:cNvSpPr txBox="1">
            <a:spLocks/>
          </p:cNvSpPr>
          <p:nvPr/>
        </p:nvSpPr>
        <p:spPr>
          <a:xfrm>
            <a:off x="9466379" y="3007597"/>
            <a:ext cx="2593109" cy="140738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US" sz="1600">
                <a:solidFill>
                  <a:schemeClr val="accent5"/>
                </a:solidFill>
              </a:rPr>
              <a:t>Thermal BL is much thinner compared to the Hydrodynamic BL for fluid with Prandtl Numbers greater than 1.</a:t>
            </a:r>
          </a:p>
        </p:txBody>
      </p:sp>
    </p:spTree>
    <p:extLst>
      <p:ext uri="{BB962C8B-B14F-4D97-AF65-F5344CB8AC3E}">
        <p14:creationId xmlns:p14="http://schemas.microsoft.com/office/powerpoint/2010/main" val="15707350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34ABA41-4B5F-4440-9AC8-28EC24DC2663}"/>
              </a:ext>
            </a:extLst>
          </p:cNvPr>
          <p:cNvSpPr>
            <a:spLocks noGrp="1"/>
          </p:cNvSpPr>
          <p:nvPr>
            <p:ph type="sldNum" sz="quarter" idx="11"/>
          </p:nvPr>
        </p:nvSpPr>
        <p:spPr/>
        <p:txBody>
          <a:bodyPr/>
          <a:lstStyle/>
          <a:p>
            <a:fld id="{F0D23093-2AB0-F74C-B865-1A12A15B650E}" type="slidenum">
              <a:rPr lang="en-US" smtClean="0"/>
              <a:pPr/>
              <a:t>7</a:t>
            </a:fld>
            <a:endParaRPr lang="en-US"/>
          </a:p>
        </p:txBody>
      </p:sp>
      <p:sp>
        <p:nvSpPr>
          <p:cNvPr id="3" name="Title 2">
            <a:extLst>
              <a:ext uri="{FF2B5EF4-FFF2-40B4-BE49-F238E27FC236}">
                <a16:creationId xmlns:a16="http://schemas.microsoft.com/office/drawing/2014/main" id="{14A8F761-4061-409F-A458-D90D6D7D91AF}"/>
              </a:ext>
            </a:extLst>
          </p:cNvPr>
          <p:cNvSpPr>
            <a:spLocks noGrp="1"/>
          </p:cNvSpPr>
          <p:nvPr>
            <p:ph type="title"/>
          </p:nvPr>
        </p:nvSpPr>
        <p:spPr/>
        <p:txBody>
          <a:bodyPr/>
          <a:lstStyle/>
          <a:p>
            <a:r>
              <a:rPr lang="en-US"/>
              <a:t>Average Nusselt Number for Laminar Flow</a:t>
            </a:r>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D0F4D01B-6699-4648-B211-507417904DE2}"/>
                  </a:ext>
                </a:extLst>
              </p:cNvPr>
              <p:cNvSpPr>
                <a:spLocks noGrp="1"/>
              </p:cNvSpPr>
              <p:nvPr>
                <p:ph type="body" sz="quarter" idx="13"/>
              </p:nvPr>
            </p:nvSpPr>
            <p:spPr>
              <a:xfrm>
                <a:off x="609599" y="990600"/>
                <a:ext cx="10972799" cy="1676400"/>
              </a:xfrm>
            </p:spPr>
            <p:txBody>
              <a:bodyPr>
                <a:normAutofit/>
              </a:bodyPr>
              <a:lstStyle/>
              <a:p>
                <a:pPr>
                  <a:spcBef>
                    <a:spcPts val="1800"/>
                  </a:spcBef>
                </a:pPr>
                <a:r>
                  <a:rPr lang="en-US" sz="1800"/>
                  <a:t>The local Nusselt number expressions are obtained assuming an infinite flat plate.</a:t>
                </a:r>
              </a:p>
              <a:p>
                <a:pPr>
                  <a:spcBef>
                    <a:spcPts val="1800"/>
                  </a:spcBef>
                </a:pPr>
                <a:r>
                  <a:rPr lang="en-US" sz="1800"/>
                  <a:t>For the laminar region </a:t>
                </a:r>
                <a14:m>
                  <m:oMath xmlns:m="http://schemas.openxmlformats.org/officeDocument/2006/math">
                    <m:d>
                      <m:dPr>
                        <m:ctrlPr>
                          <a:rPr lang="en-US" sz="1800" i="1" smtClean="0">
                            <a:latin typeface="Cambria Math" panose="02040503050406030204" pitchFamily="18" charset="0"/>
                          </a:rPr>
                        </m:ctrlPr>
                      </m:dPr>
                      <m:e>
                        <m:r>
                          <a:rPr lang="en-US" sz="1800" b="0" i="1" smtClean="0">
                            <a:latin typeface="Cambria Math" panose="02040503050406030204" pitchFamily="18" charset="0"/>
                          </a:rPr>
                          <m:t>0&lt;</m:t>
                        </m:r>
                        <m:r>
                          <a:rPr lang="en-US" sz="1800" b="0" i="1" smtClean="0">
                            <a:latin typeface="Cambria Math" panose="02040503050406030204" pitchFamily="18" charset="0"/>
                          </a:rPr>
                          <m:t>𝑥</m:t>
                        </m:r>
                        <m:r>
                          <a:rPr lang="en-US" sz="1800" b="0" i="1" smtClean="0">
                            <a:latin typeface="Cambria Math" panose="02040503050406030204" pitchFamily="18" charset="0"/>
                          </a:rPr>
                          <m:t>&lt;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𝑐</m:t>
                            </m:r>
                          </m:sub>
                        </m:sSub>
                      </m:e>
                    </m:d>
                  </m:oMath>
                </a14:m>
                <a:r>
                  <a:rPr lang="en-US" sz="1800"/>
                  <a:t>, average heat transfer coefficient is determined by integrating the local heat transfer coefficient along the plate. </a:t>
                </a:r>
              </a:p>
              <a:p>
                <a:pPr>
                  <a:spcBef>
                    <a:spcPts val="1800"/>
                  </a:spcBef>
                </a:pPr>
                <a:r>
                  <a:rPr lang="en-US" sz="1800"/>
                  <a:t>For </a:t>
                </a:r>
                <a14:m>
                  <m:oMath xmlns:m="http://schemas.openxmlformats.org/officeDocument/2006/math">
                    <m:r>
                      <a:rPr lang="en-US" sz="1800" b="0" i="1" smtClean="0">
                        <a:latin typeface="Cambria Math" panose="02040503050406030204" pitchFamily="18" charset="0"/>
                      </a:rPr>
                      <m:t>𝑃𝑟</m:t>
                    </m:r>
                    <m:r>
                      <a:rPr lang="en-US" sz="1800" b="0" i="1" smtClean="0">
                        <a:latin typeface="Cambria Math" panose="02040503050406030204" pitchFamily="18" charset="0"/>
                        <a:ea typeface="Cambria Math" panose="02040503050406030204" pitchFamily="18" charset="0"/>
                      </a:rPr>
                      <m:t>≥0.6</m:t>
                    </m:r>
                  </m:oMath>
                </a14:m>
                <a:r>
                  <a:rPr lang="en-US" sz="1800"/>
                  <a:t>, the average heat transfer coefficient for laminar flow is:</a:t>
                </a:r>
              </a:p>
            </p:txBody>
          </p:sp>
        </mc:Choice>
        <mc:Fallback xmlns="">
          <p:sp>
            <p:nvSpPr>
              <p:cNvPr id="4" name="Text Placeholder 3">
                <a:extLst>
                  <a:ext uri="{FF2B5EF4-FFF2-40B4-BE49-F238E27FC236}">
                    <a16:creationId xmlns:a16="http://schemas.microsoft.com/office/drawing/2014/main" id="{D0F4D01B-6699-4648-B211-507417904DE2}"/>
                  </a:ext>
                </a:extLst>
              </p:cNvPr>
              <p:cNvSpPr>
                <a:spLocks noGrp="1" noRot="1" noChangeAspect="1" noMove="1" noResize="1" noEditPoints="1" noAdjustHandles="1" noChangeArrowheads="1" noChangeShapeType="1" noTextEdit="1"/>
              </p:cNvSpPr>
              <p:nvPr>
                <p:ph type="body" sz="quarter" idx="13"/>
              </p:nvPr>
            </p:nvSpPr>
            <p:spPr>
              <a:xfrm>
                <a:off x="609599" y="990600"/>
                <a:ext cx="10972799" cy="1676400"/>
              </a:xfrm>
              <a:blipFill>
                <a:blip r:embed="rId3"/>
                <a:stretch>
                  <a:fillRect l="-333" t="-3636" r="-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EFC7C289-0F88-43B1-8EC3-85AA66615F1A}"/>
                  </a:ext>
                </a:extLst>
              </p:cNvPr>
              <p:cNvSpPr/>
              <p:nvPr/>
            </p:nvSpPr>
            <p:spPr>
              <a:xfrm>
                <a:off x="3505198" y="2667000"/>
                <a:ext cx="5181604" cy="952094"/>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h</m:t>
                              </m:r>
                            </m:e>
                          </m:acc>
                        </m:e>
                        <m:sub>
                          <m:r>
                            <a:rPr lang="en-US" b="0" i="1" smtClean="0">
                              <a:latin typeface="Cambria Math" panose="02040503050406030204" pitchFamily="18" charset="0"/>
                            </a:rPr>
                            <m:t>𝑥</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𝑥</m:t>
                          </m:r>
                        </m:den>
                      </m:f>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0</m:t>
                          </m:r>
                        </m:sub>
                        <m:sup>
                          <m:r>
                            <a:rPr lang="en-US" b="0" i="1" smtClean="0">
                              <a:latin typeface="Cambria Math" panose="02040503050406030204" pitchFamily="18" charset="0"/>
                            </a:rPr>
                            <m:t>𝑥</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𝑥</m:t>
                              </m:r>
                            </m:sub>
                          </m:sSub>
                          <m:r>
                            <a:rPr lang="en-US" b="0" i="1" smtClean="0">
                              <a:latin typeface="Cambria Math" panose="02040503050406030204" pitchFamily="18" charset="0"/>
                            </a:rPr>
                            <m:t>𝑑𝑥</m:t>
                          </m:r>
                        </m:e>
                      </m:nary>
                      <m:r>
                        <a:rPr lang="en-US" b="0" i="1" smtClean="0">
                          <a:latin typeface="Cambria Math" panose="02040503050406030204" pitchFamily="18" charset="0"/>
                        </a:rPr>
                        <m:t>=0.332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𝑃𝑟</m:t>
                          </m:r>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sup>
                      </m:sSup>
                      <m:f>
                        <m:fPr>
                          <m:ctrlPr>
                            <a:rPr lang="en-US" b="0" i="1" smtClean="0">
                              <a:latin typeface="Cambria Math" panose="02040503050406030204" pitchFamily="18" charset="0"/>
                            </a:rPr>
                          </m:ctrlPr>
                        </m:fPr>
                        <m:num>
                          <m:r>
                            <a:rPr lang="en-US" b="0" i="1" smtClean="0">
                              <a:latin typeface="Cambria Math" panose="02040503050406030204" pitchFamily="18" charset="0"/>
                            </a:rPr>
                            <m:t>𝑘</m:t>
                          </m:r>
                        </m:num>
                        <m:den>
                          <m:r>
                            <a:rPr lang="en-US" b="0" i="1" smtClean="0">
                              <a:latin typeface="Cambria Math" panose="02040503050406030204" pitchFamily="18" charset="0"/>
                            </a:rPr>
                            <m:t>𝑥</m:t>
                          </m:r>
                        </m:den>
                      </m:f>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m:t>
                                      </m:r>
                                    </m:sub>
                                  </m:sSub>
                                </m:num>
                                <m:den>
                                  <m:r>
                                    <a:rPr lang="en-US" b="0" i="1" smtClean="0">
                                      <a:latin typeface="Cambria Math" panose="02040503050406030204" pitchFamily="18" charset="0"/>
                                      <a:ea typeface="Cambria Math" panose="02040503050406030204" pitchFamily="18" charset="0"/>
                                    </a:rPr>
                                    <m:t>𝜈</m:t>
                                  </m:r>
                                </m:den>
                              </m:f>
                            </m:e>
                          </m:d>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sup>
                      </m:sSup>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0</m:t>
                          </m:r>
                        </m:sub>
                        <m:sup>
                          <m:r>
                            <a:rPr lang="en-US" b="0" i="1" smtClean="0">
                              <a:latin typeface="Cambria Math" panose="02040503050406030204" pitchFamily="18" charset="0"/>
                            </a:rPr>
                            <m:t>𝑥</m:t>
                          </m:r>
                        </m:sup>
                        <m:e>
                          <m:f>
                            <m:fPr>
                              <m:ctrlPr>
                                <a:rPr lang="en-US" b="0" i="1" smtClean="0">
                                  <a:latin typeface="Cambria Math" panose="02040503050406030204" pitchFamily="18" charset="0"/>
                                </a:rPr>
                              </m:ctrlPr>
                            </m:fPr>
                            <m:num>
                              <m:r>
                                <a:rPr lang="en-US" b="0" i="1" smtClean="0">
                                  <a:latin typeface="Cambria Math" panose="02040503050406030204" pitchFamily="18" charset="0"/>
                                </a:rPr>
                                <m:t>𝑑𝑥</m:t>
                              </m:r>
                            </m:num>
                            <m:den>
                              <m:r>
                                <a:rPr lang="en-US" b="0" i="1" smtClean="0">
                                  <a:latin typeface="Cambria Math" panose="02040503050406030204" pitchFamily="18" charset="0"/>
                                </a:rPr>
                                <m:t>𝑥</m:t>
                              </m:r>
                            </m:den>
                          </m:f>
                        </m:e>
                      </m:nary>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𝑥</m:t>
                          </m:r>
                        </m:sub>
                      </m:sSub>
                    </m:oMath>
                  </m:oMathPara>
                </a14:m>
                <a:endParaRPr i="1">
                  <a:latin typeface="Cambria Math" panose="02040503050406030204" pitchFamily="18" charset="0"/>
                </a:endParaRPr>
              </a:p>
            </p:txBody>
          </p:sp>
        </mc:Choice>
        <mc:Fallback xmlns="">
          <p:sp>
            <p:nvSpPr>
              <p:cNvPr id="6" name="Rectangle 5">
                <a:extLst>
                  <a:ext uri="{FF2B5EF4-FFF2-40B4-BE49-F238E27FC236}">
                    <a16:creationId xmlns:a16="http://schemas.microsoft.com/office/drawing/2014/main" id="{EFC7C289-0F88-43B1-8EC3-85AA66615F1A}"/>
                  </a:ext>
                </a:extLst>
              </p:cNvPr>
              <p:cNvSpPr>
                <a:spLocks noRot="1" noChangeAspect="1" noMove="1" noResize="1" noEditPoints="1" noAdjustHandles="1" noChangeArrowheads="1" noChangeShapeType="1" noTextEdit="1"/>
              </p:cNvSpPr>
              <p:nvPr/>
            </p:nvSpPr>
            <p:spPr>
              <a:xfrm>
                <a:off x="3505198" y="2667000"/>
                <a:ext cx="5181604" cy="952094"/>
              </a:xfrm>
              <a:prstGeom prst="rect">
                <a:avLst/>
              </a:prstGeom>
              <a:blipFill>
                <a:blip r:embed="rId4"/>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7" name="Text Placeholder 3">
            <a:extLst>
              <a:ext uri="{FF2B5EF4-FFF2-40B4-BE49-F238E27FC236}">
                <a16:creationId xmlns:a16="http://schemas.microsoft.com/office/drawing/2014/main" id="{4181F3C0-0EF4-4C16-A419-D229D50AAE5E}"/>
              </a:ext>
            </a:extLst>
          </p:cNvPr>
          <p:cNvSpPr txBox="1">
            <a:spLocks/>
          </p:cNvSpPr>
          <p:nvPr/>
        </p:nvSpPr>
        <p:spPr>
          <a:xfrm>
            <a:off x="609599" y="3924706"/>
            <a:ext cx="10972799" cy="418694"/>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t>The corresponding average Nusselt number for laminar flow over a flat plate is:</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C389A1EB-AC4C-4FEA-AFE8-889F22EDC44E}"/>
                  </a:ext>
                </a:extLst>
              </p:cNvPr>
              <p:cNvSpPr/>
              <p:nvPr/>
            </p:nvSpPr>
            <p:spPr>
              <a:xfrm>
                <a:off x="3505196" y="4419600"/>
                <a:ext cx="5181604" cy="670551"/>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𝑁𝑢</m:t>
                              </m:r>
                            </m:e>
                          </m:acc>
                        </m:e>
                        <m:sub>
                          <m:r>
                            <a:rPr lang="en-US" b="0" i="1" smtClean="0">
                              <a:latin typeface="Cambria Math" panose="02040503050406030204" pitchFamily="18" charset="0"/>
                            </a:rPr>
                            <m:t>𝑥</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h</m:t>
                                  </m:r>
                                </m:e>
                              </m:acc>
                            </m:e>
                            <m:sub>
                              <m:r>
                                <a:rPr lang="en-US" b="0" i="1" smtClean="0">
                                  <a:latin typeface="Cambria Math" panose="02040503050406030204" pitchFamily="18" charset="0"/>
                                </a:rPr>
                                <m:t>𝑥</m:t>
                              </m:r>
                            </m:sub>
                          </m:sSub>
                          <m:r>
                            <a:rPr lang="en-US" b="0" i="1" smtClean="0">
                              <a:latin typeface="Cambria Math" panose="02040503050406030204" pitchFamily="18" charset="0"/>
                            </a:rPr>
                            <m:t>𝑥</m:t>
                          </m:r>
                        </m:num>
                        <m:den>
                          <m:r>
                            <a:rPr lang="en-US" b="0" i="1" smtClean="0">
                              <a:latin typeface="Cambria Math" panose="02040503050406030204" pitchFamily="18" charset="0"/>
                            </a:rPr>
                            <m:t>𝑘</m:t>
                          </m:r>
                        </m:den>
                      </m:f>
                      <m:r>
                        <a:rPr lang="en-US" b="0" i="1" smtClean="0">
                          <a:latin typeface="Cambria Math" panose="02040503050406030204" pitchFamily="18" charset="0"/>
                        </a:rPr>
                        <m:t>=0.644</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𝑅𝑒</m:t>
                              </m:r>
                            </m:e>
                            <m:sub>
                              <m:r>
                                <a:rPr lang="en-US" b="0" i="1" smtClean="0">
                                  <a:latin typeface="Cambria Math" panose="02040503050406030204" pitchFamily="18" charset="0"/>
                                </a:rPr>
                                <m:t>𝑥</m:t>
                              </m:r>
                            </m:sub>
                          </m:sSub>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𝑃𝑟</m:t>
                          </m:r>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sup>
                      </m:sSup>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𝑁𝑢</m:t>
                          </m:r>
                        </m:e>
                        <m:sub>
                          <m:r>
                            <a:rPr lang="en-US" b="0" i="1" smtClean="0">
                              <a:latin typeface="Cambria Math" panose="02040503050406030204" pitchFamily="18" charset="0"/>
                            </a:rPr>
                            <m:t>𝑥</m:t>
                          </m:r>
                        </m:sub>
                      </m:sSub>
                    </m:oMath>
                  </m:oMathPara>
                </a14:m>
                <a:endParaRPr i="1">
                  <a:latin typeface="Cambria Math" panose="02040503050406030204" pitchFamily="18" charset="0"/>
                </a:endParaRPr>
              </a:p>
            </p:txBody>
          </p:sp>
        </mc:Choice>
        <mc:Fallback xmlns="">
          <p:sp>
            <p:nvSpPr>
              <p:cNvPr id="9" name="Rectangle 8">
                <a:extLst>
                  <a:ext uri="{FF2B5EF4-FFF2-40B4-BE49-F238E27FC236}">
                    <a16:creationId xmlns:a16="http://schemas.microsoft.com/office/drawing/2014/main" id="{C389A1EB-AC4C-4FEA-AFE8-889F22EDC44E}"/>
                  </a:ext>
                </a:extLst>
              </p:cNvPr>
              <p:cNvSpPr>
                <a:spLocks noRot="1" noChangeAspect="1" noMove="1" noResize="1" noEditPoints="1" noAdjustHandles="1" noChangeArrowheads="1" noChangeShapeType="1" noTextEdit="1"/>
              </p:cNvSpPr>
              <p:nvPr/>
            </p:nvSpPr>
            <p:spPr>
              <a:xfrm>
                <a:off x="3505196" y="4419600"/>
                <a:ext cx="5181604" cy="670551"/>
              </a:xfrm>
              <a:prstGeom prst="rect">
                <a:avLst/>
              </a:prstGeom>
              <a:blipFill>
                <a:blip r:embed="rId5"/>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11" name="Text Placeholder 3">
            <a:extLst>
              <a:ext uri="{FF2B5EF4-FFF2-40B4-BE49-F238E27FC236}">
                <a16:creationId xmlns:a16="http://schemas.microsoft.com/office/drawing/2014/main" id="{A2EDBA8D-80CA-4C24-BB83-4427CDFFCAFD}"/>
              </a:ext>
            </a:extLst>
          </p:cNvPr>
          <p:cNvSpPr txBox="1">
            <a:spLocks/>
          </p:cNvSpPr>
          <p:nvPr/>
        </p:nvSpPr>
        <p:spPr>
          <a:xfrm>
            <a:off x="6705600" y="5322151"/>
            <a:ext cx="5181605" cy="609600"/>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a:solidFill>
                  <a:schemeClr val="accent5"/>
                </a:solidFill>
              </a:rPr>
              <a:t>For Laminar Flow over a Flat Plate, the Average Nusselt Number is twice the Local Nusselt Number.</a:t>
            </a:r>
          </a:p>
        </p:txBody>
      </p:sp>
      <mc:AlternateContent xmlns:mc="http://schemas.openxmlformats.org/markup-compatibility/2006" xmlns:a14="http://schemas.microsoft.com/office/drawing/2010/main">
        <mc:Choice Requires="a14">
          <p:sp>
            <p:nvSpPr>
              <p:cNvPr id="13" name="Text Placeholder 3">
                <a:extLst>
                  <a:ext uri="{FF2B5EF4-FFF2-40B4-BE49-F238E27FC236}">
                    <a16:creationId xmlns:a16="http://schemas.microsoft.com/office/drawing/2014/main" id="{B56E66D6-3B72-48AA-BB96-A4127C8764D0}"/>
                  </a:ext>
                </a:extLst>
              </p:cNvPr>
              <p:cNvSpPr txBox="1">
                <a:spLocks/>
              </p:cNvSpPr>
              <p:nvPr/>
            </p:nvSpPr>
            <p:spPr>
              <a:xfrm>
                <a:off x="8686801" y="4572000"/>
                <a:ext cx="1219200" cy="38863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14:m>
                  <m:oMathPara xmlns:m="http://schemas.openxmlformats.org/officeDocument/2006/math">
                    <m:oMathParaPr>
                      <m:jc m:val="centerGroup"/>
                    </m:oMathParaPr>
                    <m:oMath xmlns:m="http://schemas.openxmlformats.org/officeDocument/2006/math">
                      <m:r>
                        <a:rPr lang="en-US" sz="1800" b="0" i="1" smtClean="0">
                          <a:solidFill>
                            <a:schemeClr val="accent5"/>
                          </a:solidFill>
                          <a:latin typeface="Cambria Math" panose="02040503050406030204" pitchFamily="18" charset="0"/>
                        </a:rPr>
                        <m:t>𝑃𝑟</m:t>
                      </m:r>
                      <m:r>
                        <a:rPr lang="en-US" sz="1800" b="0" i="1" smtClean="0">
                          <a:solidFill>
                            <a:schemeClr val="accent5"/>
                          </a:solidFill>
                          <a:latin typeface="Cambria Math" panose="02040503050406030204" pitchFamily="18" charset="0"/>
                          <a:ea typeface="Cambria Math" panose="02040503050406030204" pitchFamily="18" charset="0"/>
                        </a:rPr>
                        <m:t>≥0.6</m:t>
                      </m:r>
                    </m:oMath>
                  </m:oMathPara>
                </a14:m>
                <a:endParaRPr lang="en-US" sz="1800">
                  <a:solidFill>
                    <a:schemeClr val="accent5"/>
                  </a:solidFill>
                </a:endParaRPr>
              </a:p>
            </p:txBody>
          </p:sp>
        </mc:Choice>
        <mc:Fallback xmlns="">
          <p:sp>
            <p:nvSpPr>
              <p:cNvPr id="13" name="Text Placeholder 3">
                <a:extLst>
                  <a:ext uri="{FF2B5EF4-FFF2-40B4-BE49-F238E27FC236}">
                    <a16:creationId xmlns:a16="http://schemas.microsoft.com/office/drawing/2014/main" id="{B56E66D6-3B72-48AA-BB96-A4127C8764D0}"/>
                  </a:ext>
                </a:extLst>
              </p:cNvPr>
              <p:cNvSpPr txBox="1">
                <a:spLocks noRot="1" noChangeAspect="1" noMove="1" noResize="1" noEditPoints="1" noAdjustHandles="1" noChangeArrowheads="1" noChangeShapeType="1" noTextEdit="1"/>
              </p:cNvSpPr>
              <p:nvPr/>
            </p:nvSpPr>
            <p:spPr>
              <a:xfrm>
                <a:off x="8686801" y="4572000"/>
                <a:ext cx="1219200" cy="388637"/>
              </a:xfrm>
              <a:prstGeom prst="rect">
                <a:avLst/>
              </a:prstGeom>
              <a:blipFill>
                <a:blip r:embed="rId6"/>
                <a:stretch>
                  <a:fillRect/>
                </a:stretch>
              </a:blipFill>
            </p:spPr>
            <p:txBody>
              <a:bodyPr/>
              <a:lstStyle/>
              <a:p>
                <a:r>
                  <a:rPr lang="en-US">
                    <a:noFill/>
                  </a:rPr>
                  <a:t> </a:t>
                </a:r>
              </a:p>
            </p:txBody>
          </p:sp>
        </mc:Fallback>
      </mc:AlternateContent>
      <p:sp>
        <p:nvSpPr>
          <p:cNvPr id="5" name="Text Placeholder 3">
            <a:extLst>
              <a:ext uri="{FF2B5EF4-FFF2-40B4-BE49-F238E27FC236}">
                <a16:creationId xmlns:a16="http://schemas.microsoft.com/office/drawing/2014/main" id="{F4C018CF-A0CB-4020-8802-69307AB5FD88}"/>
              </a:ext>
            </a:extLst>
          </p:cNvPr>
          <p:cNvSpPr txBox="1">
            <a:spLocks/>
          </p:cNvSpPr>
          <p:nvPr/>
        </p:nvSpPr>
        <p:spPr>
          <a:xfrm>
            <a:off x="1143000" y="5291676"/>
            <a:ext cx="4079036" cy="670551"/>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a:t>Note: We can replace ‘x’ with ‘L’ if the flow is laminar over the entire flat plate.</a:t>
            </a:r>
          </a:p>
        </p:txBody>
      </p:sp>
    </p:spTree>
    <p:extLst>
      <p:ext uri="{BB962C8B-B14F-4D97-AF65-F5344CB8AC3E}">
        <p14:creationId xmlns:p14="http://schemas.microsoft.com/office/powerpoint/2010/main" val="11730752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FD534D-BEBC-422C-ACBB-1E1EFD5AD980}"/>
              </a:ext>
            </a:extLst>
          </p:cNvPr>
          <p:cNvSpPr>
            <a:spLocks noGrp="1"/>
          </p:cNvSpPr>
          <p:nvPr>
            <p:ph type="sldNum" sz="quarter" idx="11"/>
          </p:nvPr>
        </p:nvSpPr>
        <p:spPr/>
        <p:txBody>
          <a:bodyPr/>
          <a:lstStyle/>
          <a:p>
            <a:fld id="{F0D23093-2AB0-F74C-B865-1A12A15B650E}" type="slidenum">
              <a:rPr lang="en-US" smtClean="0"/>
              <a:pPr/>
              <a:t>8</a:t>
            </a:fld>
            <a:endParaRPr lang="en-US"/>
          </a:p>
        </p:txBody>
      </p:sp>
      <p:sp>
        <p:nvSpPr>
          <p:cNvPr id="3" name="Title 2">
            <a:extLst>
              <a:ext uri="{FF2B5EF4-FFF2-40B4-BE49-F238E27FC236}">
                <a16:creationId xmlns:a16="http://schemas.microsoft.com/office/drawing/2014/main" id="{23190129-70F2-4A51-95B3-203501647A33}"/>
              </a:ext>
            </a:extLst>
          </p:cNvPr>
          <p:cNvSpPr>
            <a:spLocks noGrp="1"/>
          </p:cNvSpPr>
          <p:nvPr>
            <p:ph type="title"/>
          </p:nvPr>
        </p:nvSpPr>
        <p:spPr/>
        <p:txBody>
          <a:bodyPr/>
          <a:lstStyle/>
          <a:p>
            <a:r>
              <a:rPr lang="en-US"/>
              <a:t>Thermal Boundary Layer Solution for Low Prandtl Number</a:t>
            </a:r>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EFCD8D57-D86D-41D5-B029-9C6B2737761E}"/>
                  </a:ext>
                </a:extLst>
              </p:cNvPr>
              <p:cNvSpPr>
                <a:spLocks noGrp="1"/>
              </p:cNvSpPr>
              <p:nvPr>
                <p:ph type="body" sz="quarter" idx="13"/>
              </p:nvPr>
            </p:nvSpPr>
            <p:spPr>
              <a:xfrm>
                <a:off x="609599" y="762000"/>
                <a:ext cx="10972799" cy="1905000"/>
              </a:xfrm>
            </p:spPr>
            <p:txBody>
              <a:bodyPr>
                <a:normAutofit/>
              </a:bodyPr>
              <a:lstStyle/>
              <a:p>
                <a:r>
                  <a:rPr lang="en-US" sz="1800"/>
                  <a:t>For smaller Prandtl numbers (mainly liquid metals), the thermal boundary layer develops faster compared to the hydrodynamic boundary layer </a:t>
                </a:r>
                <a14:m>
                  <m:oMath xmlns:m="http://schemas.openxmlformats.org/officeDocument/2006/math">
                    <m:d>
                      <m:dPr>
                        <m:ctrlPr>
                          <a:rPr lang="en-US" sz="1800" i="1" smtClean="0">
                            <a:latin typeface="Cambria Math" panose="02040503050406030204" pitchFamily="18" charset="0"/>
                          </a:rPr>
                        </m:ctrlPr>
                      </m:dPr>
                      <m:e>
                        <m:sSub>
                          <m:sSubPr>
                            <m:ctrlPr>
                              <a:rPr lang="en-US" sz="1800" i="1" smtClean="0">
                                <a:latin typeface="Cambria Math" panose="02040503050406030204" pitchFamily="18" charset="0"/>
                              </a:rPr>
                            </m:ctrlPr>
                          </m:sSubPr>
                          <m:e>
                            <m:r>
                              <a:rPr lang="en-US" sz="1800" i="1" smtClean="0">
                                <a:latin typeface="Cambria Math" panose="02040503050406030204" pitchFamily="18" charset="0"/>
                                <a:ea typeface="Cambria Math" panose="02040503050406030204" pitchFamily="18" charset="0"/>
                              </a:rPr>
                              <m:t>𝛿</m:t>
                            </m:r>
                          </m:e>
                          <m:sub>
                            <m:r>
                              <a:rPr lang="en-US" sz="1800" b="0" i="1" smtClean="0">
                                <a:latin typeface="Cambria Math" panose="02040503050406030204" pitchFamily="18" charset="0"/>
                              </a:rPr>
                              <m:t>𝑡</m:t>
                            </m:r>
                          </m:sub>
                        </m:sSub>
                        <m:r>
                          <a:rPr lang="en-US" sz="1800" i="1" smtClean="0">
                            <a:latin typeface="Cambria Math" panose="02040503050406030204" pitchFamily="18" charset="0"/>
                            <a:ea typeface="Cambria Math" panose="02040503050406030204" pitchFamily="18" charset="0"/>
                          </a:rPr>
                          <m:t>≫</m:t>
                        </m:r>
                        <m:r>
                          <a:rPr lang="en-US" sz="1800" i="1" smtClean="0">
                            <a:latin typeface="Cambria Math" panose="02040503050406030204" pitchFamily="18" charset="0"/>
                            <a:ea typeface="Cambria Math" panose="02040503050406030204" pitchFamily="18" charset="0"/>
                          </a:rPr>
                          <m:t>𝛿</m:t>
                        </m:r>
                      </m:e>
                    </m:d>
                  </m:oMath>
                </a14:m>
                <a:r>
                  <a:rPr lang="en-US" sz="1800"/>
                  <a:t>. </a:t>
                </a:r>
              </a:p>
              <a:p>
                <a:r>
                  <a:rPr lang="en-US" sz="1800"/>
                  <a:t>In the limiting case </a:t>
                </a:r>
                <a14:m>
                  <m:oMath xmlns:m="http://schemas.openxmlformats.org/officeDocument/2006/math">
                    <m:r>
                      <a:rPr lang="en-US" sz="1800" b="0" i="1" smtClean="0">
                        <a:latin typeface="Cambria Math" panose="02040503050406030204" pitchFamily="18" charset="0"/>
                      </a:rPr>
                      <m:t>𝑃𝑟</m:t>
                    </m:r>
                    <m:r>
                      <a:rPr lang="en-US" sz="1800" b="0" i="1" smtClean="0">
                        <a:latin typeface="Cambria Math" panose="02040503050406030204" pitchFamily="18" charset="0"/>
                        <a:ea typeface="Cambria Math" panose="02040503050406030204" pitchFamily="18" charset="0"/>
                      </a:rPr>
                      <m:t>→0</m:t>
                    </m:r>
                  </m:oMath>
                </a14:m>
                <a:r>
                  <a:rPr lang="en-US" sz="1800"/>
                  <a:t>, because of thin hydrodynamic boundary layer, we assume a uniform velocity </a:t>
                </a:r>
                <a14:m>
                  <m:oMath xmlns:m="http://schemas.openxmlformats.org/officeDocument/2006/math">
                    <m:r>
                      <a:rPr lang="en-US" sz="1800" b="0" i="1" smtClean="0">
                        <a:latin typeface="Cambria Math" panose="02040503050406030204" pitchFamily="18" charset="0"/>
                      </a:rPr>
                      <m:t>𝑢</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𝑉</m:t>
                        </m:r>
                      </m:e>
                      <m:sub>
                        <m:r>
                          <a:rPr lang="en-US" sz="1800" b="0" i="1" smtClean="0">
                            <a:latin typeface="Cambria Math" panose="02040503050406030204" pitchFamily="18" charset="0"/>
                            <a:ea typeface="Cambria Math" panose="02040503050406030204" pitchFamily="18" charset="0"/>
                          </a:rPr>
                          <m:t>∞</m:t>
                        </m:r>
                      </m:sub>
                    </m:sSub>
                  </m:oMath>
                </a14:m>
                <a:r>
                  <a:rPr lang="en-US" sz="1800"/>
                  <a:t> throughout the thermal boundary layer. This allows use to set </a:t>
                </a:r>
                <a14:m>
                  <m:oMath xmlns:m="http://schemas.openxmlformats.org/officeDocument/2006/math">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𝑓</m:t>
                        </m:r>
                      </m:e>
                      <m:sup>
                        <m:r>
                          <a:rPr lang="en-US" sz="1800" b="0" i="1" smtClean="0">
                            <a:latin typeface="Cambria Math" panose="02040503050406030204" pitchFamily="18" charset="0"/>
                          </a:rPr>
                          <m:t>′</m:t>
                        </m:r>
                      </m:sup>
                    </m:sSup>
                    <m:d>
                      <m:dPr>
                        <m:ctrlPr>
                          <a:rPr lang="en-US" sz="1800" b="0" i="1" smtClean="0">
                            <a:latin typeface="Cambria Math" panose="02040503050406030204" pitchFamily="18" charset="0"/>
                          </a:rPr>
                        </m:ctrlPr>
                      </m:dPr>
                      <m:e>
                        <m:r>
                          <a:rPr lang="en-US" sz="1800" b="0" i="1" smtClean="0">
                            <a:latin typeface="Cambria Math" panose="02040503050406030204" pitchFamily="18" charset="0"/>
                          </a:rPr>
                          <m:t>𝜂</m:t>
                        </m:r>
                      </m:e>
                    </m:d>
                    <m:r>
                      <a:rPr lang="en-US" sz="1800" b="0" i="1" smtClean="0">
                        <a:latin typeface="Cambria Math" panose="02040503050406030204" pitchFamily="18" charset="0"/>
                      </a:rPr>
                      <m:t>=1</m:t>
                    </m:r>
                  </m:oMath>
                </a14:m>
                <a:r>
                  <a:rPr lang="en-US" sz="1800"/>
                  <a:t> in the thermal boundary layer equation.</a:t>
                </a:r>
              </a:p>
              <a:p>
                <a:r>
                  <a:rPr lang="en-US" sz="1800"/>
                  <a:t>Differentiating the thermal boundary layer equation, we obtain:</a:t>
                </a:r>
              </a:p>
              <a:p>
                <a:endParaRPr lang="en-US" sz="1800"/>
              </a:p>
            </p:txBody>
          </p:sp>
        </mc:Choice>
        <mc:Fallback xmlns="">
          <p:sp>
            <p:nvSpPr>
              <p:cNvPr id="4" name="Text Placeholder 3">
                <a:extLst>
                  <a:ext uri="{FF2B5EF4-FFF2-40B4-BE49-F238E27FC236}">
                    <a16:creationId xmlns:a16="http://schemas.microsoft.com/office/drawing/2014/main" id="{EFCD8D57-D86D-41D5-B029-9C6B2737761E}"/>
                  </a:ext>
                </a:extLst>
              </p:cNvPr>
              <p:cNvSpPr>
                <a:spLocks noGrp="1" noRot="1" noChangeAspect="1" noMove="1" noResize="1" noEditPoints="1" noAdjustHandles="1" noChangeArrowheads="1" noChangeShapeType="1" noTextEdit="1"/>
              </p:cNvSpPr>
              <p:nvPr>
                <p:ph type="body" sz="quarter" idx="13"/>
              </p:nvPr>
            </p:nvSpPr>
            <p:spPr>
              <a:xfrm>
                <a:off x="609599" y="762000"/>
                <a:ext cx="10972799" cy="1905000"/>
              </a:xfrm>
              <a:blipFill>
                <a:blip r:embed="rId3"/>
                <a:stretch>
                  <a:fillRect l="-333" t="-28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18AFDB40-C729-4F0B-B06D-636F14BA0EFB}"/>
                  </a:ext>
                </a:extLst>
              </p:cNvPr>
              <p:cNvSpPr/>
              <p:nvPr/>
            </p:nvSpPr>
            <p:spPr>
              <a:xfrm>
                <a:off x="4876800" y="2661165"/>
                <a:ext cx="2884508" cy="1219201"/>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𝑑</m:t>
                          </m:r>
                        </m:num>
                        <m:den>
                          <m:r>
                            <a:rPr lang="en-US" b="0" i="1" smtClean="0">
                              <a:latin typeface="Cambria Math" panose="02040503050406030204" pitchFamily="18" charset="0"/>
                            </a:rPr>
                            <m:t>𝑑</m:t>
                          </m:r>
                          <m:r>
                            <a:rPr lang="en-US" b="0" i="1" smtClean="0">
                              <a:latin typeface="Cambria Math" panose="02040503050406030204" pitchFamily="18" charset="0"/>
                            </a:rPr>
                            <m:t>𝜂</m:t>
                          </m:r>
                        </m:den>
                      </m:f>
                      <m:d>
                        <m:dPr>
                          <m:ctrlPr>
                            <a:rPr lang="en-US" i="1" smtClean="0">
                              <a:latin typeface="Cambria Math" panose="02040503050406030204" pitchFamily="18" charset="0"/>
                            </a:rPr>
                          </m:ctrlPr>
                        </m:dPr>
                        <m:e>
                          <m:f>
                            <m:fPr>
                              <m:ctrlPr>
                                <a:rPr lang="en-US" i="1" smtClean="0">
                                  <a:latin typeface="Cambria Math" panose="02040503050406030204" pitchFamily="18" charset="0"/>
                                </a:rPr>
                              </m:ctrlPr>
                            </m:fPr>
                            <m:num>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i="1">
                                          <a:latin typeface="Cambria Math" panose="02040503050406030204" pitchFamily="18" charset="0"/>
                                        </a:rPr>
                                        <m:t>2</m:t>
                                      </m:r>
                                    </m:sup>
                                  </m:sSup>
                                  <m:sSup>
                                    <m:sSupPr>
                                      <m:ctrlPr>
                                        <a:rPr lang="en-US" i="1">
                                          <a:latin typeface="Cambria Math" panose="02040503050406030204" pitchFamily="18" charset="0"/>
                                        </a:rPr>
                                      </m:ctrlPr>
                                    </m:sSupPr>
                                    <m:e>
                                      <m:r>
                                        <a:rPr lang="en-US" i="1">
                                          <a:latin typeface="Cambria Math" panose="02040503050406030204" pitchFamily="18" charset="0"/>
                                        </a:rPr>
                                        <m:t>𝑇</m:t>
                                      </m:r>
                                    </m:e>
                                    <m:sup>
                                      <m:r>
                                        <a:rPr lang="en-US" i="1">
                                          <a:latin typeface="Cambria Math" panose="02040503050406030204" pitchFamily="18" charset="0"/>
                                        </a:rPr>
                                        <m:t>∗</m:t>
                                      </m:r>
                                    </m:sup>
                                  </m:sSup>
                                </m:num>
                                <m:den>
                                  <m:sSup>
                                    <m:sSupPr>
                                      <m:ctrlPr>
                                        <a:rPr lang="en-US" i="1">
                                          <a:latin typeface="Cambria Math" panose="02040503050406030204" pitchFamily="18" charset="0"/>
                                        </a:rPr>
                                      </m:ctrlPr>
                                    </m:sSupPr>
                                    <m:e>
                                      <m:r>
                                        <a:rPr lang="en-US" i="1">
                                          <a:latin typeface="Cambria Math" panose="02040503050406030204" pitchFamily="18" charset="0"/>
                                        </a:rPr>
                                        <m:t>𝑑</m:t>
                                      </m:r>
                                      <m:r>
                                        <a:rPr lang="en-US" i="1">
                                          <a:latin typeface="Cambria Math" panose="02040503050406030204" pitchFamily="18" charset="0"/>
                                        </a:rPr>
                                        <m:t>𝜂</m:t>
                                      </m:r>
                                    </m:e>
                                    <m:sup>
                                      <m:r>
                                        <a:rPr lang="en-US" i="1">
                                          <a:latin typeface="Cambria Math" panose="02040503050406030204" pitchFamily="18" charset="0"/>
                                        </a:rPr>
                                        <m:t>2</m:t>
                                      </m:r>
                                    </m:sup>
                                  </m:sSup>
                                </m:den>
                              </m:f>
                            </m:num>
                            <m:den>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𝑑𝑇</m:t>
                                      </m:r>
                                    </m:e>
                                    <m:sup>
                                      <m:r>
                                        <a:rPr lang="en-US" i="1">
                                          <a:latin typeface="Cambria Math" panose="02040503050406030204" pitchFamily="18" charset="0"/>
                                        </a:rPr>
                                        <m:t>∗</m:t>
                                      </m:r>
                                    </m:sup>
                                  </m:sSup>
                                </m:num>
                                <m:den>
                                  <m:r>
                                    <a:rPr lang="en-US" i="1">
                                      <a:latin typeface="Cambria Math" panose="02040503050406030204" pitchFamily="18" charset="0"/>
                                    </a:rPr>
                                    <m:t>𝑑</m:t>
                                  </m:r>
                                  <m:r>
                                    <a:rPr lang="en-US" i="1">
                                      <a:latin typeface="Cambria Math" panose="02040503050406030204" pitchFamily="18" charset="0"/>
                                    </a:rPr>
                                    <m:t>𝜂</m:t>
                                  </m:r>
                                </m:den>
                              </m:f>
                            </m:den>
                          </m:f>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𝑃𝑟</m:t>
                          </m:r>
                        </m:num>
                        <m:den>
                          <m:r>
                            <a:rPr lang="en-US" b="0" i="1" smtClean="0">
                              <a:latin typeface="Cambria Math" panose="02040503050406030204" pitchFamily="18" charset="0"/>
                            </a:rPr>
                            <m:t>2</m:t>
                          </m:r>
                        </m:den>
                      </m:f>
                      <m:r>
                        <a:rPr lang="en-US" b="0" i="1" smtClean="0">
                          <a:latin typeface="Cambria Math" panose="02040503050406030204" pitchFamily="18" charset="0"/>
                        </a:rPr>
                        <m:t>𝑓</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𝜂</m:t>
                          </m:r>
                        </m:e>
                      </m:d>
                    </m:oMath>
                  </m:oMathPara>
                </a14:m>
                <a:endParaRPr i="1">
                  <a:latin typeface="Cambria Math" panose="02040503050406030204" pitchFamily="18" charset="0"/>
                </a:endParaRPr>
              </a:p>
            </p:txBody>
          </p:sp>
        </mc:Choice>
        <mc:Fallback xmlns="">
          <p:sp>
            <p:nvSpPr>
              <p:cNvPr id="6" name="Rectangle 5">
                <a:extLst>
                  <a:ext uri="{FF2B5EF4-FFF2-40B4-BE49-F238E27FC236}">
                    <a16:creationId xmlns:a16="http://schemas.microsoft.com/office/drawing/2014/main" id="{18AFDB40-C729-4F0B-B06D-636F14BA0EFB}"/>
                  </a:ext>
                </a:extLst>
              </p:cNvPr>
              <p:cNvSpPr>
                <a:spLocks noRot="1" noChangeAspect="1" noMove="1" noResize="1" noEditPoints="1" noAdjustHandles="1" noChangeArrowheads="1" noChangeShapeType="1" noTextEdit="1"/>
              </p:cNvSpPr>
              <p:nvPr/>
            </p:nvSpPr>
            <p:spPr>
              <a:xfrm>
                <a:off x="4876800" y="2661165"/>
                <a:ext cx="2884508" cy="1219201"/>
              </a:xfrm>
              <a:prstGeom prst="rect">
                <a:avLst/>
              </a:prstGeom>
              <a:blipFill>
                <a:blip r:embed="rId4"/>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BD1C86B7-8110-4DB2-A729-2F615060C337}"/>
              </a:ext>
            </a:extLst>
          </p:cNvPr>
          <p:cNvCxnSpPr/>
          <p:nvPr/>
        </p:nvCxnSpPr>
        <p:spPr>
          <a:xfrm flipV="1">
            <a:off x="7086600" y="2889766"/>
            <a:ext cx="381000" cy="762000"/>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FD78641-BEA4-4CE2-955F-A22F2AF0E854}"/>
              </a:ext>
            </a:extLst>
          </p:cNvPr>
          <p:cNvSpPr txBox="1"/>
          <p:nvPr/>
        </p:nvSpPr>
        <p:spPr>
          <a:xfrm>
            <a:off x="7423954" y="2590800"/>
            <a:ext cx="381000" cy="369332"/>
          </a:xfrm>
          <a:prstGeom prst="rect">
            <a:avLst/>
          </a:prstGeom>
          <a:noFill/>
        </p:spPr>
        <p:txBody>
          <a:bodyPr wrap="square" rtlCol="0">
            <a:spAutoFit/>
          </a:bodyPr>
          <a:lstStyle/>
          <a:p>
            <a:r>
              <a:rPr lang="en-US">
                <a:solidFill>
                  <a:schemeClr val="accent5"/>
                </a:solidFill>
              </a:rPr>
              <a:t>1</a:t>
            </a:r>
          </a:p>
        </p:txBody>
      </p:sp>
      <p:sp>
        <p:nvSpPr>
          <p:cNvPr id="10" name="Text Placeholder 3">
            <a:extLst>
              <a:ext uri="{FF2B5EF4-FFF2-40B4-BE49-F238E27FC236}">
                <a16:creationId xmlns:a16="http://schemas.microsoft.com/office/drawing/2014/main" id="{15A63128-8411-40FF-8629-C6EBDDF89182}"/>
              </a:ext>
            </a:extLst>
          </p:cNvPr>
          <p:cNvSpPr txBox="1">
            <a:spLocks/>
          </p:cNvSpPr>
          <p:nvPr/>
        </p:nvSpPr>
        <p:spPr>
          <a:xfrm>
            <a:off x="609599" y="3954550"/>
            <a:ext cx="10972799" cy="388850"/>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t>The solution of the above equation gives:</a:t>
            </a:r>
          </a:p>
        </p:txBody>
      </p:sp>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58B08E68-00BE-4903-B110-592A6FC76EB3}"/>
                  </a:ext>
                </a:extLst>
              </p:cNvPr>
              <p:cNvSpPr/>
              <p:nvPr/>
            </p:nvSpPr>
            <p:spPr>
              <a:xfrm>
                <a:off x="2286000" y="4343400"/>
                <a:ext cx="2280454" cy="723494"/>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𝑑𝑇</m:t>
                              </m:r>
                            </m:e>
                            <m:sup>
                              <m:r>
                                <a:rPr lang="en-US" i="1">
                                  <a:latin typeface="Cambria Math" panose="02040503050406030204" pitchFamily="18" charset="0"/>
                                </a:rPr>
                                <m:t>∗</m:t>
                              </m:r>
                            </m:sup>
                          </m:sSup>
                          <m:r>
                            <a:rPr lang="en-US" b="0" i="1" smtClean="0">
                              <a:latin typeface="Cambria Math" panose="02040503050406030204" pitchFamily="18" charset="0"/>
                            </a:rPr>
                            <m:t>(0)</m:t>
                          </m:r>
                        </m:num>
                        <m:den>
                          <m:r>
                            <a:rPr lang="en-US" i="1">
                              <a:latin typeface="Cambria Math" panose="02040503050406030204" pitchFamily="18" charset="0"/>
                            </a:rPr>
                            <m:t>𝑑</m:t>
                          </m:r>
                          <m:r>
                            <a:rPr lang="en-US" i="1">
                              <a:latin typeface="Cambria Math" panose="02040503050406030204" pitchFamily="18" charset="0"/>
                            </a:rPr>
                            <m:t>𝜂</m:t>
                          </m:r>
                        </m:den>
                      </m:f>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𝑃𝑟</m:t>
                                  </m:r>
                                </m:num>
                                <m:den>
                                  <m:r>
                                    <a:rPr lang="en-US" i="1">
                                      <a:latin typeface="Cambria Math" panose="02040503050406030204" pitchFamily="18" charset="0"/>
                                      <a:ea typeface="Cambria Math" panose="02040503050406030204" pitchFamily="18" charset="0"/>
                                    </a:rPr>
                                    <m:t>𝜋</m:t>
                                  </m:r>
                                </m:den>
                              </m:f>
                            </m:e>
                          </m:d>
                        </m:e>
                        <m:sup>
                          <m:r>
                            <a:rPr lang="en-US" b="0" i="1" smtClean="0">
                              <a:latin typeface="Cambria Math" panose="02040503050406030204" pitchFamily="18" charset="0"/>
                            </a:rPr>
                            <m:t>1/2</m:t>
                          </m:r>
                        </m:sup>
                      </m:sSup>
                    </m:oMath>
                  </m:oMathPara>
                </a14:m>
                <a:endParaRPr i="1">
                  <a:latin typeface="Cambria Math" panose="02040503050406030204" pitchFamily="18" charset="0"/>
                </a:endParaRPr>
              </a:p>
            </p:txBody>
          </p:sp>
        </mc:Choice>
        <mc:Fallback xmlns="">
          <p:sp>
            <p:nvSpPr>
              <p:cNvPr id="12" name="Rectangle 11">
                <a:extLst>
                  <a:ext uri="{FF2B5EF4-FFF2-40B4-BE49-F238E27FC236}">
                    <a16:creationId xmlns:a16="http://schemas.microsoft.com/office/drawing/2014/main" id="{58B08E68-00BE-4903-B110-592A6FC76EB3}"/>
                  </a:ext>
                </a:extLst>
              </p:cNvPr>
              <p:cNvSpPr>
                <a:spLocks noRot="1" noChangeAspect="1" noMove="1" noResize="1" noEditPoints="1" noAdjustHandles="1" noChangeArrowheads="1" noChangeShapeType="1" noTextEdit="1"/>
              </p:cNvSpPr>
              <p:nvPr/>
            </p:nvSpPr>
            <p:spPr>
              <a:xfrm>
                <a:off x="2286000" y="4343400"/>
                <a:ext cx="2280454" cy="723494"/>
              </a:xfrm>
              <a:prstGeom prst="rect">
                <a:avLst/>
              </a:prstGeom>
              <a:blipFill>
                <a:blip r:embed="rId5"/>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70B74FAE-69F5-4B3A-878B-8582E659FC3F}"/>
                  </a:ext>
                </a:extLst>
              </p:cNvPr>
              <p:cNvSpPr/>
              <p:nvPr/>
            </p:nvSpPr>
            <p:spPr>
              <a:xfrm>
                <a:off x="5624934" y="4343400"/>
                <a:ext cx="4272747" cy="723494"/>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𝑁𝑢</m:t>
                          </m:r>
                        </m:e>
                        <m:sub>
                          <m:r>
                            <a:rPr lang="en-US" b="0" i="1" smtClean="0">
                              <a:latin typeface="Cambria Math" panose="02040503050406030204" pitchFamily="18" charset="0"/>
                            </a:rPr>
                            <m:t>𝑥</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𝑥</m:t>
                              </m:r>
                            </m:sub>
                          </m:sSub>
                          <m:r>
                            <a:rPr lang="en-US" b="0" i="1" smtClean="0">
                              <a:latin typeface="Cambria Math" panose="02040503050406030204" pitchFamily="18" charset="0"/>
                            </a:rPr>
                            <m:t>𝑥</m:t>
                          </m:r>
                        </m:num>
                        <m:den>
                          <m:r>
                            <a:rPr lang="en-US" b="0" i="1" smtClean="0">
                              <a:latin typeface="Cambria Math" panose="02040503050406030204" pitchFamily="18" charset="0"/>
                            </a:rPr>
                            <m:t>𝑘</m:t>
                          </m:r>
                        </m:den>
                      </m:f>
                      <m:r>
                        <a:rPr lang="en-US" b="0" i="1" smtClean="0">
                          <a:latin typeface="Cambria Math" panose="02040503050406030204" pitchFamily="18" charset="0"/>
                        </a:rPr>
                        <m:t>=0.565</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𝑅𝑒</m:t>
                              </m:r>
                            </m:e>
                            <m:sub>
                              <m:r>
                                <a:rPr lang="en-US" b="0" i="1" smtClean="0">
                                  <a:latin typeface="Cambria Math" panose="02040503050406030204" pitchFamily="18" charset="0"/>
                                </a:rPr>
                                <m:t>𝑥</m:t>
                              </m:r>
                            </m:sub>
                          </m:sSub>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𝑃𝑟</m:t>
                          </m:r>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sup>
                      </m:sSup>
                      <m:r>
                        <a:rPr lang="en-US" b="0" i="1" smtClean="0">
                          <a:latin typeface="Cambria Math" panose="02040503050406030204" pitchFamily="18" charset="0"/>
                        </a:rPr>
                        <m:t>=0.565</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𝑃𝑒</m:t>
                              </m:r>
                            </m:e>
                            <m:sub>
                              <m:r>
                                <a:rPr lang="en-US" b="0" i="1" smtClean="0">
                                  <a:latin typeface="Cambria Math" panose="02040503050406030204" pitchFamily="18" charset="0"/>
                                </a:rPr>
                                <m:t>𝑥</m:t>
                              </m:r>
                            </m:sub>
                          </m:sSub>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sup>
                      </m:sSup>
                    </m:oMath>
                  </m:oMathPara>
                </a14:m>
                <a:endParaRPr i="1">
                  <a:latin typeface="Cambria Math" panose="02040503050406030204" pitchFamily="18" charset="0"/>
                </a:endParaRPr>
              </a:p>
            </p:txBody>
          </p:sp>
        </mc:Choice>
        <mc:Fallback xmlns="">
          <p:sp>
            <p:nvSpPr>
              <p:cNvPr id="14" name="Rectangle 13">
                <a:extLst>
                  <a:ext uri="{FF2B5EF4-FFF2-40B4-BE49-F238E27FC236}">
                    <a16:creationId xmlns:a16="http://schemas.microsoft.com/office/drawing/2014/main" id="{70B74FAE-69F5-4B3A-878B-8582E659FC3F}"/>
                  </a:ext>
                </a:extLst>
              </p:cNvPr>
              <p:cNvSpPr>
                <a:spLocks noRot="1" noChangeAspect="1" noMove="1" noResize="1" noEditPoints="1" noAdjustHandles="1" noChangeArrowheads="1" noChangeShapeType="1" noTextEdit="1"/>
              </p:cNvSpPr>
              <p:nvPr/>
            </p:nvSpPr>
            <p:spPr>
              <a:xfrm>
                <a:off x="5624934" y="4343400"/>
                <a:ext cx="4272747" cy="723494"/>
              </a:xfrm>
              <a:prstGeom prst="rect">
                <a:avLst/>
              </a:prstGeom>
              <a:blipFill>
                <a:blip r:embed="rId6"/>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 Placeholder 3">
                <a:extLst>
                  <a:ext uri="{FF2B5EF4-FFF2-40B4-BE49-F238E27FC236}">
                    <a16:creationId xmlns:a16="http://schemas.microsoft.com/office/drawing/2014/main" id="{EB59707E-08DA-4927-BF0C-253CA06CC64F}"/>
                  </a:ext>
                </a:extLst>
              </p:cNvPr>
              <p:cNvSpPr txBox="1">
                <a:spLocks/>
              </p:cNvSpPr>
              <p:nvPr/>
            </p:nvSpPr>
            <p:spPr>
              <a:xfrm>
                <a:off x="9940212" y="4510828"/>
                <a:ext cx="1483565" cy="38863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US" sz="1800">
                    <a:solidFill>
                      <a:schemeClr val="accent5"/>
                    </a:solidFill>
                  </a:rPr>
                  <a:t>For </a:t>
                </a:r>
                <a14:m>
                  <m:oMath xmlns:m="http://schemas.openxmlformats.org/officeDocument/2006/math">
                    <m:r>
                      <a:rPr lang="en-US" sz="1800" b="0" i="1" smtClean="0">
                        <a:solidFill>
                          <a:schemeClr val="accent5"/>
                        </a:solidFill>
                        <a:latin typeface="Cambria Math" panose="02040503050406030204" pitchFamily="18" charset="0"/>
                      </a:rPr>
                      <m:t>𝑃𝑟</m:t>
                    </m:r>
                    <m:r>
                      <a:rPr lang="en-US" sz="1800" i="1">
                        <a:solidFill>
                          <a:schemeClr val="accent5"/>
                        </a:solidFill>
                        <a:latin typeface="Cambria Math" panose="02040503050406030204" pitchFamily="18" charset="0"/>
                        <a:ea typeface="Cambria Math" panose="02040503050406030204" pitchFamily="18" charset="0"/>
                      </a:rPr>
                      <m:t>≤</m:t>
                    </m:r>
                    <m:r>
                      <a:rPr lang="en-US" sz="1800" b="0" i="1" smtClean="0">
                        <a:solidFill>
                          <a:schemeClr val="accent5"/>
                        </a:solidFill>
                        <a:latin typeface="Cambria Math" panose="02040503050406030204" pitchFamily="18" charset="0"/>
                        <a:ea typeface="Cambria Math" panose="02040503050406030204" pitchFamily="18" charset="0"/>
                      </a:rPr>
                      <m:t>0.5</m:t>
                    </m:r>
                  </m:oMath>
                </a14:m>
                <a:endParaRPr lang="en-US" sz="1800">
                  <a:solidFill>
                    <a:schemeClr val="accent5"/>
                  </a:solidFill>
                </a:endParaRPr>
              </a:p>
            </p:txBody>
          </p:sp>
        </mc:Choice>
        <mc:Fallback xmlns="">
          <p:sp>
            <p:nvSpPr>
              <p:cNvPr id="16" name="Text Placeholder 3">
                <a:extLst>
                  <a:ext uri="{FF2B5EF4-FFF2-40B4-BE49-F238E27FC236}">
                    <a16:creationId xmlns:a16="http://schemas.microsoft.com/office/drawing/2014/main" id="{EB59707E-08DA-4927-BF0C-253CA06CC64F}"/>
                  </a:ext>
                </a:extLst>
              </p:cNvPr>
              <p:cNvSpPr txBox="1">
                <a:spLocks noRot="1" noChangeAspect="1" noMove="1" noResize="1" noEditPoints="1" noAdjustHandles="1" noChangeArrowheads="1" noChangeShapeType="1" noTextEdit="1"/>
              </p:cNvSpPr>
              <p:nvPr/>
            </p:nvSpPr>
            <p:spPr>
              <a:xfrm>
                <a:off x="9940212" y="4510828"/>
                <a:ext cx="1483565" cy="388637"/>
              </a:xfrm>
              <a:prstGeom prst="rect">
                <a:avLst/>
              </a:prstGeom>
              <a:blipFill>
                <a:blip r:embed="rId7"/>
                <a:stretch>
                  <a:fillRect l="-823" t="-9375" b="-18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137C1BC1-133E-4D8C-9DC1-C3EB33112DE3}"/>
                  </a:ext>
                </a:extLst>
              </p:cNvPr>
              <p:cNvSpPr/>
              <p:nvPr/>
            </p:nvSpPr>
            <p:spPr>
              <a:xfrm>
                <a:off x="9621106" y="5154497"/>
                <a:ext cx="1810447" cy="388850"/>
              </a:xfrm>
              <a:prstGeom prst="rect">
                <a:avLst/>
              </a:prstGeom>
              <a:solidFill>
                <a:schemeClr val="accent2"/>
              </a:solidFill>
              <a:ln>
                <a:noFill/>
              </a:ln>
              <a:effectLst>
                <a:outerShdw blurRad="50800" dist="38100" dir="2700000" algn="tl" rotWithShape="0">
                  <a:prstClr val="black">
                    <a:alpha val="40000"/>
                  </a:prstClr>
                </a:outerShdw>
              </a:effectLst>
            </p:spPr>
            <p:txBody>
              <a:bodyPr>
                <a:noAutofit/>
              </a:bodyPr>
              <a:lstStyle/>
              <a:p>
                <a:pPr>
                  <a:spcAft>
                    <a:spcPts val="6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𝑃</m:t>
                          </m:r>
                          <m:r>
                            <a:rPr lang="en-US" i="1">
                              <a:latin typeface="Cambria Math" panose="02040503050406030204" pitchFamily="18" charset="0"/>
                            </a:rPr>
                            <m:t>𝑒</m:t>
                          </m:r>
                        </m:e>
                        <m:sub>
                          <m:r>
                            <a:rPr lang="en-US" i="1">
                              <a:latin typeface="Cambria Math" panose="02040503050406030204" pitchFamily="18" charset="0"/>
                            </a:rPr>
                            <m:t>𝑥</m:t>
                          </m:r>
                        </m:sub>
                      </m:sSub>
                      <m:r>
                        <a:rPr lang="en-US" i="1">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𝑅𝑒</m:t>
                          </m:r>
                        </m:e>
                        <m:sub>
                          <m:r>
                            <a:rPr lang="en-US" b="0" i="1" smtClean="0">
                              <a:latin typeface="Cambria Math" panose="02040503050406030204" pitchFamily="18" charset="0"/>
                            </a:rPr>
                            <m:t>𝑥</m:t>
                          </m:r>
                        </m:sub>
                      </m:sSub>
                      <m:r>
                        <a:rPr lang="en-US" b="0" i="1" smtClean="0">
                          <a:latin typeface="Cambria Math" panose="02040503050406030204" pitchFamily="18" charset="0"/>
                        </a:rPr>
                        <m:t>𝑃𝑟</m:t>
                      </m:r>
                    </m:oMath>
                  </m:oMathPara>
                </a14:m>
                <a:endParaRPr lang="en-US" i="1">
                  <a:latin typeface="Cambria Math" panose="02040503050406030204" pitchFamily="18" charset="0"/>
                </a:endParaRPr>
              </a:p>
            </p:txBody>
          </p:sp>
        </mc:Choice>
        <mc:Fallback xmlns="">
          <p:sp>
            <p:nvSpPr>
              <p:cNvPr id="18" name="Rectangle 17">
                <a:extLst>
                  <a:ext uri="{FF2B5EF4-FFF2-40B4-BE49-F238E27FC236}">
                    <a16:creationId xmlns:a16="http://schemas.microsoft.com/office/drawing/2014/main" id="{137C1BC1-133E-4D8C-9DC1-C3EB33112DE3}"/>
                  </a:ext>
                </a:extLst>
              </p:cNvPr>
              <p:cNvSpPr>
                <a:spLocks noRot="1" noChangeAspect="1" noMove="1" noResize="1" noEditPoints="1" noAdjustHandles="1" noChangeArrowheads="1" noChangeShapeType="1" noTextEdit="1"/>
              </p:cNvSpPr>
              <p:nvPr/>
            </p:nvSpPr>
            <p:spPr>
              <a:xfrm>
                <a:off x="9621106" y="5154497"/>
                <a:ext cx="1810447" cy="388850"/>
              </a:xfrm>
              <a:prstGeom prst="rect">
                <a:avLst/>
              </a:prstGeom>
              <a:blipFill>
                <a:blip r:embed="rId8"/>
                <a:stretch>
                  <a:fillRect/>
                </a:stretch>
              </a:blipFill>
              <a:ln>
                <a:noFill/>
              </a:ln>
              <a:effectLst>
                <a:outerShdw blurRad="50800" dist="38100" dir="2700000" algn="tl"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 Placeholder 3">
                <a:extLst>
                  <a:ext uri="{FF2B5EF4-FFF2-40B4-BE49-F238E27FC236}">
                    <a16:creationId xmlns:a16="http://schemas.microsoft.com/office/drawing/2014/main" id="{B84FF952-09FB-48E6-A09A-D95C4676C05E}"/>
                  </a:ext>
                </a:extLst>
              </p:cNvPr>
              <p:cNvSpPr txBox="1">
                <a:spLocks/>
              </p:cNvSpPr>
              <p:nvPr/>
            </p:nvSpPr>
            <p:spPr>
              <a:xfrm>
                <a:off x="609599" y="5630950"/>
                <a:ext cx="10972799" cy="388850"/>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t>Even though the above local Nusselt number is for a limiting case of </a:t>
                </a:r>
                <a14:m>
                  <m:oMath xmlns:m="http://schemas.openxmlformats.org/officeDocument/2006/math">
                    <m:r>
                      <a:rPr lang="en-US" sz="1800" b="0" i="1" smtClean="0">
                        <a:latin typeface="Cambria Math" panose="02040503050406030204" pitchFamily="18" charset="0"/>
                      </a:rPr>
                      <m:t>𝑃𝑟</m:t>
                    </m:r>
                    <m:r>
                      <a:rPr lang="en-US" sz="1800" b="0" i="1" smtClean="0">
                        <a:latin typeface="Cambria Math" panose="02040503050406030204" pitchFamily="18" charset="0"/>
                        <a:ea typeface="Cambria Math" panose="02040503050406030204" pitchFamily="18" charset="0"/>
                      </a:rPr>
                      <m:t>→0</m:t>
                    </m:r>
                  </m:oMath>
                </a14:m>
                <a:r>
                  <a:rPr lang="en-US" sz="1800"/>
                  <a:t>, the result holds for </a:t>
                </a:r>
                <a14:m>
                  <m:oMath xmlns:m="http://schemas.openxmlformats.org/officeDocument/2006/math">
                    <m:r>
                      <a:rPr lang="en-US" sz="1800" b="0" i="1" smtClean="0">
                        <a:latin typeface="Cambria Math" panose="02040503050406030204" pitchFamily="18" charset="0"/>
                      </a:rPr>
                      <m:t>𝑃𝑟</m:t>
                    </m:r>
                    <m:r>
                      <a:rPr lang="en-US" sz="1800" b="0" i="1" smtClean="0">
                        <a:latin typeface="Cambria Math" panose="02040503050406030204" pitchFamily="18" charset="0"/>
                        <a:ea typeface="Cambria Math" panose="02040503050406030204" pitchFamily="18" charset="0"/>
                      </a:rPr>
                      <m:t>≤0.5</m:t>
                    </m:r>
                  </m:oMath>
                </a14:m>
                <a:endParaRPr lang="en-US" sz="1800"/>
              </a:p>
            </p:txBody>
          </p:sp>
        </mc:Choice>
        <mc:Fallback xmlns="">
          <p:sp>
            <p:nvSpPr>
              <p:cNvPr id="22" name="Text Placeholder 3">
                <a:extLst>
                  <a:ext uri="{FF2B5EF4-FFF2-40B4-BE49-F238E27FC236}">
                    <a16:creationId xmlns:a16="http://schemas.microsoft.com/office/drawing/2014/main" id="{B84FF952-09FB-48E6-A09A-D95C4676C05E}"/>
                  </a:ext>
                </a:extLst>
              </p:cNvPr>
              <p:cNvSpPr txBox="1">
                <a:spLocks noRot="1" noChangeAspect="1" noMove="1" noResize="1" noEditPoints="1" noAdjustHandles="1" noChangeArrowheads="1" noChangeShapeType="1" noTextEdit="1"/>
              </p:cNvSpPr>
              <p:nvPr/>
            </p:nvSpPr>
            <p:spPr>
              <a:xfrm>
                <a:off x="609599" y="5630950"/>
                <a:ext cx="10972799" cy="388850"/>
              </a:xfrm>
              <a:prstGeom prst="rect">
                <a:avLst/>
              </a:prstGeom>
              <a:blipFill>
                <a:blip r:embed="rId9"/>
                <a:stretch>
                  <a:fillRect l="-333" t="-15625" b="-12500"/>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8263C083-4527-4CE3-8BD5-FA50483E98A4}"/>
              </a:ext>
            </a:extLst>
          </p:cNvPr>
          <p:cNvSpPr txBox="1"/>
          <p:nvPr/>
        </p:nvSpPr>
        <p:spPr>
          <a:xfrm>
            <a:off x="7977260" y="5174015"/>
            <a:ext cx="1643846" cy="369332"/>
          </a:xfrm>
          <a:prstGeom prst="rect">
            <a:avLst/>
          </a:prstGeom>
          <a:noFill/>
        </p:spPr>
        <p:txBody>
          <a:bodyPr wrap="square" rtlCol="0">
            <a:spAutoFit/>
          </a:bodyPr>
          <a:lstStyle/>
          <a:p>
            <a:r>
              <a:rPr lang="en-US"/>
              <a:t>Peclet Number,</a:t>
            </a:r>
          </a:p>
        </p:txBody>
      </p:sp>
    </p:spTree>
    <p:extLst>
      <p:ext uri="{BB962C8B-B14F-4D97-AF65-F5344CB8AC3E}">
        <p14:creationId xmlns:p14="http://schemas.microsoft.com/office/powerpoint/2010/main" val="29740165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1267C5F-92D9-4A19-81A7-581CD69D846A}"/>
              </a:ext>
            </a:extLst>
          </p:cNvPr>
          <p:cNvSpPr>
            <a:spLocks noGrp="1"/>
          </p:cNvSpPr>
          <p:nvPr>
            <p:ph type="sldNum" sz="quarter" idx="11"/>
          </p:nvPr>
        </p:nvSpPr>
        <p:spPr/>
        <p:txBody>
          <a:bodyPr/>
          <a:lstStyle/>
          <a:p>
            <a:fld id="{F0D23093-2AB0-F74C-B865-1A12A15B650E}" type="slidenum">
              <a:rPr lang="en-US" smtClean="0"/>
              <a:pPr/>
              <a:t>9</a:t>
            </a:fld>
            <a:endParaRPr lang="en-US"/>
          </a:p>
        </p:txBody>
      </p:sp>
      <p:sp>
        <p:nvSpPr>
          <p:cNvPr id="3" name="Title 2">
            <a:extLst>
              <a:ext uri="{FF2B5EF4-FFF2-40B4-BE49-F238E27FC236}">
                <a16:creationId xmlns:a16="http://schemas.microsoft.com/office/drawing/2014/main" id="{C0AD29C2-A54E-46C8-BD59-17614BB1EB26}"/>
              </a:ext>
            </a:extLst>
          </p:cNvPr>
          <p:cNvSpPr>
            <a:spLocks noGrp="1"/>
          </p:cNvSpPr>
          <p:nvPr>
            <p:ph type="title"/>
          </p:nvPr>
        </p:nvSpPr>
        <p:spPr/>
        <p:txBody>
          <a:bodyPr/>
          <a:lstStyle/>
          <a:p>
            <a:r>
              <a:rPr lang="en-US"/>
              <a:t>Turbulent Flow over an Isothermal Flat Plate</a:t>
            </a:r>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A850FCBF-2D70-4403-A560-C71B7D5DE86A}"/>
                  </a:ext>
                </a:extLst>
              </p:cNvPr>
              <p:cNvSpPr>
                <a:spLocks noGrp="1"/>
              </p:cNvSpPr>
              <p:nvPr>
                <p:ph type="body" sz="quarter" idx="13"/>
              </p:nvPr>
            </p:nvSpPr>
            <p:spPr>
              <a:xfrm>
                <a:off x="609599" y="762000"/>
                <a:ext cx="10972799" cy="1120349"/>
              </a:xfrm>
            </p:spPr>
            <p:txBody>
              <a:bodyPr>
                <a:normAutofit/>
              </a:bodyPr>
              <a:lstStyle/>
              <a:p>
                <a:r>
                  <a:rPr lang="en-US" sz="1800"/>
                  <a:t>The flow Reynolds number (Re) for turbulence is generally greater than </a:t>
                </a:r>
                <a14:m>
                  <m:oMath xmlns:m="http://schemas.openxmlformats.org/officeDocument/2006/math">
                    <m:r>
                      <a:rPr lang="en-US" sz="180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3×</m:t>
                    </m:r>
                    <m:sSup>
                      <m:sSupPr>
                        <m:ctrlPr>
                          <a:rPr lang="en-US" sz="180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10</m:t>
                        </m:r>
                      </m:e>
                      <m:sup>
                        <m:r>
                          <a:rPr lang="en-US" sz="1800" b="0" i="1" smtClean="0">
                            <a:latin typeface="Cambria Math" panose="02040503050406030204" pitchFamily="18" charset="0"/>
                            <a:ea typeface="Cambria Math" panose="02040503050406030204" pitchFamily="18" charset="0"/>
                          </a:rPr>
                          <m:t>6</m:t>
                        </m:r>
                      </m:sup>
                    </m:sSup>
                  </m:oMath>
                </a14:m>
                <a:r>
                  <a:rPr lang="en-US" sz="1800"/>
                  <a:t>.</a:t>
                </a:r>
              </a:p>
              <a:p>
                <a:r>
                  <a:rPr lang="en-US" sz="1800"/>
                  <a:t>Unlike laminar flow, we cannot use similarity variables to obtain the relationships for the turbulent flow regime. In such cases, we rely on experimental correlations to calculate the local coefficient of friction:</a:t>
                </a:r>
              </a:p>
            </p:txBody>
          </p:sp>
        </mc:Choice>
        <mc:Fallback xmlns="">
          <p:sp>
            <p:nvSpPr>
              <p:cNvPr id="4" name="Text Placeholder 3">
                <a:extLst>
                  <a:ext uri="{FF2B5EF4-FFF2-40B4-BE49-F238E27FC236}">
                    <a16:creationId xmlns:a16="http://schemas.microsoft.com/office/drawing/2014/main" id="{A850FCBF-2D70-4403-A560-C71B7D5DE86A}"/>
                  </a:ext>
                </a:extLst>
              </p:cNvPr>
              <p:cNvSpPr>
                <a:spLocks noGrp="1" noRot="1" noChangeAspect="1" noMove="1" noResize="1" noEditPoints="1" noAdjustHandles="1" noChangeArrowheads="1" noChangeShapeType="1" noTextEdit="1"/>
              </p:cNvSpPr>
              <p:nvPr>
                <p:ph type="body" sz="quarter" idx="13"/>
              </p:nvPr>
            </p:nvSpPr>
            <p:spPr>
              <a:xfrm>
                <a:off x="609599" y="762000"/>
                <a:ext cx="10972799" cy="1120349"/>
              </a:xfrm>
              <a:blipFill>
                <a:blip r:embed="rId3"/>
                <a:stretch>
                  <a:fillRect l="-333" t="-489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43F6C8DD-2286-4C0C-9C7C-E8481B798E54}"/>
                  </a:ext>
                </a:extLst>
              </p:cNvPr>
              <p:cNvSpPr/>
              <p:nvPr/>
            </p:nvSpPr>
            <p:spPr>
              <a:xfrm>
                <a:off x="4592592" y="1752600"/>
                <a:ext cx="3006811" cy="664875"/>
              </a:xfrm>
              <a:prstGeom prst="rect">
                <a:avLst/>
              </a:prstGeom>
              <a:solidFill>
                <a:schemeClr val="accent2"/>
              </a:solidFill>
              <a:ln>
                <a:noFill/>
              </a:ln>
              <a:effectLst>
                <a:outerShdw blurRad="50800" dist="38100" dir="2700000" algn="tl" rotWithShape="0">
                  <a:prstClr val="black">
                    <a:alpha val="40000"/>
                  </a:prstClr>
                </a:outerShdw>
              </a:effectLst>
            </p:spPr>
            <p:txBody>
              <a:bodyP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𝑓</m:t>
                          </m:r>
                        </m:sub>
                      </m:sSub>
                      <m:r>
                        <a:rPr lang="en-US" i="1">
                          <a:latin typeface="Cambria Math" panose="02040503050406030204" pitchFamily="18" charset="0"/>
                        </a:rPr>
                        <m:t>=</m:t>
                      </m:r>
                      <m:r>
                        <a:rPr lang="en-US" b="0" i="1" smtClean="0">
                          <a:latin typeface="Cambria Math" panose="02040503050406030204" pitchFamily="18" charset="0"/>
                        </a:rPr>
                        <m:t>0.0592</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𝑅𝑒</m:t>
                              </m:r>
                            </m:e>
                            <m:sub>
                              <m:r>
                                <a:rPr lang="en-US" b="0" i="1" smtClean="0">
                                  <a:latin typeface="Cambria Math" panose="02040503050406030204" pitchFamily="18" charset="0"/>
                                </a:rPr>
                                <m:t>𝑥</m:t>
                              </m:r>
                            </m:sub>
                          </m:sSub>
                        </m:e>
                        <m: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5</m:t>
                              </m:r>
                            </m:den>
                          </m:f>
                        </m:sup>
                      </m:sSup>
                    </m:oMath>
                  </m:oMathPara>
                </a14:m>
                <a:endParaRPr lang="en-US" i="1">
                  <a:latin typeface="Cambria Math" panose="02040503050406030204" pitchFamily="18" charset="0"/>
                </a:endParaRPr>
              </a:p>
            </p:txBody>
          </p:sp>
        </mc:Choice>
        <mc:Fallback xmlns="">
          <p:sp>
            <p:nvSpPr>
              <p:cNvPr id="6" name="Rectangle 5">
                <a:extLst>
                  <a:ext uri="{FF2B5EF4-FFF2-40B4-BE49-F238E27FC236}">
                    <a16:creationId xmlns:a16="http://schemas.microsoft.com/office/drawing/2014/main" id="{43F6C8DD-2286-4C0C-9C7C-E8481B798E54}"/>
                  </a:ext>
                </a:extLst>
              </p:cNvPr>
              <p:cNvSpPr>
                <a:spLocks noRot="1" noChangeAspect="1" noMove="1" noResize="1" noEditPoints="1" noAdjustHandles="1" noChangeArrowheads="1" noChangeShapeType="1" noTextEdit="1"/>
              </p:cNvSpPr>
              <p:nvPr/>
            </p:nvSpPr>
            <p:spPr>
              <a:xfrm>
                <a:off x="4592592" y="1752600"/>
                <a:ext cx="3006811" cy="664875"/>
              </a:xfrm>
              <a:prstGeom prst="rect">
                <a:avLst/>
              </a:prstGeom>
              <a:blipFill>
                <a:blip r:embed="rId4"/>
                <a:stretch>
                  <a:fillRect/>
                </a:stretch>
              </a:blipFill>
              <a:ln>
                <a:noFill/>
              </a:ln>
              <a:effectLst>
                <a:outerShdw blurRad="50800" dist="38100" dir="2700000" algn="tl" rotWithShape="0">
                  <a:prstClr val="black">
                    <a:alpha val="40000"/>
                  </a:prstClr>
                </a:outerShdw>
              </a:effectLst>
            </p:spPr>
            <p:txBody>
              <a:bodyPr/>
              <a:lstStyle/>
              <a:p>
                <a:r>
                  <a:rPr lang="en-US">
                    <a:noFill/>
                  </a:rPr>
                  <a:t> </a:t>
                </a:r>
              </a:p>
            </p:txBody>
          </p:sp>
        </mc:Fallback>
      </mc:AlternateContent>
      <p:sp>
        <p:nvSpPr>
          <p:cNvPr id="7" name="Text Placeholder 3">
            <a:extLst>
              <a:ext uri="{FF2B5EF4-FFF2-40B4-BE49-F238E27FC236}">
                <a16:creationId xmlns:a16="http://schemas.microsoft.com/office/drawing/2014/main" id="{C61835A8-4043-401D-AFB9-FFB616138B60}"/>
              </a:ext>
            </a:extLst>
          </p:cNvPr>
          <p:cNvSpPr txBox="1">
            <a:spLocks/>
          </p:cNvSpPr>
          <p:nvPr/>
        </p:nvSpPr>
        <p:spPr>
          <a:xfrm>
            <a:off x="609597" y="2569875"/>
            <a:ext cx="10972799" cy="1461088"/>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t>In this flow regime, the heat transfer is dictated by random fluctuations as opposed to molecular diffusion, and therefore, the boundary layer growth is not related to the Prandtl number of the fluid. </a:t>
            </a:r>
          </a:p>
          <a:p>
            <a:r>
              <a:rPr lang="en-US" sz="1800"/>
              <a:t>The thermal and hydrodynamic boundary layer thickness grow at a similar rate and their thickness is obtained from:</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833D23F1-A9D8-4617-B834-DF04E33CC569}"/>
                  </a:ext>
                </a:extLst>
              </p:cNvPr>
              <p:cNvSpPr/>
              <p:nvPr/>
            </p:nvSpPr>
            <p:spPr>
              <a:xfrm>
                <a:off x="4843845" y="3670434"/>
                <a:ext cx="2504301" cy="664875"/>
              </a:xfrm>
              <a:prstGeom prst="rect">
                <a:avLst/>
              </a:prstGeom>
              <a:solidFill>
                <a:schemeClr val="accent2"/>
              </a:solidFill>
              <a:ln>
                <a:noFill/>
              </a:ln>
              <a:effectLst>
                <a:outerShdw blurRad="50800" dist="38100" dir="2700000" algn="tl" rotWithShape="0">
                  <a:prstClr val="black">
                    <a:alpha val="40000"/>
                  </a:prstClr>
                </a:outerShdw>
              </a:effectLst>
            </p:spPr>
            <p:txBody>
              <a:bodyPr>
                <a:no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𝛿</m:t>
                      </m:r>
                      <m:r>
                        <a:rPr lang="en-US" i="1" smtClean="0">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𝛿</m:t>
                          </m:r>
                        </m:e>
                        <m:sub>
                          <m:r>
                            <a:rPr lang="en-US" b="0" i="1" smtClean="0">
                              <a:latin typeface="Cambria Math" panose="02040503050406030204" pitchFamily="18" charset="0"/>
                              <a:ea typeface="Cambria Math" panose="02040503050406030204" pitchFamily="18" charset="0"/>
                            </a:rPr>
                            <m:t>𝑡</m:t>
                          </m:r>
                        </m:sub>
                      </m:sSub>
                      <m:r>
                        <a:rPr lang="en-US" i="1">
                          <a:latin typeface="Cambria Math" panose="02040503050406030204" pitchFamily="18" charset="0"/>
                        </a:rPr>
                        <m:t>=</m:t>
                      </m:r>
                      <m:r>
                        <a:rPr lang="en-US" b="0" i="1" smtClean="0">
                          <a:latin typeface="Cambria Math" panose="02040503050406030204" pitchFamily="18" charset="0"/>
                        </a:rPr>
                        <m:t>0.37</m:t>
                      </m:r>
                      <m:r>
                        <a:rPr lang="en-US" b="0" i="1" smtClean="0">
                          <a:latin typeface="Cambria Math" panose="02040503050406030204" pitchFamily="18" charset="0"/>
                        </a:rPr>
                        <m:t>𝑥</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𝑅𝑒</m:t>
                              </m:r>
                            </m:e>
                            <m:sub>
                              <m:r>
                                <a:rPr lang="en-US" b="0" i="1" smtClean="0">
                                  <a:latin typeface="Cambria Math" panose="02040503050406030204" pitchFamily="18" charset="0"/>
                                </a:rPr>
                                <m:t>𝑥</m:t>
                              </m:r>
                            </m:sub>
                          </m:sSub>
                        </m:e>
                        <m: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5</m:t>
                              </m:r>
                            </m:den>
                          </m:f>
                        </m:sup>
                      </m:sSup>
                    </m:oMath>
                  </m:oMathPara>
                </a14:m>
                <a:endParaRPr lang="en-US" i="1">
                  <a:latin typeface="Cambria Math" panose="02040503050406030204" pitchFamily="18" charset="0"/>
                </a:endParaRPr>
              </a:p>
            </p:txBody>
          </p:sp>
        </mc:Choice>
        <mc:Fallback xmlns="">
          <p:sp>
            <p:nvSpPr>
              <p:cNvPr id="9" name="Rectangle 8">
                <a:extLst>
                  <a:ext uri="{FF2B5EF4-FFF2-40B4-BE49-F238E27FC236}">
                    <a16:creationId xmlns:a16="http://schemas.microsoft.com/office/drawing/2014/main" id="{833D23F1-A9D8-4617-B834-DF04E33CC569}"/>
                  </a:ext>
                </a:extLst>
              </p:cNvPr>
              <p:cNvSpPr>
                <a:spLocks noRot="1" noChangeAspect="1" noMove="1" noResize="1" noEditPoints="1" noAdjustHandles="1" noChangeArrowheads="1" noChangeShapeType="1" noTextEdit="1"/>
              </p:cNvSpPr>
              <p:nvPr/>
            </p:nvSpPr>
            <p:spPr>
              <a:xfrm>
                <a:off x="4843845" y="3670434"/>
                <a:ext cx="2504301" cy="664875"/>
              </a:xfrm>
              <a:prstGeom prst="rect">
                <a:avLst/>
              </a:prstGeom>
              <a:blipFill>
                <a:blip r:embed="rId5"/>
                <a:stretch>
                  <a:fillRect/>
                </a:stretch>
              </a:blipFill>
              <a:ln>
                <a:noFill/>
              </a:ln>
              <a:effectLst>
                <a:outerShdw blurRad="50800" dist="38100" dir="2700000" algn="tl" rotWithShape="0">
                  <a:prstClr val="black">
                    <a:alpha val="40000"/>
                  </a:prstClr>
                </a:outerShdw>
              </a:effectLst>
            </p:spPr>
            <p:txBody>
              <a:bodyPr/>
              <a:lstStyle/>
              <a:p>
                <a:r>
                  <a:rPr lang="en-US">
                    <a:noFill/>
                  </a:rPr>
                  <a:t> </a:t>
                </a:r>
              </a:p>
            </p:txBody>
          </p:sp>
        </mc:Fallback>
      </mc:AlternateContent>
      <p:sp>
        <p:nvSpPr>
          <p:cNvPr id="11" name="Text Placeholder 3">
            <a:extLst>
              <a:ext uri="{FF2B5EF4-FFF2-40B4-BE49-F238E27FC236}">
                <a16:creationId xmlns:a16="http://schemas.microsoft.com/office/drawing/2014/main" id="{FE8E044B-8287-4965-BE0A-1C57D2A57AA6}"/>
              </a:ext>
            </a:extLst>
          </p:cNvPr>
          <p:cNvSpPr txBox="1">
            <a:spLocks/>
          </p:cNvSpPr>
          <p:nvPr/>
        </p:nvSpPr>
        <p:spPr>
          <a:xfrm>
            <a:off x="546100" y="4648200"/>
            <a:ext cx="10972799" cy="762000"/>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t>The local Nusselt Number for turbulent flow is obtained by invoking the Chilton-Colburn analogy and using the above local coefficient of friction</a:t>
            </a:r>
          </a:p>
        </p:txBody>
      </p:sp>
      <mc:AlternateContent xmlns:mc="http://schemas.openxmlformats.org/markup-compatibility/2006" xmlns:a14="http://schemas.microsoft.com/office/drawing/2010/main">
        <mc:Choice Requires="a14">
          <p:sp>
            <p:nvSpPr>
              <p:cNvPr id="13" name="Text Placeholder 3">
                <a:extLst>
                  <a:ext uri="{FF2B5EF4-FFF2-40B4-BE49-F238E27FC236}">
                    <a16:creationId xmlns:a16="http://schemas.microsoft.com/office/drawing/2014/main" id="{6210AC1C-594E-425A-BFE4-2E77031C98F4}"/>
                  </a:ext>
                </a:extLst>
              </p:cNvPr>
              <p:cNvSpPr txBox="1">
                <a:spLocks/>
              </p:cNvSpPr>
              <p:nvPr/>
            </p:nvSpPr>
            <p:spPr>
              <a:xfrm>
                <a:off x="7467600" y="3647868"/>
                <a:ext cx="4572000" cy="840295"/>
              </a:xfrm>
              <a:prstGeom prst="rect">
                <a:avLst/>
              </a:prstGeom>
            </p:spPr>
            <p:txBody>
              <a:bodyPr vert="horz" lIns="91440" tIns="45720" rIns="91440" bIns="45720" rtlCol="0">
                <a:normAutofit fontScale="92500"/>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a:solidFill>
                      <a:schemeClr val="accent5"/>
                    </a:solidFill>
                  </a:rPr>
                  <a:t>Turbulent boundary layer grows faster </a:t>
                </a:r>
                <a14:m>
                  <m:oMath xmlns:m="http://schemas.openxmlformats.org/officeDocument/2006/math">
                    <m:d>
                      <m:dPr>
                        <m:ctrlPr>
                          <a:rPr lang="en-US" sz="1800" i="1" smtClean="0">
                            <a:solidFill>
                              <a:schemeClr val="accent5"/>
                            </a:solidFill>
                            <a:latin typeface="Cambria Math" panose="02040503050406030204" pitchFamily="18" charset="0"/>
                          </a:rPr>
                        </m:ctrlPr>
                      </m:dPr>
                      <m:e>
                        <m:r>
                          <a:rPr lang="en-US" sz="1800" i="1">
                            <a:solidFill>
                              <a:schemeClr val="accent5"/>
                            </a:solidFill>
                            <a:latin typeface="Cambria Math" panose="02040503050406030204" pitchFamily="18" charset="0"/>
                            <a:ea typeface="Cambria Math" panose="02040503050406030204" pitchFamily="18" charset="0"/>
                          </a:rPr>
                          <m:t>𝛿</m:t>
                        </m:r>
                        <m:r>
                          <a:rPr lang="en-US" sz="1800" i="1">
                            <a:solidFill>
                              <a:schemeClr val="accent5"/>
                            </a:solidFill>
                            <a:latin typeface="Cambria Math" panose="02040503050406030204" pitchFamily="18" charset="0"/>
                            <a:ea typeface="Cambria Math" panose="02040503050406030204" pitchFamily="18" charset="0"/>
                          </a:rPr>
                          <m:t>∝</m:t>
                        </m:r>
                        <m:sSup>
                          <m:sSupPr>
                            <m:ctrlPr>
                              <a:rPr lang="en-US" sz="1800" i="1">
                                <a:solidFill>
                                  <a:schemeClr val="accent5"/>
                                </a:solidFill>
                                <a:latin typeface="Cambria Math" panose="02040503050406030204" pitchFamily="18" charset="0"/>
                                <a:ea typeface="Cambria Math" panose="02040503050406030204" pitchFamily="18" charset="0"/>
                              </a:rPr>
                            </m:ctrlPr>
                          </m:sSupPr>
                          <m:e>
                            <m:r>
                              <a:rPr lang="en-US" sz="1800" i="1">
                                <a:solidFill>
                                  <a:schemeClr val="accent5"/>
                                </a:solidFill>
                                <a:latin typeface="Cambria Math" panose="02040503050406030204" pitchFamily="18" charset="0"/>
                                <a:ea typeface="Cambria Math" panose="02040503050406030204" pitchFamily="18" charset="0"/>
                              </a:rPr>
                              <m:t>𝑥</m:t>
                            </m:r>
                          </m:e>
                          <m:sup>
                            <m:f>
                              <m:fPr>
                                <m:ctrlPr>
                                  <a:rPr lang="en-US" sz="1800" i="1">
                                    <a:solidFill>
                                      <a:schemeClr val="accent5"/>
                                    </a:solidFill>
                                    <a:latin typeface="Cambria Math" panose="02040503050406030204" pitchFamily="18" charset="0"/>
                                    <a:ea typeface="Cambria Math" panose="02040503050406030204" pitchFamily="18" charset="0"/>
                                  </a:rPr>
                                </m:ctrlPr>
                              </m:fPr>
                              <m:num>
                                <m:r>
                                  <a:rPr lang="en-US" sz="1800" i="1">
                                    <a:solidFill>
                                      <a:schemeClr val="accent5"/>
                                    </a:solidFill>
                                    <a:latin typeface="Cambria Math" panose="02040503050406030204" pitchFamily="18" charset="0"/>
                                    <a:ea typeface="Cambria Math" panose="02040503050406030204" pitchFamily="18" charset="0"/>
                                  </a:rPr>
                                  <m:t>4</m:t>
                                </m:r>
                              </m:num>
                              <m:den>
                                <m:r>
                                  <a:rPr lang="en-US" sz="1800" i="1">
                                    <a:solidFill>
                                      <a:schemeClr val="accent5"/>
                                    </a:solidFill>
                                    <a:latin typeface="Cambria Math" panose="02040503050406030204" pitchFamily="18" charset="0"/>
                                    <a:ea typeface="Cambria Math" panose="02040503050406030204" pitchFamily="18" charset="0"/>
                                  </a:rPr>
                                  <m:t>5</m:t>
                                </m:r>
                              </m:den>
                            </m:f>
                          </m:sup>
                        </m:sSup>
                      </m:e>
                    </m:d>
                  </m:oMath>
                </a14:m>
                <a:r>
                  <a:rPr lang="en-US" sz="1800">
                    <a:solidFill>
                      <a:schemeClr val="accent5"/>
                    </a:solidFill>
                  </a:rPr>
                  <a:t> than laminar boundary layer </a:t>
                </a:r>
                <a14:m>
                  <m:oMath xmlns:m="http://schemas.openxmlformats.org/officeDocument/2006/math">
                    <m:d>
                      <m:dPr>
                        <m:ctrlPr>
                          <a:rPr lang="en-US" sz="1800" i="1">
                            <a:solidFill>
                              <a:schemeClr val="accent5"/>
                            </a:solidFill>
                            <a:latin typeface="Cambria Math" panose="02040503050406030204" pitchFamily="18" charset="0"/>
                          </a:rPr>
                        </m:ctrlPr>
                      </m:dPr>
                      <m:e>
                        <m:r>
                          <a:rPr lang="en-US" sz="1800" i="1">
                            <a:solidFill>
                              <a:schemeClr val="accent5"/>
                            </a:solidFill>
                            <a:latin typeface="Cambria Math" panose="02040503050406030204" pitchFamily="18" charset="0"/>
                            <a:ea typeface="Cambria Math" panose="02040503050406030204" pitchFamily="18" charset="0"/>
                          </a:rPr>
                          <m:t>𝛿</m:t>
                        </m:r>
                        <m:r>
                          <a:rPr lang="en-US" sz="1800" i="1">
                            <a:solidFill>
                              <a:schemeClr val="accent5"/>
                            </a:solidFill>
                            <a:latin typeface="Cambria Math" panose="02040503050406030204" pitchFamily="18" charset="0"/>
                            <a:ea typeface="Cambria Math" panose="02040503050406030204" pitchFamily="18" charset="0"/>
                          </a:rPr>
                          <m:t>∝</m:t>
                        </m:r>
                        <m:sSup>
                          <m:sSupPr>
                            <m:ctrlPr>
                              <a:rPr lang="en-US" sz="1800" i="1">
                                <a:solidFill>
                                  <a:schemeClr val="accent5"/>
                                </a:solidFill>
                                <a:latin typeface="Cambria Math" panose="02040503050406030204" pitchFamily="18" charset="0"/>
                                <a:ea typeface="Cambria Math" panose="02040503050406030204" pitchFamily="18" charset="0"/>
                              </a:rPr>
                            </m:ctrlPr>
                          </m:sSupPr>
                          <m:e>
                            <m:r>
                              <a:rPr lang="en-US" sz="1800" i="1">
                                <a:solidFill>
                                  <a:schemeClr val="accent5"/>
                                </a:solidFill>
                                <a:latin typeface="Cambria Math" panose="02040503050406030204" pitchFamily="18" charset="0"/>
                                <a:ea typeface="Cambria Math" panose="02040503050406030204" pitchFamily="18" charset="0"/>
                              </a:rPr>
                              <m:t>𝑥</m:t>
                            </m:r>
                          </m:e>
                          <m:sup>
                            <m:f>
                              <m:fPr>
                                <m:ctrlPr>
                                  <a:rPr lang="en-US" sz="1800" i="1">
                                    <a:solidFill>
                                      <a:schemeClr val="accent5"/>
                                    </a:solidFill>
                                    <a:latin typeface="Cambria Math" panose="02040503050406030204" pitchFamily="18" charset="0"/>
                                    <a:ea typeface="Cambria Math" panose="02040503050406030204" pitchFamily="18" charset="0"/>
                                  </a:rPr>
                                </m:ctrlPr>
                              </m:fPr>
                              <m:num>
                                <m:r>
                                  <a:rPr lang="en-US" sz="1800" b="0" i="1" smtClean="0">
                                    <a:solidFill>
                                      <a:schemeClr val="accent5"/>
                                    </a:solidFill>
                                    <a:latin typeface="Cambria Math" panose="02040503050406030204" pitchFamily="18" charset="0"/>
                                    <a:ea typeface="Cambria Math" panose="02040503050406030204" pitchFamily="18" charset="0"/>
                                  </a:rPr>
                                  <m:t>1</m:t>
                                </m:r>
                              </m:num>
                              <m:den>
                                <m:r>
                                  <a:rPr lang="en-US" sz="1800" b="0" i="1" smtClean="0">
                                    <a:solidFill>
                                      <a:schemeClr val="accent5"/>
                                    </a:solidFill>
                                    <a:latin typeface="Cambria Math" panose="02040503050406030204" pitchFamily="18" charset="0"/>
                                    <a:ea typeface="Cambria Math" panose="02040503050406030204" pitchFamily="18" charset="0"/>
                                  </a:rPr>
                                  <m:t>2</m:t>
                                </m:r>
                              </m:den>
                            </m:f>
                          </m:sup>
                        </m:sSup>
                      </m:e>
                    </m:d>
                  </m:oMath>
                </a14:m>
                <a:r>
                  <a:rPr lang="en-US" sz="1800">
                    <a:solidFill>
                      <a:schemeClr val="accent5"/>
                    </a:solidFill>
                  </a:rPr>
                  <a:t> </a:t>
                </a:r>
              </a:p>
            </p:txBody>
          </p:sp>
        </mc:Choice>
        <mc:Fallback xmlns="">
          <p:sp>
            <p:nvSpPr>
              <p:cNvPr id="13" name="Text Placeholder 3">
                <a:extLst>
                  <a:ext uri="{FF2B5EF4-FFF2-40B4-BE49-F238E27FC236}">
                    <a16:creationId xmlns:a16="http://schemas.microsoft.com/office/drawing/2014/main" id="{6210AC1C-594E-425A-BFE4-2E77031C98F4}"/>
                  </a:ext>
                </a:extLst>
              </p:cNvPr>
              <p:cNvSpPr txBox="1">
                <a:spLocks noRot="1" noChangeAspect="1" noMove="1" noResize="1" noEditPoints="1" noAdjustHandles="1" noChangeArrowheads="1" noChangeShapeType="1" noTextEdit="1"/>
              </p:cNvSpPr>
              <p:nvPr/>
            </p:nvSpPr>
            <p:spPr>
              <a:xfrm>
                <a:off x="7467600" y="3647868"/>
                <a:ext cx="4572000" cy="840295"/>
              </a:xfrm>
              <a:prstGeom prst="rect">
                <a:avLst/>
              </a:prstGeom>
              <a:blipFill>
                <a:blip r:embed="rId6"/>
                <a:stretch>
                  <a:fillRect l="-8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75CA43EA-56CE-4E1C-A341-A25274BCBA98}"/>
                  </a:ext>
                </a:extLst>
              </p:cNvPr>
              <p:cNvSpPr/>
              <p:nvPr/>
            </p:nvSpPr>
            <p:spPr>
              <a:xfrm>
                <a:off x="4881940" y="5237799"/>
                <a:ext cx="2428109" cy="664875"/>
              </a:xfrm>
              <a:prstGeom prst="rect">
                <a:avLst/>
              </a:prstGeom>
              <a:solidFill>
                <a:schemeClr val="accent2"/>
              </a:solidFill>
              <a:ln>
                <a:noFill/>
              </a:ln>
              <a:effectLst>
                <a:outerShdw blurRad="50800" dist="38100" dir="2700000" algn="tl" rotWithShape="0">
                  <a:prstClr val="black">
                    <a:alpha val="40000"/>
                  </a:prstClr>
                </a:outerShdw>
              </a:effectLst>
            </p:spPr>
            <p:txBody>
              <a:bodyPr>
                <a:no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𝑁𝑢</m:t>
                          </m:r>
                        </m:e>
                        <m:sub>
                          <m:r>
                            <a:rPr lang="en-US" b="0" i="1" smtClean="0">
                              <a:latin typeface="Cambria Math" panose="02040503050406030204" pitchFamily="18" charset="0"/>
                            </a:rPr>
                            <m:t>𝑥</m:t>
                          </m:r>
                        </m:sub>
                      </m:sSub>
                      <m:r>
                        <a:rPr lang="en-US" i="1">
                          <a:latin typeface="Cambria Math" panose="02040503050406030204" pitchFamily="18" charset="0"/>
                        </a:rPr>
                        <m:t>=</m:t>
                      </m:r>
                      <m:r>
                        <a:rPr lang="en-US" b="0" i="1" smtClean="0">
                          <a:latin typeface="Cambria Math" panose="02040503050406030204" pitchFamily="18" charset="0"/>
                        </a:rPr>
                        <m:t>0.0296</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𝑅𝑒</m:t>
                              </m:r>
                            </m:e>
                            <m:sub>
                              <m:r>
                                <a:rPr lang="en-US" b="0" i="1" smtClean="0">
                                  <a:latin typeface="Cambria Math" panose="02040503050406030204" pitchFamily="18" charset="0"/>
                                </a:rPr>
                                <m:t>𝑥</m:t>
                              </m:r>
                            </m:sub>
                          </m:sSub>
                        </m:e>
                        <m:sup>
                          <m:f>
                            <m:fPr>
                              <m:ctrlPr>
                                <a:rPr lang="en-US" b="0" i="1" smtClean="0">
                                  <a:latin typeface="Cambria Math" panose="02040503050406030204" pitchFamily="18" charset="0"/>
                                </a:rPr>
                              </m:ctrlPr>
                            </m:fPr>
                            <m:num>
                              <m:r>
                                <a:rPr lang="en-US" b="0" i="1" smtClean="0">
                                  <a:latin typeface="Cambria Math" panose="02040503050406030204" pitchFamily="18" charset="0"/>
                                </a:rPr>
                                <m:t>4</m:t>
                              </m:r>
                            </m:num>
                            <m:den>
                              <m:r>
                                <a:rPr lang="en-US" b="0" i="1" smtClean="0">
                                  <a:latin typeface="Cambria Math" panose="02040503050406030204" pitchFamily="18" charset="0"/>
                                </a:rPr>
                                <m:t>5</m:t>
                              </m:r>
                            </m:den>
                          </m:f>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𝑃𝑟</m:t>
                          </m:r>
                        </m:e>
                        <m:sup>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sup>
                      </m:sSup>
                    </m:oMath>
                  </m:oMathPara>
                </a14:m>
                <a:endParaRPr lang="en-US" i="1">
                  <a:latin typeface="Cambria Math" panose="02040503050406030204" pitchFamily="18" charset="0"/>
                </a:endParaRPr>
              </a:p>
            </p:txBody>
          </p:sp>
        </mc:Choice>
        <mc:Fallback xmlns="">
          <p:sp>
            <p:nvSpPr>
              <p:cNvPr id="15" name="Rectangle 14">
                <a:extLst>
                  <a:ext uri="{FF2B5EF4-FFF2-40B4-BE49-F238E27FC236}">
                    <a16:creationId xmlns:a16="http://schemas.microsoft.com/office/drawing/2014/main" id="{75CA43EA-56CE-4E1C-A341-A25274BCBA98}"/>
                  </a:ext>
                </a:extLst>
              </p:cNvPr>
              <p:cNvSpPr>
                <a:spLocks noRot="1" noChangeAspect="1" noMove="1" noResize="1" noEditPoints="1" noAdjustHandles="1" noChangeArrowheads="1" noChangeShapeType="1" noTextEdit="1"/>
              </p:cNvSpPr>
              <p:nvPr/>
            </p:nvSpPr>
            <p:spPr>
              <a:xfrm>
                <a:off x="4881940" y="5237799"/>
                <a:ext cx="2428109" cy="664875"/>
              </a:xfrm>
              <a:prstGeom prst="rect">
                <a:avLst/>
              </a:prstGeom>
              <a:blipFill>
                <a:blip r:embed="rId7"/>
                <a:stretch>
                  <a:fillRect/>
                </a:stretch>
              </a:blipFill>
              <a:ln>
                <a:noFill/>
              </a:ln>
              <a:effectLst>
                <a:outerShdw blurRad="50800" dist="38100" dir="2700000" algn="tl"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 Placeholder 3">
                <a:extLst>
                  <a:ext uri="{FF2B5EF4-FFF2-40B4-BE49-F238E27FC236}">
                    <a16:creationId xmlns:a16="http://schemas.microsoft.com/office/drawing/2014/main" id="{BA38BEBE-3AE2-4EBD-9345-A6B5B42163BC}"/>
                  </a:ext>
                </a:extLst>
              </p:cNvPr>
              <p:cNvSpPr txBox="1">
                <a:spLocks/>
              </p:cNvSpPr>
              <p:nvPr/>
            </p:nvSpPr>
            <p:spPr>
              <a:xfrm>
                <a:off x="7467600" y="5371837"/>
                <a:ext cx="1828800" cy="388637"/>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14:m>
                  <m:oMathPara xmlns:m="http://schemas.openxmlformats.org/officeDocument/2006/math">
                    <m:oMathParaPr>
                      <m:jc m:val="centerGroup"/>
                    </m:oMathParaPr>
                    <m:oMath xmlns:m="http://schemas.openxmlformats.org/officeDocument/2006/math">
                      <m:r>
                        <a:rPr lang="en-US" sz="1800" b="0" i="1" smtClean="0">
                          <a:solidFill>
                            <a:schemeClr val="accent5"/>
                          </a:solidFill>
                          <a:latin typeface="Cambria Math" panose="02040503050406030204" pitchFamily="18" charset="0"/>
                          <a:ea typeface="Cambria Math" panose="02040503050406030204" pitchFamily="18" charset="0"/>
                        </a:rPr>
                        <m:t>0.6≲</m:t>
                      </m:r>
                      <m:r>
                        <a:rPr lang="en-US" sz="1800" b="0" i="1" smtClean="0">
                          <a:solidFill>
                            <a:schemeClr val="accent5"/>
                          </a:solidFill>
                          <a:latin typeface="Cambria Math" panose="02040503050406030204" pitchFamily="18" charset="0"/>
                        </a:rPr>
                        <m:t>𝑃𝑟</m:t>
                      </m:r>
                      <m:r>
                        <a:rPr lang="en-US" sz="1800" b="0" i="1" smtClean="0">
                          <a:solidFill>
                            <a:schemeClr val="accent5"/>
                          </a:solidFill>
                          <a:latin typeface="Cambria Math" panose="02040503050406030204" pitchFamily="18" charset="0"/>
                          <a:ea typeface="Cambria Math" panose="02040503050406030204" pitchFamily="18" charset="0"/>
                        </a:rPr>
                        <m:t>≲</m:t>
                      </m:r>
                      <m:r>
                        <a:rPr lang="en-US" sz="1800" b="0" i="1" smtClean="0">
                          <a:solidFill>
                            <a:schemeClr val="accent5"/>
                          </a:solidFill>
                          <a:latin typeface="Cambria Math" panose="02040503050406030204" pitchFamily="18" charset="0"/>
                        </a:rPr>
                        <m:t>60</m:t>
                      </m:r>
                    </m:oMath>
                  </m:oMathPara>
                </a14:m>
                <a:endParaRPr lang="en-US" sz="1800">
                  <a:solidFill>
                    <a:schemeClr val="accent5"/>
                  </a:solidFill>
                </a:endParaRPr>
              </a:p>
            </p:txBody>
          </p:sp>
        </mc:Choice>
        <mc:Fallback xmlns="">
          <p:sp>
            <p:nvSpPr>
              <p:cNvPr id="17" name="Text Placeholder 3">
                <a:extLst>
                  <a:ext uri="{FF2B5EF4-FFF2-40B4-BE49-F238E27FC236}">
                    <a16:creationId xmlns:a16="http://schemas.microsoft.com/office/drawing/2014/main" id="{BA38BEBE-3AE2-4EBD-9345-A6B5B42163BC}"/>
                  </a:ext>
                </a:extLst>
              </p:cNvPr>
              <p:cNvSpPr txBox="1">
                <a:spLocks noRot="1" noChangeAspect="1" noMove="1" noResize="1" noEditPoints="1" noAdjustHandles="1" noChangeArrowheads="1" noChangeShapeType="1" noTextEdit="1"/>
              </p:cNvSpPr>
              <p:nvPr/>
            </p:nvSpPr>
            <p:spPr>
              <a:xfrm>
                <a:off x="7467600" y="5371837"/>
                <a:ext cx="1828800" cy="388637"/>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006042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Ansys - Slide Master">
  <a:themeElements>
    <a:clrScheme name="Ansys Color Theme - 2020">
      <a:dk1>
        <a:srgbClr val="000000"/>
      </a:dk1>
      <a:lt1>
        <a:srgbClr val="FFFFFF"/>
      </a:lt1>
      <a:dk2>
        <a:srgbClr val="898A8D"/>
      </a:dk2>
      <a:lt2>
        <a:srgbClr val="FFFFFF"/>
      </a:lt2>
      <a:accent1>
        <a:srgbClr val="FFB71B"/>
      </a:accent1>
      <a:accent2>
        <a:srgbClr val="D9D8D6"/>
      </a:accent2>
      <a:accent3>
        <a:srgbClr val="898A8D"/>
      </a:accent3>
      <a:accent4>
        <a:srgbClr val="444446"/>
      </a:accent4>
      <a:accent5>
        <a:srgbClr val="D29100"/>
      </a:accent5>
      <a:accent6>
        <a:srgbClr val="F9DD42"/>
      </a:accent6>
      <a:hlink>
        <a:srgbClr val="FFB71B"/>
      </a:hlink>
      <a:folHlink>
        <a:srgbClr val="898A8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3 AER Fluent PowerPoint Template  -  Read-Only" id="{6EDD2BF5-AB26-496C-937E-48F0C62A2D93}" vid="{7E49C6C7-E03A-4D5A-901B-50E0B766A4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F11F15CCDA16C44AB1AFF6EA8F76A1A" ma:contentTypeVersion="4" ma:contentTypeDescription="Create a new document." ma:contentTypeScope="" ma:versionID="d752d88f6e15926aeafc7e1273366542">
  <xsd:schema xmlns:xsd="http://www.w3.org/2001/XMLSchema" xmlns:xs="http://www.w3.org/2001/XMLSchema" xmlns:p="http://schemas.microsoft.com/office/2006/metadata/properties" xmlns:ns2="4486bbf1-55fc-49d2-af7e-ec287a4789b3" targetNamespace="http://schemas.microsoft.com/office/2006/metadata/properties" ma:root="true" ma:fieldsID="eec12d9aca73fdae2aa434908dafe120" ns2:_="">
    <xsd:import namespace="4486bbf1-55fc-49d2-af7e-ec287a4789b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86bbf1-55fc-49d2-af7e-ec287a4789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C54582C-3F01-4F8D-9460-F0A670A527E2}">
  <ds:schemaRefs>
    <ds:schemaRef ds:uri="http://schemas.microsoft.com/office/2006/documentManagement/types"/>
    <ds:schemaRef ds:uri="ef833346-f83e-40f5-a0e1-5788cb232001"/>
    <ds:schemaRef ds:uri="http://purl.org/dc/elements/1.1/"/>
    <ds:schemaRef ds:uri="http://schemas.microsoft.com/office/infopath/2007/PartnerControls"/>
    <ds:schemaRef ds:uri="http://purl.org/dc/terms/"/>
    <ds:schemaRef ds:uri="http://schemas.openxmlformats.org/package/2006/metadata/core-properties"/>
    <ds:schemaRef ds:uri="http://www.w3.org/XML/1998/namespace"/>
    <ds:schemaRef ds:uri="7f20fa63-e241-4761-94ba-32b364e68bb9"/>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DDFA53D3-C218-4FBF-9050-B806120142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86bbf1-55fc-49d2-af7e-ec287a4789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F5FE876-BBFA-4E5E-8653-4E4CAC43203B}">
  <ds:schemaRefs>
    <ds:schemaRef ds:uri="http://schemas.microsoft.com/sharepoint/v3/contenttype/forms"/>
  </ds:schemaRefs>
</ds:datastoreItem>
</file>

<file path=docMetadata/LabelInfo.xml><?xml version="1.0" encoding="utf-8"?>
<clbl:labelList xmlns:clbl="http://schemas.microsoft.com/office/2020/mipLabelMetadata">
  <clbl:label id="{34c6ce67-15b8-4eff-80e9-52da8be89706}" enabled="0" method="" siteId="{34c6ce67-15b8-4eff-80e9-52da8be89706}" removed="1"/>
</clbl:labelList>
</file>

<file path=docProps/app.xml><?xml version="1.0" encoding="utf-8"?>
<Properties xmlns="http://schemas.openxmlformats.org/officeDocument/2006/extended-properties" xmlns:vt="http://schemas.openxmlformats.org/officeDocument/2006/docPropsVTypes">
  <Template>2023 AER Fluent PowerPoint Template</Template>
  <TotalTime>718</TotalTime>
  <Words>3045</Words>
  <Application>Microsoft Office PowerPoint</Application>
  <PresentationFormat>Widescreen</PresentationFormat>
  <Paragraphs>227</Paragraphs>
  <Slides>14</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Wingdings</vt:lpstr>
      <vt:lpstr>Arial</vt:lpstr>
      <vt:lpstr>Symbol</vt:lpstr>
      <vt:lpstr>Courier New</vt:lpstr>
      <vt:lpstr>Segoe UI</vt:lpstr>
      <vt:lpstr>Cambria Math</vt:lpstr>
      <vt:lpstr>Calibri</vt:lpstr>
      <vt:lpstr>Ansys - Slide Master</vt:lpstr>
      <vt:lpstr>PowerPoint Presentation</vt:lpstr>
      <vt:lpstr>Laminar &amp; Turbulent Flow Regimes</vt:lpstr>
      <vt:lpstr>Hydrodynamic Boundary Layer: Blasius Solution (Laminar Flow)</vt:lpstr>
      <vt:lpstr>Blasius Results (Laminar Flow)</vt:lpstr>
      <vt:lpstr>Laminar Flow over an Isothermal Flat Plate</vt:lpstr>
      <vt:lpstr>Thermal Boundary Layer Solution for Higher Prandtl Numbers</vt:lpstr>
      <vt:lpstr>Average Nusselt Number for Laminar Flow</vt:lpstr>
      <vt:lpstr>Thermal Boundary Layer Solution for Low Prandtl Number</vt:lpstr>
      <vt:lpstr>Turbulent Flow over an Isothermal Flat Plate</vt:lpstr>
      <vt:lpstr>Mixed Boundary Layer Conditions</vt:lpstr>
      <vt:lpstr>Laminar &amp; Turbulent Flow: Constant Heat Flux</vt:lpstr>
      <vt:lpstr>Summary</vt:lpstr>
      <vt:lpstr>What have we covered…What’s next?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Cara Fox</dc:creator>
  <cp:lastModifiedBy>Kaitlin Tyler</cp:lastModifiedBy>
  <cp:revision>1</cp:revision>
  <dcterms:created xsi:type="dcterms:W3CDTF">2023-07-02T19:44:54Z</dcterms:created>
  <dcterms:modified xsi:type="dcterms:W3CDTF">2023-07-18T16:42:41Z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0x0101006F11F15CCDA16C44AB1AFF6EA8F76A1A</vt:lpwstr>
  </property>
</Properties>
</file>