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4"/>
  </p:sldMasterIdLst>
  <p:notesMasterIdLst>
    <p:notesMasterId r:id="rId21"/>
  </p:notesMasterIdLst>
  <p:sldIdLst>
    <p:sldId id="256" r:id="rId5"/>
    <p:sldId id="862" r:id="rId6"/>
    <p:sldId id="861" r:id="rId7"/>
    <p:sldId id="866" r:id="rId8"/>
    <p:sldId id="874" r:id="rId9"/>
    <p:sldId id="867" r:id="rId10"/>
    <p:sldId id="869" r:id="rId11"/>
    <p:sldId id="876" r:id="rId12"/>
    <p:sldId id="870" r:id="rId13"/>
    <p:sldId id="875" r:id="rId14"/>
    <p:sldId id="871" r:id="rId15"/>
    <p:sldId id="872" r:id="rId16"/>
    <p:sldId id="873" r:id="rId17"/>
    <p:sldId id="9108" r:id="rId18"/>
    <p:sldId id="810" r:id="rId19"/>
    <p:sldId id="258" r:id="rId20"/>
  </p:sldIdLst>
  <p:sldSz cx="12192000" cy="6858000"/>
  <p:notesSz cx="6858000" cy="9144000"/>
  <p:embeddedFontLst>
    <p:embeddedFont>
      <p:font typeface="Calibri" panose="020F0502020204030204" pitchFamily="34" charset="0"/>
      <p:regular r:id="rId22"/>
      <p:bold r:id="rId23"/>
      <p:italic r:id="rId24"/>
      <p:boldItalic r:id="rId25"/>
    </p:embeddedFont>
    <p:embeddedFont>
      <p:font typeface="Cambria Math" panose="02040503050406030204" pitchFamily="18" charset="0"/>
      <p:regular r:id="rId26"/>
    </p:embeddedFont>
    <p:embeddedFont>
      <p:font typeface="Segoe UI Semibold" panose="020B0702040204020203" pitchFamily="34" charset="0"/>
      <p:bold r:id="rId27"/>
      <p:boldItalic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9EC1B48-1F70-A216-DF0B-EDF1C286BAE6}" name="Cara Fox" initials="CF" userId="S::cara.fox@ansys.com::e0a3fdeb-7d95-4a88-aad7-5b7a7270ac1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7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73592" autoAdjust="0"/>
  </p:normalViewPr>
  <p:slideViewPr>
    <p:cSldViewPr showGuides="1">
      <p:cViewPr varScale="1">
        <p:scale>
          <a:sx n="121" d="100"/>
          <a:sy n="121" d="100"/>
        </p:scale>
        <p:origin x="1824" y="72"/>
      </p:cViewPr>
      <p:guideLst>
        <p:guide orient="horz" pos="2160"/>
        <p:guide pos="3840"/>
      </p:guideLst>
    </p:cSldViewPr>
  </p:slideViewPr>
  <p:notesTextViewPr>
    <p:cViewPr>
      <p:scale>
        <a:sx n="1" d="1"/>
        <a:sy n="1" d="1"/>
      </p:scale>
      <p:origin x="0" y="0"/>
    </p:cViewPr>
  </p:notesTextViewPr>
  <p:sorterViewPr>
    <p:cViewPr>
      <p:scale>
        <a:sx n="100" d="100"/>
        <a:sy n="100" d="100"/>
      </p:scale>
      <p:origin x="0" y="-28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5.fntdata"/><Relationship Id="rId3" Type="http://schemas.openxmlformats.org/officeDocument/2006/relationships/customXml" Target="../customXml/item3.xml"/><Relationship Id="rId21" Type="http://schemas.openxmlformats.org/officeDocument/2006/relationships/notesMaster" Target="notesMasters/notesMaster1.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4.fntdata"/><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3.fntdata"/><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itlin Tyler" userId="971d5887-dada-4101-bef7-69a3ed4a7a52" providerId="ADAL" clId="{1EDD39C1-5581-4362-8DBD-ED022BAA450F}"/>
    <pc:docChg chg="custSel modSld">
      <pc:chgData name="Kaitlin Tyler" userId="971d5887-dada-4101-bef7-69a3ed4a7a52" providerId="ADAL" clId="{1EDD39C1-5581-4362-8DBD-ED022BAA450F}" dt="2023-07-18T16:42:50.920" v="14" actId="27636"/>
      <pc:docMkLst>
        <pc:docMk/>
      </pc:docMkLst>
      <pc:sldChg chg="modSp mod">
        <pc:chgData name="Kaitlin Tyler" userId="971d5887-dada-4101-bef7-69a3ed4a7a52" providerId="ADAL" clId="{1EDD39C1-5581-4362-8DBD-ED022BAA450F}" dt="2023-07-18T16:42:50.920" v="14" actId="27636"/>
        <pc:sldMkLst>
          <pc:docMk/>
          <pc:sldMk cId="3207685698" sldId="256"/>
        </pc:sldMkLst>
        <pc:spChg chg="mod">
          <ac:chgData name="Kaitlin Tyler" userId="971d5887-dada-4101-bef7-69a3ed4a7a52" providerId="ADAL" clId="{1EDD39C1-5581-4362-8DBD-ED022BAA450F}" dt="2023-07-18T16:42:50.920" v="14" actId="27636"/>
          <ac:spMkLst>
            <pc:docMk/>
            <pc:sldMk cId="3207685698" sldId="256"/>
            <ac:spMk id="2" creationId="{AE2C3BA5-6E5F-4798-87B7-B8DFFB97930D}"/>
          </ac:spMkLst>
        </pc:spChg>
        <pc:spChg chg="mod">
          <ac:chgData name="Kaitlin Tyler" userId="971d5887-dada-4101-bef7-69a3ed4a7a52" providerId="ADAL" clId="{1EDD39C1-5581-4362-8DBD-ED022BAA450F}" dt="2023-07-18T16:41:51.938" v="0"/>
          <ac:spMkLst>
            <pc:docMk/>
            <pc:sldMk cId="3207685698" sldId="256"/>
            <ac:spMk id="3" creationId="{8DED2F7F-2065-4CCE-9AD5-77DBF0CD5628}"/>
          </ac:spMkLst>
        </pc:spChg>
      </pc:sldChg>
    </pc:docChg>
  </pc:docChgLst>
  <pc:docChgLst>
    <pc:chgData name="Cara Fox" userId="e0a3fdeb-7d95-4a88-aad7-5b7a7270ac1b" providerId="ADAL" clId="{26CD2EE9-742B-4FD4-B87F-E5930EAE146E}"/>
    <pc:docChg chg="custSel addSld delSld modSld">
      <pc:chgData name="Cara Fox" userId="e0a3fdeb-7d95-4a88-aad7-5b7a7270ac1b" providerId="ADAL" clId="{26CD2EE9-742B-4FD4-B87F-E5930EAE146E}" dt="2023-07-03T08:38:11.698" v="75" actId="20577"/>
      <pc:docMkLst>
        <pc:docMk/>
      </pc:docMkLst>
      <pc:sldChg chg="modSp mod modNotesTx">
        <pc:chgData name="Cara Fox" userId="e0a3fdeb-7d95-4a88-aad7-5b7a7270ac1b" providerId="ADAL" clId="{26CD2EE9-742B-4FD4-B87F-E5930EAE146E}" dt="2023-07-02T19:35:43.319" v="66" actId="20577"/>
        <pc:sldMkLst>
          <pc:docMk/>
          <pc:sldMk cId="3207685698" sldId="256"/>
        </pc:sldMkLst>
        <pc:spChg chg="mod">
          <ac:chgData name="Cara Fox" userId="e0a3fdeb-7d95-4a88-aad7-5b7a7270ac1b" providerId="ADAL" clId="{26CD2EE9-742B-4FD4-B87F-E5930EAE146E}" dt="2023-07-02T19:34:55.050" v="63" actId="20577"/>
          <ac:spMkLst>
            <pc:docMk/>
            <pc:sldMk cId="3207685698" sldId="256"/>
            <ac:spMk id="2" creationId="{AE2C3BA5-6E5F-4798-87B7-B8DFFB97930D}"/>
          </ac:spMkLst>
        </pc:spChg>
      </pc:sldChg>
      <pc:sldChg chg="del">
        <pc:chgData name="Cara Fox" userId="e0a3fdeb-7d95-4a88-aad7-5b7a7270ac1b" providerId="ADAL" clId="{26CD2EE9-742B-4FD4-B87F-E5930EAE146E}" dt="2023-07-02T19:35:19.350" v="65" actId="47"/>
        <pc:sldMkLst>
          <pc:docMk/>
          <pc:sldMk cId="3141553687" sldId="257"/>
        </pc:sldMkLst>
      </pc:sldChg>
      <pc:sldChg chg="modSp add del mod delCm modCm">
        <pc:chgData name="Cara Fox" userId="e0a3fdeb-7d95-4a88-aad7-5b7a7270ac1b" providerId="ADAL" clId="{26CD2EE9-742B-4FD4-B87F-E5930EAE146E}" dt="2023-07-03T08:38:11.698" v="75" actId="20577"/>
        <pc:sldMkLst>
          <pc:docMk/>
          <pc:sldMk cId="972702304" sldId="810"/>
        </pc:sldMkLst>
        <pc:spChg chg="mod">
          <ac:chgData name="Cara Fox" userId="e0a3fdeb-7d95-4a88-aad7-5b7a7270ac1b" providerId="ADAL" clId="{26CD2EE9-742B-4FD4-B87F-E5930EAE146E}" dt="2023-07-03T08:38:11.698" v="75" actId="20577"/>
          <ac:spMkLst>
            <pc:docMk/>
            <pc:sldMk cId="972702304" sldId="810"/>
            <ac:spMk id="4" creationId="{5D3C32EF-0463-EC7C-F6E1-028064B573F4}"/>
          </ac:spMkLst>
        </pc:spChg>
        <pc:spChg chg="mod">
          <ac:chgData name="Cara Fox" userId="e0a3fdeb-7d95-4a88-aad7-5b7a7270ac1b" providerId="ADAL" clId="{26CD2EE9-742B-4FD4-B87F-E5930EAE146E}" dt="2023-07-03T08:37:48.510" v="69" actId="20577"/>
          <ac:spMkLst>
            <pc:docMk/>
            <pc:sldMk cId="972702304" sldId="810"/>
            <ac:spMk id="5" creationId="{4C1E74E4-758E-85FC-B997-184E0BE0138D}"/>
          </ac:spMkLst>
        </pc:spChg>
        <pc:extLst>
          <p:ext xmlns:p="http://schemas.openxmlformats.org/presentationml/2006/main" uri="{D6D511B9-2390-475A-947B-AFAB55BFBCF1}">
            <pc226:cmChg xmlns:pc226="http://schemas.microsoft.com/office/powerpoint/2022/06/main/command" chg="del mod">
              <pc226:chgData name="Cara Fox" userId="e0a3fdeb-7d95-4a88-aad7-5b7a7270ac1b" providerId="ADAL" clId="{26CD2EE9-742B-4FD4-B87F-E5930EAE146E}" dt="2023-07-03T08:38:02.262" v="73"/>
              <pc2:cmMkLst xmlns:pc2="http://schemas.microsoft.com/office/powerpoint/2019/9/main/command">
                <pc:docMk/>
                <pc:sldMk cId="972702304" sldId="810"/>
                <pc2:cmMk id="{CD91F606-59A5-47B8-B740-B90C5796184F}"/>
              </pc2:cmMkLst>
            </pc226:cmChg>
          </p:ext>
        </pc:extLst>
      </pc:sldChg>
      <pc:sldChg chg="add">
        <pc:chgData name="Cara Fox" userId="e0a3fdeb-7d95-4a88-aad7-5b7a7270ac1b" providerId="ADAL" clId="{26CD2EE9-742B-4FD4-B87F-E5930EAE146E}" dt="2023-07-02T19:35:16.659" v="64"/>
        <pc:sldMkLst>
          <pc:docMk/>
          <pc:sldMk cId="2161334044" sldId="861"/>
        </pc:sldMkLst>
      </pc:sldChg>
      <pc:sldChg chg="add">
        <pc:chgData name="Cara Fox" userId="e0a3fdeb-7d95-4a88-aad7-5b7a7270ac1b" providerId="ADAL" clId="{26CD2EE9-742B-4FD4-B87F-E5930EAE146E}" dt="2023-07-02T19:35:16.659" v="64"/>
        <pc:sldMkLst>
          <pc:docMk/>
          <pc:sldMk cId="3644844962" sldId="862"/>
        </pc:sldMkLst>
      </pc:sldChg>
      <pc:sldChg chg="add">
        <pc:chgData name="Cara Fox" userId="e0a3fdeb-7d95-4a88-aad7-5b7a7270ac1b" providerId="ADAL" clId="{26CD2EE9-742B-4FD4-B87F-E5930EAE146E}" dt="2023-07-02T19:35:16.659" v="64"/>
        <pc:sldMkLst>
          <pc:docMk/>
          <pc:sldMk cId="4108373426" sldId="866"/>
        </pc:sldMkLst>
      </pc:sldChg>
      <pc:sldChg chg="add">
        <pc:chgData name="Cara Fox" userId="e0a3fdeb-7d95-4a88-aad7-5b7a7270ac1b" providerId="ADAL" clId="{26CD2EE9-742B-4FD4-B87F-E5930EAE146E}" dt="2023-07-02T19:35:16.659" v="64"/>
        <pc:sldMkLst>
          <pc:docMk/>
          <pc:sldMk cId="367024176" sldId="867"/>
        </pc:sldMkLst>
      </pc:sldChg>
      <pc:sldChg chg="add">
        <pc:chgData name="Cara Fox" userId="e0a3fdeb-7d95-4a88-aad7-5b7a7270ac1b" providerId="ADAL" clId="{26CD2EE9-742B-4FD4-B87F-E5930EAE146E}" dt="2023-07-02T19:35:16.659" v="64"/>
        <pc:sldMkLst>
          <pc:docMk/>
          <pc:sldMk cId="3465565442" sldId="869"/>
        </pc:sldMkLst>
      </pc:sldChg>
      <pc:sldChg chg="add">
        <pc:chgData name="Cara Fox" userId="e0a3fdeb-7d95-4a88-aad7-5b7a7270ac1b" providerId="ADAL" clId="{26CD2EE9-742B-4FD4-B87F-E5930EAE146E}" dt="2023-07-02T19:35:16.659" v="64"/>
        <pc:sldMkLst>
          <pc:docMk/>
          <pc:sldMk cId="1798428915" sldId="870"/>
        </pc:sldMkLst>
      </pc:sldChg>
      <pc:sldChg chg="add">
        <pc:chgData name="Cara Fox" userId="e0a3fdeb-7d95-4a88-aad7-5b7a7270ac1b" providerId="ADAL" clId="{26CD2EE9-742B-4FD4-B87F-E5930EAE146E}" dt="2023-07-02T19:35:16.659" v="64"/>
        <pc:sldMkLst>
          <pc:docMk/>
          <pc:sldMk cId="2315841625" sldId="871"/>
        </pc:sldMkLst>
      </pc:sldChg>
      <pc:sldChg chg="add">
        <pc:chgData name="Cara Fox" userId="e0a3fdeb-7d95-4a88-aad7-5b7a7270ac1b" providerId="ADAL" clId="{26CD2EE9-742B-4FD4-B87F-E5930EAE146E}" dt="2023-07-02T19:35:16.659" v="64"/>
        <pc:sldMkLst>
          <pc:docMk/>
          <pc:sldMk cId="3682249900" sldId="872"/>
        </pc:sldMkLst>
      </pc:sldChg>
      <pc:sldChg chg="add">
        <pc:chgData name="Cara Fox" userId="e0a3fdeb-7d95-4a88-aad7-5b7a7270ac1b" providerId="ADAL" clId="{26CD2EE9-742B-4FD4-B87F-E5930EAE146E}" dt="2023-07-02T19:35:16.659" v="64"/>
        <pc:sldMkLst>
          <pc:docMk/>
          <pc:sldMk cId="3739279087" sldId="873"/>
        </pc:sldMkLst>
      </pc:sldChg>
      <pc:sldChg chg="add">
        <pc:chgData name="Cara Fox" userId="e0a3fdeb-7d95-4a88-aad7-5b7a7270ac1b" providerId="ADAL" clId="{26CD2EE9-742B-4FD4-B87F-E5930EAE146E}" dt="2023-07-02T19:35:16.659" v="64"/>
        <pc:sldMkLst>
          <pc:docMk/>
          <pc:sldMk cId="854129620" sldId="874"/>
        </pc:sldMkLst>
      </pc:sldChg>
      <pc:sldChg chg="add modNotesTx">
        <pc:chgData name="Cara Fox" userId="e0a3fdeb-7d95-4a88-aad7-5b7a7270ac1b" providerId="ADAL" clId="{26CD2EE9-742B-4FD4-B87F-E5930EAE146E}" dt="2023-07-02T19:43:36.936" v="67"/>
        <pc:sldMkLst>
          <pc:docMk/>
          <pc:sldMk cId="2812770108" sldId="875"/>
        </pc:sldMkLst>
      </pc:sldChg>
      <pc:sldChg chg="add">
        <pc:chgData name="Cara Fox" userId="e0a3fdeb-7d95-4a88-aad7-5b7a7270ac1b" providerId="ADAL" clId="{26CD2EE9-742B-4FD4-B87F-E5930EAE146E}" dt="2023-07-02T19:35:16.659" v="64"/>
        <pc:sldMkLst>
          <pc:docMk/>
          <pc:sldMk cId="86343682" sldId="876"/>
        </pc:sldMkLst>
      </pc:sldChg>
      <pc:sldChg chg="add">
        <pc:chgData name="Cara Fox" userId="e0a3fdeb-7d95-4a88-aad7-5b7a7270ac1b" providerId="ADAL" clId="{26CD2EE9-742B-4FD4-B87F-E5930EAE146E}" dt="2023-07-02T19:35:16.659" v="64"/>
        <pc:sldMkLst>
          <pc:docMk/>
          <pc:sldMk cId="1616252797" sldId="910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Calibri" panose="020F0502020204030204" pitchFamily="34" charset="0"/>
              </a:defRPr>
            </a:lvl1pPr>
          </a:lstStyle>
          <a:p>
            <a:fld id="{BB9E86C5-9689-42B4-BE7D-FDE5EB4274E3}" type="datetimeFigureOut">
              <a:rPr lang="en-US" smtClean="0"/>
              <a:pPr/>
              <a:t>7/18/2023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Calibri" panose="020F0502020204030204" pitchFamily="34" charset="0"/>
              </a:defRPr>
            </a:lvl1pPr>
          </a:lstStyle>
          <a:p>
            <a:fld id="{27FDDAD7-A41A-4414-8211-C5E2AC7F93EC}" type="slidenum">
              <a:rPr lang="en-US" smtClean="0"/>
              <a:pPr/>
              <a:t>‹#›</a:t>
            </a:fld>
            <a:endParaRPr lang="en-US" dirty="0"/>
          </a:p>
        </p:txBody>
      </p:sp>
    </p:spTree>
    <p:extLst>
      <p:ext uri="{BB962C8B-B14F-4D97-AF65-F5344CB8AC3E}">
        <p14:creationId xmlns:p14="http://schemas.microsoft.com/office/powerpoint/2010/main" val="766296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Calibri" panose="020F0502020204030204" pitchFamily="34" charset="0"/>
        <a:ea typeface="+mn-ea"/>
        <a:cs typeface="+mn-cs"/>
      </a:defRPr>
    </a:lvl1pPr>
    <a:lvl2pPr marL="457200" algn="l" defTabSz="914400" rtl="0" eaLnBrk="1" latinLnBrk="0" hangingPunct="1">
      <a:defRPr sz="1200" b="0" i="0" kern="1200">
        <a:solidFill>
          <a:schemeClr val="tx1"/>
        </a:solidFill>
        <a:latin typeface="Calibri" panose="020F0502020204030204" pitchFamily="34" charset="0"/>
        <a:ea typeface="+mn-ea"/>
        <a:cs typeface="+mn-cs"/>
      </a:defRPr>
    </a:lvl2pPr>
    <a:lvl3pPr marL="914400" algn="l" defTabSz="914400" rtl="0" eaLnBrk="1" latinLnBrk="0" hangingPunct="1">
      <a:defRPr sz="1200" b="0" i="0" kern="1200">
        <a:solidFill>
          <a:schemeClr val="tx1"/>
        </a:solidFill>
        <a:latin typeface="Calibri" panose="020F0502020204030204" pitchFamily="34" charset="0"/>
        <a:ea typeface="+mn-ea"/>
        <a:cs typeface="+mn-cs"/>
      </a:defRPr>
    </a:lvl3pPr>
    <a:lvl4pPr marL="1371600" algn="l" defTabSz="914400" rtl="0" eaLnBrk="1" latinLnBrk="0" hangingPunct="1">
      <a:defRPr sz="1200" b="0" i="0" kern="1200">
        <a:solidFill>
          <a:schemeClr val="tx1"/>
        </a:solidFill>
        <a:latin typeface="Calibri" panose="020F0502020204030204" pitchFamily="34" charset="0"/>
        <a:ea typeface="+mn-ea"/>
        <a:cs typeface="+mn-cs"/>
      </a:defRPr>
    </a:lvl4pPr>
    <a:lvl5pPr marL="1828800" algn="l" defTabSz="914400" rtl="0" eaLnBrk="1" latinLnBrk="0" hangingPunct="1">
      <a:defRPr sz="1200" b="0" i="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1</a:t>
            </a:fld>
            <a:endParaRPr lang="en-US" dirty="0"/>
          </a:p>
        </p:txBody>
      </p:sp>
    </p:spTree>
    <p:extLst>
      <p:ext uri="{BB962C8B-B14F-4D97-AF65-F5344CB8AC3E}">
        <p14:creationId xmlns:p14="http://schemas.microsoft.com/office/powerpoint/2010/main" val="1474086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Let us now turn our attention to turbulent boundary layers. Unlike the laminar boundary layer flow, the turbulent flow variables have two components – a mean component </a:t>
                </a:r>
                <a14:m>
                  <m:oMath xmlns:m="http://schemas.openxmlformats.org/officeDocument/2006/math">
                    <m:acc>
                      <m:accPr>
                        <m:chr m:val="̅"/>
                        <m:ctrlPr>
                          <a:rPr lang="en-GB" sz="1200" i="1">
                            <a:effectLst/>
                            <a:latin typeface="Cambria Math" panose="02040503050406030204" pitchFamily="18" charset="0"/>
                            <a:ea typeface="Calibri" panose="020F0502020204030204" pitchFamily="34" charset="0"/>
                            <a:cs typeface="Times New Roman" panose="02020603050405020304" pitchFamily="18" charset="0"/>
                          </a:rPr>
                        </m:ctrlPr>
                      </m:accPr>
                      <m:e>
                        <m:r>
                          <a:rPr lang="en-US" sz="1200" i="1">
                            <a:effectLst/>
                            <a:latin typeface="Cambria Math" panose="02040503050406030204" pitchFamily="18" charset="0"/>
                            <a:ea typeface="Calibri" panose="020F0502020204030204" pitchFamily="34" charset="0"/>
                            <a:cs typeface="Times New Roman" panose="02020603050405020304" pitchFamily="18" charset="0"/>
                          </a:rPr>
                          <m:t>𝜙</m:t>
                        </m:r>
                      </m:e>
                    </m:acc>
                  </m:oMath>
                </a14:m>
                <a:r>
                  <a:rPr lang="en-US" sz="1200" dirty="0">
                    <a:effectLst/>
                    <a:latin typeface="Calibri" panose="020F0502020204030204" pitchFamily="34" charset="0"/>
                    <a:ea typeface="Calibri" panose="020F0502020204030204" pitchFamily="34" charset="0"/>
                    <a:cs typeface="Times New Roman" panose="02020603050405020304" pitchFamily="18" charset="0"/>
                  </a:rPr>
                  <a:t> and an instantaneous component </a:t>
                </a:r>
                <a14:m>
                  <m:oMath xmlns:m="http://schemas.openxmlformats.org/officeDocument/2006/math">
                    <m:r>
                      <a:rPr lang="en-US" sz="1200" i="1">
                        <a:effectLst/>
                        <a:latin typeface="Cambria Math" panose="02040503050406030204" pitchFamily="18" charset="0"/>
                        <a:ea typeface="Calibri" panose="020F0502020204030204" pitchFamily="34" charset="0"/>
                        <a:cs typeface="Times New Roman" panose="02020603050405020304" pitchFamily="18" charset="0"/>
                      </a:rPr>
                      <m:t>𝜙</m:t>
                    </m:r>
                    <m:r>
                      <a:rPr lang="en-US" sz="12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200" dirty="0">
                    <a:effectLst/>
                    <a:latin typeface="Calibri" panose="020F0502020204030204" pitchFamily="34" charset="0"/>
                    <a:ea typeface="Calibri" panose="020F0502020204030204" pitchFamily="34" charset="0"/>
                    <a:cs typeface="Times New Roman" panose="02020603050405020304" pitchFamily="18" charset="0"/>
                  </a:rPr>
                  <a:t>. We apply the classic Reynolds averaging technique and obtain the following governing equations for an incompressible fluid with constant properties. The highlighted term in the y-momentum equation is almost always small across the boundary layer compared to the free-stream dynamic pressure and can be neglected.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Let us now turn our attention to turbulent boundary layers. Unlike the laminar boundary layer flow, the turbulent flow variables have two components – a mean component </a:t>
                </a:r>
                <a:r>
                  <a:rPr lang="en-US" sz="1200" i="0">
                    <a:effectLst/>
                    <a:latin typeface="Cambria Math" panose="02040503050406030204" pitchFamily="18" charset="0"/>
                    <a:ea typeface="Calibri" panose="020F0502020204030204" pitchFamily="34" charset="0"/>
                    <a:cs typeface="Times New Roman" panose="02020603050405020304" pitchFamily="18" charset="0"/>
                  </a:rPr>
                  <a:t>𝜙</a:t>
                </a:r>
                <a:r>
                  <a:rPr lang="en-GB" sz="1200" i="0">
                    <a:effectLst/>
                    <a:latin typeface="Cambria Math" panose="02040503050406030204" pitchFamily="18" charset="0"/>
                    <a:ea typeface="Calibri" panose="020F0502020204030204" pitchFamily="34" charset="0"/>
                    <a:cs typeface="Times New Roman" panose="02020603050405020304" pitchFamily="18" charset="0"/>
                  </a:rPr>
                  <a:t> ̅</a:t>
                </a:r>
                <a:r>
                  <a:rPr lang="en-US" sz="1200" dirty="0">
                    <a:effectLst/>
                    <a:latin typeface="Calibri" panose="020F0502020204030204" pitchFamily="34" charset="0"/>
                    <a:ea typeface="Calibri" panose="020F0502020204030204" pitchFamily="34" charset="0"/>
                    <a:cs typeface="Times New Roman" panose="02020603050405020304" pitchFamily="18" charset="0"/>
                  </a:rPr>
                  <a:t> and an instantaneous component </a:t>
                </a:r>
                <a:r>
                  <a:rPr lang="en-US" sz="1200" i="0">
                    <a:effectLst/>
                    <a:latin typeface="Cambria Math" panose="02040503050406030204" pitchFamily="18" charset="0"/>
                    <a:ea typeface="Calibri" panose="020F0502020204030204" pitchFamily="34" charset="0"/>
                    <a:cs typeface="Times New Roman" panose="02020603050405020304" pitchFamily="18" charset="0"/>
                  </a:rPr>
                  <a:t>𝜙′</a:t>
                </a:r>
                <a:r>
                  <a:rPr lang="en-US" sz="1200" dirty="0">
                    <a:effectLst/>
                    <a:latin typeface="Calibri" panose="020F0502020204030204" pitchFamily="34" charset="0"/>
                    <a:ea typeface="Calibri" panose="020F0502020204030204" pitchFamily="34" charset="0"/>
                    <a:cs typeface="Times New Roman" panose="02020603050405020304" pitchFamily="18" charset="0"/>
                  </a:rPr>
                  <a:t>. We apply the classic Reynolds averaging technique and obtain the following governing equations for an incompressible fluid with constant properties. The highlighted term in the y-momentum equation is almost always small across the boundary layer compared to the free-stream dynamic pressure and can be neglected.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11</a:t>
            </a:fld>
            <a:endParaRPr lang="en-US" dirty="0"/>
          </a:p>
        </p:txBody>
      </p:sp>
    </p:spTree>
    <p:extLst>
      <p:ext uri="{BB962C8B-B14F-4D97-AF65-F5344CB8AC3E}">
        <p14:creationId xmlns:p14="http://schemas.microsoft.com/office/powerpoint/2010/main" val="402037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There are two extra terms in the momentum and energy equations respectively and these are highlighted here. Both terms are the result of turbulent mixing and they individually contribute towards the total shear stress as well as the total heat flux. The presence of these turbulent terms results in an enhancement of momentum and thermal transport rate as shown here. Both these terms require additional modeling, and we make use of the most common modeling approach – the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Boussinesq</a:t>
            </a:r>
            <a:r>
              <a:rPr lang="en-US" sz="1200" dirty="0">
                <a:effectLst/>
                <a:latin typeface="Calibri" panose="020F0502020204030204" pitchFamily="34" charset="0"/>
                <a:ea typeface="Calibri" panose="020F0502020204030204" pitchFamily="34" charset="0"/>
                <a:cs typeface="Times New Roman" panose="02020603050405020304" pitchFamily="18" charset="0"/>
              </a:rPr>
              <a:t> hypothesis.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12</a:t>
            </a:fld>
            <a:endParaRPr lang="en-US" dirty="0"/>
          </a:p>
        </p:txBody>
      </p:sp>
    </p:spTree>
    <p:extLst>
      <p:ext uri="{BB962C8B-B14F-4D97-AF65-F5344CB8AC3E}">
        <p14:creationId xmlns:p14="http://schemas.microsoft.com/office/powerpoint/2010/main" val="2118150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In this approach, the Reynolds stress is related to the gradients of mean flow velocity using an eddy viscosity and the gradients of temperature through eddy diffusivity. These relationships are as follows. Here </a:t>
                </a:r>
                <a14:m>
                  <m:oMath xmlns:m="http://schemas.openxmlformats.org/officeDocument/2006/math">
                    <m:sSub>
                      <m:sSubPr>
                        <m:ctrlPr>
                          <a:rPr lang="en-GB"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200" i="1">
                            <a:effectLst/>
                            <a:latin typeface="Cambria Math" panose="02040503050406030204" pitchFamily="18" charset="0"/>
                            <a:ea typeface="Calibri" panose="020F0502020204030204" pitchFamily="34" charset="0"/>
                            <a:cs typeface="Times New Roman" panose="02020603050405020304" pitchFamily="18" charset="0"/>
                          </a:rPr>
                          <m:t>𝜈</m:t>
                        </m:r>
                      </m:e>
                      <m:sub>
                        <m:r>
                          <a:rPr lang="en-US" sz="1200" i="1">
                            <a:effectLst/>
                            <a:latin typeface="Cambria Math" panose="02040503050406030204" pitchFamily="18" charset="0"/>
                            <a:ea typeface="Calibri" panose="020F0502020204030204" pitchFamily="34" charset="0"/>
                            <a:cs typeface="Times New Roman" panose="02020603050405020304" pitchFamily="18" charset="0"/>
                          </a:rPr>
                          <m:t>𝑇</m:t>
                        </m:r>
                      </m:sub>
                    </m:sSub>
                  </m:oMath>
                </a14:m>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and </a:t>
                </a:r>
                <a14:m>
                  <m:oMath xmlns:m="http://schemas.openxmlformats.org/officeDocument/2006/math">
                    <m:sSub>
                      <m:sSubPr>
                        <m:ctrlPr>
                          <a:rPr lang="en-GB" sz="12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effectLst/>
                            <a:latin typeface="Cambria Math" panose="02040503050406030204" pitchFamily="18" charset="0"/>
                            <a:ea typeface="Times New Roman" panose="02020603050405020304" pitchFamily="18" charset="0"/>
                            <a:cs typeface="Times New Roman" panose="02020603050405020304" pitchFamily="18" charset="0"/>
                          </a:rPr>
                          <m:t>𝛼</m:t>
                        </m:r>
                      </m:e>
                      <m:sub>
                        <m:r>
                          <a:rPr lang="en-US" sz="1200" i="1">
                            <a:effectLst/>
                            <a:latin typeface="Cambria Math" panose="02040503050406030204" pitchFamily="18" charset="0"/>
                            <a:ea typeface="Times New Roman" panose="02020603050405020304" pitchFamily="18" charset="0"/>
                            <a:cs typeface="Times New Roman" panose="02020603050405020304" pitchFamily="18" charset="0"/>
                          </a:rPr>
                          <m:t>𝑇</m:t>
                        </m:r>
                      </m:sub>
                    </m:sSub>
                  </m:oMath>
                </a14:m>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are eddy viscosity and diffusivity, respectively. Substituting these back into the energy equation, we obtain the following final turbulent boundary layer equations. The determination of eddy viscosity and diffusivity is part of what is called the ‘science of turbulence modeling’ and there is, unfortunately, no universal model for all turbulent flow problems. This choice is primarily dependent on the flow-physics as well as the type of application. Unlike the laminar boundary layer equations, we rely either on experiments or modern-day CFD to solve for the turbulent boundary layers. With this note, let us conclude this lesson.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In this approach, the Reynolds stress is related to the gradients of mean flow velocity using an eddy viscosity and the gradients of temperature through eddy diffusivity. These relationships are as follows. Here </a:t>
                </a:r>
                <a:r>
                  <a:rPr lang="en-US" sz="1200" i="0">
                    <a:effectLst/>
                    <a:latin typeface="Cambria Math" panose="02040503050406030204" pitchFamily="18" charset="0"/>
                    <a:ea typeface="Calibri" panose="020F0502020204030204" pitchFamily="34" charset="0"/>
                    <a:cs typeface="Times New Roman" panose="02020603050405020304" pitchFamily="18" charset="0"/>
                  </a:rPr>
                  <a:t>𝜈</a:t>
                </a:r>
                <a:r>
                  <a:rPr lang="en-GB" sz="1200" i="0">
                    <a:effectLst/>
                    <a:latin typeface="Cambria Math" panose="02040503050406030204" pitchFamily="18" charset="0"/>
                    <a:ea typeface="Calibri" panose="020F0502020204030204" pitchFamily="34" charset="0"/>
                    <a:cs typeface="Times New Roman" panose="02020603050405020304" pitchFamily="18" charset="0"/>
                  </a:rPr>
                  <a:t>_</a:t>
                </a:r>
                <a:r>
                  <a:rPr lang="en-US" sz="1200" i="0">
                    <a:effectLst/>
                    <a:latin typeface="Cambria Math" panose="02040503050406030204" pitchFamily="18" charset="0"/>
                    <a:ea typeface="Calibri" panose="020F0502020204030204" pitchFamily="34" charset="0"/>
                    <a:cs typeface="Times New Roman" panose="02020603050405020304" pitchFamily="18" charset="0"/>
                  </a:rPr>
                  <a:t>𝑇</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200" i="0">
                    <a:effectLst/>
                    <a:latin typeface="Cambria Math" panose="02040503050406030204" pitchFamily="18" charset="0"/>
                    <a:ea typeface="Times New Roman" panose="02020603050405020304" pitchFamily="18" charset="0"/>
                    <a:cs typeface="Times New Roman" panose="02020603050405020304" pitchFamily="18" charset="0"/>
                  </a:rPr>
                  <a:t>𝛼</a:t>
                </a:r>
                <a:r>
                  <a:rPr lang="en-GB" sz="1200" i="0">
                    <a:effectLst/>
                    <a:latin typeface="Cambria Math" panose="02040503050406030204" pitchFamily="18" charset="0"/>
                    <a:ea typeface="Times New Roman" panose="02020603050405020304" pitchFamily="18" charset="0"/>
                    <a:cs typeface="Times New Roman" panose="02020603050405020304" pitchFamily="18" charset="0"/>
                  </a:rPr>
                  <a:t>_</a:t>
                </a:r>
                <a:r>
                  <a:rPr lang="en-US" sz="1200" i="0">
                    <a:effectLst/>
                    <a:latin typeface="Cambria Math" panose="02040503050406030204" pitchFamily="18" charset="0"/>
                    <a:ea typeface="Times New Roman" panose="02020603050405020304" pitchFamily="18" charset="0"/>
                    <a:cs typeface="Times New Roman" panose="02020603050405020304" pitchFamily="18" charset="0"/>
                  </a:rPr>
                  <a:t>𝑇</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are eddy viscosity and diffusivity, respectively. Substituting these back into the energy equation, we obtain the following final turbulent boundary layer equations. The determination of eddy viscosity and diffusivity is part of what is called the ‘science of turbulence modeling’ and there is, unfortunately, no universal model for all turbulent flow problems. This choice is primarily dependent on the flow-physics as well as the type of application. Unlike the laminar boundary layer equations, we rely either on experiments or modern-day CFD to solve for the turbulent boundary layers. With this note, let us conclude this lesson.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13</a:t>
            </a:fld>
            <a:endParaRPr lang="en-US" dirty="0"/>
          </a:p>
        </p:txBody>
      </p:sp>
    </p:spTree>
    <p:extLst>
      <p:ext uri="{BB962C8B-B14F-4D97-AF65-F5344CB8AC3E}">
        <p14:creationId xmlns:p14="http://schemas.microsoft.com/office/powerpoint/2010/main" val="18929138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15</a:t>
            </a:fld>
            <a:endParaRPr lang="en-US"/>
          </a:p>
        </p:txBody>
      </p:sp>
    </p:spTree>
    <p:extLst>
      <p:ext uri="{BB962C8B-B14F-4D97-AF65-F5344CB8AC3E}">
        <p14:creationId xmlns:p14="http://schemas.microsoft.com/office/powerpoint/2010/main" val="566144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The concept of boundary layers is essential for understanding the convective heat transfer, especially for fluids flowing along a solid surface, where the heat transfer coefficient depends on both fluid properties as well as the surface geometry. Similar to the velocity boundary layer which is generated due to a sharp gradient that exists because of the no-slip condition on the solid surface, a thermal boundary layer is also generated where a temperature gradient is observed. In this lesson, we will learn about these velocity and thermal boundary layers.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2</a:t>
            </a:fld>
            <a:endParaRPr lang="en-US" dirty="0"/>
          </a:p>
        </p:txBody>
      </p:sp>
    </p:spTree>
    <p:extLst>
      <p:ext uri="{BB962C8B-B14F-4D97-AF65-F5344CB8AC3E}">
        <p14:creationId xmlns:p14="http://schemas.microsoft.com/office/powerpoint/2010/main" val="1489837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Let us take an infinitely long flat plate. When the thermal boundary layer is formed near the wall, the fluid temperature varies between the wall temperature, </a:t>
                </a:r>
                <a14:m>
                  <m:oMath xmlns:m="http://schemas.openxmlformats.org/officeDocument/2006/math">
                    <m:sSub>
                      <m:sSubPr>
                        <m:ctrlPr>
                          <a:rPr lang="en-GB"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200" i="1">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200" i="1">
                            <a:effectLst/>
                            <a:latin typeface="Cambria Math" panose="02040503050406030204" pitchFamily="18" charset="0"/>
                            <a:ea typeface="Calibri" panose="020F0502020204030204" pitchFamily="34" charset="0"/>
                            <a:cs typeface="Times New Roman" panose="02020603050405020304" pitchFamily="18" charset="0"/>
                          </a:rPr>
                          <m:t>𝑠</m:t>
                        </m:r>
                      </m:sub>
                    </m:sSub>
                  </m:oMath>
                </a14:m>
                <a:r>
                  <a:rPr lang="en-US" sz="1200" dirty="0">
                    <a:effectLst/>
                    <a:latin typeface="Calibri" panose="020F0502020204030204" pitchFamily="34" charset="0"/>
                    <a:ea typeface="Times New Roman" panose="02020603050405020304" pitchFamily="18" charset="0"/>
                    <a:cs typeface="Times New Roman" panose="02020603050405020304" pitchFamily="18" charset="0"/>
                  </a:rPr>
                  <a:t>,</a:t>
                </a:r>
                <a:r>
                  <a:rPr lang="en-US" sz="1200" dirty="0">
                    <a:effectLst/>
                    <a:latin typeface="Calibri" panose="020F0502020204030204" pitchFamily="34" charset="0"/>
                    <a:ea typeface="Calibri" panose="020F0502020204030204" pitchFamily="34" charset="0"/>
                    <a:cs typeface="Times New Roman" panose="02020603050405020304" pitchFamily="18" charset="0"/>
                  </a:rPr>
                  <a:t> and the free stream temperature, </a:t>
                </a:r>
                <a14:m>
                  <m:oMath xmlns:m="http://schemas.openxmlformats.org/officeDocument/2006/math">
                    <m:sSub>
                      <m:sSubPr>
                        <m:ctrlPr>
                          <a:rPr lang="en-GB"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200" i="1">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200" i="1">
                            <a:effectLst/>
                            <a:latin typeface="Cambria Math" panose="02040503050406030204" pitchFamily="18" charset="0"/>
                            <a:ea typeface="Calibri" panose="020F0502020204030204" pitchFamily="34" charset="0"/>
                            <a:cs typeface="Times New Roman" panose="02020603050405020304" pitchFamily="18" charset="0"/>
                          </a:rPr>
                          <m:t>∞</m:t>
                        </m:r>
                      </m:sub>
                    </m:sSub>
                  </m:oMath>
                </a14:m>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at the boundary layer edge and the thermal boundary layer thickness is given as </a:t>
                </a:r>
                <a14:m>
                  <m:oMath xmlns:m="http://schemas.openxmlformats.org/officeDocument/2006/math">
                    <m:sSub>
                      <m:sSubPr>
                        <m:ctrlPr>
                          <a:rPr lang="en-GB" sz="12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i="1">
                            <a:effectLst/>
                            <a:latin typeface="Cambria Math" panose="02040503050406030204" pitchFamily="18" charset="0"/>
                            <a:ea typeface="Times New Roman" panose="02020603050405020304" pitchFamily="18" charset="0"/>
                            <a:cs typeface="Times New Roman" panose="02020603050405020304" pitchFamily="18" charset="0"/>
                          </a:rPr>
                          <m:t>𝛿</m:t>
                        </m:r>
                      </m:e>
                      <m:sub>
                        <m:r>
                          <a:rPr lang="en-US" sz="1200" i="1">
                            <a:effectLst/>
                            <a:latin typeface="Cambria Math" panose="02040503050406030204" pitchFamily="18" charset="0"/>
                            <a:ea typeface="Times New Roman" panose="02020603050405020304" pitchFamily="18" charset="0"/>
                            <a:cs typeface="Times New Roman" panose="02020603050405020304" pitchFamily="18" charset="0"/>
                          </a:rPr>
                          <m:t>𝑡</m:t>
                        </m:r>
                      </m:sub>
                    </m:sSub>
                  </m:oMath>
                </a14:m>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From Fourier’s law of heat conduction, any temperature gradient at the flat plate wall results in heat transfer between the fluid and the wall.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Let us take an infinitely long flat plate. When the thermal boundary layer is formed near the wall, the fluid temperature varies between the wall temperature, </a:t>
                </a:r>
                <a:r>
                  <a:rPr lang="en-US" sz="1200" i="0">
                    <a:effectLst/>
                    <a:latin typeface="Cambria Math" panose="02040503050406030204" pitchFamily="18" charset="0"/>
                    <a:ea typeface="Calibri" panose="020F0502020204030204" pitchFamily="34" charset="0"/>
                    <a:cs typeface="Times New Roman" panose="02020603050405020304" pitchFamily="18" charset="0"/>
                  </a:rPr>
                  <a:t>𝑇</a:t>
                </a:r>
                <a:r>
                  <a:rPr lang="en-GB" sz="1200" i="0">
                    <a:effectLst/>
                    <a:latin typeface="Cambria Math" panose="02040503050406030204" pitchFamily="18" charset="0"/>
                    <a:ea typeface="Calibri" panose="020F0502020204030204" pitchFamily="34" charset="0"/>
                    <a:cs typeface="Times New Roman" panose="02020603050405020304" pitchFamily="18" charset="0"/>
                  </a:rPr>
                  <a:t>_</a:t>
                </a:r>
                <a:r>
                  <a:rPr lang="en-US" sz="1200" i="0">
                    <a:effectLst/>
                    <a:latin typeface="Cambria Math" panose="02040503050406030204" pitchFamily="18" charset="0"/>
                    <a:ea typeface="Calibri" panose="020F0502020204030204" pitchFamily="34" charset="0"/>
                    <a:cs typeface="Times New Roman" panose="02020603050405020304" pitchFamily="18" charset="0"/>
                  </a:rPr>
                  <a:t>𝑠</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a:t>
                </a:r>
                <a:r>
                  <a:rPr lang="en-US" sz="1200" dirty="0">
                    <a:effectLst/>
                    <a:latin typeface="Calibri" panose="020F0502020204030204" pitchFamily="34" charset="0"/>
                    <a:ea typeface="Calibri" panose="020F0502020204030204" pitchFamily="34" charset="0"/>
                    <a:cs typeface="Times New Roman" panose="02020603050405020304" pitchFamily="18" charset="0"/>
                  </a:rPr>
                  <a:t> and the free stream temperature, </a:t>
                </a:r>
                <a:r>
                  <a:rPr lang="en-US" sz="1200" i="0">
                    <a:effectLst/>
                    <a:latin typeface="Cambria Math" panose="02040503050406030204" pitchFamily="18" charset="0"/>
                    <a:ea typeface="Calibri" panose="020F0502020204030204" pitchFamily="34" charset="0"/>
                    <a:cs typeface="Times New Roman" panose="02020603050405020304" pitchFamily="18" charset="0"/>
                  </a:rPr>
                  <a:t>𝑇</a:t>
                </a:r>
                <a:r>
                  <a:rPr lang="en-GB" sz="1200" i="0">
                    <a:effectLst/>
                    <a:latin typeface="Cambria Math" panose="02040503050406030204" pitchFamily="18" charset="0"/>
                    <a:ea typeface="Calibri" panose="020F0502020204030204" pitchFamily="34" charset="0"/>
                    <a:cs typeface="Times New Roman" panose="02020603050405020304" pitchFamily="18" charset="0"/>
                  </a:rPr>
                  <a:t>_</a:t>
                </a:r>
                <a:r>
                  <a:rPr lang="en-US" sz="1200" i="0">
                    <a:effectLst/>
                    <a:latin typeface="Cambria Math" panose="02040503050406030204" pitchFamily="18" charset="0"/>
                    <a:ea typeface="Calibri" panose="020F0502020204030204" pitchFamily="34" charset="0"/>
                    <a:cs typeface="Times New Roman" panose="02020603050405020304" pitchFamily="18" charset="0"/>
                  </a:rPr>
                  <a:t>∞</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at the boundary layer edge and the thermal boundary layer thickness is given as </a:t>
                </a:r>
                <a:r>
                  <a:rPr lang="en-US" sz="1200" i="0">
                    <a:effectLst/>
                    <a:latin typeface="Cambria Math" panose="02040503050406030204" pitchFamily="18" charset="0"/>
                    <a:ea typeface="Times New Roman" panose="02020603050405020304" pitchFamily="18" charset="0"/>
                    <a:cs typeface="Times New Roman" panose="02020603050405020304" pitchFamily="18" charset="0"/>
                  </a:rPr>
                  <a:t>𝛿</a:t>
                </a:r>
                <a:r>
                  <a:rPr lang="en-GB" sz="1200" i="0">
                    <a:effectLst/>
                    <a:latin typeface="Cambria Math" panose="02040503050406030204" pitchFamily="18" charset="0"/>
                    <a:ea typeface="Times New Roman" panose="02020603050405020304" pitchFamily="18" charset="0"/>
                    <a:cs typeface="Times New Roman" panose="02020603050405020304" pitchFamily="18" charset="0"/>
                  </a:rPr>
                  <a:t>_</a:t>
                </a:r>
                <a:r>
                  <a:rPr lang="en-US" sz="1200" i="0">
                    <a:effectLst/>
                    <a:latin typeface="Cambria Math" panose="02040503050406030204" pitchFamily="18" charset="0"/>
                    <a:ea typeface="Times New Roman" panose="02020603050405020304" pitchFamily="18" charset="0"/>
                    <a:cs typeface="Times New Roman" panose="02020603050405020304" pitchFamily="18" charset="0"/>
                  </a:rPr>
                  <a:t>𝑡</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From Fourier’s law of heat conduction, any temperature gradient at the flat plate wall results in heat transfer between the fluid and the wall.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3</a:t>
            </a:fld>
            <a:endParaRPr lang="en-US" dirty="0"/>
          </a:p>
        </p:txBody>
      </p:sp>
    </p:spTree>
    <p:extLst>
      <p:ext uri="{BB962C8B-B14F-4D97-AF65-F5344CB8AC3E}">
        <p14:creationId xmlns:p14="http://schemas.microsoft.com/office/powerpoint/2010/main" val="1205239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Using boundary layer approximations, the 2D governing equations of fluid motion are simplified. Based on these approximations, we obtain the following boundary layer equations for steady incompressible laminar flows. It is to be noted that the viscous dissipation term in the energy equation is small compared to the advective terms and, therefore, can be neglected.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4</a:t>
            </a:fld>
            <a:endParaRPr lang="en-US" dirty="0"/>
          </a:p>
        </p:txBody>
      </p:sp>
    </p:spTree>
    <p:extLst>
      <p:ext uri="{BB962C8B-B14F-4D97-AF65-F5344CB8AC3E}">
        <p14:creationId xmlns:p14="http://schemas.microsoft.com/office/powerpoint/2010/main" val="2684472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A closer look at these equations tell us that the temperature and velocity fields are coupled. This means that they are interdependent, and a temperature solution is necessary to solve for the fluid velocity. Having said that, for fluids with constant flow properties, the energy equation is decoupled from the continuity and momentum equations. This allows us to obtain the velocity solution first, and we, then, use this obtained solution to solve for the temperature field in the boundary layer.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5</a:t>
            </a:fld>
            <a:endParaRPr lang="en-US" dirty="0"/>
          </a:p>
        </p:txBody>
      </p:sp>
    </p:spTree>
    <p:extLst>
      <p:ext uri="{BB962C8B-B14F-4D97-AF65-F5344CB8AC3E}">
        <p14:creationId xmlns:p14="http://schemas.microsoft.com/office/powerpoint/2010/main" val="1156577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Let us non-</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dimensionalize</a:t>
            </a:r>
            <a:r>
              <a:rPr lang="en-US" sz="1200" dirty="0">
                <a:effectLst/>
                <a:latin typeface="Calibri" panose="020F0502020204030204" pitchFamily="34" charset="0"/>
                <a:ea typeface="Calibri" panose="020F0502020204030204" pitchFamily="34" charset="0"/>
                <a:cs typeface="Times New Roman" panose="02020603050405020304" pitchFamily="18" charset="0"/>
              </a:rPr>
              <a:t> the laminar boundary layer equations. We will use the highlighted length of the flat plate, free stream velocity</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and free-stream temperature as the characteristic scales to normalize the independent and dependent variables. We obtain the following equations in their non-dimensional form. A closer look at these equations will show these non-dimensional numbers – Reynolds number, Prandtl number and Brinkman number. The last term in the energy equation is often small compared to the other terms and is neglected. The following boundary conditions are needed to solve these equations. At the walls, we impose a no-slip condition. On the thermal side, we either need the knowledge of the wall temperature or wall flux. At the edge of the boundary layer, both fluid velocity and temperature equal their respective free stream values. Although we will not look at the final solution of these equations in this lesson, it is important to understand the physical meaning behind these conditions.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6</a:t>
            </a:fld>
            <a:endParaRPr lang="en-US" dirty="0"/>
          </a:p>
        </p:txBody>
      </p:sp>
    </p:spTree>
    <p:extLst>
      <p:ext uri="{BB962C8B-B14F-4D97-AF65-F5344CB8AC3E}">
        <p14:creationId xmlns:p14="http://schemas.microsoft.com/office/powerpoint/2010/main" val="3284192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One important observation can be made from the dimensionless numbers. The ratio of velocity to thermal boundary layer thickness is proportional to the n</a:t>
            </a:r>
            <a:r>
              <a:rPr lang="en-US" sz="1200" baseline="30000" dirty="0">
                <a:effectLst/>
                <a:latin typeface="Calibri" panose="020F0502020204030204" pitchFamily="34" charset="0"/>
                <a:ea typeface="Times New Roman" panose="02020603050405020304" pitchFamily="18" charset="0"/>
                <a:cs typeface="Times New Roman" panose="02020603050405020304" pitchFamily="18" charset="0"/>
              </a:rPr>
              <a:t>th</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power of the fluid Prandtl number. This implies that the velocity boundary layer is much thicker than the thermal boundary layer for high Prandtl number fluids such as liquids. On the other hand, for low Prandtl number fluids, such as liquid metals, the thermal layer is thicker than the velocity. For most gases with Prandtl numbers approximately equal to 1, the velocity and thermal layer thicknesses are nearly equal. These observations are extremely important in modern-day CFD when deciding the near-wall resolution of the computational meshes. It is crucial to highlight that for most practical turbulent flows, the velocity and thermal boundary layers have nearly similar thicknesses.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7</a:t>
            </a:fld>
            <a:endParaRPr lang="en-US" dirty="0"/>
          </a:p>
        </p:txBody>
      </p:sp>
    </p:spTree>
    <p:extLst>
      <p:ext uri="{BB962C8B-B14F-4D97-AF65-F5344CB8AC3E}">
        <p14:creationId xmlns:p14="http://schemas.microsoft.com/office/powerpoint/2010/main" val="875312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For zero pressure gradients and the Prandtl number is equal to 1, it is clear from the non-dimensional form of boundary layer equations that the momentum and energy equations are identical. This is popularly called the Reynolds analogy where the velocity and temperature profiles have identical shapes. Using this analogy, the wall heat flux and skin friction coefficient are related through the following equation. Here, the heat flux is represented in a non-dimensional sense as the Nusselt number. If the velocity field is known, we can use this relationship to estimate the heat transfer provided that two conditions are satisfied – zero pressure gradient and </a:t>
                </a:r>
                <a14:m>
                  <m:oMath xmlns:m="http://schemas.openxmlformats.org/officeDocument/2006/math">
                    <m:r>
                      <a:rPr lang="en-US" sz="1200" i="1">
                        <a:effectLst/>
                        <a:latin typeface="Cambria Math" panose="02040503050406030204" pitchFamily="18" charset="0"/>
                        <a:ea typeface="Times New Roman" panose="02020603050405020304" pitchFamily="18" charset="0"/>
                        <a:cs typeface="Times New Roman" panose="02020603050405020304" pitchFamily="18" charset="0"/>
                      </a:rPr>
                      <m:t>𝑃𝑟</m:t>
                    </m:r>
                    <m:r>
                      <a:rPr lang="en-US" sz="1200" i="1">
                        <a:effectLst/>
                        <a:latin typeface="Cambria Math" panose="02040503050406030204" pitchFamily="18" charset="0"/>
                        <a:ea typeface="Times New Roman" panose="02020603050405020304" pitchFamily="18" charset="0"/>
                        <a:cs typeface="Times New Roman" panose="02020603050405020304" pitchFamily="18" charset="0"/>
                      </a:rPr>
                      <m:t>=1</m:t>
                    </m:r>
                  </m:oMath>
                </a14:m>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For zero pressure gradients and the Prandtl number is equal to 1, it is clear from the non-dimensional form of boundary layer equations that the momentum and energy equations are identical. This is popularly called the Reynolds analogy where the velocity and temperature profiles have identical shapes. Using this analogy, the wall heat flux and skin friction coefficient are related through the following equation. Here, the heat flux is represented in a non-dimensional sense as the Nusselt number. If the velocity field is known, we can use this relationship to estimate the heat transfer provided that two conditions are satisfied – zero pressure gradient and </a:t>
                </a:r>
                <a:r>
                  <a:rPr lang="en-US" sz="1200" i="0">
                    <a:effectLst/>
                    <a:latin typeface="Cambria Math" panose="02040503050406030204" pitchFamily="18" charset="0"/>
                    <a:ea typeface="Times New Roman" panose="02020603050405020304" pitchFamily="18" charset="0"/>
                    <a:cs typeface="Times New Roman" panose="02020603050405020304" pitchFamily="18" charset="0"/>
                  </a:rPr>
                  <a:t>𝑃𝑟=1</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dirty="0"/>
              </a:p>
            </p:txBody>
          </p:sp>
        </mc:Fallback>
      </mc:AlternateContent>
      <p:sp>
        <p:nvSpPr>
          <p:cNvPr id="4" name="Slide Number Placeholder 3"/>
          <p:cNvSpPr>
            <a:spLocks noGrp="1"/>
          </p:cNvSpPr>
          <p:nvPr>
            <p:ph type="sldNum" sz="quarter" idx="5"/>
          </p:nvPr>
        </p:nvSpPr>
        <p:spPr/>
        <p:txBody>
          <a:bodyPr/>
          <a:lstStyle/>
          <a:p>
            <a:fld id="{27FDDAD7-A41A-4414-8211-C5E2AC7F93EC}" type="slidenum">
              <a:rPr lang="en-US" smtClean="0"/>
              <a:pPr/>
              <a:t>9</a:t>
            </a:fld>
            <a:endParaRPr lang="en-US" dirty="0"/>
          </a:p>
        </p:txBody>
      </p:sp>
    </p:spTree>
    <p:extLst>
      <p:ext uri="{BB962C8B-B14F-4D97-AF65-F5344CB8AC3E}">
        <p14:creationId xmlns:p14="http://schemas.microsoft.com/office/powerpoint/2010/main" val="1785628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This analogy is therefore most applicable for gas flows. This equation is rewritten in terms of the Stanton number. The analogy can be expanded to a wider range of Prandtl numbers by adding a small correction. The following Chilton-Colburn analogy is applicable for Prandtl numbers ranging between 0.6 and 60.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10</a:t>
            </a:fld>
            <a:endParaRPr lang="en-US" dirty="0"/>
          </a:p>
        </p:txBody>
      </p:sp>
    </p:spTree>
    <p:extLst>
      <p:ext uri="{BB962C8B-B14F-4D97-AF65-F5344CB8AC3E}">
        <p14:creationId xmlns:p14="http://schemas.microsoft.com/office/powerpoint/2010/main" val="26835003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mailto:education@ansys.com" TargetMode="External"/><Relationship Id="rId2" Type="http://schemas.openxmlformats.org/officeDocument/2006/relationships/hyperlink" Target="http://www.ansys.com/education-resource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23B808CC-F74C-B743-BAB4-F4C99E195655}"/>
              </a:ext>
            </a:extLst>
          </p:cNvPr>
          <p:cNvSpPr>
            <a:spLocks noGrp="1"/>
          </p:cNvSpPr>
          <p:nvPr>
            <p:ph type="body" sz="quarter" idx="10"/>
          </p:nvPr>
        </p:nvSpPr>
        <p:spPr>
          <a:xfrm>
            <a:off x="601663" y="914400"/>
            <a:ext cx="5394325" cy="1449388"/>
          </a:xfrm>
          <a:prstGeom prst="rect">
            <a:avLst/>
          </a:prstGeom>
        </p:spPr>
        <p:txBody>
          <a:bodyPr>
            <a:normAutofit/>
          </a:bodyPr>
          <a:lstStyle>
            <a:lvl1pPr marL="0" indent="0">
              <a:buNone/>
              <a:defRPr sz="32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13" name="Text Placeholder 9">
            <a:extLst>
              <a:ext uri="{FF2B5EF4-FFF2-40B4-BE49-F238E27FC236}">
                <a16:creationId xmlns:a16="http://schemas.microsoft.com/office/drawing/2014/main" id="{9AFE08CF-AC0B-7143-9A94-E8A35CBC7D4B}"/>
              </a:ext>
            </a:extLst>
          </p:cNvPr>
          <p:cNvSpPr>
            <a:spLocks noGrp="1"/>
          </p:cNvSpPr>
          <p:nvPr>
            <p:ph type="body" sz="quarter" idx="12"/>
          </p:nvPr>
        </p:nvSpPr>
        <p:spPr>
          <a:xfrm>
            <a:off x="601663" y="2667000"/>
            <a:ext cx="5394325" cy="848315"/>
          </a:xfrm>
          <a:prstGeom prst="rect">
            <a:avLst/>
          </a:prstGeom>
        </p:spPr>
        <p:txBody>
          <a:bodyPr anchor="t">
            <a:normAutofit/>
          </a:bodyPr>
          <a:lstStyle>
            <a:lvl1pPr marL="0" indent="0">
              <a:buNone/>
              <a:defRPr sz="2000" b="0" i="0">
                <a:solidFill>
                  <a:schemeClr val="accent3"/>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7" name="TextBox 6">
            <a:extLst>
              <a:ext uri="{FF2B5EF4-FFF2-40B4-BE49-F238E27FC236}">
                <a16:creationId xmlns:a16="http://schemas.microsoft.com/office/drawing/2014/main" id="{86191E51-6FFC-4231-97E9-4C436119983B}"/>
              </a:ext>
            </a:extLst>
          </p:cNvPr>
          <p:cNvSpPr txBox="1"/>
          <p:nvPr userDrawn="1"/>
        </p:nvSpPr>
        <p:spPr>
          <a:xfrm>
            <a:off x="7848600" y="6477000"/>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9" name="Picture 8">
            <a:extLst>
              <a:ext uri="{FF2B5EF4-FFF2-40B4-BE49-F238E27FC236}">
                <a16:creationId xmlns:a16="http://schemas.microsoft.com/office/drawing/2014/main" id="{F9AE04B8-3F8B-4981-88D4-2B4137C675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292240569"/>
      </p:ext>
    </p:extLst>
  </p:cSld>
  <p:clrMapOvr>
    <a:masterClrMapping/>
  </p:clrMapOvr>
  <p:extLst>
    <p:ext uri="{DCECCB84-F9BA-43D5-87BE-67443E8EF086}">
      <p15:sldGuideLst xmlns:p15="http://schemas.microsoft.com/office/powerpoint/2012/main">
        <p15:guide id="1" orient="horz" pos="1584" userDrawn="1">
          <p15:clr>
            <a:srgbClr val="FBAE40"/>
          </p15:clr>
        </p15:guide>
        <p15:guide id="2" orient="horz" pos="261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Video Cli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Media Placeholder 4">
            <a:extLst>
              <a:ext uri="{FF2B5EF4-FFF2-40B4-BE49-F238E27FC236}">
                <a16:creationId xmlns:a16="http://schemas.microsoft.com/office/drawing/2014/main" id="{76C186EF-8C58-7249-A024-F6C1D0AD12BC}"/>
              </a:ext>
            </a:extLst>
          </p:cNvPr>
          <p:cNvSpPr>
            <a:spLocks noGrp="1"/>
          </p:cNvSpPr>
          <p:nvPr>
            <p:ph type="media" sz="quarter" idx="14"/>
          </p:nvPr>
        </p:nvSpPr>
        <p:spPr>
          <a:xfrm>
            <a:off x="6096001" y="1447799"/>
            <a:ext cx="5486400" cy="4590977"/>
          </a:xfrm>
          <a:prstGeom prst="rect">
            <a:avLst/>
          </a:prstGeom>
        </p:spPr>
        <p:txBody>
          <a:bodyPr/>
          <a:lstStyle/>
          <a:p>
            <a:r>
              <a:rPr lang="en-US"/>
              <a:t>Click icon to add media</a:t>
            </a:r>
            <a:endParaRPr lang="en-US" dirty="0"/>
          </a:p>
        </p:txBody>
      </p:sp>
      <p:sp>
        <p:nvSpPr>
          <p:cNvPr id="11" name="Slide Number Placeholder 10">
            <a:extLst>
              <a:ext uri="{FF2B5EF4-FFF2-40B4-BE49-F238E27FC236}">
                <a16:creationId xmlns:a16="http://schemas.microsoft.com/office/drawing/2014/main" id="{931A0CB9-E7C5-BC4C-83B3-6A04784CA591}"/>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BB673984-7F55-E14A-9088-44C94432DA36}"/>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12417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ulti-pictur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B3363707-8337-D14D-8CD6-076D7F38DEED}"/>
              </a:ext>
            </a:extLst>
          </p:cNvPr>
          <p:cNvSpPr>
            <a:spLocks noGrp="1"/>
          </p:cNvSpPr>
          <p:nvPr>
            <p:ph type="pic" sz="quarter" idx="10"/>
          </p:nvPr>
        </p:nvSpPr>
        <p:spPr>
          <a:xfrm>
            <a:off x="609600" y="11430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5" name="Picture Placeholder 6">
            <a:extLst>
              <a:ext uri="{FF2B5EF4-FFF2-40B4-BE49-F238E27FC236}">
                <a16:creationId xmlns:a16="http://schemas.microsoft.com/office/drawing/2014/main" id="{AF67D610-3DBA-EB48-B589-E895E66AEF08}"/>
              </a:ext>
            </a:extLst>
          </p:cNvPr>
          <p:cNvSpPr>
            <a:spLocks noGrp="1"/>
          </p:cNvSpPr>
          <p:nvPr>
            <p:ph type="pic" sz="quarter" idx="11"/>
          </p:nvPr>
        </p:nvSpPr>
        <p:spPr>
          <a:xfrm>
            <a:off x="609600" y="36576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7" name="Picture Placeholder 6">
            <a:extLst>
              <a:ext uri="{FF2B5EF4-FFF2-40B4-BE49-F238E27FC236}">
                <a16:creationId xmlns:a16="http://schemas.microsoft.com/office/drawing/2014/main" id="{9BFD49B6-2BF3-F94C-AD6B-7B77861203C0}"/>
              </a:ext>
            </a:extLst>
          </p:cNvPr>
          <p:cNvSpPr>
            <a:spLocks noGrp="1"/>
          </p:cNvSpPr>
          <p:nvPr>
            <p:ph type="pic" sz="quarter" idx="13"/>
          </p:nvPr>
        </p:nvSpPr>
        <p:spPr>
          <a:xfrm>
            <a:off x="4470400" y="11599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8" name="Picture Placeholder 6">
            <a:extLst>
              <a:ext uri="{FF2B5EF4-FFF2-40B4-BE49-F238E27FC236}">
                <a16:creationId xmlns:a16="http://schemas.microsoft.com/office/drawing/2014/main" id="{75F3481B-E073-FC4C-8662-89F64D478623}"/>
              </a:ext>
            </a:extLst>
          </p:cNvPr>
          <p:cNvSpPr>
            <a:spLocks noGrp="1"/>
          </p:cNvSpPr>
          <p:nvPr>
            <p:ph type="pic" sz="quarter" idx="14"/>
          </p:nvPr>
        </p:nvSpPr>
        <p:spPr>
          <a:xfrm>
            <a:off x="4470400" y="36745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9" name="Picture Placeholder 6">
            <a:extLst>
              <a:ext uri="{FF2B5EF4-FFF2-40B4-BE49-F238E27FC236}">
                <a16:creationId xmlns:a16="http://schemas.microsoft.com/office/drawing/2014/main" id="{4E9685A2-20AD-6C44-B1B9-DCB2E44370F5}"/>
              </a:ext>
            </a:extLst>
          </p:cNvPr>
          <p:cNvSpPr>
            <a:spLocks noGrp="1"/>
          </p:cNvSpPr>
          <p:nvPr>
            <p:ph type="pic" sz="quarter" idx="15"/>
          </p:nvPr>
        </p:nvSpPr>
        <p:spPr>
          <a:xfrm>
            <a:off x="8128000" y="11514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0" name="Picture Placeholder 6">
            <a:extLst>
              <a:ext uri="{FF2B5EF4-FFF2-40B4-BE49-F238E27FC236}">
                <a16:creationId xmlns:a16="http://schemas.microsoft.com/office/drawing/2014/main" id="{498EFFC6-47A8-C248-AF67-33A51B038851}"/>
              </a:ext>
            </a:extLst>
          </p:cNvPr>
          <p:cNvSpPr>
            <a:spLocks noGrp="1"/>
          </p:cNvSpPr>
          <p:nvPr>
            <p:ph type="pic" sz="quarter" idx="16"/>
          </p:nvPr>
        </p:nvSpPr>
        <p:spPr>
          <a:xfrm>
            <a:off x="8128000" y="36660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5327F1EC-8CEB-F348-A688-603CC6AF3B7E}"/>
              </a:ext>
            </a:extLst>
          </p:cNvPr>
          <p:cNvSpPr>
            <a:spLocks noGrp="1"/>
          </p:cNvSpPr>
          <p:nvPr>
            <p:ph type="body" sz="quarter" idx="17"/>
          </p:nvPr>
        </p:nvSpPr>
        <p:spPr>
          <a:xfrm>
            <a:off x="6096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2" name="Text Placeholder 13">
            <a:extLst>
              <a:ext uri="{FF2B5EF4-FFF2-40B4-BE49-F238E27FC236}">
                <a16:creationId xmlns:a16="http://schemas.microsoft.com/office/drawing/2014/main" id="{D8D84EB5-FEF7-D145-9924-EDC82C5DD725}"/>
              </a:ext>
            </a:extLst>
          </p:cNvPr>
          <p:cNvSpPr>
            <a:spLocks noGrp="1"/>
          </p:cNvSpPr>
          <p:nvPr>
            <p:ph type="body" sz="quarter" idx="18"/>
          </p:nvPr>
        </p:nvSpPr>
        <p:spPr>
          <a:xfrm>
            <a:off x="44704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3" name="Text Placeholder 13">
            <a:extLst>
              <a:ext uri="{FF2B5EF4-FFF2-40B4-BE49-F238E27FC236}">
                <a16:creationId xmlns:a16="http://schemas.microsoft.com/office/drawing/2014/main" id="{73B743E4-6516-C94E-BADC-931FCAF3B346}"/>
              </a:ext>
            </a:extLst>
          </p:cNvPr>
          <p:cNvSpPr>
            <a:spLocks noGrp="1"/>
          </p:cNvSpPr>
          <p:nvPr>
            <p:ph type="body" sz="quarter" idx="19"/>
          </p:nvPr>
        </p:nvSpPr>
        <p:spPr>
          <a:xfrm>
            <a:off x="8150577"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4" name="Text Placeholder 13">
            <a:extLst>
              <a:ext uri="{FF2B5EF4-FFF2-40B4-BE49-F238E27FC236}">
                <a16:creationId xmlns:a16="http://schemas.microsoft.com/office/drawing/2014/main" id="{FED4C7F5-70CF-2C4D-8AF3-4D76760714C7}"/>
              </a:ext>
            </a:extLst>
          </p:cNvPr>
          <p:cNvSpPr>
            <a:spLocks noGrp="1"/>
          </p:cNvSpPr>
          <p:nvPr>
            <p:ph type="body" sz="quarter" idx="20"/>
          </p:nvPr>
        </p:nvSpPr>
        <p:spPr>
          <a:xfrm>
            <a:off x="609600" y="57023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5" name="Text Placeholder 13">
            <a:extLst>
              <a:ext uri="{FF2B5EF4-FFF2-40B4-BE49-F238E27FC236}">
                <a16:creationId xmlns:a16="http://schemas.microsoft.com/office/drawing/2014/main" id="{6B853D87-F6A1-6443-AB6D-6E9819089E0E}"/>
              </a:ext>
            </a:extLst>
          </p:cNvPr>
          <p:cNvSpPr>
            <a:spLocks noGrp="1"/>
          </p:cNvSpPr>
          <p:nvPr>
            <p:ph type="body" sz="quarter" idx="21"/>
          </p:nvPr>
        </p:nvSpPr>
        <p:spPr>
          <a:xfrm>
            <a:off x="4470400"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6" name="Text Placeholder 13">
            <a:extLst>
              <a:ext uri="{FF2B5EF4-FFF2-40B4-BE49-F238E27FC236}">
                <a16:creationId xmlns:a16="http://schemas.microsoft.com/office/drawing/2014/main" id="{256BC893-7821-9640-98BC-FFCFED83EB9C}"/>
              </a:ext>
            </a:extLst>
          </p:cNvPr>
          <p:cNvSpPr>
            <a:spLocks noGrp="1"/>
          </p:cNvSpPr>
          <p:nvPr>
            <p:ph type="body" sz="quarter" idx="22"/>
          </p:nvPr>
        </p:nvSpPr>
        <p:spPr>
          <a:xfrm>
            <a:off x="8150577"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9" name="Slide Number Placeholder 18">
            <a:extLst>
              <a:ext uri="{FF2B5EF4-FFF2-40B4-BE49-F238E27FC236}">
                <a16:creationId xmlns:a16="http://schemas.microsoft.com/office/drawing/2014/main" id="{02F90602-9DC6-3F4D-B178-EF64100603FB}"/>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774FC734-09F5-2F40-BB01-29D6BBF76E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4988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Grid">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34EBE792-3674-F042-8191-29D73F7CA4C8}"/>
              </a:ext>
            </a:extLst>
          </p:cNvPr>
          <p:cNvSpPr>
            <a:spLocks noGrp="1"/>
          </p:cNvSpPr>
          <p:nvPr>
            <p:ph type="pic" sz="quarter" idx="10" hasCustomPrompt="1"/>
          </p:nvPr>
        </p:nvSpPr>
        <p:spPr>
          <a:xfrm>
            <a:off x="914400" y="1371600"/>
            <a:ext cx="1930400" cy="1295400"/>
          </a:xfrm>
          <a:prstGeom prst="rect">
            <a:avLst/>
          </a:prstGeom>
          <a:effectLst/>
        </p:spPr>
        <p:txBody>
          <a:bodyPr/>
          <a:lstStyle>
            <a:lvl1pPr marL="0" indent="0">
              <a:buFontTx/>
              <a:buNone/>
              <a:defRPr sz="1100" b="0" i="0" baseline="0">
                <a:latin typeface="Calibri" panose="020F0502020204030204" pitchFamily="34" charset="0"/>
              </a:defRPr>
            </a:lvl1pPr>
          </a:lstStyle>
          <a:p>
            <a:r>
              <a:rPr lang="en-US" dirty="0"/>
              <a:t>160x147 logo</a:t>
            </a:r>
          </a:p>
        </p:txBody>
      </p:sp>
      <p:sp>
        <p:nvSpPr>
          <p:cNvPr id="7" name="Picture Placeholder 5">
            <a:extLst>
              <a:ext uri="{FF2B5EF4-FFF2-40B4-BE49-F238E27FC236}">
                <a16:creationId xmlns:a16="http://schemas.microsoft.com/office/drawing/2014/main" id="{93ABDDAC-BA7B-4A4A-9D64-71FA88868E4B}"/>
              </a:ext>
            </a:extLst>
          </p:cNvPr>
          <p:cNvSpPr>
            <a:spLocks noGrp="1"/>
          </p:cNvSpPr>
          <p:nvPr>
            <p:ph type="pic" sz="quarter" idx="11" hasCustomPrompt="1"/>
          </p:nvPr>
        </p:nvSpPr>
        <p:spPr>
          <a:xfrm>
            <a:off x="9144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8" name="Picture Placeholder 5">
            <a:extLst>
              <a:ext uri="{FF2B5EF4-FFF2-40B4-BE49-F238E27FC236}">
                <a16:creationId xmlns:a16="http://schemas.microsoft.com/office/drawing/2014/main" id="{BE481E25-6792-6B48-8A87-D3E9D1B2232D}"/>
              </a:ext>
            </a:extLst>
          </p:cNvPr>
          <p:cNvSpPr>
            <a:spLocks noGrp="1"/>
          </p:cNvSpPr>
          <p:nvPr>
            <p:ph type="pic" sz="quarter" idx="13" hasCustomPrompt="1"/>
          </p:nvPr>
        </p:nvSpPr>
        <p:spPr>
          <a:xfrm>
            <a:off x="9144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9" name="Picture Placeholder 5">
            <a:extLst>
              <a:ext uri="{FF2B5EF4-FFF2-40B4-BE49-F238E27FC236}">
                <a16:creationId xmlns:a16="http://schemas.microsoft.com/office/drawing/2014/main" id="{D548604C-E487-1D4F-91AF-D210004A5189}"/>
              </a:ext>
            </a:extLst>
          </p:cNvPr>
          <p:cNvSpPr>
            <a:spLocks noGrp="1"/>
          </p:cNvSpPr>
          <p:nvPr>
            <p:ph type="pic" sz="quarter" idx="14" hasCustomPrompt="1"/>
          </p:nvPr>
        </p:nvSpPr>
        <p:spPr>
          <a:xfrm>
            <a:off x="37592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0" name="Picture Placeholder 5">
            <a:extLst>
              <a:ext uri="{FF2B5EF4-FFF2-40B4-BE49-F238E27FC236}">
                <a16:creationId xmlns:a16="http://schemas.microsoft.com/office/drawing/2014/main" id="{7624EDF6-2365-2545-8099-338237F309C3}"/>
              </a:ext>
            </a:extLst>
          </p:cNvPr>
          <p:cNvSpPr>
            <a:spLocks noGrp="1"/>
          </p:cNvSpPr>
          <p:nvPr>
            <p:ph type="pic" sz="quarter" idx="15" hasCustomPrompt="1"/>
          </p:nvPr>
        </p:nvSpPr>
        <p:spPr>
          <a:xfrm>
            <a:off x="37592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1" name="Picture Placeholder 5">
            <a:extLst>
              <a:ext uri="{FF2B5EF4-FFF2-40B4-BE49-F238E27FC236}">
                <a16:creationId xmlns:a16="http://schemas.microsoft.com/office/drawing/2014/main" id="{0D36446A-2E05-9F4F-83D7-905FD354E021}"/>
              </a:ext>
            </a:extLst>
          </p:cNvPr>
          <p:cNvSpPr>
            <a:spLocks noGrp="1"/>
          </p:cNvSpPr>
          <p:nvPr>
            <p:ph type="pic" sz="quarter" idx="16" hasCustomPrompt="1"/>
          </p:nvPr>
        </p:nvSpPr>
        <p:spPr>
          <a:xfrm>
            <a:off x="37592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2" name="Picture Placeholder 5">
            <a:extLst>
              <a:ext uri="{FF2B5EF4-FFF2-40B4-BE49-F238E27FC236}">
                <a16:creationId xmlns:a16="http://schemas.microsoft.com/office/drawing/2014/main" id="{BBC79A31-D13D-4C49-88CC-6B949DE06C2C}"/>
              </a:ext>
            </a:extLst>
          </p:cNvPr>
          <p:cNvSpPr>
            <a:spLocks noGrp="1"/>
          </p:cNvSpPr>
          <p:nvPr>
            <p:ph type="pic" sz="quarter" idx="17" hasCustomPrompt="1"/>
          </p:nvPr>
        </p:nvSpPr>
        <p:spPr>
          <a:xfrm>
            <a:off x="66040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3" name="Picture Placeholder 5">
            <a:extLst>
              <a:ext uri="{FF2B5EF4-FFF2-40B4-BE49-F238E27FC236}">
                <a16:creationId xmlns:a16="http://schemas.microsoft.com/office/drawing/2014/main" id="{CFF59C9F-D752-594A-A821-7BDA91DA3749}"/>
              </a:ext>
            </a:extLst>
          </p:cNvPr>
          <p:cNvSpPr>
            <a:spLocks noGrp="1"/>
          </p:cNvSpPr>
          <p:nvPr>
            <p:ph type="pic" sz="quarter" idx="18" hasCustomPrompt="1"/>
          </p:nvPr>
        </p:nvSpPr>
        <p:spPr>
          <a:xfrm>
            <a:off x="66040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4" name="Picture Placeholder 5">
            <a:extLst>
              <a:ext uri="{FF2B5EF4-FFF2-40B4-BE49-F238E27FC236}">
                <a16:creationId xmlns:a16="http://schemas.microsoft.com/office/drawing/2014/main" id="{254F3492-5AA9-9249-B742-69BFC01BE9E2}"/>
              </a:ext>
            </a:extLst>
          </p:cNvPr>
          <p:cNvSpPr>
            <a:spLocks noGrp="1"/>
          </p:cNvSpPr>
          <p:nvPr>
            <p:ph type="pic" sz="quarter" idx="19" hasCustomPrompt="1"/>
          </p:nvPr>
        </p:nvSpPr>
        <p:spPr>
          <a:xfrm>
            <a:off x="66040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5" name="Picture Placeholder 5">
            <a:extLst>
              <a:ext uri="{FF2B5EF4-FFF2-40B4-BE49-F238E27FC236}">
                <a16:creationId xmlns:a16="http://schemas.microsoft.com/office/drawing/2014/main" id="{C51E22CD-7582-9D41-A0FC-914A34BF189E}"/>
              </a:ext>
            </a:extLst>
          </p:cNvPr>
          <p:cNvSpPr>
            <a:spLocks noGrp="1"/>
          </p:cNvSpPr>
          <p:nvPr>
            <p:ph type="pic" sz="quarter" idx="20" hasCustomPrompt="1"/>
          </p:nvPr>
        </p:nvSpPr>
        <p:spPr>
          <a:xfrm>
            <a:off x="92456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6" name="Picture Placeholder 5">
            <a:extLst>
              <a:ext uri="{FF2B5EF4-FFF2-40B4-BE49-F238E27FC236}">
                <a16:creationId xmlns:a16="http://schemas.microsoft.com/office/drawing/2014/main" id="{3D0B9166-BA76-6544-89C3-4C8B4A739F73}"/>
              </a:ext>
            </a:extLst>
          </p:cNvPr>
          <p:cNvSpPr>
            <a:spLocks noGrp="1"/>
          </p:cNvSpPr>
          <p:nvPr>
            <p:ph type="pic" sz="quarter" idx="21" hasCustomPrompt="1"/>
          </p:nvPr>
        </p:nvSpPr>
        <p:spPr>
          <a:xfrm>
            <a:off x="92456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7" name="Picture Placeholder 5">
            <a:extLst>
              <a:ext uri="{FF2B5EF4-FFF2-40B4-BE49-F238E27FC236}">
                <a16:creationId xmlns:a16="http://schemas.microsoft.com/office/drawing/2014/main" id="{537026EB-3BFB-0947-A881-5729F13CFA4E}"/>
              </a:ext>
            </a:extLst>
          </p:cNvPr>
          <p:cNvSpPr>
            <a:spLocks noGrp="1"/>
          </p:cNvSpPr>
          <p:nvPr>
            <p:ph type="pic" sz="quarter" idx="22" hasCustomPrompt="1"/>
          </p:nvPr>
        </p:nvSpPr>
        <p:spPr>
          <a:xfrm>
            <a:off x="92456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9" name="Slide Number Placeholder 18">
            <a:extLst>
              <a:ext uri="{FF2B5EF4-FFF2-40B4-BE49-F238E27FC236}">
                <a16:creationId xmlns:a16="http://schemas.microsoft.com/office/drawing/2014/main" id="{1D9580FA-CA76-994A-9775-1D87D5927DBD}"/>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C81C7F89-740B-3143-8447-70CC02F636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19887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pyright P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3357E3-4FE4-4164-A381-204B98DEEAB8}"/>
              </a:ext>
            </a:extLst>
          </p:cNvPr>
          <p:cNvSpPr>
            <a:spLocks noGrp="1"/>
          </p:cNvSpPr>
          <p:nvPr>
            <p:ph type="sldNum" sz="quarter" idx="10"/>
          </p:nvPr>
        </p:nvSpPr>
        <p:spPr/>
        <p:txBody>
          <a:bodyPr/>
          <a:lstStyle/>
          <a:p>
            <a:fld id="{F0D23093-2AB0-F74C-B865-1A12A15B650E}" type="slidenum">
              <a:rPr lang="en-US" smtClean="0"/>
              <a:pPr/>
              <a:t>‹#›</a:t>
            </a:fld>
            <a:endParaRPr lang="en-US" dirty="0"/>
          </a:p>
        </p:txBody>
      </p:sp>
      <p:sp>
        <p:nvSpPr>
          <p:cNvPr id="4" name="TextBox 3">
            <a:extLst>
              <a:ext uri="{FF2B5EF4-FFF2-40B4-BE49-F238E27FC236}">
                <a16:creationId xmlns:a16="http://schemas.microsoft.com/office/drawing/2014/main" id="{E6AEF1B2-1440-4FE5-8C1B-C291F424F993}"/>
              </a:ext>
            </a:extLst>
          </p:cNvPr>
          <p:cNvSpPr txBox="1"/>
          <p:nvPr userDrawn="1"/>
        </p:nvSpPr>
        <p:spPr>
          <a:xfrm>
            <a:off x="533400" y="609600"/>
            <a:ext cx="10972800" cy="332232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j-lt"/>
                <a:ea typeface="Calibri" panose="020F0502020204030204" pitchFamily="34" charset="0"/>
                <a:cs typeface="Times New Roman" panose="02020603050405020304" pitchFamily="18" charset="0"/>
              </a:rPr>
              <a:t>© </a:t>
            </a:r>
            <a:r>
              <a:rPr lang="en-US" sz="1400" dirty="0">
                <a:solidFill>
                  <a:srgbClr val="000000"/>
                </a:solidFill>
                <a:effectLst/>
                <a:latin typeface="+mj-lt"/>
                <a:ea typeface="Times New Roman" panose="02020603050405020304" pitchFamily="18" charset="0"/>
                <a:cs typeface="Times New Roman" panose="02020603050405020304" pitchFamily="18" charset="0"/>
              </a:rPr>
              <a:t>2023 ANSYS, Inc. All rights reserved.</a:t>
            </a:r>
          </a:p>
          <a:p>
            <a:pPr marL="0" marR="0">
              <a:lnSpc>
                <a:spcPct val="107000"/>
              </a:lnSpc>
              <a:spcBef>
                <a:spcPts val="0"/>
              </a:spcBef>
              <a:spcAft>
                <a:spcPts val="0"/>
              </a:spcAft>
            </a:pPr>
            <a:endParaRPr lang="en-US" sz="1600" b="1"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Use and Reproduction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The content used in this resource </a:t>
            </a:r>
            <a:r>
              <a:rPr lang="en-US" sz="1400" dirty="0">
                <a:solidFill>
                  <a:srgbClr val="201F1E"/>
                </a:solidFill>
                <a:effectLst/>
                <a:latin typeface="+mj-lt"/>
                <a:ea typeface="Times New Roman" panose="02020603050405020304" pitchFamily="18" charset="0"/>
                <a:cs typeface="Times New Roman" panose="02020603050405020304" pitchFamily="18" charset="0"/>
              </a:rPr>
              <a:t>may only be used or reproduced for teaching purposes; and any commercial use is strictly prohibited.</a:t>
            </a:r>
            <a:r>
              <a:rPr lang="en-US" sz="1400" i="1" dirty="0">
                <a:solidFill>
                  <a:srgbClr val="201F1E"/>
                </a:solidFill>
                <a:effectLst/>
                <a:latin typeface="+mj-lt"/>
                <a:ea typeface="Times New Roman" panose="02020603050405020304" pitchFamily="18"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Document Information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This lecture unit is part of a set of teaching resources to help introduce students to topics related to fluid mechanics and/or heat transfer.</a:t>
            </a: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Ansys Education Resources</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To access more undergraduate education resources, including lecture presentations with notes, exercises with worked solutions, microprojects, real life examples and more, visit </a:t>
            </a:r>
            <a:r>
              <a:rPr lang="en-US" sz="1400" dirty="0">
                <a:effectLst/>
                <a:latin typeface="+mj-lt"/>
                <a:ea typeface="Calibri" panose="020F0502020204030204" pitchFamily="34" charset="0"/>
                <a:cs typeface="Times New Roman" panose="02020603050405020304" pitchFamily="18" charset="0"/>
                <a:hlinkClick r:id="rId2"/>
              </a:rPr>
              <a:t>www.ansys.com/education-resources</a:t>
            </a:r>
            <a:r>
              <a:rPr lang="en-US" sz="1400" dirty="0">
                <a:effectLst/>
                <a:latin typeface="+mj-lt"/>
                <a:ea typeface="Calibri" panose="020F0502020204030204" pitchFamily="34" charset="0"/>
                <a:cs typeface="Times New Roman" panose="02020603050405020304" pitchFamily="18" charset="0"/>
              </a:rPr>
              <a:t>.</a:t>
            </a:r>
          </a:p>
          <a:p>
            <a:pPr marL="0" marR="0">
              <a:lnSpc>
                <a:spcPct val="107000"/>
              </a:lnSpc>
              <a:spcBef>
                <a:spcPts val="0"/>
              </a:spcBef>
              <a:spcAft>
                <a:spcPts val="0"/>
              </a:spcAft>
            </a:pPr>
            <a:endParaRPr lang="en-US" sz="1400" dirty="0">
              <a:effectLst/>
              <a:latin typeface="+mj-lt"/>
              <a:ea typeface="Calibri" panose="020F0502020204030204" pitchFamily="34" charset="0"/>
              <a:cs typeface="Times New Roman" panose="02020603050405020304" pitchFamily="18" charset="0"/>
            </a:endParaRPr>
          </a:p>
          <a:p>
            <a:r>
              <a:rPr lang="en-US" sz="1400" b="1" i="0" u="none" strike="noStrike" baseline="0" dirty="0">
                <a:solidFill>
                  <a:srgbClr val="000000"/>
                </a:solidFill>
                <a:latin typeface="Calibri" panose="020F0502020204030204" pitchFamily="34" charset="0"/>
              </a:rPr>
              <a:t>Feedback </a:t>
            </a:r>
            <a:endParaRPr lang="en-US" sz="1400" b="0" i="0" u="none" strike="noStrike" baseline="0" dirty="0">
              <a:solidFill>
                <a:srgbClr val="000000"/>
              </a:solidFill>
              <a:latin typeface="Calibri" panose="020F0502020204030204" pitchFamily="34" charset="0"/>
            </a:endParaRPr>
          </a:p>
          <a:p>
            <a:r>
              <a:rPr lang="en-US" sz="1400" b="0" i="0" u="none" strike="noStrike" baseline="0" dirty="0">
                <a:solidFill>
                  <a:srgbClr val="000000"/>
                </a:solidFill>
                <a:latin typeface="Calibri" panose="020F0502020204030204" pitchFamily="34" charset="0"/>
              </a:rPr>
              <a:t>If you notice any errors in this resource or need to get in contact with the authors, please email us at </a:t>
            </a:r>
            <a:r>
              <a:rPr lang="en-US" sz="1400" b="0" i="0" u="none" strike="noStrike" baseline="0" dirty="0">
                <a:solidFill>
                  <a:srgbClr val="0000FF"/>
                </a:solidFill>
                <a:latin typeface="Calibri" panose="020F0502020204030204" pitchFamily="34" charset="0"/>
                <a:hlinkClick r:id="rId3"/>
              </a:rPr>
              <a:t>education@ansys.com</a:t>
            </a:r>
            <a:endParaRPr lang="en-US" sz="1400" b="0"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2844354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26576C04-D572-9D4D-8F10-3E7CBF2FDD8E}"/>
              </a:ext>
            </a:extLst>
          </p:cNvPr>
          <p:cNvSpPr>
            <a:spLocks noGrp="1"/>
          </p:cNvSpPr>
          <p:nvPr>
            <p:ph type="body" sz="quarter" idx="13"/>
          </p:nvPr>
        </p:nvSpPr>
        <p:spPr>
          <a:xfrm>
            <a:off x="609599" y="1447800"/>
            <a:ext cx="1097279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23957048"/>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E7604C-BDCE-428F-B486-BE14D622E649}"/>
              </a:ext>
            </a:extLst>
          </p:cNvPr>
          <p:cNvSpPr>
            <a:spLocks noGrp="1"/>
          </p:cNvSpPr>
          <p:nvPr>
            <p:ph type="sldNum" sz="quarter" idx="10"/>
          </p:nvPr>
        </p:nvSpPr>
        <p:spPr/>
        <p:txBody>
          <a:bodyPr/>
          <a:lstStyle/>
          <a:p>
            <a:fld id="{F0D23093-2AB0-F74C-B865-1A12A15B650E}" type="slidenum">
              <a:rPr lang="en-US" smtClean="0"/>
              <a:pPr/>
              <a:t>‹#›</a:t>
            </a:fld>
            <a:endParaRPr lang="en-US" dirty="0"/>
          </a:p>
        </p:txBody>
      </p:sp>
    </p:spTree>
    <p:extLst>
      <p:ext uri="{BB962C8B-B14F-4D97-AF65-F5344CB8AC3E}">
        <p14:creationId xmlns:p14="http://schemas.microsoft.com/office/powerpoint/2010/main" val="8630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9" name="Title 8">
            <a:extLst>
              <a:ext uri="{FF2B5EF4-FFF2-40B4-BE49-F238E27FC236}">
                <a16:creationId xmlns:a16="http://schemas.microsoft.com/office/drawing/2014/main" id="{98341DC2-F80D-BD4F-90EE-4B809029C2D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474025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slash/no titl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2" name="Rectangle 1">
            <a:extLst>
              <a:ext uri="{FF2B5EF4-FFF2-40B4-BE49-F238E27FC236}">
                <a16:creationId xmlns:a16="http://schemas.microsoft.com/office/drawing/2014/main" id="{96277581-3B6E-45DC-A28B-56B0B91539B8}"/>
              </a:ext>
            </a:extLst>
          </p:cNvPr>
          <p:cNvSpPr/>
          <p:nvPr userDrawn="1"/>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50609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Side by Side">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4748E687-7CF0-0540-A98D-56F74939DB2D}"/>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a:extLst>
              <a:ext uri="{FF2B5EF4-FFF2-40B4-BE49-F238E27FC236}">
                <a16:creationId xmlns:a16="http://schemas.microsoft.com/office/drawing/2014/main" id="{E9E3B09F-B45B-354E-B308-DCD243A5A41B}"/>
              </a:ext>
            </a:extLst>
          </p:cNvPr>
          <p:cNvSpPr>
            <a:spLocks noGrp="1"/>
          </p:cNvSpPr>
          <p:nvPr>
            <p:ph type="body" sz="quarter" idx="14"/>
          </p:nvPr>
        </p:nvSpPr>
        <p:spPr>
          <a:xfrm>
            <a:off x="6096000" y="1447800"/>
            <a:ext cx="5486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2633665"/>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E20C0D-A7DE-48DF-B095-F557A066298E}"/>
              </a:ext>
            </a:extLst>
          </p:cNvPr>
          <p:cNvSpPr>
            <a:spLocks noGrp="1"/>
          </p:cNvSpPr>
          <p:nvPr>
            <p:ph type="pic" sz="quarter" idx="12"/>
          </p:nvPr>
        </p:nvSpPr>
        <p:spPr>
          <a:xfrm>
            <a:off x="6095999" y="1447800"/>
            <a:ext cx="5486401" cy="4590976"/>
          </a:xfrm>
          <a:prstGeom prst="rect">
            <a:avLst/>
          </a:prstGeom>
        </p:spPr>
        <p:txBody>
          <a:bodyPr>
            <a:normAutofit/>
          </a:bodyPr>
          <a:lstStyle>
            <a:lvl1pPr>
              <a:defRPr sz="2400" b="0" i="0">
                <a:latin typeface="Calibri" panose="020F0502020204030204" pitchFamily="34" charset="0"/>
              </a:defRPr>
            </a:lvl1pPr>
          </a:lstStyle>
          <a:p>
            <a:r>
              <a:rPr lang="en-US"/>
              <a:t>Click icon to add picture</a:t>
            </a:r>
            <a:endParaRPr lang="en-US" dirty="0"/>
          </a:p>
        </p:txBody>
      </p:sp>
      <p:sp>
        <p:nvSpPr>
          <p:cNvPr id="10" name="Slide Number Placeholder 9">
            <a:extLst>
              <a:ext uri="{FF2B5EF4-FFF2-40B4-BE49-F238E27FC236}">
                <a16:creationId xmlns:a16="http://schemas.microsoft.com/office/drawing/2014/main" id="{44A5571E-6D46-AF49-B918-ACB2130FFF3D}"/>
              </a:ext>
            </a:extLst>
          </p:cNvPr>
          <p:cNvSpPr>
            <a:spLocks noGrp="1"/>
          </p:cNvSpPr>
          <p:nvPr>
            <p:ph type="sldNum" sz="quarter" idx="15"/>
          </p:nvPr>
        </p:nvSpPr>
        <p:spPr/>
        <p:txBody>
          <a:bodyPr/>
          <a:lstStyle/>
          <a:p>
            <a:fld id="{F0D23093-2AB0-F74C-B865-1A12A15B650E}" type="slidenum">
              <a:rPr lang="en-US" smtClean="0"/>
              <a:pPr/>
              <a:t>‹#›</a:t>
            </a:fld>
            <a:endParaRPr lang="en-US" dirty="0"/>
          </a:p>
        </p:txBody>
      </p:sp>
      <p:sp>
        <p:nvSpPr>
          <p:cNvPr id="12" name="Title 11">
            <a:extLst>
              <a:ext uri="{FF2B5EF4-FFF2-40B4-BE49-F238E27FC236}">
                <a16:creationId xmlns:a16="http://schemas.microsoft.com/office/drawing/2014/main" id="{26B59188-CA07-ED4C-990F-C94539E4F92B}"/>
              </a:ext>
            </a:extLst>
          </p:cNvPr>
          <p:cNvSpPr>
            <a:spLocks noGrp="1"/>
          </p:cNvSpPr>
          <p:nvPr>
            <p:ph type="title"/>
          </p:nvPr>
        </p:nvSpPr>
        <p:spPr/>
        <p:txBody>
          <a:bodyPr/>
          <a:lstStyle/>
          <a:p>
            <a:r>
              <a:rPr lang="en-US"/>
              <a:t>Click to edit Master title style</a:t>
            </a:r>
            <a:endParaRPr lang="en-US" dirty="0"/>
          </a:p>
        </p:txBody>
      </p:sp>
      <p:sp>
        <p:nvSpPr>
          <p:cNvPr id="13" name="Text Placeholder 3">
            <a:extLst>
              <a:ext uri="{FF2B5EF4-FFF2-40B4-BE49-F238E27FC236}">
                <a16:creationId xmlns:a16="http://schemas.microsoft.com/office/drawing/2014/main" id="{036E03A1-C74F-0042-A727-58B1205468A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5710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Chart Placeholder 4">
            <a:extLst>
              <a:ext uri="{FF2B5EF4-FFF2-40B4-BE49-F238E27FC236}">
                <a16:creationId xmlns:a16="http://schemas.microsoft.com/office/drawing/2014/main" id="{F2261C8B-A96F-5641-9461-4553158F07C6}"/>
              </a:ext>
            </a:extLst>
          </p:cNvPr>
          <p:cNvSpPr>
            <a:spLocks noGrp="1"/>
          </p:cNvSpPr>
          <p:nvPr>
            <p:ph type="chart" sz="quarter" idx="14"/>
          </p:nvPr>
        </p:nvSpPr>
        <p:spPr>
          <a:xfrm>
            <a:off x="6096001" y="1447800"/>
            <a:ext cx="5486400" cy="4590976"/>
          </a:xfrm>
          <a:prstGeom prst="rect">
            <a:avLst/>
          </a:prstGeom>
        </p:spPr>
        <p:txBody>
          <a:bodyPr/>
          <a:lstStyle/>
          <a:p>
            <a:r>
              <a:rPr lang="en-US"/>
              <a:t>Click icon to add chart</a:t>
            </a:r>
            <a:endParaRPr lang="en-US" dirty="0"/>
          </a:p>
        </p:txBody>
      </p:sp>
      <p:sp>
        <p:nvSpPr>
          <p:cNvPr id="12" name="Slide Number Placeholder 11">
            <a:extLst>
              <a:ext uri="{FF2B5EF4-FFF2-40B4-BE49-F238E27FC236}">
                <a16:creationId xmlns:a16="http://schemas.microsoft.com/office/drawing/2014/main" id="{BFD433F9-2D70-7E4E-9171-17DDDD0C1BC5}"/>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1" name="Text Placeholder 3">
            <a:extLst>
              <a:ext uri="{FF2B5EF4-FFF2-40B4-BE49-F238E27FC236}">
                <a16:creationId xmlns:a16="http://schemas.microsoft.com/office/drawing/2014/main" id="{7EE28EC2-FFB1-CB46-9BE7-371DA4C09A9F}"/>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88918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7" name="Table Placeholder 6">
            <a:extLst>
              <a:ext uri="{FF2B5EF4-FFF2-40B4-BE49-F238E27FC236}">
                <a16:creationId xmlns:a16="http://schemas.microsoft.com/office/drawing/2014/main" id="{87182008-9414-AB43-BE9E-97630CA1A98F}"/>
              </a:ext>
            </a:extLst>
          </p:cNvPr>
          <p:cNvSpPr>
            <a:spLocks noGrp="1"/>
          </p:cNvSpPr>
          <p:nvPr>
            <p:ph type="tbl" sz="quarter" idx="14"/>
          </p:nvPr>
        </p:nvSpPr>
        <p:spPr>
          <a:xfrm>
            <a:off x="6096001" y="1447800"/>
            <a:ext cx="5486400" cy="4572000"/>
          </a:xfrm>
          <a:prstGeom prst="rect">
            <a:avLst/>
          </a:prstGeom>
        </p:spPr>
        <p:txBody>
          <a:bodyPr/>
          <a:lstStyle/>
          <a:p>
            <a:r>
              <a:rPr lang="en-US"/>
              <a:t>Click icon to add table</a:t>
            </a:r>
            <a:endParaRPr lang="en-US" dirty="0"/>
          </a:p>
        </p:txBody>
      </p:sp>
      <p:sp>
        <p:nvSpPr>
          <p:cNvPr id="12" name="Slide Number Placeholder 11">
            <a:extLst>
              <a:ext uri="{FF2B5EF4-FFF2-40B4-BE49-F238E27FC236}">
                <a16:creationId xmlns:a16="http://schemas.microsoft.com/office/drawing/2014/main" id="{0594F819-73D6-7A44-B97C-D99C7DAB92D6}"/>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8E21A6B3-25CA-5C4B-9371-8E317E850D7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455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3F0A99-5B9C-4CA5-9F50-2F4E34F6E27A}"/>
              </a:ext>
            </a:extLst>
          </p:cNvPr>
          <p:cNvSpPr>
            <a:spLocks noGrp="1"/>
          </p:cNvSpPr>
          <p:nvPr>
            <p:ph type="title"/>
          </p:nvPr>
        </p:nvSpPr>
        <p:spPr>
          <a:xfrm>
            <a:off x="609601" y="148581"/>
            <a:ext cx="10972799" cy="845837"/>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9A249833-0938-F747-9F14-C1C0453EFF13}"/>
              </a:ext>
            </a:extLst>
          </p:cNvPr>
          <p:cNvSpPr>
            <a:spLocks noGrp="1"/>
          </p:cNvSpPr>
          <p:nvPr>
            <p:ph type="sldNum" sz="quarter" idx="4"/>
          </p:nvPr>
        </p:nvSpPr>
        <p:spPr>
          <a:xfrm>
            <a:off x="546100" y="6542840"/>
            <a:ext cx="2743200" cy="247724"/>
          </a:xfrm>
          <a:prstGeom prst="rect">
            <a:avLst/>
          </a:prstGeom>
        </p:spPr>
        <p:txBody>
          <a:bodyPr vert="horz" lIns="91440" tIns="45720" rIns="91440" bIns="45720" rtlCol="0" anchor="ctr"/>
          <a:lstStyle>
            <a:lvl1pPr algn="l">
              <a:defRPr sz="1200" b="0" i="0">
                <a:solidFill>
                  <a:schemeClr val="bg2">
                    <a:lumMod val="65000"/>
                  </a:schemeClr>
                </a:solidFill>
                <a:latin typeface="Calibri" panose="020F0502020204030204" pitchFamily="34" charset="0"/>
                <a:cs typeface="Calibri" panose="020F0502020204030204" pitchFamily="34" charset="0"/>
              </a:defRPr>
            </a:lvl1pPr>
          </a:lstStyle>
          <a:p>
            <a:fld id="{F0D23093-2AB0-F74C-B865-1A12A15B650E}" type="slidenum">
              <a:rPr lang="en-US" smtClean="0"/>
              <a:pPr/>
              <a:t>‹#›</a:t>
            </a:fld>
            <a:endParaRPr lang="en-US" dirty="0"/>
          </a:p>
        </p:txBody>
      </p:sp>
      <p:sp>
        <p:nvSpPr>
          <p:cNvPr id="5" name="Text Placeholder 4">
            <a:extLst>
              <a:ext uri="{FF2B5EF4-FFF2-40B4-BE49-F238E27FC236}">
                <a16:creationId xmlns:a16="http://schemas.microsoft.com/office/drawing/2014/main" id="{04F227F0-8FC0-9046-A60F-1749263CF3E5}"/>
              </a:ext>
            </a:extLst>
          </p:cNvPr>
          <p:cNvSpPr>
            <a:spLocks noGrp="1"/>
          </p:cNvSpPr>
          <p:nvPr>
            <p:ph type="body" idx="1"/>
          </p:nvPr>
        </p:nvSpPr>
        <p:spPr>
          <a:xfrm>
            <a:off x="609600" y="1295400"/>
            <a:ext cx="10972800" cy="47433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4F0CD691-76C0-4AC9-8029-4BF0CEDE749C}"/>
              </a:ext>
            </a:extLst>
          </p:cNvPr>
          <p:cNvSpPr/>
          <p:nvPr userDrawn="1"/>
        </p:nvSpPr>
        <p:spPr>
          <a:xfrm>
            <a:off x="4876800" y="6542840"/>
            <a:ext cx="1371600" cy="247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C66E622-A13F-4675-A281-8D8CC6175629}"/>
              </a:ext>
            </a:extLst>
          </p:cNvPr>
          <p:cNvSpPr txBox="1"/>
          <p:nvPr userDrawn="1"/>
        </p:nvSpPr>
        <p:spPr>
          <a:xfrm>
            <a:off x="7835900" y="6513565"/>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13" name="Picture 12">
            <a:extLst>
              <a:ext uri="{FF2B5EF4-FFF2-40B4-BE49-F238E27FC236}">
                <a16:creationId xmlns:a16="http://schemas.microsoft.com/office/drawing/2014/main" id="{BD73B977-4CCB-44AC-86C1-49AB130A1F19}"/>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1291537134"/>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737" r:id="rId3"/>
    <p:sldLayoutId id="2147483724" r:id="rId4"/>
    <p:sldLayoutId id="2147483735" r:id="rId5"/>
    <p:sldLayoutId id="2147483734" r:id="rId6"/>
    <p:sldLayoutId id="2147483663" r:id="rId7"/>
    <p:sldLayoutId id="2147483729" r:id="rId8"/>
    <p:sldLayoutId id="2147483730" r:id="rId9"/>
    <p:sldLayoutId id="2147483731" r:id="rId10"/>
    <p:sldLayoutId id="2147483727" r:id="rId11"/>
    <p:sldLayoutId id="2147483726" r:id="rId12"/>
    <p:sldLayoutId id="2147483736" r:id="rId13"/>
  </p:sldLayoutIdLst>
  <p:hf hdr="0" ftr="0" dt="0"/>
  <p:txStyles>
    <p:titleStyle>
      <a:lvl1pPr algn="l" defTabSz="914400" rtl="0" eaLnBrk="1" latinLnBrk="0" hangingPunct="1">
        <a:lnSpc>
          <a:spcPct val="90000"/>
        </a:lnSpc>
        <a:spcBef>
          <a:spcPct val="0"/>
        </a:spcBef>
        <a:buNone/>
        <a:defRPr sz="3200" b="0" i="0" kern="1200">
          <a:solidFill>
            <a:schemeClr val="tx1"/>
          </a:solidFill>
          <a:latin typeface="Calibri" panose="020F0502020204030204" pitchFamily="34" charset="0"/>
          <a:ea typeface="+mj-ea"/>
          <a:cs typeface="Calibri" panose="020F0502020204030204" pitchFamily="34" charset="0"/>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1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1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1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1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E2C3BA5-6E5F-4798-87B7-B8DFFB97930D}"/>
              </a:ext>
            </a:extLst>
          </p:cNvPr>
          <p:cNvSpPr>
            <a:spLocks noGrp="1"/>
          </p:cNvSpPr>
          <p:nvPr>
            <p:ph type="body" sz="quarter" idx="10"/>
          </p:nvPr>
        </p:nvSpPr>
        <p:spPr>
          <a:xfrm>
            <a:off x="601663" y="914400"/>
            <a:ext cx="7006505" cy="1449388"/>
          </a:xfrm>
        </p:spPr>
        <p:txBody>
          <a:bodyPr>
            <a:normAutofit fontScale="85000" lnSpcReduction="10000"/>
          </a:bodyPr>
          <a:lstStyle/>
          <a:p>
            <a:r>
              <a:rPr lang="en-US" dirty="0">
                <a:solidFill>
                  <a:srgbClr val="FFB71B"/>
                </a:solidFill>
              </a:rPr>
              <a:t>Forced Convection in External Flows</a:t>
            </a:r>
          </a:p>
          <a:p>
            <a:endParaRPr lang="en-US" dirty="0"/>
          </a:p>
          <a:p>
            <a:r>
              <a:rPr lang="en-US" dirty="0"/>
              <a:t>Lesson 2: Velocity &amp; Thermal Boundary Layers</a:t>
            </a:r>
          </a:p>
          <a:p>
            <a:endParaRPr lang="en-US" dirty="0"/>
          </a:p>
        </p:txBody>
      </p:sp>
      <p:sp>
        <p:nvSpPr>
          <p:cNvPr id="3" name="Text Placeholder 2">
            <a:extLst>
              <a:ext uri="{FF2B5EF4-FFF2-40B4-BE49-F238E27FC236}">
                <a16:creationId xmlns:a16="http://schemas.microsoft.com/office/drawing/2014/main" id="{8DED2F7F-2065-4CCE-9AD5-77DBF0CD5628}"/>
              </a:ext>
            </a:extLst>
          </p:cNvPr>
          <p:cNvSpPr>
            <a:spLocks noGrp="1"/>
          </p:cNvSpPr>
          <p:nvPr>
            <p:ph type="body" sz="quarter" idx="12"/>
          </p:nvPr>
        </p:nvSpPr>
        <p:spPr/>
        <p:txBody>
          <a:bodyPr/>
          <a:lstStyle/>
          <a:p>
            <a:r>
              <a:rPr lang="en-US" sz="2000" dirty="0"/>
              <a:t>Created by Ansys ACE</a:t>
            </a:r>
          </a:p>
          <a:p>
            <a:r>
              <a:rPr lang="en-US" sz="2000" dirty="0"/>
              <a:t>Edited by Ansys Academic Development Team</a:t>
            </a:r>
          </a:p>
          <a:p>
            <a:endParaRPr lang="en-US" dirty="0">
              <a:solidFill>
                <a:schemeClr val="accent3"/>
              </a:solidFill>
            </a:endParaRPr>
          </a:p>
        </p:txBody>
      </p:sp>
    </p:spTree>
    <p:extLst>
      <p:ext uri="{BB962C8B-B14F-4D97-AF65-F5344CB8AC3E}">
        <p14:creationId xmlns:p14="http://schemas.microsoft.com/office/powerpoint/2010/main" val="3207685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Reynolds Analogy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976439"/>
                <a:ext cx="10972799" cy="481296"/>
              </a:xfrm>
            </p:spPr>
            <p:txBody>
              <a:bodyPr>
                <a:noAutofit/>
              </a:bodyPr>
              <a:lstStyle/>
              <a:p>
                <a:pPr marL="339725" indent="-339725">
                  <a:spcBef>
                    <a:spcPts val="0"/>
                  </a:spcBef>
                  <a:spcAft>
                    <a:spcPts val="0"/>
                  </a:spcAft>
                </a:pPr>
                <a:r>
                  <a:rPr lang="en-US" sz="1800"/>
                  <a:t>The </a:t>
                </a:r>
                <a:r>
                  <a:rPr lang="en-US" altLang="en-US" sz="1800"/>
                  <a:t>Reynolds analogy</a:t>
                </a:r>
                <a:r>
                  <a:rPr lang="en-US" sz="1800"/>
                  <a:t> can be re-written in terms of the </a:t>
                </a:r>
                <a:r>
                  <a:rPr lang="en-US" sz="1800">
                    <a:solidFill>
                      <a:schemeClr val="accent5"/>
                    </a:solidFill>
                  </a:rPr>
                  <a:t>Stanton number</a:t>
                </a:r>
                <a:r>
                  <a:rPr lang="en-US" sz="1800"/>
                  <a:t>, </a:t>
                </a:r>
                <a14:m>
                  <m:oMath xmlns:m="http://schemas.openxmlformats.org/officeDocument/2006/math">
                    <m:r>
                      <a:rPr lang="en-US" sz="1800" smtClean="0">
                        <a:solidFill>
                          <a:schemeClr val="accent5"/>
                        </a:solidFill>
                        <a:latin typeface="Cambria Math" panose="02040503050406030204" pitchFamily="18" charset="0"/>
                      </a:rPr>
                      <m:t>𝑆𝑡</m:t>
                    </m:r>
                  </m:oMath>
                </a14:m>
                <a:r>
                  <a:rPr lang="en-US" sz="1800"/>
                  <a:t>, as,</a:t>
                </a:r>
                <a:r>
                  <a:rPr lang="en-US" altLang="en-US" sz="1800"/>
                  <a:t>  </a:t>
                </a:r>
              </a:p>
              <a:p>
                <a:pPr marL="0" indent="0">
                  <a:spcBef>
                    <a:spcPts val="0"/>
                  </a:spcBef>
                  <a:spcAft>
                    <a:spcPts val="0"/>
                  </a:spcAft>
                  <a:buNone/>
                </a:pPr>
                <a:endParaRPr lang="en-US" sz="2000">
                  <a:sym typeface="Monotype Sorts" pitchFamily="2" charset="2"/>
                </a:endParaRPr>
              </a:p>
            </p:txBody>
          </p:sp>
        </mc:Choice>
        <mc:Fallback xmlns="">
          <p:sp>
            <p:nvSpPr>
              <p:cNvPr id="3" name="Content Placeholder 2">
                <a:extLst>
                  <a:ext uri="{FF2B5EF4-FFF2-40B4-BE49-F238E27FC236}">
                    <a16:creationId xmlns:a16="http://schemas.microsoft.com/office/drawing/2014/main" id="{F064077B-6ACE-486C-9457-DB1AEB75D94A}"/>
                  </a:ext>
                </a:extLst>
              </p:cNvPr>
              <p:cNvSpPr>
                <a:spLocks noGrp="1" noRot="1" noChangeAspect="1" noMove="1" noResize="1" noEditPoints="1" noAdjustHandles="1" noChangeArrowheads="1" noChangeShapeType="1" noTextEdit="1"/>
              </p:cNvSpPr>
              <p:nvPr>
                <p:ph type="body" sz="quarter" idx="13"/>
              </p:nvPr>
            </p:nvSpPr>
            <p:spPr>
              <a:xfrm>
                <a:off x="609599" y="976439"/>
                <a:ext cx="10972799" cy="481296"/>
              </a:xfrm>
              <a:blipFill>
                <a:blip r:embed="rId3"/>
                <a:stretch>
                  <a:fillRect l="-333" t="-113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42DF1C21-E411-43CD-9A67-91D3639D2858}"/>
                  </a:ext>
                </a:extLst>
              </p:cNvPr>
              <p:cNvSpPr/>
              <p:nvPr/>
            </p:nvSpPr>
            <p:spPr>
              <a:xfrm>
                <a:off x="5226354" y="1457736"/>
                <a:ext cx="1739292" cy="628715"/>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𝑓</m:t>
                              </m:r>
                            </m:sub>
                          </m:sSub>
                        </m:num>
                        <m:den>
                          <m:r>
                            <a:rPr lang="en-US" i="1">
                              <a:latin typeface="Cambria Math" panose="02040503050406030204" pitchFamily="18" charset="0"/>
                            </a:rPr>
                            <m:t>2</m:t>
                          </m:r>
                        </m:den>
                      </m:f>
                      <m:r>
                        <a:rPr lang="en-US" i="1">
                          <a:latin typeface="Cambria Math" panose="02040503050406030204" pitchFamily="18" charset="0"/>
                        </a:rPr>
                        <m:t>=</m:t>
                      </m:r>
                      <m:r>
                        <a:rPr lang="en-US" i="1">
                          <a:latin typeface="Cambria Math" panose="02040503050406030204" pitchFamily="18" charset="0"/>
                        </a:rPr>
                        <m:t>𝑆𝑡</m:t>
                      </m:r>
                    </m:oMath>
                  </m:oMathPara>
                </a14:m>
                <a:endParaRPr lang="en-US" i="1">
                  <a:latin typeface="Cambria Math" panose="02040503050406030204" pitchFamily="18" charset="0"/>
                </a:endParaRPr>
              </a:p>
            </p:txBody>
          </p:sp>
        </mc:Choice>
        <mc:Fallback xmlns="">
          <p:sp>
            <p:nvSpPr>
              <p:cNvPr id="10" name="Rectangle 9">
                <a:extLst>
                  <a:ext uri="{FF2B5EF4-FFF2-40B4-BE49-F238E27FC236}">
                    <a16:creationId xmlns:a16="http://schemas.microsoft.com/office/drawing/2014/main" id="{42DF1C21-E411-43CD-9A67-91D3639D2858}"/>
                  </a:ext>
                </a:extLst>
              </p:cNvPr>
              <p:cNvSpPr>
                <a:spLocks noRot="1" noChangeAspect="1" noMove="1" noResize="1" noEditPoints="1" noAdjustHandles="1" noChangeArrowheads="1" noChangeShapeType="1" noTextEdit="1"/>
              </p:cNvSpPr>
              <p:nvPr/>
            </p:nvSpPr>
            <p:spPr>
              <a:xfrm>
                <a:off x="5226354" y="1457736"/>
                <a:ext cx="1739292" cy="628715"/>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11" name="Rectangle 10">
            <a:extLst>
              <a:ext uri="{FF2B5EF4-FFF2-40B4-BE49-F238E27FC236}">
                <a16:creationId xmlns:a16="http://schemas.microsoft.com/office/drawing/2014/main" id="{56A00C4A-A365-473A-8C77-8EA6C18BAC70}"/>
              </a:ext>
            </a:extLst>
          </p:cNvPr>
          <p:cNvSpPr/>
          <p:nvPr/>
        </p:nvSpPr>
        <p:spPr>
          <a:xfrm>
            <a:off x="7010400" y="1587427"/>
            <a:ext cx="861326" cy="369332"/>
          </a:xfrm>
          <a:prstGeom prst="rect">
            <a:avLst/>
          </a:prstGeom>
        </p:spPr>
        <p:txBody>
          <a:bodyPr wrap="none">
            <a:spAutoFit/>
          </a:bodyPr>
          <a:lstStyle/>
          <a:p>
            <a:r>
              <a:rPr lang="en-US" altLang="en-US"/>
              <a:t>where </a:t>
            </a:r>
            <a:endParaRPr lang="en-US"/>
          </a:p>
        </p:txBody>
      </p:sp>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E3B3C44C-900B-42A4-AFF3-D524CC28CD04}"/>
                  </a:ext>
                </a:extLst>
              </p:cNvPr>
              <p:cNvSpPr/>
              <p:nvPr/>
            </p:nvSpPr>
            <p:spPr>
              <a:xfrm>
                <a:off x="7772400" y="1424306"/>
                <a:ext cx="2192203" cy="6955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accent5"/>
                          </a:solidFill>
                          <a:latin typeface="Cambria Math" panose="02040503050406030204" pitchFamily="18" charset="0"/>
                          <a:ea typeface="Cambria Math" panose="02040503050406030204" pitchFamily="18" charset="0"/>
                        </a:rPr>
                        <m:t>𝑆𝑡</m:t>
                      </m:r>
                      <m:r>
                        <a:rPr lang="en-US" b="0" i="1" smtClean="0">
                          <a:solidFill>
                            <a:schemeClr val="accent5"/>
                          </a:solidFill>
                          <a:latin typeface="Cambria Math" panose="02040503050406030204" pitchFamily="18" charset="0"/>
                          <a:ea typeface="Cambria Math" panose="02040503050406030204" pitchFamily="18" charset="0"/>
                        </a:rPr>
                        <m:t>=</m:t>
                      </m:r>
                      <m:f>
                        <m:fPr>
                          <m:ctrlPr>
                            <a:rPr lang="en-US" i="1">
                              <a:solidFill>
                                <a:schemeClr val="accent5"/>
                              </a:solidFill>
                              <a:latin typeface="Cambria Math" panose="02040503050406030204" pitchFamily="18" charset="0"/>
                            </a:rPr>
                          </m:ctrlPr>
                        </m:fPr>
                        <m:num>
                          <m:r>
                            <a:rPr lang="en-US" b="0" i="1" smtClean="0">
                              <a:solidFill>
                                <a:schemeClr val="accent5"/>
                              </a:solidFill>
                              <a:latin typeface="Cambria Math" panose="02040503050406030204" pitchFamily="18" charset="0"/>
                            </a:rPr>
                            <m:t>h</m:t>
                          </m:r>
                        </m:num>
                        <m:den>
                          <m:r>
                            <a:rPr lang="en-US" b="0" i="1" smtClean="0">
                              <a:solidFill>
                                <a:schemeClr val="accent5"/>
                              </a:solidFill>
                              <a:latin typeface="Cambria Math" panose="02040503050406030204" pitchFamily="18" charset="0"/>
                            </a:rPr>
                            <m:t>𝜌</m:t>
                          </m:r>
                          <m:sSub>
                            <m:sSubPr>
                              <m:ctrlPr>
                                <a:rPr lang="en-US" i="1">
                                  <a:solidFill>
                                    <a:schemeClr val="accent5"/>
                                  </a:solidFill>
                                  <a:latin typeface="Cambria Math" panose="02040503050406030204" pitchFamily="18" charset="0"/>
                                  <a:ea typeface="Cambria Math" panose="02040503050406030204" pitchFamily="18" charset="0"/>
                                </a:rPr>
                              </m:ctrlPr>
                            </m:sSubPr>
                            <m:e>
                              <m:r>
                                <a:rPr lang="en-US">
                                  <a:solidFill>
                                    <a:schemeClr val="accent5"/>
                                  </a:solidFill>
                                  <a:latin typeface="Cambria Math" panose="02040503050406030204" pitchFamily="18" charset="0"/>
                                  <a:ea typeface="Cambria Math" panose="02040503050406030204" pitchFamily="18" charset="0"/>
                                </a:rPr>
                                <m:t>𝑉</m:t>
                              </m:r>
                            </m:e>
                            <m:sub>
                              <m:r>
                                <a:rPr lang="en-US">
                                  <a:solidFill>
                                    <a:schemeClr val="accent5"/>
                                  </a:solidFill>
                                  <a:latin typeface="Cambria Math" panose="02040503050406030204" pitchFamily="18" charset="0"/>
                                  <a:ea typeface="Cambria Math" panose="02040503050406030204" pitchFamily="18" charset="0"/>
                                </a:rPr>
                                <m:t>∞</m:t>
                              </m:r>
                            </m:sub>
                          </m:sSub>
                          <m:sSub>
                            <m:sSubPr>
                              <m:ctrlPr>
                                <a:rPr lang="en-US" i="1">
                                  <a:solidFill>
                                    <a:schemeClr val="accent5"/>
                                  </a:solidFill>
                                  <a:latin typeface="Cambria Math" panose="02040503050406030204" pitchFamily="18" charset="0"/>
                                  <a:ea typeface="Cambria Math" panose="02040503050406030204" pitchFamily="18" charset="0"/>
                                </a:rPr>
                              </m:ctrlPr>
                            </m:sSubPr>
                            <m:e>
                              <m:r>
                                <a:rPr lang="en-US" b="0" i="1" smtClean="0">
                                  <a:solidFill>
                                    <a:schemeClr val="accent5"/>
                                  </a:solidFill>
                                  <a:latin typeface="Cambria Math" panose="02040503050406030204" pitchFamily="18" charset="0"/>
                                  <a:ea typeface="Cambria Math" panose="02040503050406030204" pitchFamily="18" charset="0"/>
                                </a:rPr>
                                <m:t>𝑐</m:t>
                              </m:r>
                            </m:e>
                            <m:sub>
                              <m:r>
                                <a:rPr lang="en-US" b="0" i="1" smtClean="0">
                                  <a:solidFill>
                                    <a:schemeClr val="accent5"/>
                                  </a:solidFill>
                                  <a:latin typeface="Cambria Math" panose="02040503050406030204" pitchFamily="18" charset="0"/>
                                  <a:ea typeface="Cambria Math" panose="02040503050406030204" pitchFamily="18" charset="0"/>
                                </a:rPr>
                                <m:t>𝑝</m:t>
                              </m:r>
                            </m:sub>
                          </m:sSub>
                        </m:den>
                      </m:f>
                      <m:r>
                        <a:rPr lang="en-US" b="0" i="1" smtClean="0">
                          <a:solidFill>
                            <a:schemeClr val="accent5"/>
                          </a:solidFill>
                          <a:latin typeface="Cambria Math" panose="02040503050406030204" pitchFamily="18" charset="0"/>
                        </a:rPr>
                        <m:t>=</m:t>
                      </m:r>
                      <m:f>
                        <m:fPr>
                          <m:ctrlPr>
                            <a:rPr lang="en-US" i="1" smtClean="0">
                              <a:solidFill>
                                <a:schemeClr val="accent5"/>
                              </a:solidFill>
                              <a:latin typeface="Cambria Math" panose="02040503050406030204" pitchFamily="18" charset="0"/>
                            </a:rPr>
                          </m:ctrlPr>
                        </m:fPr>
                        <m:num>
                          <m:r>
                            <a:rPr lang="en-US">
                              <a:solidFill>
                                <a:schemeClr val="accent5"/>
                              </a:solidFill>
                              <a:latin typeface="Cambria Math" panose="02040503050406030204" pitchFamily="18" charset="0"/>
                            </a:rPr>
                            <m:t>𝑁𝑢</m:t>
                          </m:r>
                        </m:num>
                        <m:den>
                          <m:r>
                            <a:rPr lang="en-US">
                              <a:solidFill>
                                <a:schemeClr val="accent5"/>
                              </a:solidFill>
                              <a:latin typeface="Cambria Math" panose="02040503050406030204" pitchFamily="18" charset="0"/>
                            </a:rPr>
                            <m:t>𝑅𝑒𝑃𝑟</m:t>
                          </m:r>
                        </m:den>
                      </m:f>
                    </m:oMath>
                  </m:oMathPara>
                </a14:m>
                <a:endParaRPr lang="en-US" dirty="0">
                  <a:solidFill>
                    <a:schemeClr val="accent5"/>
                  </a:solidFill>
                </a:endParaRPr>
              </a:p>
            </p:txBody>
          </p:sp>
        </mc:Choice>
        <mc:Fallback xmlns="">
          <p:sp>
            <p:nvSpPr>
              <p:cNvPr id="12" name="Rectangle 11">
                <a:extLst>
                  <a:ext uri="{FF2B5EF4-FFF2-40B4-BE49-F238E27FC236}">
                    <a16:creationId xmlns:a16="http://schemas.microsoft.com/office/drawing/2014/main" id="{E3B3C44C-900B-42A4-AFF3-D524CC28CD04}"/>
                  </a:ext>
                </a:extLst>
              </p:cNvPr>
              <p:cNvSpPr>
                <a:spLocks noRot="1" noChangeAspect="1" noMove="1" noResize="1" noEditPoints="1" noAdjustHandles="1" noChangeArrowheads="1" noChangeShapeType="1" noTextEdit="1"/>
              </p:cNvSpPr>
              <p:nvPr/>
            </p:nvSpPr>
            <p:spPr>
              <a:xfrm>
                <a:off x="7772400" y="1424306"/>
                <a:ext cx="2192203" cy="69557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Content Placeholder 2">
                <a:extLst>
                  <a:ext uri="{FF2B5EF4-FFF2-40B4-BE49-F238E27FC236}">
                    <a16:creationId xmlns:a16="http://schemas.microsoft.com/office/drawing/2014/main" id="{498A4097-018D-4C09-8A28-881009CAAD10}"/>
                  </a:ext>
                </a:extLst>
              </p:cNvPr>
              <p:cNvSpPr txBox="1">
                <a:spLocks/>
              </p:cNvSpPr>
              <p:nvPr/>
            </p:nvSpPr>
            <p:spPr>
              <a:xfrm>
                <a:off x="614765" y="2347023"/>
                <a:ext cx="11197790" cy="906593"/>
              </a:xfrm>
              <a:prstGeom prst="rect">
                <a:avLst/>
              </a:prstGeom>
            </p:spPr>
            <p:txBody>
              <a:bodyPr vert="horz" lIns="91440" tIns="45720" rIns="91440" bIns="45720" rtlCol="0">
                <a:noAutofit/>
              </a:bodyPr>
              <a:lstStyle>
                <a:lvl1pPr marL="339725" marR="0" indent="-339725" fontAlgn="auto">
                  <a:lnSpc>
                    <a:spcPct val="90000"/>
                  </a:lnSpc>
                  <a:spcBef>
                    <a:spcPts val="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The </a:t>
                </a:r>
                <a:r>
                  <a:rPr lang="en-US" altLang="en-US"/>
                  <a:t>Reynolds analogy </a:t>
                </a:r>
                <a:r>
                  <a:rPr lang="en-US"/>
                  <a:t>can be corrected by a </a:t>
                </a:r>
                <a14:m>
                  <m:oMath xmlns:m="http://schemas.openxmlformats.org/officeDocument/2006/math">
                    <m:r>
                      <a:rPr lang="en-US" smtClean="0">
                        <a:solidFill>
                          <a:schemeClr val="accent5"/>
                        </a:solidFill>
                        <a:latin typeface="Cambria Math" panose="02040503050406030204" pitchFamily="18" charset="0"/>
                      </a:rPr>
                      <m:t>𝑃𝑟</m:t>
                    </m:r>
                  </m:oMath>
                </a14:m>
                <a:r>
                  <a:rPr lang="en-US"/>
                  <a:t> correction to expand its applicability to a wide range of Prandtl numbers. A popular form is </a:t>
                </a:r>
                <a:r>
                  <a:rPr lang="en-US">
                    <a:solidFill>
                      <a:schemeClr val="accent5"/>
                    </a:solidFill>
                  </a:rPr>
                  <a:t>Chilton-Colburn analogy</a:t>
                </a:r>
                <a:r>
                  <a:rPr lang="en-US"/>
                  <a:t>:</a:t>
                </a:r>
                <a:endParaRPr lang="en-US" altLang="en-US"/>
              </a:p>
              <a:p>
                <a:endParaRPr lang="en-US">
                  <a:sym typeface="Monotype Sorts" pitchFamily="2" charset="2"/>
                </a:endParaRPr>
              </a:p>
            </p:txBody>
          </p:sp>
        </mc:Choice>
        <mc:Fallback xmlns="">
          <p:sp>
            <p:nvSpPr>
              <p:cNvPr id="13" name="Content Placeholder 2">
                <a:extLst>
                  <a:ext uri="{FF2B5EF4-FFF2-40B4-BE49-F238E27FC236}">
                    <a16:creationId xmlns:a16="http://schemas.microsoft.com/office/drawing/2014/main" id="{498A4097-018D-4C09-8A28-881009CAAD10}"/>
                  </a:ext>
                </a:extLst>
              </p:cNvPr>
              <p:cNvSpPr txBox="1">
                <a:spLocks noRot="1" noChangeAspect="1" noMove="1" noResize="1" noEditPoints="1" noAdjustHandles="1" noChangeArrowheads="1" noChangeShapeType="1" noTextEdit="1"/>
              </p:cNvSpPr>
              <p:nvPr/>
            </p:nvSpPr>
            <p:spPr>
              <a:xfrm>
                <a:off x="614765" y="2347023"/>
                <a:ext cx="11197790" cy="906593"/>
              </a:xfrm>
              <a:prstGeom prst="rect">
                <a:avLst/>
              </a:prstGeom>
              <a:blipFill>
                <a:blip r:embed="rId6"/>
                <a:stretch>
                  <a:fillRect l="-381" t="-60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323209BD-A783-479C-B350-65D56A53E968}"/>
                  </a:ext>
                </a:extLst>
              </p:cNvPr>
              <p:cNvSpPr/>
              <p:nvPr/>
            </p:nvSpPr>
            <p:spPr>
              <a:xfrm>
                <a:off x="3589142" y="3263447"/>
                <a:ext cx="5013716" cy="403985"/>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type m:val="lin"/>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𝑓</m:t>
                              </m:r>
                            </m:sub>
                          </m:sSub>
                        </m:num>
                        <m:den>
                          <m:r>
                            <a:rPr lang="en-US" i="1">
                              <a:latin typeface="Cambria Math" panose="02040503050406030204" pitchFamily="18" charset="0"/>
                            </a:rPr>
                            <m:t>2</m:t>
                          </m:r>
                        </m:den>
                      </m:f>
                      <m:r>
                        <a:rPr lang="en-US" i="1">
                          <a:latin typeface="Cambria Math" panose="02040503050406030204" pitchFamily="18" charset="0"/>
                        </a:rPr>
                        <m:t>=</m:t>
                      </m:r>
                      <m:r>
                        <a:rPr lang="en-US" i="1">
                          <a:latin typeface="Cambria Math" panose="02040503050406030204" pitchFamily="18" charset="0"/>
                        </a:rPr>
                        <m:t>𝑆𝑡</m:t>
                      </m:r>
                      <m:sSup>
                        <m:sSupPr>
                          <m:ctrlPr>
                            <a:rPr lang="en-US" i="1" dirty="0">
                              <a:latin typeface="Cambria Math" panose="02040503050406030204" pitchFamily="18" charset="0"/>
                            </a:rPr>
                          </m:ctrlPr>
                        </m:sSupPr>
                        <m:e>
                          <m:r>
                            <a:rPr lang="en-US" i="1" dirty="0">
                              <a:latin typeface="Cambria Math" panose="02040503050406030204" pitchFamily="18" charset="0"/>
                            </a:rPr>
                            <m:t>𝑃𝑟</m:t>
                          </m:r>
                        </m:e>
                        <m:sup>
                          <m:f>
                            <m:fPr>
                              <m:type m:val="lin"/>
                              <m:ctrlPr>
                                <a:rPr lang="en-US" i="1" dirty="0">
                                  <a:latin typeface="Cambria Math" panose="02040503050406030204" pitchFamily="18" charset="0"/>
                                </a:rPr>
                              </m:ctrlPr>
                            </m:fPr>
                            <m:num>
                              <m:r>
                                <a:rPr lang="en-US" i="1" dirty="0">
                                  <a:latin typeface="Cambria Math" panose="02040503050406030204" pitchFamily="18" charset="0"/>
                                </a:rPr>
                                <m:t>2</m:t>
                              </m:r>
                            </m:num>
                            <m:den>
                              <m:r>
                                <a:rPr lang="en-US" i="1" dirty="0">
                                  <a:latin typeface="Cambria Math" panose="02040503050406030204" pitchFamily="18" charset="0"/>
                                </a:rPr>
                                <m:t>3</m:t>
                              </m:r>
                            </m:den>
                          </m:f>
                        </m:sup>
                      </m:sSup>
                      <m:r>
                        <a:rPr lang="en-US" i="1" dirty="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𝑗</m:t>
                          </m:r>
                        </m:e>
                        <m:sub>
                          <m:r>
                            <a:rPr lang="en-US" i="1">
                              <a:latin typeface="Cambria Math" panose="02040503050406030204" pitchFamily="18" charset="0"/>
                            </a:rPr>
                            <m:t>𝐻</m:t>
                          </m:r>
                        </m:sub>
                      </m:sSub>
                      <m:r>
                        <a:rPr lang="en-US" i="1">
                          <a:latin typeface="Cambria Math" panose="02040503050406030204" pitchFamily="18" charset="0"/>
                        </a:rPr>
                        <m:t>,  0.6&lt;</m:t>
                      </m:r>
                      <m:r>
                        <a:rPr lang="en-US" i="1">
                          <a:latin typeface="Cambria Math" panose="02040503050406030204" pitchFamily="18" charset="0"/>
                        </a:rPr>
                        <m:t>𝑃𝑟</m:t>
                      </m:r>
                      <m:r>
                        <a:rPr lang="en-US" i="1">
                          <a:latin typeface="Cambria Math" panose="02040503050406030204" pitchFamily="18" charset="0"/>
                        </a:rPr>
                        <m:t>&lt;60</m:t>
                      </m:r>
                    </m:oMath>
                  </m:oMathPara>
                </a14:m>
                <a:endParaRPr lang="en-US" i="1">
                  <a:latin typeface="Cambria Math" panose="02040503050406030204" pitchFamily="18" charset="0"/>
                </a:endParaRPr>
              </a:p>
            </p:txBody>
          </p:sp>
        </mc:Choice>
        <mc:Fallback xmlns="">
          <p:sp>
            <p:nvSpPr>
              <p:cNvPr id="14" name="Rectangle 13">
                <a:extLst>
                  <a:ext uri="{FF2B5EF4-FFF2-40B4-BE49-F238E27FC236}">
                    <a16:creationId xmlns:a16="http://schemas.microsoft.com/office/drawing/2014/main" id="{323209BD-A783-479C-B350-65D56A53E968}"/>
                  </a:ext>
                </a:extLst>
              </p:cNvPr>
              <p:cNvSpPr>
                <a:spLocks noRot="1" noChangeAspect="1" noMove="1" noResize="1" noEditPoints="1" noAdjustHandles="1" noChangeArrowheads="1" noChangeShapeType="1" noTextEdit="1"/>
              </p:cNvSpPr>
              <p:nvPr/>
            </p:nvSpPr>
            <p:spPr>
              <a:xfrm>
                <a:off x="3589142" y="3263447"/>
                <a:ext cx="5013716" cy="403985"/>
              </a:xfrm>
              <a:prstGeom prst="rect">
                <a:avLst/>
              </a:prstGeom>
              <a:blipFill>
                <a:blip r:embed="rId7"/>
                <a:stretch>
                  <a:fillRect t="-60440" b="-102198"/>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5587BC2F-64D4-43EA-8AE5-2D9D0D8B3EF1}"/>
                  </a:ext>
                </a:extLst>
              </p:cNvPr>
              <p:cNvSpPr/>
              <p:nvPr/>
            </p:nvSpPr>
            <p:spPr>
              <a:xfrm>
                <a:off x="8756822" y="3270941"/>
                <a:ext cx="2063578" cy="369332"/>
              </a:xfrm>
              <a:prstGeom prst="rect">
                <a:avLst/>
              </a:prstGeom>
            </p:spPr>
            <p:txBody>
              <a:bodyPr wrap="none">
                <a:spAutoFit/>
              </a:bodyPr>
              <a:lstStyle/>
              <a:p>
                <a14:m>
                  <m:oMath xmlns:m="http://schemas.openxmlformats.org/officeDocument/2006/math">
                    <m:sSub>
                      <m:sSubPr>
                        <m:ctrlPr>
                          <a:rPr lang="en-US" i="1" smtClean="0">
                            <a:solidFill>
                              <a:schemeClr val="accent5"/>
                            </a:solidFill>
                            <a:latin typeface="Cambria Math" panose="02040503050406030204" pitchFamily="18" charset="0"/>
                            <a:ea typeface="Cambria Math" panose="02040503050406030204" pitchFamily="18" charset="0"/>
                          </a:rPr>
                        </m:ctrlPr>
                      </m:sSubPr>
                      <m:e>
                        <m:r>
                          <a:rPr lang="en-US" i="1">
                            <a:solidFill>
                              <a:schemeClr val="accent5"/>
                            </a:solidFill>
                            <a:latin typeface="Cambria Math" panose="02040503050406030204" pitchFamily="18" charset="0"/>
                            <a:ea typeface="Cambria Math" panose="02040503050406030204" pitchFamily="18" charset="0"/>
                          </a:rPr>
                          <m:t>𝑗</m:t>
                        </m:r>
                      </m:e>
                      <m:sub>
                        <m:r>
                          <a:rPr lang="en-US" i="1">
                            <a:solidFill>
                              <a:schemeClr val="accent5"/>
                            </a:solidFill>
                            <a:latin typeface="Cambria Math" panose="02040503050406030204" pitchFamily="18" charset="0"/>
                            <a:ea typeface="Cambria Math" panose="02040503050406030204" pitchFamily="18" charset="0"/>
                          </a:rPr>
                          <m:t>𝐻</m:t>
                        </m:r>
                      </m:sub>
                    </m:sSub>
                  </m:oMath>
                </a14:m>
                <a:r>
                  <a:rPr lang="en-US">
                    <a:solidFill>
                      <a:schemeClr val="accent5"/>
                    </a:solidFill>
                  </a:rPr>
                  <a:t> - Colburn </a:t>
                </a:r>
                <a14:m>
                  <m:oMath xmlns:m="http://schemas.openxmlformats.org/officeDocument/2006/math">
                    <m:r>
                      <a:rPr lang="en-US" i="1">
                        <a:solidFill>
                          <a:schemeClr val="accent5"/>
                        </a:solidFill>
                        <a:latin typeface="Cambria Math" panose="02040503050406030204" pitchFamily="18" charset="0"/>
                        <a:ea typeface="Cambria Math" panose="02040503050406030204" pitchFamily="18" charset="0"/>
                      </a:rPr>
                      <m:t>𝑗</m:t>
                    </m:r>
                    <m:r>
                      <a:rPr lang="en-US" i="1">
                        <a:solidFill>
                          <a:schemeClr val="accent5"/>
                        </a:solidFill>
                        <a:latin typeface="Cambria Math" panose="02040503050406030204" pitchFamily="18" charset="0"/>
                        <a:ea typeface="Cambria Math" panose="02040503050406030204" pitchFamily="18" charset="0"/>
                      </a:rPr>
                      <m:t> </m:t>
                    </m:r>
                  </m:oMath>
                </a14:m>
                <a:r>
                  <a:rPr lang="en-US">
                    <a:solidFill>
                      <a:schemeClr val="accent5"/>
                    </a:solidFill>
                  </a:rPr>
                  <a:t>factor</a:t>
                </a:r>
              </a:p>
            </p:txBody>
          </p:sp>
        </mc:Choice>
        <mc:Fallback xmlns="">
          <p:sp>
            <p:nvSpPr>
              <p:cNvPr id="7" name="Rectangle 6">
                <a:extLst>
                  <a:ext uri="{FF2B5EF4-FFF2-40B4-BE49-F238E27FC236}">
                    <a16:creationId xmlns:a16="http://schemas.microsoft.com/office/drawing/2014/main" id="{5587BC2F-64D4-43EA-8AE5-2D9D0D8B3EF1}"/>
                  </a:ext>
                </a:extLst>
              </p:cNvPr>
              <p:cNvSpPr>
                <a:spLocks noRot="1" noChangeAspect="1" noMove="1" noResize="1" noEditPoints="1" noAdjustHandles="1" noChangeArrowheads="1" noChangeShapeType="1" noTextEdit="1"/>
              </p:cNvSpPr>
              <p:nvPr/>
            </p:nvSpPr>
            <p:spPr>
              <a:xfrm>
                <a:off x="8756822" y="3270941"/>
                <a:ext cx="2063578" cy="369332"/>
              </a:xfrm>
              <a:prstGeom prst="rect">
                <a:avLst/>
              </a:prstGeom>
              <a:blipFill>
                <a:blip r:embed="rId8"/>
                <a:stretch>
                  <a:fillRect l="-885" t="-10000" r="-2065" b="-2666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3210B27-41AA-47C2-9125-6895EC8B2FD2}"/>
              </a:ext>
            </a:extLst>
          </p:cNvPr>
          <p:cNvSpPr>
            <a:spLocks noGrp="1"/>
          </p:cNvSpPr>
          <p:nvPr>
            <p:ph type="sldNum" sz="quarter" idx="11"/>
          </p:nvPr>
        </p:nvSpPr>
        <p:spPr/>
        <p:txBody>
          <a:bodyPr/>
          <a:lstStyle/>
          <a:p>
            <a:fld id="{F0D23093-2AB0-F74C-B865-1A12A15B650E}" type="slidenum">
              <a:rPr lang="en-US" smtClean="0"/>
              <a:pPr/>
              <a:t>10</a:t>
            </a:fld>
            <a:endParaRPr lang="en-US"/>
          </a:p>
        </p:txBody>
      </p:sp>
      <p:sp>
        <p:nvSpPr>
          <p:cNvPr id="5" name="Content Placeholder 2">
            <a:extLst>
              <a:ext uri="{FF2B5EF4-FFF2-40B4-BE49-F238E27FC236}">
                <a16:creationId xmlns:a16="http://schemas.microsoft.com/office/drawing/2014/main" id="{D1BBB998-7FBC-4498-8321-F812A84360C9}"/>
              </a:ext>
            </a:extLst>
          </p:cNvPr>
          <p:cNvSpPr txBox="1">
            <a:spLocks/>
          </p:cNvSpPr>
          <p:nvPr/>
        </p:nvSpPr>
        <p:spPr>
          <a:xfrm>
            <a:off x="609599" y="4095965"/>
            <a:ext cx="10972799" cy="933235"/>
          </a:xfrm>
          <a:prstGeom prst="rect">
            <a:avLst/>
          </a:prstGeom>
        </p:spPr>
        <p:txBody>
          <a:bodyPr vert="horz" lIns="91440" tIns="45720" rIns="91440" bIns="45720" rtlCol="0">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800">
                <a:sym typeface="Monotype Sorts" pitchFamily="2" charset="2"/>
              </a:rPr>
              <a:t>For laminar flows, this analogy is appropriate only if:</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184CDF8-DC12-44E4-9E02-148073218F06}"/>
                  </a:ext>
                </a:extLst>
              </p:cNvPr>
              <p:cNvSpPr txBox="1"/>
              <p:nvPr/>
            </p:nvSpPr>
            <p:spPr>
              <a:xfrm>
                <a:off x="5410200" y="4471190"/>
                <a:ext cx="1371600" cy="634210"/>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defPPr>
                  <a:defRPr lang="en-US"/>
                </a:defPPr>
                <a:lvl1pPr>
                  <a:defRPr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𝑑</m:t>
                          </m:r>
                          <m:sSup>
                            <m:sSupPr>
                              <m:ctrlPr>
                                <a:rPr lang="en-US" altLang="en-US" i="1">
                                  <a:latin typeface="Cambria Math" panose="02040503050406030204" pitchFamily="18" charset="0"/>
                                </a:rPr>
                              </m:ctrlPr>
                            </m:sSupPr>
                            <m:e>
                              <m:r>
                                <a:rPr lang="en-US" altLang="en-US">
                                  <a:latin typeface="Cambria Math" panose="02040503050406030204" pitchFamily="18" charset="0"/>
                                </a:rPr>
                                <m:t>𝑝</m:t>
                              </m:r>
                            </m:e>
                            <m:sup>
                              <m:r>
                                <a:rPr lang="en-US" altLang="en-US">
                                  <a:latin typeface="Cambria Math" panose="02040503050406030204" pitchFamily="18" charset="0"/>
                                </a:rPr>
                                <m:t>∗</m:t>
                              </m:r>
                            </m:sup>
                          </m:sSup>
                        </m:num>
                        <m:den>
                          <m:r>
                            <a:rPr lang="en-US" altLang="en-US">
                              <a:latin typeface="Cambria Math" panose="02040503050406030204" pitchFamily="18" charset="0"/>
                            </a:rPr>
                            <m:t>𝑑</m:t>
                          </m:r>
                          <m:sSup>
                            <m:sSupPr>
                              <m:ctrlPr>
                                <a:rPr lang="en-US" altLang="en-US" i="1">
                                  <a:latin typeface="Cambria Math" panose="02040503050406030204" pitchFamily="18" charset="0"/>
                                </a:rPr>
                              </m:ctrlPr>
                            </m:sSupPr>
                            <m:e>
                              <m:r>
                                <a:rPr lang="en-US" altLang="en-US">
                                  <a:latin typeface="Cambria Math" panose="02040503050406030204" pitchFamily="18" charset="0"/>
                                </a:rPr>
                                <m:t>𝑥</m:t>
                              </m:r>
                            </m:e>
                            <m:sup>
                              <m:r>
                                <a:rPr lang="en-US" altLang="en-US">
                                  <a:latin typeface="Cambria Math" panose="02040503050406030204" pitchFamily="18" charset="0"/>
                                </a:rPr>
                                <m:t>∗</m:t>
                              </m:r>
                            </m:sup>
                          </m:sSup>
                        </m:den>
                      </m:f>
                      <m:r>
                        <a:rPr lang="en-US" altLang="en-US">
                          <a:latin typeface="Cambria Math" panose="02040503050406030204" pitchFamily="18" charset="0"/>
                        </a:rPr>
                        <m:t>≅0</m:t>
                      </m:r>
                    </m:oMath>
                  </m:oMathPara>
                </a14:m>
                <a:endParaRPr lang="en-US"/>
              </a:p>
            </p:txBody>
          </p:sp>
        </mc:Choice>
        <mc:Fallback xmlns="">
          <p:sp>
            <p:nvSpPr>
              <p:cNvPr id="16" name="TextBox 15">
                <a:extLst>
                  <a:ext uri="{FF2B5EF4-FFF2-40B4-BE49-F238E27FC236}">
                    <a16:creationId xmlns:a16="http://schemas.microsoft.com/office/drawing/2014/main" id="{E184CDF8-DC12-44E4-9E02-148073218F06}"/>
                  </a:ext>
                </a:extLst>
              </p:cNvPr>
              <p:cNvSpPr txBox="1">
                <a:spLocks noRot="1" noChangeAspect="1" noMove="1" noResize="1" noEditPoints="1" noAdjustHandles="1" noChangeArrowheads="1" noChangeShapeType="1" noTextEdit="1"/>
              </p:cNvSpPr>
              <p:nvPr/>
            </p:nvSpPr>
            <p:spPr>
              <a:xfrm>
                <a:off x="5410200" y="4471190"/>
                <a:ext cx="1371600" cy="634210"/>
              </a:xfrm>
              <a:prstGeom prst="rect">
                <a:avLst/>
              </a:prstGeom>
              <a:blipFill>
                <a:blip r:embed="rId9"/>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Tree>
    <p:extLst>
      <p:ext uri="{BB962C8B-B14F-4D97-AF65-F5344CB8AC3E}">
        <p14:creationId xmlns:p14="http://schemas.microsoft.com/office/powerpoint/2010/main" val="28127701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FBBA979C-0F21-4DA7-A807-A8DFBCABA1A9}"/>
                  </a:ext>
                </a:extLst>
              </p:cNvPr>
              <p:cNvSpPr/>
              <p:nvPr/>
            </p:nvSpPr>
            <p:spPr>
              <a:xfrm>
                <a:off x="2917419" y="2514600"/>
                <a:ext cx="5120407" cy="3296666"/>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𝑣</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altLang="en-US" i="1">
                          <a:latin typeface="Cambria Math" panose="02040503050406030204" pitchFamily="18" charset="0"/>
                        </a:rPr>
                        <m:t>=0</m:t>
                      </m:r>
                    </m:oMath>
                  </m:oMathPara>
                </a14:m>
                <a:endParaRPr lang="en-US" altLang="en-US" i="1">
                  <a:latin typeface="Cambria Math" panose="02040503050406030204" pitchFamily="18" charset="0"/>
                </a:endParaRPr>
              </a:p>
              <a:p>
                <a:endParaRPr lang="en-US" altLang="en-US"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en-US" i="1">
                          <a:latin typeface="Cambria Math" panose="02040503050406030204" pitchFamily="18" charset="0"/>
                        </a:rPr>
                        <m:t>𝜌</m:t>
                      </m:r>
                      <m:d>
                        <m:dPr>
                          <m:ctrlPr>
                            <a:rPr lang="en-US" altLang="en-US" i="1">
                              <a:latin typeface="Cambria Math" panose="02040503050406030204" pitchFamily="18" charset="0"/>
                            </a:rPr>
                          </m:ctrlPr>
                        </m:dPr>
                        <m:e>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𝑣</m:t>
                              </m:r>
                            </m:e>
                          </m:acc>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e>
                      </m:d>
                      <m:r>
                        <a:rPr lang="en-US" alt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𝑝</m:t>
                              </m:r>
                            </m:e>
                          </m:acc>
                        </m:num>
                        <m:den>
                          <m:r>
                            <a:rPr 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num>
                        <m:den>
                          <m:r>
                            <a:rPr lang="en-US" i="1">
                              <a:latin typeface="Cambria Math" panose="02040503050406030204" pitchFamily="18" charset="0"/>
                            </a:rPr>
                            <m:t>𝜕</m:t>
                          </m:r>
                          <m:r>
                            <a:rPr lang="en-US" i="1">
                              <a:latin typeface="Cambria Math" panose="02040503050406030204" pitchFamily="18" charset="0"/>
                            </a:rPr>
                            <m:t>𝑦</m:t>
                          </m:r>
                        </m:den>
                      </m:f>
                      <m:d>
                        <m:dPr>
                          <m:ctrlPr>
                            <a:rPr lang="en-US" i="1">
                              <a:latin typeface="Cambria Math" panose="02040503050406030204" pitchFamily="18" charset="0"/>
                            </a:rPr>
                          </m:ctrlPr>
                        </m:dPr>
                        <m:e>
                          <m:r>
                            <a:rPr lang="en-US" i="1">
                              <a:latin typeface="Cambria Math" panose="02040503050406030204" pitchFamily="18" charset="0"/>
                            </a:rPr>
                            <m:t>𝜇</m:t>
                          </m:r>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i="1">
                              <a:latin typeface="Cambria Math" panose="02040503050406030204" pitchFamily="18" charset="0"/>
                            </a:rPr>
                            <m:t>−</m:t>
                          </m:r>
                          <m:r>
                            <a:rPr lang="en-US" i="1">
                              <a:latin typeface="Cambria Math" panose="02040503050406030204" pitchFamily="18" charset="0"/>
                            </a:rPr>
                            <m:t>𝜌</m:t>
                          </m:r>
                          <m:acc>
                            <m:accPr>
                              <m:chr m:val="̅"/>
                              <m:ctrlPr>
                                <a:rPr lang="en-US" altLang="en-US" i="1">
                                  <a:latin typeface="Cambria Math" panose="02040503050406030204" pitchFamily="18" charset="0"/>
                                </a:rPr>
                              </m:ctrlPr>
                            </m:accPr>
                            <m:e>
                              <m:sSup>
                                <m:sSupPr>
                                  <m:ctrlPr>
                                    <a:rPr lang="en-US" altLang="en-US" i="1">
                                      <a:latin typeface="Cambria Math" panose="02040503050406030204" pitchFamily="18" charset="0"/>
                                    </a:rPr>
                                  </m:ctrlPr>
                                </m:sSupPr>
                                <m:e>
                                  <m:r>
                                    <a:rPr lang="en-US" altLang="en-US" i="1">
                                      <a:latin typeface="Cambria Math" panose="02040503050406030204" pitchFamily="18" charset="0"/>
                                    </a:rPr>
                                    <m:t>𝑢</m:t>
                                  </m:r>
                                </m:e>
                                <m:sup>
                                  <m:r>
                                    <a:rPr lang="en-US" altLang="en-US" i="1">
                                      <a:latin typeface="Cambria Math" panose="02040503050406030204" pitchFamily="18" charset="0"/>
                                    </a:rPr>
                                    <m:t>′</m:t>
                                  </m:r>
                                </m:sup>
                              </m:sSup>
                              <m:sSup>
                                <m:sSupPr>
                                  <m:ctrlPr>
                                    <a:rPr lang="en-US" altLang="en-US" i="1">
                                      <a:latin typeface="Cambria Math" panose="02040503050406030204" pitchFamily="18" charset="0"/>
                                    </a:rPr>
                                  </m:ctrlPr>
                                </m:sSupPr>
                                <m:e>
                                  <m:r>
                                    <a:rPr lang="en-US" altLang="en-US" i="1">
                                      <a:latin typeface="Cambria Math" panose="02040503050406030204" pitchFamily="18" charset="0"/>
                                    </a:rPr>
                                    <m:t>𝑣</m:t>
                                  </m:r>
                                </m:e>
                                <m:sup>
                                  <m:r>
                                    <a:rPr lang="en-US" altLang="en-US" i="1">
                                      <a:latin typeface="Cambria Math" panose="02040503050406030204" pitchFamily="18" charset="0"/>
                                    </a:rPr>
                                    <m:t>′</m:t>
                                  </m:r>
                                </m:sup>
                              </m:sSup>
                            </m:e>
                          </m:acc>
                        </m:e>
                      </m:d>
                    </m:oMath>
                  </m:oMathPara>
                </a14:m>
                <a:endParaRPr lang="en-US" i="1">
                  <a:latin typeface="Cambria Math" panose="02040503050406030204" pitchFamily="18" charset="0"/>
                </a:endParaRPr>
              </a:p>
              <a:p>
                <a:endParaRPr lang="en-US"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𝑝</m:t>
                              </m:r>
                            </m:e>
                          </m:acc>
                        </m:num>
                        <m:den>
                          <m:r>
                            <a:rPr lang="en-US" i="1">
                              <a:latin typeface="Cambria Math" panose="02040503050406030204" pitchFamily="18" charset="0"/>
                            </a:rPr>
                            <m:t>𝜕</m:t>
                          </m:r>
                          <m:r>
                            <a:rPr lang="en-US" altLang="en-US" i="1">
                              <a:latin typeface="Cambria Math" panose="02040503050406030204" pitchFamily="18" charset="0"/>
                            </a:rPr>
                            <m:t>𝑦</m:t>
                          </m:r>
                        </m:den>
                      </m:f>
                      <m:r>
                        <a:rPr lang="en-US" altLang="en-US" i="1">
                          <a:latin typeface="Cambria Math" panose="02040503050406030204" pitchFamily="18" charset="0"/>
                        </a:rPr>
                        <m:t>=−</m:t>
                      </m:r>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sSup>
                                <m:sSupPr>
                                  <m:ctrlPr>
                                    <a:rPr lang="en-US" altLang="en-US" i="1">
                                      <a:latin typeface="Cambria Math" panose="02040503050406030204" pitchFamily="18" charset="0"/>
                                    </a:rPr>
                                  </m:ctrlPr>
                                </m:sSupPr>
                                <m:e>
                                  <m:r>
                                    <a:rPr lang="en-US" altLang="en-US" i="1">
                                      <a:latin typeface="Cambria Math" panose="02040503050406030204" pitchFamily="18" charset="0"/>
                                    </a:rPr>
                                    <m:t>𝑣</m:t>
                                  </m:r>
                                </m:e>
                                <m:sup>
                                  <m:r>
                                    <a:rPr lang="en-US" altLang="en-US" i="1">
                                      <a:latin typeface="Cambria Math" panose="02040503050406030204" pitchFamily="18" charset="0"/>
                                    </a:rPr>
                                    <m:t>′2</m:t>
                                  </m:r>
                                </m:sup>
                              </m:sSup>
                            </m:e>
                          </m:acc>
                        </m:num>
                        <m:den>
                          <m:r>
                            <a:rPr lang="en-US" altLang="en-US" i="1">
                              <a:latin typeface="Cambria Math" panose="02040503050406030204" pitchFamily="18" charset="0"/>
                            </a:rPr>
                            <m:t>𝜕</m:t>
                          </m:r>
                          <m:r>
                            <a:rPr lang="en-US" altLang="en-US" i="1">
                              <a:latin typeface="Cambria Math" panose="02040503050406030204" pitchFamily="18" charset="0"/>
                            </a:rPr>
                            <m:t>𝑦</m:t>
                          </m:r>
                        </m:den>
                      </m:f>
                    </m:oMath>
                  </m:oMathPara>
                </a14:m>
                <a:endParaRPr lang="en-US"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en-US" i="1">
                          <a:latin typeface="Cambria Math" panose="02040503050406030204" pitchFamily="18" charset="0"/>
                        </a:rPr>
                        <m:t>𝜌</m:t>
                      </m:r>
                      <m:sSub>
                        <m:sSubPr>
                          <m:ctrlPr>
                            <a:rPr lang="en-US"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𝑝</m:t>
                          </m:r>
                        </m:sub>
                      </m:sSub>
                      <m:d>
                        <m:dPr>
                          <m:ctrlPr>
                            <a:rPr lang="en-US" altLang="en-US" i="1">
                              <a:latin typeface="Cambria Math" panose="02040503050406030204" pitchFamily="18" charset="0"/>
                            </a:rPr>
                          </m:ctrlPr>
                        </m:dPr>
                        <m:e>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𝑇</m:t>
                                  </m:r>
                                </m:e>
                              </m:acc>
                            </m:num>
                            <m:den>
                              <m:r>
                                <a:rPr lang="en-US" alt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𝑣</m:t>
                              </m:r>
                            </m:e>
                          </m:acc>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𝑇</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e>
                      </m:d>
                      <m:r>
                        <a:rPr lang="en-US" alt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num>
                        <m:den>
                          <m:r>
                            <a:rPr lang="en-US" i="1">
                              <a:latin typeface="Cambria Math" panose="02040503050406030204" pitchFamily="18" charset="0"/>
                            </a:rPr>
                            <m:t>𝜕</m:t>
                          </m:r>
                          <m:r>
                            <a:rPr lang="en-US" i="1">
                              <a:latin typeface="Cambria Math" panose="02040503050406030204" pitchFamily="18" charset="0"/>
                            </a:rPr>
                            <m:t>𝑦</m:t>
                          </m:r>
                        </m:den>
                      </m:f>
                      <m:d>
                        <m:dPr>
                          <m:ctrlPr>
                            <a:rPr lang="en-US" i="1">
                              <a:latin typeface="Cambria Math" panose="02040503050406030204" pitchFamily="18" charset="0"/>
                            </a:rPr>
                          </m:ctrlPr>
                        </m:dPr>
                        <m:e>
                          <m:r>
                            <a:rPr lang="en-US" i="1">
                              <a:latin typeface="Cambria Math" panose="02040503050406030204" pitchFamily="18" charset="0"/>
                            </a:rPr>
                            <m:t>𝑘</m:t>
                          </m:r>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𝑇</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i="1">
                              <a:latin typeface="Cambria Math" panose="02040503050406030204" pitchFamily="18" charset="0"/>
                            </a:rPr>
                            <m:t>−</m:t>
                          </m:r>
                          <m:r>
                            <a:rPr lang="en-US" i="1">
                              <a:latin typeface="Cambria Math" panose="02040503050406030204" pitchFamily="18" charset="0"/>
                            </a:rPr>
                            <m:t>𝜌</m:t>
                          </m:r>
                          <m:sSub>
                            <m:sSubPr>
                              <m:ctrlPr>
                                <a:rPr lang="en-US"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𝑝</m:t>
                              </m:r>
                            </m:sub>
                          </m:sSub>
                          <m:acc>
                            <m:accPr>
                              <m:chr m:val="̅"/>
                              <m:ctrlPr>
                                <a:rPr lang="en-US" altLang="en-US" i="1">
                                  <a:latin typeface="Cambria Math" panose="02040503050406030204" pitchFamily="18" charset="0"/>
                                </a:rPr>
                              </m:ctrlPr>
                            </m:accPr>
                            <m:e>
                              <m:sSup>
                                <m:sSupPr>
                                  <m:ctrlPr>
                                    <a:rPr lang="en-US" altLang="en-US" i="1">
                                      <a:latin typeface="Cambria Math" panose="02040503050406030204" pitchFamily="18" charset="0"/>
                                    </a:rPr>
                                  </m:ctrlPr>
                                </m:sSupPr>
                                <m:e>
                                  <m:r>
                                    <a:rPr lang="en-US" altLang="en-US" i="1">
                                      <a:latin typeface="Cambria Math" panose="02040503050406030204" pitchFamily="18" charset="0"/>
                                    </a:rPr>
                                    <m:t>𝑣</m:t>
                                  </m:r>
                                </m:e>
                                <m:sup>
                                  <m:r>
                                    <a:rPr lang="en-US" altLang="en-US" i="1">
                                      <a:latin typeface="Cambria Math" panose="02040503050406030204" pitchFamily="18" charset="0"/>
                                    </a:rPr>
                                    <m:t>′</m:t>
                                  </m:r>
                                </m:sup>
                              </m:sSup>
                              <m:r>
                                <a:rPr lang="en-US" altLang="en-US" i="1">
                                  <a:latin typeface="Cambria Math" panose="02040503050406030204" pitchFamily="18" charset="0"/>
                                </a:rPr>
                                <m:t>𝑇</m:t>
                              </m:r>
                              <m:r>
                                <a:rPr lang="en-US" altLang="en-US" i="1">
                                  <a:latin typeface="Cambria Math" panose="02040503050406030204" pitchFamily="18" charset="0"/>
                                </a:rPr>
                                <m:t>′</m:t>
                              </m:r>
                            </m:e>
                          </m:acc>
                        </m:e>
                      </m:d>
                    </m:oMath>
                  </m:oMathPara>
                </a14:m>
                <a:endParaRPr lang="en-US" i="1">
                  <a:latin typeface="Cambria Math" panose="02040503050406030204" pitchFamily="18" charset="0"/>
                </a:endParaRPr>
              </a:p>
            </p:txBody>
          </p:sp>
        </mc:Choice>
        <mc:Fallback xmlns="">
          <p:sp>
            <p:nvSpPr>
              <p:cNvPr id="15" name="Rectangle 14">
                <a:extLst>
                  <a:ext uri="{FF2B5EF4-FFF2-40B4-BE49-F238E27FC236}">
                    <a16:creationId xmlns:a16="http://schemas.microsoft.com/office/drawing/2014/main" id="{FBBA979C-0F21-4DA7-A807-A8DFBCABA1A9}"/>
                  </a:ext>
                </a:extLst>
              </p:cNvPr>
              <p:cNvSpPr>
                <a:spLocks noRot="1" noChangeAspect="1" noMove="1" noResize="1" noEditPoints="1" noAdjustHandles="1" noChangeArrowheads="1" noChangeShapeType="1" noTextEdit="1"/>
              </p:cNvSpPr>
              <p:nvPr/>
            </p:nvSpPr>
            <p:spPr>
              <a:xfrm>
                <a:off x="2917419" y="2514600"/>
                <a:ext cx="5120407" cy="3296666"/>
              </a:xfrm>
              <a:prstGeom prst="rect">
                <a:avLst/>
              </a:prstGeom>
              <a:blipFill>
                <a:blip r:embed="rId3"/>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Turbulent Boundary Layer Equations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838200"/>
                <a:ext cx="10972799" cy="1676400"/>
              </a:xfrm>
            </p:spPr>
            <p:txBody>
              <a:bodyPr>
                <a:noAutofit/>
              </a:bodyPr>
              <a:lstStyle/>
              <a:p>
                <a:pPr marL="339725" indent="-339725">
                  <a:spcBef>
                    <a:spcPts val="0"/>
                  </a:spcBef>
                  <a:spcAft>
                    <a:spcPts val="0"/>
                  </a:spcAft>
                </a:pPr>
                <a:r>
                  <a:rPr lang="en-US" sz="1800" dirty="0"/>
                  <a:t>A laminar boundary layer along a flat plate transitions to the turbulent regime at </a:t>
                </a:r>
                <a14:m>
                  <m:oMath xmlns:m="http://schemas.openxmlformats.org/officeDocument/2006/math">
                    <m:r>
                      <a:rPr lang="en-US" sz="1800" i="1" smtClean="0">
                        <a:solidFill>
                          <a:schemeClr val="accent5"/>
                        </a:solidFill>
                        <a:latin typeface="Cambria Math" panose="02040503050406030204" pitchFamily="18" charset="0"/>
                      </a:rPr>
                      <m:t>𝑅</m:t>
                    </m:r>
                    <m:sSub>
                      <m:sSubPr>
                        <m:ctrlPr>
                          <a:rPr lang="en-US" sz="1800" i="1">
                            <a:solidFill>
                              <a:schemeClr val="accent5"/>
                            </a:solidFill>
                            <a:latin typeface="Cambria Math" panose="02040503050406030204" pitchFamily="18" charset="0"/>
                          </a:rPr>
                        </m:ctrlPr>
                      </m:sSubPr>
                      <m:e>
                        <m:r>
                          <a:rPr lang="en-US" sz="1800" i="1">
                            <a:solidFill>
                              <a:schemeClr val="accent5"/>
                            </a:solidFill>
                            <a:latin typeface="Cambria Math" panose="02040503050406030204" pitchFamily="18" charset="0"/>
                          </a:rPr>
                          <m:t>𝑒</m:t>
                        </m:r>
                      </m:e>
                      <m:sub>
                        <m:r>
                          <a:rPr lang="en-US" sz="1800" i="1">
                            <a:solidFill>
                              <a:schemeClr val="accent5"/>
                            </a:solidFill>
                            <a:latin typeface="Cambria Math" panose="02040503050406030204" pitchFamily="18" charset="0"/>
                          </a:rPr>
                          <m:t>𝑥</m:t>
                        </m:r>
                        <m:r>
                          <a:rPr lang="en-US" sz="1800" i="1">
                            <a:solidFill>
                              <a:schemeClr val="accent5"/>
                            </a:solidFill>
                            <a:latin typeface="Cambria Math" panose="02040503050406030204" pitchFamily="18" charset="0"/>
                          </a:rPr>
                          <m:t>,</m:t>
                        </m:r>
                        <m:r>
                          <a:rPr lang="en-US" sz="1800" i="1">
                            <a:solidFill>
                              <a:schemeClr val="accent5"/>
                            </a:solidFill>
                            <a:latin typeface="Cambria Math" panose="02040503050406030204" pitchFamily="18" charset="0"/>
                          </a:rPr>
                          <m:t>𝑐</m:t>
                        </m:r>
                        <m:r>
                          <a:rPr lang="en-US" sz="1800" i="1">
                            <a:solidFill>
                              <a:schemeClr val="accent5"/>
                            </a:solidFill>
                            <a:latin typeface="Cambria Math" panose="02040503050406030204" pitchFamily="18" charset="0"/>
                          </a:rPr>
                          <m:t> </m:t>
                        </m:r>
                      </m:sub>
                    </m:sSub>
                    <m:r>
                      <a:rPr lang="en-US" sz="1800" i="1">
                        <a:solidFill>
                          <a:schemeClr val="accent5"/>
                        </a:solidFill>
                        <a:latin typeface="Cambria Math" panose="02040503050406030204" pitchFamily="18" charset="0"/>
                      </a:rPr>
                      <m:t>=3.5×</m:t>
                    </m:r>
                    <m:sSup>
                      <m:sSupPr>
                        <m:ctrlPr>
                          <a:rPr lang="en-US" sz="1800" i="1">
                            <a:solidFill>
                              <a:schemeClr val="accent5"/>
                            </a:solidFill>
                            <a:latin typeface="Cambria Math" panose="02040503050406030204" pitchFamily="18" charset="0"/>
                          </a:rPr>
                        </m:ctrlPr>
                      </m:sSupPr>
                      <m:e>
                        <m:r>
                          <a:rPr lang="en-US" sz="1800" i="1">
                            <a:solidFill>
                              <a:schemeClr val="accent5"/>
                            </a:solidFill>
                            <a:latin typeface="Cambria Math" panose="02040503050406030204" pitchFamily="18" charset="0"/>
                          </a:rPr>
                          <m:t>10</m:t>
                        </m:r>
                      </m:e>
                      <m:sup>
                        <m:r>
                          <a:rPr lang="en-US" sz="1800" i="1">
                            <a:solidFill>
                              <a:schemeClr val="accent5"/>
                            </a:solidFill>
                            <a:latin typeface="Cambria Math" panose="02040503050406030204" pitchFamily="18" charset="0"/>
                          </a:rPr>
                          <m:t>5</m:t>
                        </m:r>
                      </m:sup>
                    </m:sSup>
                  </m:oMath>
                </a14:m>
                <a:r>
                  <a:rPr lang="en-US" sz="1800" i="1" dirty="0">
                    <a:solidFill>
                      <a:schemeClr val="accent5"/>
                    </a:solidFill>
                    <a:latin typeface="Cambria Math" panose="02040503050406030204" pitchFamily="18" charset="0"/>
                  </a:rPr>
                  <a:t>  to  </a:t>
                </a:r>
                <a14:m>
                  <m:oMath xmlns:m="http://schemas.openxmlformats.org/officeDocument/2006/math">
                    <m:sSup>
                      <m:sSupPr>
                        <m:ctrlPr>
                          <a:rPr lang="en-US" sz="1800" i="1">
                            <a:solidFill>
                              <a:schemeClr val="accent5"/>
                            </a:solidFill>
                            <a:latin typeface="Cambria Math" panose="02040503050406030204" pitchFamily="18" charset="0"/>
                          </a:rPr>
                        </m:ctrlPr>
                      </m:sSupPr>
                      <m:e>
                        <m:r>
                          <a:rPr lang="en-US" sz="1800" i="1">
                            <a:solidFill>
                              <a:schemeClr val="accent5"/>
                            </a:solidFill>
                            <a:latin typeface="Cambria Math" panose="02040503050406030204" pitchFamily="18" charset="0"/>
                          </a:rPr>
                          <m:t>10</m:t>
                        </m:r>
                      </m:e>
                      <m:sup>
                        <m:r>
                          <a:rPr lang="en-US" sz="1800" i="1">
                            <a:solidFill>
                              <a:schemeClr val="accent5"/>
                            </a:solidFill>
                            <a:latin typeface="Cambria Math" panose="02040503050406030204" pitchFamily="18" charset="0"/>
                          </a:rPr>
                          <m:t>6</m:t>
                        </m:r>
                      </m:sup>
                    </m:sSup>
                  </m:oMath>
                </a14:m>
                <a:r>
                  <a:rPr lang="en-US" altLang="en-US" sz="1800" dirty="0"/>
                  <a:t>. </a:t>
                </a:r>
              </a:p>
              <a:p>
                <a:pPr marL="339725" indent="-339725">
                  <a:spcBef>
                    <a:spcPts val="1800"/>
                  </a:spcBef>
                  <a:spcAft>
                    <a:spcPts val="0"/>
                  </a:spcAft>
                </a:pPr>
                <a:r>
                  <a:rPr lang="en-US" altLang="en-US" sz="1800" dirty="0"/>
                  <a:t>Governing equations for a turbulent boundary layer can be derived by representing a flow variable (</a:t>
                </a:r>
                <a14:m>
                  <m:oMath xmlns:m="http://schemas.openxmlformats.org/officeDocument/2006/math">
                    <m:r>
                      <a:rPr lang="en-US" sz="1800" i="1" smtClean="0">
                        <a:solidFill>
                          <a:schemeClr val="accent5"/>
                        </a:solidFill>
                        <a:latin typeface="Cambria Math" panose="02040503050406030204" pitchFamily="18" charset="0"/>
                      </a:rPr>
                      <m:t>𝜙</m:t>
                    </m:r>
                  </m:oMath>
                </a14:m>
                <a:r>
                  <a:rPr lang="en-US" altLang="en-US" sz="1800" dirty="0"/>
                  <a:t>) as a sum of its mean (</a:t>
                </a:r>
                <a14:m>
                  <m:oMath xmlns:m="http://schemas.openxmlformats.org/officeDocument/2006/math">
                    <m:acc>
                      <m:accPr>
                        <m:chr m:val="̅"/>
                        <m:ctrlPr>
                          <a:rPr lang="en-US" sz="1800" i="1" smtClean="0">
                            <a:solidFill>
                              <a:schemeClr val="accent5"/>
                            </a:solidFill>
                            <a:latin typeface="Cambria Math" panose="02040503050406030204" pitchFamily="18" charset="0"/>
                          </a:rPr>
                        </m:ctrlPr>
                      </m:accPr>
                      <m:e>
                        <m:r>
                          <a:rPr lang="en-US" sz="1800" i="1">
                            <a:solidFill>
                              <a:schemeClr val="accent5"/>
                            </a:solidFill>
                            <a:latin typeface="Cambria Math" panose="02040503050406030204" pitchFamily="18" charset="0"/>
                          </a:rPr>
                          <m:t>𝜙</m:t>
                        </m:r>
                      </m:e>
                    </m:acc>
                  </m:oMath>
                </a14:m>
                <a:r>
                  <a:rPr lang="en-US" altLang="en-US" sz="1800" dirty="0"/>
                  <a:t>) and instantaneous fluctuating component (</a:t>
                </a:r>
                <a14:m>
                  <m:oMath xmlns:m="http://schemas.openxmlformats.org/officeDocument/2006/math">
                    <m:r>
                      <a:rPr lang="en-US" sz="1800" i="1" dirty="0" smtClean="0">
                        <a:solidFill>
                          <a:schemeClr val="accent5"/>
                        </a:solidFill>
                        <a:latin typeface="Cambria Math" panose="02040503050406030204" pitchFamily="18" charset="0"/>
                      </a:rPr>
                      <m:t>𝜙</m:t>
                    </m:r>
                    <m:r>
                      <a:rPr lang="en-US" sz="1800" i="1" dirty="0" smtClean="0">
                        <a:solidFill>
                          <a:schemeClr val="accent5"/>
                        </a:solidFill>
                        <a:latin typeface="Cambria Math" panose="02040503050406030204" pitchFamily="18" charset="0"/>
                      </a:rPr>
                      <m:t>′</m:t>
                    </m:r>
                  </m:oMath>
                </a14:m>
                <a:r>
                  <a:rPr lang="en-US" altLang="en-US" sz="1800" dirty="0"/>
                  <a:t>), </a:t>
                </a:r>
                <a14:m>
                  <m:oMath xmlns:m="http://schemas.openxmlformats.org/officeDocument/2006/math">
                    <m:r>
                      <a:rPr lang="en-US" sz="1800" b="0" i="1" smtClean="0">
                        <a:solidFill>
                          <a:schemeClr val="accent5"/>
                        </a:solidFill>
                        <a:latin typeface="Cambria Math" panose="02040503050406030204" pitchFamily="18" charset="0"/>
                      </a:rPr>
                      <m:t>𝜙</m:t>
                    </m:r>
                    <m:r>
                      <a:rPr lang="en-US" sz="1800" b="0" i="1" smtClean="0">
                        <a:solidFill>
                          <a:schemeClr val="accent5"/>
                        </a:solidFill>
                        <a:latin typeface="Cambria Math" panose="02040503050406030204" pitchFamily="18" charset="0"/>
                      </a:rPr>
                      <m:t>=</m:t>
                    </m:r>
                    <m:acc>
                      <m:accPr>
                        <m:chr m:val="̅"/>
                        <m:ctrlPr>
                          <a:rPr lang="en-US" sz="1800" b="0" i="1" smtClean="0">
                            <a:solidFill>
                              <a:schemeClr val="accent5"/>
                            </a:solidFill>
                            <a:latin typeface="Cambria Math" panose="02040503050406030204" pitchFamily="18" charset="0"/>
                          </a:rPr>
                        </m:ctrlPr>
                      </m:accPr>
                      <m:e>
                        <m:r>
                          <a:rPr lang="en-US" sz="1800" b="0" i="1" smtClean="0">
                            <a:solidFill>
                              <a:schemeClr val="accent5"/>
                            </a:solidFill>
                            <a:latin typeface="Cambria Math" panose="02040503050406030204" pitchFamily="18" charset="0"/>
                          </a:rPr>
                          <m:t>𝜙</m:t>
                        </m:r>
                      </m:e>
                    </m:acc>
                    <m:r>
                      <a:rPr lang="en-US" sz="1800" b="0" i="1" dirty="0" smtClean="0">
                        <a:solidFill>
                          <a:schemeClr val="accent5"/>
                        </a:solidFill>
                        <a:latin typeface="Cambria Math" panose="02040503050406030204" pitchFamily="18" charset="0"/>
                      </a:rPr>
                      <m:t>+</m:t>
                    </m:r>
                    <m:r>
                      <a:rPr lang="en-US" sz="1800" b="0" i="1" dirty="0" smtClean="0">
                        <a:solidFill>
                          <a:schemeClr val="accent5"/>
                        </a:solidFill>
                        <a:latin typeface="Cambria Math" panose="02040503050406030204" pitchFamily="18" charset="0"/>
                      </a:rPr>
                      <m:t>𝜙</m:t>
                    </m:r>
                    <m:r>
                      <a:rPr lang="en-US" sz="1800" b="0" i="1" dirty="0" smtClean="0">
                        <a:solidFill>
                          <a:schemeClr val="accent5"/>
                        </a:solidFill>
                        <a:latin typeface="Cambria Math" panose="02040503050406030204" pitchFamily="18" charset="0"/>
                      </a:rPr>
                      <m:t>′</m:t>
                    </m:r>
                  </m:oMath>
                </a14:m>
                <a:r>
                  <a:rPr lang="en-US" altLang="en-US" sz="1800" dirty="0"/>
                  <a:t>, and applying the classical Reynolds averaging technique. For an incompressible flow with constant properties, the turbulent boundary layer equations are:</a:t>
                </a:r>
              </a:p>
              <a:p>
                <a:pPr marL="0" indent="0">
                  <a:spcBef>
                    <a:spcPts val="0"/>
                  </a:spcBef>
                  <a:spcAft>
                    <a:spcPts val="0"/>
                  </a:spcAft>
                  <a:buNone/>
                </a:pPr>
                <a:endParaRPr lang="en-US" sz="2000" dirty="0">
                  <a:sym typeface="Monotype Sorts" pitchFamily="2" charset="2"/>
                </a:endParaRPr>
              </a:p>
            </p:txBody>
          </p:sp>
        </mc:Choice>
        <mc:Fallback xmlns="">
          <p:sp>
            <p:nvSpPr>
              <p:cNvPr id="3" name="Content Placeholder 2">
                <a:extLst>
                  <a:ext uri="{FF2B5EF4-FFF2-40B4-BE49-F238E27FC236}">
                    <a16:creationId xmlns:a16="http://schemas.microsoft.com/office/drawing/2014/main" id="{F064077B-6ACE-486C-9457-DB1AEB75D94A}"/>
                  </a:ext>
                </a:extLst>
              </p:cNvPr>
              <p:cNvSpPr>
                <a:spLocks noGrp="1" noRot="1" noChangeAspect="1" noMove="1" noResize="1" noEditPoints="1" noAdjustHandles="1" noChangeArrowheads="1" noChangeShapeType="1" noTextEdit="1"/>
              </p:cNvSpPr>
              <p:nvPr>
                <p:ph type="body" sz="quarter" idx="13"/>
              </p:nvPr>
            </p:nvSpPr>
            <p:spPr>
              <a:xfrm>
                <a:off x="609599" y="838200"/>
                <a:ext cx="10972799" cy="1676400"/>
              </a:xfrm>
              <a:blipFill>
                <a:blip r:embed="rId4"/>
                <a:stretch>
                  <a:fillRect l="-333" t="-3636"/>
                </a:stretch>
              </a:blipFill>
            </p:spPr>
            <p:txBody>
              <a:bodyPr/>
              <a:lstStyle/>
              <a:p>
                <a:r>
                  <a:rPr lang="en-US">
                    <a:noFill/>
                  </a:rPr>
                  <a:t> </a:t>
                </a:r>
              </a:p>
            </p:txBody>
          </p:sp>
        </mc:Fallback>
      </mc:AlternateContent>
      <p:sp>
        <p:nvSpPr>
          <p:cNvPr id="16" name="Rectangle 15">
            <a:extLst>
              <a:ext uri="{FF2B5EF4-FFF2-40B4-BE49-F238E27FC236}">
                <a16:creationId xmlns:a16="http://schemas.microsoft.com/office/drawing/2014/main" id="{14EA48F1-4150-4937-8A8C-F1D7C8366F24}"/>
              </a:ext>
            </a:extLst>
          </p:cNvPr>
          <p:cNvSpPr/>
          <p:nvPr/>
        </p:nvSpPr>
        <p:spPr>
          <a:xfrm>
            <a:off x="5621154" y="4367384"/>
            <a:ext cx="515729" cy="738016"/>
          </a:xfrm>
          <a:prstGeom prst="rect">
            <a:avLst/>
          </a:prstGeom>
          <a:ln w="19050">
            <a:solidFill>
              <a:schemeClr val="accent5"/>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cxnSp>
        <p:nvCxnSpPr>
          <p:cNvPr id="17" name="Straight Arrow Connector 16">
            <a:extLst>
              <a:ext uri="{FF2B5EF4-FFF2-40B4-BE49-F238E27FC236}">
                <a16:creationId xmlns:a16="http://schemas.microsoft.com/office/drawing/2014/main" id="{18A00C0C-AC11-40DD-BB19-1E10CA4CBCD7}"/>
              </a:ext>
            </a:extLst>
          </p:cNvPr>
          <p:cNvCxnSpPr>
            <a:cxnSpLocks/>
          </p:cNvCxnSpPr>
          <p:nvPr/>
        </p:nvCxnSpPr>
        <p:spPr>
          <a:xfrm flipH="1">
            <a:off x="6314173" y="4724400"/>
            <a:ext cx="2030930" cy="0"/>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B81C156-F9BC-4D16-BC5B-95DED4940625}"/>
              </a:ext>
            </a:extLst>
          </p:cNvPr>
          <p:cNvSpPr txBox="1"/>
          <p:nvPr/>
        </p:nvSpPr>
        <p:spPr>
          <a:xfrm>
            <a:off x="8441050" y="4350603"/>
            <a:ext cx="3234394" cy="830997"/>
          </a:xfrm>
          <a:prstGeom prst="rect">
            <a:avLst/>
          </a:prstGeom>
          <a:noFill/>
        </p:spPr>
        <p:txBody>
          <a:bodyPr wrap="square" rtlCol="0">
            <a:spAutoFit/>
          </a:bodyPr>
          <a:lstStyle/>
          <a:p>
            <a:r>
              <a:rPr lang="en-US" sz="1600">
                <a:solidFill>
                  <a:schemeClr val="accent5"/>
                </a:solidFill>
              </a:rPr>
              <a:t>This term is assumed to be small across the boundary layer (~0.4% of freestream dynamic pressure)</a:t>
            </a:r>
          </a:p>
        </p:txBody>
      </p:sp>
      <p:sp>
        <p:nvSpPr>
          <p:cNvPr id="19" name="Rectangle 18">
            <a:extLst>
              <a:ext uri="{FF2B5EF4-FFF2-40B4-BE49-F238E27FC236}">
                <a16:creationId xmlns:a16="http://schemas.microsoft.com/office/drawing/2014/main" id="{CBE0C85C-350A-40A3-813A-470A4A82ECDE}"/>
              </a:ext>
            </a:extLst>
          </p:cNvPr>
          <p:cNvSpPr/>
          <p:nvPr/>
        </p:nvSpPr>
        <p:spPr>
          <a:xfrm>
            <a:off x="7007192" y="3581400"/>
            <a:ext cx="621909" cy="454464"/>
          </a:xfrm>
          <a:prstGeom prst="rect">
            <a:avLst/>
          </a:prstGeom>
          <a:ln w="19050">
            <a:solidFill>
              <a:schemeClr val="accent5"/>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cxnSp>
        <p:nvCxnSpPr>
          <p:cNvPr id="20" name="Straight Arrow Connector 19">
            <a:extLst>
              <a:ext uri="{FF2B5EF4-FFF2-40B4-BE49-F238E27FC236}">
                <a16:creationId xmlns:a16="http://schemas.microsoft.com/office/drawing/2014/main" id="{88A720F2-0A32-4620-B6FC-8F71A99D1A98}"/>
              </a:ext>
            </a:extLst>
          </p:cNvPr>
          <p:cNvCxnSpPr>
            <a:cxnSpLocks/>
          </p:cNvCxnSpPr>
          <p:nvPr/>
        </p:nvCxnSpPr>
        <p:spPr>
          <a:xfrm flipH="1">
            <a:off x="7758443" y="3479876"/>
            <a:ext cx="519283" cy="190099"/>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20CEF3B-E3C5-4A9A-B231-D696BFF8AD80}"/>
              </a:ext>
            </a:extLst>
          </p:cNvPr>
          <p:cNvSpPr txBox="1"/>
          <p:nvPr/>
        </p:nvSpPr>
        <p:spPr>
          <a:xfrm>
            <a:off x="8259079" y="3276600"/>
            <a:ext cx="2230238" cy="338554"/>
          </a:xfrm>
          <a:prstGeom prst="rect">
            <a:avLst/>
          </a:prstGeom>
          <a:noFill/>
        </p:spPr>
        <p:txBody>
          <a:bodyPr wrap="square" rtlCol="0">
            <a:spAutoFit/>
          </a:bodyPr>
          <a:lstStyle/>
          <a:p>
            <a:r>
              <a:rPr lang="en-US" sz="1600">
                <a:solidFill>
                  <a:schemeClr val="accent5"/>
                </a:solidFill>
              </a:rPr>
              <a:t>Reynold’s stress term</a:t>
            </a:r>
          </a:p>
        </p:txBody>
      </p:sp>
      <p:sp>
        <p:nvSpPr>
          <p:cNvPr id="4" name="Slide Number Placeholder 3">
            <a:extLst>
              <a:ext uri="{FF2B5EF4-FFF2-40B4-BE49-F238E27FC236}">
                <a16:creationId xmlns:a16="http://schemas.microsoft.com/office/drawing/2014/main" id="{A0EFEECD-86AC-421B-B494-084015FFDE88}"/>
              </a:ext>
            </a:extLst>
          </p:cNvPr>
          <p:cNvSpPr>
            <a:spLocks noGrp="1"/>
          </p:cNvSpPr>
          <p:nvPr>
            <p:ph type="sldNum" sz="quarter" idx="11"/>
          </p:nvPr>
        </p:nvSpPr>
        <p:spPr/>
        <p:txBody>
          <a:bodyPr/>
          <a:lstStyle/>
          <a:p>
            <a:fld id="{F0D23093-2AB0-F74C-B865-1A12A15B650E}" type="slidenum">
              <a:rPr lang="en-US" smtClean="0"/>
              <a:pPr/>
              <a:t>11</a:t>
            </a:fld>
            <a:endParaRPr lang="en-US"/>
          </a:p>
        </p:txBody>
      </p:sp>
    </p:spTree>
    <p:extLst>
      <p:ext uri="{BB962C8B-B14F-4D97-AF65-F5344CB8AC3E}">
        <p14:creationId xmlns:p14="http://schemas.microsoft.com/office/powerpoint/2010/main" val="23158416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Turbulent Boundary Layer Equations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1066800"/>
                <a:ext cx="10972799" cy="762000"/>
              </a:xfrm>
            </p:spPr>
            <p:txBody>
              <a:bodyPr>
                <a:noAutofit/>
              </a:bodyPr>
              <a:lstStyle/>
              <a:p>
                <a:pPr marL="339725" indent="-339725">
                  <a:spcBef>
                    <a:spcPts val="0"/>
                  </a:spcBef>
                  <a:spcAft>
                    <a:spcPts val="0"/>
                  </a:spcAft>
                </a:pPr>
                <a:r>
                  <a:rPr lang="en-US" sz="1800"/>
                  <a:t>Extra terms appearing in the momentum and energy equations, </a:t>
                </a:r>
                <a14:m>
                  <m:oMath xmlns:m="http://schemas.openxmlformats.org/officeDocument/2006/math">
                    <m:acc>
                      <m:accPr>
                        <m:chr m:val="̅"/>
                        <m:ctrlPr>
                          <a:rPr lang="en-US" altLang="en-US" sz="1800" i="1" smtClean="0">
                            <a:solidFill>
                              <a:schemeClr val="accent5"/>
                            </a:solidFill>
                            <a:latin typeface="Cambria Math" panose="02040503050406030204" pitchFamily="18" charset="0"/>
                          </a:rPr>
                        </m:ctrlPr>
                      </m:accPr>
                      <m:e>
                        <m:sSup>
                          <m:sSupPr>
                            <m:ctrlPr>
                              <a:rPr lang="en-US" altLang="en-US" sz="1800" i="1">
                                <a:solidFill>
                                  <a:schemeClr val="accent5"/>
                                </a:solidFill>
                                <a:latin typeface="Cambria Math" panose="02040503050406030204" pitchFamily="18" charset="0"/>
                              </a:rPr>
                            </m:ctrlPr>
                          </m:sSupPr>
                          <m:e>
                            <m:r>
                              <a:rPr lang="en-US" altLang="en-US" sz="1800" i="1">
                                <a:solidFill>
                                  <a:schemeClr val="accent5"/>
                                </a:solidFill>
                                <a:latin typeface="Cambria Math" panose="02040503050406030204" pitchFamily="18" charset="0"/>
                              </a:rPr>
                              <m:t>𝑢</m:t>
                            </m:r>
                          </m:e>
                          <m:sup>
                            <m:r>
                              <a:rPr lang="en-US" altLang="en-US" sz="1800" i="1">
                                <a:solidFill>
                                  <a:schemeClr val="accent5"/>
                                </a:solidFill>
                                <a:latin typeface="Cambria Math" panose="02040503050406030204" pitchFamily="18" charset="0"/>
                              </a:rPr>
                              <m:t>′</m:t>
                            </m:r>
                          </m:sup>
                        </m:sSup>
                        <m:sSup>
                          <m:sSupPr>
                            <m:ctrlPr>
                              <a:rPr lang="en-US" altLang="en-US" sz="1800" i="1">
                                <a:solidFill>
                                  <a:schemeClr val="accent5"/>
                                </a:solidFill>
                                <a:latin typeface="Cambria Math" panose="02040503050406030204" pitchFamily="18" charset="0"/>
                              </a:rPr>
                            </m:ctrlPr>
                          </m:sSupPr>
                          <m:e>
                            <m:r>
                              <a:rPr lang="en-US" altLang="en-US" sz="1800" i="1">
                                <a:solidFill>
                                  <a:schemeClr val="accent5"/>
                                </a:solidFill>
                                <a:latin typeface="Cambria Math" panose="02040503050406030204" pitchFamily="18" charset="0"/>
                              </a:rPr>
                              <m:t>𝑣</m:t>
                            </m:r>
                          </m:e>
                          <m:sup>
                            <m:r>
                              <a:rPr lang="en-US" altLang="en-US" sz="1800" i="1">
                                <a:solidFill>
                                  <a:schemeClr val="accent5"/>
                                </a:solidFill>
                                <a:latin typeface="Cambria Math" panose="02040503050406030204" pitchFamily="18" charset="0"/>
                              </a:rPr>
                              <m:t>′</m:t>
                            </m:r>
                          </m:sup>
                        </m:sSup>
                      </m:e>
                    </m:acc>
                  </m:oMath>
                </a14:m>
                <a:r>
                  <a:rPr lang="en-US" sz="1800">
                    <a:solidFill>
                      <a:schemeClr val="accent5"/>
                    </a:solidFill>
                  </a:rPr>
                  <a:t> </a:t>
                </a:r>
                <a:r>
                  <a:rPr lang="en-US" sz="1800"/>
                  <a:t>and </a:t>
                </a:r>
                <a14:m>
                  <m:oMath xmlns:m="http://schemas.openxmlformats.org/officeDocument/2006/math">
                    <m:acc>
                      <m:accPr>
                        <m:chr m:val="̅"/>
                        <m:ctrlPr>
                          <a:rPr lang="en-US" altLang="en-US" sz="1800" i="1" smtClean="0">
                            <a:solidFill>
                              <a:schemeClr val="accent5"/>
                            </a:solidFill>
                            <a:latin typeface="Cambria Math" panose="02040503050406030204" pitchFamily="18" charset="0"/>
                          </a:rPr>
                        </m:ctrlPr>
                      </m:accPr>
                      <m:e>
                        <m:sSup>
                          <m:sSupPr>
                            <m:ctrlPr>
                              <a:rPr lang="en-US" altLang="en-US" sz="1800" i="1" smtClean="0">
                                <a:solidFill>
                                  <a:schemeClr val="accent5"/>
                                </a:solidFill>
                                <a:latin typeface="Cambria Math" panose="02040503050406030204" pitchFamily="18" charset="0"/>
                              </a:rPr>
                            </m:ctrlPr>
                          </m:sSupPr>
                          <m:e>
                            <m:r>
                              <a:rPr lang="en-US" altLang="en-US" sz="1800" i="1">
                                <a:solidFill>
                                  <a:schemeClr val="accent5"/>
                                </a:solidFill>
                                <a:latin typeface="Cambria Math" panose="02040503050406030204" pitchFamily="18" charset="0"/>
                              </a:rPr>
                              <m:t>𝑣</m:t>
                            </m:r>
                          </m:e>
                          <m:sup>
                            <m:r>
                              <a:rPr lang="en-US" altLang="en-US" sz="1800" i="1">
                                <a:solidFill>
                                  <a:schemeClr val="accent5"/>
                                </a:solidFill>
                                <a:latin typeface="Cambria Math" panose="02040503050406030204" pitchFamily="18" charset="0"/>
                              </a:rPr>
                              <m:t>′</m:t>
                            </m:r>
                          </m:sup>
                        </m:sSup>
                        <m:r>
                          <a:rPr lang="en-US" altLang="en-US" sz="1800" i="1">
                            <a:solidFill>
                              <a:schemeClr val="accent5"/>
                            </a:solidFill>
                            <a:latin typeface="Cambria Math" panose="02040503050406030204" pitchFamily="18" charset="0"/>
                          </a:rPr>
                          <m:t>𝑇</m:t>
                        </m:r>
                        <m:r>
                          <a:rPr lang="en-US" altLang="en-US" sz="1800" i="1">
                            <a:solidFill>
                              <a:schemeClr val="accent5"/>
                            </a:solidFill>
                            <a:latin typeface="Cambria Math" panose="02040503050406030204" pitchFamily="18" charset="0"/>
                          </a:rPr>
                          <m:t>′</m:t>
                        </m:r>
                      </m:e>
                    </m:acc>
                  </m:oMath>
                </a14:m>
                <a:r>
                  <a:rPr lang="en-US" sz="1800"/>
                  <a:t>, represent contributions of turbulent mixing to the total shear stress and total heat flux: </a:t>
                </a:r>
                <a:endParaRPr lang="en-US" altLang="en-US" sz="1800"/>
              </a:p>
              <a:p>
                <a:pPr marL="0" indent="0">
                  <a:spcBef>
                    <a:spcPts val="0"/>
                  </a:spcBef>
                  <a:spcAft>
                    <a:spcPts val="0"/>
                  </a:spcAft>
                  <a:buNone/>
                </a:pPr>
                <a:endParaRPr lang="en-US" sz="2000">
                  <a:sym typeface="Monotype Sorts" pitchFamily="2" charset="2"/>
                </a:endParaRPr>
              </a:p>
            </p:txBody>
          </p:sp>
        </mc:Choice>
        <mc:Fallback xmlns="">
          <p:sp>
            <p:nvSpPr>
              <p:cNvPr id="3" name="Content Placeholder 2">
                <a:extLst>
                  <a:ext uri="{FF2B5EF4-FFF2-40B4-BE49-F238E27FC236}">
                    <a16:creationId xmlns:a16="http://schemas.microsoft.com/office/drawing/2014/main" id="{F064077B-6ACE-486C-9457-DB1AEB75D94A}"/>
                  </a:ext>
                </a:extLst>
              </p:cNvPr>
              <p:cNvSpPr>
                <a:spLocks noGrp="1" noRot="1" noChangeAspect="1" noMove="1" noResize="1" noEditPoints="1" noAdjustHandles="1" noChangeArrowheads="1" noChangeShapeType="1" noTextEdit="1"/>
              </p:cNvSpPr>
              <p:nvPr>
                <p:ph type="body" sz="quarter" idx="13"/>
              </p:nvPr>
            </p:nvSpPr>
            <p:spPr>
              <a:xfrm>
                <a:off x="609599" y="1066800"/>
                <a:ext cx="10972799" cy="762000"/>
              </a:xfrm>
              <a:blipFill>
                <a:blip r:embed="rId3"/>
                <a:stretch>
                  <a:fillRect l="-333" t="-48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B098C9F6-0219-4365-82CF-AC596057A2A6}"/>
                  </a:ext>
                </a:extLst>
              </p:cNvPr>
              <p:cNvSpPr/>
              <p:nvPr/>
            </p:nvSpPr>
            <p:spPr>
              <a:xfrm>
                <a:off x="4506710" y="1828800"/>
                <a:ext cx="3178581" cy="1669997"/>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𝜏</m:t>
                          </m:r>
                        </m:e>
                        <m:sub>
                          <m:r>
                            <a:rPr lang="en-US" i="1">
                              <a:latin typeface="Cambria Math" panose="02040503050406030204" pitchFamily="18" charset="0"/>
                            </a:rPr>
                            <m:t>𝑡𝑜𝑡</m:t>
                          </m:r>
                        </m:sub>
                      </m:sSub>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𝜇</m:t>
                          </m:r>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i="1">
                              <a:latin typeface="Cambria Math" panose="02040503050406030204" pitchFamily="18" charset="0"/>
                            </a:rPr>
                            <m:t>−</m:t>
                          </m:r>
                          <m:r>
                            <a:rPr lang="en-US" i="1">
                              <a:latin typeface="Cambria Math" panose="02040503050406030204" pitchFamily="18" charset="0"/>
                            </a:rPr>
                            <m:t>𝜌</m:t>
                          </m:r>
                          <m:acc>
                            <m:accPr>
                              <m:chr m:val="̅"/>
                              <m:ctrlPr>
                                <a:rPr lang="en-US" altLang="en-US" i="1">
                                  <a:latin typeface="Cambria Math" panose="02040503050406030204" pitchFamily="18" charset="0"/>
                                </a:rPr>
                              </m:ctrlPr>
                            </m:accPr>
                            <m:e>
                              <m:sSup>
                                <m:sSupPr>
                                  <m:ctrlPr>
                                    <a:rPr lang="en-US" altLang="en-US" i="1">
                                      <a:latin typeface="Cambria Math" panose="02040503050406030204" pitchFamily="18" charset="0"/>
                                    </a:rPr>
                                  </m:ctrlPr>
                                </m:sSupPr>
                                <m:e>
                                  <m:r>
                                    <a:rPr lang="en-US" altLang="en-US" i="1">
                                      <a:latin typeface="Cambria Math" panose="02040503050406030204" pitchFamily="18" charset="0"/>
                                    </a:rPr>
                                    <m:t>𝑢</m:t>
                                  </m:r>
                                </m:e>
                                <m:sup>
                                  <m:r>
                                    <a:rPr lang="en-US" altLang="en-US" i="1">
                                      <a:latin typeface="Cambria Math" panose="02040503050406030204" pitchFamily="18" charset="0"/>
                                    </a:rPr>
                                    <m:t>′</m:t>
                                  </m:r>
                                </m:sup>
                              </m:sSup>
                              <m:sSup>
                                <m:sSupPr>
                                  <m:ctrlPr>
                                    <a:rPr lang="en-US" altLang="en-US" i="1">
                                      <a:latin typeface="Cambria Math" panose="02040503050406030204" pitchFamily="18" charset="0"/>
                                    </a:rPr>
                                  </m:ctrlPr>
                                </m:sSupPr>
                                <m:e>
                                  <m:r>
                                    <a:rPr lang="en-US" altLang="en-US" i="1">
                                      <a:latin typeface="Cambria Math" panose="02040503050406030204" pitchFamily="18" charset="0"/>
                                    </a:rPr>
                                    <m:t>𝑣</m:t>
                                  </m:r>
                                </m:e>
                                <m:sup>
                                  <m:r>
                                    <a:rPr lang="en-US" altLang="en-US" i="1">
                                      <a:latin typeface="Cambria Math" panose="02040503050406030204" pitchFamily="18" charset="0"/>
                                    </a:rPr>
                                    <m:t>′</m:t>
                                  </m:r>
                                </m:sup>
                              </m:sSup>
                            </m:e>
                          </m:acc>
                        </m:e>
                      </m:d>
                    </m:oMath>
                  </m:oMathPara>
                </a14:m>
                <a:endParaRPr lang="en-US" i="1">
                  <a:latin typeface="Cambria Math" panose="02040503050406030204" pitchFamily="18" charset="0"/>
                </a:endParaRPr>
              </a:p>
              <a:p>
                <a:endParaRPr lang="en-US"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𝑞</m:t>
                          </m:r>
                        </m:e>
                        <m:sub>
                          <m:r>
                            <a:rPr lang="en-US" i="1">
                              <a:latin typeface="Cambria Math" panose="02040503050406030204" pitchFamily="18" charset="0"/>
                            </a:rPr>
                            <m:t>𝑡𝑜𝑡</m:t>
                          </m:r>
                        </m:sub>
                        <m:sup>
                          <m:r>
                            <a:rPr lang="en-US" i="1">
                              <a:latin typeface="Cambria Math" panose="02040503050406030204" pitchFamily="18" charset="0"/>
                            </a:rPr>
                            <m:t>′′</m:t>
                          </m:r>
                        </m:sup>
                      </m:sSubSup>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𝑘</m:t>
                          </m:r>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𝑇</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i="1">
                              <a:latin typeface="Cambria Math" panose="02040503050406030204" pitchFamily="18" charset="0"/>
                            </a:rPr>
                            <m:t>−</m:t>
                          </m:r>
                          <m:r>
                            <a:rPr lang="en-US" i="1">
                              <a:latin typeface="Cambria Math" panose="02040503050406030204" pitchFamily="18" charset="0"/>
                            </a:rPr>
                            <m:t>𝜌</m:t>
                          </m:r>
                          <m:sSub>
                            <m:sSubPr>
                              <m:ctrlPr>
                                <a:rPr lang="en-US"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𝑝</m:t>
                              </m:r>
                            </m:sub>
                          </m:sSub>
                          <m:acc>
                            <m:accPr>
                              <m:chr m:val="̅"/>
                              <m:ctrlPr>
                                <a:rPr lang="en-US" altLang="en-US" i="1">
                                  <a:latin typeface="Cambria Math" panose="02040503050406030204" pitchFamily="18" charset="0"/>
                                </a:rPr>
                              </m:ctrlPr>
                            </m:accPr>
                            <m:e>
                              <m:sSup>
                                <m:sSupPr>
                                  <m:ctrlPr>
                                    <a:rPr lang="en-US" altLang="en-US" i="1">
                                      <a:latin typeface="Cambria Math" panose="02040503050406030204" pitchFamily="18" charset="0"/>
                                    </a:rPr>
                                  </m:ctrlPr>
                                </m:sSupPr>
                                <m:e>
                                  <m:r>
                                    <a:rPr lang="en-US" altLang="en-US" i="1">
                                      <a:latin typeface="Cambria Math" panose="02040503050406030204" pitchFamily="18" charset="0"/>
                                    </a:rPr>
                                    <m:t>𝑣</m:t>
                                  </m:r>
                                </m:e>
                                <m:sup>
                                  <m:r>
                                    <a:rPr lang="en-US" altLang="en-US" i="1">
                                      <a:latin typeface="Cambria Math" panose="02040503050406030204" pitchFamily="18" charset="0"/>
                                    </a:rPr>
                                    <m:t>′</m:t>
                                  </m:r>
                                </m:sup>
                              </m:sSup>
                              <m:r>
                                <a:rPr lang="en-US" altLang="en-US" i="1">
                                  <a:latin typeface="Cambria Math" panose="02040503050406030204" pitchFamily="18" charset="0"/>
                                </a:rPr>
                                <m:t>𝑇</m:t>
                              </m:r>
                              <m:r>
                                <a:rPr lang="en-US" altLang="en-US" i="1">
                                  <a:latin typeface="Cambria Math" panose="02040503050406030204" pitchFamily="18" charset="0"/>
                                </a:rPr>
                                <m:t>′</m:t>
                              </m:r>
                            </m:e>
                          </m:acc>
                        </m:e>
                      </m:d>
                    </m:oMath>
                  </m:oMathPara>
                </a14:m>
                <a:endParaRPr lang="en-US" i="1">
                  <a:latin typeface="Cambria Math" panose="02040503050406030204" pitchFamily="18" charset="0"/>
                </a:endParaRPr>
              </a:p>
            </p:txBody>
          </p:sp>
        </mc:Choice>
        <mc:Fallback xmlns="">
          <p:sp>
            <p:nvSpPr>
              <p:cNvPr id="11" name="Rectangle 10">
                <a:extLst>
                  <a:ext uri="{FF2B5EF4-FFF2-40B4-BE49-F238E27FC236}">
                    <a16:creationId xmlns:a16="http://schemas.microsoft.com/office/drawing/2014/main" id="{B098C9F6-0219-4365-82CF-AC596057A2A6}"/>
                  </a:ext>
                </a:extLst>
              </p:cNvPr>
              <p:cNvSpPr>
                <a:spLocks noRot="1" noChangeAspect="1" noMove="1" noResize="1" noEditPoints="1" noAdjustHandles="1" noChangeArrowheads="1" noChangeShapeType="1" noTextEdit="1"/>
              </p:cNvSpPr>
              <p:nvPr/>
            </p:nvSpPr>
            <p:spPr>
              <a:xfrm>
                <a:off x="4506710" y="1828800"/>
                <a:ext cx="3178581" cy="1669997"/>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Content Placeholder 2">
                <a:extLst>
                  <a:ext uri="{FF2B5EF4-FFF2-40B4-BE49-F238E27FC236}">
                    <a16:creationId xmlns:a16="http://schemas.microsoft.com/office/drawing/2014/main" id="{32E91312-C412-476D-AB9C-CED17878D6C4}"/>
                  </a:ext>
                </a:extLst>
              </p:cNvPr>
              <p:cNvSpPr txBox="1">
                <a:spLocks/>
              </p:cNvSpPr>
              <p:nvPr/>
            </p:nvSpPr>
            <p:spPr>
              <a:xfrm>
                <a:off x="614765" y="3792498"/>
                <a:ext cx="10972802" cy="1312902"/>
              </a:xfrm>
              <a:prstGeom prst="rect">
                <a:avLst/>
              </a:prstGeom>
            </p:spPr>
            <p:txBody>
              <a:bodyPr vert="horz" lIns="91440" tIns="45720" rIns="91440" bIns="45720" rtlCol="0">
                <a:noAutofit/>
              </a:bodyPr>
              <a:lstStyle>
                <a:lvl1pPr marL="339725" marR="0" indent="-339725" fontAlgn="auto">
                  <a:lnSpc>
                    <a:spcPct val="90000"/>
                  </a:lnSpc>
                  <a:spcBef>
                    <a:spcPts val="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spcBef>
                    <a:spcPts val="1200"/>
                  </a:spcBef>
                </a:pPr>
                <a:r>
                  <a:rPr lang="en-US"/>
                  <a:t>These expressions confirm that transport rates of momentum and heat are enhanced by the presence of turbulence.</a:t>
                </a:r>
              </a:p>
              <a:p>
                <a:pPr>
                  <a:spcBef>
                    <a:spcPts val="1200"/>
                  </a:spcBef>
                </a:pPr>
                <a14:m>
                  <m:oMath xmlns:m="http://schemas.openxmlformats.org/officeDocument/2006/math">
                    <m:acc>
                      <m:accPr>
                        <m:chr m:val="̅"/>
                        <m:ctrlPr>
                          <a:rPr lang="en-US" altLang="en-US" i="1" smtClean="0">
                            <a:solidFill>
                              <a:schemeClr val="accent5"/>
                            </a:solidFill>
                            <a:latin typeface="Cambria Math" panose="02040503050406030204" pitchFamily="18" charset="0"/>
                          </a:rPr>
                        </m:ctrlPr>
                      </m:accPr>
                      <m:e>
                        <m:sSup>
                          <m:sSupPr>
                            <m:ctrlPr>
                              <a:rPr lang="en-US" altLang="en-US" i="1">
                                <a:solidFill>
                                  <a:schemeClr val="accent5"/>
                                </a:solidFill>
                                <a:latin typeface="Cambria Math" panose="02040503050406030204" pitchFamily="18" charset="0"/>
                              </a:rPr>
                            </m:ctrlPr>
                          </m:sSupPr>
                          <m:e>
                            <m:r>
                              <a:rPr lang="en-US" altLang="en-US">
                                <a:solidFill>
                                  <a:schemeClr val="accent5"/>
                                </a:solidFill>
                                <a:latin typeface="Cambria Math" panose="02040503050406030204" pitchFamily="18" charset="0"/>
                              </a:rPr>
                              <m:t>𝑢</m:t>
                            </m:r>
                          </m:e>
                          <m:sup>
                            <m:r>
                              <a:rPr lang="en-US" altLang="en-US">
                                <a:solidFill>
                                  <a:schemeClr val="accent5"/>
                                </a:solidFill>
                                <a:latin typeface="Cambria Math" panose="02040503050406030204" pitchFamily="18" charset="0"/>
                              </a:rPr>
                              <m:t>′</m:t>
                            </m:r>
                          </m:sup>
                        </m:sSup>
                        <m:sSup>
                          <m:sSupPr>
                            <m:ctrlPr>
                              <a:rPr lang="en-US" altLang="en-US" i="1">
                                <a:solidFill>
                                  <a:schemeClr val="accent5"/>
                                </a:solidFill>
                                <a:latin typeface="Cambria Math" panose="02040503050406030204" pitchFamily="18" charset="0"/>
                              </a:rPr>
                            </m:ctrlPr>
                          </m:sSupPr>
                          <m:e>
                            <m:r>
                              <a:rPr lang="en-US" altLang="en-US">
                                <a:solidFill>
                                  <a:schemeClr val="accent5"/>
                                </a:solidFill>
                                <a:latin typeface="Cambria Math" panose="02040503050406030204" pitchFamily="18" charset="0"/>
                              </a:rPr>
                              <m:t>𝑣</m:t>
                            </m:r>
                          </m:e>
                          <m:sup>
                            <m:r>
                              <a:rPr lang="en-US" altLang="en-US">
                                <a:solidFill>
                                  <a:schemeClr val="accent5"/>
                                </a:solidFill>
                                <a:latin typeface="Cambria Math" panose="02040503050406030204" pitchFamily="18" charset="0"/>
                              </a:rPr>
                              <m:t>′</m:t>
                            </m:r>
                          </m:sup>
                        </m:sSup>
                      </m:e>
                    </m:acc>
                  </m:oMath>
                </a14:m>
                <a:r>
                  <a:rPr lang="en-US"/>
                  <a:t> and </a:t>
                </a:r>
                <a14:m>
                  <m:oMath xmlns:m="http://schemas.openxmlformats.org/officeDocument/2006/math">
                    <m:acc>
                      <m:accPr>
                        <m:chr m:val="̅"/>
                        <m:ctrlPr>
                          <a:rPr lang="en-US" altLang="en-US" i="1" smtClean="0">
                            <a:solidFill>
                              <a:schemeClr val="accent5"/>
                            </a:solidFill>
                            <a:latin typeface="Cambria Math" panose="02040503050406030204" pitchFamily="18" charset="0"/>
                          </a:rPr>
                        </m:ctrlPr>
                      </m:accPr>
                      <m:e>
                        <m:sSup>
                          <m:sSupPr>
                            <m:ctrlPr>
                              <a:rPr lang="en-US" altLang="en-US" i="1">
                                <a:solidFill>
                                  <a:schemeClr val="accent5"/>
                                </a:solidFill>
                                <a:latin typeface="Cambria Math" panose="02040503050406030204" pitchFamily="18" charset="0"/>
                              </a:rPr>
                            </m:ctrlPr>
                          </m:sSupPr>
                          <m:e>
                            <m:r>
                              <a:rPr lang="en-US" altLang="en-US">
                                <a:solidFill>
                                  <a:schemeClr val="accent5"/>
                                </a:solidFill>
                                <a:latin typeface="Cambria Math" panose="02040503050406030204" pitchFamily="18" charset="0"/>
                              </a:rPr>
                              <m:t>𝑣</m:t>
                            </m:r>
                          </m:e>
                          <m:sup>
                            <m:r>
                              <a:rPr lang="en-US" altLang="en-US">
                                <a:solidFill>
                                  <a:schemeClr val="accent5"/>
                                </a:solidFill>
                                <a:latin typeface="Cambria Math" panose="02040503050406030204" pitchFamily="18" charset="0"/>
                              </a:rPr>
                              <m:t>′</m:t>
                            </m:r>
                          </m:sup>
                        </m:sSup>
                        <m:r>
                          <a:rPr lang="en-US" altLang="en-US">
                            <a:solidFill>
                              <a:schemeClr val="accent5"/>
                            </a:solidFill>
                            <a:latin typeface="Cambria Math" panose="02040503050406030204" pitchFamily="18" charset="0"/>
                          </a:rPr>
                          <m:t>𝑇</m:t>
                        </m:r>
                        <m:r>
                          <a:rPr lang="en-US" altLang="en-US">
                            <a:solidFill>
                              <a:schemeClr val="accent5"/>
                            </a:solidFill>
                            <a:latin typeface="Cambria Math" panose="02040503050406030204" pitchFamily="18" charset="0"/>
                          </a:rPr>
                          <m:t>′</m:t>
                        </m:r>
                      </m:e>
                    </m:acc>
                  </m:oMath>
                </a14:m>
                <a:r>
                  <a:rPr lang="en-US">
                    <a:solidFill>
                      <a:schemeClr val="accent5"/>
                    </a:solidFill>
                  </a:rPr>
                  <a:t> </a:t>
                </a:r>
                <a:r>
                  <a:rPr lang="en-US"/>
                  <a:t>are additional unknowns which require additional modeling.</a:t>
                </a:r>
                <a:endParaRPr lang="en-US" altLang="en-US"/>
              </a:p>
              <a:p>
                <a:pPr>
                  <a:spcBef>
                    <a:spcPts val="1200"/>
                  </a:spcBef>
                </a:pPr>
                <a:endParaRPr lang="en-US">
                  <a:sym typeface="Monotype Sorts" pitchFamily="2" charset="2"/>
                </a:endParaRPr>
              </a:p>
            </p:txBody>
          </p:sp>
        </mc:Choice>
        <mc:Fallback xmlns="">
          <p:sp>
            <p:nvSpPr>
              <p:cNvPr id="12" name="Content Placeholder 2">
                <a:extLst>
                  <a:ext uri="{FF2B5EF4-FFF2-40B4-BE49-F238E27FC236}">
                    <a16:creationId xmlns:a16="http://schemas.microsoft.com/office/drawing/2014/main" id="{32E91312-C412-476D-AB9C-CED17878D6C4}"/>
                  </a:ext>
                </a:extLst>
              </p:cNvPr>
              <p:cNvSpPr txBox="1">
                <a:spLocks noRot="1" noChangeAspect="1" noMove="1" noResize="1" noEditPoints="1" noAdjustHandles="1" noChangeArrowheads="1" noChangeShapeType="1" noTextEdit="1"/>
              </p:cNvSpPr>
              <p:nvPr/>
            </p:nvSpPr>
            <p:spPr>
              <a:xfrm>
                <a:off x="614765" y="3792498"/>
                <a:ext cx="10972802" cy="1312902"/>
              </a:xfrm>
              <a:prstGeom prst="rect">
                <a:avLst/>
              </a:prstGeom>
              <a:blipFill>
                <a:blip r:embed="rId5"/>
                <a:stretch>
                  <a:fillRect l="-389" t="-416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F18E65C-0112-4BAB-AD93-0236C45FC217}"/>
              </a:ext>
            </a:extLst>
          </p:cNvPr>
          <p:cNvSpPr>
            <a:spLocks noGrp="1"/>
          </p:cNvSpPr>
          <p:nvPr>
            <p:ph type="sldNum" sz="quarter" idx="11"/>
          </p:nvPr>
        </p:nvSpPr>
        <p:spPr/>
        <p:txBody>
          <a:bodyPr/>
          <a:lstStyle/>
          <a:p>
            <a:fld id="{F0D23093-2AB0-F74C-B865-1A12A15B650E}" type="slidenum">
              <a:rPr lang="en-US" smtClean="0"/>
              <a:pPr/>
              <a:t>12</a:t>
            </a:fld>
            <a:endParaRPr lang="en-US"/>
          </a:p>
        </p:txBody>
      </p:sp>
    </p:spTree>
    <p:extLst>
      <p:ext uri="{BB962C8B-B14F-4D97-AF65-F5344CB8AC3E}">
        <p14:creationId xmlns:p14="http://schemas.microsoft.com/office/powerpoint/2010/main" val="36822499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Turbulent Boundary Layer Equations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914400"/>
                <a:ext cx="10972799" cy="914400"/>
              </a:xfrm>
            </p:spPr>
            <p:txBody>
              <a:bodyPr>
                <a:noAutofit/>
              </a:bodyPr>
              <a:lstStyle/>
              <a:p>
                <a:pPr marL="339725" indent="-339725">
                  <a:spcBef>
                    <a:spcPts val="0"/>
                  </a:spcBef>
                  <a:spcAft>
                    <a:spcPts val="0"/>
                  </a:spcAft>
                </a:pPr>
                <a:r>
                  <a:rPr lang="en-US" sz="1800"/>
                  <a:t>The most common (but not exclusive) approach to modeling these terms is the </a:t>
                </a:r>
                <a:r>
                  <a:rPr lang="en-US" sz="1800" err="1"/>
                  <a:t>Boussinesq</a:t>
                </a:r>
                <a:r>
                  <a:rPr lang="en-US" sz="1800"/>
                  <a:t> hypothesis which relates the Reynolds stress to gradients of mean flow velocity and temperature through an eddy (or turbulent) viscosity, </a:t>
                </a:r>
                <a14:m>
                  <m:oMath xmlns:m="http://schemas.openxmlformats.org/officeDocument/2006/math">
                    <m:sSub>
                      <m:sSubPr>
                        <m:ctrlPr>
                          <a:rPr lang="en-US" sz="1800" i="1" smtClean="0">
                            <a:solidFill>
                              <a:schemeClr val="accent5"/>
                            </a:solidFill>
                            <a:latin typeface="Cambria Math" panose="02040503050406030204" pitchFamily="18" charset="0"/>
                          </a:rPr>
                        </m:ctrlPr>
                      </m:sSubPr>
                      <m:e>
                        <m:r>
                          <a:rPr lang="en-US" sz="1800" i="1">
                            <a:solidFill>
                              <a:schemeClr val="accent5"/>
                            </a:solidFill>
                            <a:latin typeface="Cambria Math" panose="02040503050406030204" pitchFamily="18" charset="0"/>
                          </a:rPr>
                          <m:t>𝜇</m:t>
                        </m:r>
                      </m:e>
                      <m:sub>
                        <m:r>
                          <a:rPr lang="en-US" sz="1800" i="1">
                            <a:solidFill>
                              <a:schemeClr val="accent5"/>
                            </a:solidFill>
                            <a:latin typeface="Cambria Math" panose="02040503050406030204" pitchFamily="18" charset="0"/>
                          </a:rPr>
                          <m:t>𝑇</m:t>
                        </m:r>
                      </m:sub>
                    </m:sSub>
                    <m:r>
                      <a:rPr lang="en-US" sz="1800" i="1">
                        <a:solidFill>
                          <a:schemeClr val="accent5"/>
                        </a:solidFill>
                        <a:latin typeface="Cambria Math" panose="02040503050406030204" pitchFamily="18" charset="0"/>
                      </a:rPr>
                      <m:t>=</m:t>
                    </m:r>
                    <m:r>
                      <a:rPr lang="en-US" sz="1800" i="1">
                        <a:solidFill>
                          <a:schemeClr val="accent5"/>
                        </a:solidFill>
                        <a:latin typeface="Cambria Math" panose="02040503050406030204" pitchFamily="18" charset="0"/>
                      </a:rPr>
                      <m:t>𝜌</m:t>
                    </m:r>
                    <m:sSub>
                      <m:sSubPr>
                        <m:ctrlPr>
                          <a:rPr lang="en-US" sz="1800" i="1">
                            <a:solidFill>
                              <a:schemeClr val="accent5"/>
                            </a:solidFill>
                            <a:latin typeface="Cambria Math" panose="02040503050406030204" pitchFamily="18" charset="0"/>
                          </a:rPr>
                        </m:ctrlPr>
                      </m:sSubPr>
                      <m:e>
                        <m:r>
                          <a:rPr lang="en-US" sz="1800" i="1">
                            <a:solidFill>
                              <a:schemeClr val="accent5"/>
                            </a:solidFill>
                            <a:latin typeface="Cambria Math" panose="02040503050406030204" pitchFamily="18" charset="0"/>
                          </a:rPr>
                          <m:t>𝜈</m:t>
                        </m:r>
                      </m:e>
                      <m:sub>
                        <m:r>
                          <a:rPr lang="en-US" sz="1800" i="1">
                            <a:solidFill>
                              <a:schemeClr val="accent5"/>
                            </a:solidFill>
                            <a:latin typeface="Cambria Math" panose="02040503050406030204" pitchFamily="18" charset="0"/>
                          </a:rPr>
                          <m:t>𝑇</m:t>
                        </m:r>
                      </m:sub>
                    </m:sSub>
                  </m:oMath>
                </a14:m>
                <a:r>
                  <a:rPr lang="en-US" sz="1800"/>
                  <a:t>, and eddy diffusivity, </a:t>
                </a:r>
                <a14:m>
                  <m:oMath xmlns:m="http://schemas.openxmlformats.org/officeDocument/2006/math">
                    <m:sSub>
                      <m:sSubPr>
                        <m:ctrlPr>
                          <a:rPr lang="en-US" sz="1800" i="1" smtClean="0">
                            <a:solidFill>
                              <a:schemeClr val="accent5"/>
                            </a:solidFill>
                            <a:latin typeface="Cambria Math" panose="02040503050406030204" pitchFamily="18" charset="0"/>
                          </a:rPr>
                        </m:ctrlPr>
                      </m:sSubPr>
                      <m:e>
                        <m:r>
                          <a:rPr lang="en-US" sz="1800" i="1">
                            <a:solidFill>
                              <a:schemeClr val="accent5"/>
                            </a:solidFill>
                            <a:latin typeface="Cambria Math" panose="02040503050406030204" pitchFamily="18" charset="0"/>
                          </a:rPr>
                          <m:t>𝛼</m:t>
                        </m:r>
                      </m:e>
                      <m:sub>
                        <m:r>
                          <a:rPr lang="en-US" sz="1800" i="1">
                            <a:solidFill>
                              <a:schemeClr val="accent5"/>
                            </a:solidFill>
                            <a:latin typeface="Cambria Math" panose="02040503050406030204" pitchFamily="18" charset="0"/>
                          </a:rPr>
                          <m:t>𝑇</m:t>
                        </m:r>
                      </m:sub>
                    </m:sSub>
                  </m:oMath>
                </a14:m>
                <a:r>
                  <a:rPr lang="en-US" sz="1800"/>
                  <a:t>:</a:t>
                </a:r>
                <a:endParaRPr lang="en-US" altLang="en-US" sz="1800"/>
              </a:p>
              <a:p>
                <a:pPr marL="0" indent="0">
                  <a:spcBef>
                    <a:spcPts val="0"/>
                  </a:spcBef>
                  <a:spcAft>
                    <a:spcPts val="0"/>
                  </a:spcAft>
                  <a:buNone/>
                </a:pPr>
                <a:endParaRPr lang="en-US" sz="2000">
                  <a:sym typeface="Monotype Sorts" pitchFamily="2" charset="2"/>
                </a:endParaRPr>
              </a:p>
            </p:txBody>
          </p:sp>
        </mc:Choice>
        <mc:Fallback xmlns="">
          <p:sp>
            <p:nvSpPr>
              <p:cNvPr id="3" name="Content Placeholder 2">
                <a:extLst>
                  <a:ext uri="{FF2B5EF4-FFF2-40B4-BE49-F238E27FC236}">
                    <a16:creationId xmlns:a16="http://schemas.microsoft.com/office/drawing/2014/main" id="{F064077B-6ACE-486C-9457-DB1AEB75D94A}"/>
                  </a:ext>
                </a:extLst>
              </p:cNvPr>
              <p:cNvSpPr>
                <a:spLocks noGrp="1" noRot="1" noChangeAspect="1" noMove="1" noResize="1" noEditPoints="1" noAdjustHandles="1" noChangeArrowheads="1" noChangeShapeType="1" noTextEdit="1"/>
              </p:cNvSpPr>
              <p:nvPr>
                <p:ph type="body" sz="quarter" idx="13"/>
              </p:nvPr>
            </p:nvSpPr>
            <p:spPr>
              <a:xfrm>
                <a:off x="609599" y="914400"/>
                <a:ext cx="10972799" cy="914400"/>
              </a:xfrm>
              <a:blipFill>
                <a:blip r:embed="rId3"/>
                <a:stretch>
                  <a:fillRect l="-333" t="-6000" b="-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4D73B769-F886-4E10-9DFB-83D2F482D0E6}"/>
                  </a:ext>
                </a:extLst>
              </p:cNvPr>
              <p:cNvSpPr/>
              <p:nvPr/>
            </p:nvSpPr>
            <p:spPr>
              <a:xfrm>
                <a:off x="473404" y="2235136"/>
                <a:ext cx="4631996" cy="1255088"/>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𝜌</m:t>
                      </m:r>
                      <m:sSub>
                        <m:sSubPr>
                          <m:ctrlPr>
                            <a:rPr lang="en-US" i="1">
                              <a:latin typeface="Cambria Math" panose="02040503050406030204" pitchFamily="18" charset="0"/>
                            </a:rPr>
                          </m:ctrlPr>
                        </m:sSubPr>
                        <m:e>
                          <m:r>
                            <a:rPr lang="en-US" i="1">
                              <a:latin typeface="Cambria Math" panose="02040503050406030204" pitchFamily="18" charset="0"/>
                            </a:rPr>
                            <m:t>𝜈</m:t>
                          </m:r>
                        </m:e>
                        <m:sub>
                          <m:r>
                            <a:rPr lang="en-US" i="1">
                              <a:latin typeface="Cambria Math" panose="02040503050406030204" pitchFamily="18" charset="0"/>
                            </a:rPr>
                            <m:t>𝑇</m:t>
                          </m:r>
                        </m:sub>
                      </m:sSub>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i="1">
                          <a:latin typeface="Cambria Math" panose="02040503050406030204" pitchFamily="18" charset="0"/>
                        </a:rPr>
                        <m:t>=−</m:t>
                      </m:r>
                      <m:r>
                        <a:rPr lang="en-US" i="1">
                          <a:latin typeface="Cambria Math" panose="02040503050406030204" pitchFamily="18" charset="0"/>
                        </a:rPr>
                        <m:t>𝜌</m:t>
                      </m:r>
                      <m:acc>
                        <m:accPr>
                          <m:chr m:val="̅"/>
                          <m:ctrlPr>
                            <a:rPr lang="en-US" altLang="en-US" i="1">
                              <a:latin typeface="Cambria Math" panose="02040503050406030204" pitchFamily="18" charset="0"/>
                            </a:rPr>
                          </m:ctrlPr>
                        </m:accPr>
                        <m:e>
                          <m:sSup>
                            <m:sSupPr>
                              <m:ctrlPr>
                                <a:rPr lang="en-US" altLang="en-US" i="1">
                                  <a:latin typeface="Cambria Math" panose="02040503050406030204" pitchFamily="18" charset="0"/>
                                </a:rPr>
                              </m:ctrlPr>
                            </m:sSupPr>
                            <m:e>
                              <m:r>
                                <a:rPr lang="en-US" altLang="en-US" i="1">
                                  <a:latin typeface="Cambria Math" panose="02040503050406030204" pitchFamily="18" charset="0"/>
                                </a:rPr>
                                <m:t>𝑢</m:t>
                              </m:r>
                            </m:e>
                            <m:sup>
                              <m:r>
                                <a:rPr lang="en-US" altLang="en-US" i="1">
                                  <a:latin typeface="Cambria Math" panose="02040503050406030204" pitchFamily="18" charset="0"/>
                                </a:rPr>
                                <m:t>′</m:t>
                              </m:r>
                            </m:sup>
                          </m:sSup>
                          <m:sSup>
                            <m:sSupPr>
                              <m:ctrlPr>
                                <a:rPr lang="en-US" altLang="en-US" i="1">
                                  <a:latin typeface="Cambria Math" panose="02040503050406030204" pitchFamily="18" charset="0"/>
                                </a:rPr>
                              </m:ctrlPr>
                            </m:sSupPr>
                            <m:e>
                              <m:r>
                                <a:rPr lang="en-US" altLang="en-US" i="1">
                                  <a:latin typeface="Cambria Math" panose="02040503050406030204" pitchFamily="18" charset="0"/>
                                </a:rPr>
                                <m:t>𝑣</m:t>
                              </m:r>
                            </m:e>
                            <m:sup>
                              <m:r>
                                <a:rPr lang="en-US" altLang="en-US" i="1">
                                  <a:latin typeface="Cambria Math" panose="02040503050406030204" pitchFamily="18" charset="0"/>
                                </a:rPr>
                                <m:t>′</m:t>
                              </m:r>
                            </m:sup>
                          </m:sSup>
                        </m:e>
                      </m:acc>
                      <m:r>
                        <a:rPr lang="en-US" altLang="en-US" i="1">
                          <a:latin typeface="Cambria Math" panose="02040503050406030204" pitchFamily="18" charset="0"/>
                        </a:rPr>
                        <m:t> ⇒ </m:t>
                      </m:r>
                      <m:sSub>
                        <m:sSubPr>
                          <m:ctrlPr>
                            <a:rPr lang="en-US" i="1">
                              <a:latin typeface="Cambria Math" panose="02040503050406030204" pitchFamily="18" charset="0"/>
                            </a:rPr>
                          </m:ctrlPr>
                        </m:sSubPr>
                        <m:e>
                          <m:r>
                            <a:rPr lang="en-US" i="1">
                              <a:latin typeface="Cambria Math" panose="02040503050406030204" pitchFamily="18" charset="0"/>
                            </a:rPr>
                            <m:t>𝜏</m:t>
                          </m:r>
                        </m:e>
                        <m:sub>
                          <m:r>
                            <a:rPr lang="en-US" i="1">
                              <a:latin typeface="Cambria Math" panose="02040503050406030204" pitchFamily="18" charset="0"/>
                            </a:rPr>
                            <m:t>𝑡𝑜𝑡</m:t>
                          </m:r>
                        </m:sub>
                      </m:sSub>
                      <m:r>
                        <a:rPr lang="en-US" i="1">
                          <a:latin typeface="Cambria Math" panose="02040503050406030204" pitchFamily="18" charset="0"/>
                        </a:rPr>
                        <m:t>=</m:t>
                      </m:r>
                      <m:r>
                        <a:rPr lang="en-US" i="1">
                          <a:latin typeface="Cambria Math" panose="02040503050406030204" pitchFamily="18" charset="0"/>
                        </a:rPr>
                        <m:t>𝜌</m:t>
                      </m:r>
                      <m:d>
                        <m:dPr>
                          <m:ctrlPr>
                            <a:rPr lang="en-US" i="1">
                              <a:latin typeface="Cambria Math" panose="02040503050406030204" pitchFamily="18" charset="0"/>
                            </a:rPr>
                          </m:ctrlPr>
                        </m:dPr>
                        <m:e>
                          <m:r>
                            <a:rPr lang="en-US" i="1">
                              <a:latin typeface="Cambria Math" panose="02040503050406030204" pitchFamily="18" charset="0"/>
                            </a:rPr>
                            <m:t>𝜈</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𝜈</m:t>
                              </m:r>
                            </m:e>
                            <m:sub>
                              <m:r>
                                <a:rPr lang="en-US" i="1">
                                  <a:latin typeface="Cambria Math" panose="02040503050406030204" pitchFamily="18" charset="0"/>
                                </a:rPr>
                                <m:t>𝑇</m:t>
                              </m:r>
                            </m:sub>
                          </m:sSub>
                        </m:e>
                      </m:d>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oMath>
                  </m:oMathPara>
                </a14:m>
                <a:endParaRPr lang="en-US"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𝑇</m:t>
                          </m:r>
                        </m:sub>
                      </m:sSub>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𝑇</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i="1">
                          <a:latin typeface="Cambria Math" panose="02040503050406030204" pitchFamily="18" charset="0"/>
                        </a:rPr>
                        <m:t>=−</m:t>
                      </m:r>
                      <m:acc>
                        <m:accPr>
                          <m:chr m:val="̅"/>
                          <m:ctrlPr>
                            <a:rPr lang="en-US" altLang="en-US" i="1">
                              <a:latin typeface="Cambria Math" panose="02040503050406030204" pitchFamily="18" charset="0"/>
                            </a:rPr>
                          </m:ctrlPr>
                        </m:accPr>
                        <m:e>
                          <m:sSup>
                            <m:sSupPr>
                              <m:ctrlPr>
                                <a:rPr lang="en-US" altLang="en-US" i="1">
                                  <a:latin typeface="Cambria Math" panose="02040503050406030204" pitchFamily="18" charset="0"/>
                                </a:rPr>
                              </m:ctrlPr>
                            </m:sSupPr>
                            <m:e>
                              <m:r>
                                <a:rPr lang="en-US" altLang="en-US" i="1">
                                  <a:latin typeface="Cambria Math" panose="02040503050406030204" pitchFamily="18" charset="0"/>
                                </a:rPr>
                                <m:t>𝑣</m:t>
                              </m:r>
                            </m:e>
                            <m:sup>
                              <m:r>
                                <a:rPr lang="en-US" altLang="en-US" i="1">
                                  <a:latin typeface="Cambria Math" panose="02040503050406030204" pitchFamily="18" charset="0"/>
                                </a:rPr>
                                <m:t>′</m:t>
                              </m:r>
                            </m:sup>
                          </m:sSup>
                          <m:sSup>
                            <m:sSupPr>
                              <m:ctrlPr>
                                <a:rPr lang="en-US" altLang="en-US" i="1">
                                  <a:latin typeface="Cambria Math" panose="02040503050406030204" pitchFamily="18" charset="0"/>
                                </a:rPr>
                              </m:ctrlPr>
                            </m:sSupPr>
                            <m:e>
                              <m:r>
                                <a:rPr lang="en-US" altLang="en-US" i="1">
                                  <a:latin typeface="Cambria Math" panose="02040503050406030204" pitchFamily="18" charset="0"/>
                                </a:rPr>
                                <m:t>𝑇</m:t>
                              </m:r>
                            </m:e>
                            <m:sup>
                              <m:r>
                                <a:rPr lang="en-US" altLang="en-US" i="1">
                                  <a:latin typeface="Cambria Math" panose="02040503050406030204" pitchFamily="18" charset="0"/>
                                </a:rPr>
                                <m:t>′</m:t>
                              </m:r>
                            </m:sup>
                          </m:sSup>
                        </m:e>
                      </m:acc>
                      <m:r>
                        <a:rPr lang="en-US" altLang="en-US" i="1">
                          <a:latin typeface="Cambria Math" panose="02040503050406030204" pitchFamily="18" charset="0"/>
                        </a:rPr>
                        <m:t> ⇒ </m:t>
                      </m:r>
                      <m:sSubSup>
                        <m:sSubSupPr>
                          <m:ctrlPr>
                            <a:rPr lang="en-US" i="1">
                              <a:latin typeface="Cambria Math" panose="02040503050406030204" pitchFamily="18" charset="0"/>
                            </a:rPr>
                          </m:ctrlPr>
                        </m:sSubSupPr>
                        <m:e>
                          <m:r>
                            <a:rPr lang="en-US" i="1">
                              <a:latin typeface="Cambria Math" panose="02040503050406030204" pitchFamily="18" charset="0"/>
                            </a:rPr>
                            <m:t>𝑞</m:t>
                          </m:r>
                        </m:e>
                        <m:sub>
                          <m:r>
                            <a:rPr lang="en-US" i="1">
                              <a:latin typeface="Cambria Math" panose="02040503050406030204" pitchFamily="18" charset="0"/>
                            </a:rPr>
                            <m:t>𝑡𝑜𝑡</m:t>
                          </m:r>
                        </m:sub>
                        <m:sup>
                          <m:r>
                            <a:rPr lang="en-US" i="1">
                              <a:latin typeface="Cambria Math" panose="02040503050406030204" pitchFamily="18" charset="0"/>
                            </a:rPr>
                            <m:t>′′</m:t>
                          </m:r>
                        </m:sup>
                      </m:sSubSup>
                      <m:r>
                        <a:rPr lang="en-US" i="1">
                          <a:latin typeface="Cambria Math" panose="02040503050406030204" pitchFamily="18" charset="0"/>
                        </a:rPr>
                        <m:t>=−</m:t>
                      </m:r>
                      <m:r>
                        <a:rPr lang="en-US" i="1">
                          <a:latin typeface="Cambria Math" panose="02040503050406030204" pitchFamily="18" charset="0"/>
                        </a:rPr>
                        <m:t>𝜌</m:t>
                      </m:r>
                      <m:sSub>
                        <m:sSubPr>
                          <m:ctrlPr>
                            <a:rPr lang="en-US"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𝑝</m:t>
                          </m:r>
                        </m:sub>
                      </m:sSub>
                      <m:d>
                        <m:dPr>
                          <m:ctrlPr>
                            <a:rPr lang="en-US" i="1">
                              <a:latin typeface="Cambria Math" panose="02040503050406030204" pitchFamily="18" charset="0"/>
                            </a:rPr>
                          </m:ctrlPr>
                        </m:dPr>
                        <m:e>
                          <m:r>
                            <a:rPr lang="en-US" i="1">
                              <a:latin typeface="Cambria Math" panose="02040503050406030204" pitchFamily="18" charset="0"/>
                            </a:rPr>
                            <m:t>𝛼</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𝑇</m:t>
                              </m:r>
                            </m:sub>
                          </m:sSub>
                        </m:e>
                      </m:d>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𝑇</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oMath>
                  </m:oMathPara>
                </a14:m>
                <a:endParaRPr lang="en-US" i="1">
                  <a:latin typeface="Cambria Math" panose="02040503050406030204" pitchFamily="18" charset="0"/>
                </a:endParaRPr>
              </a:p>
            </p:txBody>
          </p:sp>
        </mc:Choice>
        <mc:Fallback xmlns="">
          <p:sp>
            <p:nvSpPr>
              <p:cNvPr id="14" name="Rectangle 13">
                <a:extLst>
                  <a:ext uri="{FF2B5EF4-FFF2-40B4-BE49-F238E27FC236}">
                    <a16:creationId xmlns:a16="http://schemas.microsoft.com/office/drawing/2014/main" id="{4D73B769-F886-4E10-9DFB-83D2F482D0E6}"/>
                  </a:ext>
                </a:extLst>
              </p:cNvPr>
              <p:cNvSpPr>
                <a:spLocks noRot="1" noChangeAspect="1" noMove="1" noResize="1" noEditPoints="1" noAdjustHandles="1" noChangeArrowheads="1" noChangeShapeType="1" noTextEdit="1"/>
              </p:cNvSpPr>
              <p:nvPr/>
            </p:nvSpPr>
            <p:spPr>
              <a:xfrm>
                <a:off x="473404" y="2235136"/>
                <a:ext cx="4631996" cy="1255088"/>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Content Placeholder 2">
                <a:extLst>
                  <a:ext uri="{FF2B5EF4-FFF2-40B4-BE49-F238E27FC236}">
                    <a16:creationId xmlns:a16="http://schemas.microsoft.com/office/drawing/2014/main" id="{227E4044-C07B-4EE1-9E39-1A8A166A3BB9}"/>
                  </a:ext>
                </a:extLst>
              </p:cNvPr>
              <p:cNvSpPr txBox="1">
                <a:spLocks/>
              </p:cNvSpPr>
              <p:nvPr/>
            </p:nvSpPr>
            <p:spPr>
              <a:xfrm>
                <a:off x="614764" y="4267200"/>
                <a:ext cx="11066489" cy="1858945"/>
              </a:xfrm>
              <a:prstGeom prst="rect">
                <a:avLst/>
              </a:prstGeom>
            </p:spPr>
            <p:txBody>
              <a:bodyPr vert="horz" lIns="91440" tIns="45720" rIns="91440" bIns="45720" rtlCol="0">
                <a:noAutofit/>
              </a:bodyPr>
              <a:lstStyle>
                <a:lvl1pPr marL="339725" marR="0" indent="-339725" fontAlgn="auto">
                  <a:lnSpc>
                    <a:spcPct val="90000"/>
                  </a:lnSpc>
                  <a:spcBef>
                    <a:spcPts val="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spcBef>
                    <a:spcPts val="1800"/>
                  </a:spcBef>
                </a:pPr>
                <a:r>
                  <a:rPr lang="en-US"/>
                  <a:t>Methodologies of determining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𝜈</m:t>
                        </m:r>
                      </m:e>
                      <m:sub>
                        <m:r>
                          <a:rPr lang="en-US">
                            <a:latin typeface="Cambria Math" panose="02040503050406030204" pitchFamily="18" charset="0"/>
                          </a:rPr>
                          <m:t>𝑇</m:t>
                        </m:r>
                      </m:sub>
                    </m:sSub>
                  </m:oMath>
                </a14:m>
                <a:r>
                  <a:rPr lang="en-US"/>
                  <a:t> and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𝛼</m:t>
                        </m:r>
                      </m:e>
                      <m:sub>
                        <m:r>
                          <a:rPr lang="en-US">
                            <a:latin typeface="Cambria Math" panose="02040503050406030204" pitchFamily="18" charset="0"/>
                          </a:rPr>
                          <m:t>𝑇</m:t>
                        </m:r>
                      </m:sub>
                    </m:sSub>
                    <m:r>
                      <a:rPr lang="en-US">
                        <a:latin typeface="Cambria Math" panose="02040503050406030204" pitchFamily="18" charset="0"/>
                      </a:rPr>
                      <m:t> </m:t>
                    </m:r>
                  </m:oMath>
                </a14:m>
                <a:r>
                  <a:rPr lang="en-US"/>
                  <a:t>are defined by the science of </a:t>
                </a:r>
                <a:r>
                  <a:rPr lang="en-US">
                    <a:solidFill>
                      <a:schemeClr val="accent5"/>
                    </a:solidFill>
                  </a:rPr>
                  <a:t>Turbulence Modeling</a:t>
                </a:r>
                <a:r>
                  <a:rPr lang="en-US"/>
                  <a:t>.</a:t>
                </a:r>
              </a:p>
              <a:p>
                <a:pPr>
                  <a:spcBef>
                    <a:spcPts val="1800"/>
                  </a:spcBef>
                </a:pPr>
                <a:r>
                  <a:rPr lang="en-US" altLang="en-US"/>
                  <a:t>In general, there is no universal turbulence model which is applicable to all types of turbulent flows, and the choice of a turbulence modeling approach depends on specific flow physics and application.</a:t>
                </a:r>
              </a:p>
              <a:p>
                <a:pPr>
                  <a:spcBef>
                    <a:spcPts val="1800"/>
                  </a:spcBef>
                </a:pPr>
                <a:r>
                  <a:rPr lang="en-US"/>
                  <a:t>Even though the turbulent boundary layer equation resembles the laminar one, we rely on experiments as well as modern-day CFD to obtain the solution.</a:t>
                </a:r>
                <a:endParaRPr lang="en-US" altLang="en-US"/>
              </a:p>
              <a:p>
                <a:pPr>
                  <a:spcBef>
                    <a:spcPts val="1800"/>
                  </a:spcBef>
                </a:pPr>
                <a:endParaRPr lang="en-US">
                  <a:sym typeface="Monotype Sorts" pitchFamily="2" charset="2"/>
                </a:endParaRPr>
              </a:p>
            </p:txBody>
          </p:sp>
        </mc:Choice>
        <mc:Fallback xmlns="">
          <p:sp>
            <p:nvSpPr>
              <p:cNvPr id="22" name="Content Placeholder 2">
                <a:extLst>
                  <a:ext uri="{FF2B5EF4-FFF2-40B4-BE49-F238E27FC236}">
                    <a16:creationId xmlns:a16="http://schemas.microsoft.com/office/drawing/2014/main" id="{227E4044-C07B-4EE1-9E39-1A8A166A3BB9}"/>
                  </a:ext>
                </a:extLst>
              </p:cNvPr>
              <p:cNvSpPr txBox="1">
                <a:spLocks noRot="1" noChangeAspect="1" noMove="1" noResize="1" noEditPoints="1" noAdjustHandles="1" noChangeArrowheads="1" noChangeShapeType="1" noTextEdit="1"/>
              </p:cNvSpPr>
              <p:nvPr/>
            </p:nvSpPr>
            <p:spPr>
              <a:xfrm>
                <a:off x="614764" y="4267200"/>
                <a:ext cx="11066489" cy="1858945"/>
              </a:xfrm>
              <a:prstGeom prst="rect">
                <a:avLst/>
              </a:prstGeom>
              <a:blipFill>
                <a:blip r:embed="rId5"/>
                <a:stretch>
                  <a:fillRect l="-386" t="-2951" b="-131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DC1B9345-2489-49C8-B4AC-1890D0CBF93E}"/>
              </a:ext>
            </a:extLst>
          </p:cNvPr>
          <p:cNvSpPr>
            <a:spLocks noGrp="1"/>
          </p:cNvSpPr>
          <p:nvPr>
            <p:ph type="sldNum" sz="quarter" idx="11"/>
          </p:nvPr>
        </p:nvSpPr>
        <p:spPr/>
        <p:txBody>
          <a:bodyPr/>
          <a:lstStyle/>
          <a:p>
            <a:fld id="{F0D23093-2AB0-F74C-B865-1A12A15B650E}" type="slidenum">
              <a:rPr lang="en-US" smtClean="0"/>
              <a:pPr/>
              <a:t>13</a:t>
            </a:fld>
            <a:endParaRPr lang="en-US"/>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9DC6E1E9-A5E3-4470-AF5A-197481B1BF93}"/>
                  </a:ext>
                </a:extLst>
              </p:cNvPr>
              <p:cNvSpPr/>
              <p:nvPr/>
            </p:nvSpPr>
            <p:spPr>
              <a:xfrm>
                <a:off x="6858000" y="1828800"/>
                <a:ext cx="5120407" cy="2067760"/>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ctrlPr>
                            <a:rPr lang="en-US" altLang="en-US" i="1" smtClean="0">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𝑣</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altLang="en-US" i="1">
                          <a:latin typeface="Cambria Math" panose="02040503050406030204" pitchFamily="18" charset="0"/>
                        </a:rPr>
                        <m:t>=0</m:t>
                      </m:r>
                    </m:oMath>
                  </m:oMathPara>
                </a14:m>
                <a:endParaRPr lang="en-US" altLang="en-US"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d>
                        <m:dPr>
                          <m:ctrlPr>
                            <a:rPr lang="en-US" altLang="en-US" i="1">
                              <a:latin typeface="Cambria Math" panose="02040503050406030204" pitchFamily="18" charset="0"/>
                            </a:rPr>
                          </m:ctrlPr>
                        </m:dPr>
                        <m:e>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𝑣</m:t>
                              </m:r>
                            </m:e>
                          </m:acc>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e>
                      </m:d>
                      <m:r>
                        <a:rPr lang="en-US" altLang="en-US" i="1">
                          <a:latin typeface="Cambria Math" panose="02040503050406030204" pitchFamily="18" charset="0"/>
                        </a:rPr>
                        <m:t>=−</m:t>
                      </m:r>
                      <m:f>
                        <m:fPr>
                          <m:ctrlPr>
                            <a:rPr lang="en-US" altLang="en-US" i="1" smtClean="0">
                              <a:latin typeface="Cambria Math" panose="02040503050406030204" pitchFamily="18" charset="0"/>
                            </a:rPr>
                          </m:ctrlPr>
                        </m:fPr>
                        <m:num>
                          <m:r>
                            <a:rPr lang="en-US" altLang="en-US" b="0" i="1" smtClean="0">
                              <a:latin typeface="Cambria Math" panose="02040503050406030204" pitchFamily="18" charset="0"/>
                            </a:rPr>
                            <m:t>1</m:t>
                          </m:r>
                        </m:num>
                        <m:den>
                          <m:r>
                            <a:rPr lang="en-US" altLang="en-US" b="0" i="1" smtClean="0">
                              <a:latin typeface="Cambria Math" panose="02040503050406030204" pitchFamily="18" charset="0"/>
                            </a:rPr>
                            <m:t>𝜌</m:t>
                          </m:r>
                        </m:den>
                      </m:f>
                      <m:f>
                        <m:fPr>
                          <m:ctrlPr>
                            <a:rPr lang="en-US" i="1">
                              <a:latin typeface="Cambria Math" panose="02040503050406030204" pitchFamily="18" charset="0"/>
                            </a:rPr>
                          </m:ctrlPr>
                        </m:fPr>
                        <m:num>
                          <m:r>
                            <a:rPr 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𝑝</m:t>
                              </m:r>
                            </m:e>
                          </m:acc>
                        </m:num>
                        <m:den>
                          <m:r>
                            <a:rPr 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num>
                        <m:den>
                          <m:r>
                            <a:rPr lang="en-US" i="1">
                              <a:latin typeface="Cambria Math" panose="02040503050406030204" pitchFamily="18" charset="0"/>
                            </a:rPr>
                            <m:t>𝜕</m:t>
                          </m:r>
                          <m:r>
                            <a:rPr lang="en-US" i="1">
                              <a:latin typeface="Cambria Math" panose="02040503050406030204" pitchFamily="18" charset="0"/>
                            </a:rPr>
                            <m:t>𝑦</m:t>
                          </m:r>
                        </m:den>
                      </m:f>
                      <m:d>
                        <m:dPr>
                          <m:ctrlPr>
                            <a:rPr lang="en-US" i="1">
                              <a:latin typeface="Cambria Math" panose="02040503050406030204" pitchFamily="18" charset="0"/>
                            </a:rPr>
                          </m:ctrlPr>
                        </m:dPr>
                        <m:e>
                          <m:d>
                            <m:dPr>
                              <m:ctrlPr>
                                <a:rPr lang="en-US" i="1">
                                  <a:latin typeface="Cambria Math" panose="02040503050406030204" pitchFamily="18" charset="0"/>
                                </a:rPr>
                              </m:ctrlPr>
                            </m:dPr>
                            <m:e>
                              <m:r>
                                <a:rPr lang="en-US" i="1">
                                  <a:latin typeface="Cambria Math" panose="02040503050406030204" pitchFamily="18" charset="0"/>
                                </a:rPr>
                                <m:t>𝜈</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𝜈</m:t>
                                  </m:r>
                                </m:e>
                                <m:sub>
                                  <m:r>
                                    <a:rPr lang="en-US" i="1">
                                      <a:latin typeface="Cambria Math" panose="02040503050406030204" pitchFamily="18" charset="0"/>
                                    </a:rPr>
                                    <m:t>𝑇</m:t>
                                  </m:r>
                                </m:sub>
                              </m:sSub>
                            </m:e>
                          </m:d>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e>
                      </m:d>
                    </m:oMath>
                  </m:oMathPara>
                </a14:m>
                <a:endParaRPr lang="en-US"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d>
                        <m:dPr>
                          <m:ctrlPr>
                            <a:rPr lang="en-US" altLang="en-US" i="1">
                              <a:latin typeface="Cambria Math" panose="02040503050406030204" pitchFamily="18" charset="0"/>
                            </a:rPr>
                          </m:ctrlPr>
                        </m:dPr>
                        <m:e>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𝑢</m:t>
                              </m:r>
                            </m:e>
                          </m:acc>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𝑇</m:t>
                                  </m:r>
                                </m:e>
                              </m:acc>
                            </m:num>
                            <m:den>
                              <m:r>
                                <a:rPr lang="en-US" alt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𝑣</m:t>
                              </m:r>
                            </m:e>
                          </m:acc>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𝑇</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e>
                      </m:d>
                      <m:r>
                        <a:rPr lang="en-US" alt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num>
                        <m:den>
                          <m:r>
                            <a:rPr lang="en-US" i="1">
                              <a:latin typeface="Cambria Math" panose="02040503050406030204" pitchFamily="18" charset="0"/>
                            </a:rPr>
                            <m:t>𝜕</m:t>
                          </m:r>
                          <m:r>
                            <a:rPr lang="en-US" i="1">
                              <a:latin typeface="Cambria Math" panose="02040503050406030204" pitchFamily="18" charset="0"/>
                            </a:rPr>
                            <m:t>𝑦</m:t>
                          </m:r>
                        </m:den>
                      </m:f>
                      <m:d>
                        <m:dPr>
                          <m:ctrlPr>
                            <a:rPr lang="en-US" i="1">
                              <a:latin typeface="Cambria Math" panose="02040503050406030204" pitchFamily="18" charset="0"/>
                            </a:rPr>
                          </m:ctrlPr>
                        </m:dPr>
                        <m:e>
                          <m:d>
                            <m:dPr>
                              <m:ctrlPr>
                                <a:rPr lang="en-US" i="1">
                                  <a:latin typeface="Cambria Math" panose="02040503050406030204" pitchFamily="18" charset="0"/>
                                </a:rPr>
                              </m:ctrlPr>
                            </m:dPr>
                            <m:e>
                              <m:r>
                                <a:rPr lang="en-US" i="1">
                                  <a:latin typeface="Cambria Math" panose="02040503050406030204" pitchFamily="18" charset="0"/>
                                </a:rPr>
                                <m:t>𝛼</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𝑇</m:t>
                                  </m:r>
                                </m:sub>
                              </m:sSub>
                            </m:e>
                          </m:d>
                          <m:f>
                            <m:fPr>
                              <m:ctrlPr>
                                <a:rPr lang="en-US" altLang="en-US" i="1">
                                  <a:latin typeface="Cambria Math" panose="02040503050406030204" pitchFamily="18" charset="0"/>
                                </a:rPr>
                              </m:ctrlPr>
                            </m:fPr>
                            <m:num>
                              <m:r>
                                <a:rPr lang="en-US" altLang="en-US" i="1">
                                  <a:latin typeface="Cambria Math" panose="02040503050406030204" pitchFamily="18" charset="0"/>
                                </a:rPr>
                                <m:t>𝜕</m:t>
                              </m:r>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𝑇</m:t>
                                  </m:r>
                                </m:e>
                              </m:acc>
                            </m:num>
                            <m:den>
                              <m:r>
                                <a:rPr lang="en-US" altLang="en-US" i="1">
                                  <a:latin typeface="Cambria Math" panose="02040503050406030204" pitchFamily="18" charset="0"/>
                                </a:rPr>
                                <m:t>𝜕</m:t>
                              </m:r>
                              <m:r>
                                <a:rPr lang="en-US" altLang="en-US" i="1">
                                  <a:latin typeface="Cambria Math" panose="02040503050406030204" pitchFamily="18" charset="0"/>
                                </a:rPr>
                                <m:t>𝑦</m:t>
                              </m:r>
                            </m:den>
                          </m:f>
                        </m:e>
                      </m:d>
                    </m:oMath>
                  </m:oMathPara>
                </a14:m>
                <a:endParaRPr lang="en-US" i="1">
                  <a:latin typeface="Cambria Math" panose="02040503050406030204" pitchFamily="18" charset="0"/>
                </a:endParaRPr>
              </a:p>
            </p:txBody>
          </p:sp>
        </mc:Choice>
        <mc:Fallback xmlns="">
          <p:sp>
            <p:nvSpPr>
              <p:cNvPr id="5" name="Rectangle 4">
                <a:extLst>
                  <a:ext uri="{FF2B5EF4-FFF2-40B4-BE49-F238E27FC236}">
                    <a16:creationId xmlns:a16="http://schemas.microsoft.com/office/drawing/2014/main" id="{9DC6E1E9-A5E3-4470-AF5A-197481B1BF93}"/>
                  </a:ext>
                </a:extLst>
              </p:cNvPr>
              <p:cNvSpPr>
                <a:spLocks noRot="1" noChangeAspect="1" noMove="1" noResize="1" noEditPoints="1" noAdjustHandles="1" noChangeArrowheads="1" noChangeShapeType="1" noTextEdit="1"/>
              </p:cNvSpPr>
              <p:nvPr/>
            </p:nvSpPr>
            <p:spPr>
              <a:xfrm>
                <a:off x="6858000" y="1828800"/>
                <a:ext cx="5120407" cy="2067760"/>
              </a:xfrm>
              <a:prstGeom prst="rect">
                <a:avLst/>
              </a:prstGeom>
              <a:blipFill>
                <a:blip r:embed="rId6"/>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6" name="Arrow: Down 5">
            <a:extLst>
              <a:ext uri="{FF2B5EF4-FFF2-40B4-BE49-F238E27FC236}">
                <a16:creationId xmlns:a16="http://schemas.microsoft.com/office/drawing/2014/main" id="{4B49B2E6-7C21-4EDF-85D5-2BB54EE0B57E}"/>
              </a:ext>
            </a:extLst>
          </p:cNvPr>
          <p:cNvSpPr/>
          <p:nvPr/>
        </p:nvSpPr>
        <p:spPr>
          <a:xfrm>
            <a:off x="2675102" y="1752600"/>
            <a:ext cx="228600" cy="3499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Down 7">
            <a:extLst>
              <a:ext uri="{FF2B5EF4-FFF2-40B4-BE49-F238E27FC236}">
                <a16:creationId xmlns:a16="http://schemas.microsoft.com/office/drawing/2014/main" id="{12EE1B4D-84C5-4023-B59D-3B078C257EA9}"/>
              </a:ext>
            </a:extLst>
          </p:cNvPr>
          <p:cNvSpPr/>
          <p:nvPr/>
        </p:nvSpPr>
        <p:spPr>
          <a:xfrm rot="16200000">
            <a:off x="5806704" y="2687686"/>
            <a:ext cx="228600" cy="3499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89BC743-5B03-4A38-B698-47B7919A8DA4}"/>
              </a:ext>
            </a:extLst>
          </p:cNvPr>
          <p:cNvSpPr/>
          <p:nvPr/>
        </p:nvSpPr>
        <p:spPr>
          <a:xfrm>
            <a:off x="7625405" y="3886200"/>
            <a:ext cx="3585597" cy="369332"/>
          </a:xfrm>
          <a:prstGeom prst="rect">
            <a:avLst/>
          </a:prstGeom>
        </p:spPr>
        <p:txBody>
          <a:bodyPr wrap="none">
            <a:spAutoFit/>
          </a:bodyPr>
          <a:lstStyle/>
          <a:p>
            <a:r>
              <a:rPr lang="en-US">
                <a:solidFill>
                  <a:schemeClr val="accent5"/>
                </a:solidFill>
              </a:rPr>
              <a:t>Turbulent Boundary Layer Equations</a:t>
            </a:r>
          </a:p>
        </p:txBody>
      </p:sp>
      <p:sp>
        <p:nvSpPr>
          <p:cNvPr id="11" name="Rectangle 10">
            <a:extLst>
              <a:ext uri="{FF2B5EF4-FFF2-40B4-BE49-F238E27FC236}">
                <a16:creationId xmlns:a16="http://schemas.microsoft.com/office/drawing/2014/main" id="{F010377A-7A7E-4AE9-BDD6-565D4BFC9E95}"/>
              </a:ext>
            </a:extLst>
          </p:cNvPr>
          <p:cNvSpPr/>
          <p:nvPr/>
        </p:nvSpPr>
        <p:spPr>
          <a:xfrm>
            <a:off x="5197707" y="1889461"/>
            <a:ext cx="1446593" cy="923330"/>
          </a:xfrm>
          <a:prstGeom prst="rect">
            <a:avLst/>
          </a:prstGeom>
        </p:spPr>
        <p:txBody>
          <a:bodyPr wrap="square">
            <a:spAutoFit/>
          </a:bodyPr>
          <a:lstStyle/>
          <a:p>
            <a:pPr algn="ctr"/>
            <a:r>
              <a:rPr lang="en-US">
                <a:solidFill>
                  <a:schemeClr val="accent4"/>
                </a:solidFill>
              </a:rPr>
              <a:t>Substituting in the BL equations</a:t>
            </a:r>
          </a:p>
        </p:txBody>
      </p:sp>
    </p:spTree>
    <p:extLst>
      <p:ext uri="{BB962C8B-B14F-4D97-AF65-F5344CB8AC3E}">
        <p14:creationId xmlns:p14="http://schemas.microsoft.com/office/powerpoint/2010/main" val="37392790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4C3A27E-3296-4A19-A3A6-0FFB75DEA32D}"/>
              </a:ext>
            </a:extLst>
          </p:cNvPr>
          <p:cNvSpPr>
            <a:spLocks noGrp="1"/>
          </p:cNvSpPr>
          <p:nvPr>
            <p:ph type="sldNum" sz="quarter" idx="11"/>
          </p:nvPr>
        </p:nvSpPr>
        <p:spPr/>
        <p:txBody>
          <a:bodyPr/>
          <a:lstStyle/>
          <a:p>
            <a:fld id="{F0D23093-2AB0-F74C-B865-1A12A15B650E}" type="slidenum">
              <a:rPr lang="en-US" smtClean="0"/>
              <a:pPr/>
              <a:t>14</a:t>
            </a:fld>
            <a:endParaRPr lang="en-US"/>
          </a:p>
        </p:txBody>
      </p:sp>
      <p:sp>
        <p:nvSpPr>
          <p:cNvPr id="3" name="Title 2">
            <a:extLst>
              <a:ext uri="{FF2B5EF4-FFF2-40B4-BE49-F238E27FC236}">
                <a16:creationId xmlns:a16="http://schemas.microsoft.com/office/drawing/2014/main" id="{93F977B6-0F01-4C1B-8CE3-0C984CC5DAEE}"/>
              </a:ext>
            </a:extLst>
          </p:cNvPr>
          <p:cNvSpPr>
            <a:spLocks noGrp="1"/>
          </p:cNvSpPr>
          <p:nvPr>
            <p:ph type="title"/>
          </p:nvPr>
        </p:nvSpPr>
        <p:spPr/>
        <p:txBody>
          <a:bodyPr/>
          <a:lstStyle/>
          <a:p>
            <a:r>
              <a:rPr lang="en-US"/>
              <a:t>Summary</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6FD11845-E301-45F8-B69B-1781C2F69249}"/>
                  </a:ext>
                </a:extLst>
              </p:cNvPr>
              <p:cNvSpPr>
                <a:spLocks noGrp="1"/>
              </p:cNvSpPr>
              <p:nvPr>
                <p:ph type="body" sz="quarter" idx="13"/>
              </p:nvPr>
            </p:nvSpPr>
            <p:spPr>
              <a:xfrm>
                <a:off x="609599" y="990600"/>
                <a:ext cx="10972799" cy="3810000"/>
              </a:xfrm>
            </p:spPr>
            <p:txBody>
              <a:bodyPr>
                <a:normAutofit/>
              </a:bodyPr>
              <a:lstStyle/>
              <a:p>
                <a:pPr>
                  <a:spcBef>
                    <a:spcPts val="1800"/>
                  </a:spcBef>
                </a:pPr>
                <a:r>
                  <a:rPr lang="en-US" sz="1800" dirty="0">
                    <a:latin typeface="+mn-lt"/>
                  </a:rPr>
                  <a:t>We learned about the thermal boundary layer region and understood the general nature of the temperature profile.</a:t>
                </a:r>
              </a:p>
              <a:p>
                <a:pPr>
                  <a:spcBef>
                    <a:spcPts val="1800"/>
                  </a:spcBef>
                </a:pPr>
                <a:r>
                  <a:rPr lang="en-US" sz="1800" dirty="0">
                    <a:latin typeface="+mn-lt"/>
                  </a:rPr>
                  <a:t>We simplified the 2D governing equations to obtain the final form of laminar boundary layer equations. We also non-</a:t>
                </a:r>
                <a:r>
                  <a:rPr lang="en-US" sz="1800" dirty="0" err="1">
                    <a:latin typeface="+mn-lt"/>
                  </a:rPr>
                  <a:t>dimensionalized</a:t>
                </a:r>
                <a:r>
                  <a:rPr lang="en-US" sz="1800" dirty="0">
                    <a:latin typeface="+mn-lt"/>
                  </a:rPr>
                  <a:t> these equations. The non-dimensional solution helped in understanding the relative thickness between velocity and thermal boundary layers for different Prandtl numbers.</a:t>
                </a:r>
              </a:p>
              <a:p>
                <a:pPr>
                  <a:spcBef>
                    <a:spcPts val="1800"/>
                  </a:spcBef>
                </a:pPr>
                <a:r>
                  <a:rPr lang="en-US" sz="1800" dirty="0">
                    <a:latin typeface="+mn-lt"/>
                  </a:rPr>
                  <a:t>For </a:t>
                </a:r>
                <a14:m>
                  <m:oMath xmlns:m="http://schemas.openxmlformats.org/officeDocument/2006/math">
                    <m:r>
                      <a:rPr lang="en-US" sz="1800" b="0" i="1" smtClean="0">
                        <a:latin typeface="Cambria Math" panose="02040503050406030204" pitchFamily="18" charset="0"/>
                      </a:rPr>
                      <m:t>𝑃𝑟</m:t>
                    </m:r>
                    <m:r>
                      <a:rPr lang="en-US" sz="1800" b="0" i="1" smtClean="0">
                        <a:latin typeface="Cambria Math" panose="02040503050406030204" pitchFamily="18" charset="0"/>
                      </a:rPr>
                      <m:t>=1</m:t>
                    </m:r>
                  </m:oMath>
                </a14:m>
                <a:r>
                  <a:rPr lang="en-US" sz="1800" dirty="0">
                    <a:latin typeface="+mn-lt"/>
                  </a:rPr>
                  <a:t> and zero pressure gradients along the flow, we discussed the Reynolds Analogy and developed a relationship between Skin Friction coefficient and Nusselt number.</a:t>
                </a:r>
              </a:p>
              <a:p>
                <a:pPr>
                  <a:spcBef>
                    <a:spcPts val="1800"/>
                  </a:spcBef>
                </a:pPr>
                <a:r>
                  <a:rPr lang="en-US" sz="1800" dirty="0">
                    <a:latin typeface="+mn-lt"/>
                  </a:rPr>
                  <a:t>We also outlined the turbulent boundary layer equations and defined the additional terms eddy (or turbulent) viscosity and eddy diffusivity that appear because of the </a:t>
                </a:r>
                <a:r>
                  <a:rPr lang="en-US" sz="1800" dirty="0" err="1">
                    <a:latin typeface="+mn-lt"/>
                  </a:rPr>
                  <a:t>Boussinesq</a:t>
                </a:r>
                <a:r>
                  <a:rPr lang="en-US" sz="1800" dirty="0">
                    <a:latin typeface="+mn-lt"/>
                  </a:rPr>
                  <a:t> approximation.</a:t>
                </a:r>
              </a:p>
              <a:p>
                <a:pPr>
                  <a:spcBef>
                    <a:spcPts val="1800"/>
                  </a:spcBef>
                </a:pPr>
                <a:r>
                  <a:rPr lang="en-US" sz="1800" dirty="0">
                    <a:latin typeface="+mn-lt"/>
                  </a:rPr>
                  <a:t>Next, we will look at forced convection in flow over a flat plate.</a:t>
                </a:r>
              </a:p>
            </p:txBody>
          </p:sp>
        </mc:Choice>
        <mc:Fallback xmlns="">
          <p:sp>
            <p:nvSpPr>
              <p:cNvPr id="4" name="Text Placeholder 3">
                <a:extLst>
                  <a:ext uri="{FF2B5EF4-FFF2-40B4-BE49-F238E27FC236}">
                    <a16:creationId xmlns:a16="http://schemas.microsoft.com/office/drawing/2014/main" id="{6FD11845-E301-45F8-B69B-1781C2F69249}"/>
                  </a:ext>
                </a:extLst>
              </p:cNvPr>
              <p:cNvSpPr>
                <a:spLocks noGrp="1" noRot="1" noChangeAspect="1" noMove="1" noResize="1" noEditPoints="1" noAdjustHandles="1" noChangeArrowheads="1" noChangeShapeType="1" noTextEdit="1"/>
              </p:cNvSpPr>
              <p:nvPr>
                <p:ph type="body" sz="quarter" idx="13"/>
              </p:nvPr>
            </p:nvSpPr>
            <p:spPr>
              <a:xfrm>
                <a:off x="609599" y="990600"/>
                <a:ext cx="10972799" cy="3810000"/>
              </a:xfrm>
              <a:blipFill>
                <a:blip r:embed="rId2"/>
                <a:stretch>
                  <a:fillRect l="-333" t="-1600"/>
                </a:stretch>
              </a:blipFill>
            </p:spPr>
            <p:txBody>
              <a:bodyPr/>
              <a:lstStyle/>
              <a:p>
                <a:r>
                  <a:rPr lang="en-US">
                    <a:noFill/>
                  </a:rPr>
                  <a:t> </a:t>
                </a:r>
              </a:p>
            </p:txBody>
          </p:sp>
        </mc:Fallback>
      </mc:AlternateContent>
    </p:spTree>
    <p:extLst>
      <p:ext uri="{BB962C8B-B14F-4D97-AF65-F5344CB8AC3E}">
        <p14:creationId xmlns:p14="http://schemas.microsoft.com/office/powerpoint/2010/main" val="16162527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078AC6-DE7D-D112-A461-162729C5246E}"/>
              </a:ext>
            </a:extLst>
          </p:cNvPr>
          <p:cNvSpPr>
            <a:spLocks noGrp="1"/>
          </p:cNvSpPr>
          <p:nvPr>
            <p:ph type="sldNum" sz="quarter" idx="11"/>
          </p:nvPr>
        </p:nvSpPr>
        <p:spPr/>
        <p:txBody>
          <a:bodyPr/>
          <a:lstStyle/>
          <a:p>
            <a:fld id="{F0D23093-2AB0-F74C-B865-1A12A15B650E}" type="slidenum">
              <a:rPr lang="en-US" smtClean="0"/>
              <a:pPr/>
              <a:t>15</a:t>
            </a:fld>
            <a:endParaRPr lang="en-US"/>
          </a:p>
        </p:txBody>
      </p:sp>
      <p:sp>
        <p:nvSpPr>
          <p:cNvPr id="3" name="Title 2">
            <a:extLst>
              <a:ext uri="{FF2B5EF4-FFF2-40B4-BE49-F238E27FC236}">
                <a16:creationId xmlns:a16="http://schemas.microsoft.com/office/drawing/2014/main" id="{E07A6DD7-6545-C2EB-DED8-2BD0E13A54E9}"/>
              </a:ext>
            </a:extLst>
          </p:cNvPr>
          <p:cNvSpPr>
            <a:spLocks noGrp="1"/>
          </p:cNvSpPr>
          <p:nvPr>
            <p:ph type="title"/>
          </p:nvPr>
        </p:nvSpPr>
        <p:spPr/>
        <p:txBody>
          <a:bodyPr/>
          <a:lstStyle/>
          <a:p>
            <a:r>
              <a:rPr lang="en-GB"/>
              <a:t>What have we covered…What’s next?</a:t>
            </a:r>
          </a:p>
        </p:txBody>
      </p:sp>
      <p:sp>
        <p:nvSpPr>
          <p:cNvPr id="4" name="Text Placeholder 3">
            <a:extLst>
              <a:ext uri="{FF2B5EF4-FFF2-40B4-BE49-F238E27FC236}">
                <a16:creationId xmlns:a16="http://schemas.microsoft.com/office/drawing/2014/main" id="{5D3C32EF-0463-EC7C-F6E1-028064B573F4}"/>
              </a:ext>
            </a:extLst>
          </p:cNvPr>
          <p:cNvSpPr>
            <a:spLocks noGrp="1"/>
          </p:cNvSpPr>
          <p:nvPr>
            <p:ph type="body" sz="quarter" idx="13"/>
          </p:nvPr>
        </p:nvSpPr>
        <p:spPr>
          <a:xfrm>
            <a:off x="609599" y="1447800"/>
            <a:ext cx="5638801" cy="4572000"/>
          </a:xfrm>
        </p:spPr>
        <p:txBody>
          <a:bodyPr/>
          <a:lstStyle/>
          <a:p>
            <a:r>
              <a:rPr lang="en-GB" dirty="0"/>
              <a:t>Introduction to Forced Convection</a:t>
            </a:r>
          </a:p>
          <a:p>
            <a:r>
              <a:rPr lang="en-GB" dirty="0"/>
              <a:t>Dimensionless Numbers </a:t>
            </a:r>
            <a:r>
              <a:rPr lang="en-GB"/>
              <a:t>and Correlations</a:t>
            </a:r>
          </a:p>
          <a:p>
            <a:r>
              <a:rPr lang="en-GB"/>
              <a:t>Velocity </a:t>
            </a:r>
            <a:r>
              <a:rPr lang="en-GB" dirty="0"/>
              <a:t>and Thermal Boundary Layers</a:t>
            </a:r>
          </a:p>
          <a:p>
            <a:r>
              <a:rPr lang="en-GB" dirty="0"/>
              <a:t>Boundary Layer Equations and Conditions</a:t>
            </a:r>
          </a:p>
          <a:p>
            <a:endParaRPr lang="en-GB" dirty="0"/>
          </a:p>
        </p:txBody>
      </p:sp>
      <p:sp>
        <p:nvSpPr>
          <p:cNvPr id="5" name="Text Placeholder 3">
            <a:extLst>
              <a:ext uri="{FF2B5EF4-FFF2-40B4-BE49-F238E27FC236}">
                <a16:creationId xmlns:a16="http://schemas.microsoft.com/office/drawing/2014/main" id="{4C1E74E4-758E-85FC-B997-184E0BE0138D}"/>
              </a:ext>
            </a:extLst>
          </p:cNvPr>
          <p:cNvSpPr txBox="1">
            <a:spLocks/>
          </p:cNvSpPr>
          <p:nvPr/>
        </p:nvSpPr>
        <p:spPr>
          <a:xfrm>
            <a:off x="6096000" y="1447800"/>
            <a:ext cx="5638801" cy="4572000"/>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Forced Convection over a Flat Plate</a:t>
            </a:r>
          </a:p>
          <a:p>
            <a:r>
              <a:rPr lang="en-GB" dirty="0"/>
              <a:t>Flow Types: Laminar &amp; Turbulent</a:t>
            </a:r>
          </a:p>
          <a:p>
            <a:r>
              <a:rPr lang="en-GB" dirty="0"/>
              <a:t>Cross Flow: Cylinder, Tube Bank &amp; Jet Flow</a:t>
            </a:r>
          </a:p>
          <a:p>
            <a:endParaRPr lang="en-GB" dirty="0"/>
          </a:p>
        </p:txBody>
      </p:sp>
    </p:spTree>
    <p:extLst>
      <p:ext uri="{BB962C8B-B14F-4D97-AF65-F5344CB8AC3E}">
        <p14:creationId xmlns:p14="http://schemas.microsoft.com/office/powerpoint/2010/main" val="972702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C3F3E9-6C8B-4F69-BB4F-1361D681D917}"/>
              </a:ext>
            </a:extLst>
          </p:cNvPr>
          <p:cNvSpPr>
            <a:spLocks noGrp="1"/>
          </p:cNvSpPr>
          <p:nvPr>
            <p:ph type="sldNum" sz="quarter" idx="10"/>
          </p:nvPr>
        </p:nvSpPr>
        <p:spPr/>
        <p:txBody>
          <a:bodyPr/>
          <a:lstStyle/>
          <a:p>
            <a:fld id="{F0D23093-2AB0-F74C-B865-1A12A15B650E}" type="slidenum">
              <a:rPr lang="en-US" smtClean="0"/>
              <a:pPr/>
              <a:t>16</a:t>
            </a:fld>
            <a:endParaRPr lang="en-US" dirty="0"/>
          </a:p>
        </p:txBody>
      </p:sp>
    </p:spTree>
    <p:extLst>
      <p:ext uri="{BB962C8B-B14F-4D97-AF65-F5344CB8AC3E}">
        <p14:creationId xmlns:p14="http://schemas.microsoft.com/office/powerpoint/2010/main" val="3114710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Velocity and Thermal Boundary Layers</a:t>
            </a:r>
          </a:p>
        </p:txBody>
      </p:sp>
      <p:sp>
        <p:nvSpPr>
          <p:cNvPr id="6" name="Content Placeholder 2">
            <a:extLst>
              <a:ext uri="{FF2B5EF4-FFF2-40B4-BE49-F238E27FC236}">
                <a16:creationId xmlns:a16="http://schemas.microsoft.com/office/drawing/2014/main" id="{5A9F2C7E-7651-4D2C-8525-95D3D3EA2B23}"/>
              </a:ext>
            </a:extLst>
          </p:cNvPr>
          <p:cNvSpPr>
            <a:spLocks noGrp="1"/>
          </p:cNvSpPr>
          <p:nvPr>
            <p:ph type="body" sz="quarter" idx="13"/>
          </p:nvPr>
        </p:nvSpPr>
        <p:spPr>
          <a:xfrm>
            <a:off x="609599" y="685800"/>
            <a:ext cx="10972799" cy="2313276"/>
          </a:xfrm>
        </p:spPr>
        <p:txBody>
          <a:bodyPr>
            <a:noAutofit/>
          </a:bodyPr>
          <a:lstStyle/>
          <a:p>
            <a:pPr marL="344488" indent="-344488">
              <a:lnSpc>
                <a:spcPct val="100000"/>
              </a:lnSpc>
              <a:spcBef>
                <a:spcPts val="1800"/>
              </a:spcBef>
              <a:spcAft>
                <a:spcPts val="0"/>
              </a:spcAft>
            </a:pPr>
            <a:r>
              <a:rPr lang="en-US" sz="1800" dirty="0">
                <a:sym typeface="Monotype Sorts" pitchFamily="2" charset="2"/>
              </a:rPr>
              <a:t>The problem of determining local or averaged HTCs is complex as they depend on various fluid properties and surface geometry.</a:t>
            </a:r>
          </a:p>
          <a:p>
            <a:pPr marL="344488" indent="-344488">
              <a:lnSpc>
                <a:spcPct val="100000"/>
              </a:lnSpc>
              <a:spcBef>
                <a:spcPts val="1800"/>
              </a:spcBef>
              <a:spcAft>
                <a:spcPts val="0"/>
              </a:spcAft>
            </a:pPr>
            <a:r>
              <a:rPr lang="en-US" sz="1800" dirty="0">
                <a:sym typeface="Monotype Sorts" pitchFamily="2" charset="2"/>
              </a:rPr>
              <a:t>This dependency is a result of the convection heat transfer being determined by the boundary layers along the surface.</a:t>
            </a:r>
          </a:p>
          <a:p>
            <a:pPr marL="344488" indent="-344488">
              <a:lnSpc>
                <a:spcPct val="100000"/>
              </a:lnSpc>
              <a:spcBef>
                <a:spcPts val="1800"/>
              </a:spcBef>
              <a:spcAft>
                <a:spcPts val="0"/>
              </a:spcAft>
            </a:pPr>
            <a:r>
              <a:rPr lang="en-US" sz="1800" dirty="0">
                <a:sym typeface="Monotype Sorts" pitchFamily="2" charset="2"/>
              </a:rPr>
              <a:t>Thus, it is important to give a quick review of the velocity boundary layer concept and introduce its thermal counterpart. </a:t>
            </a:r>
          </a:p>
          <a:p>
            <a:pPr marL="344488" indent="-344488">
              <a:lnSpc>
                <a:spcPct val="100000"/>
              </a:lnSpc>
              <a:spcBef>
                <a:spcPts val="1800"/>
              </a:spcBef>
              <a:spcAft>
                <a:spcPts val="0"/>
              </a:spcAft>
            </a:pPr>
            <a:endParaRPr lang="en-US" sz="1800" dirty="0">
              <a:sym typeface="Monotype Sorts" pitchFamily="2" charset="2"/>
            </a:endParaRPr>
          </a:p>
          <a:p>
            <a:pPr marL="0" indent="0">
              <a:lnSpc>
                <a:spcPct val="100000"/>
              </a:lnSpc>
              <a:spcBef>
                <a:spcPts val="1800"/>
              </a:spcBef>
              <a:spcAft>
                <a:spcPts val="0"/>
              </a:spcAft>
              <a:buNone/>
            </a:pPr>
            <a:endParaRPr lang="en-US" sz="1800" dirty="0">
              <a:sym typeface="Monotype Sorts" pitchFamily="2" charset="2"/>
            </a:endParaRPr>
          </a:p>
          <a:p>
            <a:pPr marL="0" indent="0">
              <a:spcBef>
                <a:spcPts val="0"/>
              </a:spcBef>
              <a:spcAft>
                <a:spcPts val="0"/>
              </a:spcAft>
              <a:buNone/>
            </a:pPr>
            <a:endParaRPr lang="en-US" sz="2000" dirty="0">
              <a:sym typeface="Monotype Sorts" pitchFamily="2" charset="2"/>
            </a:endParaRPr>
          </a:p>
        </p:txBody>
      </p:sp>
      <p:sp>
        <p:nvSpPr>
          <p:cNvPr id="10" name="Content Placeholder 2">
            <a:extLst>
              <a:ext uri="{FF2B5EF4-FFF2-40B4-BE49-F238E27FC236}">
                <a16:creationId xmlns:a16="http://schemas.microsoft.com/office/drawing/2014/main" id="{6470AB72-3B1B-4B5A-9C1C-1CAF540BBC87}"/>
              </a:ext>
            </a:extLst>
          </p:cNvPr>
          <p:cNvSpPr txBox="1">
            <a:spLocks/>
          </p:cNvSpPr>
          <p:nvPr/>
        </p:nvSpPr>
        <p:spPr>
          <a:xfrm>
            <a:off x="604435" y="2971809"/>
            <a:ext cx="6561475" cy="3124191"/>
          </a:xfrm>
          <a:prstGeom prst="rect">
            <a:avLst/>
          </a:prstGeom>
        </p:spPr>
        <p:txBody>
          <a:bodyPr vert="horz" lIns="91440" tIns="45720" rIns="91440" bIns="45720" rtlCol="0">
            <a:noAutofit/>
          </a:bodyPr>
          <a:lstStyle>
            <a:lvl1pPr marL="344488" marR="0" indent="-344488" fontAlgn="auto">
              <a:lnSpc>
                <a:spcPct val="100000"/>
              </a:lnSpc>
              <a:spcBef>
                <a:spcPts val="180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sym typeface="Monotype Sorts" pitchFamily="2" charset="2"/>
              </a:rPr>
              <a:t>The concept of the velocity boundary layer was introduced by Prandtl in 1904. The boundary layer is the thin region next to wall where viscous effects dominate.</a:t>
            </a:r>
          </a:p>
          <a:p>
            <a:r>
              <a:rPr lang="en-US" dirty="0">
                <a:sym typeface="Monotype Sorts" pitchFamily="2" charset="2"/>
              </a:rPr>
              <a:t>As a result of the no-slip condition, a sharp gradient of velocity exists next to the wall, resulting in skin friction drag and other effects.</a:t>
            </a:r>
          </a:p>
          <a:p>
            <a:r>
              <a:rPr lang="en-US" dirty="0">
                <a:sym typeface="Monotype Sorts" pitchFamily="2" charset="2"/>
              </a:rPr>
              <a:t>Within the boundary layer, the continuity and momentum equations can be reduced to simpler forms, which permitted solutions for simple geometries (e. g. flat plates). </a:t>
            </a:r>
          </a:p>
          <a:p>
            <a:endParaRPr lang="en-US" dirty="0">
              <a:sym typeface="Monotype Sorts" pitchFamily="2" charset="2"/>
            </a:endParaRPr>
          </a:p>
          <a:p>
            <a:endParaRPr lang="en-US" dirty="0">
              <a:sym typeface="Monotype Sorts" pitchFamily="2" charset="2"/>
            </a:endParaRPr>
          </a:p>
          <a:p>
            <a:endParaRPr lang="en-US" dirty="0">
              <a:sym typeface="Monotype Sorts" pitchFamily="2" charset="2"/>
            </a:endParaRPr>
          </a:p>
        </p:txBody>
      </p:sp>
      <p:sp>
        <p:nvSpPr>
          <p:cNvPr id="11" name="TextBox 10">
            <a:extLst>
              <a:ext uri="{FF2B5EF4-FFF2-40B4-BE49-F238E27FC236}">
                <a16:creationId xmlns:a16="http://schemas.microsoft.com/office/drawing/2014/main" id="{8E4DB911-72AD-4B36-8EA5-2A88EEF4C972}"/>
              </a:ext>
            </a:extLst>
          </p:cNvPr>
          <p:cNvSpPr txBox="1"/>
          <p:nvPr/>
        </p:nvSpPr>
        <p:spPr>
          <a:xfrm>
            <a:off x="7973704" y="5226495"/>
            <a:ext cx="3935584" cy="584775"/>
          </a:xfrm>
          <a:prstGeom prst="rect">
            <a:avLst/>
          </a:prstGeom>
          <a:noFill/>
        </p:spPr>
        <p:txBody>
          <a:bodyPr wrap="square" rtlCol="0">
            <a:spAutoFit/>
          </a:bodyPr>
          <a:lstStyle/>
          <a:p>
            <a:pPr algn="ctr"/>
            <a:r>
              <a:rPr lang="en-US" sz="1600" dirty="0">
                <a:solidFill>
                  <a:schemeClr val="accent4"/>
                </a:solidFill>
                <a:latin typeface="Segoe UI Semibold" panose="020B0702040204020203" pitchFamily="34" charset="0"/>
                <a:cs typeface="Segoe UI Semibold" panose="020B0702040204020203" pitchFamily="34" charset="0"/>
              </a:rPr>
              <a:t>Steady-state</a:t>
            </a:r>
            <a:r>
              <a:rPr lang="en-US" sz="1600" dirty="0">
                <a:solidFill>
                  <a:schemeClr val="accent4"/>
                </a:solidFill>
              </a:rPr>
              <a:t> </a:t>
            </a:r>
            <a:r>
              <a:rPr lang="en-US" sz="1600" dirty="0">
                <a:solidFill>
                  <a:schemeClr val="accent4"/>
                </a:solidFill>
                <a:latin typeface="Segoe UI Semibold" panose="020B0702040204020203" pitchFamily="34" charset="0"/>
                <a:cs typeface="Segoe UI Semibold" panose="020B0702040204020203" pitchFamily="34" charset="0"/>
              </a:rPr>
              <a:t>velocity</a:t>
            </a:r>
            <a:r>
              <a:rPr lang="en-US" sz="1600" dirty="0">
                <a:solidFill>
                  <a:schemeClr val="accent4"/>
                </a:solidFill>
              </a:rPr>
              <a:t> </a:t>
            </a:r>
            <a:r>
              <a:rPr lang="en-US" sz="1600" dirty="0">
                <a:solidFill>
                  <a:schemeClr val="accent4"/>
                </a:solidFill>
                <a:latin typeface="Segoe UI Semibold" panose="020B0702040204020203" pitchFamily="34" charset="0"/>
                <a:cs typeface="Segoe UI Semibold" panose="020B0702040204020203" pitchFamily="34" charset="0"/>
              </a:rPr>
              <a:t>boundary</a:t>
            </a:r>
            <a:r>
              <a:rPr lang="en-US" sz="1600" dirty="0">
                <a:solidFill>
                  <a:schemeClr val="accent4"/>
                </a:solidFill>
              </a:rPr>
              <a:t> </a:t>
            </a:r>
            <a:r>
              <a:rPr lang="en-US" sz="1600" dirty="0">
                <a:solidFill>
                  <a:schemeClr val="accent4"/>
                </a:solidFill>
                <a:latin typeface="Segoe UI Semibold" panose="020B0702040204020203" pitchFamily="34" charset="0"/>
                <a:cs typeface="Segoe UI Semibold" panose="020B0702040204020203" pitchFamily="34" charset="0"/>
              </a:rPr>
              <a:t>layer</a:t>
            </a:r>
            <a:r>
              <a:rPr lang="en-US" sz="1600" dirty="0">
                <a:solidFill>
                  <a:schemeClr val="accent4"/>
                </a:solidFill>
              </a:rPr>
              <a:t> </a:t>
            </a:r>
            <a:r>
              <a:rPr lang="en-US" sz="1600" dirty="0">
                <a:solidFill>
                  <a:schemeClr val="accent4"/>
                </a:solidFill>
                <a:latin typeface="Segoe UI Semibold" panose="020B0702040204020203" pitchFamily="34" charset="0"/>
                <a:cs typeface="Segoe UI Semibold" panose="020B0702040204020203" pitchFamily="34" charset="0"/>
              </a:rPr>
              <a:t>model</a:t>
            </a:r>
            <a:r>
              <a:rPr lang="en-US" sz="1600" dirty="0">
                <a:solidFill>
                  <a:schemeClr val="accent4"/>
                </a:solidFill>
              </a:rPr>
              <a:t> </a:t>
            </a:r>
            <a:r>
              <a:rPr lang="en-US" sz="1600" dirty="0">
                <a:solidFill>
                  <a:schemeClr val="accent4"/>
                </a:solidFill>
                <a:latin typeface="Segoe UI Semibold" panose="020B0702040204020203" pitchFamily="34" charset="0"/>
                <a:cs typeface="Segoe UI Semibold" panose="020B0702040204020203" pitchFamily="34" charset="0"/>
              </a:rPr>
              <a:t>for</a:t>
            </a:r>
            <a:r>
              <a:rPr lang="en-US" sz="1600" dirty="0">
                <a:solidFill>
                  <a:schemeClr val="accent4"/>
                </a:solidFill>
              </a:rPr>
              <a:t> </a:t>
            </a:r>
            <a:r>
              <a:rPr lang="en-US" sz="1600" dirty="0">
                <a:solidFill>
                  <a:schemeClr val="accent4"/>
                </a:solidFill>
                <a:latin typeface="Segoe UI Semibold" panose="020B0702040204020203" pitchFamily="34" charset="0"/>
                <a:cs typeface="Segoe UI Semibold" panose="020B0702040204020203" pitchFamily="34" charset="0"/>
              </a:rPr>
              <a:t>flow over a flat plate</a:t>
            </a:r>
          </a:p>
        </p:txBody>
      </p:sp>
      <p:sp>
        <p:nvSpPr>
          <p:cNvPr id="13" name="Rectangle 12">
            <a:extLst>
              <a:ext uri="{FF2B5EF4-FFF2-40B4-BE49-F238E27FC236}">
                <a16:creationId xmlns:a16="http://schemas.microsoft.com/office/drawing/2014/main" id="{F79F5B83-6F1A-42D7-9CAE-E0976AE65AD7}"/>
              </a:ext>
            </a:extLst>
          </p:cNvPr>
          <p:cNvSpPr/>
          <p:nvPr/>
        </p:nvSpPr>
        <p:spPr>
          <a:xfrm>
            <a:off x="8182311" y="4948566"/>
            <a:ext cx="3474445" cy="45719"/>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cxnSp>
        <p:nvCxnSpPr>
          <p:cNvPr id="14" name="Straight Arrow Connector 13">
            <a:extLst>
              <a:ext uri="{FF2B5EF4-FFF2-40B4-BE49-F238E27FC236}">
                <a16:creationId xmlns:a16="http://schemas.microsoft.com/office/drawing/2014/main" id="{210D2161-EC15-474B-B0F1-8B33CBBECFF6}"/>
              </a:ext>
            </a:extLst>
          </p:cNvPr>
          <p:cNvCxnSpPr>
            <a:cxnSpLocks/>
          </p:cNvCxnSpPr>
          <p:nvPr/>
        </p:nvCxnSpPr>
        <p:spPr>
          <a:xfrm>
            <a:off x="7566615" y="4308587"/>
            <a:ext cx="521852" cy="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7AE278F-1F91-4D79-A80A-F8244439E1CC}"/>
              </a:ext>
            </a:extLst>
          </p:cNvPr>
          <p:cNvCxnSpPr>
            <a:cxnSpLocks/>
          </p:cNvCxnSpPr>
          <p:nvPr/>
        </p:nvCxnSpPr>
        <p:spPr>
          <a:xfrm>
            <a:off x="7576520" y="4525730"/>
            <a:ext cx="521852" cy="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530B524-BF1B-4A70-95AF-8E16B122C6DD}"/>
              </a:ext>
            </a:extLst>
          </p:cNvPr>
          <p:cNvCxnSpPr>
            <a:cxnSpLocks/>
          </p:cNvCxnSpPr>
          <p:nvPr/>
        </p:nvCxnSpPr>
        <p:spPr>
          <a:xfrm>
            <a:off x="7574170" y="4720916"/>
            <a:ext cx="521852" cy="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2DB357B-D9C5-4F55-A9A2-1DBFDA02ECC1}"/>
              </a:ext>
            </a:extLst>
          </p:cNvPr>
          <p:cNvCxnSpPr>
            <a:cxnSpLocks/>
          </p:cNvCxnSpPr>
          <p:nvPr/>
        </p:nvCxnSpPr>
        <p:spPr>
          <a:xfrm>
            <a:off x="7564767" y="4923420"/>
            <a:ext cx="521852" cy="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8" name="Freeform: Shape 17">
            <a:extLst>
              <a:ext uri="{FF2B5EF4-FFF2-40B4-BE49-F238E27FC236}">
                <a16:creationId xmlns:a16="http://schemas.microsoft.com/office/drawing/2014/main" id="{90340DEC-5B4E-4823-BC04-72563ABF3A4A}"/>
              </a:ext>
            </a:extLst>
          </p:cNvPr>
          <p:cNvSpPr/>
          <p:nvPr/>
        </p:nvSpPr>
        <p:spPr>
          <a:xfrm>
            <a:off x="8203615" y="4034738"/>
            <a:ext cx="3475763" cy="899182"/>
          </a:xfrm>
          <a:custGeom>
            <a:avLst/>
            <a:gdLst>
              <a:gd name="connsiteX0" fmla="*/ 0 w 4626864"/>
              <a:gd name="connsiteY0" fmla="*/ 1316736 h 1316736"/>
              <a:gd name="connsiteX1" fmla="*/ 274320 w 4626864"/>
              <a:gd name="connsiteY1" fmla="*/ 1078992 h 1316736"/>
              <a:gd name="connsiteX2" fmla="*/ 630936 w 4626864"/>
              <a:gd name="connsiteY2" fmla="*/ 841248 h 1316736"/>
              <a:gd name="connsiteX3" fmla="*/ 1097280 w 4626864"/>
              <a:gd name="connsiteY3" fmla="*/ 621792 h 1316736"/>
              <a:gd name="connsiteX4" fmla="*/ 1627632 w 4626864"/>
              <a:gd name="connsiteY4" fmla="*/ 429768 h 1316736"/>
              <a:gd name="connsiteX5" fmla="*/ 2157984 w 4626864"/>
              <a:gd name="connsiteY5" fmla="*/ 274320 h 1316736"/>
              <a:gd name="connsiteX6" fmla="*/ 2743200 w 4626864"/>
              <a:gd name="connsiteY6" fmla="*/ 164592 h 1316736"/>
              <a:gd name="connsiteX7" fmla="*/ 3328416 w 4626864"/>
              <a:gd name="connsiteY7" fmla="*/ 91440 h 1316736"/>
              <a:gd name="connsiteX8" fmla="*/ 4069080 w 4626864"/>
              <a:gd name="connsiteY8" fmla="*/ 27432 h 1316736"/>
              <a:gd name="connsiteX9" fmla="*/ 4626864 w 4626864"/>
              <a:gd name="connsiteY9" fmla="*/ 0 h 1316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26864" h="1316736">
                <a:moveTo>
                  <a:pt x="0" y="1316736"/>
                </a:moveTo>
                <a:cubicBezTo>
                  <a:pt x="84582" y="1237488"/>
                  <a:pt x="169164" y="1158240"/>
                  <a:pt x="274320" y="1078992"/>
                </a:cubicBezTo>
                <a:cubicBezTo>
                  <a:pt x="379476" y="999744"/>
                  <a:pt x="493776" y="917448"/>
                  <a:pt x="630936" y="841248"/>
                </a:cubicBezTo>
                <a:cubicBezTo>
                  <a:pt x="768096" y="765048"/>
                  <a:pt x="931164" y="690372"/>
                  <a:pt x="1097280" y="621792"/>
                </a:cubicBezTo>
                <a:cubicBezTo>
                  <a:pt x="1263396" y="553212"/>
                  <a:pt x="1450848" y="487680"/>
                  <a:pt x="1627632" y="429768"/>
                </a:cubicBezTo>
                <a:cubicBezTo>
                  <a:pt x="1804416" y="371856"/>
                  <a:pt x="1972056" y="318516"/>
                  <a:pt x="2157984" y="274320"/>
                </a:cubicBezTo>
                <a:cubicBezTo>
                  <a:pt x="2343912" y="230124"/>
                  <a:pt x="2548128" y="195072"/>
                  <a:pt x="2743200" y="164592"/>
                </a:cubicBezTo>
                <a:cubicBezTo>
                  <a:pt x="2938272" y="134112"/>
                  <a:pt x="3107436" y="114300"/>
                  <a:pt x="3328416" y="91440"/>
                </a:cubicBezTo>
                <a:cubicBezTo>
                  <a:pt x="3549396" y="68580"/>
                  <a:pt x="3852672" y="42672"/>
                  <a:pt x="4069080" y="27432"/>
                </a:cubicBezTo>
                <a:cubicBezTo>
                  <a:pt x="4285488" y="12192"/>
                  <a:pt x="4456176" y="6096"/>
                  <a:pt x="4626864" y="0"/>
                </a:cubicBezTo>
              </a:path>
            </a:pathLst>
          </a:custGeom>
          <a:noFill/>
          <a:ln w="25400">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cxnSp>
        <p:nvCxnSpPr>
          <p:cNvPr id="19" name="Straight Connector 18">
            <a:extLst>
              <a:ext uri="{FF2B5EF4-FFF2-40B4-BE49-F238E27FC236}">
                <a16:creationId xmlns:a16="http://schemas.microsoft.com/office/drawing/2014/main" id="{6ABB8FF1-D828-448E-BB66-C8D364A4D0D4}"/>
              </a:ext>
            </a:extLst>
          </p:cNvPr>
          <p:cNvCxnSpPr>
            <a:cxnSpLocks/>
          </p:cNvCxnSpPr>
          <p:nvPr/>
        </p:nvCxnSpPr>
        <p:spPr>
          <a:xfrm>
            <a:off x="10004228" y="3681692"/>
            <a:ext cx="9403" cy="1259555"/>
          </a:xfrm>
          <a:prstGeom prst="line">
            <a:avLst/>
          </a:prstGeom>
          <a:ln w="19050">
            <a:solidFill>
              <a:srgbClr val="FF0000"/>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C54DC0F-1A1F-499D-BDA0-37A3BC7055A6}"/>
              </a:ext>
            </a:extLst>
          </p:cNvPr>
          <p:cNvCxnSpPr>
            <a:cxnSpLocks/>
          </p:cNvCxnSpPr>
          <p:nvPr/>
        </p:nvCxnSpPr>
        <p:spPr>
          <a:xfrm>
            <a:off x="10004228" y="3689011"/>
            <a:ext cx="700503"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7712929-230E-472C-B012-36468B1DF80F}"/>
              </a:ext>
            </a:extLst>
          </p:cNvPr>
          <p:cNvCxnSpPr>
            <a:cxnSpLocks/>
          </p:cNvCxnSpPr>
          <p:nvPr/>
        </p:nvCxnSpPr>
        <p:spPr>
          <a:xfrm>
            <a:off x="10004228" y="3864678"/>
            <a:ext cx="700503" cy="731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2311049-6AFE-4CD2-93DB-535187646212}"/>
              </a:ext>
            </a:extLst>
          </p:cNvPr>
          <p:cNvCxnSpPr>
            <a:cxnSpLocks/>
          </p:cNvCxnSpPr>
          <p:nvPr/>
        </p:nvCxnSpPr>
        <p:spPr>
          <a:xfrm>
            <a:off x="10008468" y="4045225"/>
            <a:ext cx="681699" cy="1036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F5E3D4C-57CD-4EC5-B152-CABBCDB0725A}"/>
              </a:ext>
            </a:extLst>
          </p:cNvPr>
          <p:cNvCxnSpPr>
            <a:cxnSpLocks/>
          </p:cNvCxnSpPr>
          <p:nvPr/>
        </p:nvCxnSpPr>
        <p:spPr>
          <a:xfrm>
            <a:off x="10006578" y="4232839"/>
            <a:ext cx="648788" cy="731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D0D7771-F945-4DE6-9B67-2DCF0C80DC10}"/>
              </a:ext>
            </a:extLst>
          </p:cNvPr>
          <p:cNvCxnSpPr>
            <a:cxnSpLocks/>
          </p:cNvCxnSpPr>
          <p:nvPr/>
        </p:nvCxnSpPr>
        <p:spPr>
          <a:xfrm>
            <a:off x="10015981" y="4413636"/>
            <a:ext cx="573567" cy="1524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2DB3D678-ED95-462C-98F0-D879F1316859}"/>
              </a:ext>
            </a:extLst>
          </p:cNvPr>
          <p:cNvCxnSpPr>
            <a:cxnSpLocks/>
          </p:cNvCxnSpPr>
          <p:nvPr/>
        </p:nvCxnSpPr>
        <p:spPr>
          <a:xfrm>
            <a:off x="10006578" y="4774729"/>
            <a:ext cx="296186" cy="549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836C4FEA-88DA-4CE0-8035-52152031AE62}"/>
              </a:ext>
            </a:extLst>
          </p:cNvPr>
          <p:cNvSpPr/>
          <p:nvPr/>
        </p:nvSpPr>
        <p:spPr>
          <a:xfrm>
            <a:off x="10006579" y="3689622"/>
            <a:ext cx="712257" cy="1258955"/>
          </a:xfrm>
          <a:custGeom>
            <a:avLst/>
            <a:gdLst>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694944 w 900853"/>
              <a:gd name="connsiteY4" fmla="*/ 905256 h 1572781"/>
              <a:gd name="connsiteX5" fmla="*/ 566928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694944 w 900853"/>
              <a:gd name="connsiteY4" fmla="*/ 905256 h 1572781"/>
              <a:gd name="connsiteX5" fmla="*/ 594360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749808 w 900853"/>
              <a:gd name="connsiteY4" fmla="*/ 905256 h 1572781"/>
              <a:gd name="connsiteX5" fmla="*/ 594360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749808 w 900853"/>
              <a:gd name="connsiteY4" fmla="*/ 905256 h 1572781"/>
              <a:gd name="connsiteX5" fmla="*/ 374904 w 900853"/>
              <a:gd name="connsiteY5" fmla="*/ 1371600 h 1572781"/>
              <a:gd name="connsiteX6" fmla="*/ 0 w 900853"/>
              <a:gd name="connsiteY6" fmla="*/ 1572768 h 1572781"/>
              <a:gd name="connsiteX0" fmla="*/ 896112 w 906949"/>
              <a:gd name="connsiteY0" fmla="*/ 0 h 1572781"/>
              <a:gd name="connsiteX1" fmla="*/ 896112 w 906949"/>
              <a:gd name="connsiteY1" fmla="*/ 237744 h 1572781"/>
              <a:gd name="connsiteX2" fmla="*/ 896112 w 906949"/>
              <a:gd name="connsiteY2" fmla="*/ 457200 h 1572781"/>
              <a:gd name="connsiteX3" fmla="*/ 749808 w 906949"/>
              <a:gd name="connsiteY3" fmla="*/ 905256 h 1572781"/>
              <a:gd name="connsiteX4" fmla="*/ 374904 w 906949"/>
              <a:gd name="connsiteY4" fmla="*/ 1371600 h 1572781"/>
              <a:gd name="connsiteX5" fmla="*/ 0 w 906949"/>
              <a:gd name="connsiteY5" fmla="*/ 1572768 h 1572781"/>
              <a:gd name="connsiteX0" fmla="*/ 896112 w 915863"/>
              <a:gd name="connsiteY0" fmla="*/ 0 h 1572781"/>
              <a:gd name="connsiteX1" fmla="*/ 914400 w 915863"/>
              <a:gd name="connsiteY1" fmla="*/ 237744 h 1572781"/>
              <a:gd name="connsiteX2" fmla="*/ 896112 w 915863"/>
              <a:gd name="connsiteY2" fmla="*/ 457200 h 1572781"/>
              <a:gd name="connsiteX3" fmla="*/ 749808 w 915863"/>
              <a:gd name="connsiteY3" fmla="*/ 905256 h 1572781"/>
              <a:gd name="connsiteX4" fmla="*/ 374904 w 915863"/>
              <a:gd name="connsiteY4" fmla="*/ 1371600 h 1572781"/>
              <a:gd name="connsiteX5" fmla="*/ 0 w 915863"/>
              <a:gd name="connsiteY5" fmla="*/ 1572768 h 1572781"/>
              <a:gd name="connsiteX0" fmla="*/ 923544 w 923544"/>
              <a:gd name="connsiteY0" fmla="*/ 0 h 1572781"/>
              <a:gd name="connsiteX1" fmla="*/ 914400 w 923544"/>
              <a:gd name="connsiteY1" fmla="*/ 237744 h 1572781"/>
              <a:gd name="connsiteX2" fmla="*/ 896112 w 923544"/>
              <a:gd name="connsiteY2" fmla="*/ 457200 h 1572781"/>
              <a:gd name="connsiteX3" fmla="*/ 749808 w 923544"/>
              <a:gd name="connsiteY3" fmla="*/ 905256 h 1572781"/>
              <a:gd name="connsiteX4" fmla="*/ 374904 w 923544"/>
              <a:gd name="connsiteY4" fmla="*/ 1371600 h 1572781"/>
              <a:gd name="connsiteX5" fmla="*/ 0 w 923544"/>
              <a:gd name="connsiteY5" fmla="*/ 1572768 h 1572781"/>
              <a:gd name="connsiteX0" fmla="*/ 923544 w 925045"/>
              <a:gd name="connsiteY0" fmla="*/ 0 h 1572781"/>
              <a:gd name="connsiteX1" fmla="*/ 923544 w 925045"/>
              <a:gd name="connsiteY1" fmla="*/ 237744 h 1572781"/>
              <a:gd name="connsiteX2" fmla="*/ 896112 w 925045"/>
              <a:gd name="connsiteY2" fmla="*/ 457200 h 1572781"/>
              <a:gd name="connsiteX3" fmla="*/ 749808 w 925045"/>
              <a:gd name="connsiteY3" fmla="*/ 905256 h 1572781"/>
              <a:gd name="connsiteX4" fmla="*/ 374904 w 925045"/>
              <a:gd name="connsiteY4" fmla="*/ 1371600 h 1572781"/>
              <a:gd name="connsiteX5" fmla="*/ 0 w 925045"/>
              <a:gd name="connsiteY5" fmla="*/ 1572768 h 1572781"/>
              <a:gd name="connsiteX0" fmla="*/ 923544 w 925045"/>
              <a:gd name="connsiteY0" fmla="*/ 0 h 1572781"/>
              <a:gd name="connsiteX1" fmla="*/ 923544 w 925045"/>
              <a:gd name="connsiteY1" fmla="*/ 237744 h 1572781"/>
              <a:gd name="connsiteX2" fmla="*/ 896112 w 925045"/>
              <a:gd name="connsiteY2" fmla="*/ 457200 h 1572781"/>
              <a:gd name="connsiteX3" fmla="*/ 749808 w 925045"/>
              <a:gd name="connsiteY3" fmla="*/ 905256 h 1572781"/>
              <a:gd name="connsiteX4" fmla="*/ 374904 w 925045"/>
              <a:gd name="connsiteY4" fmla="*/ 1371600 h 1572781"/>
              <a:gd name="connsiteX5" fmla="*/ 0 w 925045"/>
              <a:gd name="connsiteY5" fmla="*/ 1572768 h 1572781"/>
              <a:gd name="connsiteX0" fmla="*/ 923544 w 923544"/>
              <a:gd name="connsiteY0" fmla="*/ 0 h 1572781"/>
              <a:gd name="connsiteX1" fmla="*/ 896112 w 923544"/>
              <a:gd name="connsiteY1" fmla="*/ 457200 h 1572781"/>
              <a:gd name="connsiteX2" fmla="*/ 749808 w 923544"/>
              <a:gd name="connsiteY2" fmla="*/ 905256 h 1572781"/>
              <a:gd name="connsiteX3" fmla="*/ 374904 w 923544"/>
              <a:gd name="connsiteY3" fmla="*/ 1371600 h 1572781"/>
              <a:gd name="connsiteX4" fmla="*/ 0 w 923544"/>
              <a:gd name="connsiteY4" fmla="*/ 1572768 h 1572781"/>
              <a:gd name="connsiteX0" fmla="*/ 923544 w 923544"/>
              <a:gd name="connsiteY0" fmla="*/ 0 h 1572781"/>
              <a:gd name="connsiteX1" fmla="*/ 896112 w 923544"/>
              <a:gd name="connsiteY1" fmla="*/ 457200 h 1572781"/>
              <a:gd name="connsiteX2" fmla="*/ 749808 w 923544"/>
              <a:gd name="connsiteY2" fmla="*/ 905256 h 1572781"/>
              <a:gd name="connsiteX3" fmla="*/ 594359 w 923544"/>
              <a:gd name="connsiteY3" fmla="*/ 1152144 h 1572781"/>
              <a:gd name="connsiteX4" fmla="*/ 374904 w 923544"/>
              <a:gd name="connsiteY4" fmla="*/ 1371600 h 1572781"/>
              <a:gd name="connsiteX5" fmla="*/ 0 w 923544"/>
              <a:gd name="connsiteY5" fmla="*/ 1572768 h 1572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3544" h="1572781">
                <a:moveTo>
                  <a:pt x="923544" y="0"/>
                </a:moveTo>
                <a:cubicBezTo>
                  <a:pt x="917829" y="95250"/>
                  <a:pt x="925068" y="306324"/>
                  <a:pt x="896112" y="457200"/>
                </a:cubicBezTo>
                <a:cubicBezTo>
                  <a:pt x="867156" y="568452"/>
                  <a:pt x="836676" y="752856"/>
                  <a:pt x="749808" y="905256"/>
                </a:cubicBezTo>
                <a:cubicBezTo>
                  <a:pt x="699516" y="1021080"/>
                  <a:pt x="656843" y="1074420"/>
                  <a:pt x="594359" y="1152144"/>
                </a:cubicBezTo>
                <a:cubicBezTo>
                  <a:pt x="531875" y="1229868"/>
                  <a:pt x="473964" y="1301496"/>
                  <a:pt x="374904" y="1371600"/>
                </a:cubicBezTo>
                <a:cubicBezTo>
                  <a:pt x="275844" y="1447800"/>
                  <a:pt x="56388" y="1574292"/>
                  <a:pt x="0" y="1572768"/>
                </a:cubicBezTo>
              </a:path>
            </a:pathLst>
          </a:custGeom>
          <a:noFill/>
          <a:ln w="25400">
            <a:gradFill>
              <a:gsLst>
                <a:gs pos="0">
                  <a:schemeClr val="accent1">
                    <a:lumMod val="60000"/>
                    <a:lumOff val="40000"/>
                  </a:schemeClr>
                </a:gs>
                <a:gs pos="100000">
                  <a:schemeClr val="accent5"/>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0000"/>
              </a:solidFill>
            </a:endParaRPr>
          </a:p>
        </p:txBody>
      </p:sp>
      <p:cxnSp>
        <p:nvCxnSpPr>
          <p:cNvPr id="27" name="Straight Arrow Connector 26">
            <a:extLst>
              <a:ext uri="{FF2B5EF4-FFF2-40B4-BE49-F238E27FC236}">
                <a16:creationId xmlns:a16="http://schemas.microsoft.com/office/drawing/2014/main" id="{BECE24AA-405C-4CB2-9088-D0C363CEF780}"/>
              </a:ext>
            </a:extLst>
          </p:cNvPr>
          <p:cNvCxnSpPr>
            <a:cxnSpLocks/>
          </p:cNvCxnSpPr>
          <p:nvPr/>
        </p:nvCxnSpPr>
        <p:spPr>
          <a:xfrm>
            <a:off x="10013630" y="4586864"/>
            <a:ext cx="465435"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FEDBCC6-AD8F-4303-8BFD-732EFE9AA229}"/>
              </a:ext>
            </a:extLst>
          </p:cNvPr>
          <p:cNvCxnSpPr>
            <a:cxnSpLocks/>
          </p:cNvCxnSpPr>
          <p:nvPr/>
        </p:nvCxnSpPr>
        <p:spPr>
          <a:xfrm flipH="1">
            <a:off x="11628131" y="4059782"/>
            <a:ext cx="1" cy="874138"/>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859D15D-64D1-413C-81E5-DF6D1F274093}"/>
              </a:ext>
            </a:extLst>
          </p:cNvPr>
          <p:cNvSpPr txBox="1"/>
          <p:nvPr/>
        </p:nvSpPr>
        <p:spPr>
          <a:xfrm>
            <a:off x="8889622" y="3282316"/>
            <a:ext cx="1124552" cy="584775"/>
          </a:xfrm>
          <a:prstGeom prst="rect">
            <a:avLst/>
          </a:prstGeom>
          <a:noFill/>
        </p:spPr>
        <p:txBody>
          <a:bodyPr wrap="square" rtlCol="0">
            <a:spAutoFit/>
          </a:bodyPr>
          <a:lstStyle/>
          <a:p>
            <a:pPr algn="ctr"/>
            <a:r>
              <a:rPr lang="en-US" sz="1600"/>
              <a:t>Inviscid zone</a:t>
            </a:r>
          </a:p>
        </p:txBody>
      </p:sp>
      <p:sp>
        <p:nvSpPr>
          <p:cNvPr id="31" name="TextBox 30">
            <a:extLst>
              <a:ext uri="{FF2B5EF4-FFF2-40B4-BE49-F238E27FC236}">
                <a16:creationId xmlns:a16="http://schemas.microsoft.com/office/drawing/2014/main" id="{D2186407-5678-4A14-B091-D653C65D45EC}"/>
              </a:ext>
            </a:extLst>
          </p:cNvPr>
          <p:cNvSpPr txBox="1"/>
          <p:nvPr/>
        </p:nvSpPr>
        <p:spPr>
          <a:xfrm>
            <a:off x="8646193" y="4525406"/>
            <a:ext cx="1358065" cy="338554"/>
          </a:xfrm>
          <a:prstGeom prst="rect">
            <a:avLst/>
          </a:prstGeom>
          <a:noFill/>
        </p:spPr>
        <p:txBody>
          <a:bodyPr wrap="square" rtlCol="0">
            <a:spAutoFit/>
          </a:bodyPr>
          <a:lstStyle/>
          <a:p>
            <a:pPr algn="ctr"/>
            <a:r>
              <a:rPr lang="en-US" sz="1600"/>
              <a:t>Viscous zone</a:t>
            </a:r>
          </a:p>
        </p:txBody>
      </p:sp>
      <p:cxnSp>
        <p:nvCxnSpPr>
          <p:cNvPr id="33" name="Straight Arrow Connector 32">
            <a:extLst>
              <a:ext uri="{FF2B5EF4-FFF2-40B4-BE49-F238E27FC236}">
                <a16:creationId xmlns:a16="http://schemas.microsoft.com/office/drawing/2014/main" id="{BB5B7BE2-721B-466E-8EC2-21E650F33D0E}"/>
              </a:ext>
            </a:extLst>
          </p:cNvPr>
          <p:cNvCxnSpPr>
            <a:cxnSpLocks/>
            <a:endCxn id="18" idx="3"/>
          </p:cNvCxnSpPr>
          <p:nvPr/>
        </p:nvCxnSpPr>
        <p:spPr>
          <a:xfrm>
            <a:off x="8203615" y="3871997"/>
            <a:ext cx="824292" cy="587355"/>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460FF1E-D74E-4FAA-9C39-5E3CEC6834C3}"/>
              </a:ext>
            </a:extLst>
          </p:cNvPr>
          <p:cNvSpPr txBox="1"/>
          <p:nvPr/>
        </p:nvSpPr>
        <p:spPr>
          <a:xfrm>
            <a:off x="7456120" y="3276600"/>
            <a:ext cx="1452382" cy="584775"/>
          </a:xfrm>
          <a:prstGeom prst="rect">
            <a:avLst/>
          </a:prstGeom>
          <a:noFill/>
        </p:spPr>
        <p:txBody>
          <a:bodyPr wrap="square" rtlCol="0">
            <a:spAutoFit/>
          </a:bodyPr>
          <a:lstStyle/>
          <a:p>
            <a:pPr algn="ctr"/>
            <a:r>
              <a:rPr lang="en-US" sz="1600"/>
              <a:t>Boundary layer edge</a:t>
            </a:r>
            <a:endParaRPr lang="en-US" sz="1600">
              <a:latin typeface="Symbol" panose="05050102010706020507" pitchFamily="18" charset="2"/>
            </a:endParaRPr>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C3AB620B-867A-47F1-A941-294AA8C0BAFD}"/>
                  </a:ext>
                </a:extLst>
              </p:cNvPr>
              <p:cNvSpPr txBox="1"/>
              <p:nvPr/>
            </p:nvSpPr>
            <p:spPr>
              <a:xfrm>
                <a:off x="10669688" y="4343523"/>
                <a:ext cx="842923"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𝑢</m:t>
                      </m:r>
                      <m:r>
                        <a:rPr lang="en-US" sz="1600" b="0" i="1" smtClean="0">
                          <a:latin typeface="Cambria Math" panose="02040503050406030204" pitchFamily="18" charset="0"/>
                        </a:rPr>
                        <m:t>(</m:t>
                      </m:r>
                      <m:r>
                        <a:rPr lang="en-US" sz="1600" b="0" i="1" smtClean="0">
                          <a:latin typeface="Cambria Math" panose="02040503050406030204" pitchFamily="18" charset="0"/>
                        </a:rPr>
                        <m:t>𝑥</m:t>
                      </m:r>
                      <m:r>
                        <a:rPr lang="en-US" sz="1600" b="0" i="1" smtClean="0">
                          <a:latin typeface="Cambria Math" panose="02040503050406030204" pitchFamily="18" charset="0"/>
                        </a:rPr>
                        <m:t>,</m:t>
                      </m:r>
                      <m:r>
                        <a:rPr lang="en-US" sz="1600" b="0" i="1" smtClean="0">
                          <a:latin typeface="Cambria Math" panose="02040503050406030204" pitchFamily="18" charset="0"/>
                        </a:rPr>
                        <m:t>𝑦</m:t>
                      </m:r>
                      <m:r>
                        <a:rPr lang="en-US" sz="1600" b="0" i="1" smtClean="0">
                          <a:latin typeface="Cambria Math" panose="02040503050406030204" pitchFamily="18" charset="0"/>
                        </a:rPr>
                        <m:t>)</m:t>
                      </m:r>
                    </m:oMath>
                  </m:oMathPara>
                </a14:m>
                <a:endParaRPr lang="en-US" sz="1600"/>
              </a:p>
            </p:txBody>
          </p:sp>
        </mc:Choice>
        <mc:Fallback xmlns="">
          <p:sp>
            <p:nvSpPr>
              <p:cNvPr id="35" name="TextBox 34">
                <a:extLst>
                  <a:ext uri="{FF2B5EF4-FFF2-40B4-BE49-F238E27FC236}">
                    <a16:creationId xmlns:a16="http://schemas.microsoft.com/office/drawing/2014/main" id="{C3AB620B-867A-47F1-A941-294AA8C0BAFD}"/>
                  </a:ext>
                </a:extLst>
              </p:cNvPr>
              <p:cNvSpPr txBox="1">
                <a:spLocks noRot="1" noChangeAspect="1" noMove="1" noResize="1" noEditPoints="1" noAdjustHandles="1" noChangeArrowheads="1" noChangeShapeType="1" noTextEdit="1"/>
              </p:cNvSpPr>
              <p:nvPr/>
            </p:nvSpPr>
            <p:spPr>
              <a:xfrm>
                <a:off x="10669688" y="4343523"/>
                <a:ext cx="842923" cy="338554"/>
              </a:xfrm>
              <a:prstGeom prst="rect">
                <a:avLst/>
              </a:prstGeom>
              <a:blipFill>
                <a:blip r:embed="rId3"/>
                <a:stretch>
                  <a:fillRect b="-1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Object 27">
                <a:extLst>
                  <a:ext uri="{FF2B5EF4-FFF2-40B4-BE49-F238E27FC236}">
                    <a16:creationId xmlns:a16="http://schemas.microsoft.com/office/drawing/2014/main" id="{01E856A0-1F91-411E-96CD-EBE6E7576744}"/>
                  </a:ext>
                </a:extLst>
              </p:cNvPr>
              <p:cNvSpPr txBox="1"/>
              <p:nvPr/>
            </p:nvSpPr>
            <p:spPr bwMode="auto">
              <a:xfrm>
                <a:off x="11316020" y="3714138"/>
                <a:ext cx="506679" cy="273792"/>
              </a:xfrm>
              <a:prstGeom prst="rect">
                <a:avLst/>
              </a:prstGeom>
              <a:noFill/>
              <a:ln>
                <a:noFill/>
              </a:ln>
              <a:effectLst/>
            </p:spPr>
            <p:txBody>
              <a:bodyPr>
                <a:noAutofit/>
              </a:bodyPr>
              <a:lstStyle/>
              <a:p>
                <a:pPr/>
                <a14:m>
                  <m:oMathPara xmlns:m="http://schemas.openxmlformats.org/officeDocument/2006/math">
                    <m:oMathParaPr>
                      <m:jc m:val="centerGroup"/>
                    </m:oMathParaPr>
                    <m:oMath xmlns:m="http://schemas.openxmlformats.org/officeDocument/2006/math">
                      <m:r>
                        <a:rPr lang="en-US" sz="1600" i="1" smtClean="0">
                          <a:solidFill>
                            <a:srgbClr val="000000"/>
                          </a:solidFill>
                          <a:latin typeface="Cambria Math" panose="02040503050406030204" pitchFamily="18" charset="0"/>
                        </a:rPr>
                        <m:t>𝛿</m:t>
                      </m:r>
                      <m:r>
                        <a:rPr lang="en-US" sz="1600" b="0" i="1" smtClean="0">
                          <a:solidFill>
                            <a:srgbClr val="000000"/>
                          </a:solidFill>
                          <a:latin typeface="Cambria Math" panose="02040503050406030204" pitchFamily="18" charset="0"/>
                        </a:rPr>
                        <m:t>(</m:t>
                      </m:r>
                      <m:r>
                        <a:rPr lang="en-US" sz="1600" b="0" i="1" smtClean="0">
                          <a:solidFill>
                            <a:srgbClr val="000000"/>
                          </a:solidFill>
                          <a:latin typeface="Cambria Math" panose="02040503050406030204" pitchFamily="18" charset="0"/>
                        </a:rPr>
                        <m:t>𝑥</m:t>
                      </m:r>
                      <m:r>
                        <a:rPr lang="en-US" sz="1600" b="0" i="1" smtClean="0">
                          <a:solidFill>
                            <a:srgbClr val="000000"/>
                          </a:solidFill>
                          <a:latin typeface="Cambria Math" panose="02040503050406030204" pitchFamily="18" charset="0"/>
                        </a:rPr>
                        <m:t>)</m:t>
                      </m:r>
                    </m:oMath>
                  </m:oMathPara>
                </a14:m>
                <a:endParaRPr lang="en-US" sz="1600"/>
              </a:p>
            </p:txBody>
          </p:sp>
        </mc:Choice>
        <mc:Fallback xmlns="">
          <p:sp>
            <p:nvSpPr>
              <p:cNvPr id="36" name="Object 27">
                <a:extLst>
                  <a:ext uri="{FF2B5EF4-FFF2-40B4-BE49-F238E27FC236}">
                    <a16:creationId xmlns:a16="http://schemas.microsoft.com/office/drawing/2014/main" id="{01E856A0-1F91-411E-96CD-EBE6E7576744}"/>
                  </a:ext>
                </a:extLst>
              </p:cNvPr>
              <p:cNvSpPr txBox="1">
                <a:spLocks noRot="1" noChangeAspect="1" noMove="1" noResize="1" noEditPoints="1" noAdjustHandles="1" noChangeArrowheads="1" noChangeShapeType="1" noTextEdit="1"/>
              </p:cNvSpPr>
              <p:nvPr/>
            </p:nvSpPr>
            <p:spPr bwMode="auto">
              <a:xfrm>
                <a:off x="11316020" y="3714138"/>
                <a:ext cx="506679" cy="273792"/>
              </a:xfrm>
              <a:prstGeom prst="rect">
                <a:avLst/>
              </a:prstGeom>
              <a:blipFill>
                <a:blip r:embed="rId4"/>
                <a:stretch>
                  <a:fillRect r="-16867" b="-35556"/>
                </a:stretch>
              </a:blipFill>
              <a:ln>
                <a:no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Rectangle 28">
                <a:extLst>
                  <a:ext uri="{FF2B5EF4-FFF2-40B4-BE49-F238E27FC236}">
                    <a16:creationId xmlns:a16="http://schemas.microsoft.com/office/drawing/2014/main" id="{E39B7C5C-C4C0-4597-8E8A-627C8AF9954A}"/>
                  </a:ext>
                </a:extLst>
              </p:cNvPr>
              <p:cNvSpPr/>
              <p:nvPr/>
            </p:nvSpPr>
            <p:spPr>
              <a:xfrm>
                <a:off x="7165910" y="4605452"/>
                <a:ext cx="46730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rPr>
                          </m:ctrlPr>
                        </m:sSubPr>
                        <m:e>
                          <m:r>
                            <a:rPr lang="en-US" sz="1600" b="0" i="1" smtClean="0">
                              <a:solidFill>
                                <a:schemeClr val="accent5"/>
                              </a:solidFill>
                              <a:latin typeface="Cambria Math" panose="02040503050406030204" pitchFamily="18" charset="0"/>
                            </a:rPr>
                            <m:t>𝑉</m:t>
                          </m:r>
                        </m:e>
                        <m:sub>
                          <m:r>
                            <a:rPr lang="en-US" sz="1600" i="1" smtClean="0">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29" name="Rectangle 28">
                <a:extLst>
                  <a:ext uri="{FF2B5EF4-FFF2-40B4-BE49-F238E27FC236}">
                    <a16:creationId xmlns:a16="http://schemas.microsoft.com/office/drawing/2014/main" id="{E39B7C5C-C4C0-4597-8E8A-627C8AF9954A}"/>
                  </a:ext>
                </a:extLst>
              </p:cNvPr>
              <p:cNvSpPr>
                <a:spLocks noRot="1" noChangeAspect="1" noMove="1" noResize="1" noEditPoints="1" noAdjustHandles="1" noChangeArrowheads="1" noChangeShapeType="1" noTextEdit="1"/>
              </p:cNvSpPr>
              <p:nvPr/>
            </p:nvSpPr>
            <p:spPr>
              <a:xfrm>
                <a:off x="7165910" y="4605452"/>
                <a:ext cx="467307" cy="338554"/>
              </a:xfrm>
              <a:prstGeom prst="rect">
                <a:avLst/>
              </a:prstGeom>
              <a:blipFill>
                <a:blip r:embed="rId5"/>
                <a:stretch>
                  <a:fillRect/>
                </a:stretch>
              </a:blipFill>
            </p:spPr>
            <p:txBody>
              <a:bodyPr/>
              <a:lstStyle/>
              <a:p>
                <a:r>
                  <a:rPr lang="en-US">
                    <a:noFill/>
                  </a:rPr>
                  <a:t> </a:t>
                </a:r>
              </a:p>
            </p:txBody>
          </p:sp>
        </mc:Fallback>
      </mc:AlternateContent>
      <p:cxnSp>
        <p:nvCxnSpPr>
          <p:cNvPr id="32" name="Straight Arrow Connector 31">
            <a:extLst>
              <a:ext uri="{FF2B5EF4-FFF2-40B4-BE49-F238E27FC236}">
                <a16:creationId xmlns:a16="http://schemas.microsoft.com/office/drawing/2014/main" id="{A9AC84D4-CAD9-4712-9719-62763762427A}"/>
              </a:ext>
            </a:extLst>
          </p:cNvPr>
          <p:cNvCxnSpPr>
            <a:cxnSpLocks/>
          </p:cNvCxnSpPr>
          <p:nvPr/>
        </p:nvCxnSpPr>
        <p:spPr>
          <a:xfrm flipH="1" flipV="1">
            <a:off x="8162289" y="4421260"/>
            <a:ext cx="12155" cy="58866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D37E51E4-75AB-4F75-BA74-E31AEC1F99C4}"/>
              </a:ext>
            </a:extLst>
          </p:cNvPr>
          <p:cNvCxnSpPr>
            <a:cxnSpLocks/>
          </p:cNvCxnSpPr>
          <p:nvPr/>
        </p:nvCxnSpPr>
        <p:spPr>
          <a:xfrm flipV="1">
            <a:off x="8162289" y="5008803"/>
            <a:ext cx="764117"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8" name="Rectangle 37">
                <a:extLst>
                  <a:ext uri="{FF2B5EF4-FFF2-40B4-BE49-F238E27FC236}">
                    <a16:creationId xmlns:a16="http://schemas.microsoft.com/office/drawing/2014/main" id="{5CAAA4B8-F818-48F9-AF76-49AEC73D7CAB}"/>
                  </a:ext>
                </a:extLst>
              </p:cNvPr>
              <p:cNvSpPr/>
              <p:nvPr/>
            </p:nvSpPr>
            <p:spPr>
              <a:xfrm>
                <a:off x="8685336" y="4900920"/>
                <a:ext cx="37760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𝑥</m:t>
                      </m:r>
                    </m:oMath>
                  </m:oMathPara>
                </a14:m>
                <a:endParaRPr lang="en-US">
                  <a:solidFill>
                    <a:schemeClr val="tx1"/>
                  </a:solidFill>
                </a:endParaRPr>
              </a:p>
            </p:txBody>
          </p:sp>
        </mc:Choice>
        <mc:Fallback xmlns="">
          <p:sp>
            <p:nvSpPr>
              <p:cNvPr id="38" name="Rectangle 37">
                <a:extLst>
                  <a:ext uri="{FF2B5EF4-FFF2-40B4-BE49-F238E27FC236}">
                    <a16:creationId xmlns:a16="http://schemas.microsoft.com/office/drawing/2014/main" id="{5CAAA4B8-F818-48F9-AF76-49AEC73D7CAB}"/>
                  </a:ext>
                </a:extLst>
              </p:cNvPr>
              <p:cNvSpPr>
                <a:spLocks noRot="1" noChangeAspect="1" noMove="1" noResize="1" noEditPoints="1" noAdjustHandles="1" noChangeArrowheads="1" noChangeShapeType="1" noTextEdit="1"/>
              </p:cNvSpPr>
              <p:nvPr/>
            </p:nvSpPr>
            <p:spPr>
              <a:xfrm>
                <a:off x="8685336" y="4900920"/>
                <a:ext cx="377604" cy="36933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Rectangle 38">
                <a:extLst>
                  <a:ext uri="{FF2B5EF4-FFF2-40B4-BE49-F238E27FC236}">
                    <a16:creationId xmlns:a16="http://schemas.microsoft.com/office/drawing/2014/main" id="{9B69C9B3-F95B-45B7-91A8-7BFC5A0456F3}"/>
                  </a:ext>
                </a:extLst>
              </p:cNvPr>
              <p:cNvSpPr/>
              <p:nvPr/>
            </p:nvSpPr>
            <p:spPr>
              <a:xfrm>
                <a:off x="8130683" y="4257667"/>
                <a:ext cx="38100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𝑦</m:t>
                      </m:r>
                    </m:oMath>
                  </m:oMathPara>
                </a14:m>
                <a:endParaRPr lang="en-US">
                  <a:solidFill>
                    <a:schemeClr val="tx1"/>
                  </a:solidFill>
                </a:endParaRPr>
              </a:p>
            </p:txBody>
          </p:sp>
        </mc:Choice>
        <mc:Fallback xmlns="">
          <p:sp>
            <p:nvSpPr>
              <p:cNvPr id="39" name="Rectangle 38">
                <a:extLst>
                  <a:ext uri="{FF2B5EF4-FFF2-40B4-BE49-F238E27FC236}">
                    <a16:creationId xmlns:a16="http://schemas.microsoft.com/office/drawing/2014/main" id="{9B69C9B3-F95B-45B7-91A8-7BFC5A0456F3}"/>
                  </a:ext>
                </a:extLst>
              </p:cNvPr>
              <p:cNvSpPr>
                <a:spLocks noRot="1" noChangeAspect="1" noMove="1" noResize="1" noEditPoints="1" noAdjustHandles="1" noChangeArrowheads="1" noChangeShapeType="1" noTextEdit="1"/>
              </p:cNvSpPr>
              <p:nvPr/>
            </p:nvSpPr>
            <p:spPr>
              <a:xfrm>
                <a:off x="8130683" y="4257667"/>
                <a:ext cx="381002" cy="369332"/>
              </a:xfrm>
              <a:prstGeom prst="rect">
                <a:avLst/>
              </a:prstGeom>
              <a:blipFill>
                <a:blip r:embed="rId7"/>
                <a:stretch>
                  <a:fillRect b="-6557"/>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B7303E01-67B1-4291-878C-385C5D9BD012}"/>
              </a:ext>
            </a:extLst>
          </p:cNvPr>
          <p:cNvSpPr>
            <a:spLocks noGrp="1"/>
          </p:cNvSpPr>
          <p:nvPr>
            <p:ph type="sldNum" sz="quarter" idx="11"/>
          </p:nvPr>
        </p:nvSpPr>
        <p:spPr/>
        <p:txBody>
          <a:bodyPr/>
          <a:lstStyle/>
          <a:p>
            <a:fld id="{F0D23093-2AB0-F74C-B865-1A12A15B650E}" type="slidenum">
              <a:rPr lang="en-US" smtClean="0"/>
              <a:pPr/>
              <a:t>2</a:t>
            </a:fld>
            <a:endParaRPr lang="en-US"/>
          </a:p>
        </p:txBody>
      </p:sp>
    </p:spTree>
    <p:extLst>
      <p:ext uri="{BB962C8B-B14F-4D97-AF65-F5344CB8AC3E}">
        <p14:creationId xmlns:p14="http://schemas.microsoft.com/office/powerpoint/2010/main" val="3644844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Thermal Boundary Layers</a:t>
            </a:r>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5A9F2C7E-7651-4D2C-8525-95D3D3EA2B23}"/>
                  </a:ext>
                </a:extLst>
              </p:cNvPr>
              <p:cNvSpPr>
                <a:spLocks noGrp="1"/>
              </p:cNvSpPr>
              <p:nvPr>
                <p:ph type="body" sz="quarter" idx="13"/>
              </p:nvPr>
            </p:nvSpPr>
            <p:spPr>
              <a:xfrm>
                <a:off x="609599" y="972911"/>
                <a:ext cx="10972799" cy="2075089"/>
              </a:xfrm>
            </p:spPr>
            <p:txBody>
              <a:bodyPr>
                <a:noAutofit/>
              </a:bodyPr>
              <a:lstStyle/>
              <a:p>
                <a:pPr marL="339725" indent="-339725">
                  <a:spcBef>
                    <a:spcPts val="0"/>
                  </a:spcBef>
                  <a:spcAft>
                    <a:spcPts val="0"/>
                  </a:spcAft>
                </a:pPr>
                <a:r>
                  <a:rPr lang="en-US" sz="1800" dirty="0">
                    <a:sym typeface="Monotype Sorts" pitchFamily="2" charset="2"/>
                  </a:rPr>
                  <a:t>The idea behind velocity boundary layers can be extended to thermal problems .</a:t>
                </a:r>
              </a:p>
              <a:p>
                <a:pPr marL="339725" indent="-339725">
                  <a:spcBef>
                    <a:spcPts val="1800"/>
                  </a:spcBef>
                  <a:spcAft>
                    <a:spcPts val="0"/>
                  </a:spcAft>
                </a:pPr>
                <a:r>
                  <a:rPr lang="en-US" sz="1800" dirty="0"/>
                  <a:t>In an analogous fashion, sharp gradients of temperature are observed in a layer of fluid next to a wall boundary in a viscous flow.  The thickness of this layer is denoted </a:t>
                </a:r>
                <a14:m>
                  <m:oMath xmlns:m="http://schemas.openxmlformats.org/officeDocument/2006/math">
                    <m:sSub>
                      <m:sSubPr>
                        <m:ctrlPr>
                          <a:rPr lang="en-US" sz="1800" i="1">
                            <a:solidFill>
                              <a:srgbClr val="000000"/>
                            </a:solidFill>
                            <a:latin typeface="Cambria Math" panose="02040503050406030204" pitchFamily="18" charset="0"/>
                          </a:rPr>
                        </m:ctrlPr>
                      </m:sSubPr>
                      <m:e>
                        <m:r>
                          <a:rPr lang="en-US" sz="1800" i="1">
                            <a:solidFill>
                              <a:srgbClr val="000000"/>
                            </a:solidFill>
                            <a:latin typeface="Cambria Math" panose="02040503050406030204" pitchFamily="18" charset="0"/>
                          </a:rPr>
                          <m:t>𝛿</m:t>
                        </m:r>
                      </m:e>
                      <m:sub>
                        <m:r>
                          <a:rPr lang="en-US" sz="1800" b="0" i="1" smtClean="0">
                            <a:solidFill>
                              <a:srgbClr val="000000"/>
                            </a:solidFill>
                            <a:latin typeface="Cambria Math" panose="02040503050406030204" pitchFamily="18" charset="0"/>
                          </a:rPr>
                          <m:t>𝑡</m:t>
                        </m:r>
                      </m:sub>
                    </m:sSub>
                    <m:r>
                      <a:rPr lang="en-US" sz="1800" i="1">
                        <a:solidFill>
                          <a:srgbClr val="000000"/>
                        </a:solidFill>
                        <a:latin typeface="Cambria Math" panose="02040503050406030204" pitchFamily="18" charset="0"/>
                      </a:rPr>
                      <m:t>(</m:t>
                    </m:r>
                    <m:r>
                      <a:rPr lang="en-US" sz="1800" i="1">
                        <a:solidFill>
                          <a:srgbClr val="000000"/>
                        </a:solidFill>
                        <a:latin typeface="Cambria Math" panose="02040503050406030204" pitchFamily="18" charset="0"/>
                      </a:rPr>
                      <m:t>𝑥</m:t>
                    </m:r>
                    <m:r>
                      <a:rPr lang="en-US" sz="1800" i="1">
                        <a:solidFill>
                          <a:srgbClr val="000000"/>
                        </a:solidFill>
                        <a:latin typeface="Cambria Math" panose="02040503050406030204" pitchFamily="18" charset="0"/>
                      </a:rPr>
                      <m:t>)</m:t>
                    </m:r>
                  </m:oMath>
                </a14:m>
                <a:r>
                  <a:rPr lang="en-US" sz="1800" dirty="0"/>
                  <a:t>.</a:t>
                </a:r>
              </a:p>
              <a:p>
                <a:pPr marL="339725" indent="-339725">
                  <a:spcBef>
                    <a:spcPts val="1800"/>
                  </a:spcBef>
                  <a:spcAft>
                    <a:spcPts val="0"/>
                  </a:spcAft>
                </a:pPr>
                <a:r>
                  <a:rPr lang="en-US" sz="1800" dirty="0"/>
                  <a:t>The temperature gradients result in heat fluxes (Fourier’s Law) and, therefore, heat transfer between the fluid and the wall.</a:t>
                </a:r>
                <a:endParaRPr lang="en-US" sz="1800" dirty="0">
                  <a:sym typeface="Monotype Sorts" pitchFamily="2" charset="2"/>
                </a:endParaRPr>
              </a:p>
            </p:txBody>
          </p:sp>
        </mc:Choice>
        <mc:Fallback xmlns="">
          <p:sp>
            <p:nvSpPr>
              <p:cNvPr id="6" name="Content Placeholder 2">
                <a:extLst>
                  <a:ext uri="{FF2B5EF4-FFF2-40B4-BE49-F238E27FC236}">
                    <a16:creationId xmlns:a16="http://schemas.microsoft.com/office/drawing/2014/main" id="{5A9F2C7E-7651-4D2C-8525-95D3D3EA2B23}"/>
                  </a:ext>
                </a:extLst>
              </p:cNvPr>
              <p:cNvSpPr>
                <a:spLocks noGrp="1" noRot="1" noChangeAspect="1" noMove="1" noResize="1" noEditPoints="1" noAdjustHandles="1" noChangeArrowheads="1" noChangeShapeType="1" noTextEdit="1"/>
              </p:cNvSpPr>
              <p:nvPr>
                <p:ph type="body" sz="quarter" idx="13"/>
              </p:nvPr>
            </p:nvSpPr>
            <p:spPr>
              <a:xfrm>
                <a:off x="609599" y="972911"/>
                <a:ext cx="10972799" cy="2075089"/>
              </a:xfrm>
              <a:blipFill>
                <a:blip r:embed="rId3"/>
                <a:stretch>
                  <a:fillRect l="-333" t="-2941"/>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4F45BC95-908A-4E8D-A377-4802823CD5AF}"/>
              </a:ext>
            </a:extLst>
          </p:cNvPr>
          <p:cNvSpPr txBox="1"/>
          <p:nvPr/>
        </p:nvSpPr>
        <p:spPr>
          <a:xfrm>
            <a:off x="4371943" y="5282625"/>
            <a:ext cx="3653924" cy="584775"/>
          </a:xfrm>
          <a:prstGeom prst="rect">
            <a:avLst/>
          </a:prstGeom>
          <a:noFill/>
        </p:spPr>
        <p:txBody>
          <a:bodyPr wrap="square" rtlCol="0">
            <a:spAutoFit/>
          </a:bodyPr>
          <a:lstStyle/>
          <a:p>
            <a:pPr algn="ctr"/>
            <a:r>
              <a:rPr lang="en-US" sz="1600" dirty="0">
                <a:solidFill>
                  <a:schemeClr val="accent4"/>
                </a:solidFill>
                <a:latin typeface="Segoe UI Semibold" panose="020B0702040204020203" pitchFamily="34" charset="0"/>
                <a:cs typeface="Segoe UI Semibold" panose="020B0702040204020203" pitchFamily="34" charset="0"/>
              </a:rPr>
              <a:t>Steady-state thermal boundary layer model for flow over a flat plate</a:t>
            </a:r>
          </a:p>
        </p:txBody>
      </p:sp>
      <p:sp>
        <p:nvSpPr>
          <p:cNvPr id="3" name="Slide Number Placeholder 2">
            <a:extLst>
              <a:ext uri="{FF2B5EF4-FFF2-40B4-BE49-F238E27FC236}">
                <a16:creationId xmlns:a16="http://schemas.microsoft.com/office/drawing/2014/main" id="{6E5FD50C-5725-409A-AA6F-5D4DDCEFA789}"/>
              </a:ext>
            </a:extLst>
          </p:cNvPr>
          <p:cNvSpPr>
            <a:spLocks noGrp="1"/>
          </p:cNvSpPr>
          <p:nvPr>
            <p:ph type="sldNum" sz="quarter" idx="11"/>
          </p:nvPr>
        </p:nvSpPr>
        <p:spPr/>
        <p:txBody>
          <a:bodyPr/>
          <a:lstStyle/>
          <a:p>
            <a:fld id="{F0D23093-2AB0-F74C-B865-1A12A15B650E}" type="slidenum">
              <a:rPr lang="en-US" smtClean="0"/>
              <a:pPr/>
              <a:t>3</a:t>
            </a:fld>
            <a:endParaRPr lang="en-US"/>
          </a:p>
        </p:txBody>
      </p:sp>
      <p:sp>
        <p:nvSpPr>
          <p:cNvPr id="25" name="Rectangle 5">
            <a:extLst>
              <a:ext uri="{FF2B5EF4-FFF2-40B4-BE49-F238E27FC236}">
                <a16:creationId xmlns:a16="http://schemas.microsoft.com/office/drawing/2014/main" id="{F9EF0FF0-D74D-43D5-B496-0C7852407CFB}"/>
              </a:ext>
            </a:extLst>
          </p:cNvPr>
          <p:cNvSpPr/>
          <p:nvPr/>
        </p:nvSpPr>
        <p:spPr>
          <a:xfrm>
            <a:off x="3553787" y="4846828"/>
            <a:ext cx="5635563" cy="99438"/>
          </a:xfrm>
          <a:custGeom>
            <a:avLst/>
            <a:gdLst>
              <a:gd name="connsiteX0" fmla="*/ 0 w 5635563"/>
              <a:gd name="connsiteY0" fmla="*/ 0 h 83396"/>
              <a:gd name="connsiteX1" fmla="*/ 5635563 w 5635563"/>
              <a:gd name="connsiteY1" fmla="*/ 0 h 83396"/>
              <a:gd name="connsiteX2" fmla="*/ 5635563 w 5635563"/>
              <a:gd name="connsiteY2" fmla="*/ 83396 h 83396"/>
              <a:gd name="connsiteX3" fmla="*/ 0 w 5635563"/>
              <a:gd name="connsiteY3" fmla="*/ 83396 h 83396"/>
              <a:gd name="connsiteX4" fmla="*/ 0 w 5635563"/>
              <a:gd name="connsiteY4" fmla="*/ 0 h 83396"/>
              <a:gd name="connsiteX0" fmla="*/ 0 w 5635563"/>
              <a:gd name="connsiteY0" fmla="*/ 0 h 99438"/>
              <a:gd name="connsiteX1" fmla="*/ 5635563 w 5635563"/>
              <a:gd name="connsiteY1" fmla="*/ 0 h 99438"/>
              <a:gd name="connsiteX2" fmla="*/ 5635563 w 5635563"/>
              <a:gd name="connsiteY2" fmla="*/ 83396 h 99438"/>
              <a:gd name="connsiteX3" fmla="*/ 312821 w 5635563"/>
              <a:gd name="connsiteY3" fmla="*/ 99438 h 99438"/>
              <a:gd name="connsiteX4" fmla="*/ 0 w 5635563"/>
              <a:gd name="connsiteY4" fmla="*/ 0 h 99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5563" h="99438">
                <a:moveTo>
                  <a:pt x="0" y="0"/>
                </a:moveTo>
                <a:lnTo>
                  <a:pt x="5635563" y="0"/>
                </a:lnTo>
                <a:lnTo>
                  <a:pt x="5635563" y="83396"/>
                </a:lnTo>
                <a:lnTo>
                  <a:pt x="312821" y="99438"/>
                </a:lnTo>
                <a:lnTo>
                  <a:pt x="0" y="0"/>
                </a:lnTo>
                <a:close/>
              </a:path>
            </a:pathLst>
          </a:cu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6" name="Freeform: Shape 25">
            <a:extLst>
              <a:ext uri="{FF2B5EF4-FFF2-40B4-BE49-F238E27FC236}">
                <a16:creationId xmlns:a16="http://schemas.microsoft.com/office/drawing/2014/main" id="{30DB0B1A-E01F-4E42-9F29-C9B16261A2E4}"/>
              </a:ext>
            </a:extLst>
          </p:cNvPr>
          <p:cNvSpPr/>
          <p:nvPr/>
        </p:nvSpPr>
        <p:spPr>
          <a:xfrm>
            <a:off x="3553788" y="3545339"/>
            <a:ext cx="5666412" cy="1280641"/>
          </a:xfrm>
          <a:custGeom>
            <a:avLst/>
            <a:gdLst>
              <a:gd name="connsiteX0" fmla="*/ 0 w 4626864"/>
              <a:gd name="connsiteY0" fmla="*/ 1316736 h 1316736"/>
              <a:gd name="connsiteX1" fmla="*/ 274320 w 4626864"/>
              <a:gd name="connsiteY1" fmla="*/ 1078992 h 1316736"/>
              <a:gd name="connsiteX2" fmla="*/ 630936 w 4626864"/>
              <a:gd name="connsiteY2" fmla="*/ 841248 h 1316736"/>
              <a:gd name="connsiteX3" fmla="*/ 1097280 w 4626864"/>
              <a:gd name="connsiteY3" fmla="*/ 621792 h 1316736"/>
              <a:gd name="connsiteX4" fmla="*/ 1627632 w 4626864"/>
              <a:gd name="connsiteY4" fmla="*/ 429768 h 1316736"/>
              <a:gd name="connsiteX5" fmla="*/ 2157984 w 4626864"/>
              <a:gd name="connsiteY5" fmla="*/ 274320 h 1316736"/>
              <a:gd name="connsiteX6" fmla="*/ 2743200 w 4626864"/>
              <a:gd name="connsiteY6" fmla="*/ 164592 h 1316736"/>
              <a:gd name="connsiteX7" fmla="*/ 3328416 w 4626864"/>
              <a:gd name="connsiteY7" fmla="*/ 91440 h 1316736"/>
              <a:gd name="connsiteX8" fmla="*/ 4069080 w 4626864"/>
              <a:gd name="connsiteY8" fmla="*/ 27432 h 1316736"/>
              <a:gd name="connsiteX9" fmla="*/ 4626864 w 4626864"/>
              <a:gd name="connsiteY9" fmla="*/ 0 h 1316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26864" h="1316736">
                <a:moveTo>
                  <a:pt x="0" y="1316736"/>
                </a:moveTo>
                <a:cubicBezTo>
                  <a:pt x="84582" y="1237488"/>
                  <a:pt x="169164" y="1158240"/>
                  <a:pt x="274320" y="1078992"/>
                </a:cubicBezTo>
                <a:cubicBezTo>
                  <a:pt x="379476" y="999744"/>
                  <a:pt x="493776" y="917448"/>
                  <a:pt x="630936" y="841248"/>
                </a:cubicBezTo>
                <a:cubicBezTo>
                  <a:pt x="768096" y="765048"/>
                  <a:pt x="931164" y="690372"/>
                  <a:pt x="1097280" y="621792"/>
                </a:cubicBezTo>
                <a:cubicBezTo>
                  <a:pt x="1263396" y="553212"/>
                  <a:pt x="1450848" y="487680"/>
                  <a:pt x="1627632" y="429768"/>
                </a:cubicBezTo>
                <a:cubicBezTo>
                  <a:pt x="1804416" y="371856"/>
                  <a:pt x="1972056" y="318516"/>
                  <a:pt x="2157984" y="274320"/>
                </a:cubicBezTo>
                <a:cubicBezTo>
                  <a:pt x="2343912" y="230124"/>
                  <a:pt x="2548128" y="195072"/>
                  <a:pt x="2743200" y="164592"/>
                </a:cubicBezTo>
                <a:cubicBezTo>
                  <a:pt x="2938272" y="134112"/>
                  <a:pt x="3107436" y="114300"/>
                  <a:pt x="3328416" y="91440"/>
                </a:cubicBezTo>
                <a:cubicBezTo>
                  <a:pt x="3549396" y="68580"/>
                  <a:pt x="3852672" y="42672"/>
                  <a:pt x="4069080" y="27432"/>
                </a:cubicBezTo>
                <a:cubicBezTo>
                  <a:pt x="4285488" y="12192"/>
                  <a:pt x="4456176" y="6096"/>
                  <a:pt x="4626864" y="0"/>
                </a:cubicBezTo>
              </a:path>
            </a:pathLst>
          </a:custGeom>
          <a:noFill/>
          <a:ln w="2540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27" name="Straight Arrow Connector 26">
            <a:extLst>
              <a:ext uri="{FF2B5EF4-FFF2-40B4-BE49-F238E27FC236}">
                <a16:creationId xmlns:a16="http://schemas.microsoft.com/office/drawing/2014/main" id="{B53BA978-0577-486F-8DE0-B2DE008E0D29}"/>
              </a:ext>
            </a:extLst>
          </p:cNvPr>
          <p:cNvCxnSpPr>
            <a:cxnSpLocks/>
            <a:endCxn id="25" idx="1"/>
          </p:cNvCxnSpPr>
          <p:nvPr/>
        </p:nvCxnSpPr>
        <p:spPr>
          <a:xfrm flipH="1">
            <a:off x="9189350" y="3545339"/>
            <a:ext cx="10356" cy="1301489"/>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68D3EC1-6310-42E9-8818-2BE5117C85F5}"/>
              </a:ext>
            </a:extLst>
          </p:cNvPr>
          <p:cNvSpPr txBox="1"/>
          <p:nvPr/>
        </p:nvSpPr>
        <p:spPr>
          <a:xfrm>
            <a:off x="5265725" y="3476699"/>
            <a:ext cx="1112292" cy="307777"/>
          </a:xfrm>
          <a:prstGeom prst="rect">
            <a:avLst/>
          </a:prstGeom>
          <a:noFill/>
        </p:spPr>
        <p:txBody>
          <a:bodyPr wrap="none" rtlCol="0">
            <a:spAutoFit/>
          </a:bodyPr>
          <a:lstStyle/>
          <a:p>
            <a:pPr algn="ctr"/>
            <a:r>
              <a:rPr lang="en-US" sz="1400">
                <a:solidFill>
                  <a:schemeClr val="accent5"/>
                </a:solidFill>
              </a:rPr>
              <a:t>Inviscid zone</a:t>
            </a:r>
          </a:p>
        </p:txBody>
      </p:sp>
      <p:sp>
        <p:nvSpPr>
          <p:cNvPr id="29" name="TextBox 28">
            <a:extLst>
              <a:ext uri="{FF2B5EF4-FFF2-40B4-BE49-F238E27FC236}">
                <a16:creationId xmlns:a16="http://schemas.microsoft.com/office/drawing/2014/main" id="{2A2A4155-983E-4BB0-B69B-63FB56E11732}"/>
              </a:ext>
            </a:extLst>
          </p:cNvPr>
          <p:cNvSpPr txBox="1"/>
          <p:nvPr/>
        </p:nvSpPr>
        <p:spPr>
          <a:xfrm>
            <a:off x="4804781" y="4291470"/>
            <a:ext cx="1118575" cy="307777"/>
          </a:xfrm>
          <a:prstGeom prst="rect">
            <a:avLst/>
          </a:prstGeom>
          <a:noFill/>
        </p:spPr>
        <p:txBody>
          <a:bodyPr wrap="none" rtlCol="0">
            <a:spAutoFit/>
          </a:bodyPr>
          <a:lstStyle/>
          <a:p>
            <a:pPr algn="ctr"/>
            <a:r>
              <a:rPr lang="en-US" sz="1400">
                <a:solidFill>
                  <a:schemeClr val="accent5"/>
                </a:solidFill>
              </a:rPr>
              <a:t>Viscous zone</a:t>
            </a:r>
          </a:p>
        </p:txBody>
      </p:sp>
      <p:cxnSp>
        <p:nvCxnSpPr>
          <p:cNvPr id="30" name="Straight Arrow Connector 29">
            <a:extLst>
              <a:ext uri="{FF2B5EF4-FFF2-40B4-BE49-F238E27FC236}">
                <a16:creationId xmlns:a16="http://schemas.microsoft.com/office/drawing/2014/main" id="{26F6CF04-09EB-4185-B811-E7A2AFCC5F92}"/>
              </a:ext>
            </a:extLst>
          </p:cNvPr>
          <p:cNvCxnSpPr>
            <a:cxnSpLocks/>
            <a:endCxn id="26" idx="3"/>
          </p:cNvCxnSpPr>
          <p:nvPr/>
        </p:nvCxnSpPr>
        <p:spPr>
          <a:xfrm>
            <a:off x="4665381" y="3732829"/>
            <a:ext cx="232220" cy="41725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FC5B231-517C-457B-916D-8E602F7A4DF8}"/>
              </a:ext>
            </a:extLst>
          </p:cNvPr>
          <p:cNvSpPr txBox="1"/>
          <p:nvPr/>
        </p:nvSpPr>
        <p:spPr>
          <a:xfrm>
            <a:off x="2888748" y="3408212"/>
            <a:ext cx="2333011" cy="307777"/>
          </a:xfrm>
          <a:prstGeom prst="rect">
            <a:avLst/>
          </a:prstGeom>
          <a:noFill/>
        </p:spPr>
        <p:txBody>
          <a:bodyPr wrap="none" rtlCol="0">
            <a:spAutoFit/>
          </a:bodyPr>
          <a:lstStyle/>
          <a:p>
            <a:r>
              <a:rPr lang="en-US" sz="1400">
                <a:solidFill>
                  <a:schemeClr val="accent5"/>
                </a:solidFill>
              </a:rPr>
              <a:t>Thermal Boundary layer edge</a:t>
            </a:r>
            <a:endParaRPr lang="en-US" sz="1400">
              <a:solidFill>
                <a:schemeClr val="accent5"/>
              </a:solidFill>
              <a:latin typeface="Symbol" panose="05050102010706020507" pitchFamily="18" charset="2"/>
            </a:endParaRPr>
          </a:p>
        </p:txBody>
      </p:sp>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263DD22A-40AC-415C-B1C1-46A292D4BB23}"/>
                  </a:ext>
                </a:extLst>
              </p:cNvPr>
              <p:cNvSpPr/>
              <p:nvPr/>
            </p:nvSpPr>
            <p:spPr>
              <a:xfrm>
                <a:off x="1716100" y="4052621"/>
                <a:ext cx="47134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b="0" i="1" smtClean="0">
                              <a:solidFill>
                                <a:schemeClr val="accent5"/>
                              </a:solidFill>
                              <a:latin typeface="Cambria Math" panose="02040503050406030204" pitchFamily="18" charset="0"/>
                              <a:ea typeface="Cambria Math" panose="02040503050406030204" pitchFamily="18" charset="0"/>
                            </a:rPr>
                            <m:t>𝑇</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32" name="Rectangle 31">
                <a:extLst>
                  <a:ext uri="{FF2B5EF4-FFF2-40B4-BE49-F238E27FC236}">
                    <a16:creationId xmlns:a16="http://schemas.microsoft.com/office/drawing/2014/main" id="{263DD22A-40AC-415C-B1C1-46A292D4BB23}"/>
                  </a:ext>
                </a:extLst>
              </p:cNvPr>
              <p:cNvSpPr>
                <a:spLocks noRot="1" noChangeAspect="1" noMove="1" noResize="1" noEditPoints="1" noAdjustHandles="1" noChangeArrowheads="1" noChangeShapeType="1" noTextEdit="1"/>
              </p:cNvSpPr>
              <p:nvPr/>
            </p:nvSpPr>
            <p:spPr>
              <a:xfrm>
                <a:off x="1716100" y="4052621"/>
                <a:ext cx="471346"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06B2614C-743E-4EEB-9F04-044DDD21DACA}"/>
                  </a:ext>
                </a:extLst>
              </p:cNvPr>
              <p:cNvSpPr/>
              <p:nvPr/>
            </p:nvSpPr>
            <p:spPr>
              <a:xfrm>
                <a:off x="1278495" y="4052621"/>
                <a:ext cx="457689"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b="0" i="1" smtClean="0">
                              <a:solidFill>
                                <a:schemeClr val="accent5"/>
                              </a:solidFill>
                              <a:latin typeface="Cambria Math" panose="02040503050406030204" pitchFamily="18" charset="0"/>
                              <a:ea typeface="Cambria Math" panose="02040503050406030204" pitchFamily="18" charset="0"/>
                            </a:rPr>
                            <m:t>𝑉</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33" name="Rectangle 32">
                <a:extLst>
                  <a:ext uri="{FF2B5EF4-FFF2-40B4-BE49-F238E27FC236}">
                    <a16:creationId xmlns:a16="http://schemas.microsoft.com/office/drawing/2014/main" id="{06B2614C-743E-4EEB-9F04-044DDD21DACA}"/>
                  </a:ext>
                </a:extLst>
              </p:cNvPr>
              <p:cNvSpPr>
                <a:spLocks noRot="1" noChangeAspect="1" noMove="1" noResize="1" noEditPoints="1" noAdjustHandles="1" noChangeArrowheads="1" noChangeShapeType="1" noTextEdit="1"/>
              </p:cNvSpPr>
              <p:nvPr/>
            </p:nvSpPr>
            <p:spPr>
              <a:xfrm>
                <a:off x="1278495" y="4052621"/>
                <a:ext cx="457689" cy="3385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Rectangle 33">
                <a:extLst>
                  <a:ext uri="{FF2B5EF4-FFF2-40B4-BE49-F238E27FC236}">
                    <a16:creationId xmlns:a16="http://schemas.microsoft.com/office/drawing/2014/main" id="{DDF5FC75-362A-4DE4-A395-E15AA75B2667}"/>
                  </a:ext>
                </a:extLst>
              </p:cNvPr>
              <p:cNvSpPr/>
              <p:nvPr/>
            </p:nvSpPr>
            <p:spPr>
              <a:xfrm>
                <a:off x="2126079" y="4052621"/>
                <a:ext cx="49936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i="1">
                              <a:solidFill>
                                <a:schemeClr val="accent5"/>
                              </a:solidFill>
                              <a:latin typeface="Cambria Math" panose="02040503050406030204" pitchFamily="18" charset="0"/>
                              <a:ea typeface="Cambria Math" panose="02040503050406030204" pitchFamily="18" charset="0"/>
                            </a:rPr>
                            <m:t>𝜇</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34" name="Rectangle 33">
                <a:extLst>
                  <a:ext uri="{FF2B5EF4-FFF2-40B4-BE49-F238E27FC236}">
                    <a16:creationId xmlns:a16="http://schemas.microsoft.com/office/drawing/2014/main" id="{DDF5FC75-362A-4DE4-A395-E15AA75B2667}"/>
                  </a:ext>
                </a:extLst>
              </p:cNvPr>
              <p:cNvSpPr>
                <a:spLocks noRot="1" noChangeAspect="1" noMove="1" noResize="1" noEditPoints="1" noAdjustHandles="1" noChangeArrowheads="1" noChangeShapeType="1" noTextEdit="1"/>
              </p:cNvSpPr>
              <p:nvPr/>
            </p:nvSpPr>
            <p:spPr>
              <a:xfrm>
                <a:off x="2126079" y="4052621"/>
                <a:ext cx="499367" cy="338554"/>
              </a:xfrm>
              <a:prstGeom prst="rect">
                <a:avLst/>
              </a:prstGeom>
              <a:blipFill>
                <a:blip r:embed="rId6"/>
                <a:stretch>
                  <a:fillRect b="-1818"/>
                </a:stretch>
              </a:blipFill>
            </p:spPr>
            <p:txBody>
              <a:bodyPr/>
              <a:lstStyle/>
              <a:p>
                <a:r>
                  <a:rPr lang="en-US">
                    <a:noFill/>
                  </a:rPr>
                  <a:t> </a:t>
                </a:r>
              </a:p>
            </p:txBody>
          </p:sp>
        </mc:Fallback>
      </mc:AlternateContent>
      <p:cxnSp>
        <p:nvCxnSpPr>
          <p:cNvPr id="35" name="Straight Arrow Connector 34">
            <a:extLst>
              <a:ext uri="{FF2B5EF4-FFF2-40B4-BE49-F238E27FC236}">
                <a16:creationId xmlns:a16="http://schemas.microsoft.com/office/drawing/2014/main" id="{0A6A4036-EBC5-4176-8C0A-E7D9C6BFA2B8}"/>
              </a:ext>
            </a:extLst>
          </p:cNvPr>
          <p:cNvCxnSpPr/>
          <p:nvPr/>
        </p:nvCxnSpPr>
        <p:spPr>
          <a:xfrm>
            <a:off x="6850388" y="5172630"/>
            <a:ext cx="236981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EB413E62-59B4-42FD-ABD9-031845E9550D}"/>
              </a:ext>
            </a:extLst>
          </p:cNvPr>
          <p:cNvCxnSpPr>
            <a:cxnSpLocks/>
          </p:cNvCxnSpPr>
          <p:nvPr/>
        </p:nvCxnSpPr>
        <p:spPr>
          <a:xfrm flipV="1">
            <a:off x="2635811" y="3893882"/>
            <a:ext cx="935428" cy="87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7BD3B5EF-2F16-4992-A5F9-AC2764D3CA98}"/>
              </a:ext>
            </a:extLst>
          </p:cNvPr>
          <p:cNvCxnSpPr>
            <a:cxnSpLocks/>
          </p:cNvCxnSpPr>
          <p:nvPr/>
        </p:nvCxnSpPr>
        <p:spPr>
          <a:xfrm flipV="1">
            <a:off x="2635811" y="4163181"/>
            <a:ext cx="935428" cy="87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0797654-27C2-41F0-9557-4D358D3D42CF}"/>
              </a:ext>
            </a:extLst>
          </p:cNvPr>
          <p:cNvCxnSpPr>
            <a:cxnSpLocks/>
          </p:cNvCxnSpPr>
          <p:nvPr/>
        </p:nvCxnSpPr>
        <p:spPr>
          <a:xfrm flipV="1">
            <a:off x="2635811" y="4432480"/>
            <a:ext cx="935428" cy="87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62E231F9-4558-4839-B586-9B93CD36FBB5}"/>
              </a:ext>
            </a:extLst>
          </p:cNvPr>
          <p:cNvCxnSpPr>
            <a:cxnSpLocks/>
          </p:cNvCxnSpPr>
          <p:nvPr/>
        </p:nvCxnSpPr>
        <p:spPr>
          <a:xfrm flipV="1">
            <a:off x="2635811" y="4701779"/>
            <a:ext cx="935428" cy="87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Rectangle 39">
                <a:extLst>
                  <a:ext uri="{FF2B5EF4-FFF2-40B4-BE49-F238E27FC236}">
                    <a16:creationId xmlns:a16="http://schemas.microsoft.com/office/drawing/2014/main" id="{25EB956C-F275-4D89-AE67-2D25D886E569}"/>
                  </a:ext>
                </a:extLst>
              </p:cNvPr>
              <p:cNvSpPr/>
              <p:nvPr/>
            </p:nvSpPr>
            <p:spPr>
              <a:xfrm>
                <a:off x="865708" y="4052621"/>
                <a:ext cx="494558"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5"/>
                              </a:solidFill>
                              <a:latin typeface="Cambria Math" panose="02040503050406030204" pitchFamily="18" charset="0"/>
                              <a:ea typeface="Cambria Math" panose="02040503050406030204" pitchFamily="18" charset="0"/>
                            </a:rPr>
                          </m:ctrlPr>
                        </m:sSubPr>
                        <m:e>
                          <m:r>
                            <a:rPr lang="en-US" sz="1600" i="1">
                              <a:solidFill>
                                <a:schemeClr val="accent5"/>
                              </a:solidFill>
                              <a:latin typeface="Cambria Math" panose="02040503050406030204" pitchFamily="18" charset="0"/>
                              <a:ea typeface="Cambria Math" panose="02040503050406030204" pitchFamily="18" charset="0"/>
                            </a:rPr>
                            <m:t>𝜌</m:t>
                          </m:r>
                        </m:e>
                        <m:sub>
                          <m:r>
                            <a:rPr lang="en-US" sz="1600" i="1">
                              <a:solidFill>
                                <a:schemeClr val="accent5"/>
                              </a:solidFill>
                              <a:latin typeface="Cambria Math" panose="02040503050406030204" pitchFamily="18" charset="0"/>
                              <a:ea typeface="Cambria Math" panose="02040503050406030204" pitchFamily="18" charset="0"/>
                            </a:rPr>
                            <m:t>∞</m:t>
                          </m:r>
                        </m:sub>
                      </m:sSub>
                    </m:oMath>
                  </m:oMathPara>
                </a14:m>
                <a:endParaRPr lang="en-US" sz="1600">
                  <a:solidFill>
                    <a:schemeClr val="accent5"/>
                  </a:solidFill>
                </a:endParaRPr>
              </a:p>
            </p:txBody>
          </p:sp>
        </mc:Choice>
        <mc:Fallback xmlns="">
          <p:sp>
            <p:nvSpPr>
              <p:cNvPr id="40" name="Rectangle 39">
                <a:extLst>
                  <a:ext uri="{FF2B5EF4-FFF2-40B4-BE49-F238E27FC236}">
                    <a16:creationId xmlns:a16="http://schemas.microsoft.com/office/drawing/2014/main" id="{25EB956C-F275-4D89-AE67-2D25D886E569}"/>
                  </a:ext>
                </a:extLst>
              </p:cNvPr>
              <p:cNvSpPr>
                <a:spLocks noRot="1" noChangeAspect="1" noMove="1" noResize="1" noEditPoints="1" noAdjustHandles="1" noChangeArrowheads="1" noChangeShapeType="1" noTextEdit="1"/>
              </p:cNvSpPr>
              <p:nvPr/>
            </p:nvSpPr>
            <p:spPr>
              <a:xfrm>
                <a:off x="865708" y="4052621"/>
                <a:ext cx="494558" cy="338554"/>
              </a:xfrm>
              <a:prstGeom prst="rect">
                <a:avLst/>
              </a:prstGeom>
              <a:blipFill>
                <a:blip r:embed="rId7"/>
                <a:stretch>
                  <a:fillRect b="-3636"/>
                </a:stretch>
              </a:blipFill>
            </p:spPr>
            <p:txBody>
              <a:bodyPr/>
              <a:lstStyle/>
              <a:p>
                <a:r>
                  <a:rPr lang="en-US">
                    <a:noFill/>
                  </a:rPr>
                  <a:t> </a:t>
                </a:r>
              </a:p>
            </p:txBody>
          </p:sp>
        </mc:Fallback>
      </mc:AlternateContent>
      <p:sp>
        <p:nvSpPr>
          <p:cNvPr id="41" name="Freeform: Shape 40">
            <a:extLst>
              <a:ext uri="{FF2B5EF4-FFF2-40B4-BE49-F238E27FC236}">
                <a16:creationId xmlns:a16="http://schemas.microsoft.com/office/drawing/2014/main" id="{AAF67040-DB87-4E3E-B085-76B74C57D98D}"/>
              </a:ext>
            </a:extLst>
          </p:cNvPr>
          <p:cNvSpPr/>
          <p:nvPr/>
        </p:nvSpPr>
        <p:spPr>
          <a:xfrm flipH="1">
            <a:off x="7202991" y="3433880"/>
            <a:ext cx="694996" cy="1398970"/>
          </a:xfrm>
          <a:custGeom>
            <a:avLst/>
            <a:gdLst>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694944 w 900853"/>
              <a:gd name="connsiteY4" fmla="*/ 905256 h 1572781"/>
              <a:gd name="connsiteX5" fmla="*/ 566928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694944 w 900853"/>
              <a:gd name="connsiteY4" fmla="*/ 905256 h 1572781"/>
              <a:gd name="connsiteX5" fmla="*/ 594360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749808 w 900853"/>
              <a:gd name="connsiteY4" fmla="*/ 905256 h 1572781"/>
              <a:gd name="connsiteX5" fmla="*/ 594360 w 900853"/>
              <a:gd name="connsiteY5" fmla="*/ 1115568 h 1572781"/>
              <a:gd name="connsiteX6" fmla="*/ 374904 w 900853"/>
              <a:gd name="connsiteY6" fmla="*/ 1371600 h 1572781"/>
              <a:gd name="connsiteX7" fmla="*/ 0 w 900853"/>
              <a:gd name="connsiteY7" fmla="*/ 1572768 h 1572781"/>
              <a:gd name="connsiteX0" fmla="*/ 896112 w 900853"/>
              <a:gd name="connsiteY0" fmla="*/ 0 h 1572781"/>
              <a:gd name="connsiteX1" fmla="*/ 896112 w 900853"/>
              <a:gd name="connsiteY1" fmla="*/ 237744 h 1572781"/>
              <a:gd name="connsiteX2" fmla="*/ 896112 w 900853"/>
              <a:gd name="connsiteY2" fmla="*/ 457200 h 1572781"/>
              <a:gd name="connsiteX3" fmla="*/ 832104 w 900853"/>
              <a:gd name="connsiteY3" fmla="*/ 685800 h 1572781"/>
              <a:gd name="connsiteX4" fmla="*/ 749808 w 900853"/>
              <a:gd name="connsiteY4" fmla="*/ 905256 h 1572781"/>
              <a:gd name="connsiteX5" fmla="*/ 374904 w 900853"/>
              <a:gd name="connsiteY5" fmla="*/ 1371600 h 1572781"/>
              <a:gd name="connsiteX6" fmla="*/ 0 w 900853"/>
              <a:gd name="connsiteY6" fmla="*/ 1572768 h 1572781"/>
              <a:gd name="connsiteX0" fmla="*/ 896112 w 906949"/>
              <a:gd name="connsiteY0" fmla="*/ 0 h 1572781"/>
              <a:gd name="connsiteX1" fmla="*/ 896112 w 906949"/>
              <a:gd name="connsiteY1" fmla="*/ 237744 h 1572781"/>
              <a:gd name="connsiteX2" fmla="*/ 896112 w 906949"/>
              <a:gd name="connsiteY2" fmla="*/ 457200 h 1572781"/>
              <a:gd name="connsiteX3" fmla="*/ 749808 w 906949"/>
              <a:gd name="connsiteY3" fmla="*/ 905256 h 1572781"/>
              <a:gd name="connsiteX4" fmla="*/ 374904 w 906949"/>
              <a:gd name="connsiteY4" fmla="*/ 1371600 h 1572781"/>
              <a:gd name="connsiteX5" fmla="*/ 0 w 906949"/>
              <a:gd name="connsiteY5" fmla="*/ 1572768 h 1572781"/>
              <a:gd name="connsiteX0" fmla="*/ 896112 w 915863"/>
              <a:gd name="connsiteY0" fmla="*/ 0 h 1572781"/>
              <a:gd name="connsiteX1" fmla="*/ 914400 w 915863"/>
              <a:gd name="connsiteY1" fmla="*/ 237744 h 1572781"/>
              <a:gd name="connsiteX2" fmla="*/ 896112 w 915863"/>
              <a:gd name="connsiteY2" fmla="*/ 457200 h 1572781"/>
              <a:gd name="connsiteX3" fmla="*/ 749808 w 915863"/>
              <a:gd name="connsiteY3" fmla="*/ 905256 h 1572781"/>
              <a:gd name="connsiteX4" fmla="*/ 374904 w 915863"/>
              <a:gd name="connsiteY4" fmla="*/ 1371600 h 1572781"/>
              <a:gd name="connsiteX5" fmla="*/ 0 w 915863"/>
              <a:gd name="connsiteY5" fmla="*/ 1572768 h 1572781"/>
              <a:gd name="connsiteX0" fmla="*/ 923544 w 923544"/>
              <a:gd name="connsiteY0" fmla="*/ 0 h 1572781"/>
              <a:gd name="connsiteX1" fmla="*/ 914400 w 923544"/>
              <a:gd name="connsiteY1" fmla="*/ 237744 h 1572781"/>
              <a:gd name="connsiteX2" fmla="*/ 896112 w 923544"/>
              <a:gd name="connsiteY2" fmla="*/ 457200 h 1572781"/>
              <a:gd name="connsiteX3" fmla="*/ 749808 w 923544"/>
              <a:gd name="connsiteY3" fmla="*/ 905256 h 1572781"/>
              <a:gd name="connsiteX4" fmla="*/ 374904 w 923544"/>
              <a:gd name="connsiteY4" fmla="*/ 1371600 h 1572781"/>
              <a:gd name="connsiteX5" fmla="*/ 0 w 923544"/>
              <a:gd name="connsiteY5" fmla="*/ 1572768 h 1572781"/>
              <a:gd name="connsiteX0" fmla="*/ 923544 w 925045"/>
              <a:gd name="connsiteY0" fmla="*/ 0 h 1572781"/>
              <a:gd name="connsiteX1" fmla="*/ 923544 w 925045"/>
              <a:gd name="connsiteY1" fmla="*/ 237744 h 1572781"/>
              <a:gd name="connsiteX2" fmla="*/ 896112 w 925045"/>
              <a:gd name="connsiteY2" fmla="*/ 457200 h 1572781"/>
              <a:gd name="connsiteX3" fmla="*/ 749808 w 925045"/>
              <a:gd name="connsiteY3" fmla="*/ 905256 h 1572781"/>
              <a:gd name="connsiteX4" fmla="*/ 374904 w 925045"/>
              <a:gd name="connsiteY4" fmla="*/ 1371600 h 1572781"/>
              <a:gd name="connsiteX5" fmla="*/ 0 w 925045"/>
              <a:gd name="connsiteY5" fmla="*/ 1572768 h 1572781"/>
              <a:gd name="connsiteX0" fmla="*/ 923544 w 925045"/>
              <a:gd name="connsiteY0" fmla="*/ 0 h 1572781"/>
              <a:gd name="connsiteX1" fmla="*/ 923544 w 925045"/>
              <a:gd name="connsiteY1" fmla="*/ 237744 h 1572781"/>
              <a:gd name="connsiteX2" fmla="*/ 896112 w 925045"/>
              <a:gd name="connsiteY2" fmla="*/ 457200 h 1572781"/>
              <a:gd name="connsiteX3" fmla="*/ 749808 w 925045"/>
              <a:gd name="connsiteY3" fmla="*/ 905256 h 1572781"/>
              <a:gd name="connsiteX4" fmla="*/ 374904 w 925045"/>
              <a:gd name="connsiteY4" fmla="*/ 1371600 h 1572781"/>
              <a:gd name="connsiteX5" fmla="*/ 0 w 925045"/>
              <a:gd name="connsiteY5" fmla="*/ 1572768 h 1572781"/>
              <a:gd name="connsiteX0" fmla="*/ 923544 w 923544"/>
              <a:gd name="connsiteY0" fmla="*/ 0 h 1572781"/>
              <a:gd name="connsiteX1" fmla="*/ 896112 w 923544"/>
              <a:gd name="connsiteY1" fmla="*/ 457200 h 1572781"/>
              <a:gd name="connsiteX2" fmla="*/ 749808 w 923544"/>
              <a:gd name="connsiteY2" fmla="*/ 905256 h 1572781"/>
              <a:gd name="connsiteX3" fmla="*/ 374904 w 923544"/>
              <a:gd name="connsiteY3" fmla="*/ 1371600 h 1572781"/>
              <a:gd name="connsiteX4" fmla="*/ 0 w 923544"/>
              <a:gd name="connsiteY4" fmla="*/ 1572768 h 1572781"/>
              <a:gd name="connsiteX0" fmla="*/ 923544 w 923544"/>
              <a:gd name="connsiteY0" fmla="*/ 0 h 1572781"/>
              <a:gd name="connsiteX1" fmla="*/ 896112 w 923544"/>
              <a:gd name="connsiteY1" fmla="*/ 457200 h 1572781"/>
              <a:gd name="connsiteX2" fmla="*/ 749808 w 923544"/>
              <a:gd name="connsiteY2" fmla="*/ 905256 h 1572781"/>
              <a:gd name="connsiteX3" fmla="*/ 594359 w 923544"/>
              <a:gd name="connsiteY3" fmla="*/ 1152144 h 1572781"/>
              <a:gd name="connsiteX4" fmla="*/ 374904 w 923544"/>
              <a:gd name="connsiteY4" fmla="*/ 1371600 h 1572781"/>
              <a:gd name="connsiteX5" fmla="*/ 0 w 923544"/>
              <a:gd name="connsiteY5" fmla="*/ 1572768 h 1572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3544" h="1572781">
                <a:moveTo>
                  <a:pt x="923544" y="0"/>
                </a:moveTo>
                <a:cubicBezTo>
                  <a:pt x="917829" y="95250"/>
                  <a:pt x="925068" y="306324"/>
                  <a:pt x="896112" y="457200"/>
                </a:cubicBezTo>
                <a:cubicBezTo>
                  <a:pt x="867156" y="568452"/>
                  <a:pt x="836676" y="752856"/>
                  <a:pt x="749808" y="905256"/>
                </a:cubicBezTo>
                <a:cubicBezTo>
                  <a:pt x="699516" y="1021080"/>
                  <a:pt x="656843" y="1074420"/>
                  <a:pt x="594359" y="1152144"/>
                </a:cubicBezTo>
                <a:cubicBezTo>
                  <a:pt x="531875" y="1229868"/>
                  <a:pt x="473964" y="1301496"/>
                  <a:pt x="374904" y="1371600"/>
                </a:cubicBezTo>
                <a:cubicBezTo>
                  <a:pt x="275844" y="1447800"/>
                  <a:pt x="56388" y="1574292"/>
                  <a:pt x="0" y="1572768"/>
                </a:cubicBezTo>
              </a:path>
            </a:pathLst>
          </a:custGeom>
          <a:noFill/>
          <a:ln w="38100">
            <a:gradFill>
              <a:gsLst>
                <a:gs pos="100000">
                  <a:schemeClr val="accent1">
                    <a:lumMod val="50000"/>
                  </a:schemeClr>
                </a:gs>
                <a:gs pos="0">
                  <a:srgbClr val="00B0F0"/>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0000"/>
              </a:solidFill>
            </a:endParaRPr>
          </a:p>
        </p:txBody>
      </p: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29FC0453-84F4-46B7-B86C-EFFC0DF5C9EC}"/>
                  </a:ext>
                </a:extLst>
              </p:cNvPr>
              <p:cNvSpPr txBox="1"/>
              <p:nvPr/>
            </p:nvSpPr>
            <p:spPr>
              <a:xfrm>
                <a:off x="7357177" y="4106804"/>
                <a:ext cx="847027"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accent5"/>
                          </a:solidFill>
                          <a:latin typeface="Cambria Math" panose="02040503050406030204" pitchFamily="18" charset="0"/>
                        </a:rPr>
                        <m:t>𝑇</m:t>
                      </m:r>
                      <m:r>
                        <a:rPr lang="en-US" sz="1600" b="0" i="1" smtClean="0">
                          <a:solidFill>
                            <a:schemeClr val="accent5"/>
                          </a:solidFill>
                          <a:latin typeface="Cambria Math" panose="02040503050406030204" pitchFamily="18" charset="0"/>
                        </a:rPr>
                        <m:t>(</m:t>
                      </m:r>
                      <m:r>
                        <a:rPr lang="en-US" sz="1600" b="0" i="1" smtClean="0">
                          <a:solidFill>
                            <a:schemeClr val="accent5"/>
                          </a:solidFill>
                          <a:latin typeface="Cambria Math" panose="02040503050406030204" pitchFamily="18" charset="0"/>
                        </a:rPr>
                        <m:t>𝑥</m:t>
                      </m:r>
                      <m:r>
                        <a:rPr lang="en-US" sz="1600" b="0" i="1" smtClean="0">
                          <a:solidFill>
                            <a:schemeClr val="accent5"/>
                          </a:solidFill>
                          <a:latin typeface="Cambria Math" panose="02040503050406030204" pitchFamily="18" charset="0"/>
                        </a:rPr>
                        <m:t>,</m:t>
                      </m:r>
                      <m:r>
                        <a:rPr lang="en-US" sz="1600" b="0" i="1" smtClean="0">
                          <a:solidFill>
                            <a:schemeClr val="accent5"/>
                          </a:solidFill>
                          <a:latin typeface="Cambria Math" panose="02040503050406030204" pitchFamily="18" charset="0"/>
                        </a:rPr>
                        <m:t>𝑦</m:t>
                      </m:r>
                      <m:r>
                        <a:rPr lang="en-US" sz="1600" b="0" i="1" smtClean="0">
                          <a:solidFill>
                            <a:schemeClr val="accent5"/>
                          </a:solidFill>
                          <a:latin typeface="Cambria Math" panose="02040503050406030204" pitchFamily="18" charset="0"/>
                        </a:rPr>
                        <m:t>)</m:t>
                      </m:r>
                    </m:oMath>
                  </m:oMathPara>
                </a14:m>
                <a:endParaRPr lang="en-US" sz="1600">
                  <a:solidFill>
                    <a:schemeClr val="accent5"/>
                  </a:solidFill>
                </a:endParaRPr>
              </a:p>
            </p:txBody>
          </p:sp>
        </mc:Choice>
        <mc:Fallback xmlns="">
          <p:sp>
            <p:nvSpPr>
              <p:cNvPr id="42" name="TextBox 41">
                <a:extLst>
                  <a:ext uri="{FF2B5EF4-FFF2-40B4-BE49-F238E27FC236}">
                    <a16:creationId xmlns:a16="http://schemas.microsoft.com/office/drawing/2014/main" id="{29FC0453-84F4-46B7-B86C-EFFC0DF5C9EC}"/>
                  </a:ext>
                </a:extLst>
              </p:cNvPr>
              <p:cNvSpPr txBox="1">
                <a:spLocks noRot="1" noChangeAspect="1" noMove="1" noResize="1" noEditPoints="1" noAdjustHandles="1" noChangeArrowheads="1" noChangeShapeType="1" noTextEdit="1"/>
              </p:cNvSpPr>
              <p:nvPr/>
            </p:nvSpPr>
            <p:spPr>
              <a:xfrm>
                <a:off x="7357177" y="4106804"/>
                <a:ext cx="847027" cy="338554"/>
              </a:xfrm>
              <a:prstGeom prst="rect">
                <a:avLst/>
              </a:prstGeom>
              <a:blipFill>
                <a:blip r:embed="rId8"/>
                <a:stretch>
                  <a:fillRect b="-1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Rectangle 42">
                <a:extLst>
                  <a:ext uri="{FF2B5EF4-FFF2-40B4-BE49-F238E27FC236}">
                    <a16:creationId xmlns:a16="http://schemas.microsoft.com/office/drawing/2014/main" id="{2945C69C-970E-4BC9-BAD9-AF0D62714159}"/>
                  </a:ext>
                </a:extLst>
              </p:cNvPr>
              <p:cNvSpPr/>
              <p:nvPr/>
            </p:nvSpPr>
            <p:spPr>
              <a:xfrm>
                <a:off x="6736492" y="3285492"/>
                <a:ext cx="480964"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rgbClr val="00B0F0"/>
                              </a:solidFill>
                              <a:latin typeface="Cambria Math" panose="02040503050406030204" pitchFamily="18" charset="0"/>
                            </a:rPr>
                          </m:ctrlPr>
                        </m:sSubPr>
                        <m:e>
                          <m:r>
                            <a:rPr lang="en-US" sz="1600" b="0" i="1" smtClean="0">
                              <a:solidFill>
                                <a:srgbClr val="00B0F0"/>
                              </a:solidFill>
                              <a:latin typeface="Cambria Math" panose="02040503050406030204" pitchFamily="18" charset="0"/>
                            </a:rPr>
                            <m:t>𝑇</m:t>
                          </m:r>
                        </m:e>
                        <m:sub>
                          <m:r>
                            <a:rPr lang="en-US" sz="1600" i="1" smtClean="0">
                              <a:solidFill>
                                <a:srgbClr val="00B0F0"/>
                              </a:solidFill>
                              <a:latin typeface="Cambria Math" panose="02040503050406030204" pitchFamily="18" charset="0"/>
                              <a:ea typeface="Cambria Math" panose="02040503050406030204" pitchFamily="18" charset="0"/>
                            </a:rPr>
                            <m:t>∞</m:t>
                          </m:r>
                        </m:sub>
                      </m:sSub>
                    </m:oMath>
                  </m:oMathPara>
                </a14:m>
                <a:endParaRPr lang="en-US" sz="1600">
                  <a:solidFill>
                    <a:srgbClr val="00B0F0"/>
                  </a:solidFill>
                </a:endParaRPr>
              </a:p>
            </p:txBody>
          </p:sp>
        </mc:Choice>
        <mc:Fallback xmlns="">
          <p:sp>
            <p:nvSpPr>
              <p:cNvPr id="43" name="Rectangle 42">
                <a:extLst>
                  <a:ext uri="{FF2B5EF4-FFF2-40B4-BE49-F238E27FC236}">
                    <a16:creationId xmlns:a16="http://schemas.microsoft.com/office/drawing/2014/main" id="{2945C69C-970E-4BC9-BAD9-AF0D62714159}"/>
                  </a:ext>
                </a:extLst>
              </p:cNvPr>
              <p:cNvSpPr>
                <a:spLocks noRot="1" noChangeAspect="1" noMove="1" noResize="1" noEditPoints="1" noAdjustHandles="1" noChangeArrowheads="1" noChangeShapeType="1" noTextEdit="1"/>
              </p:cNvSpPr>
              <p:nvPr/>
            </p:nvSpPr>
            <p:spPr>
              <a:xfrm>
                <a:off x="6736492" y="3285492"/>
                <a:ext cx="480964" cy="338554"/>
              </a:xfrm>
              <a:prstGeom prst="rect">
                <a:avLst/>
              </a:prstGeom>
              <a:blipFill>
                <a:blip r:embed="rId9"/>
                <a:stretch>
                  <a:fillRect/>
                </a:stretch>
              </a:blipFill>
            </p:spPr>
            <p:txBody>
              <a:bodyPr/>
              <a:lstStyle/>
              <a:p>
                <a:r>
                  <a:rPr lang="en-US">
                    <a:noFill/>
                  </a:rPr>
                  <a:t> </a:t>
                </a:r>
              </a:p>
            </p:txBody>
          </p:sp>
        </mc:Fallback>
      </mc:AlternateContent>
      <p:cxnSp>
        <p:nvCxnSpPr>
          <p:cNvPr id="44" name="Straight Connector 43">
            <a:extLst>
              <a:ext uri="{FF2B5EF4-FFF2-40B4-BE49-F238E27FC236}">
                <a16:creationId xmlns:a16="http://schemas.microsoft.com/office/drawing/2014/main" id="{1B11BA86-873D-4C4F-A8A3-074FC866B39E}"/>
              </a:ext>
            </a:extLst>
          </p:cNvPr>
          <p:cNvCxnSpPr>
            <a:cxnSpLocks/>
          </p:cNvCxnSpPr>
          <p:nvPr/>
        </p:nvCxnSpPr>
        <p:spPr>
          <a:xfrm>
            <a:off x="7198476" y="3438303"/>
            <a:ext cx="0" cy="1410072"/>
          </a:xfrm>
          <a:prstGeom prst="line">
            <a:avLst/>
          </a:prstGeom>
          <a:ln w="1905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Rectangle 44">
                <a:extLst>
                  <a:ext uri="{FF2B5EF4-FFF2-40B4-BE49-F238E27FC236}">
                    <a16:creationId xmlns:a16="http://schemas.microsoft.com/office/drawing/2014/main" id="{88177C2C-297A-4DF9-BC20-6DC4CC5A434E}"/>
                  </a:ext>
                </a:extLst>
              </p:cNvPr>
              <p:cNvSpPr/>
              <p:nvPr/>
            </p:nvSpPr>
            <p:spPr>
              <a:xfrm>
                <a:off x="8510422" y="3185937"/>
                <a:ext cx="69916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i="1" smtClean="0">
                              <a:solidFill>
                                <a:schemeClr val="tx1"/>
                              </a:solidFill>
                              <a:latin typeface="Cambria Math" panose="02040503050406030204" pitchFamily="18" charset="0"/>
                              <a:ea typeface="Cambria Math" panose="02040503050406030204" pitchFamily="18" charset="0"/>
                            </a:rPr>
                            <m:t>𝛿</m:t>
                          </m:r>
                        </m:e>
                        <m:sub>
                          <m:r>
                            <a:rPr lang="en-US" sz="1600" b="0" i="1" smtClean="0">
                              <a:solidFill>
                                <a:schemeClr val="tx1"/>
                              </a:solidFill>
                              <a:latin typeface="Cambria Math" panose="02040503050406030204" pitchFamily="18" charset="0"/>
                              <a:ea typeface="Cambria Math" panose="02040503050406030204" pitchFamily="18" charset="0"/>
                            </a:rPr>
                            <m:t>𝑡</m:t>
                          </m:r>
                        </m:sub>
                      </m:sSub>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oMath>
                  </m:oMathPara>
                </a14:m>
                <a:endParaRPr lang="en-US" sz="1600" dirty="0">
                  <a:solidFill>
                    <a:schemeClr val="tx1"/>
                  </a:solidFill>
                </a:endParaRPr>
              </a:p>
            </p:txBody>
          </p:sp>
        </mc:Choice>
        <mc:Fallback xmlns="">
          <p:sp>
            <p:nvSpPr>
              <p:cNvPr id="45" name="Rectangle 44">
                <a:extLst>
                  <a:ext uri="{FF2B5EF4-FFF2-40B4-BE49-F238E27FC236}">
                    <a16:creationId xmlns:a16="http://schemas.microsoft.com/office/drawing/2014/main" id="{88177C2C-297A-4DF9-BC20-6DC4CC5A434E}"/>
                  </a:ext>
                </a:extLst>
              </p:cNvPr>
              <p:cNvSpPr>
                <a:spLocks noRot="1" noChangeAspect="1" noMove="1" noResize="1" noEditPoints="1" noAdjustHandles="1" noChangeArrowheads="1" noChangeShapeType="1" noTextEdit="1"/>
              </p:cNvSpPr>
              <p:nvPr/>
            </p:nvSpPr>
            <p:spPr>
              <a:xfrm>
                <a:off x="8510422" y="3185937"/>
                <a:ext cx="699166" cy="338554"/>
              </a:xfrm>
              <a:prstGeom prst="rect">
                <a:avLst/>
              </a:prstGeom>
              <a:blipFill>
                <a:blip r:embed="rId10"/>
                <a:stretch>
                  <a:fillRect b="-1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Rectangle 45">
                <a:extLst>
                  <a:ext uri="{FF2B5EF4-FFF2-40B4-BE49-F238E27FC236}">
                    <a16:creationId xmlns:a16="http://schemas.microsoft.com/office/drawing/2014/main" id="{ABEA004B-B71B-4A10-BB5C-04E63A752F55}"/>
                  </a:ext>
                </a:extLst>
              </p:cNvPr>
              <p:cNvSpPr/>
              <p:nvPr/>
            </p:nvSpPr>
            <p:spPr>
              <a:xfrm>
                <a:off x="7951507" y="4509821"/>
                <a:ext cx="408702"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accent1">
                                  <a:lumMod val="50000"/>
                                </a:schemeClr>
                              </a:solidFill>
                              <a:latin typeface="Cambria Math" panose="02040503050406030204" pitchFamily="18" charset="0"/>
                            </a:rPr>
                          </m:ctrlPr>
                        </m:sSubPr>
                        <m:e>
                          <m:r>
                            <a:rPr lang="en-US" sz="1600" b="0" i="1" smtClean="0">
                              <a:solidFill>
                                <a:schemeClr val="accent1">
                                  <a:lumMod val="50000"/>
                                </a:schemeClr>
                              </a:solidFill>
                              <a:latin typeface="Cambria Math" panose="02040503050406030204" pitchFamily="18" charset="0"/>
                            </a:rPr>
                            <m:t>𝑇</m:t>
                          </m:r>
                        </m:e>
                        <m:sub>
                          <m:r>
                            <a:rPr lang="en-US" sz="1600" b="0" i="1" smtClean="0">
                              <a:solidFill>
                                <a:schemeClr val="accent1">
                                  <a:lumMod val="50000"/>
                                </a:schemeClr>
                              </a:solidFill>
                              <a:latin typeface="Cambria Math" panose="02040503050406030204" pitchFamily="18" charset="0"/>
                            </a:rPr>
                            <m:t>𝑠</m:t>
                          </m:r>
                        </m:sub>
                      </m:sSub>
                    </m:oMath>
                  </m:oMathPara>
                </a14:m>
                <a:endParaRPr lang="en-US" sz="1600">
                  <a:solidFill>
                    <a:schemeClr val="accent1">
                      <a:lumMod val="50000"/>
                    </a:schemeClr>
                  </a:solidFill>
                </a:endParaRPr>
              </a:p>
            </p:txBody>
          </p:sp>
        </mc:Choice>
        <mc:Fallback xmlns="">
          <p:sp>
            <p:nvSpPr>
              <p:cNvPr id="46" name="Rectangle 45">
                <a:extLst>
                  <a:ext uri="{FF2B5EF4-FFF2-40B4-BE49-F238E27FC236}">
                    <a16:creationId xmlns:a16="http://schemas.microsoft.com/office/drawing/2014/main" id="{ABEA004B-B71B-4A10-BB5C-04E63A752F55}"/>
                  </a:ext>
                </a:extLst>
              </p:cNvPr>
              <p:cNvSpPr>
                <a:spLocks noRot="1" noChangeAspect="1" noMove="1" noResize="1" noEditPoints="1" noAdjustHandles="1" noChangeArrowheads="1" noChangeShapeType="1" noTextEdit="1"/>
              </p:cNvSpPr>
              <p:nvPr/>
            </p:nvSpPr>
            <p:spPr>
              <a:xfrm>
                <a:off x="7951507" y="4509821"/>
                <a:ext cx="408702" cy="338554"/>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62B9338-90FD-4B7F-AA98-02BDFCF0BA00}"/>
                  </a:ext>
                </a:extLst>
              </p:cNvPr>
              <p:cNvSpPr txBox="1"/>
              <p:nvPr/>
            </p:nvSpPr>
            <p:spPr>
              <a:xfrm>
                <a:off x="6482747" y="4955698"/>
                <a:ext cx="23872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schemeClr val="accent5"/>
                          </a:solidFill>
                          <a:latin typeface="Cambria Math" panose="02040503050406030204" pitchFamily="18" charset="0"/>
                        </a:rPr>
                        <m:t>𝐿</m:t>
                      </m:r>
                    </m:oMath>
                  </m:oMathPara>
                </a14:m>
                <a:endParaRPr lang="en-US" sz="2400">
                  <a:solidFill>
                    <a:schemeClr val="accent5"/>
                  </a:solidFill>
                </a:endParaRPr>
              </a:p>
            </p:txBody>
          </p:sp>
        </mc:Choice>
        <mc:Fallback xmlns="">
          <p:sp>
            <p:nvSpPr>
              <p:cNvPr id="47" name="TextBox 46">
                <a:extLst>
                  <a:ext uri="{FF2B5EF4-FFF2-40B4-BE49-F238E27FC236}">
                    <a16:creationId xmlns:a16="http://schemas.microsoft.com/office/drawing/2014/main" id="{662B9338-90FD-4B7F-AA98-02BDFCF0BA00}"/>
                  </a:ext>
                </a:extLst>
              </p:cNvPr>
              <p:cNvSpPr txBox="1">
                <a:spLocks noRot="1" noChangeAspect="1" noMove="1" noResize="1" noEditPoints="1" noAdjustHandles="1" noChangeArrowheads="1" noChangeShapeType="1" noTextEdit="1"/>
              </p:cNvSpPr>
              <p:nvPr/>
            </p:nvSpPr>
            <p:spPr>
              <a:xfrm>
                <a:off x="6482747" y="4955698"/>
                <a:ext cx="238720" cy="369332"/>
              </a:xfrm>
              <a:prstGeom prst="rect">
                <a:avLst/>
              </a:prstGeom>
              <a:blipFill>
                <a:blip r:embed="rId12"/>
                <a:stretch>
                  <a:fillRect l="-27500" r="-27500" b="-4918"/>
                </a:stretch>
              </a:blipFill>
            </p:spPr>
            <p:txBody>
              <a:bodyPr/>
              <a:lstStyle/>
              <a:p>
                <a:r>
                  <a:rPr lang="en-US">
                    <a:noFill/>
                  </a:rPr>
                  <a:t> </a:t>
                </a:r>
              </a:p>
            </p:txBody>
          </p:sp>
        </mc:Fallback>
      </mc:AlternateContent>
      <p:cxnSp>
        <p:nvCxnSpPr>
          <p:cNvPr id="48" name="Straight Arrow Connector 47">
            <a:extLst>
              <a:ext uri="{FF2B5EF4-FFF2-40B4-BE49-F238E27FC236}">
                <a16:creationId xmlns:a16="http://schemas.microsoft.com/office/drawing/2014/main" id="{377D6E31-D911-4EBA-9F1E-0FB389A8E5FF}"/>
              </a:ext>
            </a:extLst>
          </p:cNvPr>
          <p:cNvCxnSpPr>
            <a:cxnSpLocks/>
          </p:cNvCxnSpPr>
          <p:nvPr/>
        </p:nvCxnSpPr>
        <p:spPr>
          <a:xfrm flipH="1" flipV="1">
            <a:off x="3564031" y="5140364"/>
            <a:ext cx="2807472" cy="257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13DA1AD-FE12-4627-8FD5-9C3F528F65B8}"/>
              </a:ext>
            </a:extLst>
          </p:cNvPr>
          <p:cNvCxnSpPr/>
          <p:nvPr/>
        </p:nvCxnSpPr>
        <p:spPr>
          <a:xfrm>
            <a:off x="3553787" y="5014885"/>
            <a:ext cx="0" cy="251959"/>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9E62497-45BA-4DF7-8056-1399B91734EE}"/>
              </a:ext>
            </a:extLst>
          </p:cNvPr>
          <p:cNvCxnSpPr/>
          <p:nvPr/>
        </p:nvCxnSpPr>
        <p:spPr>
          <a:xfrm>
            <a:off x="9220199" y="5016460"/>
            <a:ext cx="0" cy="251959"/>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13340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Laminar Boundary Layer Approximations </a:t>
            </a:r>
          </a:p>
        </p:txBody>
      </p:sp>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917209"/>
            <a:ext cx="10972799" cy="454391"/>
          </a:xfrm>
        </p:spPr>
        <p:txBody>
          <a:bodyPr>
            <a:noAutofit/>
          </a:bodyPr>
          <a:lstStyle/>
          <a:p>
            <a:pPr marL="339725" indent="-339725">
              <a:spcBef>
                <a:spcPts val="0"/>
              </a:spcBef>
              <a:spcAft>
                <a:spcPts val="0"/>
              </a:spcAft>
            </a:pPr>
            <a:r>
              <a:rPr lang="en-US" sz="1800">
                <a:sym typeface="Monotype Sorts" pitchFamily="2" charset="2"/>
              </a:rPr>
              <a:t>The 2-D governing equations can be simplified by applying well-known boundary layer approximations:</a:t>
            </a:r>
          </a:p>
          <a:p>
            <a:pPr marL="339725" indent="-339725">
              <a:spcBef>
                <a:spcPts val="0"/>
              </a:spcBef>
              <a:spcAft>
                <a:spcPts val="0"/>
              </a:spcAft>
            </a:pPr>
            <a:endParaRPr lang="en-US" sz="1800">
              <a:sym typeface="Monotype Sorts" pitchFamily="2" charset="2"/>
            </a:endParaRPr>
          </a:p>
          <a:p>
            <a:pPr marL="0" indent="0">
              <a:spcBef>
                <a:spcPts val="0"/>
              </a:spcBef>
              <a:spcAft>
                <a:spcPts val="0"/>
              </a:spcAft>
              <a:buNone/>
            </a:pPr>
            <a:endParaRPr lang="en-US" sz="2000">
              <a:sym typeface="Monotype Sorts" pitchFamily="2" charset="2"/>
            </a:endParaRPr>
          </a:p>
          <a:p>
            <a:pPr marL="0" indent="0">
              <a:spcBef>
                <a:spcPts val="0"/>
              </a:spcBef>
              <a:spcAft>
                <a:spcPts val="0"/>
              </a:spcAft>
              <a:buNone/>
            </a:pPr>
            <a:endParaRPr lang="en-US" sz="1800">
              <a:sym typeface="Monotype Sorts" pitchFamily="2" charset="2"/>
            </a:endParaRPr>
          </a:p>
          <a:p>
            <a:pPr marL="0" indent="0">
              <a:spcBef>
                <a:spcPts val="0"/>
              </a:spcBef>
              <a:spcAft>
                <a:spcPts val="0"/>
              </a:spcAft>
              <a:buNone/>
            </a:pPr>
            <a:endParaRPr lang="en-US" sz="2000">
              <a:sym typeface="Monotype Sorts" pitchFamily="2" charset="2"/>
            </a:endParaRPr>
          </a:p>
        </p:txBody>
      </p:sp>
      <p:grpSp>
        <p:nvGrpSpPr>
          <p:cNvPr id="9" name="Group 8">
            <a:extLst>
              <a:ext uri="{FF2B5EF4-FFF2-40B4-BE49-F238E27FC236}">
                <a16:creationId xmlns:a16="http://schemas.microsoft.com/office/drawing/2014/main" id="{093CD716-A7B1-45E7-B349-3CADFA0A9E56}"/>
              </a:ext>
            </a:extLst>
          </p:cNvPr>
          <p:cNvGrpSpPr/>
          <p:nvPr/>
        </p:nvGrpSpPr>
        <p:grpSpPr>
          <a:xfrm>
            <a:off x="2712269" y="1371600"/>
            <a:ext cx="6767462" cy="690331"/>
            <a:chOff x="1460621" y="1371600"/>
            <a:chExt cx="6767462" cy="690331"/>
          </a:xfrm>
        </p:grpSpPr>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F55E3797-174E-4CC2-94E9-1C94B8D29C11}"/>
                    </a:ext>
                  </a:extLst>
                </p:cNvPr>
                <p:cNvSpPr/>
                <p:nvPr/>
              </p:nvSpPr>
              <p:spPr>
                <a:xfrm>
                  <a:off x="1460621" y="1371600"/>
                  <a:ext cx="4184899" cy="69033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
                      </m:oMathParaPr>
                      <m:oMath xmlns:m="http://schemas.openxmlformats.org/officeDocument/2006/math">
                        <m:r>
                          <a:rPr lang="en-US" i="1">
                            <a:latin typeface="Cambria Math" panose="02040503050406030204" pitchFamily="18" charset="0"/>
                          </a:rPr>
                          <m:t>𝑢</m:t>
                        </m:r>
                        <m:r>
                          <a:rPr lang="en-US" i="1">
                            <a:latin typeface="Cambria Math" panose="02040503050406030204" pitchFamily="18" charset="0"/>
                          </a:rPr>
                          <m:t>≫</m:t>
                        </m:r>
                        <m:r>
                          <a:rPr lang="en-US" i="1">
                            <a:latin typeface="Cambria Math" panose="02040503050406030204" pitchFamily="18" charset="0"/>
                          </a:rPr>
                          <m:t>𝑣</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𝑢</m:t>
                            </m:r>
                          </m:num>
                          <m:den>
                            <m:r>
                              <a:rPr lang="en-US" i="1">
                                <a:latin typeface="Cambria Math" panose="02040503050406030204" pitchFamily="18" charset="0"/>
                              </a:rPr>
                              <m:t>𝜕</m:t>
                            </m:r>
                            <m:r>
                              <a:rPr lang="en-US" i="1">
                                <a:latin typeface="Cambria Math" panose="02040503050406030204" pitchFamily="18" charset="0"/>
                              </a:rPr>
                              <m:t>𝑦</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𝑢</m:t>
                            </m:r>
                          </m:num>
                          <m:den>
                            <m:r>
                              <a:rPr lang="en-US" i="1">
                                <a:latin typeface="Cambria Math" panose="02040503050406030204" pitchFamily="18" charset="0"/>
                              </a:rPr>
                              <m:t>𝜕</m:t>
                            </m:r>
                            <m:r>
                              <a:rPr lang="en-US" i="1">
                                <a:latin typeface="Cambria Math" panose="02040503050406030204" pitchFamily="18" charset="0"/>
                              </a:rPr>
                              <m:t>𝑥</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𝑣</m:t>
                            </m:r>
                          </m:num>
                          <m:den>
                            <m:r>
                              <a:rPr lang="en-US" i="1">
                                <a:latin typeface="Cambria Math" panose="02040503050406030204" pitchFamily="18" charset="0"/>
                              </a:rPr>
                              <m:t>𝜕</m:t>
                            </m:r>
                            <m:r>
                              <a:rPr lang="en-US" i="1">
                                <a:latin typeface="Cambria Math" panose="02040503050406030204" pitchFamily="18" charset="0"/>
                              </a:rPr>
                              <m:t>𝑦</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𝑣</m:t>
                            </m:r>
                          </m:num>
                          <m:den>
                            <m:r>
                              <a:rPr lang="en-US" i="1">
                                <a:latin typeface="Cambria Math" panose="02040503050406030204" pitchFamily="18" charset="0"/>
                              </a:rPr>
                              <m:t>𝜕</m:t>
                            </m:r>
                            <m:r>
                              <a:rPr lang="en-US" i="1">
                                <a:latin typeface="Cambria Math" panose="02040503050406030204" pitchFamily="18" charset="0"/>
                              </a:rPr>
                              <m:t>𝑥</m:t>
                            </m:r>
                          </m:den>
                        </m:f>
                      </m:oMath>
                    </m:oMathPara>
                  </a14:m>
                  <a:endParaRPr lang="en-US" i="1">
                    <a:latin typeface="Cambria Math" panose="02040503050406030204" pitchFamily="18" charset="0"/>
                  </a:endParaRPr>
                </a:p>
              </p:txBody>
            </p:sp>
          </mc:Choice>
          <mc:Fallback xmlns="">
            <p:sp>
              <p:nvSpPr>
                <p:cNvPr id="4" name="Rectangle 3">
                  <a:extLst>
                    <a:ext uri="{FF2B5EF4-FFF2-40B4-BE49-F238E27FC236}">
                      <a16:creationId xmlns:a16="http://schemas.microsoft.com/office/drawing/2014/main" id="{F55E3797-174E-4CC2-94E9-1C94B8D29C11}"/>
                    </a:ext>
                  </a:extLst>
                </p:cNvPr>
                <p:cNvSpPr>
                  <a:spLocks noRot="1" noChangeAspect="1" noMove="1" noResize="1" noEditPoints="1" noAdjustHandles="1" noChangeArrowheads="1" noChangeShapeType="1" noTextEdit="1"/>
                </p:cNvSpPr>
                <p:nvPr/>
              </p:nvSpPr>
              <p:spPr>
                <a:xfrm>
                  <a:off x="1460621" y="1371600"/>
                  <a:ext cx="4184899" cy="690331"/>
                </a:xfrm>
                <a:prstGeom prst="rect">
                  <a:avLst/>
                </a:prstGeom>
                <a:blipFill>
                  <a:blip r:embed="rId3"/>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4CE0CA1D-9E68-4CF3-AB88-6BE8FCD14D4C}"/>
                    </a:ext>
                  </a:extLst>
                </p:cNvPr>
                <p:cNvSpPr/>
                <p:nvPr/>
              </p:nvSpPr>
              <p:spPr>
                <a:xfrm>
                  <a:off x="6922387" y="1371600"/>
                  <a:ext cx="1305696" cy="69033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𝑇</m:t>
                            </m:r>
                          </m:num>
                          <m:den>
                            <m:r>
                              <a:rPr lang="en-US" i="1">
                                <a:latin typeface="Cambria Math" panose="02040503050406030204" pitchFamily="18" charset="0"/>
                              </a:rPr>
                              <m:t>𝜕</m:t>
                            </m:r>
                            <m:r>
                              <a:rPr lang="en-US" i="1">
                                <a:latin typeface="Cambria Math" panose="02040503050406030204" pitchFamily="18" charset="0"/>
                              </a:rPr>
                              <m:t>𝑦</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𝑇</m:t>
                            </m:r>
                          </m:num>
                          <m:den>
                            <m:r>
                              <a:rPr lang="en-US" i="1">
                                <a:latin typeface="Cambria Math" panose="02040503050406030204" pitchFamily="18" charset="0"/>
                              </a:rPr>
                              <m:t>𝜕</m:t>
                            </m:r>
                            <m:r>
                              <a:rPr lang="en-US" i="1">
                                <a:latin typeface="Cambria Math" panose="02040503050406030204" pitchFamily="18" charset="0"/>
                              </a:rPr>
                              <m:t>𝑥</m:t>
                            </m:r>
                          </m:den>
                        </m:f>
                      </m:oMath>
                    </m:oMathPara>
                  </a14:m>
                  <a:endParaRPr lang="en-US" i="1">
                    <a:latin typeface="Cambria Math" panose="02040503050406030204" pitchFamily="18" charset="0"/>
                  </a:endParaRPr>
                </a:p>
              </p:txBody>
            </p:sp>
          </mc:Choice>
          <mc:Fallback xmlns="">
            <p:sp>
              <p:nvSpPr>
                <p:cNvPr id="5" name="Rectangle 4">
                  <a:extLst>
                    <a:ext uri="{FF2B5EF4-FFF2-40B4-BE49-F238E27FC236}">
                      <a16:creationId xmlns:a16="http://schemas.microsoft.com/office/drawing/2014/main" id="{4CE0CA1D-9E68-4CF3-AB88-6BE8FCD14D4C}"/>
                    </a:ext>
                  </a:extLst>
                </p:cNvPr>
                <p:cNvSpPr>
                  <a:spLocks noRot="1" noChangeAspect="1" noMove="1" noResize="1" noEditPoints="1" noAdjustHandles="1" noChangeArrowheads="1" noChangeShapeType="1" noTextEdit="1"/>
                </p:cNvSpPr>
                <p:nvPr/>
              </p:nvSpPr>
              <p:spPr>
                <a:xfrm>
                  <a:off x="6922387" y="1371600"/>
                  <a:ext cx="1305696" cy="690331"/>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grpSp>
      <p:sp>
        <p:nvSpPr>
          <p:cNvPr id="6" name="Content Placeholder 2">
            <a:extLst>
              <a:ext uri="{FF2B5EF4-FFF2-40B4-BE49-F238E27FC236}">
                <a16:creationId xmlns:a16="http://schemas.microsoft.com/office/drawing/2014/main" id="{8FCDC201-51C9-427C-B37E-D5416BD41AC5}"/>
              </a:ext>
            </a:extLst>
          </p:cNvPr>
          <p:cNvSpPr txBox="1">
            <a:spLocks/>
          </p:cNvSpPr>
          <p:nvPr/>
        </p:nvSpPr>
        <p:spPr>
          <a:xfrm>
            <a:off x="614765" y="2391383"/>
            <a:ext cx="11197790" cy="580417"/>
          </a:xfrm>
          <a:prstGeom prst="rect">
            <a:avLst/>
          </a:prstGeom>
        </p:spPr>
        <p:txBody>
          <a:bodyPr vert="horz" lIns="91440" tIns="45720" rIns="91440" bIns="45720" rtlCol="0">
            <a:noAutofit/>
          </a:bodyPr>
          <a:lstStyle>
            <a:lvl1pPr marL="339725" marR="0" indent="-339725" fontAlgn="auto">
              <a:lnSpc>
                <a:spcPct val="90000"/>
              </a:lnSpc>
              <a:spcBef>
                <a:spcPts val="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sym typeface="Monotype Sorts" pitchFamily="2" charset="2"/>
              </a:rPr>
              <a:t>Under these assumptions, the steady incompressible boundary layer equations for laminar flows are:</a:t>
            </a:r>
          </a:p>
          <a:p>
            <a:endParaRPr lang="en-US" dirty="0">
              <a:sym typeface="Monotype Sorts" pitchFamily="2" charset="2"/>
            </a:endParaRPr>
          </a:p>
          <a:p>
            <a:endParaRPr lang="en-US" dirty="0">
              <a:sym typeface="Monotype Sorts" pitchFamily="2" charset="2"/>
            </a:endParaRPr>
          </a:p>
          <a:p>
            <a:endParaRPr lang="en-US" dirty="0">
              <a:sym typeface="Monotype Sorts" pitchFamily="2" charset="2"/>
            </a:endParaRPr>
          </a:p>
          <a:p>
            <a:endParaRPr lang="en-US" dirty="0">
              <a:sym typeface="Monotype Sorts" pitchFamily="2" charset="2"/>
            </a:endParaRP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C844B9A8-840B-454F-9848-F2934C79CD8E}"/>
                  </a:ext>
                </a:extLst>
              </p:cNvPr>
              <p:cNvSpPr/>
              <p:nvPr/>
            </p:nvSpPr>
            <p:spPr>
              <a:xfrm>
                <a:off x="4374311" y="2878495"/>
                <a:ext cx="3443378" cy="2160750"/>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
                    </m:oMathParaPr>
                    <m:oMath xmlns:m="http://schemas.openxmlformats.org/officeDocument/2006/math">
                      <m:f>
                        <m:fPr>
                          <m:ctrlPr>
                            <a:rPr lang="en-US" altLang="en-US" i="1">
                              <a:latin typeface="Cambria Math" panose="02040503050406030204" pitchFamily="18" charset="0"/>
                            </a:rPr>
                          </m:ctrlPr>
                        </m:fPr>
                        <m:num>
                          <m:r>
                            <a:rPr lang="en-US" altLang="en-US" i="1">
                              <a:latin typeface="Cambria Math" panose="02040503050406030204" pitchFamily="18" charset="0"/>
                            </a:rPr>
                            <m:t>𝜕</m:t>
                          </m:r>
                          <m:r>
                            <a:rPr lang="en-US" altLang="en-US" i="1">
                              <a:latin typeface="Cambria Math" panose="02040503050406030204" pitchFamily="18" charset="0"/>
                            </a:rPr>
                            <m:t>𝑢</m:t>
                          </m:r>
                        </m:num>
                        <m:den>
                          <m:r>
                            <a:rPr lang="en-US" alt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f>
                        <m:fPr>
                          <m:ctrlPr>
                            <a:rPr lang="en-US" altLang="en-US" i="1">
                              <a:latin typeface="Cambria Math" panose="02040503050406030204" pitchFamily="18" charset="0"/>
                            </a:rPr>
                          </m:ctrlPr>
                        </m:fPr>
                        <m:num>
                          <m:r>
                            <a:rPr lang="en-US" altLang="en-US" i="1">
                              <a:latin typeface="Cambria Math" panose="02040503050406030204" pitchFamily="18" charset="0"/>
                            </a:rPr>
                            <m:t>𝜕</m:t>
                          </m:r>
                          <m:r>
                            <a:rPr lang="en-US" altLang="en-US" i="1">
                              <a:latin typeface="Cambria Math" panose="02040503050406030204" pitchFamily="18" charset="0"/>
                            </a:rPr>
                            <m:t>𝑣</m:t>
                          </m:r>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altLang="en-US" i="1">
                          <a:latin typeface="Cambria Math" panose="02040503050406030204" pitchFamily="18" charset="0"/>
                        </a:rPr>
                        <m:t>=0</m:t>
                      </m:r>
                    </m:oMath>
                  </m:oMathPara>
                </a14:m>
                <a:endParaRPr lang="en-US" altLang="en-US" i="1" dirty="0">
                  <a:latin typeface="Cambria Math" panose="02040503050406030204" pitchFamily="18" charset="0"/>
                </a:endParaRPr>
              </a:p>
              <a:p>
                <a:pPr/>
                <a14:m>
                  <m:oMathPara xmlns:m="http://schemas.openxmlformats.org/officeDocument/2006/math">
                    <m:oMathParaPr>
                      <m:jc m:val="center"/>
                    </m:oMathParaPr>
                    <m:oMath xmlns:m="http://schemas.openxmlformats.org/officeDocument/2006/math">
                      <m:r>
                        <a:rPr lang="en-US" altLang="en-US" i="1">
                          <a:latin typeface="Cambria Math" panose="02040503050406030204" pitchFamily="18" charset="0"/>
                        </a:rPr>
                        <m:t>𝑢</m:t>
                      </m:r>
                      <m:f>
                        <m:fPr>
                          <m:ctrlPr>
                            <a:rPr lang="en-US" altLang="en-US" i="1">
                              <a:latin typeface="Cambria Math" panose="02040503050406030204" pitchFamily="18" charset="0"/>
                            </a:rPr>
                          </m:ctrlPr>
                        </m:fPr>
                        <m:num>
                          <m:r>
                            <a:rPr lang="en-US" altLang="en-US" i="1">
                              <a:latin typeface="Cambria Math" panose="02040503050406030204" pitchFamily="18" charset="0"/>
                            </a:rPr>
                            <m:t>𝜕</m:t>
                          </m:r>
                          <m:r>
                            <a:rPr lang="en-US" altLang="en-US" i="1">
                              <a:latin typeface="Cambria Math" panose="02040503050406030204" pitchFamily="18" charset="0"/>
                            </a:rPr>
                            <m:t>𝑢</m:t>
                          </m:r>
                        </m:num>
                        <m:den>
                          <m:r>
                            <a:rPr lang="en-US" alt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r>
                        <a:rPr lang="en-US" altLang="en-US" i="1">
                          <a:latin typeface="Cambria Math" panose="02040503050406030204" pitchFamily="18" charset="0"/>
                        </a:rPr>
                        <m:t>𝑣</m:t>
                      </m:r>
                      <m:f>
                        <m:fPr>
                          <m:ctrlPr>
                            <a:rPr lang="en-US" altLang="en-US" i="1">
                              <a:latin typeface="Cambria Math" panose="02040503050406030204" pitchFamily="18" charset="0"/>
                            </a:rPr>
                          </m:ctrlPr>
                        </m:fPr>
                        <m:num>
                          <m:r>
                            <a:rPr lang="en-US" altLang="en-US" i="1">
                              <a:latin typeface="Cambria Math" panose="02040503050406030204" pitchFamily="18" charset="0"/>
                            </a:rPr>
                            <m:t>𝜕</m:t>
                          </m:r>
                          <m:r>
                            <a:rPr lang="en-US" altLang="en-US" i="1">
                              <a:latin typeface="Cambria Math" panose="02040503050406030204" pitchFamily="18" charset="0"/>
                            </a:rPr>
                            <m:t>𝑢</m:t>
                          </m:r>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alt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𝜌</m:t>
                          </m:r>
                        </m:den>
                      </m:f>
                      <m:f>
                        <m:fPr>
                          <m:ctrlPr>
                            <a:rPr lang="en-US" i="1">
                              <a:latin typeface="Cambria Math" panose="02040503050406030204" pitchFamily="18" charset="0"/>
                            </a:rPr>
                          </m:ctrlPr>
                        </m:fPr>
                        <m:num>
                          <m:r>
                            <a:rPr lang="en-US" i="1">
                              <a:latin typeface="Cambria Math" panose="02040503050406030204" pitchFamily="18" charset="0"/>
                            </a:rPr>
                            <m:t>𝑑</m:t>
                          </m:r>
                          <m:r>
                            <a:rPr lang="en-US" altLang="en-US" i="1">
                              <a:latin typeface="Cambria Math" panose="02040503050406030204" pitchFamily="18" charset="0"/>
                            </a:rPr>
                            <m:t>𝑝</m:t>
                          </m:r>
                        </m:num>
                        <m:den>
                          <m:r>
                            <a:rPr lang="en-US" i="1">
                              <a:latin typeface="Cambria Math" panose="02040503050406030204" pitchFamily="18" charset="0"/>
                            </a:rPr>
                            <m:t>𝑑</m:t>
                          </m:r>
                          <m:r>
                            <a:rPr lang="en-US" altLang="en-US" i="1">
                              <a:latin typeface="Cambria Math" panose="02040503050406030204" pitchFamily="18" charset="0"/>
                            </a:rPr>
                            <m:t>𝑥</m:t>
                          </m:r>
                        </m:den>
                      </m:f>
                      <m:r>
                        <a:rPr lang="en-US" altLang="en-US" i="1">
                          <a:latin typeface="Cambria Math" panose="02040503050406030204" pitchFamily="18" charset="0"/>
                        </a:rPr>
                        <m:t>+</m:t>
                      </m:r>
                      <m:r>
                        <a:rPr lang="en-US" altLang="en-US" i="1">
                          <a:latin typeface="Cambria Math" panose="02040503050406030204" pitchFamily="18" charset="0"/>
                        </a:rPr>
                        <m:t>𝜈</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m:t>
                              </m:r>
                            </m:e>
                            <m:sup>
                              <m:r>
                                <a:rPr lang="en-US" i="1">
                                  <a:latin typeface="Cambria Math" panose="02040503050406030204" pitchFamily="18" charset="0"/>
                                </a:rPr>
                                <m:t>2</m:t>
                              </m:r>
                            </m:sup>
                          </m:sSup>
                          <m:r>
                            <a:rPr lang="en-US" altLang="en-US" i="1">
                              <a:latin typeface="Cambria Math" panose="02040503050406030204" pitchFamily="18" charset="0"/>
                            </a:rPr>
                            <m:t>𝑢</m:t>
                          </m:r>
                        </m:num>
                        <m:den>
                          <m:r>
                            <a:rPr lang="en-US" i="1">
                              <a:latin typeface="Cambria Math" panose="02040503050406030204" pitchFamily="18" charset="0"/>
                            </a:rPr>
                            <m:t>𝜕</m:t>
                          </m:r>
                          <m:sSup>
                            <m:sSupPr>
                              <m:ctrlPr>
                                <a:rPr lang="en-US" i="1">
                                  <a:latin typeface="Cambria Math" panose="02040503050406030204" pitchFamily="18" charset="0"/>
                                </a:rPr>
                              </m:ctrlPr>
                            </m:sSupPr>
                            <m:e>
                              <m:r>
                                <a:rPr lang="en-US" altLang="en-US" i="1">
                                  <a:latin typeface="Cambria Math" panose="02040503050406030204" pitchFamily="18" charset="0"/>
                                </a:rPr>
                                <m:t>𝑦</m:t>
                              </m:r>
                            </m:e>
                            <m:sup>
                              <m:r>
                                <a:rPr lang="en-US" i="1">
                                  <a:latin typeface="Cambria Math" panose="02040503050406030204" pitchFamily="18" charset="0"/>
                                </a:rPr>
                                <m:t>2</m:t>
                              </m:r>
                            </m:sup>
                          </m:sSup>
                        </m:den>
                      </m:f>
                    </m:oMath>
                  </m:oMathPara>
                </a14:m>
                <a:endParaRPr lang="en-US" i="1" dirty="0">
                  <a:latin typeface="Cambria Math" panose="02040503050406030204" pitchFamily="18" charset="0"/>
                </a:endParaRPr>
              </a:p>
              <a:p>
                <a:pPr/>
                <a14:m>
                  <m:oMathPara xmlns:m="http://schemas.openxmlformats.org/officeDocument/2006/math">
                    <m:oMathParaPr>
                      <m:jc m:val="center"/>
                    </m:oMathParaPr>
                    <m:oMath xmlns:m="http://schemas.openxmlformats.org/officeDocument/2006/math">
                      <m:r>
                        <a:rPr lang="en-US" altLang="en-US" i="1">
                          <a:latin typeface="Cambria Math" panose="02040503050406030204" pitchFamily="18" charset="0"/>
                        </a:rPr>
                        <m:t>𝑢</m:t>
                      </m:r>
                      <m:f>
                        <m:fPr>
                          <m:ctrlPr>
                            <a:rPr lang="en-US" altLang="en-US" i="1">
                              <a:latin typeface="Cambria Math" panose="02040503050406030204" pitchFamily="18" charset="0"/>
                            </a:rPr>
                          </m:ctrlPr>
                        </m:fPr>
                        <m:num>
                          <m:r>
                            <a:rPr lang="en-US" altLang="en-US" i="1">
                              <a:latin typeface="Cambria Math" panose="02040503050406030204" pitchFamily="18" charset="0"/>
                            </a:rPr>
                            <m:t>𝜕</m:t>
                          </m:r>
                          <m:r>
                            <a:rPr lang="en-US" altLang="en-US" i="1">
                              <a:latin typeface="Cambria Math" panose="02040503050406030204" pitchFamily="18" charset="0"/>
                            </a:rPr>
                            <m:t>𝑇</m:t>
                          </m:r>
                        </m:num>
                        <m:den>
                          <m:r>
                            <a:rPr lang="en-US" altLang="en-US" i="1">
                              <a:latin typeface="Cambria Math" panose="02040503050406030204" pitchFamily="18" charset="0"/>
                            </a:rPr>
                            <m:t>𝜕</m:t>
                          </m:r>
                          <m:r>
                            <a:rPr lang="en-US" altLang="en-US" i="1">
                              <a:latin typeface="Cambria Math" panose="02040503050406030204" pitchFamily="18" charset="0"/>
                            </a:rPr>
                            <m:t>𝑥</m:t>
                          </m:r>
                        </m:den>
                      </m:f>
                      <m:r>
                        <a:rPr lang="en-US" altLang="en-US" i="1">
                          <a:latin typeface="Cambria Math" panose="02040503050406030204" pitchFamily="18" charset="0"/>
                        </a:rPr>
                        <m:t>+</m:t>
                      </m:r>
                      <m:r>
                        <a:rPr lang="en-US" altLang="en-US" i="1">
                          <a:latin typeface="Cambria Math" panose="02040503050406030204" pitchFamily="18" charset="0"/>
                        </a:rPr>
                        <m:t>𝑣</m:t>
                      </m:r>
                      <m:f>
                        <m:fPr>
                          <m:ctrlPr>
                            <a:rPr lang="en-US" altLang="en-US" i="1">
                              <a:latin typeface="Cambria Math" panose="02040503050406030204" pitchFamily="18" charset="0"/>
                            </a:rPr>
                          </m:ctrlPr>
                        </m:fPr>
                        <m:num>
                          <m:r>
                            <a:rPr lang="en-US" altLang="en-US" i="1">
                              <a:latin typeface="Cambria Math" panose="02040503050406030204" pitchFamily="18" charset="0"/>
                            </a:rPr>
                            <m:t>𝜕</m:t>
                          </m:r>
                          <m:r>
                            <a:rPr lang="en-US" altLang="en-US" i="1">
                              <a:latin typeface="Cambria Math" panose="02040503050406030204" pitchFamily="18" charset="0"/>
                            </a:rPr>
                            <m:t>𝑇</m:t>
                          </m:r>
                        </m:num>
                        <m:den>
                          <m:r>
                            <a:rPr lang="en-US" altLang="en-US" i="1">
                              <a:latin typeface="Cambria Math" panose="02040503050406030204" pitchFamily="18" charset="0"/>
                            </a:rPr>
                            <m:t>𝜕</m:t>
                          </m:r>
                          <m:r>
                            <a:rPr lang="en-US" altLang="en-US" i="1">
                              <a:latin typeface="Cambria Math" panose="02040503050406030204" pitchFamily="18" charset="0"/>
                            </a:rPr>
                            <m:t>𝑦</m:t>
                          </m:r>
                        </m:den>
                      </m:f>
                      <m:r>
                        <a:rPr lang="en-US" altLang="en-US" i="1">
                          <a:latin typeface="Cambria Math" panose="02040503050406030204" pitchFamily="18" charset="0"/>
                        </a:rPr>
                        <m:t>=</m:t>
                      </m:r>
                      <m:r>
                        <a:rPr lang="en-US" altLang="en-US" i="1">
                          <a:latin typeface="Cambria Math" panose="02040503050406030204" pitchFamily="18" charset="0"/>
                        </a:rPr>
                        <m:t>𝛼</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m:t>
                              </m:r>
                            </m:e>
                            <m:sup>
                              <m:r>
                                <a:rPr lang="en-US" i="1">
                                  <a:latin typeface="Cambria Math" panose="02040503050406030204" pitchFamily="18" charset="0"/>
                                </a:rPr>
                                <m:t>2</m:t>
                              </m:r>
                            </m:sup>
                          </m:sSup>
                          <m:r>
                            <a:rPr lang="en-US" altLang="en-US" i="1">
                              <a:latin typeface="Cambria Math" panose="02040503050406030204" pitchFamily="18" charset="0"/>
                            </a:rPr>
                            <m:t>𝑇</m:t>
                          </m:r>
                        </m:num>
                        <m:den>
                          <m:r>
                            <a:rPr lang="en-US" i="1">
                              <a:latin typeface="Cambria Math" panose="02040503050406030204" pitchFamily="18" charset="0"/>
                            </a:rPr>
                            <m:t>𝜕</m:t>
                          </m:r>
                          <m:sSup>
                            <m:sSupPr>
                              <m:ctrlPr>
                                <a:rPr lang="en-US" i="1">
                                  <a:latin typeface="Cambria Math" panose="02040503050406030204" pitchFamily="18" charset="0"/>
                                </a:rPr>
                              </m:ctrlPr>
                            </m:sSupPr>
                            <m:e>
                              <m:r>
                                <a:rPr lang="en-US" altLang="en-US" i="1">
                                  <a:latin typeface="Cambria Math" panose="02040503050406030204" pitchFamily="18" charset="0"/>
                                </a:rPr>
                                <m:t>𝑦</m:t>
                              </m:r>
                            </m:e>
                            <m:sup>
                              <m:r>
                                <a:rPr lang="en-US" i="1">
                                  <a:latin typeface="Cambria Math" panose="02040503050406030204" pitchFamily="18" charset="0"/>
                                </a:rPr>
                                <m:t>2</m:t>
                              </m:r>
                            </m:sup>
                          </m:sSup>
                        </m:den>
                      </m:f>
                      <m:r>
                        <a:rPr lang="en-US" alt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𝜈</m:t>
                          </m:r>
                        </m:num>
                        <m:den>
                          <m:sSub>
                            <m:sSubPr>
                              <m:ctrlPr>
                                <a:rPr lang="en-US" i="1" dirty="0">
                                  <a:latin typeface="Cambria Math" panose="02040503050406030204" pitchFamily="18" charset="0"/>
                                </a:rPr>
                              </m:ctrlPr>
                            </m:sSubPr>
                            <m:e>
                              <m:r>
                                <a:rPr lang="en-US" i="1" dirty="0">
                                  <a:latin typeface="Cambria Math" panose="02040503050406030204" pitchFamily="18" charset="0"/>
                                </a:rPr>
                                <m:t>𝑐</m:t>
                              </m:r>
                            </m:e>
                            <m:sub>
                              <m:r>
                                <a:rPr lang="en-US" i="1" dirty="0">
                                  <a:latin typeface="Cambria Math" panose="02040503050406030204" pitchFamily="18" charset="0"/>
                                </a:rPr>
                                <m:t>𝑝</m:t>
                              </m:r>
                            </m:sub>
                          </m:sSub>
                        </m:den>
                      </m:f>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altLang="en-US" i="1">
                                      <a:latin typeface="Cambria Math" panose="02040503050406030204" pitchFamily="18" charset="0"/>
                                    </a:rPr>
                                  </m:ctrlPr>
                                </m:fPr>
                                <m:num>
                                  <m:r>
                                    <a:rPr lang="en-US" altLang="en-US" i="1">
                                      <a:latin typeface="Cambria Math" panose="02040503050406030204" pitchFamily="18" charset="0"/>
                                    </a:rPr>
                                    <m:t>𝜕</m:t>
                                  </m:r>
                                  <m:r>
                                    <a:rPr lang="en-US" altLang="en-US" i="1">
                                      <a:latin typeface="Cambria Math" panose="02040503050406030204" pitchFamily="18" charset="0"/>
                                    </a:rPr>
                                    <m:t>𝑢</m:t>
                                  </m:r>
                                </m:num>
                                <m:den>
                                  <m:r>
                                    <a:rPr lang="en-US" altLang="en-US" i="1">
                                      <a:latin typeface="Cambria Math" panose="02040503050406030204" pitchFamily="18" charset="0"/>
                                    </a:rPr>
                                    <m:t>𝜕</m:t>
                                  </m:r>
                                  <m:r>
                                    <a:rPr lang="en-US" altLang="en-US" i="1">
                                      <a:latin typeface="Cambria Math" panose="02040503050406030204" pitchFamily="18" charset="0"/>
                                    </a:rPr>
                                    <m:t>𝑦</m:t>
                                  </m:r>
                                </m:den>
                              </m:f>
                            </m:e>
                          </m:d>
                        </m:e>
                        <m:sup>
                          <m:r>
                            <a:rPr lang="en-US" i="1">
                              <a:latin typeface="Cambria Math" panose="02040503050406030204" pitchFamily="18" charset="0"/>
                            </a:rPr>
                            <m:t>2</m:t>
                          </m:r>
                        </m:sup>
                      </m:sSup>
                    </m:oMath>
                  </m:oMathPara>
                </a14:m>
                <a:endParaRPr lang="en-US" i="1" dirty="0">
                  <a:latin typeface="Cambria Math" panose="02040503050406030204" pitchFamily="18" charset="0"/>
                </a:endParaRPr>
              </a:p>
            </p:txBody>
          </p:sp>
        </mc:Choice>
        <mc:Fallback xmlns="">
          <p:sp>
            <p:nvSpPr>
              <p:cNvPr id="8" name="Rectangle 7">
                <a:extLst>
                  <a:ext uri="{FF2B5EF4-FFF2-40B4-BE49-F238E27FC236}">
                    <a16:creationId xmlns:a16="http://schemas.microsoft.com/office/drawing/2014/main" id="{C844B9A8-840B-454F-9848-F2934C79CD8E}"/>
                  </a:ext>
                </a:extLst>
              </p:cNvPr>
              <p:cNvSpPr>
                <a:spLocks noRot="1" noChangeAspect="1" noMove="1" noResize="1" noEditPoints="1" noAdjustHandles="1" noChangeArrowheads="1" noChangeShapeType="1" noTextEdit="1"/>
              </p:cNvSpPr>
              <p:nvPr/>
            </p:nvSpPr>
            <p:spPr>
              <a:xfrm>
                <a:off x="4374311" y="2878495"/>
                <a:ext cx="3443378" cy="2160750"/>
              </a:xfrm>
              <a:prstGeom prst="rect">
                <a:avLst/>
              </a:prstGeom>
              <a:blipFill>
                <a:blip r:embed="rId5"/>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10" name="Right Brace 9">
            <a:extLst>
              <a:ext uri="{FF2B5EF4-FFF2-40B4-BE49-F238E27FC236}">
                <a16:creationId xmlns:a16="http://schemas.microsoft.com/office/drawing/2014/main" id="{9C1886CC-7CA0-4DA6-8927-BFDCC6412821}"/>
              </a:ext>
            </a:extLst>
          </p:cNvPr>
          <p:cNvSpPr/>
          <p:nvPr/>
        </p:nvSpPr>
        <p:spPr>
          <a:xfrm rot="5400000">
            <a:off x="7140144" y="4512023"/>
            <a:ext cx="168878" cy="885567"/>
          </a:xfrm>
          <a:prstGeom prst="rightBrace">
            <a:avLst>
              <a:gd name="adj1" fmla="val 0"/>
              <a:gd name="adj2" fmla="val 50000"/>
            </a:avLst>
          </a:prstGeom>
          <a:ln w="15875">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a:extLst>
              <a:ext uri="{FF2B5EF4-FFF2-40B4-BE49-F238E27FC236}">
                <a16:creationId xmlns:a16="http://schemas.microsoft.com/office/drawing/2014/main" id="{CE2D6ECC-0F41-4425-9500-6932E6C2F3AB}"/>
              </a:ext>
            </a:extLst>
          </p:cNvPr>
          <p:cNvSpPr/>
          <p:nvPr/>
        </p:nvSpPr>
        <p:spPr>
          <a:xfrm>
            <a:off x="6257666" y="5071646"/>
            <a:ext cx="1933834" cy="338554"/>
          </a:xfrm>
          <a:prstGeom prst="rect">
            <a:avLst/>
          </a:prstGeom>
        </p:spPr>
        <p:txBody>
          <a:bodyPr wrap="square">
            <a:spAutoFit/>
          </a:bodyPr>
          <a:lstStyle/>
          <a:p>
            <a:pPr algn="ctr"/>
            <a:r>
              <a:rPr lang="en-US" sz="1600">
                <a:solidFill>
                  <a:schemeClr val="accent5"/>
                </a:solidFill>
                <a:sym typeface="Monotype Sorts" pitchFamily="2" charset="2"/>
              </a:rPr>
              <a:t>viscous dissipation </a:t>
            </a:r>
            <a:endParaRPr lang="en-US" sz="1600">
              <a:solidFill>
                <a:schemeClr val="accent5"/>
              </a:solidFill>
            </a:endParaRPr>
          </a:p>
        </p:txBody>
      </p:sp>
      <p:sp>
        <p:nvSpPr>
          <p:cNvPr id="13" name="Content Placeholder 2">
            <a:extLst>
              <a:ext uri="{FF2B5EF4-FFF2-40B4-BE49-F238E27FC236}">
                <a16:creationId xmlns:a16="http://schemas.microsoft.com/office/drawing/2014/main" id="{97C4EF4B-B3EB-4327-B0C7-BAD79B8D45CC}"/>
              </a:ext>
            </a:extLst>
          </p:cNvPr>
          <p:cNvSpPr txBox="1">
            <a:spLocks/>
          </p:cNvSpPr>
          <p:nvPr/>
        </p:nvSpPr>
        <p:spPr>
          <a:xfrm>
            <a:off x="614765" y="5486400"/>
            <a:ext cx="11197790" cy="580417"/>
          </a:xfrm>
          <a:prstGeom prst="rect">
            <a:avLst/>
          </a:prstGeom>
        </p:spPr>
        <p:txBody>
          <a:bodyPr vert="horz" lIns="91440" tIns="45720" rIns="91440" bIns="45720" rtlCol="0">
            <a:noAutofit/>
          </a:bodyPr>
          <a:lstStyle>
            <a:defPPr>
              <a:defRPr lang="en-US"/>
            </a:defPPr>
            <a:lvl1pPr marL="339725" marR="0" indent="-339725" fontAlgn="auto">
              <a:lnSpc>
                <a:spcPct val="90000"/>
              </a:lnSpc>
              <a:spcBef>
                <a:spcPts val="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sym typeface="Monotype Sorts" pitchFamily="2" charset="2"/>
              </a:rPr>
              <a:t>The viscous dissipation term is typically small compare to advection terms and can be neglected in most incompressible flows.</a:t>
            </a:r>
          </a:p>
          <a:p>
            <a:endParaRPr lang="en-US">
              <a:sym typeface="Monotype Sorts" pitchFamily="2" charset="2"/>
            </a:endParaRPr>
          </a:p>
          <a:p>
            <a:endParaRPr lang="en-US">
              <a:sym typeface="Monotype Sorts" pitchFamily="2" charset="2"/>
            </a:endParaRPr>
          </a:p>
          <a:p>
            <a:endParaRPr lang="en-US">
              <a:sym typeface="Monotype Sorts" pitchFamily="2" charset="2"/>
            </a:endParaRPr>
          </a:p>
          <a:p>
            <a:endParaRPr lang="en-US">
              <a:sym typeface="Monotype Sorts" pitchFamily="2" charset="2"/>
            </a:endParaRPr>
          </a:p>
          <a:p>
            <a:endParaRPr lang="en-US">
              <a:sym typeface="Monotype Sorts" pitchFamily="2" charset="2"/>
            </a:endParaRPr>
          </a:p>
        </p:txBody>
      </p:sp>
      <p:sp>
        <p:nvSpPr>
          <p:cNvPr id="7" name="Slide Number Placeholder 6">
            <a:extLst>
              <a:ext uri="{FF2B5EF4-FFF2-40B4-BE49-F238E27FC236}">
                <a16:creationId xmlns:a16="http://schemas.microsoft.com/office/drawing/2014/main" id="{EC5D6D5A-8BB3-461C-9671-4C1B9568DCE3}"/>
              </a:ext>
            </a:extLst>
          </p:cNvPr>
          <p:cNvSpPr>
            <a:spLocks noGrp="1"/>
          </p:cNvSpPr>
          <p:nvPr>
            <p:ph type="sldNum" sz="quarter" idx="11"/>
          </p:nvPr>
        </p:nvSpPr>
        <p:spPr/>
        <p:txBody>
          <a:bodyPr/>
          <a:lstStyle/>
          <a:p>
            <a:fld id="{F0D23093-2AB0-F74C-B865-1A12A15B650E}" type="slidenum">
              <a:rPr lang="en-US" smtClean="0"/>
              <a:pPr/>
              <a:t>4</a:t>
            </a:fld>
            <a:endParaRPr lang="en-US"/>
          </a:p>
        </p:txBody>
      </p:sp>
    </p:spTree>
    <p:extLst>
      <p:ext uri="{BB962C8B-B14F-4D97-AF65-F5344CB8AC3E}">
        <p14:creationId xmlns:p14="http://schemas.microsoft.com/office/powerpoint/2010/main" val="41083734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Laminar Boundary Layer Approximations </a:t>
            </a:r>
          </a:p>
        </p:txBody>
      </p:sp>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838200"/>
            <a:ext cx="10972799" cy="2362200"/>
          </a:xfrm>
        </p:spPr>
        <p:txBody>
          <a:bodyPr>
            <a:noAutofit/>
          </a:bodyPr>
          <a:lstStyle/>
          <a:p>
            <a:pPr marL="339725" indent="-339725">
              <a:spcBef>
                <a:spcPts val="1800"/>
              </a:spcBef>
              <a:spcAft>
                <a:spcPts val="0"/>
              </a:spcAft>
            </a:pPr>
            <a:r>
              <a:rPr lang="en-US" sz="1800" dirty="0">
                <a:sym typeface="Monotype Sorts" pitchFamily="2" charset="2"/>
              </a:rPr>
              <a:t>For constant property flows, the continuity and momentum equations are </a:t>
            </a:r>
            <a:r>
              <a:rPr lang="en-US" sz="1800" dirty="0">
                <a:solidFill>
                  <a:schemeClr val="accent5"/>
                </a:solidFill>
                <a:sym typeface="Monotype Sorts" pitchFamily="2" charset="2"/>
              </a:rPr>
              <a:t>decoupled</a:t>
            </a:r>
            <a:r>
              <a:rPr lang="en-US" sz="1800" dirty="0">
                <a:sym typeface="Monotype Sorts" pitchFamily="2" charset="2"/>
              </a:rPr>
              <a:t> from the energy equation, and the boundary layer velocity field can be calculated without knowledge of the temperature.</a:t>
            </a:r>
          </a:p>
          <a:p>
            <a:pPr marL="339725" indent="-339725">
              <a:spcBef>
                <a:spcPts val="1800"/>
              </a:spcBef>
              <a:spcAft>
                <a:spcPts val="0"/>
              </a:spcAft>
            </a:pPr>
            <a:r>
              <a:rPr lang="en-US" sz="1800" dirty="0">
                <a:sym typeface="Monotype Sorts" pitchFamily="2" charset="2"/>
              </a:rPr>
              <a:t>The temperature and velocity field are </a:t>
            </a:r>
            <a:r>
              <a:rPr lang="en-US" sz="1800" dirty="0">
                <a:solidFill>
                  <a:schemeClr val="accent5"/>
                </a:solidFill>
                <a:sym typeface="Monotype Sorts" pitchFamily="2" charset="2"/>
              </a:rPr>
              <a:t>coupled</a:t>
            </a:r>
            <a:r>
              <a:rPr lang="en-US" sz="1800" dirty="0">
                <a:sym typeface="Monotype Sorts" pitchFamily="2" charset="2"/>
              </a:rPr>
              <a:t>, and velocities must be known before the equation for temperature is solved.</a:t>
            </a:r>
          </a:p>
          <a:p>
            <a:pPr marL="339725" indent="-339725">
              <a:spcBef>
                <a:spcPts val="1800"/>
              </a:spcBef>
              <a:spcAft>
                <a:spcPts val="0"/>
              </a:spcAft>
            </a:pPr>
            <a:r>
              <a:rPr lang="en-US" sz="1800" dirty="0">
                <a:sym typeface="Monotype Sorts" pitchFamily="2" charset="2"/>
              </a:rPr>
              <a:t>This decoupled nature of the velocity field allows us to utilize well-known relations and solutions for the velocity boundary layer to derive corresponding thermal layer relations.</a:t>
            </a:r>
          </a:p>
          <a:p>
            <a:pPr marL="339725" indent="-339725">
              <a:spcBef>
                <a:spcPts val="0"/>
              </a:spcBef>
              <a:spcAft>
                <a:spcPts val="0"/>
              </a:spcAft>
            </a:pPr>
            <a:endParaRPr lang="en-US" sz="1800" dirty="0">
              <a:sym typeface="Monotype Sorts" pitchFamily="2" charset="2"/>
            </a:endParaRPr>
          </a:p>
          <a:p>
            <a:pPr marL="339725" indent="-339725">
              <a:spcBef>
                <a:spcPts val="0"/>
              </a:spcBef>
              <a:spcAft>
                <a:spcPts val="0"/>
              </a:spcAft>
            </a:pPr>
            <a:endParaRPr lang="en-US" sz="1800" dirty="0">
              <a:sym typeface="Monotype Sorts" pitchFamily="2" charset="2"/>
            </a:endParaRPr>
          </a:p>
          <a:p>
            <a:pPr marL="0" indent="0">
              <a:spcBef>
                <a:spcPts val="0"/>
              </a:spcBef>
              <a:spcAft>
                <a:spcPts val="0"/>
              </a:spcAft>
              <a:buNone/>
            </a:pPr>
            <a:endParaRPr lang="en-US" sz="2000" dirty="0">
              <a:sym typeface="Monotype Sorts" pitchFamily="2" charset="2"/>
            </a:endParaRPr>
          </a:p>
          <a:p>
            <a:pPr marL="0" indent="0">
              <a:spcBef>
                <a:spcPts val="0"/>
              </a:spcBef>
              <a:spcAft>
                <a:spcPts val="0"/>
              </a:spcAft>
              <a:buNone/>
            </a:pPr>
            <a:endParaRPr lang="en-US" sz="1800" dirty="0">
              <a:sym typeface="Monotype Sorts" pitchFamily="2" charset="2"/>
            </a:endParaRPr>
          </a:p>
          <a:p>
            <a:pPr marL="0" indent="0">
              <a:spcBef>
                <a:spcPts val="0"/>
              </a:spcBef>
              <a:spcAft>
                <a:spcPts val="0"/>
              </a:spcAft>
              <a:buNone/>
            </a:pPr>
            <a:endParaRPr lang="en-US" sz="2000" dirty="0">
              <a:sym typeface="Monotype Sorts" pitchFamily="2" charset="2"/>
            </a:endParaRPr>
          </a:p>
        </p:txBody>
      </p:sp>
      <p:sp>
        <p:nvSpPr>
          <p:cNvPr id="4" name="Slide Number Placeholder 3">
            <a:extLst>
              <a:ext uri="{FF2B5EF4-FFF2-40B4-BE49-F238E27FC236}">
                <a16:creationId xmlns:a16="http://schemas.microsoft.com/office/drawing/2014/main" id="{99147650-A190-4F1B-84CC-B1CFEAB9A70D}"/>
              </a:ext>
            </a:extLst>
          </p:cNvPr>
          <p:cNvSpPr>
            <a:spLocks noGrp="1"/>
          </p:cNvSpPr>
          <p:nvPr>
            <p:ph type="sldNum" sz="quarter" idx="11"/>
          </p:nvPr>
        </p:nvSpPr>
        <p:spPr/>
        <p:txBody>
          <a:bodyPr/>
          <a:lstStyle/>
          <a:p>
            <a:fld id="{F0D23093-2AB0-F74C-B865-1A12A15B650E}" type="slidenum">
              <a:rPr lang="en-US" smtClean="0"/>
              <a:pPr/>
              <a:t>5</a:t>
            </a:fld>
            <a:endParaRPr lang="en-US"/>
          </a:p>
        </p:txBody>
      </p:sp>
      <p:pic>
        <p:nvPicPr>
          <p:cNvPr id="10" name="Picture 9" descr="A picture containing background pattern&#10;&#10;Description automatically generated">
            <a:extLst>
              <a:ext uri="{FF2B5EF4-FFF2-40B4-BE49-F238E27FC236}">
                <a16:creationId xmlns:a16="http://schemas.microsoft.com/office/drawing/2014/main" id="{52F52914-C94B-47C5-957B-E5F6A01DBDB4}"/>
              </a:ext>
            </a:extLst>
          </p:cNvPr>
          <p:cNvPicPr>
            <a:picLocks noChangeAspect="1"/>
          </p:cNvPicPr>
          <p:nvPr/>
        </p:nvPicPr>
        <p:blipFill rotWithShape="1">
          <a:blip r:embed="rId3">
            <a:extLst>
              <a:ext uri="{28A0092B-C50C-407E-A947-70E740481C1C}">
                <a14:useLocalDpi xmlns:a14="http://schemas.microsoft.com/office/drawing/2010/main" val="0"/>
              </a:ext>
            </a:extLst>
          </a:blip>
          <a:srcRect l="16456" t="18722" r="27848" b="13910"/>
          <a:stretch/>
        </p:blipFill>
        <p:spPr>
          <a:xfrm>
            <a:off x="8001000" y="3429000"/>
            <a:ext cx="3916104" cy="2492066"/>
          </a:xfrm>
          <a:prstGeom prst="rect">
            <a:avLst/>
          </a:prstGeom>
        </p:spPr>
      </p:pic>
      <p:pic>
        <p:nvPicPr>
          <p:cNvPr id="12" name="Picture 11" descr="A picture containing diagram&#10;&#10;Description automatically generated">
            <a:extLst>
              <a:ext uri="{FF2B5EF4-FFF2-40B4-BE49-F238E27FC236}">
                <a16:creationId xmlns:a16="http://schemas.microsoft.com/office/drawing/2014/main" id="{1BB53322-8104-4EE6-9A0E-74A067F92CE7}"/>
              </a:ext>
            </a:extLst>
          </p:cNvPr>
          <p:cNvPicPr>
            <a:picLocks noChangeAspect="1"/>
          </p:cNvPicPr>
          <p:nvPr/>
        </p:nvPicPr>
        <p:blipFill rotWithShape="1">
          <a:blip r:embed="rId4">
            <a:extLst>
              <a:ext uri="{28A0092B-C50C-407E-A947-70E740481C1C}">
                <a14:useLocalDpi xmlns:a14="http://schemas.microsoft.com/office/drawing/2010/main" val="0"/>
              </a:ext>
            </a:extLst>
          </a:blip>
          <a:srcRect r="17721"/>
          <a:stretch/>
        </p:blipFill>
        <p:spPr>
          <a:xfrm>
            <a:off x="4572000" y="4168286"/>
            <a:ext cx="2895600" cy="1851514"/>
          </a:xfrm>
          <a:prstGeom prst="rect">
            <a:avLst/>
          </a:prstGeom>
          <a:ln w="28575">
            <a:solidFill>
              <a:schemeClr val="accent5"/>
            </a:solidFill>
          </a:ln>
        </p:spPr>
      </p:pic>
      <p:sp>
        <p:nvSpPr>
          <p:cNvPr id="13" name="Rectangle 12">
            <a:extLst>
              <a:ext uri="{FF2B5EF4-FFF2-40B4-BE49-F238E27FC236}">
                <a16:creationId xmlns:a16="http://schemas.microsoft.com/office/drawing/2014/main" id="{48A55015-ACC0-4907-87B4-1D3E4816886C}"/>
              </a:ext>
            </a:extLst>
          </p:cNvPr>
          <p:cNvSpPr/>
          <p:nvPr/>
        </p:nvSpPr>
        <p:spPr>
          <a:xfrm>
            <a:off x="8534400" y="4876800"/>
            <a:ext cx="228600" cy="304800"/>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9165676A-EC12-41AA-BFCE-48566F697810}"/>
              </a:ext>
            </a:extLst>
          </p:cNvPr>
          <p:cNvCxnSpPr>
            <a:cxnSpLocks/>
          </p:cNvCxnSpPr>
          <p:nvPr/>
        </p:nvCxnSpPr>
        <p:spPr>
          <a:xfrm>
            <a:off x="7467600" y="4168286"/>
            <a:ext cx="1295400" cy="70851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E0D8296-181F-42DE-80D5-17AB3768353D}"/>
              </a:ext>
            </a:extLst>
          </p:cNvPr>
          <p:cNvCxnSpPr>
            <a:cxnSpLocks/>
          </p:cNvCxnSpPr>
          <p:nvPr/>
        </p:nvCxnSpPr>
        <p:spPr>
          <a:xfrm flipV="1">
            <a:off x="7467600" y="5208817"/>
            <a:ext cx="1295400" cy="81098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1" name="Picture 10" descr="A close up of a device&#10;&#10;Description automatically generated">
            <a:extLst>
              <a:ext uri="{FF2B5EF4-FFF2-40B4-BE49-F238E27FC236}">
                <a16:creationId xmlns:a16="http://schemas.microsoft.com/office/drawing/2014/main" id="{BAA82649-5A95-4C64-89F1-81BB422447F4}"/>
              </a:ext>
            </a:extLst>
          </p:cNvPr>
          <p:cNvPicPr>
            <a:picLocks noChangeAspect="1"/>
          </p:cNvPicPr>
          <p:nvPr/>
        </p:nvPicPr>
        <p:blipFill rotWithShape="1">
          <a:blip r:embed="rId5">
            <a:extLst>
              <a:ext uri="{28A0092B-C50C-407E-A947-70E740481C1C}">
                <a14:useLocalDpi xmlns:a14="http://schemas.microsoft.com/office/drawing/2010/main" val="0"/>
              </a:ext>
            </a:extLst>
          </a:blip>
          <a:srcRect b="20000"/>
          <a:stretch/>
        </p:blipFill>
        <p:spPr>
          <a:xfrm>
            <a:off x="274896" y="3081297"/>
            <a:ext cx="3916105" cy="1889769"/>
          </a:xfrm>
          <a:prstGeom prst="rect">
            <a:avLst/>
          </a:prstGeom>
        </p:spPr>
      </p:pic>
      <p:sp>
        <p:nvSpPr>
          <p:cNvPr id="7" name="Rectangle 6">
            <a:extLst>
              <a:ext uri="{FF2B5EF4-FFF2-40B4-BE49-F238E27FC236}">
                <a16:creationId xmlns:a16="http://schemas.microsoft.com/office/drawing/2014/main" id="{6733BC78-68EE-459A-9417-3E3F3F2F0D78}"/>
              </a:ext>
            </a:extLst>
          </p:cNvPr>
          <p:cNvSpPr/>
          <p:nvPr/>
        </p:nvSpPr>
        <p:spPr>
          <a:xfrm>
            <a:off x="274896" y="4941452"/>
            <a:ext cx="3916105" cy="2477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085837E-F426-417C-BB3D-7351342FA7AA}"/>
              </a:ext>
            </a:extLst>
          </p:cNvPr>
          <p:cNvSpPr txBox="1"/>
          <p:nvPr/>
        </p:nvSpPr>
        <p:spPr>
          <a:xfrm>
            <a:off x="274896" y="5189852"/>
            <a:ext cx="3935584" cy="584775"/>
          </a:xfrm>
          <a:prstGeom prst="rect">
            <a:avLst/>
          </a:prstGeom>
          <a:noFill/>
        </p:spPr>
        <p:txBody>
          <a:bodyPr wrap="square" rtlCol="0">
            <a:spAutoFit/>
          </a:bodyPr>
          <a:lstStyle/>
          <a:p>
            <a:pPr algn="ctr"/>
            <a:r>
              <a:rPr lang="en-US" sz="1600" dirty="0">
                <a:solidFill>
                  <a:schemeClr val="accent4"/>
                </a:solidFill>
                <a:latin typeface="Segoe UI Semibold" panose="020B0702040204020203" pitchFamily="34" charset="0"/>
                <a:cs typeface="Segoe UI Semibold" panose="020B0702040204020203" pitchFamily="34" charset="0"/>
              </a:rPr>
              <a:t>Laminar Boundary Layer over a Flat Plate</a:t>
            </a:r>
          </a:p>
        </p:txBody>
      </p:sp>
      <p:sp>
        <p:nvSpPr>
          <p:cNvPr id="9" name="TextBox 8">
            <a:extLst>
              <a:ext uri="{FF2B5EF4-FFF2-40B4-BE49-F238E27FC236}">
                <a16:creationId xmlns:a16="http://schemas.microsoft.com/office/drawing/2014/main" id="{1110885C-010E-43E1-8EEB-B1338F54817B}"/>
              </a:ext>
            </a:extLst>
          </p:cNvPr>
          <p:cNvSpPr txBox="1"/>
          <p:nvPr/>
        </p:nvSpPr>
        <p:spPr>
          <a:xfrm>
            <a:off x="5073187" y="3081297"/>
            <a:ext cx="3935584" cy="338554"/>
          </a:xfrm>
          <a:prstGeom prst="rect">
            <a:avLst/>
          </a:prstGeom>
          <a:noFill/>
        </p:spPr>
        <p:txBody>
          <a:bodyPr wrap="square" rtlCol="0">
            <a:spAutoFit/>
          </a:bodyPr>
          <a:lstStyle/>
          <a:p>
            <a:pPr algn="ctr"/>
            <a:r>
              <a:rPr lang="en-US" sz="1600" dirty="0">
                <a:solidFill>
                  <a:schemeClr val="accent4"/>
                </a:solidFill>
                <a:latin typeface="Segoe UI Semibold" panose="020B0702040204020203" pitchFamily="34" charset="0"/>
                <a:cs typeface="Segoe UI Semibold" panose="020B0702040204020203" pitchFamily="34" charset="0"/>
              </a:rPr>
              <a:t>Boundary Layer over a Sphere</a:t>
            </a:r>
          </a:p>
        </p:txBody>
      </p:sp>
    </p:spTree>
    <p:extLst>
      <p:ext uri="{BB962C8B-B14F-4D97-AF65-F5344CB8AC3E}">
        <p14:creationId xmlns:p14="http://schemas.microsoft.com/office/powerpoint/2010/main" val="8541296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Non-Dimensional Boundary Layer Equations </a:t>
            </a:r>
          </a:p>
        </p:txBody>
      </p:sp>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838200"/>
            <a:ext cx="10972799" cy="647743"/>
          </a:xfrm>
        </p:spPr>
        <p:txBody>
          <a:bodyPr>
            <a:noAutofit/>
          </a:bodyPr>
          <a:lstStyle/>
          <a:p>
            <a:pPr marL="339725" indent="-339725">
              <a:spcBef>
                <a:spcPts val="0"/>
              </a:spcBef>
              <a:spcAft>
                <a:spcPts val="0"/>
              </a:spcAft>
            </a:pPr>
            <a:r>
              <a:rPr lang="en-US" sz="1800">
                <a:sym typeface="Monotype Sorts" pitchFamily="2" charset="2"/>
              </a:rPr>
              <a:t>The non-dimensional form of the boundary layer equations is obtained by normalizing independent and dependent variables by characteristic length, velocity and temperature scales:</a:t>
            </a:r>
            <a:endParaRPr lang="en-US" sz="2000">
              <a:sym typeface="Monotype Sorts" pitchFamily="2" charset="2"/>
            </a:endParaRPr>
          </a:p>
        </p:txBody>
      </p:sp>
      <mc:AlternateContent xmlns:mc="http://schemas.openxmlformats.org/markup-compatibility/2006" xmlns:a14="http://schemas.microsoft.com/office/drawing/2010/main">
        <mc:Choice Requires="a14">
          <p:sp>
            <p:nvSpPr>
              <p:cNvPr id="14" name="Object 27">
                <a:extLst>
                  <a:ext uri="{FF2B5EF4-FFF2-40B4-BE49-F238E27FC236}">
                    <a16:creationId xmlns:a16="http://schemas.microsoft.com/office/drawing/2014/main" id="{37FE0340-D04A-4E63-8DFD-628CF5D9131B}"/>
                  </a:ext>
                </a:extLst>
              </p:cNvPr>
              <p:cNvSpPr txBox="1"/>
              <p:nvPr/>
            </p:nvSpPr>
            <p:spPr bwMode="auto">
              <a:xfrm>
                <a:off x="959266" y="1591682"/>
                <a:ext cx="7600911" cy="654344"/>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defPPr>
                  <a:defRPr lang="en-US"/>
                </a:defPPr>
                <a:lvl1pPr>
                  <a:defRPr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sSup>
                        <m:sSupPr>
                          <m:ctrlPr>
                            <a:rPr lang="en-US" altLang="en-US" i="1">
                              <a:latin typeface="Cambria Math" panose="02040503050406030204" pitchFamily="18" charset="0"/>
                            </a:rPr>
                          </m:ctrlPr>
                        </m:sSupPr>
                        <m:e>
                          <m:r>
                            <a:rPr lang="en-US" altLang="en-US">
                              <a:latin typeface="Cambria Math" panose="02040503050406030204" pitchFamily="18" charset="0"/>
                            </a:rPr>
                            <m:t>𝑥</m:t>
                          </m:r>
                        </m:e>
                        <m:sup>
                          <m:r>
                            <a:rPr lang="en-US" altLang="en-US">
                              <a:latin typeface="Cambria Math" panose="02040503050406030204" pitchFamily="18" charset="0"/>
                            </a:rPr>
                            <m:t>∗</m:t>
                          </m:r>
                        </m:sup>
                      </m:sSup>
                      <m:r>
                        <a:rPr lang="en-US" altLang="en-US">
                          <a:latin typeface="Cambria Math" panose="02040503050406030204" pitchFamily="18" charset="0"/>
                        </a:rPr>
                        <m:t>≡</m:t>
                      </m:r>
                      <m:f>
                        <m:fPr>
                          <m:ctrlPr>
                            <a:rPr lang="en-US" altLang="en-US" i="1">
                              <a:latin typeface="Cambria Math" panose="02040503050406030204" pitchFamily="18" charset="0"/>
                            </a:rPr>
                          </m:ctrlPr>
                        </m:fPr>
                        <m:num>
                          <m:r>
                            <a:rPr lang="en-US" altLang="en-US">
                              <a:latin typeface="Cambria Math" panose="02040503050406030204" pitchFamily="18" charset="0"/>
                            </a:rPr>
                            <m:t>𝑥</m:t>
                          </m:r>
                        </m:num>
                        <m:den>
                          <m:r>
                            <a:rPr lang="en-US" altLang="en-US">
                              <a:latin typeface="Cambria Math" panose="02040503050406030204" pitchFamily="18" charset="0"/>
                            </a:rPr>
                            <m:t>𝐿</m:t>
                          </m:r>
                        </m:den>
                      </m:f>
                      <m:r>
                        <a:rPr lang="en-US" altLang="en-US">
                          <a:latin typeface="Cambria Math" panose="02040503050406030204" pitchFamily="18" charset="0"/>
                        </a:rPr>
                        <m:t>,  </m:t>
                      </m:r>
                      <m:sSup>
                        <m:sSupPr>
                          <m:ctrlPr>
                            <a:rPr lang="en-US" altLang="en-US" i="1">
                              <a:latin typeface="Cambria Math" panose="02040503050406030204" pitchFamily="18" charset="0"/>
                            </a:rPr>
                          </m:ctrlPr>
                        </m:sSupPr>
                        <m:e>
                          <m:r>
                            <a:rPr lang="en-US" altLang="en-US">
                              <a:latin typeface="Cambria Math" panose="02040503050406030204" pitchFamily="18" charset="0"/>
                            </a:rPr>
                            <m:t>𝑦</m:t>
                          </m:r>
                        </m:e>
                        <m:sup>
                          <m:r>
                            <a:rPr lang="en-US" altLang="en-US">
                              <a:latin typeface="Cambria Math" panose="02040503050406030204" pitchFamily="18" charset="0"/>
                            </a:rPr>
                            <m:t>∗</m:t>
                          </m:r>
                        </m:sup>
                      </m:sSup>
                      <m:r>
                        <a:rPr lang="en-US" altLang="en-US">
                          <a:latin typeface="Cambria Math" panose="02040503050406030204" pitchFamily="18" charset="0"/>
                        </a:rPr>
                        <m:t>≡</m:t>
                      </m:r>
                      <m:f>
                        <m:fPr>
                          <m:ctrlPr>
                            <a:rPr lang="en-US" altLang="en-US" i="1">
                              <a:latin typeface="Cambria Math" panose="02040503050406030204" pitchFamily="18" charset="0"/>
                            </a:rPr>
                          </m:ctrlPr>
                        </m:fPr>
                        <m:num>
                          <m:r>
                            <a:rPr lang="en-US" altLang="en-US">
                              <a:latin typeface="Cambria Math" panose="02040503050406030204" pitchFamily="18" charset="0"/>
                            </a:rPr>
                            <m:t>𝑦</m:t>
                          </m:r>
                        </m:num>
                        <m:den>
                          <m:r>
                            <a:rPr lang="en-US" altLang="en-US">
                              <a:latin typeface="Cambria Math" panose="02040503050406030204" pitchFamily="18" charset="0"/>
                            </a:rPr>
                            <m:t>𝐿</m:t>
                          </m:r>
                        </m:den>
                      </m:f>
                      <m:r>
                        <a:rPr lang="en-US" altLang="en-US">
                          <a:latin typeface="Cambria Math" panose="02040503050406030204" pitchFamily="18" charset="0"/>
                        </a:rPr>
                        <m:t>,   </m:t>
                      </m:r>
                      <m:sSup>
                        <m:sSupPr>
                          <m:ctrlPr>
                            <a:rPr lang="en-US" altLang="en-US" i="1">
                              <a:latin typeface="Cambria Math" panose="02040503050406030204" pitchFamily="18" charset="0"/>
                            </a:rPr>
                          </m:ctrlPr>
                        </m:sSupPr>
                        <m:e>
                          <m:r>
                            <a:rPr lang="en-US" altLang="en-US">
                              <a:latin typeface="Cambria Math" panose="02040503050406030204" pitchFamily="18" charset="0"/>
                            </a:rPr>
                            <m:t>𝑢</m:t>
                          </m:r>
                        </m:e>
                        <m:sup>
                          <m:r>
                            <a:rPr lang="en-US" altLang="en-US">
                              <a:latin typeface="Cambria Math" panose="02040503050406030204" pitchFamily="18" charset="0"/>
                            </a:rPr>
                            <m:t>∗</m:t>
                          </m:r>
                        </m:sup>
                      </m:sSup>
                      <m:r>
                        <a:rPr lang="en-US" altLang="en-US">
                          <a:latin typeface="Cambria Math" panose="02040503050406030204" pitchFamily="18" charset="0"/>
                        </a:rPr>
                        <m:t>≡</m:t>
                      </m:r>
                      <m:f>
                        <m:fPr>
                          <m:ctrlPr>
                            <a:rPr lang="en-US" altLang="en-US" i="1">
                              <a:latin typeface="Cambria Math" panose="02040503050406030204" pitchFamily="18" charset="0"/>
                            </a:rPr>
                          </m:ctrlPr>
                        </m:fPr>
                        <m:num>
                          <m:r>
                            <a:rPr lang="en-US" altLang="en-US">
                              <a:latin typeface="Cambria Math" panose="02040503050406030204" pitchFamily="18" charset="0"/>
                            </a:rPr>
                            <m:t>𝑢</m:t>
                          </m:r>
                        </m:num>
                        <m:den>
                          <m:sSub>
                            <m:sSubPr>
                              <m:ctrlPr>
                                <a:rPr lang="en-US" i="1">
                                  <a:latin typeface="Cambria Math" panose="02040503050406030204" pitchFamily="18" charset="0"/>
                                </a:rPr>
                              </m:ctrlPr>
                            </m:sSubPr>
                            <m:e>
                              <m:r>
                                <a:rPr lang="en-US">
                                  <a:latin typeface="Cambria Math" panose="02040503050406030204" pitchFamily="18" charset="0"/>
                                </a:rPr>
                                <m:t>𝑉</m:t>
                              </m:r>
                            </m:e>
                            <m:sub>
                              <m:r>
                                <a:rPr lang="en-US">
                                  <a:latin typeface="Cambria Math" panose="02040503050406030204" pitchFamily="18" charset="0"/>
                                </a:rPr>
                                <m:t>∞</m:t>
                              </m:r>
                            </m:sub>
                          </m:sSub>
                        </m:den>
                      </m:f>
                      <m:r>
                        <a:rPr lang="en-US" altLang="en-US">
                          <a:latin typeface="Cambria Math" panose="02040503050406030204" pitchFamily="18" charset="0"/>
                        </a:rPr>
                        <m:t>,  </m:t>
                      </m:r>
                      <m:sSup>
                        <m:sSupPr>
                          <m:ctrlPr>
                            <a:rPr lang="en-US" altLang="en-US" i="1">
                              <a:latin typeface="Cambria Math" panose="02040503050406030204" pitchFamily="18" charset="0"/>
                            </a:rPr>
                          </m:ctrlPr>
                        </m:sSupPr>
                        <m:e>
                          <m:r>
                            <a:rPr lang="en-US" altLang="en-US">
                              <a:latin typeface="Cambria Math" panose="02040503050406030204" pitchFamily="18" charset="0"/>
                            </a:rPr>
                            <m:t>𝑣</m:t>
                          </m:r>
                        </m:e>
                        <m:sup>
                          <m:r>
                            <a:rPr lang="en-US" altLang="en-US">
                              <a:latin typeface="Cambria Math" panose="02040503050406030204" pitchFamily="18" charset="0"/>
                            </a:rPr>
                            <m:t>∗</m:t>
                          </m:r>
                        </m:sup>
                      </m:sSup>
                      <m:r>
                        <a:rPr lang="en-US" altLang="en-US">
                          <a:latin typeface="Cambria Math" panose="02040503050406030204" pitchFamily="18" charset="0"/>
                        </a:rPr>
                        <m:t>≡</m:t>
                      </m:r>
                      <m:f>
                        <m:fPr>
                          <m:ctrlPr>
                            <a:rPr lang="en-US" altLang="en-US" i="1">
                              <a:latin typeface="Cambria Math" panose="02040503050406030204" pitchFamily="18" charset="0"/>
                            </a:rPr>
                          </m:ctrlPr>
                        </m:fPr>
                        <m:num>
                          <m:r>
                            <a:rPr lang="en-US" altLang="en-US">
                              <a:latin typeface="Cambria Math" panose="02040503050406030204" pitchFamily="18" charset="0"/>
                            </a:rPr>
                            <m:t>𝑣</m:t>
                          </m:r>
                        </m:num>
                        <m:den>
                          <m:sSub>
                            <m:sSubPr>
                              <m:ctrlPr>
                                <a:rPr lang="en-US" i="1">
                                  <a:latin typeface="Cambria Math" panose="02040503050406030204" pitchFamily="18" charset="0"/>
                                </a:rPr>
                              </m:ctrlPr>
                            </m:sSubPr>
                            <m:e>
                              <m:r>
                                <a:rPr lang="en-US">
                                  <a:latin typeface="Cambria Math" panose="02040503050406030204" pitchFamily="18" charset="0"/>
                                </a:rPr>
                                <m:t>𝑉</m:t>
                              </m:r>
                            </m:e>
                            <m:sub>
                              <m:r>
                                <a:rPr lang="en-US">
                                  <a:latin typeface="Cambria Math" panose="02040503050406030204" pitchFamily="18" charset="0"/>
                                </a:rPr>
                                <m:t>∞</m:t>
                              </m:r>
                            </m:sub>
                          </m:sSub>
                        </m:den>
                      </m:f>
                      <m:r>
                        <a:rPr lang="en-US" altLang="en-US">
                          <a:latin typeface="Cambria Math" panose="02040503050406030204" pitchFamily="18" charset="0"/>
                        </a:rPr>
                        <m:t>,  </m:t>
                      </m:r>
                      <m:sSup>
                        <m:sSupPr>
                          <m:ctrlPr>
                            <a:rPr lang="en-US" altLang="en-US" i="1">
                              <a:latin typeface="Cambria Math" panose="02040503050406030204" pitchFamily="18" charset="0"/>
                            </a:rPr>
                          </m:ctrlPr>
                        </m:sSupPr>
                        <m:e>
                          <m:r>
                            <a:rPr lang="en-US" altLang="en-US">
                              <a:latin typeface="Cambria Math" panose="02040503050406030204" pitchFamily="18" charset="0"/>
                            </a:rPr>
                            <m:t>𝑇</m:t>
                          </m:r>
                        </m:e>
                        <m:sup>
                          <m:r>
                            <a:rPr lang="en-US" altLang="en-US">
                              <a:latin typeface="Cambria Math" panose="02040503050406030204" pitchFamily="18" charset="0"/>
                            </a:rPr>
                            <m:t>∗</m:t>
                          </m:r>
                        </m:sup>
                      </m:sSup>
                      <m:r>
                        <a:rPr lang="en-US" altLang="en-US">
                          <a:latin typeface="Cambria Math" panose="02040503050406030204" pitchFamily="18" charset="0"/>
                        </a:rPr>
                        <m:t>≡</m:t>
                      </m:r>
                      <m:f>
                        <m:fPr>
                          <m:ctrlPr>
                            <a:rPr lang="en-US" altLang="en-US" i="1">
                              <a:latin typeface="Cambria Math" panose="02040503050406030204" pitchFamily="18" charset="0"/>
                            </a:rPr>
                          </m:ctrlPr>
                        </m:fPr>
                        <m:num>
                          <m:r>
                            <a:rPr lang="en-US" altLang="en-US">
                              <a:latin typeface="Cambria Math" panose="02040503050406030204" pitchFamily="18" charset="0"/>
                            </a:rPr>
                            <m:t>𝑇</m:t>
                          </m:r>
                          <m:r>
                            <a:rPr lang="en-US" alt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𝑇</m:t>
                              </m:r>
                            </m:e>
                            <m:sub>
                              <m:r>
                                <a:rPr lang="en-US">
                                  <a:latin typeface="Cambria Math" panose="02040503050406030204" pitchFamily="18" charset="0"/>
                                </a:rPr>
                                <m:t>𝑤</m:t>
                              </m:r>
                            </m:sub>
                          </m:sSub>
                        </m:num>
                        <m:den>
                          <m:sSub>
                            <m:sSubPr>
                              <m:ctrlPr>
                                <a:rPr lang="en-US" i="1">
                                  <a:latin typeface="Cambria Math" panose="02040503050406030204" pitchFamily="18" charset="0"/>
                                </a:rPr>
                              </m:ctrlPr>
                            </m:sSubPr>
                            <m:e>
                              <m:r>
                                <a:rPr lang="en-US">
                                  <a:latin typeface="Cambria Math" panose="02040503050406030204" pitchFamily="18" charset="0"/>
                                </a:rPr>
                                <m:t>𝑇</m:t>
                              </m:r>
                            </m:e>
                            <m:sub>
                              <m:r>
                                <a:rPr lang="en-US">
                                  <a:latin typeface="Cambria Math" panose="02040503050406030204" pitchFamily="18" charset="0"/>
                                </a:rPr>
                                <m:t>∞</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𝑇</m:t>
                              </m:r>
                            </m:e>
                            <m:sub>
                              <m:r>
                                <a:rPr lang="en-US">
                                  <a:latin typeface="Cambria Math" panose="02040503050406030204" pitchFamily="18" charset="0"/>
                                </a:rPr>
                                <m:t>𝑤</m:t>
                              </m:r>
                            </m:sub>
                          </m:sSub>
                        </m:den>
                      </m:f>
                    </m:oMath>
                  </m:oMathPara>
                </a14:m>
                <a:endParaRPr lang="en-US"/>
              </a:p>
            </p:txBody>
          </p:sp>
        </mc:Choice>
        <mc:Fallback xmlns="">
          <p:sp>
            <p:nvSpPr>
              <p:cNvPr id="14" name="Object 27">
                <a:extLst>
                  <a:ext uri="{FF2B5EF4-FFF2-40B4-BE49-F238E27FC236}">
                    <a16:creationId xmlns:a16="http://schemas.microsoft.com/office/drawing/2014/main" id="{37FE0340-D04A-4E63-8DFD-628CF5D9131B}"/>
                  </a:ext>
                </a:extLst>
              </p:cNvPr>
              <p:cNvSpPr txBox="1">
                <a:spLocks noRot="1" noChangeAspect="1" noMove="1" noResize="1" noEditPoints="1" noAdjustHandles="1" noChangeArrowheads="1" noChangeShapeType="1" noTextEdit="1"/>
              </p:cNvSpPr>
              <p:nvPr/>
            </p:nvSpPr>
            <p:spPr bwMode="auto">
              <a:xfrm>
                <a:off x="959266" y="1591682"/>
                <a:ext cx="7600911" cy="654344"/>
              </a:xfrm>
              <a:prstGeom prst="rect">
                <a:avLst/>
              </a:prstGeom>
              <a:blipFill>
                <a:blip r:embed="rId3"/>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34F403C5-9A3E-4465-BBE3-FA2420ECB449}"/>
                  </a:ext>
                </a:extLst>
              </p:cNvPr>
              <p:cNvSpPr/>
              <p:nvPr/>
            </p:nvSpPr>
            <p:spPr>
              <a:xfrm rot="5400000">
                <a:off x="3190735" y="2414387"/>
                <a:ext cx="51969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en-US" i="1" smtClean="0">
                          <a:solidFill>
                            <a:schemeClr val="accent5"/>
                          </a:solidFill>
                          <a:latin typeface="Cambria Math" panose="02040503050406030204" pitchFamily="18" charset="0"/>
                          <a:ea typeface="Cambria Math" panose="02040503050406030204" pitchFamily="18" charset="0"/>
                        </a:rPr>
                        <m:t>⟹</m:t>
                      </m:r>
                    </m:oMath>
                  </m:oMathPara>
                </a14:m>
                <a:endParaRPr lang="en-US">
                  <a:solidFill>
                    <a:schemeClr val="accent5"/>
                  </a:solidFill>
                  <a:sym typeface="Monotype Sorts" pitchFamily="2" charset="2"/>
                </a:endParaRPr>
              </a:p>
            </p:txBody>
          </p:sp>
        </mc:Choice>
        <mc:Fallback xmlns="">
          <p:sp>
            <p:nvSpPr>
              <p:cNvPr id="7" name="Rectangle 6">
                <a:extLst>
                  <a:ext uri="{FF2B5EF4-FFF2-40B4-BE49-F238E27FC236}">
                    <a16:creationId xmlns:a16="http://schemas.microsoft.com/office/drawing/2014/main" id="{34F403C5-9A3E-4465-BBE3-FA2420ECB449}"/>
                  </a:ext>
                </a:extLst>
              </p:cNvPr>
              <p:cNvSpPr>
                <a:spLocks noRot="1" noChangeAspect="1" noMove="1" noResize="1" noEditPoints="1" noAdjustHandles="1" noChangeArrowheads="1" noChangeShapeType="1" noTextEdit="1"/>
              </p:cNvSpPr>
              <p:nvPr/>
            </p:nvSpPr>
            <p:spPr>
              <a:xfrm rot="5400000">
                <a:off x="3190735" y="2414387"/>
                <a:ext cx="519693"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Object 27">
                <a:extLst>
                  <a:ext uri="{FF2B5EF4-FFF2-40B4-BE49-F238E27FC236}">
                    <a16:creationId xmlns:a16="http://schemas.microsoft.com/office/drawing/2014/main" id="{774E17CD-3491-456A-84BA-9B0AC0EA4D3D}"/>
                  </a:ext>
                </a:extLst>
              </p:cNvPr>
              <p:cNvSpPr txBox="1"/>
              <p:nvPr/>
            </p:nvSpPr>
            <p:spPr bwMode="auto">
              <a:xfrm>
                <a:off x="888406" y="2858900"/>
                <a:ext cx="5152017" cy="2143582"/>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defPPr>
                  <a:defRPr lang="en-US"/>
                </a:defPPr>
                <a:lvl1pPr>
                  <a:defRPr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f>
                        <m:fPr>
                          <m:ctrlPr>
                            <a:rPr lang="en-US" altLang="en-US" i="1">
                              <a:latin typeface="Cambria Math" panose="02040503050406030204" pitchFamily="18" charset="0"/>
                            </a:rPr>
                          </m:ctrlPr>
                        </m:fPr>
                        <m:num>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𝑢</m:t>
                              </m:r>
                            </m:e>
                            <m:sup>
                              <m:r>
                                <a:rPr lang="en-US" altLang="en-US">
                                  <a:latin typeface="Cambria Math" panose="02040503050406030204" pitchFamily="18" charset="0"/>
                                </a:rPr>
                                <m:t>∗</m:t>
                              </m:r>
                            </m:sup>
                          </m:sSup>
                        </m:num>
                        <m:den>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𝑥</m:t>
                              </m:r>
                            </m:e>
                            <m:sup>
                              <m:r>
                                <a:rPr lang="en-US" altLang="en-US">
                                  <a:latin typeface="Cambria Math" panose="02040503050406030204" pitchFamily="18" charset="0"/>
                                </a:rPr>
                                <m:t>∗</m:t>
                              </m:r>
                            </m:sup>
                          </m:sSup>
                        </m:den>
                      </m:f>
                      <m:r>
                        <a:rPr lang="en-US" altLang="en-US">
                          <a:latin typeface="Cambria Math" panose="02040503050406030204" pitchFamily="18" charset="0"/>
                        </a:rPr>
                        <m:t>+</m:t>
                      </m:r>
                      <m:f>
                        <m:fPr>
                          <m:ctrlPr>
                            <a:rPr lang="en-US" altLang="en-US" i="1">
                              <a:latin typeface="Cambria Math" panose="02040503050406030204" pitchFamily="18" charset="0"/>
                            </a:rPr>
                          </m:ctrlPr>
                        </m:fPr>
                        <m:num>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𝑢</m:t>
                              </m:r>
                            </m:e>
                            <m:sup>
                              <m:r>
                                <a:rPr lang="en-US" altLang="en-US">
                                  <a:latin typeface="Cambria Math" panose="02040503050406030204" pitchFamily="18" charset="0"/>
                                </a:rPr>
                                <m:t>∗</m:t>
                              </m:r>
                            </m:sup>
                          </m:sSup>
                        </m:num>
                        <m:den>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𝑦</m:t>
                              </m:r>
                            </m:e>
                            <m:sup>
                              <m:r>
                                <a:rPr lang="en-US" altLang="en-US">
                                  <a:latin typeface="Cambria Math" panose="02040503050406030204" pitchFamily="18" charset="0"/>
                                </a:rPr>
                                <m:t>∗</m:t>
                              </m:r>
                            </m:sup>
                          </m:sSup>
                        </m:den>
                      </m:f>
                      <m:r>
                        <a:rPr lang="en-US" altLang="en-US">
                          <a:latin typeface="Cambria Math" panose="02040503050406030204" pitchFamily="18" charset="0"/>
                        </a:rPr>
                        <m:t>=0</m:t>
                      </m:r>
                    </m:oMath>
                  </m:oMathPara>
                </a14:m>
                <a:endParaRPr lang="en-US" altLang="en-US"/>
              </a:p>
              <a:p>
                <a:pPr/>
                <a14:m>
                  <m:oMathPara xmlns:m="http://schemas.openxmlformats.org/officeDocument/2006/math">
                    <m:oMathParaPr>
                      <m:jc m:val="centerGroup"/>
                    </m:oMathParaPr>
                    <m:oMath xmlns:m="http://schemas.openxmlformats.org/officeDocument/2006/math">
                      <m:sSup>
                        <m:sSupPr>
                          <m:ctrlPr>
                            <a:rPr lang="en-US" altLang="en-US" i="1">
                              <a:latin typeface="Cambria Math" panose="02040503050406030204" pitchFamily="18" charset="0"/>
                            </a:rPr>
                          </m:ctrlPr>
                        </m:sSupPr>
                        <m:e>
                          <m:r>
                            <a:rPr lang="en-US" altLang="en-US">
                              <a:latin typeface="Cambria Math" panose="02040503050406030204" pitchFamily="18" charset="0"/>
                            </a:rPr>
                            <m:t>𝑢</m:t>
                          </m:r>
                        </m:e>
                        <m:sup>
                          <m:r>
                            <a:rPr lang="en-US" altLang="en-US">
                              <a:latin typeface="Cambria Math" panose="02040503050406030204" pitchFamily="18" charset="0"/>
                            </a:rPr>
                            <m:t>∗</m:t>
                          </m:r>
                        </m:sup>
                      </m:sSup>
                      <m:f>
                        <m:fPr>
                          <m:ctrlPr>
                            <a:rPr lang="en-US" altLang="en-US" i="1">
                              <a:latin typeface="Cambria Math" panose="02040503050406030204" pitchFamily="18" charset="0"/>
                            </a:rPr>
                          </m:ctrlPr>
                        </m:fPr>
                        <m:num>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𝑢</m:t>
                              </m:r>
                            </m:e>
                            <m:sup>
                              <m:r>
                                <a:rPr lang="en-US" altLang="en-US">
                                  <a:latin typeface="Cambria Math" panose="02040503050406030204" pitchFamily="18" charset="0"/>
                                </a:rPr>
                                <m:t>∗</m:t>
                              </m:r>
                            </m:sup>
                          </m:sSup>
                        </m:num>
                        <m:den>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𝑥</m:t>
                              </m:r>
                            </m:e>
                            <m:sup>
                              <m:r>
                                <a:rPr lang="en-US" altLang="en-US">
                                  <a:latin typeface="Cambria Math" panose="02040503050406030204" pitchFamily="18" charset="0"/>
                                </a:rPr>
                                <m:t>∗</m:t>
                              </m:r>
                            </m:sup>
                          </m:sSup>
                        </m:den>
                      </m:f>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𝑣</m:t>
                          </m:r>
                        </m:e>
                        <m:sup>
                          <m:r>
                            <a:rPr lang="en-US" altLang="en-US">
                              <a:latin typeface="Cambria Math" panose="02040503050406030204" pitchFamily="18" charset="0"/>
                            </a:rPr>
                            <m:t>∗</m:t>
                          </m:r>
                        </m:sup>
                      </m:sSup>
                      <m:f>
                        <m:fPr>
                          <m:ctrlPr>
                            <a:rPr lang="en-US" altLang="en-US" i="1">
                              <a:latin typeface="Cambria Math" panose="02040503050406030204" pitchFamily="18" charset="0"/>
                            </a:rPr>
                          </m:ctrlPr>
                        </m:fPr>
                        <m:num>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𝑢</m:t>
                              </m:r>
                            </m:e>
                            <m:sup>
                              <m:r>
                                <a:rPr lang="en-US" altLang="en-US">
                                  <a:latin typeface="Cambria Math" panose="02040503050406030204" pitchFamily="18" charset="0"/>
                                </a:rPr>
                                <m:t>∗</m:t>
                              </m:r>
                            </m:sup>
                          </m:sSup>
                        </m:num>
                        <m:den>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𝑦</m:t>
                              </m:r>
                            </m:e>
                            <m:sup>
                              <m:r>
                                <a:rPr lang="en-US" altLang="en-US">
                                  <a:latin typeface="Cambria Math" panose="02040503050406030204" pitchFamily="18" charset="0"/>
                                </a:rPr>
                                <m:t>∗</m:t>
                              </m:r>
                            </m:sup>
                          </m:sSup>
                        </m:den>
                      </m:f>
                      <m:r>
                        <a:rPr lang="en-US" alt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𝑑</m:t>
                          </m:r>
                          <m:sSup>
                            <m:sSupPr>
                              <m:ctrlPr>
                                <a:rPr lang="en-US" altLang="en-US" i="1">
                                  <a:latin typeface="Cambria Math" panose="02040503050406030204" pitchFamily="18" charset="0"/>
                                </a:rPr>
                              </m:ctrlPr>
                            </m:sSupPr>
                            <m:e>
                              <m:r>
                                <a:rPr lang="en-US" altLang="en-US">
                                  <a:latin typeface="Cambria Math" panose="02040503050406030204" pitchFamily="18" charset="0"/>
                                </a:rPr>
                                <m:t>𝑝</m:t>
                              </m:r>
                            </m:e>
                            <m:sup>
                              <m:r>
                                <a:rPr lang="en-US" altLang="en-US">
                                  <a:latin typeface="Cambria Math" panose="02040503050406030204" pitchFamily="18" charset="0"/>
                                </a:rPr>
                                <m:t>∗</m:t>
                              </m:r>
                            </m:sup>
                          </m:sSup>
                        </m:num>
                        <m:den>
                          <m:r>
                            <a:rPr lang="en-US" altLang="en-US">
                              <a:latin typeface="Cambria Math" panose="02040503050406030204" pitchFamily="18" charset="0"/>
                            </a:rPr>
                            <m:t>𝑑</m:t>
                          </m:r>
                          <m:sSup>
                            <m:sSupPr>
                              <m:ctrlPr>
                                <a:rPr lang="en-US" altLang="en-US" i="1">
                                  <a:latin typeface="Cambria Math" panose="02040503050406030204" pitchFamily="18" charset="0"/>
                                </a:rPr>
                              </m:ctrlPr>
                            </m:sSupPr>
                            <m:e>
                              <m:r>
                                <a:rPr lang="en-US" altLang="en-US">
                                  <a:latin typeface="Cambria Math" panose="02040503050406030204" pitchFamily="18" charset="0"/>
                                </a:rPr>
                                <m:t>𝑥</m:t>
                              </m:r>
                            </m:e>
                            <m:sup>
                              <m:r>
                                <a:rPr lang="en-US" altLang="en-US">
                                  <a:latin typeface="Cambria Math" panose="02040503050406030204" pitchFamily="18" charset="0"/>
                                </a:rPr>
                                <m:t>∗</m:t>
                              </m:r>
                            </m:sup>
                          </m:sSup>
                        </m:den>
                      </m:f>
                      <m:r>
                        <a:rPr lang="en-US" alt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sSub>
                            <m:sSubPr>
                              <m:ctrlPr>
                                <a:rPr lang="en-US" i="1">
                                  <a:latin typeface="Cambria Math" panose="02040503050406030204" pitchFamily="18" charset="0"/>
                                </a:rPr>
                              </m:ctrlPr>
                            </m:sSubPr>
                            <m:e>
                              <m:r>
                                <a:rPr lang="en-US">
                                  <a:latin typeface="Cambria Math" panose="02040503050406030204" pitchFamily="18" charset="0"/>
                                </a:rPr>
                                <m:t>𝑅𝑒</m:t>
                              </m:r>
                            </m:e>
                            <m:sub>
                              <m:r>
                                <a:rPr lang="en-US">
                                  <a:latin typeface="Cambria Math" panose="02040503050406030204" pitchFamily="18" charset="0"/>
                                </a:rPr>
                                <m:t>𝐿</m:t>
                              </m:r>
                            </m:sub>
                          </m:sSub>
                        </m:den>
                      </m:f>
                      <m:d>
                        <m:dPr>
                          <m:ctrlPr>
                            <a:rPr lang="en-US" i="1">
                              <a:latin typeface="Cambria Math" panose="02040503050406030204" pitchFamily="18" charset="0"/>
                            </a:rPr>
                          </m:ctrlPr>
                        </m:dPr>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a:latin typeface="Cambria Math" panose="02040503050406030204" pitchFamily="18" charset="0"/>
                                    </a:rPr>
                                    <m:t>𝜕</m:t>
                                  </m:r>
                                </m:e>
                                <m:sup>
                                  <m:r>
                                    <a:rPr lang="en-US">
                                      <a:latin typeface="Cambria Math" panose="02040503050406030204" pitchFamily="18" charset="0"/>
                                    </a:rPr>
                                    <m:t>2</m:t>
                                  </m:r>
                                </m:sup>
                              </m:sSup>
                              <m:sSup>
                                <m:sSupPr>
                                  <m:ctrlPr>
                                    <a:rPr lang="en-US" altLang="en-US" i="1">
                                      <a:latin typeface="Cambria Math" panose="02040503050406030204" pitchFamily="18" charset="0"/>
                                    </a:rPr>
                                  </m:ctrlPr>
                                </m:sSupPr>
                                <m:e>
                                  <m:r>
                                    <a:rPr lang="en-US" altLang="en-US">
                                      <a:latin typeface="Cambria Math" panose="02040503050406030204" pitchFamily="18" charset="0"/>
                                    </a:rPr>
                                    <m:t>𝑢</m:t>
                                  </m:r>
                                </m:e>
                                <m:sup>
                                  <m:r>
                                    <a:rPr lang="en-US" altLang="en-US">
                                      <a:latin typeface="Cambria Math" panose="02040503050406030204" pitchFamily="18" charset="0"/>
                                    </a:rPr>
                                    <m:t>∗</m:t>
                                  </m:r>
                                </m:sup>
                              </m:sSup>
                            </m:num>
                            <m:den>
                              <m:r>
                                <a:rPr lang="en-US">
                                  <a:latin typeface="Cambria Math" panose="02040503050406030204" pitchFamily="18" charset="0"/>
                                </a:rPr>
                                <m:t>𝜕</m:t>
                              </m:r>
                              <m:sSup>
                                <m:sSupPr>
                                  <m:ctrlPr>
                                    <a:rPr lang="en-US" i="1">
                                      <a:latin typeface="Cambria Math" panose="02040503050406030204" pitchFamily="18" charset="0"/>
                                    </a:rPr>
                                  </m:ctrlPr>
                                </m:sSupPr>
                                <m:e>
                                  <m:sSup>
                                    <m:sSupPr>
                                      <m:ctrlPr>
                                        <a:rPr lang="en-US" altLang="en-US" i="1">
                                          <a:latin typeface="Cambria Math" panose="02040503050406030204" pitchFamily="18" charset="0"/>
                                        </a:rPr>
                                      </m:ctrlPr>
                                    </m:sSupPr>
                                    <m:e>
                                      <m:r>
                                        <a:rPr lang="en-US" altLang="en-US">
                                          <a:latin typeface="Cambria Math" panose="02040503050406030204" pitchFamily="18" charset="0"/>
                                        </a:rPr>
                                        <m:t>𝑦</m:t>
                                      </m:r>
                                    </m:e>
                                    <m:sup>
                                      <m:r>
                                        <a:rPr lang="en-US" altLang="en-US">
                                          <a:latin typeface="Cambria Math" panose="02040503050406030204" pitchFamily="18" charset="0"/>
                                        </a:rPr>
                                        <m:t>∗</m:t>
                                      </m:r>
                                    </m:sup>
                                  </m:sSup>
                                </m:e>
                                <m:sup>
                                  <m:r>
                                    <a:rPr lang="en-US">
                                      <a:latin typeface="Cambria Math" panose="02040503050406030204" pitchFamily="18" charset="0"/>
                                    </a:rPr>
                                    <m:t>2</m:t>
                                  </m:r>
                                </m:sup>
                              </m:sSup>
                            </m:den>
                          </m:f>
                        </m:e>
                      </m:d>
                    </m:oMath>
                  </m:oMathPara>
                </a14:m>
                <a:endParaRPr lang="en-US"/>
              </a:p>
              <a:p>
                <a:pPr/>
                <a14:m>
                  <m:oMathPara xmlns:m="http://schemas.openxmlformats.org/officeDocument/2006/math">
                    <m:oMathParaPr>
                      <m:jc m:val="centerGroup"/>
                    </m:oMathParaPr>
                    <m:oMath xmlns:m="http://schemas.openxmlformats.org/officeDocument/2006/math">
                      <m:sSup>
                        <m:sSupPr>
                          <m:ctrlPr>
                            <a:rPr lang="en-US" altLang="en-US" i="1">
                              <a:latin typeface="Cambria Math" panose="02040503050406030204" pitchFamily="18" charset="0"/>
                            </a:rPr>
                          </m:ctrlPr>
                        </m:sSupPr>
                        <m:e>
                          <m:r>
                            <a:rPr lang="en-US" altLang="en-US">
                              <a:latin typeface="Cambria Math" panose="02040503050406030204" pitchFamily="18" charset="0"/>
                            </a:rPr>
                            <m:t>𝑢</m:t>
                          </m:r>
                        </m:e>
                        <m:sup>
                          <m:r>
                            <a:rPr lang="en-US" altLang="en-US">
                              <a:latin typeface="Cambria Math" panose="02040503050406030204" pitchFamily="18" charset="0"/>
                            </a:rPr>
                            <m:t>∗</m:t>
                          </m:r>
                        </m:sup>
                      </m:sSup>
                      <m:f>
                        <m:fPr>
                          <m:ctrlPr>
                            <a:rPr lang="en-US" altLang="en-US" i="1">
                              <a:latin typeface="Cambria Math" panose="02040503050406030204" pitchFamily="18" charset="0"/>
                            </a:rPr>
                          </m:ctrlPr>
                        </m:fPr>
                        <m:num>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𝑇</m:t>
                              </m:r>
                            </m:e>
                            <m:sup>
                              <m:r>
                                <a:rPr lang="en-US" altLang="en-US">
                                  <a:latin typeface="Cambria Math" panose="02040503050406030204" pitchFamily="18" charset="0"/>
                                </a:rPr>
                                <m:t>∗</m:t>
                              </m:r>
                            </m:sup>
                          </m:sSup>
                        </m:num>
                        <m:den>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𝑥</m:t>
                              </m:r>
                            </m:e>
                            <m:sup>
                              <m:r>
                                <a:rPr lang="en-US" altLang="en-US">
                                  <a:latin typeface="Cambria Math" panose="02040503050406030204" pitchFamily="18" charset="0"/>
                                </a:rPr>
                                <m:t>∗</m:t>
                              </m:r>
                            </m:sup>
                          </m:sSup>
                        </m:den>
                      </m:f>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𝑣</m:t>
                          </m:r>
                        </m:e>
                        <m:sup>
                          <m:r>
                            <a:rPr lang="en-US" altLang="en-US">
                              <a:latin typeface="Cambria Math" panose="02040503050406030204" pitchFamily="18" charset="0"/>
                            </a:rPr>
                            <m:t>∗</m:t>
                          </m:r>
                        </m:sup>
                      </m:sSup>
                      <m:f>
                        <m:fPr>
                          <m:ctrlPr>
                            <a:rPr lang="en-US" altLang="en-US" i="1">
                              <a:latin typeface="Cambria Math" panose="02040503050406030204" pitchFamily="18" charset="0"/>
                            </a:rPr>
                          </m:ctrlPr>
                        </m:fPr>
                        <m:num>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𝑇</m:t>
                              </m:r>
                            </m:e>
                            <m:sup>
                              <m:r>
                                <a:rPr lang="en-US" altLang="en-US">
                                  <a:latin typeface="Cambria Math" panose="02040503050406030204" pitchFamily="18" charset="0"/>
                                </a:rPr>
                                <m:t>∗</m:t>
                              </m:r>
                            </m:sup>
                          </m:sSup>
                        </m:num>
                        <m:den>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𝑦</m:t>
                              </m:r>
                            </m:e>
                            <m:sup>
                              <m:r>
                                <a:rPr lang="en-US" altLang="en-US">
                                  <a:latin typeface="Cambria Math" panose="02040503050406030204" pitchFamily="18" charset="0"/>
                                </a:rPr>
                                <m:t>∗</m:t>
                              </m:r>
                            </m:sup>
                          </m:sSup>
                        </m:den>
                      </m:f>
                      <m:r>
                        <a:rPr lang="en-US" altLang="en-US">
                          <a:latin typeface="Cambria Math" panose="02040503050406030204" pitchFamily="18" charset="0"/>
                        </a:rPr>
                        <m:t>=</m:t>
                      </m:r>
                      <m:f>
                        <m:fPr>
                          <m:ctrlPr>
                            <a:rPr lang="en-US" i="1">
                              <a:latin typeface="Cambria Math" panose="02040503050406030204" pitchFamily="18" charset="0"/>
                            </a:rPr>
                          </m:ctrlPr>
                        </m:fPr>
                        <m:num>
                          <m:r>
                            <a:rPr lang="en-US" altLang="en-US">
                              <a:latin typeface="Cambria Math" panose="02040503050406030204" pitchFamily="18" charset="0"/>
                            </a:rPr>
                            <m:t>1</m:t>
                          </m:r>
                        </m:num>
                        <m:den>
                          <m:sSub>
                            <m:sSubPr>
                              <m:ctrlPr>
                                <a:rPr lang="en-US" altLang="en-US" i="1">
                                  <a:latin typeface="Cambria Math" panose="02040503050406030204" pitchFamily="18" charset="0"/>
                                </a:rPr>
                              </m:ctrlPr>
                            </m:sSubPr>
                            <m:e>
                              <m:r>
                                <a:rPr lang="en-US">
                                  <a:latin typeface="Cambria Math" panose="02040503050406030204" pitchFamily="18" charset="0"/>
                                </a:rPr>
                                <m:t>𝑅𝑒</m:t>
                              </m:r>
                            </m:e>
                            <m:sub>
                              <m:r>
                                <a:rPr lang="en-US" altLang="en-US">
                                  <a:latin typeface="Cambria Math" panose="02040503050406030204" pitchFamily="18" charset="0"/>
                                </a:rPr>
                                <m:t>𝐿</m:t>
                              </m:r>
                            </m:sub>
                          </m:sSub>
                          <m:r>
                            <a:rPr lang="en-US">
                              <a:latin typeface="Cambria Math" panose="02040503050406030204" pitchFamily="18" charset="0"/>
                            </a:rPr>
                            <m:t>𝑃𝑟</m:t>
                          </m:r>
                        </m:den>
                      </m:f>
                      <m:d>
                        <m:dPr>
                          <m:ctrlPr>
                            <a:rPr lang="en-US" i="1">
                              <a:latin typeface="Cambria Math" panose="02040503050406030204" pitchFamily="18" charset="0"/>
                            </a:rPr>
                          </m:ctrlPr>
                        </m:dPr>
                        <m:e>
                          <m:f>
                            <m:fPr>
                              <m:ctrlPr>
                                <a:rPr lang="en-US" altLang="en-US" i="1">
                                  <a:latin typeface="Cambria Math" panose="02040503050406030204" pitchFamily="18" charset="0"/>
                                </a:rPr>
                              </m:ctrlPr>
                            </m:fPr>
                            <m:num>
                              <m:sSup>
                                <m:sSupPr>
                                  <m:ctrlPr>
                                    <a:rPr lang="en-US" altLang="en-US" i="1">
                                      <a:latin typeface="Cambria Math" panose="02040503050406030204" pitchFamily="18" charset="0"/>
                                    </a:rPr>
                                  </m:ctrlPr>
                                </m:sSupPr>
                                <m:e>
                                  <m:r>
                                    <a:rPr lang="en-US" altLang="en-US">
                                      <a:latin typeface="Cambria Math" panose="02040503050406030204" pitchFamily="18" charset="0"/>
                                    </a:rPr>
                                    <m:t>𝜕</m:t>
                                  </m:r>
                                </m:e>
                                <m:sup>
                                  <m:r>
                                    <a:rPr lang="en-US" altLang="en-US">
                                      <a:latin typeface="Cambria Math" panose="02040503050406030204" pitchFamily="18" charset="0"/>
                                    </a:rPr>
                                    <m:t>2</m:t>
                                  </m:r>
                                </m:sup>
                              </m:sSup>
                              <m:sSup>
                                <m:sSupPr>
                                  <m:ctrlPr>
                                    <a:rPr lang="en-US" altLang="en-US" i="1">
                                      <a:latin typeface="Cambria Math" panose="02040503050406030204" pitchFamily="18" charset="0"/>
                                    </a:rPr>
                                  </m:ctrlPr>
                                </m:sSupPr>
                                <m:e>
                                  <m:r>
                                    <a:rPr lang="en-US" altLang="en-US">
                                      <a:latin typeface="Cambria Math" panose="02040503050406030204" pitchFamily="18" charset="0"/>
                                    </a:rPr>
                                    <m:t>𝑇</m:t>
                                  </m:r>
                                </m:e>
                                <m:sup>
                                  <m:r>
                                    <a:rPr lang="en-US" altLang="en-US">
                                      <a:latin typeface="Cambria Math" panose="02040503050406030204" pitchFamily="18" charset="0"/>
                                    </a:rPr>
                                    <m:t>∗</m:t>
                                  </m:r>
                                </m:sup>
                              </m:sSup>
                            </m:num>
                            <m:den>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𝑦</m:t>
                                  </m:r>
                                </m:e>
                                <m:sup>
                                  <m:r>
                                    <a:rPr lang="en-US" altLang="en-US">
                                      <a:latin typeface="Cambria Math" panose="02040503050406030204" pitchFamily="18" charset="0"/>
                                    </a:rPr>
                                    <m:t>∗2</m:t>
                                  </m:r>
                                </m:sup>
                              </m:sSup>
                            </m:den>
                          </m:f>
                        </m:e>
                      </m:d>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𝐵𝑟</m:t>
                          </m:r>
                        </m:num>
                        <m:den>
                          <m:sSub>
                            <m:sSubPr>
                              <m:ctrlPr>
                                <a:rPr lang="en-US" altLang="en-US" i="1">
                                  <a:latin typeface="Cambria Math" panose="02040503050406030204" pitchFamily="18" charset="0"/>
                                </a:rPr>
                              </m:ctrlPr>
                            </m:sSubPr>
                            <m:e>
                              <m:r>
                                <a:rPr lang="en-US">
                                  <a:latin typeface="Cambria Math" panose="02040503050406030204" pitchFamily="18" charset="0"/>
                                </a:rPr>
                                <m:t>𝑅𝑒</m:t>
                              </m:r>
                            </m:e>
                            <m:sub>
                              <m:r>
                                <a:rPr lang="en-US" altLang="en-US">
                                  <a:latin typeface="Cambria Math" panose="02040503050406030204" pitchFamily="18" charset="0"/>
                                </a:rPr>
                                <m:t>𝐿</m:t>
                              </m:r>
                            </m:sub>
                          </m:sSub>
                          <m:r>
                            <a:rPr lang="en-US">
                              <a:latin typeface="Cambria Math" panose="02040503050406030204" pitchFamily="18" charset="0"/>
                            </a:rPr>
                            <m:t>𝑃𝑟</m:t>
                          </m:r>
                        </m:den>
                      </m:f>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altLang="en-US" i="1">
                                      <a:latin typeface="Cambria Math" panose="02040503050406030204" pitchFamily="18" charset="0"/>
                                    </a:rPr>
                                  </m:ctrlPr>
                                </m:fPr>
                                <m:num>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𝑢</m:t>
                                      </m:r>
                                    </m:e>
                                    <m:sup>
                                      <m:r>
                                        <a:rPr lang="en-US" altLang="en-US">
                                          <a:latin typeface="Cambria Math" panose="02040503050406030204" pitchFamily="18" charset="0"/>
                                        </a:rPr>
                                        <m:t>∗</m:t>
                                      </m:r>
                                    </m:sup>
                                  </m:sSup>
                                </m:num>
                                <m:den>
                                  <m:r>
                                    <a:rPr lang="en-US" altLang="en-US">
                                      <a:latin typeface="Cambria Math" panose="02040503050406030204" pitchFamily="18" charset="0"/>
                                    </a:rPr>
                                    <m:t>𝜕</m:t>
                                  </m:r>
                                  <m:sSup>
                                    <m:sSupPr>
                                      <m:ctrlPr>
                                        <a:rPr lang="en-US" altLang="en-US" i="1">
                                          <a:latin typeface="Cambria Math" panose="02040503050406030204" pitchFamily="18" charset="0"/>
                                        </a:rPr>
                                      </m:ctrlPr>
                                    </m:sSupPr>
                                    <m:e>
                                      <m:r>
                                        <a:rPr lang="en-US" altLang="en-US">
                                          <a:latin typeface="Cambria Math" panose="02040503050406030204" pitchFamily="18" charset="0"/>
                                        </a:rPr>
                                        <m:t>𝑦</m:t>
                                      </m:r>
                                    </m:e>
                                    <m:sup>
                                      <m:r>
                                        <a:rPr lang="en-US" altLang="en-US">
                                          <a:latin typeface="Cambria Math" panose="02040503050406030204" pitchFamily="18" charset="0"/>
                                        </a:rPr>
                                        <m:t>∗</m:t>
                                      </m:r>
                                    </m:sup>
                                  </m:sSup>
                                </m:den>
                              </m:f>
                            </m:e>
                          </m:d>
                        </m:e>
                        <m:sup>
                          <m:r>
                            <a:rPr lang="en-US">
                              <a:latin typeface="Cambria Math" panose="02040503050406030204" pitchFamily="18" charset="0"/>
                            </a:rPr>
                            <m:t>2</m:t>
                          </m:r>
                        </m:sup>
                      </m:sSup>
                    </m:oMath>
                  </m:oMathPara>
                </a14:m>
                <a:endParaRPr lang="en-US"/>
              </a:p>
            </p:txBody>
          </p:sp>
        </mc:Choice>
        <mc:Fallback xmlns="">
          <p:sp>
            <p:nvSpPr>
              <p:cNvPr id="16" name="Object 27">
                <a:extLst>
                  <a:ext uri="{FF2B5EF4-FFF2-40B4-BE49-F238E27FC236}">
                    <a16:creationId xmlns:a16="http://schemas.microsoft.com/office/drawing/2014/main" id="{774E17CD-3491-456A-84BA-9B0AC0EA4D3D}"/>
                  </a:ext>
                </a:extLst>
              </p:cNvPr>
              <p:cNvSpPr txBox="1">
                <a:spLocks noRot="1" noChangeAspect="1" noMove="1" noResize="1" noEditPoints="1" noAdjustHandles="1" noChangeArrowheads="1" noChangeShapeType="1" noTextEdit="1"/>
              </p:cNvSpPr>
              <p:nvPr/>
            </p:nvSpPr>
            <p:spPr bwMode="auto">
              <a:xfrm>
                <a:off x="888406" y="2858900"/>
                <a:ext cx="5152017" cy="2143582"/>
              </a:xfrm>
              <a:prstGeom prst="rect">
                <a:avLst/>
              </a:prstGeom>
              <a:blipFill>
                <a:blip r:embed="rId5"/>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Content Placeholder 2">
                <a:extLst>
                  <a:ext uri="{FF2B5EF4-FFF2-40B4-BE49-F238E27FC236}">
                    <a16:creationId xmlns:a16="http://schemas.microsoft.com/office/drawing/2014/main" id="{AD703B20-CA79-46DC-82C1-0EF741DEB0F5}"/>
                  </a:ext>
                </a:extLst>
              </p:cNvPr>
              <p:cNvSpPr txBox="1">
                <a:spLocks/>
              </p:cNvSpPr>
              <p:nvPr/>
            </p:nvSpPr>
            <p:spPr>
              <a:xfrm>
                <a:off x="6316931" y="2623475"/>
                <a:ext cx="5755909" cy="580417"/>
              </a:xfrm>
              <a:prstGeom prst="rect">
                <a:avLst/>
              </a:prstGeom>
            </p:spPr>
            <p:txBody>
              <a:bodyPr vert="horz" lIns="91440" tIns="45720" rIns="91440" bIns="45720" rtlCol="0">
                <a:noAutofit/>
              </a:bodyPr>
              <a:lstStyle>
                <a:lvl1pPr marL="339725" marR="0" indent="-339725" fontAlgn="auto">
                  <a:lnSpc>
                    <a:spcPct val="90000"/>
                  </a:lnSpc>
                  <a:spcBef>
                    <a:spcPts val="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sym typeface="Monotype Sorts" pitchFamily="2" charset="2"/>
                  </a:rPr>
                  <a:t>Here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𝑅𝑒</m:t>
                        </m:r>
                      </m:e>
                      <m:sub>
                        <m:r>
                          <a:rPr lang="en-US">
                            <a:latin typeface="Cambria Math" panose="02040503050406030204" pitchFamily="18" charset="0"/>
                          </a:rPr>
                          <m:t>𝐿</m:t>
                        </m:r>
                      </m:sub>
                    </m:sSub>
                  </m:oMath>
                </a14:m>
                <a:r>
                  <a:rPr lang="en-US" dirty="0">
                    <a:sym typeface="Monotype Sorts" pitchFamily="2" charset="2"/>
                  </a:rPr>
                  <a:t>, </a:t>
                </a:r>
                <a14:m>
                  <m:oMath xmlns:m="http://schemas.openxmlformats.org/officeDocument/2006/math">
                    <m:r>
                      <a:rPr lang="en-US">
                        <a:latin typeface="Cambria Math" panose="02040503050406030204" pitchFamily="18" charset="0"/>
                      </a:rPr>
                      <m:t>𝑃</m:t>
                    </m:r>
                    <m:r>
                      <m:rPr>
                        <m:sty m:val="p"/>
                      </m:rPr>
                      <a:rPr lang="en-US">
                        <a:latin typeface="Cambria Math" panose="02040503050406030204" pitchFamily="18" charset="0"/>
                      </a:rPr>
                      <m:t>r</m:t>
                    </m:r>
                  </m:oMath>
                </a14:m>
                <a:r>
                  <a:rPr lang="en-US" dirty="0">
                    <a:sym typeface="Monotype Sorts" pitchFamily="2" charset="2"/>
                  </a:rPr>
                  <a:t> and </a:t>
                </a:r>
                <a14:m>
                  <m:oMath xmlns:m="http://schemas.openxmlformats.org/officeDocument/2006/math">
                    <m:r>
                      <a:rPr lang="en-US">
                        <a:latin typeface="Cambria Math" panose="02040503050406030204" pitchFamily="18" charset="0"/>
                      </a:rPr>
                      <m:t>𝐵𝑟</m:t>
                    </m:r>
                  </m:oMath>
                </a14:m>
                <a:r>
                  <a:rPr lang="en-US" dirty="0">
                    <a:sym typeface="Monotype Sorts" pitchFamily="2" charset="2"/>
                  </a:rPr>
                  <a:t> are nondimensional numbers:</a:t>
                </a:r>
              </a:p>
              <a:p>
                <a:endParaRPr lang="en-US" dirty="0">
                  <a:sym typeface="Monotype Sorts" pitchFamily="2" charset="2"/>
                </a:endParaRPr>
              </a:p>
              <a:p>
                <a:endParaRPr lang="en-US" dirty="0">
                  <a:sym typeface="Monotype Sorts" pitchFamily="2" charset="2"/>
                </a:endParaRPr>
              </a:p>
              <a:p>
                <a:endParaRPr lang="en-US" dirty="0">
                  <a:sym typeface="Monotype Sorts" pitchFamily="2" charset="2"/>
                </a:endParaRPr>
              </a:p>
              <a:p>
                <a:endParaRPr lang="en-US" dirty="0">
                  <a:sym typeface="Monotype Sorts" pitchFamily="2" charset="2"/>
                </a:endParaRPr>
              </a:p>
            </p:txBody>
          </p:sp>
        </mc:Choice>
        <mc:Fallback xmlns="">
          <p:sp>
            <p:nvSpPr>
              <p:cNvPr id="17" name="Content Placeholder 2">
                <a:extLst>
                  <a:ext uri="{FF2B5EF4-FFF2-40B4-BE49-F238E27FC236}">
                    <a16:creationId xmlns:a16="http://schemas.microsoft.com/office/drawing/2014/main" id="{AD703B20-CA79-46DC-82C1-0EF741DEB0F5}"/>
                  </a:ext>
                </a:extLst>
              </p:cNvPr>
              <p:cNvSpPr txBox="1">
                <a:spLocks noRot="1" noChangeAspect="1" noMove="1" noResize="1" noEditPoints="1" noAdjustHandles="1" noChangeArrowheads="1" noChangeShapeType="1" noTextEdit="1"/>
              </p:cNvSpPr>
              <p:nvPr/>
            </p:nvSpPr>
            <p:spPr>
              <a:xfrm>
                <a:off x="6316931" y="2623475"/>
                <a:ext cx="5755909" cy="580417"/>
              </a:xfrm>
              <a:prstGeom prst="rect">
                <a:avLst/>
              </a:prstGeom>
              <a:blipFill>
                <a:blip r:embed="rId6"/>
                <a:stretch>
                  <a:fillRect l="-636" t="-9375"/>
                </a:stretch>
              </a:blipFill>
            </p:spPr>
            <p:txBody>
              <a:bodyPr/>
              <a:lstStyle/>
              <a:p>
                <a:r>
                  <a:rPr lang="en-US">
                    <a:noFill/>
                  </a:rPr>
                  <a:t> </a:t>
                </a:r>
              </a:p>
            </p:txBody>
          </p:sp>
        </mc:Fallback>
      </mc:AlternateContent>
      <p:sp>
        <p:nvSpPr>
          <p:cNvPr id="18" name="Content Placeholder 2">
            <a:extLst>
              <a:ext uri="{FF2B5EF4-FFF2-40B4-BE49-F238E27FC236}">
                <a16:creationId xmlns:a16="http://schemas.microsoft.com/office/drawing/2014/main" id="{84CE9CAB-B97B-4D99-8BC4-371684ACFC87}"/>
              </a:ext>
            </a:extLst>
          </p:cNvPr>
          <p:cNvSpPr txBox="1">
            <a:spLocks/>
          </p:cNvSpPr>
          <p:nvPr/>
        </p:nvSpPr>
        <p:spPr>
          <a:xfrm>
            <a:off x="6637325" y="3080659"/>
            <a:ext cx="2901310" cy="580417"/>
          </a:xfrm>
          <a:prstGeom prst="rect">
            <a:avLst/>
          </a:prstGeom>
        </p:spPr>
        <p:txBody>
          <a:bodyPr vert="horz" lIns="91440" tIns="45720" rIns="91440" bIns="45720" rtlCol="0">
            <a:noAutofit/>
          </a:bodyPr>
          <a:lstStyle>
            <a:lvl1pPr marL="339725" marR="0" indent="-339725" fontAlgn="auto">
              <a:lnSpc>
                <a:spcPct val="90000"/>
              </a:lnSpc>
              <a:spcBef>
                <a:spcPts val="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en-US">
                <a:solidFill>
                  <a:schemeClr val="accent5"/>
                </a:solidFill>
              </a:rPr>
              <a:t>Reynolds Number</a:t>
            </a:r>
          </a:p>
          <a:p>
            <a:endParaRPr lang="en-US">
              <a:sym typeface="Monotype Sorts" pitchFamily="2" charset="2"/>
            </a:endParaRPr>
          </a:p>
          <a:p>
            <a:endParaRPr lang="en-US">
              <a:sym typeface="Monotype Sorts" pitchFamily="2" charset="2"/>
            </a:endParaRPr>
          </a:p>
          <a:p>
            <a:endParaRPr lang="en-US">
              <a:sym typeface="Monotype Sorts" pitchFamily="2" charset="2"/>
            </a:endParaRPr>
          </a:p>
          <a:p>
            <a:endParaRPr lang="en-US">
              <a:sym typeface="Monotype Sorts" pitchFamily="2" charset="2"/>
            </a:endParaRPr>
          </a:p>
          <a:p>
            <a:endParaRPr lang="en-US">
              <a:sym typeface="Monotype Sorts" pitchFamily="2" charset="2"/>
            </a:endParaRPr>
          </a:p>
        </p:txBody>
      </p:sp>
      <mc:AlternateContent xmlns:mc="http://schemas.openxmlformats.org/markup-compatibility/2006" xmlns:a14="http://schemas.microsoft.com/office/drawing/2010/main">
        <mc:Choice Requires="a14">
          <p:sp>
            <p:nvSpPr>
              <p:cNvPr id="19" name="Object 27">
                <a:extLst>
                  <a:ext uri="{FF2B5EF4-FFF2-40B4-BE49-F238E27FC236}">
                    <a16:creationId xmlns:a16="http://schemas.microsoft.com/office/drawing/2014/main" id="{F810586A-1295-41E2-AC12-FB4DB550A710}"/>
                  </a:ext>
                </a:extLst>
              </p:cNvPr>
              <p:cNvSpPr txBox="1"/>
              <p:nvPr/>
            </p:nvSpPr>
            <p:spPr bwMode="auto">
              <a:xfrm>
                <a:off x="9194885" y="3012931"/>
                <a:ext cx="1378751" cy="715873"/>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defPPr>
                  <a:defRPr lang="en-US"/>
                </a:defPPr>
                <a:lvl1pPr>
                  <a:defRPr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sSub>
                        <m:sSubPr>
                          <m:ctrlPr>
                            <a:rPr lang="en-US" altLang="en-US" i="1">
                              <a:latin typeface="Cambria Math" panose="02040503050406030204" pitchFamily="18" charset="0"/>
                            </a:rPr>
                          </m:ctrlPr>
                        </m:sSubPr>
                        <m:e>
                          <m:r>
                            <a:rPr lang="en-US">
                              <a:latin typeface="Cambria Math" panose="02040503050406030204" pitchFamily="18" charset="0"/>
                            </a:rPr>
                            <m:t>𝑅𝑒</m:t>
                          </m:r>
                        </m:e>
                        <m:sub>
                          <m:r>
                            <a:rPr lang="en-US" altLang="en-US">
                              <a:latin typeface="Cambria Math" panose="02040503050406030204" pitchFamily="18" charset="0"/>
                            </a:rPr>
                            <m:t>𝐿</m:t>
                          </m:r>
                        </m:sub>
                      </m:sSub>
                      <m:r>
                        <a:rPr lang="en-US">
                          <a:latin typeface="Cambria Math" panose="02040503050406030204" pitchFamily="18" charset="0"/>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a:latin typeface="Cambria Math" panose="02040503050406030204" pitchFamily="18" charset="0"/>
                                </a:rPr>
                                <m:t>𝜌</m:t>
                              </m:r>
                            </m:e>
                            <m:sub>
                              <m:r>
                                <a:rPr lang="en-US">
                                  <a:latin typeface="Cambria Math" panose="02040503050406030204" pitchFamily="18" charset="0"/>
                                </a:rPr>
                                <m:t> </m:t>
                              </m:r>
                            </m:sub>
                          </m:sSub>
                          <m:sSub>
                            <m:sSubPr>
                              <m:ctrlPr>
                                <a:rPr lang="en-US" i="1">
                                  <a:latin typeface="Cambria Math" panose="02040503050406030204" pitchFamily="18" charset="0"/>
                                </a:rPr>
                              </m:ctrlPr>
                            </m:sSubPr>
                            <m:e>
                              <m:r>
                                <a:rPr lang="en-US">
                                  <a:latin typeface="Cambria Math" panose="02040503050406030204" pitchFamily="18" charset="0"/>
                                </a:rPr>
                                <m:t>𝑉</m:t>
                              </m:r>
                            </m:e>
                            <m:sub>
                              <m:r>
                                <a:rPr lang="en-US">
                                  <a:latin typeface="Cambria Math" panose="02040503050406030204" pitchFamily="18" charset="0"/>
                                </a:rPr>
                                <m:t> </m:t>
                              </m:r>
                            </m:sub>
                          </m:sSub>
                          <m:sSub>
                            <m:sSubPr>
                              <m:ctrlPr>
                                <a:rPr lang="en-US" i="1">
                                  <a:latin typeface="Cambria Math" panose="02040503050406030204" pitchFamily="18" charset="0"/>
                                </a:rPr>
                              </m:ctrlPr>
                            </m:sSubPr>
                            <m:e>
                              <m:r>
                                <a:rPr lang="en-US">
                                  <a:latin typeface="Cambria Math" panose="02040503050406030204" pitchFamily="18" charset="0"/>
                                </a:rPr>
                                <m:t>𝐿</m:t>
                              </m:r>
                            </m:e>
                            <m:sub>
                              <m:r>
                                <a:rPr lang="en-US">
                                  <a:latin typeface="Cambria Math" panose="02040503050406030204" pitchFamily="18" charset="0"/>
                                </a:rPr>
                                <m:t> </m:t>
                              </m:r>
                            </m:sub>
                          </m:sSub>
                        </m:num>
                        <m:den>
                          <m:sSub>
                            <m:sSubPr>
                              <m:ctrlPr>
                                <a:rPr lang="en-US" i="1">
                                  <a:latin typeface="Cambria Math" panose="02040503050406030204" pitchFamily="18" charset="0"/>
                                </a:rPr>
                              </m:ctrlPr>
                            </m:sSubPr>
                            <m:e>
                              <m:r>
                                <a:rPr lang="en-US">
                                  <a:latin typeface="Cambria Math" panose="02040503050406030204" pitchFamily="18" charset="0"/>
                                </a:rPr>
                                <m:t>𝜇</m:t>
                              </m:r>
                            </m:e>
                            <m:sub>
                              <m:r>
                                <a:rPr lang="en-US">
                                  <a:latin typeface="Cambria Math" panose="02040503050406030204" pitchFamily="18" charset="0"/>
                                </a:rPr>
                                <m:t> </m:t>
                              </m:r>
                            </m:sub>
                          </m:sSub>
                        </m:den>
                      </m:f>
                    </m:oMath>
                  </m:oMathPara>
                </a14:m>
                <a:endParaRPr lang="en-US" dirty="0"/>
              </a:p>
            </p:txBody>
          </p:sp>
        </mc:Choice>
        <mc:Fallback xmlns="">
          <p:sp>
            <p:nvSpPr>
              <p:cNvPr id="19" name="Object 27">
                <a:extLst>
                  <a:ext uri="{FF2B5EF4-FFF2-40B4-BE49-F238E27FC236}">
                    <a16:creationId xmlns:a16="http://schemas.microsoft.com/office/drawing/2014/main" id="{F810586A-1295-41E2-AC12-FB4DB550A710}"/>
                  </a:ext>
                </a:extLst>
              </p:cNvPr>
              <p:cNvSpPr txBox="1">
                <a:spLocks noRot="1" noChangeAspect="1" noMove="1" noResize="1" noEditPoints="1" noAdjustHandles="1" noChangeArrowheads="1" noChangeShapeType="1" noTextEdit="1"/>
              </p:cNvSpPr>
              <p:nvPr/>
            </p:nvSpPr>
            <p:spPr bwMode="auto">
              <a:xfrm>
                <a:off x="9194885" y="3012931"/>
                <a:ext cx="1378751" cy="715873"/>
              </a:xfrm>
              <a:prstGeom prst="rect">
                <a:avLst/>
              </a:prstGeom>
              <a:blipFill>
                <a:blip r:embed="rId7"/>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20" name="Content Placeholder 2">
            <a:extLst>
              <a:ext uri="{FF2B5EF4-FFF2-40B4-BE49-F238E27FC236}">
                <a16:creationId xmlns:a16="http://schemas.microsoft.com/office/drawing/2014/main" id="{35704AE1-F898-45C2-A5C9-0061BDD60262}"/>
              </a:ext>
            </a:extLst>
          </p:cNvPr>
          <p:cNvSpPr txBox="1">
            <a:spLocks/>
          </p:cNvSpPr>
          <p:nvPr/>
        </p:nvSpPr>
        <p:spPr>
          <a:xfrm>
            <a:off x="6637325" y="3889654"/>
            <a:ext cx="2901310" cy="580417"/>
          </a:xfrm>
          <a:prstGeom prst="rect">
            <a:avLst/>
          </a:prstGeom>
        </p:spPr>
        <p:txBody>
          <a:bodyPr vert="horz" lIns="91440" tIns="45720" rIns="91440" bIns="45720" rtlCol="0">
            <a:noAutofit/>
          </a:bodyPr>
          <a:lstStyle>
            <a:lvl1pPr marL="339725" marR="0" indent="-339725" fontAlgn="auto">
              <a:lnSpc>
                <a:spcPct val="90000"/>
              </a:lnSpc>
              <a:spcBef>
                <a:spcPts val="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en-US">
                <a:solidFill>
                  <a:schemeClr val="accent5"/>
                </a:solidFill>
              </a:rPr>
              <a:t>Prandtl Number</a:t>
            </a:r>
          </a:p>
          <a:p>
            <a:endParaRPr lang="en-US">
              <a:sym typeface="Monotype Sorts" pitchFamily="2" charset="2"/>
            </a:endParaRPr>
          </a:p>
          <a:p>
            <a:endParaRPr lang="en-US">
              <a:sym typeface="Monotype Sorts" pitchFamily="2" charset="2"/>
            </a:endParaRPr>
          </a:p>
          <a:p>
            <a:endParaRPr lang="en-US">
              <a:sym typeface="Monotype Sorts" pitchFamily="2" charset="2"/>
            </a:endParaRPr>
          </a:p>
          <a:p>
            <a:endParaRPr lang="en-US">
              <a:sym typeface="Monotype Sorts" pitchFamily="2" charset="2"/>
            </a:endParaRPr>
          </a:p>
          <a:p>
            <a:endParaRPr lang="en-US">
              <a:sym typeface="Monotype Sorts" pitchFamily="2" charset="2"/>
            </a:endParaRPr>
          </a:p>
        </p:txBody>
      </p:sp>
      <mc:AlternateContent xmlns:mc="http://schemas.openxmlformats.org/markup-compatibility/2006" xmlns:a14="http://schemas.microsoft.com/office/drawing/2010/main">
        <mc:Choice Requires="a14">
          <p:sp>
            <p:nvSpPr>
              <p:cNvPr id="21" name="Object 27">
                <a:extLst>
                  <a:ext uri="{FF2B5EF4-FFF2-40B4-BE49-F238E27FC236}">
                    <a16:creationId xmlns:a16="http://schemas.microsoft.com/office/drawing/2014/main" id="{124DE2D0-A183-4695-92C2-24DDD9136D16}"/>
                  </a:ext>
                </a:extLst>
              </p:cNvPr>
              <p:cNvSpPr txBox="1"/>
              <p:nvPr/>
            </p:nvSpPr>
            <p:spPr bwMode="auto">
              <a:xfrm>
                <a:off x="9194885" y="3863925"/>
                <a:ext cx="1763923" cy="631875"/>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defPPr>
                  <a:defRPr lang="en-US"/>
                </a:defPPr>
                <a:lvl1pPr>
                  <a:defRPr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𝑃𝑟</m:t>
                      </m:r>
                      <m:r>
                        <a:rPr lang="en-US">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a:latin typeface="Cambria Math" panose="02040503050406030204" pitchFamily="18" charset="0"/>
                                </a:rPr>
                                <m:t>𝑐</m:t>
                              </m:r>
                            </m:e>
                            <m:sub>
                              <m:r>
                                <a:rPr lang="en-US">
                                  <a:latin typeface="Cambria Math" panose="02040503050406030204" pitchFamily="18" charset="0"/>
                                </a:rPr>
                                <m:t>𝑝</m:t>
                              </m:r>
                            </m:sub>
                          </m:sSub>
                          <m:r>
                            <a:rPr lang="en-US">
                              <a:latin typeface="Cambria Math" panose="02040503050406030204" pitchFamily="18" charset="0"/>
                            </a:rPr>
                            <m:t>𝜇</m:t>
                          </m:r>
                        </m:num>
                        <m:den>
                          <m:r>
                            <a:rPr lang="en-US">
                              <a:latin typeface="Cambria Math" panose="02040503050406030204" pitchFamily="18" charset="0"/>
                            </a:rPr>
                            <m:t>𝑘</m:t>
                          </m:r>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𝜈</m:t>
                          </m:r>
                        </m:num>
                        <m:den>
                          <m:r>
                            <a:rPr lang="en-US">
                              <a:latin typeface="Cambria Math" panose="02040503050406030204" pitchFamily="18" charset="0"/>
                            </a:rPr>
                            <m:t>𝛼</m:t>
                          </m:r>
                        </m:den>
                      </m:f>
                    </m:oMath>
                  </m:oMathPara>
                </a14:m>
                <a:endParaRPr lang="en-US"/>
              </a:p>
            </p:txBody>
          </p:sp>
        </mc:Choice>
        <mc:Fallback xmlns="">
          <p:sp>
            <p:nvSpPr>
              <p:cNvPr id="21" name="Object 27">
                <a:extLst>
                  <a:ext uri="{FF2B5EF4-FFF2-40B4-BE49-F238E27FC236}">
                    <a16:creationId xmlns:a16="http://schemas.microsoft.com/office/drawing/2014/main" id="{124DE2D0-A183-4695-92C2-24DDD9136D16}"/>
                  </a:ext>
                </a:extLst>
              </p:cNvPr>
              <p:cNvSpPr txBox="1">
                <a:spLocks noRot="1" noChangeAspect="1" noMove="1" noResize="1" noEditPoints="1" noAdjustHandles="1" noChangeArrowheads="1" noChangeShapeType="1" noTextEdit="1"/>
              </p:cNvSpPr>
              <p:nvPr/>
            </p:nvSpPr>
            <p:spPr bwMode="auto">
              <a:xfrm>
                <a:off x="9194885" y="3863925"/>
                <a:ext cx="1763923" cy="631875"/>
              </a:xfrm>
              <a:prstGeom prst="rect">
                <a:avLst/>
              </a:prstGeom>
              <a:blipFill>
                <a:blip r:embed="rId8"/>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22" name="Content Placeholder 2">
            <a:extLst>
              <a:ext uri="{FF2B5EF4-FFF2-40B4-BE49-F238E27FC236}">
                <a16:creationId xmlns:a16="http://schemas.microsoft.com/office/drawing/2014/main" id="{9C39F9AF-9517-4EAC-A0A6-62E8759E7CF7}"/>
              </a:ext>
            </a:extLst>
          </p:cNvPr>
          <p:cNvSpPr txBox="1">
            <a:spLocks/>
          </p:cNvSpPr>
          <p:nvPr/>
        </p:nvSpPr>
        <p:spPr>
          <a:xfrm>
            <a:off x="6637325" y="4703846"/>
            <a:ext cx="2901310" cy="580417"/>
          </a:xfrm>
          <a:prstGeom prst="rect">
            <a:avLst/>
          </a:prstGeom>
        </p:spPr>
        <p:txBody>
          <a:bodyPr vert="horz" lIns="91440" tIns="45720" rIns="91440" bIns="45720" rtlCol="0">
            <a:noAutofit/>
          </a:bodyPr>
          <a:lstStyle>
            <a:lvl1pPr marL="339725" marR="0" indent="-339725" fontAlgn="auto">
              <a:lnSpc>
                <a:spcPct val="90000"/>
              </a:lnSpc>
              <a:spcBef>
                <a:spcPts val="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en-US">
                <a:solidFill>
                  <a:schemeClr val="accent5"/>
                </a:solidFill>
              </a:rPr>
              <a:t>Brinkman Number</a:t>
            </a:r>
          </a:p>
          <a:p>
            <a:endParaRPr lang="en-US">
              <a:sym typeface="Monotype Sorts" pitchFamily="2" charset="2"/>
            </a:endParaRPr>
          </a:p>
          <a:p>
            <a:endParaRPr lang="en-US">
              <a:sym typeface="Monotype Sorts" pitchFamily="2" charset="2"/>
            </a:endParaRPr>
          </a:p>
          <a:p>
            <a:endParaRPr lang="en-US">
              <a:sym typeface="Monotype Sorts" pitchFamily="2" charset="2"/>
            </a:endParaRPr>
          </a:p>
          <a:p>
            <a:endParaRPr lang="en-US">
              <a:sym typeface="Monotype Sorts" pitchFamily="2" charset="2"/>
            </a:endParaRPr>
          </a:p>
          <a:p>
            <a:endParaRPr lang="en-US">
              <a:sym typeface="Monotype Sorts" pitchFamily="2" charset="2"/>
            </a:endParaRPr>
          </a:p>
        </p:txBody>
      </p:sp>
      <mc:AlternateContent xmlns:mc="http://schemas.openxmlformats.org/markup-compatibility/2006" xmlns:a14="http://schemas.microsoft.com/office/drawing/2010/main">
        <mc:Choice Requires="a14">
          <p:sp>
            <p:nvSpPr>
              <p:cNvPr id="25" name="Object 27">
                <a:extLst>
                  <a:ext uri="{FF2B5EF4-FFF2-40B4-BE49-F238E27FC236}">
                    <a16:creationId xmlns:a16="http://schemas.microsoft.com/office/drawing/2014/main" id="{50EA3EEE-2535-48D5-AD65-5D4FF19274C1}"/>
                  </a:ext>
                </a:extLst>
              </p:cNvPr>
              <p:cNvSpPr txBox="1"/>
              <p:nvPr/>
            </p:nvSpPr>
            <p:spPr bwMode="auto">
              <a:xfrm>
                <a:off x="9194885" y="4648200"/>
                <a:ext cx="1874168" cy="691708"/>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defPPr>
                  <a:defRPr lang="en-US"/>
                </a:defPPr>
                <a:lvl1pPr>
                  <a:defRPr i="1">
                    <a:latin typeface="Cambria Math" panose="02040503050406030204" pitchFamily="18" charset="0"/>
                  </a:defRPr>
                </a:lvl1p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𝐵𝑟</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𝜇</m:t>
                          </m:r>
                          <m:sSubSup>
                            <m:sSubSupPr>
                              <m:ctrlPr>
                                <a:rPr lang="en-US" i="1">
                                  <a:latin typeface="Cambria Math" panose="02040503050406030204" pitchFamily="18" charset="0"/>
                                </a:rPr>
                              </m:ctrlPr>
                            </m:sSubSupPr>
                            <m:e>
                              <m:r>
                                <a:rPr lang="en-US">
                                  <a:latin typeface="Cambria Math" panose="02040503050406030204" pitchFamily="18" charset="0"/>
                                </a:rPr>
                                <m:t>𝑉</m:t>
                              </m:r>
                            </m:e>
                            <m:sub>
                              <m:r>
                                <a:rPr lang="en-US">
                                  <a:latin typeface="Cambria Math" panose="02040503050406030204" pitchFamily="18" charset="0"/>
                                </a:rPr>
                                <m:t>∞</m:t>
                              </m:r>
                            </m:sub>
                            <m:sup>
                              <m:r>
                                <a:rPr lang="en-US">
                                  <a:latin typeface="Cambria Math" panose="02040503050406030204" pitchFamily="18" charset="0"/>
                                </a:rPr>
                                <m:t>2</m:t>
                              </m:r>
                            </m:sup>
                          </m:sSubSup>
                        </m:num>
                        <m:den>
                          <m:r>
                            <a:rPr lang="en-US">
                              <a:latin typeface="Cambria Math" panose="02040503050406030204" pitchFamily="18" charset="0"/>
                            </a:rPr>
                            <m:t>𝑘</m:t>
                          </m:r>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𝑇</m:t>
                              </m:r>
                            </m:e>
                            <m:sub>
                              <m:r>
                                <a:rPr lang="en-US">
                                  <a:latin typeface="Cambria Math" panose="02040503050406030204" pitchFamily="18" charset="0"/>
                                </a:rPr>
                                <m:t>∞</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𝑇</m:t>
                              </m:r>
                            </m:e>
                            <m:sub>
                              <m:r>
                                <a:rPr lang="en-US">
                                  <a:latin typeface="Cambria Math" panose="02040503050406030204" pitchFamily="18" charset="0"/>
                                </a:rPr>
                                <m:t>𝑤</m:t>
                              </m:r>
                            </m:sub>
                          </m:sSub>
                          <m:r>
                            <a:rPr lang="en-US">
                              <a:latin typeface="Cambria Math" panose="02040503050406030204" pitchFamily="18" charset="0"/>
                            </a:rPr>
                            <m:t>)</m:t>
                          </m:r>
                        </m:den>
                      </m:f>
                    </m:oMath>
                  </m:oMathPara>
                </a14:m>
                <a:endParaRPr lang="en-US"/>
              </a:p>
            </p:txBody>
          </p:sp>
        </mc:Choice>
        <mc:Fallback xmlns="">
          <p:sp>
            <p:nvSpPr>
              <p:cNvPr id="25" name="Object 27">
                <a:extLst>
                  <a:ext uri="{FF2B5EF4-FFF2-40B4-BE49-F238E27FC236}">
                    <a16:creationId xmlns:a16="http://schemas.microsoft.com/office/drawing/2014/main" id="{50EA3EEE-2535-48D5-AD65-5D4FF19274C1}"/>
                  </a:ext>
                </a:extLst>
              </p:cNvPr>
              <p:cNvSpPr txBox="1">
                <a:spLocks noRot="1" noChangeAspect="1" noMove="1" noResize="1" noEditPoints="1" noAdjustHandles="1" noChangeArrowheads="1" noChangeShapeType="1" noTextEdit="1"/>
              </p:cNvSpPr>
              <p:nvPr/>
            </p:nvSpPr>
            <p:spPr bwMode="auto">
              <a:xfrm>
                <a:off x="9194885" y="4648200"/>
                <a:ext cx="1874168" cy="691708"/>
              </a:xfrm>
              <a:prstGeom prst="rect">
                <a:avLst/>
              </a:prstGeom>
              <a:blipFill>
                <a:blip r:embed="rId9"/>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cxnSp>
        <p:nvCxnSpPr>
          <p:cNvPr id="26" name="Straight Arrow Connector 25">
            <a:extLst>
              <a:ext uri="{FF2B5EF4-FFF2-40B4-BE49-F238E27FC236}">
                <a16:creationId xmlns:a16="http://schemas.microsoft.com/office/drawing/2014/main" id="{AD54A708-F740-4B11-867F-EC87B0137491}"/>
              </a:ext>
            </a:extLst>
          </p:cNvPr>
          <p:cNvCxnSpPr>
            <a:cxnSpLocks/>
          </p:cNvCxnSpPr>
          <p:nvPr/>
        </p:nvCxnSpPr>
        <p:spPr>
          <a:xfrm flipH="1">
            <a:off x="4727961" y="4130344"/>
            <a:ext cx="834639" cy="822656"/>
          </a:xfrm>
          <a:prstGeom prst="straightConnector1">
            <a:avLst/>
          </a:prstGeom>
          <a:ln w="15875">
            <a:solidFill>
              <a:schemeClr val="accent5"/>
            </a:solidFill>
            <a:tailEnd type="stealth"/>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3ACCF49D-E051-4ED4-9B62-EAF74E8C9176}"/>
              </a:ext>
            </a:extLst>
          </p:cNvPr>
          <p:cNvSpPr/>
          <p:nvPr/>
        </p:nvSpPr>
        <p:spPr>
          <a:xfrm>
            <a:off x="4009766" y="5054025"/>
            <a:ext cx="1933834" cy="584775"/>
          </a:xfrm>
          <a:prstGeom prst="rect">
            <a:avLst/>
          </a:prstGeom>
        </p:spPr>
        <p:txBody>
          <a:bodyPr wrap="square">
            <a:spAutoFit/>
          </a:bodyPr>
          <a:lstStyle/>
          <a:p>
            <a:pPr algn="ctr"/>
            <a:r>
              <a:rPr lang="en-US" sz="1600">
                <a:solidFill>
                  <a:schemeClr val="accent5"/>
                </a:solidFill>
                <a:sym typeface="Monotype Sorts" pitchFamily="2" charset="2"/>
              </a:rPr>
              <a:t>Usually small and can be neglected</a:t>
            </a:r>
            <a:endParaRPr lang="en-US" sz="1600">
              <a:solidFill>
                <a:schemeClr val="accent5"/>
              </a:solidFill>
            </a:endParaRPr>
          </a:p>
        </p:txBody>
      </p:sp>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8A6BB9D6-D491-4D67-981F-84A4644D7ABD}"/>
                  </a:ext>
                </a:extLst>
              </p:cNvPr>
              <p:cNvSpPr/>
              <p:nvPr/>
            </p:nvSpPr>
            <p:spPr>
              <a:xfrm>
                <a:off x="5700584" y="5435025"/>
                <a:ext cx="6313347" cy="584775"/>
              </a:xfrm>
              <a:prstGeom prst="rect">
                <a:avLst/>
              </a:prstGeom>
            </p:spPr>
            <p:txBody>
              <a:bodyPr wrap="square">
                <a:spAutoFit/>
              </a:bodyPr>
              <a:lstStyle/>
              <a:p>
                <a:pPr lvl="1">
                  <a:spcBef>
                    <a:spcPts val="1200"/>
                  </a:spcBef>
                  <a:spcAft>
                    <a:spcPts val="0"/>
                  </a:spcAft>
                </a:pPr>
                <a:r>
                  <a:rPr lang="en-US" sz="1600"/>
                  <a:t>The product of Reynolds and Prandtl numbers in the thermal diffusion term is sometimes defined as the </a:t>
                </a:r>
                <a:r>
                  <a:rPr lang="en-US" sz="1600">
                    <a:solidFill>
                      <a:schemeClr val="accent5"/>
                    </a:solidFill>
                  </a:rPr>
                  <a:t>Peclet Number, </a:t>
                </a:r>
                <a14:m>
                  <m:oMath xmlns:m="http://schemas.openxmlformats.org/officeDocument/2006/math">
                    <m:sSub>
                      <m:sSubPr>
                        <m:ctrlPr>
                          <a:rPr lang="en-US" altLang="en-US" sz="1600" i="1">
                            <a:solidFill>
                              <a:schemeClr val="accent5"/>
                            </a:solidFill>
                            <a:latin typeface="Cambria Math" panose="02040503050406030204" pitchFamily="18" charset="0"/>
                            <a:ea typeface="Cambria Math" panose="02040503050406030204" pitchFamily="18" charset="0"/>
                          </a:rPr>
                        </m:ctrlPr>
                      </m:sSubPr>
                      <m:e>
                        <m:r>
                          <a:rPr lang="en-US" altLang="en-US" sz="1600" i="1">
                            <a:solidFill>
                              <a:schemeClr val="accent5"/>
                            </a:solidFill>
                            <a:latin typeface="Cambria Math" panose="02040503050406030204" pitchFamily="18" charset="0"/>
                            <a:ea typeface="Cambria Math" panose="02040503050406030204" pitchFamily="18" charset="0"/>
                          </a:rPr>
                          <m:t>𝑃</m:t>
                        </m:r>
                        <m:r>
                          <a:rPr lang="en-US" sz="1600">
                            <a:solidFill>
                              <a:schemeClr val="accent5"/>
                            </a:solidFill>
                            <a:latin typeface="Cambria Math" panose="02040503050406030204" pitchFamily="18" charset="0"/>
                            <a:ea typeface="Cambria Math" panose="02040503050406030204" pitchFamily="18" charset="0"/>
                          </a:rPr>
                          <m:t>𝑒</m:t>
                        </m:r>
                      </m:e>
                      <m:sub>
                        <m:r>
                          <a:rPr lang="en-US" altLang="en-US" sz="1600">
                            <a:solidFill>
                              <a:schemeClr val="accent5"/>
                            </a:solidFill>
                            <a:latin typeface="Cambria Math" panose="02040503050406030204" pitchFamily="18" charset="0"/>
                            <a:ea typeface="Cambria Math" panose="02040503050406030204" pitchFamily="18" charset="0"/>
                          </a:rPr>
                          <m:t>𝐿</m:t>
                        </m:r>
                      </m:sub>
                    </m:sSub>
                  </m:oMath>
                </a14:m>
                <a:r>
                  <a:rPr lang="en-US" sz="1600"/>
                  <a:t>.</a:t>
                </a:r>
              </a:p>
            </p:txBody>
          </p:sp>
        </mc:Choice>
        <mc:Fallback xmlns="">
          <p:sp>
            <p:nvSpPr>
              <p:cNvPr id="23" name="Rectangle 22">
                <a:extLst>
                  <a:ext uri="{FF2B5EF4-FFF2-40B4-BE49-F238E27FC236}">
                    <a16:creationId xmlns:a16="http://schemas.microsoft.com/office/drawing/2014/main" id="{8A6BB9D6-D491-4D67-981F-84A4644D7ABD}"/>
                  </a:ext>
                </a:extLst>
              </p:cNvPr>
              <p:cNvSpPr>
                <a:spLocks noRot="1" noChangeAspect="1" noMove="1" noResize="1" noEditPoints="1" noAdjustHandles="1" noChangeArrowheads="1" noChangeShapeType="1" noTextEdit="1"/>
              </p:cNvSpPr>
              <p:nvPr/>
            </p:nvSpPr>
            <p:spPr>
              <a:xfrm>
                <a:off x="5700584" y="5435025"/>
                <a:ext cx="6313347" cy="584775"/>
              </a:xfrm>
              <a:prstGeom prst="rect">
                <a:avLst/>
              </a:prstGeom>
              <a:blipFill>
                <a:blip r:embed="rId10"/>
                <a:stretch>
                  <a:fillRect t="-3125" b="-1250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F5E02BDE-3F35-449F-A2C0-658CD150400D}"/>
              </a:ext>
            </a:extLst>
          </p:cNvPr>
          <p:cNvSpPr>
            <a:spLocks noGrp="1"/>
          </p:cNvSpPr>
          <p:nvPr>
            <p:ph type="sldNum" sz="quarter" idx="11"/>
          </p:nvPr>
        </p:nvSpPr>
        <p:spPr/>
        <p:txBody>
          <a:bodyPr/>
          <a:lstStyle/>
          <a:p>
            <a:fld id="{F0D23093-2AB0-F74C-B865-1A12A15B650E}" type="slidenum">
              <a:rPr lang="en-US" smtClean="0"/>
              <a:pPr/>
              <a:t>6</a:t>
            </a:fld>
            <a:endParaRPr lang="en-US"/>
          </a:p>
        </p:txBody>
      </p:sp>
    </p:spTree>
    <p:extLst>
      <p:ext uri="{BB962C8B-B14F-4D97-AF65-F5344CB8AC3E}">
        <p14:creationId xmlns:p14="http://schemas.microsoft.com/office/powerpoint/2010/main" val="3670241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Physical Interpretation of Non-Dimensional Parameters</a:t>
            </a:r>
          </a:p>
        </p:txBody>
      </p:sp>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986069"/>
            <a:ext cx="10972799" cy="690331"/>
          </a:xfrm>
        </p:spPr>
        <p:txBody>
          <a:bodyPr>
            <a:noAutofit/>
          </a:bodyPr>
          <a:lstStyle/>
          <a:p>
            <a:pPr marL="339725" indent="-339725">
              <a:spcBef>
                <a:spcPts val="1800"/>
              </a:spcBef>
              <a:spcAft>
                <a:spcPts val="0"/>
              </a:spcAft>
            </a:pPr>
            <a:r>
              <a:rPr lang="en-US" sz="1800"/>
              <a:t>The value of the Prandtl number reflects the relative growth of velocity and thermal boundary layers. For laminar flows,</a:t>
            </a:r>
            <a:endParaRPr lang="en-US" sz="1800">
              <a:sym typeface="Monotype Sorts" pitchFamily="2" charset="2"/>
            </a:endParaRPr>
          </a:p>
        </p:txBody>
      </p:sp>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4BBF849B-A4C5-4AED-BEFD-9F047E481F74}"/>
                  </a:ext>
                </a:extLst>
              </p:cNvPr>
              <p:cNvSpPr/>
              <p:nvPr/>
            </p:nvSpPr>
            <p:spPr>
              <a:xfrm>
                <a:off x="5443152" y="1701365"/>
                <a:ext cx="1305696" cy="69033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a:latin typeface="Cambria Math" panose="02040503050406030204" pitchFamily="18" charset="0"/>
                            </a:rPr>
                            <m:t>𝛿</m:t>
                          </m:r>
                        </m:num>
                        <m:den>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b="0" i="1" smtClean="0">
                                  <a:latin typeface="Cambria Math" panose="02040503050406030204" pitchFamily="18" charset="0"/>
                                </a:rPr>
                                <m:t>𝑡</m:t>
                              </m:r>
                            </m:sub>
                          </m:sSub>
                        </m:den>
                      </m:f>
                      <m:r>
                        <a:rPr lang="en-US" i="1">
                          <a:latin typeface="Cambria Math" panose="02040503050406030204" pitchFamily="18" charset="0"/>
                        </a:rPr>
                        <m:t>≈</m:t>
                      </m:r>
                      <m:sSup>
                        <m:sSupPr>
                          <m:ctrlPr>
                            <a:rPr lang="en-US" altLang="en-US" i="1">
                              <a:latin typeface="Cambria Math" panose="02040503050406030204" pitchFamily="18" charset="0"/>
                            </a:rPr>
                          </m:ctrlPr>
                        </m:sSupPr>
                        <m:e>
                          <m:r>
                            <a:rPr lang="en-US" altLang="en-US" i="1">
                              <a:latin typeface="Cambria Math" panose="02040503050406030204" pitchFamily="18" charset="0"/>
                            </a:rPr>
                            <m:t>𝑃𝑟</m:t>
                          </m:r>
                        </m:e>
                        <m:sup>
                          <m:r>
                            <a:rPr lang="en-US" altLang="en-US" i="1">
                              <a:latin typeface="Cambria Math" panose="02040503050406030204" pitchFamily="18" charset="0"/>
                            </a:rPr>
                            <m:t>𝑛</m:t>
                          </m:r>
                        </m:sup>
                      </m:sSup>
                    </m:oMath>
                  </m:oMathPara>
                </a14:m>
                <a:endParaRPr lang="en-US" i="1" dirty="0">
                  <a:latin typeface="Cambria Math" panose="02040503050406030204" pitchFamily="18" charset="0"/>
                </a:endParaRPr>
              </a:p>
            </p:txBody>
          </p:sp>
        </mc:Choice>
        <mc:Fallback xmlns="">
          <p:sp>
            <p:nvSpPr>
              <p:cNvPr id="23" name="Rectangle 22">
                <a:extLst>
                  <a:ext uri="{FF2B5EF4-FFF2-40B4-BE49-F238E27FC236}">
                    <a16:creationId xmlns:a16="http://schemas.microsoft.com/office/drawing/2014/main" id="{4BBF849B-A4C5-4AED-BEFD-9F047E481F74}"/>
                  </a:ext>
                </a:extLst>
              </p:cNvPr>
              <p:cNvSpPr>
                <a:spLocks noRot="1" noChangeAspect="1" noMove="1" noResize="1" noEditPoints="1" noAdjustHandles="1" noChangeArrowheads="1" noChangeShapeType="1" noTextEdit="1"/>
              </p:cNvSpPr>
              <p:nvPr/>
            </p:nvSpPr>
            <p:spPr>
              <a:xfrm>
                <a:off x="5443152" y="1701365"/>
                <a:ext cx="1305696" cy="690331"/>
              </a:xfrm>
              <a:prstGeom prst="rect">
                <a:avLst/>
              </a:prstGeom>
              <a:blipFill>
                <a:blip r:embed="rId3"/>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Content Placeholder 2">
                <a:extLst>
                  <a:ext uri="{FF2B5EF4-FFF2-40B4-BE49-F238E27FC236}">
                    <a16:creationId xmlns:a16="http://schemas.microsoft.com/office/drawing/2014/main" id="{34C1F4A5-67A0-4B6F-9357-16C4AFE29305}"/>
                  </a:ext>
                </a:extLst>
              </p:cNvPr>
              <p:cNvSpPr txBox="1">
                <a:spLocks/>
              </p:cNvSpPr>
              <p:nvPr/>
            </p:nvSpPr>
            <p:spPr>
              <a:xfrm>
                <a:off x="604435" y="2819400"/>
                <a:ext cx="11197790" cy="2416543"/>
              </a:xfrm>
              <a:prstGeom prst="rect">
                <a:avLst/>
              </a:prstGeom>
            </p:spPr>
            <p:txBody>
              <a:bodyPr vert="horz" lIns="91440" tIns="45720" rIns="91440" bIns="45720" rtlCol="0">
                <a:noAutofit/>
              </a:bodyPr>
              <a:lstStyle>
                <a:lvl1pPr marL="339725" marR="0" indent="-339725" fontAlgn="auto">
                  <a:lnSpc>
                    <a:spcPct val="90000"/>
                  </a:lnSpc>
                  <a:spcBef>
                    <a:spcPts val="1800"/>
                  </a:spcBef>
                  <a:spcAft>
                    <a:spcPts val="0"/>
                  </a:spcAft>
                  <a:buClrTx/>
                  <a:buSzTx/>
                  <a:buFont typeface="Arial" panose="020B0604020202020204" pitchFamily="34" charset="0"/>
                  <a:buChar char="•"/>
                  <a:tabLst/>
                  <a:defRPr b="0" i="0" baseline="0">
                    <a:latin typeface="Calibri" panose="020F0502020204030204" pitchFamily="34" charset="0"/>
                    <a:cs typeface="Calibri" panose="020F0502020204030204" pitchFamily="34" charset="0"/>
                  </a:defRPr>
                </a:lvl1pPr>
                <a:lvl2pPr marL="461963" marR="0" indent="-231775" fontAlgn="auto">
                  <a:lnSpc>
                    <a:spcPct val="90000"/>
                  </a:lnSpc>
                  <a:spcBef>
                    <a:spcPts val="500"/>
                  </a:spcBef>
                  <a:spcAft>
                    <a:spcPts val="0"/>
                  </a:spcAft>
                  <a:buClrTx/>
                  <a:buSzTx/>
                  <a:buFont typeface="Calibri" panose="020F0502020204030204" pitchFamily="34" charset="0"/>
                  <a:buChar char="‐"/>
                  <a:tabLst/>
                  <a:defRPr sz="2000" b="0" i="0" baseline="0">
                    <a:latin typeface="Calibri" panose="020F0502020204030204" pitchFamily="34" charset="0"/>
                    <a:cs typeface="Calibri" panose="020F0502020204030204" pitchFamily="34" charset="0"/>
                  </a:defRPr>
                </a:lvl2pPr>
                <a:lvl3pPr marL="746125" marR="0" indent="-288925" fontAlgn="auto">
                  <a:lnSpc>
                    <a:spcPct val="90000"/>
                  </a:lnSpc>
                  <a:spcBef>
                    <a:spcPts val="500"/>
                  </a:spcBef>
                  <a:spcAft>
                    <a:spcPts val="0"/>
                  </a:spcAft>
                  <a:buClrTx/>
                  <a:buSzTx/>
                  <a:buFont typeface="Arial" panose="020B0604020202020204" pitchFamily="34" charset="0"/>
                  <a:buChar char="•"/>
                  <a:tabLst/>
                  <a:defRPr sz="1600" baseline="0">
                    <a:latin typeface="Calibri" panose="020F0502020204030204" pitchFamily="34" charset="0"/>
                    <a:cs typeface="Calibri" panose="020F0502020204030204" pitchFamily="34" charset="0"/>
                  </a:defRPr>
                </a:lvl3pPr>
                <a:lvl4pPr marL="969963" marR="0" indent="-223838" fontAlgn="auto">
                  <a:lnSpc>
                    <a:spcPct val="90000"/>
                  </a:lnSpc>
                  <a:spcBef>
                    <a:spcPts val="500"/>
                  </a:spcBef>
                  <a:spcAft>
                    <a:spcPts val="0"/>
                  </a:spcAft>
                  <a:buClrTx/>
                  <a:buSzTx/>
                  <a:buFont typeface="Wingdings" panose="05000000000000000000" pitchFamily="2" charset="2"/>
                  <a:buChar char="§"/>
                  <a:tabLst/>
                  <a:defRPr sz="1400" baseline="0">
                    <a:latin typeface="Calibri" panose="020F0502020204030204" pitchFamily="34" charset="0"/>
                    <a:cs typeface="Calibri" panose="020F0502020204030204" pitchFamily="34" charset="0"/>
                  </a:defRPr>
                </a:lvl4pPr>
                <a:lvl5pPr marL="1203325" marR="0" indent="-233363" fontAlgn="auto">
                  <a:lnSpc>
                    <a:spcPct val="90000"/>
                  </a:lnSpc>
                  <a:spcBef>
                    <a:spcPts val="500"/>
                  </a:spcBef>
                  <a:spcAft>
                    <a:spcPts val="0"/>
                  </a:spcAft>
                  <a:buClrTx/>
                  <a:buSzTx/>
                  <a:buFont typeface="Courier New" panose="02070309020205020404" pitchFamily="49" charset="0"/>
                  <a:buChar char="o"/>
                  <a:tabLst/>
                  <a:defRPr sz="1200" baseline="0">
                    <a:latin typeface="Calibri" panose="020F0502020204030204" pitchFamily="34" charset="0"/>
                    <a:cs typeface="Calibri" panose="020F050202020403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For gases, </a:t>
                </a:r>
                <a14:m>
                  <m:oMath xmlns:m="http://schemas.openxmlformats.org/officeDocument/2006/math">
                    <m:r>
                      <a:rPr lang="en-US" altLang="en-US" smtClean="0">
                        <a:solidFill>
                          <a:schemeClr val="accent5"/>
                        </a:solidFill>
                        <a:latin typeface="Cambria Math" panose="02040503050406030204" pitchFamily="18" charset="0"/>
                      </a:rPr>
                      <m:t>𝑃𝑟</m:t>
                    </m:r>
                    <m:r>
                      <a:rPr lang="en-US" altLang="en-US">
                        <a:solidFill>
                          <a:schemeClr val="accent5"/>
                        </a:solidFill>
                        <a:latin typeface="Cambria Math" panose="02040503050406030204" pitchFamily="18" charset="0"/>
                      </a:rPr>
                      <m:t>~1</m:t>
                    </m:r>
                  </m:oMath>
                </a14:m>
                <a:r>
                  <a:rPr lang="en-US" dirty="0"/>
                  <a:t>, and velocity and thermal boundary layers have approximately same thicknesses.</a:t>
                </a:r>
              </a:p>
              <a:p>
                <a:r>
                  <a:rPr lang="en-US" dirty="0"/>
                  <a:t>For liquids, </a:t>
                </a:r>
                <a14:m>
                  <m:oMath xmlns:m="http://schemas.openxmlformats.org/officeDocument/2006/math">
                    <m:r>
                      <a:rPr lang="en-US" altLang="en-US" smtClean="0">
                        <a:solidFill>
                          <a:schemeClr val="accent5"/>
                        </a:solidFill>
                        <a:latin typeface="Cambria Math" panose="02040503050406030204" pitchFamily="18" charset="0"/>
                      </a:rPr>
                      <m:t>𝑃𝑟</m:t>
                    </m:r>
                    <m:r>
                      <a:rPr lang="en-US" altLang="en-US">
                        <a:solidFill>
                          <a:schemeClr val="accent5"/>
                        </a:solidFill>
                        <a:latin typeface="Cambria Math" panose="02040503050406030204" pitchFamily="18" charset="0"/>
                      </a:rPr>
                      <m:t>≫1</m:t>
                    </m:r>
                  </m:oMath>
                </a14:m>
                <a:r>
                  <a:rPr lang="en-US" dirty="0"/>
                  <a:t>, and the thermal layer is much thinner than the velocity layer.</a:t>
                </a:r>
              </a:p>
              <a:p>
                <a:r>
                  <a:rPr lang="en-US" dirty="0"/>
                  <a:t>For liquid metals, </a:t>
                </a:r>
                <a14:m>
                  <m:oMath xmlns:m="http://schemas.openxmlformats.org/officeDocument/2006/math">
                    <m:r>
                      <a:rPr lang="en-US" altLang="en-US" smtClean="0">
                        <a:solidFill>
                          <a:schemeClr val="accent5"/>
                        </a:solidFill>
                        <a:latin typeface="Cambria Math" panose="02040503050406030204" pitchFamily="18" charset="0"/>
                      </a:rPr>
                      <m:t>𝑃𝑟</m:t>
                    </m:r>
                    <m:r>
                      <a:rPr lang="en-US" altLang="en-US">
                        <a:solidFill>
                          <a:schemeClr val="accent5"/>
                        </a:solidFill>
                        <a:latin typeface="Cambria Math" panose="02040503050406030204" pitchFamily="18" charset="0"/>
                      </a:rPr>
                      <m:t>≪1</m:t>
                    </m:r>
                  </m:oMath>
                </a14:m>
                <a:r>
                  <a:rPr lang="en-US" dirty="0"/>
                  <a:t>, and the velocity layer is much thinner than the thermal layer.</a:t>
                </a:r>
              </a:p>
              <a:p>
                <a:r>
                  <a:rPr lang="en-US" dirty="0"/>
                  <a:t>This observation has important implications in numerical simulations of convective heat transfer as thermal laminar layers in liquids and liquid metals require much different near wall resolution than the velocity layers, whilst no special considerations for resolving thermal layers are needed in gas flows.</a:t>
                </a:r>
                <a:endParaRPr lang="en-US" dirty="0">
                  <a:sym typeface="Monotype Sorts" pitchFamily="2" charset="2"/>
                </a:endParaRPr>
              </a:p>
            </p:txBody>
          </p:sp>
        </mc:Choice>
        <mc:Fallback xmlns="">
          <p:sp>
            <p:nvSpPr>
              <p:cNvPr id="24" name="Content Placeholder 2">
                <a:extLst>
                  <a:ext uri="{FF2B5EF4-FFF2-40B4-BE49-F238E27FC236}">
                    <a16:creationId xmlns:a16="http://schemas.microsoft.com/office/drawing/2014/main" id="{34C1F4A5-67A0-4B6F-9357-16C4AFE29305}"/>
                  </a:ext>
                </a:extLst>
              </p:cNvPr>
              <p:cNvSpPr txBox="1">
                <a:spLocks noRot="1" noChangeAspect="1" noMove="1" noResize="1" noEditPoints="1" noAdjustHandles="1" noChangeArrowheads="1" noChangeShapeType="1" noTextEdit="1"/>
              </p:cNvSpPr>
              <p:nvPr/>
            </p:nvSpPr>
            <p:spPr>
              <a:xfrm>
                <a:off x="604435" y="2819400"/>
                <a:ext cx="11197790" cy="2416543"/>
              </a:xfrm>
              <a:prstGeom prst="rect">
                <a:avLst/>
              </a:prstGeom>
              <a:blipFill>
                <a:blip r:embed="rId4"/>
                <a:stretch>
                  <a:fillRect l="-327" t="-252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04FDA10-B0C1-45D8-8BC7-8C9925953C8D}"/>
              </a:ext>
            </a:extLst>
          </p:cNvPr>
          <p:cNvSpPr>
            <a:spLocks noGrp="1"/>
          </p:cNvSpPr>
          <p:nvPr>
            <p:ph type="sldNum" sz="quarter" idx="11"/>
          </p:nvPr>
        </p:nvSpPr>
        <p:spPr/>
        <p:txBody>
          <a:bodyPr/>
          <a:lstStyle/>
          <a:p>
            <a:fld id="{F0D23093-2AB0-F74C-B865-1A12A15B650E}" type="slidenum">
              <a:rPr lang="en-US" smtClean="0"/>
              <a:pPr/>
              <a:t>7</a:t>
            </a:fld>
            <a:endParaRPr lang="en-US"/>
          </a:p>
        </p:txBody>
      </p:sp>
    </p:spTree>
    <p:extLst>
      <p:ext uri="{BB962C8B-B14F-4D97-AF65-F5344CB8AC3E}">
        <p14:creationId xmlns:p14="http://schemas.microsoft.com/office/powerpoint/2010/main" val="34655654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Boundary Conditions</a:t>
            </a:r>
          </a:p>
        </p:txBody>
      </p:sp>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914400"/>
            <a:ext cx="10972799" cy="2971800"/>
          </a:xfrm>
        </p:spPr>
        <p:txBody>
          <a:bodyPr>
            <a:noAutofit/>
          </a:bodyPr>
          <a:lstStyle/>
          <a:p>
            <a:pPr marL="339725" indent="-339725">
              <a:spcBef>
                <a:spcPts val="0"/>
              </a:spcBef>
              <a:spcAft>
                <a:spcPts val="0"/>
              </a:spcAft>
            </a:pPr>
            <a:r>
              <a:rPr lang="en-US" sz="1800" dirty="0">
                <a:sym typeface="Monotype Sorts" pitchFamily="2" charset="2"/>
              </a:rPr>
              <a:t>Viscous flow problems with the boundary layer equations can be solved by:</a:t>
            </a:r>
          </a:p>
          <a:p>
            <a:pPr marL="647693" lvl="1" indent="-342900">
              <a:spcBef>
                <a:spcPts val="1200"/>
              </a:spcBef>
              <a:spcAft>
                <a:spcPts val="0"/>
              </a:spcAft>
              <a:buFont typeface="+mj-lt"/>
              <a:buAutoNum type="arabicPeriod"/>
            </a:pPr>
            <a:r>
              <a:rPr lang="en-US" sz="1600" dirty="0">
                <a:sym typeface="Monotype Sorts" pitchFamily="2" charset="2"/>
              </a:rPr>
              <a:t>Computing the pressure field 𝑑𝑝/𝑑𝑥 around the body using inviscid methods (e.g. potential flow).</a:t>
            </a:r>
          </a:p>
          <a:p>
            <a:pPr marL="647693" lvl="1" indent="-342900">
              <a:spcBef>
                <a:spcPts val="1200"/>
              </a:spcBef>
              <a:spcAft>
                <a:spcPts val="0"/>
              </a:spcAft>
              <a:buFont typeface="+mj-lt"/>
              <a:buAutoNum type="arabicPeriod"/>
            </a:pPr>
            <a:r>
              <a:rPr lang="en-US" sz="1600" dirty="0">
                <a:sym typeface="Monotype Sorts" pitchFamily="2" charset="2"/>
              </a:rPr>
              <a:t>Computing the viscous flow field near the walls using the boundary layer equations.</a:t>
            </a:r>
          </a:p>
          <a:p>
            <a:pPr marL="339725" indent="-339725">
              <a:spcBef>
                <a:spcPts val="1800"/>
              </a:spcBef>
              <a:spcAft>
                <a:spcPts val="0"/>
              </a:spcAft>
            </a:pPr>
            <a:r>
              <a:rPr lang="en-US" sz="1800" dirty="0">
                <a:sym typeface="Monotype Sorts" pitchFamily="2" charset="2"/>
              </a:rPr>
              <a:t>The addition of the energy equation requires:</a:t>
            </a:r>
          </a:p>
          <a:p>
            <a:pPr marL="647693" lvl="1" indent="-342900">
              <a:spcBef>
                <a:spcPts val="1200"/>
              </a:spcBef>
              <a:spcAft>
                <a:spcPts val="0"/>
              </a:spcAft>
              <a:buFont typeface="+mj-lt"/>
              <a:buAutoNum type="arabicPeriod"/>
            </a:pPr>
            <a:r>
              <a:rPr lang="en-US" sz="1600" dirty="0">
                <a:sym typeface="Monotype Sorts" pitchFamily="2" charset="2"/>
              </a:rPr>
              <a:t>A thermal wall boundary condition (specified temperature or heat flux). </a:t>
            </a:r>
          </a:p>
          <a:p>
            <a:pPr marL="647693" lvl="1" indent="-342900">
              <a:spcBef>
                <a:spcPts val="1200"/>
              </a:spcBef>
              <a:spcAft>
                <a:spcPts val="0"/>
              </a:spcAft>
              <a:buFont typeface="+mj-lt"/>
              <a:buAutoNum type="arabicPeriod"/>
            </a:pPr>
            <a:r>
              <a:rPr lang="en-US" sz="1600" dirty="0">
                <a:sym typeface="Monotype Sorts" pitchFamily="2" charset="2"/>
              </a:rPr>
              <a:t>Temperature achieves freestream conditions outside the boundary layer.</a:t>
            </a:r>
          </a:p>
          <a:p>
            <a:pPr>
              <a:spcBef>
                <a:spcPts val="1800"/>
              </a:spcBef>
              <a:spcAft>
                <a:spcPts val="0"/>
              </a:spcAft>
            </a:pPr>
            <a:r>
              <a:rPr lang="en-US" altLang="en-US" sz="1800" dirty="0"/>
              <a:t>Thus, for the boundary layer equations (including the energy equation), the boundary conditions become</a:t>
            </a:r>
            <a:r>
              <a:rPr lang="en-US" altLang="en-US" sz="2000" dirty="0"/>
              <a:t>:</a:t>
            </a:r>
            <a:endParaRPr lang="en-US" sz="1800" dirty="0">
              <a:sym typeface="Monotype Sorts" pitchFamily="2" charset="2"/>
            </a:endParaRPr>
          </a:p>
          <a:p>
            <a:pPr marL="339725" indent="-339725">
              <a:spcBef>
                <a:spcPts val="1800"/>
              </a:spcBef>
              <a:spcAft>
                <a:spcPts val="0"/>
              </a:spcAft>
            </a:pPr>
            <a:endParaRPr lang="en-US" sz="1800" dirty="0">
              <a:sym typeface="Monotype Sorts" pitchFamily="2" charset="2"/>
            </a:endParaRPr>
          </a:p>
          <a:p>
            <a:pPr marL="0" indent="0">
              <a:spcBef>
                <a:spcPts val="0"/>
              </a:spcBef>
              <a:spcAft>
                <a:spcPts val="0"/>
              </a:spcAft>
              <a:buNone/>
            </a:pPr>
            <a:endParaRPr lang="en-US" sz="2000" dirty="0">
              <a:sym typeface="Monotype Sorts" pitchFamily="2" charset="2"/>
            </a:endParaRPr>
          </a:p>
          <a:p>
            <a:pPr marL="0" indent="0">
              <a:spcBef>
                <a:spcPts val="0"/>
              </a:spcBef>
              <a:spcAft>
                <a:spcPts val="0"/>
              </a:spcAft>
              <a:buNone/>
            </a:pPr>
            <a:endParaRPr lang="en-US" sz="1800" dirty="0">
              <a:sym typeface="Monotype Sorts" pitchFamily="2" charset="2"/>
            </a:endParaRPr>
          </a:p>
          <a:p>
            <a:pPr marL="0" indent="0">
              <a:spcBef>
                <a:spcPts val="0"/>
              </a:spcBef>
              <a:spcAft>
                <a:spcPts val="0"/>
              </a:spcAft>
              <a:buNone/>
            </a:pPr>
            <a:endParaRPr lang="en-US" sz="2000" dirty="0">
              <a:sym typeface="Monotype Sorts" pitchFamily="2" charset="2"/>
            </a:endParaRPr>
          </a:p>
        </p:txBody>
      </p:sp>
      <p:sp>
        <p:nvSpPr>
          <p:cNvPr id="29" name="TextBox 28">
            <a:extLst>
              <a:ext uri="{FF2B5EF4-FFF2-40B4-BE49-F238E27FC236}">
                <a16:creationId xmlns:a16="http://schemas.microsoft.com/office/drawing/2014/main" id="{4E396449-E3F3-47DF-B482-AFC8F60B5721}"/>
              </a:ext>
            </a:extLst>
          </p:cNvPr>
          <p:cNvSpPr txBox="1"/>
          <p:nvPr/>
        </p:nvSpPr>
        <p:spPr>
          <a:xfrm>
            <a:off x="1562907" y="5166831"/>
            <a:ext cx="1035861" cy="338554"/>
          </a:xfrm>
          <a:prstGeom prst="rect">
            <a:avLst/>
          </a:prstGeom>
          <a:noFill/>
        </p:spPr>
        <p:txBody>
          <a:bodyPr wrap="none" rtlCol="0">
            <a:spAutoFit/>
          </a:bodyPr>
          <a:lstStyle/>
          <a:p>
            <a:r>
              <a:rPr lang="en-US" sz="1600">
                <a:solidFill>
                  <a:schemeClr val="accent5"/>
                </a:solidFill>
              </a:rPr>
              <a:t>No Slip BC</a:t>
            </a:r>
          </a:p>
        </p:txBody>
      </p:sp>
      <mc:AlternateContent xmlns:mc="http://schemas.openxmlformats.org/markup-compatibility/2006" xmlns:a14="http://schemas.microsoft.com/office/drawing/2010/main">
        <mc:Choice Requires="a14">
          <p:sp>
            <p:nvSpPr>
              <p:cNvPr id="35" name="Rectangle 34">
                <a:extLst>
                  <a:ext uri="{FF2B5EF4-FFF2-40B4-BE49-F238E27FC236}">
                    <a16:creationId xmlns:a16="http://schemas.microsoft.com/office/drawing/2014/main" id="{AC2E4A3B-B0FC-401E-BC03-D7DA5B887D8F}"/>
                  </a:ext>
                </a:extLst>
              </p:cNvPr>
              <p:cNvSpPr/>
              <p:nvPr/>
            </p:nvSpPr>
            <p:spPr>
              <a:xfrm>
                <a:off x="1328938" y="4287847"/>
                <a:ext cx="1503800" cy="69033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𝑢</m:t>
                          </m:r>
                        </m:e>
                        <m:sup>
                          <m:r>
                            <a:rPr lang="en-US" i="1">
                              <a:latin typeface="Cambria Math" panose="02040503050406030204" pitchFamily="18" charset="0"/>
                            </a:rPr>
                            <m:t>∗</m:t>
                          </m:r>
                        </m:sup>
                      </m:sSup>
                      <m:d>
                        <m:dPr>
                          <m:ctrlPr>
                            <a:rPr lang="en-US" i="1">
                              <a:latin typeface="Cambria Math" panose="02040503050406030204" pitchFamily="18" charset="0"/>
                            </a:rPr>
                          </m:ctrlPr>
                        </m:dPr>
                        <m:e>
                          <m:r>
                            <a:rPr lang="en-US" i="1">
                              <a:latin typeface="Cambria Math" panose="02040503050406030204" pitchFamily="18" charset="0"/>
                            </a:rPr>
                            <m:t>𝑥</m:t>
                          </m:r>
                          <m:r>
                            <a:rPr lang="en-US" i="1">
                              <a:latin typeface="Cambria Math" panose="02040503050406030204" pitchFamily="18" charset="0"/>
                            </a:rPr>
                            <m:t>,0</m:t>
                          </m:r>
                        </m:e>
                      </m:d>
                      <m:r>
                        <a:rPr lang="en-US" i="1">
                          <a:latin typeface="Cambria Math" panose="02040503050406030204" pitchFamily="18" charset="0"/>
                        </a:rPr>
                        <m:t>=0</m:t>
                      </m:r>
                    </m:oMath>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i="1">
                              <a:latin typeface="Cambria Math" panose="02040503050406030204" pitchFamily="18" charset="0"/>
                            </a:rPr>
                            <m:t>∗</m:t>
                          </m:r>
                        </m:sup>
                      </m:sSup>
                      <m:d>
                        <m:dPr>
                          <m:ctrlPr>
                            <a:rPr lang="en-US" i="1">
                              <a:latin typeface="Cambria Math" panose="02040503050406030204" pitchFamily="18" charset="0"/>
                            </a:rPr>
                          </m:ctrlPr>
                        </m:dPr>
                        <m:e>
                          <m:r>
                            <a:rPr lang="en-US" i="1">
                              <a:latin typeface="Cambria Math" panose="02040503050406030204" pitchFamily="18" charset="0"/>
                            </a:rPr>
                            <m:t>𝑥</m:t>
                          </m:r>
                          <m:r>
                            <a:rPr lang="en-US" i="1">
                              <a:latin typeface="Cambria Math" panose="02040503050406030204" pitchFamily="18" charset="0"/>
                            </a:rPr>
                            <m:t>,0</m:t>
                          </m:r>
                        </m:e>
                      </m:d>
                      <m:r>
                        <a:rPr lang="en-US" i="1">
                          <a:latin typeface="Cambria Math" panose="02040503050406030204" pitchFamily="18" charset="0"/>
                        </a:rPr>
                        <m:t>=0</m:t>
                      </m:r>
                    </m:oMath>
                  </m:oMathPara>
                </a14:m>
                <a:endParaRPr lang="en-US" i="1">
                  <a:latin typeface="Cambria Math" panose="02040503050406030204" pitchFamily="18" charset="0"/>
                </a:endParaRPr>
              </a:p>
            </p:txBody>
          </p:sp>
        </mc:Choice>
        <mc:Fallback xmlns="">
          <p:sp>
            <p:nvSpPr>
              <p:cNvPr id="35" name="Rectangle 34">
                <a:extLst>
                  <a:ext uri="{FF2B5EF4-FFF2-40B4-BE49-F238E27FC236}">
                    <a16:creationId xmlns:a16="http://schemas.microsoft.com/office/drawing/2014/main" id="{AC2E4A3B-B0FC-401E-BC03-D7DA5B887D8F}"/>
                  </a:ext>
                </a:extLst>
              </p:cNvPr>
              <p:cNvSpPr>
                <a:spLocks noRot="1" noChangeAspect="1" noMove="1" noResize="1" noEditPoints="1" noAdjustHandles="1" noChangeArrowheads="1" noChangeShapeType="1" noTextEdit="1"/>
              </p:cNvSpPr>
              <p:nvPr/>
            </p:nvSpPr>
            <p:spPr>
              <a:xfrm>
                <a:off x="1328938" y="4287847"/>
                <a:ext cx="1503800" cy="690331"/>
              </a:xfrm>
              <a:prstGeom prst="rect">
                <a:avLst/>
              </a:prstGeom>
              <a:blipFill>
                <a:blip r:embed="rId2"/>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4A5D93C4-5F23-4714-874F-0255EA7DEE41}"/>
                  </a:ext>
                </a:extLst>
              </p:cNvPr>
              <p:cNvSpPr/>
              <p:nvPr/>
            </p:nvSpPr>
            <p:spPr>
              <a:xfrm>
                <a:off x="3753427" y="4287849"/>
                <a:ext cx="3431769" cy="69033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𝑇</m:t>
                          </m:r>
                        </m:e>
                        <m:sup>
                          <m:r>
                            <a:rPr lang="en-US" i="1">
                              <a:latin typeface="Cambria Math" panose="02040503050406030204" pitchFamily="18" charset="0"/>
                            </a:rPr>
                            <m:t>∗</m:t>
                          </m:r>
                        </m:sup>
                      </m:sSup>
                      <m:d>
                        <m:dPr>
                          <m:ctrlPr>
                            <a:rPr lang="en-US" i="1">
                              <a:latin typeface="Cambria Math" panose="02040503050406030204" pitchFamily="18" charset="0"/>
                            </a:rPr>
                          </m:ctrlPr>
                        </m:dPr>
                        <m:e>
                          <m:r>
                            <a:rPr lang="en-US" i="1">
                              <a:latin typeface="Cambria Math" panose="02040503050406030204" pitchFamily="18" charset="0"/>
                            </a:rPr>
                            <m:t>𝑥</m:t>
                          </m:r>
                          <m:r>
                            <a:rPr lang="en-US" i="1">
                              <a:latin typeface="Cambria Math" panose="02040503050406030204" pitchFamily="18" charset="0"/>
                            </a:rPr>
                            <m:t>,0</m:t>
                          </m:r>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𝑊</m:t>
                          </m:r>
                        </m:sub>
                      </m:sSub>
                      <m:r>
                        <a:rPr lang="en-US" i="1">
                          <a:latin typeface="Cambria Math" panose="02040503050406030204" pitchFamily="18" charset="0"/>
                        </a:rPr>
                        <m:t>  </m:t>
                      </m:r>
                      <m:r>
                        <m:rPr>
                          <m:sty m:val="p"/>
                        </m:rPr>
                        <a:rPr lang="en-US" i="1">
                          <a:latin typeface="Cambria Math" panose="02040503050406030204" pitchFamily="18" charset="0"/>
                        </a:rPr>
                        <m:t>or</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𝑇</m:t>
                              </m:r>
                            </m:e>
                            <m:sup>
                              <m:r>
                                <a:rPr lang="en-US" i="1">
                                  <a:latin typeface="Cambria Math" panose="02040503050406030204" pitchFamily="18" charset="0"/>
                                </a:rPr>
                                <m:t>∗</m:t>
                              </m:r>
                            </m:sup>
                          </m:sSup>
                        </m:num>
                        <m:den>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𝑦</m:t>
                              </m:r>
                            </m:e>
                            <m:sup>
                              <m:r>
                                <a:rPr lang="en-US" i="1">
                                  <a:latin typeface="Cambria Math" panose="02040503050406030204" pitchFamily="18" charset="0"/>
                                </a:rPr>
                                <m:t>∗</m:t>
                              </m:r>
                            </m:sup>
                          </m:sSup>
                        </m:den>
                      </m:f>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𝑞</m:t>
                              </m:r>
                            </m:e>
                            <m:sup>
                              <m:r>
                                <a:rPr lang="en-US" i="1">
                                  <a:latin typeface="Cambria Math" panose="02040503050406030204" pitchFamily="18" charset="0"/>
                                </a:rPr>
                                <m:t>′′</m:t>
                              </m:r>
                            </m:sup>
                          </m:sSup>
                          <m:r>
                            <a:rPr lang="en-US" i="1">
                              <a:latin typeface="Cambria Math" panose="02040503050406030204" pitchFamily="18" charset="0"/>
                            </a:rPr>
                            <m:t>𝐿</m:t>
                          </m:r>
                        </m:num>
                        <m:den>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m:t>
                              </m:r>
                            </m:sub>
                          </m:sSub>
                          <m:sSub>
                            <m:sSubPr>
                              <m:ctrlPr>
                                <a:rPr lang="en-US" i="1">
                                  <a:latin typeface="Cambria Math" panose="02040503050406030204" pitchFamily="18" charset="0"/>
                                </a:rPr>
                              </m:ctrlPr>
                            </m:sSubPr>
                            <m:e>
                              <m:r>
                                <a:rPr lang="en-US" i="1">
                                  <a:latin typeface="Cambria Math" panose="02040503050406030204" pitchFamily="18" charset="0"/>
                                </a:rPr>
                                <m:t>𝑘</m:t>
                              </m:r>
                            </m:e>
                            <m:sub>
                              <m:r>
                                <a:rPr lang="en-US" i="1">
                                  <a:latin typeface="Cambria Math" panose="02040503050406030204" pitchFamily="18" charset="0"/>
                                </a:rPr>
                                <m:t>∞</m:t>
                              </m:r>
                            </m:sub>
                          </m:sSub>
                        </m:den>
                      </m:f>
                    </m:oMath>
                  </m:oMathPara>
                </a14:m>
                <a:endParaRPr lang="en-US" i="1">
                  <a:latin typeface="Cambria Math" panose="02040503050406030204" pitchFamily="18" charset="0"/>
                </a:endParaRPr>
              </a:p>
            </p:txBody>
          </p:sp>
        </mc:Choice>
        <mc:Fallback xmlns="">
          <p:sp>
            <p:nvSpPr>
              <p:cNvPr id="36" name="Rectangle 35">
                <a:extLst>
                  <a:ext uri="{FF2B5EF4-FFF2-40B4-BE49-F238E27FC236}">
                    <a16:creationId xmlns:a16="http://schemas.microsoft.com/office/drawing/2014/main" id="{4A5D93C4-5F23-4714-874F-0255EA7DEE41}"/>
                  </a:ext>
                </a:extLst>
              </p:cNvPr>
              <p:cNvSpPr>
                <a:spLocks noRot="1" noChangeAspect="1" noMove="1" noResize="1" noEditPoints="1" noAdjustHandles="1" noChangeArrowheads="1" noChangeShapeType="1" noTextEdit="1"/>
              </p:cNvSpPr>
              <p:nvPr/>
            </p:nvSpPr>
            <p:spPr>
              <a:xfrm>
                <a:off x="3753427" y="4287849"/>
                <a:ext cx="3431769" cy="690331"/>
              </a:xfrm>
              <a:prstGeom prst="rect">
                <a:avLst/>
              </a:prstGeom>
              <a:blipFill>
                <a:blip r:embed="rId3"/>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Rectangle 36">
                <a:extLst>
                  <a:ext uri="{FF2B5EF4-FFF2-40B4-BE49-F238E27FC236}">
                    <a16:creationId xmlns:a16="http://schemas.microsoft.com/office/drawing/2014/main" id="{3C0E2369-F208-469D-B287-9B4F75DFD195}"/>
                  </a:ext>
                </a:extLst>
              </p:cNvPr>
              <p:cNvSpPr/>
              <p:nvPr/>
            </p:nvSpPr>
            <p:spPr>
              <a:xfrm>
                <a:off x="8104330" y="4287847"/>
                <a:ext cx="2747034" cy="690331"/>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𝑢</m:t>
                      </m:r>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r>
                        <a:rPr lang="en-US" i="1">
                          <a:latin typeface="Cambria Math" panose="02040503050406030204" pitchFamily="18" charset="0"/>
                        </a:rPr>
                        <m:t>𝑦</m:t>
                      </m:r>
                      <m:r>
                        <a:rPr lang="en-US" i="1">
                          <a:latin typeface="Cambria Math" panose="02040503050406030204" pitchFamily="18" charset="0"/>
                        </a:rPr>
                        <m:t>) → 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m:t>
                          </m:r>
                        </m:sub>
                      </m:sSub>
                      <m:r>
                        <m:rPr>
                          <m:nor/>
                        </m:rPr>
                        <a:rPr lang="en-US" i="1">
                          <a:latin typeface="Cambria Math" panose="02040503050406030204" pitchFamily="18" charset="0"/>
                        </a:rPr>
                        <m:t>  </m:t>
                      </m:r>
                      <m:r>
                        <m:rPr>
                          <m:nor/>
                        </m:rPr>
                        <a:rPr lang="en-US" i="1">
                          <a:latin typeface="Cambria Math" panose="02040503050406030204" pitchFamily="18" charset="0"/>
                        </a:rPr>
                        <m:t>as</m:t>
                      </m:r>
                      <m:r>
                        <m:rPr>
                          <m:nor/>
                        </m:rPr>
                        <a:rPr lang="en-US" i="1">
                          <a:latin typeface="Cambria Math" panose="02040503050406030204" pitchFamily="18" charset="0"/>
                        </a:rPr>
                        <m:t> </m:t>
                      </m:r>
                      <m:r>
                        <a:rPr lang="en-US" i="1">
                          <a:latin typeface="Cambria Math" panose="02040503050406030204" pitchFamily="18" charset="0"/>
                        </a:rPr>
                        <m:t>𝑦</m:t>
                      </m:r>
                      <m:r>
                        <a:rPr lang="en-US" i="1">
                          <a:latin typeface="Cambria Math" panose="02040503050406030204" pitchFamily="18" charset="0"/>
                        </a:rPr>
                        <m:t>→∞</m:t>
                      </m:r>
                    </m:oMath>
                  </m:oMathPara>
                </a14:m>
                <a:endParaRPr lang="en-US"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m:t>
                      </m:r>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r>
                        <a:rPr lang="en-US" i="1">
                          <a:latin typeface="Cambria Math" panose="02040503050406030204" pitchFamily="18" charset="0"/>
                        </a:rPr>
                        <m:t>𝑦</m:t>
                      </m:r>
                      <m:r>
                        <a:rPr lang="en-US" i="1">
                          <a:latin typeface="Cambria Math" panose="02040503050406030204" pitchFamily="18" charset="0"/>
                        </a:rPr>
                        <m:t>) → </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m:t>
                          </m:r>
                        </m:sub>
                      </m:sSub>
                      <m:r>
                        <m:rPr>
                          <m:nor/>
                        </m:rPr>
                        <a:rPr lang="en-US" i="1">
                          <a:latin typeface="Cambria Math" panose="02040503050406030204" pitchFamily="18" charset="0"/>
                        </a:rPr>
                        <m:t>  </m:t>
                      </m:r>
                      <m:r>
                        <m:rPr>
                          <m:nor/>
                        </m:rPr>
                        <a:rPr lang="en-US" i="1">
                          <a:latin typeface="Cambria Math" panose="02040503050406030204" pitchFamily="18" charset="0"/>
                        </a:rPr>
                        <m:t>as</m:t>
                      </m:r>
                      <m:r>
                        <m:rPr>
                          <m:nor/>
                        </m:rPr>
                        <a:rPr lang="en-US" i="1">
                          <a:latin typeface="Cambria Math" panose="02040503050406030204" pitchFamily="18" charset="0"/>
                        </a:rPr>
                        <m:t> </m:t>
                      </m:r>
                      <m:r>
                        <a:rPr lang="en-US" i="1">
                          <a:latin typeface="Cambria Math" panose="02040503050406030204" pitchFamily="18" charset="0"/>
                        </a:rPr>
                        <m:t>𝑦</m:t>
                      </m:r>
                      <m:r>
                        <a:rPr lang="en-US" i="1">
                          <a:latin typeface="Cambria Math" panose="02040503050406030204" pitchFamily="18" charset="0"/>
                        </a:rPr>
                        <m:t>→∞</m:t>
                      </m:r>
                    </m:oMath>
                  </m:oMathPara>
                </a14:m>
                <a:endParaRPr lang="en-US" i="1">
                  <a:latin typeface="Cambria Math" panose="02040503050406030204" pitchFamily="18" charset="0"/>
                </a:endParaRPr>
              </a:p>
            </p:txBody>
          </p:sp>
        </mc:Choice>
        <mc:Fallback xmlns="">
          <p:sp>
            <p:nvSpPr>
              <p:cNvPr id="37" name="Rectangle 36">
                <a:extLst>
                  <a:ext uri="{FF2B5EF4-FFF2-40B4-BE49-F238E27FC236}">
                    <a16:creationId xmlns:a16="http://schemas.microsoft.com/office/drawing/2014/main" id="{3C0E2369-F208-469D-B287-9B4F75DFD195}"/>
                  </a:ext>
                </a:extLst>
              </p:cNvPr>
              <p:cNvSpPr>
                <a:spLocks noRot="1" noChangeAspect="1" noMove="1" noResize="1" noEditPoints="1" noAdjustHandles="1" noChangeArrowheads="1" noChangeShapeType="1" noTextEdit="1"/>
              </p:cNvSpPr>
              <p:nvPr/>
            </p:nvSpPr>
            <p:spPr>
              <a:xfrm>
                <a:off x="8104330" y="4287847"/>
                <a:ext cx="2747034" cy="690331"/>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38" name="TextBox 37">
            <a:extLst>
              <a:ext uri="{FF2B5EF4-FFF2-40B4-BE49-F238E27FC236}">
                <a16:creationId xmlns:a16="http://schemas.microsoft.com/office/drawing/2014/main" id="{08A303E4-2718-4492-8D55-AC7EC280C413}"/>
              </a:ext>
            </a:extLst>
          </p:cNvPr>
          <p:cNvSpPr txBox="1"/>
          <p:nvPr/>
        </p:nvSpPr>
        <p:spPr>
          <a:xfrm>
            <a:off x="4707273" y="5166831"/>
            <a:ext cx="1524072" cy="338554"/>
          </a:xfrm>
          <a:prstGeom prst="rect">
            <a:avLst/>
          </a:prstGeom>
          <a:noFill/>
        </p:spPr>
        <p:txBody>
          <a:bodyPr wrap="none" rtlCol="0">
            <a:spAutoFit/>
          </a:bodyPr>
          <a:lstStyle/>
          <a:p>
            <a:r>
              <a:rPr lang="en-US" sz="1600">
                <a:solidFill>
                  <a:schemeClr val="accent5"/>
                </a:solidFill>
              </a:rPr>
              <a:t>Thermal wall BC</a:t>
            </a:r>
          </a:p>
        </p:txBody>
      </p:sp>
      <p:sp>
        <p:nvSpPr>
          <p:cNvPr id="39" name="TextBox 38">
            <a:extLst>
              <a:ext uri="{FF2B5EF4-FFF2-40B4-BE49-F238E27FC236}">
                <a16:creationId xmlns:a16="http://schemas.microsoft.com/office/drawing/2014/main" id="{DF3318BD-F7F7-4972-AE22-2ED22967AFDE}"/>
              </a:ext>
            </a:extLst>
          </p:cNvPr>
          <p:cNvSpPr txBox="1"/>
          <p:nvPr/>
        </p:nvSpPr>
        <p:spPr>
          <a:xfrm>
            <a:off x="8092631" y="5043721"/>
            <a:ext cx="2770432" cy="584775"/>
          </a:xfrm>
          <a:prstGeom prst="rect">
            <a:avLst/>
          </a:prstGeom>
          <a:noFill/>
        </p:spPr>
        <p:txBody>
          <a:bodyPr wrap="square" rtlCol="0">
            <a:spAutoFit/>
          </a:bodyPr>
          <a:lstStyle/>
          <a:p>
            <a:pPr algn="ctr"/>
            <a:r>
              <a:rPr lang="en-US" sz="1600">
                <a:solidFill>
                  <a:schemeClr val="accent5"/>
                </a:solidFill>
              </a:rPr>
              <a:t>Freestream conditions at</a:t>
            </a:r>
          </a:p>
          <a:p>
            <a:pPr algn="ctr"/>
            <a:r>
              <a:rPr lang="en-US" sz="1600">
                <a:solidFill>
                  <a:schemeClr val="accent5"/>
                </a:solidFill>
              </a:rPr>
              <a:t>boundary layer edge</a:t>
            </a:r>
          </a:p>
        </p:txBody>
      </p:sp>
      <p:sp>
        <p:nvSpPr>
          <p:cNvPr id="4" name="Slide Number Placeholder 3">
            <a:extLst>
              <a:ext uri="{FF2B5EF4-FFF2-40B4-BE49-F238E27FC236}">
                <a16:creationId xmlns:a16="http://schemas.microsoft.com/office/drawing/2014/main" id="{A77108F4-44FC-4CCD-909A-E63B73252D8D}"/>
              </a:ext>
            </a:extLst>
          </p:cNvPr>
          <p:cNvSpPr>
            <a:spLocks noGrp="1"/>
          </p:cNvSpPr>
          <p:nvPr>
            <p:ph type="sldNum" sz="quarter" idx="11"/>
          </p:nvPr>
        </p:nvSpPr>
        <p:spPr/>
        <p:txBody>
          <a:bodyPr/>
          <a:lstStyle/>
          <a:p>
            <a:fld id="{F0D23093-2AB0-F74C-B865-1A12A15B650E}" type="slidenum">
              <a:rPr lang="en-US" smtClean="0"/>
              <a:pPr/>
              <a:t>8</a:t>
            </a:fld>
            <a:endParaRPr lang="en-US"/>
          </a:p>
        </p:txBody>
      </p:sp>
    </p:spTree>
    <p:extLst>
      <p:ext uri="{BB962C8B-B14F-4D97-AF65-F5344CB8AC3E}">
        <p14:creationId xmlns:p14="http://schemas.microsoft.com/office/powerpoint/2010/main" val="863436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C9113-8C6F-491B-8E03-B78CA95805F1}"/>
              </a:ext>
            </a:extLst>
          </p:cNvPr>
          <p:cNvSpPr>
            <a:spLocks noGrp="1"/>
          </p:cNvSpPr>
          <p:nvPr>
            <p:ph type="title"/>
          </p:nvPr>
        </p:nvSpPr>
        <p:spPr/>
        <p:txBody>
          <a:bodyPr/>
          <a:lstStyle/>
          <a:p>
            <a:r>
              <a:rPr lang="en-US"/>
              <a:t>Reynolds Analogy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064077B-6ACE-486C-9457-DB1AEB75D94A}"/>
                  </a:ext>
                </a:extLst>
              </p:cNvPr>
              <p:cNvSpPr>
                <a:spLocks noGrp="1"/>
              </p:cNvSpPr>
              <p:nvPr>
                <p:ph type="body" sz="quarter" idx="13"/>
              </p:nvPr>
            </p:nvSpPr>
            <p:spPr>
              <a:xfrm>
                <a:off x="609599" y="1143000"/>
                <a:ext cx="10972799" cy="2514600"/>
              </a:xfrm>
            </p:spPr>
            <p:txBody>
              <a:bodyPr>
                <a:noAutofit/>
              </a:bodyPr>
              <a:lstStyle/>
              <a:p>
                <a:pPr marL="339725" indent="-339725">
                  <a:spcBef>
                    <a:spcPts val="0"/>
                  </a:spcBef>
                  <a:spcAft>
                    <a:spcPts val="0"/>
                  </a:spcAft>
                </a:pPr>
                <a:r>
                  <a:rPr lang="en-US" sz="1800"/>
                  <a:t>It can be noted from the of the governing boundary layer equations that when </a:t>
                </a:r>
                <a14:m>
                  <m:oMath xmlns:m="http://schemas.openxmlformats.org/officeDocument/2006/math">
                    <m:r>
                      <a:rPr lang="en-US" altLang="en-US" sz="1800" i="1" smtClean="0">
                        <a:solidFill>
                          <a:schemeClr val="accent5"/>
                        </a:solidFill>
                        <a:latin typeface="Cambria Math" panose="02040503050406030204" pitchFamily="18" charset="0"/>
                        <a:ea typeface="Cambria Math" panose="02040503050406030204" pitchFamily="18" charset="0"/>
                      </a:rPr>
                      <m:t>𝑃𝑟</m:t>
                    </m:r>
                    <m:r>
                      <a:rPr lang="en-US" altLang="en-US" sz="1800" b="0" i="1" smtClean="0">
                        <a:solidFill>
                          <a:schemeClr val="accent5"/>
                        </a:solidFill>
                        <a:latin typeface="Cambria Math" panose="02040503050406030204" pitchFamily="18" charset="0"/>
                        <a:ea typeface="Cambria Math" panose="02040503050406030204" pitchFamily="18" charset="0"/>
                      </a:rPr>
                      <m:t>=</m:t>
                    </m:r>
                    <m:r>
                      <a:rPr lang="en-US" altLang="en-US" sz="1800" i="1">
                        <a:solidFill>
                          <a:schemeClr val="accent5"/>
                        </a:solidFill>
                        <a:latin typeface="Cambria Math" panose="02040503050406030204" pitchFamily="18" charset="0"/>
                        <a:ea typeface="Cambria Math" panose="02040503050406030204" pitchFamily="18" charset="0"/>
                      </a:rPr>
                      <m:t>1</m:t>
                    </m:r>
                  </m:oMath>
                </a14:m>
                <a:r>
                  <a:rPr lang="en-US" sz="1800"/>
                  <a:t> and pressure gradient is zero, the momentum and energy equations have identical non-dimensional form. This is </a:t>
                </a:r>
                <a:r>
                  <a:rPr lang="en-US" altLang="en-US" sz="1800"/>
                  <a:t>a form of the </a:t>
                </a:r>
                <a:r>
                  <a:rPr lang="en-US" altLang="en-US" sz="1800">
                    <a:solidFill>
                      <a:schemeClr val="accent5"/>
                    </a:solidFill>
                  </a:rPr>
                  <a:t>Reynolds Analogy</a:t>
                </a:r>
                <a:r>
                  <a:rPr lang="en-US" altLang="en-US" sz="1800">
                    <a:solidFill>
                      <a:srgbClr val="1995AD"/>
                    </a:solidFill>
                  </a:rPr>
                  <a:t> </a:t>
                </a:r>
                <a:r>
                  <a:rPr lang="en-US" altLang="en-US" sz="1800"/>
                  <a:t>stating the velocity and temperature profiles have the same shape. </a:t>
                </a:r>
              </a:p>
              <a:p>
                <a:pPr marL="339725" indent="-339725">
                  <a:spcBef>
                    <a:spcPts val="1800"/>
                  </a:spcBef>
                  <a:spcAft>
                    <a:spcPts val="0"/>
                  </a:spcAft>
                </a:pPr>
                <a:r>
                  <a:rPr lang="en-US" altLang="en-US" sz="1800"/>
                  <a:t>While, strictly speaking, valid for </a:t>
                </a:r>
                <a14:m>
                  <m:oMath xmlns:m="http://schemas.openxmlformats.org/officeDocument/2006/math">
                    <m:r>
                      <a:rPr lang="en-US" sz="1800" i="1" smtClean="0">
                        <a:solidFill>
                          <a:schemeClr val="accent5"/>
                        </a:solidFill>
                        <a:latin typeface="Cambria Math" panose="02040503050406030204" pitchFamily="18" charset="0"/>
                        <a:ea typeface="Cambria Math" panose="02040503050406030204" pitchFamily="18" charset="0"/>
                      </a:rPr>
                      <m:t>𝑃𝑟</m:t>
                    </m:r>
                    <m:r>
                      <a:rPr lang="en-US" sz="1800" i="1" smtClean="0">
                        <a:solidFill>
                          <a:schemeClr val="accent5"/>
                        </a:solidFill>
                        <a:latin typeface="Cambria Math" panose="02040503050406030204" pitchFamily="18" charset="0"/>
                        <a:ea typeface="Cambria Math" panose="02040503050406030204" pitchFamily="18" charset="0"/>
                      </a:rPr>
                      <m:t>=1</m:t>
                    </m:r>
                  </m:oMath>
                </a14:m>
                <a:r>
                  <a:rPr lang="en-US" altLang="en-US" sz="1800"/>
                  <a:t> and zero-pressure gradient, it is a good approximation for gases in both laminar and turbulent flows.</a:t>
                </a:r>
              </a:p>
              <a:p>
                <a:pPr marL="339725" indent="-339725">
                  <a:spcBef>
                    <a:spcPts val="1800"/>
                  </a:spcBef>
                  <a:spcAft>
                    <a:spcPts val="0"/>
                  </a:spcAft>
                </a:pPr>
                <a:r>
                  <a:rPr lang="en-US" altLang="en-US" sz="1800"/>
                  <a:t>The Reynolds analogy allows us to relate wall heat flux (in terms of non-dimensional Nusselt number) and skin friction (in terms of non-dimensional skin friction coefficient): </a:t>
                </a:r>
                <a:endParaRPr lang="en-US" sz="1800"/>
              </a:p>
              <a:p>
                <a:pPr marL="0" indent="0">
                  <a:spcBef>
                    <a:spcPts val="0"/>
                  </a:spcBef>
                  <a:spcAft>
                    <a:spcPts val="0"/>
                  </a:spcAft>
                  <a:buNone/>
                </a:pPr>
                <a:endParaRPr lang="en-US" sz="2000">
                  <a:sym typeface="Monotype Sorts" pitchFamily="2" charset="2"/>
                </a:endParaRPr>
              </a:p>
            </p:txBody>
          </p:sp>
        </mc:Choice>
        <mc:Fallback xmlns="">
          <p:sp>
            <p:nvSpPr>
              <p:cNvPr id="3" name="Content Placeholder 2">
                <a:extLst>
                  <a:ext uri="{FF2B5EF4-FFF2-40B4-BE49-F238E27FC236}">
                    <a16:creationId xmlns:a16="http://schemas.microsoft.com/office/drawing/2014/main" id="{F064077B-6ACE-486C-9457-DB1AEB75D94A}"/>
                  </a:ext>
                </a:extLst>
              </p:cNvPr>
              <p:cNvSpPr>
                <a:spLocks noGrp="1" noRot="1" noChangeAspect="1" noMove="1" noResize="1" noEditPoints="1" noAdjustHandles="1" noChangeArrowheads="1" noChangeShapeType="1" noTextEdit="1"/>
              </p:cNvSpPr>
              <p:nvPr>
                <p:ph type="body" sz="quarter" idx="13"/>
              </p:nvPr>
            </p:nvSpPr>
            <p:spPr>
              <a:xfrm>
                <a:off x="609599" y="1143000"/>
                <a:ext cx="10972799" cy="2514600"/>
              </a:xfrm>
              <a:blipFill>
                <a:blip r:embed="rId3"/>
                <a:stretch>
                  <a:fillRect l="-333" t="-2427" r="-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40708A89-010A-4BA5-98D3-56685B8AD6BF}"/>
                  </a:ext>
                </a:extLst>
              </p:cNvPr>
              <p:cNvSpPr/>
              <p:nvPr/>
            </p:nvSpPr>
            <p:spPr>
              <a:xfrm>
                <a:off x="5226354" y="3677309"/>
                <a:ext cx="1739292" cy="628715"/>
              </a:xfrm>
              <a:prstGeom prst="rect">
                <a:avLst/>
              </a:prstGeom>
              <a:solidFill>
                <a:schemeClr val="accent2"/>
              </a:solidFill>
              <a:ln>
                <a:noFill/>
              </a:ln>
              <a:effectLst>
                <a:outerShdw blurRad="63500" sx="102000" sy="102000" algn="ctr" rotWithShape="0">
                  <a:prstClr val="black">
                    <a:alpha val="40000"/>
                  </a:prstClr>
                </a:outerShdw>
              </a:effectLst>
            </p:spPr>
            <p:txBody>
              <a:bodyPr anchor="ctr">
                <a:no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𝑓</m:t>
                          </m:r>
                        </m:sub>
                      </m:sSub>
                      <m:f>
                        <m:fPr>
                          <m:ctrlPr>
                            <a:rPr lang="en-US" i="1">
                              <a:latin typeface="Cambria Math" panose="02040503050406030204" pitchFamily="18" charset="0"/>
                            </a:rPr>
                          </m:ctrlPr>
                        </m:fPr>
                        <m:num>
                          <m:sSub>
                            <m:sSubPr>
                              <m:ctrlPr>
                                <a:rPr lang="en-US" altLang="en-US" i="1">
                                  <a:latin typeface="Cambria Math" panose="02040503050406030204" pitchFamily="18" charset="0"/>
                                </a:rPr>
                              </m:ctrlPr>
                            </m:sSubPr>
                            <m:e>
                              <m:r>
                                <a:rPr lang="en-US" i="1">
                                  <a:latin typeface="Cambria Math" panose="02040503050406030204" pitchFamily="18" charset="0"/>
                                </a:rPr>
                                <m:t>𝑅𝑒</m:t>
                              </m:r>
                            </m:e>
                            <m:sub>
                              <m:r>
                                <a:rPr lang="en-US" altLang="en-US" i="1">
                                  <a:latin typeface="Cambria Math" panose="02040503050406030204" pitchFamily="18" charset="0"/>
                                </a:rPr>
                                <m:t>𝐿</m:t>
                              </m:r>
                            </m:sub>
                          </m:sSub>
                        </m:num>
                        <m:den>
                          <m:r>
                            <a:rPr lang="en-US" i="1">
                              <a:latin typeface="Cambria Math" panose="02040503050406030204" pitchFamily="18" charset="0"/>
                            </a:rPr>
                            <m:t>2</m:t>
                          </m:r>
                        </m:den>
                      </m:f>
                      <m:r>
                        <a:rPr lang="en-US" i="1">
                          <a:latin typeface="Cambria Math" panose="02040503050406030204" pitchFamily="18" charset="0"/>
                        </a:rPr>
                        <m:t>=</m:t>
                      </m:r>
                      <m:r>
                        <a:rPr lang="en-US" i="1">
                          <a:latin typeface="Cambria Math" panose="02040503050406030204" pitchFamily="18" charset="0"/>
                        </a:rPr>
                        <m:t>𝑁𝑢</m:t>
                      </m:r>
                    </m:oMath>
                  </m:oMathPara>
                </a14:m>
                <a:endParaRPr lang="en-US" i="1">
                  <a:latin typeface="Cambria Math" panose="02040503050406030204" pitchFamily="18" charset="0"/>
                </a:endParaRPr>
              </a:p>
            </p:txBody>
          </p:sp>
        </mc:Choice>
        <mc:Fallback xmlns="">
          <p:sp>
            <p:nvSpPr>
              <p:cNvPr id="6" name="Rectangle 5">
                <a:extLst>
                  <a:ext uri="{FF2B5EF4-FFF2-40B4-BE49-F238E27FC236}">
                    <a16:creationId xmlns:a16="http://schemas.microsoft.com/office/drawing/2014/main" id="{40708A89-010A-4BA5-98D3-56685B8AD6BF}"/>
                  </a:ext>
                </a:extLst>
              </p:cNvPr>
              <p:cNvSpPr>
                <a:spLocks noRot="1" noChangeAspect="1" noMove="1" noResize="1" noEditPoints="1" noAdjustHandles="1" noChangeArrowheads="1" noChangeShapeType="1" noTextEdit="1"/>
              </p:cNvSpPr>
              <p:nvPr/>
            </p:nvSpPr>
            <p:spPr>
              <a:xfrm>
                <a:off x="5226354" y="3677309"/>
                <a:ext cx="1739292" cy="628715"/>
              </a:xfrm>
              <a:prstGeom prst="rect">
                <a:avLst/>
              </a:prstGeom>
              <a:blipFill>
                <a:blip r:embed="rId4"/>
                <a:stretch>
                  <a:fillRect/>
                </a:stretch>
              </a:blipFill>
              <a:ln>
                <a:no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4" name="Rectangle 3">
            <a:extLst>
              <a:ext uri="{FF2B5EF4-FFF2-40B4-BE49-F238E27FC236}">
                <a16:creationId xmlns:a16="http://schemas.microsoft.com/office/drawing/2014/main" id="{A546CA11-D978-4895-8119-B78AF658139C}"/>
              </a:ext>
            </a:extLst>
          </p:cNvPr>
          <p:cNvSpPr/>
          <p:nvPr/>
        </p:nvSpPr>
        <p:spPr>
          <a:xfrm>
            <a:off x="7086600" y="3807000"/>
            <a:ext cx="861326" cy="369332"/>
          </a:xfrm>
          <a:prstGeom prst="rect">
            <a:avLst/>
          </a:prstGeom>
        </p:spPr>
        <p:txBody>
          <a:bodyPr wrap="none">
            <a:spAutoFit/>
          </a:bodyPr>
          <a:lstStyle/>
          <a:p>
            <a:r>
              <a:rPr lang="en-US" altLang="en-US"/>
              <a:t>where </a:t>
            </a:r>
            <a:endParaRPr lang="en-US"/>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1938E410-7EB5-4B16-90C5-8120E0029F90}"/>
                  </a:ext>
                </a:extLst>
              </p:cNvPr>
              <p:cNvSpPr/>
              <p:nvPr/>
            </p:nvSpPr>
            <p:spPr>
              <a:xfrm>
                <a:off x="7696871" y="3657600"/>
                <a:ext cx="1828129" cy="6681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accent5"/>
                              </a:solidFill>
                              <a:latin typeface="Cambria Math" panose="02040503050406030204" pitchFamily="18" charset="0"/>
                              <a:ea typeface="Cambria Math" panose="02040503050406030204" pitchFamily="18" charset="0"/>
                            </a:rPr>
                          </m:ctrlPr>
                        </m:sSubPr>
                        <m:e>
                          <m:r>
                            <a:rPr lang="en-US" i="1">
                              <a:solidFill>
                                <a:schemeClr val="accent5"/>
                              </a:solidFill>
                              <a:latin typeface="Cambria Math" panose="02040503050406030204" pitchFamily="18" charset="0"/>
                              <a:ea typeface="Cambria Math" panose="02040503050406030204" pitchFamily="18" charset="0"/>
                            </a:rPr>
                            <m:t>𝐶</m:t>
                          </m:r>
                        </m:e>
                        <m:sub>
                          <m:r>
                            <a:rPr lang="en-US" i="1">
                              <a:solidFill>
                                <a:schemeClr val="accent5"/>
                              </a:solidFill>
                              <a:latin typeface="Cambria Math" panose="02040503050406030204" pitchFamily="18" charset="0"/>
                              <a:ea typeface="Cambria Math" panose="02040503050406030204" pitchFamily="18" charset="0"/>
                            </a:rPr>
                            <m:t>𝑓</m:t>
                          </m:r>
                        </m:sub>
                      </m:sSub>
                      <m:r>
                        <a:rPr lang="en-US" b="0" i="1" smtClean="0">
                          <a:solidFill>
                            <a:schemeClr val="accent5"/>
                          </a:solidFill>
                          <a:latin typeface="Cambria Math" panose="02040503050406030204" pitchFamily="18" charset="0"/>
                          <a:ea typeface="Cambria Math" panose="02040503050406030204" pitchFamily="18" charset="0"/>
                        </a:rPr>
                        <m:t>=</m:t>
                      </m:r>
                      <m:f>
                        <m:fPr>
                          <m:ctrlPr>
                            <a:rPr lang="en-US" i="1">
                              <a:solidFill>
                                <a:schemeClr val="accent5"/>
                              </a:solidFill>
                              <a:latin typeface="Cambria Math" panose="02040503050406030204" pitchFamily="18" charset="0"/>
                              <a:ea typeface="Cambria Math" panose="02040503050406030204" pitchFamily="18" charset="0"/>
                            </a:rPr>
                          </m:ctrlPr>
                        </m:fPr>
                        <m:num>
                          <m:r>
                            <a:rPr lang="en-US" altLang="en-US" b="0" i="1" smtClean="0">
                              <a:solidFill>
                                <a:schemeClr val="accent5"/>
                              </a:solidFill>
                              <a:latin typeface="Cambria Math" panose="02040503050406030204" pitchFamily="18" charset="0"/>
                              <a:ea typeface="Cambria Math" panose="02040503050406030204" pitchFamily="18" charset="0"/>
                            </a:rPr>
                            <m:t>2</m:t>
                          </m:r>
                        </m:num>
                        <m:den>
                          <m:sSub>
                            <m:sSubPr>
                              <m:ctrlPr>
                                <a:rPr lang="en-US" altLang="en-US" i="1">
                                  <a:solidFill>
                                    <a:schemeClr val="accent5"/>
                                  </a:solidFill>
                                  <a:latin typeface="Cambria Math" panose="02040503050406030204" pitchFamily="18" charset="0"/>
                                  <a:ea typeface="Cambria Math" panose="02040503050406030204" pitchFamily="18" charset="0"/>
                                </a:rPr>
                              </m:ctrlPr>
                            </m:sSubPr>
                            <m:e>
                              <m:r>
                                <a:rPr lang="en-US">
                                  <a:solidFill>
                                    <a:schemeClr val="accent5"/>
                                  </a:solidFill>
                                  <a:latin typeface="Cambria Math" panose="02040503050406030204" pitchFamily="18" charset="0"/>
                                  <a:ea typeface="Cambria Math" panose="02040503050406030204" pitchFamily="18" charset="0"/>
                                </a:rPr>
                                <m:t>𝑅𝑒</m:t>
                              </m:r>
                            </m:e>
                            <m:sub>
                              <m:r>
                                <a:rPr lang="en-US" altLang="en-US">
                                  <a:solidFill>
                                    <a:schemeClr val="accent5"/>
                                  </a:solidFill>
                                  <a:latin typeface="Cambria Math" panose="02040503050406030204" pitchFamily="18" charset="0"/>
                                  <a:ea typeface="Cambria Math" panose="02040503050406030204" pitchFamily="18" charset="0"/>
                                </a:rPr>
                                <m:t>𝐿</m:t>
                              </m:r>
                            </m:sub>
                          </m:sSub>
                        </m:den>
                      </m:f>
                      <m:f>
                        <m:fPr>
                          <m:ctrlPr>
                            <a:rPr lang="en-US" i="1" dirty="0" smtClean="0">
                              <a:solidFill>
                                <a:schemeClr val="accent5"/>
                              </a:solidFill>
                              <a:latin typeface="Cambria Math" panose="02040503050406030204" pitchFamily="18" charset="0"/>
                              <a:ea typeface="Cambria Math" panose="02040503050406030204" pitchFamily="18" charset="0"/>
                            </a:rPr>
                          </m:ctrlPr>
                        </m:fPr>
                        <m:num>
                          <m:r>
                            <a:rPr lang="en-US" dirty="0">
                              <a:solidFill>
                                <a:schemeClr val="accent5"/>
                              </a:solidFill>
                              <a:latin typeface="Cambria Math" panose="02040503050406030204" pitchFamily="18" charset="0"/>
                              <a:ea typeface="Cambria Math" panose="02040503050406030204" pitchFamily="18" charset="0"/>
                            </a:rPr>
                            <m:t>𝜕</m:t>
                          </m:r>
                          <m:sSup>
                            <m:sSupPr>
                              <m:ctrlPr>
                                <a:rPr lang="en-US" i="1" dirty="0">
                                  <a:solidFill>
                                    <a:schemeClr val="accent5"/>
                                  </a:solidFill>
                                  <a:latin typeface="Cambria Math" panose="02040503050406030204" pitchFamily="18" charset="0"/>
                                  <a:ea typeface="Cambria Math" panose="02040503050406030204" pitchFamily="18" charset="0"/>
                                </a:rPr>
                              </m:ctrlPr>
                            </m:sSupPr>
                            <m:e>
                              <m:r>
                                <a:rPr lang="en-US" b="0" i="1" dirty="0" smtClean="0">
                                  <a:solidFill>
                                    <a:schemeClr val="accent5"/>
                                  </a:solidFill>
                                  <a:latin typeface="Cambria Math" panose="02040503050406030204" pitchFamily="18" charset="0"/>
                                  <a:ea typeface="Cambria Math" panose="02040503050406030204" pitchFamily="18" charset="0"/>
                                </a:rPr>
                                <m:t>𝑢</m:t>
                              </m:r>
                            </m:e>
                            <m:sup>
                              <m:r>
                                <a:rPr lang="en-US" dirty="0">
                                  <a:solidFill>
                                    <a:schemeClr val="accent5"/>
                                  </a:solidFill>
                                  <a:latin typeface="Cambria Math" panose="02040503050406030204" pitchFamily="18" charset="0"/>
                                  <a:ea typeface="Cambria Math" panose="02040503050406030204" pitchFamily="18" charset="0"/>
                                </a:rPr>
                                <m:t>∗</m:t>
                              </m:r>
                            </m:sup>
                          </m:sSup>
                        </m:num>
                        <m:den>
                          <m:r>
                            <a:rPr lang="en-US" dirty="0">
                              <a:solidFill>
                                <a:schemeClr val="accent5"/>
                              </a:solidFill>
                              <a:latin typeface="Cambria Math" panose="02040503050406030204" pitchFamily="18" charset="0"/>
                              <a:ea typeface="Cambria Math" panose="02040503050406030204" pitchFamily="18" charset="0"/>
                            </a:rPr>
                            <m:t>𝜕</m:t>
                          </m:r>
                          <m:sSup>
                            <m:sSupPr>
                              <m:ctrlPr>
                                <a:rPr lang="en-US" i="1" dirty="0">
                                  <a:solidFill>
                                    <a:schemeClr val="accent5"/>
                                  </a:solidFill>
                                  <a:latin typeface="Cambria Math" panose="02040503050406030204" pitchFamily="18" charset="0"/>
                                  <a:ea typeface="Cambria Math" panose="02040503050406030204" pitchFamily="18" charset="0"/>
                                </a:rPr>
                              </m:ctrlPr>
                            </m:sSupPr>
                            <m:e>
                              <m:r>
                                <a:rPr lang="en-US" dirty="0">
                                  <a:solidFill>
                                    <a:schemeClr val="accent5"/>
                                  </a:solidFill>
                                  <a:latin typeface="Cambria Math" panose="02040503050406030204" pitchFamily="18" charset="0"/>
                                  <a:ea typeface="Cambria Math" panose="02040503050406030204" pitchFamily="18" charset="0"/>
                                </a:rPr>
                                <m:t>𝑦</m:t>
                              </m:r>
                            </m:e>
                            <m:sup>
                              <m:r>
                                <a:rPr lang="en-US" dirty="0">
                                  <a:solidFill>
                                    <a:schemeClr val="accent5"/>
                                  </a:solidFill>
                                  <a:latin typeface="Cambria Math" panose="02040503050406030204" pitchFamily="18" charset="0"/>
                                  <a:ea typeface="Cambria Math" panose="02040503050406030204" pitchFamily="18" charset="0"/>
                                </a:rPr>
                                <m:t>∗</m:t>
                              </m:r>
                            </m:sup>
                          </m:sSup>
                        </m:den>
                      </m:f>
                      <m:d>
                        <m:dPr>
                          <m:begChr m:val="|"/>
                          <m:endChr m:val=""/>
                          <m:ctrlPr>
                            <a:rPr lang="en-US" i="1" dirty="0">
                              <a:solidFill>
                                <a:schemeClr val="accent5"/>
                              </a:solidFill>
                              <a:latin typeface="Cambria Math" panose="02040503050406030204" pitchFamily="18" charset="0"/>
                              <a:ea typeface="Cambria Math" panose="02040503050406030204" pitchFamily="18" charset="0"/>
                            </a:rPr>
                          </m:ctrlPr>
                        </m:dPr>
                        <m:e>
                          <m:m>
                            <m:mPr>
                              <m:mcs>
                                <m:mc>
                                  <m:mcPr>
                                    <m:count m:val="1"/>
                                    <m:mcJc m:val="center"/>
                                  </m:mcPr>
                                </m:mc>
                              </m:mcs>
                              <m:ctrlPr>
                                <a:rPr lang="en-US" i="1" dirty="0">
                                  <a:solidFill>
                                    <a:schemeClr val="accent5"/>
                                  </a:solidFill>
                                  <a:latin typeface="Cambria Math" panose="02040503050406030204" pitchFamily="18" charset="0"/>
                                  <a:ea typeface="Cambria Math" panose="02040503050406030204" pitchFamily="18" charset="0"/>
                                </a:rPr>
                              </m:ctrlPr>
                            </m:mPr>
                            <m:mr>
                              <m:e>
                                <m:r>
                                  <m:rPr>
                                    <m:brk m:alnAt="7"/>
                                  </m:rPr>
                                  <a:rPr lang="en-US" dirty="0">
                                    <a:solidFill>
                                      <a:schemeClr val="accent5"/>
                                    </a:solidFill>
                                    <a:latin typeface="Cambria Math" panose="02040503050406030204" pitchFamily="18" charset="0"/>
                                    <a:ea typeface="Cambria Math" panose="02040503050406030204" pitchFamily="18" charset="0"/>
                                  </a:rPr>
                                  <m:t> </m:t>
                                </m:r>
                              </m:e>
                            </m:mr>
                            <m:mr>
                              <m:e>
                                <m:r>
                                  <a:rPr lang="en-US" i="1" dirty="0">
                                    <a:solidFill>
                                      <a:schemeClr val="accent5"/>
                                    </a:solidFill>
                                    <a:latin typeface="Cambria Math" panose="02040503050406030204" pitchFamily="18" charset="0"/>
                                    <a:ea typeface="Cambria Math" panose="02040503050406030204" pitchFamily="18" charset="0"/>
                                  </a:rPr>
                                  <m:t>𝑤</m:t>
                                </m:r>
                              </m:e>
                            </m:mr>
                          </m:m>
                        </m:e>
                      </m:d>
                    </m:oMath>
                  </m:oMathPara>
                </a14:m>
                <a:endParaRPr lang="en-US" dirty="0">
                  <a:solidFill>
                    <a:schemeClr val="accent5"/>
                  </a:solidFill>
                </a:endParaRPr>
              </a:p>
            </p:txBody>
          </p:sp>
        </mc:Choice>
        <mc:Fallback xmlns="">
          <p:sp>
            <p:nvSpPr>
              <p:cNvPr id="5" name="Rectangle 4">
                <a:extLst>
                  <a:ext uri="{FF2B5EF4-FFF2-40B4-BE49-F238E27FC236}">
                    <a16:creationId xmlns:a16="http://schemas.microsoft.com/office/drawing/2014/main" id="{1938E410-7EB5-4B16-90C5-8120E0029F90}"/>
                  </a:ext>
                </a:extLst>
              </p:cNvPr>
              <p:cNvSpPr>
                <a:spLocks noRot="1" noChangeAspect="1" noMove="1" noResize="1" noEditPoints="1" noAdjustHandles="1" noChangeArrowheads="1" noChangeShapeType="1" noTextEdit="1"/>
              </p:cNvSpPr>
              <p:nvPr/>
            </p:nvSpPr>
            <p:spPr>
              <a:xfrm>
                <a:off x="7696871" y="3657600"/>
                <a:ext cx="1828129" cy="668132"/>
              </a:xfrm>
              <a:prstGeom prst="rect">
                <a:avLst/>
              </a:prstGeom>
              <a:blipFill>
                <a:blip r:embed="rId5"/>
                <a:stretch>
                  <a:fillRect/>
                </a:stretch>
              </a:blipFill>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43189D9A-1392-4ED0-984A-E1CA247B5A76}"/>
              </a:ext>
            </a:extLst>
          </p:cNvPr>
          <p:cNvSpPr>
            <a:spLocks noGrp="1"/>
          </p:cNvSpPr>
          <p:nvPr>
            <p:ph type="sldNum" sz="quarter" idx="11"/>
          </p:nvPr>
        </p:nvSpPr>
        <p:spPr/>
        <p:txBody>
          <a:bodyPr/>
          <a:lstStyle/>
          <a:p>
            <a:fld id="{F0D23093-2AB0-F74C-B865-1A12A15B650E}" type="slidenum">
              <a:rPr lang="en-US" smtClean="0"/>
              <a:pPr/>
              <a:t>9</a:t>
            </a:fld>
            <a:endParaRPr lang="en-US"/>
          </a:p>
        </p:txBody>
      </p:sp>
      <p:sp>
        <p:nvSpPr>
          <p:cNvPr id="8" name="Content Placeholder 2">
            <a:extLst>
              <a:ext uri="{FF2B5EF4-FFF2-40B4-BE49-F238E27FC236}">
                <a16:creationId xmlns:a16="http://schemas.microsoft.com/office/drawing/2014/main" id="{1B8FD7D8-7028-4C76-81AE-3D566D21FCA7}"/>
              </a:ext>
            </a:extLst>
          </p:cNvPr>
          <p:cNvSpPr txBox="1">
            <a:spLocks/>
          </p:cNvSpPr>
          <p:nvPr/>
        </p:nvSpPr>
        <p:spPr>
          <a:xfrm>
            <a:off x="609599" y="4705565"/>
            <a:ext cx="10972799" cy="933235"/>
          </a:xfrm>
          <a:prstGeom prst="rect">
            <a:avLst/>
          </a:prstGeom>
        </p:spPr>
        <p:txBody>
          <a:bodyPr vert="horz" lIns="91440" tIns="45720" rIns="91440" bIns="45720" rtlCol="0">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800">
                <a:sym typeface="Monotype Sorts" pitchFamily="2" charset="2"/>
              </a:rPr>
              <a:t>The significance of this relationship lies in the fact that, for a known velocity field, it provides an estimate for the Nusselt number (or heat transfer coefficient) for the flow.</a:t>
            </a:r>
          </a:p>
        </p:txBody>
      </p:sp>
    </p:spTree>
    <p:extLst>
      <p:ext uri="{BB962C8B-B14F-4D97-AF65-F5344CB8AC3E}">
        <p14:creationId xmlns:p14="http://schemas.microsoft.com/office/powerpoint/2010/main" val="17984289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Ansys - Slide Master">
  <a:themeElements>
    <a:clrScheme name="Ansys Color Theme - 2020">
      <a:dk1>
        <a:srgbClr val="000000"/>
      </a:dk1>
      <a:lt1>
        <a:srgbClr val="FFFFFF"/>
      </a:lt1>
      <a:dk2>
        <a:srgbClr val="898A8D"/>
      </a:dk2>
      <a:lt2>
        <a:srgbClr val="FFFFFF"/>
      </a:lt2>
      <a:accent1>
        <a:srgbClr val="FFB71B"/>
      </a:accent1>
      <a:accent2>
        <a:srgbClr val="D9D8D6"/>
      </a:accent2>
      <a:accent3>
        <a:srgbClr val="898A8D"/>
      </a:accent3>
      <a:accent4>
        <a:srgbClr val="444446"/>
      </a:accent4>
      <a:accent5>
        <a:srgbClr val="D29100"/>
      </a:accent5>
      <a:accent6>
        <a:srgbClr val="F9DD42"/>
      </a:accent6>
      <a:hlink>
        <a:srgbClr val="FFB71B"/>
      </a:hlink>
      <a:folHlink>
        <a:srgbClr val="898A8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3 AER Fluent PowerPoint Template  -  Read-Only" id="{6EDD2BF5-AB26-496C-937E-48F0C62A2D93}" vid="{7E49C6C7-E03A-4D5A-901B-50E0B766A4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F11F15CCDA16C44AB1AFF6EA8F76A1A" ma:contentTypeVersion="4" ma:contentTypeDescription="Create a new document." ma:contentTypeScope="" ma:versionID="d752d88f6e15926aeafc7e1273366542">
  <xsd:schema xmlns:xsd="http://www.w3.org/2001/XMLSchema" xmlns:xs="http://www.w3.org/2001/XMLSchema" xmlns:p="http://schemas.microsoft.com/office/2006/metadata/properties" xmlns:ns2="4486bbf1-55fc-49d2-af7e-ec287a4789b3" targetNamespace="http://schemas.microsoft.com/office/2006/metadata/properties" ma:root="true" ma:fieldsID="eec12d9aca73fdae2aa434908dafe120" ns2:_="">
    <xsd:import namespace="4486bbf1-55fc-49d2-af7e-ec287a4789b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86bbf1-55fc-49d2-af7e-ec287a4789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5FE876-BBFA-4E5E-8653-4E4CAC43203B}">
  <ds:schemaRefs>
    <ds:schemaRef ds:uri="http://schemas.microsoft.com/sharepoint/v3/contenttype/forms"/>
  </ds:schemaRefs>
</ds:datastoreItem>
</file>

<file path=customXml/itemProps2.xml><?xml version="1.0" encoding="utf-8"?>
<ds:datastoreItem xmlns:ds="http://schemas.openxmlformats.org/officeDocument/2006/customXml" ds:itemID="{AC54582C-3F01-4F8D-9460-F0A670A527E2}">
  <ds:schemaRefs>
    <ds:schemaRef ds:uri="http://schemas.microsoft.com/office/2006/documentManagement/types"/>
    <ds:schemaRef ds:uri="ef833346-f83e-40f5-a0e1-5788cb232001"/>
    <ds:schemaRef ds:uri="http://purl.org/dc/elements/1.1/"/>
    <ds:schemaRef ds:uri="http://schemas.microsoft.com/office/infopath/2007/PartnerControls"/>
    <ds:schemaRef ds:uri="http://purl.org/dc/terms/"/>
    <ds:schemaRef ds:uri="http://schemas.openxmlformats.org/package/2006/metadata/core-properties"/>
    <ds:schemaRef ds:uri="http://www.w3.org/XML/1998/namespace"/>
    <ds:schemaRef ds:uri="7f20fa63-e241-4761-94ba-32b364e68bb9"/>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DDFA53D3-C218-4FBF-9050-B806120142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86bbf1-55fc-49d2-af7e-ec287a4789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4c6ce67-15b8-4eff-80e9-52da8be89706}" enabled="0" method="" siteId="{34c6ce67-15b8-4eff-80e9-52da8be89706}" removed="1"/>
</clbl:labelList>
</file>

<file path=docProps/app.xml><?xml version="1.0" encoding="utf-8"?>
<Properties xmlns="http://schemas.openxmlformats.org/officeDocument/2006/extended-properties" xmlns:vt="http://schemas.openxmlformats.org/officeDocument/2006/docPropsVTypes">
  <Template>2023 AER Fluent PowerPoint Template</Template>
  <TotalTime>17</TotalTime>
  <Words>2905</Words>
  <Application>Microsoft Office PowerPoint</Application>
  <PresentationFormat>Widescreen</PresentationFormat>
  <Paragraphs>219</Paragraphs>
  <Slides>16</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Wingdings</vt:lpstr>
      <vt:lpstr>Arial</vt:lpstr>
      <vt:lpstr>Symbol</vt:lpstr>
      <vt:lpstr>Segoe UI Semibold</vt:lpstr>
      <vt:lpstr>Courier New</vt:lpstr>
      <vt:lpstr>Cambria Math</vt:lpstr>
      <vt:lpstr>Calibri</vt:lpstr>
      <vt:lpstr>Ansys - Slide Master</vt:lpstr>
      <vt:lpstr>PowerPoint Presentation</vt:lpstr>
      <vt:lpstr>Velocity and Thermal Boundary Layers</vt:lpstr>
      <vt:lpstr>Thermal Boundary Layers</vt:lpstr>
      <vt:lpstr>Laminar Boundary Layer Approximations </vt:lpstr>
      <vt:lpstr>Laminar Boundary Layer Approximations </vt:lpstr>
      <vt:lpstr>Non-Dimensional Boundary Layer Equations </vt:lpstr>
      <vt:lpstr>Physical Interpretation of Non-Dimensional Parameters</vt:lpstr>
      <vt:lpstr>Boundary Conditions</vt:lpstr>
      <vt:lpstr>Reynolds Analogy</vt:lpstr>
      <vt:lpstr>Reynolds Analogy</vt:lpstr>
      <vt:lpstr>Turbulent Boundary Layer Equations</vt:lpstr>
      <vt:lpstr>Turbulent Boundary Layer Equations</vt:lpstr>
      <vt:lpstr>Turbulent Boundary Layer Equations</vt:lpstr>
      <vt:lpstr>Summary</vt:lpstr>
      <vt:lpstr>What have we covered…What’s next?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Cara Fox</dc:creator>
  <cp:lastModifiedBy>Kaitlin Tyler</cp:lastModifiedBy>
  <cp:revision>1</cp:revision>
  <dcterms:created xsi:type="dcterms:W3CDTF">2023-07-02T19:33:49Z</dcterms:created>
  <dcterms:modified xsi:type="dcterms:W3CDTF">2023-07-18T16:42:57Z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0x0101006F11F15CCDA16C44AB1AFF6EA8F76A1A</vt:lpwstr>
  </property>
</Properties>
</file>