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Lst>
  <p:notesMasterIdLst>
    <p:notesMasterId r:id="rId22"/>
  </p:notesMasterIdLst>
  <p:sldIdLst>
    <p:sldId id="256" r:id="rId5"/>
    <p:sldId id="259" r:id="rId6"/>
    <p:sldId id="260" r:id="rId7"/>
    <p:sldId id="261" r:id="rId8"/>
    <p:sldId id="262" r:id="rId9"/>
    <p:sldId id="264" r:id="rId10"/>
    <p:sldId id="266" r:id="rId11"/>
    <p:sldId id="267" r:id="rId12"/>
    <p:sldId id="268" r:id="rId13"/>
    <p:sldId id="269" r:id="rId14"/>
    <p:sldId id="271" r:id="rId15"/>
    <p:sldId id="273" r:id="rId16"/>
    <p:sldId id="274" r:id="rId17"/>
    <p:sldId id="275" r:id="rId18"/>
    <p:sldId id="276" r:id="rId19"/>
    <p:sldId id="810" r:id="rId20"/>
    <p:sldId id="258" r:id="rId21"/>
  </p:sldIdLst>
  <p:sldSz cx="12192000" cy="6858000"/>
  <p:notesSz cx="6858000" cy="9144000"/>
  <p:embeddedFontLst>
    <p:embeddedFont>
      <p:font typeface="Calibri" panose="020F0502020204030204" pitchFamily="34" charset="0"/>
      <p:regular r:id="rId23"/>
      <p:bold r:id="rId24"/>
      <p:italic r:id="rId25"/>
      <p:boldItalic r:id="rId26"/>
    </p:embeddedFont>
    <p:embeddedFont>
      <p:font typeface="Cambria Math" panose="02040503050406030204" pitchFamily="18" charset="0"/>
      <p:regular r:id="rId27"/>
    </p:embeddedFont>
    <p:embeddedFont>
      <p:font typeface="Segoe UI" panose="020B0502040204020203" pitchFamily="34" charset="0"/>
      <p:regular r:id="rId28"/>
      <p:bold r:id="rId29"/>
      <p:italic r:id="rId30"/>
      <p:boldItalic r:id="rId3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71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14" autoAdjust="0"/>
    <p:restoredTop sz="73592" autoAdjust="0"/>
  </p:normalViewPr>
  <p:slideViewPr>
    <p:cSldViewPr showGuides="1">
      <p:cViewPr varScale="1">
        <p:scale>
          <a:sx n="121" d="100"/>
          <a:sy n="121" d="100"/>
        </p:scale>
        <p:origin x="1824" y="72"/>
      </p:cViewPr>
      <p:guideLst>
        <p:guide orient="horz" pos="2160"/>
        <p:guide pos="3840"/>
      </p:guideLst>
    </p:cSldViewPr>
  </p:slideViewPr>
  <p:notesTextViewPr>
    <p:cViewPr>
      <p:scale>
        <a:sx n="1" d="1"/>
        <a:sy n="1" d="1"/>
      </p:scale>
      <p:origin x="0" y="0"/>
    </p:cViewPr>
  </p:notesTextViewPr>
  <p:sorterViewPr>
    <p:cViewPr>
      <p:scale>
        <a:sx n="100" d="100"/>
        <a:sy n="100" d="100"/>
      </p:scale>
      <p:origin x="0" y="-284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4.fntdata"/><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3.fntdata"/><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7.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2.fntdata"/><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1.fntdata"/><Relationship Id="rId28" Type="http://schemas.openxmlformats.org/officeDocument/2006/relationships/font" Target="fonts/font6.fntdata"/><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9.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tableStyles" Target="tableStyle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a Fox" userId="e0a3fdeb-7d95-4a88-aad7-5b7a7270ac1b" providerId="ADAL" clId="{10E1D079-65A6-4E2F-B561-631BAE52CE43}"/>
    <pc:docChg chg="custSel addSld delSld modSld">
      <pc:chgData name="Cara Fox" userId="e0a3fdeb-7d95-4a88-aad7-5b7a7270ac1b" providerId="ADAL" clId="{10E1D079-65A6-4E2F-B561-631BAE52CE43}" dt="2023-07-03T08:38:56.228" v="38" actId="20577"/>
      <pc:docMkLst>
        <pc:docMk/>
      </pc:docMkLst>
      <pc:sldChg chg="modSp mod">
        <pc:chgData name="Cara Fox" userId="e0a3fdeb-7d95-4a88-aad7-5b7a7270ac1b" providerId="ADAL" clId="{10E1D079-65A6-4E2F-B561-631BAE52CE43}" dt="2023-07-03T08:23:41.961" v="29" actId="27636"/>
        <pc:sldMkLst>
          <pc:docMk/>
          <pc:sldMk cId="3207685698" sldId="256"/>
        </pc:sldMkLst>
        <pc:spChg chg="mod">
          <ac:chgData name="Cara Fox" userId="e0a3fdeb-7d95-4a88-aad7-5b7a7270ac1b" providerId="ADAL" clId="{10E1D079-65A6-4E2F-B561-631BAE52CE43}" dt="2023-07-03T08:23:41.961" v="29" actId="27636"/>
          <ac:spMkLst>
            <pc:docMk/>
            <pc:sldMk cId="3207685698" sldId="256"/>
            <ac:spMk id="2" creationId="{AE2C3BA5-6E5F-4798-87B7-B8DFFB97930D}"/>
          </ac:spMkLst>
        </pc:spChg>
      </pc:sldChg>
      <pc:sldChg chg="del">
        <pc:chgData name="Cara Fox" userId="e0a3fdeb-7d95-4a88-aad7-5b7a7270ac1b" providerId="ADAL" clId="{10E1D079-65A6-4E2F-B561-631BAE52CE43}" dt="2023-07-03T08:23:55.022" v="31" actId="47"/>
        <pc:sldMkLst>
          <pc:docMk/>
          <pc:sldMk cId="3141553687" sldId="257"/>
        </pc:sldMkLst>
      </pc:sldChg>
      <pc:sldChg chg="add">
        <pc:chgData name="Cara Fox" userId="e0a3fdeb-7d95-4a88-aad7-5b7a7270ac1b" providerId="ADAL" clId="{10E1D079-65A6-4E2F-B561-631BAE52CE43}" dt="2023-07-03T08:23:52.735" v="30"/>
        <pc:sldMkLst>
          <pc:docMk/>
          <pc:sldMk cId="1555087269" sldId="259"/>
        </pc:sldMkLst>
      </pc:sldChg>
      <pc:sldChg chg="add">
        <pc:chgData name="Cara Fox" userId="e0a3fdeb-7d95-4a88-aad7-5b7a7270ac1b" providerId="ADAL" clId="{10E1D079-65A6-4E2F-B561-631BAE52CE43}" dt="2023-07-03T08:23:52.735" v="30"/>
        <pc:sldMkLst>
          <pc:docMk/>
          <pc:sldMk cId="1517086007" sldId="260"/>
        </pc:sldMkLst>
      </pc:sldChg>
      <pc:sldChg chg="add">
        <pc:chgData name="Cara Fox" userId="e0a3fdeb-7d95-4a88-aad7-5b7a7270ac1b" providerId="ADAL" clId="{10E1D079-65A6-4E2F-B561-631BAE52CE43}" dt="2023-07-03T08:23:52.735" v="30"/>
        <pc:sldMkLst>
          <pc:docMk/>
          <pc:sldMk cId="364063989" sldId="261"/>
        </pc:sldMkLst>
      </pc:sldChg>
      <pc:sldChg chg="add">
        <pc:chgData name="Cara Fox" userId="e0a3fdeb-7d95-4a88-aad7-5b7a7270ac1b" providerId="ADAL" clId="{10E1D079-65A6-4E2F-B561-631BAE52CE43}" dt="2023-07-03T08:23:52.735" v="30"/>
        <pc:sldMkLst>
          <pc:docMk/>
          <pc:sldMk cId="4194087437" sldId="262"/>
        </pc:sldMkLst>
      </pc:sldChg>
      <pc:sldChg chg="add">
        <pc:chgData name="Cara Fox" userId="e0a3fdeb-7d95-4a88-aad7-5b7a7270ac1b" providerId="ADAL" clId="{10E1D079-65A6-4E2F-B561-631BAE52CE43}" dt="2023-07-03T08:23:52.735" v="30"/>
        <pc:sldMkLst>
          <pc:docMk/>
          <pc:sldMk cId="1946292420" sldId="264"/>
        </pc:sldMkLst>
      </pc:sldChg>
      <pc:sldChg chg="add">
        <pc:chgData name="Cara Fox" userId="e0a3fdeb-7d95-4a88-aad7-5b7a7270ac1b" providerId="ADAL" clId="{10E1D079-65A6-4E2F-B561-631BAE52CE43}" dt="2023-07-03T08:23:52.735" v="30"/>
        <pc:sldMkLst>
          <pc:docMk/>
          <pc:sldMk cId="3289593531" sldId="266"/>
        </pc:sldMkLst>
      </pc:sldChg>
      <pc:sldChg chg="add">
        <pc:chgData name="Cara Fox" userId="e0a3fdeb-7d95-4a88-aad7-5b7a7270ac1b" providerId="ADAL" clId="{10E1D079-65A6-4E2F-B561-631BAE52CE43}" dt="2023-07-03T08:23:52.735" v="30"/>
        <pc:sldMkLst>
          <pc:docMk/>
          <pc:sldMk cId="939692552" sldId="267"/>
        </pc:sldMkLst>
      </pc:sldChg>
      <pc:sldChg chg="add">
        <pc:chgData name="Cara Fox" userId="e0a3fdeb-7d95-4a88-aad7-5b7a7270ac1b" providerId="ADAL" clId="{10E1D079-65A6-4E2F-B561-631BAE52CE43}" dt="2023-07-03T08:23:52.735" v="30"/>
        <pc:sldMkLst>
          <pc:docMk/>
          <pc:sldMk cId="2406870936" sldId="268"/>
        </pc:sldMkLst>
      </pc:sldChg>
      <pc:sldChg chg="add">
        <pc:chgData name="Cara Fox" userId="e0a3fdeb-7d95-4a88-aad7-5b7a7270ac1b" providerId="ADAL" clId="{10E1D079-65A6-4E2F-B561-631BAE52CE43}" dt="2023-07-03T08:23:52.735" v="30"/>
        <pc:sldMkLst>
          <pc:docMk/>
          <pc:sldMk cId="3797295198" sldId="269"/>
        </pc:sldMkLst>
      </pc:sldChg>
      <pc:sldChg chg="add">
        <pc:chgData name="Cara Fox" userId="e0a3fdeb-7d95-4a88-aad7-5b7a7270ac1b" providerId="ADAL" clId="{10E1D079-65A6-4E2F-B561-631BAE52CE43}" dt="2023-07-03T08:23:52.735" v="30"/>
        <pc:sldMkLst>
          <pc:docMk/>
          <pc:sldMk cId="1930560961" sldId="271"/>
        </pc:sldMkLst>
      </pc:sldChg>
      <pc:sldChg chg="add">
        <pc:chgData name="Cara Fox" userId="e0a3fdeb-7d95-4a88-aad7-5b7a7270ac1b" providerId="ADAL" clId="{10E1D079-65A6-4E2F-B561-631BAE52CE43}" dt="2023-07-03T08:23:52.735" v="30"/>
        <pc:sldMkLst>
          <pc:docMk/>
          <pc:sldMk cId="2442361448" sldId="273"/>
        </pc:sldMkLst>
      </pc:sldChg>
      <pc:sldChg chg="add">
        <pc:chgData name="Cara Fox" userId="e0a3fdeb-7d95-4a88-aad7-5b7a7270ac1b" providerId="ADAL" clId="{10E1D079-65A6-4E2F-B561-631BAE52CE43}" dt="2023-07-03T08:23:52.735" v="30"/>
        <pc:sldMkLst>
          <pc:docMk/>
          <pc:sldMk cId="1187225599" sldId="274"/>
        </pc:sldMkLst>
      </pc:sldChg>
      <pc:sldChg chg="add">
        <pc:chgData name="Cara Fox" userId="e0a3fdeb-7d95-4a88-aad7-5b7a7270ac1b" providerId="ADAL" clId="{10E1D079-65A6-4E2F-B561-631BAE52CE43}" dt="2023-07-03T08:23:52.735" v="30"/>
        <pc:sldMkLst>
          <pc:docMk/>
          <pc:sldMk cId="931661512" sldId="275"/>
        </pc:sldMkLst>
      </pc:sldChg>
      <pc:sldChg chg="add">
        <pc:chgData name="Cara Fox" userId="e0a3fdeb-7d95-4a88-aad7-5b7a7270ac1b" providerId="ADAL" clId="{10E1D079-65A6-4E2F-B561-631BAE52CE43}" dt="2023-07-03T08:23:52.735" v="30"/>
        <pc:sldMkLst>
          <pc:docMk/>
          <pc:sldMk cId="3472881937" sldId="276"/>
        </pc:sldMkLst>
      </pc:sldChg>
      <pc:sldChg chg="modSp add mod">
        <pc:chgData name="Cara Fox" userId="e0a3fdeb-7d95-4a88-aad7-5b7a7270ac1b" providerId="ADAL" clId="{10E1D079-65A6-4E2F-B561-631BAE52CE43}" dt="2023-07-03T08:38:56.228" v="38" actId="20577"/>
        <pc:sldMkLst>
          <pc:docMk/>
          <pc:sldMk cId="972702304" sldId="810"/>
        </pc:sldMkLst>
        <pc:spChg chg="mod">
          <ac:chgData name="Cara Fox" userId="e0a3fdeb-7d95-4a88-aad7-5b7a7270ac1b" providerId="ADAL" clId="{10E1D079-65A6-4E2F-B561-631BAE52CE43}" dt="2023-07-03T08:38:56.228" v="38" actId="20577"/>
          <ac:spMkLst>
            <pc:docMk/>
            <pc:sldMk cId="972702304" sldId="810"/>
            <ac:spMk id="3" creationId="{E07A6DD7-6545-C2EB-DED8-2BD0E13A54E9}"/>
          </ac:spMkLst>
        </pc:spChg>
        <pc:spChg chg="mod">
          <ac:chgData name="Cara Fox" userId="e0a3fdeb-7d95-4a88-aad7-5b7a7270ac1b" providerId="ADAL" clId="{10E1D079-65A6-4E2F-B561-631BAE52CE43}" dt="2023-07-03T08:38:52.251" v="33" actId="20578"/>
          <ac:spMkLst>
            <pc:docMk/>
            <pc:sldMk cId="972702304" sldId="810"/>
            <ac:spMk id="4" creationId="{5D3C32EF-0463-EC7C-F6E1-028064B573F4}"/>
          </ac:spMkLst>
        </pc:spChg>
      </pc:sldChg>
    </pc:docChg>
  </pc:docChgLst>
  <pc:docChgLst>
    <pc:chgData name="Kaitlin Tyler" userId="971d5887-dada-4101-bef7-69a3ed4a7a52" providerId="ADAL" clId="{2A26CAC4-ABFD-48D3-9784-5D3CD226BF7E}"/>
    <pc:docChg chg="modSld">
      <pc:chgData name="Kaitlin Tyler" userId="971d5887-dada-4101-bef7-69a3ed4a7a52" providerId="ADAL" clId="{2A26CAC4-ABFD-48D3-9784-5D3CD226BF7E}" dt="2023-07-18T16:42:20.067" v="34" actId="20577"/>
      <pc:docMkLst>
        <pc:docMk/>
      </pc:docMkLst>
      <pc:sldChg chg="modSp mod modNotesTx">
        <pc:chgData name="Kaitlin Tyler" userId="971d5887-dada-4101-bef7-69a3ed4a7a52" providerId="ADAL" clId="{2A26CAC4-ABFD-48D3-9784-5D3CD226BF7E}" dt="2023-07-18T16:42:20.067" v="34" actId="20577"/>
        <pc:sldMkLst>
          <pc:docMk/>
          <pc:sldMk cId="3207685698" sldId="256"/>
        </pc:sldMkLst>
        <pc:spChg chg="mod">
          <ac:chgData name="Kaitlin Tyler" userId="971d5887-dada-4101-bef7-69a3ed4a7a52" providerId="ADAL" clId="{2A26CAC4-ABFD-48D3-9784-5D3CD226BF7E}" dt="2023-07-18T16:42:17.444" v="33" actId="20577"/>
          <ac:spMkLst>
            <pc:docMk/>
            <pc:sldMk cId="3207685698" sldId="256"/>
            <ac:spMk id="2" creationId="{AE2C3BA5-6E5F-4798-87B7-B8DFFB97930D}"/>
          </ac:spMkLst>
        </pc:spChg>
        <pc:spChg chg="mod">
          <ac:chgData name="Kaitlin Tyler" userId="971d5887-dada-4101-bef7-69a3ed4a7a52" providerId="ADAL" clId="{2A26CAC4-ABFD-48D3-9784-5D3CD226BF7E}" dt="2023-07-18T16:42:01.515" v="0"/>
          <ac:spMkLst>
            <pc:docMk/>
            <pc:sldMk cId="3207685698" sldId="256"/>
            <ac:spMk id="3" creationId="{8DED2F7F-2065-4CCE-9AD5-77DBF0CD5628}"/>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Calibri" panose="020F050202020403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Calibri" panose="020F0502020204030204" pitchFamily="34" charset="0"/>
              </a:defRPr>
            </a:lvl1pPr>
          </a:lstStyle>
          <a:p>
            <a:fld id="{BB9E86C5-9689-42B4-BE7D-FDE5EB4274E3}" type="datetimeFigureOut">
              <a:rPr lang="en-US" smtClean="0"/>
              <a:pPr/>
              <a:t>7/18/2023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Calibri" panose="020F050202020403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Calibri" panose="020F0502020204030204" pitchFamily="34" charset="0"/>
              </a:defRPr>
            </a:lvl1pPr>
          </a:lstStyle>
          <a:p>
            <a:fld id="{27FDDAD7-A41A-4414-8211-C5E2AC7F93EC}" type="slidenum">
              <a:rPr lang="en-US" smtClean="0"/>
              <a:pPr/>
              <a:t>‹#›</a:t>
            </a:fld>
            <a:endParaRPr lang="en-US" dirty="0"/>
          </a:p>
        </p:txBody>
      </p:sp>
    </p:spTree>
    <p:extLst>
      <p:ext uri="{BB962C8B-B14F-4D97-AF65-F5344CB8AC3E}">
        <p14:creationId xmlns:p14="http://schemas.microsoft.com/office/powerpoint/2010/main" val="766296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Calibri" panose="020F0502020204030204" pitchFamily="34" charset="0"/>
        <a:ea typeface="+mn-ea"/>
        <a:cs typeface="+mn-cs"/>
      </a:defRPr>
    </a:lvl1pPr>
    <a:lvl2pPr marL="457200" algn="l" defTabSz="914400" rtl="0" eaLnBrk="1" latinLnBrk="0" hangingPunct="1">
      <a:defRPr sz="1200" b="0" i="0" kern="1200">
        <a:solidFill>
          <a:schemeClr val="tx1"/>
        </a:solidFill>
        <a:latin typeface="Calibri" panose="020F0502020204030204" pitchFamily="34" charset="0"/>
        <a:ea typeface="+mn-ea"/>
        <a:cs typeface="+mn-cs"/>
      </a:defRPr>
    </a:lvl2pPr>
    <a:lvl3pPr marL="914400" algn="l" defTabSz="914400" rtl="0" eaLnBrk="1" latinLnBrk="0" hangingPunct="1">
      <a:defRPr sz="1200" b="0" i="0" kern="1200">
        <a:solidFill>
          <a:schemeClr val="tx1"/>
        </a:solidFill>
        <a:latin typeface="Calibri" panose="020F0502020204030204" pitchFamily="34" charset="0"/>
        <a:ea typeface="+mn-ea"/>
        <a:cs typeface="+mn-cs"/>
      </a:defRPr>
    </a:lvl3pPr>
    <a:lvl4pPr marL="1371600" algn="l" defTabSz="914400" rtl="0" eaLnBrk="1" latinLnBrk="0" hangingPunct="1">
      <a:defRPr sz="1200" b="0" i="0" kern="1200">
        <a:solidFill>
          <a:schemeClr val="tx1"/>
        </a:solidFill>
        <a:latin typeface="Calibri" panose="020F0502020204030204" pitchFamily="34" charset="0"/>
        <a:ea typeface="+mn-ea"/>
        <a:cs typeface="+mn-cs"/>
      </a:defRPr>
    </a:lvl4pPr>
    <a:lvl5pPr marL="1828800" algn="l" defTabSz="914400" rtl="0" eaLnBrk="1" latinLnBrk="0" hangingPunct="1">
      <a:defRPr sz="1200" b="0" i="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a:t>
            </a:fld>
            <a:endParaRPr lang="en-US" dirty="0"/>
          </a:p>
        </p:txBody>
      </p:sp>
    </p:spTree>
    <p:extLst>
      <p:ext uri="{BB962C8B-B14F-4D97-AF65-F5344CB8AC3E}">
        <p14:creationId xmlns:p14="http://schemas.microsoft.com/office/powerpoint/2010/main" val="147408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10</a:t>
            </a:fld>
            <a:endParaRPr lang="en-US"/>
          </a:p>
        </p:txBody>
      </p:sp>
    </p:spTree>
    <p:extLst>
      <p:ext uri="{BB962C8B-B14F-4D97-AF65-F5344CB8AC3E}">
        <p14:creationId xmlns:p14="http://schemas.microsoft.com/office/powerpoint/2010/main" val="3137169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Calibri" panose="020F0502020204030204" pitchFamily="34" charset="0"/>
                <a:ea typeface="Calibri" panose="020F0502020204030204" pitchFamily="34" charset="0"/>
                <a:cs typeface="Arial" panose="020B0604020202020204" pitchFamily="34" charset="0"/>
              </a:rPr>
              <a:t>Let us now shift gears and look at a different type of external flow: an impinging jet flow. When a fast-moving fluid exhausting from a nozzle or pipe impinges on a solid surface, it is called an impinging jet flow. An illustration of such a flow is shown here. These types of flows are used to achieve enhanced heat transfer rates in applications such as milling, glass tempering, deicing of aircrafts and other applications. The entire flow-field of an impinging jet configuration can be broadly classified into 3 zones. </a:t>
            </a:r>
            <a:endParaRPr lang="en-GB" sz="12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11</a:t>
            </a:fld>
            <a:endParaRPr lang="en-US" dirty="0"/>
          </a:p>
        </p:txBody>
      </p:sp>
    </p:spTree>
    <p:extLst>
      <p:ext uri="{BB962C8B-B14F-4D97-AF65-F5344CB8AC3E}">
        <p14:creationId xmlns:p14="http://schemas.microsoft.com/office/powerpoint/2010/main" val="32849658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Calibri" panose="020F0502020204030204" pitchFamily="34" charset="0"/>
                <a:ea typeface="Calibri" panose="020F0502020204030204" pitchFamily="34" charset="0"/>
                <a:cs typeface="Arial" panose="020B0604020202020204" pitchFamily="34" charset="0"/>
              </a:rPr>
              <a:t>Free jet zone is a region in which the effect of the surface is not felt by the fluid flow. Stagnation or impingement zone is a region which is significantly influenced by the surface. Before impinging on the surface, the flow is decelerated in the wall-normal direction and closer to the plate, the flow is forced to change direction. At impingement, a stagnation point with zero velocity exists where the jet hits the surface. From this point on, the linear momentum of the jet is transformed into a horizontal acceleration. The wall jet zone is the region in which the local flow takes the form of a wall jet. The accelerating horizontal flow in the stagnation zone starts entraining fluid from the surrounding and spreads radially outward to take the form of a wall jet. </a:t>
            </a:r>
            <a:endParaRPr lang="en-GB" sz="12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12</a:t>
            </a:fld>
            <a:endParaRPr lang="en-US" dirty="0"/>
          </a:p>
        </p:txBody>
      </p:sp>
    </p:spTree>
    <p:extLst>
      <p:ext uri="{BB962C8B-B14F-4D97-AF65-F5344CB8AC3E}">
        <p14:creationId xmlns:p14="http://schemas.microsoft.com/office/powerpoint/2010/main" val="6852543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Calibri" panose="020F0502020204030204" pitchFamily="34" charset="0"/>
                <a:ea typeface="Calibri" panose="020F0502020204030204" pitchFamily="34" charset="0"/>
                <a:cs typeface="Arial" panose="020B0604020202020204" pitchFamily="34" charset="0"/>
              </a:rPr>
              <a:t>Most configurations of impinging jets used for heating/cooling applications have multiple jet arrays. Due to the interaction of adjoining jets, secondary stagnation zones can also be formed. Once the fluid from the jet extracts or imparts the heat from or to the surface, and can no longer be used for heat transfer purposes, this fluid is called spent gas. The overall heat transfer from/to the surface strongly depends on how the spent gas is vented from the system. For the configurations shown here, if the spent gas can escape through the vents between the nozzles, equivalent local and average values of convection coefficients exist in close proximity (dotted region) of the nozzle. </a:t>
            </a:r>
            <a:endParaRPr lang="en-GB" sz="12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13</a:t>
            </a:fld>
            <a:endParaRPr lang="en-US" dirty="0"/>
          </a:p>
        </p:txBody>
      </p:sp>
    </p:spTree>
    <p:extLst>
      <p:ext uri="{BB962C8B-B14F-4D97-AF65-F5344CB8AC3E}">
        <p14:creationId xmlns:p14="http://schemas.microsoft.com/office/powerpoint/2010/main" val="36049877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Calibri" panose="020F0502020204030204" pitchFamily="34" charset="0"/>
                <a:ea typeface="Calibri" panose="020F0502020204030204" pitchFamily="34" charset="0"/>
                <a:cs typeface="Arial" panose="020B0604020202020204" pitchFamily="34" charset="0"/>
              </a:rPr>
              <a:t>The plot here shows the Nu number distribution along the plate starting with the stagnation point. When the distance between the nozzle exit and surface is large, that is </a:t>
            </a:r>
            <a:r>
              <a:rPr lang="en-US" sz="1200" dirty="0">
                <a:effectLst/>
                <a:latin typeface="Cambria Math" panose="02040503050406030204" pitchFamily="18" charset="0"/>
                <a:ea typeface="Calibri" panose="020F0502020204030204" pitchFamily="34" charset="0"/>
                <a:cs typeface="Cambria Math" panose="02040503050406030204" pitchFamily="18" charset="0"/>
              </a:rPr>
              <a:t>𝐻</a:t>
            </a:r>
            <a:r>
              <a:rPr lang="en-US" sz="1200" dirty="0">
                <a:effectLst/>
                <a:latin typeface="Calibri" panose="020F0502020204030204" pitchFamily="34" charset="0"/>
                <a:ea typeface="Calibri" panose="020F0502020204030204" pitchFamily="34" charset="0"/>
                <a:cs typeface="Arial" panose="020B0604020202020204" pitchFamily="34" charset="0"/>
              </a:rPr>
              <a:t>/</a:t>
            </a:r>
            <a:r>
              <a:rPr lang="en-US" sz="1200" dirty="0">
                <a:effectLst/>
                <a:latin typeface="Cambria Math" panose="02040503050406030204" pitchFamily="18" charset="0"/>
                <a:ea typeface="Calibri" panose="020F0502020204030204" pitchFamily="34" charset="0"/>
                <a:cs typeface="Cambria Math" panose="02040503050406030204" pitchFamily="18" charset="0"/>
              </a:rPr>
              <a:t>𝐷</a:t>
            </a:r>
            <a:r>
              <a:rPr lang="en-US" sz="1200" baseline="-25000" dirty="0">
                <a:effectLst/>
                <a:latin typeface="Cambria Math" panose="02040503050406030204" pitchFamily="18" charset="0"/>
                <a:ea typeface="Calibri" panose="020F0502020204030204" pitchFamily="34" charset="0"/>
                <a:cs typeface="Cambria Math" panose="02040503050406030204" pitchFamily="18" charset="0"/>
              </a:rPr>
              <a:t>ℎ</a:t>
            </a:r>
            <a:r>
              <a:rPr lang="en-US" sz="1200" dirty="0">
                <a:effectLst/>
                <a:latin typeface="Calibri" panose="020F0502020204030204" pitchFamily="34" charset="0"/>
                <a:ea typeface="Calibri" panose="020F0502020204030204" pitchFamily="34" charset="0"/>
                <a:cs typeface="Arial" panose="020B0604020202020204" pitchFamily="34" charset="0"/>
              </a:rPr>
              <a:t> &gt; 5, the heat transfer is maximum at the stagnation point, and decreases with lateral distance along the plate. Due to the rise in turbulence levels associated with the transformation of the accelerating stagnation region flow to a wall jet, for smaller separations, the </a:t>
            </a:r>
            <a:r>
              <a:rPr lang="en-US" sz="1200" dirty="0">
                <a:effectLst/>
                <a:latin typeface="Cambria Math" panose="02040503050406030204" pitchFamily="18" charset="0"/>
                <a:ea typeface="Calibri" panose="020F0502020204030204" pitchFamily="34" charset="0"/>
                <a:cs typeface="Cambria Math" panose="02040503050406030204" pitchFamily="18" charset="0"/>
              </a:rPr>
              <a:t>𝑁𝑢</a:t>
            </a:r>
            <a:r>
              <a:rPr lang="en-US" sz="1200" dirty="0">
                <a:effectLst/>
                <a:latin typeface="Calibri" panose="020F0502020204030204" pitchFamily="34" charset="0"/>
                <a:ea typeface="Calibri" panose="020F0502020204030204" pitchFamily="34" charset="0"/>
                <a:cs typeface="Arial" panose="020B0604020202020204" pitchFamily="34" charset="0"/>
              </a:rPr>
              <a:t> number distribution exhibits a second maximum. For jet arrays, interaction of adjoining jets also results in secondary maxima. For such configurations, the heat transfer distribution is 2D which means that variations of heat transfer coefficient can be observed in both directions parallel to the surface. </a:t>
            </a:r>
            <a:endParaRPr lang="en-GB" sz="12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14</a:t>
            </a:fld>
            <a:endParaRPr lang="en-US" dirty="0"/>
          </a:p>
        </p:txBody>
      </p:sp>
    </p:spTree>
    <p:extLst>
      <p:ext uri="{BB962C8B-B14F-4D97-AF65-F5344CB8AC3E}">
        <p14:creationId xmlns:p14="http://schemas.microsoft.com/office/powerpoint/2010/main" val="129152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Calibri" panose="020F0502020204030204" pitchFamily="34" charset="0"/>
                <a:ea typeface="Calibri" panose="020F0502020204030204" pitchFamily="34" charset="0"/>
                <a:cs typeface="Arial" panose="020B0604020202020204" pitchFamily="34" charset="0"/>
              </a:rPr>
              <a:t>Different correlations exist depending on the nozzle geometry and whether the configuration is a single nozzle or an array of nozzles. The parameters that appear in these correlations such as nozzle exit area, nozzle-plate separation distance, and Reynolds number, have a specific range over which the correlations are valid. With that, let’s wrap up this lesson. </a:t>
            </a:r>
            <a:endParaRPr lang="en-GB" sz="12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15</a:t>
            </a:fld>
            <a:endParaRPr lang="en-US" dirty="0"/>
          </a:p>
        </p:txBody>
      </p:sp>
    </p:spTree>
    <p:extLst>
      <p:ext uri="{BB962C8B-B14F-4D97-AF65-F5344CB8AC3E}">
        <p14:creationId xmlns:p14="http://schemas.microsoft.com/office/powerpoint/2010/main" val="41255940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16</a:t>
            </a:fld>
            <a:endParaRPr lang="en-US"/>
          </a:p>
        </p:txBody>
      </p:sp>
    </p:spTree>
    <p:extLst>
      <p:ext uri="{BB962C8B-B14F-4D97-AF65-F5344CB8AC3E}">
        <p14:creationId xmlns:p14="http://schemas.microsoft.com/office/powerpoint/2010/main" val="5661448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Calibri" panose="020F0502020204030204" pitchFamily="34" charset="0"/>
                <a:ea typeface="Calibri" panose="020F0502020204030204" pitchFamily="34" charset="0"/>
                <a:cs typeface="Arial" panose="020B0604020202020204" pitchFamily="34" charset="0"/>
              </a:rPr>
              <a:t>Now that we have a good understanding of forced convection heat transfer over a flat plate, let us extend this analysis and study certain other external flows. The first configuration we will be looking at is that of a circular cylinder in a crossflow, as shown here. Due to the ease of manufacturing, circular pipes are widely used as a part of tube banks in heat exchangers. Before we discuss heat transfer for this case, let us quickly recap the related fluid dynamic concepts. </a:t>
            </a:r>
            <a:endParaRPr lang="en-GB" sz="12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2</a:t>
            </a:fld>
            <a:endParaRPr lang="en-US" dirty="0"/>
          </a:p>
        </p:txBody>
      </p:sp>
    </p:spTree>
    <p:extLst>
      <p:ext uri="{BB962C8B-B14F-4D97-AF65-F5344CB8AC3E}">
        <p14:creationId xmlns:p14="http://schemas.microsoft.com/office/powerpoint/2010/main" val="15413489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Calibri" panose="020F0502020204030204" pitchFamily="34" charset="0"/>
                    <a:ea typeface="Calibri" panose="020F0502020204030204" pitchFamily="34" charset="0"/>
                    <a:cs typeface="Arial" panose="020B0604020202020204" pitchFamily="34" charset="0"/>
                  </a:rPr>
                  <a:t>As the fluid flow hits the cylinder, it comes to a complete stop at a location referred to as the stagnation point. At this location, the velocity of the flow is zero and consequently, according to Bernoulli’s principle, the pressure is maximum. Due to a favorable pressure gradient, the flow starts to accelerate and a boundary layer begins to form on the wall, as the flow turns around the cylinder. At a certain circumferential location where </a:t>
                </a:r>
                <a14:m>
                  <m:oMath xmlns:m="http://schemas.openxmlformats.org/officeDocument/2006/math">
                    <m:r>
                      <a:rPr lang="en-US" sz="1200" i="1">
                        <a:effectLst/>
                        <a:latin typeface="Cambria Math" panose="02040503050406030204" pitchFamily="18" charset="0"/>
                        <a:ea typeface="Calibri" panose="020F0502020204030204" pitchFamily="34" charset="0"/>
                        <a:cs typeface="Arial" panose="020B0604020202020204" pitchFamily="34" charset="0"/>
                      </a:rPr>
                      <m:t>𝑑𝑝</m:t>
                    </m:r>
                    <m:r>
                      <a:rPr lang="en-US" sz="1200" i="1">
                        <a:effectLst/>
                        <a:latin typeface="Cambria Math" panose="02040503050406030204" pitchFamily="18" charset="0"/>
                        <a:ea typeface="Calibri" panose="020F0502020204030204" pitchFamily="34" charset="0"/>
                        <a:cs typeface="Arial" panose="020B0604020202020204" pitchFamily="34" charset="0"/>
                      </a:rPr>
                      <m:t>/</m:t>
                    </m:r>
                    <m:r>
                      <a:rPr lang="en-US" sz="1200" i="1">
                        <a:effectLst/>
                        <a:latin typeface="Cambria Math" panose="02040503050406030204" pitchFamily="18" charset="0"/>
                        <a:ea typeface="Calibri" panose="020F0502020204030204" pitchFamily="34" charset="0"/>
                        <a:cs typeface="Arial" panose="020B0604020202020204" pitchFamily="34" charset="0"/>
                      </a:rPr>
                      <m:t>𝑑𝑥</m:t>
                    </m:r>
                    <m:r>
                      <a:rPr lang="en-US" sz="1200" i="1">
                        <a:effectLst/>
                        <a:latin typeface="Cambria Math" panose="02040503050406030204" pitchFamily="18" charset="0"/>
                        <a:ea typeface="Calibri" panose="020F0502020204030204" pitchFamily="34" charset="0"/>
                        <a:cs typeface="Arial" panose="020B0604020202020204" pitchFamily="34" charset="0"/>
                      </a:rPr>
                      <m:t>=0</m:t>
                    </m:r>
                  </m:oMath>
                </a14:m>
                <a:r>
                  <a:rPr lang="en-US" sz="1200" dirty="0">
                    <a:effectLst/>
                    <a:latin typeface="Calibri" panose="020F0502020204030204" pitchFamily="34" charset="0"/>
                    <a:ea typeface="Calibri" panose="020F0502020204030204" pitchFamily="34" charset="0"/>
                    <a:cs typeface="Arial" panose="020B0604020202020204" pitchFamily="34" charset="0"/>
                  </a:rPr>
                  <a:t>, maximum flow velocity is reached. Beyond this point, because of an adverse pressure gradient that is </a:t>
                </a:r>
                <a:r>
                  <a:rPr lang="en-US" sz="1200" dirty="0">
                    <a:effectLst/>
                    <a:latin typeface="Cambria Math" panose="02040503050406030204" pitchFamily="18" charset="0"/>
                    <a:ea typeface="Calibri" panose="020F0502020204030204" pitchFamily="34" charset="0"/>
                    <a:cs typeface="Cambria Math" panose="02040503050406030204" pitchFamily="18" charset="0"/>
                  </a:rPr>
                  <a:t>𝑑𝑝</a:t>
                </a:r>
                <a:r>
                  <a:rPr lang="en-US" sz="1200" dirty="0">
                    <a:effectLst/>
                    <a:latin typeface="Calibri" panose="020F0502020204030204" pitchFamily="34" charset="0"/>
                    <a:ea typeface="Calibri" panose="020F0502020204030204" pitchFamily="34" charset="0"/>
                    <a:cs typeface="Arial" panose="020B0604020202020204" pitchFamily="34" charset="0"/>
                  </a:rPr>
                  <a:t>/</a:t>
                </a:r>
                <a:r>
                  <a:rPr lang="en-US" sz="1200" dirty="0">
                    <a:effectLst/>
                    <a:latin typeface="Cambria Math" panose="02040503050406030204" pitchFamily="18" charset="0"/>
                    <a:ea typeface="Calibri" panose="020F0502020204030204" pitchFamily="34" charset="0"/>
                    <a:cs typeface="Cambria Math" panose="02040503050406030204" pitchFamily="18" charset="0"/>
                  </a:rPr>
                  <a:t>𝑑𝑥</a:t>
                </a:r>
                <a:r>
                  <a:rPr lang="en-US" sz="1200" dirty="0">
                    <a:effectLst/>
                    <a:latin typeface="Calibri" panose="020F0502020204030204" pitchFamily="34" charset="0"/>
                    <a:ea typeface="Calibri" panose="020F0502020204030204" pitchFamily="34" charset="0"/>
                    <a:cs typeface="Arial" panose="020B0604020202020204" pitchFamily="34" charset="0"/>
                  </a:rPr>
                  <a:t>&gt;0, the flow starts to decelerate. At a further circumferential location, the flow momentum is not strong enough to overcome the adverse pressure gradient. As a result, the boundary layer detaches from the surface of the cylinder at a location called the separation point. </a:t>
                </a:r>
                <a:endParaRPr lang="en-GB" sz="12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Calibri" panose="020F0502020204030204" pitchFamily="34" charset="0"/>
                    <a:ea typeface="Calibri" panose="020F0502020204030204" pitchFamily="34" charset="0"/>
                    <a:cs typeface="Arial" panose="020B0604020202020204" pitchFamily="34" charset="0"/>
                  </a:rPr>
                  <a:t>As the fluid flow hits the cylinder, it comes to a complete stop at a location referred to as the stagnation point. At this location, the velocity of the flow is zero and consequently, according to Bernoulli’s principle, the pressure is maximum. Due to a favorable pressure gradient, the flow starts to accelerate and a boundary layer begins to form on the wall, as the flow turns around the cylinder. At a certain circumferential location where </a:t>
                </a:r>
                <a:r>
                  <a:rPr lang="en-US" sz="1200" i="0">
                    <a:effectLst/>
                    <a:latin typeface="Cambria Math" panose="02040503050406030204" pitchFamily="18" charset="0"/>
                    <a:ea typeface="Calibri" panose="020F0502020204030204" pitchFamily="34" charset="0"/>
                    <a:cs typeface="Arial" panose="020B0604020202020204" pitchFamily="34" charset="0"/>
                  </a:rPr>
                  <a:t>𝑑𝑝/𝑑𝑥=0</a:t>
                </a:r>
                <a:r>
                  <a:rPr lang="en-US" sz="1200" dirty="0">
                    <a:effectLst/>
                    <a:latin typeface="Calibri" panose="020F0502020204030204" pitchFamily="34" charset="0"/>
                    <a:ea typeface="Calibri" panose="020F0502020204030204" pitchFamily="34" charset="0"/>
                    <a:cs typeface="Arial" panose="020B0604020202020204" pitchFamily="34" charset="0"/>
                  </a:rPr>
                  <a:t>, maximum flow velocity is reached. Beyond this point, because of an adverse pressure gradient that is </a:t>
                </a:r>
                <a:r>
                  <a:rPr lang="en-US" sz="1200" dirty="0">
                    <a:effectLst/>
                    <a:latin typeface="Cambria Math" panose="02040503050406030204" pitchFamily="18" charset="0"/>
                    <a:ea typeface="Calibri" panose="020F0502020204030204" pitchFamily="34" charset="0"/>
                    <a:cs typeface="Cambria Math" panose="02040503050406030204" pitchFamily="18" charset="0"/>
                  </a:rPr>
                  <a:t>𝑑𝑝</a:t>
                </a:r>
                <a:r>
                  <a:rPr lang="en-US" sz="1200" dirty="0">
                    <a:effectLst/>
                    <a:latin typeface="Calibri" panose="020F0502020204030204" pitchFamily="34" charset="0"/>
                    <a:ea typeface="Calibri" panose="020F0502020204030204" pitchFamily="34" charset="0"/>
                    <a:cs typeface="Arial" panose="020B0604020202020204" pitchFamily="34" charset="0"/>
                  </a:rPr>
                  <a:t>/</a:t>
                </a:r>
                <a:r>
                  <a:rPr lang="en-US" sz="1200" dirty="0">
                    <a:effectLst/>
                    <a:latin typeface="Cambria Math" panose="02040503050406030204" pitchFamily="18" charset="0"/>
                    <a:ea typeface="Calibri" panose="020F0502020204030204" pitchFamily="34" charset="0"/>
                    <a:cs typeface="Cambria Math" panose="02040503050406030204" pitchFamily="18" charset="0"/>
                  </a:rPr>
                  <a:t>𝑑𝑥</a:t>
                </a:r>
                <a:r>
                  <a:rPr lang="en-US" sz="1200" dirty="0">
                    <a:effectLst/>
                    <a:latin typeface="Calibri" panose="020F0502020204030204" pitchFamily="34" charset="0"/>
                    <a:ea typeface="Calibri" panose="020F0502020204030204" pitchFamily="34" charset="0"/>
                    <a:cs typeface="Arial" panose="020B0604020202020204" pitchFamily="34" charset="0"/>
                  </a:rPr>
                  <a:t>&gt;0, the flow starts to decelerate. At a further circumferential location, the flow momentum is not strong enough to overcome the adverse pressure gradient. As a result, the boundary layer detaches from the surface of the cylinder at a location called the separation point. </a:t>
                </a:r>
                <a:endParaRPr lang="en-GB" sz="12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mc:Fallback>
      </mc:AlternateContent>
      <p:sp>
        <p:nvSpPr>
          <p:cNvPr id="4" name="Slide Number Placeholder 3"/>
          <p:cNvSpPr>
            <a:spLocks noGrp="1"/>
          </p:cNvSpPr>
          <p:nvPr>
            <p:ph type="sldNum" sz="quarter" idx="5"/>
          </p:nvPr>
        </p:nvSpPr>
        <p:spPr/>
        <p:txBody>
          <a:bodyPr/>
          <a:lstStyle/>
          <a:p>
            <a:fld id="{27FDDAD7-A41A-4414-8211-C5E2AC7F93EC}" type="slidenum">
              <a:rPr lang="en-US" smtClean="0"/>
              <a:pPr/>
              <a:t>3</a:t>
            </a:fld>
            <a:endParaRPr lang="en-US" dirty="0"/>
          </a:p>
        </p:txBody>
      </p:sp>
    </p:spTree>
    <p:extLst>
      <p:ext uri="{BB962C8B-B14F-4D97-AF65-F5344CB8AC3E}">
        <p14:creationId xmlns:p14="http://schemas.microsoft.com/office/powerpoint/2010/main" val="33749114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The circumferential location of this separation point is strongly influenced by the nature of the boundary layer. Let’s define a Reynolds number based on the diameter of the cylinder. Experiments show that the boundary layer is laminar for Reynolds number less than 200,000, and the separation point is around θ=80 degrees. For Reynolds number greater than 200,000 when the boundary layer becomes turbulent , flow separation is delayed due to the enhanced fluid momentum that withstands the adverse pressure gradient for longer, and as a result, the separation location is around θ=140 degrees. </a:t>
            </a:r>
            <a:endParaRPr lang="en-GB" sz="1200" dirty="0">
              <a:effectLst/>
              <a:latin typeface="Calibri" panose="020F0502020204030204" pitchFamily="34" charset="0"/>
              <a:ea typeface="Calibri" panose="020F0502020204030204" pitchFamily="34" charset="0"/>
              <a:cs typeface="Arial" panose="020B0604020202020204" pitchFamily="34" charset="0"/>
            </a:endParaRPr>
          </a:p>
          <a:p>
            <a:pPr>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 BL or flow?</a:t>
            </a:r>
            <a:endParaRPr lang="en-GB" sz="12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4</a:t>
            </a:fld>
            <a:endParaRPr lang="en-US" dirty="0"/>
          </a:p>
        </p:txBody>
      </p:sp>
    </p:spTree>
    <p:extLst>
      <p:ext uri="{BB962C8B-B14F-4D97-AF65-F5344CB8AC3E}">
        <p14:creationId xmlns:p14="http://schemas.microsoft.com/office/powerpoint/2010/main" val="3215828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Calibri" panose="020F0502020204030204" pitchFamily="34" charset="0"/>
                <a:ea typeface="Calibri" panose="020F0502020204030204" pitchFamily="34" charset="0"/>
                <a:cs typeface="Arial" panose="020B0604020202020204" pitchFamily="34" charset="0"/>
              </a:rPr>
              <a:t>The convection heat transfer levels are also significantly influenced by the nature of the boundary layer. For Re &lt; 100,000 where the boundary layer is entirely laminar, the local Nusselt number decreases with increasing circumferential angle, as seen in this plot. Close to the separation location i.e. θ=80 degrees, the Nu number attains its minimum value. However, due to enhanced mixing from the vortices in the separated flow, the Nu number starts to increase. This situation is slightly different for Re greater than 100,000. Initially, the Nu number profile still shows a decreasing trend till about θ=80 degrees. Between, 80 and 100 degrees however, a sharp increase in the heat transfer levels is observed, which is due to the laminar-turbulent transition. Beyond θ=100 degrees, the profile once again shows decreasing trends till the separation location, after which it again increases because of enhanced mixing. For low Reynolds number flows, that is Re &lt; 2000, and for </a:t>
            </a:r>
            <a:r>
              <a:rPr lang="en-US" sz="1200" dirty="0" err="1">
                <a:effectLst/>
                <a:latin typeface="Calibri" panose="020F0502020204030204" pitchFamily="34" charset="0"/>
                <a:ea typeface="Calibri" panose="020F0502020204030204" pitchFamily="34" charset="0"/>
                <a:cs typeface="Arial" panose="020B0604020202020204" pitchFamily="34" charset="0"/>
              </a:rPr>
              <a:t>Pr</a:t>
            </a:r>
            <a:r>
              <a:rPr lang="en-US" sz="1200" dirty="0">
                <a:effectLst/>
                <a:latin typeface="Calibri" panose="020F0502020204030204" pitchFamily="34" charset="0"/>
                <a:ea typeface="Calibri" panose="020F0502020204030204" pitchFamily="34" charset="0"/>
                <a:cs typeface="Arial" panose="020B0604020202020204" pitchFamily="34" charset="0"/>
              </a:rPr>
              <a:t> &gt; 0.6, one can use the following correlation to calculate the local Nusselt number at the stagnation location. </a:t>
            </a:r>
            <a:endParaRPr lang="en-GB" sz="12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5</a:t>
            </a:fld>
            <a:endParaRPr lang="en-US" dirty="0"/>
          </a:p>
        </p:txBody>
      </p:sp>
    </p:spTree>
    <p:extLst>
      <p:ext uri="{BB962C8B-B14F-4D97-AF65-F5344CB8AC3E}">
        <p14:creationId xmlns:p14="http://schemas.microsoft.com/office/powerpoint/2010/main" val="25738796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Calibri" panose="020F0502020204030204" pitchFamily="34" charset="0"/>
                <a:ea typeface="Calibri" panose="020F0502020204030204" pitchFamily="34" charset="0"/>
                <a:cs typeface="Arial" panose="020B0604020202020204" pitchFamily="34" charset="0"/>
              </a:rPr>
              <a:t>Different researchers have proposed correlations, which are valid for specific situations, to calculate the average Nusselt number. The most frequently used ones proposed by </a:t>
            </a:r>
            <a:r>
              <a:rPr lang="en-US" sz="1200" dirty="0" err="1">
                <a:effectLst/>
                <a:latin typeface="Calibri" panose="020F0502020204030204" pitchFamily="34" charset="0"/>
                <a:ea typeface="Calibri" panose="020F0502020204030204" pitchFamily="34" charset="0"/>
                <a:cs typeface="Arial" panose="020B0604020202020204" pitchFamily="34" charset="0"/>
              </a:rPr>
              <a:t>Hilpert</a:t>
            </a:r>
            <a:r>
              <a:rPr lang="en-US" sz="1200" dirty="0">
                <a:effectLst/>
                <a:latin typeface="Calibri" panose="020F0502020204030204" pitchFamily="34" charset="0"/>
                <a:ea typeface="Calibri" panose="020F0502020204030204" pitchFamily="34" charset="0"/>
                <a:cs typeface="Arial" panose="020B0604020202020204" pitchFamily="34" charset="0"/>
              </a:rPr>
              <a:t>, </a:t>
            </a:r>
            <a:r>
              <a:rPr lang="en-US" sz="1200" dirty="0" err="1">
                <a:effectLst/>
                <a:latin typeface="Calibri" panose="020F0502020204030204" pitchFamily="34" charset="0"/>
                <a:ea typeface="Calibri" panose="020F0502020204030204" pitchFamily="34" charset="0"/>
                <a:cs typeface="Arial" panose="020B0604020202020204" pitchFamily="34" charset="0"/>
              </a:rPr>
              <a:t>Zukauskas</a:t>
            </a:r>
            <a:r>
              <a:rPr lang="en-US" sz="1200" dirty="0">
                <a:effectLst/>
                <a:latin typeface="Calibri" panose="020F0502020204030204" pitchFamily="34" charset="0"/>
                <a:ea typeface="Calibri" panose="020F0502020204030204" pitchFamily="34" charset="0"/>
                <a:cs typeface="Arial" panose="020B0604020202020204" pitchFamily="34" charset="0"/>
              </a:rPr>
              <a:t>, and Churchill are plotted here on this graph. </a:t>
            </a:r>
            <a:endParaRPr lang="en-GB" sz="12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6</a:t>
            </a:fld>
            <a:endParaRPr lang="en-US" dirty="0"/>
          </a:p>
        </p:txBody>
      </p:sp>
    </p:spTree>
    <p:extLst>
      <p:ext uri="{BB962C8B-B14F-4D97-AF65-F5344CB8AC3E}">
        <p14:creationId xmlns:p14="http://schemas.microsoft.com/office/powerpoint/2010/main" val="19263872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Calibri" panose="020F0502020204030204" pitchFamily="34" charset="0"/>
                <a:ea typeface="Calibri" panose="020F0502020204030204" pitchFamily="34" charset="0"/>
                <a:cs typeface="Arial" panose="020B0604020202020204" pitchFamily="34" charset="0"/>
              </a:rPr>
              <a:t>Let us now look at a different case: Flow across a tube bank. A tube bank is a set or collection of tubes carrying a cold/hot fluid. These are commonly seen in devices such as heat exchangers, where a second hot/cold fluid is passed over the tube bank to add/remove heat from the fluid inside the tubes. These tubes can be arranged either in an aligned or staggered form. In the aligned arrangement, successive rows are longitudinally displaced from each other as shown here. In a staggered arrangement, in addition to longitudinal offset, the tube rows are also offset in the transverse direction as illustrated in this figure. </a:t>
            </a:r>
            <a:endParaRPr lang="en-GB" sz="12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7</a:t>
            </a:fld>
            <a:endParaRPr lang="en-US" dirty="0"/>
          </a:p>
        </p:txBody>
      </p:sp>
    </p:spTree>
    <p:extLst>
      <p:ext uri="{BB962C8B-B14F-4D97-AF65-F5344CB8AC3E}">
        <p14:creationId xmlns:p14="http://schemas.microsoft.com/office/powerpoint/2010/main" val="9571905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Calibri" panose="020F0502020204030204" pitchFamily="34" charset="0"/>
                <a:ea typeface="Calibri" panose="020F0502020204030204" pitchFamily="34" charset="0"/>
                <a:cs typeface="Arial" panose="020B0604020202020204" pitchFamily="34" charset="0"/>
              </a:rPr>
              <a:t>For the first row of both the arrangements, the flow is equivalent to that of the crossflow over a singular cylinder which we looked at earlier. However, if the cylinders of the same row are very close to each other, they can influence the separation patterns of adjacent cylinders and therefore the heat transfer levels. In the aligned arrangement, as the flow passes over the tube rows, its turbulent character increases and consequently, the downstream tube rows exhibit higher convection coefficients than the previous rows. However, this behavior does not go on indefinitely and, instead, saturates around the 5</a:t>
            </a:r>
            <a:r>
              <a:rPr lang="en-US" sz="1200" baseline="30000" dirty="0">
                <a:effectLst/>
                <a:latin typeface="Calibri" panose="020F0502020204030204" pitchFamily="34" charset="0"/>
                <a:ea typeface="Calibri" panose="020F0502020204030204" pitchFamily="34" charset="0"/>
                <a:cs typeface="Arial" panose="020B0604020202020204" pitchFamily="34" charset="0"/>
              </a:rPr>
              <a:t>th</a:t>
            </a:r>
            <a:r>
              <a:rPr lang="en-US" sz="1200" dirty="0">
                <a:effectLst/>
                <a:latin typeface="Calibri" panose="020F0502020204030204" pitchFamily="34" charset="0"/>
                <a:ea typeface="Calibri" panose="020F0502020204030204" pitchFamily="34" charset="0"/>
                <a:cs typeface="Arial" panose="020B0604020202020204" pitchFamily="34" charset="0"/>
              </a:rPr>
              <a:t> tube row, beyond which the heat transfer coefficients remain relatively constant. If the longitudinal offset of rows is small compared to the lateral distance between the cylinders, the downstream rows can be shielded from the flow by the upstream rows and the heat transfer levels are substantially reduced. </a:t>
            </a:r>
            <a:endParaRPr lang="en-GB" sz="12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8</a:t>
            </a:fld>
            <a:endParaRPr lang="en-US" dirty="0"/>
          </a:p>
        </p:txBody>
      </p:sp>
    </p:spTree>
    <p:extLst>
      <p:ext uri="{BB962C8B-B14F-4D97-AF65-F5344CB8AC3E}">
        <p14:creationId xmlns:p14="http://schemas.microsoft.com/office/powerpoint/2010/main" val="22675448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Calibri" panose="020F0502020204030204" pitchFamily="34" charset="0"/>
                <a:ea typeface="Calibri" panose="020F0502020204030204" pitchFamily="34" charset="0"/>
                <a:cs typeface="Arial" panose="020B0604020202020204" pitchFamily="34" charset="0"/>
              </a:rPr>
              <a:t>This issue is not as pronounced in the staggered arrangement. </a:t>
            </a:r>
            <a:r>
              <a:rPr lang="en-US" sz="1200" dirty="0" err="1">
                <a:effectLst/>
                <a:latin typeface="Calibri" panose="020F0502020204030204" pitchFamily="34" charset="0"/>
                <a:ea typeface="Calibri" panose="020F0502020204030204" pitchFamily="34" charset="0"/>
                <a:cs typeface="Arial" panose="020B0604020202020204" pitchFamily="34" charset="0"/>
              </a:rPr>
              <a:t>Grimison</a:t>
            </a:r>
            <a:r>
              <a:rPr lang="en-US" sz="1200" dirty="0">
                <a:effectLst/>
                <a:latin typeface="Calibri" panose="020F0502020204030204" pitchFamily="34" charset="0"/>
                <a:ea typeface="Calibri" panose="020F0502020204030204" pitchFamily="34" charset="0"/>
                <a:cs typeface="Arial" panose="020B0604020202020204" pitchFamily="34" charset="0"/>
              </a:rPr>
              <a:t> proposed the following correlation to calculate the average Nusselt number for both the arrangements. Here, the constants C1 and m are dependent on the type of tube arrangement, and the longitudinal and lateral distances between the cylinder’s axes. This formula can be extended to any fluid, and to tube bundles with less than 10 rows using the following correlations. The variable ‘</a:t>
            </a:r>
            <a:r>
              <a:rPr lang="en-US" sz="1200" dirty="0" err="1">
                <a:effectLst/>
                <a:latin typeface="Calibri" panose="020F0502020204030204" pitchFamily="34" charset="0"/>
                <a:ea typeface="Calibri" panose="020F0502020204030204" pitchFamily="34" charset="0"/>
                <a:cs typeface="Arial" panose="020B0604020202020204" pitchFamily="34" charset="0"/>
              </a:rPr>
              <a:t>V_max</a:t>
            </a:r>
            <a:r>
              <a:rPr lang="en-US" sz="1200" dirty="0">
                <a:effectLst/>
                <a:latin typeface="Calibri" panose="020F0502020204030204" pitchFamily="34" charset="0"/>
                <a:ea typeface="Calibri" panose="020F0502020204030204" pitchFamily="34" charset="0"/>
                <a:cs typeface="Arial" panose="020B0604020202020204" pitchFamily="34" charset="0"/>
              </a:rPr>
              <a:t>’ can be calculated from mass conservation principles and varies with the type of tube arrangement. </a:t>
            </a:r>
            <a:endParaRPr lang="en-GB" sz="12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9</a:t>
            </a:fld>
            <a:endParaRPr lang="en-US" dirty="0"/>
          </a:p>
        </p:txBody>
      </p:sp>
    </p:spTree>
    <p:extLst>
      <p:ext uri="{BB962C8B-B14F-4D97-AF65-F5344CB8AC3E}">
        <p14:creationId xmlns:p14="http://schemas.microsoft.com/office/powerpoint/2010/main" val="7985366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hyperlink" Target="http://www.ansys.com/education-resources"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2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7" name="TextBox 6">
            <a:extLst>
              <a:ext uri="{FF2B5EF4-FFF2-40B4-BE49-F238E27FC236}">
                <a16:creationId xmlns:a16="http://schemas.microsoft.com/office/drawing/2014/main" id="{86191E51-6FFC-4231-97E9-4C436119983B}"/>
              </a:ext>
            </a:extLst>
          </p:cNvPr>
          <p:cNvSpPr txBox="1"/>
          <p:nvPr userDrawn="1"/>
        </p:nvSpPr>
        <p:spPr>
          <a:xfrm>
            <a:off x="7848600" y="6477000"/>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9" name="Picture 8">
            <a:extLst>
              <a:ext uri="{FF2B5EF4-FFF2-40B4-BE49-F238E27FC236}">
                <a16:creationId xmlns:a16="http://schemas.microsoft.com/office/drawing/2014/main" id="{F9AE04B8-3F8B-4981-88D4-2B4137C675D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spTree>
    <p:extLst>
      <p:ext uri="{BB962C8B-B14F-4D97-AF65-F5344CB8AC3E}">
        <p14:creationId xmlns:p14="http://schemas.microsoft.com/office/powerpoint/2010/main" val="292240569"/>
      </p:ext>
    </p:extLst>
  </p:cSld>
  <p:clrMapOvr>
    <a:masterClrMapping/>
  </p:clrMapOvr>
  <p:extLst>
    <p:ext uri="{DCECCB84-F9BA-43D5-87BE-67443E8EF086}">
      <p15:sldGuideLst xmlns:p15="http://schemas.microsoft.com/office/powerpoint/2012/main">
        <p15:guide id="1" orient="horz" pos="1584" userDrawn="1">
          <p15:clr>
            <a:srgbClr val="FBAE40"/>
          </p15:clr>
        </p15:guide>
        <p15:guide id="2" orient="horz" pos="261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a:t>Click icon to add media</a:t>
            </a:r>
            <a:endParaRPr lang="en-US" dirty="0"/>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12417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6498802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7198871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F0D23093-2AB0-F74C-B865-1A12A15B650E}" type="slidenum">
              <a:rPr lang="en-US" smtClean="0"/>
              <a:pPr/>
              <a:t>‹#›</a:t>
            </a:fld>
            <a:endParaRPr lang="en-US" dirty="0"/>
          </a:p>
        </p:txBody>
      </p:sp>
      <p:sp>
        <p:nvSpPr>
          <p:cNvPr id="4" name="TextBox 3">
            <a:extLst>
              <a:ext uri="{FF2B5EF4-FFF2-40B4-BE49-F238E27FC236}">
                <a16:creationId xmlns:a16="http://schemas.microsoft.com/office/drawing/2014/main" id="{E6AEF1B2-1440-4FE5-8C1B-C291F424F993}"/>
              </a:ext>
            </a:extLst>
          </p:cNvPr>
          <p:cNvSpPr txBox="1"/>
          <p:nvPr userDrawn="1"/>
        </p:nvSpPr>
        <p:spPr>
          <a:xfrm>
            <a:off x="533400" y="609600"/>
            <a:ext cx="10972800" cy="3322320"/>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effectLst/>
                <a:latin typeface="+mj-lt"/>
                <a:ea typeface="Calibri" panose="020F0502020204030204" pitchFamily="34" charset="0"/>
                <a:cs typeface="Times New Roman" panose="02020603050405020304" pitchFamily="18" charset="0"/>
              </a:rPr>
              <a:t>© </a:t>
            </a:r>
            <a:r>
              <a:rPr lang="en-US" sz="1400" dirty="0">
                <a:solidFill>
                  <a:srgbClr val="000000"/>
                </a:solidFill>
                <a:effectLst/>
                <a:latin typeface="+mj-lt"/>
                <a:ea typeface="Times New Roman" panose="02020603050405020304" pitchFamily="18" charset="0"/>
                <a:cs typeface="Times New Roman" panose="02020603050405020304" pitchFamily="18" charset="0"/>
              </a:rPr>
              <a:t>2023 ANSYS, Inc. All rights reserved.</a:t>
            </a:r>
          </a:p>
          <a:p>
            <a:pPr marL="0" marR="0">
              <a:lnSpc>
                <a:spcPct val="107000"/>
              </a:lnSpc>
              <a:spcBef>
                <a:spcPts val="0"/>
              </a:spcBef>
              <a:spcAft>
                <a:spcPts val="0"/>
              </a:spcAft>
            </a:pPr>
            <a:endParaRPr lang="en-US" sz="1600" b="1"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Use and Reproduction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The content used in this resource </a:t>
            </a:r>
            <a:r>
              <a:rPr lang="en-US" sz="1400" dirty="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dirty="0">
                <a:solidFill>
                  <a:srgbClr val="201F1E"/>
                </a:solidFill>
                <a:effectLst/>
                <a:latin typeface="+mj-lt"/>
                <a:ea typeface="Times New Roman" panose="02020603050405020304" pitchFamily="18"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Document Information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This lecture unit is part of a set of teaching resources to help introduce students to topics related to fluid mechanics and/or heat transfer.</a:t>
            </a: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Ansys Education Resources</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a:t>
            </a:r>
            <a:r>
              <a:rPr lang="en-US" sz="1400" dirty="0">
                <a:effectLst/>
                <a:latin typeface="+mj-lt"/>
                <a:ea typeface="Calibri" panose="020F0502020204030204" pitchFamily="34" charset="0"/>
                <a:cs typeface="Times New Roman" panose="02020603050405020304" pitchFamily="18" charset="0"/>
                <a:hlinkClick r:id="rId2"/>
              </a:rPr>
              <a:t>www.ansys.com/education-resources</a:t>
            </a:r>
            <a:r>
              <a:rPr lang="en-US" sz="1400" dirty="0">
                <a:effectLst/>
                <a:latin typeface="+mj-lt"/>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r>
              <a:rPr lang="en-US" sz="1400" b="1" i="0" u="none" strike="noStrike" baseline="0" dirty="0">
                <a:solidFill>
                  <a:srgbClr val="000000"/>
                </a:solidFill>
                <a:latin typeface="Calibri" panose="020F0502020204030204" pitchFamily="34" charset="0"/>
              </a:rPr>
              <a:t>Feedback </a:t>
            </a:r>
            <a:endParaRPr lang="en-US" sz="1400" b="0" i="0" u="none" strike="noStrike" baseline="0" dirty="0">
              <a:solidFill>
                <a:srgbClr val="000000"/>
              </a:solidFill>
              <a:latin typeface="Calibri" panose="020F0502020204030204" pitchFamily="34" charset="0"/>
            </a:endParaRPr>
          </a:p>
          <a:p>
            <a:r>
              <a:rPr lang="en-US" sz="1400" b="0" i="0" u="none" strike="noStrike" baseline="0" dirty="0">
                <a:solidFill>
                  <a:srgbClr val="000000"/>
                </a:solidFill>
                <a:latin typeface="Calibri" panose="020F0502020204030204" pitchFamily="34" charset="0"/>
              </a:rPr>
              <a:t>If you notice any errors in this resource or need to get in contact with the authors, please email us at </a:t>
            </a:r>
            <a:r>
              <a:rPr lang="en-US" sz="1400" b="0" i="0" u="none" strike="noStrike" baseline="0" dirty="0">
                <a:solidFill>
                  <a:srgbClr val="0000FF"/>
                </a:solidFill>
                <a:latin typeface="Calibri" panose="020F0502020204030204" pitchFamily="34" charset="0"/>
                <a:hlinkClick r:id="rId3"/>
              </a:rPr>
              <a:t>education@ansys.com</a:t>
            </a:r>
            <a:endParaRPr lang="en-US" sz="1400" b="0" i="0" u="none" strike="noStrike" baseline="0" dirty="0">
              <a:solidFill>
                <a:srgbClr val="0000FF"/>
              </a:solidFill>
              <a:latin typeface="Calibri" panose="020F0502020204030204" pitchFamily="34" charset="0"/>
            </a:endParaRPr>
          </a:p>
        </p:txBody>
      </p:sp>
    </p:spTree>
    <p:extLst>
      <p:ext uri="{BB962C8B-B14F-4D97-AF65-F5344CB8AC3E}">
        <p14:creationId xmlns:p14="http://schemas.microsoft.com/office/powerpoint/2010/main" val="28443541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23957048"/>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F0D23093-2AB0-F74C-B865-1A12A15B650E}" type="slidenum">
              <a:rPr lang="en-US" smtClean="0"/>
              <a:pPr/>
              <a:t>‹#›</a:t>
            </a:fld>
            <a:endParaRPr lang="en-US" dirty="0"/>
          </a:p>
        </p:txBody>
      </p:sp>
    </p:spTree>
    <p:extLst>
      <p:ext uri="{BB962C8B-B14F-4D97-AF65-F5344CB8AC3E}">
        <p14:creationId xmlns:p14="http://schemas.microsoft.com/office/powerpoint/2010/main" val="863081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7474025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6506099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02633665"/>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a:t>Click icon to add picture</a:t>
            </a:r>
            <a:endParaRPr lang="en-US" dirty="0"/>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endParaRPr lang="en-US" dirty="0"/>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57106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a:t>Click icon to add chart</a:t>
            </a:r>
            <a:endParaRPr lang="en-US" dirty="0"/>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88918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a:t>Click icon to add table</a:t>
            </a:r>
            <a:endParaRPr lang="en-US" dirty="0"/>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445527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a:extLst>
              <a:ext uri="{FF2B5EF4-FFF2-40B4-BE49-F238E27FC236}">
                <a16:creationId xmlns:a16="http://schemas.microsoft.com/office/drawing/2014/main" id="{4F0CD691-76C0-4AC9-8029-4BF0CEDE749C}"/>
              </a:ext>
            </a:extLst>
          </p:cNvPr>
          <p:cNvSpPr/>
          <p:nvPr userDrawn="1"/>
        </p:nvSpPr>
        <p:spPr>
          <a:xfrm>
            <a:off x="4876800" y="6542840"/>
            <a:ext cx="1371600" cy="247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7C66E622-A13F-4675-A281-8D8CC6175629}"/>
              </a:ext>
            </a:extLst>
          </p:cNvPr>
          <p:cNvSpPr txBox="1"/>
          <p:nvPr userDrawn="1"/>
        </p:nvSpPr>
        <p:spPr>
          <a:xfrm>
            <a:off x="7835900" y="6513565"/>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13" name="Picture 12">
            <a:extLst>
              <a:ext uri="{FF2B5EF4-FFF2-40B4-BE49-F238E27FC236}">
                <a16:creationId xmlns:a16="http://schemas.microsoft.com/office/drawing/2014/main" id="{BD73B977-4CCB-44AC-86C1-49AB130A1F19}"/>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spTree>
    <p:extLst>
      <p:ext uri="{BB962C8B-B14F-4D97-AF65-F5344CB8AC3E}">
        <p14:creationId xmlns:p14="http://schemas.microsoft.com/office/powerpoint/2010/main" val="1291537134"/>
      </p:ext>
    </p:extLst>
  </p:cSld>
  <p:clrMap bg1="lt1" tx1="dk1" bg2="lt2" tx2="dk2" accent1="accent1" accent2="accent2" accent3="accent3" accent4="accent4" accent5="accent5" accent6="accent6" hlink="hlink" folHlink="folHlink"/>
  <p:sldLayoutIdLst>
    <p:sldLayoutId id="2147483662" r:id="rId1"/>
    <p:sldLayoutId id="2147483661" r:id="rId2"/>
    <p:sldLayoutId id="2147483737" r:id="rId3"/>
    <p:sldLayoutId id="2147483724" r:id="rId4"/>
    <p:sldLayoutId id="2147483735" r:id="rId5"/>
    <p:sldLayoutId id="2147483734" r:id="rId6"/>
    <p:sldLayoutId id="2147483663" r:id="rId7"/>
    <p:sldLayoutId id="2147483729" r:id="rId8"/>
    <p:sldLayoutId id="2147483730" r:id="rId9"/>
    <p:sldLayoutId id="2147483731" r:id="rId10"/>
    <p:sldLayoutId id="2147483727" r:id="rId11"/>
    <p:sldLayoutId id="2147483726" r:id="rId12"/>
    <p:sldLayoutId id="2147483736" r:id="rId13"/>
  </p:sldLayoutIdLs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42.png"/><Relationship Id="rId11" Type="http://schemas.openxmlformats.org/officeDocument/2006/relationships/image" Target="../media/image13.png"/><Relationship Id="rId5" Type="http://schemas.openxmlformats.org/officeDocument/2006/relationships/image" Target="../media/image41.png"/><Relationship Id="rId10" Type="http://schemas.openxmlformats.org/officeDocument/2006/relationships/image" Target="../media/image46.png"/><Relationship Id="rId4" Type="http://schemas.openxmlformats.org/officeDocument/2006/relationships/image" Target="../media/image40.png"/><Relationship Id="rId9" Type="http://schemas.openxmlformats.org/officeDocument/2006/relationships/image" Target="../media/image45.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28.png"/><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54.png"/></Relationships>
</file>

<file path=ppt/slides/_rels/slide15.xml.rels><?xml version="1.0" encoding="UTF-8" standalone="yes"?>
<Relationships xmlns="http://schemas.openxmlformats.org/package/2006/relationships"><Relationship Id="rId8" Type="http://schemas.openxmlformats.org/officeDocument/2006/relationships/image" Target="../media/image62.png"/><Relationship Id="rId13" Type="http://schemas.openxmlformats.org/officeDocument/2006/relationships/image" Target="../media/image67.png"/><Relationship Id="rId18" Type="http://schemas.openxmlformats.org/officeDocument/2006/relationships/image" Target="../media/image72.png"/><Relationship Id="rId3" Type="http://schemas.openxmlformats.org/officeDocument/2006/relationships/image" Target="../media/image57.png"/><Relationship Id="rId21" Type="http://schemas.openxmlformats.org/officeDocument/2006/relationships/image" Target="../media/image75.png"/><Relationship Id="rId7" Type="http://schemas.openxmlformats.org/officeDocument/2006/relationships/image" Target="../media/image61.png"/><Relationship Id="rId12" Type="http://schemas.openxmlformats.org/officeDocument/2006/relationships/image" Target="../media/image66.png"/><Relationship Id="rId17" Type="http://schemas.openxmlformats.org/officeDocument/2006/relationships/image" Target="../media/image71.png"/><Relationship Id="rId2" Type="http://schemas.openxmlformats.org/officeDocument/2006/relationships/notesSlide" Target="../notesSlides/notesSlide15.xml"/><Relationship Id="rId16" Type="http://schemas.openxmlformats.org/officeDocument/2006/relationships/image" Target="../media/image70.png"/><Relationship Id="rId20" Type="http://schemas.openxmlformats.org/officeDocument/2006/relationships/image" Target="../media/image74.png"/><Relationship Id="rId1" Type="http://schemas.openxmlformats.org/officeDocument/2006/relationships/slideLayout" Target="../slideLayouts/slideLayout6.xml"/><Relationship Id="rId6" Type="http://schemas.openxmlformats.org/officeDocument/2006/relationships/image" Target="../media/image60.png"/><Relationship Id="rId11" Type="http://schemas.openxmlformats.org/officeDocument/2006/relationships/image" Target="../media/image65.png"/><Relationship Id="rId24" Type="http://schemas.openxmlformats.org/officeDocument/2006/relationships/image" Target="../media/image78.png"/><Relationship Id="rId5" Type="http://schemas.openxmlformats.org/officeDocument/2006/relationships/image" Target="../media/image59.png"/><Relationship Id="rId15" Type="http://schemas.openxmlformats.org/officeDocument/2006/relationships/image" Target="../media/image69.png"/><Relationship Id="rId23" Type="http://schemas.openxmlformats.org/officeDocument/2006/relationships/image" Target="../media/image77.png"/><Relationship Id="rId10" Type="http://schemas.openxmlformats.org/officeDocument/2006/relationships/image" Target="../media/image64.png"/><Relationship Id="rId19" Type="http://schemas.openxmlformats.org/officeDocument/2006/relationships/image" Target="../media/image73.png"/><Relationship Id="rId4" Type="http://schemas.openxmlformats.org/officeDocument/2006/relationships/image" Target="../media/image58.png"/><Relationship Id="rId9" Type="http://schemas.openxmlformats.org/officeDocument/2006/relationships/image" Target="../media/image63.png"/><Relationship Id="rId14" Type="http://schemas.openxmlformats.org/officeDocument/2006/relationships/image" Target="../media/image68.png"/><Relationship Id="rId22" Type="http://schemas.openxmlformats.org/officeDocument/2006/relationships/image" Target="../media/image76.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8.png"/><Relationship Id="rId9"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3.png"/><Relationship Id="rId11" Type="http://schemas.openxmlformats.org/officeDocument/2006/relationships/image" Target="../media/image38.png"/><Relationship Id="rId5" Type="http://schemas.openxmlformats.org/officeDocument/2006/relationships/image" Target="../media/image32.png"/><Relationship Id="rId10" Type="http://schemas.openxmlformats.org/officeDocument/2006/relationships/image" Target="../media/image37.png"/><Relationship Id="rId4" Type="http://schemas.openxmlformats.org/officeDocument/2006/relationships/image" Target="../media/image31.png"/><Relationship Id="rId9"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E2C3BA5-6E5F-4798-87B7-B8DFFB97930D}"/>
              </a:ext>
            </a:extLst>
          </p:cNvPr>
          <p:cNvSpPr>
            <a:spLocks noGrp="1"/>
          </p:cNvSpPr>
          <p:nvPr>
            <p:ph type="body" sz="quarter" idx="10"/>
          </p:nvPr>
        </p:nvSpPr>
        <p:spPr>
          <a:xfrm>
            <a:off x="601663" y="914400"/>
            <a:ext cx="7438553" cy="1449388"/>
          </a:xfrm>
        </p:spPr>
        <p:txBody>
          <a:bodyPr>
            <a:normAutofit fontScale="92500" lnSpcReduction="10000"/>
          </a:bodyPr>
          <a:lstStyle/>
          <a:p>
            <a:r>
              <a:rPr lang="en-US" dirty="0">
                <a:solidFill>
                  <a:srgbClr val="FFB71B"/>
                </a:solidFill>
              </a:rPr>
              <a:t>Forced Convection in External Flows</a:t>
            </a:r>
          </a:p>
          <a:p>
            <a:endParaRPr lang="en-US" dirty="0"/>
          </a:p>
          <a:p>
            <a:r>
              <a:rPr lang="en-US" dirty="0"/>
              <a:t>Lesson 4: Cross Flow Geometry</a:t>
            </a:r>
          </a:p>
          <a:p>
            <a:endParaRPr lang="en-US" dirty="0"/>
          </a:p>
        </p:txBody>
      </p:sp>
      <p:sp>
        <p:nvSpPr>
          <p:cNvPr id="3" name="Text Placeholder 2">
            <a:extLst>
              <a:ext uri="{FF2B5EF4-FFF2-40B4-BE49-F238E27FC236}">
                <a16:creationId xmlns:a16="http://schemas.microsoft.com/office/drawing/2014/main" id="{8DED2F7F-2065-4CCE-9AD5-77DBF0CD5628}"/>
              </a:ext>
            </a:extLst>
          </p:cNvPr>
          <p:cNvSpPr>
            <a:spLocks noGrp="1"/>
          </p:cNvSpPr>
          <p:nvPr>
            <p:ph type="body" sz="quarter" idx="12"/>
          </p:nvPr>
        </p:nvSpPr>
        <p:spPr/>
        <p:txBody>
          <a:bodyPr/>
          <a:lstStyle/>
          <a:p>
            <a:r>
              <a:rPr lang="en-US" sz="2000" dirty="0"/>
              <a:t>Created by Ansys ACE</a:t>
            </a:r>
          </a:p>
          <a:p>
            <a:r>
              <a:rPr lang="en-US" sz="2000" dirty="0"/>
              <a:t>Edited by Ansys Academic Development Team</a:t>
            </a:r>
          </a:p>
          <a:p>
            <a:endParaRPr lang="en-US" dirty="0">
              <a:solidFill>
                <a:schemeClr val="accent3"/>
              </a:solidFill>
            </a:endParaRPr>
          </a:p>
        </p:txBody>
      </p:sp>
    </p:spTree>
    <p:extLst>
      <p:ext uri="{BB962C8B-B14F-4D97-AF65-F5344CB8AC3E}">
        <p14:creationId xmlns:p14="http://schemas.microsoft.com/office/powerpoint/2010/main" val="32076856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63BEE7B-DB8F-4F72-AFAE-1B1B8B4D868B}"/>
              </a:ext>
            </a:extLst>
          </p:cNvPr>
          <p:cNvSpPr>
            <a:spLocks noGrp="1"/>
          </p:cNvSpPr>
          <p:nvPr>
            <p:ph type="sldNum" sz="quarter" idx="11"/>
          </p:nvPr>
        </p:nvSpPr>
        <p:spPr/>
        <p:txBody>
          <a:bodyPr/>
          <a:lstStyle/>
          <a:p>
            <a:fld id="{F0D23093-2AB0-F74C-B865-1A12A15B650E}" type="slidenum">
              <a:rPr lang="en-US" smtClean="0"/>
              <a:pPr/>
              <a:t>10</a:t>
            </a:fld>
            <a:endParaRPr lang="en-US"/>
          </a:p>
        </p:txBody>
      </p:sp>
      <p:sp>
        <p:nvSpPr>
          <p:cNvPr id="3" name="Title 2">
            <a:extLst>
              <a:ext uri="{FF2B5EF4-FFF2-40B4-BE49-F238E27FC236}">
                <a16:creationId xmlns:a16="http://schemas.microsoft.com/office/drawing/2014/main" id="{8DAE5331-58D9-4768-9DF1-00B5E57786AB}"/>
              </a:ext>
            </a:extLst>
          </p:cNvPr>
          <p:cNvSpPr>
            <a:spLocks noGrp="1"/>
          </p:cNvSpPr>
          <p:nvPr>
            <p:ph type="title"/>
          </p:nvPr>
        </p:nvSpPr>
        <p:spPr/>
        <p:txBody>
          <a:bodyPr/>
          <a:lstStyle/>
          <a:p>
            <a:r>
              <a:rPr lang="en-US"/>
              <a:t>Flow across a Tube Bank</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0DE73145-1607-41E5-9E4B-47560DAFEB4A}"/>
                  </a:ext>
                </a:extLst>
              </p:cNvPr>
              <p:cNvSpPr>
                <a:spLocks noGrp="1"/>
              </p:cNvSpPr>
              <p:nvPr>
                <p:ph type="body" sz="quarter" idx="13"/>
              </p:nvPr>
            </p:nvSpPr>
            <p:spPr>
              <a:xfrm>
                <a:off x="609599" y="762000"/>
                <a:ext cx="7730837" cy="5257800"/>
              </a:xfrm>
            </p:spPr>
            <p:txBody>
              <a:bodyPr>
                <a:normAutofit/>
              </a:bodyPr>
              <a:lstStyle/>
              <a:p>
                <a:r>
                  <a:rPr lang="en-US" sz="1800" dirty="0"/>
                  <a:t>The </a:t>
                </a:r>
                <a14:m>
                  <m:oMath xmlns:m="http://schemas.openxmlformats.org/officeDocument/2006/math">
                    <m:r>
                      <a:rPr lang="en-US" sz="1800" i="1" dirty="0" smtClean="0">
                        <a:latin typeface="Cambria Math" panose="02040503050406030204" pitchFamily="18" charset="0"/>
                      </a:rPr>
                      <m:t>𝑅</m:t>
                    </m:r>
                    <m:sSub>
                      <m:sSubPr>
                        <m:ctrlPr>
                          <a:rPr lang="en-US" sz="1800" i="1" dirty="0" smtClean="0">
                            <a:latin typeface="Cambria Math" panose="02040503050406030204" pitchFamily="18" charset="0"/>
                          </a:rPr>
                        </m:ctrlPr>
                      </m:sSubPr>
                      <m:e>
                        <m:r>
                          <a:rPr lang="en-US" sz="1800" i="1" dirty="0" smtClean="0">
                            <a:latin typeface="Cambria Math" panose="02040503050406030204" pitchFamily="18" charset="0"/>
                          </a:rPr>
                          <m:t>𝑒</m:t>
                        </m:r>
                      </m:e>
                      <m:sub>
                        <m:r>
                          <a:rPr lang="en-US" sz="1800" i="1" dirty="0" smtClean="0">
                            <a:latin typeface="Cambria Math" panose="02040503050406030204" pitchFamily="18" charset="0"/>
                          </a:rPr>
                          <m:t>𝐷</m:t>
                        </m:r>
                        <m:r>
                          <a:rPr lang="en-US" sz="1800" b="0" i="1" dirty="0" smtClean="0">
                            <a:latin typeface="Cambria Math" panose="02040503050406030204" pitchFamily="18" charset="0"/>
                          </a:rPr>
                          <m:t>,</m:t>
                        </m:r>
                        <m:r>
                          <a:rPr lang="en-US" sz="1800" b="0" i="1" dirty="0" smtClean="0">
                            <a:latin typeface="Cambria Math" panose="02040503050406030204" pitchFamily="18" charset="0"/>
                          </a:rPr>
                          <m:t>𝑚𝑎𝑥</m:t>
                        </m:r>
                      </m:sub>
                    </m:sSub>
                  </m:oMath>
                </a14:m>
                <a:r>
                  <a:rPr lang="en-US" sz="1800" dirty="0"/>
                  <a:t> is based on the maximum fluid velocity in the bank. Based on conservation of mass for an incompressible fluid, for the aligned arrangement, </a:t>
                </a:r>
                <a14:m>
                  <m:oMath xmlns:m="http://schemas.openxmlformats.org/officeDocument/2006/math">
                    <m:sSub>
                      <m:sSubPr>
                        <m:ctrlPr>
                          <a:rPr lang="en-US" sz="1800" i="1" dirty="0" smtClean="0">
                            <a:latin typeface="Cambria Math" panose="02040503050406030204" pitchFamily="18" charset="0"/>
                          </a:rPr>
                        </m:ctrlPr>
                      </m:sSubPr>
                      <m:e>
                        <m:r>
                          <a:rPr lang="en-US" sz="1800" i="1" dirty="0" smtClean="0">
                            <a:latin typeface="Cambria Math" panose="02040503050406030204" pitchFamily="18" charset="0"/>
                          </a:rPr>
                          <m:t>𝑉</m:t>
                        </m:r>
                      </m:e>
                      <m:sub>
                        <m:r>
                          <m:rPr>
                            <m:sty m:val="p"/>
                          </m:rPr>
                          <a:rPr lang="en-US" sz="1800" i="1" dirty="0" smtClean="0">
                            <a:latin typeface="Cambria Math" panose="02040503050406030204" pitchFamily="18" charset="0"/>
                          </a:rPr>
                          <m:t>max</m:t>
                        </m:r>
                      </m:sub>
                    </m:sSub>
                    <m:r>
                      <a:rPr lang="en-US" sz="1800" i="1" dirty="0" smtClean="0">
                        <a:latin typeface="Cambria Math" panose="02040503050406030204" pitchFamily="18" charset="0"/>
                      </a:rPr>
                      <m:t>⁡</m:t>
                    </m:r>
                  </m:oMath>
                </a14:m>
                <a:r>
                  <a:rPr lang="en-US" sz="1800" dirty="0"/>
                  <a:t>can be written as</a:t>
                </a:r>
              </a:p>
              <a:p>
                <a:endParaRPr lang="en-US" sz="1800" dirty="0"/>
              </a:p>
              <a:p>
                <a:r>
                  <a:rPr lang="en-US" sz="1800" dirty="0"/>
                  <a:t>In the staggered arrangement, the maximum velocity can occur either in the transverse (</a:t>
                </a:r>
                <a14:m>
                  <m:oMath xmlns:m="http://schemas.openxmlformats.org/officeDocument/2006/math">
                    <m:r>
                      <a:rPr lang="en-US" sz="1800" i="1" dirty="0" smtClean="0">
                        <a:latin typeface="Cambria Math" panose="02040503050406030204" pitchFamily="18" charset="0"/>
                      </a:rPr>
                      <m:t>𝐴</m:t>
                    </m:r>
                    <m:r>
                      <a:rPr lang="en-US" sz="1800" i="1" dirty="0" smtClean="0">
                        <a:latin typeface="Cambria Math" panose="02040503050406030204" pitchFamily="18" charset="0"/>
                      </a:rPr>
                      <m:t>1</m:t>
                    </m:r>
                  </m:oMath>
                </a14:m>
                <a:r>
                  <a:rPr lang="en-US" sz="1800" dirty="0"/>
                  <a:t>) or the longitudinal (</a:t>
                </a:r>
                <a14:m>
                  <m:oMath xmlns:m="http://schemas.openxmlformats.org/officeDocument/2006/math">
                    <m:r>
                      <a:rPr lang="en-US" sz="1800" i="1" dirty="0" smtClean="0">
                        <a:latin typeface="Cambria Math" panose="02040503050406030204" pitchFamily="18" charset="0"/>
                      </a:rPr>
                      <m:t>𝐴</m:t>
                    </m:r>
                    <m:r>
                      <a:rPr lang="en-US" sz="1800" i="1" dirty="0" smtClean="0">
                        <a:latin typeface="Cambria Math" panose="02040503050406030204" pitchFamily="18" charset="0"/>
                      </a:rPr>
                      <m:t>2</m:t>
                    </m:r>
                  </m:oMath>
                </a14:m>
                <a:r>
                  <a:rPr lang="en-US" sz="1800" dirty="0"/>
                  <a:t>) plane. The maximum velocity will occur in longitudinal (</a:t>
                </a:r>
                <a14:m>
                  <m:oMath xmlns:m="http://schemas.openxmlformats.org/officeDocument/2006/math">
                    <m:r>
                      <a:rPr lang="en-US" sz="1800" i="1" dirty="0" smtClean="0">
                        <a:latin typeface="Cambria Math" panose="02040503050406030204" pitchFamily="18" charset="0"/>
                      </a:rPr>
                      <m:t>𝐴</m:t>
                    </m:r>
                    <m:r>
                      <a:rPr lang="en-US" sz="1800" i="1" dirty="0" smtClean="0">
                        <a:latin typeface="Cambria Math" panose="02040503050406030204" pitchFamily="18" charset="0"/>
                      </a:rPr>
                      <m:t>2</m:t>
                    </m:r>
                  </m:oMath>
                </a14:m>
                <a:r>
                  <a:rPr lang="en-US" sz="1800" dirty="0"/>
                  <a:t>) plane if the following relation holds</a:t>
                </a:r>
              </a:p>
              <a:p>
                <a:endParaRPr lang="en-US" sz="1800" dirty="0"/>
              </a:p>
              <a:p>
                <a:r>
                  <a:rPr lang="en-US" sz="1800" dirty="0"/>
                  <a:t>The </a:t>
                </a:r>
                <a14:m>
                  <m:oMath xmlns:m="http://schemas.openxmlformats.org/officeDocument/2006/math">
                    <m:sSub>
                      <m:sSubPr>
                        <m:ctrlPr>
                          <a:rPr lang="en-US" sz="1800" i="1" dirty="0" smtClean="0">
                            <a:latin typeface="Cambria Math" panose="02040503050406030204" pitchFamily="18" charset="0"/>
                          </a:rPr>
                        </m:ctrlPr>
                      </m:sSubPr>
                      <m:e>
                        <m:r>
                          <a:rPr lang="en-US" sz="1800" i="1" dirty="0" smtClean="0">
                            <a:latin typeface="Cambria Math" panose="02040503050406030204" pitchFamily="18" charset="0"/>
                          </a:rPr>
                          <m:t>𝑉</m:t>
                        </m:r>
                      </m:e>
                      <m:sub>
                        <m:r>
                          <m:rPr>
                            <m:sty m:val="p"/>
                          </m:rPr>
                          <a:rPr lang="en-US" sz="1800" i="1" dirty="0" smtClean="0">
                            <a:latin typeface="Cambria Math" panose="02040503050406030204" pitchFamily="18" charset="0"/>
                          </a:rPr>
                          <m:t>max</m:t>
                        </m:r>
                      </m:sub>
                    </m:sSub>
                    <m:r>
                      <a:rPr lang="en-US" sz="1800" i="1" dirty="0" smtClean="0">
                        <a:latin typeface="Cambria Math" panose="02040503050406030204" pitchFamily="18" charset="0"/>
                      </a:rPr>
                      <m:t> </m:t>
                    </m:r>
                  </m:oMath>
                </a14:m>
                <a:r>
                  <a:rPr lang="en-US" sz="1800" dirty="0"/>
                  <a:t>formula for the aligned arrangement can be used if the maximum occurs in </a:t>
                </a:r>
                <a14:m>
                  <m:oMath xmlns:m="http://schemas.openxmlformats.org/officeDocument/2006/math">
                    <m:r>
                      <a:rPr lang="en-US" sz="1800" i="1" dirty="0">
                        <a:latin typeface="Cambria Math" panose="02040503050406030204" pitchFamily="18" charset="0"/>
                      </a:rPr>
                      <m:t>𝐴</m:t>
                    </m:r>
                    <m:r>
                      <a:rPr lang="en-US" sz="1800" i="1" dirty="0">
                        <a:latin typeface="Cambria Math" panose="02040503050406030204" pitchFamily="18" charset="0"/>
                      </a:rPr>
                      <m:t>1</m:t>
                    </m:r>
                  </m:oMath>
                </a14:m>
                <a:r>
                  <a:rPr lang="en-US" sz="1800" dirty="0"/>
                  <a:t>, if not, the following relation can be used to compute </a:t>
                </a:r>
                <a14:m>
                  <m:oMath xmlns:m="http://schemas.openxmlformats.org/officeDocument/2006/math">
                    <m:sSub>
                      <m:sSubPr>
                        <m:ctrlPr>
                          <a:rPr lang="en-US" sz="1800" i="1" dirty="0">
                            <a:latin typeface="Cambria Math" panose="02040503050406030204" pitchFamily="18" charset="0"/>
                          </a:rPr>
                        </m:ctrlPr>
                      </m:sSubPr>
                      <m:e>
                        <m:r>
                          <a:rPr lang="en-US" sz="1800" i="1" dirty="0">
                            <a:latin typeface="Cambria Math" panose="02040503050406030204" pitchFamily="18" charset="0"/>
                          </a:rPr>
                          <m:t>𝑉</m:t>
                        </m:r>
                      </m:e>
                      <m:sub>
                        <m:r>
                          <m:rPr>
                            <m:sty m:val="p"/>
                          </m:rPr>
                          <a:rPr lang="en-US" sz="1800" i="1" dirty="0">
                            <a:latin typeface="Cambria Math" panose="02040503050406030204" pitchFamily="18" charset="0"/>
                          </a:rPr>
                          <m:t>max</m:t>
                        </m:r>
                      </m:sub>
                    </m:sSub>
                  </m:oMath>
                </a14:m>
                <a:endParaRPr lang="en-US" sz="1800" dirty="0"/>
              </a:p>
              <a:p>
                <a:endParaRPr lang="en-US" sz="1800" dirty="0"/>
              </a:p>
              <a:p>
                <a:r>
                  <a:rPr lang="en-US" sz="1800" dirty="0" err="1"/>
                  <a:t>Zukauskas</a:t>
                </a:r>
                <a:r>
                  <a:rPr lang="en-US" sz="1800" dirty="0"/>
                  <a:t> proposed a correlation where all properties, except </a:t>
                </a:r>
                <a14:m>
                  <m:oMath xmlns:m="http://schemas.openxmlformats.org/officeDocument/2006/math">
                    <m:sSub>
                      <m:sSubPr>
                        <m:ctrlPr>
                          <a:rPr lang="en-US" sz="1800" b="0" i="1" dirty="0" smtClean="0">
                            <a:latin typeface="Cambria Math" panose="02040503050406030204" pitchFamily="18" charset="0"/>
                          </a:rPr>
                        </m:ctrlPr>
                      </m:sSubPr>
                      <m:e>
                        <m:r>
                          <a:rPr lang="en-US" sz="1800" b="0" i="1" dirty="0" smtClean="0">
                            <a:latin typeface="Cambria Math" panose="02040503050406030204" pitchFamily="18" charset="0"/>
                          </a:rPr>
                          <m:t>𝑃𝑟</m:t>
                        </m:r>
                      </m:e>
                      <m:sub>
                        <m:r>
                          <a:rPr lang="en-US" sz="1800" b="0" i="1" dirty="0" smtClean="0">
                            <a:latin typeface="Cambria Math" panose="02040503050406030204" pitchFamily="18" charset="0"/>
                          </a:rPr>
                          <m:t>𝑠</m:t>
                        </m:r>
                      </m:sub>
                    </m:sSub>
                  </m:oMath>
                </a14:m>
                <a:r>
                  <a:rPr lang="en-US" sz="1800" dirty="0"/>
                  <a:t>, are based on the arithmetic mean of inlet and outlet temperature</a:t>
                </a:r>
              </a:p>
              <a:p>
                <a:endParaRPr lang="en-US" sz="1800" dirty="0"/>
              </a:p>
              <a:p>
                <a:pPr marL="0" indent="0">
                  <a:buNone/>
                </a:pPr>
                <a:endParaRPr lang="en-US" sz="1800" dirty="0"/>
              </a:p>
              <a:p>
                <a:endParaRPr lang="en-US" sz="1800" dirty="0"/>
              </a:p>
            </p:txBody>
          </p:sp>
        </mc:Choice>
        <mc:Fallback xmlns="">
          <p:sp>
            <p:nvSpPr>
              <p:cNvPr id="4" name="Text Placeholder 3">
                <a:extLst>
                  <a:ext uri="{FF2B5EF4-FFF2-40B4-BE49-F238E27FC236}">
                    <a16:creationId xmlns:a16="http://schemas.microsoft.com/office/drawing/2014/main" id="{0DE73145-1607-41E5-9E4B-47560DAFEB4A}"/>
                  </a:ext>
                </a:extLst>
              </p:cNvPr>
              <p:cNvSpPr>
                <a:spLocks noGrp="1" noRot="1" noChangeAspect="1" noMove="1" noResize="1" noEditPoints="1" noAdjustHandles="1" noChangeArrowheads="1" noChangeShapeType="1" noTextEdit="1"/>
              </p:cNvSpPr>
              <p:nvPr>
                <p:ph type="body" sz="quarter" idx="13"/>
              </p:nvPr>
            </p:nvSpPr>
            <p:spPr>
              <a:xfrm>
                <a:off x="609599" y="762000"/>
                <a:ext cx="7730837" cy="5257800"/>
              </a:xfrm>
              <a:blipFill>
                <a:blip r:embed="rId3"/>
                <a:stretch>
                  <a:fillRect l="-473" t="-927" r="-710"/>
                </a:stretch>
              </a:blipFill>
            </p:spPr>
            <p:txBody>
              <a:bodyPr/>
              <a:lstStyle/>
              <a:p>
                <a:r>
                  <a:rPr lang="en-US">
                    <a:noFill/>
                  </a:rPr>
                  <a:t> </a:t>
                </a:r>
              </a:p>
            </p:txBody>
          </p:sp>
        </mc:Fallback>
      </mc:AlternateContent>
      <p:sp>
        <p:nvSpPr>
          <p:cNvPr id="21" name="TextBox 20">
            <a:extLst>
              <a:ext uri="{FF2B5EF4-FFF2-40B4-BE49-F238E27FC236}">
                <a16:creationId xmlns:a16="http://schemas.microsoft.com/office/drawing/2014/main" id="{69F8A75E-E7F2-4EBF-9E6E-3F1BC64417BF}"/>
              </a:ext>
            </a:extLst>
          </p:cNvPr>
          <p:cNvSpPr txBox="1"/>
          <p:nvPr/>
        </p:nvSpPr>
        <p:spPr>
          <a:xfrm>
            <a:off x="7188998" y="4896325"/>
            <a:ext cx="4497672" cy="923330"/>
          </a:xfrm>
          <a:prstGeom prst="rect">
            <a:avLst/>
          </a:prstGeom>
          <a:noFill/>
        </p:spPr>
        <p:txBody>
          <a:bodyPr wrap="square">
            <a:spAutoFit/>
          </a:bodyPr>
          <a:lstStyle/>
          <a:p>
            <a:r>
              <a:rPr lang="en-US" sz="1800"/>
              <a:t>This modified correlation accounts for significant temperature differences between the inlet and outlet temperature. </a:t>
            </a: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842B3326-5CD3-4E31-B9C2-E10FDE6B27EB}"/>
                  </a:ext>
                </a:extLst>
              </p:cNvPr>
              <p:cNvSpPr txBox="1"/>
              <p:nvPr/>
            </p:nvSpPr>
            <p:spPr>
              <a:xfrm>
                <a:off x="3636062" y="1466270"/>
                <a:ext cx="1500539" cy="502895"/>
              </a:xfrm>
              <a:prstGeom prst="rect">
                <a:avLst/>
              </a:prstGeom>
              <a:solidFill>
                <a:schemeClr val="accent2"/>
              </a:solidFill>
              <a:effectLst>
                <a:outerShdw blurRad="63500" sx="102000" sy="102000" algn="ctr" rotWithShape="0">
                  <a:prstClr val="black">
                    <a:alpha val="40000"/>
                  </a:prstClr>
                </a:outerShdw>
              </a:effectLst>
            </p:spPr>
            <p:txBody>
              <a:bodyPr wrap="none" lIns="0" tIns="0" rIns="0" bIns="0" rtlCol="0">
                <a:spAutoFit/>
              </a:bodyPr>
              <a:lstStyle>
                <a:defPPr>
                  <a:defRPr lang="en-US"/>
                </a:defPPr>
                <a:lvl1pPr>
                  <a:defRPr b="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sSub>
                        <m:sSubPr>
                          <m:ctrlPr>
                            <a:rPr lang="en-US" sz="1600" b="0" i="1" smtClean="0">
                              <a:latin typeface="Cambria Math" panose="02040503050406030204" pitchFamily="18" charset="0"/>
                            </a:rPr>
                          </m:ctrlPr>
                        </m:sSubPr>
                        <m:e>
                          <m:r>
                            <a:rPr lang="en-US" sz="1600" b="0" i="1" smtClean="0">
                              <a:latin typeface="Cambria Math" panose="02040503050406030204" pitchFamily="18" charset="0"/>
                            </a:rPr>
                            <m:t>𝑉</m:t>
                          </m:r>
                        </m:e>
                        <m:sub>
                          <m:r>
                            <a:rPr lang="en-US" sz="1600" b="0" i="1" smtClean="0">
                              <a:latin typeface="Cambria Math" panose="02040503050406030204" pitchFamily="18" charset="0"/>
                            </a:rPr>
                            <m:t>𝑚𝑎𝑥</m:t>
                          </m:r>
                        </m:sub>
                      </m:sSub>
                      <m:r>
                        <a:rPr lang="en-US" sz="1600" b="0" i="1" smtClean="0">
                          <a:latin typeface="Cambria Math" panose="02040503050406030204" pitchFamily="18" charset="0"/>
                        </a:rPr>
                        <m:t>=</m:t>
                      </m:r>
                      <m:f>
                        <m:fPr>
                          <m:ctrlPr>
                            <a:rPr lang="en-US" sz="1600" b="0" i="1" smtClean="0">
                              <a:latin typeface="Cambria Math" panose="02040503050406030204" pitchFamily="18" charset="0"/>
                            </a:rPr>
                          </m:ctrlPr>
                        </m:fPr>
                        <m:num>
                          <m:sSub>
                            <m:sSubPr>
                              <m:ctrlPr>
                                <a:rPr lang="en-US" sz="1600" b="0" i="1" smtClean="0">
                                  <a:latin typeface="Cambria Math" panose="02040503050406030204" pitchFamily="18" charset="0"/>
                                </a:rPr>
                              </m:ctrlPr>
                            </m:sSubPr>
                            <m:e>
                              <m:r>
                                <a:rPr lang="en-US" sz="1600" b="0" i="1" smtClean="0">
                                  <a:latin typeface="Cambria Math" panose="02040503050406030204" pitchFamily="18" charset="0"/>
                                </a:rPr>
                                <m:t>𝑆</m:t>
                              </m:r>
                            </m:e>
                            <m:sub>
                              <m:r>
                                <a:rPr lang="en-US" sz="1600" b="0" i="1" smtClean="0">
                                  <a:latin typeface="Cambria Math" panose="02040503050406030204" pitchFamily="18" charset="0"/>
                                </a:rPr>
                                <m:t>𝑇</m:t>
                              </m:r>
                            </m:sub>
                          </m:sSub>
                        </m:num>
                        <m:den>
                          <m:sSub>
                            <m:sSubPr>
                              <m:ctrlPr>
                                <a:rPr lang="en-US" sz="1600" b="0" i="1" smtClean="0">
                                  <a:latin typeface="Cambria Math" panose="02040503050406030204" pitchFamily="18" charset="0"/>
                                </a:rPr>
                              </m:ctrlPr>
                            </m:sSubPr>
                            <m:e>
                              <m:r>
                                <a:rPr lang="en-US" sz="1600" b="0" i="1" smtClean="0">
                                  <a:latin typeface="Cambria Math" panose="02040503050406030204" pitchFamily="18" charset="0"/>
                                </a:rPr>
                                <m:t>𝑆</m:t>
                              </m:r>
                            </m:e>
                            <m:sub>
                              <m:r>
                                <a:rPr lang="en-US" sz="1600" b="0" i="1" smtClean="0">
                                  <a:latin typeface="Cambria Math" panose="02040503050406030204" pitchFamily="18" charset="0"/>
                                </a:rPr>
                                <m:t>𝑇</m:t>
                              </m:r>
                            </m:sub>
                          </m:sSub>
                          <m:r>
                            <a:rPr lang="en-US" sz="1600" b="0" i="1" smtClean="0">
                              <a:latin typeface="Cambria Math" panose="02040503050406030204" pitchFamily="18" charset="0"/>
                            </a:rPr>
                            <m:t>−</m:t>
                          </m:r>
                          <m:r>
                            <a:rPr lang="en-US" sz="1600" b="0" i="1" smtClean="0">
                              <a:latin typeface="Cambria Math" panose="02040503050406030204" pitchFamily="18" charset="0"/>
                            </a:rPr>
                            <m:t>𝐷</m:t>
                          </m:r>
                        </m:den>
                      </m:f>
                      <m:r>
                        <a:rPr lang="en-US" sz="1600" b="0" i="1" smtClean="0">
                          <a:latin typeface="Cambria Math" panose="02040503050406030204" pitchFamily="18" charset="0"/>
                        </a:rPr>
                        <m:t>𝑉</m:t>
                      </m:r>
                    </m:oMath>
                  </m:oMathPara>
                </a14:m>
                <a:endParaRPr lang="en-US" sz="1600" dirty="0"/>
              </a:p>
            </p:txBody>
          </p:sp>
        </mc:Choice>
        <mc:Fallback xmlns="">
          <p:sp>
            <p:nvSpPr>
              <p:cNvPr id="5" name="TextBox 4">
                <a:extLst>
                  <a:ext uri="{FF2B5EF4-FFF2-40B4-BE49-F238E27FC236}">
                    <a16:creationId xmlns:a16="http://schemas.microsoft.com/office/drawing/2014/main" id="{842B3326-5CD3-4E31-B9C2-E10FDE6B27EB}"/>
                  </a:ext>
                </a:extLst>
              </p:cNvPr>
              <p:cNvSpPr txBox="1">
                <a:spLocks noRot="1" noChangeAspect="1" noMove="1" noResize="1" noEditPoints="1" noAdjustHandles="1" noChangeArrowheads="1" noChangeShapeType="1" noTextEdit="1"/>
              </p:cNvSpPr>
              <p:nvPr/>
            </p:nvSpPr>
            <p:spPr>
              <a:xfrm>
                <a:off x="3636062" y="1466270"/>
                <a:ext cx="1500539" cy="502895"/>
              </a:xfrm>
              <a:prstGeom prst="rect">
                <a:avLst/>
              </a:prstGeom>
              <a:blipFill>
                <a:blip r:embed="rId4"/>
                <a:stretch>
                  <a:fillRect/>
                </a:stretch>
              </a:blipFill>
              <a:effectLst>
                <a:outerShdw blurRad="63500" sx="102000" sy="102000" algn="ctr" rotWithShape="0">
                  <a:prstClr val="black">
                    <a:alpha val="40000"/>
                  </a:prstClr>
                </a:outerShdw>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C0E0519A-C676-4D3E-B2B2-62F0E4769BF7}"/>
                  </a:ext>
                </a:extLst>
              </p:cNvPr>
              <p:cNvSpPr txBox="1"/>
              <p:nvPr/>
            </p:nvSpPr>
            <p:spPr>
              <a:xfrm>
                <a:off x="3421125" y="2890892"/>
                <a:ext cx="1985608" cy="246221"/>
              </a:xfrm>
              <a:prstGeom prst="rect">
                <a:avLst/>
              </a:prstGeom>
              <a:solidFill>
                <a:schemeClr val="accent2"/>
              </a:solidFill>
              <a:effectLst>
                <a:outerShdw blurRad="63500" sx="102000" sy="102000" algn="ctr" rotWithShape="0">
                  <a:prstClr val="black">
                    <a:alpha val="40000"/>
                  </a:prstClr>
                </a:outerShdw>
              </a:effectLst>
            </p:spPr>
            <p:txBody>
              <a:bodyPr wrap="none" lIns="0" tIns="0" rIns="0" bIns="0" rtlCol="0">
                <a:spAutoFit/>
              </a:bodyPr>
              <a:lstStyle>
                <a:defPPr>
                  <a:defRPr lang="en-US"/>
                </a:defPPr>
                <a:lvl1pPr>
                  <a:defRPr b="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sz="1600" b="0" i="1" smtClean="0">
                          <a:latin typeface="Cambria Math" panose="02040503050406030204" pitchFamily="18" charset="0"/>
                        </a:rPr>
                        <m:t>2</m:t>
                      </m:r>
                      <m:d>
                        <m:dPr>
                          <m:ctrlPr>
                            <a:rPr lang="en-US" sz="1600" b="0" i="1" smtClean="0">
                              <a:latin typeface="Cambria Math" panose="02040503050406030204" pitchFamily="18" charset="0"/>
                            </a:rPr>
                          </m:ctrlPr>
                        </m:dPr>
                        <m:e>
                          <m:sSub>
                            <m:sSubPr>
                              <m:ctrlPr>
                                <a:rPr lang="en-US" sz="1600" b="0" i="1" smtClean="0">
                                  <a:latin typeface="Cambria Math" panose="02040503050406030204" pitchFamily="18" charset="0"/>
                                </a:rPr>
                              </m:ctrlPr>
                            </m:sSubPr>
                            <m:e>
                              <m:r>
                                <a:rPr lang="en-US" sz="1600" b="0" i="1" smtClean="0">
                                  <a:latin typeface="Cambria Math" panose="02040503050406030204" pitchFamily="18" charset="0"/>
                                </a:rPr>
                                <m:t>𝑆</m:t>
                              </m:r>
                            </m:e>
                            <m:sub>
                              <m:r>
                                <a:rPr lang="en-US" sz="1600" b="0" i="1" smtClean="0">
                                  <a:latin typeface="Cambria Math" panose="02040503050406030204" pitchFamily="18" charset="0"/>
                                </a:rPr>
                                <m:t>𝐷</m:t>
                              </m:r>
                            </m:sub>
                          </m:sSub>
                          <m:r>
                            <a:rPr lang="en-US" sz="1600" b="0" i="1" smtClean="0">
                              <a:latin typeface="Cambria Math" panose="02040503050406030204" pitchFamily="18" charset="0"/>
                            </a:rPr>
                            <m:t>−</m:t>
                          </m:r>
                          <m:r>
                            <a:rPr lang="en-US" sz="1600" b="0" i="1" smtClean="0">
                              <a:latin typeface="Cambria Math" panose="02040503050406030204" pitchFamily="18" charset="0"/>
                            </a:rPr>
                            <m:t>𝐷</m:t>
                          </m:r>
                        </m:e>
                      </m:d>
                      <m:r>
                        <a:rPr lang="en-US" sz="1600" b="0" i="1" smtClean="0">
                          <a:latin typeface="Cambria Math" panose="02040503050406030204" pitchFamily="18" charset="0"/>
                        </a:rPr>
                        <m:t>&lt;(</m:t>
                      </m:r>
                      <m:sSub>
                        <m:sSubPr>
                          <m:ctrlPr>
                            <a:rPr lang="en-US" sz="1600" b="0" i="1" smtClean="0">
                              <a:latin typeface="Cambria Math" panose="02040503050406030204" pitchFamily="18" charset="0"/>
                            </a:rPr>
                          </m:ctrlPr>
                        </m:sSubPr>
                        <m:e>
                          <m:r>
                            <a:rPr lang="en-US" sz="1600" b="0" i="1" smtClean="0">
                              <a:latin typeface="Cambria Math" panose="02040503050406030204" pitchFamily="18" charset="0"/>
                            </a:rPr>
                            <m:t>𝑆</m:t>
                          </m:r>
                        </m:e>
                        <m:sub>
                          <m:r>
                            <a:rPr lang="en-US" sz="1600" b="0" i="1" smtClean="0">
                              <a:latin typeface="Cambria Math" panose="02040503050406030204" pitchFamily="18" charset="0"/>
                            </a:rPr>
                            <m:t>𝑇</m:t>
                          </m:r>
                        </m:sub>
                      </m:sSub>
                      <m:r>
                        <a:rPr lang="en-US" sz="1600" b="0" i="1" smtClean="0">
                          <a:latin typeface="Cambria Math" panose="02040503050406030204" pitchFamily="18" charset="0"/>
                        </a:rPr>
                        <m:t>−</m:t>
                      </m:r>
                      <m:r>
                        <a:rPr lang="en-US" sz="1600" b="0" i="1" smtClean="0">
                          <a:latin typeface="Cambria Math" panose="02040503050406030204" pitchFamily="18" charset="0"/>
                        </a:rPr>
                        <m:t>𝐷</m:t>
                      </m:r>
                      <m:r>
                        <a:rPr lang="en-US" sz="1600" b="0" i="1" smtClean="0">
                          <a:latin typeface="Cambria Math" panose="02040503050406030204" pitchFamily="18" charset="0"/>
                        </a:rPr>
                        <m:t>)</m:t>
                      </m:r>
                    </m:oMath>
                  </m:oMathPara>
                </a14:m>
                <a:endParaRPr lang="en-US" sz="1600" dirty="0"/>
              </a:p>
            </p:txBody>
          </p:sp>
        </mc:Choice>
        <mc:Fallback xmlns="">
          <p:sp>
            <p:nvSpPr>
              <p:cNvPr id="6" name="TextBox 5">
                <a:extLst>
                  <a:ext uri="{FF2B5EF4-FFF2-40B4-BE49-F238E27FC236}">
                    <a16:creationId xmlns:a16="http://schemas.microsoft.com/office/drawing/2014/main" id="{C0E0519A-C676-4D3E-B2B2-62F0E4769BF7}"/>
                  </a:ext>
                </a:extLst>
              </p:cNvPr>
              <p:cNvSpPr txBox="1">
                <a:spLocks noRot="1" noChangeAspect="1" noMove="1" noResize="1" noEditPoints="1" noAdjustHandles="1" noChangeArrowheads="1" noChangeShapeType="1" noTextEdit="1"/>
              </p:cNvSpPr>
              <p:nvPr/>
            </p:nvSpPr>
            <p:spPr>
              <a:xfrm>
                <a:off x="3421125" y="2890892"/>
                <a:ext cx="1985608" cy="246221"/>
              </a:xfrm>
              <a:prstGeom prst="rect">
                <a:avLst/>
              </a:prstGeom>
              <a:blipFill>
                <a:blip r:embed="rId5"/>
                <a:stretch>
                  <a:fillRect b="-4762"/>
                </a:stretch>
              </a:blipFill>
              <a:effectLst>
                <a:outerShdw blurRad="63500" sx="102000" sy="102000" algn="ctr" rotWithShape="0">
                  <a:prstClr val="black">
                    <a:alpha val="40000"/>
                  </a:prstClr>
                </a:outerShdw>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2A275CDA-FE9B-4657-B849-6EF496303612}"/>
                  </a:ext>
                </a:extLst>
              </p:cNvPr>
              <p:cNvSpPr txBox="1"/>
              <p:nvPr/>
            </p:nvSpPr>
            <p:spPr>
              <a:xfrm>
                <a:off x="3352330" y="3795965"/>
                <a:ext cx="1784271" cy="506292"/>
              </a:xfrm>
              <a:prstGeom prst="rect">
                <a:avLst/>
              </a:prstGeom>
              <a:solidFill>
                <a:schemeClr val="accent2"/>
              </a:solidFill>
              <a:effectLst>
                <a:outerShdw blurRad="63500" sx="102000" sy="102000" algn="ctr" rotWithShape="0">
                  <a:prstClr val="black">
                    <a:alpha val="40000"/>
                  </a:prstClr>
                </a:outerShdw>
              </a:effectLst>
            </p:spPr>
            <p:txBody>
              <a:bodyPr wrap="none" lIns="0" tIns="0" rIns="0" bIns="0" rtlCol="0">
                <a:spAutoFit/>
              </a:bodyPr>
              <a:lstStyle>
                <a:defPPr>
                  <a:defRPr lang="en-US"/>
                </a:defPPr>
                <a:lvl1pPr>
                  <a:defRPr b="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sSub>
                        <m:sSubPr>
                          <m:ctrlPr>
                            <a:rPr lang="en-US" sz="1600" b="0" i="1" smtClean="0">
                              <a:latin typeface="Cambria Math" panose="02040503050406030204" pitchFamily="18" charset="0"/>
                            </a:rPr>
                          </m:ctrlPr>
                        </m:sSubPr>
                        <m:e>
                          <m:r>
                            <a:rPr lang="en-US" sz="1600" b="0" i="1" smtClean="0">
                              <a:latin typeface="Cambria Math" panose="02040503050406030204" pitchFamily="18" charset="0"/>
                            </a:rPr>
                            <m:t>𝑉</m:t>
                          </m:r>
                        </m:e>
                        <m:sub>
                          <m:r>
                            <a:rPr lang="en-US" sz="1600" b="0" i="1" smtClean="0">
                              <a:latin typeface="Cambria Math" panose="02040503050406030204" pitchFamily="18" charset="0"/>
                            </a:rPr>
                            <m:t>𝑚𝑎𝑥</m:t>
                          </m:r>
                        </m:sub>
                      </m:sSub>
                      <m:r>
                        <a:rPr lang="en-US" sz="1600" b="0" i="1" smtClean="0">
                          <a:latin typeface="Cambria Math" panose="02040503050406030204" pitchFamily="18" charset="0"/>
                        </a:rPr>
                        <m:t>=</m:t>
                      </m:r>
                      <m:f>
                        <m:fPr>
                          <m:ctrlPr>
                            <a:rPr lang="en-US" sz="1600" b="0" i="1" smtClean="0">
                              <a:latin typeface="Cambria Math" panose="02040503050406030204" pitchFamily="18" charset="0"/>
                            </a:rPr>
                          </m:ctrlPr>
                        </m:fPr>
                        <m:num>
                          <m:sSub>
                            <m:sSubPr>
                              <m:ctrlPr>
                                <a:rPr lang="en-US" sz="1600" b="0" i="1" smtClean="0">
                                  <a:latin typeface="Cambria Math" panose="02040503050406030204" pitchFamily="18" charset="0"/>
                                </a:rPr>
                              </m:ctrlPr>
                            </m:sSubPr>
                            <m:e>
                              <m:r>
                                <a:rPr lang="en-US" sz="1600" b="0" i="1" smtClean="0">
                                  <a:latin typeface="Cambria Math" panose="02040503050406030204" pitchFamily="18" charset="0"/>
                                </a:rPr>
                                <m:t>𝑆</m:t>
                              </m:r>
                            </m:e>
                            <m:sub>
                              <m:r>
                                <a:rPr lang="en-US" sz="1600" b="0" i="1" smtClean="0">
                                  <a:latin typeface="Cambria Math" panose="02040503050406030204" pitchFamily="18" charset="0"/>
                                </a:rPr>
                                <m:t>𝑇</m:t>
                              </m:r>
                            </m:sub>
                          </m:sSub>
                        </m:num>
                        <m:den>
                          <m:sSub>
                            <m:sSubPr>
                              <m:ctrlPr>
                                <a:rPr lang="en-US" sz="1600" b="0" i="1" smtClean="0">
                                  <a:latin typeface="Cambria Math" panose="02040503050406030204" pitchFamily="18" charset="0"/>
                                </a:rPr>
                              </m:ctrlPr>
                            </m:sSubPr>
                            <m:e>
                              <m:r>
                                <a:rPr lang="en-US" sz="1600" b="0" i="1" smtClean="0">
                                  <a:latin typeface="Cambria Math" panose="02040503050406030204" pitchFamily="18" charset="0"/>
                                </a:rPr>
                                <m:t>2(</m:t>
                              </m:r>
                              <m:r>
                                <a:rPr lang="en-US" sz="1600" b="0" i="1" smtClean="0">
                                  <a:latin typeface="Cambria Math" panose="02040503050406030204" pitchFamily="18" charset="0"/>
                                </a:rPr>
                                <m:t>𝑆</m:t>
                              </m:r>
                            </m:e>
                            <m:sub>
                              <m:r>
                                <a:rPr lang="en-US" sz="1600" b="0" i="1" smtClean="0">
                                  <a:latin typeface="Cambria Math" panose="02040503050406030204" pitchFamily="18" charset="0"/>
                                </a:rPr>
                                <m:t>𝑇</m:t>
                              </m:r>
                            </m:sub>
                          </m:sSub>
                          <m:r>
                            <a:rPr lang="en-US" sz="1600" b="0" i="1" smtClean="0">
                              <a:latin typeface="Cambria Math" panose="02040503050406030204" pitchFamily="18" charset="0"/>
                            </a:rPr>
                            <m:t>−</m:t>
                          </m:r>
                          <m:r>
                            <a:rPr lang="en-US" sz="1600" b="0" i="1" smtClean="0">
                              <a:latin typeface="Cambria Math" panose="02040503050406030204" pitchFamily="18" charset="0"/>
                            </a:rPr>
                            <m:t>𝐷</m:t>
                          </m:r>
                          <m:r>
                            <a:rPr lang="en-US" sz="1600" b="0" i="1" smtClean="0">
                              <a:latin typeface="Cambria Math" panose="02040503050406030204" pitchFamily="18" charset="0"/>
                            </a:rPr>
                            <m:t>)</m:t>
                          </m:r>
                        </m:den>
                      </m:f>
                      <m:r>
                        <a:rPr lang="en-US" sz="1600" b="0" i="1" smtClean="0">
                          <a:latin typeface="Cambria Math" panose="02040503050406030204" pitchFamily="18" charset="0"/>
                        </a:rPr>
                        <m:t>𝑉</m:t>
                      </m:r>
                    </m:oMath>
                  </m:oMathPara>
                </a14:m>
                <a:endParaRPr lang="en-US" sz="1600"/>
              </a:p>
            </p:txBody>
          </p:sp>
        </mc:Choice>
        <mc:Fallback xmlns="">
          <p:sp>
            <p:nvSpPr>
              <p:cNvPr id="7" name="TextBox 6">
                <a:extLst>
                  <a:ext uri="{FF2B5EF4-FFF2-40B4-BE49-F238E27FC236}">
                    <a16:creationId xmlns:a16="http://schemas.microsoft.com/office/drawing/2014/main" id="{2A275CDA-FE9B-4657-B849-6EF496303612}"/>
                  </a:ext>
                </a:extLst>
              </p:cNvPr>
              <p:cNvSpPr txBox="1">
                <a:spLocks noRot="1" noChangeAspect="1" noMove="1" noResize="1" noEditPoints="1" noAdjustHandles="1" noChangeArrowheads="1" noChangeShapeType="1" noTextEdit="1"/>
              </p:cNvSpPr>
              <p:nvPr/>
            </p:nvSpPr>
            <p:spPr>
              <a:xfrm>
                <a:off x="3352330" y="3795965"/>
                <a:ext cx="1784271" cy="506292"/>
              </a:xfrm>
              <a:prstGeom prst="rect">
                <a:avLst/>
              </a:prstGeom>
              <a:blipFill>
                <a:blip r:embed="rId6"/>
                <a:stretch>
                  <a:fillRect/>
                </a:stretch>
              </a:blipFill>
              <a:effectLst>
                <a:outerShdw blurRad="63500" sx="102000" sy="102000" algn="ctr" rotWithShape="0">
                  <a:prstClr val="black">
                    <a:alpha val="40000"/>
                  </a:prstClr>
                </a:outerShdw>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73BFB17D-33BF-4043-85E0-755F7059C9EE}"/>
                  </a:ext>
                </a:extLst>
              </p:cNvPr>
              <p:cNvSpPr txBox="1"/>
              <p:nvPr/>
            </p:nvSpPr>
            <p:spPr>
              <a:xfrm>
                <a:off x="1014810" y="4956582"/>
                <a:ext cx="3094117" cy="774892"/>
              </a:xfrm>
              <a:prstGeom prst="rect">
                <a:avLst/>
              </a:prstGeom>
              <a:solidFill>
                <a:schemeClr val="accent2"/>
              </a:solidFill>
              <a:effectLst>
                <a:outerShdw blurRad="63500" sx="102000" sy="102000" algn="ctr" rotWithShape="0">
                  <a:prstClr val="black">
                    <a:alpha val="40000"/>
                  </a:prstClr>
                </a:outerShdw>
              </a:effectLst>
            </p:spPr>
            <p:txBody>
              <a:bodyPr wrap="none" lIns="0" tIns="0" rIns="0" bIns="0" rtlCol="0">
                <a:spAutoFit/>
              </a:bodyPr>
              <a:lstStyle>
                <a:defPPr>
                  <a:defRPr lang="en-US"/>
                </a:defPPr>
                <a:lvl1pPr>
                  <a:defRPr b="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acc>
                            <m:accPr>
                              <m:chr m:val="̅"/>
                              <m:ctrlPr>
                                <a:rPr lang="en-US" i="1">
                                  <a:latin typeface="Cambria Math" panose="02040503050406030204" pitchFamily="18" charset="0"/>
                                </a:rPr>
                              </m:ctrlPr>
                            </m:accPr>
                            <m:e>
                              <m:r>
                                <a:rPr lang="en-US">
                                  <a:latin typeface="Cambria Math" panose="02040503050406030204" pitchFamily="18" charset="0"/>
                                </a:rPr>
                                <m:t>𝑁𝑢</m:t>
                              </m:r>
                            </m:e>
                          </m:acc>
                        </m:e>
                        <m:sub>
                          <m:r>
                            <a:rPr lang="en-US">
                              <a:latin typeface="Cambria Math" panose="02040503050406030204" pitchFamily="18" charset="0"/>
                            </a:rPr>
                            <m:t>𝐷</m:t>
                          </m:r>
                        </m:sub>
                      </m:sSub>
                      <m:r>
                        <a:rPr lang="en-US">
                          <a:latin typeface="Cambria Math" panose="02040503050406030204" pitchFamily="18" charset="0"/>
                        </a:rPr>
                        <m:t>=</m:t>
                      </m:r>
                      <m:r>
                        <a:rPr lang="en-US" b="0" i="1" smtClean="0">
                          <a:latin typeface="Cambria Math" panose="02040503050406030204" pitchFamily="18" charset="0"/>
                        </a:rPr>
                        <m:t>𝐶</m:t>
                      </m:r>
                      <m:r>
                        <a:rPr lang="en-US">
                          <a:latin typeface="Cambria Math" panose="02040503050406030204" pitchFamily="18" charset="0"/>
                        </a:rPr>
                        <m:t>𝑅</m:t>
                      </m:r>
                      <m:sSubSup>
                        <m:sSubSupPr>
                          <m:ctrlPr>
                            <a:rPr lang="en-US" i="1">
                              <a:latin typeface="Cambria Math" panose="02040503050406030204" pitchFamily="18" charset="0"/>
                            </a:rPr>
                          </m:ctrlPr>
                        </m:sSubSupPr>
                        <m:e>
                          <m:r>
                            <a:rPr lang="en-US">
                              <a:latin typeface="Cambria Math" panose="02040503050406030204" pitchFamily="18" charset="0"/>
                            </a:rPr>
                            <m:t>𝑒</m:t>
                          </m:r>
                        </m:e>
                        <m:sub>
                          <m:r>
                            <a:rPr lang="en-US">
                              <a:latin typeface="Cambria Math" panose="02040503050406030204" pitchFamily="18" charset="0"/>
                            </a:rPr>
                            <m:t>𝐷</m:t>
                          </m:r>
                          <m:r>
                            <a:rPr lang="en-US" b="0" i="1" smtClean="0">
                              <a:latin typeface="Cambria Math" panose="02040503050406030204" pitchFamily="18" charset="0"/>
                            </a:rPr>
                            <m:t>,</m:t>
                          </m:r>
                          <m:r>
                            <a:rPr lang="en-US" b="0" i="1" smtClean="0">
                              <a:latin typeface="Cambria Math" panose="02040503050406030204" pitchFamily="18" charset="0"/>
                            </a:rPr>
                            <m:t>𝑚𝑎𝑥</m:t>
                          </m:r>
                        </m:sub>
                        <m:sup>
                          <m:r>
                            <a:rPr lang="en-US">
                              <a:latin typeface="Cambria Math" panose="02040503050406030204" pitchFamily="18" charset="0"/>
                            </a:rPr>
                            <m:t>𝑚</m:t>
                          </m:r>
                        </m:sup>
                      </m:sSubSup>
                      <m:sSup>
                        <m:sSupPr>
                          <m:ctrlPr>
                            <a:rPr lang="en-US" b="0" i="1" smtClean="0">
                              <a:latin typeface="Cambria Math" panose="02040503050406030204" pitchFamily="18" charset="0"/>
                            </a:rPr>
                          </m:ctrlPr>
                        </m:sSupPr>
                        <m:e>
                          <m:r>
                            <a:rPr lang="en-US" b="0" i="1" smtClean="0">
                              <a:latin typeface="Cambria Math" panose="02040503050406030204" pitchFamily="18" charset="0"/>
                            </a:rPr>
                            <m:t>𝑃𝑟</m:t>
                          </m:r>
                        </m:e>
                        <m:sup>
                          <m:r>
                            <a:rPr lang="en-US" b="0" i="1" smtClean="0">
                              <a:latin typeface="Cambria Math" panose="02040503050406030204" pitchFamily="18" charset="0"/>
                            </a:rPr>
                            <m:t>0.36</m:t>
                          </m:r>
                        </m:sup>
                      </m:sSup>
                      <m:sSup>
                        <m:sSupPr>
                          <m:ctrlPr>
                            <a:rPr lang="en-US" b="0" i="1" smtClean="0">
                              <a:latin typeface="Cambria Math" panose="02040503050406030204" pitchFamily="18" charset="0"/>
                            </a:rPr>
                          </m:ctrlPr>
                        </m:sSupPr>
                        <m:e>
                          <m:d>
                            <m:dPr>
                              <m:ctrlPr>
                                <a:rPr lang="en-US" b="0" i="1" smtClean="0">
                                  <a:latin typeface="Cambria Math" panose="02040503050406030204" pitchFamily="18" charset="0"/>
                                </a:rPr>
                              </m:ctrlPr>
                            </m:dPr>
                            <m:e>
                              <m:f>
                                <m:fPr>
                                  <m:ctrlPr>
                                    <a:rPr lang="en-US" b="0" i="1" smtClean="0">
                                      <a:latin typeface="Cambria Math" panose="02040503050406030204" pitchFamily="18" charset="0"/>
                                    </a:rPr>
                                  </m:ctrlPr>
                                </m:fPr>
                                <m:num>
                                  <m:r>
                                    <a:rPr lang="en-US" b="0" i="1" smtClean="0">
                                      <a:latin typeface="Cambria Math" panose="02040503050406030204" pitchFamily="18" charset="0"/>
                                    </a:rPr>
                                    <m:t>𝑃𝑟</m:t>
                                  </m:r>
                                </m:num>
                                <m:den>
                                  <m:sSub>
                                    <m:sSubPr>
                                      <m:ctrlPr>
                                        <a:rPr lang="en-US" b="0" i="1" smtClean="0">
                                          <a:latin typeface="Cambria Math" panose="02040503050406030204" pitchFamily="18" charset="0"/>
                                        </a:rPr>
                                      </m:ctrlPr>
                                    </m:sSubPr>
                                    <m:e>
                                      <m:r>
                                        <a:rPr lang="en-US" b="0" i="1" smtClean="0">
                                          <a:latin typeface="Cambria Math" panose="02040503050406030204" pitchFamily="18" charset="0"/>
                                        </a:rPr>
                                        <m:t>𝑃𝑟</m:t>
                                      </m:r>
                                    </m:e>
                                    <m:sub>
                                      <m:r>
                                        <a:rPr lang="en-US" b="0" i="1" smtClean="0">
                                          <a:latin typeface="Cambria Math" panose="02040503050406030204" pitchFamily="18" charset="0"/>
                                        </a:rPr>
                                        <m:t>𝑠</m:t>
                                      </m:r>
                                    </m:sub>
                                  </m:sSub>
                                </m:den>
                              </m:f>
                            </m:e>
                          </m:d>
                        </m:e>
                        <m:sup>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4</m:t>
                              </m:r>
                            </m:den>
                          </m:f>
                        </m:sup>
                      </m:sSup>
                    </m:oMath>
                  </m:oMathPara>
                </a14:m>
                <a:endParaRPr lang="en-US"/>
              </a:p>
            </p:txBody>
          </p:sp>
        </mc:Choice>
        <mc:Fallback xmlns="">
          <p:sp>
            <p:nvSpPr>
              <p:cNvPr id="18" name="TextBox 17">
                <a:extLst>
                  <a:ext uri="{FF2B5EF4-FFF2-40B4-BE49-F238E27FC236}">
                    <a16:creationId xmlns:a16="http://schemas.microsoft.com/office/drawing/2014/main" id="{73BFB17D-33BF-4043-85E0-755F7059C9EE}"/>
                  </a:ext>
                </a:extLst>
              </p:cNvPr>
              <p:cNvSpPr txBox="1">
                <a:spLocks noRot="1" noChangeAspect="1" noMove="1" noResize="1" noEditPoints="1" noAdjustHandles="1" noChangeArrowheads="1" noChangeShapeType="1" noTextEdit="1"/>
              </p:cNvSpPr>
              <p:nvPr/>
            </p:nvSpPr>
            <p:spPr>
              <a:xfrm>
                <a:off x="1014810" y="4956582"/>
                <a:ext cx="3094117" cy="774892"/>
              </a:xfrm>
              <a:prstGeom prst="rect">
                <a:avLst/>
              </a:prstGeom>
              <a:blipFill>
                <a:blip r:embed="rId7"/>
                <a:stretch>
                  <a:fillRect/>
                </a:stretch>
              </a:blipFill>
              <a:effectLst>
                <a:outerShdw blurRad="63500" sx="102000" sy="102000" algn="ctr" rotWithShape="0">
                  <a:prstClr val="black">
                    <a:alpha val="40000"/>
                  </a:prstClr>
                </a:outerShdw>
              </a:effectLst>
            </p:spPr>
            <p:txBody>
              <a:bodyPr/>
              <a:lstStyle/>
              <a:p>
                <a:r>
                  <a:rPr lang="en-US">
                    <a:noFill/>
                  </a:rPr>
                  <a:t> </a:t>
                </a:r>
              </a:p>
            </p:txBody>
          </p:sp>
        </mc:Fallback>
      </mc:AlternateContent>
      <p:sp>
        <p:nvSpPr>
          <p:cNvPr id="24" name="TextBox 23">
            <a:extLst>
              <a:ext uri="{FF2B5EF4-FFF2-40B4-BE49-F238E27FC236}">
                <a16:creationId xmlns:a16="http://schemas.microsoft.com/office/drawing/2014/main" id="{7A910A54-802C-4280-B16A-A92631E5E59A}"/>
              </a:ext>
            </a:extLst>
          </p:cNvPr>
          <p:cNvSpPr txBox="1"/>
          <p:nvPr/>
        </p:nvSpPr>
        <p:spPr>
          <a:xfrm>
            <a:off x="4068644" y="5153829"/>
            <a:ext cx="939615" cy="307777"/>
          </a:xfrm>
          <a:prstGeom prst="rect">
            <a:avLst/>
          </a:prstGeom>
          <a:noFill/>
        </p:spPr>
        <p:txBody>
          <a:bodyPr wrap="square" rtlCol="0">
            <a:spAutoFit/>
          </a:bodyPr>
          <a:lstStyle/>
          <a:p>
            <a:pPr algn="ctr"/>
            <a:r>
              <a:rPr lang="en-US" sz="1400"/>
              <a:t>valid for </a:t>
            </a:r>
          </a:p>
        </p:txBody>
      </p:sp>
      <p:grpSp>
        <p:nvGrpSpPr>
          <p:cNvPr id="12" name="Group 11">
            <a:extLst>
              <a:ext uri="{FF2B5EF4-FFF2-40B4-BE49-F238E27FC236}">
                <a16:creationId xmlns:a16="http://schemas.microsoft.com/office/drawing/2014/main" id="{F995E2F1-E0B2-4D1C-9288-55A629AE4464}"/>
              </a:ext>
            </a:extLst>
          </p:cNvPr>
          <p:cNvGrpSpPr/>
          <p:nvPr/>
        </p:nvGrpSpPr>
        <p:grpSpPr>
          <a:xfrm>
            <a:off x="4812264" y="4956582"/>
            <a:ext cx="2278224" cy="819066"/>
            <a:chOff x="4808376" y="4871642"/>
            <a:chExt cx="2278224" cy="819066"/>
          </a:xfrm>
        </p:grpSpPr>
        <p:grpSp>
          <p:nvGrpSpPr>
            <p:cNvPr id="20" name="Group 19">
              <a:extLst>
                <a:ext uri="{FF2B5EF4-FFF2-40B4-BE49-F238E27FC236}">
                  <a16:creationId xmlns:a16="http://schemas.microsoft.com/office/drawing/2014/main" id="{890A1D50-CF84-4D20-9CF0-C87C5AE5EEEB}"/>
                </a:ext>
              </a:extLst>
            </p:cNvPr>
            <p:cNvGrpSpPr/>
            <p:nvPr/>
          </p:nvGrpSpPr>
          <p:grpSpPr>
            <a:xfrm>
              <a:off x="4808376" y="5153076"/>
              <a:ext cx="2278224" cy="537632"/>
              <a:chOff x="4603544" y="3293605"/>
              <a:chExt cx="2278224" cy="537632"/>
            </a:xfrm>
          </p:grpSpPr>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F7EFA963-A372-40F0-AEC9-978CBE13466C}"/>
                      </a:ext>
                    </a:extLst>
                  </p:cNvPr>
                  <p:cNvSpPr txBox="1"/>
                  <p:nvPr/>
                </p:nvSpPr>
                <p:spPr>
                  <a:xfrm>
                    <a:off x="5055370" y="3293605"/>
                    <a:ext cx="1369198" cy="215444"/>
                  </a:xfrm>
                  <a:prstGeom prst="rect">
                    <a:avLst/>
                  </a:prstGeom>
                  <a:solidFill>
                    <a:schemeClr val="accent2"/>
                  </a:solidFill>
                  <a:effectLst>
                    <a:outerShdw blurRad="63500" sx="102000" sy="102000" algn="ctr" rotWithShape="0">
                      <a:prstClr val="black">
                        <a:alpha val="40000"/>
                      </a:prstClr>
                    </a:outerShdw>
                  </a:effectLst>
                </p:spPr>
                <p:txBody>
                  <a:bodyPr wrap="square" lIns="0" tIns="0" rIns="0" bIns="0" rtlCol="0">
                    <a:spAutoFit/>
                  </a:bodyPr>
                  <a:lstStyle>
                    <a:defPPr>
                      <a:defRPr lang="en-US"/>
                    </a:defPPr>
                    <a:lvl1pPr>
                      <a:defRPr b="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sz="1400" b="0" i="1" smtClean="0">
                              <a:latin typeface="Cambria Math" panose="02040503050406030204" pitchFamily="18" charset="0"/>
                            </a:rPr>
                            <m:t>0.7≤ </m:t>
                          </m:r>
                          <m:r>
                            <a:rPr lang="en-US" sz="1400" b="0" i="1" smtClean="0">
                              <a:latin typeface="Cambria Math" panose="02040503050406030204" pitchFamily="18" charset="0"/>
                            </a:rPr>
                            <m:t>𝑃𝑟</m:t>
                          </m:r>
                          <m:r>
                            <a:rPr lang="en-US" sz="1400" b="0" i="1" smtClean="0">
                              <a:latin typeface="Cambria Math" panose="02040503050406030204" pitchFamily="18" charset="0"/>
                            </a:rPr>
                            <m:t>≤500</m:t>
                          </m:r>
                        </m:oMath>
                      </m:oMathPara>
                    </a14:m>
                    <a:endParaRPr lang="en-US" sz="1400"/>
                  </a:p>
                </p:txBody>
              </p:sp>
            </mc:Choice>
            <mc:Fallback xmlns="">
              <p:sp>
                <p:nvSpPr>
                  <p:cNvPr id="22" name="TextBox 21">
                    <a:extLst>
                      <a:ext uri="{FF2B5EF4-FFF2-40B4-BE49-F238E27FC236}">
                        <a16:creationId xmlns:a16="http://schemas.microsoft.com/office/drawing/2014/main" id="{F7EFA963-A372-40F0-AEC9-978CBE13466C}"/>
                      </a:ext>
                    </a:extLst>
                  </p:cNvPr>
                  <p:cNvSpPr txBox="1">
                    <a:spLocks noRot="1" noChangeAspect="1" noMove="1" noResize="1" noEditPoints="1" noAdjustHandles="1" noChangeArrowheads="1" noChangeShapeType="1" noTextEdit="1"/>
                  </p:cNvSpPr>
                  <p:nvPr/>
                </p:nvSpPr>
                <p:spPr>
                  <a:xfrm>
                    <a:off x="5055370" y="3293605"/>
                    <a:ext cx="1369198" cy="215444"/>
                  </a:xfrm>
                  <a:prstGeom prst="rect">
                    <a:avLst/>
                  </a:prstGeom>
                  <a:blipFill>
                    <a:blip r:embed="rId8"/>
                    <a:stretch>
                      <a:fillRect/>
                    </a:stretch>
                  </a:blipFill>
                  <a:effectLst>
                    <a:outerShdw blurRad="63500" sx="102000" sy="102000" algn="ctr" rotWithShape="0">
                      <a:prstClr val="black">
                        <a:alpha val="40000"/>
                      </a:prstClr>
                    </a:outerShdw>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ED2559D7-2AC4-4817-89C8-D60F03EF3699}"/>
                      </a:ext>
                    </a:extLst>
                  </p:cNvPr>
                  <p:cNvSpPr txBox="1"/>
                  <p:nvPr/>
                </p:nvSpPr>
                <p:spPr>
                  <a:xfrm>
                    <a:off x="4603544" y="3602135"/>
                    <a:ext cx="2278224" cy="229102"/>
                  </a:xfrm>
                  <a:prstGeom prst="rect">
                    <a:avLst/>
                  </a:prstGeom>
                  <a:solidFill>
                    <a:schemeClr val="accent2"/>
                  </a:solidFill>
                  <a:effectLst>
                    <a:outerShdw blurRad="63500" sx="102000" sy="102000" algn="ctr" rotWithShape="0">
                      <a:prstClr val="black">
                        <a:alpha val="40000"/>
                      </a:prstClr>
                    </a:outerShdw>
                  </a:effectLst>
                </p:spPr>
                <p:txBody>
                  <a:bodyPr wrap="square" lIns="0" tIns="0" rIns="0" bIns="0" rtlCol="0">
                    <a:spAutoFit/>
                  </a:bodyPr>
                  <a:lstStyle>
                    <a:defPPr>
                      <a:defRPr lang="en-US"/>
                    </a:defPPr>
                    <a:lvl1pPr>
                      <a:defRPr b="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sz="1400" b="0" i="1" smtClean="0">
                              <a:latin typeface="Cambria Math" panose="02040503050406030204" pitchFamily="18" charset="0"/>
                            </a:rPr>
                            <m:t>1000</m:t>
                          </m:r>
                          <m:r>
                            <a:rPr lang="en-US" sz="1400">
                              <a:latin typeface="Cambria Math" panose="02040503050406030204" pitchFamily="18" charset="0"/>
                            </a:rPr>
                            <m:t>≤</m:t>
                          </m:r>
                          <m:r>
                            <a:rPr lang="en-US" sz="1400">
                              <a:latin typeface="Cambria Math" panose="02040503050406030204" pitchFamily="18" charset="0"/>
                            </a:rPr>
                            <m:t>𝑅</m:t>
                          </m:r>
                          <m:sSub>
                            <m:sSubPr>
                              <m:ctrlPr>
                                <a:rPr lang="en-US" sz="1400" i="1">
                                  <a:latin typeface="Cambria Math" panose="02040503050406030204" pitchFamily="18" charset="0"/>
                                </a:rPr>
                              </m:ctrlPr>
                            </m:sSubPr>
                            <m:e>
                              <m:r>
                                <a:rPr lang="en-US" sz="1400">
                                  <a:latin typeface="Cambria Math" panose="02040503050406030204" pitchFamily="18" charset="0"/>
                                </a:rPr>
                                <m:t>𝑒</m:t>
                              </m:r>
                            </m:e>
                            <m:sub>
                              <m:r>
                                <a:rPr lang="en-US" sz="1400">
                                  <a:latin typeface="Cambria Math" panose="02040503050406030204" pitchFamily="18" charset="0"/>
                                </a:rPr>
                                <m:t>𝐷</m:t>
                              </m:r>
                              <m:r>
                                <a:rPr lang="en-US" sz="1400" b="0" i="1" smtClean="0">
                                  <a:latin typeface="Cambria Math" panose="02040503050406030204" pitchFamily="18" charset="0"/>
                                </a:rPr>
                                <m:t>,</m:t>
                              </m:r>
                              <m:r>
                                <a:rPr lang="en-US" sz="1400" b="0" i="1" smtClean="0">
                                  <a:latin typeface="Cambria Math" panose="02040503050406030204" pitchFamily="18" charset="0"/>
                                </a:rPr>
                                <m:t>𝑚𝑎𝑥</m:t>
                              </m:r>
                            </m:sub>
                          </m:sSub>
                          <m:r>
                            <a:rPr lang="en-US" sz="1400">
                              <a:latin typeface="Cambria Math" panose="02040503050406030204" pitchFamily="18" charset="0"/>
                            </a:rPr>
                            <m:t>≤</m:t>
                          </m:r>
                          <m:r>
                            <a:rPr lang="en-US" sz="1400" dirty="0">
                              <a:latin typeface="Cambria Math" panose="02040503050406030204" pitchFamily="18" charset="0"/>
                            </a:rPr>
                            <m:t>2∙</m:t>
                          </m:r>
                          <m:r>
                            <m:rPr>
                              <m:nor/>
                            </m:rPr>
                            <a:rPr lang="en-US" sz="1400" dirty="0"/>
                            <m:t> </m:t>
                          </m:r>
                          <m:sSup>
                            <m:sSupPr>
                              <m:ctrlPr>
                                <a:rPr lang="en-US" sz="1400" i="1" dirty="0">
                                  <a:latin typeface="Cambria Math" panose="02040503050406030204" pitchFamily="18" charset="0"/>
                                </a:rPr>
                              </m:ctrlPr>
                            </m:sSupPr>
                            <m:e>
                              <m:r>
                                <a:rPr lang="en-US" sz="1400" dirty="0">
                                  <a:latin typeface="Cambria Math" panose="02040503050406030204" pitchFamily="18" charset="0"/>
                                </a:rPr>
                                <m:t>10</m:t>
                              </m:r>
                            </m:e>
                            <m:sup>
                              <m:r>
                                <a:rPr lang="en-US" sz="1400" b="0" i="1" dirty="0" smtClean="0">
                                  <a:latin typeface="Cambria Math" panose="02040503050406030204" pitchFamily="18" charset="0"/>
                                </a:rPr>
                                <m:t>6</m:t>
                              </m:r>
                            </m:sup>
                          </m:sSup>
                        </m:oMath>
                      </m:oMathPara>
                    </a14:m>
                    <a:endParaRPr lang="en-US" sz="1400"/>
                  </a:p>
                </p:txBody>
              </p:sp>
            </mc:Choice>
            <mc:Fallback xmlns="">
              <p:sp>
                <p:nvSpPr>
                  <p:cNvPr id="23" name="TextBox 22">
                    <a:extLst>
                      <a:ext uri="{FF2B5EF4-FFF2-40B4-BE49-F238E27FC236}">
                        <a16:creationId xmlns:a16="http://schemas.microsoft.com/office/drawing/2014/main" id="{ED2559D7-2AC4-4817-89C8-D60F03EF3699}"/>
                      </a:ext>
                    </a:extLst>
                  </p:cNvPr>
                  <p:cNvSpPr txBox="1">
                    <a:spLocks noRot="1" noChangeAspect="1" noMove="1" noResize="1" noEditPoints="1" noAdjustHandles="1" noChangeArrowheads="1" noChangeShapeType="1" noTextEdit="1"/>
                  </p:cNvSpPr>
                  <p:nvPr/>
                </p:nvSpPr>
                <p:spPr>
                  <a:xfrm>
                    <a:off x="4603544" y="3602135"/>
                    <a:ext cx="2278224" cy="229102"/>
                  </a:xfrm>
                  <a:prstGeom prst="rect">
                    <a:avLst/>
                  </a:prstGeom>
                  <a:blipFill>
                    <a:blip r:embed="rId9"/>
                    <a:stretch>
                      <a:fillRect/>
                    </a:stretch>
                  </a:blipFill>
                  <a:effectLst>
                    <a:outerShdw blurRad="63500" sx="102000" sy="102000" algn="ctr" rotWithShape="0">
                      <a:prstClr val="black">
                        <a:alpha val="40000"/>
                      </a:prstClr>
                    </a:outerShdw>
                  </a:effectLst>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56112503-F3FD-4B1A-BAFA-F7B2139F636A}"/>
                    </a:ext>
                  </a:extLst>
                </p:cNvPr>
                <p:cNvSpPr txBox="1"/>
                <p:nvPr/>
              </p:nvSpPr>
              <p:spPr>
                <a:xfrm>
                  <a:off x="5257574" y="4871642"/>
                  <a:ext cx="1369198" cy="215444"/>
                </a:xfrm>
                <a:prstGeom prst="rect">
                  <a:avLst/>
                </a:prstGeom>
                <a:solidFill>
                  <a:schemeClr val="accent2"/>
                </a:solidFill>
                <a:effectLst>
                  <a:outerShdw blurRad="63500" sx="102000" sy="102000" algn="ctr" rotWithShape="0">
                    <a:prstClr val="black">
                      <a:alpha val="40000"/>
                    </a:prstClr>
                  </a:outerShdw>
                </a:effectLst>
              </p:spPr>
              <p:txBody>
                <a:bodyPr wrap="square" lIns="0" tIns="0" rIns="0" bIns="0" rtlCol="0">
                  <a:spAutoFit/>
                </a:bodyPr>
                <a:lstStyle>
                  <a:defPPr>
                    <a:defRPr lang="en-US"/>
                  </a:defPPr>
                  <a:lvl1pPr>
                    <a:defRPr b="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sSub>
                          <m:sSubPr>
                            <m:ctrlPr>
                              <a:rPr lang="en-US" sz="1400" b="0" i="1" smtClean="0">
                                <a:latin typeface="Cambria Math" panose="02040503050406030204" pitchFamily="18" charset="0"/>
                              </a:rPr>
                            </m:ctrlPr>
                          </m:sSubPr>
                          <m:e>
                            <m:r>
                              <a:rPr lang="en-US" sz="1400" b="0" i="1" smtClean="0">
                                <a:latin typeface="Cambria Math" panose="02040503050406030204" pitchFamily="18" charset="0"/>
                              </a:rPr>
                              <m:t>𝑁</m:t>
                            </m:r>
                          </m:e>
                          <m:sub>
                            <m:r>
                              <a:rPr lang="en-US" sz="1400" b="0" i="1" smtClean="0">
                                <a:latin typeface="Cambria Math" panose="02040503050406030204" pitchFamily="18" charset="0"/>
                              </a:rPr>
                              <m:t>𝐿</m:t>
                            </m:r>
                          </m:sub>
                        </m:sSub>
                        <m:r>
                          <a:rPr lang="en-US" sz="1400" b="0" i="1" smtClean="0">
                            <a:latin typeface="Cambria Math" panose="02040503050406030204" pitchFamily="18" charset="0"/>
                          </a:rPr>
                          <m:t>≥20</m:t>
                        </m:r>
                      </m:oMath>
                    </m:oMathPara>
                  </a14:m>
                  <a:endParaRPr lang="en-US" sz="1400"/>
                </a:p>
              </p:txBody>
            </p:sp>
          </mc:Choice>
          <mc:Fallback xmlns="">
            <p:sp>
              <p:nvSpPr>
                <p:cNvPr id="9" name="TextBox 8">
                  <a:extLst>
                    <a:ext uri="{FF2B5EF4-FFF2-40B4-BE49-F238E27FC236}">
                      <a16:creationId xmlns:a16="http://schemas.microsoft.com/office/drawing/2014/main" id="{56112503-F3FD-4B1A-BAFA-F7B2139F636A}"/>
                    </a:ext>
                  </a:extLst>
                </p:cNvPr>
                <p:cNvSpPr txBox="1">
                  <a:spLocks noRot="1" noChangeAspect="1" noMove="1" noResize="1" noEditPoints="1" noAdjustHandles="1" noChangeArrowheads="1" noChangeShapeType="1" noTextEdit="1"/>
                </p:cNvSpPr>
                <p:nvPr/>
              </p:nvSpPr>
              <p:spPr>
                <a:xfrm>
                  <a:off x="5257574" y="4871642"/>
                  <a:ext cx="1369198" cy="215444"/>
                </a:xfrm>
                <a:prstGeom prst="rect">
                  <a:avLst/>
                </a:prstGeom>
                <a:blipFill>
                  <a:blip r:embed="rId10"/>
                  <a:stretch>
                    <a:fillRect/>
                  </a:stretch>
                </a:blipFill>
                <a:effectLst>
                  <a:outerShdw blurRad="63500" sx="102000" sy="102000" algn="ctr" rotWithShape="0">
                    <a:prstClr val="black">
                      <a:alpha val="40000"/>
                    </a:prstClr>
                  </a:outerShdw>
                </a:effectLst>
              </p:spPr>
              <p:txBody>
                <a:bodyPr/>
                <a:lstStyle/>
                <a:p>
                  <a:r>
                    <a:rPr lang="en-US">
                      <a:noFill/>
                    </a:rPr>
                    <a:t> </a:t>
                  </a:r>
                </a:p>
              </p:txBody>
            </p:sp>
          </mc:Fallback>
        </mc:AlternateContent>
      </p:grpSp>
      <p:pic>
        <p:nvPicPr>
          <p:cNvPr id="8" name="Picture 7">
            <a:extLst>
              <a:ext uri="{FF2B5EF4-FFF2-40B4-BE49-F238E27FC236}">
                <a16:creationId xmlns:a16="http://schemas.microsoft.com/office/drawing/2014/main" id="{B1AEFC72-9543-4142-8A0D-C0863AF7DE12}"/>
              </a:ext>
            </a:extLst>
          </p:cNvPr>
          <p:cNvPicPr>
            <a:picLocks noChangeAspect="1"/>
          </p:cNvPicPr>
          <p:nvPr/>
        </p:nvPicPr>
        <p:blipFill>
          <a:blip r:embed="rId11"/>
          <a:stretch>
            <a:fillRect/>
          </a:stretch>
        </p:blipFill>
        <p:spPr>
          <a:xfrm>
            <a:off x="8616738" y="1345345"/>
            <a:ext cx="3069932" cy="2450620"/>
          </a:xfrm>
          <a:prstGeom prst="rect">
            <a:avLst/>
          </a:prstGeom>
        </p:spPr>
      </p:pic>
      <p:sp>
        <p:nvSpPr>
          <p:cNvPr id="17" name="TextBox 16">
            <a:extLst>
              <a:ext uri="{FF2B5EF4-FFF2-40B4-BE49-F238E27FC236}">
                <a16:creationId xmlns:a16="http://schemas.microsoft.com/office/drawing/2014/main" id="{3851A2DC-0AA2-42FE-8C0B-A41AED9710DC}"/>
              </a:ext>
            </a:extLst>
          </p:cNvPr>
          <p:cNvSpPr txBox="1"/>
          <p:nvPr/>
        </p:nvSpPr>
        <p:spPr>
          <a:xfrm>
            <a:off x="6677384" y="6479408"/>
            <a:ext cx="5514616" cy="400110"/>
          </a:xfrm>
          <a:prstGeom prst="rect">
            <a:avLst/>
          </a:prstGeom>
          <a:noFill/>
        </p:spPr>
        <p:txBody>
          <a:bodyPr wrap="square">
            <a:spAutoFit/>
          </a:bodyPr>
          <a:lstStyle/>
          <a:p>
            <a:pPr algn="l"/>
            <a:r>
              <a:rPr lang="en-US" sz="1000" b="0" i="0" dirty="0">
                <a:effectLst/>
                <a:latin typeface="Segoe UI" panose="020B0502040204020203" pitchFamily="34" charset="0"/>
              </a:rPr>
              <a:t>Please refer to Chapter-</a:t>
            </a:r>
            <a:r>
              <a:rPr lang="en-US" sz="1000" dirty="0">
                <a:latin typeface="Segoe UI" panose="020B0502040204020203" pitchFamily="34" charset="0"/>
              </a:rPr>
              <a:t>7</a:t>
            </a:r>
            <a:r>
              <a:rPr lang="en-US" sz="1000" b="0" i="0" dirty="0">
                <a:effectLst/>
                <a:latin typeface="Segoe UI" panose="020B0502040204020203" pitchFamily="34" charset="0"/>
              </a:rPr>
              <a:t> of Fundamentals of Heat and Mass Transfer by </a:t>
            </a:r>
            <a:r>
              <a:rPr lang="en-US" sz="1000" b="0" i="0" dirty="0" err="1">
                <a:effectLst/>
                <a:latin typeface="Segoe UI" panose="020B0502040204020203" pitchFamily="34" charset="0"/>
              </a:rPr>
              <a:t>Incropera</a:t>
            </a:r>
            <a:r>
              <a:rPr lang="en-US" sz="1000" b="0" i="0" dirty="0">
                <a:effectLst/>
                <a:latin typeface="Segoe UI" panose="020B0502040204020203" pitchFamily="34" charset="0"/>
              </a:rPr>
              <a:t>, DeWitt, Bergmann and Levine for a details regarding the constants used in these correlations</a:t>
            </a:r>
          </a:p>
        </p:txBody>
      </p:sp>
    </p:spTree>
    <p:extLst>
      <p:ext uri="{BB962C8B-B14F-4D97-AF65-F5344CB8AC3E}">
        <p14:creationId xmlns:p14="http://schemas.microsoft.com/office/powerpoint/2010/main" val="379729519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63BEE7B-DB8F-4F72-AFAE-1B1B8B4D868B}"/>
              </a:ext>
            </a:extLst>
          </p:cNvPr>
          <p:cNvSpPr>
            <a:spLocks noGrp="1"/>
          </p:cNvSpPr>
          <p:nvPr>
            <p:ph type="sldNum" sz="quarter" idx="11"/>
          </p:nvPr>
        </p:nvSpPr>
        <p:spPr/>
        <p:txBody>
          <a:bodyPr/>
          <a:lstStyle/>
          <a:p>
            <a:fld id="{F0D23093-2AB0-F74C-B865-1A12A15B650E}" type="slidenum">
              <a:rPr lang="en-US" smtClean="0"/>
              <a:pPr/>
              <a:t>11</a:t>
            </a:fld>
            <a:endParaRPr lang="en-US"/>
          </a:p>
        </p:txBody>
      </p:sp>
      <p:sp>
        <p:nvSpPr>
          <p:cNvPr id="3" name="Title 2">
            <a:extLst>
              <a:ext uri="{FF2B5EF4-FFF2-40B4-BE49-F238E27FC236}">
                <a16:creationId xmlns:a16="http://schemas.microsoft.com/office/drawing/2014/main" id="{8DAE5331-58D9-4768-9DF1-00B5E57786AB}"/>
              </a:ext>
            </a:extLst>
          </p:cNvPr>
          <p:cNvSpPr>
            <a:spLocks noGrp="1"/>
          </p:cNvSpPr>
          <p:nvPr>
            <p:ph type="title"/>
          </p:nvPr>
        </p:nvSpPr>
        <p:spPr/>
        <p:txBody>
          <a:bodyPr/>
          <a:lstStyle/>
          <a:p>
            <a:r>
              <a:rPr lang="en-US"/>
              <a:t>Impinging Jet flow</a:t>
            </a:r>
          </a:p>
        </p:txBody>
      </p:sp>
      <p:sp>
        <p:nvSpPr>
          <p:cNvPr id="4" name="Text Placeholder 3">
            <a:extLst>
              <a:ext uri="{FF2B5EF4-FFF2-40B4-BE49-F238E27FC236}">
                <a16:creationId xmlns:a16="http://schemas.microsoft.com/office/drawing/2014/main" id="{0DE73145-1607-41E5-9E4B-47560DAFEB4A}"/>
              </a:ext>
            </a:extLst>
          </p:cNvPr>
          <p:cNvSpPr>
            <a:spLocks noGrp="1"/>
          </p:cNvSpPr>
          <p:nvPr>
            <p:ph type="body" sz="quarter" idx="13"/>
          </p:nvPr>
        </p:nvSpPr>
        <p:spPr>
          <a:xfrm>
            <a:off x="609599" y="762000"/>
            <a:ext cx="6294121" cy="5257800"/>
          </a:xfrm>
        </p:spPr>
        <p:txBody>
          <a:bodyPr>
            <a:normAutofit/>
          </a:bodyPr>
          <a:lstStyle/>
          <a:p>
            <a:r>
              <a:rPr lang="en-US" sz="1800" dirty="0"/>
              <a:t>A fast-moving flow impinging on a solid surface is referred to as an impinging jet flow. </a:t>
            </a:r>
          </a:p>
          <a:p>
            <a:r>
              <a:rPr lang="en-US" sz="1800" dirty="0"/>
              <a:t>Such flow configurations are used to achieve enhanced heat transfer rates in applications such as glass tempering, metal annealing, deicing of aircrafts etc. </a:t>
            </a:r>
          </a:p>
          <a:p>
            <a:r>
              <a:rPr lang="en-US" sz="1800" dirty="0"/>
              <a:t>A typical configuration of an impinging jet is shown the figure on the right</a:t>
            </a:r>
          </a:p>
          <a:p>
            <a:pPr lvl="1"/>
            <a:r>
              <a:rPr lang="en-US" sz="1600" dirty="0"/>
              <a:t>A nozzle, which can either be circular/round or rectangular/slot, is used to discharge the jet. </a:t>
            </a:r>
          </a:p>
          <a:p>
            <a:pPr lvl="1"/>
            <a:r>
              <a:rPr lang="en-US" sz="1600" dirty="0"/>
              <a:t>The fluid exits the nozzle with a uniform velocity distribution. As it interacts with and entrains the ambient fluid, the jet starts spreading laterally. </a:t>
            </a:r>
          </a:p>
          <a:p>
            <a:pPr lvl="1"/>
            <a:r>
              <a:rPr lang="en-US" sz="1600" dirty="0"/>
              <a:t>The potential core or the inviscid central region of the jet starts to contract and eventually collapses. Beyond the core collapse region, the velocity profile across the jet is entirely non-uniform.</a:t>
            </a:r>
          </a:p>
        </p:txBody>
      </p:sp>
      <p:pic>
        <p:nvPicPr>
          <p:cNvPr id="6" name="Picture 5">
            <a:extLst>
              <a:ext uri="{FF2B5EF4-FFF2-40B4-BE49-F238E27FC236}">
                <a16:creationId xmlns:a16="http://schemas.microsoft.com/office/drawing/2014/main" id="{EF1A994A-8ABF-4521-83D6-2F4049BE674C}"/>
              </a:ext>
            </a:extLst>
          </p:cNvPr>
          <p:cNvPicPr>
            <a:picLocks noChangeAspect="1"/>
          </p:cNvPicPr>
          <p:nvPr/>
        </p:nvPicPr>
        <p:blipFill>
          <a:blip r:embed="rId3"/>
          <a:stretch>
            <a:fillRect/>
          </a:stretch>
        </p:blipFill>
        <p:spPr>
          <a:xfrm>
            <a:off x="6903720" y="1158240"/>
            <a:ext cx="5180884" cy="3840480"/>
          </a:xfrm>
          <a:prstGeom prst="rect">
            <a:avLst/>
          </a:prstGeom>
        </p:spPr>
      </p:pic>
    </p:spTree>
    <p:extLst>
      <p:ext uri="{BB962C8B-B14F-4D97-AF65-F5344CB8AC3E}">
        <p14:creationId xmlns:p14="http://schemas.microsoft.com/office/powerpoint/2010/main" val="193056096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63BEE7B-DB8F-4F72-AFAE-1B1B8B4D868B}"/>
              </a:ext>
            </a:extLst>
          </p:cNvPr>
          <p:cNvSpPr>
            <a:spLocks noGrp="1"/>
          </p:cNvSpPr>
          <p:nvPr>
            <p:ph type="sldNum" sz="quarter" idx="11"/>
          </p:nvPr>
        </p:nvSpPr>
        <p:spPr/>
        <p:txBody>
          <a:bodyPr/>
          <a:lstStyle/>
          <a:p>
            <a:fld id="{F0D23093-2AB0-F74C-B865-1A12A15B650E}" type="slidenum">
              <a:rPr lang="en-US" smtClean="0"/>
              <a:pPr/>
              <a:t>12</a:t>
            </a:fld>
            <a:endParaRPr lang="en-US"/>
          </a:p>
        </p:txBody>
      </p:sp>
      <p:sp>
        <p:nvSpPr>
          <p:cNvPr id="3" name="Title 2">
            <a:extLst>
              <a:ext uri="{FF2B5EF4-FFF2-40B4-BE49-F238E27FC236}">
                <a16:creationId xmlns:a16="http://schemas.microsoft.com/office/drawing/2014/main" id="{8DAE5331-58D9-4768-9DF1-00B5E57786AB}"/>
              </a:ext>
            </a:extLst>
          </p:cNvPr>
          <p:cNvSpPr>
            <a:spLocks noGrp="1"/>
          </p:cNvSpPr>
          <p:nvPr>
            <p:ph type="title"/>
          </p:nvPr>
        </p:nvSpPr>
        <p:spPr/>
        <p:txBody>
          <a:bodyPr/>
          <a:lstStyle/>
          <a:p>
            <a:r>
              <a:rPr lang="en-US"/>
              <a:t>Impinging Jet flow</a:t>
            </a:r>
          </a:p>
        </p:txBody>
      </p:sp>
      <p:sp>
        <p:nvSpPr>
          <p:cNvPr id="4" name="Text Placeholder 3">
            <a:extLst>
              <a:ext uri="{FF2B5EF4-FFF2-40B4-BE49-F238E27FC236}">
                <a16:creationId xmlns:a16="http://schemas.microsoft.com/office/drawing/2014/main" id="{0DE73145-1607-41E5-9E4B-47560DAFEB4A}"/>
              </a:ext>
            </a:extLst>
          </p:cNvPr>
          <p:cNvSpPr>
            <a:spLocks noGrp="1"/>
          </p:cNvSpPr>
          <p:nvPr>
            <p:ph type="body" sz="quarter" idx="13"/>
          </p:nvPr>
        </p:nvSpPr>
        <p:spPr>
          <a:xfrm>
            <a:off x="609599" y="762000"/>
            <a:ext cx="6019801" cy="5257800"/>
          </a:xfrm>
        </p:spPr>
        <p:txBody>
          <a:bodyPr>
            <a:normAutofit/>
          </a:bodyPr>
          <a:lstStyle/>
          <a:p>
            <a:r>
              <a:rPr lang="en-US" sz="1800" dirty="0"/>
              <a:t>The entire flow-field of an impinging jet can be broadly classified into three zones</a:t>
            </a:r>
          </a:p>
          <a:p>
            <a:pPr lvl="1"/>
            <a:r>
              <a:rPr lang="en-US" sz="1800" u="sng" dirty="0"/>
              <a:t>Free jet zone </a:t>
            </a:r>
            <a:r>
              <a:rPr lang="en-US" sz="1800" dirty="0"/>
              <a:t>– In this region, the impact of the impingement surface is not felt, and jet develops freely.</a:t>
            </a:r>
          </a:p>
          <a:p>
            <a:pPr lvl="1"/>
            <a:r>
              <a:rPr lang="en-US" sz="1800" u="sng" dirty="0"/>
              <a:t>Stagnation/impingement zone </a:t>
            </a:r>
            <a:r>
              <a:rPr lang="en-US" sz="1800" dirty="0"/>
              <a:t>– This region is significantly influenced by the presence of the impingement surface.</a:t>
            </a:r>
          </a:p>
          <a:p>
            <a:pPr lvl="2"/>
            <a:r>
              <a:rPr lang="en-US" dirty="0"/>
              <a:t>The fluid flow is decelerated in the wall-normal direction, and closer to the plate the flow is forced to change direction. </a:t>
            </a:r>
          </a:p>
          <a:p>
            <a:pPr lvl="2"/>
            <a:r>
              <a:rPr lang="en-US" dirty="0"/>
              <a:t>A stagnation point with zero velocity exists where the jet hits the surface. The linear momentum of the jet is transformed into a horizontal acceleration. </a:t>
            </a:r>
          </a:p>
          <a:p>
            <a:pPr lvl="1"/>
            <a:r>
              <a:rPr lang="en-US" sz="1800" u="sng" dirty="0"/>
              <a:t>Wall jet zone </a:t>
            </a:r>
            <a:r>
              <a:rPr lang="en-US" sz="1800" dirty="0"/>
              <a:t>– The region in which stagnation flow transforms into a wall jet flow</a:t>
            </a:r>
          </a:p>
          <a:p>
            <a:pPr lvl="2"/>
            <a:r>
              <a:rPr lang="en-US" dirty="0"/>
              <a:t>The accelerating horizontal flow in the stagnation zone starts entraining fluid from the ambient.</a:t>
            </a:r>
          </a:p>
          <a:p>
            <a:pPr lvl="2"/>
            <a:r>
              <a:rPr lang="en-US" dirty="0"/>
              <a:t>As a result, the flow starts spreading radially outward and takes the form of a wall jet.</a:t>
            </a:r>
          </a:p>
          <a:p>
            <a:endParaRPr lang="en-US" sz="1800" dirty="0"/>
          </a:p>
        </p:txBody>
      </p:sp>
      <p:pic>
        <p:nvPicPr>
          <p:cNvPr id="7" name="Picture 6">
            <a:extLst>
              <a:ext uri="{FF2B5EF4-FFF2-40B4-BE49-F238E27FC236}">
                <a16:creationId xmlns:a16="http://schemas.microsoft.com/office/drawing/2014/main" id="{AAEF1C4B-4975-48AB-B8F6-DE6AEC4645F0}"/>
              </a:ext>
            </a:extLst>
          </p:cNvPr>
          <p:cNvPicPr>
            <a:picLocks noChangeAspect="1"/>
          </p:cNvPicPr>
          <p:nvPr/>
        </p:nvPicPr>
        <p:blipFill>
          <a:blip r:embed="rId3"/>
          <a:stretch>
            <a:fillRect/>
          </a:stretch>
        </p:blipFill>
        <p:spPr>
          <a:xfrm>
            <a:off x="6507737" y="1132378"/>
            <a:ext cx="5599714" cy="3901440"/>
          </a:xfrm>
          <a:prstGeom prst="rect">
            <a:avLst/>
          </a:prstGeom>
        </p:spPr>
      </p:pic>
    </p:spTree>
    <p:extLst>
      <p:ext uri="{BB962C8B-B14F-4D97-AF65-F5344CB8AC3E}">
        <p14:creationId xmlns:p14="http://schemas.microsoft.com/office/powerpoint/2010/main" val="24423614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63BEE7B-DB8F-4F72-AFAE-1B1B8B4D868B}"/>
              </a:ext>
            </a:extLst>
          </p:cNvPr>
          <p:cNvSpPr>
            <a:spLocks noGrp="1"/>
          </p:cNvSpPr>
          <p:nvPr>
            <p:ph type="sldNum" sz="quarter" idx="11"/>
          </p:nvPr>
        </p:nvSpPr>
        <p:spPr/>
        <p:txBody>
          <a:bodyPr/>
          <a:lstStyle/>
          <a:p>
            <a:fld id="{F0D23093-2AB0-F74C-B865-1A12A15B650E}" type="slidenum">
              <a:rPr lang="en-US" smtClean="0"/>
              <a:pPr/>
              <a:t>13</a:t>
            </a:fld>
            <a:endParaRPr lang="en-US"/>
          </a:p>
        </p:txBody>
      </p:sp>
      <p:sp>
        <p:nvSpPr>
          <p:cNvPr id="3" name="Title 2">
            <a:extLst>
              <a:ext uri="{FF2B5EF4-FFF2-40B4-BE49-F238E27FC236}">
                <a16:creationId xmlns:a16="http://schemas.microsoft.com/office/drawing/2014/main" id="{8DAE5331-58D9-4768-9DF1-00B5E57786AB}"/>
              </a:ext>
            </a:extLst>
          </p:cNvPr>
          <p:cNvSpPr>
            <a:spLocks noGrp="1"/>
          </p:cNvSpPr>
          <p:nvPr>
            <p:ph type="title"/>
          </p:nvPr>
        </p:nvSpPr>
        <p:spPr/>
        <p:txBody>
          <a:bodyPr/>
          <a:lstStyle/>
          <a:p>
            <a:r>
              <a:rPr lang="en-US"/>
              <a:t>Impinging Jet flow</a:t>
            </a:r>
          </a:p>
        </p:txBody>
      </p:sp>
      <p:sp>
        <p:nvSpPr>
          <p:cNvPr id="4" name="Text Placeholder 3">
            <a:extLst>
              <a:ext uri="{FF2B5EF4-FFF2-40B4-BE49-F238E27FC236}">
                <a16:creationId xmlns:a16="http://schemas.microsoft.com/office/drawing/2014/main" id="{0DE73145-1607-41E5-9E4B-47560DAFEB4A}"/>
              </a:ext>
            </a:extLst>
          </p:cNvPr>
          <p:cNvSpPr>
            <a:spLocks noGrp="1"/>
          </p:cNvSpPr>
          <p:nvPr>
            <p:ph type="body" sz="quarter" idx="13"/>
          </p:nvPr>
        </p:nvSpPr>
        <p:spPr>
          <a:xfrm>
            <a:off x="609599" y="762000"/>
            <a:ext cx="6019801" cy="5257800"/>
          </a:xfrm>
        </p:spPr>
        <p:txBody>
          <a:bodyPr>
            <a:normAutofit/>
          </a:bodyPr>
          <a:lstStyle/>
          <a:p>
            <a:r>
              <a:rPr lang="en-US" sz="1800" dirty="0"/>
              <a:t>Most configurations of impinging jets used for heating/cooling applications have multiple jet arrays. </a:t>
            </a:r>
          </a:p>
          <a:p>
            <a:r>
              <a:rPr lang="en-US" sz="1800" dirty="0"/>
              <a:t>Due to the interaction of adjoining jets, secondary stagnation zones can also be formed. </a:t>
            </a:r>
          </a:p>
          <a:p>
            <a:r>
              <a:rPr lang="en-US" sz="1800" dirty="0"/>
              <a:t>Once the fluid from the jet impacts and extracts/imparts the heat from/to the surface and can no longer be used for heat transfer purposes, this fluid is called </a:t>
            </a:r>
            <a:r>
              <a:rPr lang="en-US" sz="1800" dirty="0">
                <a:solidFill>
                  <a:schemeClr val="accent5"/>
                </a:solidFill>
              </a:rPr>
              <a:t>spent gas</a:t>
            </a:r>
            <a:r>
              <a:rPr lang="en-US" sz="1800" dirty="0"/>
              <a:t>. The temperature of the spent gas is in between that of the nozzle exit and the surface. The overall heat transfer from/to the surface strongly depends on how the spent gas is vented from the system.</a:t>
            </a:r>
          </a:p>
          <a:p>
            <a:r>
              <a:rPr lang="en-US" sz="1800" dirty="0"/>
              <a:t>For the configurations shown here, if the spent gas is allowed to escape through the vents between the nozzles, equivalent local and average values of convection coefficients exist in close proximity (dotted region) near the nozzle.</a:t>
            </a:r>
          </a:p>
          <a:p>
            <a:r>
              <a:rPr lang="en-US" sz="1800" dirty="0"/>
              <a:t>For single/isolated nozzle, the heat transfer coefficients are dependent on the lateral distance away from the nozzle.  </a:t>
            </a:r>
          </a:p>
        </p:txBody>
      </p:sp>
      <p:pic>
        <p:nvPicPr>
          <p:cNvPr id="7" name="Picture 6">
            <a:extLst>
              <a:ext uri="{FF2B5EF4-FFF2-40B4-BE49-F238E27FC236}">
                <a16:creationId xmlns:a16="http://schemas.microsoft.com/office/drawing/2014/main" id="{E80DD091-269D-4E84-9CAA-71FA98D52443}"/>
              </a:ext>
            </a:extLst>
          </p:cNvPr>
          <p:cNvPicPr>
            <a:picLocks noChangeAspect="1"/>
          </p:cNvPicPr>
          <p:nvPr/>
        </p:nvPicPr>
        <p:blipFill>
          <a:blip r:embed="rId3"/>
          <a:stretch>
            <a:fillRect/>
          </a:stretch>
        </p:blipFill>
        <p:spPr>
          <a:xfrm>
            <a:off x="7889980" y="152400"/>
            <a:ext cx="3574840" cy="1741482"/>
          </a:xfrm>
          <a:prstGeom prst="rect">
            <a:avLst/>
          </a:prstGeom>
        </p:spPr>
      </p:pic>
      <p:pic>
        <p:nvPicPr>
          <p:cNvPr id="57" name="Picture 56">
            <a:extLst>
              <a:ext uri="{FF2B5EF4-FFF2-40B4-BE49-F238E27FC236}">
                <a16:creationId xmlns:a16="http://schemas.microsoft.com/office/drawing/2014/main" id="{FD63E18D-0C31-4162-8F42-07EAAAD4CBA6}"/>
              </a:ext>
            </a:extLst>
          </p:cNvPr>
          <p:cNvPicPr>
            <a:picLocks noChangeAspect="1"/>
          </p:cNvPicPr>
          <p:nvPr/>
        </p:nvPicPr>
        <p:blipFill>
          <a:blip r:embed="rId4"/>
          <a:stretch>
            <a:fillRect/>
          </a:stretch>
        </p:blipFill>
        <p:spPr>
          <a:xfrm>
            <a:off x="7450388" y="1828800"/>
            <a:ext cx="1619446" cy="2278910"/>
          </a:xfrm>
          <a:prstGeom prst="rect">
            <a:avLst/>
          </a:prstGeom>
        </p:spPr>
      </p:pic>
      <p:pic>
        <p:nvPicPr>
          <p:cNvPr id="90" name="Picture 89">
            <a:extLst>
              <a:ext uri="{FF2B5EF4-FFF2-40B4-BE49-F238E27FC236}">
                <a16:creationId xmlns:a16="http://schemas.microsoft.com/office/drawing/2014/main" id="{FA8DCBB9-FCDA-40BF-831F-C13134CDCB40}"/>
              </a:ext>
            </a:extLst>
          </p:cNvPr>
          <p:cNvPicPr>
            <a:picLocks noChangeAspect="1"/>
          </p:cNvPicPr>
          <p:nvPr/>
        </p:nvPicPr>
        <p:blipFill>
          <a:blip r:embed="rId5"/>
          <a:stretch>
            <a:fillRect/>
          </a:stretch>
        </p:blipFill>
        <p:spPr>
          <a:xfrm>
            <a:off x="9767299" y="2057400"/>
            <a:ext cx="2183690" cy="2304050"/>
          </a:xfrm>
          <a:prstGeom prst="rect">
            <a:avLst/>
          </a:prstGeom>
        </p:spPr>
      </p:pic>
      <p:pic>
        <p:nvPicPr>
          <p:cNvPr id="59" name="Picture 58">
            <a:extLst>
              <a:ext uri="{FF2B5EF4-FFF2-40B4-BE49-F238E27FC236}">
                <a16:creationId xmlns:a16="http://schemas.microsoft.com/office/drawing/2014/main" id="{24D2F42F-57C7-422F-9FFF-DC527F4A6354}"/>
              </a:ext>
            </a:extLst>
          </p:cNvPr>
          <p:cNvPicPr>
            <a:picLocks noChangeAspect="1"/>
          </p:cNvPicPr>
          <p:nvPr/>
        </p:nvPicPr>
        <p:blipFill>
          <a:blip r:embed="rId6"/>
          <a:stretch>
            <a:fillRect/>
          </a:stretch>
        </p:blipFill>
        <p:spPr>
          <a:xfrm>
            <a:off x="9119162" y="3962400"/>
            <a:ext cx="1450072" cy="2637698"/>
          </a:xfrm>
          <a:prstGeom prst="rect">
            <a:avLst/>
          </a:prstGeom>
        </p:spPr>
      </p:pic>
      <p:sp>
        <p:nvSpPr>
          <p:cNvPr id="93" name="TextBox 92">
            <a:extLst>
              <a:ext uri="{FF2B5EF4-FFF2-40B4-BE49-F238E27FC236}">
                <a16:creationId xmlns:a16="http://schemas.microsoft.com/office/drawing/2014/main" id="{263FA03F-AB9A-47AB-BD0A-E2DA96860814}"/>
              </a:ext>
            </a:extLst>
          </p:cNvPr>
          <p:cNvSpPr txBox="1"/>
          <p:nvPr/>
        </p:nvSpPr>
        <p:spPr>
          <a:xfrm>
            <a:off x="6591300" y="838200"/>
            <a:ext cx="1981200" cy="338554"/>
          </a:xfrm>
          <a:prstGeom prst="rect">
            <a:avLst/>
          </a:prstGeom>
          <a:noFill/>
        </p:spPr>
        <p:txBody>
          <a:bodyPr wrap="square" rtlCol="0">
            <a:spAutoFit/>
          </a:bodyPr>
          <a:lstStyle/>
          <a:p>
            <a:pPr algn="ctr"/>
            <a:r>
              <a:rPr lang="en-US" sz="1600" b="1">
                <a:solidFill>
                  <a:schemeClr val="accent4"/>
                </a:solidFill>
              </a:rPr>
              <a:t>Array of Slotted Jets</a:t>
            </a:r>
          </a:p>
        </p:txBody>
      </p:sp>
      <p:sp>
        <p:nvSpPr>
          <p:cNvPr id="95" name="TextBox 94">
            <a:extLst>
              <a:ext uri="{FF2B5EF4-FFF2-40B4-BE49-F238E27FC236}">
                <a16:creationId xmlns:a16="http://schemas.microsoft.com/office/drawing/2014/main" id="{8D60604F-621D-43F9-B610-EE70D55361EC}"/>
              </a:ext>
            </a:extLst>
          </p:cNvPr>
          <p:cNvSpPr txBox="1"/>
          <p:nvPr/>
        </p:nvSpPr>
        <p:spPr>
          <a:xfrm>
            <a:off x="7269511" y="3625186"/>
            <a:ext cx="1981200" cy="338554"/>
          </a:xfrm>
          <a:prstGeom prst="rect">
            <a:avLst/>
          </a:prstGeom>
          <a:noFill/>
        </p:spPr>
        <p:txBody>
          <a:bodyPr wrap="square" rtlCol="0">
            <a:spAutoFit/>
          </a:bodyPr>
          <a:lstStyle/>
          <a:p>
            <a:pPr algn="ctr"/>
            <a:r>
              <a:rPr lang="en-US" sz="1600" b="1">
                <a:solidFill>
                  <a:schemeClr val="accent4"/>
                </a:solidFill>
              </a:rPr>
              <a:t>Aligned Round Jets</a:t>
            </a:r>
          </a:p>
        </p:txBody>
      </p:sp>
      <p:sp>
        <p:nvSpPr>
          <p:cNvPr id="97" name="TextBox 96">
            <a:extLst>
              <a:ext uri="{FF2B5EF4-FFF2-40B4-BE49-F238E27FC236}">
                <a16:creationId xmlns:a16="http://schemas.microsoft.com/office/drawing/2014/main" id="{EB93B7D9-58CC-49CA-9CB4-E9911716EA0E}"/>
              </a:ext>
            </a:extLst>
          </p:cNvPr>
          <p:cNvSpPr txBox="1"/>
          <p:nvPr/>
        </p:nvSpPr>
        <p:spPr>
          <a:xfrm>
            <a:off x="9844198" y="3556076"/>
            <a:ext cx="2234122" cy="338554"/>
          </a:xfrm>
          <a:prstGeom prst="rect">
            <a:avLst/>
          </a:prstGeom>
          <a:noFill/>
        </p:spPr>
        <p:txBody>
          <a:bodyPr wrap="square" rtlCol="0">
            <a:spAutoFit/>
          </a:bodyPr>
          <a:lstStyle/>
          <a:p>
            <a:pPr algn="ctr"/>
            <a:r>
              <a:rPr lang="en-US" sz="1600" b="1">
                <a:solidFill>
                  <a:schemeClr val="accent4"/>
                </a:solidFill>
              </a:rPr>
              <a:t>Staggered Round Jets</a:t>
            </a:r>
          </a:p>
        </p:txBody>
      </p:sp>
      <p:sp>
        <p:nvSpPr>
          <p:cNvPr id="99" name="TextBox 98">
            <a:extLst>
              <a:ext uri="{FF2B5EF4-FFF2-40B4-BE49-F238E27FC236}">
                <a16:creationId xmlns:a16="http://schemas.microsoft.com/office/drawing/2014/main" id="{FEF8E2BD-6977-451F-A445-502B3F2CE16C}"/>
              </a:ext>
            </a:extLst>
          </p:cNvPr>
          <p:cNvSpPr txBox="1"/>
          <p:nvPr/>
        </p:nvSpPr>
        <p:spPr>
          <a:xfrm>
            <a:off x="6896384" y="5734819"/>
            <a:ext cx="2727454" cy="338554"/>
          </a:xfrm>
          <a:prstGeom prst="rect">
            <a:avLst/>
          </a:prstGeom>
          <a:noFill/>
        </p:spPr>
        <p:txBody>
          <a:bodyPr wrap="square" rtlCol="0">
            <a:spAutoFit/>
          </a:bodyPr>
          <a:lstStyle/>
          <a:p>
            <a:pPr algn="ctr"/>
            <a:r>
              <a:rPr lang="en-US" sz="1600" b="1">
                <a:solidFill>
                  <a:schemeClr val="accent4"/>
                </a:solidFill>
              </a:rPr>
              <a:t>Top view of Slotted Jets</a:t>
            </a:r>
          </a:p>
        </p:txBody>
      </p:sp>
    </p:spTree>
    <p:extLst>
      <p:ext uri="{BB962C8B-B14F-4D97-AF65-F5344CB8AC3E}">
        <p14:creationId xmlns:p14="http://schemas.microsoft.com/office/powerpoint/2010/main" val="118722559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63BEE7B-DB8F-4F72-AFAE-1B1B8B4D868B}"/>
              </a:ext>
            </a:extLst>
          </p:cNvPr>
          <p:cNvSpPr>
            <a:spLocks noGrp="1"/>
          </p:cNvSpPr>
          <p:nvPr>
            <p:ph type="sldNum" sz="quarter" idx="11"/>
          </p:nvPr>
        </p:nvSpPr>
        <p:spPr/>
        <p:txBody>
          <a:bodyPr/>
          <a:lstStyle/>
          <a:p>
            <a:fld id="{F0D23093-2AB0-F74C-B865-1A12A15B650E}" type="slidenum">
              <a:rPr lang="en-US" smtClean="0"/>
              <a:pPr/>
              <a:t>14</a:t>
            </a:fld>
            <a:endParaRPr lang="en-US"/>
          </a:p>
        </p:txBody>
      </p:sp>
      <p:sp>
        <p:nvSpPr>
          <p:cNvPr id="3" name="Title 2">
            <a:extLst>
              <a:ext uri="{FF2B5EF4-FFF2-40B4-BE49-F238E27FC236}">
                <a16:creationId xmlns:a16="http://schemas.microsoft.com/office/drawing/2014/main" id="{8DAE5331-58D9-4768-9DF1-00B5E57786AB}"/>
              </a:ext>
            </a:extLst>
          </p:cNvPr>
          <p:cNvSpPr>
            <a:spLocks noGrp="1"/>
          </p:cNvSpPr>
          <p:nvPr>
            <p:ph type="title"/>
          </p:nvPr>
        </p:nvSpPr>
        <p:spPr/>
        <p:txBody>
          <a:bodyPr/>
          <a:lstStyle/>
          <a:p>
            <a:r>
              <a:rPr lang="en-US"/>
              <a:t>Impinging Jet flow</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0DE73145-1607-41E5-9E4B-47560DAFEB4A}"/>
                  </a:ext>
                </a:extLst>
              </p:cNvPr>
              <p:cNvSpPr>
                <a:spLocks noGrp="1"/>
              </p:cNvSpPr>
              <p:nvPr>
                <p:ph type="body" sz="quarter" idx="13"/>
              </p:nvPr>
            </p:nvSpPr>
            <p:spPr>
              <a:xfrm>
                <a:off x="609599" y="762000"/>
                <a:ext cx="7749310" cy="5257800"/>
              </a:xfrm>
            </p:spPr>
            <p:txBody>
              <a:bodyPr>
                <a:noAutofit/>
              </a:bodyPr>
              <a:lstStyle/>
              <a:p>
                <a:r>
                  <a:rPr lang="en-US" sz="1800" dirty="0"/>
                  <a:t>According to Newton’s law of cooling, for a surface temperature of </a:t>
                </a:r>
                <a14:m>
                  <m:oMath xmlns:m="http://schemas.openxmlformats.org/officeDocument/2006/math">
                    <m:sSub>
                      <m:sSubPr>
                        <m:ctrlPr>
                          <a:rPr lang="en-US" sz="1800" b="0" i="1" dirty="0" smtClean="0">
                            <a:latin typeface="Cambria Math" panose="02040503050406030204" pitchFamily="18" charset="0"/>
                          </a:rPr>
                        </m:ctrlPr>
                      </m:sSubPr>
                      <m:e>
                        <m:r>
                          <a:rPr lang="en-US" sz="1800" i="1" dirty="0" smtClean="0">
                            <a:latin typeface="Cambria Math" panose="02040503050406030204" pitchFamily="18" charset="0"/>
                          </a:rPr>
                          <m:t>𝑇</m:t>
                        </m:r>
                      </m:e>
                      <m:sub>
                        <m:r>
                          <a:rPr lang="en-US" sz="1800" i="1" dirty="0" smtClean="0">
                            <a:latin typeface="Cambria Math" panose="02040503050406030204" pitchFamily="18" charset="0"/>
                          </a:rPr>
                          <m:t>𝑠</m:t>
                        </m:r>
                      </m:sub>
                    </m:sSub>
                  </m:oMath>
                </a14:m>
                <a:r>
                  <a:rPr lang="en-US" sz="1800" dirty="0"/>
                  <a:t> and nozzle exit temperature of </a:t>
                </a:r>
                <a14:m>
                  <m:oMath xmlns:m="http://schemas.openxmlformats.org/officeDocument/2006/math">
                    <m:sSub>
                      <m:sSubPr>
                        <m:ctrlPr>
                          <a:rPr lang="en-US" sz="1800" i="1" dirty="0" smtClean="0">
                            <a:latin typeface="Cambria Math" panose="02040503050406030204" pitchFamily="18" charset="0"/>
                          </a:rPr>
                        </m:ctrlPr>
                      </m:sSubPr>
                      <m:e>
                        <m:r>
                          <a:rPr lang="en-US" sz="1800" i="1" dirty="0" smtClean="0">
                            <a:latin typeface="Cambria Math" panose="02040503050406030204" pitchFamily="18" charset="0"/>
                          </a:rPr>
                          <m:t>𝑇</m:t>
                        </m:r>
                      </m:e>
                      <m:sub>
                        <m:r>
                          <a:rPr lang="en-US" sz="1800" i="1" dirty="0" smtClean="0">
                            <a:latin typeface="Cambria Math" panose="02040503050406030204" pitchFamily="18" charset="0"/>
                          </a:rPr>
                          <m:t>𝑒</m:t>
                        </m:r>
                      </m:sub>
                    </m:sSub>
                  </m:oMath>
                </a14:m>
                <a:r>
                  <a:rPr lang="en-US" sz="1800" dirty="0"/>
                  <a:t>, the heat flux can be written as </a:t>
                </a:r>
              </a:p>
              <a:p>
                <a:endParaRPr lang="en-US" sz="1800" dirty="0"/>
              </a:p>
              <a:p>
                <a:r>
                  <a:rPr lang="en-US" sz="1800" dirty="0"/>
                  <a:t>For a single round nozzle, </a:t>
                </a:r>
                <a14:m>
                  <m:oMath xmlns:m="http://schemas.openxmlformats.org/officeDocument/2006/math">
                    <m:r>
                      <a:rPr lang="en-US" sz="1800" i="1" dirty="0" smtClean="0">
                        <a:latin typeface="Cambria Math" panose="02040503050406030204" pitchFamily="18" charset="0"/>
                      </a:rPr>
                      <m:t>𝑁𝑢</m:t>
                    </m:r>
                    <m:r>
                      <a:rPr lang="en-US" sz="1800" i="1" dirty="0" smtClean="0">
                        <a:latin typeface="Cambria Math" panose="02040503050406030204" pitchFamily="18" charset="0"/>
                      </a:rPr>
                      <m:t>=</m:t>
                    </m:r>
                    <m:f>
                      <m:fPr>
                        <m:ctrlPr>
                          <a:rPr lang="en-US" sz="1800" i="1" dirty="0" smtClean="0">
                            <a:latin typeface="Cambria Math" panose="02040503050406030204" pitchFamily="18" charset="0"/>
                          </a:rPr>
                        </m:ctrlPr>
                      </m:fPr>
                      <m:num>
                        <m:r>
                          <a:rPr lang="en-US" sz="1800" i="1" dirty="0" err="1" smtClean="0">
                            <a:latin typeface="Cambria Math" panose="02040503050406030204" pitchFamily="18" charset="0"/>
                          </a:rPr>
                          <m:t>h𝐷</m:t>
                        </m:r>
                      </m:num>
                      <m:den>
                        <m:r>
                          <a:rPr lang="en-US" sz="1800" i="1" dirty="0" smtClean="0">
                            <a:latin typeface="Cambria Math" panose="02040503050406030204" pitchFamily="18" charset="0"/>
                          </a:rPr>
                          <m:t>𝑘</m:t>
                        </m:r>
                      </m:den>
                    </m:f>
                    <m:r>
                      <a:rPr lang="en-US" sz="1800" i="1" dirty="0" smtClean="0">
                        <a:latin typeface="Cambria Math" panose="02040503050406030204" pitchFamily="18" charset="0"/>
                      </a:rPr>
                      <m:t> </m:t>
                    </m:r>
                  </m:oMath>
                </a14:m>
                <a:r>
                  <a:rPr lang="en-US" sz="1800" dirty="0"/>
                  <a:t>and for a single slot nozzle, </a:t>
                </a:r>
                <a14:m>
                  <m:oMath xmlns:m="http://schemas.openxmlformats.org/officeDocument/2006/math">
                    <m:r>
                      <a:rPr lang="en-US" sz="1800" i="1" dirty="0" smtClean="0">
                        <a:latin typeface="Cambria Math" panose="02040503050406030204" pitchFamily="18" charset="0"/>
                      </a:rPr>
                      <m:t>𝑁𝑢</m:t>
                    </m:r>
                    <m:r>
                      <a:rPr lang="en-US" sz="1800" i="1" dirty="0" smtClean="0">
                        <a:latin typeface="Cambria Math" panose="02040503050406030204" pitchFamily="18" charset="0"/>
                      </a:rPr>
                      <m:t> =</m:t>
                    </m:r>
                    <m:f>
                      <m:fPr>
                        <m:ctrlPr>
                          <a:rPr lang="en-US" sz="1800" i="1" dirty="0" smtClean="0">
                            <a:latin typeface="Cambria Math" panose="02040503050406030204" pitchFamily="18" charset="0"/>
                          </a:rPr>
                        </m:ctrlPr>
                      </m:fPr>
                      <m:num>
                        <m:r>
                          <a:rPr lang="en-US" sz="1800" i="1" dirty="0" smtClean="0">
                            <a:latin typeface="Cambria Math" panose="02040503050406030204" pitchFamily="18" charset="0"/>
                          </a:rPr>
                          <m:t>h</m:t>
                        </m:r>
                        <m:d>
                          <m:dPr>
                            <m:ctrlPr>
                              <a:rPr lang="en-US" sz="1800" i="1" dirty="0" smtClean="0">
                                <a:latin typeface="Cambria Math" panose="02040503050406030204" pitchFamily="18" charset="0"/>
                              </a:rPr>
                            </m:ctrlPr>
                          </m:dPr>
                          <m:e>
                            <m:r>
                              <a:rPr lang="en-US" sz="1800" i="1" dirty="0" smtClean="0">
                                <a:latin typeface="Cambria Math" panose="02040503050406030204" pitchFamily="18" charset="0"/>
                              </a:rPr>
                              <m:t>2</m:t>
                            </m:r>
                            <m:r>
                              <a:rPr lang="en-US" sz="1800" i="1" dirty="0" smtClean="0">
                                <a:latin typeface="Cambria Math" panose="02040503050406030204" pitchFamily="18" charset="0"/>
                              </a:rPr>
                              <m:t>𝑊</m:t>
                            </m:r>
                          </m:e>
                        </m:d>
                      </m:num>
                      <m:den>
                        <m:r>
                          <a:rPr lang="en-US" sz="1800" i="1" dirty="0" smtClean="0">
                            <a:latin typeface="Cambria Math" panose="02040503050406030204" pitchFamily="18" charset="0"/>
                          </a:rPr>
                          <m:t>𝑘</m:t>
                        </m:r>
                      </m:den>
                    </m:f>
                    <m:r>
                      <a:rPr lang="en-US" sz="1800" i="1" dirty="0" smtClean="0">
                        <a:latin typeface="Cambria Math" panose="02040503050406030204" pitchFamily="18" charset="0"/>
                      </a:rPr>
                      <m:t> </m:t>
                    </m:r>
                  </m:oMath>
                </a14:m>
                <a:r>
                  <a:rPr lang="en-US" sz="1800" dirty="0"/>
                  <a:t>, where </a:t>
                </a:r>
                <a14:m>
                  <m:oMath xmlns:m="http://schemas.openxmlformats.org/officeDocument/2006/math">
                    <m:r>
                      <a:rPr lang="en-US" sz="1800" i="1" dirty="0" smtClean="0">
                        <a:latin typeface="Cambria Math" panose="02040503050406030204" pitchFamily="18" charset="0"/>
                      </a:rPr>
                      <m:t>𝑊</m:t>
                    </m:r>
                  </m:oMath>
                </a14:m>
                <a:r>
                  <a:rPr lang="en-US" sz="1800" dirty="0"/>
                  <a:t> is the width of the slot. </a:t>
                </a:r>
              </a:p>
              <a:p>
                <a:r>
                  <a:rPr lang="en-US" sz="1800" dirty="0"/>
                  <a:t>When the distance between the nozzle exit and surface is large i.e. </a:t>
                </a:r>
                <a14:m>
                  <m:oMath xmlns:m="http://schemas.openxmlformats.org/officeDocument/2006/math">
                    <m:f>
                      <m:fPr>
                        <m:type m:val="lin"/>
                        <m:ctrlPr>
                          <a:rPr lang="en-US" sz="1800" i="1" dirty="0" smtClean="0">
                            <a:latin typeface="Cambria Math" panose="02040503050406030204" pitchFamily="18" charset="0"/>
                          </a:rPr>
                        </m:ctrlPr>
                      </m:fPr>
                      <m:num>
                        <m:r>
                          <a:rPr lang="en-US" sz="1800" b="0" i="1" dirty="0" smtClean="0">
                            <a:latin typeface="Cambria Math" panose="02040503050406030204" pitchFamily="18" charset="0"/>
                          </a:rPr>
                          <m:t>𝐻</m:t>
                        </m:r>
                      </m:num>
                      <m:den>
                        <m:sSub>
                          <m:sSubPr>
                            <m:ctrlPr>
                              <a:rPr lang="en-US" sz="1800" i="1" dirty="0">
                                <a:latin typeface="Cambria Math" panose="02040503050406030204" pitchFamily="18" charset="0"/>
                              </a:rPr>
                            </m:ctrlPr>
                          </m:sSubPr>
                          <m:e>
                            <m:r>
                              <a:rPr lang="en-US" sz="1800" i="1" dirty="0" err="1">
                                <a:latin typeface="Cambria Math" panose="02040503050406030204" pitchFamily="18" charset="0"/>
                              </a:rPr>
                              <m:t>𝐷</m:t>
                            </m:r>
                          </m:e>
                          <m:sub>
                            <m:r>
                              <a:rPr lang="en-US" sz="1800" i="1" dirty="0" err="1">
                                <a:latin typeface="Cambria Math" panose="02040503050406030204" pitchFamily="18" charset="0"/>
                              </a:rPr>
                              <m:t>h</m:t>
                            </m:r>
                          </m:sub>
                        </m:sSub>
                      </m:den>
                    </m:f>
                    <m:r>
                      <a:rPr lang="en-US" sz="1800" i="1" dirty="0" smtClean="0">
                        <a:latin typeface="Cambria Math" panose="02040503050406030204" pitchFamily="18" charset="0"/>
                      </a:rPr>
                      <m:t>≥ 5</m:t>
                    </m:r>
                  </m:oMath>
                </a14:m>
                <a:r>
                  <a:rPr lang="en-US" sz="1800" dirty="0"/>
                  <a:t>, heat transfer is maximum at the stagnation point, and decreases with increasing distance.</a:t>
                </a:r>
              </a:p>
              <a:p>
                <a:r>
                  <a:rPr lang="en-US" sz="1800" dirty="0"/>
                  <a:t>For smaller separations, the </a:t>
                </a:r>
                <a14:m>
                  <m:oMath xmlns:m="http://schemas.openxmlformats.org/officeDocument/2006/math">
                    <m:r>
                      <a:rPr lang="en-US" sz="1800" i="1" dirty="0" smtClean="0">
                        <a:latin typeface="Cambria Math" panose="02040503050406030204" pitchFamily="18" charset="0"/>
                      </a:rPr>
                      <m:t>𝑁𝑢</m:t>
                    </m:r>
                  </m:oMath>
                </a14:m>
                <a:r>
                  <a:rPr lang="en-US" sz="1800" dirty="0"/>
                  <a:t> number distribution exhibits a second maximum. This is due to the rise in turbulence levels associated with the transformation of the accelerating stagnation region flow to a wall jet. </a:t>
                </a:r>
              </a:p>
              <a:p>
                <a:pPr lvl="1"/>
                <a:r>
                  <a:rPr lang="en-US" sz="1600" dirty="0"/>
                  <a:t>Additional maxima are also possible due to phenomena like vortex formation, laminar-to-turbulent wall jet transition etc. </a:t>
                </a:r>
              </a:p>
              <a:p>
                <a:r>
                  <a:rPr lang="en-US" sz="1800" dirty="0"/>
                  <a:t>For jet arrays, interaction of adjoining jets also results in secondary maxima. For such configurations, the heat transfer distribution is also 2D </a:t>
                </a:r>
                <a:r>
                  <a:rPr lang="en-US" sz="1800" dirty="0" err="1"/>
                  <a:t>i</a:t>
                </a:r>
                <a:r>
                  <a:rPr lang="en-US" sz="1800" dirty="0"/>
                  <a:t>. e. variations of heat transfer coefficient can be observed in both directions parallel to the surface. </a:t>
                </a:r>
              </a:p>
            </p:txBody>
          </p:sp>
        </mc:Choice>
        <mc:Fallback xmlns="">
          <p:sp>
            <p:nvSpPr>
              <p:cNvPr id="4" name="Text Placeholder 3">
                <a:extLst>
                  <a:ext uri="{FF2B5EF4-FFF2-40B4-BE49-F238E27FC236}">
                    <a16:creationId xmlns:a16="http://schemas.microsoft.com/office/drawing/2014/main" id="{0DE73145-1607-41E5-9E4B-47560DAFEB4A}"/>
                  </a:ext>
                </a:extLst>
              </p:cNvPr>
              <p:cNvSpPr>
                <a:spLocks noGrp="1" noRot="1" noChangeAspect="1" noMove="1" noResize="1" noEditPoints="1" noAdjustHandles="1" noChangeArrowheads="1" noChangeShapeType="1" noTextEdit="1"/>
              </p:cNvSpPr>
              <p:nvPr>
                <p:ph type="body" sz="quarter" idx="13"/>
              </p:nvPr>
            </p:nvSpPr>
            <p:spPr>
              <a:xfrm>
                <a:off x="609599" y="762000"/>
                <a:ext cx="7749310" cy="5257800"/>
              </a:xfrm>
              <a:blipFill>
                <a:blip r:embed="rId3"/>
                <a:stretch>
                  <a:fillRect l="-472" t="-1043" r="-125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44B2E4F0-D12A-48E1-9001-C9926C0BDAEC}"/>
                  </a:ext>
                </a:extLst>
              </p:cNvPr>
              <p:cNvSpPr txBox="1"/>
              <p:nvPr/>
            </p:nvSpPr>
            <p:spPr>
              <a:xfrm>
                <a:off x="3352800" y="1401427"/>
                <a:ext cx="1626536" cy="276999"/>
              </a:xfrm>
              <a:prstGeom prst="rect">
                <a:avLst/>
              </a:prstGeom>
              <a:solidFill>
                <a:schemeClr val="accent2"/>
              </a:solidFill>
              <a:effectLst>
                <a:outerShdw blurRad="63500" sx="102000" sy="102000" algn="ctr" rotWithShape="0">
                  <a:prstClr val="black">
                    <a:alpha val="40000"/>
                  </a:prstClr>
                </a:outerShdw>
              </a:effectLst>
            </p:spPr>
            <p:txBody>
              <a:bodyPr wrap="none" lIns="0" tIns="0" rIns="0" bIns="0" rtlCol="0">
                <a:spAutoFit/>
              </a:bodyPr>
              <a:lstStyle>
                <a:defPPr>
                  <a:defRPr lang="en-US"/>
                </a:defPPr>
                <a:lvl1pPr>
                  <a:defRPr b="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𝑞</m:t>
                          </m:r>
                        </m:e>
                        <m:sup>
                          <m:r>
                            <a:rPr lang="en-US" b="0" i="1" smtClean="0">
                              <a:latin typeface="Cambria Math" panose="02040503050406030204" pitchFamily="18" charset="0"/>
                            </a:rPr>
                            <m:t>′′</m:t>
                          </m:r>
                        </m:sup>
                      </m:sSup>
                      <m:r>
                        <a:rPr lang="en-US" b="0" i="1" smtClean="0">
                          <a:latin typeface="Cambria Math" panose="02040503050406030204" pitchFamily="18" charset="0"/>
                        </a:rPr>
                        <m:t>=</m:t>
                      </m:r>
                      <m:r>
                        <a:rPr lang="en-US" b="0" i="1" smtClean="0">
                          <a:latin typeface="Cambria Math" panose="02040503050406030204" pitchFamily="18" charset="0"/>
                        </a:rPr>
                        <m:t>h</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𝑇</m:t>
                          </m:r>
                        </m:e>
                        <m:sub>
                          <m:r>
                            <a:rPr lang="en-US" b="0" i="1" smtClean="0">
                              <a:latin typeface="Cambria Math" panose="02040503050406030204" pitchFamily="18" charset="0"/>
                            </a:rPr>
                            <m:t>𝑠</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𝑇</m:t>
                          </m:r>
                        </m:e>
                        <m:sub>
                          <m:r>
                            <a:rPr lang="en-US" b="0" i="1" smtClean="0">
                              <a:latin typeface="Cambria Math" panose="02040503050406030204" pitchFamily="18" charset="0"/>
                            </a:rPr>
                            <m:t>𝑒</m:t>
                          </m:r>
                        </m:sub>
                      </m:sSub>
                      <m:r>
                        <a:rPr lang="en-US" b="0" i="1" smtClean="0">
                          <a:latin typeface="Cambria Math" panose="02040503050406030204" pitchFamily="18" charset="0"/>
                        </a:rPr>
                        <m:t>)</m:t>
                      </m:r>
                    </m:oMath>
                  </m:oMathPara>
                </a14:m>
                <a:endParaRPr lang="en-US"/>
              </a:p>
            </p:txBody>
          </p:sp>
        </mc:Choice>
        <mc:Fallback xmlns="">
          <p:sp>
            <p:nvSpPr>
              <p:cNvPr id="5" name="TextBox 4">
                <a:extLst>
                  <a:ext uri="{FF2B5EF4-FFF2-40B4-BE49-F238E27FC236}">
                    <a16:creationId xmlns:a16="http://schemas.microsoft.com/office/drawing/2014/main" id="{44B2E4F0-D12A-48E1-9001-C9926C0BDAEC}"/>
                  </a:ext>
                </a:extLst>
              </p:cNvPr>
              <p:cNvSpPr txBox="1">
                <a:spLocks noRot="1" noChangeAspect="1" noMove="1" noResize="1" noEditPoints="1" noAdjustHandles="1" noChangeArrowheads="1" noChangeShapeType="1" noTextEdit="1"/>
              </p:cNvSpPr>
              <p:nvPr/>
            </p:nvSpPr>
            <p:spPr>
              <a:xfrm>
                <a:off x="3352800" y="1401427"/>
                <a:ext cx="1626536" cy="276999"/>
              </a:xfrm>
              <a:prstGeom prst="rect">
                <a:avLst/>
              </a:prstGeom>
              <a:blipFill>
                <a:blip r:embed="rId4"/>
                <a:stretch>
                  <a:fillRect b="-8955"/>
                </a:stretch>
              </a:blipFill>
              <a:effectLst>
                <a:outerShdw blurRad="63500" sx="102000" sy="102000" algn="ctr" rotWithShape="0">
                  <a:prstClr val="black">
                    <a:alpha val="40000"/>
                  </a:prstClr>
                </a:outerShdw>
              </a:effectLst>
            </p:spPr>
            <p:txBody>
              <a:bodyPr/>
              <a:lstStyle/>
              <a:p>
                <a:r>
                  <a:rPr lang="en-US">
                    <a:noFill/>
                  </a:rPr>
                  <a:t> </a:t>
                </a:r>
              </a:p>
            </p:txBody>
          </p:sp>
        </mc:Fallback>
      </mc:AlternateContent>
      <p:pic>
        <p:nvPicPr>
          <p:cNvPr id="26" name="Picture 25">
            <a:extLst>
              <a:ext uri="{FF2B5EF4-FFF2-40B4-BE49-F238E27FC236}">
                <a16:creationId xmlns:a16="http://schemas.microsoft.com/office/drawing/2014/main" id="{7F564E0F-467D-471B-BE3C-95809A95308D}"/>
              </a:ext>
            </a:extLst>
          </p:cNvPr>
          <p:cNvPicPr>
            <a:picLocks noChangeAspect="1"/>
          </p:cNvPicPr>
          <p:nvPr/>
        </p:nvPicPr>
        <p:blipFill>
          <a:blip r:embed="rId5"/>
          <a:stretch>
            <a:fillRect/>
          </a:stretch>
        </p:blipFill>
        <p:spPr>
          <a:xfrm>
            <a:off x="8661634" y="452058"/>
            <a:ext cx="2830296" cy="2583838"/>
          </a:xfrm>
          <a:prstGeom prst="rect">
            <a:avLst/>
          </a:prstGeom>
        </p:spPr>
      </p:pic>
      <p:pic>
        <p:nvPicPr>
          <p:cNvPr id="28" name="Picture 27">
            <a:extLst>
              <a:ext uri="{FF2B5EF4-FFF2-40B4-BE49-F238E27FC236}">
                <a16:creationId xmlns:a16="http://schemas.microsoft.com/office/drawing/2014/main" id="{8C81D506-C7A2-4B35-A0AB-A8E442E1F8AB}"/>
              </a:ext>
            </a:extLst>
          </p:cNvPr>
          <p:cNvPicPr>
            <a:picLocks noChangeAspect="1"/>
          </p:cNvPicPr>
          <p:nvPr/>
        </p:nvPicPr>
        <p:blipFill>
          <a:blip r:embed="rId6"/>
          <a:stretch>
            <a:fillRect/>
          </a:stretch>
        </p:blipFill>
        <p:spPr>
          <a:xfrm>
            <a:off x="8630282" y="3339372"/>
            <a:ext cx="2861648" cy="2590628"/>
          </a:xfrm>
          <a:prstGeom prst="rect">
            <a:avLst/>
          </a:prstGeom>
        </p:spPr>
      </p:pic>
    </p:spTree>
    <p:extLst>
      <p:ext uri="{BB962C8B-B14F-4D97-AF65-F5344CB8AC3E}">
        <p14:creationId xmlns:p14="http://schemas.microsoft.com/office/powerpoint/2010/main" val="9316615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63BEE7B-DB8F-4F72-AFAE-1B1B8B4D868B}"/>
              </a:ext>
            </a:extLst>
          </p:cNvPr>
          <p:cNvSpPr>
            <a:spLocks noGrp="1"/>
          </p:cNvSpPr>
          <p:nvPr>
            <p:ph type="sldNum" sz="quarter" idx="11"/>
          </p:nvPr>
        </p:nvSpPr>
        <p:spPr/>
        <p:txBody>
          <a:bodyPr/>
          <a:lstStyle/>
          <a:p>
            <a:fld id="{F0D23093-2AB0-F74C-B865-1A12A15B650E}" type="slidenum">
              <a:rPr lang="en-US" smtClean="0"/>
              <a:pPr/>
              <a:t>15</a:t>
            </a:fld>
            <a:endParaRPr lang="en-US"/>
          </a:p>
        </p:txBody>
      </p:sp>
      <p:sp>
        <p:nvSpPr>
          <p:cNvPr id="3" name="Title 2">
            <a:extLst>
              <a:ext uri="{FF2B5EF4-FFF2-40B4-BE49-F238E27FC236}">
                <a16:creationId xmlns:a16="http://schemas.microsoft.com/office/drawing/2014/main" id="{8DAE5331-58D9-4768-9DF1-00B5E57786AB}"/>
              </a:ext>
            </a:extLst>
          </p:cNvPr>
          <p:cNvSpPr>
            <a:spLocks noGrp="1"/>
          </p:cNvSpPr>
          <p:nvPr>
            <p:ph type="title"/>
          </p:nvPr>
        </p:nvSpPr>
        <p:spPr/>
        <p:txBody>
          <a:bodyPr/>
          <a:lstStyle/>
          <a:p>
            <a:r>
              <a:rPr lang="en-US"/>
              <a:t>Impinging Jet flow</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0DE73145-1607-41E5-9E4B-47560DAFEB4A}"/>
                  </a:ext>
                </a:extLst>
              </p:cNvPr>
              <p:cNvSpPr>
                <a:spLocks noGrp="1"/>
              </p:cNvSpPr>
              <p:nvPr>
                <p:ph type="body" sz="quarter" idx="13"/>
              </p:nvPr>
            </p:nvSpPr>
            <p:spPr>
              <a:xfrm>
                <a:off x="609600" y="646046"/>
                <a:ext cx="5257800" cy="5373754"/>
              </a:xfrm>
            </p:spPr>
            <p:txBody>
              <a:bodyPr>
                <a:normAutofit/>
              </a:bodyPr>
              <a:lstStyle/>
              <a:p>
                <a:r>
                  <a:rPr lang="en-US" sz="1600" dirty="0"/>
                  <a:t>To obtain average </a:t>
                </a:r>
                <a14:m>
                  <m:oMath xmlns:m="http://schemas.openxmlformats.org/officeDocument/2006/math">
                    <m:r>
                      <a:rPr lang="en-US" sz="1600" i="1" dirty="0" smtClean="0">
                        <a:latin typeface="Cambria Math" panose="02040503050406030204" pitchFamily="18" charset="0"/>
                      </a:rPr>
                      <m:t>𝑁𝑢</m:t>
                    </m:r>
                  </m:oMath>
                </a14:m>
                <a:r>
                  <a:rPr lang="en-US" sz="1600" dirty="0"/>
                  <a:t> numbers, the local values are integrated over an appropriate surface area. </a:t>
                </a:r>
              </a:p>
              <a:p>
                <a:r>
                  <a:rPr lang="en-US" sz="1600" dirty="0"/>
                  <a:t>For a single round jet, Martin proposed the following correlation</a:t>
                </a:r>
              </a:p>
              <a:p>
                <a:endParaRPr lang="en-US" sz="1800" dirty="0"/>
              </a:p>
              <a:p>
                <a:endParaRPr lang="en-US" sz="1800" dirty="0"/>
              </a:p>
              <a:p>
                <a:endParaRPr lang="en-US" sz="1800" dirty="0"/>
              </a:p>
              <a:p>
                <a:endParaRPr lang="en-US" sz="1800" dirty="0"/>
              </a:p>
              <a:p>
                <a:endParaRPr lang="en-US" sz="1800" dirty="0"/>
              </a:p>
              <a:p>
                <a:r>
                  <a:rPr lang="en-US" sz="1600" dirty="0"/>
                  <a:t>For an array of round jets, </a:t>
                </a:r>
              </a:p>
              <a:p>
                <a:endParaRPr lang="en-US" sz="1800" dirty="0"/>
              </a:p>
              <a:p>
                <a:endParaRPr lang="en-US" sz="1800" dirty="0"/>
              </a:p>
            </p:txBody>
          </p:sp>
        </mc:Choice>
        <mc:Fallback xmlns="">
          <p:sp>
            <p:nvSpPr>
              <p:cNvPr id="4" name="Text Placeholder 3">
                <a:extLst>
                  <a:ext uri="{FF2B5EF4-FFF2-40B4-BE49-F238E27FC236}">
                    <a16:creationId xmlns:a16="http://schemas.microsoft.com/office/drawing/2014/main" id="{0DE73145-1607-41E5-9E4B-47560DAFEB4A}"/>
                  </a:ext>
                </a:extLst>
              </p:cNvPr>
              <p:cNvSpPr>
                <a:spLocks noGrp="1" noRot="1" noChangeAspect="1" noMove="1" noResize="1" noEditPoints="1" noAdjustHandles="1" noChangeArrowheads="1" noChangeShapeType="1" noTextEdit="1"/>
              </p:cNvSpPr>
              <p:nvPr>
                <p:ph type="body" sz="quarter" idx="13"/>
              </p:nvPr>
            </p:nvSpPr>
            <p:spPr>
              <a:xfrm>
                <a:off x="609600" y="646046"/>
                <a:ext cx="5257800" cy="5373754"/>
              </a:xfrm>
              <a:blipFill>
                <a:blip r:embed="rId3"/>
                <a:stretch>
                  <a:fillRect l="-463" t="-79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 Placeholder 9">
                <a:extLst>
                  <a:ext uri="{FF2B5EF4-FFF2-40B4-BE49-F238E27FC236}">
                    <a16:creationId xmlns:a16="http://schemas.microsoft.com/office/drawing/2014/main" id="{5253092E-98E7-420D-9DC8-8FF8D6862228}"/>
                  </a:ext>
                </a:extLst>
              </p:cNvPr>
              <p:cNvSpPr>
                <a:spLocks noGrp="1"/>
              </p:cNvSpPr>
              <p:nvPr>
                <p:ph type="body" sz="quarter" idx="14"/>
              </p:nvPr>
            </p:nvSpPr>
            <p:spPr>
              <a:xfrm>
                <a:off x="6096000" y="646046"/>
                <a:ext cx="5486400" cy="5373754"/>
              </a:xfrm>
            </p:spPr>
            <p:txBody>
              <a:bodyPr>
                <a:normAutofit/>
              </a:bodyPr>
              <a:lstStyle/>
              <a:p>
                <a:r>
                  <a:rPr lang="en-US" sz="1600" dirty="0"/>
                  <a:t>For a slot jet, the following correlation can be used to obtain averaged </a:t>
                </a:r>
                <a14:m>
                  <m:oMath xmlns:m="http://schemas.openxmlformats.org/officeDocument/2006/math">
                    <m:r>
                      <a:rPr lang="en-US" sz="1600" i="1" dirty="0" smtClean="0">
                        <a:latin typeface="Cambria Math" panose="02040503050406030204" pitchFamily="18" charset="0"/>
                      </a:rPr>
                      <m:t>𝑁𝑢</m:t>
                    </m:r>
                  </m:oMath>
                </a14:m>
                <a:r>
                  <a:rPr lang="en-US" sz="1600" dirty="0"/>
                  <a:t> number</a:t>
                </a:r>
              </a:p>
              <a:p>
                <a:endParaRPr lang="en-US" sz="1800" dirty="0"/>
              </a:p>
              <a:p>
                <a:endParaRPr lang="en-US" sz="1800" dirty="0"/>
              </a:p>
              <a:p>
                <a:endParaRPr lang="en-US" sz="1800" dirty="0"/>
              </a:p>
              <a:p>
                <a:endParaRPr lang="en-US" sz="1800" dirty="0"/>
              </a:p>
              <a:p>
                <a:endParaRPr lang="en-US" sz="1800" dirty="0"/>
              </a:p>
              <a:p>
                <a:endParaRPr lang="en-US" sz="1800" dirty="0"/>
              </a:p>
              <a:p>
                <a:r>
                  <a:rPr lang="en-US" sz="1600" dirty="0"/>
                  <a:t>For an array of slot jets, </a:t>
                </a:r>
              </a:p>
            </p:txBody>
          </p:sp>
        </mc:Choice>
        <mc:Fallback xmlns="">
          <p:sp>
            <p:nvSpPr>
              <p:cNvPr id="10" name="Text Placeholder 9">
                <a:extLst>
                  <a:ext uri="{FF2B5EF4-FFF2-40B4-BE49-F238E27FC236}">
                    <a16:creationId xmlns:a16="http://schemas.microsoft.com/office/drawing/2014/main" id="{5253092E-98E7-420D-9DC8-8FF8D6862228}"/>
                  </a:ext>
                </a:extLst>
              </p:cNvPr>
              <p:cNvSpPr>
                <a:spLocks noGrp="1" noRot="1" noChangeAspect="1" noMove="1" noResize="1" noEditPoints="1" noAdjustHandles="1" noChangeArrowheads="1" noChangeShapeType="1" noTextEdit="1"/>
              </p:cNvSpPr>
              <p:nvPr>
                <p:ph type="body" sz="quarter" idx="14"/>
              </p:nvPr>
            </p:nvSpPr>
            <p:spPr>
              <a:xfrm>
                <a:off x="6096000" y="646046"/>
                <a:ext cx="5486400" cy="5373754"/>
              </a:xfrm>
              <a:blipFill>
                <a:blip r:embed="rId4"/>
                <a:stretch>
                  <a:fillRect l="-444" t="-79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DB9BB3FF-86A0-4C2B-B95F-8A96EE24899B}"/>
                  </a:ext>
                </a:extLst>
              </p:cNvPr>
              <p:cNvSpPr txBox="1"/>
              <p:nvPr/>
            </p:nvSpPr>
            <p:spPr>
              <a:xfrm>
                <a:off x="1399089" y="1883028"/>
                <a:ext cx="3487621" cy="436530"/>
              </a:xfrm>
              <a:prstGeom prst="rect">
                <a:avLst/>
              </a:prstGeom>
              <a:solidFill>
                <a:schemeClr val="accent2"/>
              </a:solidFill>
              <a:effectLst>
                <a:outerShdw blurRad="63500" sx="102000" sy="102000" algn="ctr" rotWithShape="0">
                  <a:prstClr val="black">
                    <a:alpha val="40000"/>
                  </a:prstClr>
                </a:outerShdw>
              </a:effectLst>
            </p:spPr>
            <p:txBody>
              <a:bodyPr wrap="none" lIns="0" tIns="0" rIns="0" bIns="0" rtlCol="0">
                <a:spAutoFit/>
              </a:bodyPr>
              <a:lstStyle>
                <a:defPPr>
                  <a:defRPr lang="en-US"/>
                </a:defPPr>
                <a:lvl1pPr>
                  <a:defRPr b="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f>
                        <m:fPr>
                          <m:ctrlPr>
                            <a:rPr lang="en-US" sz="1400" b="0" i="1" smtClean="0">
                              <a:latin typeface="Cambria Math" panose="02040503050406030204" pitchFamily="18" charset="0"/>
                            </a:rPr>
                          </m:ctrlPr>
                        </m:fPr>
                        <m:num>
                          <m:acc>
                            <m:accPr>
                              <m:chr m:val="̅"/>
                              <m:ctrlPr>
                                <a:rPr lang="en-US" sz="1400" b="0" i="1" smtClean="0">
                                  <a:latin typeface="Cambria Math" panose="02040503050406030204" pitchFamily="18" charset="0"/>
                                </a:rPr>
                              </m:ctrlPr>
                            </m:accPr>
                            <m:e>
                              <m:r>
                                <a:rPr lang="en-US" sz="1400" b="0" i="1" smtClean="0">
                                  <a:latin typeface="Cambria Math" panose="02040503050406030204" pitchFamily="18" charset="0"/>
                                </a:rPr>
                                <m:t>𝑁𝑢</m:t>
                              </m:r>
                            </m:e>
                          </m:acc>
                        </m:num>
                        <m:den>
                          <m:sSup>
                            <m:sSupPr>
                              <m:ctrlPr>
                                <a:rPr lang="en-US" sz="1400" b="0" i="1" smtClean="0">
                                  <a:latin typeface="Cambria Math" panose="02040503050406030204" pitchFamily="18" charset="0"/>
                                </a:rPr>
                              </m:ctrlPr>
                            </m:sSupPr>
                            <m:e>
                              <m:r>
                                <a:rPr lang="en-US" sz="1400" b="0" i="1" smtClean="0">
                                  <a:latin typeface="Cambria Math" panose="02040503050406030204" pitchFamily="18" charset="0"/>
                                </a:rPr>
                                <m:t>𝑃𝑟</m:t>
                              </m:r>
                            </m:e>
                            <m:sup>
                              <m:r>
                                <a:rPr lang="en-US" sz="1400" b="0" i="1" smtClean="0">
                                  <a:latin typeface="Cambria Math" panose="02040503050406030204" pitchFamily="18" charset="0"/>
                                </a:rPr>
                                <m:t>0.42</m:t>
                              </m:r>
                            </m:sup>
                          </m:sSup>
                        </m:den>
                      </m:f>
                      <m:r>
                        <a:rPr lang="en-US" sz="1400">
                          <a:latin typeface="Cambria Math" panose="02040503050406030204" pitchFamily="18" charset="0"/>
                        </a:rPr>
                        <m:t>=</m:t>
                      </m:r>
                      <m:r>
                        <a:rPr lang="en-US" sz="1400" b="0" i="1" smtClean="0">
                          <a:latin typeface="Cambria Math" panose="02040503050406030204" pitchFamily="18" charset="0"/>
                        </a:rPr>
                        <m:t>𝐺</m:t>
                      </m:r>
                      <m:d>
                        <m:dPr>
                          <m:ctrlPr>
                            <a:rPr lang="en-US" sz="1400" b="0" i="1" smtClean="0">
                              <a:latin typeface="Cambria Math" panose="02040503050406030204" pitchFamily="18" charset="0"/>
                            </a:rPr>
                          </m:ctrlPr>
                        </m:dPr>
                        <m:e>
                          <m:sSub>
                            <m:sSubPr>
                              <m:ctrlPr>
                                <a:rPr lang="en-US" sz="1400" b="0" i="1" smtClean="0">
                                  <a:latin typeface="Cambria Math" panose="02040503050406030204" pitchFamily="18" charset="0"/>
                                </a:rPr>
                              </m:ctrlPr>
                            </m:sSubPr>
                            <m:e>
                              <m:r>
                                <a:rPr lang="en-US" sz="1400" b="0" i="1" smtClean="0">
                                  <a:latin typeface="Cambria Math" panose="02040503050406030204" pitchFamily="18" charset="0"/>
                                </a:rPr>
                                <m:t>𝐴</m:t>
                              </m:r>
                            </m:e>
                            <m:sub>
                              <m:r>
                                <a:rPr lang="en-US" sz="1400" b="0" i="1" smtClean="0">
                                  <a:latin typeface="Cambria Math" panose="02040503050406030204" pitchFamily="18" charset="0"/>
                                </a:rPr>
                                <m:t>𝑟</m:t>
                              </m:r>
                            </m:sub>
                          </m:sSub>
                          <m:r>
                            <a:rPr lang="en-US" sz="1400" b="0" i="1" smtClean="0">
                              <a:latin typeface="Cambria Math" panose="02040503050406030204" pitchFamily="18" charset="0"/>
                            </a:rPr>
                            <m:t>,</m:t>
                          </m:r>
                          <m:f>
                            <m:fPr>
                              <m:ctrlPr>
                                <a:rPr lang="en-US" sz="1400" b="0" i="1" smtClean="0">
                                  <a:latin typeface="Cambria Math" panose="02040503050406030204" pitchFamily="18" charset="0"/>
                                </a:rPr>
                              </m:ctrlPr>
                            </m:fPr>
                            <m:num>
                              <m:r>
                                <a:rPr lang="en-US" sz="1400" b="0" i="1" smtClean="0">
                                  <a:latin typeface="Cambria Math" panose="02040503050406030204" pitchFamily="18" charset="0"/>
                                </a:rPr>
                                <m:t>𝐻</m:t>
                              </m:r>
                            </m:num>
                            <m:den>
                              <m:r>
                                <a:rPr lang="en-US" sz="1400" b="0" i="1" smtClean="0">
                                  <a:latin typeface="Cambria Math" panose="02040503050406030204" pitchFamily="18" charset="0"/>
                                </a:rPr>
                                <m:t>𝐷</m:t>
                              </m:r>
                            </m:den>
                          </m:f>
                        </m:e>
                      </m:d>
                      <m:d>
                        <m:dPr>
                          <m:begChr m:val="["/>
                          <m:endChr m:val="]"/>
                          <m:ctrlPr>
                            <a:rPr lang="en-US" sz="1400" b="0" i="1" smtClean="0">
                              <a:latin typeface="Cambria Math" panose="02040503050406030204" pitchFamily="18" charset="0"/>
                            </a:rPr>
                          </m:ctrlPr>
                        </m:dPr>
                        <m:e>
                          <m:r>
                            <a:rPr lang="en-US" sz="1400" b="0" i="1" smtClean="0">
                              <a:latin typeface="Cambria Math" panose="02040503050406030204" pitchFamily="18" charset="0"/>
                            </a:rPr>
                            <m:t>2</m:t>
                          </m:r>
                          <m:r>
                            <a:rPr lang="en-US" sz="1400" b="0" i="1" smtClean="0">
                              <a:latin typeface="Cambria Math" panose="02040503050406030204" pitchFamily="18" charset="0"/>
                            </a:rPr>
                            <m:t>𝑅</m:t>
                          </m:r>
                          <m:sSup>
                            <m:sSupPr>
                              <m:ctrlPr>
                                <a:rPr lang="en-US" sz="1400" b="0" i="1" smtClean="0">
                                  <a:latin typeface="Cambria Math" panose="02040503050406030204" pitchFamily="18" charset="0"/>
                                </a:rPr>
                              </m:ctrlPr>
                            </m:sSupPr>
                            <m:e>
                              <m:r>
                                <a:rPr lang="en-US" sz="1400" b="0" i="1" smtClean="0">
                                  <a:latin typeface="Cambria Math" panose="02040503050406030204" pitchFamily="18" charset="0"/>
                                </a:rPr>
                                <m:t>𝑒</m:t>
                              </m:r>
                            </m:e>
                            <m:sup>
                              <m:f>
                                <m:fPr>
                                  <m:ctrlPr>
                                    <a:rPr lang="en-US" sz="1400" b="0" i="1" smtClean="0">
                                      <a:latin typeface="Cambria Math" panose="02040503050406030204" pitchFamily="18" charset="0"/>
                                    </a:rPr>
                                  </m:ctrlPr>
                                </m:fPr>
                                <m:num>
                                  <m:r>
                                    <a:rPr lang="en-US" sz="1400" b="0" i="1" smtClean="0">
                                      <a:latin typeface="Cambria Math" panose="02040503050406030204" pitchFamily="18" charset="0"/>
                                    </a:rPr>
                                    <m:t>1</m:t>
                                  </m:r>
                                </m:num>
                                <m:den>
                                  <m:r>
                                    <a:rPr lang="en-US" sz="1400" b="0" i="1" smtClean="0">
                                      <a:latin typeface="Cambria Math" panose="02040503050406030204" pitchFamily="18" charset="0"/>
                                    </a:rPr>
                                    <m:t>2</m:t>
                                  </m:r>
                                </m:den>
                              </m:f>
                            </m:sup>
                          </m:sSup>
                          <m:sSup>
                            <m:sSupPr>
                              <m:ctrlPr>
                                <a:rPr lang="en-US" sz="1400" b="0" i="1" smtClean="0">
                                  <a:latin typeface="Cambria Math" panose="02040503050406030204" pitchFamily="18" charset="0"/>
                                </a:rPr>
                              </m:ctrlPr>
                            </m:sSupPr>
                            <m:e>
                              <m:d>
                                <m:dPr>
                                  <m:ctrlPr>
                                    <a:rPr lang="en-US" sz="1400" b="0" i="1" smtClean="0">
                                      <a:latin typeface="Cambria Math" panose="02040503050406030204" pitchFamily="18" charset="0"/>
                                    </a:rPr>
                                  </m:ctrlPr>
                                </m:dPr>
                                <m:e>
                                  <m:r>
                                    <a:rPr lang="en-US" sz="1400" b="0" i="1" smtClean="0">
                                      <a:latin typeface="Cambria Math" panose="02040503050406030204" pitchFamily="18" charset="0"/>
                                    </a:rPr>
                                    <m:t>1+0.005</m:t>
                                  </m:r>
                                  <m:r>
                                    <a:rPr lang="en-US" sz="1400" b="0" i="1" smtClean="0">
                                      <a:latin typeface="Cambria Math" panose="02040503050406030204" pitchFamily="18" charset="0"/>
                                    </a:rPr>
                                    <m:t>𝑅</m:t>
                                  </m:r>
                                  <m:sSup>
                                    <m:sSupPr>
                                      <m:ctrlPr>
                                        <a:rPr lang="en-US" sz="1400" b="0" i="1" smtClean="0">
                                          <a:latin typeface="Cambria Math" panose="02040503050406030204" pitchFamily="18" charset="0"/>
                                        </a:rPr>
                                      </m:ctrlPr>
                                    </m:sSupPr>
                                    <m:e>
                                      <m:r>
                                        <a:rPr lang="en-US" sz="1400" b="0" i="1" smtClean="0">
                                          <a:latin typeface="Cambria Math" panose="02040503050406030204" pitchFamily="18" charset="0"/>
                                        </a:rPr>
                                        <m:t>𝑒</m:t>
                                      </m:r>
                                    </m:e>
                                    <m:sup>
                                      <m:r>
                                        <a:rPr lang="en-US" sz="1400" b="0" i="1" smtClean="0">
                                          <a:latin typeface="Cambria Math" panose="02040503050406030204" pitchFamily="18" charset="0"/>
                                        </a:rPr>
                                        <m:t>0.55</m:t>
                                      </m:r>
                                    </m:sup>
                                  </m:sSup>
                                </m:e>
                              </m:d>
                            </m:e>
                            <m:sup>
                              <m:f>
                                <m:fPr>
                                  <m:ctrlPr>
                                    <a:rPr lang="en-US" sz="1400" b="0" i="1" smtClean="0">
                                      <a:latin typeface="Cambria Math" panose="02040503050406030204" pitchFamily="18" charset="0"/>
                                    </a:rPr>
                                  </m:ctrlPr>
                                </m:fPr>
                                <m:num>
                                  <m:r>
                                    <a:rPr lang="en-US" sz="1400" b="0" i="1" smtClean="0">
                                      <a:latin typeface="Cambria Math" panose="02040503050406030204" pitchFamily="18" charset="0"/>
                                    </a:rPr>
                                    <m:t>1</m:t>
                                  </m:r>
                                </m:num>
                                <m:den>
                                  <m:r>
                                    <a:rPr lang="en-US" sz="1400" b="0" i="1" smtClean="0">
                                      <a:latin typeface="Cambria Math" panose="02040503050406030204" pitchFamily="18" charset="0"/>
                                    </a:rPr>
                                    <m:t>2</m:t>
                                  </m:r>
                                </m:den>
                              </m:f>
                            </m:sup>
                          </m:sSup>
                        </m:e>
                      </m:d>
                    </m:oMath>
                  </m:oMathPara>
                </a14:m>
                <a:endParaRPr lang="en-US" sz="1400"/>
              </a:p>
            </p:txBody>
          </p:sp>
        </mc:Choice>
        <mc:Fallback xmlns="">
          <p:sp>
            <p:nvSpPr>
              <p:cNvPr id="12" name="TextBox 11">
                <a:extLst>
                  <a:ext uri="{FF2B5EF4-FFF2-40B4-BE49-F238E27FC236}">
                    <a16:creationId xmlns:a16="http://schemas.microsoft.com/office/drawing/2014/main" id="{DB9BB3FF-86A0-4C2B-B95F-8A96EE24899B}"/>
                  </a:ext>
                </a:extLst>
              </p:cNvPr>
              <p:cNvSpPr txBox="1">
                <a:spLocks noRot="1" noChangeAspect="1" noMove="1" noResize="1" noEditPoints="1" noAdjustHandles="1" noChangeArrowheads="1" noChangeShapeType="1" noTextEdit="1"/>
              </p:cNvSpPr>
              <p:nvPr/>
            </p:nvSpPr>
            <p:spPr>
              <a:xfrm>
                <a:off x="1399089" y="1883028"/>
                <a:ext cx="3487621" cy="436530"/>
              </a:xfrm>
              <a:prstGeom prst="rect">
                <a:avLst/>
              </a:prstGeom>
              <a:blipFill>
                <a:blip r:embed="rId5"/>
                <a:stretch>
                  <a:fillRect/>
                </a:stretch>
              </a:blipFill>
              <a:effectLst>
                <a:outerShdw blurRad="63500" sx="102000" sy="102000" algn="ctr" rotWithShape="0">
                  <a:prstClr val="black">
                    <a:alpha val="40000"/>
                  </a:prstClr>
                </a:outerShdw>
              </a:effectLst>
            </p:spPr>
            <p:txBody>
              <a:bodyPr/>
              <a:lstStyle/>
              <a:p>
                <a:r>
                  <a:rPr lang="en-US">
                    <a:noFill/>
                  </a:rPr>
                  <a:t> </a:t>
                </a:r>
              </a:p>
            </p:txBody>
          </p:sp>
        </mc:Fallback>
      </mc:AlternateContent>
      <p:sp>
        <p:nvSpPr>
          <p:cNvPr id="13" name="TextBox 12">
            <a:extLst>
              <a:ext uri="{FF2B5EF4-FFF2-40B4-BE49-F238E27FC236}">
                <a16:creationId xmlns:a16="http://schemas.microsoft.com/office/drawing/2014/main" id="{A9BFDA98-7F24-4727-97A0-4E652222D0C3}"/>
              </a:ext>
            </a:extLst>
          </p:cNvPr>
          <p:cNvSpPr txBox="1"/>
          <p:nvPr/>
        </p:nvSpPr>
        <p:spPr>
          <a:xfrm>
            <a:off x="-49682" y="2875870"/>
            <a:ext cx="939615" cy="307777"/>
          </a:xfrm>
          <a:prstGeom prst="rect">
            <a:avLst/>
          </a:prstGeom>
          <a:noFill/>
        </p:spPr>
        <p:txBody>
          <a:bodyPr wrap="square" rtlCol="0">
            <a:spAutoFit/>
          </a:bodyPr>
          <a:lstStyle/>
          <a:p>
            <a:pPr algn="ctr"/>
            <a:r>
              <a:rPr lang="en-US" sz="1400"/>
              <a:t>where</a:t>
            </a:r>
          </a:p>
        </p:txBody>
      </p:sp>
      <p:grpSp>
        <p:nvGrpSpPr>
          <p:cNvPr id="15" name="Group 14">
            <a:extLst>
              <a:ext uri="{FF2B5EF4-FFF2-40B4-BE49-F238E27FC236}">
                <a16:creationId xmlns:a16="http://schemas.microsoft.com/office/drawing/2014/main" id="{3CE778F9-854C-4CC2-82AE-3EBAAB24FDF6}"/>
              </a:ext>
            </a:extLst>
          </p:cNvPr>
          <p:cNvGrpSpPr/>
          <p:nvPr/>
        </p:nvGrpSpPr>
        <p:grpSpPr>
          <a:xfrm>
            <a:off x="3618823" y="2632472"/>
            <a:ext cx="2278224" cy="774630"/>
            <a:chOff x="4808376" y="4871642"/>
            <a:chExt cx="2278224" cy="774630"/>
          </a:xfrm>
        </p:grpSpPr>
        <p:grpSp>
          <p:nvGrpSpPr>
            <p:cNvPr id="17" name="Group 16">
              <a:extLst>
                <a:ext uri="{FF2B5EF4-FFF2-40B4-BE49-F238E27FC236}">
                  <a16:creationId xmlns:a16="http://schemas.microsoft.com/office/drawing/2014/main" id="{D0401AE4-CF2D-4D70-979A-5C710F92209E}"/>
                </a:ext>
              </a:extLst>
            </p:cNvPr>
            <p:cNvGrpSpPr/>
            <p:nvPr/>
          </p:nvGrpSpPr>
          <p:grpSpPr>
            <a:xfrm>
              <a:off x="4808376" y="5153076"/>
              <a:ext cx="2278224" cy="493196"/>
              <a:chOff x="4603544" y="3293605"/>
              <a:chExt cx="2278224" cy="493196"/>
            </a:xfrm>
          </p:grpSpPr>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7DF9A1DD-134B-4C11-96D1-82B7E6E7A1C6}"/>
                      </a:ext>
                    </a:extLst>
                  </p:cNvPr>
                  <p:cNvSpPr txBox="1"/>
                  <p:nvPr/>
                </p:nvSpPr>
                <p:spPr>
                  <a:xfrm>
                    <a:off x="5055370" y="3293605"/>
                    <a:ext cx="1369198" cy="184666"/>
                  </a:xfrm>
                  <a:prstGeom prst="rect">
                    <a:avLst/>
                  </a:prstGeom>
                  <a:solidFill>
                    <a:schemeClr val="accent2"/>
                  </a:solidFill>
                  <a:effectLst>
                    <a:outerShdw blurRad="63500" sx="102000" sy="102000" algn="ctr" rotWithShape="0">
                      <a:prstClr val="black">
                        <a:alpha val="40000"/>
                      </a:prstClr>
                    </a:outerShdw>
                  </a:effectLst>
                </p:spPr>
                <p:txBody>
                  <a:bodyPr wrap="square" lIns="0" tIns="0" rIns="0" bIns="0" rtlCol="0">
                    <a:spAutoFit/>
                  </a:bodyPr>
                  <a:lstStyle>
                    <a:defPPr>
                      <a:defRPr lang="en-US"/>
                    </a:defPPr>
                    <a:lvl1pPr>
                      <a:defRPr b="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sz="1200" b="0" i="1" smtClean="0">
                              <a:latin typeface="Cambria Math" panose="02040503050406030204" pitchFamily="18" charset="0"/>
                            </a:rPr>
                            <m:t>2≤</m:t>
                          </m:r>
                          <m:r>
                            <a:rPr lang="en-US" sz="1200" b="0" i="1" smtClean="0">
                              <a:latin typeface="Cambria Math" panose="02040503050406030204" pitchFamily="18" charset="0"/>
                            </a:rPr>
                            <m:t>𝐻</m:t>
                          </m:r>
                          <m:r>
                            <a:rPr lang="en-US" sz="1200" b="0" i="1" smtClean="0">
                              <a:latin typeface="Cambria Math" panose="02040503050406030204" pitchFamily="18" charset="0"/>
                            </a:rPr>
                            <m:t>/</m:t>
                          </m:r>
                          <m:r>
                            <a:rPr lang="en-US" sz="1200" b="0" i="1" smtClean="0">
                              <a:latin typeface="Cambria Math" panose="02040503050406030204" pitchFamily="18" charset="0"/>
                            </a:rPr>
                            <m:t>𝐷</m:t>
                          </m:r>
                          <m:r>
                            <a:rPr lang="en-US" sz="1200" b="0" i="1" smtClean="0">
                              <a:latin typeface="Cambria Math" panose="02040503050406030204" pitchFamily="18" charset="0"/>
                            </a:rPr>
                            <m:t>≤12</m:t>
                          </m:r>
                        </m:oMath>
                      </m:oMathPara>
                    </a14:m>
                    <a:endParaRPr lang="en-US" sz="1200"/>
                  </a:p>
                </p:txBody>
              </p:sp>
            </mc:Choice>
            <mc:Fallback xmlns="">
              <p:sp>
                <p:nvSpPr>
                  <p:cNvPr id="20" name="TextBox 19">
                    <a:extLst>
                      <a:ext uri="{FF2B5EF4-FFF2-40B4-BE49-F238E27FC236}">
                        <a16:creationId xmlns:a16="http://schemas.microsoft.com/office/drawing/2014/main" id="{7DF9A1DD-134B-4C11-96D1-82B7E6E7A1C6}"/>
                      </a:ext>
                    </a:extLst>
                  </p:cNvPr>
                  <p:cNvSpPr txBox="1">
                    <a:spLocks noRot="1" noChangeAspect="1" noMove="1" noResize="1" noEditPoints="1" noAdjustHandles="1" noChangeArrowheads="1" noChangeShapeType="1" noTextEdit="1"/>
                  </p:cNvSpPr>
                  <p:nvPr/>
                </p:nvSpPr>
                <p:spPr>
                  <a:xfrm>
                    <a:off x="5055370" y="3293605"/>
                    <a:ext cx="1369198" cy="184666"/>
                  </a:xfrm>
                  <a:prstGeom prst="rect">
                    <a:avLst/>
                  </a:prstGeom>
                  <a:blipFill>
                    <a:blip r:embed="rId6"/>
                    <a:stretch>
                      <a:fillRect/>
                    </a:stretch>
                  </a:blipFill>
                  <a:effectLst>
                    <a:outerShdw blurRad="63500" sx="102000" sy="102000" algn="ctr" rotWithShape="0">
                      <a:prstClr val="black">
                        <a:alpha val="40000"/>
                      </a:prstClr>
                    </a:outerShdw>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267C1FB6-BA8F-4329-991D-A45FFBDBA12B}"/>
                      </a:ext>
                    </a:extLst>
                  </p:cNvPr>
                  <p:cNvSpPr txBox="1"/>
                  <p:nvPr/>
                </p:nvSpPr>
                <p:spPr>
                  <a:xfrm>
                    <a:off x="4603544" y="3602135"/>
                    <a:ext cx="2278224" cy="184666"/>
                  </a:xfrm>
                  <a:prstGeom prst="rect">
                    <a:avLst/>
                  </a:prstGeom>
                  <a:solidFill>
                    <a:schemeClr val="accent2"/>
                  </a:solidFill>
                  <a:effectLst>
                    <a:outerShdw blurRad="63500" sx="102000" sy="102000" algn="ctr" rotWithShape="0">
                      <a:prstClr val="black">
                        <a:alpha val="40000"/>
                      </a:prstClr>
                    </a:outerShdw>
                  </a:effectLst>
                </p:spPr>
                <p:txBody>
                  <a:bodyPr wrap="square" lIns="0" tIns="0" rIns="0" bIns="0" rtlCol="0">
                    <a:spAutoFit/>
                  </a:bodyPr>
                  <a:lstStyle>
                    <a:defPPr>
                      <a:defRPr lang="en-US"/>
                    </a:defPPr>
                    <a:lvl1pPr>
                      <a:defRPr b="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sz="1200" b="0" i="1" smtClean="0">
                              <a:latin typeface="Cambria Math" panose="02040503050406030204" pitchFamily="18" charset="0"/>
                            </a:rPr>
                            <m:t>2000</m:t>
                          </m:r>
                          <m:r>
                            <a:rPr lang="en-US" sz="1200">
                              <a:latin typeface="Cambria Math" panose="02040503050406030204" pitchFamily="18" charset="0"/>
                            </a:rPr>
                            <m:t>≤</m:t>
                          </m:r>
                          <m:r>
                            <a:rPr lang="en-US" sz="1200">
                              <a:latin typeface="Cambria Math" panose="02040503050406030204" pitchFamily="18" charset="0"/>
                            </a:rPr>
                            <m:t>𝑅</m:t>
                          </m:r>
                          <m:sSub>
                            <m:sSubPr>
                              <m:ctrlPr>
                                <a:rPr lang="en-US" sz="1200" i="1">
                                  <a:latin typeface="Cambria Math" panose="02040503050406030204" pitchFamily="18" charset="0"/>
                                </a:rPr>
                              </m:ctrlPr>
                            </m:sSubPr>
                            <m:e>
                              <m:r>
                                <a:rPr lang="en-US" sz="1200">
                                  <a:latin typeface="Cambria Math" panose="02040503050406030204" pitchFamily="18" charset="0"/>
                                </a:rPr>
                                <m:t>𝑒</m:t>
                              </m:r>
                            </m:e>
                            <m:sub>
                              <m:r>
                                <a:rPr lang="en-US" sz="1200" b="0" i="1" smtClean="0">
                                  <a:latin typeface="Cambria Math" panose="02040503050406030204" pitchFamily="18" charset="0"/>
                                </a:rPr>
                                <m:t> </m:t>
                              </m:r>
                            </m:sub>
                          </m:sSub>
                          <m:r>
                            <a:rPr lang="en-US" sz="1200">
                              <a:latin typeface="Cambria Math" panose="02040503050406030204" pitchFamily="18" charset="0"/>
                            </a:rPr>
                            <m:t>≤</m:t>
                          </m:r>
                          <m:r>
                            <a:rPr lang="en-US" sz="1200" b="0" i="1" smtClean="0">
                              <a:latin typeface="Cambria Math" panose="02040503050406030204" pitchFamily="18" charset="0"/>
                            </a:rPr>
                            <m:t>400,000</m:t>
                          </m:r>
                        </m:oMath>
                      </m:oMathPara>
                    </a14:m>
                    <a:endParaRPr lang="en-US" sz="1200"/>
                  </a:p>
                </p:txBody>
              </p:sp>
            </mc:Choice>
            <mc:Fallback xmlns="">
              <p:sp>
                <p:nvSpPr>
                  <p:cNvPr id="22" name="TextBox 21">
                    <a:extLst>
                      <a:ext uri="{FF2B5EF4-FFF2-40B4-BE49-F238E27FC236}">
                        <a16:creationId xmlns:a16="http://schemas.microsoft.com/office/drawing/2014/main" id="{267C1FB6-BA8F-4329-991D-A45FFBDBA12B}"/>
                      </a:ext>
                    </a:extLst>
                  </p:cNvPr>
                  <p:cNvSpPr txBox="1">
                    <a:spLocks noRot="1" noChangeAspect="1" noMove="1" noResize="1" noEditPoints="1" noAdjustHandles="1" noChangeArrowheads="1" noChangeShapeType="1" noTextEdit="1"/>
                  </p:cNvSpPr>
                  <p:nvPr/>
                </p:nvSpPr>
                <p:spPr>
                  <a:xfrm>
                    <a:off x="4603544" y="3602135"/>
                    <a:ext cx="2278224" cy="184666"/>
                  </a:xfrm>
                  <a:prstGeom prst="rect">
                    <a:avLst/>
                  </a:prstGeom>
                  <a:blipFill>
                    <a:blip r:embed="rId7"/>
                    <a:stretch>
                      <a:fillRect/>
                    </a:stretch>
                  </a:blipFill>
                  <a:effectLst>
                    <a:outerShdw blurRad="63500" sx="102000" sy="102000" algn="ctr" rotWithShape="0">
                      <a:prstClr val="black">
                        <a:alpha val="40000"/>
                      </a:prstClr>
                    </a:outerShdw>
                  </a:effectLst>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EB497A31-5384-4E72-AA3F-BAC9C3EBA119}"/>
                    </a:ext>
                  </a:extLst>
                </p:cNvPr>
                <p:cNvSpPr txBox="1"/>
                <p:nvPr/>
              </p:nvSpPr>
              <p:spPr>
                <a:xfrm>
                  <a:off x="5044739" y="4871642"/>
                  <a:ext cx="1794868" cy="184666"/>
                </a:xfrm>
                <a:prstGeom prst="rect">
                  <a:avLst/>
                </a:prstGeom>
                <a:solidFill>
                  <a:schemeClr val="accent2"/>
                </a:solidFill>
                <a:effectLst>
                  <a:outerShdw blurRad="63500" sx="102000" sy="102000" algn="ctr" rotWithShape="0">
                    <a:prstClr val="black">
                      <a:alpha val="40000"/>
                    </a:prstClr>
                  </a:outerShdw>
                </a:effectLst>
              </p:spPr>
              <p:txBody>
                <a:bodyPr wrap="square" lIns="0" tIns="0" rIns="0" bIns="0" rtlCol="0">
                  <a:spAutoFit/>
                </a:bodyPr>
                <a:lstStyle>
                  <a:defPPr>
                    <a:defRPr lang="en-US"/>
                  </a:defPPr>
                  <a:lvl1pPr>
                    <a:defRPr b="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sz="1200" b="0" i="1" smtClean="0">
                            <a:latin typeface="Cambria Math" panose="02040503050406030204" pitchFamily="18" charset="0"/>
                          </a:rPr>
                          <m:t>0.004≤</m:t>
                        </m:r>
                        <m:sSub>
                          <m:sSubPr>
                            <m:ctrlPr>
                              <a:rPr lang="en-US" sz="1200" b="0" i="1" smtClean="0">
                                <a:latin typeface="Cambria Math" panose="02040503050406030204" pitchFamily="18" charset="0"/>
                              </a:rPr>
                            </m:ctrlPr>
                          </m:sSubPr>
                          <m:e>
                            <m:r>
                              <a:rPr lang="en-US" sz="1200" b="0" i="1" smtClean="0">
                                <a:latin typeface="Cambria Math" panose="02040503050406030204" pitchFamily="18" charset="0"/>
                              </a:rPr>
                              <m:t>𝐴</m:t>
                            </m:r>
                          </m:e>
                          <m:sub>
                            <m:r>
                              <a:rPr lang="en-US" sz="1200" b="0" i="1" smtClean="0">
                                <a:latin typeface="Cambria Math" panose="02040503050406030204" pitchFamily="18" charset="0"/>
                              </a:rPr>
                              <m:t>𝑟</m:t>
                            </m:r>
                          </m:sub>
                        </m:sSub>
                        <m:r>
                          <a:rPr lang="en-US" sz="1200" b="0" i="1" smtClean="0">
                            <a:latin typeface="Cambria Math" panose="02040503050406030204" pitchFamily="18" charset="0"/>
                          </a:rPr>
                          <m:t>≤0.04</m:t>
                        </m:r>
                      </m:oMath>
                    </m:oMathPara>
                  </a14:m>
                  <a:endParaRPr lang="en-US" sz="1200"/>
                </a:p>
              </p:txBody>
            </p:sp>
          </mc:Choice>
          <mc:Fallback xmlns="">
            <p:sp>
              <p:nvSpPr>
                <p:cNvPr id="18" name="TextBox 17">
                  <a:extLst>
                    <a:ext uri="{FF2B5EF4-FFF2-40B4-BE49-F238E27FC236}">
                      <a16:creationId xmlns:a16="http://schemas.microsoft.com/office/drawing/2014/main" id="{EB497A31-5384-4E72-AA3F-BAC9C3EBA119}"/>
                    </a:ext>
                  </a:extLst>
                </p:cNvPr>
                <p:cNvSpPr txBox="1">
                  <a:spLocks noRot="1" noChangeAspect="1" noMove="1" noResize="1" noEditPoints="1" noAdjustHandles="1" noChangeArrowheads="1" noChangeShapeType="1" noTextEdit="1"/>
                </p:cNvSpPr>
                <p:nvPr/>
              </p:nvSpPr>
              <p:spPr>
                <a:xfrm>
                  <a:off x="5044739" y="4871642"/>
                  <a:ext cx="1794868" cy="184666"/>
                </a:xfrm>
                <a:prstGeom prst="rect">
                  <a:avLst/>
                </a:prstGeom>
                <a:blipFill>
                  <a:blip r:embed="rId8"/>
                  <a:stretch>
                    <a:fillRect/>
                  </a:stretch>
                </a:blipFill>
                <a:effectLst>
                  <a:outerShdw blurRad="63500" sx="102000" sy="102000" algn="ctr" rotWithShape="0">
                    <a:prstClr val="black">
                      <a:alpha val="40000"/>
                    </a:prstClr>
                  </a:outerShdw>
                </a:effectLst>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25" name="TextBox 24">
                <a:extLst>
                  <a:ext uri="{FF2B5EF4-FFF2-40B4-BE49-F238E27FC236}">
                    <a16:creationId xmlns:a16="http://schemas.microsoft.com/office/drawing/2014/main" id="{1F89F16C-3762-4F71-9A9A-D6FEE71AD117}"/>
                  </a:ext>
                </a:extLst>
              </p:cNvPr>
              <p:cNvSpPr txBox="1"/>
              <p:nvPr/>
            </p:nvSpPr>
            <p:spPr>
              <a:xfrm>
                <a:off x="910955" y="2641527"/>
                <a:ext cx="2621452" cy="703078"/>
              </a:xfrm>
              <a:prstGeom prst="rect">
                <a:avLst/>
              </a:prstGeom>
              <a:solidFill>
                <a:schemeClr val="accent2"/>
              </a:solidFill>
              <a:effectLst>
                <a:outerShdw blurRad="63500" sx="102000" sy="102000" algn="ctr" rotWithShape="0">
                  <a:prstClr val="black">
                    <a:alpha val="40000"/>
                  </a:prstClr>
                </a:outerShdw>
              </a:effectLst>
            </p:spPr>
            <p:txBody>
              <a:bodyPr wrap="square" lIns="0" tIns="0" rIns="0" bIns="0" rtlCol="0">
                <a:spAutoFit/>
              </a:bodyPr>
              <a:lstStyle>
                <a:defPPr>
                  <a:defRPr lang="en-US"/>
                </a:defPPr>
                <a:lvl1pPr>
                  <a:defRPr b="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sz="1200" b="0" i="1" smtClean="0">
                          <a:latin typeface="Cambria Math" panose="02040503050406030204" pitchFamily="18" charset="0"/>
                        </a:rPr>
                        <m:t>𝐺</m:t>
                      </m:r>
                      <m:r>
                        <a:rPr lang="en-US" sz="1200" b="0" i="1" smtClean="0">
                          <a:latin typeface="Cambria Math" panose="02040503050406030204" pitchFamily="18" charset="0"/>
                        </a:rPr>
                        <m:t>=</m:t>
                      </m:r>
                      <m:f>
                        <m:fPr>
                          <m:ctrlPr>
                            <a:rPr lang="en-US" sz="1200" b="0" i="1" smtClean="0">
                              <a:latin typeface="Cambria Math" panose="02040503050406030204" pitchFamily="18" charset="0"/>
                            </a:rPr>
                          </m:ctrlPr>
                        </m:fPr>
                        <m:num>
                          <m:r>
                            <a:rPr lang="en-US" sz="1200" b="0" i="1" smtClean="0">
                              <a:latin typeface="Cambria Math" panose="02040503050406030204" pitchFamily="18" charset="0"/>
                            </a:rPr>
                            <m:t>2</m:t>
                          </m:r>
                          <m:sSubSup>
                            <m:sSubSupPr>
                              <m:ctrlPr>
                                <a:rPr lang="en-US" sz="1200" b="0" i="1" smtClean="0">
                                  <a:latin typeface="Cambria Math" panose="02040503050406030204" pitchFamily="18" charset="0"/>
                                </a:rPr>
                              </m:ctrlPr>
                            </m:sSubSupPr>
                            <m:e>
                              <m:r>
                                <a:rPr lang="en-US" sz="1200" b="0" i="1" smtClean="0">
                                  <a:latin typeface="Cambria Math" panose="02040503050406030204" pitchFamily="18" charset="0"/>
                                </a:rPr>
                                <m:t>𝐴</m:t>
                              </m:r>
                            </m:e>
                            <m:sub>
                              <m:r>
                                <a:rPr lang="en-US" sz="1200" b="0" i="1" smtClean="0">
                                  <a:latin typeface="Cambria Math" panose="02040503050406030204" pitchFamily="18" charset="0"/>
                                </a:rPr>
                                <m:t>𝑟</m:t>
                              </m:r>
                            </m:sub>
                            <m:sup>
                              <m:f>
                                <m:fPr>
                                  <m:ctrlPr>
                                    <a:rPr lang="en-US" sz="1200" b="0" i="1" smtClean="0">
                                      <a:latin typeface="Cambria Math" panose="02040503050406030204" pitchFamily="18" charset="0"/>
                                    </a:rPr>
                                  </m:ctrlPr>
                                </m:fPr>
                                <m:num>
                                  <m:r>
                                    <a:rPr lang="en-US" sz="1200" b="0" i="1" smtClean="0">
                                      <a:latin typeface="Cambria Math" panose="02040503050406030204" pitchFamily="18" charset="0"/>
                                    </a:rPr>
                                    <m:t>1</m:t>
                                  </m:r>
                                </m:num>
                                <m:den>
                                  <m:r>
                                    <a:rPr lang="en-US" sz="1200" b="0" i="1" smtClean="0">
                                      <a:latin typeface="Cambria Math" panose="02040503050406030204" pitchFamily="18" charset="0"/>
                                    </a:rPr>
                                    <m:t>2</m:t>
                                  </m:r>
                                </m:den>
                              </m:f>
                            </m:sup>
                          </m:sSubSup>
                          <m:d>
                            <m:dPr>
                              <m:ctrlPr>
                                <a:rPr lang="en-US" sz="1200" b="0" i="1" smtClean="0">
                                  <a:latin typeface="Cambria Math" panose="02040503050406030204" pitchFamily="18" charset="0"/>
                                </a:rPr>
                              </m:ctrlPr>
                            </m:dPr>
                            <m:e>
                              <m:r>
                                <a:rPr lang="en-US" sz="1200" b="0" i="1" smtClean="0">
                                  <a:latin typeface="Cambria Math" panose="02040503050406030204" pitchFamily="18" charset="0"/>
                                </a:rPr>
                                <m:t>1−2.2</m:t>
                              </m:r>
                              <m:sSubSup>
                                <m:sSubSupPr>
                                  <m:ctrlPr>
                                    <a:rPr lang="en-US" sz="1200" b="0" i="1" smtClean="0">
                                      <a:latin typeface="Cambria Math" panose="02040503050406030204" pitchFamily="18" charset="0"/>
                                    </a:rPr>
                                  </m:ctrlPr>
                                </m:sSubSupPr>
                                <m:e>
                                  <m:r>
                                    <a:rPr lang="en-US" sz="1200" b="0" i="1" smtClean="0">
                                      <a:latin typeface="Cambria Math" panose="02040503050406030204" pitchFamily="18" charset="0"/>
                                    </a:rPr>
                                    <m:t>𝐴</m:t>
                                  </m:r>
                                </m:e>
                                <m:sub>
                                  <m:r>
                                    <a:rPr lang="en-US" sz="1200" b="0" i="1" smtClean="0">
                                      <a:latin typeface="Cambria Math" panose="02040503050406030204" pitchFamily="18" charset="0"/>
                                    </a:rPr>
                                    <m:t>𝑟</m:t>
                                  </m:r>
                                </m:sub>
                                <m:sup>
                                  <m:f>
                                    <m:fPr>
                                      <m:ctrlPr>
                                        <a:rPr lang="en-US" sz="1200" b="0" i="1" smtClean="0">
                                          <a:latin typeface="Cambria Math" panose="02040503050406030204" pitchFamily="18" charset="0"/>
                                        </a:rPr>
                                      </m:ctrlPr>
                                    </m:fPr>
                                    <m:num>
                                      <m:r>
                                        <a:rPr lang="en-US" sz="1200" b="0" i="1" smtClean="0">
                                          <a:latin typeface="Cambria Math" panose="02040503050406030204" pitchFamily="18" charset="0"/>
                                        </a:rPr>
                                        <m:t>1</m:t>
                                      </m:r>
                                    </m:num>
                                    <m:den>
                                      <m:r>
                                        <a:rPr lang="en-US" sz="1200" b="0" i="1" smtClean="0">
                                          <a:latin typeface="Cambria Math" panose="02040503050406030204" pitchFamily="18" charset="0"/>
                                        </a:rPr>
                                        <m:t>2</m:t>
                                      </m:r>
                                    </m:den>
                                  </m:f>
                                </m:sup>
                              </m:sSubSup>
                            </m:e>
                          </m:d>
                        </m:num>
                        <m:den>
                          <m:r>
                            <a:rPr lang="en-US" sz="1200" b="0" i="1" smtClean="0">
                              <a:latin typeface="Cambria Math" panose="02040503050406030204" pitchFamily="18" charset="0"/>
                            </a:rPr>
                            <m:t>1+0.2</m:t>
                          </m:r>
                          <m:d>
                            <m:dPr>
                              <m:ctrlPr>
                                <a:rPr lang="en-US" sz="1200" b="0" i="1" smtClean="0">
                                  <a:latin typeface="Cambria Math" panose="02040503050406030204" pitchFamily="18" charset="0"/>
                                </a:rPr>
                              </m:ctrlPr>
                            </m:dPr>
                            <m:e>
                              <m:f>
                                <m:fPr>
                                  <m:ctrlPr>
                                    <a:rPr lang="en-US" sz="1200" b="0" i="1" smtClean="0">
                                      <a:latin typeface="Cambria Math" panose="02040503050406030204" pitchFamily="18" charset="0"/>
                                    </a:rPr>
                                  </m:ctrlPr>
                                </m:fPr>
                                <m:num>
                                  <m:r>
                                    <a:rPr lang="en-US" sz="1200" b="0" i="1" smtClean="0">
                                      <a:latin typeface="Cambria Math" panose="02040503050406030204" pitchFamily="18" charset="0"/>
                                    </a:rPr>
                                    <m:t>𝐻</m:t>
                                  </m:r>
                                </m:num>
                                <m:den>
                                  <m:r>
                                    <a:rPr lang="en-US" sz="1200" b="0" i="1" smtClean="0">
                                      <a:latin typeface="Cambria Math" panose="02040503050406030204" pitchFamily="18" charset="0"/>
                                    </a:rPr>
                                    <m:t>𝐷</m:t>
                                  </m:r>
                                </m:den>
                              </m:f>
                              <m:r>
                                <a:rPr lang="en-US" sz="1200" b="0" i="1" smtClean="0">
                                  <a:latin typeface="Cambria Math" panose="02040503050406030204" pitchFamily="18" charset="0"/>
                                </a:rPr>
                                <m:t>−6</m:t>
                              </m:r>
                            </m:e>
                          </m:d>
                          <m:sSubSup>
                            <m:sSubSupPr>
                              <m:ctrlPr>
                                <a:rPr lang="en-US" sz="1200" b="0" i="1" smtClean="0">
                                  <a:latin typeface="Cambria Math" panose="02040503050406030204" pitchFamily="18" charset="0"/>
                                </a:rPr>
                              </m:ctrlPr>
                            </m:sSubSupPr>
                            <m:e>
                              <m:r>
                                <a:rPr lang="en-US" sz="1200" b="0" i="1" smtClean="0">
                                  <a:latin typeface="Cambria Math" panose="02040503050406030204" pitchFamily="18" charset="0"/>
                                </a:rPr>
                                <m:t>𝐴</m:t>
                              </m:r>
                            </m:e>
                            <m:sub>
                              <m:r>
                                <a:rPr lang="en-US" sz="1200" b="0" i="1" smtClean="0">
                                  <a:latin typeface="Cambria Math" panose="02040503050406030204" pitchFamily="18" charset="0"/>
                                </a:rPr>
                                <m:t>𝑟</m:t>
                              </m:r>
                            </m:sub>
                            <m:sup>
                              <m:f>
                                <m:fPr>
                                  <m:ctrlPr>
                                    <a:rPr lang="en-US" sz="1200" b="0" i="1" smtClean="0">
                                      <a:latin typeface="Cambria Math" panose="02040503050406030204" pitchFamily="18" charset="0"/>
                                    </a:rPr>
                                  </m:ctrlPr>
                                </m:fPr>
                                <m:num>
                                  <m:r>
                                    <a:rPr lang="en-US" sz="1200" b="0" i="1" smtClean="0">
                                      <a:latin typeface="Cambria Math" panose="02040503050406030204" pitchFamily="18" charset="0"/>
                                    </a:rPr>
                                    <m:t>1</m:t>
                                  </m:r>
                                </m:num>
                                <m:den>
                                  <m:r>
                                    <a:rPr lang="en-US" sz="1200" b="0" i="1" smtClean="0">
                                      <a:latin typeface="Cambria Math" panose="02040503050406030204" pitchFamily="18" charset="0"/>
                                    </a:rPr>
                                    <m:t>2</m:t>
                                  </m:r>
                                </m:den>
                              </m:f>
                            </m:sup>
                          </m:sSubSup>
                        </m:den>
                      </m:f>
                    </m:oMath>
                  </m:oMathPara>
                </a14:m>
                <a:endParaRPr lang="en-US" sz="1200"/>
              </a:p>
            </p:txBody>
          </p:sp>
        </mc:Choice>
        <mc:Fallback xmlns="">
          <p:sp>
            <p:nvSpPr>
              <p:cNvPr id="25" name="TextBox 24">
                <a:extLst>
                  <a:ext uri="{FF2B5EF4-FFF2-40B4-BE49-F238E27FC236}">
                    <a16:creationId xmlns:a16="http://schemas.microsoft.com/office/drawing/2014/main" id="{1F89F16C-3762-4F71-9A9A-D6FEE71AD117}"/>
                  </a:ext>
                </a:extLst>
              </p:cNvPr>
              <p:cNvSpPr txBox="1">
                <a:spLocks noRot="1" noChangeAspect="1" noMove="1" noResize="1" noEditPoints="1" noAdjustHandles="1" noChangeArrowheads="1" noChangeShapeType="1" noTextEdit="1"/>
              </p:cNvSpPr>
              <p:nvPr/>
            </p:nvSpPr>
            <p:spPr>
              <a:xfrm>
                <a:off x="910955" y="2641527"/>
                <a:ext cx="2621452" cy="703078"/>
              </a:xfrm>
              <a:prstGeom prst="rect">
                <a:avLst/>
              </a:prstGeom>
              <a:blipFill>
                <a:blip r:embed="rId9"/>
                <a:stretch>
                  <a:fillRect/>
                </a:stretch>
              </a:blipFill>
              <a:effectLst>
                <a:outerShdw blurRad="63500" sx="102000" sy="102000" algn="ctr" rotWithShape="0">
                  <a:prstClr val="black">
                    <a:alpha val="40000"/>
                  </a:prstClr>
                </a:outerShdw>
              </a:effectLst>
            </p:spPr>
            <p:txBody>
              <a:bodyPr/>
              <a:lstStyle/>
              <a:p>
                <a:r>
                  <a:rPr lang="en-US">
                    <a:noFill/>
                  </a:rPr>
                  <a:t> </a:t>
                </a:r>
              </a:p>
            </p:txBody>
          </p:sp>
        </mc:Fallback>
      </mc:AlternateContent>
      <p:sp>
        <p:nvSpPr>
          <p:cNvPr id="5" name="TextBox 4">
            <a:extLst>
              <a:ext uri="{FF2B5EF4-FFF2-40B4-BE49-F238E27FC236}">
                <a16:creationId xmlns:a16="http://schemas.microsoft.com/office/drawing/2014/main" id="{D8C638D4-0C8A-44B6-BFEB-95094C3409DD}"/>
              </a:ext>
            </a:extLst>
          </p:cNvPr>
          <p:cNvSpPr txBox="1"/>
          <p:nvPr/>
        </p:nvSpPr>
        <p:spPr>
          <a:xfrm>
            <a:off x="4328403" y="2332136"/>
            <a:ext cx="939615" cy="307777"/>
          </a:xfrm>
          <a:prstGeom prst="rect">
            <a:avLst/>
          </a:prstGeom>
          <a:noFill/>
        </p:spPr>
        <p:txBody>
          <a:bodyPr wrap="square" rtlCol="0">
            <a:spAutoFit/>
          </a:bodyPr>
          <a:lstStyle/>
          <a:p>
            <a:pPr algn="ctr"/>
            <a:r>
              <a:rPr lang="en-US" sz="1400"/>
              <a:t>Valid for</a:t>
            </a:r>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40F83DCE-3C94-4C39-8185-0CE4E9EDC8F0}"/>
                  </a:ext>
                </a:extLst>
              </p:cNvPr>
              <p:cNvSpPr txBox="1"/>
              <p:nvPr/>
            </p:nvSpPr>
            <p:spPr>
              <a:xfrm>
                <a:off x="1294619" y="4165754"/>
                <a:ext cx="2799163" cy="436530"/>
              </a:xfrm>
              <a:prstGeom prst="rect">
                <a:avLst/>
              </a:prstGeom>
              <a:solidFill>
                <a:schemeClr val="accent2"/>
              </a:solidFill>
              <a:effectLst>
                <a:outerShdw blurRad="63500" sx="102000" sy="102000" algn="ctr" rotWithShape="0">
                  <a:prstClr val="black">
                    <a:alpha val="40000"/>
                  </a:prstClr>
                </a:outerShdw>
              </a:effectLst>
            </p:spPr>
            <p:txBody>
              <a:bodyPr wrap="none" lIns="0" tIns="0" rIns="0" bIns="0" rtlCol="0">
                <a:spAutoFit/>
              </a:bodyPr>
              <a:lstStyle>
                <a:defPPr>
                  <a:defRPr lang="en-US"/>
                </a:defPPr>
                <a:lvl1pPr>
                  <a:defRPr b="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f>
                        <m:fPr>
                          <m:ctrlPr>
                            <a:rPr lang="en-US" sz="1400" b="0" i="1" smtClean="0">
                              <a:latin typeface="Cambria Math" panose="02040503050406030204" pitchFamily="18" charset="0"/>
                            </a:rPr>
                          </m:ctrlPr>
                        </m:fPr>
                        <m:num>
                          <m:acc>
                            <m:accPr>
                              <m:chr m:val="̅"/>
                              <m:ctrlPr>
                                <a:rPr lang="en-US" sz="1400" b="0" i="1" smtClean="0">
                                  <a:latin typeface="Cambria Math" panose="02040503050406030204" pitchFamily="18" charset="0"/>
                                </a:rPr>
                              </m:ctrlPr>
                            </m:accPr>
                            <m:e>
                              <m:r>
                                <a:rPr lang="en-US" sz="1400" b="0" i="1" smtClean="0">
                                  <a:latin typeface="Cambria Math" panose="02040503050406030204" pitchFamily="18" charset="0"/>
                                </a:rPr>
                                <m:t>𝑁𝑢</m:t>
                              </m:r>
                            </m:e>
                          </m:acc>
                        </m:num>
                        <m:den>
                          <m:sSup>
                            <m:sSupPr>
                              <m:ctrlPr>
                                <a:rPr lang="en-US" sz="1400" b="0" i="1" smtClean="0">
                                  <a:latin typeface="Cambria Math" panose="02040503050406030204" pitchFamily="18" charset="0"/>
                                </a:rPr>
                              </m:ctrlPr>
                            </m:sSupPr>
                            <m:e>
                              <m:r>
                                <a:rPr lang="en-US" sz="1400" b="0" i="1" smtClean="0">
                                  <a:latin typeface="Cambria Math" panose="02040503050406030204" pitchFamily="18" charset="0"/>
                                </a:rPr>
                                <m:t>𝑃𝑟</m:t>
                              </m:r>
                            </m:e>
                            <m:sup>
                              <m:r>
                                <a:rPr lang="en-US" sz="1400" b="0" i="1" smtClean="0">
                                  <a:latin typeface="Cambria Math" panose="02040503050406030204" pitchFamily="18" charset="0"/>
                                </a:rPr>
                                <m:t>0.42</m:t>
                              </m:r>
                            </m:sup>
                          </m:sSup>
                        </m:den>
                      </m:f>
                      <m:r>
                        <a:rPr lang="en-US" sz="1400">
                          <a:latin typeface="Cambria Math" panose="02040503050406030204" pitchFamily="18" charset="0"/>
                        </a:rPr>
                        <m:t>=</m:t>
                      </m:r>
                      <m:r>
                        <a:rPr lang="en-US" sz="1400" b="0" i="1" smtClean="0">
                          <a:latin typeface="Cambria Math" panose="02040503050406030204" pitchFamily="18" charset="0"/>
                        </a:rPr>
                        <m:t>0.5</m:t>
                      </m:r>
                      <m:r>
                        <a:rPr lang="en-US" sz="1400" b="0" i="1" smtClean="0">
                          <a:latin typeface="Cambria Math" panose="02040503050406030204" pitchFamily="18" charset="0"/>
                        </a:rPr>
                        <m:t>𝐾</m:t>
                      </m:r>
                      <m:d>
                        <m:dPr>
                          <m:ctrlPr>
                            <a:rPr lang="en-US" sz="1400" b="0" i="1" smtClean="0">
                              <a:latin typeface="Cambria Math" panose="02040503050406030204" pitchFamily="18" charset="0"/>
                            </a:rPr>
                          </m:ctrlPr>
                        </m:dPr>
                        <m:e>
                          <m:sSub>
                            <m:sSubPr>
                              <m:ctrlPr>
                                <a:rPr lang="en-US" sz="1400" b="0" i="1" smtClean="0">
                                  <a:latin typeface="Cambria Math" panose="02040503050406030204" pitchFamily="18" charset="0"/>
                                </a:rPr>
                              </m:ctrlPr>
                            </m:sSubPr>
                            <m:e>
                              <m:r>
                                <a:rPr lang="en-US" sz="1400" b="0" i="1" smtClean="0">
                                  <a:latin typeface="Cambria Math" panose="02040503050406030204" pitchFamily="18" charset="0"/>
                                </a:rPr>
                                <m:t>𝐴</m:t>
                              </m:r>
                            </m:e>
                            <m:sub>
                              <m:r>
                                <a:rPr lang="en-US" sz="1400" b="0" i="1" smtClean="0">
                                  <a:latin typeface="Cambria Math" panose="02040503050406030204" pitchFamily="18" charset="0"/>
                                </a:rPr>
                                <m:t>𝑟</m:t>
                              </m:r>
                            </m:sub>
                          </m:sSub>
                          <m:r>
                            <a:rPr lang="en-US" sz="1400" b="0" i="1" smtClean="0">
                              <a:latin typeface="Cambria Math" panose="02040503050406030204" pitchFamily="18" charset="0"/>
                            </a:rPr>
                            <m:t>,</m:t>
                          </m:r>
                          <m:f>
                            <m:fPr>
                              <m:ctrlPr>
                                <a:rPr lang="en-US" sz="1400" b="0" i="1" smtClean="0">
                                  <a:latin typeface="Cambria Math" panose="02040503050406030204" pitchFamily="18" charset="0"/>
                                </a:rPr>
                              </m:ctrlPr>
                            </m:fPr>
                            <m:num>
                              <m:r>
                                <a:rPr lang="en-US" sz="1400" b="0" i="1" smtClean="0">
                                  <a:latin typeface="Cambria Math" panose="02040503050406030204" pitchFamily="18" charset="0"/>
                                </a:rPr>
                                <m:t>𝐻</m:t>
                              </m:r>
                            </m:num>
                            <m:den>
                              <m:r>
                                <a:rPr lang="en-US" sz="1400" b="0" i="1" smtClean="0">
                                  <a:latin typeface="Cambria Math" panose="02040503050406030204" pitchFamily="18" charset="0"/>
                                </a:rPr>
                                <m:t>𝐷</m:t>
                              </m:r>
                            </m:den>
                          </m:f>
                        </m:e>
                      </m:d>
                      <m:r>
                        <a:rPr lang="en-US" sz="1400" b="0" i="1" smtClean="0">
                          <a:latin typeface="Cambria Math" panose="02040503050406030204" pitchFamily="18" charset="0"/>
                        </a:rPr>
                        <m:t>𝐺</m:t>
                      </m:r>
                      <m:d>
                        <m:dPr>
                          <m:ctrlPr>
                            <a:rPr lang="en-US" sz="1400" b="0" i="1" smtClean="0">
                              <a:latin typeface="Cambria Math" panose="02040503050406030204" pitchFamily="18" charset="0"/>
                            </a:rPr>
                          </m:ctrlPr>
                        </m:dPr>
                        <m:e>
                          <m:sSub>
                            <m:sSubPr>
                              <m:ctrlPr>
                                <a:rPr lang="en-US" sz="1400" b="0" i="1" smtClean="0">
                                  <a:latin typeface="Cambria Math" panose="02040503050406030204" pitchFamily="18" charset="0"/>
                                </a:rPr>
                              </m:ctrlPr>
                            </m:sSubPr>
                            <m:e>
                              <m:r>
                                <a:rPr lang="en-US" sz="1400" b="0" i="1" smtClean="0">
                                  <a:latin typeface="Cambria Math" panose="02040503050406030204" pitchFamily="18" charset="0"/>
                                </a:rPr>
                                <m:t>𝐴</m:t>
                              </m:r>
                            </m:e>
                            <m:sub>
                              <m:r>
                                <a:rPr lang="en-US" sz="1400" b="0" i="1" smtClean="0">
                                  <a:latin typeface="Cambria Math" panose="02040503050406030204" pitchFamily="18" charset="0"/>
                                </a:rPr>
                                <m:t>𝑟</m:t>
                              </m:r>
                            </m:sub>
                          </m:sSub>
                          <m:r>
                            <a:rPr lang="en-US" sz="1400" b="0" i="1" smtClean="0">
                              <a:latin typeface="Cambria Math" panose="02040503050406030204" pitchFamily="18" charset="0"/>
                            </a:rPr>
                            <m:t>,</m:t>
                          </m:r>
                          <m:f>
                            <m:fPr>
                              <m:ctrlPr>
                                <a:rPr lang="en-US" sz="1400" b="0" i="1" smtClean="0">
                                  <a:latin typeface="Cambria Math" panose="02040503050406030204" pitchFamily="18" charset="0"/>
                                </a:rPr>
                              </m:ctrlPr>
                            </m:fPr>
                            <m:num>
                              <m:r>
                                <a:rPr lang="en-US" sz="1400" b="0" i="1" smtClean="0">
                                  <a:latin typeface="Cambria Math" panose="02040503050406030204" pitchFamily="18" charset="0"/>
                                </a:rPr>
                                <m:t>𝐻</m:t>
                              </m:r>
                            </m:num>
                            <m:den>
                              <m:r>
                                <a:rPr lang="en-US" sz="1400" b="0" i="1" smtClean="0">
                                  <a:latin typeface="Cambria Math" panose="02040503050406030204" pitchFamily="18" charset="0"/>
                                </a:rPr>
                                <m:t>𝐷</m:t>
                              </m:r>
                            </m:den>
                          </m:f>
                        </m:e>
                      </m:d>
                      <m:r>
                        <a:rPr lang="en-US" sz="1400" b="0" i="1" smtClean="0">
                          <a:latin typeface="Cambria Math" panose="02040503050406030204" pitchFamily="18" charset="0"/>
                        </a:rPr>
                        <m:t>𝑅</m:t>
                      </m:r>
                      <m:sSup>
                        <m:sSupPr>
                          <m:ctrlPr>
                            <a:rPr lang="en-US" sz="1400" b="0" i="1" smtClean="0">
                              <a:latin typeface="Cambria Math" panose="02040503050406030204" pitchFamily="18" charset="0"/>
                            </a:rPr>
                          </m:ctrlPr>
                        </m:sSupPr>
                        <m:e>
                          <m:r>
                            <a:rPr lang="en-US" sz="1400" b="0" i="1" smtClean="0">
                              <a:latin typeface="Cambria Math" panose="02040503050406030204" pitchFamily="18" charset="0"/>
                            </a:rPr>
                            <m:t>𝑒</m:t>
                          </m:r>
                        </m:e>
                        <m:sup>
                          <m:f>
                            <m:fPr>
                              <m:ctrlPr>
                                <a:rPr lang="en-US" sz="1400" b="0" i="1" smtClean="0">
                                  <a:latin typeface="Cambria Math" panose="02040503050406030204" pitchFamily="18" charset="0"/>
                                </a:rPr>
                              </m:ctrlPr>
                            </m:fPr>
                            <m:num>
                              <m:r>
                                <a:rPr lang="en-US" sz="1400" b="0" i="1" smtClean="0">
                                  <a:latin typeface="Cambria Math" panose="02040503050406030204" pitchFamily="18" charset="0"/>
                                </a:rPr>
                                <m:t>2</m:t>
                              </m:r>
                            </m:num>
                            <m:den>
                              <m:r>
                                <a:rPr lang="en-US" sz="1400" b="0" i="1" smtClean="0">
                                  <a:latin typeface="Cambria Math" panose="02040503050406030204" pitchFamily="18" charset="0"/>
                                </a:rPr>
                                <m:t>3</m:t>
                              </m:r>
                            </m:den>
                          </m:f>
                        </m:sup>
                      </m:sSup>
                    </m:oMath>
                  </m:oMathPara>
                </a14:m>
                <a:endParaRPr lang="en-US" sz="1400"/>
              </a:p>
            </p:txBody>
          </p:sp>
        </mc:Choice>
        <mc:Fallback xmlns="">
          <p:sp>
            <p:nvSpPr>
              <p:cNvPr id="7" name="TextBox 6">
                <a:extLst>
                  <a:ext uri="{FF2B5EF4-FFF2-40B4-BE49-F238E27FC236}">
                    <a16:creationId xmlns:a16="http://schemas.microsoft.com/office/drawing/2014/main" id="{40F83DCE-3C94-4C39-8185-0CE4E9EDC8F0}"/>
                  </a:ext>
                </a:extLst>
              </p:cNvPr>
              <p:cNvSpPr txBox="1">
                <a:spLocks noRot="1" noChangeAspect="1" noMove="1" noResize="1" noEditPoints="1" noAdjustHandles="1" noChangeArrowheads="1" noChangeShapeType="1" noTextEdit="1"/>
              </p:cNvSpPr>
              <p:nvPr/>
            </p:nvSpPr>
            <p:spPr>
              <a:xfrm>
                <a:off x="1294619" y="4165754"/>
                <a:ext cx="2799163" cy="436530"/>
              </a:xfrm>
              <a:prstGeom prst="rect">
                <a:avLst/>
              </a:prstGeom>
              <a:blipFill>
                <a:blip r:embed="rId10"/>
                <a:stretch>
                  <a:fillRect/>
                </a:stretch>
              </a:blipFill>
              <a:effectLst>
                <a:outerShdw blurRad="63500" sx="102000" sy="102000" algn="ctr" rotWithShape="0">
                  <a:prstClr val="black">
                    <a:alpha val="40000"/>
                  </a:prstClr>
                </a:outerShdw>
              </a:effectLst>
            </p:spPr>
            <p:txBody>
              <a:bodyPr/>
              <a:lstStyle/>
              <a:p>
                <a:r>
                  <a:rPr lang="en-US">
                    <a:noFill/>
                  </a:rPr>
                  <a:t> </a:t>
                </a:r>
              </a:p>
            </p:txBody>
          </p:sp>
        </mc:Fallback>
      </mc:AlternateContent>
      <p:sp>
        <p:nvSpPr>
          <p:cNvPr id="8" name="TextBox 7">
            <a:extLst>
              <a:ext uri="{FF2B5EF4-FFF2-40B4-BE49-F238E27FC236}">
                <a16:creationId xmlns:a16="http://schemas.microsoft.com/office/drawing/2014/main" id="{3DF09BDD-D3D4-49F8-BF4C-849FB9F7FF78}"/>
              </a:ext>
            </a:extLst>
          </p:cNvPr>
          <p:cNvSpPr txBox="1"/>
          <p:nvPr/>
        </p:nvSpPr>
        <p:spPr>
          <a:xfrm>
            <a:off x="-49682" y="5105694"/>
            <a:ext cx="939615" cy="307777"/>
          </a:xfrm>
          <a:prstGeom prst="rect">
            <a:avLst/>
          </a:prstGeom>
          <a:noFill/>
        </p:spPr>
        <p:txBody>
          <a:bodyPr wrap="square" rtlCol="0">
            <a:spAutoFit/>
          </a:bodyPr>
          <a:lstStyle/>
          <a:p>
            <a:pPr algn="ctr"/>
            <a:r>
              <a:rPr lang="en-US" sz="1400"/>
              <a:t>where</a:t>
            </a: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4237DD73-B5B2-4F16-919C-E80F07213980}"/>
                  </a:ext>
                </a:extLst>
              </p:cNvPr>
              <p:cNvSpPr txBox="1"/>
              <p:nvPr/>
            </p:nvSpPr>
            <p:spPr>
              <a:xfrm>
                <a:off x="894921" y="4894418"/>
                <a:ext cx="2621451" cy="626069"/>
              </a:xfrm>
              <a:prstGeom prst="rect">
                <a:avLst/>
              </a:prstGeom>
              <a:solidFill>
                <a:schemeClr val="accent2"/>
              </a:solidFill>
              <a:effectLst>
                <a:outerShdw blurRad="63500" sx="102000" sy="102000" algn="ctr" rotWithShape="0">
                  <a:prstClr val="black">
                    <a:alpha val="40000"/>
                  </a:prstClr>
                </a:outerShdw>
              </a:effectLst>
            </p:spPr>
            <p:txBody>
              <a:bodyPr wrap="square" lIns="0" tIns="0" rIns="0" bIns="0" rtlCol="0">
                <a:spAutoFit/>
              </a:bodyPr>
              <a:lstStyle>
                <a:defPPr>
                  <a:defRPr lang="en-US"/>
                </a:defPPr>
                <a:lvl1pPr>
                  <a:defRPr b="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sz="1200" b="0" i="1" smtClean="0">
                          <a:latin typeface="Cambria Math" panose="02040503050406030204" pitchFamily="18" charset="0"/>
                        </a:rPr>
                        <m:t>𝐾</m:t>
                      </m:r>
                      <m:r>
                        <a:rPr lang="en-US" sz="1200" b="0" i="1" smtClean="0">
                          <a:latin typeface="Cambria Math" panose="02040503050406030204" pitchFamily="18" charset="0"/>
                        </a:rPr>
                        <m:t>=</m:t>
                      </m:r>
                      <m:sSup>
                        <m:sSupPr>
                          <m:ctrlPr>
                            <a:rPr lang="en-US" sz="1200" b="0" i="1" smtClean="0">
                              <a:latin typeface="Cambria Math" panose="02040503050406030204" pitchFamily="18" charset="0"/>
                            </a:rPr>
                          </m:ctrlPr>
                        </m:sSupPr>
                        <m:e>
                          <m:d>
                            <m:dPr>
                              <m:begChr m:val="["/>
                              <m:endChr m:val="]"/>
                              <m:ctrlPr>
                                <a:rPr lang="en-US" sz="1200" b="0" i="1" smtClean="0">
                                  <a:latin typeface="Cambria Math" panose="02040503050406030204" pitchFamily="18" charset="0"/>
                                </a:rPr>
                              </m:ctrlPr>
                            </m:dPr>
                            <m:e>
                              <m:r>
                                <a:rPr lang="en-US" sz="1200" b="0" i="1" smtClean="0">
                                  <a:latin typeface="Cambria Math" panose="02040503050406030204" pitchFamily="18" charset="0"/>
                                </a:rPr>
                                <m:t>1+</m:t>
                              </m:r>
                              <m:sSup>
                                <m:sSupPr>
                                  <m:ctrlPr>
                                    <a:rPr lang="en-US" sz="1200" b="0" i="1" smtClean="0">
                                      <a:latin typeface="Cambria Math" panose="02040503050406030204" pitchFamily="18" charset="0"/>
                                    </a:rPr>
                                  </m:ctrlPr>
                                </m:sSupPr>
                                <m:e>
                                  <m:d>
                                    <m:dPr>
                                      <m:ctrlPr>
                                        <a:rPr lang="en-US" sz="1200" b="0" i="1" smtClean="0">
                                          <a:latin typeface="Cambria Math" panose="02040503050406030204" pitchFamily="18" charset="0"/>
                                        </a:rPr>
                                      </m:ctrlPr>
                                    </m:dPr>
                                    <m:e>
                                      <m:f>
                                        <m:fPr>
                                          <m:ctrlPr>
                                            <a:rPr lang="en-US" sz="1200" b="0" i="1" smtClean="0">
                                              <a:latin typeface="Cambria Math" panose="02040503050406030204" pitchFamily="18" charset="0"/>
                                            </a:rPr>
                                          </m:ctrlPr>
                                        </m:fPr>
                                        <m:num>
                                          <m:r>
                                            <a:rPr lang="en-US" sz="1200" b="0" i="1" smtClean="0">
                                              <a:latin typeface="Cambria Math" panose="02040503050406030204" pitchFamily="18" charset="0"/>
                                            </a:rPr>
                                            <m:t>𝐻</m:t>
                                          </m:r>
                                          <m:r>
                                            <a:rPr lang="en-US" sz="1200" b="0" i="1" smtClean="0">
                                              <a:latin typeface="Cambria Math" panose="02040503050406030204" pitchFamily="18" charset="0"/>
                                            </a:rPr>
                                            <m:t>/</m:t>
                                          </m:r>
                                          <m:r>
                                            <a:rPr lang="en-US" sz="1200" b="0" i="1" smtClean="0">
                                              <a:latin typeface="Cambria Math" panose="02040503050406030204" pitchFamily="18" charset="0"/>
                                            </a:rPr>
                                            <m:t>𝐷</m:t>
                                          </m:r>
                                        </m:num>
                                        <m:den>
                                          <m:r>
                                            <a:rPr lang="en-US" sz="1200" b="0" i="1" smtClean="0">
                                              <a:latin typeface="Cambria Math" panose="02040503050406030204" pitchFamily="18" charset="0"/>
                                            </a:rPr>
                                            <m:t>0.6⁄(</m:t>
                                          </m:r>
                                          <m:sSubSup>
                                            <m:sSubSupPr>
                                              <m:ctrlPr>
                                                <a:rPr lang="en-US" sz="1200" b="0" i="1" smtClean="0">
                                                  <a:latin typeface="Cambria Math" panose="02040503050406030204" pitchFamily="18" charset="0"/>
                                                </a:rPr>
                                              </m:ctrlPr>
                                            </m:sSubSupPr>
                                            <m:e>
                                              <m:r>
                                                <a:rPr lang="en-US" sz="1200" b="0" i="1" smtClean="0">
                                                  <a:latin typeface="Cambria Math" panose="02040503050406030204" pitchFamily="18" charset="0"/>
                                                </a:rPr>
                                                <m:t>𝐴</m:t>
                                              </m:r>
                                            </m:e>
                                            <m:sub>
                                              <m:r>
                                                <a:rPr lang="en-US" sz="1200" b="0" i="1" smtClean="0">
                                                  <a:latin typeface="Cambria Math" panose="02040503050406030204" pitchFamily="18" charset="0"/>
                                                </a:rPr>
                                                <m:t>𝑟</m:t>
                                              </m:r>
                                            </m:sub>
                                            <m:sup>
                                              <m:f>
                                                <m:fPr>
                                                  <m:ctrlPr>
                                                    <a:rPr lang="en-US" sz="1200" b="0" i="1" smtClean="0">
                                                      <a:latin typeface="Cambria Math" panose="02040503050406030204" pitchFamily="18" charset="0"/>
                                                    </a:rPr>
                                                  </m:ctrlPr>
                                                </m:fPr>
                                                <m:num>
                                                  <m:r>
                                                    <a:rPr lang="en-US" sz="1200" b="0" i="1" smtClean="0">
                                                      <a:latin typeface="Cambria Math" panose="02040503050406030204" pitchFamily="18" charset="0"/>
                                                    </a:rPr>
                                                    <m:t>1</m:t>
                                                  </m:r>
                                                </m:num>
                                                <m:den>
                                                  <m:r>
                                                    <a:rPr lang="en-US" sz="1200" b="0" i="1" smtClean="0">
                                                      <a:latin typeface="Cambria Math" panose="02040503050406030204" pitchFamily="18" charset="0"/>
                                                    </a:rPr>
                                                    <m:t>2</m:t>
                                                  </m:r>
                                                </m:den>
                                              </m:f>
                                            </m:sup>
                                          </m:sSubSup>
                                          <m:r>
                                            <a:rPr lang="en-US" sz="1200" b="0" i="1" smtClean="0">
                                              <a:latin typeface="Cambria Math" panose="02040503050406030204" pitchFamily="18" charset="0"/>
                                            </a:rPr>
                                            <m:t> )</m:t>
                                          </m:r>
                                        </m:den>
                                      </m:f>
                                    </m:e>
                                  </m:d>
                                </m:e>
                                <m:sup>
                                  <m:r>
                                    <a:rPr lang="en-US" sz="1200" b="0" i="1" smtClean="0">
                                      <a:latin typeface="Cambria Math" panose="02040503050406030204" pitchFamily="18" charset="0"/>
                                    </a:rPr>
                                    <m:t>6</m:t>
                                  </m:r>
                                </m:sup>
                              </m:sSup>
                            </m:e>
                          </m:d>
                        </m:e>
                        <m:sup>
                          <m:r>
                            <a:rPr lang="en-US" sz="1200" b="0" i="1" smtClean="0">
                              <a:latin typeface="Cambria Math" panose="02040503050406030204" pitchFamily="18" charset="0"/>
                            </a:rPr>
                            <m:t>−0.05</m:t>
                          </m:r>
                        </m:sup>
                      </m:sSup>
                    </m:oMath>
                  </m:oMathPara>
                </a14:m>
                <a:endParaRPr lang="en-US" sz="1200"/>
              </a:p>
            </p:txBody>
          </p:sp>
        </mc:Choice>
        <mc:Fallback xmlns="">
          <p:sp>
            <p:nvSpPr>
              <p:cNvPr id="11" name="TextBox 10">
                <a:extLst>
                  <a:ext uri="{FF2B5EF4-FFF2-40B4-BE49-F238E27FC236}">
                    <a16:creationId xmlns:a16="http://schemas.microsoft.com/office/drawing/2014/main" id="{4237DD73-B5B2-4F16-919C-E80F07213980}"/>
                  </a:ext>
                </a:extLst>
              </p:cNvPr>
              <p:cNvSpPr txBox="1">
                <a:spLocks noRot="1" noChangeAspect="1" noMove="1" noResize="1" noEditPoints="1" noAdjustHandles="1" noChangeArrowheads="1" noChangeShapeType="1" noTextEdit="1"/>
              </p:cNvSpPr>
              <p:nvPr/>
            </p:nvSpPr>
            <p:spPr>
              <a:xfrm>
                <a:off x="894921" y="4894418"/>
                <a:ext cx="2621451" cy="626069"/>
              </a:xfrm>
              <a:prstGeom prst="rect">
                <a:avLst/>
              </a:prstGeom>
              <a:blipFill>
                <a:blip r:embed="rId11"/>
                <a:stretch>
                  <a:fillRect/>
                </a:stretch>
              </a:blipFill>
              <a:effectLst>
                <a:outerShdw blurRad="63500" sx="102000" sy="102000" algn="ctr" rotWithShape="0">
                  <a:prstClr val="black">
                    <a:alpha val="40000"/>
                  </a:prstClr>
                </a:outerShdw>
              </a:effectLst>
            </p:spPr>
            <p:txBody>
              <a:bodyPr/>
              <a:lstStyle/>
              <a:p>
                <a:r>
                  <a:rPr lang="en-US">
                    <a:noFill/>
                  </a:rPr>
                  <a:t> </a:t>
                </a:r>
              </a:p>
            </p:txBody>
          </p:sp>
        </mc:Fallback>
      </mc:AlternateContent>
      <p:grpSp>
        <p:nvGrpSpPr>
          <p:cNvPr id="32" name="Group 31">
            <a:extLst>
              <a:ext uri="{FF2B5EF4-FFF2-40B4-BE49-F238E27FC236}">
                <a16:creationId xmlns:a16="http://schemas.microsoft.com/office/drawing/2014/main" id="{E11DE583-1183-4B80-B5CE-370284D9F0B3}"/>
              </a:ext>
            </a:extLst>
          </p:cNvPr>
          <p:cNvGrpSpPr/>
          <p:nvPr/>
        </p:nvGrpSpPr>
        <p:grpSpPr>
          <a:xfrm>
            <a:off x="3622600" y="4869351"/>
            <a:ext cx="2278224" cy="774630"/>
            <a:chOff x="4808376" y="4871642"/>
            <a:chExt cx="2278224" cy="774630"/>
          </a:xfrm>
        </p:grpSpPr>
        <p:grpSp>
          <p:nvGrpSpPr>
            <p:cNvPr id="33" name="Group 32">
              <a:extLst>
                <a:ext uri="{FF2B5EF4-FFF2-40B4-BE49-F238E27FC236}">
                  <a16:creationId xmlns:a16="http://schemas.microsoft.com/office/drawing/2014/main" id="{4BE95067-52DD-4EDA-8FAA-436C4ED82F7F}"/>
                </a:ext>
              </a:extLst>
            </p:cNvPr>
            <p:cNvGrpSpPr/>
            <p:nvPr/>
          </p:nvGrpSpPr>
          <p:grpSpPr>
            <a:xfrm>
              <a:off x="4808376" y="5153076"/>
              <a:ext cx="2278224" cy="493196"/>
              <a:chOff x="4603544" y="3293605"/>
              <a:chExt cx="2278224" cy="493196"/>
            </a:xfrm>
          </p:grpSpPr>
          <mc:AlternateContent xmlns:mc="http://schemas.openxmlformats.org/markup-compatibility/2006" xmlns:a14="http://schemas.microsoft.com/office/drawing/2010/main">
            <mc:Choice Requires="a14">
              <p:sp>
                <p:nvSpPr>
                  <p:cNvPr id="35" name="TextBox 34">
                    <a:extLst>
                      <a:ext uri="{FF2B5EF4-FFF2-40B4-BE49-F238E27FC236}">
                        <a16:creationId xmlns:a16="http://schemas.microsoft.com/office/drawing/2014/main" id="{09DB43F8-04DC-4070-8956-F75FA0595E2E}"/>
                      </a:ext>
                    </a:extLst>
                  </p:cNvPr>
                  <p:cNvSpPr txBox="1"/>
                  <p:nvPr/>
                </p:nvSpPr>
                <p:spPr>
                  <a:xfrm>
                    <a:off x="5055370" y="3293605"/>
                    <a:ext cx="1369198" cy="184666"/>
                  </a:xfrm>
                  <a:prstGeom prst="rect">
                    <a:avLst/>
                  </a:prstGeom>
                  <a:solidFill>
                    <a:schemeClr val="accent2"/>
                  </a:solidFill>
                  <a:effectLst>
                    <a:outerShdw blurRad="63500" sx="102000" sy="102000" algn="ctr" rotWithShape="0">
                      <a:prstClr val="black">
                        <a:alpha val="40000"/>
                      </a:prstClr>
                    </a:outerShdw>
                  </a:effectLst>
                </p:spPr>
                <p:txBody>
                  <a:bodyPr wrap="square" lIns="0" tIns="0" rIns="0" bIns="0" rtlCol="0">
                    <a:spAutoFit/>
                  </a:bodyPr>
                  <a:lstStyle>
                    <a:defPPr>
                      <a:defRPr lang="en-US"/>
                    </a:defPPr>
                    <a:lvl1pPr>
                      <a:defRPr b="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sz="1200" b="0" i="1" smtClean="0">
                              <a:latin typeface="Cambria Math" panose="02040503050406030204" pitchFamily="18" charset="0"/>
                            </a:rPr>
                            <m:t>2≤</m:t>
                          </m:r>
                          <m:r>
                            <a:rPr lang="en-US" sz="1200" b="0" i="1" smtClean="0">
                              <a:latin typeface="Cambria Math" panose="02040503050406030204" pitchFamily="18" charset="0"/>
                            </a:rPr>
                            <m:t>𝐻</m:t>
                          </m:r>
                          <m:r>
                            <a:rPr lang="en-US" sz="1200" b="0" i="1" smtClean="0">
                              <a:latin typeface="Cambria Math" panose="02040503050406030204" pitchFamily="18" charset="0"/>
                            </a:rPr>
                            <m:t>/</m:t>
                          </m:r>
                          <m:r>
                            <a:rPr lang="en-US" sz="1200" b="0" i="1" smtClean="0">
                              <a:latin typeface="Cambria Math" panose="02040503050406030204" pitchFamily="18" charset="0"/>
                            </a:rPr>
                            <m:t>𝐷</m:t>
                          </m:r>
                          <m:r>
                            <a:rPr lang="en-US" sz="1200" b="0" i="1" smtClean="0">
                              <a:latin typeface="Cambria Math" panose="02040503050406030204" pitchFamily="18" charset="0"/>
                            </a:rPr>
                            <m:t>≤12</m:t>
                          </m:r>
                        </m:oMath>
                      </m:oMathPara>
                    </a14:m>
                    <a:endParaRPr lang="en-US" sz="1200"/>
                  </a:p>
                </p:txBody>
              </p:sp>
            </mc:Choice>
            <mc:Fallback xmlns="">
              <p:sp>
                <p:nvSpPr>
                  <p:cNvPr id="35" name="TextBox 34">
                    <a:extLst>
                      <a:ext uri="{FF2B5EF4-FFF2-40B4-BE49-F238E27FC236}">
                        <a16:creationId xmlns:a16="http://schemas.microsoft.com/office/drawing/2014/main" id="{09DB43F8-04DC-4070-8956-F75FA0595E2E}"/>
                      </a:ext>
                    </a:extLst>
                  </p:cNvPr>
                  <p:cNvSpPr txBox="1">
                    <a:spLocks noRot="1" noChangeAspect="1" noMove="1" noResize="1" noEditPoints="1" noAdjustHandles="1" noChangeArrowheads="1" noChangeShapeType="1" noTextEdit="1"/>
                  </p:cNvSpPr>
                  <p:nvPr/>
                </p:nvSpPr>
                <p:spPr>
                  <a:xfrm>
                    <a:off x="5055370" y="3293605"/>
                    <a:ext cx="1369198" cy="184666"/>
                  </a:xfrm>
                  <a:prstGeom prst="rect">
                    <a:avLst/>
                  </a:prstGeom>
                  <a:blipFill>
                    <a:blip r:embed="rId12"/>
                    <a:stretch>
                      <a:fillRect/>
                    </a:stretch>
                  </a:blipFill>
                  <a:effectLst>
                    <a:outerShdw blurRad="63500" sx="102000" sy="102000" algn="ctr" rotWithShape="0">
                      <a:prstClr val="black">
                        <a:alpha val="40000"/>
                      </a:prstClr>
                    </a:outerShdw>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6" name="TextBox 35">
                    <a:extLst>
                      <a:ext uri="{FF2B5EF4-FFF2-40B4-BE49-F238E27FC236}">
                        <a16:creationId xmlns:a16="http://schemas.microsoft.com/office/drawing/2014/main" id="{6E577C2F-00B1-444E-A273-4D2E6C3810AD}"/>
                      </a:ext>
                    </a:extLst>
                  </p:cNvPr>
                  <p:cNvSpPr txBox="1"/>
                  <p:nvPr/>
                </p:nvSpPr>
                <p:spPr>
                  <a:xfrm>
                    <a:off x="4603544" y="3602135"/>
                    <a:ext cx="2278224" cy="184666"/>
                  </a:xfrm>
                  <a:prstGeom prst="rect">
                    <a:avLst/>
                  </a:prstGeom>
                  <a:solidFill>
                    <a:schemeClr val="accent2"/>
                  </a:solidFill>
                  <a:effectLst>
                    <a:outerShdw blurRad="63500" sx="102000" sy="102000" algn="ctr" rotWithShape="0">
                      <a:prstClr val="black">
                        <a:alpha val="40000"/>
                      </a:prstClr>
                    </a:outerShdw>
                  </a:effectLst>
                </p:spPr>
                <p:txBody>
                  <a:bodyPr wrap="square" lIns="0" tIns="0" rIns="0" bIns="0" rtlCol="0">
                    <a:spAutoFit/>
                  </a:bodyPr>
                  <a:lstStyle>
                    <a:defPPr>
                      <a:defRPr lang="en-US"/>
                    </a:defPPr>
                    <a:lvl1pPr>
                      <a:defRPr b="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sz="1200" b="0" i="1" smtClean="0">
                              <a:latin typeface="Cambria Math" panose="02040503050406030204" pitchFamily="18" charset="0"/>
                            </a:rPr>
                            <m:t>2000</m:t>
                          </m:r>
                          <m:r>
                            <a:rPr lang="en-US" sz="1200">
                              <a:latin typeface="Cambria Math" panose="02040503050406030204" pitchFamily="18" charset="0"/>
                            </a:rPr>
                            <m:t>≤</m:t>
                          </m:r>
                          <m:r>
                            <a:rPr lang="en-US" sz="1200">
                              <a:latin typeface="Cambria Math" panose="02040503050406030204" pitchFamily="18" charset="0"/>
                            </a:rPr>
                            <m:t>𝑅</m:t>
                          </m:r>
                          <m:sSub>
                            <m:sSubPr>
                              <m:ctrlPr>
                                <a:rPr lang="en-US" sz="1200" i="1">
                                  <a:latin typeface="Cambria Math" panose="02040503050406030204" pitchFamily="18" charset="0"/>
                                </a:rPr>
                              </m:ctrlPr>
                            </m:sSubPr>
                            <m:e>
                              <m:r>
                                <a:rPr lang="en-US" sz="1200">
                                  <a:latin typeface="Cambria Math" panose="02040503050406030204" pitchFamily="18" charset="0"/>
                                </a:rPr>
                                <m:t>𝑒</m:t>
                              </m:r>
                            </m:e>
                            <m:sub>
                              <m:r>
                                <a:rPr lang="en-US" sz="1200" b="0" i="1" smtClean="0">
                                  <a:latin typeface="Cambria Math" panose="02040503050406030204" pitchFamily="18" charset="0"/>
                                </a:rPr>
                                <m:t> </m:t>
                              </m:r>
                            </m:sub>
                          </m:sSub>
                          <m:r>
                            <a:rPr lang="en-US" sz="1200">
                              <a:latin typeface="Cambria Math" panose="02040503050406030204" pitchFamily="18" charset="0"/>
                            </a:rPr>
                            <m:t>≤</m:t>
                          </m:r>
                          <m:r>
                            <a:rPr lang="en-US" sz="1200" b="0" i="1" smtClean="0">
                              <a:latin typeface="Cambria Math" panose="02040503050406030204" pitchFamily="18" charset="0"/>
                            </a:rPr>
                            <m:t>100,000</m:t>
                          </m:r>
                        </m:oMath>
                      </m:oMathPara>
                    </a14:m>
                    <a:endParaRPr lang="en-US" sz="1200"/>
                  </a:p>
                </p:txBody>
              </p:sp>
            </mc:Choice>
            <mc:Fallback xmlns="">
              <p:sp>
                <p:nvSpPr>
                  <p:cNvPr id="36" name="TextBox 35">
                    <a:extLst>
                      <a:ext uri="{FF2B5EF4-FFF2-40B4-BE49-F238E27FC236}">
                        <a16:creationId xmlns:a16="http://schemas.microsoft.com/office/drawing/2014/main" id="{6E577C2F-00B1-444E-A273-4D2E6C3810AD}"/>
                      </a:ext>
                    </a:extLst>
                  </p:cNvPr>
                  <p:cNvSpPr txBox="1">
                    <a:spLocks noRot="1" noChangeAspect="1" noMove="1" noResize="1" noEditPoints="1" noAdjustHandles="1" noChangeArrowheads="1" noChangeShapeType="1" noTextEdit="1"/>
                  </p:cNvSpPr>
                  <p:nvPr/>
                </p:nvSpPr>
                <p:spPr>
                  <a:xfrm>
                    <a:off x="4603544" y="3602135"/>
                    <a:ext cx="2278224" cy="184666"/>
                  </a:xfrm>
                  <a:prstGeom prst="rect">
                    <a:avLst/>
                  </a:prstGeom>
                  <a:blipFill>
                    <a:blip r:embed="rId13"/>
                    <a:stretch>
                      <a:fillRect/>
                    </a:stretch>
                  </a:blipFill>
                  <a:effectLst>
                    <a:outerShdw blurRad="63500" sx="102000" sy="102000" algn="ctr" rotWithShape="0">
                      <a:prstClr val="black">
                        <a:alpha val="40000"/>
                      </a:prstClr>
                    </a:outerShdw>
                  </a:effectLst>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34" name="TextBox 33">
                  <a:extLst>
                    <a:ext uri="{FF2B5EF4-FFF2-40B4-BE49-F238E27FC236}">
                      <a16:creationId xmlns:a16="http://schemas.microsoft.com/office/drawing/2014/main" id="{A32ECA00-9FFC-4339-AC84-F840297B90E0}"/>
                    </a:ext>
                  </a:extLst>
                </p:cNvPr>
                <p:cNvSpPr txBox="1"/>
                <p:nvPr/>
              </p:nvSpPr>
              <p:spPr>
                <a:xfrm>
                  <a:off x="5044739" y="4871642"/>
                  <a:ext cx="1794868" cy="184666"/>
                </a:xfrm>
                <a:prstGeom prst="rect">
                  <a:avLst/>
                </a:prstGeom>
                <a:solidFill>
                  <a:schemeClr val="accent2"/>
                </a:solidFill>
                <a:effectLst>
                  <a:outerShdw blurRad="63500" sx="102000" sy="102000" algn="ctr" rotWithShape="0">
                    <a:prstClr val="black">
                      <a:alpha val="40000"/>
                    </a:prstClr>
                  </a:outerShdw>
                </a:effectLst>
              </p:spPr>
              <p:txBody>
                <a:bodyPr wrap="square" lIns="0" tIns="0" rIns="0" bIns="0" rtlCol="0">
                  <a:spAutoFit/>
                </a:bodyPr>
                <a:lstStyle>
                  <a:defPPr>
                    <a:defRPr lang="en-US"/>
                  </a:defPPr>
                  <a:lvl1pPr>
                    <a:defRPr b="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sz="1200" b="0" i="1" smtClean="0">
                            <a:latin typeface="Cambria Math" panose="02040503050406030204" pitchFamily="18" charset="0"/>
                          </a:rPr>
                          <m:t>0.004≤</m:t>
                        </m:r>
                        <m:sSub>
                          <m:sSubPr>
                            <m:ctrlPr>
                              <a:rPr lang="en-US" sz="1200" b="0" i="1" smtClean="0">
                                <a:latin typeface="Cambria Math" panose="02040503050406030204" pitchFamily="18" charset="0"/>
                              </a:rPr>
                            </m:ctrlPr>
                          </m:sSubPr>
                          <m:e>
                            <m:r>
                              <a:rPr lang="en-US" sz="1200" b="0" i="1" smtClean="0">
                                <a:latin typeface="Cambria Math" panose="02040503050406030204" pitchFamily="18" charset="0"/>
                              </a:rPr>
                              <m:t>𝐴</m:t>
                            </m:r>
                          </m:e>
                          <m:sub>
                            <m:r>
                              <a:rPr lang="en-US" sz="1200" b="0" i="1" smtClean="0">
                                <a:latin typeface="Cambria Math" panose="02040503050406030204" pitchFamily="18" charset="0"/>
                              </a:rPr>
                              <m:t>𝑟</m:t>
                            </m:r>
                          </m:sub>
                        </m:sSub>
                        <m:r>
                          <a:rPr lang="en-US" sz="1200" b="0" i="1" smtClean="0">
                            <a:latin typeface="Cambria Math" panose="02040503050406030204" pitchFamily="18" charset="0"/>
                          </a:rPr>
                          <m:t>≤0.04</m:t>
                        </m:r>
                      </m:oMath>
                    </m:oMathPara>
                  </a14:m>
                  <a:endParaRPr lang="en-US" sz="1200"/>
                </a:p>
              </p:txBody>
            </p:sp>
          </mc:Choice>
          <mc:Fallback xmlns="">
            <p:sp>
              <p:nvSpPr>
                <p:cNvPr id="34" name="TextBox 33">
                  <a:extLst>
                    <a:ext uri="{FF2B5EF4-FFF2-40B4-BE49-F238E27FC236}">
                      <a16:creationId xmlns:a16="http://schemas.microsoft.com/office/drawing/2014/main" id="{A32ECA00-9FFC-4339-AC84-F840297B90E0}"/>
                    </a:ext>
                  </a:extLst>
                </p:cNvPr>
                <p:cNvSpPr txBox="1">
                  <a:spLocks noRot="1" noChangeAspect="1" noMove="1" noResize="1" noEditPoints="1" noAdjustHandles="1" noChangeArrowheads="1" noChangeShapeType="1" noTextEdit="1"/>
                </p:cNvSpPr>
                <p:nvPr/>
              </p:nvSpPr>
              <p:spPr>
                <a:xfrm>
                  <a:off x="5044739" y="4871642"/>
                  <a:ext cx="1794868" cy="184666"/>
                </a:xfrm>
                <a:prstGeom prst="rect">
                  <a:avLst/>
                </a:prstGeom>
                <a:blipFill>
                  <a:blip r:embed="rId14"/>
                  <a:stretch>
                    <a:fillRect/>
                  </a:stretch>
                </a:blipFill>
                <a:effectLst>
                  <a:outerShdw blurRad="63500" sx="102000" sy="102000" algn="ctr" rotWithShape="0">
                    <a:prstClr val="black">
                      <a:alpha val="40000"/>
                    </a:prstClr>
                  </a:outerShdw>
                </a:effectLst>
              </p:spPr>
              <p:txBody>
                <a:bodyPr/>
                <a:lstStyle/>
                <a:p>
                  <a:r>
                    <a:rPr lang="en-US">
                      <a:noFill/>
                    </a:rPr>
                    <a:t> </a:t>
                  </a:r>
                </a:p>
              </p:txBody>
            </p:sp>
          </mc:Fallback>
        </mc:AlternateContent>
      </p:grpSp>
      <p:sp>
        <p:nvSpPr>
          <p:cNvPr id="37" name="TextBox 36">
            <a:extLst>
              <a:ext uri="{FF2B5EF4-FFF2-40B4-BE49-F238E27FC236}">
                <a16:creationId xmlns:a16="http://schemas.microsoft.com/office/drawing/2014/main" id="{7788C0D6-6BCC-4B8C-85CF-2C12DC107A86}"/>
              </a:ext>
            </a:extLst>
          </p:cNvPr>
          <p:cNvSpPr txBox="1"/>
          <p:nvPr/>
        </p:nvSpPr>
        <p:spPr>
          <a:xfrm>
            <a:off x="4286589" y="4560821"/>
            <a:ext cx="939615" cy="307777"/>
          </a:xfrm>
          <a:prstGeom prst="rect">
            <a:avLst/>
          </a:prstGeom>
          <a:noFill/>
        </p:spPr>
        <p:txBody>
          <a:bodyPr wrap="square" rtlCol="0">
            <a:spAutoFit/>
          </a:bodyPr>
          <a:lstStyle/>
          <a:p>
            <a:pPr algn="ctr"/>
            <a:r>
              <a:rPr lang="en-US" sz="1400"/>
              <a:t>Valid for</a:t>
            </a:r>
          </a:p>
        </p:txBody>
      </p:sp>
      <mc:AlternateContent xmlns:mc="http://schemas.openxmlformats.org/markup-compatibility/2006" xmlns:a14="http://schemas.microsoft.com/office/drawing/2010/main">
        <mc:Choice Requires="a14">
          <p:sp>
            <p:nvSpPr>
              <p:cNvPr id="39" name="TextBox 38">
                <a:extLst>
                  <a:ext uri="{FF2B5EF4-FFF2-40B4-BE49-F238E27FC236}">
                    <a16:creationId xmlns:a16="http://schemas.microsoft.com/office/drawing/2014/main" id="{A60445D5-6D43-454C-BCD4-4415B188405E}"/>
                  </a:ext>
                </a:extLst>
              </p:cNvPr>
              <p:cNvSpPr txBox="1"/>
              <p:nvPr/>
            </p:nvSpPr>
            <p:spPr>
              <a:xfrm>
                <a:off x="7467600" y="1323327"/>
                <a:ext cx="2843406" cy="468270"/>
              </a:xfrm>
              <a:prstGeom prst="rect">
                <a:avLst/>
              </a:prstGeom>
              <a:solidFill>
                <a:schemeClr val="accent2"/>
              </a:solidFill>
              <a:effectLst>
                <a:outerShdw blurRad="63500" sx="102000" sy="102000" algn="ctr" rotWithShape="0">
                  <a:prstClr val="black">
                    <a:alpha val="40000"/>
                  </a:prstClr>
                </a:outerShdw>
              </a:effectLst>
            </p:spPr>
            <p:txBody>
              <a:bodyPr wrap="none" lIns="0" tIns="0" rIns="0" bIns="0" rtlCol="0">
                <a:spAutoFit/>
              </a:bodyPr>
              <a:lstStyle>
                <a:defPPr>
                  <a:defRPr lang="en-US"/>
                </a:defPPr>
                <a:lvl1pPr>
                  <a:defRPr b="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f>
                        <m:fPr>
                          <m:ctrlPr>
                            <a:rPr lang="en-US" sz="1400" b="0" i="1" smtClean="0">
                              <a:latin typeface="Cambria Math" panose="02040503050406030204" pitchFamily="18" charset="0"/>
                            </a:rPr>
                          </m:ctrlPr>
                        </m:fPr>
                        <m:num>
                          <m:acc>
                            <m:accPr>
                              <m:chr m:val="̅"/>
                              <m:ctrlPr>
                                <a:rPr lang="en-US" sz="1400" b="0" i="1" smtClean="0">
                                  <a:latin typeface="Cambria Math" panose="02040503050406030204" pitchFamily="18" charset="0"/>
                                </a:rPr>
                              </m:ctrlPr>
                            </m:accPr>
                            <m:e>
                              <m:r>
                                <a:rPr lang="en-US" sz="1400" b="0" i="1" smtClean="0">
                                  <a:latin typeface="Cambria Math" panose="02040503050406030204" pitchFamily="18" charset="0"/>
                                </a:rPr>
                                <m:t>𝑁𝑢</m:t>
                              </m:r>
                            </m:e>
                          </m:acc>
                        </m:num>
                        <m:den>
                          <m:sSup>
                            <m:sSupPr>
                              <m:ctrlPr>
                                <a:rPr lang="en-US" sz="1400" b="0" i="1" smtClean="0">
                                  <a:latin typeface="Cambria Math" panose="02040503050406030204" pitchFamily="18" charset="0"/>
                                </a:rPr>
                              </m:ctrlPr>
                            </m:sSupPr>
                            <m:e>
                              <m:r>
                                <a:rPr lang="en-US" sz="1400" b="0" i="1" smtClean="0">
                                  <a:latin typeface="Cambria Math" panose="02040503050406030204" pitchFamily="18" charset="0"/>
                                </a:rPr>
                                <m:t>𝑃𝑟</m:t>
                              </m:r>
                            </m:e>
                            <m:sup>
                              <m:r>
                                <a:rPr lang="en-US" sz="1400" b="0" i="1" smtClean="0">
                                  <a:latin typeface="Cambria Math" panose="02040503050406030204" pitchFamily="18" charset="0"/>
                                </a:rPr>
                                <m:t>0.42</m:t>
                              </m:r>
                            </m:sup>
                          </m:sSup>
                        </m:den>
                      </m:f>
                      <m:r>
                        <a:rPr lang="en-US" sz="1400">
                          <a:latin typeface="Cambria Math" panose="02040503050406030204" pitchFamily="18" charset="0"/>
                        </a:rPr>
                        <m:t>=</m:t>
                      </m:r>
                      <m:f>
                        <m:fPr>
                          <m:ctrlPr>
                            <a:rPr lang="en-US" sz="1400" b="0" i="1" smtClean="0">
                              <a:latin typeface="Cambria Math" panose="02040503050406030204" pitchFamily="18" charset="0"/>
                            </a:rPr>
                          </m:ctrlPr>
                        </m:fPr>
                        <m:num>
                          <m:r>
                            <a:rPr lang="en-US" sz="1400" b="0" i="1" smtClean="0">
                              <a:latin typeface="Cambria Math" panose="02040503050406030204" pitchFamily="18" charset="0"/>
                            </a:rPr>
                            <m:t>3.06</m:t>
                          </m:r>
                        </m:num>
                        <m:den>
                          <m:r>
                            <a:rPr lang="en-US" sz="1400" b="0" i="1" smtClean="0">
                              <a:latin typeface="Cambria Math" panose="02040503050406030204" pitchFamily="18" charset="0"/>
                            </a:rPr>
                            <m:t>0.5/</m:t>
                          </m:r>
                          <m:sSub>
                            <m:sSubPr>
                              <m:ctrlPr>
                                <a:rPr lang="en-US" sz="1400" b="0" i="1" smtClean="0">
                                  <a:latin typeface="Cambria Math" panose="02040503050406030204" pitchFamily="18" charset="0"/>
                                </a:rPr>
                              </m:ctrlPr>
                            </m:sSubPr>
                            <m:e>
                              <m:r>
                                <a:rPr lang="en-US" sz="1400" b="0" i="1" smtClean="0">
                                  <a:latin typeface="Cambria Math" panose="02040503050406030204" pitchFamily="18" charset="0"/>
                                </a:rPr>
                                <m:t>𝐴</m:t>
                              </m:r>
                            </m:e>
                            <m:sub>
                              <m:r>
                                <a:rPr lang="en-US" sz="1400" b="0" i="1" smtClean="0">
                                  <a:latin typeface="Cambria Math" panose="02040503050406030204" pitchFamily="18" charset="0"/>
                                </a:rPr>
                                <m:t>𝑟</m:t>
                              </m:r>
                            </m:sub>
                          </m:sSub>
                          <m:r>
                            <a:rPr lang="en-US" sz="1400" b="0" i="1" smtClean="0">
                              <a:latin typeface="Cambria Math" panose="02040503050406030204" pitchFamily="18" charset="0"/>
                            </a:rPr>
                            <m:t> +</m:t>
                          </m:r>
                          <m:r>
                            <a:rPr lang="en-US" sz="1400" b="0" i="1" smtClean="0">
                              <a:latin typeface="Cambria Math" panose="02040503050406030204" pitchFamily="18" charset="0"/>
                            </a:rPr>
                            <m:t>𝐻</m:t>
                          </m:r>
                          <m:r>
                            <a:rPr lang="en-US" sz="1400" b="0" i="1" smtClean="0">
                              <a:latin typeface="Cambria Math" panose="02040503050406030204" pitchFamily="18" charset="0"/>
                            </a:rPr>
                            <m:t>/</m:t>
                          </m:r>
                          <m:r>
                            <a:rPr lang="en-US" sz="1400" b="0" i="1" smtClean="0">
                              <a:latin typeface="Cambria Math" panose="02040503050406030204" pitchFamily="18" charset="0"/>
                            </a:rPr>
                            <m:t>𝑊</m:t>
                          </m:r>
                          <m:r>
                            <a:rPr lang="en-US" sz="1400" b="0" i="1" smtClean="0">
                              <a:latin typeface="Cambria Math" panose="02040503050406030204" pitchFamily="18" charset="0"/>
                            </a:rPr>
                            <m:t>+2.78</m:t>
                          </m:r>
                        </m:den>
                      </m:f>
                      <m:r>
                        <a:rPr lang="en-US" sz="1400" b="0" i="1" smtClean="0">
                          <a:latin typeface="Cambria Math" panose="02040503050406030204" pitchFamily="18" charset="0"/>
                        </a:rPr>
                        <m:t>𝑅</m:t>
                      </m:r>
                      <m:sSup>
                        <m:sSupPr>
                          <m:ctrlPr>
                            <a:rPr lang="en-US" sz="1400" b="0" i="1" smtClean="0">
                              <a:latin typeface="Cambria Math" panose="02040503050406030204" pitchFamily="18" charset="0"/>
                            </a:rPr>
                          </m:ctrlPr>
                        </m:sSupPr>
                        <m:e>
                          <m:r>
                            <a:rPr lang="en-US" sz="1400" b="0" i="1" smtClean="0">
                              <a:latin typeface="Cambria Math" panose="02040503050406030204" pitchFamily="18" charset="0"/>
                            </a:rPr>
                            <m:t>𝑒</m:t>
                          </m:r>
                        </m:e>
                        <m:sup>
                          <m:r>
                            <a:rPr lang="en-US" sz="1400" b="0" i="1" smtClean="0">
                              <a:latin typeface="Cambria Math" panose="02040503050406030204" pitchFamily="18" charset="0"/>
                            </a:rPr>
                            <m:t>𝑚</m:t>
                          </m:r>
                        </m:sup>
                      </m:sSup>
                    </m:oMath>
                  </m:oMathPara>
                </a14:m>
                <a:endParaRPr lang="en-US" sz="1400"/>
              </a:p>
            </p:txBody>
          </p:sp>
        </mc:Choice>
        <mc:Fallback xmlns="">
          <p:sp>
            <p:nvSpPr>
              <p:cNvPr id="39" name="TextBox 38">
                <a:extLst>
                  <a:ext uri="{FF2B5EF4-FFF2-40B4-BE49-F238E27FC236}">
                    <a16:creationId xmlns:a16="http://schemas.microsoft.com/office/drawing/2014/main" id="{A60445D5-6D43-454C-BCD4-4415B188405E}"/>
                  </a:ext>
                </a:extLst>
              </p:cNvPr>
              <p:cNvSpPr txBox="1">
                <a:spLocks noRot="1" noChangeAspect="1" noMove="1" noResize="1" noEditPoints="1" noAdjustHandles="1" noChangeArrowheads="1" noChangeShapeType="1" noTextEdit="1"/>
              </p:cNvSpPr>
              <p:nvPr/>
            </p:nvSpPr>
            <p:spPr>
              <a:xfrm>
                <a:off x="7467600" y="1323327"/>
                <a:ext cx="2843406" cy="468270"/>
              </a:xfrm>
              <a:prstGeom prst="rect">
                <a:avLst/>
              </a:prstGeom>
              <a:blipFill>
                <a:blip r:embed="rId15"/>
                <a:stretch>
                  <a:fillRect/>
                </a:stretch>
              </a:blipFill>
              <a:effectLst>
                <a:outerShdw blurRad="63500" sx="102000" sy="102000" algn="ctr" rotWithShape="0">
                  <a:prstClr val="black">
                    <a:alpha val="40000"/>
                  </a:prstClr>
                </a:outerShdw>
              </a:effectLst>
            </p:spPr>
            <p:txBody>
              <a:bodyPr/>
              <a:lstStyle/>
              <a:p>
                <a:r>
                  <a:rPr lang="en-US">
                    <a:noFill/>
                  </a:rPr>
                  <a:t> </a:t>
                </a:r>
              </a:p>
            </p:txBody>
          </p:sp>
        </mc:Fallback>
      </mc:AlternateContent>
      <p:sp>
        <p:nvSpPr>
          <p:cNvPr id="41" name="TextBox 40">
            <a:extLst>
              <a:ext uri="{FF2B5EF4-FFF2-40B4-BE49-F238E27FC236}">
                <a16:creationId xmlns:a16="http://schemas.microsoft.com/office/drawing/2014/main" id="{CAC6D106-4164-4AED-B2A6-A99B0F962E9F}"/>
              </a:ext>
            </a:extLst>
          </p:cNvPr>
          <p:cNvSpPr txBox="1"/>
          <p:nvPr/>
        </p:nvSpPr>
        <p:spPr>
          <a:xfrm>
            <a:off x="5956629" y="2221776"/>
            <a:ext cx="939615" cy="307777"/>
          </a:xfrm>
          <a:prstGeom prst="rect">
            <a:avLst/>
          </a:prstGeom>
          <a:noFill/>
        </p:spPr>
        <p:txBody>
          <a:bodyPr wrap="square" rtlCol="0">
            <a:spAutoFit/>
          </a:bodyPr>
          <a:lstStyle/>
          <a:p>
            <a:pPr algn="ctr"/>
            <a:r>
              <a:rPr lang="en-US" sz="1400"/>
              <a:t>where</a:t>
            </a:r>
          </a:p>
        </p:txBody>
      </p:sp>
      <mc:AlternateContent xmlns:mc="http://schemas.openxmlformats.org/markup-compatibility/2006" xmlns:a14="http://schemas.microsoft.com/office/drawing/2010/main">
        <mc:Choice Requires="a14">
          <p:sp>
            <p:nvSpPr>
              <p:cNvPr id="43" name="TextBox 42">
                <a:extLst>
                  <a:ext uri="{FF2B5EF4-FFF2-40B4-BE49-F238E27FC236}">
                    <a16:creationId xmlns:a16="http://schemas.microsoft.com/office/drawing/2014/main" id="{6252BBFD-C4E9-4EB3-901E-38D95A5644A8}"/>
                  </a:ext>
                </a:extLst>
              </p:cNvPr>
              <p:cNvSpPr txBox="1"/>
              <p:nvPr/>
            </p:nvSpPr>
            <p:spPr>
              <a:xfrm>
                <a:off x="6732716" y="2101236"/>
                <a:ext cx="3023286" cy="466410"/>
              </a:xfrm>
              <a:prstGeom prst="rect">
                <a:avLst/>
              </a:prstGeom>
              <a:solidFill>
                <a:schemeClr val="accent2"/>
              </a:solidFill>
              <a:effectLst>
                <a:outerShdw blurRad="63500" sx="102000" sy="102000" algn="ctr" rotWithShape="0">
                  <a:prstClr val="black">
                    <a:alpha val="40000"/>
                  </a:prstClr>
                </a:outerShdw>
              </a:effectLst>
            </p:spPr>
            <p:txBody>
              <a:bodyPr wrap="square" lIns="0" tIns="0" rIns="0" bIns="0" rtlCol="0">
                <a:spAutoFit/>
              </a:bodyPr>
              <a:lstStyle>
                <a:defPPr>
                  <a:defRPr lang="en-US"/>
                </a:defPPr>
                <a:lvl1pPr>
                  <a:defRPr b="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sz="1200" b="0" i="1" smtClean="0">
                          <a:latin typeface="Cambria Math" panose="02040503050406030204" pitchFamily="18" charset="0"/>
                        </a:rPr>
                        <m:t>𝑚</m:t>
                      </m:r>
                      <m:r>
                        <a:rPr lang="en-US" sz="1200" b="0" i="1" smtClean="0">
                          <a:latin typeface="Cambria Math" panose="02040503050406030204" pitchFamily="18" charset="0"/>
                        </a:rPr>
                        <m:t>=0.695−</m:t>
                      </m:r>
                      <m:sSup>
                        <m:sSupPr>
                          <m:ctrlPr>
                            <a:rPr lang="en-US" sz="1200" b="0" i="1" smtClean="0">
                              <a:latin typeface="Cambria Math" panose="02040503050406030204" pitchFamily="18" charset="0"/>
                            </a:rPr>
                          </m:ctrlPr>
                        </m:sSupPr>
                        <m:e>
                          <m:d>
                            <m:dPr>
                              <m:begChr m:val="["/>
                              <m:endChr m:val="]"/>
                              <m:ctrlPr>
                                <a:rPr lang="en-US" sz="1200" b="0" i="1" smtClean="0">
                                  <a:latin typeface="Cambria Math" panose="02040503050406030204" pitchFamily="18" charset="0"/>
                                </a:rPr>
                              </m:ctrlPr>
                            </m:dPr>
                            <m:e>
                              <m:d>
                                <m:dPr>
                                  <m:ctrlPr>
                                    <a:rPr lang="en-US" sz="1200" b="0" i="1" smtClean="0">
                                      <a:latin typeface="Cambria Math" panose="02040503050406030204" pitchFamily="18" charset="0"/>
                                    </a:rPr>
                                  </m:ctrlPr>
                                </m:dPr>
                                <m:e>
                                  <m:f>
                                    <m:fPr>
                                      <m:ctrlPr>
                                        <a:rPr lang="en-US" sz="1200" b="0" i="1" smtClean="0">
                                          <a:latin typeface="Cambria Math" panose="02040503050406030204" pitchFamily="18" charset="0"/>
                                        </a:rPr>
                                      </m:ctrlPr>
                                    </m:fPr>
                                    <m:num>
                                      <m:r>
                                        <a:rPr lang="en-US" sz="1200" b="0" i="1" smtClean="0">
                                          <a:latin typeface="Cambria Math" panose="02040503050406030204" pitchFamily="18" charset="0"/>
                                        </a:rPr>
                                        <m:t>1</m:t>
                                      </m:r>
                                    </m:num>
                                    <m:den>
                                      <m:r>
                                        <a:rPr lang="en-US" sz="1200" b="0" i="1" smtClean="0">
                                          <a:latin typeface="Cambria Math" panose="02040503050406030204" pitchFamily="18" charset="0"/>
                                        </a:rPr>
                                        <m:t>4</m:t>
                                      </m:r>
                                      <m:sSub>
                                        <m:sSubPr>
                                          <m:ctrlPr>
                                            <a:rPr lang="en-US" sz="1200" b="0" i="1" smtClean="0">
                                              <a:latin typeface="Cambria Math" panose="02040503050406030204" pitchFamily="18" charset="0"/>
                                            </a:rPr>
                                          </m:ctrlPr>
                                        </m:sSubPr>
                                        <m:e>
                                          <m:r>
                                            <a:rPr lang="en-US" sz="1200" b="0" i="1" smtClean="0">
                                              <a:latin typeface="Cambria Math" panose="02040503050406030204" pitchFamily="18" charset="0"/>
                                            </a:rPr>
                                            <m:t>𝐴</m:t>
                                          </m:r>
                                        </m:e>
                                        <m:sub>
                                          <m:r>
                                            <a:rPr lang="en-US" sz="1200" b="0" i="1" smtClean="0">
                                              <a:latin typeface="Cambria Math" panose="02040503050406030204" pitchFamily="18" charset="0"/>
                                            </a:rPr>
                                            <m:t>𝑟</m:t>
                                          </m:r>
                                        </m:sub>
                                      </m:sSub>
                                    </m:den>
                                  </m:f>
                                </m:e>
                              </m:d>
                              <m:r>
                                <a:rPr lang="en-US" sz="1200" b="0" i="1" smtClean="0">
                                  <a:latin typeface="Cambria Math" panose="02040503050406030204" pitchFamily="18" charset="0"/>
                                </a:rPr>
                                <m:t>+</m:t>
                              </m:r>
                              <m:sSup>
                                <m:sSupPr>
                                  <m:ctrlPr>
                                    <a:rPr lang="en-US" sz="1200" b="0" i="1" smtClean="0">
                                      <a:latin typeface="Cambria Math" panose="02040503050406030204" pitchFamily="18" charset="0"/>
                                    </a:rPr>
                                  </m:ctrlPr>
                                </m:sSupPr>
                                <m:e>
                                  <m:d>
                                    <m:dPr>
                                      <m:ctrlPr>
                                        <a:rPr lang="en-US" sz="1200" b="0" i="1" smtClean="0">
                                          <a:latin typeface="Cambria Math" panose="02040503050406030204" pitchFamily="18" charset="0"/>
                                        </a:rPr>
                                      </m:ctrlPr>
                                    </m:dPr>
                                    <m:e>
                                      <m:f>
                                        <m:fPr>
                                          <m:ctrlPr>
                                            <a:rPr lang="en-US" sz="1200" b="0" i="1" smtClean="0">
                                              <a:latin typeface="Cambria Math" panose="02040503050406030204" pitchFamily="18" charset="0"/>
                                            </a:rPr>
                                          </m:ctrlPr>
                                        </m:fPr>
                                        <m:num>
                                          <m:r>
                                            <a:rPr lang="en-US" sz="1200" b="0" i="1" smtClean="0">
                                              <a:latin typeface="Cambria Math" panose="02040503050406030204" pitchFamily="18" charset="0"/>
                                            </a:rPr>
                                            <m:t>𝐻</m:t>
                                          </m:r>
                                        </m:num>
                                        <m:den>
                                          <m:r>
                                            <a:rPr lang="en-US" sz="1200" b="0" i="1" smtClean="0">
                                              <a:latin typeface="Cambria Math" panose="02040503050406030204" pitchFamily="18" charset="0"/>
                                            </a:rPr>
                                            <m:t>2</m:t>
                                          </m:r>
                                          <m:r>
                                            <a:rPr lang="en-US" sz="1200" b="0" i="1" smtClean="0">
                                              <a:latin typeface="Cambria Math" panose="02040503050406030204" pitchFamily="18" charset="0"/>
                                            </a:rPr>
                                            <m:t>𝑊</m:t>
                                          </m:r>
                                        </m:den>
                                      </m:f>
                                    </m:e>
                                  </m:d>
                                </m:e>
                                <m:sup>
                                  <m:r>
                                    <a:rPr lang="en-US" sz="1200" b="0" i="1" smtClean="0">
                                      <a:latin typeface="Cambria Math" panose="02040503050406030204" pitchFamily="18" charset="0"/>
                                    </a:rPr>
                                    <m:t>1.33</m:t>
                                  </m:r>
                                </m:sup>
                              </m:sSup>
                              <m:r>
                                <a:rPr lang="en-US" sz="1200" b="0" i="1" smtClean="0">
                                  <a:latin typeface="Cambria Math" panose="02040503050406030204" pitchFamily="18" charset="0"/>
                                </a:rPr>
                                <m:t>+3.06</m:t>
                              </m:r>
                            </m:e>
                          </m:d>
                        </m:e>
                        <m:sup>
                          <m:r>
                            <a:rPr lang="en-US" sz="1200" b="0" i="1" smtClean="0">
                              <a:latin typeface="Cambria Math" panose="02040503050406030204" pitchFamily="18" charset="0"/>
                            </a:rPr>
                            <m:t>−1</m:t>
                          </m:r>
                        </m:sup>
                      </m:sSup>
                    </m:oMath>
                  </m:oMathPara>
                </a14:m>
                <a:endParaRPr lang="en-US" sz="1200"/>
              </a:p>
            </p:txBody>
          </p:sp>
        </mc:Choice>
        <mc:Fallback xmlns="">
          <p:sp>
            <p:nvSpPr>
              <p:cNvPr id="43" name="TextBox 42">
                <a:extLst>
                  <a:ext uri="{FF2B5EF4-FFF2-40B4-BE49-F238E27FC236}">
                    <a16:creationId xmlns:a16="http://schemas.microsoft.com/office/drawing/2014/main" id="{6252BBFD-C4E9-4EB3-901E-38D95A5644A8}"/>
                  </a:ext>
                </a:extLst>
              </p:cNvPr>
              <p:cNvSpPr txBox="1">
                <a:spLocks noRot="1" noChangeAspect="1" noMove="1" noResize="1" noEditPoints="1" noAdjustHandles="1" noChangeArrowheads="1" noChangeShapeType="1" noTextEdit="1"/>
              </p:cNvSpPr>
              <p:nvPr/>
            </p:nvSpPr>
            <p:spPr>
              <a:xfrm>
                <a:off x="6732716" y="2101236"/>
                <a:ext cx="3023286" cy="466410"/>
              </a:xfrm>
              <a:prstGeom prst="rect">
                <a:avLst/>
              </a:prstGeom>
              <a:blipFill>
                <a:blip r:embed="rId16"/>
                <a:stretch>
                  <a:fillRect/>
                </a:stretch>
              </a:blipFill>
              <a:effectLst>
                <a:outerShdw blurRad="63500" sx="102000" sy="102000" algn="ctr" rotWithShape="0">
                  <a:prstClr val="black">
                    <a:alpha val="40000"/>
                  </a:prstClr>
                </a:outerShdw>
              </a:effectLst>
            </p:spPr>
            <p:txBody>
              <a:bodyPr/>
              <a:lstStyle/>
              <a:p>
                <a:r>
                  <a:rPr lang="en-US">
                    <a:noFill/>
                  </a:rPr>
                  <a:t> </a:t>
                </a:r>
              </a:p>
            </p:txBody>
          </p:sp>
        </mc:Fallback>
      </mc:AlternateContent>
      <p:grpSp>
        <p:nvGrpSpPr>
          <p:cNvPr id="44" name="Group 43">
            <a:extLst>
              <a:ext uri="{FF2B5EF4-FFF2-40B4-BE49-F238E27FC236}">
                <a16:creationId xmlns:a16="http://schemas.microsoft.com/office/drawing/2014/main" id="{B2384B2A-D11A-403C-A5BC-B9C647E91020}"/>
              </a:ext>
            </a:extLst>
          </p:cNvPr>
          <p:cNvGrpSpPr/>
          <p:nvPr/>
        </p:nvGrpSpPr>
        <p:grpSpPr>
          <a:xfrm>
            <a:off x="9882458" y="1948058"/>
            <a:ext cx="2278224" cy="774630"/>
            <a:chOff x="4808376" y="4871642"/>
            <a:chExt cx="2278224" cy="774630"/>
          </a:xfrm>
        </p:grpSpPr>
        <p:grpSp>
          <p:nvGrpSpPr>
            <p:cNvPr id="45" name="Group 44">
              <a:extLst>
                <a:ext uri="{FF2B5EF4-FFF2-40B4-BE49-F238E27FC236}">
                  <a16:creationId xmlns:a16="http://schemas.microsoft.com/office/drawing/2014/main" id="{676C4859-33F8-41F8-9604-78B290A81512}"/>
                </a:ext>
              </a:extLst>
            </p:cNvPr>
            <p:cNvGrpSpPr/>
            <p:nvPr/>
          </p:nvGrpSpPr>
          <p:grpSpPr>
            <a:xfrm>
              <a:off x="4808376" y="5153076"/>
              <a:ext cx="2278224" cy="493196"/>
              <a:chOff x="4603544" y="3293605"/>
              <a:chExt cx="2278224" cy="493196"/>
            </a:xfrm>
          </p:grpSpPr>
          <mc:AlternateContent xmlns:mc="http://schemas.openxmlformats.org/markup-compatibility/2006" xmlns:a14="http://schemas.microsoft.com/office/drawing/2010/main">
            <mc:Choice Requires="a14">
              <p:sp>
                <p:nvSpPr>
                  <p:cNvPr id="47" name="TextBox 46">
                    <a:extLst>
                      <a:ext uri="{FF2B5EF4-FFF2-40B4-BE49-F238E27FC236}">
                        <a16:creationId xmlns:a16="http://schemas.microsoft.com/office/drawing/2014/main" id="{85739C9D-9468-4C02-8FFB-8A3D5718F231}"/>
                      </a:ext>
                    </a:extLst>
                  </p:cNvPr>
                  <p:cNvSpPr txBox="1"/>
                  <p:nvPr/>
                </p:nvSpPr>
                <p:spPr>
                  <a:xfrm>
                    <a:off x="5055370" y="3293605"/>
                    <a:ext cx="1369198" cy="184666"/>
                  </a:xfrm>
                  <a:prstGeom prst="rect">
                    <a:avLst/>
                  </a:prstGeom>
                  <a:solidFill>
                    <a:schemeClr val="accent2"/>
                  </a:solidFill>
                  <a:effectLst>
                    <a:outerShdw blurRad="63500" sx="102000" sy="102000" algn="ctr" rotWithShape="0">
                      <a:prstClr val="black">
                        <a:alpha val="40000"/>
                      </a:prstClr>
                    </a:outerShdw>
                  </a:effectLst>
                </p:spPr>
                <p:txBody>
                  <a:bodyPr wrap="square" lIns="0" tIns="0" rIns="0" bIns="0" rtlCol="0">
                    <a:spAutoFit/>
                  </a:bodyPr>
                  <a:lstStyle>
                    <a:defPPr>
                      <a:defRPr lang="en-US"/>
                    </a:defPPr>
                    <a:lvl1pPr>
                      <a:defRPr b="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sz="1200" b="0" i="1" smtClean="0">
                              <a:latin typeface="Cambria Math" panose="02040503050406030204" pitchFamily="18" charset="0"/>
                            </a:rPr>
                            <m:t>2≤</m:t>
                          </m:r>
                          <m:r>
                            <a:rPr lang="en-US" sz="1200" b="0" i="1" smtClean="0">
                              <a:latin typeface="Cambria Math" panose="02040503050406030204" pitchFamily="18" charset="0"/>
                            </a:rPr>
                            <m:t>𝐻</m:t>
                          </m:r>
                          <m:r>
                            <a:rPr lang="en-US" sz="1200" b="0" i="1" smtClean="0">
                              <a:latin typeface="Cambria Math" panose="02040503050406030204" pitchFamily="18" charset="0"/>
                            </a:rPr>
                            <m:t>/</m:t>
                          </m:r>
                          <m:r>
                            <a:rPr lang="en-US" sz="1200" b="0" i="1" smtClean="0">
                              <a:latin typeface="Cambria Math" panose="02040503050406030204" pitchFamily="18" charset="0"/>
                            </a:rPr>
                            <m:t>𝑊</m:t>
                          </m:r>
                          <m:r>
                            <a:rPr lang="en-US" sz="1200" b="0" i="1" smtClean="0">
                              <a:latin typeface="Cambria Math" panose="02040503050406030204" pitchFamily="18" charset="0"/>
                            </a:rPr>
                            <m:t>≤10</m:t>
                          </m:r>
                        </m:oMath>
                      </m:oMathPara>
                    </a14:m>
                    <a:endParaRPr lang="en-US" sz="1200"/>
                  </a:p>
                </p:txBody>
              </p:sp>
            </mc:Choice>
            <mc:Fallback xmlns="">
              <p:sp>
                <p:nvSpPr>
                  <p:cNvPr id="47" name="TextBox 46">
                    <a:extLst>
                      <a:ext uri="{FF2B5EF4-FFF2-40B4-BE49-F238E27FC236}">
                        <a16:creationId xmlns:a16="http://schemas.microsoft.com/office/drawing/2014/main" id="{85739C9D-9468-4C02-8FFB-8A3D5718F231}"/>
                      </a:ext>
                    </a:extLst>
                  </p:cNvPr>
                  <p:cNvSpPr txBox="1">
                    <a:spLocks noRot="1" noChangeAspect="1" noMove="1" noResize="1" noEditPoints="1" noAdjustHandles="1" noChangeArrowheads="1" noChangeShapeType="1" noTextEdit="1"/>
                  </p:cNvSpPr>
                  <p:nvPr/>
                </p:nvSpPr>
                <p:spPr>
                  <a:xfrm>
                    <a:off x="5055370" y="3293605"/>
                    <a:ext cx="1369198" cy="184666"/>
                  </a:xfrm>
                  <a:prstGeom prst="rect">
                    <a:avLst/>
                  </a:prstGeom>
                  <a:blipFill>
                    <a:blip r:embed="rId17"/>
                    <a:stretch>
                      <a:fillRect/>
                    </a:stretch>
                  </a:blipFill>
                  <a:effectLst>
                    <a:outerShdw blurRad="63500" sx="102000" sy="102000" algn="ctr" rotWithShape="0">
                      <a:prstClr val="black">
                        <a:alpha val="40000"/>
                      </a:prstClr>
                    </a:outerShdw>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8" name="TextBox 47">
                    <a:extLst>
                      <a:ext uri="{FF2B5EF4-FFF2-40B4-BE49-F238E27FC236}">
                        <a16:creationId xmlns:a16="http://schemas.microsoft.com/office/drawing/2014/main" id="{375695E0-914E-4D5B-914B-6AC557B8FAA3}"/>
                      </a:ext>
                    </a:extLst>
                  </p:cNvPr>
                  <p:cNvSpPr txBox="1"/>
                  <p:nvPr/>
                </p:nvSpPr>
                <p:spPr>
                  <a:xfrm>
                    <a:off x="4603544" y="3602135"/>
                    <a:ext cx="2278224" cy="184666"/>
                  </a:xfrm>
                  <a:prstGeom prst="rect">
                    <a:avLst/>
                  </a:prstGeom>
                  <a:solidFill>
                    <a:schemeClr val="accent2"/>
                  </a:solidFill>
                  <a:effectLst>
                    <a:outerShdw blurRad="63500" sx="102000" sy="102000" algn="ctr" rotWithShape="0">
                      <a:prstClr val="black">
                        <a:alpha val="40000"/>
                      </a:prstClr>
                    </a:outerShdw>
                  </a:effectLst>
                </p:spPr>
                <p:txBody>
                  <a:bodyPr wrap="square" lIns="0" tIns="0" rIns="0" bIns="0" rtlCol="0">
                    <a:spAutoFit/>
                  </a:bodyPr>
                  <a:lstStyle>
                    <a:defPPr>
                      <a:defRPr lang="en-US"/>
                    </a:defPPr>
                    <a:lvl1pPr>
                      <a:defRPr b="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sz="1200" smtClean="0">
                              <a:latin typeface="Cambria Math" panose="02040503050406030204" pitchFamily="18" charset="0"/>
                            </a:rPr>
                            <m:t>3</m:t>
                          </m:r>
                          <m:r>
                            <a:rPr lang="en-US" sz="1200" b="0" i="1" smtClean="0">
                              <a:latin typeface="Cambria Math" panose="02040503050406030204" pitchFamily="18" charset="0"/>
                            </a:rPr>
                            <m:t>000</m:t>
                          </m:r>
                          <m:r>
                            <a:rPr lang="en-US" sz="1200">
                              <a:latin typeface="Cambria Math" panose="02040503050406030204" pitchFamily="18" charset="0"/>
                            </a:rPr>
                            <m:t>≤</m:t>
                          </m:r>
                          <m:r>
                            <a:rPr lang="en-US" sz="1200">
                              <a:latin typeface="Cambria Math" panose="02040503050406030204" pitchFamily="18" charset="0"/>
                            </a:rPr>
                            <m:t>𝑅</m:t>
                          </m:r>
                          <m:sSub>
                            <m:sSubPr>
                              <m:ctrlPr>
                                <a:rPr lang="en-US" sz="1200" i="1">
                                  <a:latin typeface="Cambria Math" panose="02040503050406030204" pitchFamily="18" charset="0"/>
                                </a:rPr>
                              </m:ctrlPr>
                            </m:sSubPr>
                            <m:e>
                              <m:r>
                                <a:rPr lang="en-US" sz="1200">
                                  <a:latin typeface="Cambria Math" panose="02040503050406030204" pitchFamily="18" charset="0"/>
                                </a:rPr>
                                <m:t>𝑒</m:t>
                              </m:r>
                            </m:e>
                            <m:sub>
                              <m:r>
                                <a:rPr lang="en-US" sz="1200" b="0" i="1" smtClean="0">
                                  <a:latin typeface="Cambria Math" panose="02040503050406030204" pitchFamily="18" charset="0"/>
                                </a:rPr>
                                <m:t> </m:t>
                              </m:r>
                            </m:sub>
                          </m:sSub>
                          <m:r>
                            <a:rPr lang="en-US" sz="1200">
                              <a:latin typeface="Cambria Math" panose="02040503050406030204" pitchFamily="18" charset="0"/>
                            </a:rPr>
                            <m:t>≤</m:t>
                          </m:r>
                          <m:r>
                            <a:rPr lang="en-US" sz="1200" b="0" i="1" smtClean="0">
                              <a:latin typeface="Cambria Math" panose="02040503050406030204" pitchFamily="18" charset="0"/>
                            </a:rPr>
                            <m:t>90,000</m:t>
                          </m:r>
                        </m:oMath>
                      </m:oMathPara>
                    </a14:m>
                    <a:endParaRPr lang="en-US" sz="1200"/>
                  </a:p>
                </p:txBody>
              </p:sp>
            </mc:Choice>
            <mc:Fallback xmlns="">
              <p:sp>
                <p:nvSpPr>
                  <p:cNvPr id="48" name="TextBox 47">
                    <a:extLst>
                      <a:ext uri="{FF2B5EF4-FFF2-40B4-BE49-F238E27FC236}">
                        <a16:creationId xmlns:a16="http://schemas.microsoft.com/office/drawing/2014/main" id="{375695E0-914E-4D5B-914B-6AC557B8FAA3}"/>
                      </a:ext>
                    </a:extLst>
                  </p:cNvPr>
                  <p:cNvSpPr txBox="1">
                    <a:spLocks noRot="1" noChangeAspect="1" noMove="1" noResize="1" noEditPoints="1" noAdjustHandles="1" noChangeArrowheads="1" noChangeShapeType="1" noTextEdit="1"/>
                  </p:cNvSpPr>
                  <p:nvPr/>
                </p:nvSpPr>
                <p:spPr>
                  <a:xfrm>
                    <a:off x="4603544" y="3602135"/>
                    <a:ext cx="2278224" cy="184666"/>
                  </a:xfrm>
                  <a:prstGeom prst="rect">
                    <a:avLst/>
                  </a:prstGeom>
                  <a:blipFill>
                    <a:blip r:embed="rId18"/>
                    <a:stretch>
                      <a:fillRect/>
                    </a:stretch>
                  </a:blipFill>
                  <a:effectLst>
                    <a:outerShdw blurRad="63500" sx="102000" sy="102000" algn="ctr" rotWithShape="0">
                      <a:prstClr val="black">
                        <a:alpha val="40000"/>
                      </a:prstClr>
                    </a:outerShdw>
                  </a:effectLst>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46" name="TextBox 45">
                  <a:extLst>
                    <a:ext uri="{FF2B5EF4-FFF2-40B4-BE49-F238E27FC236}">
                      <a16:creationId xmlns:a16="http://schemas.microsoft.com/office/drawing/2014/main" id="{49640A6B-CAF7-4EC9-9FED-45B8E02A72CB}"/>
                    </a:ext>
                  </a:extLst>
                </p:cNvPr>
                <p:cNvSpPr txBox="1"/>
                <p:nvPr/>
              </p:nvSpPr>
              <p:spPr>
                <a:xfrm>
                  <a:off x="5044739" y="4871642"/>
                  <a:ext cx="1794868" cy="184666"/>
                </a:xfrm>
                <a:prstGeom prst="rect">
                  <a:avLst/>
                </a:prstGeom>
                <a:solidFill>
                  <a:schemeClr val="accent2"/>
                </a:solidFill>
                <a:effectLst>
                  <a:outerShdw blurRad="63500" sx="102000" sy="102000" algn="ctr" rotWithShape="0">
                    <a:prstClr val="black">
                      <a:alpha val="40000"/>
                    </a:prstClr>
                  </a:outerShdw>
                </a:effectLst>
              </p:spPr>
              <p:txBody>
                <a:bodyPr wrap="square" lIns="0" tIns="0" rIns="0" bIns="0" rtlCol="0">
                  <a:spAutoFit/>
                </a:bodyPr>
                <a:lstStyle>
                  <a:defPPr>
                    <a:defRPr lang="en-US"/>
                  </a:defPPr>
                  <a:lvl1pPr>
                    <a:defRPr b="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sz="1200" b="0" i="1" smtClean="0">
                            <a:latin typeface="Cambria Math" panose="02040503050406030204" pitchFamily="18" charset="0"/>
                          </a:rPr>
                          <m:t>0.025≤</m:t>
                        </m:r>
                        <m:sSub>
                          <m:sSubPr>
                            <m:ctrlPr>
                              <a:rPr lang="en-US" sz="1200" b="0" i="1" smtClean="0">
                                <a:latin typeface="Cambria Math" panose="02040503050406030204" pitchFamily="18" charset="0"/>
                              </a:rPr>
                            </m:ctrlPr>
                          </m:sSubPr>
                          <m:e>
                            <m:r>
                              <a:rPr lang="en-US" sz="1200" b="0" i="1" smtClean="0">
                                <a:latin typeface="Cambria Math" panose="02040503050406030204" pitchFamily="18" charset="0"/>
                              </a:rPr>
                              <m:t>𝐴</m:t>
                            </m:r>
                          </m:e>
                          <m:sub>
                            <m:r>
                              <a:rPr lang="en-US" sz="1200" b="0" i="1" smtClean="0">
                                <a:latin typeface="Cambria Math" panose="02040503050406030204" pitchFamily="18" charset="0"/>
                              </a:rPr>
                              <m:t>𝑟</m:t>
                            </m:r>
                          </m:sub>
                        </m:sSub>
                        <m:r>
                          <a:rPr lang="en-US" sz="1200" b="0" i="1" smtClean="0">
                            <a:latin typeface="Cambria Math" panose="02040503050406030204" pitchFamily="18" charset="0"/>
                          </a:rPr>
                          <m:t>≤0.125</m:t>
                        </m:r>
                      </m:oMath>
                    </m:oMathPara>
                  </a14:m>
                  <a:endParaRPr lang="en-US" sz="1200"/>
                </a:p>
              </p:txBody>
            </p:sp>
          </mc:Choice>
          <mc:Fallback xmlns="">
            <p:sp>
              <p:nvSpPr>
                <p:cNvPr id="46" name="TextBox 45">
                  <a:extLst>
                    <a:ext uri="{FF2B5EF4-FFF2-40B4-BE49-F238E27FC236}">
                      <a16:creationId xmlns:a16="http://schemas.microsoft.com/office/drawing/2014/main" id="{49640A6B-CAF7-4EC9-9FED-45B8E02A72CB}"/>
                    </a:ext>
                  </a:extLst>
                </p:cNvPr>
                <p:cNvSpPr txBox="1">
                  <a:spLocks noRot="1" noChangeAspect="1" noMove="1" noResize="1" noEditPoints="1" noAdjustHandles="1" noChangeArrowheads="1" noChangeShapeType="1" noTextEdit="1"/>
                </p:cNvSpPr>
                <p:nvPr/>
              </p:nvSpPr>
              <p:spPr>
                <a:xfrm>
                  <a:off x="5044739" y="4871642"/>
                  <a:ext cx="1794868" cy="184666"/>
                </a:xfrm>
                <a:prstGeom prst="rect">
                  <a:avLst/>
                </a:prstGeom>
                <a:blipFill>
                  <a:blip r:embed="rId19"/>
                  <a:stretch>
                    <a:fillRect/>
                  </a:stretch>
                </a:blipFill>
                <a:effectLst>
                  <a:outerShdw blurRad="63500" sx="102000" sy="102000" algn="ctr" rotWithShape="0">
                    <a:prstClr val="black">
                      <a:alpha val="40000"/>
                    </a:prstClr>
                  </a:outerShdw>
                </a:effectLst>
              </p:spPr>
              <p:txBody>
                <a:bodyPr/>
                <a:lstStyle/>
                <a:p>
                  <a:r>
                    <a:rPr lang="en-US">
                      <a:noFill/>
                    </a:rPr>
                    <a:t> </a:t>
                  </a:r>
                </a:p>
              </p:txBody>
            </p:sp>
          </mc:Fallback>
        </mc:AlternateContent>
      </p:grpSp>
      <p:sp>
        <p:nvSpPr>
          <p:cNvPr id="49" name="TextBox 48">
            <a:extLst>
              <a:ext uri="{FF2B5EF4-FFF2-40B4-BE49-F238E27FC236}">
                <a16:creationId xmlns:a16="http://schemas.microsoft.com/office/drawing/2014/main" id="{39E981AF-6009-4ED9-B622-4D1E5C04A0FA}"/>
              </a:ext>
            </a:extLst>
          </p:cNvPr>
          <p:cNvSpPr txBox="1"/>
          <p:nvPr/>
        </p:nvSpPr>
        <p:spPr>
          <a:xfrm>
            <a:off x="10546447" y="1639386"/>
            <a:ext cx="939615" cy="307777"/>
          </a:xfrm>
          <a:prstGeom prst="rect">
            <a:avLst/>
          </a:prstGeom>
          <a:noFill/>
        </p:spPr>
        <p:txBody>
          <a:bodyPr wrap="square" rtlCol="0">
            <a:spAutoFit/>
          </a:bodyPr>
          <a:lstStyle/>
          <a:p>
            <a:pPr algn="ctr"/>
            <a:r>
              <a:rPr lang="en-US" sz="1400"/>
              <a:t>Valid for</a:t>
            </a:r>
          </a:p>
        </p:txBody>
      </p:sp>
      <mc:AlternateContent xmlns:mc="http://schemas.openxmlformats.org/markup-compatibility/2006" xmlns:a14="http://schemas.microsoft.com/office/drawing/2010/main">
        <mc:Choice Requires="a14">
          <p:sp>
            <p:nvSpPr>
              <p:cNvPr id="51" name="TextBox 50">
                <a:extLst>
                  <a:ext uri="{FF2B5EF4-FFF2-40B4-BE49-F238E27FC236}">
                    <a16:creationId xmlns:a16="http://schemas.microsoft.com/office/drawing/2014/main" id="{E513D907-222D-4769-9F10-B941EA7B0242}"/>
                  </a:ext>
                </a:extLst>
              </p:cNvPr>
              <p:cNvSpPr txBox="1"/>
              <p:nvPr/>
            </p:nvSpPr>
            <p:spPr>
              <a:xfrm>
                <a:off x="7438099" y="3999106"/>
                <a:ext cx="2951449" cy="603178"/>
              </a:xfrm>
              <a:prstGeom prst="rect">
                <a:avLst/>
              </a:prstGeom>
              <a:solidFill>
                <a:schemeClr val="accent2"/>
              </a:solidFill>
              <a:effectLst>
                <a:outerShdw blurRad="63500" sx="102000" sy="102000" algn="ctr" rotWithShape="0">
                  <a:prstClr val="black">
                    <a:alpha val="40000"/>
                  </a:prstClr>
                </a:outerShdw>
              </a:effectLst>
            </p:spPr>
            <p:txBody>
              <a:bodyPr wrap="none" lIns="0" tIns="0" rIns="0" bIns="0" rtlCol="0">
                <a:spAutoFit/>
              </a:bodyPr>
              <a:lstStyle>
                <a:defPPr>
                  <a:defRPr lang="en-US"/>
                </a:defPPr>
                <a:lvl1pPr>
                  <a:defRPr b="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f>
                        <m:fPr>
                          <m:ctrlPr>
                            <a:rPr lang="en-US" sz="1400" b="0" i="1" smtClean="0">
                              <a:latin typeface="Cambria Math" panose="02040503050406030204" pitchFamily="18" charset="0"/>
                            </a:rPr>
                          </m:ctrlPr>
                        </m:fPr>
                        <m:num>
                          <m:acc>
                            <m:accPr>
                              <m:chr m:val="̅"/>
                              <m:ctrlPr>
                                <a:rPr lang="en-US" sz="1400" b="0" i="1" smtClean="0">
                                  <a:latin typeface="Cambria Math" panose="02040503050406030204" pitchFamily="18" charset="0"/>
                                </a:rPr>
                              </m:ctrlPr>
                            </m:accPr>
                            <m:e>
                              <m:r>
                                <a:rPr lang="en-US" sz="1400" b="0" i="1" smtClean="0">
                                  <a:latin typeface="Cambria Math" panose="02040503050406030204" pitchFamily="18" charset="0"/>
                                </a:rPr>
                                <m:t>𝑁𝑢</m:t>
                              </m:r>
                            </m:e>
                          </m:acc>
                        </m:num>
                        <m:den>
                          <m:sSup>
                            <m:sSupPr>
                              <m:ctrlPr>
                                <a:rPr lang="en-US" sz="1400" b="0" i="1" smtClean="0">
                                  <a:latin typeface="Cambria Math" panose="02040503050406030204" pitchFamily="18" charset="0"/>
                                </a:rPr>
                              </m:ctrlPr>
                            </m:sSupPr>
                            <m:e>
                              <m:r>
                                <a:rPr lang="en-US" sz="1400" b="0" i="1" smtClean="0">
                                  <a:latin typeface="Cambria Math" panose="02040503050406030204" pitchFamily="18" charset="0"/>
                                </a:rPr>
                                <m:t>𝑃𝑟</m:t>
                              </m:r>
                            </m:e>
                            <m:sup>
                              <m:r>
                                <a:rPr lang="en-US" sz="1400" b="0" i="1" smtClean="0">
                                  <a:latin typeface="Cambria Math" panose="02040503050406030204" pitchFamily="18" charset="0"/>
                                </a:rPr>
                                <m:t>0.42</m:t>
                              </m:r>
                            </m:sup>
                          </m:sSup>
                        </m:den>
                      </m:f>
                      <m:r>
                        <a:rPr lang="en-US" sz="1400">
                          <a:latin typeface="Cambria Math" panose="02040503050406030204" pitchFamily="18" charset="0"/>
                        </a:rPr>
                        <m:t>=</m:t>
                      </m:r>
                      <m:f>
                        <m:fPr>
                          <m:ctrlPr>
                            <a:rPr lang="en-US" sz="1400" b="0" i="1" smtClean="0">
                              <a:latin typeface="Cambria Math" panose="02040503050406030204" pitchFamily="18" charset="0"/>
                            </a:rPr>
                          </m:ctrlPr>
                        </m:fPr>
                        <m:num>
                          <m:r>
                            <a:rPr lang="en-US" sz="1400" b="0" i="1" smtClean="0">
                              <a:latin typeface="Cambria Math" panose="02040503050406030204" pitchFamily="18" charset="0"/>
                            </a:rPr>
                            <m:t>2</m:t>
                          </m:r>
                        </m:num>
                        <m:den>
                          <m:r>
                            <a:rPr lang="en-US" sz="1400" b="0" i="1" smtClean="0">
                              <a:latin typeface="Cambria Math" panose="02040503050406030204" pitchFamily="18" charset="0"/>
                            </a:rPr>
                            <m:t>3</m:t>
                          </m:r>
                        </m:den>
                      </m:f>
                      <m:sSubSup>
                        <m:sSubSupPr>
                          <m:ctrlPr>
                            <a:rPr lang="en-US" sz="1400" b="0" i="1" smtClean="0">
                              <a:latin typeface="Cambria Math" panose="02040503050406030204" pitchFamily="18" charset="0"/>
                            </a:rPr>
                          </m:ctrlPr>
                        </m:sSubSupPr>
                        <m:e>
                          <m:r>
                            <a:rPr lang="en-US" sz="1400" b="0" i="1" smtClean="0">
                              <a:latin typeface="Cambria Math" panose="02040503050406030204" pitchFamily="18" charset="0"/>
                            </a:rPr>
                            <m:t>𝐴</m:t>
                          </m:r>
                        </m:e>
                        <m:sub>
                          <m:r>
                            <a:rPr lang="en-US" sz="1400" b="0" i="1" smtClean="0">
                              <a:latin typeface="Cambria Math" panose="02040503050406030204" pitchFamily="18" charset="0"/>
                            </a:rPr>
                            <m:t>𝑟</m:t>
                          </m:r>
                          <m:r>
                            <a:rPr lang="en-US" sz="1400" b="0" i="1" smtClean="0">
                              <a:latin typeface="Cambria Math" panose="02040503050406030204" pitchFamily="18" charset="0"/>
                            </a:rPr>
                            <m:t>,</m:t>
                          </m:r>
                          <m:r>
                            <a:rPr lang="en-US" sz="1400" b="0" i="1" smtClean="0">
                              <a:latin typeface="Cambria Math" panose="02040503050406030204" pitchFamily="18" charset="0"/>
                            </a:rPr>
                            <m:t>𝑜</m:t>
                          </m:r>
                        </m:sub>
                        <m:sup>
                          <m:f>
                            <m:fPr>
                              <m:ctrlPr>
                                <a:rPr lang="en-US" sz="1400" b="0" i="1" smtClean="0">
                                  <a:latin typeface="Cambria Math" panose="02040503050406030204" pitchFamily="18" charset="0"/>
                                </a:rPr>
                              </m:ctrlPr>
                            </m:fPr>
                            <m:num>
                              <m:r>
                                <a:rPr lang="en-US" sz="1400" b="0" i="1" smtClean="0">
                                  <a:latin typeface="Cambria Math" panose="02040503050406030204" pitchFamily="18" charset="0"/>
                                </a:rPr>
                                <m:t>3</m:t>
                              </m:r>
                            </m:num>
                            <m:den>
                              <m:r>
                                <a:rPr lang="en-US" sz="1400" b="0" i="1" smtClean="0">
                                  <a:latin typeface="Cambria Math" panose="02040503050406030204" pitchFamily="18" charset="0"/>
                                </a:rPr>
                                <m:t>4</m:t>
                              </m:r>
                            </m:den>
                          </m:f>
                        </m:sup>
                      </m:sSubSup>
                      <m:sSup>
                        <m:sSupPr>
                          <m:ctrlPr>
                            <a:rPr lang="en-US" sz="1400" b="0" i="1" smtClean="0">
                              <a:latin typeface="Cambria Math" panose="02040503050406030204" pitchFamily="18" charset="0"/>
                            </a:rPr>
                          </m:ctrlPr>
                        </m:sSupPr>
                        <m:e>
                          <m:d>
                            <m:dPr>
                              <m:ctrlPr>
                                <a:rPr lang="en-US" sz="1400" b="0" i="1" smtClean="0">
                                  <a:latin typeface="Cambria Math" panose="02040503050406030204" pitchFamily="18" charset="0"/>
                                </a:rPr>
                              </m:ctrlPr>
                            </m:dPr>
                            <m:e>
                              <m:f>
                                <m:fPr>
                                  <m:ctrlPr>
                                    <a:rPr lang="en-US" sz="1400" b="0" i="1" smtClean="0">
                                      <a:latin typeface="Cambria Math" panose="02040503050406030204" pitchFamily="18" charset="0"/>
                                    </a:rPr>
                                  </m:ctrlPr>
                                </m:fPr>
                                <m:num>
                                  <m:r>
                                    <a:rPr lang="en-US" sz="1400" b="0" i="1" smtClean="0">
                                      <a:latin typeface="Cambria Math" panose="02040503050406030204" pitchFamily="18" charset="0"/>
                                    </a:rPr>
                                    <m:t>2</m:t>
                                  </m:r>
                                  <m:r>
                                    <a:rPr lang="en-US" sz="1400" b="0" i="1" smtClean="0">
                                      <a:latin typeface="Cambria Math" panose="02040503050406030204" pitchFamily="18" charset="0"/>
                                    </a:rPr>
                                    <m:t>𝑅𝑒</m:t>
                                  </m:r>
                                </m:num>
                                <m:den>
                                  <m:sSub>
                                    <m:sSubPr>
                                      <m:ctrlPr>
                                        <a:rPr lang="en-US" sz="1400" b="0" i="1" smtClean="0">
                                          <a:latin typeface="Cambria Math" panose="02040503050406030204" pitchFamily="18" charset="0"/>
                                        </a:rPr>
                                      </m:ctrlPr>
                                    </m:sSubPr>
                                    <m:e>
                                      <m:r>
                                        <a:rPr lang="en-US" sz="1400" b="0" i="1" smtClean="0">
                                          <a:latin typeface="Cambria Math" panose="02040503050406030204" pitchFamily="18" charset="0"/>
                                        </a:rPr>
                                        <m:t>𝐴</m:t>
                                      </m:r>
                                    </m:e>
                                    <m:sub>
                                      <m:r>
                                        <a:rPr lang="en-US" sz="1400" b="0" i="1" smtClean="0">
                                          <a:latin typeface="Cambria Math" panose="02040503050406030204" pitchFamily="18" charset="0"/>
                                        </a:rPr>
                                        <m:t>𝑟</m:t>
                                      </m:r>
                                    </m:sub>
                                  </m:sSub>
                                  <m:r>
                                    <a:rPr lang="en-US" sz="1400" b="0" i="1" smtClean="0">
                                      <a:latin typeface="Cambria Math" panose="02040503050406030204" pitchFamily="18" charset="0"/>
                                    </a:rPr>
                                    <m:t>/</m:t>
                                  </m:r>
                                  <m:sSub>
                                    <m:sSubPr>
                                      <m:ctrlPr>
                                        <a:rPr lang="en-US" sz="1400" b="0" i="1" smtClean="0">
                                          <a:latin typeface="Cambria Math" panose="02040503050406030204" pitchFamily="18" charset="0"/>
                                        </a:rPr>
                                      </m:ctrlPr>
                                    </m:sSubPr>
                                    <m:e>
                                      <m:r>
                                        <a:rPr lang="en-US" sz="1400" b="0" i="1" smtClean="0">
                                          <a:latin typeface="Cambria Math" panose="02040503050406030204" pitchFamily="18" charset="0"/>
                                        </a:rPr>
                                        <m:t>𝐴</m:t>
                                      </m:r>
                                    </m:e>
                                    <m:sub>
                                      <m:r>
                                        <a:rPr lang="en-US" sz="1400" b="0" i="1" smtClean="0">
                                          <a:latin typeface="Cambria Math" panose="02040503050406030204" pitchFamily="18" charset="0"/>
                                        </a:rPr>
                                        <m:t>𝑟</m:t>
                                      </m:r>
                                      <m:r>
                                        <a:rPr lang="en-US" sz="1400" b="0" i="1" smtClean="0">
                                          <a:latin typeface="Cambria Math" panose="02040503050406030204" pitchFamily="18" charset="0"/>
                                        </a:rPr>
                                        <m:t>,</m:t>
                                      </m:r>
                                      <m:r>
                                        <a:rPr lang="en-US" sz="1400" b="0" i="1" smtClean="0">
                                          <a:latin typeface="Cambria Math" panose="02040503050406030204" pitchFamily="18" charset="0"/>
                                        </a:rPr>
                                        <m:t>𝑜</m:t>
                                      </m:r>
                                    </m:sub>
                                  </m:sSub>
                                  <m:r>
                                    <a:rPr lang="en-US" sz="1400" b="0" i="1" smtClean="0">
                                      <a:latin typeface="Cambria Math" panose="02040503050406030204" pitchFamily="18" charset="0"/>
                                    </a:rPr>
                                    <m:t> +</m:t>
                                  </m:r>
                                  <m:sSub>
                                    <m:sSubPr>
                                      <m:ctrlPr>
                                        <a:rPr lang="en-US" sz="1400" b="0" i="1" smtClean="0">
                                          <a:latin typeface="Cambria Math" panose="02040503050406030204" pitchFamily="18" charset="0"/>
                                        </a:rPr>
                                      </m:ctrlPr>
                                    </m:sSubPr>
                                    <m:e>
                                      <m:r>
                                        <a:rPr lang="en-US" sz="1400" smtClean="0">
                                          <a:latin typeface="Cambria Math" panose="02040503050406030204" pitchFamily="18" charset="0"/>
                                        </a:rPr>
                                        <m:t>𝐴</m:t>
                                      </m:r>
                                    </m:e>
                                    <m:sub>
                                      <m:r>
                                        <a:rPr lang="en-US" sz="1400">
                                          <a:latin typeface="Cambria Math" panose="02040503050406030204" pitchFamily="18" charset="0"/>
                                        </a:rPr>
                                        <m:t>𝑟</m:t>
                                      </m:r>
                                      <m:r>
                                        <a:rPr lang="en-US" sz="1400" b="0" i="1" smtClean="0">
                                          <a:latin typeface="Cambria Math" panose="02040503050406030204" pitchFamily="18" charset="0"/>
                                        </a:rPr>
                                        <m:t>,</m:t>
                                      </m:r>
                                      <m:r>
                                        <a:rPr lang="en-US" sz="1400" b="0" i="1" smtClean="0">
                                          <a:latin typeface="Cambria Math" panose="02040503050406030204" pitchFamily="18" charset="0"/>
                                        </a:rPr>
                                        <m:t>𝑜</m:t>
                                      </m:r>
                                    </m:sub>
                                  </m:sSub>
                                  <m:r>
                                    <a:rPr lang="en-US" sz="1400" b="0" i="1" smtClean="0">
                                      <a:latin typeface="Cambria Math" panose="02040503050406030204" pitchFamily="18" charset="0"/>
                                    </a:rPr>
                                    <m:t>/</m:t>
                                  </m:r>
                                  <m:sSub>
                                    <m:sSubPr>
                                      <m:ctrlPr>
                                        <a:rPr lang="en-US" sz="1400" b="0" i="1" smtClean="0">
                                          <a:latin typeface="Cambria Math" panose="02040503050406030204" pitchFamily="18" charset="0"/>
                                        </a:rPr>
                                      </m:ctrlPr>
                                    </m:sSubPr>
                                    <m:e>
                                      <m:r>
                                        <a:rPr lang="en-US" sz="1400">
                                          <a:latin typeface="Cambria Math" panose="02040503050406030204" pitchFamily="18" charset="0"/>
                                        </a:rPr>
                                        <m:t>𝐴</m:t>
                                      </m:r>
                                    </m:e>
                                    <m:sub>
                                      <m:r>
                                        <a:rPr lang="en-US" sz="1400">
                                          <a:latin typeface="Cambria Math" panose="02040503050406030204" pitchFamily="18" charset="0"/>
                                        </a:rPr>
                                        <m:t>𝑟</m:t>
                                      </m:r>
                                    </m:sub>
                                  </m:sSub>
                                  <m:r>
                                    <a:rPr lang="en-US" sz="1400" i="1">
                                      <a:latin typeface="Cambria Math" panose="02040503050406030204" pitchFamily="18" charset="0"/>
                                    </a:rPr>
                                    <m:t> </m:t>
                                  </m:r>
                                </m:den>
                              </m:f>
                            </m:e>
                          </m:d>
                        </m:e>
                        <m:sup>
                          <m:f>
                            <m:fPr>
                              <m:ctrlPr>
                                <a:rPr lang="en-US" sz="1400" b="0" i="1" smtClean="0">
                                  <a:latin typeface="Cambria Math" panose="02040503050406030204" pitchFamily="18" charset="0"/>
                                </a:rPr>
                              </m:ctrlPr>
                            </m:fPr>
                            <m:num>
                              <m:r>
                                <a:rPr lang="en-US" sz="1400" b="0" i="1" smtClean="0">
                                  <a:latin typeface="Cambria Math" panose="02040503050406030204" pitchFamily="18" charset="0"/>
                                </a:rPr>
                                <m:t>2</m:t>
                              </m:r>
                            </m:num>
                            <m:den>
                              <m:r>
                                <a:rPr lang="en-US" sz="1400" b="0" i="1" smtClean="0">
                                  <a:latin typeface="Cambria Math" panose="02040503050406030204" pitchFamily="18" charset="0"/>
                                </a:rPr>
                                <m:t>3</m:t>
                              </m:r>
                            </m:den>
                          </m:f>
                        </m:sup>
                      </m:sSup>
                    </m:oMath>
                  </m:oMathPara>
                </a14:m>
                <a:endParaRPr lang="en-US" sz="1400" dirty="0"/>
              </a:p>
            </p:txBody>
          </p:sp>
        </mc:Choice>
        <mc:Fallback xmlns="">
          <p:sp>
            <p:nvSpPr>
              <p:cNvPr id="51" name="TextBox 50">
                <a:extLst>
                  <a:ext uri="{FF2B5EF4-FFF2-40B4-BE49-F238E27FC236}">
                    <a16:creationId xmlns:a16="http://schemas.microsoft.com/office/drawing/2014/main" id="{E513D907-222D-4769-9F10-B941EA7B0242}"/>
                  </a:ext>
                </a:extLst>
              </p:cNvPr>
              <p:cNvSpPr txBox="1">
                <a:spLocks noRot="1" noChangeAspect="1" noMove="1" noResize="1" noEditPoints="1" noAdjustHandles="1" noChangeArrowheads="1" noChangeShapeType="1" noTextEdit="1"/>
              </p:cNvSpPr>
              <p:nvPr/>
            </p:nvSpPr>
            <p:spPr>
              <a:xfrm>
                <a:off x="7438099" y="3999106"/>
                <a:ext cx="2951449" cy="603178"/>
              </a:xfrm>
              <a:prstGeom prst="rect">
                <a:avLst/>
              </a:prstGeom>
              <a:blipFill>
                <a:blip r:embed="rId20"/>
                <a:stretch>
                  <a:fillRect/>
                </a:stretch>
              </a:blipFill>
              <a:effectLst>
                <a:outerShdw blurRad="63500" sx="102000" sy="102000" algn="ctr" rotWithShape="0">
                  <a:prstClr val="black">
                    <a:alpha val="40000"/>
                  </a:prstClr>
                </a:outerShdw>
              </a:effectLst>
            </p:spPr>
            <p:txBody>
              <a:bodyPr/>
              <a:lstStyle/>
              <a:p>
                <a:r>
                  <a:rPr lang="en-US">
                    <a:noFill/>
                  </a:rPr>
                  <a:t> </a:t>
                </a:r>
              </a:p>
            </p:txBody>
          </p:sp>
        </mc:Fallback>
      </mc:AlternateContent>
      <p:sp>
        <p:nvSpPr>
          <p:cNvPr id="53" name="TextBox 52">
            <a:extLst>
              <a:ext uri="{FF2B5EF4-FFF2-40B4-BE49-F238E27FC236}">
                <a16:creationId xmlns:a16="http://schemas.microsoft.com/office/drawing/2014/main" id="{7D9D62E0-E1D5-4F89-A7FD-6E6DE3F92AAA}"/>
              </a:ext>
            </a:extLst>
          </p:cNvPr>
          <p:cNvSpPr txBox="1"/>
          <p:nvPr/>
        </p:nvSpPr>
        <p:spPr>
          <a:xfrm>
            <a:off x="6261094" y="5235787"/>
            <a:ext cx="939615" cy="307777"/>
          </a:xfrm>
          <a:prstGeom prst="rect">
            <a:avLst/>
          </a:prstGeom>
          <a:noFill/>
        </p:spPr>
        <p:txBody>
          <a:bodyPr wrap="square" rtlCol="0">
            <a:spAutoFit/>
          </a:bodyPr>
          <a:lstStyle/>
          <a:p>
            <a:pPr algn="ctr"/>
            <a:r>
              <a:rPr lang="en-US" sz="1400"/>
              <a:t>where</a:t>
            </a:r>
          </a:p>
        </p:txBody>
      </p:sp>
      <mc:AlternateContent xmlns:mc="http://schemas.openxmlformats.org/markup-compatibility/2006" xmlns:a14="http://schemas.microsoft.com/office/drawing/2010/main">
        <mc:Choice Requires="a14">
          <p:sp>
            <p:nvSpPr>
              <p:cNvPr id="55" name="TextBox 54">
                <a:extLst>
                  <a:ext uri="{FF2B5EF4-FFF2-40B4-BE49-F238E27FC236}">
                    <a16:creationId xmlns:a16="http://schemas.microsoft.com/office/drawing/2014/main" id="{C49319C3-BD53-4668-8847-B25A2164D8BA}"/>
                  </a:ext>
                </a:extLst>
              </p:cNvPr>
              <p:cNvSpPr txBox="1"/>
              <p:nvPr/>
            </p:nvSpPr>
            <p:spPr>
              <a:xfrm>
                <a:off x="7021615" y="5137594"/>
                <a:ext cx="2592071" cy="472245"/>
              </a:xfrm>
              <a:prstGeom prst="rect">
                <a:avLst/>
              </a:prstGeom>
              <a:solidFill>
                <a:schemeClr val="accent2"/>
              </a:solidFill>
              <a:effectLst>
                <a:outerShdw blurRad="63500" sx="102000" sy="102000" algn="ctr" rotWithShape="0">
                  <a:prstClr val="black">
                    <a:alpha val="40000"/>
                  </a:prstClr>
                </a:outerShdw>
              </a:effectLst>
            </p:spPr>
            <p:txBody>
              <a:bodyPr wrap="square" lIns="0" tIns="0" rIns="0" bIns="0" rtlCol="0">
                <a:spAutoFit/>
              </a:bodyPr>
              <a:lstStyle>
                <a:defPPr>
                  <a:defRPr lang="en-US"/>
                </a:defPPr>
                <a:lvl1pPr>
                  <a:defRPr b="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sSub>
                        <m:sSubPr>
                          <m:ctrlPr>
                            <a:rPr lang="en-US" sz="1200" b="0" i="1" smtClean="0">
                              <a:latin typeface="Cambria Math" panose="02040503050406030204" pitchFamily="18" charset="0"/>
                            </a:rPr>
                          </m:ctrlPr>
                        </m:sSubPr>
                        <m:e>
                          <m:r>
                            <a:rPr lang="en-US" sz="1200" b="0" i="1" smtClean="0">
                              <a:latin typeface="Cambria Math" panose="02040503050406030204" pitchFamily="18" charset="0"/>
                            </a:rPr>
                            <m:t>𝐴</m:t>
                          </m:r>
                        </m:e>
                        <m:sub>
                          <m:r>
                            <a:rPr lang="en-US" sz="1200" b="0" i="1" smtClean="0">
                              <a:latin typeface="Cambria Math" panose="02040503050406030204" pitchFamily="18" charset="0"/>
                            </a:rPr>
                            <m:t>𝑟</m:t>
                          </m:r>
                          <m:r>
                            <a:rPr lang="en-US" sz="1200" b="0" i="1" smtClean="0">
                              <a:latin typeface="Cambria Math" panose="02040503050406030204" pitchFamily="18" charset="0"/>
                            </a:rPr>
                            <m:t>,</m:t>
                          </m:r>
                          <m:r>
                            <a:rPr lang="en-US" sz="1200" b="0" i="1" smtClean="0">
                              <a:latin typeface="Cambria Math" panose="02040503050406030204" pitchFamily="18" charset="0"/>
                            </a:rPr>
                            <m:t>𝑜</m:t>
                          </m:r>
                        </m:sub>
                      </m:sSub>
                      <m:r>
                        <a:rPr lang="en-US" sz="1200" b="0" i="1" smtClean="0">
                          <a:latin typeface="Cambria Math" panose="02040503050406030204" pitchFamily="18" charset="0"/>
                        </a:rPr>
                        <m:t>=</m:t>
                      </m:r>
                      <m:sSup>
                        <m:sSupPr>
                          <m:ctrlPr>
                            <a:rPr lang="en-US" sz="1200" b="0" i="1" smtClean="0">
                              <a:latin typeface="Cambria Math" panose="02040503050406030204" pitchFamily="18" charset="0"/>
                            </a:rPr>
                          </m:ctrlPr>
                        </m:sSupPr>
                        <m:e>
                          <m:d>
                            <m:dPr>
                              <m:begChr m:val="["/>
                              <m:endChr m:val="]"/>
                              <m:ctrlPr>
                                <a:rPr lang="en-US" sz="1200" b="0" i="1" smtClean="0">
                                  <a:latin typeface="Cambria Math" panose="02040503050406030204" pitchFamily="18" charset="0"/>
                                </a:rPr>
                              </m:ctrlPr>
                            </m:dPr>
                            <m:e>
                              <m:r>
                                <a:rPr lang="en-US" sz="1200" b="0" i="1" smtClean="0">
                                  <a:latin typeface="Cambria Math" panose="02040503050406030204" pitchFamily="18" charset="0"/>
                                </a:rPr>
                                <m:t>60+4</m:t>
                              </m:r>
                              <m:sSup>
                                <m:sSupPr>
                                  <m:ctrlPr>
                                    <a:rPr lang="en-US" sz="1200" b="0" i="1" smtClean="0">
                                      <a:latin typeface="Cambria Math" panose="02040503050406030204" pitchFamily="18" charset="0"/>
                                    </a:rPr>
                                  </m:ctrlPr>
                                </m:sSupPr>
                                <m:e>
                                  <m:d>
                                    <m:dPr>
                                      <m:ctrlPr>
                                        <a:rPr lang="en-US" sz="1200" b="0" i="1" smtClean="0">
                                          <a:latin typeface="Cambria Math" panose="02040503050406030204" pitchFamily="18" charset="0"/>
                                        </a:rPr>
                                      </m:ctrlPr>
                                    </m:dPr>
                                    <m:e>
                                      <m:f>
                                        <m:fPr>
                                          <m:ctrlPr>
                                            <a:rPr lang="en-US" sz="1200" b="0" i="1" smtClean="0">
                                              <a:latin typeface="Cambria Math" panose="02040503050406030204" pitchFamily="18" charset="0"/>
                                            </a:rPr>
                                          </m:ctrlPr>
                                        </m:fPr>
                                        <m:num>
                                          <m:r>
                                            <a:rPr lang="en-US" sz="1200" b="0" i="1" smtClean="0">
                                              <a:latin typeface="Cambria Math" panose="02040503050406030204" pitchFamily="18" charset="0"/>
                                            </a:rPr>
                                            <m:t>𝐻</m:t>
                                          </m:r>
                                        </m:num>
                                        <m:den>
                                          <m:r>
                                            <a:rPr lang="en-US" sz="1200" b="0" i="1" smtClean="0">
                                              <a:latin typeface="Cambria Math" panose="02040503050406030204" pitchFamily="18" charset="0"/>
                                            </a:rPr>
                                            <m:t>2</m:t>
                                          </m:r>
                                          <m:r>
                                            <a:rPr lang="en-US" sz="1200" b="0" i="1" smtClean="0">
                                              <a:latin typeface="Cambria Math" panose="02040503050406030204" pitchFamily="18" charset="0"/>
                                            </a:rPr>
                                            <m:t>𝑊</m:t>
                                          </m:r>
                                        </m:den>
                                      </m:f>
                                      <m:r>
                                        <a:rPr lang="en-US" sz="1200" b="0" i="1" smtClean="0">
                                          <a:latin typeface="Cambria Math" panose="02040503050406030204" pitchFamily="18" charset="0"/>
                                        </a:rPr>
                                        <m:t>−2</m:t>
                                      </m:r>
                                    </m:e>
                                  </m:d>
                                </m:e>
                                <m:sup>
                                  <m:r>
                                    <a:rPr lang="en-US" sz="1200" b="0" i="1" smtClean="0">
                                      <a:latin typeface="Cambria Math" panose="02040503050406030204" pitchFamily="18" charset="0"/>
                                    </a:rPr>
                                    <m:t>2</m:t>
                                  </m:r>
                                </m:sup>
                              </m:sSup>
                            </m:e>
                          </m:d>
                        </m:e>
                        <m:sup>
                          <m:r>
                            <a:rPr lang="en-US" sz="1200" b="0" i="1" smtClean="0">
                              <a:latin typeface="Cambria Math" panose="02040503050406030204" pitchFamily="18" charset="0"/>
                            </a:rPr>
                            <m:t>−1/2</m:t>
                          </m:r>
                        </m:sup>
                      </m:sSup>
                    </m:oMath>
                  </m:oMathPara>
                </a14:m>
                <a:endParaRPr lang="en-US" sz="1200"/>
              </a:p>
            </p:txBody>
          </p:sp>
        </mc:Choice>
        <mc:Fallback xmlns="">
          <p:sp>
            <p:nvSpPr>
              <p:cNvPr id="55" name="TextBox 54">
                <a:extLst>
                  <a:ext uri="{FF2B5EF4-FFF2-40B4-BE49-F238E27FC236}">
                    <a16:creationId xmlns:a16="http://schemas.microsoft.com/office/drawing/2014/main" id="{C49319C3-BD53-4668-8847-B25A2164D8BA}"/>
                  </a:ext>
                </a:extLst>
              </p:cNvPr>
              <p:cNvSpPr txBox="1">
                <a:spLocks noRot="1" noChangeAspect="1" noMove="1" noResize="1" noEditPoints="1" noAdjustHandles="1" noChangeArrowheads="1" noChangeShapeType="1" noTextEdit="1"/>
              </p:cNvSpPr>
              <p:nvPr/>
            </p:nvSpPr>
            <p:spPr>
              <a:xfrm>
                <a:off x="7021615" y="5137594"/>
                <a:ext cx="2592071" cy="472245"/>
              </a:xfrm>
              <a:prstGeom prst="rect">
                <a:avLst/>
              </a:prstGeom>
              <a:blipFill>
                <a:blip r:embed="rId21"/>
                <a:stretch>
                  <a:fillRect/>
                </a:stretch>
              </a:blipFill>
              <a:effectLst>
                <a:outerShdw blurRad="63500" sx="102000" sy="102000" algn="ctr" rotWithShape="0">
                  <a:prstClr val="black">
                    <a:alpha val="40000"/>
                  </a:prstClr>
                </a:outerShdw>
              </a:effectLst>
            </p:spPr>
            <p:txBody>
              <a:bodyPr/>
              <a:lstStyle/>
              <a:p>
                <a:r>
                  <a:rPr lang="en-US">
                    <a:noFill/>
                  </a:rPr>
                  <a:t> </a:t>
                </a:r>
              </a:p>
            </p:txBody>
          </p:sp>
        </mc:Fallback>
      </mc:AlternateContent>
      <p:grpSp>
        <p:nvGrpSpPr>
          <p:cNvPr id="56" name="Group 55">
            <a:extLst>
              <a:ext uri="{FF2B5EF4-FFF2-40B4-BE49-F238E27FC236}">
                <a16:creationId xmlns:a16="http://schemas.microsoft.com/office/drawing/2014/main" id="{09A94F66-35D6-4981-B1AE-4D4225F19467}"/>
              </a:ext>
            </a:extLst>
          </p:cNvPr>
          <p:cNvGrpSpPr/>
          <p:nvPr/>
        </p:nvGrpSpPr>
        <p:grpSpPr>
          <a:xfrm>
            <a:off x="9727986" y="5005660"/>
            <a:ext cx="2278224" cy="774630"/>
            <a:chOff x="4808376" y="4871642"/>
            <a:chExt cx="2278224" cy="774630"/>
          </a:xfrm>
        </p:grpSpPr>
        <p:grpSp>
          <p:nvGrpSpPr>
            <p:cNvPr id="57" name="Group 56">
              <a:extLst>
                <a:ext uri="{FF2B5EF4-FFF2-40B4-BE49-F238E27FC236}">
                  <a16:creationId xmlns:a16="http://schemas.microsoft.com/office/drawing/2014/main" id="{B9869C50-8641-4493-A5FC-93D52C51E948}"/>
                </a:ext>
              </a:extLst>
            </p:cNvPr>
            <p:cNvGrpSpPr/>
            <p:nvPr/>
          </p:nvGrpSpPr>
          <p:grpSpPr>
            <a:xfrm>
              <a:off x="4808376" y="5153076"/>
              <a:ext cx="2278224" cy="493196"/>
              <a:chOff x="4603544" y="3293605"/>
              <a:chExt cx="2278224" cy="493196"/>
            </a:xfrm>
          </p:grpSpPr>
          <mc:AlternateContent xmlns:mc="http://schemas.openxmlformats.org/markup-compatibility/2006" xmlns:a14="http://schemas.microsoft.com/office/drawing/2010/main">
            <mc:Choice Requires="a14">
              <p:sp>
                <p:nvSpPr>
                  <p:cNvPr id="59" name="TextBox 58">
                    <a:extLst>
                      <a:ext uri="{FF2B5EF4-FFF2-40B4-BE49-F238E27FC236}">
                        <a16:creationId xmlns:a16="http://schemas.microsoft.com/office/drawing/2014/main" id="{DC5C0DC1-8A66-480C-A3EB-E7184461EE31}"/>
                      </a:ext>
                    </a:extLst>
                  </p:cNvPr>
                  <p:cNvSpPr txBox="1"/>
                  <p:nvPr/>
                </p:nvSpPr>
                <p:spPr>
                  <a:xfrm>
                    <a:off x="5055370" y="3293605"/>
                    <a:ext cx="1369198" cy="184666"/>
                  </a:xfrm>
                  <a:prstGeom prst="rect">
                    <a:avLst/>
                  </a:prstGeom>
                  <a:solidFill>
                    <a:schemeClr val="accent2"/>
                  </a:solidFill>
                  <a:effectLst>
                    <a:outerShdw blurRad="63500" sx="102000" sy="102000" algn="ctr" rotWithShape="0">
                      <a:prstClr val="black">
                        <a:alpha val="40000"/>
                      </a:prstClr>
                    </a:outerShdw>
                  </a:effectLst>
                </p:spPr>
                <p:txBody>
                  <a:bodyPr wrap="square" lIns="0" tIns="0" rIns="0" bIns="0" rtlCol="0">
                    <a:spAutoFit/>
                  </a:bodyPr>
                  <a:lstStyle>
                    <a:defPPr>
                      <a:defRPr lang="en-US"/>
                    </a:defPPr>
                    <a:lvl1pPr>
                      <a:defRPr b="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sz="1200" b="0" i="1" smtClean="0">
                              <a:latin typeface="Cambria Math" panose="02040503050406030204" pitchFamily="18" charset="0"/>
                            </a:rPr>
                            <m:t>2≤</m:t>
                          </m:r>
                          <m:r>
                            <a:rPr lang="en-US" sz="1200" b="0" i="1" smtClean="0">
                              <a:latin typeface="Cambria Math" panose="02040503050406030204" pitchFamily="18" charset="0"/>
                            </a:rPr>
                            <m:t>𝐻</m:t>
                          </m:r>
                          <m:r>
                            <a:rPr lang="en-US" sz="1200" b="0" i="1" smtClean="0">
                              <a:latin typeface="Cambria Math" panose="02040503050406030204" pitchFamily="18" charset="0"/>
                            </a:rPr>
                            <m:t>/</m:t>
                          </m:r>
                          <m:r>
                            <a:rPr lang="en-US" sz="1200" b="0" i="1" smtClean="0">
                              <a:latin typeface="Cambria Math" panose="02040503050406030204" pitchFamily="18" charset="0"/>
                            </a:rPr>
                            <m:t>𝑊</m:t>
                          </m:r>
                          <m:r>
                            <a:rPr lang="en-US" sz="1200" b="0" i="1" smtClean="0">
                              <a:latin typeface="Cambria Math" panose="02040503050406030204" pitchFamily="18" charset="0"/>
                            </a:rPr>
                            <m:t>≤80</m:t>
                          </m:r>
                        </m:oMath>
                      </m:oMathPara>
                    </a14:m>
                    <a:endParaRPr lang="en-US" sz="1200"/>
                  </a:p>
                </p:txBody>
              </p:sp>
            </mc:Choice>
            <mc:Fallback xmlns="">
              <p:sp>
                <p:nvSpPr>
                  <p:cNvPr id="59" name="TextBox 58">
                    <a:extLst>
                      <a:ext uri="{FF2B5EF4-FFF2-40B4-BE49-F238E27FC236}">
                        <a16:creationId xmlns:a16="http://schemas.microsoft.com/office/drawing/2014/main" id="{DC5C0DC1-8A66-480C-A3EB-E7184461EE31}"/>
                      </a:ext>
                    </a:extLst>
                  </p:cNvPr>
                  <p:cNvSpPr txBox="1">
                    <a:spLocks noRot="1" noChangeAspect="1" noMove="1" noResize="1" noEditPoints="1" noAdjustHandles="1" noChangeArrowheads="1" noChangeShapeType="1" noTextEdit="1"/>
                  </p:cNvSpPr>
                  <p:nvPr/>
                </p:nvSpPr>
                <p:spPr>
                  <a:xfrm>
                    <a:off x="5055370" y="3293605"/>
                    <a:ext cx="1369198" cy="184666"/>
                  </a:xfrm>
                  <a:prstGeom prst="rect">
                    <a:avLst/>
                  </a:prstGeom>
                  <a:blipFill>
                    <a:blip r:embed="rId22"/>
                    <a:stretch>
                      <a:fillRect/>
                    </a:stretch>
                  </a:blipFill>
                  <a:effectLst>
                    <a:outerShdw blurRad="63500" sx="102000" sy="102000" algn="ctr" rotWithShape="0">
                      <a:prstClr val="black">
                        <a:alpha val="40000"/>
                      </a:prstClr>
                    </a:outerShdw>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0" name="TextBox 59">
                    <a:extLst>
                      <a:ext uri="{FF2B5EF4-FFF2-40B4-BE49-F238E27FC236}">
                        <a16:creationId xmlns:a16="http://schemas.microsoft.com/office/drawing/2014/main" id="{C9FE59AD-B2D8-465D-BFEB-09A13DA14E9E}"/>
                      </a:ext>
                    </a:extLst>
                  </p:cNvPr>
                  <p:cNvSpPr txBox="1"/>
                  <p:nvPr/>
                </p:nvSpPr>
                <p:spPr>
                  <a:xfrm>
                    <a:off x="4603544" y="3602135"/>
                    <a:ext cx="2278224" cy="184666"/>
                  </a:xfrm>
                  <a:prstGeom prst="rect">
                    <a:avLst/>
                  </a:prstGeom>
                  <a:solidFill>
                    <a:schemeClr val="accent2"/>
                  </a:solidFill>
                  <a:effectLst>
                    <a:outerShdw blurRad="63500" sx="102000" sy="102000" algn="ctr" rotWithShape="0">
                      <a:prstClr val="black">
                        <a:alpha val="40000"/>
                      </a:prstClr>
                    </a:outerShdw>
                  </a:effectLst>
                </p:spPr>
                <p:txBody>
                  <a:bodyPr wrap="square" lIns="0" tIns="0" rIns="0" bIns="0" rtlCol="0">
                    <a:spAutoFit/>
                  </a:bodyPr>
                  <a:lstStyle>
                    <a:defPPr>
                      <a:defRPr lang="en-US"/>
                    </a:defPPr>
                    <a:lvl1pPr>
                      <a:defRPr b="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sz="1200" b="0" i="1" smtClean="0">
                              <a:latin typeface="Cambria Math" panose="02040503050406030204" pitchFamily="18" charset="0"/>
                            </a:rPr>
                            <m:t>1500</m:t>
                          </m:r>
                          <m:r>
                            <a:rPr lang="en-US" sz="1200">
                              <a:latin typeface="Cambria Math" panose="02040503050406030204" pitchFamily="18" charset="0"/>
                            </a:rPr>
                            <m:t>≤</m:t>
                          </m:r>
                          <m:r>
                            <a:rPr lang="en-US" sz="1200">
                              <a:latin typeface="Cambria Math" panose="02040503050406030204" pitchFamily="18" charset="0"/>
                            </a:rPr>
                            <m:t>𝑅</m:t>
                          </m:r>
                          <m:sSub>
                            <m:sSubPr>
                              <m:ctrlPr>
                                <a:rPr lang="en-US" sz="1200" i="1">
                                  <a:latin typeface="Cambria Math" panose="02040503050406030204" pitchFamily="18" charset="0"/>
                                </a:rPr>
                              </m:ctrlPr>
                            </m:sSubPr>
                            <m:e>
                              <m:r>
                                <a:rPr lang="en-US" sz="1200">
                                  <a:latin typeface="Cambria Math" panose="02040503050406030204" pitchFamily="18" charset="0"/>
                                </a:rPr>
                                <m:t>𝑒</m:t>
                              </m:r>
                            </m:e>
                            <m:sub>
                              <m:r>
                                <a:rPr lang="en-US" sz="1200" b="0" i="1" smtClean="0">
                                  <a:latin typeface="Cambria Math" panose="02040503050406030204" pitchFamily="18" charset="0"/>
                                </a:rPr>
                                <m:t> </m:t>
                              </m:r>
                            </m:sub>
                          </m:sSub>
                          <m:r>
                            <a:rPr lang="en-US" sz="1200">
                              <a:latin typeface="Cambria Math" panose="02040503050406030204" pitchFamily="18" charset="0"/>
                            </a:rPr>
                            <m:t>≤</m:t>
                          </m:r>
                          <m:r>
                            <a:rPr lang="en-US" sz="1200" b="0" i="1" smtClean="0">
                              <a:latin typeface="Cambria Math" panose="02040503050406030204" pitchFamily="18" charset="0"/>
                            </a:rPr>
                            <m:t>40000</m:t>
                          </m:r>
                        </m:oMath>
                      </m:oMathPara>
                    </a14:m>
                    <a:endParaRPr lang="en-US" sz="1200"/>
                  </a:p>
                </p:txBody>
              </p:sp>
            </mc:Choice>
            <mc:Fallback xmlns="">
              <p:sp>
                <p:nvSpPr>
                  <p:cNvPr id="60" name="TextBox 59">
                    <a:extLst>
                      <a:ext uri="{FF2B5EF4-FFF2-40B4-BE49-F238E27FC236}">
                        <a16:creationId xmlns:a16="http://schemas.microsoft.com/office/drawing/2014/main" id="{C9FE59AD-B2D8-465D-BFEB-09A13DA14E9E}"/>
                      </a:ext>
                    </a:extLst>
                  </p:cNvPr>
                  <p:cNvSpPr txBox="1">
                    <a:spLocks noRot="1" noChangeAspect="1" noMove="1" noResize="1" noEditPoints="1" noAdjustHandles="1" noChangeArrowheads="1" noChangeShapeType="1" noTextEdit="1"/>
                  </p:cNvSpPr>
                  <p:nvPr/>
                </p:nvSpPr>
                <p:spPr>
                  <a:xfrm>
                    <a:off x="4603544" y="3602135"/>
                    <a:ext cx="2278224" cy="184666"/>
                  </a:xfrm>
                  <a:prstGeom prst="rect">
                    <a:avLst/>
                  </a:prstGeom>
                  <a:blipFill>
                    <a:blip r:embed="rId23"/>
                    <a:stretch>
                      <a:fillRect/>
                    </a:stretch>
                  </a:blipFill>
                  <a:effectLst>
                    <a:outerShdw blurRad="63500" sx="102000" sy="102000" algn="ctr" rotWithShape="0">
                      <a:prstClr val="black">
                        <a:alpha val="40000"/>
                      </a:prstClr>
                    </a:outerShdw>
                  </a:effectLst>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58" name="TextBox 57">
                  <a:extLst>
                    <a:ext uri="{FF2B5EF4-FFF2-40B4-BE49-F238E27FC236}">
                      <a16:creationId xmlns:a16="http://schemas.microsoft.com/office/drawing/2014/main" id="{EE6DFD88-FCE2-4955-99B2-5F8D1F34217B}"/>
                    </a:ext>
                  </a:extLst>
                </p:cNvPr>
                <p:cNvSpPr txBox="1"/>
                <p:nvPr/>
              </p:nvSpPr>
              <p:spPr>
                <a:xfrm>
                  <a:off x="5044739" y="4871642"/>
                  <a:ext cx="1794868" cy="192873"/>
                </a:xfrm>
                <a:prstGeom prst="rect">
                  <a:avLst/>
                </a:prstGeom>
                <a:solidFill>
                  <a:schemeClr val="accent2"/>
                </a:solidFill>
                <a:effectLst>
                  <a:outerShdw blurRad="63500" sx="102000" sy="102000" algn="ctr" rotWithShape="0">
                    <a:prstClr val="black">
                      <a:alpha val="40000"/>
                    </a:prstClr>
                  </a:outerShdw>
                </a:effectLst>
              </p:spPr>
              <p:txBody>
                <a:bodyPr wrap="square" lIns="0" tIns="0" rIns="0" bIns="0" rtlCol="0">
                  <a:spAutoFit/>
                </a:bodyPr>
                <a:lstStyle>
                  <a:defPPr>
                    <a:defRPr lang="en-US"/>
                  </a:defPPr>
                  <a:lvl1pPr>
                    <a:defRPr b="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sz="1200" b="0" i="1" smtClean="0">
                            <a:latin typeface="Cambria Math" panose="02040503050406030204" pitchFamily="18" charset="0"/>
                          </a:rPr>
                          <m:t>0.008≤</m:t>
                        </m:r>
                        <m:sSub>
                          <m:sSubPr>
                            <m:ctrlPr>
                              <a:rPr lang="en-US" sz="1200" b="0" i="1" smtClean="0">
                                <a:latin typeface="Cambria Math" panose="02040503050406030204" pitchFamily="18" charset="0"/>
                              </a:rPr>
                            </m:ctrlPr>
                          </m:sSubPr>
                          <m:e>
                            <m:r>
                              <a:rPr lang="en-US" sz="1200" b="0" i="1" smtClean="0">
                                <a:latin typeface="Cambria Math" panose="02040503050406030204" pitchFamily="18" charset="0"/>
                              </a:rPr>
                              <m:t>𝐴</m:t>
                            </m:r>
                          </m:e>
                          <m:sub>
                            <m:r>
                              <a:rPr lang="en-US" sz="1200" b="0" i="1" smtClean="0">
                                <a:latin typeface="Cambria Math" panose="02040503050406030204" pitchFamily="18" charset="0"/>
                              </a:rPr>
                              <m:t>𝑟</m:t>
                            </m:r>
                          </m:sub>
                        </m:sSub>
                        <m:r>
                          <a:rPr lang="en-US" sz="1200" b="0" i="1" smtClean="0">
                            <a:latin typeface="Cambria Math" panose="02040503050406030204" pitchFamily="18" charset="0"/>
                          </a:rPr>
                          <m:t>≤2.5</m:t>
                        </m:r>
                        <m:sSub>
                          <m:sSubPr>
                            <m:ctrlPr>
                              <a:rPr lang="en-US" sz="1200" b="0" i="1" smtClean="0">
                                <a:latin typeface="Cambria Math" panose="02040503050406030204" pitchFamily="18" charset="0"/>
                              </a:rPr>
                            </m:ctrlPr>
                          </m:sSubPr>
                          <m:e>
                            <m:r>
                              <a:rPr lang="en-US" sz="1200" b="0" i="1" smtClean="0">
                                <a:latin typeface="Cambria Math" panose="02040503050406030204" pitchFamily="18" charset="0"/>
                              </a:rPr>
                              <m:t>𝐴</m:t>
                            </m:r>
                          </m:e>
                          <m:sub>
                            <m:r>
                              <a:rPr lang="en-US" sz="1200" b="0" i="1" smtClean="0">
                                <a:latin typeface="Cambria Math" panose="02040503050406030204" pitchFamily="18" charset="0"/>
                              </a:rPr>
                              <m:t>𝑟</m:t>
                            </m:r>
                            <m:r>
                              <a:rPr lang="en-US" sz="1200" b="0" i="1" smtClean="0">
                                <a:latin typeface="Cambria Math" panose="02040503050406030204" pitchFamily="18" charset="0"/>
                              </a:rPr>
                              <m:t>,</m:t>
                            </m:r>
                            <m:r>
                              <a:rPr lang="en-US" sz="1200" b="0" i="1" smtClean="0">
                                <a:latin typeface="Cambria Math" panose="02040503050406030204" pitchFamily="18" charset="0"/>
                              </a:rPr>
                              <m:t>𝑜</m:t>
                            </m:r>
                          </m:sub>
                        </m:sSub>
                      </m:oMath>
                    </m:oMathPara>
                  </a14:m>
                  <a:endParaRPr lang="en-US" sz="1200"/>
                </a:p>
              </p:txBody>
            </p:sp>
          </mc:Choice>
          <mc:Fallback xmlns="">
            <p:sp>
              <p:nvSpPr>
                <p:cNvPr id="58" name="TextBox 57">
                  <a:extLst>
                    <a:ext uri="{FF2B5EF4-FFF2-40B4-BE49-F238E27FC236}">
                      <a16:creationId xmlns:a16="http://schemas.microsoft.com/office/drawing/2014/main" id="{EE6DFD88-FCE2-4955-99B2-5F8D1F34217B}"/>
                    </a:ext>
                  </a:extLst>
                </p:cNvPr>
                <p:cNvSpPr txBox="1">
                  <a:spLocks noRot="1" noChangeAspect="1" noMove="1" noResize="1" noEditPoints="1" noAdjustHandles="1" noChangeArrowheads="1" noChangeShapeType="1" noTextEdit="1"/>
                </p:cNvSpPr>
                <p:nvPr/>
              </p:nvSpPr>
              <p:spPr>
                <a:xfrm>
                  <a:off x="5044739" y="4871642"/>
                  <a:ext cx="1794868" cy="192873"/>
                </a:xfrm>
                <a:prstGeom prst="rect">
                  <a:avLst/>
                </a:prstGeom>
                <a:blipFill>
                  <a:blip r:embed="rId24"/>
                  <a:stretch>
                    <a:fillRect/>
                  </a:stretch>
                </a:blipFill>
                <a:effectLst>
                  <a:outerShdw blurRad="63500" sx="102000" sy="102000" algn="ctr" rotWithShape="0">
                    <a:prstClr val="black">
                      <a:alpha val="40000"/>
                    </a:prstClr>
                  </a:outerShdw>
                </a:effectLst>
              </p:spPr>
              <p:txBody>
                <a:bodyPr/>
                <a:lstStyle/>
                <a:p>
                  <a:r>
                    <a:rPr lang="en-US">
                      <a:noFill/>
                    </a:rPr>
                    <a:t> </a:t>
                  </a:r>
                </a:p>
              </p:txBody>
            </p:sp>
          </mc:Fallback>
        </mc:AlternateContent>
      </p:grpSp>
      <p:sp>
        <p:nvSpPr>
          <p:cNvPr id="61" name="TextBox 60">
            <a:extLst>
              <a:ext uri="{FF2B5EF4-FFF2-40B4-BE49-F238E27FC236}">
                <a16:creationId xmlns:a16="http://schemas.microsoft.com/office/drawing/2014/main" id="{D8C518CA-F6EE-4768-8B8A-6B215BF7439A}"/>
              </a:ext>
            </a:extLst>
          </p:cNvPr>
          <p:cNvSpPr txBox="1"/>
          <p:nvPr/>
        </p:nvSpPr>
        <p:spPr>
          <a:xfrm>
            <a:off x="10426272" y="4679746"/>
            <a:ext cx="939615" cy="307777"/>
          </a:xfrm>
          <a:prstGeom prst="rect">
            <a:avLst/>
          </a:prstGeom>
          <a:noFill/>
        </p:spPr>
        <p:txBody>
          <a:bodyPr wrap="square" rtlCol="0">
            <a:spAutoFit/>
          </a:bodyPr>
          <a:lstStyle/>
          <a:p>
            <a:pPr algn="ctr"/>
            <a:r>
              <a:rPr lang="en-US" sz="1400"/>
              <a:t>Valid for</a:t>
            </a:r>
          </a:p>
        </p:txBody>
      </p:sp>
      <p:sp>
        <p:nvSpPr>
          <p:cNvPr id="42" name="TextBox 41">
            <a:extLst>
              <a:ext uri="{FF2B5EF4-FFF2-40B4-BE49-F238E27FC236}">
                <a16:creationId xmlns:a16="http://schemas.microsoft.com/office/drawing/2014/main" id="{46DFAE7B-3365-4857-8C19-158F6A0192B2}"/>
              </a:ext>
            </a:extLst>
          </p:cNvPr>
          <p:cNvSpPr txBox="1"/>
          <p:nvPr/>
        </p:nvSpPr>
        <p:spPr>
          <a:xfrm>
            <a:off x="6677384" y="6479408"/>
            <a:ext cx="5514616" cy="400110"/>
          </a:xfrm>
          <a:prstGeom prst="rect">
            <a:avLst/>
          </a:prstGeom>
          <a:noFill/>
        </p:spPr>
        <p:txBody>
          <a:bodyPr wrap="square">
            <a:spAutoFit/>
          </a:bodyPr>
          <a:lstStyle/>
          <a:p>
            <a:pPr algn="l"/>
            <a:r>
              <a:rPr lang="en-US" sz="1000" b="0" i="0" dirty="0">
                <a:effectLst/>
                <a:latin typeface="Segoe UI" panose="020B0502040204020203" pitchFamily="34" charset="0"/>
              </a:rPr>
              <a:t>Please refer to Chapter-</a:t>
            </a:r>
            <a:r>
              <a:rPr lang="en-US" sz="1000" dirty="0">
                <a:latin typeface="Segoe UI" panose="020B0502040204020203" pitchFamily="34" charset="0"/>
              </a:rPr>
              <a:t>7</a:t>
            </a:r>
            <a:r>
              <a:rPr lang="en-US" sz="1000" b="0" i="0" dirty="0">
                <a:effectLst/>
                <a:latin typeface="Segoe UI" panose="020B0502040204020203" pitchFamily="34" charset="0"/>
              </a:rPr>
              <a:t> of Fundamentals of Heat and Mass Transfer by </a:t>
            </a:r>
            <a:r>
              <a:rPr lang="en-US" sz="1000" b="0" i="0" dirty="0" err="1">
                <a:effectLst/>
                <a:latin typeface="Segoe UI" panose="020B0502040204020203" pitchFamily="34" charset="0"/>
              </a:rPr>
              <a:t>Incropera</a:t>
            </a:r>
            <a:r>
              <a:rPr lang="en-US" sz="1000" b="0" i="0" dirty="0">
                <a:effectLst/>
                <a:latin typeface="Segoe UI" panose="020B0502040204020203" pitchFamily="34" charset="0"/>
              </a:rPr>
              <a:t>, DeWitt, Bergmann and Levine for a details regarding the constants used in these correlations</a:t>
            </a:r>
          </a:p>
        </p:txBody>
      </p:sp>
    </p:spTree>
    <p:extLst>
      <p:ext uri="{BB962C8B-B14F-4D97-AF65-F5344CB8AC3E}">
        <p14:creationId xmlns:p14="http://schemas.microsoft.com/office/powerpoint/2010/main" val="347288193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3078AC6-DE7D-D112-A461-162729C5246E}"/>
              </a:ext>
            </a:extLst>
          </p:cNvPr>
          <p:cNvSpPr>
            <a:spLocks noGrp="1"/>
          </p:cNvSpPr>
          <p:nvPr>
            <p:ph type="sldNum" sz="quarter" idx="11"/>
          </p:nvPr>
        </p:nvSpPr>
        <p:spPr/>
        <p:txBody>
          <a:bodyPr/>
          <a:lstStyle/>
          <a:p>
            <a:fld id="{F0D23093-2AB0-F74C-B865-1A12A15B650E}" type="slidenum">
              <a:rPr lang="en-US" smtClean="0"/>
              <a:pPr/>
              <a:t>16</a:t>
            </a:fld>
            <a:endParaRPr lang="en-US"/>
          </a:p>
        </p:txBody>
      </p:sp>
      <p:sp>
        <p:nvSpPr>
          <p:cNvPr id="3" name="Title 2">
            <a:extLst>
              <a:ext uri="{FF2B5EF4-FFF2-40B4-BE49-F238E27FC236}">
                <a16:creationId xmlns:a16="http://schemas.microsoft.com/office/drawing/2014/main" id="{E07A6DD7-6545-C2EB-DED8-2BD0E13A54E9}"/>
              </a:ext>
            </a:extLst>
          </p:cNvPr>
          <p:cNvSpPr>
            <a:spLocks noGrp="1"/>
          </p:cNvSpPr>
          <p:nvPr>
            <p:ph type="title"/>
          </p:nvPr>
        </p:nvSpPr>
        <p:spPr/>
        <p:txBody>
          <a:bodyPr/>
          <a:lstStyle/>
          <a:p>
            <a:r>
              <a:rPr lang="en-GB" dirty="0"/>
              <a:t>What have </a:t>
            </a:r>
            <a:r>
              <a:rPr lang="en-GB"/>
              <a:t>we covered?</a:t>
            </a:r>
            <a:endParaRPr lang="en-GB" dirty="0"/>
          </a:p>
        </p:txBody>
      </p:sp>
      <p:sp>
        <p:nvSpPr>
          <p:cNvPr id="4" name="Text Placeholder 3">
            <a:extLst>
              <a:ext uri="{FF2B5EF4-FFF2-40B4-BE49-F238E27FC236}">
                <a16:creationId xmlns:a16="http://schemas.microsoft.com/office/drawing/2014/main" id="{5D3C32EF-0463-EC7C-F6E1-028064B573F4}"/>
              </a:ext>
            </a:extLst>
          </p:cNvPr>
          <p:cNvSpPr>
            <a:spLocks noGrp="1"/>
          </p:cNvSpPr>
          <p:nvPr>
            <p:ph type="body" sz="quarter" idx="13"/>
          </p:nvPr>
        </p:nvSpPr>
        <p:spPr>
          <a:xfrm>
            <a:off x="609599" y="1447800"/>
            <a:ext cx="5638801" cy="4572000"/>
          </a:xfrm>
        </p:spPr>
        <p:txBody>
          <a:bodyPr/>
          <a:lstStyle/>
          <a:p>
            <a:r>
              <a:rPr lang="en-GB" dirty="0"/>
              <a:t>Introduction to Forced Convection</a:t>
            </a:r>
          </a:p>
          <a:p>
            <a:r>
              <a:rPr lang="en-GB" dirty="0"/>
              <a:t>Dimensionless Numbers and Correlations</a:t>
            </a:r>
          </a:p>
          <a:p>
            <a:r>
              <a:rPr lang="en-GB" dirty="0"/>
              <a:t>Velocity and Thermal Boundary Layers</a:t>
            </a:r>
          </a:p>
          <a:p>
            <a:r>
              <a:rPr lang="en-GB" dirty="0"/>
              <a:t>Boundary Layer Equations and Conditions</a:t>
            </a:r>
          </a:p>
          <a:p>
            <a:r>
              <a:rPr lang="en-GB" dirty="0"/>
              <a:t>Forced Convection over a Flat Plate</a:t>
            </a:r>
          </a:p>
          <a:p>
            <a:r>
              <a:rPr lang="en-GB" dirty="0"/>
              <a:t>Flow Types: Laminar &amp; Turbulent</a:t>
            </a:r>
          </a:p>
          <a:p>
            <a:r>
              <a:rPr lang="en-GB" dirty="0"/>
              <a:t>Cross Flow: Cylinder, Tube Bank &amp; Jet Flow</a:t>
            </a:r>
          </a:p>
          <a:p>
            <a:endParaRPr lang="en-GB" dirty="0"/>
          </a:p>
        </p:txBody>
      </p:sp>
      <p:sp>
        <p:nvSpPr>
          <p:cNvPr id="5" name="Text Placeholder 3">
            <a:extLst>
              <a:ext uri="{FF2B5EF4-FFF2-40B4-BE49-F238E27FC236}">
                <a16:creationId xmlns:a16="http://schemas.microsoft.com/office/drawing/2014/main" id="{4C1E74E4-758E-85FC-B997-184E0BE0138D}"/>
              </a:ext>
            </a:extLst>
          </p:cNvPr>
          <p:cNvSpPr txBox="1">
            <a:spLocks/>
          </p:cNvSpPr>
          <p:nvPr/>
        </p:nvSpPr>
        <p:spPr>
          <a:xfrm>
            <a:off x="6096000" y="1447800"/>
            <a:ext cx="5638801" cy="4572000"/>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dirty="0"/>
          </a:p>
        </p:txBody>
      </p:sp>
    </p:spTree>
    <p:extLst>
      <p:ext uri="{BB962C8B-B14F-4D97-AF65-F5344CB8AC3E}">
        <p14:creationId xmlns:p14="http://schemas.microsoft.com/office/powerpoint/2010/main" val="9727023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FC3F3E9-6C8B-4F69-BB4F-1361D681D917}"/>
              </a:ext>
            </a:extLst>
          </p:cNvPr>
          <p:cNvSpPr>
            <a:spLocks noGrp="1"/>
          </p:cNvSpPr>
          <p:nvPr>
            <p:ph type="sldNum" sz="quarter" idx="10"/>
          </p:nvPr>
        </p:nvSpPr>
        <p:spPr/>
        <p:txBody>
          <a:bodyPr/>
          <a:lstStyle/>
          <a:p>
            <a:fld id="{F0D23093-2AB0-F74C-B865-1A12A15B650E}" type="slidenum">
              <a:rPr lang="en-US" smtClean="0"/>
              <a:pPr/>
              <a:t>17</a:t>
            </a:fld>
            <a:endParaRPr lang="en-US" dirty="0"/>
          </a:p>
        </p:txBody>
      </p:sp>
    </p:spTree>
    <p:extLst>
      <p:ext uri="{BB962C8B-B14F-4D97-AF65-F5344CB8AC3E}">
        <p14:creationId xmlns:p14="http://schemas.microsoft.com/office/powerpoint/2010/main" val="31147105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7FDB52C-C4E2-416F-9C12-0634F6049B3C}"/>
              </a:ext>
            </a:extLst>
          </p:cNvPr>
          <p:cNvSpPr>
            <a:spLocks noGrp="1"/>
          </p:cNvSpPr>
          <p:nvPr>
            <p:ph type="body" sz="quarter" idx="13"/>
          </p:nvPr>
        </p:nvSpPr>
        <p:spPr>
          <a:xfrm>
            <a:off x="609599" y="762000"/>
            <a:ext cx="10972799" cy="2276057"/>
          </a:xfrm>
        </p:spPr>
        <p:txBody>
          <a:bodyPr>
            <a:normAutofit/>
          </a:bodyPr>
          <a:lstStyle/>
          <a:p>
            <a:r>
              <a:rPr lang="en-US" sz="1800" dirty="0"/>
              <a:t>In this lesson, we will analyze the forced convection heat transfer in some representative external flows. </a:t>
            </a:r>
          </a:p>
          <a:p>
            <a:r>
              <a:rPr lang="en-US" sz="1800" dirty="0"/>
              <a:t>In cases such as fluid flow over a flat plate, flow over a cylinder etc., the presence of a boundary layer has a strong impact on the heat transfer characteristics. </a:t>
            </a:r>
          </a:p>
          <a:p>
            <a:r>
              <a:rPr lang="en-US" sz="1800" dirty="0"/>
              <a:t>The nature of the boundary layer i.e. whether it is laminar or turbulent or transitional, can significantly alter the amount of heat transferred to/from the body. </a:t>
            </a:r>
          </a:p>
          <a:p>
            <a:r>
              <a:rPr lang="en-US" sz="1800" dirty="0"/>
              <a:t>In this lesson, we will extend our discussion from the last lesson, and analyze the heat transfer behavior for three different cases:</a:t>
            </a:r>
          </a:p>
        </p:txBody>
      </p:sp>
      <p:sp>
        <p:nvSpPr>
          <p:cNvPr id="2" name="Slide Number Placeholder 1">
            <a:extLst>
              <a:ext uri="{FF2B5EF4-FFF2-40B4-BE49-F238E27FC236}">
                <a16:creationId xmlns:a16="http://schemas.microsoft.com/office/drawing/2014/main" id="{90778B7E-969C-4B3A-982F-67EBD47C43E6}"/>
              </a:ext>
            </a:extLst>
          </p:cNvPr>
          <p:cNvSpPr>
            <a:spLocks noGrp="1"/>
          </p:cNvSpPr>
          <p:nvPr>
            <p:ph type="sldNum" sz="quarter" idx="11"/>
          </p:nvPr>
        </p:nvSpPr>
        <p:spPr/>
        <p:txBody>
          <a:bodyPr/>
          <a:lstStyle/>
          <a:p>
            <a:fld id="{F0D23093-2AB0-F74C-B865-1A12A15B650E}" type="slidenum">
              <a:rPr lang="en-US" smtClean="0"/>
              <a:pPr/>
              <a:t>2</a:t>
            </a:fld>
            <a:endParaRPr lang="en-US"/>
          </a:p>
        </p:txBody>
      </p:sp>
      <p:sp>
        <p:nvSpPr>
          <p:cNvPr id="3" name="Title 2">
            <a:extLst>
              <a:ext uri="{FF2B5EF4-FFF2-40B4-BE49-F238E27FC236}">
                <a16:creationId xmlns:a16="http://schemas.microsoft.com/office/drawing/2014/main" id="{23E10C73-44DF-4EBA-8113-5152F134C5F0}"/>
              </a:ext>
            </a:extLst>
          </p:cNvPr>
          <p:cNvSpPr>
            <a:spLocks noGrp="1"/>
          </p:cNvSpPr>
          <p:nvPr>
            <p:ph type="title"/>
          </p:nvPr>
        </p:nvSpPr>
        <p:spPr/>
        <p:txBody>
          <a:bodyPr/>
          <a:lstStyle/>
          <a:p>
            <a:r>
              <a:rPr lang="en-US"/>
              <a:t>Introduction</a:t>
            </a:r>
          </a:p>
        </p:txBody>
      </p:sp>
      <p:grpSp>
        <p:nvGrpSpPr>
          <p:cNvPr id="84" name="Group 83">
            <a:extLst>
              <a:ext uri="{FF2B5EF4-FFF2-40B4-BE49-F238E27FC236}">
                <a16:creationId xmlns:a16="http://schemas.microsoft.com/office/drawing/2014/main" id="{5840F0C3-C13A-4731-B228-649F65B59104}"/>
              </a:ext>
            </a:extLst>
          </p:cNvPr>
          <p:cNvGrpSpPr/>
          <p:nvPr/>
        </p:nvGrpSpPr>
        <p:grpSpPr>
          <a:xfrm>
            <a:off x="674692" y="4022993"/>
            <a:ext cx="3028142" cy="1336562"/>
            <a:chOff x="4240417" y="3971636"/>
            <a:chExt cx="4152106" cy="1832658"/>
          </a:xfrm>
        </p:grpSpPr>
        <p:sp>
          <p:nvSpPr>
            <p:cNvPr id="14" name="Rectangle 13">
              <a:extLst>
                <a:ext uri="{FF2B5EF4-FFF2-40B4-BE49-F238E27FC236}">
                  <a16:creationId xmlns:a16="http://schemas.microsoft.com/office/drawing/2014/main" id="{0B3FCAB6-557F-4813-8CC0-093E4DB5350C}"/>
                </a:ext>
              </a:extLst>
            </p:cNvPr>
            <p:cNvSpPr/>
            <p:nvPr/>
          </p:nvSpPr>
          <p:spPr>
            <a:xfrm>
              <a:off x="4240417" y="3971636"/>
              <a:ext cx="4152106" cy="1832658"/>
            </a:xfrm>
            <a:prstGeom prst="rect">
              <a:avLst/>
            </a:prstGeom>
            <a:solidFill>
              <a:srgbClr val="E7E6E6"/>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5" name="Freeform: Shape 14">
              <a:extLst>
                <a:ext uri="{FF2B5EF4-FFF2-40B4-BE49-F238E27FC236}">
                  <a16:creationId xmlns:a16="http://schemas.microsoft.com/office/drawing/2014/main" id="{84CC1814-01AE-4CEC-B327-189314BC0BE8}"/>
                </a:ext>
              </a:extLst>
            </p:cNvPr>
            <p:cNvSpPr/>
            <p:nvPr/>
          </p:nvSpPr>
          <p:spPr>
            <a:xfrm>
              <a:off x="4281541" y="4187917"/>
              <a:ext cx="3862387" cy="434702"/>
            </a:xfrm>
            <a:custGeom>
              <a:avLst/>
              <a:gdLst>
                <a:gd name="connsiteX0" fmla="*/ 0 w 3852863"/>
                <a:gd name="connsiteY0" fmla="*/ 394444 h 399206"/>
                <a:gd name="connsiteX1" fmla="*/ 185738 w 3852863"/>
                <a:gd name="connsiteY1" fmla="*/ 384919 h 399206"/>
                <a:gd name="connsiteX2" fmla="*/ 447675 w 3852863"/>
                <a:gd name="connsiteY2" fmla="*/ 356344 h 399206"/>
                <a:gd name="connsiteX3" fmla="*/ 762000 w 3852863"/>
                <a:gd name="connsiteY3" fmla="*/ 284906 h 399206"/>
                <a:gd name="connsiteX4" fmla="*/ 981075 w 3852863"/>
                <a:gd name="connsiteY4" fmla="*/ 218231 h 399206"/>
                <a:gd name="connsiteX5" fmla="*/ 1190625 w 3852863"/>
                <a:gd name="connsiteY5" fmla="*/ 146794 h 399206"/>
                <a:gd name="connsiteX6" fmla="*/ 1381125 w 3852863"/>
                <a:gd name="connsiteY6" fmla="*/ 89644 h 399206"/>
                <a:gd name="connsiteX7" fmla="*/ 1643063 w 3852863"/>
                <a:gd name="connsiteY7" fmla="*/ 27731 h 399206"/>
                <a:gd name="connsiteX8" fmla="*/ 1876425 w 3852863"/>
                <a:gd name="connsiteY8" fmla="*/ 3919 h 399206"/>
                <a:gd name="connsiteX9" fmla="*/ 2028825 w 3852863"/>
                <a:gd name="connsiteY9" fmla="*/ 3919 h 399206"/>
                <a:gd name="connsiteX10" fmla="*/ 2224088 w 3852863"/>
                <a:gd name="connsiteY10" fmla="*/ 42019 h 399206"/>
                <a:gd name="connsiteX11" fmla="*/ 2424113 w 3852863"/>
                <a:gd name="connsiteY11" fmla="*/ 75356 h 399206"/>
                <a:gd name="connsiteX12" fmla="*/ 2590800 w 3852863"/>
                <a:gd name="connsiteY12" fmla="*/ 122981 h 399206"/>
                <a:gd name="connsiteX13" fmla="*/ 2771775 w 3852863"/>
                <a:gd name="connsiteY13" fmla="*/ 189656 h 399206"/>
                <a:gd name="connsiteX14" fmla="*/ 2947988 w 3852863"/>
                <a:gd name="connsiteY14" fmla="*/ 246806 h 399206"/>
                <a:gd name="connsiteX15" fmla="*/ 3124200 w 3852863"/>
                <a:gd name="connsiteY15" fmla="*/ 299194 h 399206"/>
                <a:gd name="connsiteX16" fmla="*/ 3319463 w 3852863"/>
                <a:gd name="connsiteY16" fmla="*/ 342056 h 399206"/>
                <a:gd name="connsiteX17" fmla="*/ 3500438 w 3852863"/>
                <a:gd name="connsiteY17" fmla="*/ 365869 h 399206"/>
                <a:gd name="connsiteX18" fmla="*/ 3705225 w 3852863"/>
                <a:gd name="connsiteY18" fmla="*/ 389681 h 399206"/>
                <a:gd name="connsiteX19" fmla="*/ 3852863 w 3852863"/>
                <a:gd name="connsiteY19" fmla="*/ 399206 h 399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852863" h="399206">
                  <a:moveTo>
                    <a:pt x="0" y="394444"/>
                  </a:moveTo>
                  <a:cubicBezTo>
                    <a:pt x="55563" y="392856"/>
                    <a:pt x="111126" y="391269"/>
                    <a:pt x="185738" y="384919"/>
                  </a:cubicBezTo>
                  <a:cubicBezTo>
                    <a:pt x="260350" y="378569"/>
                    <a:pt x="351631" y="373013"/>
                    <a:pt x="447675" y="356344"/>
                  </a:cubicBezTo>
                  <a:cubicBezTo>
                    <a:pt x="543719" y="339675"/>
                    <a:pt x="673100" y="307925"/>
                    <a:pt x="762000" y="284906"/>
                  </a:cubicBezTo>
                  <a:cubicBezTo>
                    <a:pt x="850900" y="261887"/>
                    <a:pt x="909638" y="241250"/>
                    <a:pt x="981075" y="218231"/>
                  </a:cubicBezTo>
                  <a:cubicBezTo>
                    <a:pt x="1052512" y="195212"/>
                    <a:pt x="1123950" y="168225"/>
                    <a:pt x="1190625" y="146794"/>
                  </a:cubicBezTo>
                  <a:cubicBezTo>
                    <a:pt x="1257300" y="125363"/>
                    <a:pt x="1305719" y="109488"/>
                    <a:pt x="1381125" y="89644"/>
                  </a:cubicBezTo>
                  <a:cubicBezTo>
                    <a:pt x="1456531" y="69800"/>
                    <a:pt x="1560513" y="42018"/>
                    <a:pt x="1643063" y="27731"/>
                  </a:cubicBezTo>
                  <a:cubicBezTo>
                    <a:pt x="1725613" y="13444"/>
                    <a:pt x="1812131" y="7888"/>
                    <a:pt x="1876425" y="3919"/>
                  </a:cubicBezTo>
                  <a:cubicBezTo>
                    <a:pt x="1940719" y="-50"/>
                    <a:pt x="1970881" y="-2431"/>
                    <a:pt x="2028825" y="3919"/>
                  </a:cubicBezTo>
                  <a:cubicBezTo>
                    <a:pt x="2086769" y="10269"/>
                    <a:pt x="2158207" y="30113"/>
                    <a:pt x="2224088" y="42019"/>
                  </a:cubicBezTo>
                  <a:cubicBezTo>
                    <a:pt x="2289969" y="53925"/>
                    <a:pt x="2362994" y="61862"/>
                    <a:pt x="2424113" y="75356"/>
                  </a:cubicBezTo>
                  <a:cubicBezTo>
                    <a:pt x="2485232" y="88850"/>
                    <a:pt x="2532856" y="103931"/>
                    <a:pt x="2590800" y="122981"/>
                  </a:cubicBezTo>
                  <a:cubicBezTo>
                    <a:pt x="2648744" y="142031"/>
                    <a:pt x="2712244" y="169019"/>
                    <a:pt x="2771775" y="189656"/>
                  </a:cubicBezTo>
                  <a:cubicBezTo>
                    <a:pt x="2831306" y="210293"/>
                    <a:pt x="2889251" y="228550"/>
                    <a:pt x="2947988" y="246806"/>
                  </a:cubicBezTo>
                  <a:cubicBezTo>
                    <a:pt x="3006725" y="265062"/>
                    <a:pt x="3062288" y="283319"/>
                    <a:pt x="3124200" y="299194"/>
                  </a:cubicBezTo>
                  <a:cubicBezTo>
                    <a:pt x="3186113" y="315069"/>
                    <a:pt x="3256757" y="330944"/>
                    <a:pt x="3319463" y="342056"/>
                  </a:cubicBezTo>
                  <a:cubicBezTo>
                    <a:pt x="3382169" y="353168"/>
                    <a:pt x="3500438" y="365869"/>
                    <a:pt x="3500438" y="365869"/>
                  </a:cubicBezTo>
                  <a:lnTo>
                    <a:pt x="3705225" y="389681"/>
                  </a:lnTo>
                  <a:cubicBezTo>
                    <a:pt x="3763962" y="395237"/>
                    <a:pt x="3821907" y="399206"/>
                    <a:pt x="3852863" y="399206"/>
                  </a:cubicBezTo>
                </a:path>
              </a:pathLst>
            </a:custGeom>
            <a:noFill/>
            <a:ln w="12700" cap="flat" cmpd="sng" algn="ctr">
              <a:solidFill>
                <a:srgbClr val="4472C4">
                  <a:shade val="50000"/>
                </a:srgbClr>
              </a:solidFill>
              <a:prstDash val="solid"/>
              <a:miter lim="800000"/>
              <a:headEnd type="none"/>
              <a:tailEnd type="triangle"/>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6" name="Freeform: Shape 15">
              <a:extLst>
                <a:ext uri="{FF2B5EF4-FFF2-40B4-BE49-F238E27FC236}">
                  <a16:creationId xmlns:a16="http://schemas.microsoft.com/office/drawing/2014/main" id="{8DB3884D-F293-4E2F-935E-DDC2BAA9424F}"/>
                </a:ext>
              </a:extLst>
            </p:cNvPr>
            <p:cNvSpPr/>
            <p:nvPr/>
          </p:nvSpPr>
          <p:spPr>
            <a:xfrm>
              <a:off x="4284477" y="4268427"/>
              <a:ext cx="3862387" cy="464550"/>
            </a:xfrm>
            <a:custGeom>
              <a:avLst/>
              <a:gdLst>
                <a:gd name="connsiteX0" fmla="*/ 0 w 3862387"/>
                <a:gd name="connsiteY0" fmla="*/ 462259 h 464550"/>
                <a:gd name="connsiteX1" fmla="*/ 342900 w 3862387"/>
                <a:gd name="connsiteY1" fmla="*/ 443209 h 464550"/>
                <a:gd name="connsiteX2" fmla="*/ 652462 w 3862387"/>
                <a:gd name="connsiteY2" fmla="*/ 381297 h 464550"/>
                <a:gd name="connsiteX3" fmla="*/ 890587 w 3862387"/>
                <a:gd name="connsiteY3" fmla="*/ 309859 h 464550"/>
                <a:gd name="connsiteX4" fmla="*/ 1128712 w 3862387"/>
                <a:gd name="connsiteY4" fmla="*/ 214609 h 464550"/>
                <a:gd name="connsiteX5" fmla="*/ 1338262 w 3862387"/>
                <a:gd name="connsiteY5" fmla="*/ 133647 h 464550"/>
                <a:gd name="connsiteX6" fmla="*/ 1543050 w 3862387"/>
                <a:gd name="connsiteY6" fmla="*/ 62209 h 464550"/>
                <a:gd name="connsiteX7" fmla="*/ 1728787 w 3862387"/>
                <a:gd name="connsiteY7" fmla="*/ 24109 h 464550"/>
                <a:gd name="connsiteX8" fmla="*/ 1885950 w 3862387"/>
                <a:gd name="connsiteY8" fmla="*/ 297 h 464550"/>
                <a:gd name="connsiteX9" fmla="*/ 2119312 w 3862387"/>
                <a:gd name="connsiteY9" fmla="*/ 14584 h 464550"/>
                <a:gd name="connsiteX10" fmla="*/ 2319337 w 3862387"/>
                <a:gd name="connsiteY10" fmla="*/ 66972 h 464550"/>
                <a:gd name="connsiteX11" fmla="*/ 2552700 w 3862387"/>
                <a:gd name="connsiteY11" fmla="*/ 143172 h 464550"/>
                <a:gd name="connsiteX12" fmla="*/ 2776537 w 3862387"/>
                <a:gd name="connsiteY12" fmla="*/ 224134 h 464550"/>
                <a:gd name="connsiteX13" fmla="*/ 2967037 w 3862387"/>
                <a:gd name="connsiteY13" fmla="*/ 300334 h 464550"/>
                <a:gd name="connsiteX14" fmla="*/ 3219450 w 3862387"/>
                <a:gd name="connsiteY14" fmla="*/ 386059 h 464550"/>
                <a:gd name="connsiteX15" fmla="*/ 3490912 w 3862387"/>
                <a:gd name="connsiteY15" fmla="*/ 438447 h 464550"/>
                <a:gd name="connsiteX16" fmla="*/ 3724275 w 3862387"/>
                <a:gd name="connsiteY16" fmla="*/ 462259 h 464550"/>
                <a:gd name="connsiteX17" fmla="*/ 3862387 w 3862387"/>
                <a:gd name="connsiteY17" fmla="*/ 462259 h 464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62387" h="464550">
                  <a:moveTo>
                    <a:pt x="0" y="462259"/>
                  </a:moveTo>
                  <a:cubicBezTo>
                    <a:pt x="117078" y="459481"/>
                    <a:pt x="234156" y="456703"/>
                    <a:pt x="342900" y="443209"/>
                  </a:cubicBezTo>
                  <a:cubicBezTo>
                    <a:pt x="451644" y="429715"/>
                    <a:pt x="561181" y="403522"/>
                    <a:pt x="652462" y="381297"/>
                  </a:cubicBezTo>
                  <a:cubicBezTo>
                    <a:pt x="743743" y="359072"/>
                    <a:pt x="811212" y="337640"/>
                    <a:pt x="890587" y="309859"/>
                  </a:cubicBezTo>
                  <a:cubicBezTo>
                    <a:pt x="969962" y="282078"/>
                    <a:pt x="1128712" y="214609"/>
                    <a:pt x="1128712" y="214609"/>
                  </a:cubicBezTo>
                  <a:lnTo>
                    <a:pt x="1338262" y="133647"/>
                  </a:lnTo>
                  <a:cubicBezTo>
                    <a:pt x="1407318" y="108247"/>
                    <a:pt x="1477963" y="80465"/>
                    <a:pt x="1543050" y="62209"/>
                  </a:cubicBezTo>
                  <a:cubicBezTo>
                    <a:pt x="1608137" y="43953"/>
                    <a:pt x="1671637" y="34428"/>
                    <a:pt x="1728787" y="24109"/>
                  </a:cubicBezTo>
                  <a:cubicBezTo>
                    <a:pt x="1785937" y="13790"/>
                    <a:pt x="1820863" y="1884"/>
                    <a:pt x="1885950" y="297"/>
                  </a:cubicBezTo>
                  <a:cubicBezTo>
                    <a:pt x="1951037" y="-1290"/>
                    <a:pt x="2047081" y="3471"/>
                    <a:pt x="2119312" y="14584"/>
                  </a:cubicBezTo>
                  <a:cubicBezTo>
                    <a:pt x="2191543" y="25696"/>
                    <a:pt x="2247106" y="45541"/>
                    <a:pt x="2319337" y="66972"/>
                  </a:cubicBezTo>
                  <a:cubicBezTo>
                    <a:pt x="2391568" y="88403"/>
                    <a:pt x="2476500" y="116978"/>
                    <a:pt x="2552700" y="143172"/>
                  </a:cubicBezTo>
                  <a:cubicBezTo>
                    <a:pt x="2628900" y="169366"/>
                    <a:pt x="2707481" y="197940"/>
                    <a:pt x="2776537" y="224134"/>
                  </a:cubicBezTo>
                  <a:cubicBezTo>
                    <a:pt x="2845593" y="250328"/>
                    <a:pt x="2893218" y="273347"/>
                    <a:pt x="2967037" y="300334"/>
                  </a:cubicBezTo>
                  <a:cubicBezTo>
                    <a:pt x="3040856" y="327321"/>
                    <a:pt x="3132138" y="363040"/>
                    <a:pt x="3219450" y="386059"/>
                  </a:cubicBezTo>
                  <a:cubicBezTo>
                    <a:pt x="3306762" y="409078"/>
                    <a:pt x="3406775" y="425747"/>
                    <a:pt x="3490912" y="438447"/>
                  </a:cubicBezTo>
                  <a:cubicBezTo>
                    <a:pt x="3575049" y="451147"/>
                    <a:pt x="3662363" y="458290"/>
                    <a:pt x="3724275" y="462259"/>
                  </a:cubicBezTo>
                  <a:cubicBezTo>
                    <a:pt x="3786187" y="466228"/>
                    <a:pt x="3824287" y="464243"/>
                    <a:pt x="3862387" y="462259"/>
                  </a:cubicBezTo>
                </a:path>
              </a:pathLst>
            </a:custGeom>
            <a:noFill/>
            <a:ln w="12700" cap="flat" cmpd="sng" algn="ctr">
              <a:solidFill>
                <a:srgbClr val="4472C4">
                  <a:shade val="50000"/>
                </a:srgbClr>
              </a:solidFill>
              <a:prstDash val="solid"/>
              <a:miter lim="800000"/>
              <a:headEnd type="none"/>
              <a:tailEnd type="triangle"/>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7" name="Freeform: Shape 16">
              <a:extLst>
                <a:ext uri="{FF2B5EF4-FFF2-40B4-BE49-F238E27FC236}">
                  <a16:creationId xmlns:a16="http://schemas.microsoft.com/office/drawing/2014/main" id="{BAA0467F-9E78-4020-B773-AE3340A06FAC}"/>
                </a:ext>
              </a:extLst>
            </p:cNvPr>
            <p:cNvSpPr/>
            <p:nvPr/>
          </p:nvSpPr>
          <p:spPr>
            <a:xfrm>
              <a:off x="4284477" y="4354642"/>
              <a:ext cx="3871359" cy="489459"/>
            </a:xfrm>
            <a:custGeom>
              <a:avLst/>
              <a:gdLst>
                <a:gd name="connsiteX0" fmla="*/ 0 w 3876675"/>
                <a:gd name="connsiteY0" fmla="*/ 510116 h 510116"/>
                <a:gd name="connsiteX1" fmla="*/ 180975 w 3876675"/>
                <a:gd name="connsiteY1" fmla="*/ 500591 h 510116"/>
                <a:gd name="connsiteX2" fmla="*/ 452438 w 3876675"/>
                <a:gd name="connsiteY2" fmla="*/ 472016 h 510116"/>
                <a:gd name="connsiteX3" fmla="*/ 685800 w 3876675"/>
                <a:gd name="connsiteY3" fmla="*/ 405341 h 510116"/>
                <a:gd name="connsiteX4" fmla="*/ 909638 w 3876675"/>
                <a:gd name="connsiteY4" fmla="*/ 338666 h 510116"/>
                <a:gd name="connsiteX5" fmla="*/ 1100138 w 3876675"/>
                <a:gd name="connsiteY5" fmla="*/ 252941 h 510116"/>
                <a:gd name="connsiteX6" fmla="*/ 1247775 w 3876675"/>
                <a:gd name="connsiteY6" fmla="*/ 186266 h 510116"/>
                <a:gd name="connsiteX7" fmla="*/ 1433513 w 3876675"/>
                <a:gd name="connsiteY7" fmla="*/ 114829 h 510116"/>
                <a:gd name="connsiteX8" fmla="*/ 1619250 w 3876675"/>
                <a:gd name="connsiteY8" fmla="*/ 38629 h 510116"/>
                <a:gd name="connsiteX9" fmla="*/ 1824038 w 3876675"/>
                <a:gd name="connsiteY9" fmla="*/ 5291 h 510116"/>
                <a:gd name="connsiteX10" fmla="*/ 1957388 w 3876675"/>
                <a:gd name="connsiteY10" fmla="*/ 529 h 510116"/>
                <a:gd name="connsiteX11" fmla="*/ 2114550 w 3876675"/>
                <a:gd name="connsiteY11" fmla="*/ 10054 h 510116"/>
                <a:gd name="connsiteX12" fmla="*/ 2300288 w 3876675"/>
                <a:gd name="connsiteY12" fmla="*/ 48154 h 510116"/>
                <a:gd name="connsiteX13" fmla="*/ 2443163 w 3876675"/>
                <a:gd name="connsiteY13" fmla="*/ 105304 h 510116"/>
                <a:gd name="connsiteX14" fmla="*/ 2562225 w 3876675"/>
                <a:gd name="connsiteY14" fmla="*/ 148166 h 510116"/>
                <a:gd name="connsiteX15" fmla="*/ 2686050 w 3876675"/>
                <a:gd name="connsiteY15" fmla="*/ 200554 h 510116"/>
                <a:gd name="connsiteX16" fmla="*/ 2790825 w 3876675"/>
                <a:gd name="connsiteY16" fmla="*/ 248179 h 510116"/>
                <a:gd name="connsiteX17" fmla="*/ 2919413 w 3876675"/>
                <a:gd name="connsiteY17" fmla="*/ 300566 h 510116"/>
                <a:gd name="connsiteX18" fmla="*/ 3071813 w 3876675"/>
                <a:gd name="connsiteY18" fmla="*/ 362479 h 510116"/>
                <a:gd name="connsiteX19" fmla="*/ 3200400 w 3876675"/>
                <a:gd name="connsiteY19" fmla="*/ 410104 h 510116"/>
                <a:gd name="connsiteX20" fmla="*/ 3381375 w 3876675"/>
                <a:gd name="connsiteY20" fmla="*/ 457729 h 510116"/>
                <a:gd name="connsiteX21" fmla="*/ 3490913 w 3876675"/>
                <a:gd name="connsiteY21" fmla="*/ 472016 h 510116"/>
                <a:gd name="connsiteX22" fmla="*/ 3629025 w 3876675"/>
                <a:gd name="connsiteY22" fmla="*/ 491066 h 510116"/>
                <a:gd name="connsiteX23" fmla="*/ 3743325 w 3876675"/>
                <a:gd name="connsiteY23" fmla="*/ 495829 h 510116"/>
                <a:gd name="connsiteX24" fmla="*/ 3876675 w 3876675"/>
                <a:gd name="connsiteY24" fmla="*/ 505354 h 510116"/>
                <a:gd name="connsiteX0" fmla="*/ 0 w 3876675"/>
                <a:gd name="connsiteY0" fmla="*/ 510671 h 510671"/>
                <a:gd name="connsiteX1" fmla="*/ 180975 w 3876675"/>
                <a:gd name="connsiteY1" fmla="*/ 501146 h 510671"/>
                <a:gd name="connsiteX2" fmla="*/ 452438 w 3876675"/>
                <a:gd name="connsiteY2" fmla="*/ 472571 h 510671"/>
                <a:gd name="connsiteX3" fmla="*/ 685800 w 3876675"/>
                <a:gd name="connsiteY3" fmla="*/ 405896 h 510671"/>
                <a:gd name="connsiteX4" fmla="*/ 909638 w 3876675"/>
                <a:gd name="connsiteY4" fmla="*/ 339221 h 510671"/>
                <a:gd name="connsiteX5" fmla="*/ 1100138 w 3876675"/>
                <a:gd name="connsiteY5" fmla="*/ 253496 h 510671"/>
                <a:gd name="connsiteX6" fmla="*/ 1247775 w 3876675"/>
                <a:gd name="connsiteY6" fmla="*/ 186821 h 510671"/>
                <a:gd name="connsiteX7" fmla="*/ 1433513 w 3876675"/>
                <a:gd name="connsiteY7" fmla="*/ 115384 h 510671"/>
                <a:gd name="connsiteX8" fmla="*/ 1631200 w 3876675"/>
                <a:gd name="connsiteY8" fmla="*/ 51090 h 510671"/>
                <a:gd name="connsiteX9" fmla="*/ 1824038 w 3876675"/>
                <a:gd name="connsiteY9" fmla="*/ 5846 h 510671"/>
                <a:gd name="connsiteX10" fmla="*/ 1957388 w 3876675"/>
                <a:gd name="connsiteY10" fmla="*/ 1084 h 510671"/>
                <a:gd name="connsiteX11" fmla="*/ 2114550 w 3876675"/>
                <a:gd name="connsiteY11" fmla="*/ 10609 h 510671"/>
                <a:gd name="connsiteX12" fmla="*/ 2300288 w 3876675"/>
                <a:gd name="connsiteY12" fmla="*/ 48709 h 510671"/>
                <a:gd name="connsiteX13" fmla="*/ 2443163 w 3876675"/>
                <a:gd name="connsiteY13" fmla="*/ 105859 h 510671"/>
                <a:gd name="connsiteX14" fmla="*/ 2562225 w 3876675"/>
                <a:gd name="connsiteY14" fmla="*/ 148721 h 510671"/>
                <a:gd name="connsiteX15" fmla="*/ 2686050 w 3876675"/>
                <a:gd name="connsiteY15" fmla="*/ 201109 h 510671"/>
                <a:gd name="connsiteX16" fmla="*/ 2790825 w 3876675"/>
                <a:gd name="connsiteY16" fmla="*/ 248734 h 510671"/>
                <a:gd name="connsiteX17" fmla="*/ 2919413 w 3876675"/>
                <a:gd name="connsiteY17" fmla="*/ 301121 h 510671"/>
                <a:gd name="connsiteX18" fmla="*/ 3071813 w 3876675"/>
                <a:gd name="connsiteY18" fmla="*/ 363034 h 510671"/>
                <a:gd name="connsiteX19" fmla="*/ 3200400 w 3876675"/>
                <a:gd name="connsiteY19" fmla="*/ 410659 h 510671"/>
                <a:gd name="connsiteX20" fmla="*/ 3381375 w 3876675"/>
                <a:gd name="connsiteY20" fmla="*/ 458284 h 510671"/>
                <a:gd name="connsiteX21" fmla="*/ 3490913 w 3876675"/>
                <a:gd name="connsiteY21" fmla="*/ 472571 h 510671"/>
                <a:gd name="connsiteX22" fmla="*/ 3629025 w 3876675"/>
                <a:gd name="connsiteY22" fmla="*/ 491621 h 510671"/>
                <a:gd name="connsiteX23" fmla="*/ 3743325 w 3876675"/>
                <a:gd name="connsiteY23" fmla="*/ 496384 h 510671"/>
                <a:gd name="connsiteX24" fmla="*/ 3876675 w 3876675"/>
                <a:gd name="connsiteY24" fmla="*/ 505909 h 510671"/>
                <a:gd name="connsiteX0" fmla="*/ 0 w 3876675"/>
                <a:gd name="connsiteY0" fmla="*/ 519191 h 519191"/>
                <a:gd name="connsiteX1" fmla="*/ 180975 w 3876675"/>
                <a:gd name="connsiteY1" fmla="*/ 509666 h 519191"/>
                <a:gd name="connsiteX2" fmla="*/ 452438 w 3876675"/>
                <a:gd name="connsiteY2" fmla="*/ 481091 h 519191"/>
                <a:gd name="connsiteX3" fmla="*/ 685800 w 3876675"/>
                <a:gd name="connsiteY3" fmla="*/ 414416 h 519191"/>
                <a:gd name="connsiteX4" fmla="*/ 909638 w 3876675"/>
                <a:gd name="connsiteY4" fmla="*/ 347741 h 519191"/>
                <a:gd name="connsiteX5" fmla="*/ 1100138 w 3876675"/>
                <a:gd name="connsiteY5" fmla="*/ 262016 h 519191"/>
                <a:gd name="connsiteX6" fmla="*/ 1247775 w 3876675"/>
                <a:gd name="connsiteY6" fmla="*/ 195341 h 519191"/>
                <a:gd name="connsiteX7" fmla="*/ 1433513 w 3876675"/>
                <a:gd name="connsiteY7" fmla="*/ 123904 h 519191"/>
                <a:gd name="connsiteX8" fmla="*/ 1631200 w 3876675"/>
                <a:gd name="connsiteY8" fmla="*/ 59610 h 519191"/>
                <a:gd name="connsiteX9" fmla="*/ 1824038 w 3876675"/>
                <a:gd name="connsiteY9" fmla="*/ 14366 h 519191"/>
                <a:gd name="connsiteX10" fmla="*/ 1957388 w 3876675"/>
                <a:gd name="connsiteY10" fmla="*/ 79 h 519191"/>
                <a:gd name="connsiteX11" fmla="*/ 2114550 w 3876675"/>
                <a:gd name="connsiteY11" fmla="*/ 19129 h 519191"/>
                <a:gd name="connsiteX12" fmla="*/ 2300288 w 3876675"/>
                <a:gd name="connsiteY12" fmla="*/ 57229 h 519191"/>
                <a:gd name="connsiteX13" fmla="*/ 2443163 w 3876675"/>
                <a:gd name="connsiteY13" fmla="*/ 114379 h 519191"/>
                <a:gd name="connsiteX14" fmla="*/ 2562225 w 3876675"/>
                <a:gd name="connsiteY14" fmla="*/ 157241 h 519191"/>
                <a:gd name="connsiteX15" fmla="*/ 2686050 w 3876675"/>
                <a:gd name="connsiteY15" fmla="*/ 209629 h 519191"/>
                <a:gd name="connsiteX16" fmla="*/ 2790825 w 3876675"/>
                <a:gd name="connsiteY16" fmla="*/ 257254 h 519191"/>
                <a:gd name="connsiteX17" fmla="*/ 2919413 w 3876675"/>
                <a:gd name="connsiteY17" fmla="*/ 309641 h 519191"/>
                <a:gd name="connsiteX18" fmla="*/ 3071813 w 3876675"/>
                <a:gd name="connsiteY18" fmla="*/ 371554 h 519191"/>
                <a:gd name="connsiteX19" fmla="*/ 3200400 w 3876675"/>
                <a:gd name="connsiteY19" fmla="*/ 419179 h 519191"/>
                <a:gd name="connsiteX20" fmla="*/ 3381375 w 3876675"/>
                <a:gd name="connsiteY20" fmla="*/ 466804 h 519191"/>
                <a:gd name="connsiteX21" fmla="*/ 3490913 w 3876675"/>
                <a:gd name="connsiteY21" fmla="*/ 481091 h 519191"/>
                <a:gd name="connsiteX22" fmla="*/ 3629025 w 3876675"/>
                <a:gd name="connsiteY22" fmla="*/ 500141 h 519191"/>
                <a:gd name="connsiteX23" fmla="*/ 3743325 w 3876675"/>
                <a:gd name="connsiteY23" fmla="*/ 504904 h 519191"/>
                <a:gd name="connsiteX24" fmla="*/ 3876675 w 3876675"/>
                <a:gd name="connsiteY24" fmla="*/ 514429 h 519191"/>
                <a:gd name="connsiteX0" fmla="*/ 0 w 3876675"/>
                <a:gd name="connsiteY0" fmla="*/ 519191 h 519191"/>
                <a:gd name="connsiteX1" fmla="*/ 180975 w 3876675"/>
                <a:gd name="connsiteY1" fmla="*/ 509666 h 519191"/>
                <a:gd name="connsiteX2" fmla="*/ 452438 w 3876675"/>
                <a:gd name="connsiteY2" fmla="*/ 481091 h 519191"/>
                <a:gd name="connsiteX3" fmla="*/ 685800 w 3876675"/>
                <a:gd name="connsiteY3" fmla="*/ 414416 h 519191"/>
                <a:gd name="connsiteX4" fmla="*/ 909638 w 3876675"/>
                <a:gd name="connsiteY4" fmla="*/ 347741 h 519191"/>
                <a:gd name="connsiteX5" fmla="*/ 1100138 w 3876675"/>
                <a:gd name="connsiteY5" fmla="*/ 262016 h 519191"/>
                <a:gd name="connsiteX6" fmla="*/ 1247775 w 3876675"/>
                <a:gd name="connsiteY6" fmla="*/ 195341 h 519191"/>
                <a:gd name="connsiteX7" fmla="*/ 1433513 w 3876675"/>
                <a:gd name="connsiteY7" fmla="*/ 123904 h 519191"/>
                <a:gd name="connsiteX8" fmla="*/ 1631200 w 3876675"/>
                <a:gd name="connsiteY8" fmla="*/ 59610 h 519191"/>
                <a:gd name="connsiteX9" fmla="*/ 1824038 w 3876675"/>
                <a:gd name="connsiteY9" fmla="*/ 14366 h 519191"/>
                <a:gd name="connsiteX10" fmla="*/ 1957388 w 3876675"/>
                <a:gd name="connsiteY10" fmla="*/ 79 h 519191"/>
                <a:gd name="connsiteX11" fmla="*/ 2114550 w 3876675"/>
                <a:gd name="connsiteY11" fmla="*/ 19129 h 519191"/>
                <a:gd name="connsiteX12" fmla="*/ 2297899 w 3876675"/>
                <a:gd name="connsiteY12" fmla="*/ 64373 h 519191"/>
                <a:gd name="connsiteX13" fmla="*/ 2443163 w 3876675"/>
                <a:gd name="connsiteY13" fmla="*/ 114379 h 519191"/>
                <a:gd name="connsiteX14" fmla="*/ 2562225 w 3876675"/>
                <a:gd name="connsiteY14" fmla="*/ 157241 h 519191"/>
                <a:gd name="connsiteX15" fmla="*/ 2686050 w 3876675"/>
                <a:gd name="connsiteY15" fmla="*/ 209629 h 519191"/>
                <a:gd name="connsiteX16" fmla="*/ 2790825 w 3876675"/>
                <a:gd name="connsiteY16" fmla="*/ 257254 h 519191"/>
                <a:gd name="connsiteX17" fmla="*/ 2919413 w 3876675"/>
                <a:gd name="connsiteY17" fmla="*/ 309641 h 519191"/>
                <a:gd name="connsiteX18" fmla="*/ 3071813 w 3876675"/>
                <a:gd name="connsiteY18" fmla="*/ 371554 h 519191"/>
                <a:gd name="connsiteX19" fmla="*/ 3200400 w 3876675"/>
                <a:gd name="connsiteY19" fmla="*/ 419179 h 519191"/>
                <a:gd name="connsiteX20" fmla="*/ 3381375 w 3876675"/>
                <a:gd name="connsiteY20" fmla="*/ 466804 h 519191"/>
                <a:gd name="connsiteX21" fmla="*/ 3490913 w 3876675"/>
                <a:gd name="connsiteY21" fmla="*/ 481091 h 519191"/>
                <a:gd name="connsiteX22" fmla="*/ 3629025 w 3876675"/>
                <a:gd name="connsiteY22" fmla="*/ 500141 h 519191"/>
                <a:gd name="connsiteX23" fmla="*/ 3743325 w 3876675"/>
                <a:gd name="connsiteY23" fmla="*/ 504904 h 519191"/>
                <a:gd name="connsiteX24" fmla="*/ 3876675 w 3876675"/>
                <a:gd name="connsiteY24" fmla="*/ 514429 h 519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876675" h="519191">
                  <a:moveTo>
                    <a:pt x="0" y="519191"/>
                  </a:moveTo>
                  <a:cubicBezTo>
                    <a:pt x="52784" y="517603"/>
                    <a:pt x="105569" y="516016"/>
                    <a:pt x="180975" y="509666"/>
                  </a:cubicBezTo>
                  <a:cubicBezTo>
                    <a:pt x="256381" y="503316"/>
                    <a:pt x="368301" y="496966"/>
                    <a:pt x="452438" y="481091"/>
                  </a:cubicBezTo>
                  <a:cubicBezTo>
                    <a:pt x="536575" y="465216"/>
                    <a:pt x="685800" y="414416"/>
                    <a:pt x="685800" y="414416"/>
                  </a:cubicBezTo>
                  <a:cubicBezTo>
                    <a:pt x="762000" y="392191"/>
                    <a:pt x="840582" y="373141"/>
                    <a:pt x="909638" y="347741"/>
                  </a:cubicBezTo>
                  <a:cubicBezTo>
                    <a:pt x="978694" y="322341"/>
                    <a:pt x="1100138" y="262016"/>
                    <a:pt x="1100138" y="262016"/>
                  </a:cubicBezTo>
                  <a:cubicBezTo>
                    <a:pt x="1156494" y="236616"/>
                    <a:pt x="1192212" y="218360"/>
                    <a:pt x="1247775" y="195341"/>
                  </a:cubicBezTo>
                  <a:cubicBezTo>
                    <a:pt x="1303338" y="172322"/>
                    <a:pt x="1369609" y="146526"/>
                    <a:pt x="1433513" y="123904"/>
                  </a:cubicBezTo>
                  <a:cubicBezTo>
                    <a:pt x="1497417" y="101282"/>
                    <a:pt x="1566113" y="77866"/>
                    <a:pt x="1631200" y="59610"/>
                  </a:cubicBezTo>
                  <a:cubicBezTo>
                    <a:pt x="1696287" y="41354"/>
                    <a:pt x="1769673" y="24288"/>
                    <a:pt x="1824038" y="14366"/>
                  </a:cubicBezTo>
                  <a:cubicBezTo>
                    <a:pt x="1878403" y="4444"/>
                    <a:pt x="1908969" y="-715"/>
                    <a:pt x="1957388" y="79"/>
                  </a:cubicBezTo>
                  <a:cubicBezTo>
                    <a:pt x="2005807" y="873"/>
                    <a:pt x="2057798" y="8413"/>
                    <a:pt x="2114550" y="19129"/>
                  </a:cubicBezTo>
                  <a:cubicBezTo>
                    <a:pt x="2171302" y="29845"/>
                    <a:pt x="2243130" y="48498"/>
                    <a:pt x="2297899" y="64373"/>
                  </a:cubicBezTo>
                  <a:cubicBezTo>
                    <a:pt x="2352668" y="80248"/>
                    <a:pt x="2399109" y="98901"/>
                    <a:pt x="2443163" y="114379"/>
                  </a:cubicBezTo>
                  <a:cubicBezTo>
                    <a:pt x="2487217" y="129857"/>
                    <a:pt x="2521744" y="141366"/>
                    <a:pt x="2562225" y="157241"/>
                  </a:cubicBezTo>
                  <a:cubicBezTo>
                    <a:pt x="2602706" y="173116"/>
                    <a:pt x="2647950" y="192960"/>
                    <a:pt x="2686050" y="209629"/>
                  </a:cubicBezTo>
                  <a:cubicBezTo>
                    <a:pt x="2724150" y="226298"/>
                    <a:pt x="2751931" y="240585"/>
                    <a:pt x="2790825" y="257254"/>
                  </a:cubicBezTo>
                  <a:cubicBezTo>
                    <a:pt x="2829719" y="273923"/>
                    <a:pt x="2919413" y="309641"/>
                    <a:pt x="2919413" y="309641"/>
                  </a:cubicBezTo>
                  <a:lnTo>
                    <a:pt x="3071813" y="371554"/>
                  </a:lnTo>
                  <a:cubicBezTo>
                    <a:pt x="3118644" y="389810"/>
                    <a:pt x="3148806" y="403304"/>
                    <a:pt x="3200400" y="419179"/>
                  </a:cubicBezTo>
                  <a:cubicBezTo>
                    <a:pt x="3251994" y="435054"/>
                    <a:pt x="3332956" y="456485"/>
                    <a:pt x="3381375" y="466804"/>
                  </a:cubicBezTo>
                  <a:cubicBezTo>
                    <a:pt x="3429794" y="477123"/>
                    <a:pt x="3490913" y="481091"/>
                    <a:pt x="3490913" y="481091"/>
                  </a:cubicBezTo>
                  <a:cubicBezTo>
                    <a:pt x="3532188" y="486647"/>
                    <a:pt x="3586956" y="496172"/>
                    <a:pt x="3629025" y="500141"/>
                  </a:cubicBezTo>
                  <a:cubicBezTo>
                    <a:pt x="3671094" y="504110"/>
                    <a:pt x="3702050" y="502523"/>
                    <a:pt x="3743325" y="504904"/>
                  </a:cubicBezTo>
                  <a:cubicBezTo>
                    <a:pt x="3784600" y="507285"/>
                    <a:pt x="3848100" y="519191"/>
                    <a:pt x="3876675" y="514429"/>
                  </a:cubicBezTo>
                </a:path>
              </a:pathLst>
            </a:custGeom>
            <a:noFill/>
            <a:ln w="12700" cap="flat" cmpd="sng" algn="ctr">
              <a:solidFill>
                <a:srgbClr val="4472C4">
                  <a:shade val="50000"/>
                </a:srgbClr>
              </a:solidFill>
              <a:prstDash val="solid"/>
              <a:miter lim="800000"/>
              <a:headEnd type="none"/>
              <a:tailEnd type="triangle"/>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8" name="Freeform: Shape 17">
              <a:extLst>
                <a:ext uri="{FF2B5EF4-FFF2-40B4-BE49-F238E27FC236}">
                  <a16:creationId xmlns:a16="http://schemas.microsoft.com/office/drawing/2014/main" id="{26DF2C66-D4BD-4A02-92B6-55A40F253FDD}"/>
                </a:ext>
              </a:extLst>
            </p:cNvPr>
            <p:cNvSpPr/>
            <p:nvPr/>
          </p:nvSpPr>
          <p:spPr>
            <a:xfrm rot="10800000">
              <a:off x="4286678" y="5072651"/>
              <a:ext cx="3862387" cy="464550"/>
            </a:xfrm>
            <a:custGeom>
              <a:avLst/>
              <a:gdLst>
                <a:gd name="connsiteX0" fmla="*/ 0 w 3862387"/>
                <a:gd name="connsiteY0" fmla="*/ 462259 h 464550"/>
                <a:gd name="connsiteX1" fmla="*/ 342900 w 3862387"/>
                <a:gd name="connsiteY1" fmla="*/ 443209 h 464550"/>
                <a:gd name="connsiteX2" fmla="*/ 652462 w 3862387"/>
                <a:gd name="connsiteY2" fmla="*/ 381297 h 464550"/>
                <a:gd name="connsiteX3" fmla="*/ 890587 w 3862387"/>
                <a:gd name="connsiteY3" fmla="*/ 309859 h 464550"/>
                <a:gd name="connsiteX4" fmla="*/ 1128712 w 3862387"/>
                <a:gd name="connsiteY4" fmla="*/ 214609 h 464550"/>
                <a:gd name="connsiteX5" fmla="*/ 1338262 w 3862387"/>
                <a:gd name="connsiteY5" fmla="*/ 133647 h 464550"/>
                <a:gd name="connsiteX6" fmla="*/ 1543050 w 3862387"/>
                <a:gd name="connsiteY6" fmla="*/ 62209 h 464550"/>
                <a:gd name="connsiteX7" fmla="*/ 1728787 w 3862387"/>
                <a:gd name="connsiteY7" fmla="*/ 24109 h 464550"/>
                <a:gd name="connsiteX8" fmla="*/ 1885950 w 3862387"/>
                <a:gd name="connsiteY8" fmla="*/ 297 h 464550"/>
                <a:gd name="connsiteX9" fmla="*/ 2119312 w 3862387"/>
                <a:gd name="connsiteY9" fmla="*/ 14584 h 464550"/>
                <a:gd name="connsiteX10" fmla="*/ 2319337 w 3862387"/>
                <a:gd name="connsiteY10" fmla="*/ 66972 h 464550"/>
                <a:gd name="connsiteX11" fmla="*/ 2552700 w 3862387"/>
                <a:gd name="connsiteY11" fmla="*/ 143172 h 464550"/>
                <a:gd name="connsiteX12" fmla="*/ 2776537 w 3862387"/>
                <a:gd name="connsiteY12" fmla="*/ 224134 h 464550"/>
                <a:gd name="connsiteX13" fmla="*/ 2967037 w 3862387"/>
                <a:gd name="connsiteY13" fmla="*/ 300334 h 464550"/>
                <a:gd name="connsiteX14" fmla="*/ 3219450 w 3862387"/>
                <a:gd name="connsiteY14" fmla="*/ 386059 h 464550"/>
                <a:gd name="connsiteX15" fmla="*/ 3490912 w 3862387"/>
                <a:gd name="connsiteY15" fmla="*/ 438447 h 464550"/>
                <a:gd name="connsiteX16" fmla="*/ 3724275 w 3862387"/>
                <a:gd name="connsiteY16" fmla="*/ 462259 h 464550"/>
                <a:gd name="connsiteX17" fmla="*/ 3862387 w 3862387"/>
                <a:gd name="connsiteY17" fmla="*/ 462259 h 464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62387" h="464550">
                  <a:moveTo>
                    <a:pt x="0" y="462259"/>
                  </a:moveTo>
                  <a:cubicBezTo>
                    <a:pt x="117078" y="459481"/>
                    <a:pt x="234156" y="456703"/>
                    <a:pt x="342900" y="443209"/>
                  </a:cubicBezTo>
                  <a:cubicBezTo>
                    <a:pt x="451644" y="429715"/>
                    <a:pt x="561181" y="403522"/>
                    <a:pt x="652462" y="381297"/>
                  </a:cubicBezTo>
                  <a:cubicBezTo>
                    <a:pt x="743743" y="359072"/>
                    <a:pt x="811212" y="337640"/>
                    <a:pt x="890587" y="309859"/>
                  </a:cubicBezTo>
                  <a:cubicBezTo>
                    <a:pt x="969962" y="282078"/>
                    <a:pt x="1128712" y="214609"/>
                    <a:pt x="1128712" y="214609"/>
                  </a:cubicBezTo>
                  <a:lnTo>
                    <a:pt x="1338262" y="133647"/>
                  </a:lnTo>
                  <a:cubicBezTo>
                    <a:pt x="1407318" y="108247"/>
                    <a:pt x="1477963" y="80465"/>
                    <a:pt x="1543050" y="62209"/>
                  </a:cubicBezTo>
                  <a:cubicBezTo>
                    <a:pt x="1608137" y="43953"/>
                    <a:pt x="1671637" y="34428"/>
                    <a:pt x="1728787" y="24109"/>
                  </a:cubicBezTo>
                  <a:cubicBezTo>
                    <a:pt x="1785937" y="13790"/>
                    <a:pt x="1820863" y="1884"/>
                    <a:pt x="1885950" y="297"/>
                  </a:cubicBezTo>
                  <a:cubicBezTo>
                    <a:pt x="1951037" y="-1290"/>
                    <a:pt x="2047081" y="3471"/>
                    <a:pt x="2119312" y="14584"/>
                  </a:cubicBezTo>
                  <a:cubicBezTo>
                    <a:pt x="2191543" y="25696"/>
                    <a:pt x="2247106" y="45541"/>
                    <a:pt x="2319337" y="66972"/>
                  </a:cubicBezTo>
                  <a:cubicBezTo>
                    <a:pt x="2391568" y="88403"/>
                    <a:pt x="2476500" y="116978"/>
                    <a:pt x="2552700" y="143172"/>
                  </a:cubicBezTo>
                  <a:cubicBezTo>
                    <a:pt x="2628900" y="169366"/>
                    <a:pt x="2707481" y="197940"/>
                    <a:pt x="2776537" y="224134"/>
                  </a:cubicBezTo>
                  <a:cubicBezTo>
                    <a:pt x="2845593" y="250328"/>
                    <a:pt x="2893218" y="273347"/>
                    <a:pt x="2967037" y="300334"/>
                  </a:cubicBezTo>
                  <a:cubicBezTo>
                    <a:pt x="3040856" y="327321"/>
                    <a:pt x="3132138" y="363040"/>
                    <a:pt x="3219450" y="386059"/>
                  </a:cubicBezTo>
                  <a:cubicBezTo>
                    <a:pt x="3306762" y="409078"/>
                    <a:pt x="3406775" y="425747"/>
                    <a:pt x="3490912" y="438447"/>
                  </a:cubicBezTo>
                  <a:cubicBezTo>
                    <a:pt x="3575049" y="451147"/>
                    <a:pt x="3662363" y="458290"/>
                    <a:pt x="3724275" y="462259"/>
                  </a:cubicBezTo>
                  <a:cubicBezTo>
                    <a:pt x="3786187" y="466228"/>
                    <a:pt x="3824287" y="464243"/>
                    <a:pt x="3862387" y="462259"/>
                  </a:cubicBezTo>
                </a:path>
              </a:pathLst>
            </a:custGeom>
            <a:noFill/>
            <a:ln w="12700" cap="flat" cmpd="sng" algn="ctr">
              <a:solidFill>
                <a:srgbClr val="4472C4">
                  <a:shade val="50000"/>
                </a:srgbClr>
              </a:solidFill>
              <a:prstDash val="solid"/>
              <a:miter lim="800000"/>
              <a:headEnd type="triangle"/>
              <a:tailEnd type="none"/>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9" name="Freeform: Shape 18">
              <a:extLst>
                <a:ext uri="{FF2B5EF4-FFF2-40B4-BE49-F238E27FC236}">
                  <a16:creationId xmlns:a16="http://schemas.microsoft.com/office/drawing/2014/main" id="{68B0A1F9-DDB5-4F73-989E-1D95EE23C698}"/>
                </a:ext>
              </a:extLst>
            </p:cNvPr>
            <p:cNvSpPr/>
            <p:nvPr/>
          </p:nvSpPr>
          <p:spPr>
            <a:xfrm rot="10800000">
              <a:off x="4284478" y="5155832"/>
              <a:ext cx="3862386" cy="510116"/>
            </a:xfrm>
            <a:custGeom>
              <a:avLst/>
              <a:gdLst>
                <a:gd name="connsiteX0" fmla="*/ 0 w 3876675"/>
                <a:gd name="connsiteY0" fmla="*/ 510116 h 510116"/>
                <a:gd name="connsiteX1" fmla="*/ 180975 w 3876675"/>
                <a:gd name="connsiteY1" fmla="*/ 500591 h 510116"/>
                <a:gd name="connsiteX2" fmla="*/ 452438 w 3876675"/>
                <a:gd name="connsiteY2" fmla="*/ 472016 h 510116"/>
                <a:gd name="connsiteX3" fmla="*/ 685800 w 3876675"/>
                <a:gd name="connsiteY3" fmla="*/ 405341 h 510116"/>
                <a:gd name="connsiteX4" fmla="*/ 909638 w 3876675"/>
                <a:gd name="connsiteY4" fmla="*/ 338666 h 510116"/>
                <a:gd name="connsiteX5" fmla="*/ 1100138 w 3876675"/>
                <a:gd name="connsiteY5" fmla="*/ 252941 h 510116"/>
                <a:gd name="connsiteX6" fmla="*/ 1247775 w 3876675"/>
                <a:gd name="connsiteY6" fmla="*/ 186266 h 510116"/>
                <a:gd name="connsiteX7" fmla="*/ 1433513 w 3876675"/>
                <a:gd name="connsiteY7" fmla="*/ 114829 h 510116"/>
                <a:gd name="connsiteX8" fmla="*/ 1619250 w 3876675"/>
                <a:gd name="connsiteY8" fmla="*/ 38629 h 510116"/>
                <a:gd name="connsiteX9" fmla="*/ 1824038 w 3876675"/>
                <a:gd name="connsiteY9" fmla="*/ 5291 h 510116"/>
                <a:gd name="connsiteX10" fmla="*/ 1957388 w 3876675"/>
                <a:gd name="connsiteY10" fmla="*/ 529 h 510116"/>
                <a:gd name="connsiteX11" fmla="*/ 2114550 w 3876675"/>
                <a:gd name="connsiteY11" fmla="*/ 10054 h 510116"/>
                <a:gd name="connsiteX12" fmla="*/ 2300288 w 3876675"/>
                <a:gd name="connsiteY12" fmla="*/ 48154 h 510116"/>
                <a:gd name="connsiteX13" fmla="*/ 2443163 w 3876675"/>
                <a:gd name="connsiteY13" fmla="*/ 105304 h 510116"/>
                <a:gd name="connsiteX14" fmla="*/ 2562225 w 3876675"/>
                <a:gd name="connsiteY14" fmla="*/ 148166 h 510116"/>
                <a:gd name="connsiteX15" fmla="*/ 2686050 w 3876675"/>
                <a:gd name="connsiteY15" fmla="*/ 200554 h 510116"/>
                <a:gd name="connsiteX16" fmla="*/ 2790825 w 3876675"/>
                <a:gd name="connsiteY16" fmla="*/ 248179 h 510116"/>
                <a:gd name="connsiteX17" fmla="*/ 2919413 w 3876675"/>
                <a:gd name="connsiteY17" fmla="*/ 300566 h 510116"/>
                <a:gd name="connsiteX18" fmla="*/ 3071813 w 3876675"/>
                <a:gd name="connsiteY18" fmla="*/ 362479 h 510116"/>
                <a:gd name="connsiteX19" fmla="*/ 3200400 w 3876675"/>
                <a:gd name="connsiteY19" fmla="*/ 410104 h 510116"/>
                <a:gd name="connsiteX20" fmla="*/ 3381375 w 3876675"/>
                <a:gd name="connsiteY20" fmla="*/ 457729 h 510116"/>
                <a:gd name="connsiteX21" fmla="*/ 3490913 w 3876675"/>
                <a:gd name="connsiteY21" fmla="*/ 472016 h 510116"/>
                <a:gd name="connsiteX22" fmla="*/ 3629025 w 3876675"/>
                <a:gd name="connsiteY22" fmla="*/ 491066 h 510116"/>
                <a:gd name="connsiteX23" fmla="*/ 3743325 w 3876675"/>
                <a:gd name="connsiteY23" fmla="*/ 495829 h 510116"/>
                <a:gd name="connsiteX24" fmla="*/ 3876675 w 3876675"/>
                <a:gd name="connsiteY24" fmla="*/ 505354 h 510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876675" h="510116">
                  <a:moveTo>
                    <a:pt x="0" y="510116"/>
                  </a:moveTo>
                  <a:cubicBezTo>
                    <a:pt x="52784" y="508528"/>
                    <a:pt x="105569" y="506941"/>
                    <a:pt x="180975" y="500591"/>
                  </a:cubicBezTo>
                  <a:cubicBezTo>
                    <a:pt x="256381" y="494241"/>
                    <a:pt x="368301" y="487891"/>
                    <a:pt x="452438" y="472016"/>
                  </a:cubicBezTo>
                  <a:cubicBezTo>
                    <a:pt x="536575" y="456141"/>
                    <a:pt x="685800" y="405341"/>
                    <a:pt x="685800" y="405341"/>
                  </a:cubicBezTo>
                  <a:cubicBezTo>
                    <a:pt x="762000" y="383116"/>
                    <a:pt x="840582" y="364066"/>
                    <a:pt x="909638" y="338666"/>
                  </a:cubicBezTo>
                  <a:cubicBezTo>
                    <a:pt x="978694" y="313266"/>
                    <a:pt x="1100138" y="252941"/>
                    <a:pt x="1100138" y="252941"/>
                  </a:cubicBezTo>
                  <a:cubicBezTo>
                    <a:pt x="1156494" y="227541"/>
                    <a:pt x="1192212" y="209285"/>
                    <a:pt x="1247775" y="186266"/>
                  </a:cubicBezTo>
                  <a:cubicBezTo>
                    <a:pt x="1303338" y="163247"/>
                    <a:pt x="1371601" y="139435"/>
                    <a:pt x="1433513" y="114829"/>
                  </a:cubicBezTo>
                  <a:cubicBezTo>
                    <a:pt x="1495425" y="90223"/>
                    <a:pt x="1554163" y="56885"/>
                    <a:pt x="1619250" y="38629"/>
                  </a:cubicBezTo>
                  <a:cubicBezTo>
                    <a:pt x="1684337" y="20373"/>
                    <a:pt x="1767682" y="11641"/>
                    <a:pt x="1824038" y="5291"/>
                  </a:cubicBezTo>
                  <a:cubicBezTo>
                    <a:pt x="1880394" y="-1059"/>
                    <a:pt x="1908969" y="-265"/>
                    <a:pt x="1957388" y="529"/>
                  </a:cubicBezTo>
                  <a:cubicBezTo>
                    <a:pt x="2005807" y="1323"/>
                    <a:pt x="2057400" y="2117"/>
                    <a:pt x="2114550" y="10054"/>
                  </a:cubicBezTo>
                  <a:cubicBezTo>
                    <a:pt x="2171700" y="17991"/>
                    <a:pt x="2245519" y="32279"/>
                    <a:pt x="2300288" y="48154"/>
                  </a:cubicBezTo>
                  <a:cubicBezTo>
                    <a:pt x="2355057" y="64029"/>
                    <a:pt x="2399507" y="88635"/>
                    <a:pt x="2443163" y="105304"/>
                  </a:cubicBezTo>
                  <a:cubicBezTo>
                    <a:pt x="2486819" y="121973"/>
                    <a:pt x="2521744" y="132291"/>
                    <a:pt x="2562225" y="148166"/>
                  </a:cubicBezTo>
                  <a:cubicBezTo>
                    <a:pt x="2602706" y="164041"/>
                    <a:pt x="2647950" y="183885"/>
                    <a:pt x="2686050" y="200554"/>
                  </a:cubicBezTo>
                  <a:cubicBezTo>
                    <a:pt x="2724150" y="217223"/>
                    <a:pt x="2751931" y="231510"/>
                    <a:pt x="2790825" y="248179"/>
                  </a:cubicBezTo>
                  <a:cubicBezTo>
                    <a:pt x="2829719" y="264848"/>
                    <a:pt x="2919413" y="300566"/>
                    <a:pt x="2919413" y="300566"/>
                  </a:cubicBezTo>
                  <a:lnTo>
                    <a:pt x="3071813" y="362479"/>
                  </a:lnTo>
                  <a:cubicBezTo>
                    <a:pt x="3118644" y="380735"/>
                    <a:pt x="3148806" y="394229"/>
                    <a:pt x="3200400" y="410104"/>
                  </a:cubicBezTo>
                  <a:cubicBezTo>
                    <a:pt x="3251994" y="425979"/>
                    <a:pt x="3332956" y="447410"/>
                    <a:pt x="3381375" y="457729"/>
                  </a:cubicBezTo>
                  <a:cubicBezTo>
                    <a:pt x="3429794" y="468048"/>
                    <a:pt x="3490913" y="472016"/>
                    <a:pt x="3490913" y="472016"/>
                  </a:cubicBezTo>
                  <a:cubicBezTo>
                    <a:pt x="3532188" y="477572"/>
                    <a:pt x="3586956" y="487097"/>
                    <a:pt x="3629025" y="491066"/>
                  </a:cubicBezTo>
                  <a:cubicBezTo>
                    <a:pt x="3671094" y="495035"/>
                    <a:pt x="3702050" y="493448"/>
                    <a:pt x="3743325" y="495829"/>
                  </a:cubicBezTo>
                  <a:cubicBezTo>
                    <a:pt x="3784600" y="498210"/>
                    <a:pt x="3848100" y="510116"/>
                    <a:pt x="3876675" y="505354"/>
                  </a:cubicBezTo>
                </a:path>
              </a:pathLst>
            </a:custGeom>
            <a:noFill/>
            <a:ln w="12700" cap="flat" cmpd="sng" algn="ctr">
              <a:solidFill>
                <a:srgbClr val="4472C4">
                  <a:shade val="50000"/>
                </a:srgbClr>
              </a:solidFill>
              <a:prstDash val="solid"/>
              <a:miter lim="800000"/>
              <a:headEnd type="triangle"/>
              <a:tailEnd type="none"/>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0" name="Freeform: Shape 19">
              <a:extLst>
                <a:ext uri="{FF2B5EF4-FFF2-40B4-BE49-F238E27FC236}">
                  <a16:creationId xmlns:a16="http://schemas.microsoft.com/office/drawing/2014/main" id="{41979C7F-74A5-4057-97AF-77358A00CD58}"/>
                </a:ext>
              </a:extLst>
            </p:cNvPr>
            <p:cNvSpPr/>
            <p:nvPr/>
          </p:nvSpPr>
          <p:spPr>
            <a:xfrm rot="10800000">
              <a:off x="4293449" y="4974085"/>
              <a:ext cx="3862388" cy="464553"/>
            </a:xfrm>
            <a:custGeom>
              <a:avLst/>
              <a:gdLst>
                <a:gd name="connsiteX0" fmla="*/ 0 w 3876675"/>
                <a:gd name="connsiteY0" fmla="*/ 510116 h 510116"/>
                <a:gd name="connsiteX1" fmla="*/ 180975 w 3876675"/>
                <a:gd name="connsiteY1" fmla="*/ 500591 h 510116"/>
                <a:gd name="connsiteX2" fmla="*/ 452438 w 3876675"/>
                <a:gd name="connsiteY2" fmla="*/ 472016 h 510116"/>
                <a:gd name="connsiteX3" fmla="*/ 685800 w 3876675"/>
                <a:gd name="connsiteY3" fmla="*/ 405341 h 510116"/>
                <a:gd name="connsiteX4" fmla="*/ 909638 w 3876675"/>
                <a:gd name="connsiteY4" fmla="*/ 338666 h 510116"/>
                <a:gd name="connsiteX5" fmla="*/ 1100138 w 3876675"/>
                <a:gd name="connsiteY5" fmla="*/ 252941 h 510116"/>
                <a:gd name="connsiteX6" fmla="*/ 1247775 w 3876675"/>
                <a:gd name="connsiteY6" fmla="*/ 186266 h 510116"/>
                <a:gd name="connsiteX7" fmla="*/ 1433513 w 3876675"/>
                <a:gd name="connsiteY7" fmla="*/ 114829 h 510116"/>
                <a:gd name="connsiteX8" fmla="*/ 1619250 w 3876675"/>
                <a:gd name="connsiteY8" fmla="*/ 38629 h 510116"/>
                <a:gd name="connsiteX9" fmla="*/ 1824038 w 3876675"/>
                <a:gd name="connsiteY9" fmla="*/ 5291 h 510116"/>
                <a:gd name="connsiteX10" fmla="*/ 1957388 w 3876675"/>
                <a:gd name="connsiteY10" fmla="*/ 529 h 510116"/>
                <a:gd name="connsiteX11" fmla="*/ 2114550 w 3876675"/>
                <a:gd name="connsiteY11" fmla="*/ 10054 h 510116"/>
                <a:gd name="connsiteX12" fmla="*/ 2300288 w 3876675"/>
                <a:gd name="connsiteY12" fmla="*/ 48154 h 510116"/>
                <a:gd name="connsiteX13" fmla="*/ 2443163 w 3876675"/>
                <a:gd name="connsiteY13" fmla="*/ 105304 h 510116"/>
                <a:gd name="connsiteX14" fmla="*/ 2562225 w 3876675"/>
                <a:gd name="connsiteY14" fmla="*/ 148166 h 510116"/>
                <a:gd name="connsiteX15" fmla="*/ 2686050 w 3876675"/>
                <a:gd name="connsiteY15" fmla="*/ 200554 h 510116"/>
                <a:gd name="connsiteX16" fmla="*/ 2790825 w 3876675"/>
                <a:gd name="connsiteY16" fmla="*/ 248179 h 510116"/>
                <a:gd name="connsiteX17" fmla="*/ 2919413 w 3876675"/>
                <a:gd name="connsiteY17" fmla="*/ 300566 h 510116"/>
                <a:gd name="connsiteX18" fmla="*/ 3071813 w 3876675"/>
                <a:gd name="connsiteY18" fmla="*/ 362479 h 510116"/>
                <a:gd name="connsiteX19" fmla="*/ 3200400 w 3876675"/>
                <a:gd name="connsiteY19" fmla="*/ 410104 h 510116"/>
                <a:gd name="connsiteX20" fmla="*/ 3381375 w 3876675"/>
                <a:gd name="connsiteY20" fmla="*/ 457729 h 510116"/>
                <a:gd name="connsiteX21" fmla="*/ 3490913 w 3876675"/>
                <a:gd name="connsiteY21" fmla="*/ 472016 h 510116"/>
                <a:gd name="connsiteX22" fmla="*/ 3629025 w 3876675"/>
                <a:gd name="connsiteY22" fmla="*/ 491066 h 510116"/>
                <a:gd name="connsiteX23" fmla="*/ 3743325 w 3876675"/>
                <a:gd name="connsiteY23" fmla="*/ 495829 h 510116"/>
                <a:gd name="connsiteX24" fmla="*/ 3876675 w 3876675"/>
                <a:gd name="connsiteY24" fmla="*/ 505354 h 510116"/>
                <a:gd name="connsiteX0" fmla="*/ 0 w 3876675"/>
                <a:gd name="connsiteY0" fmla="*/ 510671 h 510671"/>
                <a:gd name="connsiteX1" fmla="*/ 180975 w 3876675"/>
                <a:gd name="connsiteY1" fmla="*/ 501146 h 510671"/>
                <a:gd name="connsiteX2" fmla="*/ 452438 w 3876675"/>
                <a:gd name="connsiteY2" fmla="*/ 472571 h 510671"/>
                <a:gd name="connsiteX3" fmla="*/ 685800 w 3876675"/>
                <a:gd name="connsiteY3" fmla="*/ 405896 h 510671"/>
                <a:gd name="connsiteX4" fmla="*/ 909638 w 3876675"/>
                <a:gd name="connsiteY4" fmla="*/ 339221 h 510671"/>
                <a:gd name="connsiteX5" fmla="*/ 1100138 w 3876675"/>
                <a:gd name="connsiteY5" fmla="*/ 253496 h 510671"/>
                <a:gd name="connsiteX6" fmla="*/ 1247775 w 3876675"/>
                <a:gd name="connsiteY6" fmla="*/ 186821 h 510671"/>
                <a:gd name="connsiteX7" fmla="*/ 1433513 w 3876675"/>
                <a:gd name="connsiteY7" fmla="*/ 115384 h 510671"/>
                <a:gd name="connsiteX8" fmla="*/ 1631200 w 3876675"/>
                <a:gd name="connsiteY8" fmla="*/ 51090 h 510671"/>
                <a:gd name="connsiteX9" fmla="*/ 1824038 w 3876675"/>
                <a:gd name="connsiteY9" fmla="*/ 5846 h 510671"/>
                <a:gd name="connsiteX10" fmla="*/ 1957388 w 3876675"/>
                <a:gd name="connsiteY10" fmla="*/ 1084 h 510671"/>
                <a:gd name="connsiteX11" fmla="*/ 2114550 w 3876675"/>
                <a:gd name="connsiteY11" fmla="*/ 10609 h 510671"/>
                <a:gd name="connsiteX12" fmla="*/ 2300288 w 3876675"/>
                <a:gd name="connsiteY12" fmla="*/ 48709 h 510671"/>
                <a:gd name="connsiteX13" fmla="*/ 2443163 w 3876675"/>
                <a:gd name="connsiteY13" fmla="*/ 105859 h 510671"/>
                <a:gd name="connsiteX14" fmla="*/ 2562225 w 3876675"/>
                <a:gd name="connsiteY14" fmla="*/ 148721 h 510671"/>
                <a:gd name="connsiteX15" fmla="*/ 2686050 w 3876675"/>
                <a:gd name="connsiteY15" fmla="*/ 201109 h 510671"/>
                <a:gd name="connsiteX16" fmla="*/ 2790825 w 3876675"/>
                <a:gd name="connsiteY16" fmla="*/ 248734 h 510671"/>
                <a:gd name="connsiteX17" fmla="*/ 2919413 w 3876675"/>
                <a:gd name="connsiteY17" fmla="*/ 301121 h 510671"/>
                <a:gd name="connsiteX18" fmla="*/ 3071813 w 3876675"/>
                <a:gd name="connsiteY18" fmla="*/ 363034 h 510671"/>
                <a:gd name="connsiteX19" fmla="*/ 3200400 w 3876675"/>
                <a:gd name="connsiteY19" fmla="*/ 410659 h 510671"/>
                <a:gd name="connsiteX20" fmla="*/ 3381375 w 3876675"/>
                <a:gd name="connsiteY20" fmla="*/ 458284 h 510671"/>
                <a:gd name="connsiteX21" fmla="*/ 3490913 w 3876675"/>
                <a:gd name="connsiteY21" fmla="*/ 472571 h 510671"/>
                <a:gd name="connsiteX22" fmla="*/ 3629025 w 3876675"/>
                <a:gd name="connsiteY22" fmla="*/ 491621 h 510671"/>
                <a:gd name="connsiteX23" fmla="*/ 3743325 w 3876675"/>
                <a:gd name="connsiteY23" fmla="*/ 496384 h 510671"/>
                <a:gd name="connsiteX24" fmla="*/ 3876675 w 3876675"/>
                <a:gd name="connsiteY24" fmla="*/ 505909 h 510671"/>
                <a:gd name="connsiteX0" fmla="*/ 0 w 3876675"/>
                <a:gd name="connsiteY0" fmla="*/ 519191 h 519191"/>
                <a:gd name="connsiteX1" fmla="*/ 180975 w 3876675"/>
                <a:gd name="connsiteY1" fmla="*/ 509666 h 519191"/>
                <a:gd name="connsiteX2" fmla="*/ 452438 w 3876675"/>
                <a:gd name="connsiteY2" fmla="*/ 481091 h 519191"/>
                <a:gd name="connsiteX3" fmla="*/ 685800 w 3876675"/>
                <a:gd name="connsiteY3" fmla="*/ 414416 h 519191"/>
                <a:gd name="connsiteX4" fmla="*/ 909638 w 3876675"/>
                <a:gd name="connsiteY4" fmla="*/ 347741 h 519191"/>
                <a:gd name="connsiteX5" fmla="*/ 1100138 w 3876675"/>
                <a:gd name="connsiteY5" fmla="*/ 262016 h 519191"/>
                <a:gd name="connsiteX6" fmla="*/ 1247775 w 3876675"/>
                <a:gd name="connsiteY6" fmla="*/ 195341 h 519191"/>
                <a:gd name="connsiteX7" fmla="*/ 1433513 w 3876675"/>
                <a:gd name="connsiteY7" fmla="*/ 123904 h 519191"/>
                <a:gd name="connsiteX8" fmla="*/ 1631200 w 3876675"/>
                <a:gd name="connsiteY8" fmla="*/ 59610 h 519191"/>
                <a:gd name="connsiteX9" fmla="*/ 1824038 w 3876675"/>
                <a:gd name="connsiteY9" fmla="*/ 14366 h 519191"/>
                <a:gd name="connsiteX10" fmla="*/ 1957388 w 3876675"/>
                <a:gd name="connsiteY10" fmla="*/ 79 h 519191"/>
                <a:gd name="connsiteX11" fmla="*/ 2114550 w 3876675"/>
                <a:gd name="connsiteY11" fmla="*/ 19129 h 519191"/>
                <a:gd name="connsiteX12" fmla="*/ 2300288 w 3876675"/>
                <a:gd name="connsiteY12" fmla="*/ 57229 h 519191"/>
                <a:gd name="connsiteX13" fmla="*/ 2443163 w 3876675"/>
                <a:gd name="connsiteY13" fmla="*/ 114379 h 519191"/>
                <a:gd name="connsiteX14" fmla="*/ 2562225 w 3876675"/>
                <a:gd name="connsiteY14" fmla="*/ 157241 h 519191"/>
                <a:gd name="connsiteX15" fmla="*/ 2686050 w 3876675"/>
                <a:gd name="connsiteY15" fmla="*/ 209629 h 519191"/>
                <a:gd name="connsiteX16" fmla="*/ 2790825 w 3876675"/>
                <a:gd name="connsiteY16" fmla="*/ 257254 h 519191"/>
                <a:gd name="connsiteX17" fmla="*/ 2919413 w 3876675"/>
                <a:gd name="connsiteY17" fmla="*/ 309641 h 519191"/>
                <a:gd name="connsiteX18" fmla="*/ 3071813 w 3876675"/>
                <a:gd name="connsiteY18" fmla="*/ 371554 h 519191"/>
                <a:gd name="connsiteX19" fmla="*/ 3200400 w 3876675"/>
                <a:gd name="connsiteY19" fmla="*/ 419179 h 519191"/>
                <a:gd name="connsiteX20" fmla="*/ 3381375 w 3876675"/>
                <a:gd name="connsiteY20" fmla="*/ 466804 h 519191"/>
                <a:gd name="connsiteX21" fmla="*/ 3490913 w 3876675"/>
                <a:gd name="connsiteY21" fmla="*/ 481091 h 519191"/>
                <a:gd name="connsiteX22" fmla="*/ 3629025 w 3876675"/>
                <a:gd name="connsiteY22" fmla="*/ 500141 h 519191"/>
                <a:gd name="connsiteX23" fmla="*/ 3743325 w 3876675"/>
                <a:gd name="connsiteY23" fmla="*/ 504904 h 519191"/>
                <a:gd name="connsiteX24" fmla="*/ 3876675 w 3876675"/>
                <a:gd name="connsiteY24" fmla="*/ 514429 h 519191"/>
                <a:gd name="connsiteX0" fmla="*/ 0 w 3876675"/>
                <a:gd name="connsiteY0" fmla="*/ 519191 h 519191"/>
                <a:gd name="connsiteX1" fmla="*/ 180975 w 3876675"/>
                <a:gd name="connsiteY1" fmla="*/ 509666 h 519191"/>
                <a:gd name="connsiteX2" fmla="*/ 452438 w 3876675"/>
                <a:gd name="connsiteY2" fmla="*/ 481091 h 519191"/>
                <a:gd name="connsiteX3" fmla="*/ 685800 w 3876675"/>
                <a:gd name="connsiteY3" fmla="*/ 414416 h 519191"/>
                <a:gd name="connsiteX4" fmla="*/ 909638 w 3876675"/>
                <a:gd name="connsiteY4" fmla="*/ 347741 h 519191"/>
                <a:gd name="connsiteX5" fmla="*/ 1100138 w 3876675"/>
                <a:gd name="connsiteY5" fmla="*/ 262016 h 519191"/>
                <a:gd name="connsiteX6" fmla="*/ 1247775 w 3876675"/>
                <a:gd name="connsiteY6" fmla="*/ 195341 h 519191"/>
                <a:gd name="connsiteX7" fmla="*/ 1433513 w 3876675"/>
                <a:gd name="connsiteY7" fmla="*/ 123904 h 519191"/>
                <a:gd name="connsiteX8" fmla="*/ 1631200 w 3876675"/>
                <a:gd name="connsiteY8" fmla="*/ 59610 h 519191"/>
                <a:gd name="connsiteX9" fmla="*/ 1824038 w 3876675"/>
                <a:gd name="connsiteY9" fmla="*/ 14366 h 519191"/>
                <a:gd name="connsiteX10" fmla="*/ 1957388 w 3876675"/>
                <a:gd name="connsiteY10" fmla="*/ 79 h 519191"/>
                <a:gd name="connsiteX11" fmla="*/ 2114550 w 3876675"/>
                <a:gd name="connsiteY11" fmla="*/ 19129 h 519191"/>
                <a:gd name="connsiteX12" fmla="*/ 2297899 w 3876675"/>
                <a:gd name="connsiteY12" fmla="*/ 64373 h 519191"/>
                <a:gd name="connsiteX13" fmla="*/ 2443163 w 3876675"/>
                <a:gd name="connsiteY13" fmla="*/ 114379 h 519191"/>
                <a:gd name="connsiteX14" fmla="*/ 2562225 w 3876675"/>
                <a:gd name="connsiteY14" fmla="*/ 157241 h 519191"/>
                <a:gd name="connsiteX15" fmla="*/ 2686050 w 3876675"/>
                <a:gd name="connsiteY15" fmla="*/ 209629 h 519191"/>
                <a:gd name="connsiteX16" fmla="*/ 2790825 w 3876675"/>
                <a:gd name="connsiteY16" fmla="*/ 257254 h 519191"/>
                <a:gd name="connsiteX17" fmla="*/ 2919413 w 3876675"/>
                <a:gd name="connsiteY17" fmla="*/ 309641 h 519191"/>
                <a:gd name="connsiteX18" fmla="*/ 3071813 w 3876675"/>
                <a:gd name="connsiteY18" fmla="*/ 371554 h 519191"/>
                <a:gd name="connsiteX19" fmla="*/ 3200400 w 3876675"/>
                <a:gd name="connsiteY19" fmla="*/ 419179 h 519191"/>
                <a:gd name="connsiteX20" fmla="*/ 3381375 w 3876675"/>
                <a:gd name="connsiteY20" fmla="*/ 466804 h 519191"/>
                <a:gd name="connsiteX21" fmla="*/ 3490913 w 3876675"/>
                <a:gd name="connsiteY21" fmla="*/ 481091 h 519191"/>
                <a:gd name="connsiteX22" fmla="*/ 3629025 w 3876675"/>
                <a:gd name="connsiteY22" fmla="*/ 500141 h 519191"/>
                <a:gd name="connsiteX23" fmla="*/ 3743325 w 3876675"/>
                <a:gd name="connsiteY23" fmla="*/ 504904 h 519191"/>
                <a:gd name="connsiteX24" fmla="*/ 3876675 w 3876675"/>
                <a:gd name="connsiteY24" fmla="*/ 514429 h 519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876675" h="519191">
                  <a:moveTo>
                    <a:pt x="0" y="519191"/>
                  </a:moveTo>
                  <a:cubicBezTo>
                    <a:pt x="52784" y="517603"/>
                    <a:pt x="105569" y="516016"/>
                    <a:pt x="180975" y="509666"/>
                  </a:cubicBezTo>
                  <a:cubicBezTo>
                    <a:pt x="256381" y="503316"/>
                    <a:pt x="368301" y="496966"/>
                    <a:pt x="452438" y="481091"/>
                  </a:cubicBezTo>
                  <a:cubicBezTo>
                    <a:pt x="536575" y="465216"/>
                    <a:pt x="685800" y="414416"/>
                    <a:pt x="685800" y="414416"/>
                  </a:cubicBezTo>
                  <a:cubicBezTo>
                    <a:pt x="762000" y="392191"/>
                    <a:pt x="840582" y="373141"/>
                    <a:pt x="909638" y="347741"/>
                  </a:cubicBezTo>
                  <a:cubicBezTo>
                    <a:pt x="978694" y="322341"/>
                    <a:pt x="1100138" y="262016"/>
                    <a:pt x="1100138" y="262016"/>
                  </a:cubicBezTo>
                  <a:cubicBezTo>
                    <a:pt x="1156494" y="236616"/>
                    <a:pt x="1192212" y="218360"/>
                    <a:pt x="1247775" y="195341"/>
                  </a:cubicBezTo>
                  <a:cubicBezTo>
                    <a:pt x="1303338" y="172322"/>
                    <a:pt x="1369609" y="146526"/>
                    <a:pt x="1433513" y="123904"/>
                  </a:cubicBezTo>
                  <a:cubicBezTo>
                    <a:pt x="1497417" y="101282"/>
                    <a:pt x="1566113" y="77866"/>
                    <a:pt x="1631200" y="59610"/>
                  </a:cubicBezTo>
                  <a:cubicBezTo>
                    <a:pt x="1696287" y="41354"/>
                    <a:pt x="1769673" y="24288"/>
                    <a:pt x="1824038" y="14366"/>
                  </a:cubicBezTo>
                  <a:cubicBezTo>
                    <a:pt x="1878403" y="4444"/>
                    <a:pt x="1908969" y="-715"/>
                    <a:pt x="1957388" y="79"/>
                  </a:cubicBezTo>
                  <a:cubicBezTo>
                    <a:pt x="2005807" y="873"/>
                    <a:pt x="2057798" y="8413"/>
                    <a:pt x="2114550" y="19129"/>
                  </a:cubicBezTo>
                  <a:cubicBezTo>
                    <a:pt x="2171302" y="29845"/>
                    <a:pt x="2243130" y="48498"/>
                    <a:pt x="2297899" y="64373"/>
                  </a:cubicBezTo>
                  <a:cubicBezTo>
                    <a:pt x="2352668" y="80248"/>
                    <a:pt x="2399109" y="98901"/>
                    <a:pt x="2443163" y="114379"/>
                  </a:cubicBezTo>
                  <a:cubicBezTo>
                    <a:pt x="2487217" y="129857"/>
                    <a:pt x="2521744" y="141366"/>
                    <a:pt x="2562225" y="157241"/>
                  </a:cubicBezTo>
                  <a:cubicBezTo>
                    <a:pt x="2602706" y="173116"/>
                    <a:pt x="2647950" y="192960"/>
                    <a:pt x="2686050" y="209629"/>
                  </a:cubicBezTo>
                  <a:cubicBezTo>
                    <a:pt x="2724150" y="226298"/>
                    <a:pt x="2751931" y="240585"/>
                    <a:pt x="2790825" y="257254"/>
                  </a:cubicBezTo>
                  <a:cubicBezTo>
                    <a:pt x="2829719" y="273923"/>
                    <a:pt x="2919413" y="309641"/>
                    <a:pt x="2919413" y="309641"/>
                  </a:cubicBezTo>
                  <a:lnTo>
                    <a:pt x="3071813" y="371554"/>
                  </a:lnTo>
                  <a:cubicBezTo>
                    <a:pt x="3118644" y="389810"/>
                    <a:pt x="3148806" y="403304"/>
                    <a:pt x="3200400" y="419179"/>
                  </a:cubicBezTo>
                  <a:cubicBezTo>
                    <a:pt x="3251994" y="435054"/>
                    <a:pt x="3332956" y="456485"/>
                    <a:pt x="3381375" y="466804"/>
                  </a:cubicBezTo>
                  <a:cubicBezTo>
                    <a:pt x="3429794" y="477123"/>
                    <a:pt x="3490913" y="481091"/>
                    <a:pt x="3490913" y="481091"/>
                  </a:cubicBezTo>
                  <a:cubicBezTo>
                    <a:pt x="3532188" y="486647"/>
                    <a:pt x="3586956" y="496172"/>
                    <a:pt x="3629025" y="500141"/>
                  </a:cubicBezTo>
                  <a:cubicBezTo>
                    <a:pt x="3671094" y="504110"/>
                    <a:pt x="3702050" y="502523"/>
                    <a:pt x="3743325" y="504904"/>
                  </a:cubicBezTo>
                  <a:cubicBezTo>
                    <a:pt x="3784600" y="507285"/>
                    <a:pt x="3848100" y="519191"/>
                    <a:pt x="3876675" y="514429"/>
                  </a:cubicBezTo>
                </a:path>
              </a:pathLst>
            </a:custGeom>
            <a:noFill/>
            <a:ln w="12700" cap="flat" cmpd="sng" algn="ctr">
              <a:solidFill>
                <a:srgbClr val="4472C4">
                  <a:shade val="50000"/>
                </a:srgbClr>
              </a:solidFill>
              <a:prstDash val="solid"/>
              <a:miter lim="800000"/>
              <a:headEnd type="triangle"/>
              <a:tailEnd type="none"/>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cxnSp>
          <p:nvCxnSpPr>
            <p:cNvPr id="21" name="Straight Connector 20">
              <a:extLst>
                <a:ext uri="{FF2B5EF4-FFF2-40B4-BE49-F238E27FC236}">
                  <a16:creationId xmlns:a16="http://schemas.microsoft.com/office/drawing/2014/main" id="{C4F0F9A1-4967-4E66-BA35-DF0848985882}"/>
                </a:ext>
              </a:extLst>
            </p:cNvPr>
            <p:cNvCxnSpPr>
              <a:cxnSpLocks/>
            </p:cNvCxnSpPr>
            <p:nvPr/>
          </p:nvCxnSpPr>
          <p:spPr>
            <a:xfrm>
              <a:off x="4289636" y="4914405"/>
              <a:ext cx="1436858" cy="0"/>
            </a:xfrm>
            <a:prstGeom prst="line">
              <a:avLst/>
            </a:prstGeom>
            <a:noFill/>
            <a:ln w="12700" cap="flat" cmpd="sng" algn="ctr">
              <a:solidFill>
                <a:srgbClr val="4472C4">
                  <a:shade val="50000"/>
                </a:srgbClr>
              </a:solidFill>
              <a:prstDash val="solid"/>
              <a:miter lim="800000"/>
            </a:ln>
            <a:effectLst/>
          </p:spPr>
        </p:cxnSp>
        <p:sp>
          <p:nvSpPr>
            <p:cNvPr id="22" name="Oval 21">
              <a:extLst>
                <a:ext uri="{FF2B5EF4-FFF2-40B4-BE49-F238E27FC236}">
                  <a16:creationId xmlns:a16="http://schemas.microsoft.com/office/drawing/2014/main" id="{E32269EB-FFA3-496D-B384-EFB1C865FE89}"/>
                </a:ext>
              </a:extLst>
            </p:cNvPr>
            <p:cNvSpPr/>
            <p:nvPr/>
          </p:nvSpPr>
          <p:spPr>
            <a:xfrm>
              <a:off x="5831420" y="4538114"/>
              <a:ext cx="737970" cy="737970"/>
            </a:xfrm>
            <a:prstGeom prst="ellipse">
              <a:avLst/>
            </a:prstGeom>
            <a:solidFill>
              <a:srgbClr val="70AD47"/>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3" name="Freeform: Shape 22">
              <a:extLst>
                <a:ext uri="{FF2B5EF4-FFF2-40B4-BE49-F238E27FC236}">
                  <a16:creationId xmlns:a16="http://schemas.microsoft.com/office/drawing/2014/main" id="{4B4C8559-F6BA-451F-9461-E3B7641C110A}"/>
                </a:ext>
              </a:extLst>
            </p:cNvPr>
            <p:cNvSpPr/>
            <p:nvPr/>
          </p:nvSpPr>
          <p:spPr>
            <a:xfrm>
              <a:off x="5780940" y="4491038"/>
              <a:ext cx="420128" cy="832122"/>
            </a:xfrm>
            <a:custGeom>
              <a:avLst/>
              <a:gdLst>
                <a:gd name="connsiteX0" fmla="*/ 481511 w 486218"/>
                <a:gd name="connsiteY0" fmla="*/ 0 h 963022"/>
                <a:gd name="connsiteX1" fmla="*/ 486218 w 486218"/>
                <a:gd name="connsiteY1" fmla="*/ 475 h 963022"/>
                <a:gd name="connsiteX2" fmla="*/ 486218 w 486218"/>
                <a:gd name="connsiteY2" fmla="*/ 962548 h 963022"/>
                <a:gd name="connsiteX3" fmla="*/ 481511 w 486218"/>
                <a:gd name="connsiteY3" fmla="*/ 963022 h 963022"/>
                <a:gd name="connsiteX4" fmla="*/ 0 w 486218"/>
                <a:gd name="connsiteY4" fmla="*/ 481511 h 963022"/>
                <a:gd name="connsiteX5" fmla="*/ 481511 w 486218"/>
                <a:gd name="connsiteY5" fmla="*/ 0 h 963022"/>
                <a:gd name="connsiteX0" fmla="*/ 486218 w 577658"/>
                <a:gd name="connsiteY0" fmla="*/ 962548 h 963022"/>
                <a:gd name="connsiteX1" fmla="*/ 481511 w 577658"/>
                <a:gd name="connsiteY1" fmla="*/ 963022 h 963022"/>
                <a:gd name="connsiteX2" fmla="*/ 0 w 577658"/>
                <a:gd name="connsiteY2" fmla="*/ 481511 h 963022"/>
                <a:gd name="connsiteX3" fmla="*/ 481511 w 577658"/>
                <a:gd name="connsiteY3" fmla="*/ 0 h 963022"/>
                <a:gd name="connsiteX4" fmla="*/ 577658 w 577658"/>
                <a:gd name="connsiteY4" fmla="*/ 91915 h 963022"/>
                <a:gd name="connsiteX0" fmla="*/ 486218 w 663383"/>
                <a:gd name="connsiteY0" fmla="*/ 962548 h 963022"/>
                <a:gd name="connsiteX1" fmla="*/ 481511 w 663383"/>
                <a:gd name="connsiteY1" fmla="*/ 963022 h 963022"/>
                <a:gd name="connsiteX2" fmla="*/ 0 w 663383"/>
                <a:gd name="connsiteY2" fmla="*/ 481511 h 963022"/>
                <a:gd name="connsiteX3" fmla="*/ 481511 w 663383"/>
                <a:gd name="connsiteY3" fmla="*/ 0 h 963022"/>
                <a:gd name="connsiteX4" fmla="*/ 663383 w 663383"/>
                <a:gd name="connsiteY4" fmla="*/ 39527 h 963022"/>
                <a:gd name="connsiteX0" fmla="*/ 486218 w 486218"/>
                <a:gd name="connsiteY0" fmla="*/ 962548 h 963022"/>
                <a:gd name="connsiteX1" fmla="*/ 481511 w 486218"/>
                <a:gd name="connsiteY1" fmla="*/ 963022 h 963022"/>
                <a:gd name="connsiteX2" fmla="*/ 0 w 486218"/>
                <a:gd name="connsiteY2" fmla="*/ 481511 h 963022"/>
                <a:gd name="connsiteX3" fmla="*/ 481511 w 486218"/>
                <a:gd name="connsiteY3" fmla="*/ 0 h 963022"/>
              </a:gdLst>
              <a:ahLst/>
              <a:cxnLst>
                <a:cxn ang="0">
                  <a:pos x="connsiteX0" y="connsiteY0"/>
                </a:cxn>
                <a:cxn ang="0">
                  <a:pos x="connsiteX1" y="connsiteY1"/>
                </a:cxn>
                <a:cxn ang="0">
                  <a:pos x="connsiteX2" y="connsiteY2"/>
                </a:cxn>
                <a:cxn ang="0">
                  <a:pos x="connsiteX3" y="connsiteY3"/>
                </a:cxn>
              </a:cxnLst>
              <a:rect l="l" t="t" r="r" b="b"/>
              <a:pathLst>
                <a:path w="486218" h="963022">
                  <a:moveTo>
                    <a:pt x="486218" y="962548"/>
                  </a:moveTo>
                  <a:lnTo>
                    <a:pt x="481511" y="963022"/>
                  </a:lnTo>
                  <a:cubicBezTo>
                    <a:pt x="215580" y="963022"/>
                    <a:pt x="0" y="747442"/>
                    <a:pt x="0" y="481511"/>
                  </a:cubicBezTo>
                  <a:cubicBezTo>
                    <a:pt x="0" y="215580"/>
                    <a:pt x="215580" y="0"/>
                    <a:pt x="481511" y="0"/>
                  </a:cubicBezTo>
                </a:path>
              </a:pathLst>
            </a:custGeom>
            <a:noFill/>
            <a:ln w="12700" cap="flat" cmpd="sng" algn="ctr">
              <a:solidFill>
                <a:srgbClr val="4472C4">
                  <a:shade val="50000"/>
                </a:srgb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4" name="Freeform: Shape 23">
              <a:extLst>
                <a:ext uri="{FF2B5EF4-FFF2-40B4-BE49-F238E27FC236}">
                  <a16:creationId xmlns:a16="http://schemas.microsoft.com/office/drawing/2014/main" id="{66313310-2190-4ED5-A1A0-596928F5A3BC}"/>
                </a:ext>
              </a:extLst>
            </p:cNvPr>
            <p:cNvSpPr/>
            <p:nvPr/>
          </p:nvSpPr>
          <p:spPr>
            <a:xfrm>
              <a:off x="6188869" y="4490975"/>
              <a:ext cx="1145381" cy="388206"/>
            </a:xfrm>
            <a:custGeom>
              <a:avLst/>
              <a:gdLst>
                <a:gd name="connsiteX0" fmla="*/ 0 w 1145381"/>
                <a:gd name="connsiteY0" fmla="*/ 63 h 388206"/>
                <a:gd name="connsiteX1" fmla="*/ 69056 w 1145381"/>
                <a:gd name="connsiteY1" fmla="*/ 7206 h 388206"/>
                <a:gd name="connsiteX2" fmla="*/ 247650 w 1145381"/>
                <a:gd name="connsiteY2" fmla="*/ 45306 h 388206"/>
                <a:gd name="connsiteX3" fmla="*/ 352425 w 1145381"/>
                <a:gd name="connsiteY3" fmla="*/ 42925 h 388206"/>
                <a:gd name="connsiteX4" fmla="*/ 488156 w 1145381"/>
                <a:gd name="connsiteY4" fmla="*/ 90550 h 388206"/>
                <a:gd name="connsiteX5" fmla="*/ 585787 w 1145381"/>
                <a:gd name="connsiteY5" fmla="*/ 181038 h 388206"/>
                <a:gd name="connsiteX6" fmla="*/ 714375 w 1145381"/>
                <a:gd name="connsiteY6" fmla="*/ 223900 h 388206"/>
                <a:gd name="connsiteX7" fmla="*/ 857250 w 1145381"/>
                <a:gd name="connsiteY7" fmla="*/ 235806 h 388206"/>
                <a:gd name="connsiteX8" fmla="*/ 1035844 w 1145381"/>
                <a:gd name="connsiteY8" fmla="*/ 352488 h 388206"/>
                <a:gd name="connsiteX9" fmla="*/ 1145381 w 1145381"/>
                <a:gd name="connsiteY9" fmla="*/ 388206 h 388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5381" h="388206">
                  <a:moveTo>
                    <a:pt x="0" y="63"/>
                  </a:moveTo>
                  <a:cubicBezTo>
                    <a:pt x="13890" y="-136"/>
                    <a:pt x="27781" y="-335"/>
                    <a:pt x="69056" y="7206"/>
                  </a:cubicBezTo>
                  <a:cubicBezTo>
                    <a:pt x="110331" y="14747"/>
                    <a:pt x="200422" y="39353"/>
                    <a:pt x="247650" y="45306"/>
                  </a:cubicBezTo>
                  <a:cubicBezTo>
                    <a:pt x="294878" y="51259"/>
                    <a:pt x="312341" y="35384"/>
                    <a:pt x="352425" y="42925"/>
                  </a:cubicBezTo>
                  <a:cubicBezTo>
                    <a:pt x="392509" y="50466"/>
                    <a:pt x="449262" y="67531"/>
                    <a:pt x="488156" y="90550"/>
                  </a:cubicBezTo>
                  <a:cubicBezTo>
                    <a:pt x="527050" y="113569"/>
                    <a:pt x="548084" y="158813"/>
                    <a:pt x="585787" y="181038"/>
                  </a:cubicBezTo>
                  <a:cubicBezTo>
                    <a:pt x="623490" y="203263"/>
                    <a:pt x="669131" y="214772"/>
                    <a:pt x="714375" y="223900"/>
                  </a:cubicBezTo>
                  <a:cubicBezTo>
                    <a:pt x="759619" y="233028"/>
                    <a:pt x="803672" y="214375"/>
                    <a:pt x="857250" y="235806"/>
                  </a:cubicBezTo>
                  <a:cubicBezTo>
                    <a:pt x="910828" y="257237"/>
                    <a:pt x="987822" y="327088"/>
                    <a:pt x="1035844" y="352488"/>
                  </a:cubicBezTo>
                  <a:cubicBezTo>
                    <a:pt x="1083866" y="377888"/>
                    <a:pt x="1114623" y="383047"/>
                    <a:pt x="1145381" y="388206"/>
                  </a:cubicBezTo>
                </a:path>
              </a:pathLst>
            </a:custGeom>
            <a:no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5" name="Freeform: Shape 24">
              <a:extLst>
                <a:ext uri="{FF2B5EF4-FFF2-40B4-BE49-F238E27FC236}">
                  <a16:creationId xmlns:a16="http://schemas.microsoft.com/office/drawing/2014/main" id="{CDD5A0EE-7C15-4269-86D2-55DE37EC4F99}"/>
                </a:ext>
              </a:extLst>
            </p:cNvPr>
            <p:cNvSpPr/>
            <p:nvPr/>
          </p:nvSpPr>
          <p:spPr>
            <a:xfrm>
              <a:off x="6191250" y="4991100"/>
              <a:ext cx="1062038" cy="330994"/>
            </a:xfrm>
            <a:custGeom>
              <a:avLst/>
              <a:gdLst>
                <a:gd name="connsiteX0" fmla="*/ 0 w 1062038"/>
                <a:gd name="connsiteY0" fmla="*/ 330994 h 330994"/>
                <a:gd name="connsiteX1" fmla="*/ 109538 w 1062038"/>
                <a:gd name="connsiteY1" fmla="*/ 326231 h 330994"/>
                <a:gd name="connsiteX2" fmla="*/ 311944 w 1062038"/>
                <a:gd name="connsiteY2" fmla="*/ 288131 h 330994"/>
                <a:gd name="connsiteX3" fmla="*/ 369094 w 1062038"/>
                <a:gd name="connsiteY3" fmla="*/ 202406 h 330994"/>
                <a:gd name="connsiteX4" fmla="*/ 511969 w 1062038"/>
                <a:gd name="connsiteY4" fmla="*/ 195263 h 330994"/>
                <a:gd name="connsiteX5" fmla="*/ 711994 w 1062038"/>
                <a:gd name="connsiteY5" fmla="*/ 102394 h 330994"/>
                <a:gd name="connsiteX6" fmla="*/ 869156 w 1062038"/>
                <a:gd name="connsiteY6" fmla="*/ 107156 h 330994"/>
                <a:gd name="connsiteX7" fmla="*/ 1062038 w 1062038"/>
                <a:gd name="connsiteY7" fmla="*/ 0 h 330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2038" h="330994">
                  <a:moveTo>
                    <a:pt x="0" y="330994"/>
                  </a:moveTo>
                  <a:lnTo>
                    <a:pt x="109538" y="326231"/>
                  </a:lnTo>
                  <a:cubicBezTo>
                    <a:pt x="161529" y="319087"/>
                    <a:pt x="268685" y="308768"/>
                    <a:pt x="311944" y="288131"/>
                  </a:cubicBezTo>
                  <a:cubicBezTo>
                    <a:pt x="355203" y="267493"/>
                    <a:pt x="335757" y="217884"/>
                    <a:pt x="369094" y="202406"/>
                  </a:cubicBezTo>
                  <a:cubicBezTo>
                    <a:pt x="402431" y="186928"/>
                    <a:pt x="454819" y="211932"/>
                    <a:pt x="511969" y="195263"/>
                  </a:cubicBezTo>
                  <a:cubicBezTo>
                    <a:pt x="569119" y="178594"/>
                    <a:pt x="652463" y="117079"/>
                    <a:pt x="711994" y="102394"/>
                  </a:cubicBezTo>
                  <a:cubicBezTo>
                    <a:pt x="771525" y="87709"/>
                    <a:pt x="810815" y="124222"/>
                    <a:pt x="869156" y="107156"/>
                  </a:cubicBezTo>
                  <a:cubicBezTo>
                    <a:pt x="927497" y="90090"/>
                    <a:pt x="994767" y="45045"/>
                    <a:pt x="1062038" y="0"/>
                  </a:cubicBezTo>
                </a:path>
              </a:pathLst>
            </a:custGeom>
            <a:no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6" name="Freeform: Shape 25">
              <a:extLst>
                <a:ext uri="{FF2B5EF4-FFF2-40B4-BE49-F238E27FC236}">
                  <a16:creationId xmlns:a16="http://schemas.microsoft.com/office/drawing/2014/main" id="{7E49D8B4-7CA6-416D-93A0-6482A78B044C}"/>
                </a:ext>
              </a:extLst>
            </p:cNvPr>
            <p:cNvSpPr/>
            <p:nvPr/>
          </p:nvSpPr>
          <p:spPr>
            <a:xfrm>
              <a:off x="6562725" y="4657725"/>
              <a:ext cx="81558" cy="90488"/>
            </a:xfrm>
            <a:custGeom>
              <a:avLst/>
              <a:gdLst>
                <a:gd name="connsiteX0" fmla="*/ 0 w 81558"/>
                <a:gd name="connsiteY0" fmla="*/ 0 h 90488"/>
                <a:gd name="connsiteX1" fmla="*/ 80963 w 81558"/>
                <a:gd name="connsiteY1" fmla="*/ 19050 h 90488"/>
                <a:gd name="connsiteX2" fmla="*/ 45244 w 81558"/>
                <a:gd name="connsiteY2" fmla="*/ 90488 h 90488"/>
              </a:gdLst>
              <a:ahLst/>
              <a:cxnLst>
                <a:cxn ang="0">
                  <a:pos x="connsiteX0" y="connsiteY0"/>
                </a:cxn>
                <a:cxn ang="0">
                  <a:pos x="connsiteX1" y="connsiteY1"/>
                </a:cxn>
                <a:cxn ang="0">
                  <a:pos x="connsiteX2" y="connsiteY2"/>
                </a:cxn>
              </a:cxnLst>
              <a:rect l="l" t="t" r="r" b="b"/>
              <a:pathLst>
                <a:path w="81558" h="90488">
                  <a:moveTo>
                    <a:pt x="0" y="0"/>
                  </a:moveTo>
                  <a:cubicBezTo>
                    <a:pt x="36711" y="1984"/>
                    <a:pt x="73422" y="3969"/>
                    <a:pt x="80963" y="19050"/>
                  </a:cubicBezTo>
                  <a:cubicBezTo>
                    <a:pt x="88504" y="34131"/>
                    <a:pt x="21432" y="79376"/>
                    <a:pt x="45244" y="90488"/>
                  </a:cubicBezTo>
                </a:path>
              </a:pathLst>
            </a:custGeom>
            <a:noFill/>
            <a:ln w="12700" cap="flat" cmpd="sng" algn="ctr">
              <a:solidFill>
                <a:srgbClr val="4472C4">
                  <a:shade val="50000"/>
                </a:srgbClr>
              </a:solidFill>
              <a:prstDash val="solid"/>
              <a:miter lim="800000"/>
              <a:tailEnd type="triangle" w="sm" len="sm"/>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7" name="Freeform: Shape 26">
              <a:extLst>
                <a:ext uri="{FF2B5EF4-FFF2-40B4-BE49-F238E27FC236}">
                  <a16:creationId xmlns:a16="http://schemas.microsoft.com/office/drawing/2014/main" id="{2BA9519B-34B5-4D9C-BFE2-41A5220BD2CE}"/>
                </a:ext>
              </a:extLst>
            </p:cNvPr>
            <p:cNvSpPr/>
            <p:nvPr/>
          </p:nvSpPr>
          <p:spPr>
            <a:xfrm flipV="1">
              <a:off x="6800346" y="4902166"/>
              <a:ext cx="81558" cy="90488"/>
            </a:xfrm>
            <a:custGeom>
              <a:avLst/>
              <a:gdLst>
                <a:gd name="connsiteX0" fmla="*/ 0 w 81558"/>
                <a:gd name="connsiteY0" fmla="*/ 0 h 90488"/>
                <a:gd name="connsiteX1" fmla="*/ 80963 w 81558"/>
                <a:gd name="connsiteY1" fmla="*/ 19050 h 90488"/>
                <a:gd name="connsiteX2" fmla="*/ 45244 w 81558"/>
                <a:gd name="connsiteY2" fmla="*/ 90488 h 90488"/>
              </a:gdLst>
              <a:ahLst/>
              <a:cxnLst>
                <a:cxn ang="0">
                  <a:pos x="connsiteX0" y="connsiteY0"/>
                </a:cxn>
                <a:cxn ang="0">
                  <a:pos x="connsiteX1" y="connsiteY1"/>
                </a:cxn>
                <a:cxn ang="0">
                  <a:pos x="connsiteX2" y="connsiteY2"/>
                </a:cxn>
              </a:cxnLst>
              <a:rect l="l" t="t" r="r" b="b"/>
              <a:pathLst>
                <a:path w="81558" h="90488">
                  <a:moveTo>
                    <a:pt x="0" y="0"/>
                  </a:moveTo>
                  <a:cubicBezTo>
                    <a:pt x="36711" y="1984"/>
                    <a:pt x="73422" y="3969"/>
                    <a:pt x="80963" y="19050"/>
                  </a:cubicBezTo>
                  <a:cubicBezTo>
                    <a:pt x="88504" y="34131"/>
                    <a:pt x="21432" y="79376"/>
                    <a:pt x="45244" y="90488"/>
                  </a:cubicBezTo>
                </a:path>
              </a:pathLst>
            </a:custGeom>
            <a:noFill/>
            <a:ln w="12700" cap="flat" cmpd="sng" algn="ctr">
              <a:solidFill>
                <a:srgbClr val="4472C4">
                  <a:shade val="50000"/>
                </a:srgbClr>
              </a:solidFill>
              <a:prstDash val="solid"/>
              <a:miter lim="800000"/>
              <a:tailEnd type="triangle" w="sm" len="sm"/>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8" name="Freeform: Shape 27">
              <a:extLst>
                <a:ext uri="{FF2B5EF4-FFF2-40B4-BE49-F238E27FC236}">
                  <a16:creationId xmlns:a16="http://schemas.microsoft.com/office/drawing/2014/main" id="{627FF603-4A9F-44A6-940C-93038384803C}"/>
                </a:ext>
              </a:extLst>
            </p:cNvPr>
            <p:cNvSpPr/>
            <p:nvPr/>
          </p:nvSpPr>
          <p:spPr>
            <a:xfrm rot="16200000">
              <a:off x="6650880" y="4874214"/>
              <a:ext cx="81558" cy="90488"/>
            </a:xfrm>
            <a:custGeom>
              <a:avLst/>
              <a:gdLst>
                <a:gd name="connsiteX0" fmla="*/ 0 w 81558"/>
                <a:gd name="connsiteY0" fmla="*/ 0 h 90488"/>
                <a:gd name="connsiteX1" fmla="*/ 80963 w 81558"/>
                <a:gd name="connsiteY1" fmla="*/ 19050 h 90488"/>
                <a:gd name="connsiteX2" fmla="*/ 45244 w 81558"/>
                <a:gd name="connsiteY2" fmla="*/ 90488 h 90488"/>
              </a:gdLst>
              <a:ahLst/>
              <a:cxnLst>
                <a:cxn ang="0">
                  <a:pos x="connsiteX0" y="connsiteY0"/>
                </a:cxn>
                <a:cxn ang="0">
                  <a:pos x="connsiteX1" y="connsiteY1"/>
                </a:cxn>
                <a:cxn ang="0">
                  <a:pos x="connsiteX2" y="connsiteY2"/>
                </a:cxn>
              </a:cxnLst>
              <a:rect l="l" t="t" r="r" b="b"/>
              <a:pathLst>
                <a:path w="81558" h="90488">
                  <a:moveTo>
                    <a:pt x="0" y="0"/>
                  </a:moveTo>
                  <a:cubicBezTo>
                    <a:pt x="36711" y="1984"/>
                    <a:pt x="73422" y="3969"/>
                    <a:pt x="80963" y="19050"/>
                  </a:cubicBezTo>
                  <a:cubicBezTo>
                    <a:pt x="88504" y="34131"/>
                    <a:pt x="21432" y="79376"/>
                    <a:pt x="45244" y="90488"/>
                  </a:cubicBezTo>
                </a:path>
              </a:pathLst>
            </a:custGeom>
            <a:noFill/>
            <a:ln w="12700" cap="flat" cmpd="sng" algn="ctr">
              <a:solidFill>
                <a:srgbClr val="4472C4">
                  <a:shade val="50000"/>
                </a:srgbClr>
              </a:solidFill>
              <a:prstDash val="solid"/>
              <a:miter lim="800000"/>
              <a:tailEnd type="triangle" w="sm" len="sm"/>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9" name="Freeform: Shape 28">
              <a:extLst>
                <a:ext uri="{FF2B5EF4-FFF2-40B4-BE49-F238E27FC236}">
                  <a16:creationId xmlns:a16="http://schemas.microsoft.com/office/drawing/2014/main" id="{942947D0-95CE-4F80-9AFE-8F26647F560A}"/>
                </a:ext>
              </a:extLst>
            </p:cNvPr>
            <p:cNvSpPr/>
            <p:nvPr/>
          </p:nvSpPr>
          <p:spPr>
            <a:xfrm>
              <a:off x="6967975" y="4845167"/>
              <a:ext cx="81558" cy="90488"/>
            </a:xfrm>
            <a:custGeom>
              <a:avLst/>
              <a:gdLst>
                <a:gd name="connsiteX0" fmla="*/ 0 w 81558"/>
                <a:gd name="connsiteY0" fmla="*/ 0 h 90488"/>
                <a:gd name="connsiteX1" fmla="*/ 80963 w 81558"/>
                <a:gd name="connsiteY1" fmla="*/ 19050 h 90488"/>
                <a:gd name="connsiteX2" fmla="*/ 45244 w 81558"/>
                <a:gd name="connsiteY2" fmla="*/ 90488 h 90488"/>
              </a:gdLst>
              <a:ahLst/>
              <a:cxnLst>
                <a:cxn ang="0">
                  <a:pos x="connsiteX0" y="connsiteY0"/>
                </a:cxn>
                <a:cxn ang="0">
                  <a:pos x="connsiteX1" y="connsiteY1"/>
                </a:cxn>
                <a:cxn ang="0">
                  <a:pos x="connsiteX2" y="connsiteY2"/>
                </a:cxn>
              </a:cxnLst>
              <a:rect l="l" t="t" r="r" b="b"/>
              <a:pathLst>
                <a:path w="81558" h="90488">
                  <a:moveTo>
                    <a:pt x="0" y="0"/>
                  </a:moveTo>
                  <a:cubicBezTo>
                    <a:pt x="36711" y="1984"/>
                    <a:pt x="73422" y="3969"/>
                    <a:pt x="80963" y="19050"/>
                  </a:cubicBezTo>
                  <a:cubicBezTo>
                    <a:pt x="88504" y="34131"/>
                    <a:pt x="21432" y="79376"/>
                    <a:pt x="45244" y="90488"/>
                  </a:cubicBezTo>
                </a:path>
              </a:pathLst>
            </a:custGeom>
            <a:noFill/>
            <a:ln w="12700" cap="flat" cmpd="sng" algn="ctr">
              <a:solidFill>
                <a:srgbClr val="4472C4">
                  <a:shade val="50000"/>
                </a:srgbClr>
              </a:solidFill>
              <a:prstDash val="solid"/>
              <a:miter lim="800000"/>
              <a:tailEnd type="triangle" w="sm" len="sm"/>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0" name="Freeform: Shape 29">
              <a:extLst>
                <a:ext uri="{FF2B5EF4-FFF2-40B4-BE49-F238E27FC236}">
                  <a16:creationId xmlns:a16="http://schemas.microsoft.com/office/drawing/2014/main" id="{CEFF05E2-5DA5-49B7-99DC-35756DFC943A}"/>
                </a:ext>
              </a:extLst>
            </p:cNvPr>
            <p:cNvSpPr/>
            <p:nvPr/>
          </p:nvSpPr>
          <p:spPr>
            <a:xfrm flipH="1">
              <a:off x="6800346" y="4754679"/>
              <a:ext cx="81558" cy="90488"/>
            </a:xfrm>
            <a:custGeom>
              <a:avLst/>
              <a:gdLst>
                <a:gd name="connsiteX0" fmla="*/ 0 w 81558"/>
                <a:gd name="connsiteY0" fmla="*/ 0 h 90488"/>
                <a:gd name="connsiteX1" fmla="*/ 80963 w 81558"/>
                <a:gd name="connsiteY1" fmla="*/ 19050 h 90488"/>
                <a:gd name="connsiteX2" fmla="*/ 45244 w 81558"/>
                <a:gd name="connsiteY2" fmla="*/ 90488 h 90488"/>
              </a:gdLst>
              <a:ahLst/>
              <a:cxnLst>
                <a:cxn ang="0">
                  <a:pos x="connsiteX0" y="connsiteY0"/>
                </a:cxn>
                <a:cxn ang="0">
                  <a:pos x="connsiteX1" y="connsiteY1"/>
                </a:cxn>
                <a:cxn ang="0">
                  <a:pos x="connsiteX2" y="connsiteY2"/>
                </a:cxn>
              </a:cxnLst>
              <a:rect l="l" t="t" r="r" b="b"/>
              <a:pathLst>
                <a:path w="81558" h="90488">
                  <a:moveTo>
                    <a:pt x="0" y="0"/>
                  </a:moveTo>
                  <a:cubicBezTo>
                    <a:pt x="36711" y="1984"/>
                    <a:pt x="73422" y="3969"/>
                    <a:pt x="80963" y="19050"/>
                  </a:cubicBezTo>
                  <a:cubicBezTo>
                    <a:pt x="88504" y="34131"/>
                    <a:pt x="21432" y="79376"/>
                    <a:pt x="45244" y="90488"/>
                  </a:cubicBezTo>
                </a:path>
              </a:pathLst>
            </a:custGeom>
            <a:noFill/>
            <a:ln w="12700" cap="flat" cmpd="sng" algn="ctr">
              <a:solidFill>
                <a:srgbClr val="4472C4">
                  <a:shade val="50000"/>
                </a:srgbClr>
              </a:solidFill>
              <a:prstDash val="solid"/>
              <a:miter lim="800000"/>
              <a:tailEnd type="triangle" w="sm" len="sm"/>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1" name="Isosceles Triangle 30">
              <a:extLst>
                <a:ext uri="{FF2B5EF4-FFF2-40B4-BE49-F238E27FC236}">
                  <a16:creationId xmlns:a16="http://schemas.microsoft.com/office/drawing/2014/main" id="{E4A1637D-6046-4A0D-9FDC-7B2BA6C851FB}"/>
                </a:ext>
              </a:extLst>
            </p:cNvPr>
            <p:cNvSpPr/>
            <p:nvPr/>
          </p:nvSpPr>
          <p:spPr>
            <a:xfrm rot="5400000" flipH="1">
              <a:off x="4275542" y="4585900"/>
              <a:ext cx="72558" cy="60560"/>
            </a:xfrm>
            <a:prstGeom prst="triangle">
              <a:avLst>
                <a:gd name="adj" fmla="val 51145"/>
              </a:avLst>
            </a:prstGeom>
            <a:solidFill>
              <a:srgbClr val="2F528F"/>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2" name="Isosceles Triangle 31">
              <a:extLst>
                <a:ext uri="{FF2B5EF4-FFF2-40B4-BE49-F238E27FC236}">
                  <a16:creationId xmlns:a16="http://schemas.microsoft.com/office/drawing/2014/main" id="{20888818-9D15-41EE-8E60-9F32D45D65E8}"/>
                </a:ext>
              </a:extLst>
            </p:cNvPr>
            <p:cNvSpPr/>
            <p:nvPr/>
          </p:nvSpPr>
          <p:spPr>
            <a:xfrm rot="5400000" flipH="1">
              <a:off x="4278478" y="4703309"/>
              <a:ext cx="72558" cy="60560"/>
            </a:xfrm>
            <a:prstGeom prst="triangle">
              <a:avLst>
                <a:gd name="adj" fmla="val 51145"/>
              </a:avLst>
            </a:prstGeom>
            <a:solidFill>
              <a:srgbClr val="2F528F"/>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3" name="Isosceles Triangle 32">
              <a:extLst>
                <a:ext uri="{FF2B5EF4-FFF2-40B4-BE49-F238E27FC236}">
                  <a16:creationId xmlns:a16="http://schemas.microsoft.com/office/drawing/2014/main" id="{3FED1628-2E07-4162-A902-BF32AC73347F}"/>
                </a:ext>
              </a:extLst>
            </p:cNvPr>
            <p:cNvSpPr/>
            <p:nvPr/>
          </p:nvSpPr>
          <p:spPr>
            <a:xfrm rot="5400000" flipH="1">
              <a:off x="4275542" y="4810876"/>
              <a:ext cx="72558" cy="60560"/>
            </a:xfrm>
            <a:prstGeom prst="triangle">
              <a:avLst>
                <a:gd name="adj" fmla="val 51145"/>
              </a:avLst>
            </a:prstGeom>
            <a:solidFill>
              <a:srgbClr val="2F528F"/>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4" name="Isosceles Triangle 33">
              <a:extLst>
                <a:ext uri="{FF2B5EF4-FFF2-40B4-BE49-F238E27FC236}">
                  <a16:creationId xmlns:a16="http://schemas.microsoft.com/office/drawing/2014/main" id="{DFCE672A-CE8D-4C68-B669-F446575BF7E9}"/>
                </a:ext>
              </a:extLst>
            </p:cNvPr>
            <p:cNvSpPr/>
            <p:nvPr/>
          </p:nvSpPr>
          <p:spPr>
            <a:xfrm rot="5400000" flipH="1">
              <a:off x="4456370" y="4882998"/>
              <a:ext cx="72558" cy="60560"/>
            </a:xfrm>
            <a:prstGeom prst="triangle">
              <a:avLst>
                <a:gd name="adj" fmla="val 51145"/>
              </a:avLst>
            </a:prstGeom>
            <a:solidFill>
              <a:srgbClr val="2F528F"/>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5" name="Isosceles Triangle 34">
              <a:extLst>
                <a:ext uri="{FF2B5EF4-FFF2-40B4-BE49-F238E27FC236}">
                  <a16:creationId xmlns:a16="http://schemas.microsoft.com/office/drawing/2014/main" id="{05FE3186-8296-4AAF-9950-F33CC71C734C}"/>
                </a:ext>
              </a:extLst>
            </p:cNvPr>
            <p:cNvSpPr/>
            <p:nvPr/>
          </p:nvSpPr>
          <p:spPr>
            <a:xfrm rot="5400000" flipH="1">
              <a:off x="4282244" y="4948538"/>
              <a:ext cx="72558" cy="60560"/>
            </a:xfrm>
            <a:prstGeom prst="triangle">
              <a:avLst>
                <a:gd name="adj" fmla="val 51145"/>
              </a:avLst>
            </a:prstGeom>
            <a:solidFill>
              <a:srgbClr val="2F528F"/>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6" name="Isosceles Triangle 35">
              <a:extLst>
                <a:ext uri="{FF2B5EF4-FFF2-40B4-BE49-F238E27FC236}">
                  <a16:creationId xmlns:a16="http://schemas.microsoft.com/office/drawing/2014/main" id="{D96A504E-E003-42D9-82F1-E9AB2A1609E6}"/>
                </a:ext>
              </a:extLst>
            </p:cNvPr>
            <p:cNvSpPr/>
            <p:nvPr/>
          </p:nvSpPr>
          <p:spPr>
            <a:xfrm rot="5400000" flipH="1">
              <a:off x="4282244" y="5042411"/>
              <a:ext cx="72558" cy="60560"/>
            </a:xfrm>
            <a:prstGeom prst="triangle">
              <a:avLst>
                <a:gd name="adj" fmla="val 51145"/>
              </a:avLst>
            </a:prstGeom>
            <a:solidFill>
              <a:srgbClr val="2F528F"/>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7" name="Isosceles Triangle 36">
              <a:extLst>
                <a:ext uri="{FF2B5EF4-FFF2-40B4-BE49-F238E27FC236}">
                  <a16:creationId xmlns:a16="http://schemas.microsoft.com/office/drawing/2014/main" id="{18C7553E-1386-41DE-B22B-637058DE0590}"/>
                </a:ext>
              </a:extLst>
            </p:cNvPr>
            <p:cNvSpPr/>
            <p:nvPr/>
          </p:nvSpPr>
          <p:spPr>
            <a:xfrm rot="5400000" flipH="1">
              <a:off x="4282244" y="5136284"/>
              <a:ext cx="72558" cy="60560"/>
            </a:xfrm>
            <a:prstGeom prst="triangle">
              <a:avLst>
                <a:gd name="adj" fmla="val 51145"/>
              </a:avLst>
            </a:prstGeom>
            <a:solidFill>
              <a:srgbClr val="2F528F"/>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8" name="Isosceles Triangle 37">
              <a:extLst>
                <a:ext uri="{FF2B5EF4-FFF2-40B4-BE49-F238E27FC236}">
                  <a16:creationId xmlns:a16="http://schemas.microsoft.com/office/drawing/2014/main" id="{65EBF10F-3675-4364-BE76-589DB279A140}"/>
                </a:ext>
              </a:extLst>
            </p:cNvPr>
            <p:cNvSpPr/>
            <p:nvPr/>
          </p:nvSpPr>
          <p:spPr>
            <a:xfrm rot="5400000" flipH="1">
              <a:off x="5383004" y="4882998"/>
              <a:ext cx="72558" cy="60560"/>
            </a:xfrm>
            <a:prstGeom prst="triangle">
              <a:avLst>
                <a:gd name="adj" fmla="val 51145"/>
              </a:avLst>
            </a:prstGeom>
            <a:solidFill>
              <a:srgbClr val="2F528F"/>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9" name="Arc 38">
              <a:extLst>
                <a:ext uri="{FF2B5EF4-FFF2-40B4-BE49-F238E27FC236}">
                  <a16:creationId xmlns:a16="http://schemas.microsoft.com/office/drawing/2014/main" id="{26551FB1-ABBD-4844-BE88-4ED7730849FF}"/>
                </a:ext>
              </a:extLst>
            </p:cNvPr>
            <p:cNvSpPr/>
            <p:nvPr/>
          </p:nvSpPr>
          <p:spPr>
            <a:xfrm rot="12935743">
              <a:off x="5752234" y="4515391"/>
              <a:ext cx="416323" cy="538602"/>
            </a:xfrm>
            <a:prstGeom prst="arc">
              <a:avLst>
                <a:gd name="adj1" fmla="val 18908488"/>
                <a:gd name="adj2" fmla="val 114804"/>
              </a:avLst>
            </a:prstGeom>
            <a:noFill/>
            <a:ln w="12700" cap="flat" cmpd="sng" algn="ctr">
              <a:solidFill>
                <a:srgbClr val="4472C4">
                  <a:shade val="50000"/>
                </a:srgbClr>
              </a:solidFill>
              <a:prstDash val="solid"/>
              <a:miter lim="800000"/>
              <a:tailEnd type="triangle"/>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sp>
        <p:nvSpPr>
          <p:cNvPr id="79" name="TextBox 78">
            <a:extLst>
              <a:ext uri="{FF2B5EF4-FFF2-40B4-BE49-F238E27FC236}">
                <a16:creationId xmlns:a16="http://schemas.microsoft.com/office/drawing/2014/main" id="{37D51CE0-90F2-42CB-9B22-63495CB8326A}"/>
              </a:ext>
            </a:extLst>
          </p:cNvPr>
          <p:cNvSpPr txBox="1"/>
          <p:nvPr/>
        </p:nvSpPr>
        <p:spPr>
          <a:xfrm>
            <a:off x="4488077" y="3191988"/>
            <a:ext cx="3028142" cy="369332"/>
          </a:xfrm>
          <a:prstGeom prst="rect">
            <a:avLst/>
          </a:prstGeom>
          <a:solidFill>
            <a:schemeClr val="accent2"/>
          </a:solidFill>
        </p:spPr>
        <p:txBody>
          <a:bodyPr wrap="square">
            <a:spAutoFit/>
          </a:bodyPr>
          <a:lstStyle>
            <a:defPPr>
              <a:defRPr lang="en-US"/>
            </a:defPPr>
            <a:lvl2pPr marL="114300" lvl="1" algn="ctr"/>
          </a:lstStyle>
          <a:p>
            <a:pPr lvl="1"/>
            <a:r>
              <a:rPr lang="en-US" dirty="0"/>
              <a:t>Flow across a Tube Bank</a:t>
            </a:r>
          </a:p>
        </p:txBody>
      </p:sp>
      <p:sp>
        <p:nvSpPr>
          <p:cNvPr id="81" name="TextBox 80">
            <a:extLst>
              <a:ext uri="{FF2B5EF4-FFF2-40B4-BE49-F238E27FC236}">
                <a16:creationId xmlns:a16="http://schemas.microsoft.com/office/drawing/2014/main" id="{9D0908EC-57EC-4642-AACF-549D57D48449}"/>
              </a:ext>
            </a:extLst>
          </p:cNvPr>
          <p:cNvSpPr txBox="1"/>
          <p:nvPr/>
        </p:nvSpPr>
        <p:spPr>
          <a:xfrm>
            <a:off x="8507890" y="3185385"/>
            <a:ext cx="2537462" cy="369332"/>
          </a:xfrm>
          <a:prstGeom prst="rect">
            <a:avLst/>
          </a:prstGeom>
          <a:solidFill>
            <a:schemeClr val="accent2"/>
          </a:solidFill>
        </p:spPr>
        <p:txBody>
          <a:bodyPr wrap="square">
            <a:spAutoFit/>
          </a:bodyPr>
          <a:lstStyle>
            <a:defPPr>
              <a:defRPr lang="en-US"/>
            </a:defPPr>
            <a:lvl2pPr marL="114300" lvl="1" algn="ctr"/>
          </a:lstStyle>
          <a:p>
            <a:pPr lvl="1"/>
            <a:r>
              <a:rPr lang="en-US" dirty="0"/>
              <a:t>Impinging Jet Flow</a:t>
            </a:r>
          </a:p>
        </p:txBody>
      </p:sp>
      <p:sp>
        <p:nvSpPr>
          <p:cNvPr id="83" name="TextBox 82">
            <a:extLst>
              <a:ext uri="{FF2B5EF4-FFF2-40B4-BE49-F238E27FC236}">
                <a16:creationId xmlns:a16="http://schemas.microsoft.com/office/drawing/2014/main" id="{FEFA9AE4-F249-447C-9AF3-4367BFBD5F75}"/>
              </a:ext>
            </a:extLst>
          </p:cNvPr>
          <p:cNvSpPr txBox="1"/>
          <p:nvPr/>
        </p:nvSpPr>
        <p:spPr>
          <a:xfrm>
            <a:off x="954125" y="3198097"/>
            <a:ext cx="2469276" cy="369332"/>
          </a:xfrm>
          <a:prstGeom prst="rect">
            <a:avLst/>
          </a:prstGeom>
          <a:solidFill>
            <a:schemeClr val="accent2"/>
          </a:solidFill>
        </p:spPr>
        <p:txBody>
          <a:bodyPr wrap="square">
            <a:spAutoFit/>
          </a:bodyPr>
          <a:lstStyle/>
          <a:p>
            <a:pPr marL="114300" lvl="1" algn="ctr"/>
            <a:r>
              <a:rPr lang="en-US" sz="1800" dirty="0"/>
              <a:t>Cylinder in Cross Flow</a:t>
            </a:r>
          </a:p>
        </p:txBody>
      </p:sp>
      <p:grpSp>
        <p:nvGrpSpPr>
          <p:cNvPr id="85" name="Group 84">
            <a:extLst>
              <a:ext uri="{FF2B5EF4-FFF2-40B4-BE49-F238E27FC236}">
                <a16:creationId xmlns:a16="http://schemas.microsoft.com/office/drawing/2014/main" id="{D3035200-CA59-4895-AC97-183E65E2F202}"/>
              </a:ext>
            </a:extLst>
          </p:cNvPr>
          <p:cNvGrpSpPr/>
          <p:nvPr/>
        </p:nvGrpSpPr>
        <p:grpSpPr>
          <a:xfrm>
            <a:off x="5306520" y="3591932"/>
            <a:ext cx="1877508" cy="2070262"/>
            <a:chOff x="3900236" y="692217"/>
            <a:chExt cx="4664242" cy="5143099"/>
          </a:xfrm>
        </p:grpSpPr>
        <p:pic>
          <p:nvPicPr>
            <p:cNvPr id="86" name="Picture 85" descr="A picture containing arrow&#10;&#10;Description automatically generated">
              <a:extLst>
                <a:ext uri="{FF2B5EF4-FFF2-40B4-BE49-F238E27FC236}">
                  <a16:creationId xmlns:a16="http://schemas.microsoft.com/office/drawing/2014/main" id="{442F8769-5888-49BF-A3F1-574B841AD9EB}"/>
                </a:ext>
              </a:extLst>
            </p:cNvPr>
            <p:cNvPicPr>
              <a:picLocks noChangeAspect="1"/>
            </p:cNvPicPr>
            <p:nvPr/>
          </p:nvPicPr>
          <p:blipFill rotWithShape="1">
            <a:blip r:embed="rId3">
              <a:extLst>
                <a:ext uri="{28A0092B-C50C-407E-A947-70E740481C1C}">
                  <a14:useLocalDpi xmlns:a14="http://schemas.microsoft.com/office/drawing/2010/main" val="0"/>
                </a:ext>
              </a:extLst>
            </a:blip>
            <a:srcRect l="26488" t="23159" r="34622" b="6666"/>
            <a:stretch/>
          </p:blipFill>
          <p:spPr>
            <a:xfrm>
              <a:off x="3900236" y="1022684"/>
              <a:ext cx="4391527" cy="4812632"/>
            </a:xfrm>
            <a:prstGeom prst="rect">
              <a:avLst/>
            </a:prstGeom>
          </p:spPr>
        </p:pic>
        <p:sp>
          <p:nvSpPr>
            <p:cNvPr id="87" name="Arrow: Down 86">
              <a:extLst>
                <a:ext uri="{FF2B5EF4-FFF2-40B4-BE49-F238E27FC236}">
                  <a16:creationId xmlns:a16="http://schemas.microsoft.com/office/drawing/2014/main" id="{D1230150-26E2-45D1-B385-3E38556E0982}"/>
                </a:ext>
              </a:extLst>
            </p:cNvPr>
            <p:cNvSpPr/>
            <p:nvPr/>
          </p:nvSpPr>
          <p:spPr>
            <a:xfrm>
              <a:off x="4042611" y="1195939"/>
              <a:ext cx="144379" cy="827773"/>
            </a:xfrm>
            <a:prstGeom prst="downArrow">
              <a:avLst/>
            </a:prstGeom>
            <a:solidFill>
              <a:srgbClr val="4472C4"/>
            </a:solidFill>
            <a:ln w="12700" cap="flat" cmpd="sng" algn="ctr">
              <a:solidFill>
                <a:srgbClr val="4472C4">
                  <a:shade val="50000"/>
                </a:srgbClr>
              </a:solidFill>
              <a:prstDash val="solid"/>
              <a:miter lim="800000"/>
            </a:ln>
            <a:effectLst/>
            <a:scene3d>
              <a:camera prst="orthographicFront">
                <a:rot lat="600000" lon="0" rev="3900000"/>
              </a:camera>
              <a:lightRig rig="threePt"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8" name="Arrow: Down 87">
              <a:extLst>
                <a:ext uri="{FF2B5EF4-FFF2-40B4-BE49-F238E27FC236}">
                  <a16:creationId xmlns:a16="http://schemas.microsoft.com/office/drawing/2014/main" id="{653CAE7F-2CA2-45B9-BD6A-74A1BADF915F}"/>
                </a:ext>
              </a:extLst>
            </p:cNvPr>
            <p:cNvSpPr/>
            <p:nvPr/>
          </p:nvSpPr>
          <p:spPr>
            <a:xfrm>
              <a:off x="4435642" y="944078"/>
              <a:ext cx="144379" cy="827773"/>
            </a:xfrm>
            <a:prstGeom prst="downArrow">
              <a:avLst/>
            </a:prstGeom>
            <a:solidFill>
              <a:srgbClr val="4472C4"/>
            </a:solidFill>
            <a:ln w="12700" cap="flat" cmpd="sng" algn="ctr">
              <a:solidFill>
                <a:srgbClr val="4472C4">
                  <a:shade val="50000"/>
                </a:srgbClr>
              </a:solidFill>
              <a:prstDash val="solid"/>
              <a:miter lim="800000"/>
            </a:ln>
            <a:effectLst/>
            <a:scene3d>
              <a:camera prst="orthographicFront">
                <a:rot lat="600000" lon="0" rev="3900000"/>
              </a:camera>
              <a:lightRig rig="threePt"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9" name="Arrow: Down 88">
              <a:extLst>
                <a:ext uri="{FF2B5EF4-FFF2-40B4-BE49-F238E27FC236}">
                  <a16:creationId xmlns:a16="http://schemas.microsoft.com/office/drawing/2014/main" id="{429B3868-2F4C-4C05-8057-948E30F352CF}"/>
                </a:ext>
              </a:extLst>
            </p:cNvPr>
            <p:cNvSpPr/>
            <p:nvPr/>
          </p:nvSpPr>
          <p:spPr>
            <a:xfrm>
              <a:off x="4809423" y="692217"/>
              <a:ext cx="144379" cy="827773"/>
            </a:xfrm>
            <a:prstGeom prst="downArrow">
              <a:avLst/>
            </a:prstGeom>
            <a:solidFill>
              <a:srgbClr val="4472C4"/>
            </a:solidFill>
            <a:ln w="12700" cap="flat" cmpd="sng" algn="ctr">
              <a:solidFill>
                <a:srgbClr val="4472C4">
                  <a:shade val="50000"/>
                </a:srgbClr>
              </a:solidFill>
              <a:prstDash val="solid"/>
              <a:miter lim="800000"/>
            </a:ln>
            <a:effectLst/>
            <a:scene3d>
              <a:camera prst="orthographicFront">
                <a:rot lat="600000" lon="0" rev="3900000"/>
              </a:camera>
              <a:lightRig rig="threePt"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cxnSp>
          <p:nvCxnSpPr>
            <p:cNvPr id="90" name="Straight Arrow Connector 89">
              <a:extLst>
                <a:ext uri="{FF2B5EF4-FFF2-40B4-BE49-F238E27FC236}">
                  <a16:creationId xmlns:a16="http://schemas.microsoft.com/office/drawing/2014/main" id="{9987C741-9CDD-4723-B15A-7CBA3FAA65AD}"/>
                </a:ext>
              </a:extLst>
            </p:cNvPr>
            <p:cNvCxnSpPr>
              <a:cxnSpLocks/>
            </p:cNvCxnSpPr>
            <p:nvPr/>
          </p:nvCxnSpPr>
          <p:spPr>
            <a:xfrm flipV="1">
              <a:off x="6095999" y="890938"/>
              <a:ext cx="460107" cy="263492"/>
            </a:xfrm>
            <a:prstGeom prst="straightConnector1">
              <a:avLst/>
            </a:prstGeom>
            <a:noFill/>
            <a:ln w="25400" cap="flat" cmpd="sng" algn="ctr">
              <a:solidFill>
                <a:srgbClr val="4472C4"/>
              </a:solidFill>
              <a:prstDash val="solid"/>
              <a:miter lim="800000"/>
              <a:tailEnd type="triangle"/>
            </a:ln>
            <a:effectLst/>
          </p:spPr>
        </p:cxnSp>
        <p:cxnSp>
          <p:nvCxnSpPr>
            <p:cNvPr id="91" name="Straight Arrow Connector 90">
              <a:extLst>
                <a:ext uri="{FF2B5EF4-FFF2-40B4-BE49-F238E27FC236}">
                  <a16:creationId xmlns:a16="http://schemas.microsoft.com/office/drawing/2014/main" id="{48B143E6-5462-4068-AF30-2E8DFA1EAF0C}"/>
                </a:ext>
              </a:extLst>
            </p:cNvPr>
            <p:cNvCxnSpPr>
              <a:cxnSpLocks/>
            </p:cNvCxnSpPr>
            <p:nvPr/>
          </p:nvCxnSpPr>
          <p:spPr>
            <a:xfrm flipV="1">
              <a:off x="6778093" y="1154430"/>
              <a:ext cx="460107" cy="263492"/>
            </a:xfrm>
            <a:prstGeom prst="straightConnector1">
              <a:avLst/>
            </a:prstGeom>
            <a:noFill/>
            <a:ln w="25400" cap="flat" cmpd="sng" algn="ctr">
              <a:solidFill>
                <a:srgbClr val="4472C4"/>
              </a:solidFill>
              <a:prstDash val="solid"/>
              <a:miter lim="800000"/>
              <a:tailEnd type="triangle"/>
            </a:ln>
            <a:effectLst/>
          </p:spPr>
        </p:cxnSp>
        <p:cxnSp>
          <p:nvCxnSpPr>
            <p:cNvPr id="92" name="Straight Arrow Connector 91">
              <a:extLst>
                <a:ext uri="{FF2B5EF4-FFF2-40B4-BE49-F238E27FC236}">
                  <a16:creationId xmlns:a16="http://schemas.microsoft.com/office/drawing/2014/main" id="{37ADE018-A69D-4FCC-B909-3D8C9AF3B210}"/>
                </a:ext>
              </a:extLst>
            </p:cNvPr>
            <p:cNvCxnSpPr>
              <a:cxnSpLocks/>
            </p:cNvCxnSpPr>
            <p:nvPr/>
          </p:nvCxnSpPr>
          <p:spPr>
            <a:xfrm flipV="1">
              <a:off x="7454368" y="1470359"/>
              <a:ext cx="460107" cy="263492"/>
            </a:xfrm>
            <a:prstGeom prst="straightConnector1">
              <a:avLst/>
            </a:prstGeom>
            <a:noFill/>
            <a:ln w="25400" cap="flat" cmpd="sng" algn="ctr">
              <a:solidFill>
                <a:srgbClr val="4472C4"/>
              </a:solidFill>
              <a:prstDash val="solid"/>
              <a:miter lim="800000"/>
              <a:tailEnd type="triangle"/>
            </a:ln>
            <a:effectLst/>
          </p:spPr>
        </p:cxnSp>
        <p:cxnSp>
          <p:nvCxnSpPr>
            <p:cNvPr id="93" name="Straight Arrow Connector 92">
              <a:extLst>
                <a:ext uri="{FF2B5EF4-FFF2-40B4-BE49-F238E27FC236}">
                  <a16:creationId xmlns:a16="http://schemas.microsoft.com/office/drawing/2014/main" id="{C1830D2F-7F3F-41D2-AF0D-F1B198F4AB08}"/>
                </a:ext>
              </a:extLst>
            </p:cNvPr>
            <p:cNvCxnSpPr>
              <a:cxnSpLocks/>
            </p:cNvCxnSpPr>
            <p:nvPr/>
          </p:nvCxnSpPr>
          <p:spPr>
            <a:xfrm flipV="1">
              <a:off x="8104371" y="1747587"/>
              <a:ext cx="460107" cy="263492"/>
            </a:xfrm>
            <a:prstGeom prst="straightConnector1">
              <a:avLst/>
            </a:prstGeom>
            <a:noFill/>
            <a:ln w="25400" cap="flat" cmpd="sng" algn="ctr">
              <a:solidFill>
                <a:srgbClr val="4472C4"/>
              </a:solidFill>
              <a:prstDash val="solid"/>
              <a:miter lim="800000"/>
              <a:tailEnd type="triangle"/>
            </a:ln>
            <a:effectLst/>
          </p:spPr>
        </p:cxnSp>
      </p:grpSp>
      <p:grpSp>
        <p:nvGrpSpPr>
          <p:cNvPr id="246" name="Group 245">
            <a:extLst>
              <a:ext uri="{FF2B5EF4-FFF2-40B4-BE49-F238E27FC236}">
                <a16:creationId xmlns:a16="http://schemas.microsoft.com/office/drawing/2014/main" id="{4E2B1BA6-7F6A-446D-BD90-B2F0DBA9C255}"/>
              </a:ext>
            </a:extLst>
          </p:cNvPr>
          <p:cNvGrpSpPr/>
          <p:nvPr/>
        </p:nvGrpSpPr>
        <p:grpSpPr>
          <a:xfrm>
            <a:off x="8492919" y="3680617"/>
            <a:ext cx="2679762" cy="1794302"/>
            <a:chOff x="3030873" y="1159658"/>
            <a:chExt cx="6130255" cy="4104673"/>
          </a:xfrm>
        </p:grpSpPr>
        <p:sp>
          <p:nvSpPr>
            <p:cNvPr id="247" name="Freeform: Shape 246">
              <a:extLst>
                <a:ext uri="{FF2B5EF4-FFF2-40B4-BE49-F238E27FC236}">
                  <a16:creationId xmlns:a16="http://schemas.microsoft.com/office/drawing/2014/main" id="{DC83F139-0946-49A0-A1DC-C3230621913E}"/>
                </a:ext>
              </a:extLst>
            </p:cNvPr>
            <p:cNvSpPr/>
            <p:nvPr/>
          </p:nvSpPr>
          <p:spPr>
            <a:xfrm>
              <a:off x="5296822" y="1212667"/>
              <a:ext cx="544040" cy="844732"/>
            </a:xfrm>
            <a:custGeom>
              <a:avLst/>
              <a:gdLst>
                <a:gd name="connsiteX0" fmla="*/ 0 w 544040"/>
                <a:gd name="connsiteY0" fmla="*/ 0 h 801189"/>
                <a:gd name="connsiteX1" fmla="*/ 26126 w 544040"/>
                <a:gd name="connsiteY1" fmla="*/ 165463 h 801189"/>
                <a:gd name="connsiteX2" fmla="*/ 121920 w 544040"/>
                <a:gd name="connsiteY2" fmla="*/ 348343 h 801189"/>
                <a:gd name="connsiteX3" fmla="*/ 330926 w 544040"/>
                <a:gd name="connsiteY3" fmla="*/ 531223 h 801189"/>
                <a:gd name="connsiteX4" fmla="*/ 522514 w 544040"/>
                <a:gd name="connsiteY4" fmla="*/ 618309 h 801189"/>
                <a:gd name="connsiteX5" fmla="*/ 531223 w 544040"/>
                <a:gd name="connsiteY5" fmla="*/ 801189 h 80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040" h="801189">
                  <a:moveTo>
                    <a:pt x="0" y="0"/>
                  </a:moveTo>
                  <a:cubicBezTo>
                    <a:pt x="2903" y="53703"/>
                    <a:pt x="5806" y="107406"/>
                    <a:pt x="26126" y="165463"/>
                  </a:cubicBezTo>
                  <a:cubicBezTo>
                    <a:pt x="46446" y="223520"/>
                    <a:pt x="71120" y="287383"/>
                    <a:pt x="121920" y="348343"/>
                  </a:cubicBezTo>
                  <a:cubicBezTo>
                    <a:pt x="172720" y="409303"/>
                    <a:pt x="264160" y="486229"/>
                    <a:pt x="330926" y="531223"/>
                  </a:cubicBezTo>
                  <a:cubicBezTo>
                    <a:pt x="397692" y="576217"/>
                    <a:pt x="489131" y="573315"/>
                    <a:pt x="522514" y="618309"/>
                  </a:cubicBezTo>
                  <a:cubicBezTo>
                    <a:pt x="555897" y="663303"/>
                    <a:pt x="543560" y="732246"/>
                    <a:pt x="531223" y="801189"/>
                  </a:cubicBez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8" name="Freeform: Shape 247">
              <a:extLst>
                <a:ext uri="{FF2B5EF4-FFF2-40B4-BE49-F238E27FC236}">
                  <a16:creationId xmlns:a16="http://schemas.microsoft.com/office/drawing/2014/main" id="{3BDCCF08-CCBE-4923-97AC-64E560B76AC4}"/>
                </a:ext>
              </a:extLst>
            </p:cNvPr>
            <p:cNvSpPr/>
            <p:nvPr/>
          </p:nvSpPr>
          <p:spPr>
            <a:xfrm flipH="1">
              <a:off x="6354154" y="1216656"/>
              <a:ext cx="544040" cy="844732"/>
            </a:xfrm>
            <a:custGeom>
              <a:avLst/>
              <a:gdLst>
                <a:gd name="connsiteX0" fmla="*/ 0 w 544040"/>
                <a:gd name="connsiteY0" fmla="*/ 0 h 801189"/>
                <a:gd name="connsiteX1" fmla="*/ 26126 w 544040"/>
                <a:gd name="connsiteY1" fmla="*/ 165463 h 801189"/>
                <a:gd name="connsiteX2" fmla="*/ 121920 w 544040"/>
                <a:gd name="connsiteY2" fmla="*/ 348343 h 801189"/>
                <a:gd name="connsiteX3" fmla="*/ 330926 w 544040"/>
                <a:gd name="connsiteY3" fmla="*/ 531223 h 801189"/>
                <a:gd name="connsiteX4" fmla="*/ 522514 w 544040"/>
                <a:gd name="connsiteY4" fmla="*/ 618309 h 801189"/>
                <a:gd name="connsiteX5" fmla="*/ 531223 w 544040"/>
                <a:gd name="connsiteY5" fmla="*/ 801189 h 80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040" h="801189">
                  <a:moveTo>
                    <a:pt x="0" y="0"/>
                  </a:moveTo>
                  <a:cubicBezTo>
                    <a:pt x="2903" y="53703"/>
                    <a:pt x="5806" y="107406"/>
                    <a:pt x="26126" y="165463"/>
                  </a:cubicBezTo>
                  <a:cubicBezTo>
                    <a:pt x="46446" y="223520"/>
                    <a:pt x="71120" y="287383"/>
                    <a:pt x="121920" y="348343"/>
                  </a:cubicBezTo>
                  <a:cubicBezTo>
                    <a:pt x="172720" y="409303"/>
                    <a:pt x="264160" y="486229"/>
                    <a:pt x="330926" y="531223"/>
                  </a:cubicBezTo>
                  <a:cubicBezTo>
                    <a:pt x="397692" y="576217"/>
                    <a:pt x="489131" y="573315"/>
                    <a:pt x="522514" y="618309"/>
                  </a:cubicBezTo>
                  <a:cubicBezTo>
                    <a:pt x="555897" y="663303"/>
                    <a:pt x="543560" y="732246"/>
                    <a:pt x="531223" y="801189"/>
                  </a:cubicBez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cxnSp>
          <p:nvCxnSpPr>
            <p:cNvPr id="249" name="Straight Connector 248">
              <a:extLst>
                <a:ext uri="{FF2B5EF4-FFF2-40B4-BE49-F238E27FC236}">
                  <a16:creationId xmlns:a16="http://schemas.microsoft.com/office/drawing/2014/main" id="{7E691F77-6A29-4BE5-9B10-AEF528689642}"/>
                </a:ext>
              </a:extLst>
            </p:cNvPr>
            <p:cNvCxnSpPr>
              <a:cxnSpLocks/>
              <a:stCxn id="257" idx="0"/>
            </p:cNvCxnSpPr>
            <p:nvPr/>
          </p:nvCxnSpPr>
          <p:spPr>
            <a:xfrm>
              <a:off x="5825745" y="2057400"/>
              <a:ext cx="283075" cy="118218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0" name="Straight Connector 249">
              <a:extLst>
                <a:ext uri="{FF2B5EF4-FFF2-40B4-BE49-F238E27FC236}">
                  <a16:creationId xmlns:a16="http://schemas.microsoft.com/office/drawing/2014/main" id="{4BA8510D-A5EF-40E0-9AC8-0ECD4FA6E6FF}"/>
                </a:ext>
              </a:extLst>
            </p:cNvPr>
            <p:cNvCxnSpPr>
              <a:cxnSpLocks/>
              <a:stCxn id="248" idx="5"/>
            </p:cNvCxnSpPr>
            <p:nvPr/>
          </p:nvCxnSpPr>
          <p:spPr>
            <a:xfrm flipH="1">
              <a:off x="6094623" y="2061388"/>
              <a:ext cx="272348" cy="117635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51" name="Freeform: Shape 250">
              <a:extLst>
                <a:ext uri="{FF2B5EF4-FFF2-40B4-BE49-F238E27FC236}">
                  <a16:creationId xmlns:a16="http://schemas.microsoft.com/office/drawing/2014/main" id="{8F6C6BE5-B60F-45B7-BE47-CC1378BA8227}"/>
                </a:ext>
              </a:extLst>
            </p:cNvPr>
            <p:cNvSpPr/>
            <p:nvPr/>
          </p:nvSpPr>
          <p:spPr>
            <a:xfrm>
              <a:off x="3030873" y="2080105"/>
              <a:ext cx="2725782" cy="2478764"/>
            </a:xfrm>
            <a:custGeom>
              <a:avLst/>
              <a:gdLst>
                <a:gd name="connsiteX0" fmla="*/ 2725782 w 2725782"/>
                <a:gd name="connsiteY0" fmla="*/ 0 h 2534352"/>
                <a:gd name="connsiteX1" fmla="*/ 2534194 w 2725782"/>
                <a:gd name="connsiteY1" fmla="*/ 1088571 h 2534352"/>
                <a:gd name="connsiteX2" fmla="*/ 2386148 w 2725782"/>
                <a:gd name="connsiteY2" fmla="*/ 2098765 h 2534352"/>
                <a:gd name="connsiteX3" fmla="*/ 2342605 w 2725782"/>
                <a:gd name="connsiteY3" fmla="*/ 2220685 h 2534352"/>
                <a:gd name="connsiteX4" fmla="*/ 2272937 w 2725782"/>
                <a:gd name="connsiteY4" fmla="*/ 2360022 h 2534352"/>
                <a:gd name="connsiteX5" fmla="*/ 2194560 w 2725782"/>
                <a:gd name="connsiteY5" fmla="*/ 2473234 h 2534352"/>
                <a:gd name="connsiteX6" fmla="*/ 2098765 w 2725782"/>
                <a:gd name="connsiteY6" fmla="*/ 2516777 h 2534352"/>
                <a:gd name="connsiteX7" fmla="*/ 1976845 w 2725782"/>
                <a:gd name="connsiteY7" fmla="*/ 2534194 h 2534352"/>
                <a:gd name="connsiteX8" fmla="*/ 1767840 w 2725782"/>
                <a:gd name="connsiteY8" fmla="*/ 2508068 h 2534352"/>
                <a:gd name="connsiteX9" fmla="*/ 0 w 2725782"/>
                <a:gd name="connsiteY9" fmla="*/ 2299062 h 2534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25782" h="2534352">
                  <a:moveTo>
                    <a:pt x="2725782" y="0"/>
                  </a:moveTo>
                  <a:cubicBezTo>
                    <a:pt x="2658291" y="369388"/>
                    <a:pt x="2590800" y="738777"/>
                    <a:pt x="2534194" y="1088571"/>
                  </a:cubicBezTo>
                  <a:cubicBezTo>
                    <a:pt x="2477588" y="1438365"/>
                    <a:pt x="2418079" y="1910079"/>
                    <a:pt x="2386148" y="2098765"/>
                  </a:cubicBezTo>
                  <a:cubicBezTo>
                    <a:pt x="2354217" y="2287451"/>
                    <a:pt x="2361473" y="2177142"/>
                    <a:pt x="2342605" y="2220685"/>
                  </a:cubicBezTo>
                  <a:cubicBezTo>
                    <a:pt x="2323737" y="2264228"/>
                    <a:pt x="2297611" y="2317931"/>
                    <a:pt x="2272937" y="2360022"/>
                  </a:cubicBezTo>
                  <a:cubicBezTo>
                    <a:pt x="2248263" y="2402114"/>
                    <a:pt x="2223589" y="2447108"/>
                    <a:pt x="2194560" y="2473234"/>
                  </a:cubicBezTo>
                  <a:cubicBezTo>
                    <a:pt x="2165531" y="2499360"/>
                    <a:pt x="2135051" y="2506617"/>
                    <a:pt x="2098765" y="2516777"/>
                  </a:cubicBezTo>
                  <a:cubicBezTo>
                    <a:pt x="2062479" y="2526937"/>
                    <a:pt x="2031999" y="2535645"/>
                    <a:pt x="1976845" y="2534194"/>
                  </a:cubicBezTo>
                  <a:cubicBezTo>
                    <a:pt x="1921691" y="2532743"/>
                    <a:pt x="1767840" y="2508068"/>
                    <a:pt x="1767840" y="2508068"/>
                  </a:cubicBezTo>
                  <a:cubicBezTo>
                    <a:pt x="1438366" y="2468879"/>
                    <a:pt x="283029" y="2349862"/>
                    <a:pt x="0" y="2299062"/>
                  </a:cubicBezTo>
                </a:path>
              </a:pathLst>
            </a:custGeom>
            <a:noFill/>
            <a:ln w="28575">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52" name="Freeform: Shape 251">
              <a:extLst>
                <a:ext uri="{FF2B5EF4-FFF2-40B4-BE49-F238E27FC236}">
                  <a16:creationId xmlns:a16="http://schemas.microsoft.com/office/drawing/2014/main" id="{9C51896B-9A2F-4140-86A7-7A078EE0330F}"/>
                </a:ext>
              </a:extLst>
            </p:cNvPr>
            <p:cNvSpPr/>
            <p:nvPr/>
          </p:nvSpPr>
          <p:spPr>
            <a:xfrm flipH="1">
              <a:off x="6421276" y="2086068"/>
              <a:ext cx="2725782" cy="2475675"/>
            </a:xfrm>
            <a:custGeom>
              <a:avLst/>
              <a:gdLst>
                <a:gd name="connsiteX0" fmla="*/ 2725782 w 2725782"/>
                <a:gd name="connsiteY0" fmla="*/ 0 h 2534352"/>
                <a:gd name="connsiteX1" fmla="*/ 2534194 w 2725782"/>
                <a:gd name="connsiteY1" fmla="*/ 1088571 h 2534352"/>
                <a:gd name="connsiteX2" fmla="*/ 2386148 w 2725782"/>
                <a:gd name="connsiteY2" fmla="*/ 2098765 h 2534352"/>
                <a:gd name="connsiteX3" fmla="*/ 2342605 w 2725782"/>
                <a:gd name="connsiteY3" fmla="*/ 2220685 h 2534352"/>
                <a:gd name="connsiteX4" fmla="*/ 2272937 w 2725782"/>
                <a:gd name="connsiteY4" fmla="*/ 2360022 h 2534352"/>
                <a:gd name="connsiteX5" fmla="*/ 2194560 w 2725782"/>
                <a:gd name="connsiteY5" fmla="*/ 2473234 h 2534352"/>
                <a:gd name="connsiteX6" fmla="*/ 2098765 w 2725782"/>
                <a:gd name="connsiteY6" fmla="*/ 2516777 h 2534352"/>
                <a:gd name="connsiteX7" fmla="*/ 1976845 w 2725782"/>
                <a:gd name="connsiteY7" fmla="*/ 2534194 h 2534352"/>
                <a:gd name="connsiteX8" fmla="*/ 1767840 w 2725782"/>
                <a:gd name="connsiteY8" fmla="*/ 2508068 h 2534352"/>
                <a:gd name="connsiteX9" fmla="*/ 0 w 2725782"/>
                <a:gd name="connsiteY9" fmla="*/ 2299062 h 2534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25782" h="2534352">
                  <a:moveTo>
                    <a:pt x="2725782" y="0"/>
                  </a:moveTo>
                  <a:cubicBezTo>
                    <a:pt x="2658291" y="369388"/>
                    <a:pt x="2590800" y="738777"/>
                    <a:pt x="2534194" y="1088571"/>
                  </a:cubicBezTo>
                  <a:cubicBezTo>
                    <a:pt x="2477588" y="1438365"/>
                    <a:pt x="2418079" y="1910079"/>
                    <a:pt x="2386148" y="2098765"/>
                  </a:cubicBezTo>
                  <a:cubicBezTo>
                    <a:pt x="2354217" y="2287451"/>
                    <a:pt x="2361473" y="2177142"/>
                    <a:pt x="2342605" y="2220685"/>
                  </a:cubicBezTo>
                  <a:cubicBezTo>
                    <a:pt x="2323737" y="2264228"/>
                    <a:pt x="2297611" y="2317931"/>
                    <a:pt x="2272937" y="2360022"/>
                  </a:cubicBezTo>
                  <a:cubicBezTo>
                    <a:pt x="2248263" y="2402114"/>
                    <a:pt x="2223589" y="2447108"/>
                    <a:pt x="2194560" y="2473234"/>
                  </a:cubicBezTo>
                  <a:cubicBezTo>
                    <a:pt x="2165531" y="2499360"/>
                    <a:pt x="2135051" y="2506617"/>
                    <a:pt x="2098765" y="2516777"/>
                  </a:cubicBezTo>
                  <a:cubicBezTo>
                    <a:pt x="2062479" y="2526937"/>
                    <a:pt x="2031999" y="2535645"/>
                    <a:pt x="1976845" y="2534194"/>
                  </a:cubicBezTo>
                  <a:cubicBezTo>
                    <a:pt x="1921691" y="2532743"/>
                    <a:pt x="1767840" y="2508068"/>
                    <a:pt x="1767840" y="2508068"/>
                  </a:cubicBezTo>
                  <a:cubicBezTo>
                    <a:pt x="1438366" y="2468879"/>
                    <a:pt x="283029" y="2349862"/>
                    <a:pt x="0" y="2299062"/>
                  </a:cubicBezTo>
                </a:path>
              </a:pathLst>
            </a:custGeom>
            <a:noFill/>
            <a:ln w="28575">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cxnSp>
          <p:nvCxnSpPr>
            <p:cNvPr id="253" name="Straight Connector 252">
              <a:extLst>
                <a:ext uri="{FF2B5EF4-FFF2-40B4-BE49-F238E27FC236}">
                  <a16:creationId xmlns:a16="http://schemas.microsoft.com/office/drawing/2014/main" id="{EEFD927E-CAFF-4562-BF66-D330452A2403}"/>
                </a:ext>
              </a:extLst>
            </p:cNvPr>
            <p:cNvCxnSpPr>
              <a:cxnSpLocks/>
              <a:stCxn id="248" idx="5"/>
            </p:cNvCxnSpPr>
            <p:nvPr/>
          </p:nvCxnSpPr>
          <p:spPr>
            <a:xfrm flipV="1">
              <a:off x="6366971" y="2047308"/>
              <a:ext cx="732199" cy="14080"/>
            </a:xfrm>
            <a:prstGeom prst="lin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254" name="Straight Connector 253">
              <a:extLst>
                <a:ext uri="{FF2B5EF4-FFF2-40B4-BE49-F238E27FC236}">
                  <a16:creationId xmlns:a16="http://schemas.microsoft.com/office/drawing/2014/main" id="{DB28466C-BA04-4C6C-8C95-68386EAE4CB7}"/>
                </a:ext>
              </a:extLst>
            </p:cNvPr>
            <p:cNvCxnSpPr>
              <a:cxnSpLocks/>
            </p:cNvCxnSpPr>
            <p:nvPr/>
          </p:nvCxnSpPr>
          <p:spPr>
            <a:xfrm flipV="1">
              <a:off x="5101348" y="2057400"/>
              <a:ext cx="732199" cy="14080"/>
            </a:xfrm>
            <a:prstGeom prst="lin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
          <p:nvSpPr>
            <p:cNvPr id="255" name="Freeform: Shape 254">
              <a:extLst>
                <a:ext uri="{FF2B5EF4-FFF2-40B4-BE49-F238E27FC236}">
                  <a16:creationId xmlns:a16="http://schemas.microsoft.com/office/drawing/2014/main" id="{4A8A1191-DE9B-453E-8ACD-498809D932B6}"/>
                </a:ext>
              </a:extLst>
            </p:cNvPr>
            <p:cNvSpPr/>
            <p:nvPr/>
          </p:nvSpPr>
          <p:spPr>
            <a:xfrm flipH="1">
              <a:off x="6363499" y="2067554"/>
              <a:ext cx="2751909" cy="2587177"/>
            </a:xfrm>
            <a:custGeom>
              <a:avLst/>
              <a:gdLst>
                <a:gd name="connsiteX0" fmla="*/ 2751909 w 2751909"/>
                <a:gd name="connsiteY0" fmla="*/ 0 h 2587177"/>
                <a:gd name="connsiteX1" fmla="*/ 2525486 w 2751909"/>
                <a:gd name="connsiteY1" fmla="*/ 1532708 h 2587177"/>
                <a:gd name="connsiteX2" fmla="*/ 2403566 w 2751909"/>
                <a:gd name="connsiteY2" fmla="*/ 2194560 h 2587177"/>
                <a:gd name="connsiteX3" fmla="*/ 2290354 w 2751909"/>
                <a:gd name="connsiteY3" fmla="*/ 2464525 h 2587177"/>
                <a:gd name="connsiteX4" fmla="*/ 2072640 w 2751909"/>
                <a:gd name="connsiteY4" fmla="*/ 2577737 h 2587177"/>
                <a:gd name="connsiteX5" fmla="*/ 1942012 w 2751909"/>
                <a:gd name="connsiteY5" fmla="*/ 2577737 h 2587177"/>
                <a:gd name="connsiteX6" fmla="*/ 1759132 w 2751909"/>
                <a:gd name="connsiteY6" fmla="*/ 2551611 h 2587177"/>
                <a:gd name="connsiteX7" fmla="*/ 0 w 2751909"/>
                <a:gd name="connsiteY7" fmla="*/ 2360022 h 258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51909" h="2587177">
                  <a:moveTo>
                    <a:pt x="2751909" y="0"/>
                  </a:moveTo>
                  <a:cubicBezTo>
                    <a:pt x="2667726" y="583474"/>
                    <a:pt x="2583543" y="1166948"/>
                    <a:pt x="2525486" y="1532708"/>
                  </a:cubicBezTo>
                  <a:cubicBezTo>
                    <a:pt x="2467429" y="1898468"/>
                    <a:pt x="2442755" y="2039257"/>
                    <a:pt x="2403566" y="2194560"/>
                  </a:cubicBezTo>
                  <a:cubicBezTo>
                    <a:pt x="2364377" y="2349863"/>
                    <a:pt x="2345508" y="2400662"/>
                    <a:pt x="2290354" y="2464525"/>
                  </a:cubicBezTo>
                  <a:cubicBezTo>
                    <a:pt x="2235200" y="2528388"/>
                    <a:pt x="2130697" y="2558868"/>
                    <a:pt x="2072640" y="2577737"/>
                  </a:cubicBezTo>
                  <a:cubicBezTo>
                    <a:pt x="2014583" y="2596606"/>
                    <a:pt x="1994263" y="2582091"/>
                    <a:pt x="1942012" y="2577737"/>
                  </a:cubicBezTo>
                  <a:cubicBezTo>
                    <a:pt x="1889761" y="2573383"/>
                    <a:pt x="1759132" y="2551611"/>
                    <a:pt x="1759132" y="2551611"/>
                  </a:cubicBezTo>
                  <a:lnTo>
                    <a:pt x="0" y="2360022"/>
                  </a:lnTo>
                </a:path>
              </a:pathLst>
            </a:custGeom>
            <a:noFill/>
            <a:ln w="3810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56" name="Rectangle 255">
              <a:extLst>
                <a:ext uri="{FF2B5EF4-FFF2-40B4-BE49-F238E27FC236}">
                  <a16:creationId xmlns:a16="http://schemas.microsoft.com/office/drawing/2014/main" id="{DF12E17B-9D67-41E7-A2BD-08080F5A876D}"/>
                </a:ext>
              </a:extLst>
            </p:cNvPr>
            <p:cNvSpPr/>
            <p:nvPr/>
          </p:nvSpPr>
          <p:spPr>
            <a:xfrm>
              <a:off x="3065128" y="5111931"/>
              <a:ext cx="6096000" cy="1524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57" name="Freeform: Shape 256">
              <a:extLst>
                <a:ext uri="{FF2B5EF4-FFF2-40B4-BE49-F238E27FC236}">
                  <a16:creationId xmlns:a16="http://schemas.microsoft.com/office/drawing/2014/main" id="{DF3298C4-C837-4034-97E5-E0710F15EA92}"/>
                </a:ext>
              </a:extLst>
            </p:cNvPr>
            <p:cNvSpPr/>
            <p:nvPr/>
          </p:nvSpPr>
          <p:spPr>
            <a:xfrm>
              <a:off x="3073836" y="2057400"/>
              <a:ext cx="2751909" cy="2587177"/>
            </a:xfrm>
            <a:custGeom>
              <a:avLst/>
              <a:gdLst>
                <a:gd name="connsiteX0" fmla="*/ 2751909 w 2751909"/>
                <a:gd name="connsiteY0" fmla="*/ 0 h 2587177"/>
                <a:gd name="connsiteX1" fmla="*/ 2525486 w 2751909"/>
                <a:gd name="connsiteY1" fmla="*/ 1532708 h 2587177"/>
                <a:gd name="connsiteX2" fmla="*/ 2403566 w 2751909"/>
                <a:gd name="connsiteY2" fmla="*/ 2194560 h 2587177"/>
                <a:gd name="connsiteX3" fmla="*/ 2290354 w 2751909"/>
                <a:gd name="connsiteY3" fmla="*/ 2464525 h 2587177"/>
                <a:gd name="connsiteX4" fmla="*/ 2072640 w 2751909"/>
                <a:gd name="connsiteY4" fmla="*/ 2577737 h 2587177"/>
                <a:gd name="connsiteX5" fmla="*/ 1942012 w 2751909"/>
                <a:gd name="connsiteY5" fmla="*/ 2577737 h 2587177"/>
                <a:gd name="connsiteX6" fmla="*/ 1759132 w 2751909"/>
                <a:gd name="connsiteY6" fmla="*/ 2551611 h 2587177"/>
                <a:gd name="connsiteX7" fmla="*/ 0 w 2751909"/>
                <a:gd name="connsiteY7" fmla="*/ 2360022 h 258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51909" h="2587177">
                  <a:moveTo>
                    <a:pt x="2751909" y="0"/>
                  </a:moveTo>
                  <a:cubicBezTo>
                    <a:pt x="2667726" y="583474"/>
                    <a:pt x="2583543" y="1166948"/>
                    <a:pt x="2525486" y="1532708"/>
                  </a:cubicBezTo>
                  <a:cubicBezTo>
                    <a:pt x="2467429" y="1898468"/>
                    <a:pt x="2442755" y="2039257"/>
                    <a:pt x="2403566" y="2194560"/>
                  </a:cubicBezTo>
                  <a:cubicBezTo>
                    <a:pt x="2364377" y="2349863"/>
                    <a:pt x="2345508" y="2400662"/>
                    <a:pt x="2290354" y="2464525"/>
                  </a:cubicBezTo>
                  <a:cubicBezTo>
                    <a:pt x="2235200" y="2528388"/>
                    <a:pt x="2130697" y="2558868"/>
                    <a:pt x="2072640" y="2577737"/>
                  </a:cubicBezTo>
                  <a:cubicBezTo>
                    <a:pt x="2014583" y="2596606"/>
                    <a:pt x="1994263" y="2582091"/>
                    <a:pt x="1942012" y="2577737"/>
                  </a:cubicBezTo>
                  <a:cubicBezTo>
                    <a:pt x="1889761" y="2573383"/>
                    <a:pt x="1759132" y="2551611"/>
                    <a:pt x="1759132" y="2551611"/>
                  </a:cubicBezTo>
                  <a:lnTo>
                    <a:pt x="0" y="2360022"/>
                  </a:lnTo>
                </a:path>
              </a:pathLst>
            </a:custGeom>
            <a:noFill/>
            <a:ln w="3810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cxnSp>
          <p:nvCxnSpPr>
            <p:cNvPr id="258" name="Straight Connector 257">
              <a:extLst>
                <a:ext uri="{FF2B5EF4-FFF2-40B4-BE49-F238E27FC236}">
                  <a16:creationId xmlns:a16="http://schemas.microsoft.com/office/drawing/2014/main" id="{DA4912D8-6E5E-4221-AFD0-4A0ADAB6BA02}"/>
                </a:ext>
              </a:extLst>
            </p:cNvPr>
            <p:cNvCxnSpPr>
              <a:cxnSpLocks/>
            </p:cNvCxnSpPr>
            <p:nvPr/>
          </p:nvCxnSpPr>
          <p:spPr>
            <a:xfrm>
              <a:off x="3065128" y="5111931"/>
              <a:ext cx="6096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59" name="Arrow: Down 258">
              <a:extLst>
                <a:ext uri="{FF2B5EF4-FFF2-40B4-BE49-F238E27FC236}">
                  <a16:creationId xmlns:a16="http://schemas.microsoft.com/office/drawing/2014/main" id="{BA9E557C-573E-4882-B318-17E0E0F3BE80}"/>
                </a:ext>
              </a:extLst>
            </p:cNvPr>
            <p:cNvSpPr/>
            <p:nvPr/>
          </p:nvSpPr>
          <p:spPr>
            <a:xfrm>
              <a:off x="5974841" y="1159658"/>
              <a:ext cx="267958" cy="69233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61" name="Arrow: Down 260">
            <a:extLst>
              <a:ext uri="{FF2B5EF4-FFF2-40B4-BE49-F238E27FC236}">
                <a16:creationId xmlns:a16="http://schemas.microsoft.com/office/drawing/2014/main" id="{0C99BBD8-652C-447D-BFF4-4EBF9BEC6DCD}"/>
              </a:ext>
            </a:extLst>
          </p:cNvPr>
          <p:cNvSpPr/>
          <p:nvPr/>
        </p:nvSpPr>
        <p:spPr>
          <a:xfrm>
            <a:off x="9779831" y="4726054"/>
            <a:ext cx="117134" cy="30264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550872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63BEE7B-DB8F-4F72-AFAE-1B1B8B4D868B}"/>
              </a:ext>
            </a:extLst>
          </p:cNvPr>
          <p:cNvSpPr>
            <a:spLocks noGrp="1"/>
          </p:cNvSpPr>
          <p:nvPr>
            <p:ph type="sldNum" sz="quarter" idx="11"/>
          </p:nvPr>
        </p:nvSpPr>
        <p:spPr/>
        <p:txBody>
          <a:bodyPr/>
          <a:lstStyle/>
          <a:p>
            <a:fld id="{F0D23093-2AB0-F74C-B865-1A12A15B650E}" type="slidenum">
              <a:rPr lang="en-US" smtClean="0"/>
              <a:pPr/>
              <a:t>3</a:t>
            </a:fld>
            <a:endParaRPr lang="en-US"/>
          </a:p>
        </p:txBody>
      </p:sp>
      <p:sp>
        <p:nvSpPr>
          <p:cNvPr id="3" name="Title 2">
            <a:extLst>
              <a:ext uri="{FF2B5EF4-FFF2-40B4-BE49-F238E27FC236}">
                <a16:creationId xmlns:a16="http://schemas.microsoft.com/office/drawing/2014/main" id="{8DAE5331-58D9-4768-9DF1-00B5E57786AB}"/>
              </a:ext>
            </a:extLst>
          </p:cNvPr>
          <p:cNvSpPr>
            <a:spLocks noGrp="1"/>
          </p:cNvSpPr>
          <p:nvPr>
            <p:ph type="title"/>
          </p:nvPr>
        </p:nvSpPr>
        <p:spPr/>
        <p:txBody>
          <a:bodyPr/>
          <a:lstStyle/>
          <a:p>
            <a:r>
              <a:rPr lang="en-US"/>
              <a:t>Cylinder in Cross Flow</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0DE73145-1607-41E5-9E4B-47560DAFEB4A}"/>
                  </a:ext>
                </a:extLst>
              </p:cNvPr>
              <p:cNvSpPr>
                <a:spLocks noGrp="1"/>
              </p:cNvSpPr>
              <p:nvPr>
                <p:ph type="body" sz="quarter" idx="13"/>
              </p:nvPr>
            </p:nvSpPr>
            <p:spPr>
              <a:xfrm>
                <a:off x="702246" y="2341419"/>
                <a:ext cx="5966409" cy="2904836"/>
              </a:xfrm>
            </p:spPr>
            <p:txBody>
              <a:bodyPr>
                <a:noAutofit/>
              </a:bodyPr>
              <a:lstStyle/>
              <a:p>
                <a:r>
                  <a:rPr lang="en-US" sz="1600" dirty="0"/>
                  <a:t>As the flow turns around the cylinder, it accelerates accompanied by the reduction in fluid pressure i.e. </a:t>
                </a:r>
                <a14:m>
                  <m:oMath xmlns:m="http://schemas.openxmlformats.org/officeDocument/2006/math">
                    <m:f>
                      <m:fPr>
                        <m:ctrlPr>
                          <a:rPr lang="en-US" sz="1600" i="1" dirty="0">
                            <a:latin typeface="Cambria Math" panose="02040503050406030204" pitchFamily="18" charset="0"/>
                          </a:rPr>
                        </m:ctrlPr>
                      </m:fPr>
                      <m:num>
                        <m:r>
                          <a:rPr lang="en-US" sz="1600" i="1" dirty="0" smtClean="0">
                            <a:latin typeface="Cambria Math" panose="02040503050406030204" pitchFamily="18" charset="0"/>
                          </a:rPr>
                          <m:t>𝑑𝑝</m:t>
                        </m:r>
                      </m:num>
                      <m:den>
                        <m:r>
                          <a:rPr lang="en-US" sz="1600" i="1" dirty="0">
                            <a:latin typeface="Cambria Math" panose="02040503050406030204" pitchFamily="18" charset="0"/>
                          </a:rPr>
                          <m:t>𝑑𝑥</m:t>
                        </m:r>
                      </m:den>
                    </m:f>
                    <m:r>
                      <a:rPr lang="en-US" sz="1600" i="1" dirty="0">
                        <a:latin typeface="Cambria Math" panose="02040503050406030204" pitchFamily="18" charset="0"/>
                      </a:rPr>
                      <m:t>&lt;0 </m:t>
                    </m:r>
                  </m:oMath>
                </a14:m>
                <a:r>
                  <a:rPr lang="en-US" sz="1600" dirty="0"/>
                  <a:t>– favorable pressure gradient. The boundary layer also begins to grow around the cylinder. </a:t>
                </a:r>
              </a:p>
              <a:p>
                <a:r>
                  <a:rPr lang="en-US" sz="1600" dirty="0"/>
                  <a:t>At a certain circumferential location, </a:t>
                </a:r>
                <a14:m>
                  <m:oMath xmlns:m="http://schemas.openxmlformats.org/officeDocument/2006/math">
                    <m:f>
                      <m:fPr>
                        <m:ctrlPr>
                          <a:rPr lang="en-US" sz="1600" i="1" dirty="0">
                            <a:latin typeface="Cambria Math" panose="02040503050406030204" pitchFamily="18" charset="0"/>
                          </a:rPr>
                        </m:ctrlPr>
                      </m:fPr>
                      <m:num>
                        <m:r>
                          <a:rPr lang="en-US" sz="1600" i="1" dirty="0" smtClean="0">
                            <a:latin typeface="Cambria Math" panose="02040503050406030204" pitchFamily="18" charset="0"/>
                          </a:rPr>
                          <m:t>𝑑𝑝</m:t>
                        </m:r>
                      </m:num>
                      <m:den>
                        <m:r>
                          <a:rPr lang="en-US" sz="1600" i="1" dirty="0">
                            <a:latin typeface="Cambria Math" panose="02040503050406030204" pitchFamily="18" charset="0"/>
                          </a:rPr>
                          <m:t>𝑑𝑥</m:t>
                        </m:r>
                      </m:den>
                    </m:f>
                    <m:r>
                      <a:rPr lang="en-US" sz="1600" i="1" dirty="0">
                        <a:latin typeface="Cambria Math" panose="02040503050406030204" pitchFamily="18" charset="0"/>
                      </a:rPr>
                      <m:t>=0 </m:t>
                    </m:r>
                  </m:oMath>
                </a14:m>
                <a:r>
                  <a:rPr lang="en-US" sz="1600" dirty="0"/>
                  <a:t>and the flow reaches its maximum velocity. Beyond this point, because of an adverse pressure gradient i.e. </a:t>
                </a:r>
                <a14:m>
                  <m:oMath xmlns:m="http://schemas.openxmlformats.org/officeDocument/2006/math">
                    <m:f>
                      <m:fPr>
                        <m:ctrlPr>
                          <a:rPr lang="en-US" sz="1600" i="1" dirty="0">
                            <a:latin typeface="Cambria Math" panose="02040503050406030204" pitchFamily="18" charset="0"/>
                          </a:rPr>
                        </m:ctrlPr>
                      </m:fPr>
                      <m:num>
                        <m:r>
                          <a:rPr lang="en-US" sz="1600" i="1" dirty="0" smtClean="0">
                            <a:latin typeface="Cambria Math" panose="02040503050406030204" pitchFamily="18" charset="0"/>
                          </a:rPr>
                          <m:t>𝑑𝑝</m:t>
                        </m:r>
                      </m:num>
                      <m:den>
                        <m:r>
                          <a:rPr lang="en-US" sz="1600" i="1" dirty="0">
                            <a:latin typeface="Cambria Math" panose="02040503050406030204" pitchFamily="18" charset="0"/>
                          </a:rPr>
                          <m:t>𝑑𝑥</m:t>
                        </m:r>
                      </m:den>
                    </m:f>
                    <m:r>
                      <a:rPr lang="en-US" sz="1600" i="1" dirty="0">
                        <a:latin typeface="Cambria Math" panose="02040503050406030204" pitchFamily="18" charset="0"/>
                      </a:rPr>
                      <m:t>&gt;0</m:t>
                    </m:r>
                  </m:oMath>
                </a14:m>
                <a:r>
                  <a:rPr lang="en-US" sz="1600" dirty="0"/>
                  <a:t>, the flow starts to decelerate. </a:t>
                </a:r>
              </a:p>
              <a:p>
                <a:r>
                  <a:rPr lang="en-US" sz="1600" dirty="0"/>
                  <a:t>At a further circumferential location, the flow momentum is not strong enough to overcome the adverse pressure gradient. As a result, the boundary layer detaches from the surface of the cylinder. At this location, called the separation point</a:t>
                </a:r>
                <a14:m>
                  <m:oMath xmlns:m="http://schemas.openxmlformats.org/officeDocument/2006/math">
                    <m:r>
                      <a:rPr lang="en-US" sz="1600" i="1" dirty="0" smtClean="0">
                        <a:latin typeface="Cambria Math" panose="02040503050406030204" pitchFamily="18" charset="0"/>
                      </a:rPr>
                      <m:t>,</m:t>
                    </m:r>
                    <m:f>
                      <m:fPr>
                        <m:ctrlPr>
                          <a:rPr lang="en-US" sz="1600" i="1" dirty="0" smtClean="0">
                            <a:latin typeface="Cambria Math" panose="02040503050406030204" pitchFamily="18" charset="0"/>
                          </a:rPr>
                        </m:ctrlPr>
                      </m:fPr>
                      <m:num>
                        <m:r>
                          <a:rPr lang="en-US" sz="1600" i="1" dirty="0" smtClean="0">
                            <a:latin typeface="Cambria Math" panose="02040503050406030204" pitchFamily="18" charset="0"/>
                          </a:rPr>
                          <m:t>𝑑𝑢</m:t>
                        </m:r>
                      </m:num>
                      <m:den>
                        <m:r>
                          <a:rPr lang="en-US" sz="1600" i="1" dirty="0" err="1">
                            <a:latin typeface="Cambria Math" panose="02040503050406030204" pitchFamily="18" charset="0"/>
                          </a:rPr>
                          <m:t>𝑑𝑦</m:t>
                        </m:r>
                      </m:den>
                    </m:f>
                    <m:sSub>
                      <m:sSubPr>
                        <m:ctrlPr>
                          <a:rPr lang="en-US" sz="1600" b="0" i="1" dirty="0" smtClean="0">
                            <a:latin typeface="Cambria Math" panose="02040503050406030204" pitchFamily="18" charset="0"/>
                          </a:rPr>
                        </m:ctrlPr>
                      </m:sSubPr>
                      <m:e>
                        <m:d>
                          <m:dPr>
                            <m:begChr m:val=""/>
                            <m:endChr m:val="|"/>
                            <m:ctrlPr>
                              <a:rPr lang="en-US" sz="1600" b="0" i="1" dirty="0" smtClean="0">
                                <a:latin typeface="Cambria Math" panose="02040503050406030204" pitchFamily="18" charset="0"/>
                              </a:rPr>
                            </m:ctrlPr>
                          </m:dPr>
                          <m:e>
                            <m:r>
                              <a:rPr lang="en-US" sz="1600">
                                <a:latin typeface="Cambria Math" panose="02040503050406030204" pitchFamily="18" charset="0"/>
                              </a:rPr>
                              <m:t>​</m:t>
                            </m:r>
                          </m:e>
                        </m:d>
                      </m:e>
                      <m:sub>
                        <m:r>
                          <a:rPr lang="en-US" sz="1600" b="0" i="1" dirty="0" smtClean="0">
                            <a:latin typeface="Cambria Math" panose="02040503050406030204" pitchFamily="18" charset="0"/>
                          </a:rPr>
                          <m:t>𝑦</m:t>
                        </m:r>
                        <m:r>
                          <a:rPr lang="en-US" sz="1600" b="0" i="1" dirty="0" smtClean="0">
                            <a:latin typeface="Cambria Math" panose="02040503050406030204" pitchFamily="18" charset="0"/>
                          </a:rPr>
                          <m:t>=0</m:t>
                        </m:r>
                      </m:sub>
                    </m:sSub>
                  </m:oMath>
                </a14:m>
                <a:r>
                  <a:rPr lang="en-US" sz="1600" dirty="0"/>
                  <a:t> is 0. </a:t>
                </a:r>
              </a:p>
            </p:txBody>
          </p:sp>
        </mc:Choice>
        <mc:Fallback xmlns="">
          <p:sp>
            <p:nvSpPr>
              <p:cNvPr id="4" name="Text Placeholder 3">
                <a:extLst>
                  <a:ext uri="{FF2B5EF4-FFF2-40B4-BE49-F238E27FC236}">
                    <a16:creationId xmlns:a16="http://schemas.microsoft.com/office/drawing/2014/main" id="{0DE73145-1607-41E5-9E4B-47560DAFEB4A}"/>
                  </a:ext>
                </a:extLst>
              </p:cNvPr>
              <p:cNvSpPr>
                <a:spLocks noGrp="1" noRot="1" noChangeAspect="1" noMove="1" noResize="1" noEditPoints="1" noAdjustHandles="1" noChangeArrowheads="1" noChangeShapeType="1" noTextEdit="1"/>
              </p:cNvSpPr>
              <p:nvPr>
                <p:ph type="body" sz="quarter" idx="13"/>
              </p:nvPr>
            </p:nvSpPr>
            <p:spPr>
              <a:xfrm>
                <a:off x="702246" y="2341419"/>
                <a:ext cx="5966409" cy="2904836"/>
              </a:xfrm>
              <a:blipFill>
                <a:blip r:embed="rId3"/>
                <a:stretch>
                  <a:fillRect l="-409" t="-1468" b="-26625"/>
                </a:stretch>
              </a:blipFill>
            </p:spPr>
            <p:txBody>
              <a:bodyPr/>
              <a:lstStyle/>
              <a:p>
                <a:r>
                  <a:rPr lang="en-US">
                    <a:noFill/>
                  </a:rPr>
                  <a:t> </a:t>
                </a:r>
              </a:p>
            </p:txBody>
          </p:sp>
        </mc:Fallback>
      </mc:AlternateContent>
      <p:pic>
        <p:nvPicPr>
          <p:cNvPr id="76" name="Picture 75">
            <a:extLst>
              <a:ext uri="{FF2B5EF4-FFF2-40B4-BE49-F238E27FC236}">
                <a16:creationId xmlns:a16="http://schemas.microsoft.com/office/drawing/2014/main" id="{CA9236B6-845D-4C2C-860A-6D4C73607E40}"/>
              </a:ext>
            </a:extLst>
          </p:cNvPr>
          <p:cNvPicPr>
            <a:picLocks noChangeAspect="1"/>
          </p:cNvPicPr>
          <p:nvPr/>
        </p:nvPicPr>
        <p:blipFill>
          <a:blip r:embed="rId4"/>
          <a:stretch>
            <a:fillRect/>
          </a:stretch>
        </p:blipFill>
        <p:spPr>
          <a:xfrm>
            <a:off x="6890611" y="2271539"/>
            <a:ext cx="5255207" cy="3877392"/>
          </a:xfrm>
          <a:prstGeom prst="rect">
            <a:avLst/>
          </a:prstGeom>
        </p:spPr>
      </p:pic>
      <p:sp>
        <p:nvSpPr>
          <p:cNvPr id="6" name="Text Placeholder 3">
            <a:extLst>
              <a:ext uri="{FF2B5EF4-FFF2-40B4-BE49-F238E27FC236}">
                <a16:creationId xmlns:a16="http://schemas.microsoft.com/office/drawing/2014/main" id="{08BA8327-3AB5-4793-A224-6308531205C3}"/>
              </a:ext>
            </a:extLst>
          </p:cNvPr>
          <p:cNvSpPr txBox="1">
            <a:spLocks/>
          </p:cNvSpPr>
          <p:nvPr/>
        </p:nvSpPr>
        <p:spPr>
          <a:xfrm>
            <a:off x="702246" y="806991"/>
            <a:ext cx="11083354" cy="1840775"/>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t>The motion of a fluid normal to the axis of a cylinder is considered a cylinder in cross flow. Because of ease of manufacturing, circular cylinder is the most used tube shape in heat exchangers. </a:t>
            </a:r>
          </a:p>
          <a:p>
            <a:r>
              <a:rPr lang="en-US" sz="1600" dirty="0"/>
              <a:t>Let us quickly recap some fundamental aspects of flow over a cylinder.</a:t>
            </a:r>
          </a:p>
          <a:p>
            <a:r>
              <a:rPr lang="en-US" sz="1600" dirty="0"/>
              <a:t>The flow stagnates as it first encounters the cylinder. The forward stagnation point is so named because the flow is brought to a complete stop at this location. Consequently, the fluid pressure is maximum at this location.</a:t>
            </a:r>
          </a:p>
        </p:txBody>
      </p:sp>
    </p:spTree>
    <p:extLst>
      <p:ext uri="{BB962C8B-B14F-4D97-AF65-F5344CB8AC3E}">
        <p14:creationId xmlns:p14="http://schemas.microsoft.com/office/powerpoint/2010/main" val="15170860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63BEE7B-DB8F-4F72-AFAE-1B1B8B4D868B}"/>
              </a:ext>
            </a:extLst>
          </p:cNvPr>
          <p:cNvSpPr>
            <a:spLocks noGrp="1"/>
          </p:cNvSpPr>
          <p:nvPr>
            <p:ph type="sldNum" sz="quarter" idx="11"/>
          </p:nvPr>
        </p:nvSpPr>
        <p:spPr/>
        <p:txBody>
          <a:bodyPr/>
          <a:lstStyle/>
          <a:p>
            <a:fld id="{F0D23093-2AB0-F74C-B865-1A12A15B650E}" type="slidenum">
              <a:rPr lang="en-US" smtClean="0"/>
              <a:pPr/>
              <a:t>4</a:t>
            </a:fld>
            <a:endParaRPr lang="en-US"/>
          </a:p>
        </p:txBody>
      </p:sp>
      <p:sp>
        <p:nvSpPr>
          <p:cNvPr id="3" name="Title 2">
            <a:extLst>
              <a:ext uri="{FF2B5EF4-FFF2-40B4-BE49-F238E27FC236}">
                <a16:creationId xmlns:a16="http://schemas.microsoft.com/office/drawing/2014/main" id="{8DAE5331-58D9-4768-9DF1-00B5E57786AB}"/>
              </a:ext>
            </a:extLst>
          </p:cNvPr>
          <p:cNvSpPr>
            <a:spLocks noGrp="1"/>
          </p:cNvSpPr>
          <p:nvPr>
            <p:ph type="title"/>
          </p:nvPr>
        </p:nvSpPr>
        <p:spPr/>
        <p:txBody>
          <a:bodyPr/>
          <a:lstStyle/>
          <a:p>
            <a:r>
              <a:rPr lang="en-US"/>
              <a:t>Cylinder in Cross Flow</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0DE73145-1607-41E5-9E4B-47560DAFEB4A}"/>
                  </a:ext>
                </a:extLst>
              </p:cNvPr>
              <p:cNvSpPr>
                <a:spLocks noGrp="1"/>
              </p:cNvSpPr>
              <p:nvPr>
                <p:ph type="body" sz="quarter" idx="13"/>
              </p:nvPr>
            </p:nvSpPr>
            <p:spPr>
              <a:xfrm>
                <a:off x="609599" y="762000"/>
                <a:ext cx="6858001" cy="3902364"/>
              </a:xfrm>
            </p:spPr>
            <p:txBody>
              <a:bodyPr>
                <a:normAutofit/>
              </a:bodyPr>
              <a:lstStyle/>
              <a:p>
                <a:r>
                  <a:rPr lang="en-US" sz="1800" dirty="0"/>
                  <a:t>The nature of the boundary layer strongly influences the location of the separation point. </a:t>
                </a:r>
              </a:p>
              <a:p>
                <a:r>
                  <a:rPr lang="en-US" sz="1800" dirty="0"/>
                  <a:t>Let’s define a Reynolds number based on the cylinder diameter (D) as </a:t>
                </a:r>
                <a14:m>
                  <m:oMath xmlns:m="http://schemas.openxmlformats.org/officeDocument/2006/math">
                    <m:r>
                      <a:rPr lang="en-US" sz="1800" i="1" dirty="0" smtClean="0">
                        <a:latin typeface="Cambria Math" panose="02040503050406030204" pitchFamily="18" charset="0"/>
                      </a:rPr>
                      <m:t>𝑅</m:t>
                    </m:r>
                    <m:sSub>
                      <m:sSubPr>
                        <m:ctrlPr>
                          <a:rPr lang="en-US" sz="1800" i="1" dirty="0" smtClean="0">
                            <a:latin typeface="Cambria Math" panose="02040503050406030204" pitchFamily="18" charset="0"/>
                          </a:rPr>
                        </m:ctrlPr>
                      </m:sSubPr>
                      <m:e>
                        <m:r>
                          <a:rPr lang="en-US" sz="1800" i="1" dirty="0" smtClean="0">
                            <a:latin typeface="Cambria Math" panose="02040503050406030204" pitchFamily="18" charset="0"/>
                          </a:rPr>
                          <m:t>𝑒</m:t>
                        </m:r>
                      </m:e>
                      <m:sub>
                        <m:r>
                          <a:rPr lang="en-US" sz="1800" i="1" dirty="0" smtClean="0">
                            <a:latin typeface="Cambria Math" panose="02040503050406030204" pitchFamily="18" charset="0"/>
                          </a:rPr>
                          <m:t>𝐷</m:t>
                        </m:r>
                      </m:sub>
                    </m:sSub>
                    <m:r>
                      <a:rPr lang="en-US" sz="1800" i="1" dirty="0">
                        <a:latin typeface="Cambria Math" panose="02040503050406030204" pitchFamily="18" charset="0"/>
                      </a:rPr>
                      <m:t>=</m:t>
                    </m:r>
                    <m:f>
                      <m:fPr>
                        <m:ctrlPr>
                          <a:rPr lang="en-US" sz="1800" b="0" i="1" dirty="0">
                            <a:latin typeface="Cambria Math" panose="02040503050406030204" pitchFamily="18" charset="0"/>
                          </a:rPr>
                        </m:ctrlPr>
                      </m:fPr>
                      <m:num>
                        <m:r>
                          <a:rPr lang="en-US" sz="1800" b="0" i="1" dirty="0" smtClean="0">
                            <a:latin typeface="Cambria Math" panose="02040503050406030204" pitchFamily="18" charset="0"/>
                          </a:rPr>
                          <m:t>𝜌</m:t>
                        </m:r>
                        <m:r>
                          <a:rPr lang="en-US" sz="1800" i="1" dirty="0">
                            <a:latin typeface="Cambria Math" panose="02040503050406030204" pitchFamily="18" charset="0"/>
                          </a:rPr>
                          <m:t>𝑉𝐷</m:t>
                        </m:r>
                      </m:num>
                      <m:den>
                        <m:r>
                          <a:rPr lang="en-US" sz="1800" b="0" i="1" dirty="0" smtClean="0">
                            <a:latin typeface="Cambria Math" panose="02040503050406030204" pitchFamily="18" charset="0"/>
                          </a:rPr>
                          <m:t>𝜇</m:t>
                        </m:r>
                      </m:den>
                    </m:f>
                  </m:oMath>
                </a14:m>
                <a:r>
                  <a:rPr lang="en-US" sz="1800" dirty="0"/>
                  <a:t>.</a:t>
                </a:r>
              </a:p>
              <a:p>
                <a:r>
                  <a:rPr lang="en-US" sz="1800" dirty="0"/>
                  <a:t>For </a:t>
                </a:r>
                <a14:m>
                  <m:oMath xmlns:m="http://schemas.openxmlformats.org/officeDocument/2006/math">
                    <m:r>
                      <a:rPr lang="en-US" sz="1800" i="1" dirty="0" smtClean="0">
                        <a:latin typeface="Cambria Math" panose="02040503050406030204" pitchFamily="18" charset="0"/>
                      </a:rPr>
                      <m:t>𝑅</m:t>
                    </m:r>
                    <m:sSub>
                      <m:sSubPr>
                        <m:ctrlPr>
                          <a:rPr lang="en-US" sz="1800" i="1" dirty="0" smtClean="0">
                            <a:latin typeface="Cambria Math" panose="02040503050406030204" pitchFamily="18" charset="0"/>
                          </a:rPr>
                        </m:ctrlPr>
                      </m:sSubPr>
                      <m:e>
                        <m:r>
                          <a:rPr lang="en-US" sz="1800" i="1" dirty="0" smtClean="0">
                            <a:latin typeface="Cambria Math" panose="02040503050406030204" pitchFamily="18" charset="0"/>
                          </a:rPr>
                          <m:t>𝑒</m:t>
                        </m:r>
                      </m:e>
                      <m:sub>
                        <m:r>
                          <a:rPr lang="en-US" sz="1800" i="1" dirty="0" smtClean="0">
                            <a:latin typeface="Cambria Math" panose="02040503050406030204" pitchFamily="18" charset="0"/>
                          </a:rPr>
                          <m:t>𝐷</m:t>
                        </m:r>
                      </m:sub>
                    </m:sSub>
                    <m:r>
                      <a:rPr lang="en-US" sz="1800" i="1" dirty="0" smtClean="0">
                        <a:latin typeface="Cambria Math" panose="02040503050406030204" pitchFamily="18" charset="0"/>
                        <a:ea typeface="Cambria Math" panose="02040503050406030204" pitchFamily="18" charset="0"/>
                      </a:rPr>
                      <m:t>≲</m:t>
                    </m:r>
                    <m:r>
                      <a:rPr lang="en-US" sz="1800" i="1" dirty="0">
                        <a:latin typeface="Cambria Math" panose="02040503050406030204" pitchFamily="18" charset="0"/>
                      </a:rPr>
                      <m:t> 2</m:t>
                    </m:r>
                    <m:r>
                      <a:rPr lang="en-US" sz="1800" b="0" i="1" dirty="0" smtClean="0">
                        <a:latin typeface="Cambria Math" panose="02040503050406030204" pitchFamily="18" charset="0"/>
                      </a:rPr>
                      <m:t>∙</m:t>
                    </m:r>
                  </m:oMath>
                </a14:m>
                <a:r>
                  <a:rPr lang="en-US" sz="1800" b="0" i="1" dirty="0">
                    <a:latin typeface="Cambria Math" panose="02040503050406030204" pitchFamily="18" charset="0"/>
                  </a:rPr>
                  <a:t> </a:t>
                </a:r>
                <a14:m>
                  <m:oMath xmlns:m="http://schemas.openxmlformats.org/officeDocument/2006/math">
                    <m:sSup>
                      <m:sSupPr>
                        <m:ctrlPr>
                          <a:rPr lang="en-US" sz="1800" i="1" dirty="0">
                            <a:latin typeface="Cambria Math" panose="02040503050406030204" pitchFamily="18" charset="0"/>
                          </a:rPr>
                        </m:ctrlPr>
                      </m:sSupPr>
                      <m:e>
                        <m:r>
                          <a:rPr lang="en-US" sz="1800" i="1" dirty="0">
                            <a:latin typeface="Cambria Math" panose="02040503050406030204" pitchFamily="18" charset="0"/>
                          </a:rPr>
                          <m:t>10</m:t>
                        </m:r>
                      </m:e>
                      <m:sup>
                        <m:r>
                          <a:rPr lang="en-US" sz="1800" i="1" dirty="0">
                            <a:latin typeface="Cambria Math" panose="02040503050406030204" pitchFamily="18" charset="0"/>
                          </a:rPr>
                          <m:t>5</m:t>
                        </m:r>
                      </m:sup>
                    </m:sSup>
                  </m:oMath>
                </a14:m>
                <a:r>
                  <a:rPr lang="en-US" sz="1800" dirty="0"/>
                  <a:t>, experiments show that boundary layer is laminar, and the separation point is around </a:t>
                </a:r>
                <a14:m>
                  <m:oMath xmlns:m="http://schemas.openxmlformats.org/officeDocument/2006/math">
                    <m:r>
                      <a:rPr lang="en-US" sz="1800" i="1" dirty="0" smtClean="0">
                        <a:latin typeface="Cambria Math" panose="02040503050406030204" pitchFamily="18" charset="0"/>
                      </a:rPr>
                      <m:t>𝜃</m:t>
                    </m:r>
                    <m:r>
                      <a:rPr lang="en-US" sz="1800" i="1" dirty="0" smtClean="0">
                        <a:latin typeface="Cambria Math" panose="02040503050406030204" pitchFamily="18" charset="0"/>
                      </a:rPr>
                      <m:t>=</m:t>
                    </m:r>
                    <m:sSup>
                      <m:sSupPr>
                        <m:ctrlPr>
                          <a:rPr lang="en-US" sz="1800" i="1" dirty="0" smtClean="0">
                            <a:latin typeface="Cambria Math" panose="02040503050406030204" pitchFamily="18" charset="0"/>
                          </a:rPr>
                        </m:ctrlPr>
                      </m:sSupPr>
                      <m:e>
                        <m:r>
                          <a:rPr lang="en-US" sz="1800" i="1" dirty="0" smtClean="0">
                            <a:latin typeface="Cambria Math" panose="02040503050406030204" pitchFamily="18" charset="0"/>
                          </a:rPr>
                          <m:t>80</m:t>
                        </m:r>
                      </m:e>
                      <m:sup>
                        <m:r>
                          <a:rPr lang="en-US" sz="1800" i="1" dirty="0" smtClean="0">
                            <a:latin typeface="Cambria Math" panose="02040503050406030204" pitchFamily="18" charset="0"/>
                          </a:rPr>
                          <m:t>0</m:t>
                        </m:r>
                      </m:sup>
                    </m:sSup>
                  </m:oMath>
                </a14:m>
                <a:r>
                  <a:rPr lang="en-US" sz="1800" dirty="0"/>
                  <a:t>.</a:t>
                </a:r>
              </a:p>
              <a:p>
                <a:r>
                  <a:rPr lang="en-US" sz="1800" dirty="0"/>
                  <a:t>For </a:t>
                </a:r>
                <a14:m>
                  <m:oMath xmlns:m="http://schemas.openxmlformats.org/officeDocument/2006/math">
                    <m:r>
                      <a:rPr lang="en-US" sz="1800" i="1" dirty="0" smtClean="0">
                        <a:latin typeface="Cambria Math" panose="02040503050406030204" pitchFamily="18" charset="0"/>
                      </a:rPr>
                      <m:t>𝑅</m:t>
                    </m:r>
                    <m:sSub>
                      <m:sSubPr>
                        <m:ctrlPr>
                          <a:rPr lang="en-US" sz="1800" i="1" dirty="0" smtClean="0">
                            <a:latin typeface="Cambria Math" panose="02040503050406030204" pitchFamily="18" charset="0"/>
                          </a:rPr>
                        </m:ctrlPr>
                      </m:sSubPr>
                      <m:e>
                        <m:r>
                          <a:rPr lang="en-US" sz="1800" i="1" dirty="0" smtClean="0">
                            <a:latin typeface="Cambria Math" panose="02040503050406030204" pitchFamily="18" charset="0"/>
                          </a:rPr>
                          <m:t>𝑒</m:t>
                        </m:r>
                      </m:e>
                      <m:sub>
                        <m:r>
                          <a:rPr lang="en-US" sz="1800" i="1" dirty="0" smtClean="0">
                            <a:latin typeface="Cambria Math" panose="02040503050406030204" pitchFamily="18" charset="0"/>
                          </a:rPr>
                          <m:t>𝐷</m:t>
                        </m:r>
                      </m:sub>
                    </m:sSub>
                    <m:r>
                      <a:rPr lang="en-US" sz="1800" i="1" dirty="0" smtClean="0">
                        <a:latin typeface="Cambria Math" panose="02040503050406030204" pitchFamily="18" charset="0"/>
                        <a:ea typeface="Cambria Math" panose="02040503050406030204" pitchFamily="18" charset="0"/>
                      </a:rPr>
                      <m:t>≳</m:t>
                    </m:r>
                    <m:r>
                      <a:rPr lang="en-US" sz="1800" i="1" dirty="0">
                        <a:latin typeface="Cambria Math" panose="02040503050406030204" pitchFamily="18" charset="0"/>
                      </a:rPr>
                      <m:t> 2</m:t>
                    </m:r>
                    <m:r>
                      <a:rPr lang="en-US" sz="1800" b="0" i="1" dirty="0" smtClean="0">
                        <a:latin typeface="Cambria Math" panose="02040503050406030204" pitchFamily="18" charset="0"/>
                      </a:rPr>
                      <m:t>∙</m:t>
                    </m:r>
                    <m:sSup>
                      <m:sSupPr>
                        <m:ctrlPr>
                          <a:rPr lang="en-US" sz="1800" i="1" dirty="0">
                            <a:latin typeface="Cambria Math" panose="02040503050406030204" pitchFamily="18" charset="0"/>
                          </a:rPr>
                        </m:ctrlPr>
                      </m:sSupPr>
                      <m:e>
                        <m:r>
                          <a:rPr lang="en-US" sz="1800" i="1" dirty="0">
                            <a:latin typeface="Cambria Math" panose="02040503050406030204" pitchFamily="18" charset="0"/>
                          </a:rPr>
                          <m:t>10</m:t>
                        </m:r>
                      </m:e>
                      <m:sup>
                        <m:r>
                          <a:rPr lang="en-US" sz="1800" i="1" dirty="0">
                            <a:latin typeface="Cambria Math" panose="02040503050406030204" pitchFamily="18" charset="0"/>
                          </a:rPr>
                          <m:t>5</m:t>
                        </m:r>
                      </m:sup>
                    </m:sSup>
                  </m:oMath>
                </a14:m>
                <a:r>
                  <a:rPr lang="en-US" sz="1800" dirty="0"/>
                  <a:t>, the boundary layer is turbulent, and the separation point is around </a:t>
                </a:r>
                <a14:m>
                  <m:oMath xmlns:m="http://schemas.openxmlformats.org/officeDocument/2006/math">
                    <m:r>
                      <a:rPr lang="en-US" sz="1800" i="1" dirty="0" smtClean="0">
                        <a:latin typeface="Cambria Math" panose="02040503050406030204" pitchFamily="18" charset="0"/>
                      </a:rPr>
                      <m:t>𝜃</m:t>
                    </m:r>
                    <m:r>
                      <a:rPr lang="en-US" sz="1800" i="1" dirty="0" smtClean="0">
                        <a:latin typeface="Cambria Math" panose="02040503050406030204" pitchFamily="18" charset="0"/>
                      </a:rPr>
                      <m:t>=</m:t>
                    </m:r>
                    <m:sSup>
                      <m:sSupPr>
                        <m:ctrlPr>
                          <a:rPr lang="en-US" sz="1800" i="1" dirty="0" smtClean="0">
                            <a:latin typeface="Cambria Math" panose="02040503050406030204" pitchFamily="18" charset="0"/>
                          </a:rPr>
                        </m:ctrlPr>
                      </m:sSupPr>
                      <m:e>
                        <m:r>
                          <a:rPr lang="en-US" sz="1800" i="1" dirty="0" smtClean="0">
                            <a:latin typeface="Cambria Math" panose="02040503050406030204" pitchFamily="18" charset="0"/>
                          </a:rPr>
                          <m:t>140</m:t>
                        </m:r>
                      </m:e>
                      <m:sup>
                        <m:r>
                          <a:rPr lang="en-US" sz="1800" i="1" dirty="0" smtClean="0">
                            <a:latin typeface="Cambria Math" panose="02040503050406030204" pitchFamily="18" charset="0"/>
                          </a:rPr>
                          <m:t>0</m:t>
                        </m:r>
                      </m:sup>
                    </m:sSup>
                  </m:oMath>
                </a14:m>
                <a:r>
                  <a:rPr lang="en-US" sz="1800" dirty="0"/>
                  <a:t>. </a:t>
                </a:r>
              </a:p>
              <a:p>
                <a:r>
                  <a:rPr lang="en-US" sz="1800" dirty="0"/>
                  <a:t>Separation is delayed because the presence of high momentum fluid in the turbulent boundary layer helps to sustain the adverse pressure gradient over a longer circumferential distance. </a:t>
                </a:r>
              </a:p>
            </p:txBody>
          </p:sp>
        </mc:Choice>
        <mc:Fallback xmlns="">
          <p:sp>
            <p:nvSpPr>
              <p:cNvPr id="4" name="Text Placeholder 3">
                <a:extLst>
                  <a:ext uri="{FF2B5EF4-FFF2-40B4-BE49-F238E27FC236}">
                    <a16:creationId xmlns:a16="http://schemas.microsoft.com/office/drawing/2014/main" id="{0DE73145-1607-41E5-9E4B-47560DAFEB4A}"/>
                  </a:ext>
                </a:extLst>
              </p:cNvPr>
              <p:cNvSpPr>
                <a:spLocks noGrp="1" noRot="1" noChangeAspect="1" noMove="1" noResize="1" noEditPoints="1" noAdjustHandles="1" noChangeArrowheads="1" noChangeShapeType="1" noTextEdit="1"/>
              </p:cNvSpPr>
              <p:nvPr>
                <p:ph type="body" sz="quarter" idx="13"/>
              </p:nvPr>
            </p:nvSpPr>
            <p:spPr>
              <a:xfrm>
                <a:off x="609599" y="762000"/>
                <a:ext cx="6858001" cy="3902364"/>
              </a:xfrm>
              <a:blipFill>
                <a:blip r:embed="rId3"/>
                <a:stretch>
                  <a:fillRect l="-533" t="-1406" r="-1333"/>
                </a:stretch>
              </a:blipFill>
            </p:spPr>
            <p:txBody>
              <a:bodyPr/>
              <a:lstStyle/>
              <a:p>
                <a:r>
                  <a:rPr lang="en-US">
                    <a:noFill/>
                  </a:rPr>
                  <a:t> </a:t>
                </a:r>
              </a:p>
            </p:txBody>
          </p:sp>
        </mc:Fallback>
      </mc:AlternateContent>
      <p:pic>
        <p:nvPicPr>
          <p:cNvPr id="43" name="Picture 42">
            <a:extLst>
              <a:ext uri="{FF2B5EF4-FFF2-40B4-BE49-F238E27FC236}">
                <a16:creationId xmlns:a16="http://schemas.microsoft.com/office/drawing/2014/main" id="{464CECF8-370E-40D8-8494-47CF64DEB13E}"/>
              </a:ext>
            </a:extLst>
          </p:cNvPr>
          <p:cNvPicPr>
            <a:picLocks noChangeAspect="1"/>
          </p:cNvPicPr>
          <p:nvPr/>
        </p:nvPicPr>
        <p:blipFill>
          <a:blip r:embed="rId4"/>
          <a:stretch>
            <a:fillRect/>
          </a:stretch>
        </p:blipFill>
        <p:spPr>
          <a:xfrm>
            <a:off x="7467600" y="903942"/>
            <a:ext cx="4445116" cy="1676713"/>
          </a:xfrm>
          <a:prstGeom prst="rect">
            <a:avLst/>
          </a:prstGeom>
        </p:spPr>
      </p:pic>
      <p:pic>
        <p:nvPicPr>
          <p:cNvPr id="45" name="Picture 44">
            <a:extLst>
              <a:ext uri="{FF2B5EF4-FFF2-40B4-BE49-F238E27FC236}">
                <a16:creationId xmlns:a16="http://schemas.microsoft.com/office/drawing/2014/main" id="{DF2EA2B6-4537-4630-BB3F-C22EE840D42F}"/>
              </a:ext>
            </a:extLst>
          </p:cNvPr>
          <p:cNvPicPr>
            <a:picLocks noChangeAspect="1"/>
          </p:cNvPicPr>
          <p:nvPr/>
        </p:nvPicPr>
        <p:blipFill>
          <a:blip r:embed="rId5"/>
          <a:stretch>
            <a:fillRect/>
          </a:stretch>
        </p:blipFill>
        <p:spPr>
          <a:xfrm>
            <a:off x="7434916" y="3044408"/>
            <a:ext cx="4461458" cy="1518067"/>
          </a:xfrm>
          <a:prstGeom prst="rect">
            <a:avLst/>
          </a:prstGeom>
        </p:spPr>
      </p:pic>
    </p:spTree>
    <p:extLst>
      <p:ext uri="{BB962C8B-B14F-4D97-AF65-F5344CB8AC3E}">
        <p14:creationId xmlns:p14="http://schemas.microsoft.com/office/powerpoint/2010/main" val="36406398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63BEE7B-DB8F-4F72-AFAE-1B1B8B4D868B}"/>
              </a:ext>
            </a:extLst>
          </p:cNvPr>
          <p:cNvSpPr>
            <a:spLocks noGrp="1"/>
          </p:cNvSpPr>
          <p:nvPr>
            <p:ph type="sldNum" sz="quarter" idx="11"/>
          </p:nvPr>
        </p:nvSpPr>
        <p:spPr/>
        <p:txBody>
          <a:bodyPr/>
          <a:lstStyle/>
          <a:p>
            <a:fld id="{F0D23093-2AB0-F74C-B865-1A12A15B650E}" type="slidenum">
              <a:rPr lang="en-US" smtClean="0"/>
              <a:pPr/>
              <a:t>5</a:t>
            </a:fld>
            <a:endParaRPr lang="en-US"/>
          </a:p>
        </p:txBody>
      </p:sp>
      <p:sp>
        <p:nvSpPr>
          <p:cNvPr id="3" name="Title 2">
            <a:extLst>
              <a:ext uri="{FF2B5EF4-FFF2-40B4-BE49-F238E27FC236}">
                <a16:creationId xmlns:a16="http://schemas.microsoft.com/office/drawing/2014/main" id="{8DAE5331-58D9-4768-9DF1-00B5E57786AB}"/>
              </a:ext>
            </a:extLst>
          </p:cNvPr>
          <p:cNvSpPr>
            <a:spLocks noGrp="1"/>
          </p:cNvSpPr>
          <p:nvPr>
            <p:ph type="title"/>
          </p:nvPr>
        </p:nvSpPr>
        <p:spPr/>
        <p:txBody>
          <a:bodyPr/>
          <a:lstStyle/>
          <a:p>
            <a:r>
              <a:rPr lang="en-US"/>
              <a:t>Cylinder in Cross Flow</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0DE73145-1607-41E5-9E4B-47560DAFEB4A}"/>
                  </a:ext>
                </a:extLst>
              </p:cNvPr>
              <p:cNvSpPr>
                <a:spLocks noGrp="1"/>
              </p:cNvSpPr>
              <p:nvPr>
                <p:ph type="body" sz="quarter" idx="13"/>
              </p:nvPr>
            </p:nvSpPr>
            <p:spPr>
              <a:xfrm>
                <a:off x="609599" y="762000"/>
                <a:ext cx="6172201" cy="5257800"/>
              </a:xfrm>
            </p:spPr>
            <p:txBody>
              <a:bodyPr>
                <a:normAutofit/>
              </a:bodyPr>
              <a:lstStyle/>
              <a:p>
                <a:r>
                  <a:rPr lang="en-US" sz="1800" dirty="0"/>
                  <a:t>The convective heat transfer, represented by the local Nusselt number (</a:t>
                </a:r>
                <a14:m>
                  <m:oMath xmlns:m="http://schemas.openxmlformats.org/officeDocument/2006/math">
                    <m:r>
                      <a:rPr lang="en-US" sz="1800" i="1" dirty="0" smtClean="0">
                        <a:latin typeface="Cambria Math" panose="02040503050406030204" pitchFamily="18" charset="0"/>
                      </a:rPr>
                      <m:t>𝑁</m:t>
                    </m:r>
                    <m:sSub>
                      <m:sSubPr>
                        <m:ctrlPr>
                          <a:rPr lang="en-US" sz="1800" i="1" dirty="0" smtClean="0">
                            <a:latin typeface="Cambria Math" panose="02040503050406030204" pitchFamily="18" charset="0"/>
                          </a:rPr>
                        </m:ctrlPr>
                      </m:sSubPr>
                      <m:e>
                        <m:r>
                          <a:rPr lang="en-US" sz="1800" i="1" dirty="0" smtClean="0">
                            <a:latin typeface="Cambria Math" panose="02040503050406030204" pitchFamily="18" charset="0"/>
                          </a:rPr>
                          <m:t>𝑢</m:t>
                        </m:r>
                      </m:e>
                      <m:sub>
                        <m:r>
                          <a:rPr lang="en-US" sz="1800" i="1" dirty="0" smtClean="0">
                            <a:latin typeface="Cambria Math" panose="02040503050406030204" pitchFamily="18" charset="0"/>
                          </a:rPr>
                          <m:t>𝜃</m:t>
                        </m:r>
                      </m:sub>
                    </m:sSub>
                  </m:oMath>
                </a14:m>
                <a:r>
                  <a:rPr lang="en-US" sz="1800" dirty="0"/>
                  <a:t>), is strongly influenced by the nature of the boundary layer. </a:t>
                </a:r>
              </a:p>
              <a:p>
                <a:r>
                  <a:rPr lang="en-US" sz="1800" dirty="0"/>
                  <a:t>For </a:t>
                </a:r>
                <a14:m>
                  <m:oMath xmlns:m="http://schemas.openxmlformats.org/officeDocument/2006/math">
                    <m:r>
                      <a:rPr lang="en-US" sz="1800" i="1" dirty="0" smtClean="0">
                        <a:latin typeface="Cambria Math" panose="02040503050406030204" pitchFamily="18" charset="0"/>
                      </a:rPr>
                      <m:t>𝑅</m:t>
                    </m:r>
                    <m:sSub>
                      <m:sSubPr>
                        <m:ctrlPr>
                          <a:rPr lang="en-US" sz="1800" i="1" dirty="0" smtClean="0">
                            <a:latin typeface="Cambria Math" panose="02040503050406030204" pitchFamily="18" charset="0"/>
                          </a:rPr>
                        </m:ctrlPr>
                      </m:sSubPr>
                      <m:e>
                        <m:r>
                          <a:rPr lang="en-US" sz="1800" i="1" dirty="0" smtClean="0">
                            <a:latin typeface="Cambria Math" panose="02040503050406030204" pitchFamily="18" charset="0"/>
                          </a:rPr>
                          <m:t>𝑒</m:t>
                        </m:r>
                      </m:e>
                      <m:sub>
                        <m:r>
                          <a:rPr lang="en-US" sz="1800" i="1" dirty="0" smtClean="0">
                            <a:latin typeface="Cambria Math" panose="02040503050406030204" pitchFamily="18" charset="0"/>
                          </a:rPr>
                          <m:t>𝐷</m:t>
                        </m:r>
                      </m:sub>
                    </m:sSub>
                    <m:r>
                      <a:rPr lang="en-US" sz="1800" i="1" dirty="0" smtClean="0">
                        <a:latin typeface="Cambria Math" panose="02040503050406030204" pitchFamily="18" charset="0"/>
                      </a:rPr>
                      <m:t>≤</m:t>
                    </m:r>
                    <m:sSup>
                      <m:sSupPr>
                        <m:ctrlPr>
                          <a:rPr lang="en-US" sz="1800" i="1" dirty="0">
                            <a:latin typeface="Cambria Math" panose="02040503050406030204" pitchFamily="18" charset="0"/>
                          </a:rPr>
                        </m:ctrlPr>
                      </m:sSupPr>
                      <m:e>
                        <m:r>
                          <a:rPr lang="en-US" sz="1800" i="1" dirty="0">
                            <a:latin typeface="Cambria Math" panose="02040503050406030204" pitchFamily="18" charset="0"/>
                          </a:rPr>
                          <m:t>10</m:t>
                        </m:r>
                      </m:e>
                      <m:sup>
                        <m:r>
                          <a:rPr lang="en-US" sz="1800" i="1" dirty="0">
                            <a:latin typeface="Cambria Math" panose="02040503050406030204" pitchFamily="18" charset="0"/>
                          </a:rPr>
                          <m:t>5</m:t>
                        </m:r>
                      </m:sup>
                    </m:sSup>
                  </m:oMath>
                </a14:m>
                <a:r>
                  <a:rPr lang="en-US" sz="1800" dirty="0"/>
                  <a:t> , </a:t>
                </a:r>
                <a14:m>
                  <m:oMath xmlns:m="http://schemas.openxmlformats.org/officeDocument/2006/math">
                    <m:r>
                      <a:rPr lang="en-US" sz="1800" i="1" dirty="0">
                        <a:latin typeface="Cambria Math" panose="02040503050406030204" pitchFamily="18" charset="0"/>
                      </a:rPr>
                      <m:t>𝑁</m:t>
                    </m:r>
                    <m:sSub>
                      <m:sSubPr>
                        <m:ctrlPr>
                          <a:rPr lang="en-US" sz="1800" i="1" dirty="0">
                            <a:latin typeface="Cambria Math" panose="02040503050406030204" pitchFamily="18" charset="0"/>
                          </a:rPr>
                        </m:ctrlPr>
                      </m:sSubPr>
                      <m:e>
                        <m:r>
                          <a:rPr lang="en-US" sz="1800" i="1" dirty="0">
                            <a:latin typeface="Cambria Math" panose="02040503050406030204" pitchFamily="18" charset="0"/>
                          </a:rPr>
                          <m:t>𝑢</m:t>
                        </m:r>
                      </m:e>
                      <m:sub>
                        <m:r>
                          <a:rPr lang="en-US" sz="1800" i="1" dirty="0">
                            <a:latin typeface="Cambria Math" panose="02040503050406030204" pitchFamily="18" charset="0"/>
                          </a:rPr>
                          <m:t>𝜃</m:t>
                        </m:r>
                      </m:sub>
                    </m:sSub>
                    <m:r>
                      <a:rPr lang="en-US" sz="1800" i="1" dirty="0">
                        <a:latin typeface="Cambria Math" panose="02040503050406030204" pitchFamily="18" charset="0"/>
                      </a:rPr>
                      <m:t> </m:t>
                    </m:r>
                  </m:oMath>
                </a14:m>
                <a:r>
                  <a:rPr lang="en-US" sz="1800" dirty="0"/>
                  <a:t>decreases with increasing circumferential distance i.e. </a:t>
                </a:r>
                <a14:m>
                  <m:oMath xmlns:m="http://schemas.openxmlformats.org/officeDocument/2006/math">
                    <m:r>
                      <a:rPr lang="en-US" sz="1800" i="1" dirty="0" smtClean="0">
                        <a:latin typeface="Cambria Math" panose="02040503050406030204" pitchFamily="18" charset="0"/>
                      </a:rPr>
                      <m:t>𝜃</m:t>
                    </m:r>
                  </m:oMath>
                </a14:m>
                <a:r>
                  <a:rPr lang="en-US" sz="1800" dirty="0"/>
                  <a:t>. </a:t>
                </a:r>
              </a:p>
              <a:p>
                <a:r>
                  <a:rPr lang="en-US" sz="1800" dirty="0"/>
                  <a:t>At the separation point i.e. </a:t>
                </a:r>
                <a14:m>
                  <m:oMath xmlns:m="http://schemas.openxmlformats.org/officeDocument/2006/math">
                    <m:r>
                      <a:rPr lang="en-US" sz="1800" i="1" dirty="0" smtClean="0">
                        <a:latin typeface="Cambria Math" panose="02040503050406030204" pitchFamily="18" charset="0"/>
                      </a:rPr>
                      <m:t>𝜃</m:t>
                    </m:r>
                    <m:r>
                      <a:rPr lang="en-US" sz="1800" b="0" i="1" dirty="0" smtClean="0">
                        <a:latin typeface="Cambria Math" panose="02040503050406030204" pitchFamily="18" charset="0"/>
                      </a:rPr>
                      <m:t> </m:t>
                    </m:r>
                    <m:r>
                      <a:rPr lang="en-US" sz="1800" i="1" dirty="0" smtClean="0">
                        <a:latin typeface="Cambria Math" panose="02040503050406030204" pitchFamily="18" charset="0"/>
                      </a:rPr>
                      <m:t>~</m:t>
                    </m:r>
                    <m:sSup>
                      <m:sSupPr>
                        <m:ctrlPr>
                          <a:rPr lang="en-US" sz="1800" i="1" dirty="0" smtClean="0">
                            <a:latin typeface="Cambria Math" panose="02040503050406030204" pitchFamily="18" charset="0"/>
                          </a:rPr>
                        </m:ctrlPr>
                      </m:sSupPr>
                      <m:e>
                        <m:r>
                          <a:rPr lang="en-US" sz="1800" b="0" i="1" dirty="0" smtClean="0">
                            <a:latin typeface="Cambria Math" panose="02040503050406030204" pitchFamily="18" charset="0"/>
                          </a:rPr>
                          <m:t> </m:t>
                        </m:r>
                        <m:r>
                          <a:rPr lang="en-US" sz="1800" i="1" dirty="0" smtClean="0">
                            <a:latin typeface="Cambria Math" panose="02040503050406030204" pitchFamily="18" charset="0"/>
                          </a:rPr>
                          <m:t>80</m:t>
                        </m:r>
                      </m:e>
                      <m:sup>
                        <m:r>
                          <a:rPr lang="en-US" sz="1800" i="1" dirty="0" smtClean="0">
                            <a:latin typeface="Cambria Math" panose="02040503050406030204" pitchFamily="18" charset="0"/>
                          </a:rPr>
                          <m:t>0</m:t>
                        </m:r>
                      </m:sup>
                    </m:sSup>
                  </m:oMath>
                </a14:m>
                <a:r>
                  <a:rPr lang="en-US" sz="1800" dirty="0"/>
                  <a:t>, the local Nusselt number attains its minimum value. Due to enhanced mixing from vortices, </a:t>
                </a:r>
                <a14:m>
                  <m:oMath xmlns:m="http://schemas.openxmlformats.org/officeDocument/2006/math">
                    <m:r>
                      <a:rPr lang="en-US" sz="1800" i="1" dirty="0">
                        <a:latin typeface="Cambria Math" panose="02040503050406030204" pitchFamily="18" charset="0"/>
                      </a:rPr>
                      <m:t>𝑁</m:t>
                    </m:r>
                    <m:sSub>
                      <m:sSubPr>
                        <m:ctrlPr>
                          <a:rPr lang="en-US" sz="1800" i="1" dirty="0">
                            <a:latin typeface="Cambria Math" panose="02040503050406030204" pitchFamily="18" charset="0"/>
                          </a:rPr>
                        </m:ctrlPr>
                      </m:sSubPr>
                      <m:e>
                        <m:r>
                          <a:rPr lang="en-US" sz="1800" i="1" dirty="0">
                            <a:latin typeface="Cambria Math" panose="02040503050406030204" pitchFamily="18" charset="0"/>
                          </a:rPr>
                          <m:t>𝑢</m:t>
                        </m:r>
                      </m:e>
                      <m:sub>
                        <m:r>
                          <a:rPr lang="en-US" sz="1800" i="1" dirty="0">
                            <a:latin typeface="Cambria Math" panose="02040503050406030204" pitchFamily="18" charset="0"/>
                          </a:rPr>
                          <m:t>𝜃</m:t>
                        </m:r>
                      </m:sub>
                    </m:sSub>
                    <m:r>
                      <a:rPr lang="en-US" sz="1800" i="1" dirty="0">
                        <a:latin typeface="Cambria Math" panose="02040503050406030204" pitchFamily="18" charset="0"/>
                      </a:rPr>
                      <m:t> </m:t>
                    </m:r>
                  </m:oMath>
                </a14:m>
                <a:r>
                  <a:rPr lang="en-US" sz="1800" dirty="0"/>
                  <a:t>increases beyond the stagnation point. </a:t>
                </a:r>
              </a:p>
              <a:p>
                <a:r>
                  <a:rPr lang="en-US" sz="1800" dirty="0"/>
                  <a:t>For </a:t>
                </a:r>
                <a14:m>
                  <m:oMath xmlns:m="http://schemas.openxmlformats.org/officeDocument/2006/math">
                    <m:r>
                      <a:rPr lang="en-US" sz="1800" i="1" dirty="0" smtClean="0">
                        <a:latin typeface="Cambria Math" panose="02040503050406030204" pitchFamily="18" charset="0"/>
                      </a:rPr>
                      <m:t>𝑅</m:t>
                    </m:r>
                    <m:sSub>
                      <m:sSubPr>
                        <m:ctrlPr>
                          <a:rPr lang="en-US" sz="1800" i="1" dirty="0" smtClean="0">
                            <a:latin typeface="Cambria Math" panose="02040503050406030204" pitchFamily="18" charset="0"/>
                          </a:rPr>
                        </m:ctrlPr>
                      </m:sSubPr>
                      <m:e>
                        <m:r>
                          <a:rPr lang="en-US" sz="1800" i="1" dirty="0" smtClean="0">
                            <a:latin typeface="Cambria Math" panose="02040503050406030204" pitchFamily="18" charset="0"/>
                          </a:rPr>
                          <m:t>𝑒</m:t>
                        </m:r>
                      </m:e>
                      <m:sub>
                        <m:r>
                          <a:rPr lang="en-US" sz="1800" i="1" dirty="0" smtClean="0">
                            <a:latin typeface="Cambria Math" panose="02040503050406030204" pitchFamily="18" charset="0"/>
                          </a:rPr>
                          <m:t>𝐷</m:t>
                        </m:r>
                      </m:sub>
                    </m:sSub>
                    <m:r>
                      <a:rPr lang="en-US" sz="1800" b="0" i="1" dirty="0" smtClean="0">
                        <a:latin typeface="Cambria Math" panose="02040503050406030204" pitchFamily="18" charset="0"/>
                      </a:rPr>
                      <m:t>≥</m:t>
                    </m:r>
                    <m:sSup>
                      <m:sSupPr>
                        <m:ctrlPr>
                          <a:rPr lang="en-US" sz="1800" i="1" dirty="0">
                            <a:latin typeface="Cambria Math" panose="02040503050406030204" pitchFamily="18" charset="0"/>
                          </a:rPr>
                        </m:ctrlPr>
                      </m:sSupPr>
                      <m:e>
                        <m:r>
                          <a:rPr lang="en-US" sz="1800" i="1" dirty="0">
                            <a:latin typeface="Cambria Math" panose="02040503050406030204" pitchFamily="18" charset="0"/>
                          </a:rPr>
                          <m:t>10</m:t>
                        </m:r>
                      </m:e>
                      <m:sup>
                        <m:r>
                          <a:rPr lang="en-US" sz="1800" i="1" dirty="0">
                            <a:latin typeface="Cambria Math" panose="02040503050406030204" pitchFamily="18" charset="0"/>
                          </a:rPr>
                          <m:t>5</m:t>
                        </m:r>
                      </m:sup>
                    </m:sSup>
                  </m:oMath>
                </a14:m>
                <a:r>
                  <a:rPr lang="en-US" sz="1800" dirty="0"/>
                  <a:t>, </a:t>
                </a:r>
                <a14:m>
                  <m:oMath xmlns:m="http://schemas.openxmlformats.org/officeDocument/2006/math">
                    <m:r>
                      <a:rPr lang="en-US" sz="1800" i="1" dirty="0">
                        <a:latin typeface="Cambria Math" panose="02040503050406030204" pitchFamily="18" charset="0"/>
                      </a:rPr>
                      <m:t>𝑁</m:t>
                    </m:r>
                    <m:sSub>
                      <m:sSubPr>
                        <m:ctrlPr>
                          <a:rPr lang="en-US" sz="1800" i="1" dirty="0">
                            <a:latin typeface="Cambria Math" panose="02040503050406030204" pitchFamily="18" charset="0"/>
                          </a:rPr>
                        </m:ctrlPr>
                      </m:sSubPr>
                      <m:e>
                        <m:r>
                          <a:rPr lang="en-US" sz="1800" i="1" dirty="0">
                            <a:latin typeface="Cambria Math" panose="02040503050406030204" pitchFamily="18" charset="0"/>
                          </a:rPr>
                          <m:t>𝑢</m:t>
                        </m:r>
                      </m:e>
                      <m:sub>
                        <m:r>
                          <a:rPr lang="en-US" sz="1800" i="1" dirty="0">
                            <a:latin typeface="Cambria Math" panose="02040503050406030204" pitchFamily="18" charset="0"/>
                          </a:rPr>
                          <m:t>𝜃</m:t>
                        </m:r>
                      </m:sub>
                    </m:sSub>
                    <m:r>
                      <a:rPr lang="en-US" sz="1800" i="1" dirty="0">
                        <a:latin typeface="Cambria Math" panose="02040503050406030204" pitchFamily="18" charset="0"/>
                      </a:rPr>
                      <m:t> </m:t>
                    </m:r>
                  </m:oMath>
                </a14:m>
                <a:r>
                  <a:rPr lang="en-US" sz="1800" dirty="0"/>
                  <a:t>still shows a decreasing trend from the stagnation point. Between </a:t>
                </a:r>
                <a14:m>
                  <m:oMath xmlns:m="http://schemas.openxmlformats.org/officeDocument/2006/math">
                    <m:r>
                      <a:rPr lang="en-US" sz="1800" i="1" dirty="0">
                        <a:latin typeface="Cambria Math" panose="02040503050406030204" pitchFamily="18" charset="0"/>
                      </a:rPr>
                      <m:t>𝜃</m:t>
                    </m:r>
                    <m:r>
                      <a:rPr lang="en-US" sz="1800" i="1" dirty="0">
                        <a:latin typeface="Cambria Math" panose="02040503050406030204" pitchFamily="18" charset="0"/>
                      </a:rPr>
                      <m:t>~</m:t>
                    </m:r>
                    <m:sSup>
                      <m:sSupPr>
                        <m:ctrlPr>
                          <a:rPr lang="en-US" sz="1800" i="1" dirty="0">
                            <a:latin typeface="Cambria Math" panose="02040503050406030204" pitchFamily="18" charset="0"/>
                          </a:rPr>
                        </m:ctrlPr>
                      </m:sSupPr>
                      <m:e>
                        <m:r>
                          <a:rPr lang="en-US" sz="1800" i="1" dirty="0">
                            <a:latin typeface="Cambria Math" panose="02040503050406030204" pitchFamily="18" charset="0"/>
                          </a:rPr>
                          <m:t>80</m:t>
                        </m:r>
                      </m:e>
                      <m:sup>
                        <m:r>
                          <a:rPr lang="en-US" sz="1800" i="1" dirty="0">
                            <a:latin typeface="Cambria Math" panose="02040503050406030204" pitchFamily="18" charset="0"/>
                          </a:rPr>
                          <m:t>0</m:t>
                        </m:r>
                      </m:sup>
                    </m:sSup>
                    <m:r>
                      <a:rPr lang="en-US" sz="1800" i="1" dirty="0">
                        <a:latin typeface="Cambria Math" panose="02040503050406030204" pitchFamily="18" charset="0"/>
                      </a:rPr>
                      <m:t> </m:t>
                    </m:r>
                  </m:oMath>
                </a14:m>
                <a:r>
                  <a:rPr lang="en-US" sz="1800" dirty="0"/>
                  <a:t>and </a:t>
                </a:r>
                <a14:m>
                  <m:oMath xmlns:m="http://schemas.openxmlformats.org/officeDocument/2006/math">
                    <m:sSup>
                      <m:sSupPr>
                        <m:ctrlPr>
                          <a:rPr lang="en-US" sz="1800" i="1" dirty="0" smtClean="0">
                            <a:latin typeface="Cambria Math" panose="02040503050406030204" pitchFamily="18" charset="0"/>
                          </a:rPr>
                        </m:ctrlPr>
                      </m:sSupPr>
                      <m:e>
                        <m:r>
                          <a:rPr lang="en-US" sz="1800" i="1" dirty="0" smtClean="0">
                            <a:latin typeface="Cambria Math" panose="02040503050406030204" pitchFamily="18" charset="0"/>
                          </a:rPr>
                          <m:t>100</m:t>
                        </m:r>
                      </m:e>
                      <m:sup>
                        <m:r>
                          <a:rPr lang="en-US" sz="1800" i="1" dirty="0" smtClean="0">
                            <a:latin typeface="Cambria Math" panose="02040503050406030204" pitchFamily="18" charset="0"/>
                          </a:rPr>
                          <m:t>0</m:t>
                        </m:r>
                      </m:sup>
                    </m:sSup>
                  </m:oMath>
                </a14:m>
                <a:r>
                  <a:rPr lang="en-US" sz="1800" dirty="0"/>
                  <a:t>, because of laminar-turbulent transition, a sharp increase is observed. Beyond </a:t>
                </a:r>
                <a14:m>
                  <m:oMath xmlns:m="http://schemas.openxmlformats.org/officeDocument/2006/math">
                    <m:r>
                      <a:rPr lang="en-US" sz="1800" i="1" dirty="0" smtClean="0">
                        <a:latin typeface="Cambria Math" panose="02040503050406030204" pitchFamily="18" charset="0"/>
                      </a:rPr>
                      <m:t>𝜃</m:t>
                    </m:r>
                    <m:r>
                      <a:rPr lang="en-US" sz="1800" i="1" dirty="0" smtClean="0">
                        <a:latin typeface="Cambria Math" panose="02040503050406030204" pitchFamily="18" charset="0"/>
                      </a:rPr>
                      <m:t>=</m:t>
                    </m:r>
                    <m:sSup>
                      <m:sSupPr>
                        <m:ctrlPr>
                          <a:rPr lang="en-US" sz="1800" i="1" dirty="0" smtClean="0">
                            <a:latin typeface="Cambria Math" panose="02040503050406030204" pitchFamily="18" charset="0"/>
                          </a:rPr>
                        </m:ctrlPr>
                      </m:sSupPr>
                      <m:e>
                        <m:r>
                          <a:rPr lang="en-US" sz="1800" i="1" dirty="0" smtClean="0">
                            <a:latin typeface="Cambria Math" panose="02040503050406030204" pitchFamily="18" charset="0"/>
                          </a:rPr>
                          <m:t>100</m:t>
                        </m:r>
                      </m:e>
                      <m:sup>
                        <m:r>
                          <a:rPr lang="en-US" sz="1800" i="1" dirty="0" smtClean="0">
                            <a:latin typeface="Cambria Math" panose="02040503050406030204" pitchFamily="18" charset="0"/>
                          </a:rPr>
                          <m:t>0</m:t>
                        </m:r>
                      </m:sup>
                    </m:sSup>
                  </m:oMath>
                </a14:m>
                <a:r>
                  <a:rPr lang="en-US" sz="1800" dirty="0"/>
                  <a:t>, </a:t>
                </a:r>
                <a14:m>
                  <m:oMath xmlns:m="http://schemas.openxmlformats.org/officeDocument/2006/math">
                    <m:r>
                      <a:rPr lang="en-US" sz="1800" i="1" dirty="0">
                        <a:latin typeface="Cambria Math" panose="02040503050406030204" pitchFamily="18" charset="0"/>
                      </a:rPr>
                      <m:t>𝑁</m:t>
                    </m:r>
                    <m:sSub>
                      <m:sSubPr>
                        <m:ctrlPr>
                          <a:rPr lang="en-US" sz="1800" i="1" dirty="0">
                            <a:latin typeface="Cambria Math" panose="02040503050406030204" pitchFamily="18" charset="0"/>
                          </a:rPr>
                        </m:ctrlPr>
                      </m:sSubPr>
                      <m:e>
                        <m:r>
                          <a:rPr lang="en-US" sz="1800" i="1" dirty="0">
                            <a:latin typeface="Cambria Math" panose="02040503050406030204" pitchFamily="18" charset="0"/>
                          </a:rPr>
                          <m:t>𝑢</m:t>
                        </m:r>
                      </m:e>
                      <m:sub>
                        <m:r>
                          <a:rPr lang="en-US" sz="1800" i="1" dirty="0">
                            <a:latin typeface="Cambria Math" panose="02040503050406030204" pitchFamily="18" charset="0"/>
                          </a:rPr>
                          <m:t>𝜃</m:t>
                        </m:r>
                      </m:sub>
                    </m:sSub>
                    <m:r>
                      <a:rPr lang="en-US" sz="1800" i="1" dirty="0">
                        <a:latin typeface="Cambria Math" panose="02040503050406030204" pitchFamily="18" charset="0"/>
                      </a:rPr>
                      <m:t> </m:t>
                    </m:r>
                  </m:oMath>
                </a14:m>
                <a:r>
                  <a:rPr lang="en-US" sz="1800" dirty="0"/>
                  <a:t>again decreases till the separation point, beyond which it increases again because of enhanced mixing.</a:t>
                </a:r>
              </a:p>
              <a:p>
                <a:r>
                  <a:rPr lang="en-US" sz="1800" dirty="0"/>
                  <a:t>For </a:t>
                </a:r>
                <a14:m>
                  <m:oMath xmlns:m="http://schemas.openxmlformats.org/officeDocument/2006/math">
                    <m:r>
                      <a:rPr lang="en-US" sz="1800" i="1" dirty="0" smtClean="0">
                        <a:latin typeface="Cambria Math" panose="02040503050406030204" pitchFamily="18" charset="0"/>
                      </a:rPr>
                      <m:t>𝑅</m:t>
                    </m:r>
                    <m:sSub>
                      <m:sSubPr>
                        <m:ctrlPr>
                          <a:rPr lang="en-US" sz="1800" b="0" i="1" dirty="0" smtClean="0">
                            <a:latin typeface="Cambria Math" panose="02040503050406030204" pitchFamily="18" charset="0"/>
                          </a:rPr>
                        </m:ctrlPr>
                      </m:sSubPr>
                      <m:e>
                        <m:r>
                          <a:rPr lang="en-US" sz="1800" i="1" dirty="0" smtClean="0">
                            <a:latin typeface="Cambria Math" panose="02040503050406030204" pitchFamily="18" charset="0"/>
                          </a:rPr>
                          <m:t>𝑒</m:t>
                        </m:r>
                      </m:e>
                      <m:sub>
                        <m:r>
                          <a:rPr lang="en-US" sz="1800" i="1" dirty="0" smtClean="0">
                            <a:latin typeface="Cambria Math" panose="02040503050406030204" pitchFamily="18" charset="0"/>
                          </a:rPr>
                          <m:t>𝐷</m:t>
                        </m:r>
                      </m:sub>
                    </m:sSub>
                    <m:r>
                      <a:rPr lang="en-US" sz="1800" b="0" i="1" dirty="0" smtClean="0">
                        <a:latin typeface="Cambria Math" panose="02040503050406030204" pitchFamily="18" charset="0"/>
                      </a:rPr>
                      <m:t>≤2000</m:t>
                    </m:r>
                  </m:oMath>
                </a14:m>
                <a:r>
                  <a:rPr lang="en-US" sz="1800" dirty="0"/>
                  <a:t> and </a:t>
                </a:r>
                <a14:m>
                  <m:oMath xmlns:m="http://schemas.openxmlformats.org/officeDocument/2006/math">
                    <m:r>
                      <a:rPr lang="en-US" sz="1800" i="1" dirty="0" smtClean="0">
                        <a:latin typeface="Cambria Math" panose="02040503050406030204" pitchFamily="18" charset="0"/>
                      </a:rPr>
                      <m:t>𝑃𝑟</m:t>
                    </m:r>
                    <m:r>
                      <a:rPr lang="en-US" sz="1800" i="1" dirty="0" smtClean="0">
                        <a:latin typeface="Cambria Math" panose="02040503050406030204" pitchFamily="18" charset="0"/>
                      </a:rPr>
                      <m:t>≥0.6</m:t>
                    </m:r>
                  </m:oMath>
                </a14:m>
                <a:r>
                  <a:rPr lang="en-US" sz="1800" dirty="0"/>
                  <a:t>, the following correlation can be used to calculate the local Nusselt number at stagnation point</a:t>
                </a:r>
              </a:p>
            </p:txBody>
          </p:sp>
        </mc:Choice>
        <mc:Fallback xmlns="">
          <p:sp>
            <p:nvSpPr>
              <p:cNvPr id="4" name="Text Placeholder 3">
                <a:extLst>
                  <a:ext uri="{FF2B5EF4-FFF2-40B4-BE49-F238E27FC236}">
                    <a16:creationId xmlns:a16="http://schemas.microsoft.com/office/drawing/2014/main" id="{0DE73145-1607-41E5-9E4B-47560DAFEB4A}"/>
                  </a:ext>
                </a:extLst>
              </p:cNvPr>
              <p:cNvSpPr>
                <a:spLocks noGrp="1" noRot="1" noChangeAspect="1" noMove="1" noResize="1" noEditPoints="1" noAdjustHandles="1" noChangeArrowheads="1" noChangeShapeType="1" noTextEdit="1"/>
              </p:cNvSpPr>
              <p:nvPr>
                <p:ph type="body" sz="quarter" idx="13"/>
              </p:nvPr>
            </p:nvSpPr>
            <p:spPr>
              <a:xfrm>
                <a:off x="609599" y="762000"/>
                <a:ext cx="6172201" cy="5257800"/>
              </a:xfrm>
              <a:blipFill>
                <a:blip r:embed="rId3"/>
                <a:stretch>
                  <a:fillRect l="-592" t="-1043" r="-1086"/>
                </a:stretch>
              </a:blipFill>
            </p:spPr>
            <p:txBody>
              <a:bodyPr/>
              <a:lstStyle/>
              <a:p>
                <a:r>
                  <a:rPr lang="en-US">
                    <a:noFill/>
                  </a:rPr>
                  <a:t> </a:t>
                </a:r>
              </a:p>
            </p:txBody>
          </p:sp>
        </mc:Fallback>
      </mc:AlternateContent>
      <p:pic>
        <p:nvPicPr>
          <p:cNvPr id="9" name="Picture 8">
            <a:extLst>
              <a:ext uri="{FF2B5EF4-FFF2-40B4-BE49-F238E27FC236}">
                <a16:creationId xmlns:a16="http://schemas.microsoft.com/office/drawing/2014/main" id="{D9D97019-CFAD-45D6-9035-68886D8A974F}"/>
              </a:ext>
            </a:extLst>
          </p:cNvPr>
          <p:cNvPicPr>
            <a:picLocks noChangeAspect="1"/>
          </p:cNvPicPr>
          <p:nvPr/>
        </p:nvPicPr>
        <p:blipFill>
          <a:blip r:embed="rId4"/>
          <a:stretch>
            <a:fillRect/>
          </a:stretch>
        </p:blipFill>
        <p:spPr>
          <a:xfrm>
            <a:off x="6781800" y="1295400"/>
            <a:ext cx="4682134" cy="3968840"/>
          </a:xfrm>
          <a:prstGeom prst="rect">
            <a:avLst/>
          </a:prstGeom>
        </p:spPr>
      </p:pic>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37F6BF7B-ED4E-4A0F-9D0C-E53BEFE07072}"/>
                  </a:ext>
                </a:extLst>
              </p:cNvPr>
              <p:cNvSpPr txBox="1"/>
              <p:nvPr/>
            </p:nvSpPr>
            <p:spPr>
              <a:xfrm>
                <a:off x="2466109" y="5547368"/>
                <a:ext cx="2749599" cy="489301"/>
              </a:xfrm>
              <a:prstGeom prst="rect">
                <a:avLst/>
              </a:prstGeom>
              <a:solidFill>
                <a:schemeClr val="accent2"/>
              </a:solidFill>
              <a:effectLst>
                <a:outerShdw blurRad="63500" sx="102000" sy="102000" algn="ctr" rotWithShape="0">
                  <a:prstClr val="black">
                    <a:alpha val="40000"/>
                  </a:prstClr>
                </a:outerShdw>
              </a:effectLst>
            </p:spPr>
            <p:txBody>
              <a:bodyPr wrap="none" lIns="0" tIns="0" rIns="0" bIns="0" rtlCol="0">
                <a:spAutoFit/>
              </a:bodyPr>
              <a:lstStyle>
                <a:defPPr>
                  <a:defRPr lang="en-US"/>
                </a:defPPr>
                <a:lvl1pPr>
                  <a:defRPr b="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dirty="0">
                          <a:latin typeface="Cambria Math" panose="02040503050406030204" pitchFamily="18" charset="0"/>
                        </a:rPr>
                        <m:t>𝑁</m:t>
                      </m:r>
                      <m:sSub>
                        <m:sSubPr>
                          <m:ctrlPr>
                            <a:rPr lang="en-US" i="1" dirty="0">
                              <a:latin typeface="Cambria Math" panose="02040503050406030204" pitchFamily="18" charset="0"/>
                            </a:rPr>
                          </m:ctrlPr>
                        </m:sSubPr>
                        <m:e>
                          <m:r>
                            <a:rPr lang="en-US" dirty="0">
                              <a:latin typeface="Cambria Math" panose="02040503050406030204" pitchFamily="18" charset="0"/>
                            </a:rPr>
                            <m:t>𝑢</m:t>
                          </m:r>
                        </m:e>
                        <m:sub>
                          <m:r>
                            <a:rPr lang="en-US" dirty="0">
                              <a:latin typeface="Cambria Math" panose="02040503050406030204" pitchFamily="18" charset="0"/>
                            </a:rPr>
                            <m:t>𝐷</m:t>
                          </m:r>
                        </m:sub>
                      </m:sSub>
                      <m:d>
                        <m:dPr>
                          <m:ctrlPr>
                            <a:rPr lang="en-US" i="1" dirty="0">
                              <a:latin typeface="Cambria Math" panose="02040503050406030204" pitchFamily="18" charset="0"/>
                            </a:rPr>
                          </m:ctrlPr>
                        </m:dPr>
                        <m:e>
                          <m:r>
                            <a:rPr lang="en-US" dirty="0">
                              <a:latin typeface="Cambria Math" panose="02040503050406030204" pitchFamily="18" charset="0"/>
                            </a:rPr>
                            <m:t>𝜃</m:t>
                          </m:r>
                          <m:r>
                            <a:rPr lang="en-US" dirty="0">
                              <a:latin typeface="Cambria Math" panose="02040503050406030204" pitchFamily="18" charset="0"/>
                            </a:rPr>
                            <m:t>=0</m:t>
                          </m:r>
                        </m:e>
                      </m:d>
                      <m:r>
                        <a:rPr lang="en-US" dirty="0">
                          <a:latin typeface="Cambria Math" panose="02040503050406030204" pitchFamily="18" charset="0"/>
                        </a:rPr>
                        <m:t>=1.15</m:t>
                      </m:r>
                      <m:r>
                        <a:rPr lang="en-US" dirty="0">
                          <a:latin typeface="Cambria Math" panose="02040503050406030204" pitchFamily="18" charset="0"/>
                        </a:rPr>
                        <m:t>𝑅</m:t>
                      </m:r>
                      <m:sSubSup>
                        <m:sSubSupPr>
                          <m:ctrlPr>
                            <a:rPr lang="en-US" i="1" dirty="0">
                              <a:latin typeface="Cambria Math" panose="02040503050406030204" pitchFamily="18" charset="0"/>
                            </a:rPr>
                          </m:ctrlPr>
                        </m:sSubSupPr>
                        <m:e>
                          <m:r>
                            <a:rPr lang="en-US" dirty="0">
                              <a:latin typeface="Cambria Math" panose="02040503050406030204" pitchFamily="18" charset="0"/>
                            </a:rPr>
                            <m:t>𝑒</m:t>
                          </m:r>
                        </m:e>
                        <m:sub>
                          <m:r>
                            <a:rPr lang="en-US" dirty="0">
                              <a:latin typeface="Cambria Math" panose="02040503050406030204" pitchFamily="18" charset="0"/>
                            </a:rPr>
                            <m:t>𝐷</m:t>
                          </m:r>
                        </m:sub>
                        <m:sup>
                          <m:f>
                            <m:fPr>
                              <m:ctrlPr>
                                <a:rPr lang="en-US" i="1" dirty="0">
                                  <a:latin typeface="Cambria Math" panose="02040503050406030204" pitchFamily="18" charset="0"/>
                                </a:rPr>
                              </m:ctrlPr>
                            </m:fPr>
                            <m:num>
                              <m:r>
                                <a:rPr lang="en-US" dirty="0">
                                  <a:latin typeface="Cambria Math" panose="02040503050406030204" pitchFamily="18" charset="0"/>
                                </a:rPr>
                                <m:t>1</m:t>
                              </m:r>
                            </m:num>
                            <m:den>
                              <m:r>
                                <a:rPr lang="en-US" dirty="0">
                                  <a:latin typeface="Cambria Math" panose="02040503050406030204" pitchFamily="18" charset="0"/>
                                </a:rPr>
                                <m:t>2</m:t>
                              </m:r>
                            </m:den>
                          </m:f>
                        </m:sup>
                      </m:sSubSup>
                      <m:sSup>
                        <m:sSupPr>
                          <m:ctrlPr>
                            <a:rPr lang="en-US" i="1" dirty="0">
                              <a:latin typeface="Cambria Math" panose="02040503050406030204" pitchFamily="18" charset="0"/>
                            </a:rPr>
                          </m:ctrlPr>
                        </m:sSupPr>
                        <m:e>
                          <m:r>
                            <a:rPr lang="en-US" dirty="0">
                              <a:latin typeface="Cambria Math" panose="02040503050406030204" pitchFamily="18" charset="0"/>
                            </a:rPr>
                            <m:t>𝑃𝑟</m:t>
                          </m:r>
                        </m:e>
                        <m:sup>
                          <m:f>
                            <m:fPr>
                              <m:ctrlPr>
                                <a:rPr lang="en-US" i="1" dirty="0">
                                  <a:latin typeface="Cambria Math" panose="02040503050406030204" pitchFamily="18" charset="0"/>
                                </a:rPr>
                              </m:ctrlPr>
                            </m:fPr>
                            <m:num>
                              <m:r>
                                <a:rPr lang="en-US" dirty="0">
                                  <a:latin typeface="Cambria Math" panose="02040503050406030204" pitchFamily="18" charset="0"/>
                                </a:rPr>
                                <m:t>1</m:t>
                              </m:r>
                            </m:num>
                            <m:den>
                              <m:r>
                                <a:rPr lang="en-US" dirty="0">
                                  <a:latin typeface="Cambria Math" panose="02040503050406030204" pitchFamily="18" charset="0"/>
                                </a:rPr>
                                <m:t>3</m:t>
                              </m:r>
                            </m:den>
                          </m:f>
                        </m:sup>
                      </m:sSup>
                    </m:oMath>
                  </m:oMathPara>
                </a14:m>
                <a:endParaRPr lang="en-US" dirty="0"/>
              </a:p>
            </p:txBody>
          </p:sp>
        </mc:Choice>
        <mc:Fallback xmlns="">
          <p:sp>
            <p:nvSpPr>
              <p:cNvPr id="7" name="TextBox 6">
                <a:extLst>
                  <a:ext uri="{FF2B5EF4-FFF2-40B4-BE49-F238E27FC236}">
                    <a16:creationId xmlns:a16="http://schemas.microsoft.com/office/drawing/2014/main" id="{37F6BF7B-ED4E-4A0F-9D0C-E53BEFE07072}"/>
                  </a:ext>
                </a:extLst>
              </p:cNvPr>
              <p:cNvSpPr txBox="1">
                <a:spLocks noRot="1" noChangeAspect="1" noMove="1" noResize="1" noEditPoints="1" noAdjustHandles="1" noChangeArrowheads="1" noChangeShapeType="1" noTextEdit="1"/>
              </p:cNvSpPr>
              <p:nvPr/>
            </p:nvSpPr>
            <p:spPr>
              <a:xfrm>
                <a:off x="2466109" y="5547368"/>
                <a:ext cx="2749599" cy="489301"/>
              </a:xfrm>
              <a:prstGeom prst="rect">
                <a:avLst/>
              </a:prstGeom>
              <a:blipFill>
                <a:blip r:embed="rId5"/>
                <a:stretch>
                  <a:fillRect/>
                </a:stretch>
              </a:blipFill>
              <a:effectLst>
                <a:outerShdw blurRad="63500" sx="102000" sy="102000" algn="ctr" rotWithShape="0">
                  <a:prstClr val="black">
                    <a:alpha val="40000"/>
                  </a:prstClr>
                </a:outerShdw>
              </a:effectLst>
            </p:spPr>
            <p:txBody>
              <a:bodyPr/>
              <a:lstStyle/>
              <a:p>
                <a:r>
                  <a:rPr lang="en-US">
                    <a:noFill/>
                  </a:rPr>
                  <a:t> </a:t>
                </a:r>
              </a:p>
            </p:txBody>
          </p:sp>
        </mc:Fallback>
      </mc:AlternateContent>
    </p:spTree>
    <p:extLst>
      <p:ext uri="{BB962C8B-B14F-4D97-AF65-F5344CB8AC3E}">
        <p14:creationId xmlns:p14="http://schemas.microsoft.com/office/powerpoint/2010/main" val="419408743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63BEE7B-DB8F-4F72-AFAE-1B1B8B4D868B}"/>
              </a:ext>
            </a:extLst>
          </p:cNvPr>
          <p:cNvSpPr>
            <a:spLocks noGrp="1"/>
          </p:cNvSpPr>
          <p:nvPr>
            <p:ph type="sldNum" sz="quarter" idx="11"/>
          </p:nvPr>
        </p:nvSpPr>
        <p:spPr/>
        <p:txBody>
          <a:bodyPr/>
          <a:lstStyle/>
          <a:p>
            <a:fld id="{F0D23093-2AB0-F74C-B865-1A12A15B650E}" type="slidenum">
              <a:rPr lang="en-US" smtClean="0"/>
              <a:pPr/>
              <a:t>6</a:t>
            </a:fld>
            <a:endParaRPr lang="en-US"/>
          </a:p>
        </p:txBody>
      </p:sp>
      <p:sp>
        <p:nvSpPr>
          <p:cNvPr id="3" name="Title 2">
            <a:extLst>
              <a:ext uri="{FF2B5EF4-FFF2-40B4-BE49-F238E27FC236}">
                <a16:creationId xmlns:a16="http://schemas.microsoft.com/office/drawing/2014/main" id="{8DAE5331-58D9-4768-9DF1-00B5E57786AB}"/>
              </a:ext>
            </a:extLst>
          </p:cNvPr>
          <p:cNvSpPr>
            <a:spLocks noGrp="1"/>
          </p:cNvSpPr>
          <p:nvPr>
            <p:ph type="title"/>
          </p:nvPr>
        </p:nvSpPr>
        <p:spPr/>
        <p:txBody>
          <a:bodyPr/>
          <a:lstStyle/>
          <a:p>
            <a:r>
              <a:rPr lang="en-US"/>
              <a:t>Cylinder in Cross Flow</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0DE73145-1607-41E5-9E4B-47560DAFEB4A}"/>
                  </a:ext>
                </a:extLst>
              </p:cNvPr>
              <p:cNvSpPr>
                <a:spLocks noGrp="1"/>
              </p:cNvSpPr>
              <p:nvPr>
                <p:ph type="body" sz="quarter" idx="13"/>
              </p:nvPr>
            </p:nvSpPr>
            <p:spPr>
              <a:xfrm>
                <a:off x="609599" y="762000"/>
                <a:ext cx="10972799" cy="5257800"/>
              </a:xfrm>
            </p:spPr>
            <p:txBody>
              <a:bodyPr>
                <a:normAutofit/>
              </a:bodyPr>
              <a:lstStyle/>
              <a:p>
                <a:r>
                  <a:rPr lang="en-US" sz="1800" dirty="0" err="1"/>
                  <a:t>Hilpert</a:t>
                </a:r>
                <a:r>
                  <a:rPr lang="en-US" sz="1800" dirty="0"/>
                  <a:t> proposed the following empirical correlation (</a:t>
                </a:r>
                <a14:m>
                  <m:oMath xmlns:m="http://schemas.openxmlformats.org/officeDocument/2006/math">
                    <m:r>
                      <m:rPr>
                        <m:sty m:val="p"/>
                      </m:rPr>
                      <a:rPr lang="en-US" sz="1800" i="1" dirty="0" smtClean="0">
                        <a:latin typeface="Cambria Math" panose="02040503050406030204" pitchFamily="18" charset="0"/>
                      </a:rPr>
                      <m:t>Pr</m:t>
                    </m:r>
                    <m:r>
                      <a:rPr lang="en-US" sz="1800" b="0" i="1" dirty="0" smtClean="0">
                        <a:latin typeface="Cambria Math" panose="02040503050406030204" pitchFamily="18" charset="0"/>
                      </a:rPr>
                      <m:t>≥</m:t>
                    </m:r>
                    <m:r>
                      <a:rPr lang="en-US" sz="1800" i="1" dirty="0">
                        <a:latin typeface="Cambria Math" panose="02040503050406030204" pitchFamily="18" charset="0"/>
                      </a:rPr>
                      <m:t>0.7</m:t>
                    </m:r>
                  </m:oMath>
                </a14:m>
                <a:r>
                  <a:rPr lang="en-US" sz="1800" dirty="0"/>
                  <a:t>) for the overall average conditions </a:t>
                </a:r>
              </a:p>
              <a:p>
                <a:endParaRPr lang="en-US" sz="1800" dirty="0"/>
              </a:p>
              <a:p>
                <a:endParaRPr lang="en-US" sz="1800" dirty="0"/>
              </a:p>
              <a:p>
                <a:r>
                  <a:rPr lang="en-US" sz="1800" dirty="0"/>
                  <a:t>Here </a:t>
                </a:r>
                <a14:m>
                  <m:oMath xmlns:m="http://schemas.openxmlformats.org/officeDocument/2006/math">
                    <m:r>
                      <a:rPr lang="en-US" sz="1800" i="1" dirty="0" smtClean="0">
                        <a:latin typeface="Cambria Math" panose="02040503050406030204" pitchFamily="18" charset="0"/>
                      </a:rPr>
                      <m:t>𝐶</m:t>
                    </m:r>
                  </m:oMath>
                </a14:m>
                <a:r>
                  <a:rPr lang="en-US" sz="1800" dirty="0"/>
                  <a:t> and </a:t>
                </a:r>
                <a14:m>
                  <m:oMath xmlns:m="http://schemas.openxmlformats.org/officeDocument/2006/math">
                    <m:r>
                      <a:rPr lang="en-US" sz="1800" i="1" dirty="0" smtClean="0">
                        <a:latin typeface="Cambria Math" panose="02040503050406030204" pitchFamily="18" charset="0"/>
                      </a:rPr>
                      <m:t>𝑚</m:t>
                    </m:r>
                  </m:oMath>
                </a14:m>
                <a:r>
                  <a:rPr lang="en-US" sz="1800" dirty="0"/>
                  <a:t> are constants that vary with </a:t>
                </a:r>
                <a14:m>
                  <m:oMath xmlns:m="http://schemas.openxmlformats.org/officeDocument/2006/math">
                    <m:r>
                      <a:rPr lang="en-US" sz="1800" i="1" dirty="0" smtClean="0">
                        <a:latin typeface="Cambria Math" panose="02040503050406030204" pitchFamily="18" charset="0"/>
                      </a:rPr>
                      <m:t>𝑅</m:t>
                    </m:r>
                    <m:sSub>
                      <m:sSubPr>
                        <m:ctrlPr>
                          <a:rPr lang="en-US" sz="1800" i="1" dirty="0" smtClean="0">
                            <a:latin typeface="Cambria Math" panose="02040503050406030204" pitchFamily="18" charset="0"/>
                          </a:rPr>
                        </m:ctrlPr>
                      </m:sSubPr>
                      <m:e>
                        <m:r>
                          <a:rPr lang="en-US" sz="1800" i="1" dirty="0" smtClean="0">
                            <a:latin typeface="Cambria Math" panose="02040503050406030204" pitchFamily="18" charset="0"/>
                          </a:rPr>
                          <m:t>𝑒</m:t>
                        </m:r>
                      </m:e>
                      <m:sub>
                        <m:r>
                          <a:rPr lang="en-US" sz="1800" i="1" dirty="0" smtClean="0">
                            <a:latin typeface="Cambria Math" panose="02040503050406030204" pitchFamily="18" charset="0"/>
                          </a:rPr>
                          <m:t>𝐷</m:t>
                        </m:r>
                      </m:sub>
                    </m:sSub>
                  </m:oMath>
                </a14:m>
                <a:r>
                  <a:rPr lang="en-US" sz="1800" dirty="0"/>
                  <a:t>. </a:t>
                </a:r>
              </a:p>
              <a:p>
                <a:r>
                  <a:rPr lang="en-US" sz="1800" dirty="0" err="1"/>
                  <a:t>Zukauskas</a:t>
                </a:r>
                <a:r>
                  <a:rPr lang="en-US" sz="1800" dirty="0"/>
                  <a:t> proposed a modified correlation of the following form:</a:t>
                </a:r>
              </a:p>
              <a:p>
                <a:endParaRPr lang="en-US" sz="1800" dirty="0"/>
              </a:p>
              <a:p>
                <a:endParaRPr lang="en-US" sz="1800" dirty="0"/>
              </a:p>
              <a:p>
                <a:endParaRPr lang="en-US" sz="1800" dirty="0"/>
              </a:p>
              <a:p>
                <a:r>
                  <a:rPr lang="en-US" sz="1800" dirty="0"/>
                  <a:t>Here, all quantities are evaluated at </a:t>
                </a:r>
                <a14:m>
                  <m:oMath xmlns:m="http://schemas.openxmlformats.org/officeDocument/2006/math">
                    <m:sSub>
                      <m:sSubPr>
                        <m:ctrlPr>
                          <a:rPr lang="en-US" sz="1800" i="1" dirty="0" smtClean="0">
                            <a:latin typeface="Cambria Math" panose="02040503050406030204" pitchFamily="18" charset="0"/>
                          </a:rPr>
                        </m:ctrlPr>
                      </m:sSubPr>
                      <m:e>
                        <m:r>
                          <a:rPr lang="en-US" sz="1800" i="1" dirty="0" smtClean="0">
                            <a:latin typeface="Cambria Math" panose="02040503050406030204" pitchFamily="18" charset="0"/>
                          </a:rPr>
                          <m:t>𝑇</m:t>
                        </m:r>
                      </m:e>
                      <m:sub>
                        <m:r>
                          <a:rPr lang="en-US" sz="1800" i="1" dirty="0" smtClean="0">
                            <a:latin typeface="Cambria Math" panose="02040503050406030204" pitchFamily="18" charset="0"/>
                          </a:rPr>
                          <m:t>∞</m:t>
                        </m:r>
                      </m:sub>
                    </m:sSub>
                  </m:oMath>
                </a14:m>
                <a:r>
                  <a:rPr lang="en-US" sz="1800" dirty="0"/>
                  <a:t>, expect </a:t>
                </a:r>
                <a14:m>
                  <m:oMath xmlns:m="http://schemas.openxmlformats.org/officeDocument/2006/math">
                    <m:sSub>
                      <m:sSubPr>
                        <m:ctrlPr>
                          <a:rPr lang="en-US" sz="1800" i="1" dirty="0" smtClean="0">
                            <a:latin typeface="Cambria Math" panose="02040503050406030204" pitchFamily="18" charset="0"/>
                          </a:rPr>
                        </m:ctrlPr>
                      </m:sSubPr>
                      <m:e>
                        <m:r>
                          <m:rPr>
                            <m:sty m:val="p"/>
                          </m:rPr>
                          <a:rPr lang="en-US" sz="1800" i="1" dirty="0" smtClean="0">
                            <a:latin typeface="Cambria Math" panose="02040503050406030204" pitchFamily="18" charset="0"/>
                          </a:rPr>
                          <m:t>P</m:t>
                        </m:r>
                        <m:r>
                          <a:rPr lang="en-US" sz="1800" b="0" i="1" dirty="0" smtClean="0">
                            <a:latin typeface="Cambria Math" panose="02040503050406030204" pitchFamily="18" charset="0"/>
                          </a:rPr>
                          <m:t>𝑟</m:t>
                        </m:r>
                      </m:e>
                      <m:sub>
                        <m:r>
                          <a:rPr lang="en-US" sz="1800" i="1" dirty="0" smtClean="0">
                            <a:latin typeface="Cambria Math" panose="02040503050406030204" pitchFamily="18" charset="0"/>
                          </a:rPr>
                          <m:t>𝑠</m:t>
                        </m:r>
                      </m:sub>
                    </m:sSub>
                  </m:oMath>
                </a14:m>
                <a:r>
                  <a:rPr lang="en-US" sz="1800" dirty="0"/>
                  <a:t>, which is evaluated at </a:t>
                </a:r>
                <a14:m>
                  <m:oMath xmlns:m="http://schemas.openxmlformats.org/officeDocument/2006/math">
                    <m:sSub>
                      <m:sSubPr>
                        <m:ctrlPr>
                          <a:rPr lang="en-US" sz="1800" b="0" i="1" dirty="0" smtClean="0">
                            <a:latin typeface="Cambria Math" panose="02040503050406030204" pitchFamily="18" charset="0"/>
                          </a:rPr>
                        </m:ctrlPr>
                      </m:sSubPr>
                      <m:e>
                        <m:r>
                          <a:rPr lang="en-US" sz="1800" i="1" dirty="0" smtClean="0">
                            <a:latin typeface="Cambria Math" panose="02040503050406030204" pitchFamily="18" charset="0"/>
                          </a:rPr>
                          <m:t>𝑇</m:t>
                        </m:r>
                      </m:e>
                      <m:sub>
                        <m:r>
                          <a:rPr lang="en-US" sz="1800" i="1" dirty="0" smtClean="0">
                            <a:latin typeface="Cambria Math" panose="02040503050406030204" pitchFamily="18" charset="0"/>
                          </a:rPr>
                          <m:t>𝑠</m:t>
                        </m:r>
                      </m:sub>
                    </m:sSub>
                  </m:oMath>
                </a14:m>
                <a:r>
                  <a:rPr lang="en-US" sz="1800" dirty="0"/>
                  <a:t>. For </a:t>
                </a:r>
                <a14:m>
                  <m:oMath xmlns:m="http://schemas.openxmlformats.org/officeDocument/2006/math">
                    <m:r>
                      <a:rPr lang="en-US" sz="1800" i="1" dirty="0" smtClean="0">
                        <a:latin typeface="Cambria Math" panose="02040503050406030204" pitchFamily="18" charset="0"/>
                      </a:rPr>
                      <m:t>𝑃𝑟</m:t>
                    </m:r>
                    <m:r>
                      <a:rPr lang="en-US" sz="1800" i="1" dirty="0" smtClean="0">
                        <a:latin typeface="Cambria Math" panose="02040503050406030204" pitchFamily="18" charset="0"/>
                      </a:rPr>
                      <m:t>≤10 </m:t>
                    </m:r>
                  </m:oMath>
                </a14:m>
                <a:r>
                  <a:rPr lang="en-US" sz="1800" dirty="0"/>
                  <a:t>, </a:t>
                </a:r>
                <a14:m>
                  <m:oMath xmlns:m="http://schemas.openxmlformats.org/officeDocument/2006/math">
                    <m:r>
                      <a:rPr lang="en-US" sz="1800" i="1" dirty="0" smtClean="0">
                        <a:latin typeface="Cambria Math" panose="02040503050406030204" pitchFamily="18" charset="0"/>
                      </a:rPr>
                      <m:t>𝑛</m:t>
                    </m:r>
                    <m:r>
                      <a:rPr lang="en-US" sz="1800" i="1" dirty="0" smtClean="0">
                        <a:latin typeface="Cambria Math" panose="02040503050406030204" pitchFamily="18" charset="0"/>
                      </a:rPr>
                      <m:t>=0.37 </m:t>
                    </m:r>
                  </m:oMath>
                </a14:m>
                <a:r>
                  <a:rPr lang="en-US" sz="1800" dirty="0"/>
                  <a:t>and for </a:t>
                </a:r>
                <a14:m>
                  <m:oMath xmlns:m="http://schemas.openxmlformats.org/officeDocument/2006/math">
                    <m:r>
                      <a:rPr lang="en-US" sz="1800" i="1" dirty="0" smtClean="0">
                        <a:latin typeface="Cambria Math" panose="02040503050406030204" pitchFamily="18" charset="0"/>
                      </a:rPr>
                      <m:t>𝑃𝑟</m:t>
                    </m:r>
                    <m:r>
                      <a:rPr lang="en-US" sz="1800" i="1" dirty="0" smtClean="0">
                        <a:latin typeface="Cambria Math" panose="02040503050406030204" pitchFamily="18" charset="0"/>
                      </a:rPr>
                      <m:t>≥10</m:t>
                    </m:r>
                  </m:oMath>
                </a14:m>
                <a:r>
                  <a:rPr lang="en-US" sz="1800" dirty="0"/>
                  <a:t>, </a:t>
                </a:r>
                <a14:m>
                  <m:oMath xmlns:m="http://schemas.openxmlformats.org/officeDocument/2006/math">
                    <m:r>
                      <a:rPr lang="en-US" sz="1800" i="1" dirty="0" smtClean="0">
                        <a:latin typeface="Cambria Math" panose="02040503050406030204" pitchFamily="18" charset="0"/>
                      </a:rPr>
                      <m:t>𝑛</m:t>
                    </m:r>
                    <m:r>
                      <a:rPr lang="en-US" sz="1800" i="1" dirty="0" smtClean="0">
                        <a:latin typeface="Cambria Math" panose="02040503050406030204" pitchFamily="18" charset="0"/>
                      </a:rPr>
                      <m:t>=0.36</m:t>
                    </m:r>
                  </m:oMath>
                </a14:m>
                <a:r>
                  <a:rPr lang="en-US" sz="1800" dirty="0"/>
                  <a:t>.</a:t>
                </a:r>
              </a:p>
              <a:p>
                <a:r>
                  <a:rPr lang="en-US" sz="1800" dirty="0"/>
                  <a:t>A comprehensive correlation was proposed by Churchill and Bernstein which is valid for all </a:t>
                </a:r>
                <a14:m>
                  <m:oMath xmlns:m="http://schemas.openxmlformats.org/officeDocument/2006/math">
                    <m:r>
                      <a:rPr lang="en-US" sz="1800" i="1" dirty="0" smtClean="0">
                        <a:latin typeface="Cambria Math" panose="02040503050406030204" pitchFamily="18" charset="0"/>
                      </a:rPr>
                      <m:t>𝑅</m:t>
                    </m:r>
                    <m:sSub>
                      <m:sSubPr>
                        <m:ctrlPr>
                          <a:rPr lang="en-US" sz="1800" i="1" dirty="0" smtClean="0">
                            <a:latin typeface="Cambria Math" panose="02040503050406030204" pitchFamily="18" charset="0"/>
                          </a:rPr>
                        </m:ctrlPr>
                      </m:sSubPr>
                      <m:e>
                        <m:r>
                          <a:rPr lang="en-US" sz="1800" i="1" dirty="0" smtClean="0">
                            <a:latin typeface="Cambria Math" panose="02040503050406030204" pitchFamily="18" charset="0"/>
                          </a:rPr>
                          <m:t>𝑒</m:t>
                        </m:r>
                      </m:e>
                      <m:sub>
                        <m:r>
                          <a:rPr lang="en-US" sz="1800" i="1" dirty="0" smtClean="0">
                            <a:latin typeface="Cambria Math" panose="02040503050406030204" pitchFamily="18" charset="0"/>
                          </a:rPr>
                          <m:t>𝐷</m:t>
                        </m:r>
                      </m:sub>
                    </m:sSub>
                  </m:oMath>
                </a14:m>
                <a:r>
                  <a:rPr lang="en-US" sz="1800" dirty="0"/>
                  <a:t> and for </a:t>
                </a:r>
                <a14:m>
                  <m:oMath xmlns:m="http://schemas.openxmlformats.org/officeDocument/2006/math">
                    <m:r>
                      <a:rPr lang="en-US" sz="1800" i="1" dirty="0" smtClean="0">
                        <a:latin typeface="Cambria Math" panose="02040503050406030204" pitchFamily="18" charset="0"/>
                      </a:rPr>
                      <m:t>𝑃𝑟</m:t>
                    </m:r>
                    <m:r>
                      <a:rPr lang="en-US" sz="1800" i="1" dirty="0">
                        <a:latin typeface="Cambria Math" panose="02040503050406030204" pitchFamily="18" charset="0"/>
                      </a:rPr>
                      <m:t>&gt;0.2</m:t>
                    </m:r>
                  </m:oMath>
                </a14:m>
                <a:r>
                  <a:rPr lang="en-US" sz="1800" dirty="0"/>
                  <a:t>.</a:t>
                </a:r>
              </a:p>
              <a:p>
                <a:endParaRPr lang="en-US" sz="1800" dirty="0"/>
              </a:p>
              <a:p>
                <a:endParaRPr lang="en-US" sz="1800" dirty="0"/>
              </a:p>
              <a:p>
                <a:endParaRPr lang="en-US" sz="1800" dirty="0"/>
              </a:p>
              <a:p>
                <a:endParaRPr lang="en-US" sz="1800" dirty="0"/>
              </a:p>
              <a:p>
                <a:endParaRPr lang="en-US" sz="1800" dirty="0"/>
              </a:p>
              <a:p>
                <a:endParaRPr lang="en-US" sz="1800" dirty="0"/>
              </a:p>
              <a:p>
                <a:endParaRPr lang="en-US" sz="1800" dirty="0"/>
              </a:p>
            </p:txBody>
          </p:sp>
        </mc:Choice>
        <mc:Fallback xmlns="">
          <p:sp>
            <p:nvSpPr>
              <p:cNvPr id="4" name="Text Placeholder 3">
                <a:extLst>
                  <a:ext uri="{FF2B5EF4-FFF2-40B4-BE49-F238E27FC236}">
                    <a16:creationId xmlns:a16="http://schemas.microsoft.com/office/drawing/2014/main" id="{0DE73145-1607-41E5-9E4B-47560DAFEB4A}"/>
                  </a:ext>
                </a:extLst>
              </p:cNvPr>
              <p:cNvSpPr>
                <a:spLocks noGrp="1" noRot="1" noChangeAspect="1" noMove="1" noResize="1" noEditPoints="1" noAdjustHandles="1" noChangeArrowheads="1" noChangeShapeType="1" noTextEdit="1"/>
              </p:cNvSpPr>
              <p:nvPr>
                <p:ph type="body" sz="quarter" idx="13"/>
              </p:nvPr>
            </p:nvSpPr>
            <p:spPr>
              <a:xfrm>
                <a:off x="609599" y="762000"/>
                <a:ext cx="10972799" cy="5257800"/>
              </a:xfrm>
              <a:blipFill>
                <a:blip r:embed="rId3"/>
                <a:stretch>
                  <a:fillRect l="-333" t="-1043"/>
                </a:stretch>
              </a:blipFill>
            </p:spPr>
            <p:txBody>
              <a:bodyPr/>
              <a:lstStyle/>
              <a:p>
                <a:r>
                  <a:rPr lang="en-US">
                    <a:noFill/>
                  </a:rPr>
                  <a:t> </a:t>
                </a:r>
              </a:p>
            </p:txBody>
          </p:sp>
        </mc:Fallback>
      </mc:AlternateContent>
      <p:grpSp>
        <p:nvGrpSpPr>
          <p:cNvPr id="17" name="Group 16">
            <a:extLst>
              <a:ext uri="{FF2B5EF4-FFF2-40B4-BE49-F238E27FC236}">
                <a16:creationId xmlns:a16="http://schemas.microsoft.com/office/drawing/2014/main" id="{906C9806-655A-4C3A-89E0-EFCF1176CEEA}"/>
              </a:ext>
            </a:extLst>
          </p:cNvPr>
          <p:cNvGrpSpPr/>
          <p:nvPr/>
        </p:nvGrpSpPr>
        <p:grpSpPr>
          <a:xfrm>
            <a:off x="8028622" y="1172800"/>
            <a:ext cx="3902564" cy="2498552"/>
            <a:chOff x="7705028" y="1084005"/>
            <a:chExt cx="4471732" cy="2862952"/>
          </a:xfrm>
        </p:grpSpPr>
        <p:pic>
          <p:nvPicPr>
            <p:cNvPr id="15" name="Picture 14" descr="Chart, line chart&#10;&#10;Description automatically generated">
              <a:extLst>
                <a:ext uri="{FF2B5EF4-FFF2-40B4-BE49-F238E27FC236}">
                  <a16:creationId xmlns:a16="http://schemas.microsoft.com/office/drawing/2014/main" id="{987EE187-B097-4BC0-8B58-582D307F864B}"/>
                </a:ext>
              </a:extLst>
            </p:cNvPr>
            <p:cNvPicPr>
              <a:picLocks noChangeAspect="1"/>
            </p:cNvPicPr>
            <p:nvPr/>
          </p:nvPicPr>
          <p:blipFill rotWithShape="1">
            <a:blip r:embed="rId4">
              <a:extLst>
                <a:ext uri="{28A0092B-C50C-407E-A947-70E740481C1C}">
                  <a14:useLocalDpi xmlns:a14="http://schemas.microsoft.com/office/drawing/2010/main" val="0"/>
                </a:ext>
              </a:extLst>
            </a:blip>
            <a:srcRect l="7231"/>
            <a:stretch/>
          </p:blipFill>
          <p:spPr>
            <a:xfrm>
              <a:off x="8091879" y="1084005"/>
              <a:ext cx="4084881" cy="2828133"/>
            </a:xfrm>
            <a:prstGeom prst="rect">
              <a:avLst/>
            </a:prstGeom>
          </p:spPr>
        </p:pic>
        <p:grpSp>
          <p:nvGrpSpPr>
            <p:cNvPr id="13" name="Group 12">
              <a:extLst>
                <a:ext uri="{FF2B5EF4-FFF2-40B4-BE49-F238E27FC236}">
                  <a16:creationId xmlns:a16="http://schemas.microsoft.com/office/drawing/2014/main" id="{05733EB6-C59C-4E5F-9DBB-C7A4C8264650}"/>
                </a:ext>
              </a:extLst>
            </p:cNvPr>
            <p:cNvGrpSpPr/>
            <p:nvPr/>
          </p:nvGrpSpPr>
          <p:grpSpPr>
            <a:xfrm>
              <a:off x="7705028" y="2498071"/>
              <a:ext cx="2783875" cy="1448886"/>
              <a:chOff x="7387317" y="2600021"/>
              <a:chExt cx="2991276" cy="1556830"/>
            </a:xfrm>
          </p:grpSpPr>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75765622-CA74-4BC4-AB99-42C08C2A9CB7}"/>
                      </a:ext>
                    </a:extLst>
                  </p:cNvPr>
                  <p:cNvSpPr txBox="1"/>
                  <p:nvPr/>
                </p:nvSpPr>
                <p:spPr>
                  <a:xfrm>
                    <a:off x="7387317" y="2600021"/>
                    <a:ext cx="762000" cy="369332"/>
                  </a:xfrm>
                  <a:prstGeom prst="rect">
                    <a:avLst/>
                  </a:prstGeom>
                  <a:noFill/>
                </p:spPr>
                <p:txBody>
                  <a:bodyPr wrap="square" rtlCol="0">
                    <a:spAutoFit/>
                  </a:bodyPr>
                  <a:lstStyle/>
                  <a:p>
                    <a:pPr algn="ctr"/>
                    <a14:m>
                      <m:oMathPara xmlns:m="http://schemas.openxmlformats.org/officeDocument/2006/math">
                        <m:oMathParaPr>
                          <m:jc m:val="centerGroup"/>
                        </m:oMathParaPr>
                        <m:oMath xmlns:m="http://schemas.openxmlformats.org/officeDocument/2006/math">
                          <m:sSub>
                            <m:sSubPr>
                              <m:ctrlPr>
                                <a:rPr lang="en-US" b="0" i="1" dirty="0" smtClean="0">
                                  <a:latin typeface="Cambria Math" panose="02040503050406030204" pitchFamily="18" charset="0"/>
                                </a:rPr>
                              </m:ctrlPr>
                            </m:sSubPr>
                            <m:e>
                              <m:acc>
                                <m:accPr>
                                  <m:chr m:val="̅"/>
                                  <m:ctrlPr>
                                    <a:rPr lang="en-US" b="0" i="1" dirty="0" smtClean="0">
                                      <a:latin typeface="Cambria Math" panose="02040503050406030204" pitchFamily="18" charset="0"/>
                                    </a:rPr>
                                  </m:ctrlPr>
                                </m:accPr>
                                <m:e>
                                  <m:r>
                                    <a:rPr lang="en-US" i="1" dirty="0" smtClean="0">
                                      <a:latin typeface="Cambria Math" panose="02040503050406030204" pitchFamily="18" charset="0"/>
                                    </a:rPr>
                                    <m:t>𝑁𝑢</m:t>
                                  </m:r>
                                </m:e>
                              </m:acc>
                            </m:e>
                            <m:sub>
                              <m:r>
                                <a:rPr lang="en-US" b="0" i="1" dirty="0" smtClean="0">
                                  <a:latin typeface="Cambria Math" panose="02040503050406030204" pitchFamily="18" charset="0"/>
                                </a:rPr>
                                <m:t>𝐷</m:t>
                              </m:r>
                            </m:sub>
                          </m:sSub>
                        </m:oMath>
                      </m:oMathPara>
                    </a14:m>
                    <a:endParaRPr lang="en-US"/>
                  </a:p>
                </p:txBody>
              </p:sp>
            </mc:Choice>
            <mc:Fallback xmlns="">
              <p:sp>
                <p:nvSpPr>
                  <p:cNvPr id="12" name="TextBox 11">
                    <a:extLst>
                      <a:ext uri="{FF2B5EF4-FFF2-40B4-BE49-F238E27FC236}">
                        <a16:creationId xmlns:a16="http://schemas.microsoft.com/office/drawing/2014/main" id="{75765622-CA74-4BC4-AB99-42C08C2A9CB7}"/>
                      </a:ext>
                    </a:extLst>
                  </p:cNvPr>
                  <p:cNvSpPr txBox="1">
                    <a:spLocks noRot="1" noChangeAspect="1" noMove="1" noResize="1" noEditPoints="1" noAdjustHandles="1" noChangeArrowheads="1" noChangeShapeType="1" noTextEdit="1"/>
                  </p:cNvSpPr>
                  <p:nvPr/>
                </p:nvSpPr>
                <p:spPr>
                  <a:xfrm>
                    <a:off x="7387317" y="2600021"/>
                    <a:ext cx="762000" cy="369332"/>
                  </a:xfrm>
                  <a:prstGeom prst="rect">
                    <a:avLst/>
                  </a:prstGeom>
                  <a:blipFill>
                    <a:blip r:embed="rId5"/>
                    <a:stretch>
                      <a:fillRect l="-2941" b="-22449"/>
                    </a:stretch>
                  </a:blipFill>
                </p:spPr>
                <p:txBody>
                  <a:bodyPr/>
                  <a:lstStyle/>
                  <a:p>
                    <a:r>
                      <a:rPr lang="en-US">
                        <a:noFill/>
                      </a:rPr>
                      <a:t> </a:t>
                    </a:r>
                  </a:p>
                </p:txBody>
              </p:sp>
            </mc:Fallback>
          </mc:AlternateContent>
          <p:sp>
            <p:nvSpPr>
              <p:cNvPr id="10" name="TextBox 9">
                <a:extLst>
                  <a:ext uri="{FF2B5EF4-FFF2-40B4-BE49-F238E27FC236}">
                    <a16:creationId xmlns:a16="http://schemas.microsoft.com/office/drawing/2014/main" id="{CF193D28-4BD7-422D-BBC8-E6876E958E01}"/>
                  </a:ext>
                </a:extLst>
              </p:cNvPr>
              <p:cNvSpPr txBox="1"/>
              <p:nvPr/>
            </p:nvSpPr>
            <p:spPr>
              <a:xfrm>
                <a:off x="9616593" y="3787519"/>
                <a:ext cx="762000" cy="369332"/>
              </a:xfrm>
              <a:prstGeom prst="rect">
                <a:avLst/>
              </a:prstGeom>
              <a:noFill/>
            </p:spPr>
            <p:txBody>
              <a:bodyPr wrap="square" rtlCol="0">
                <a:spAutoFit/>
              </a:bodyPr>
              <a:lstStyle/>
              <a:p>
                <a:pPr algn="ctr"/>
                <a:r>
                  <a:rPr lang="en-US"/>
                  <a:t>Re</a:t>
                </a:r>
              </a:p>
            </p:txBody>
          </p:sp>
        </p:grpSp>
      </p:grpSp>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90402E31-96F2-4DC1-BBC1-00B76E7DE9C1}"/>
                  </a:ext>
                </a:extLst>
              </p:cNvPr>
              <p:cNvSpPr txBox="1"/>
              <p:nvPr/>
            </p:nvSpPr>
            <p:spPr>
              <a:xfrm>
                <a:off x="10078107" y="3080465"/>
                <a:ext cx="1752600" cy="292388"/>
              </a:xfrm>
              <a:prstGeom prst="rect">
                <a:avLst/>
              </a:prstGeom>
              <a:noFill/>
            </p:spPr>
            <p:txBody>
              <a:bodyPr wrap="square" rtlCol="0">
                <a:spAutoFit/>
              </a:bodyPr>
              <a:lstStyle/>
              <a:p>
                <a:pPr algn="ctr"/>
                <a:r>
                  <a:rPr lang="en-US" sz="1300"/>
                  <a:t>For </a:t>
                </a:r>
                <a14:m>
                  <m:oMath xmlns:m="http://schemas.openxmlformats.org/officeDocument/2006/math">
                    <m:sSub>
                      <m:sSubPr>
                        <m:ctrlPr>
                          <a:rPr lang="en-US" sz="1300" b="0" i="1" dirty="0" smtClean="0">
                            <a:latin typeface="Cambria Math" panose="02040503050406030204" pitchFamily="18" charset="0"/>
                          </a:rPr>
                        </m:ctrlPr>
                      </m:sSubPr>
                      <m:e>
                        <m:r>
                          <a:rPr lang="en-US" sz="1300" i="1" dirty="0" smtClean="0">
                            <a:latin typeface="Cambria Math" panose="02040503050406030204" pitchFamily="18" charset="0"/>
                          </a:rPr>
                          <m:t>𝑇</m:t>
                        </m:r>
                      </m:e>
                      <m:sub>
                        <m:r>
                          <a:rPr lang="en-US" sz="1300" i="1" dirty="0" smtClean="0">
                            <a:latin typeface="Cambria Math" panose="02040503050406030204" pitchFamily="18" charset="0"/>
                          </a:rPr>
                          <m:t>𝑠</m:t>
                        </m:r>
                      </m:sub>
                    </m:sSub>
                    <m:r>
                      <a:rPr lang="en-US" sz="1300" i="1" dirty="0" smtClean="0">
                        <a:latin typeface="Cambria Math" panose="02040503050406030204" pitchFamily="18" charset="0"/>
                      </a:rPr>
                      <m:t>=500</m:t>
                    </m:r>
                    <m:r>
                      <a:rPr lang="en-US" sz="1300" i="1" dirty="0" smtClean="0">
                        <a:latin typeface="Cambria Math" panose="02040503050406030204" pitchFamily="18" charset="0"/>
                      </a:rPr>
                      <m:t>𝐾</m:t>
                    </m:r>
                  </m:oMath>
                </a14:m>
                <a:endParaRPr lang="en-US" sz="1300"/>
              </a:p>
            </p:txBody>
          </p:sp>
        </mc:Choice>
        <mc:Fallback xmlns="">
          <p:sp>
            <p:nvSpPr>
              <p:cNvPr id="21" name="TextBox 20">
                <a:extLst>
                  <a:ext uri="{FF2B5EF4-FFF2-40B4-BE49-F238E27FC236}">
                    <a16:creationId xmlns:a16="http://schemas.microsoft.com/office/drawing/2014/main" id="{90402E31-96F2-4DC1-BBC1-00B76E7DE9C1}"/>
                  </a:ext>
                </a:extLst>
              </p:cNvPr>
              <p:cNvSpPr txBox="1">
                <a:spLocks noRot="1" noChangeAspect="1" noMove="1" noResize="1" noEditPoints="1" noAdjustHandles="1" noChangeArrowheads="1" noChangeShapeType="1" noTextEdit="1"/>
              </p:cNvSpPr>
              <p:nvPr/>
            </p:nvSpPr>
            <p:spPr>
              <a:xfrm>
                <a:off x="10078107" y="3080465"/>
                <a:ext cx="1752600" cy="292388"/>
              </a:xfrm>
              <a:prstGeom prst="rect">
                <a:avLst/>
              </a:prstGeom>
              <a:blipFill>
                <a:blip r:embed="rId6"/>
                <a:stretch>
                  <a:fillRect t="-2083" b="-1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6FAFF0D9-328D-4F98-A8E0-7182B8463C6E}"/>
                  </a:ext>
                </a:extLst>
              </p:cNvPr>
              <p:cNvSpPr txBox="1"/>
              <p:nvPr/>
            </p:nvSpPr>
            <p:spPr>
              <a:xfrm>
                <a:off x="4578995" y="1172800"/>
                <a:ext cx="2348207" cy="562718"/>
              </a:xfrm>
              <a:prstGeom prst="rect">
                <a:avLst/>
              </a:prstGeom>
              <a:solidFill>
                <a:schemeClr val="accent2"/>
              </a:solidFill>
              <a:effectLst>
                <a:outerShdw blurRad="63500" sx="102000" sy="102000" algn="ctr" rotWithShape="0">
                  <a:prstClr val="black">
                    <a:alpha val="40000"/>
                  </a:prstClr>
                </a:outerShdw>
              </a:effectLst>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𝑁𝑢</m:t>
                              </m:r>
                            </m:e>
                          </m:acc>
                        </m:e>
                        <m:sub>
                          <m:r>
                            <a:rPr lang="en-US" b="0" i="1" smtClean="0">
                              <a:latin typeface="Cambria Math" panose="02040503050406030204" pitchFamily="18" charset="0"/>
                            </a:rPr>
                            <m:t>𝐷</m:t>
                          </m:r>
                        </m:sub>
                      </m:sSub>
                      <m:r>
                        <a:rPr lang="en-US" b="0" i="1" smtClean="0">
                          <a:latin typeface="Cambria Math" panose="02040503050406030204" pitchFamily="18" charset="0"/>
                        </a:rPr>
                        <m:t>=</m:t>
                      </m:r>
                      <m:f>
                        <m:fPr>
                          <m:ctrlPr>
                            <a:rPr lang="en-US" b="0" i="1" smtClean="0">
                              <a:latin typeface="Cambria Math" panose="02040503050406030204" pitchFamily="18" charset="0"/>
                            </a:rPr>
                          </m:ctrlPr>
                        </m:fPr>
                        <m:num>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h</m:t>
                              </m:r>
                            </m:e>
                          </m:acc>
                          <m:r>
                            <a:rPr lang="en-US" b="0" i="1" smtClean="0">
                              <a:latin typeface="Cambria Math" panose="02040503050406030204" pitchFamily="18" charset="0"/>
                            </a:rPr>
                            <m:t>𝐷</m:t>
                          </m:r>
                        </m:num>
                        <m:den>
                          <m:r>
                            <a:rPr lang="en-US" b="0" i="1" smtClean="0">
                              <a:latin typeface="Cambria Math" panose="02040503050406030204" pitchFamily="18" charset="0"/>
                            </a:rPr>
                            <m:t>𝑘</m:t>
                          </m:r>
                        </m:den>
                      </m:f>
                      <m:r>
                        <a:rPr lang="en-US" b="0" i="1" smtClean="0">
                          <a:latin typeface="Cambria Math" panose="02040503050406030204" pitchFamily="18" charset="0"/>
                        </a:rPr>
                        <m:t>=</m:t>
                      </m:r>
                      <m:r>
                        <a:rPr lang="en-US" b="0" i="1" smtClean="0">
                          <a:latin typeface="Cambria Math" panose="02040503050406030204" pitchFamily="18" charset="0"/>
                        </a:rPr>
                        <m:t>𝐶𝑅</m:t>
                      </m:r>
                      <m:sSubSup>
                        <m:sSubSupPr>
                          <m:ctrlPr>
                            <a:rPr lang="en-US" b="0" i="1" smtClean="0">
                              <a:latin typeface="Cambria Math" panose="02040503050406030204" pitchFamily="18" charset="0"/>
                            </a:rPr>
                          </m:ctrlPr>
                        </m:sSubSupPr>
                        <m:e>
                          <m:r>
                            <a:rPr lang="en-US" b="0" i="1" smtClean="0">
                              <a:latin typeface="Cambria Math" panose="02040503050406030204" pitchFamily="18" charset="0"/>
                            </a:rPr>
                            <m:t>𝑒</m:t>
                          </m:r>
                        </m:e>
                        <m:sub>
                          <m:r>
                            <a:rPr lang="en-US" b="0" i="1" smtClean="0">
                              <a:latin typeface="Cambria Math" panose="02040503050406030204" pitchFamily="18" charset="0"/>
                            </a:rPr>
                            <m:t>𝐷</m:t>
                          </m:r>
                        </m:sub>
                        <m:sup>
                          <m:r>
                            <a:rPr lang="en-US" b="0" i="1" smtClean="0">
                              <a:latin typeface="Cambria Math" panose="02040503050406030204" pitchFamily="18" charset="0"/>
                            </a:rPr>
                            <m:t>𝑚</m:t>
                          </m:r>
                        </m:sup>
                      </m:sSubSup>
                      <m:sSup>
                        <m:sSupPr>
                          <m:ctrlPr>
                            <a:rPr lang="en-US" b="0" i="1" smtClean="0">
                              <a:latin typeface="Cambria Math" panose="02040503050406030204" pitchFamily="18" charset="0"/>
                            </a:rPr>
                          </m:ctrlPr>
                        </m:sSupPr>
                        <m:e>
                          <m:r>
                            <a:rPr lang="en-US" b="0" i="1" smtClean="0">
                              <a:latin typeface="Cambria Math" panose="02040503050406030204" pitchFamily="18" charset="0"/>
                            </a:rPr>
                            <m:t>𝑃𝑟</m:t>
                          </m:r>
                        </m:e>
                        <m:sup>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3</m:t>
                              </m:r>
                            </m:den>
                          </m:f>
                        </m:sup>
                      </m:sSup>
                    </m:oMath>
                  </m:oMathPara>
                </a14:m>
                <a:endParaRPr lang="en-US"/>
              </a:p>
            </p:txBody>
          </p:sp>
        </mc:Choice>
        <mc:Fallback xmlns="">
          <p:sp>
            <p:nvSpPr>
              <p:cNvPr id="23" name="TextBox 22">
                <a:extLst>
                  <a:ext uri="{FF2B5EF4-FFF2-40B4-BE49-F238E27FC236}">
                    <a16:creationId xmlns:a16="http://schemas.microsoft.com/office/drawing/2014/main" id="{6FAFF0D9-328D-4F98-A8E0-7182B8463C6E}"/>
                  </a:ext>
                </a:extLst>
              </p:cNvPr>
              <p:cNvSpPr txBox="1">
                <a:spLocks noRot="1" noChangeAspect="1" noMove="1" noResize="1" noEditPoints="1" noAdjustHandles="1" noChangeArrowheads="1" noChangeShapeType="1" noTextEdit="1"/>
              </p:cNvSpPr>
              <p:nvPr/>
            </p:nvSpPr>
            <p:spPr>
              <a:xfrm>
                <a:off x="4578995" y="1172800"/>
                <a:ext cx="2348207" cy="562718"/>
              </a:xfrm>
              <a:prstGeom prst="rect">
                <a:avLst/>
              </a:prstGeom>
              <a:blipFill>
                <a:blip r:embed="rId7"/>
                <a:stretch>
                  <a:fillRect/>
                </a:stretch>
              </a:blipFill>
              <a:effectLst>
                <a:outerShdw blurRad="63500" sx="102000" sy="102000" algn="ctr" rotWithShape="0">
                  <a:prstClr val="black">
                    <a:alpha val="40000"/>
                  </a:prstClr>
                </a:outerShdw>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TextBox 24">
                <a:extLst>
                  <a:ext uri="{FF2B5EF4-FFF2-40B4-BE49-F238E27FC236}">
                    <a16:creationId xmlns:a16="http://schemas.microsoft.com/office/drawing/2014/main" id="{AAD54A4D-E329-4975-B28A-A7334AA1E9F4}"/>
                  </a:ext>
                </a:extLst>
              </p:cNvPr>
              <p:cNvSpPr txBox="1"/>
              <p:nvPr/>
            </p:nvSpPr>
            <p:spPr>
              <a:xfrm>
                <a:off x="2333314" y="2792726"/>
                <a:ext cx="2480423" cy="774892"/>
              </a:xfrm>
              <a:prstGeom prst="rect">
                <a:avLst/>
              </a:prstGeom>
              <a:solidFill>
                <a:schemeClr val="accent2"/>
              </a:solidFill>
              <a:effectLst>
                <a:outerShdw blurRad="63500" sx="102000" sy="102000" algn="ctr" rotWithShape="0">
                  <a:prstClr val="black">
                    <a:alpha val="40000"/>
                  </a:prstClr>
                </a:outerShdw>
              </a:effectLst>
            </p:spPr>
            <p:txBody>
              <a:bodyPr wrap="none" lIns="0" tIns="0" rIns="0" bIns="0" rtlCol="0">
                <a:spAutoFit/>
              </a:bodyPr>
              <a:lstStyle>
                <a:defPPr>
                  <a:defRPr lang="en-US"/>
                </a:defPPr>
                <a:lvl1pPr>
                  <a:defRPr b="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acc>
                            <m:accPr>
                              <m:chr m:val="̅"/>
                              <m:ctrlPr>
                                <a:rPr lang="en-US" i="1">
                                  <a:latin typeface="Cambria Math" panose="02040503050406030204" pitchFamily="18" charset="0"/>
                                </a:rPr>
                              </m:ctrlPr>
                            </m:accPr>
                            <m:e>
                              <m:r>
                                <a:rPr lang="en-US">
                                  <a:latin typeface="Cambria Math" panose="02040503050406030204" pitchFamily="18" charset="0"/>
                                </a:rPr>
                                <m:t>𝑁𝑢</m:t>
                              </m:r>
                            </m:e>
                          </m:acc>
                        </m:e>
                        <m:sub>
                          <m:r>
                            <a:rPr lang="en-US">
                              <a:latin typeface="Cambria Math" panose="02040503050406030204" pitchFamily="18" charset="0"/>
                            </a:rPr>
                            <m:t>𝐷</m:t>
                          </m:r>
                        </m:sub>
                      </m:sSub>
                      <m:r>
                        <a:rPr lang="en-US">
                          <a:latin typeface="Cambria Math" panose="02040503050406030204" pitchFamily="18" charset="0"/>
                        </a:rPr>
                        <m:t>=</m:t>
                      </m:r>
                      <m:r>
                        <a:rPr lang="en-US">
                          <a:latin typeface="Cambria Math" panose="02040503050406030204" pitchFamily="18" charset="0"/>
                        </a:rPr>
                        <m:t>𝐶𝑅</m:t>
                      </m:r>
                      <m:sSubSup>
                        <m:sSubSupPr>
                          <m:ctrlPr>
                            <a:rPr lang="en-US" i="1">
                              <a:latin typeface="Cambria Math" panose="02040503050406030204" pitchFamily="18" charset="0"/>
                            </a:rPr>
                          </m:ctrlPr>
                        </m:sSubSupPr>
                        <m:e>
                          <m:r>
                            <a:rPr lang="en-US">
                              <a:latin typeface="Cambria Math" panose="02040503050406030204" pitchFamily="18" charset="0"/>
                            </a:rPr>
                            <m:t>𝑒</m:t>
                          </m:r>
                        </m:e>
                        <m:sub>
                          <m:r>
                            <a:rPr lang="en-US">
                              <a:latin typeface="Cambria Math" panose="02040503050406030204" pitchFamily="18" charset="0"/>
                            </a:rPr>
                            <m:t>𝐷</m:t>
                          </m:r>
                        </m:sub>
                        <m:sup>
                          <m:r>
                            <a:rPr lang="en-US">
                              <a:latin typeface="Cambria Math" panose="02040503050406030204" pitchFamily="18" charset="0"/>
                            </a:rPr>
                            <m:t>𝑚</m:t>
                          </m:r>
                        </m:sup>
                      </m:sSubSup>
                      <m:sSup>
                        <m:sSupPr>
                          <m:ctrlPr>
                            <a:rPr lang="en-US" i="1">
                              <a:latin typeface="Cambria Math" panose="02040503050406030204" pitchFamily="18" charset="0"/>
                            </a:rPr>
                          </m:ctrlPr>
                        </m:sSupPr>
                        <m:e>
                          <m:r>
                            <a:rPr lang="en-US">
                              <a:latin typeface="Cambria Math" panose="02040503050406030204" pitchFamily="18" charset="0"/>
                            </a:rPr>
                            <m:t>𝑃𝑟</m:t>
                          </m:r>
                        </m:e>
                        <m:sup>
                          <m:r>
                            <a:rPr lang="en-US">
                              <a:latin typeface="Cambria Math" panose="02040503050406030204" pitchFamily="18" charset="0"/>
                            </a:rPr>
                            <m:t>𝑛</m:t>
                          </m:r>
                        </m:sup>
                      </m:sSup>
                      <m:sSup>
                        <m:sSupPr>
                          <m:ctrlPr>
                            <a:rPr lang="en-US" i="1">
                              <a:latin typeface="Cambria Math" panose="02040503050406030204" pitchFamily="18" charset="0"/>
                            </a:rPr>
                          </m:ctrlPr>
                        </m:sSupPr>
                        <m:e>
                          <m:d>
                            <m:dPr>
                              <m:ctrlPr>
                                <a:rPr lang="en-US" i="1">
                                  <a:latin typeface="Cambria Math" panose="02040503050406030204" pitchFamily="18" charset="0"/>
                                </a:rPr>
                              </m:ctrlPr>
                            </m:dPr>
                            <m:e>
                              <m:f>
                                <m:fPr>
                                  <m:ctrlPr>
                                    <a:rPr lang="en-US" i="1">
                                      <a:latin typeface="Cambria Math" panose="02040503050406030204" pitchFamily="18" charset="0"/>
                                    </a:rPr>
                                  </m:ctrlPr>
                                </m:fPr>
                                <m:num>
                                  <m:r>
                                    <a:rPr lang="en-US">
                                      <a:latin typeface="Cambria Math" panose="02040503050406030204" pitchFamily="18" charset="0"/>
                                    </a:rPr>
                                    <m:t>𝑃𝑟</m:t>
                                  </m:r>
                                </m:num>
                                <m:den>
                                  <m:sSub>
                                    <m:sSubPr>
                                      <m:ctrlPr>
                                        <a:rPr lang="en-US" i="1">
                                          <a:latin typeface="Cambria Math" panose="02040503050406030204" pitchFamily="18" charset="0"/>
                                        </a:rPr>
                                      </m:ctrlPr>
                                    </m:sSubPr>
                                    <m:e>
                                      <m:r>
                                        <a:rPr lang="en-US">
                                          <a:latin typeface="Cambria Math" panose="02040503050406030204" pitchFamily="18" charset="0"/>
                                        </a:rPr>
                                        <m:t>𝑃𝑟</m:t>
                                      </m:r>
                                    </m:e>
                                    <m:sub>
                                      <m:r>
                                        <a:rPr lang="en-US">
                                          <a:latin typeface="Cambria Math" panose="02040503050406030204" pitchFamily="18" charset="0"/>
                                        </a:rPr>
                                        <m:t>𝑠</m:t>
                                      </m:r>
                                    </m:sub>
                                  </m:sSub>
                                </m:den>
                              </m:f>
                            </m:e>
                          </m:d>
                        </m:e>
                        <m:sup>
                          <m:f>
                            <m:fPr>
                              <m:ctrlPr>
                                <a:rPr lang="en-US" i="1">
                                  <a:latin typeface="Cambria Math" panose="02040503050406030204" pitchFamily="18" charset="0"/>
                                </a:rPr>
                              </m:ctrlPr>
                            </m:fPr>
                            <m:num>
                              <m:r>
                                <a:rPr lang="en-US">
                                  <a:latin typeface="Cambria Math" panose="02040503050406030204" pitchFamily="18" charset="0"/>
                                </a:rPr>
                                <m:t>1</m:t>
                              </m:r>
                            </m:num>
                            <m:den>
                              <m:r>
                                <a:rPr lang="en-US">
                                  <a:latin typeface="Cambria Math" panose="02040503050406030204" pitchFamily="18" charset="0"/>
                                </a:rPr>
                                <m:t>4</m:t>
                              </m:r>
                            </m:den>
                          </m:f>
                        </m:sup>
                      </m:sSup>
                    </m:oMath>
                  </m:oMathPara>
                </a14:m>
                <a:endParaRPr lang="en-US"/>
              </a:p>
            </p:txBody>
          </p:sp>
        </mc:Choice>
        <mc:Fallback xmlns="">
          <p:sp>
            <p:nvSpPr>
              <p:cNvPr id="25" name="TextBox 24">
                <a:extLst>
                  <a:ext uri="{FF2B5EF4-FFF2-40B4-BE49-F238E27FC236}">
                    <a16:creationId xmlns:a16="http://schemas.microsoft.com/office/drawing/2014/main" id="{AAD54A4D-E329-4975-B28A-A7334AA1E9F4}"/>
                  </a:ext>
                </a:extLst>
              </p:cNvPr>
              <p:cNvSpPr txBox="1">
                <a:spLocks noRot="1" noChangeAspect="1" noMove="1" noResize="1" noEditPoints="1" noAdjustHandles="1" noChangeArrowheads="1" noChangeShapeType="1" noTextEdit="1"/>
              </p:cNvSpPr>
              <p:nvPr/>
            </p:nvSpPr>
            <p:spPr>
              <a:xfrm>
                <a:off x="2333314" y="2792726"/>
                <a:ext cx="2480423" cy="774892"/>
              </a:xfrm>
              <a:prstGeom prst="rect">
                <a:avLst/>
              </a:prstGeom>
              <a:blipFill>
                <a:blip r:embed="rId8"/>
                <a:stretch>
                  <a:fillRect/>
                </a:stretch>
              </a:blipFill>
              <a:effectLst>
                <a:outerShdw blurRad="63500" sx="102000" sy="102000" algn="ctr" rotWithShape="0">
                  <a:prstClr val="black">
                    <a:alpha val="40000"/>
                  </a:prstClr>
                </a:outerShdw>
              </a:effectLst>
            </p:spPr>
            <p:txBody>
              <a:bodyPr/>
              <a:lstStyle/>
              <a:p>
                <a:r>
                  <a:rPr lang="en-US">
                    <a:noFill/>
                  </a:rPr>
                  <a:t> </a:t>
                </a:r>
              </a:p>
            </p:txBody>
          </p:sp>
        </mc:Fallback>
      </mc:AlternateContent>
      <p:grpSp>
        <p:nvGrpSpPr>
          <p:cNvPr id="32" name="Group 31">
            <a:extLst>
              <a:ext uri="{FF2B5EF4-FFF2-40B4-BE49-F238E27FC236}">
                <a16:creationId xmlns:a16="http://schemas.microsoft.com/office/drawing/2014/main" id="{95D809AF-B2E2-498C-8F2D-EC3766316B97}"/>
              </a:ext>
            </a:extLst>
          </p:cNvPr>
          <p:cNvGrpSpPr/>
          <p:nvPr/>
        </p:nvGrpSpPr>
        <p:grpSpPr>
          <a:xfrm>
            <a:off x="6032934" y="2964672"/>
            <a:ext cx="1541256" cy="523974"/>
            <a:chOff x="4969341" y="3293605"/>
            <a:chExt cx="1541256" cy="523974"/>
          </a:xfrm>
        </p:grpSpPr>
        <mc:AlternateContent xmlns:mc="http://schemas.openxmlformats.org/markup-compatibility/2006" xmlns:a14="http://schemas.microsoft.com/office/drawing/2010/main">
          <mc:Choice Requires="a14">
            <p:sp>
              <p:nvSpPr>
                <p:cNvPr id="29" name="TextBox 28">
                  <a:extLst>
                    <a:ext uri="{FF2B5EF4-FFF2-40B4-BE49-F238E27FC236}">
                      <a16:creationId xmlns:a16="http://schemas.microsoft.com/office/drawing/2014/main" id="{8403AD2D-05A3-4DC4-8DFB-5B2A7A26FE69}"/>
                    </a:ext>
                  </a:extLst>
                </p:cNvPr>
                <p:cNvSpPr txBox="1"/>
                <p:nvPr/>
              </p:nvSpPr>
              <p:spPr>
                <a:xfrm>
                  <a:off x="4969341" y="3293605"/>
                  <a:ext cx="1541256" cy="215444"/>
                </a:xfrm>
                <a:prstGeom prst="rect">
                  <a:avLst/>
                </a:prstGeom>
                <a:solidFill>
                  <a:schemeClr val="accent2"/>
                </a:solidFill>
                <a:effectLst>
                  <a:outerShdw blurRad="63500" sx="102000" sy="102000" algn="ctr" rotWithShape="0">
                    <a:prstClr val="black">
                      <a:alpha val="40000"/>
                    </a:prstClr>
                  </a:outerShdw>
                </a:effectLst>
              </p:spPr>
              <p:txBody>
                <a:bodyPr wrap="square" lIns="0" tIns="0" rIns="0" bIns="0" rtlCol="0">
                  <a:spAutoFit/>
                </a:bodyPr>
                <a:lstStyle>
                  <a:defPPr>
                    <a:defRPr lang="en-US"/>
                  </a:defPPr>
                  <a:lvl1pPr>
                    <a:defRPr b="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sz="1400">
                            <a:latin typeface="Cambria Math" panose="02040503050406030204" pitchFamily="18" charset="0"/>
                          </a:rPr>
                          <m:t>0.7≤</m:t>
                        </m:r>
                        <m:r>
                          <a:rPr lang="en-US" sz="1400">
                            <a:latin typeface="Cambria Math" panose="02040503050406030204" pitchFamily="18" charset="0"/>
                          </a:rPr>
                          <m:t>𝑃𝑟</m:t>
                        </m:r>
                        <m:r>
                          <a:rPr lang="en-US" sz="1400">
                            <a:latin typeface="Cambria Math" panose="02040503050406030204" pitchFamily="18" charset="0"/>
                          </a:rPr>
                          <m:t>≤500</m:t>
                        </m:r>
                      </m:oMath>
                    </m:oMathPara>
                  </a14:m>
                  <a:endParaRPr lang="en-US" sz="1400"/>
                </a:p>
              </p:txBody>
            </p:sp>
          </mc:Choice>
          <mc:Fallback xmlns="">
            <p:sp>
              <p:nvSpPr>
                <p:cNvPr id="29" name="TextBox 28">
                  <a:extLst>
                    <a:ext uri="{FF2B5EF4-FFF2-40B4-BE49-F238E27FC236}">
                      <a16:creationId xmlns:a16="http://schemas.microsoft.com/office/drawing/2014/main" id="{8403AD2D-05A3-4DC4-8DFB-5B2A7A26FE69}"/>
                    </a:ext>
                  </a:extLst>
                </p:cNvPr>
                <p:cNvSpPr txBox="1">
                  <a:spLocks noRot="1" noChangeAspect="1" noMove="1" noResize="1" noEditPoints="1" noAdjustHandles="1" noChangeArrowheads="1" noChangeShapeType="1" noTextEdit="1"/>
                </p:cNvSpPr>
                <p:nvPr/>
              </p:nvSpPr>
              <p:spPr>
                <a:xfrm>
                  <a:off x="4969341" y="3293605"/>
                  <a:ext cx="1541256" cy="215444"/>
                </a:xfrm>
                <a:prstGeom prst="rect">
                  <a:avLst/>
                </a:prstGeom>
                <a:blipFill>
                  <a:blip r:embed="rId9"/>
                  <a:stretch>
                    <a:fillRect/>
                  </a:stretch>
                </a:blipFill>
                <a:effectLst>
                  <a:outerShdw blurRad="63500" sx="102000" sy="102000" algn="ctr" rotWithShape="0">
                    <a:prstClr val="black">
                      <a:alpha val="40000"/>
                    </a:prstClr>
                  </a:outerShdw>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1" name="TextBox 30">
                  <a:extLst>
                    <a:ext uri="{FF2B5EF4-FFF2-40B4-BE49-F238E27FC236}">
                      <a16:creationId xmlns:a16="http://schemas.microsoft.com/office/drawing/2014/main" id="{AFB68145-9D7B-467C-8A23-DF8FC0A802FD}"/>
                    </a:ext>
                  </a:extLst>
                </p:cNvPr>
                <p:cNvSpPr txBox="1"/>
                <p:nvPr/>
              </p:nvSpPr>
              <p:spPr>
                <a:xfrm>
                  <a:off x="4974715" y="3602135"/>
                  <a:ext cx="1535882" cy="215444"/>
                </a:xfrm>
                <a:prstGeom prst="rect">
                  <a:avLst/>
                </a:prstGeom>
                <a:solidFill>
                  <a:schemeClr val="accent2"/>
                </a:solidFill>
                <a:effectLst>
                  <a:outerShdw blurRad="63500" sx="102000" sy="102000" algn="ctr" rotWithShape="0">
                    <a:prstClr val="black">
                      <a:alpha val="40000"/>
                    </a:prstClr>
                  </a:outerShdw>
                </a:effectLst>
              </p:spPr>
              <p:txBody>
                <a:bodyPr wrap="square" lIns="0" tIns="0" rIns="0" bIns="0" rtlCol="0">
                  <a:spAutoFit/>
                </a:bodyPr>
                <a:lstStyle>
                  <a:defPPr>
                    <a:defRPr lang="en-US"/>
                  </a:defPPr>
                  <a:lvl1pPr>
                    <a:defRPr b="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sz="1400">
                            <a:latin typeface="Cambria Math" panose="02040503050406030204" pitchFamily="18" charset="0"/>
                          </a:rPr>
                          <m:t>1≤</m:t>
                        </m:r>
                        <m:r>
                          <a:rPr lang="en-US" sz="1400">
                            <a:latin typeface="Cambria Math" panose="02040503050406030204" pitchFamily="18" charset="0"/>
                          </a:rPr>
                          <m:t>𝑅</m:t>
                        </m:r>
                        <m:sSub>
                          <m:sSubPr>
                            <m:ctrlPr>
                              <a:rPr lang="en-US" sz="1400" i="1">
                                <a:latin typeface="Cambria Math" panose="02040503050406030204" pitchFamily="18" charset="0"/>
                              </a:rPr>
                            </m:ctrlPr>
                          </m:sSubPr>
                          <m:e>
                            <m:r>
                              <a:rPr lang="en-US" sz="1400">
                                <a:latin typeface="Cambria Math" panose="02040503050406030204" pitchFamily="18" charset="0"/>
                              </a:rPr>
                              <m:t>𝑒</m:t>
                            </m:r>
                          </m:e>
                          <m:sub>
                            <m:r>
                              <a:rPr lang="en-US" sz="1400">
                                <a:latin typeface="Cambria Math" panose="02040503050406030204" pitchFamily="18" charset="0"/>
                              </a:rPr>
                              <m:t>𝐷</m:t>
                            </m:r>
                          </m:sub>
                        </m:sSub>
                        <m:r>
                          <a:rPr lang="en-US" sz="1400">
                            <a:latin typeface="Cambria Math" panose="02040503050406030204" pitchFamily="18" charset="0"/>
                          </a:rPr>
                          <m:t>≤</m:t>
                        </m:r>
                        <m:sSup>
                          <m:sSupPr>
                            <m:ctrlPr>
                              <a:rPr lang="en-US" sz="1400" i="1">
                                <a:latin typeface="Cambria Math" panose="02040503050406030204" pitchFamily="18" charset="0"/>
                              </a:rPr>
                            </m:ctrlPr>
                          </m:sSupPr>
                          <m:e>
                            <m:r>
                              <a:rPr lang="en-US" sz="1400">
                                <a:latin typeface="Cambria Math" panose="02040503050406030204" pitchFamily="18" charset="0"/>
                              </a:rPr>
                              <m:t>10</m:t>
                            </m:r>
                          </m:e>
                          <m:sup>
                            <m:r>
                              <a:rPr lang="en-US" sz="1400">
                                <a:latin typeface="Cambria Math" panose="02040503050406030204" pitchFamily="18" charset="0"/>
                              </a:rPr>
                              <m:t>6</m:t>
                            </m:r>
                          </m:sup>
                        </m:sSup>
                      </m:oMath>
                    </m:oMathPara>
                  </a14:m>
                  <a:endParaRPr lang="en-US" sz="1400"/>
                </a:p>
              </p:txBody>
            </p:sp>
          </mc:Choice>
          <mc:Fallback xmlns="">
            <p:sp>
              <p:nvSpPr>
                <p:cNvPr id="31" name="TextBox 30">
                  <a:extLst>
                    <a:ext uri="{FF2B5EF4-FFF2-40B4-BE49-F238E27FC236}">
                      <a16:creationId xmlns:a16="http://schemas.microsoft.com/office/drawing/2014/main" id="{AFB68145-9D7B-467C-8A23-DF8FC0A802FD}"/>
                    </a:ext>
                  </a:extLst>
                </p:cNvPr>
                <p:cNvSpPr txBox="1">
                  <a:spLocks noRot="1" noChangeAspect="1" noMove="1" noResize="1" noEditPoints="1" noAdjustHandles="1" noChangeArrowheads="1" noChangeShapeType="1" noTextEdit="1"/>
                </p:cNvSpPr>
                <p:nvPr/>
              </p:nvSpPr>
              <p:spPr>
                <a:xfrm>
                  <a:off x="4974715" y="3602135"/>
                  <a:ext cx="1535882" cy="215444"/>
                </a:xfrm>
                <a:prstGeom prst="rect">
                  <a:avLst/>
                </a:prstGeom>
                <a:blipFill>
                  <a:blip r:embed="rId10"/>
                  <a:stretch>
                    <a:fillRect/>
                  </a:stretch>
                </a:blipFill>
                <a:effectLst>
                  <a:outerShdw blurRad="63500" sx="102000" sy="102000" algn="ctr" rotWithShape="0">
                    <a:prstClr val="black">
                      <a:alpha val="40000"/>
                    </a:prstClr>
                  </a:outerShdw>
                </a:effectLst>
              </p:spPr>
              <p:txBody>
                <a:bodyPr/>
                <a:lstStyle/>
                <a:p>
                  <a:r>
                    <a:rPr lang="en-US">
                      <a:noFill/>
                    </a:rPr>
                    <a:t> </a:t>
                  </a:r>
                </a:p>
              </p:txBody>
            </p:sp>
          </mc:Fallback>
        </mc:AlternateContent>
      </p:grpSp>
      <p:sp>
        <p:nvSpPr>
          <p:cNvPr id="34" name="TextBox 33">
            <a:extLst>
              <a:ext uri="{FF2B5EF4-FFF2-40B4-BE49-F238E27FC236}">
                <a16:creationId xmlns:a16="http://schemas.microsoft.com/office/drawing/2014/main" id="{AC57EF97-070C-4CB8-BD33-F7A10B033AF9}"/>
              </a:ext>
            </a:extLst>
          </p:cNvPr>
          <p:cNvSpPr txBox="1"/>
          <p:nvPr/>
        </p:nvSpPr>
        <p:spPr>
          <a:xfrm>
            <a:off x="4919331" y="3082208"/>
            <a:ext cx="939615" cy="307777"/>
          </a:xfrm>
          <a:prstGeom prst="rect">
            <a:avLst/>
          </a:prstGeom>
          <a:noFill/>
        </p:spPr>
        <p:txBody>
          <a:bodyPr wrap="square" rtlCol="0">
            <a:spAutoFit/>
          </a:bodyPr>
          <a:lstStyle/>
          <a:p>
            <a:pPr algn="ctr"/>
            <a:r>
              <a:rPr lang="en-US" sz="1400"/>
              <a:t>valid for </a:t>
            </a:r>
          </a:p>
        </p:txBody>
      </p:sp>
      <mc:AlternateContent xmlns:mc="http://schemas.openxmlformats.org/markup-compatibility/2006" xmlns:a14="http://schemas.microsoft.com/office/drawing/2010/main">
        <mc:Choice Requires="a14">
          <p:sp>
            <p:nvSpPr>
              <p:cNvPr id="36" name="TextBox 35">
                <a:extLst>
                  <a:ext uri="{FF2B5EF4-FFF2-40B4-BE49-F238E27FC236}">
                    <a16:creationId xmlns:a16="http://schemas.microsoft.com/office/drawing/2014/main" id="{FB47ED31-FD2B-43B4-A6BA-4F6855D43450}"/>
                  </a:ext>
                </a:extLst>
              </p:cNvPr>
              <p:cNvSpPr txBox="1"/>
              <p:nvPr/>
            </p:nvSpPr>
            <p:spPr>
              <a:xfrm>
                <a:off x="3465816" y="4921838"/>
                <a:ext cx="5433089" cy="1012008"/>
              </a:xfrm>
              <a:prstGeom prst="rect">
                <a:avLst/>
              </a:prstGeom>
              <a:solidFill>
                <a:schemeClr val="accent2"/>
              </a:solidFill>
              <a:effectLst>
                <a:outerShdw blurRad="63500" sx="102000" sy="102000" algn="ctr" rotWithShape="0">
                  <a:prstClr val="black">
                    <a:alpha val="40000"/>
                  </a:prstClr>
                </a:outerShdw>
              </a:effectLst>
            </p:spPr>
            <p:txBody>
              <a:bodyPr wrap="none" lIns="0" tIns="0" rIns="0" bIns="0" rtlCol="0">
                <a:spAutoFit/>
              </a:bodyPr>
              <a:lstStyle>
                <a:defPPr>
                  <a:defRPr lang="en-US"/>
                </a:defPPr>
                <a:lvl1pPr>
                  <a:defRPr b="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acc>
                            <m:accPr>
                              <m:chr m:val="̅"/>
                              <m:ctrlPr>
                                <a:rPr lang="en-US" i="1">
                                  <a:latin typeface="Cambria Math" panose="02040503050406030204" pitchFamily="18" charset="0"/>
                                </a:rPr>
                              </m:ctrlPr>
                            </m:accPr>
                            <m:e>
                              <m:r>
                                <a:rPr lang="en-US">
                                  <a:latin typeface="Cambria Math" panose="02040503050406030204" pitchFamily="18" charset="0"/>
                                </a:rPr>
                                <m:t>𝑁𝑢</m:t>
                              </m:r>
                            </m:e>
                          </m:acc>
                        </m:e>
                        <m:sub>
                          <m:r>
                            <a:rPr lang="en-US">
                              <a:latin typeface="Cambria Math" panose="02040503050406030204" pitchFamily="18" charset="0"/>
                            </a:rPr>
                            <m:t>𝐷</m:t>
                          </m:r>
                        </m:sub>
                      </m:sSub>
                      <m:r>
                        <a:rPr lang="en-US">
                          <a:latin typeface="Cambria Math" panose="02040503050406030204" pitchFamily="18" charset="0"/>
                        </a:rPr>
                        <m:t>=</m:t>
                      </m:r>
                      <m:r>
                        <a:rPr lang="en-US" b="0" i="1" smtClean="0">
                          <a:latin typeface="Cambria Math" panose="02040503050406030204" pitchFamily="18" charset="0"/>
                        </a:rPr>
                        <m:t>0.3+</m:t>
                      </m:r>
                      <m:f>
                        <m:fPr>
                          <m:ctrlPr>
                            <a:rPr lang="en-US" b="0" i="1" smtClean="0">
                              <a:latin typeface="Cambria Math" panose="02040503050406030204" pitchFamily="18" charset="0"/>
                            </a:rPr>
                          </m:ctrlPr>
                        </m:fPr>
                        <m:num>
                          <m:r>
                            <a:rPr lang="en-US" b="0" i="1" smtClean="0">
                              <a:latin typeface="Cambria Math" panose="02040503050406030204" pitchFamily="18" charset="0"/>
                            </a:rPr>
                            <m:t>0.62</m:t>
                          </m:r>
                          <m:r>
                            <a:rPr lang="en-US">
                              <a:latin typeface="Cambria Math" panose="02040503050406030204" pitchFamily="18" charset="0"/>
                            </a:rPr>
                            <m:t>𝑅</m:t>
                          </m:r>
                          <m:sSubSup>
                            <m:sSubSupPr>
                              <m:ctrlPr>
                                <a:rPr lang="en-US" i="1">
                                  <a:latin typeface="Cambria Math" panose="02040503050406030204" pitchFamily="18" charset="0"/>
                                </a:rPr>
                              </m:ctrlPr>
                            </m:sSubSupPr>
                            <m:e>
                              <m:r>
                                <a:rPr lang="en-US">
                                  <a:latin typeface="Cambria Math" panose="02040503050406030204" pitchFamily="18" charset="0"/>
                                </a:rPr>
                                <m:t>𝑒</m:t>
                              </m:r>
                            </m:e>
                            <m:sub>
                              <m:r>
                                <a:rPr lang="en-US">
                                  <a:latin typeface="Cambria Math" panose="02040503050406030204" pitchFamily="18" charset="0"/>
                                </a:rPr>
                                <m:t>𝐷</m:t>
                              </m:r>
                            </m:sub>
                            <m:sup>
                              <m:r>
                                <a:rPr lang="en-US" b="0" i="1" smtClean="0">
                                  <a:latin typeface="Cambria Math" panose="02040503050406030204" pitchFamily="18" charset="0"/>
                                </a:rPr>
                                <m:t>1/2</m:t>
                              </m:r>
                            </m:sup>
                          </m:sSubSup>
                          <m:sSup>
                            <m:sSupPr>
                              <m:ctrlPr>
                                <a:rPr lang="en-US" i="1">
                                  <a:latin typeface="Cambria Math" panose="02040503050406030204" pitchFamily="18" charset="0"/>
                                </a:rPr>
                              </m:ctrlPr>
                            </m:sSupPr>
                            <m:e>
                              <m:r>
                                <a:rPr lang="en-US">
                                  <a:latin typeface="Cambria Math" panose="02040503050406030204" pitchFamily="18" charset="0"/>
                                </a:rPr>
                                <m:t>𝑃𝑟</m:t>
                              </m:r>
                            </m:e>
                            <m:sup>
                              <m:r>
                                <a:rPr lang="en-US" b="0" i="1" smtClean="0">
                                  <a:latin typeface="Cambria Math" panose="02040503050406030204" pitchFamily="18" charset="0"/>
                                </a:rPr>
                                <m:t>1/3</m:t>
                              </m:r>
                            </m:sup>
                          </m:sSup>
                        </m:num>
                        <m:den>
                          <m:sSup>
                            <m:sSupPr>
                              <m:ctrlPr>
                                <a:rPr lang="en-US" b="0" i="1" smtClean="0">
                                  <a:latin typeface="Cambria Math" panose="02040503050406030204" pitchFamily="18" charset="0"/>
                                </a:rPr>
                              </m:ctrlPr>
                            </m:sSupPr>
                            <m:e>
                              <m:d>
                                <m:dPr>
                                  <m:ctrlPr>
                                    <a:rPr lang="en-US" b="0" i="1" smtClean="0">
                                      <a:latin typeface="Cambria Math" panose="02040503050406030204" pitchFamily="18" charset="0"/>
                                    </a:rPr>
                                  </m:ctrlPr>
                                </m:dPr>
                                <m:e>
                                  <m:r>
                                    <a:rPr lang="en-US" b="0" i="1" smtClean="0">
                                      <a:latin typeface="Cambria Math" panose="02040503050406030204" pitchFamily="18" charset="0"/>
                                    </a:rPr>
                                    <m:t>1+</m:t>
                                  </m:r>
                                  <m:sSup>
                                    <m:sSupPr>
                                      <m:ctrlPr>
                                        <a:rPr lang="en-US" b="0" i="1" smtClean="0">
                                          <a:latin typeface="Cambria Math" panose="02040503050406030204" pitchFamily="18" charset="0"/>
                                        </a:rPr>
                                      </m:ctrlPr>
                                    </m:sSupPr>
                                    <m:e>
                                      <m:d>
                                        <m:dPr>
                                          <m:ctrlPr>
                                            <a:rPr lang="en-US" b="0" i="1" smtClean="0">
                                              <a:latin typeface="Cambria Math" panose="02040503050406030204" pitchFamily="18" charset="0"/>
                                            </a:rPr>
                                          </m:ctrlPr>
                                        </m:dPr>
                                        <m:e>
                                          <m:f>
                                            <m:fPr>
                                              <m:ctrlPr>
                                                <a:rPr lang="en-US" b="0" i="1" smtClean="0">
                                                  <a:latin typeface="Cambria Math" panose="02040503050406030204" pitchFamily="18" charset="0"/>
                                                </a:rPr>
                                              </m:ctrlPr>
                                            </m:fPr>
                                            <m:num>
                                              <m:r>
                                                <a:rPr lang="en-US" b="0" i="1" smtClean="0">
                                                  <a:latin typeface="Cambria Math" panose="02040503050406030204" pitchFamily="18" charset="0"/>
                                                </a:rPr>
                                                <m:t>0.4</m:t>
                                              </m:r>
                                            </m:num>
                                            <m:den>
                                              <m:r>
                                                <a:rPr lang="en-US" b="0" i="1" smtClean="0">
                                                  <a:latin typeface="Cambria Math" panose="02040503050406030204" pitchFamily="18" charset="0"/>
                                                </a:rPr>
                                                <m:t>𝑃𝑟</m:t>
                                              </m:r>
                                            </m:den>
                                          </m:f>
                                        </m:e>
                                      </m:d>
                                    </m:e>
                                    <m:sup>
                                      <m:r>
                                        <a:rPr lang="en-US" b="0" i="1" smtClean="0">
                                          <a:latin typeface="Cambria Math" panose="02040503050406030204" pitchFamily="18" charset="0"/>
                                        </a:rPr>
                                        <m:t>2/3</m:t>
                                      </m:r>
                                    </m:sup>
                                  </m:sSup>
                                </m:e>
                              </m:d>
                            </m:e>
                            <m:sup>
                              <m:r>
                                <a:rPr lang="en-US" b="0" i="1" smtClean="0">
                                  <a:latin typeface="Cambria Math" panose="02040503050406030204" pitchFamily="18" charset="0"/>
                                </a:rPr>
                                <m:t>1/4</m:t>
                              </m:r>
                            </m:sup>
                          </m:sSup>
                        </m:den>
                      </m:f>
                      <m:sSup>
                        <m:sSupPr>
                          <m:ctrlPr>
                            <a:rPr lang="en-US" b="0" i="1" smtClean="0">
                              <a:latin typeface="Cambria Math" panose="02040503050406030204" pitchFamily="18" charset="0"/>
                            </a:rPr>
                          </m:ctrlPr>
                        </m:sSupPr>
                        <m:e>
                          <m:d>
                            <m:dPr>
                              <m:ctrlPr>
                                <a:rPr lang="en-US" b="0" i="1" smtClean="0">
                                  <a:latin typeface="Cambria Math" panose="02040503050406030204" pitchFamily="18" charset="0"/>
                                </a:rPr>
                              </m:ctrlPr>
                            </m:dPr>
                            <m:e>
                              <m:r>
                                <a:rPr lang="en-US" b="0" i="1" smtClean="0">
                                  <a:latin typeface="Cambria Math" panose="02040503050406030204" pitchFamily="18" charset="0"/>
                                </a:rPr>
                                <m:t>1+</m:t>
                              </m:r>
                              <m:sSup>
                                <m:sSupPr>
                                  <m:ctrlPr>
                                    <a:rPr lang="en-US" b="0" i="1" smtClean="0">
                                      <a:latin typeface="Cambria Math" panose="02040503050406030204" pitchFamily="18" charset="0"/>
                                    </a:rPr>
                                  </m:ctrlPr>
                                </m:sSupPr>
                                <m:e>
                                  <m:d>
                                    <m:dPr>
                                      <m:ctrlPr>
                                        <a:rPr lang="en-US" b="0" i="1" smtClean="0">
                                          <a:latin typeface="Cambria Math" panose="02040503050406030204" pitchFamily="18" charset="0"/>
                                        </a:rPr>
                                      </m:ctrlPr>
                                    </m:dPr>
                                    <m:e>
                                      <m:f>
                                        <m:fPr>
                                          <m:ctrlPr>
                                            <a:rPr lang="en-US" b="0" i="1" smtClean="0">
                                              <a:latin typeface="Cambria Math" panose="02040503050406030204" pitchFamily="18" charset="0"/>
                                            </a:rPr>
                                          </m:ctrlPr>
                                        </m:fPr>
                                        <m:num>
                                          <m:r>
                                            <a:rPr lang="en-US" b="0" i="1" smtClean="0">
                                              <a:latin typeface="Cambria Math" panose="02040503050406030204" pitchFamily="18" charset="0"/>
                                            </a:rPr>
                                            <m:t>𝑅</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𝑒</m:t>
                                              </m:r>
                                            </m:e>
                                            <m:sub>
                                              <m:r>
                                                <a:rPr lang="en-US" b="0" i="1" smtClean="0">
                                                  <a:latin typeface="Cambria Math" panose="02040503050406030204" pitchFamily="18" charset="0"/>
                                                </a:rPr>
                                                <m:t>𝐷</m:t>
                                              </m:r>
                                            </m:sub>
                                          </m:sSub>
                                        </m:num>
                                        <m:den>
                                          <m:r>
                                            <a:rPr lang="en-US" b="0" i="1" smtClean="0">
                                              <a:latin typeface="Cambria Math" panose="02040503050406030204" pitchFamily="18" charset="0"/>
                                            </a:rPr>
                                            <m:t>282,000</m:t>
                                          </m:r>
                                        </m:den>
                                      </m:f>
                                    </m:e>
                                  </m:d>
                                </m:e>
                                <m:sup>
                                  <m:r>
                                    <a:rPr lang="en-US" b="0" i="1" smtClean="0">
                                      <a:latin typeface="Cambria Math" panose="02040503050406030204" pitchFamily="18" charset="0"/>
                                    </a:rPr>
                                    <m:t>5/8</m:t>
                                  </m:r>
                                </m:sup>
                              </m:sSup>
                            </m:e>
                          </m:d>
                        </m:e>
                        <m:sup>
                          <m:r>
                            <a:rPr lang="en-US" b="0" i="1" smtClean="0">
                              <a:latin typeface="Cambria Math" panose="02040503050406030204" pitchFamily="18" charset="0"/>
                            </a:rPr>
                            <m:t>4/5</m:t>
                          </m:r>
                        </m:sup>
                      </m:sSup>
                    </m:oMath>
                  </m:oMathPara>
                </a14:m>
                <a:endParaRPr lang="en-US" dirty="0"/>
              </a:p>
            </p:txBody>
          </p:sp>
        </mc:Choice>
        <mc:Fallback xmlns="">
          <p:sp>
            <p:nvSpPr>
              <p:cNvPr id="36" name="TextBox 35">
                <a:extLst>
                  <a:ext uri="{FF2B5EF4-FFF2-40B4-BE49-F238E27FC236}">
                    <a16:creationId xmlns:a16="http://schemas.microsoft.com/office/drawing/2014/main" id="{FB47ED31-FD2B-43B4-A6BA-4F6855D43450}"/>
                  </a:ext>
                </a:extLst>
              </p:cNvPr>
              <p:cNvSpPr txBox="1">
                <a:spLocks noRot="1" noChangeAspect="1" noMove="1" noResize="1" noEditPoints="1" noAdjustHandles="1" noChangeArrowheads="1" noChangeShapeType="1" noTextEdit="1"/>
              </p:cNvSpPr>
              <p:nvPr/>
            </p:nvSpPr>
            <p:spPr>
              <a:xfrm>
                <a:off x="3465816" y="4921838"/>
                <a:ext cx="5433089" cy="1012008"/>
              </a:xfrm>
              <a:prstGeom prst="rect">
                <a:avLst/>
              </a:prstGeom>
              <a:blipFill>
                <a:blip r:embed="rId11"/>
                <a:stretch>
                  <a:fillRect/>
                </a:stretch>
              </a:blipFill>
              <a:effectLst>
                <a:outerShdw blurRad="63500" sx="102000" sy="102000" algn="ctr" rotWithShape="0">
                  <a:prstClr val="black">
                    <a:alpha val="40000"/>
                  </a:prstClr>
                </a:outerShdw>
              </a:effectLst>
            </p:spPr>
            <p:txBody>
              <a:bodyPr/>
              <a:lstStyle/>
              <a:p>
                <a:r>
                  <a:rPr lang="en-US">
                    <a:noFill/>
                  </a:rPr>
                  <a:t> </a:t>
                </a:r>
              </a:p>
            </p:txBody>
          </p:sp>
        </mc:Fallback>
      </mc:AlternateContent>
      <p:sp>
        <p:nvSpPr>
          <p:cNvPr id="19" name="TextBox 18">
            <a:extLst>
              <a:ext uri="{FF2B5EF4-FFF2-40B4-BE49-F238E27FC236}">
                <a16:creationId xmlns:a16="http://schemas.microsoft.com/office/drawing/2014/main" id="{A7EB70F6-608F-4C6A-88C8-286DC007AC93}"/>
              </a:ext>
            </a:extLst>
          </p:cNvPr>
          <p:cNvSpPr txBox="1"/>
          <p:nvPr/>
        </p:nvSpPr>
        <p:spPr>
          <a:xfrm>
            <a:off x="6677384" y="6479408"/>
            <a:ext cx="5514616" cy="400110"/>
          </a:xfrm>
          <a:prstGeom prst="rect">
            <a:avLst/>
          </a:prstGeom>
          <a:noFill/>
        </p:spPr>
        <p:txBody>
          <a:bodyPr wrap="square">
            <a:spAutoFit/>
          </a:bodyPr>
          <a:lstStyle/>
          <a:p>
            <a:pPr algn="l"/>
            <a:r>
              <a:rPr lang="en-US" sz="1000" b="0" i="0" dirty="0">
                <a:effectLst/>
                <a:latin typeface="Segoe UI" panose="020B0502040204020203" pitchFamily="34" charset="0"/>
              </a:rPr>
              <a:t>Please refer to Chapter-</a:t>
            </a:r>
            <a:r>
              <a:rPr lang="en-US" sz="1000" dirty="0">
                <a:latin typeface="Segoe UI" panose="020B0502040204020203" pitchFamily="34" charset="0"/>
              </a:rPr>
              <a:t>7</a:t>
            </a:r>
            <a:r>
              <a:rPr lang="en-US" sz="1000" b="0" i="0" dirty="0">
                <a:effectLst/>
                <a:latin typeface="Segoe UI" panose="020B0502040204020203" pitchFamily="34" charset="0"/>
              </a:rPr>
              <a:t> of Fundamentals of Heat and Mass Transfer by </a:t>
            </a:r>
            <a:r>
              <a:rPr lang="en-US" sz="1000" b="0" i="0" dirty="0" err="1">
                <a:effectLst/>
                <a:latin typeface="Segoe UI" panose="020B0502040204020203" pitchFamily="34" charset="0"/>
              </a:rPr>
              <a:t>Incropera</a:t>
            </a:r>
            <a:r>
              <a:rPr lang="en-US" sz="1000" b="0" i="0" dirty="0">
                <a:effectLst/>
                <a:latin typeface="Segoe UI" panose="020B0502040204020203" pitchFamily="34" charset="0"/>
              </a:rPr>
              <a:t>, DeWitt, Bergmann and Levine for a details regarding the constants used in these correlations</a:t>
            </a:r>
          </a:p>
        </p:txBody>
      </p:sp>
    </p:spTree>
    <p:extLst>
      <p:ext uri="{BB962C8B-B14F-4D97-AF65-F5344CB8AC3E}">
        <p14:creationId xmlns:p14="http://schemas.microsoft.com/office/powerpoint/2010/main" val="194629242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63BEE7B-DB8F-4F72-AFAE-1B1B8B4D868B}"/>
              </a:ext>
            </a:extLst>
          </p:cNvPr>
          <p:cNvSpPr>
            <a:spLocks noGrp="1"/>
          </p:cNvSpPr>
          <p:nvPr>
            <p:ph type="sldNum" sz="quarter" idx="11"/>
          </p:nvPr>
        </p:nvSpPr>
        <p:spPr/>
        <p:txBody>
          <a:bodyPr/>
          <a:lstStyle/>
          <a:p>
            <a:fld id="{F0D23093-2AB0-F74C-B865-1A12A15B650E}" type="slidenum">
              <a:rPr lang="en-US" smtClean="0"/>
              <a:pPr/>
              <a:t>7</a:t>
            </a:fld>
            <a:endParaRPr lang="en-US"/>
          </a:p>
        </p:txBody>
      </p:sp>
      <p:sp>
        <p:nvSpPr>
          <p:cNvPr id="3" name="Title 2">
            <a:extLst>
              <a:ext uri="{FF2B5EF4-FFF2-40B4-BE49-F238E27FC236}">
                <a16:creationId xmlns:a16="http://schemas.microsoft.com/office/drawing/2014/main" id="{8DAE5331-58D9-4768-9DF1-00B5E57786AB}"/>
              </a:ext>
            </a:extLst>
          </p:cNvPr>
          <p:cNvSpPr>
            <a:spLocks noGrp="1"/>
          </p:cNvSpPr>
          <p:nvPr>
            <p:ph type="title"/>
          </p:nvPr>
        </p:nvSpPr>
        <p:spPr/>
        <p:txBody>
          <a:bodyPr/>
          <a:lstStyle/>
          <a:p>
            <a:r>
              <a:rPr lang="en-US"/>
              <a:t>Flow across a Tube Bank</a:t>
            </a:r>
          </a:p>
        </p:txBody>
      </p:sp>
      <p:sp>
        <p:nvSpPr>
          <p:cNvPr id="4" name="Text Placeholder 3">
            <a:extLst>
              <a:ext uri="{FF2B5EF4-FFF2-40B4-BE49-F238E27FC236}">
                <a16:creationId xmlns:a16="http://schemas.microsoft.com/office/drawing/2014/main" id="{0DE73145-1607-41E5-9E4B-47560DAFEB4A}"/>
              </a:ext>
            </a:extLst>
          </p:cNvPr>
          <p:cNvSpPr>
            <a:spLocks noGrp="1"/>
          </p:cNvSpPr>
          <p:nvPr>
            <p:ph type="body" sz="quarter" idx="13"/>
          </p:nvPr>
        </p:nvSpPr>
        <p:spPr>
          <a:xfrm>
            <a:off x="609599" y="762000"/>
            <a:ext cx="6324601" cy="5257800"/>
          </a:xfrm>
        </p:spPr>
        <p:txBody>
          <a:bodyPr>
            <a:normAutofit/>
          </a:bodyPr>
          <a:lstStyle/>
          <a:p>
            <a:r>
              <a:rPr lang="en-US" sz="1800" dirty="0"/>
              <a:t>Tube bank is a set or collection of tubes carrying a hot/cold fluid. These are commonly seen in devices such as heat exchangers where a second hot/cold fluid is passed over the tube bank to add/remove heat from the fluid inside the tubes. </a:t>
            </a:r>
          </a:p>
          <a:p>
            <a:r>
              <a:rPr lang="en-US" sz="1800" dirty="0"/>
              <a:t>The heat transfer to/from the tube bank is significantly impacted by the arrangement of the tube rows of the bank, which can take two major forms:</a:t>
            </a:r>
          </a:p>
          <a:p>
            <a:pPr lvl="1">
              <a:spcBef>
                <a:spcPts val="300"/>
              </a:spcBef>
            </a:pPr>
            <a:r>
              <a:rPr lang="en-US" sz="1600" dirty="0"/>
              <a:t>Aligned </a:t>
            </a:r>
          </a:p>
          <a:p>
            <a:pPr lvl="1">
              <a:spcBef>
                <a:spcPts val="300"/>
              </a:spcBef>
            </a:pPr>
            <a:r>
              <a:rPr lang="en-US" sz="1600" dirty="0"/>
              <a:t>Staggered</a:t>
            </a:r>
          </a:p>
          <a:p>
            <a:r>
              <a:rPr lang="en-US" sz="1800" dirty="0"/>
              <a:t>If multiple such rows are arranged such that the successive rows are only longitudinally displaced from the previous row, such a setup is called an </a:t>
            </a:r>
            <a:r>
              <a:rPr lang="en-US" sz="1800" dirty="0">
                <a:solidFill>
                  <a:schemeClr val="accent5"/>
                </a:solidFill>
              </a:rPr>
              <a:t>aligned </a:t>
            </a:r>
            <a:r>
              <a:rPr lang="en-US" sz="1800" dirty="0"/>
              <a:t>arrangement</a:t>
            </a:r>
          </a:p>
        </p:txBody>
      </p:sp>
      <p:sp>
        <p:nvSpPr>
          <p:cNvPr id="8" name="TextBox 7">
            <a:extLst>
              <a:ext uri="{FF2B5EF4-FFF2-40B4-BE49-F238E27FC236}">
                <a16:creationId xmlns:a16="http://schemas.microsoft.com/office/drawing/2014/main" id="{D1D6C58F-1A21-43B9-B920-F9C7F6036E96}"/>
              </a:ext>
            </a:extLst>
          </p:cNvPr>
          <p:cNvSpPr txBox="1"/>
          <p:nvPr/>
        </p:nvSpPr>
        <p:spPr>
          <a:xfrm>
            <a:off x="6685175" y="3266789"/>
            <a:ext cx="5486400" cy="1066800"/>
          </a:xfrm>
          <a:prstGeom prst="rect">
            <a:avLst/>
          </a:prstGeom>
        </p:spPr>
        <p:txBody>
          <a:bodyPr vert="horz" lIns="91440" tIns="45720" rIns="91440" bIns="45720" rtlCol="0">
            <a:normAutofit/>
          </a:bodyPr>
          <a:lstStyle>
            <a:lvl1pPr marL="228600" marR="0" indent="-228600" fontAlgn="auto">
              <a:lnSpc>
                <a:spcPct val="90000"/>
              </a:lnSpc>
              <a:spcBef>
                <a:spcPts val="1000"/>
              </a:spcBef>
              <a:spcAft>
                <a:spcPts val="0"/>
              </a:spcAft>
              <a:buClrTx/>
              <a:buSzTx/>
              <a:buFont typeface="Arial" panose="020B0604020202020204" pitchFamily="34" charset="0"/>
              <a:buChar char="•"/>
              <a:tabLst/>
              <a:defRPr b="0" i="0" baseline="0">
                <a:latin typeface="Calibri" panose="020F0502020204030204" pitchFamily="34" charset="0"/>
                <a:cs typeface="Calibri" panose="020F0502020204030204" pitchFamily="34" charset="0"/>
              </a:defRPr>
            </a:lvl1pPr>
            <a:lvl2pPr marL="461963" marR="0" lvl="1" indent="-231775" fontAlgn="auto">
              <a:lnSpc>
                <a:spcPct val="90000"/>
              </a:lnSpc>
              <a:spcBef>
                <a:spcPts val="500"/>
              </a:spcBef>
              <a:spcAft>
                <a:spcPts val="0"/>
              </a:spcAft>
              <a:buClrTx/>
              <a:buSzTx/>
              <a:buFont typeface="Calibri" panose="020F0502020204030204" pitchFamily="34" charset="0"/>
              <a:buChar char="‐"/>
              <a:tabLst/>
              <a:defRPr sz="1400" b="0" i="0" baseline="0">
                <a:latin typeface="Calibri" panose="020F0502020204030204" pitchFamily="34" charset="0"/>
                <a:cs typeface="Calibri" panose="020F0502020204030204" pitchFamily="34" charset="0"/>
              </a:defRPr>
            </a:lvl2pPr>
            <a:lvl3pPr marL="746125" marR="0" indent="-288925" fontAlgn="auto">
              <a:lnSpc>
                <a:spcPct val="90000"/>
              </a:lnSpc>
              <a:spcBef>
                <a:spcPts val="500"/>
              </a:spcBef>
              <a:spcAft>
                <a:spcPts val="0"/>
              </a:spcAft>
              <a:buClrTx/>
              <a:buSzTx/>
              <a:buFont typeface="Arial" panose="020B0604020202020204" pitchFamily="34" charset="0"/>
              <a:buChar char="•"/>
              <a:tabLst/>
              <a:defRPr sz="1600" baseline="0">
                <a:latin typeface="Calibri" panose="020F0502020204030204" pitchFamily="34" charset="0"/>
                <a:cs typeface="Calibri" panose="020F0502020204030204" pitchFamily="34" charset="0"/>
              </a:defRPr>
            </a:lvl3pPr>
            <a:lvl4pPr marL="969963" marR="0" indent="-223838" fontAlgn="auto">
              <a:lnSpc>
                <a:spcPct val="90000"/>
              </a:lnSpc>
              <a:spcBef>
                <a:spcPts val="500"/>
              </a:spcBef>
              <a:spcAft>
                <a:spcPts val="0"/>
              </a:spcAft>
              <a:buClrTx/>
              <a:buSzTx/>
              <a:buFont typeface="Wingdings" panose="05000000000000000000" pitchFamily="2" charset="2"/>
              <a:buChar char="§"/>
              <a:tabLst/>
              <a:defRPr sz="1400" baseline="0">
                <a:latin typeface="Calibri" panose="020F0502020204030204" pitchFamily="34" charset="0"/>
                <a:cs typeface="Calibri" panose="020F0502020204030204" pitchFamily="34" charset="0"/>
              </a:defRPr>
            </a:lvl4pPr>
            <a:lvl5pPr marL="1203325" marR="0" indent="-233363" fontAlgn="auto">
              <a:lnSpc>
                <a:spcPct val="90000"/>
              </a:lnSpc>
              <a:spcBef>
                <a:spcPts val="500"/>
              </a:spcBef>
              <a:spcAft>
                <a:spcPts val="0"/>
              </a:spcAft>
              <a:buClrTx/>
              <a:buSzTx/>
              <a:buFont typeface="Courier New" panose="02070309020205020404" pitchFamily="49" charset="0"/>
              <a:buChar char="o"/>
              <a:tabLst/>
              <a:defRPr sz="1200" baseline="0">
                <a:latin typeface="Calibri" panose="020F0502020204030204" pitchFamily="34" charset="0"/>
                <a:cs typeface="Calibri" panose="020F0502020204030204" pitchFamily="34" charset="0"/>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t>If the successive rows are displaced both longitudinally and transversely, relative to the previous row, such a setup is called a </a:t>
            </a:r>
            <a:r>
              <a:rPr lang="en-US">
                <a:solidFill>
                  <a:schemeClr val="accent5"/>
                </a:solidFill>
              </a:rPr>
              <a:t>staggered</a:t>
            </a:r>
            <a:r>
              <a:rPr lang="en-US"/>
              <a:t> setup</a:t>
            </a:r>
          </a:p>
        </p:txBody>
      </p:sp>
      <p:pic>
        <p:nvPicPr>
          <p:cNvPr id="6" name="Picture 5">
            <a:extLst>
              <a:ext uri="{FF2B5EF4-FFF2-40B4-BE49-F238E27FC236}">
                <a16:creationId xmlns:a16="http://schemas.microsoft.com/office/drawing/2014/main" id="{CED3291F-4A6C-4A07-A2D3-1CFA0CC38F75}"/>
              </a:ext>
            </a:extLst>
          </p:cNvPr>
          <p:cNvPicPr>
            <a:picLocks noChangeAspect="1"/>
          </p:cNvPicPr>
          <p:nvPr/>
        </p:nvPicPr>
        <p:blipFill>
          <a:blip r:embed="rId3"/>
          <a:stretch>
            <a:fillRect/>
          </a:stretch>
        </p:blipFill>
        <p:spPr>
          <a:xfrm>
            <a:off x="6934200" y="194982"/>
            <a:ext cx="3657598" cy="3041336"/>
          </a:xfrm>
          <a:prstGeom prst="rect">
            <a:avLst/>
          </a:prstGeom>
        </p:spPr>
      </p:pic>
      <p:pic>
        <p:nvPicPr>
          <p:cNvPr id="12" name="Picture 11">
            <a:extLst>
              <a:ext uri="{FF2B5EF4-FFF2-40B4-BE49-F238E27FC236}">
                <a16:creationId xmlns:a16="http://schemas.microsoft.com/office/drawing/2014/main" id="{1E4A972D-EF73-42D7-8366-F1A8B4977D26}"/>
              </a:ext>
            </a:extLst>
          </p:cNvPr>
          <p:cNvPicPr>
            <a:picLocks noChangeAspect="1"/>
          </p:cNvPicPr>
          <p:nvPr/>
        </p:nvPicPr>
        <p:blipFill>
          <a:blip r:embed="rId4"/>
          <a:stretch>
            <a:fillRect/>
          </a:stretch>
        </p:blipFill>
        <p:spPr>
          <a:xfrm>
            <a:off x="1917700" y="4076291"/>
            <a:ext cx="2827580" cy="2021756"/>
          </a:xfrm>
          <a:prstGeom prst="rect">
            <a:avLst/>
          </a:prstGeom>
        </p:spPr>
      </p:pic>
      <p:pic>
        <p:nvPicPr>
          <p:cNvPr id="14" name="Picture 13">
            <a:extLst>
              <a:ext uri="{FF2B5EF4-FFF2-40B4-BE49-F238E27FC236}">
                <a16:creationId xmlns:a16="http://schemas.microsoft.com/office/drawing/2014/main" id="{5DA999A0-A96D-4BA1-B296-1876584C795E}"/>
              </a:ext>
            </a:extLst>
          </p:cNvPr>
          <p:cNvPicPr>
            <a:picLocks noChangeAspect="1"/>
          </p:cNvPicPr>
          <p:nvPr/>
        </p:nvPicPr>
        <p:blipFill>
          <a:blip r:embed="rId5"/>
          <a:stretch>
            <a:fillRect/>
          </a:stretch>
        </p:blipFill>
        <p:spPr>
          <a:xfrm>
            <a:off x="7607752" y="4076291"/>
            <a:ext cx="2532686" cy="2021756"/>
          </a:xfrm>
          <a:prstGeom prst="rect">
            <a:avLst/>
          </a:prstGeom>
        </p:spPr>
      </p:pic>
    </p:spTree>
    <p:extLst>
      <p:ext uri="{BB962C8B-B14F-4D97-AF65-F5344CB8AC3E}">
        <p14:creationId xmlns:p14="http://schemas.microsoft.com/office/powerpoint/2010/main" val="328959353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63BEE7B-DB8F-4F72-AFAE-1B1B8B4D868B}"/>
              </a:ext>
            </a:extLst>
          </p:cNvPr>
          <p:cNvSpPr>
            <a:spLocks noGrp="1"/>
          </p:cNvSpPr>
          <p:nvPr>
            <p:ph type="sldNum" sz="quarter" idx="11"/>
          </p:nvPr>
        </p:nvSpPr>
        <p:spPr/>
        <p:txBody>
          <a:bodyPr/>
          <a:lstStyle/>
          <a:p>
            <a:fld id="{F0D23093-2AB0-F74C-B865-1A12A15B650E}" type="slidenum">
              <a:rPr lang="en-US" smtClean="0"/>
              <a:pPr/>
              <a:t>8</a:t>
            </a:fld>
            <a:endParaRPr lang="en-US"/>
          </a:p>
        </p:txBody>
      </p:sp>
      <p:sp>
        <p:nvSpPr>
          <p:cNvPr id="3" name="Title 2">
            <a:extLst>
              <a:ext uri="{FF2B5EF4-FFF2-40B4-BE49-F238E27FC236}">
                <a16:creationId xmlns:a16="http://schemas.microsoft.com/office/drawing/2014/main" id="{8DAE5331-58D9-4768-9DF1-00B5E57786AB}"/>
              </a:ext>
            </a:extLst>
          </p:cNvPr>
          <p:cNvSpPr>
            <a:spLocks noGrp="1"/>
          </p:cNvSpPr>
          <p:nvPr>
            <p:ph type="title"/>
          </p:nvPr>
        </p:nvSpPr>
        <p:spPr/>
        <p:txBody>
          <a:bodyPr/>
          <a:lstStyle/>
          <a:p>
            <a:r>
              <a:rPr lang="en-US"/>
              <a:t>Flow across a Tube Bank</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0DE73145-1607-41E5-9E4B-47560DAFEB4A}"/>
                  </a:ext>
                </a:extLst>
              </p:cNvPr>
              <p:cNvSpPr>
                <a:spLocks noGrp="1"/>
              </p:cNvSpPr>
              <p:nvPr>
                <p:ph type="body" sz="quarter" idx="13"/>
              </p:nvPr>
            </p:nvSpPr>
            <p:spPr>
              <a:xfrm>
                <a:off x="609599" y="762000"/>
                <a:ext cx="10058401" cy="4160982"/>
              </a:xfrm>
            </p:spPr>
            <p:txBody>
              <a:bodyPr>
                <a:normAutofit/>
              </a:bodyPr>
              <a:lstStyle/>
              <a:p>
                <a:r>
                  <a:rPr lang="en-US" sz="1800" dirty="0"/>
                  <a:t>In both the arrangements, the flow around the first row of tubes is equivalent to that of a crossflow over a singular cylinder, which we saw earlier. </a:t>
                </a:r>
              </a:p>
              <a:p>
                <a:pPr lvl="1"/>
                <a:r>
                  <a:rPr lang="en-US" sz="1600" dirty="0"/>
                  <a:t>If the cylinders are closer, the presence of the neighboring cylinders affects the separation pattern and therefore the heat transfer levels. </a:t>
                </a:r>
              </a:p>
              <a:p>
                <a:r>
                  <a:rPr lang="en-US" sz="1800" dirty="0"/>
                  <a:t>In the aligned arrangement, the successive tube rows are in the turbulent wake of the previous row. Due to the turbulent nature of the fluid, for a specific range of the longitudinal distance, </a:t>
                </a:r>
                <a14:m>
                  <m:oMath xmlns:m="http://schemas.openxmlformats.org/officeDocument/2006/math">
                    <m:sSub>
                      <m:sSubPr>
                        <m:ctrlPr>
                          <a:rPr lang="en-US" sz="1800" i="1" dirty="0" smtClean="0">
                            <a:latin typeface="Cambria Math" panose="02040503050406030204" pitchFamily="18" charset="0"/>
                          </a:rPr>
                        </m:ctrlPr>
                      </m:sSubPr>
                      <m:e>
                        <m:r>
                          <a:rPr lang="en-US" sz="1800" i="1" dirty="0" smtClean="0">
                            <a:latin typeface="Cambria Math" panose="02040503050406030204" pitchFamily="18" charset="0"/>
                          </a:rPr>
                          <m:t>𝑆</m:t>
                        </m:r>
                      </m:e>
                      <m:sub>
                        <m:r>
                          <a:rPr lang="en-US" sz="1800" i="1" dirty="0" smtClean="0">
                            <a:latin typeface="Cambria Math" panose="02040503050406030204" pitchFamily="18" charset="0"/>
                          </a:rPr>
                          <m:t>𝐿</m:t>
                        </m:r>
                      </m:sub>
                    </m:sSub>
                  </m:oMath>
                </a14:m>
                <a:r>
                  <a:rPr lang="en-US" sz="1800" dirty="0"/>
                  <a:t>, the downstream tube rows exhibit higher convection coefficients. </a:t>
                </a:r>
              </a:p>
              <a:p>
                <a:r>
                  <a:rPr lang="en-US" sz="1800" dirty="0"/>
                  <a:t>This convection coefficient increases till about the 5</a:t>
                </a:r>
                <a:r>
                  <a:rPr lang="en-US" sz="1800" baseline="30000" dirty="0"/>
                  <a:t>th</a:t>
                </a:r>
                <a:r>
                  <a:rPr lang="en-US" sz="1800" dirty="0"/>
                  <a:t> tube row beyond which it remains relatively constant.</a:t>
                </a:r>
              </a:p>
              <a:p>
                <a:r>
                  <a:rPr lang="en-US" sz="1800" dirty="0"/>
                  <a:t>For values of </a:t>
                </a:r>
                <a14:m>
                  <m:oMath xmlns:m="http://schemas.openxmlformats.org/officeDocument/2006/math">
                    <m:f>
                      <m:fPr>
                        <m:type m:val="lin"/>
                        <m:ctrlPr>
                          <a:rPr lang="en-US" sz="1800" i="1" dirty="0" smtClean="0">
                            <a:latin typeface="Cambria Math" panose="02040503050406030204" pitchFamily="18" charset="0"/>
                          </a:rPr>
                        </m:ctrlPr>
                      </m:fPr>
                      <m:num>
                        <m:sSub>
                          <m:sSubPr>
                            <m:ctrlPr>
                              <a:rPr lang="en-US" sz="1800" i="1" dirty="0">
                                <a:latin typeface="Cambria Math" panose="02040503050406030204" pitchFamily="18" charset="0"/>
                              </a:rPr>
                            </m:ctrlPr>
                          </m:sSubPr>
                          <m:e>
                            <m:r>
                              <a:rPr lang="en-US" sz="1800" i="1" dirty="0">
                                <a:latin typeface="Cambria Math" panose="02040503050406030204" pitchFamily="18" charset="0"/>
                              </a:rPr>
                              <m:t>𝑆</m:t>
                            </m:r>
                          </m:e>
                          <m:sub>
                            <m:r>
                              <a:rPr lang="en-US" sz="1800" i="1" dirty="0">
                                <a:latin typeface="Cambria Math" panose="02040503050406030204" pitchFamily="18" charset="0"/>
                              </a:rPr>
                              <m:t>𝑇</m:t>
                            </m:r>
                          </m:sub>
                        </m:sSub>
                      </m:num>
                      <m:den>
                        <m:sSub>
                          <m:sSubPr>
                            <m:ctrlPr>
                              <a:rPr lang="en-US" sz="1800" i="1" dirty="0">
                                <a:latin typeface="Cambria Math" panose="02040503050406030204" pitchFamily="18" charset="0"/>
                              </a:rPr>
                            </m:ctrlPr>
                          </m:sSubPr>
                          <m:e>
                            <m:r>
                              <a:rPr lang="en-US" sz="1800" i="1" dirty="0">
                                <a:latin typeface="Cambria Math" panose="02040503050406030204" pitchFamily="18" charset="0"/>
                              </a:rPr>
                              <m:t>𝑆</m:t>
                            </m:r>
                          </m:e>
                          <m:sub>
                            <m:r>
                              <a:rPr lang="en-US" sz="1800" i="1" dirty="0">
                                <a:latin typeface="Cambria Math" panose="02040503050406030204" pitchFamily="18" charset="0"/>
                              </a:rPr>
                              <m:t>𝐿</m:t>
                            </m:r>
                          </m:sub>
                        </m:sSub>
                      </m:den>
                    </m:f>
                    <m:r>
                      <a:rPr lang="en-US" sz="1800" i="1" dirty="0" smtClean="0">
                        <a:latin typeface="Cambria Math" panose="02040503050406030204" pitchFamily="18" charset="0"/>
                      </a:rPr>
                      <m:t>&lt; 0.7</m:t>
                    </m:r>
                  </m:oMath>
                </a14:m>
                <a:r>
                  <a:rPr lang="en-US" sz="1800" dirty="0"/>
                  <a:t>, the downstream rows are shielded from the flow by the upstream rows and as a consequence, the heat transfer levels are dramatically reduced.  </a:t>
                </a:r>
              </a:p>
              <a:p>
                <a:r>
                  <a:rPr lang="en-US" sz="1800" dirty="0"/>
                  <a:t>This issue is not as pronounced in the staggered arrangement and therefore, the downstream tube rows exhibit enhanced levels of heat transfer.</a:t>
                </a:r>
              </a:p>
            </p:txBody>
          </p:sp>
        </mc:Choice>
        <mc:Fallback xmlns="">
          <p:sp>
            <p:nvSpPr>
              <p:cNvPr id="4" name="Text Placeholder 3">
                <a:extLst>
                  <a:ext uri="{FF2B5EF4-FFF2-40B4-BE49-F238E27FC236}">
                    <a16:creationId xmlns:a16="http://schemas.microsoft.com/office/drawing/2014/main" id="{0DE73145-1607-41E5-9E4B-47560DAFEB4A}"/>
                  </a:ext>
                </a:extLst>
              </p:cNvPr>
              <p:cNvSpPr>
                <a:spLocks noGrp="1" noRot="1" noChangeAspect="1" noMove="1" noResize="1" noEditPoints="1" noAdjustHandles="1" noChangeArrowheads="1" noChangeShapeType="1" noTextEdit="1"/>
              </p:cNvSpPr>
              <p:nvPr>
                <p:ph type="body" sz="quarter" idx="13"/>
              </p:nvPr>
            </p:nvSpPr>
            <p:spPr>
              <a:xfrm>
                <a:off x="609599" y="762000"/>
                <a:ext cx="10058401" cy="4160982"/>
              </a:xfrm>
              <a:blipFill>
                <a:blip r:embed="rId3"/>
                <a:stretch>
                  <a:fillRect l="-364" t="-1318" r="-545"/>
                </a:stretch>
              </a:blipFill>
            </p:spPr>
            <p:txBody>
              <a:bodyPr/>
              <a:lstStyle/>
              <a:p>
                <a:r>
                  <a:rPr lang="en-US">
                    <a:noFill/>
                  </a:rPr>
                  <a:t> </a:t>
                </a:r>
              </a:p>
            </p:txBody>
          </p:sp>
        </mc:Fallback>
      </mc:AlternateContent>
    </p:spTree>
    <p:extLst>
      <p:ext uri="{BB962C8B-B14F-4D97-AF65-F5344CB8AC3E}">
        <p14:creationId xmlns:p14="http://schemas.microsoft.com/office/powerpoint/2010/main" val="9396925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0DE73145-1607-41E5-9E4B-47560DAFEB4A}"/>
                  </a:ext>
                </a:extLst>
              </p:cNvPr>
              <p:cNvSpPr>
                <a:spLocks noGrp="1"/>
              </p:cNvSpPr>
              <p:nvPr>
                <p:ph type="body" sz="quarter" idx="13"/>
              </p:nvPr>
            </p:nvSpPr>
            <p:spPr>
              <a:xfrm>
                <a:off x="609599" y="762000"/>
                <a:ext cx="11125201" cy="5257800"/>
              </a:xfrm>
            </p:spPr>
            <p:txBody>
              <a:bodyPr>
                <a:normAutofit/>
              </a:bodyPr>
              <a:lstStyle/>
              <a:p>
                <a:r>
                  <a:rPr lang="en-US" sz="1800" dirty="0"/>
                  <a:t>To determine the average heat transfer coefficient across the entire tube bundle with number of rows (</a:t>
                </a:r>
                <a14:m>
                  <m:oMath xmlns:m="http://schemas.openxmlformats.org/officeDocument/2006/math">
                    <m:sSub>
                      <m:sSubPr>
                        <m:ctrlPr>
                          <a:rPr lang="en-US" sz="1800" i="1" dirty="0" smtClean="0">
                            <a:latin typeface="Cambria Math" panose="02040503050406030204" pitchFamily="18" charset="0"/>
                          </a:rPr>
                        </m:ctrlPr>
                      </m:sSubPr>
                      <m:e>
                        <m:r>
                          <a:rPr lang="en-US" sz="1800" i="1" dirty="0" smtClean="0">
                            <a:latin typeface="Cambria Math" panose="02040503050406030204" pitchFamily="18" charset="0"/>
                          </a:rPr>
                          <m:t>𝑁</m:t>
                        </m:r>
                      </m:e>
                      <m:sub>
                        <m:r>
                          <a:rPr lang="en-US" sz="1800" i="1" dirty="0" smtClean="0">
                            <a:latin typeface="Cambria Math" panose="02040503050406030204" pitchFamily="18" charset="0"/>
                          </a:rPr>
                          <m:t>𝐿</m:t>
                        </m:r>
                      </m:sub>
                    </m:sSub>
                    <m:r>
                      <a:rPr lang="en-US" sz="1800" i="1" dirty="0" smtClean="0">
                        <a:latin typeface="Cambria Math" panose="02040503050406030204" pitchFamily="18" charset="0"/>
                      </a:rPr>
                      <m:t>≥10</m:t>
                    </m:r>
                  </m:oMath>
                </a14:m>
                <a:r>
                  <a:rPr lang="en-US" sz="1800" dirty="0"/>
                  <a:t>), </a:t>
                </a:r>
                <a:r>
                  <a:rPr lang="en-US" sz="1800" dirty="0" err="1"/>
                  <a:t>Grimison</a:t>
                </a:r>
                <a:r>
                  <a:rPr lang="en-US" sz="1800" dirty="0"/>
                  <a:t> proposed the following correlation based on film temperature:</a:t>
                </a:r>
              </a:p>
              <a:p>
                <a:endParaRPr lang="en-US" sz="1800" dirty="0"/>
              </a:p>
              <a:p>
                <a:endParaRPr lang="en-US" sz="1800" dirty="0"/>
              </a:p>
              <a:p>
                <a:endParaRPr lang="en-US" sz="1800" dirty="0"/>
              </a:p>
              <a:p>
                <a:r>
                  <a:rPr lang="en-US" sz="1800" dirty="0"/>
                  <a:t>Here,                              , and </a:t>
                </a:r>
                <a14:m>
                  <m:oMath xmlns:m="http://schemas.openxmlformats.org/officeDocument/2006/math">
                    <m:sSub>
                      <m:sSubPr>
                        <m:ctrlPr>
                          <a:rPr lang="en-US" sz="1800" i="1">
                            <a:latin typeface="Cambria Math" panose="02040503050406030204" pitchFamily="18" charset="0"/>
                          </a:rPr>
                        </m:ctrlPr>
                      </m:sSubPr>
                      <m:e>
                        <m:r>
                          <a:rPr lang="en-US" sz="1800">
                            <a:latin typeface="Cambria Math" panose="02040503050406030204" pitchFamily="18" charset="0"/>
                          </a:rPr>
                          <m:t>𝐶</m:t>
                        </m:r>
                      </m:e>
                      <m:sub>
                        <m:r>
                          <a:rPr lang="en-US" sz="1800" i="1">
                            <a:latin typeface="Cambria Math" panose="02040503050406030204" pitchFamily="18" charset="0"/>
                          </a:rPr>
                          <m:t>1</m:t>
                        </m:r>
                      </m:sub>
                    </m:sSub>
                  </m:oMath>
                </a14:m>
                <a:r>
                  <a:rPr lang="en-US" sz="1800" dirty="0"/>
                  <a:t>and </a:t>
                </a:r>
                <a14:m>
                  <m:oMath xmlns:m="http://schemas.openxmlformats.org/officeDocument/2006/math">
                    <m:r>
                      <a:rPr lang="en-US" sz="1800" i="1" dirty="0" smtClean="0">
                        <a:latin typeface="Cambria Math" panose="02040503050406030204" pitchFamily="18" charset="0"/>
                      </a:rPr>
                      <m:t>𝑚</m:t>
                    </m:r>
                  </m:oMath>
                </a14:m>
                <a:r>
                  <a:rPr lang="en-US" sz="1800" dirty="0"/>
                  <a:t> are dependent on the ratio of </a:t>
                </a:r>
                <a14:m>
                  <m:oMath xmlns:m="http://schemas.openxmlformats.org/officeDocument/2006/math">
                    <m:f>
                      <m:fPr>
                        <m:ctrlPr>
                          <a:rPr lang="en-US" sz="1800" i="1" dirty="0" smtClean="0">
                            <a:latin typeface="Cambria Math" panose="02040503050406030204" pitchFamily="18" charset="0"/>
                          </a:rPr>
                        </m:ctrlPr>
                      </m:fPr>
                      <m:num>
                        <m:sSub>
                          <m:sSubPr>
                            <m:ctrlPr>
                              <a:rPr lang="en-US" sz="1800" i="1" dirty="0" smtClean="0">
                                <a:latin typeface="Cambria Math" panose="02040503050406030204" pitchFamily="18" charset="0"/>
                              </a:rPr>
                            </m:ctrlPr>
                          </m:sSubPr>
                          <m:e>
                            <m:r>
                              <a:rPr lang="en-US" sz="1800" i="1" dirty="0" smtClean="0">
                                <a:latin typeface="Cambria Math" panose="02040503050406030204" pitchFamily="18" charset="0"/>
                              </a:rPr>
                              <m:t>𝑆</m:t>
                            </m:r>
                          </m:e>
                          <m:sub>
                            <m:r>
                              <a:rPr lang="en-US" sz="1800" i="1" dirty="0" smtClean="0">
                                <a:latin typeface="Cambria Math" panose="02040503050406030204" pitchFamily="18" charset="0"/>
                              </a:rPr>
                              <m:t>𝐿</m:t>
                            </m:r>
                          </m:sub>
                        </m:sSub>
                      </m:num>
                      <m:den>
                        <m:r>
                          <a:rPr lang="en-US" sz="1800" i="1" dirty="0" smtClean="0">
                            <a:latin typeface="Cambria Math" panose="02040503050406030204" pitchFamily="18" charset="0"/>
                          </a:rPr>
                          <m:t>𝐷</m:t>
                        </m:r>
                      </m:den>
                    </m:f>
                  </m:oMath>
                </a14:m>
                <a:r>
                  <a:rPr lang="en-US" sz="1800" dirty="0"/>
                  <a:t>, </a:t>
                </a:r>
                <a14:m>
                  <m:oMath xmlns:m="http://schemas.openxmlformats.org/officeDocument/2006/math">
                    <m:f>
                      <m:fPr>
                        <m:ctrlPr>
                          <a:rPr lang="en-US" sz="1800" i="1" dirty="0" smtClean="0">
                            <a:latin typeface="Cambria Math" panose="02040503050406030204" pitchFamily="18" charset="0"/>
                          </a:rPr>
                        </m:ctrlPr>
                      </m:fPr>
                      <m:num>
                        <m:sSub>
                          <m:sSubPr>
                            <m:ctrlPr>
                              <a:rPr lang="en-US" sz="1800" i="1" dirty="0" smtClean="0">
                                <a:latin typeface="Cambria Math" panose="02040503050406030204" pitchFamily="18" charset="0"/>
                              </a:rPr>
                            </m:ctrlPr>
                          </m:sSubPr>
                          <m:e>
                            <m:r>
                              <a:rPr lang="en-US" sz="1800" i="1" dirty="0" smtClean="0">
                                <a:latin typeface="Cambria Math" panose="02040503050406030204" pitchFamily="18" charset="0"/>
                              </a:rPr>
                              <m:t>𝑆</m:t>
                            </m:r>
                          </m:e>
                          <m:sub>
                            <m:r>
                              <a:rPr lang="en-US" sz="1800" i="1" dirty="0" smtClean="0">
                                <a:latin typeface="Cambria Math" panose="02040503050406030204" pitchFamily="18" charset="0"/>
                              </a:rPr>
                              <m:t>𝑇</m:t>
                            </m:r>
                          </m:sub>
                        </m:sSub>
                      </m:num>
                      <m:den>
                        <m:r>
                          <a:rPr lang="en-US" sz="1800" i="1" dirty="0" smtClean="0">
                            <a:latin typeface="Cambria Math" panose="02040503050406030204" pitchFamily="18" charset="0"/>
                          </a:rPr>
                          <m:t>𝐷</m:t>
                        </m:r>
                      </m:den>
                    </m:f>
                  </m:oMath>
                </a14:m>
                <a:r>
                  <a:rPr lang="en-US" sz="1800" dirty="0"/>
                  <a:t>, and the type of tube arrangement.</a:t>
                </a:r>
              </a:p>
              <a:p>
                <a:r>
                  <a:rPr lang="en-US" sz="1800" dirty="0"/>
                  <a:t>The above equation can be extended to any fluid using a factor </a:t>
                </a:r>
                <a14:m>
                  <m:oMath xmlns:m="http://schemas.openxmlformats.org/officeDocument/2006/math">
                    <m:r>
                      <a:rPr lang="en-US" sz="1800" i="1" dirty="0" smtClean="0">
                        <a:latin typeface="Cambria Math" panose="02040503050406030204" pitchFamily="18" charset="0"/>
                      </a:rPr>
                      <m:t>1.13</m:t>
                    </m:r>
                    <m:sSup>
                      <m:sSupPr>
                        <m:ctrlPr>
                          <a:rPr lang="en-US" sz="1800" b="0" i="1" dirty="0" smtClean="0">
                            <a:latin typeface="Cambria Math" panose="02040503050406030204" pitchFamily="18" charset="0"/>
                          </a:rPr>
                        </m:ctrlPr>
                      </m:sSupPr>
                      <m:e>
                        <m:r>
                          <a:rPr lang="en-US" sz="1800" b="0" i="1" dirty="0" smtClean="0">
                            <a:latin typeface="Cambria Math" panose="02040503050406030204" pitchFamily="18" charset="0"/>
                          </a:rPr>
                          <m:t>𝑃𝑟</m:t>
                        </m:r>
                      </m:e>
                      <m:sup>
                        <m:f>
                          <m:fPr>
                            <m:ctrlPr>
                              <a:rPr lang="en-US" sz="1800" b="0" i="1" dirty="0" smtClean="0">
                                <a:latin typeface="Cambria Math" panose="02040503050406030204" pitchFamily="18" charset="0"/>
                              </a:rPr>
                            </m:ctrlPr>
                          </m:fPr>
                          <m:num>
                            <m:r>
                              <a:rPr lang="en-US" sz="1800" b="0" i="1" dirty="0" smtClean="0">
                                <a:latin typeface="Cambria Math" panose="02040503050406030204" pitchFamily="18" charset="0"/>
                              </a:rPr>
                              <m:t>1</m:t>
                            </m:r>
                          </m:num>
                          <m:den>
                            <m:r>
                              <a:rPr lang="en-US" sz="1800" b="0" i="1" dirty="0" smtClean="0">
                                <a:latin typeface="Cambria Math" panose="02040503050406030204" pitchFamily="18" charset="0"/>
                              </a:rPr>
                              <m:t>3</m:t>
                            </m:r>
                          </m:den>
                        </m:f>
                      </m:sup>
                    </m:sSup>
                  </m:oMath>
                </a14:m>
                <a:endParaRPr lang="en-US" sz="1800" dirty="0"/>
              </a:p>
              <a:p>
                <a:endParaRPr lang="en-US" sz="1800" dirty="0"/>
              </a:p>
              <a:p>
                <a:endParaRPr lang="en-US" sz="1800" dirty="0"/>
              </a:p>
              <a:p>
                <a:r>
                  <a:rPr lang="en-US" sz="1800" dirty="0"/>
                  <a:t>For </a:t>
                </a:r>
                <a14:m>
                  <m:oMath xmlns:m="http://schemas.openxmlformats.org/officeDocument/2006/math">
                    <m:sSub>
                      <m:sSubPr>
                        <m:ctrlPr>
                          <a:rPr lang="en-US" sz="1800" i="1" dirty="0" smtClean="0">
                            <a:latin typeface="Cambria Math" panose="02040503050406030204" pitchFamily="18" charset="0"/>
                          </a:rPr>
                        </m:ctrlPr>
                      </m:sSubPr>
                      <m:e>
                        <m:r>
                          <a:rPr lang="en-US" sz="1800" i="1" dirty="0" smtClean="0">
                            <a:latin typeface="Cambria Math" panose="02040503050406030204" pitchFamily="18" charset="0"/>
                          </a:rPr>
                          <m:t>𝑁</m:t>
                        </m:r>
                      </m:e>
                      <m:sub>
                        <m:r>
                          <a:rPr lang="en-US" sz="1800" i="1" dirty="0" smtClean="0">
                            <a:latin typeface="Cambria Math" panose="02040503050406030204" pitchFamily="18" charset="0"/>
                          </a:rPr>
                          <m:t>𝐿</m:t>
                        </m:r>
                      </m:sub>
                    </m:sSub>
                    <m:r>
                      <a:rPr lang="en-US" sz="1800" i="1" dirty="0" smtClean="0">
                        <a:latin typeface="Cambria Math" panose="02040503050406030204" pitchFamily="18" charset="0"/>
                      </a:rPr>
                      <m:t>&lt;10</m:t>
                    </m:r>
                  </m:oMath>
                </a14:m>
                <a:r>
                  <a:rPr lang="en-US" sz="1800" dirty="0"/>
                  <a:t>, the above formula can be modified using a correlation factor</a:t>
                </a:r>
              </a:p>
              <a:p>
                <a:endParaRPr lang="en-US" sz="1800" dirty="0"/>
              </a:p>
            </p:txBody>
          </p:sp>
        </mc:Choice>
        <mc:Fallback xmlns="">
          <p:sp>
            <p:nvSpPr>
              <p:cNvPr id="4" name="Text Placeholder 3">
                <a:extLst>
                  <a:ext uri="{FF2B5EF4-FFF2-40B4-BE49-F238E27FC236}">
                    <a16:creationId xmlns:a16="http://schemas.microsoft.com/office/drawing/2014/main" id="{0DE73145-1607-41E5-9E4B-47560DAFEB4A}"/>
                  </a:ext>
                </a:extLst>
              </p:cNvPr>
              <p:cNvSpPr>
                <a:spLocks noGrp="1" noRot="1" noChangeAspect="1" noMove="1" noResize="1" noEditPoints="1" noAdjustHandles="1" noChangeArrowheads="1" noChangeShapeType="1" noTextEdit="1"/>
              </p:cNvSpPr>
              <p:nvPr>
                <p:ph type="body" sz="quarter" idx="13"/>
              </p:nvPr>
            </p:nvSpPr>
            <p:spPr>
              <a:xfrm>
                <a:off x="609599" y="762000"/>
                <a:ext cx="11125201" cy="5257800"/>
              </a:xfrm>
              <a:blipFill>
                <a:blip r:embed="rId3"/>
                <a:stretch>
                  <a:fillRect l="-329" t="-1043"/>
                </a:stretch>
              </a:blipFill>
            </p:spPr>
            <p:txBody>
              <a:bodyPr/>
              <a:lstStyle/>
              <a:p>
                <a:r>
                  <a:rPr lang="en-US">
                    <a:noFill/>
                  </a:rPr>
                  <a:t> </a:t>
                </a:r>
              </a:p>
            </p:txBody>
          </p:sp>
        </mc:Fallback>
      </mc:AlternateContent>
      <p:sp>
        <p:nvSpPr>
          <p:cNvPr id="2" name="Slide Number Placeholder 1">
            <a:extLst>
              <a:ext uri="{FF2B5EF4-FFF2-40B4-BE49-F238E27FC236}">
                <a16:creationId xmlns:a16="http://schemas.microsoft.com/office/drawing/2014/main" id="{163BEE7B-DB8F-4F72-AFAE-1B1B8B4D868B}"/>
              </a:ext>
            </a:extLst>
          </p:cNvPr>
          <p:cNvSpPr>
            <a:spLocks noGrp="1"/>
          </p:cNvSpPr>
          <p:nvPr>
            <p:ph type="sldNum" sz="quarter" idx="11"/>
          </p:nvPr>
        </p:nvSpPr>
        <p:spPr/>
        <p:txBody>
          <a:bodyPr/>
          <a:lstStyle/>
          <a:p>
            <a:fld id="{F0D23093-2AB0-F74C-B865-1A12A15B650E}" type="slidenum">
              <a:rPr lang="en-US" smtClean="0"/>
              <a:pPr/>
              <a:t>9</a:t>
            </a:fld>
            <a:endParaRPr lang="en-US"/>
          </a:p>
        </p:txBody>
      </p:sp>
      <p:sp>
        <p:nvSpPr>
          <p:cNvPr id="3" name="Title 2">
            <a:extLst>
              <a:ext uri="{FF2B5EF4-FFF2-40B4-BE49-F238E27FC236}">
                <a16:creationId xmlns:a16="http://schemas.microsoft.com/office/drawing/2014/main" id="{8DAE5331-58D9-4768-9DF1-00B5E57786AB}"/>
              </a:ext>
            </a:extLst>
          </p:cNvPr>
          <p:cNvSpPr>
            <a:spLocks noGrp="1"/>
          </p:cNvSpPr>
          <p:nvPr>
            <p:ph type="title"/>
          </p:nvPr>
        </p:nvSpPr>
        <p:spPr/>
        <p:txBody>
          <a:bodyPr/>
          <a:lstStyle/>
          <a:p>
            <a:r>
              <a:rPr lang="en-US"/>
              <a:t>Flow across a Tube Bank</a:t>
            </a:r>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407C2C3B-D85E-4D1E-8D6D-C6EBDC173355}"/>
                  </a:ext>
                </a:extLst>
              </p:cNvPr>
              <p:cNvSpPr txBox="1"/>
              <p:nvPr/>
            </p:nvSpPr>
            <p:spPr>
              <a:xfrm>
                <a:off x="4095345" y="1619907"/>
                <a:ext cx="1811458" cy="299441"/>
              </a:xfrm>
              <a:prstGeom prst="rect">
                <a:avLst/>
              </a:prstGeom>
              <a:solidFill>
                <a:schemeClr val="accent2"/>
              </a:solidFill>
              <a:effectLst>
                <a:outerShdw blurRad="63500" sx="102000" sy="102000" algn="ctr" rotWithShape="0">
                  <a:prstClr val="black">
                    <a:alpha val="40000"/>
                  </a:prstClr>
                </a:outerShdw>
              </a:effectLst>
            </p:spPr>
            <p:txBody>
              <a:bodyPr wrap="none" lIns="0" tIns="0" rIns="0" bIns="0" rtlCol="0">
                <a:spAutoFit/>
              </a:bodyPr>
              <a:lstStyle>
                <a:defPPr>
                  <a:defRPr lang="en-US"/>
                </a:defPPr>
                <a:lvl1pPr>
                  <a:defRPr b="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acc>
                            <m:accPr>
                              <m:chr m:val="̅"/>
                              <m:ctrlPr>
                                <a:rPr lang="en-US" i="1">
                                  <a:latin typeface="Cambria Math" panose="02040503050406030204" pitchFamily="18" charset="0"/>
                                </a:rPr>
                              </m:ctrlPr>
                            </m:accPr>
                            <m:e>
                              <m:r>
                                <a:rPr lang="en-US">
                                  <a:latin typeface="Cambria Math" panose="02040503050406030204" pitchFamily="18" charset="0"/>
                                </a:rPr>
                                <m:t>𝑁𝑢</m:t>
                              </m:r>
                            </m:e>
                          </m:acc>
                        </m:e>
                        <m:sub>
                          <m:r>
                            <a:rPr lang="en-US">
                              <a:latin typeface="Cambria Math" panose="02040503050406030204" pitchFamily="18" charset="0"/>
                            </a:rPr>
                            <m:t>𝐷</m:t>
                          </m:r>
                        </m:sub>
                      </m:sSub>
                      <m:r>
                        <a:rPr lang="en-US">
                          <a:latin typeface="Cambria Math" panose="02040503050406030204" pitchFamily="18" charset="0"/>
                        </a:rPr>
                        <m:t>=</m:t>
                      </m:r>
                      <m:sSub>
                        <m:sSubPr>
                          <m:ctrlPr>
                            <a:rPr lang="en-US" b="0" i="1" smtClean="0">
                              <a:latin typeface="Cambria Math" panose="02040503050406030204" pitchFamily="18" charset="0"/>
                            </a:rPr>
                          </m:ctrlPr>
                        </m:sSubPr>
                        <m:e>
                          <m:r>
                            <a:rPr lang="en-US">
                              <a:latin typeface="Cambria Math" panose="02040503050406030204" pitchFamily="18" charset="0"/>
                            </a:rPr>
                            <m:t>𝐶</m:t>
                          </m:r>
                        </m:e>
                        <m:sub>
                          <m:r>
                            <a:rPr lang="en-US" b="0" i="1" smtClean="0">
                              <a:latin typeface="Cambria Math" panose="02040503050406030204" pitchFamily="18" charset="0"/>
                            </a:rPr>
                            <m:t>1</m:t>
                          </m:r>
                        </m:sub>
                      </m:sSub>
                      <m:r>
                        <a:rPr lang="en-US">
                          <a:latin typeface="Cambria Math" panose="02040503050406030204" pitchFamily="18" charset="0"/>
                        </a:rPr>
                        <m:t>𝑅</m:t>
                      </m:r>
                      <m:sSubSup>
                        <m:sSubSupPr>
                          <m:ctrlPr>
                            <a:rPr lang="en-US" i="1">
                              <a:latin typeface="Cambria Math" panose="02040503050406030204" pitchFamily="18" charset="0"/>
                            </a:rPr>
                          </m:ctrlPr>
                        </m:sSubSupPr>
                        <m:e>
                          <m:r>
                            <a:rPr lang="en-US">
                              <a:latin typeface="Cambria Math" panose="02040503050406030204" pitchFamily="18" charset="0"/>
                            </a:rPr>
                            <m:t>𝑒</m:t>
                          </m:r>
                        </m:e>
                        <m:sub>
                          <m:r>
                            <a:rPr lang="en-US">
                              <a:latin typeface="Cambria Math" panose="02040503050406030204" pitchFamily="18" charset="0"/>
                            </a:rPr>
                            <m:t>𝐷</m:t>
                          </m:r>
                          <m:r>
                            <a:rPr lang="en-US" b="0" i="1" smtClean="0">
                              <a:latin typeface="Cambria Math" panose="02040503050406030204" pitchFamily="18" charset="0"/>
                            </a:rPr>
                            <m:t>,</m:t>
                          </m:r>
                          <m:r>
                            <a:rPr lang="en-US" b="0" i="1" smtClean="0">
                              <a:latin typeface="Cambria Math" panose="02040503050406030204" pitchFamily="18" charset="0"/>
                            </a:rPr>
                            <m:t>𝑚𝑎𝑥</m:t>
                          </m:r>
                        </m:sub>
                        <m:sup>
                          <m:r>
                            <a:rPr lang="en-US">
                              <a:latin typeface="Cambria Math" panose="02040503050406030204" pitchFamily="18" charset="0"/>
                            </a:rPr>
                            <m:t>𝑚</m:t>
                          </m:r>
                        </m:sup>
                      </m:sSubSup>
                    </m:oMath>
                  </m:oMathPara>
                </a14:m>
                <a:endParaRPr lang="en-US" dirty="0"/>
              </a:p>
            </p:txBody>
          </p:sp>
        </mc:Choice>
        <mc:Fallback xmlns="">
          <p:sp>
            <p:nvSpPr>
              <p:cNvPr id="10" name="TextBox 9">
                <a:extLst>
                  <a:ext uri="{FF2B5EF4-FFF2-40B4-BE49-F238E27FC236}">
                    <a16:creationId xmlns:a16="http://schemas.microsoft.com/office/drawing/2014/main" id="{407C2C3B-D85E-4D1E-8D6D-C6EBDC173355}"/>
                  </a:ext>
                </a:extLst>
              </p:cNvPr>
              <p:cNvSpPr txBox="1">
                <a:spLocks noRot="1" noChangeAspect="1" noMove="1" noResize="1" noEditPoints="1" noAdjustHandles="1" noChangeArrowheads="1" noChangeShapeType="1" noTextEdit="1"/>
              </p:cNvSpPr>
              <p:nvPr/>
            </p:nvSpPr>
            <p:spPr>
              <a:xfrm>
                <a:off x="4095345" y="1619907"/>
                <a:ext cx="1811458" cy="299441"/>
              </a:xfrm>
              <a:prstGeom prst="rect">
                <a:avLst/>
              </a:prstGeom>
              <a:blipFill>
                <a:blip r:embed="rId4"/>
                <a:stretch>
                  <a:fillRect/>
                </a:stretch>
              </a:blipFill>
              <a:effectLst>
                <a:outerShdw blurRad="63500" sx="102000" sy="102000" algn="ctr" rotWithShape="0">
                  <a:prstClr val="black">
                    <a:alpha val="40000"/>
                  </a:prstClr>
                </a:outerShdw>
              </a:effectLst>
            </p:spPr>
            <p:txBody>
              <a:bodyPr/>
              <a:lstStyle/>
              <a:p>
                <a:r>
                  <a:rPr lang="en-US">
                    <a:noFill/>
                  </a:rPr>
                  <a:t> </a:t>
                </a:r>
              </a:p>
            </p:txBody>
          </p:sp>
        </mc:Fallback>
      </mc:AlternateContent>
      <p:grpSp>
        <p:nvGrpSpPr>
          <p:cNvPr id="12" name="Group 11">
            <a:extLst>
              <a:ext uri="{FF2B5EF4-FFF2-40B4-BE49-F238E27FC236}">
                <a16:creationId xmlns:a16="http://schemas.microsoft.com/office/drawing/2014/main" id="{04467CF5-D05D-47D2-906F-6CB0D4B416AB}"/>
              </a:ext>
            </a:extLst>
          </p:cNvPr>
          <p:cNvGrpSpPr/>
          <p:nvPr/>
        </p:nvGrpSpPr>
        <p:grpSpPr>
          <a:xfrm>
            <a:off x="6950338" y="1619907"/>
            <a:ext cx="1790448" cy="523974"/>
            <a:chOff x="4847432" y="3293605"/>
            <a:chExt cx="1790448" cy="523974"/>
          </a:xfrm>
        </p:grpSpPr>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563255F0-CFFB-4105-BDF4-0FCD2FA9B36C}"/>
                    </a:ext>
                  </a:extLst>
                </p:cNvPr>
                <p:cNvSpPr txBox="1"/>
                <p:nvPr/>
              </p:nvSpPr>
              <p:spPr>
                <a:xfrm>
                  <a:off x="5274043" y="3293605"/>
                  <a:ext cx="931852" cy="215444"/>
                </a:xfrm>
                <a:prstGeom prst="rect">
                  <a:avLst/>
                </a:prstGeom>
                <a:solidFill>
                  <a:schemeClr val="accent2"/>
                </a:solidFill>
                <a:effectLst>
                  <a:outerShdw blurRad="63500" sx="102000" sy="102000" algn="ctr" rotWithShape="0">
                    <a:prstClr val="black">
                      <a:alpha val="40000"/>
                    </a:prstClr>
                  </a:outerShdw>
                </a:effectLst>
              </p:spPr>
              <p:txBody>
                <a:bodyPr wrap="square" lIns="0" tIns="0" rIns="0" bIns="0" rtlCol="0">
                  <a:spAutoFit/>
                </a:bodyPr>
                <a:lstStyle>
                  <a:defPPr>
                    <a:defRPr lang="en-US"/>
                  </a:defPPr>
                  <a:lvl1pPr>
                    <a:defRPr b="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sz="1400" b="0" i="1" smtClean="0">
                            <a:latin typeface="Cambria Math" panose="02040503050406030204" pitchFamily="18" charset="0"/>
                          </a:rPr>
                          <m:t>𝑃𝑟</m:t>
                        </m:r>
                        <m:r>
                          <a:rPr lang="en-US" sz="1400" b="0" i="1" smtClean="0">
                            <a:latin typeface="Cambria Math" panose="02040503050406030204" pitchFamily="18" charset="0"/>
                          </a:rPr>
                          <m:t>=0.7</m:t>
                        </m:r>
                      </m:oMath>
                    </m:oMathPara>
                  </a14:m>
                  <a:endParaRPr lang="en-US" sz="1400"/>
                </a:p>
              </p:txBody>
            </p:sp>
          </mc:Choice>
          <mc:Fallback xmlns="">
            <p:sp>
              <p:nvSpPr>
                <p:cNvPr id="14" name="TextBox 13">
                  <a:extLst>
                    <a:ext uri="{FF2B5EF4-FFF2-40B4-BE49-F238E27FC236}">
                      <a16:creationId xmlns:a16="http://schemas.microsoft.com/office/drawing/2014/main" id="{563255F0-CFFB-4105-BDF4-0FCD2FA9B36C}"/>
                    </a:ext>
                  </a:extLst>
                </p:cNvPr>
                <p:cNvSpPr txBox="1">
                  <a:spLocks noRot="1" noChangeAspect="1" noMove="1" noResize="1" noEditPoints="1" noAdjustHandles="1" noChangeArrowheads="1" noChangeShapeType="1" noTextEdit="1"/>
                </p:cNvSpPr>
                <p:nvPr/>
              </p:nvSpPr>
              <p:spPr>
                <a:xfrm>
                  <a:off x="5274043" y="3293605"/>
                  <a:ext cx="931852" cy="215444"/>
                </a:xfrm>
                <a:prstGeom prst="rect">
                  <a:avLst/>
                </a:prstGeom>
                <a:blipFill>
                  <a:blip r:embed="rId5"/>
                  <a:stretch>
                    <a:fillRect/>
                  </a:stretch>
                </a:blipFill>
                <a:effectLst>
                  <a:outerShdw blurRad="63500" sx="102000" sy="102000" algn="ctr" rotWithShape="0">
                    <a:prstClr val="black">
                      <a:alpha val="40000"/>
                    </a:prstClr>
                  </a:outerShdw>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206DEDD0-CC47-45F3-9609-11BD8B8F3A8D}"/>
                    </a:ext>
                  </a:extLst>
                </p:cNvPr>
                <p:cNvSpPr txBox="1"/>
                <p:nvPr/>
              </p:nvSpPr>
              <p:spPr>
                <a:xfrm>
                  <a:off x="4847432" y="3602135"/>
                  <a:ext cx="1790448" cy="215444"/>
                </a:xfrm>
                <a:prstGeom prst="rect">
                  <a:avLst/>
                </a:prstGeom>
                <a:solidFill>
                  <a:schemeClr val="accent2"/>
                </a:solidFill>
                <a:effectLst>
                  <a:outerShdw blurRad="63500" sx="102000" sy="102000" algn="ctr" rotWithShape="0">
                    <a:prstClr val="black">
                      <a:alpha val="40000"/>
                    </a:prstClr>
                  </a:outerShdw>
                </a:effectLst>
              </p:spPr>
              <p:txBody>
                <a:bodyPr wrap="square" lIns="0" tIns="0" rIns="0" bIns="0" rtlCol="0">
                  <a:spAutoFit/>
                </a:bodyPr>
                <a:lstStyle>
                  <a:defPPr>
                    <a:defRPr lang="en-US"/>
                  </a:defPPr>
                  <a:lvl1pPr>
                    <a:defRPr b="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sz="1400" smtClean="0">
                            <a:latin typeface="Cambria Math" panose="02040503050406030204" pitchFamily="18" charset="0"/>
                          </a:rPr>
                          <m:t>2</m:t>
                        </m:r>
                        <m:r>
                          <a:rPr lang="en-US" sz="1400" b="0" i="1" smtClean="0">
                            <a:latin typeface="Cambria Math" panose="02040503050406030204" pitchFamily="18" charset="0"/>
                          </a:rPr>
                          <m:t>000</m:t>
                        </m:r>
                        <m:r>
                          <a:rPr lang="en-US" sz="1400">
                            <a:latin typeface="Cambria Math" panose="02040503050406030204" pitchFamily="18" charset="0"/>
                          </a:rPr>
                          <m:t>≤</m:t>
                        </m:r>
                        <m:r>
                          <a:rPr lang="en-US" sz="1400">
                            <a:latin typeface="Cambria Math" panose="02040503050406030204" pitchFamily="18" charset="0"/>
                          </a:rPr>
                          <m:t>𝑅</m:t>
                        </m:r>
                        <m:sSub>
                          <m:sSubPr>
                            <m:ctrlPr>
                              <a:rPr lang="en-US" sz="1400" i="1">
                                <a:latin typeface="Cambria Math" panose="02040503050406030204" pitchFamily="18" charset="0"/>
                              </a:rPr>
                            </m:ctrlPr>
                          </m:sSubPr>
                          <m:e>
                            <m:r>
                              <a:rPr lang="en-US" sz="1400">
                                <a:latin typeface="Cambria Math" panose="02040503050406030204" pitchFamily="18" charset="0"/>
                              </a:rPr>
                              <m:t>𝑒</m:t>
                            </m:r>
                          </m:e>
                          <m:sub>
                            <m:r>
                              <a:rPr lang="en-US" sz="1400">
                                <a:latin typeface="Cambria Math" panose="02040503050406030204" pitchFamily="18" charset="0"/>
                              </a:rPr>
                              <m:t>𝐷</m:t>
                            </m:r>
                          </m:sub>
                        </m:sSub>
                        <m:r>
                          <a:rPr lang="en-US" sz="1400">
                            <a:latin typeface="Cambria Math" panose="02040503050406030204" pitchFamily="18" charset="0"/>
                          </a:rPr>
                          <m:t>≤</m:t>
                        </m:r>
                        <m:r>
                          <a:rPr lang="en-US" sz="1400" b="0" i="1" smtClean="0">
                            <a:latin typeface="Cambria Math" panose="02040503050406030204" pitchFamily="18" charset="0"/>
                          </a:rPr>
                          <m:t>40,000</m:t>
                        </m:r>
                      </m:oMath>
                    </m:oMathPara>
                  </a14:m>
                  <a:endParaRPr lang="en-US" sz="1400"/>
                </a:p>
              </p:txBody>
            </p:sp>
          </mc:Choice>
          <mc:Fallback xmlns="">
            <p:sp>
              <p:nvSpPr>
                <p:cNvPr id="15" name="TextBox 14">
                  <a:extLst>
                    <a:ext uri="{FF2B5EF4-FFF2-40B4-BE49-F238E27FC236}">
                      <a16:creationId xmlns:a16="http://schemas.microsoft.com/office/drawing/2014/main" id="{206DEDD0-CC47-45F3-9609-11BD8B8F3A8D}"/>
                    </a:ext>
                  </a:extLst>
                </p:cNvPr>
                <p:cNvSpPr txBox="1">
                  <a:spLocks noRot="1" noChangeAspect="1" noMove="1" noResize="1" noEditPoints="1" noAdjustHandles="1" noChangeArrowheads="1" noChangeShapeType="1" noTextEdit="1"/>
                </p:cNvSpPr>
                <p:nvPr/>
              </p:nvSpPr>
              <p:spPr>
                <a:xfrm>
                  <a:off x="4847432" y="3602135"/>
                  <a:ext cx="1790448" cy="215444"/>
                </a:xfrm>
                <a:prstGeom prst="rect">
                  <a:avLst/>
                </a:prstGeom>
                <a:blipFill>
                  <a:blip r:embed="rId6"/>
                  <a:stretch>
                    <a:fillRect/>
                  </a:stretch>
                </a:blipFill>
                <a:effectLst>
                  <a:outerShdw blurRad="63500" sx="102000" sy="102000" algn="ctr" rotWithShape="0">
                    <a:prstClr val="black">
                      <a:alpha val="40000"/>
                    </a:prstClr>
                  </a:outerShdw>
                </a:effectLst>
              </p:spPr>
              <p:txBody>
                <a:bodyPr/>
                <a:lstStyle/>
                <a:p>
                  <a:r>
                    <a:rPr lang="en-US">
                      <a:noFill/>
                    </a:rPr>
                    <a:t> </a:t>
                  </a:r>
                </a:p>
              </p:txBody>
            </p:sp>
          </mc:Fallback>
        </mc:AlternateContent>
      </p:grpSp>
      <p:sp>
        <p:nvSpPr>
          <p:cNvPr id="16" name="TextBox 15">
            <a:extLst>
              <a:ext uri="{FF2B5EF4-FFF2-40B4-BE49-F238E27FC236}">
                <a16:creationId xmlns:a16="http://schemas.microsoft.com/office/drawing/2014/main" id="{429DFAF9-2AEE-4102-8DBA-AB73493A1587}"/>
              </a:ext>
            </a:extLst>
          </p:cNvPr>
          <p:cNvSpPr txBox="1"/>
          <p:nvPr/>
        </p:nvSpPr>
        <p:spPr>
          <a:xfrm>
            <a:off x="5934523" y="1620660"/>
            <a:ext cx="939615" cy="307777"/>
          </a:xfrm>
          <a:prstGeom prst="rect">
            <a:avLst/>
          </a:prstGeom>
          <a:noFill/>
        </p:spPr>
        <p:txBody>
          <a:bodyPr wrap="square" rtlCol="0">
            <a:spAutoFit/>
          </a:bodyPr>
          <a:lstStyle/>
          <a:p>
            <a:pPr algn="ctr"/>
            <a:r>
              <a:rPr lang="en-US" sz="1400"/>
              <a:t>valid for </a:t>
            </a: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AD71CC0D-0536-4928-A97A-645F22F65317}"/>
                  </a:ext>
                </a:extLst>
              </p:cNvPr>
              <p:cNvSpPr txBox="1"/>
              <p:nvPr/>
            </p:nvSpPr>
            <p:spPr>
              <a:xfrm>
                <a:off x="1524000" y="2444454"/>
                <a:ext cx="1383840" cy="405880"/>
              </a:xfrm>
              <a:prstGeom prst="rect">
                <a:avLst/>
              </a:prstGeom>
              <a:solidFill>
                <a:schemeClr val="accent2"/>
              </a:solidFill>
              <a:effectLst>
                <a:outerShdw blurRad="63500" sx="102000" sy="102000" algn="ctr" rotWithShape="0">
                  <a:prstClr val="black">
                    <a:alpha val="40000"/>
                  </a:prstClr>
                </a:outerShdw>
              </a:effectLst>
            </p:spPr>
            <p:txBody>
              <a:bodyPr wrap="none" lIns="0" tIns="0" rIns="0" bIns="0" rtlCol="0">
                <a:spAutoFit/>
              </a:bodyPr>
              <a:lstStyle>
                <a:defPPr>
                  <a:defRPr lang="en-US"/>
                </a:defPPr>
                <a:lvl1pPr>
                  <a:defRPr b="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sz="1300" b="0" i="1" smtClean="0">
                          <a:latin typeface="Cambria Math" panose="02040503050406030204" pitchFamily="18" charset="0"/>
                        </a:rPr>
                        <m:t>𝑅</m:t>
                      </m:r>
                      <m:sSub>
                        <m:sSubPr>
                          <m:ctrlPr>
                            <a:rPr lang="en-US" sz="1300" b="0" i="1" smtClean="0">
                              <a:latin typeface="Cambria Math" panose="02040503050406030204" pitchFamily="18" charset="0"/>
                            </a:rPr>
                          </m:ctrlPr>
                        </m:sSubPr>
                        <m:e>
                          <m:r>
                            <a:rPr lang="en-US" sz="1300" b="0" i="1" smtClean="0">
                              <a:latin typeface="Cambria Math" panose="02040503050406030204" pitchFamily="18" charset="0"/>
                            </a:rPr>
                            <m:t>𝑒</m:t>
                          </m:r>
                        </m:e>
                        <m:sub>
                          <m:r>
                            <a:rPr lang="en-US" sz="1300" b="0" i="1" smtClean="0">
                              <a:latin typeface="Cambria Math" panose="02040503050406030204" pitchFamily="18" charset="0"/>
                            </a:rPr>
                            <m:t>𝐷</m:t>
                          </m:r>
                          <m:r>
                            <a:rPr lang="en-US" sz="1300" b="0" i="1" smtClean="0">
                              <a:latin typeface="Cambria Math" panose="02040503050406030204" pitchFamily="18" charset="0"/>
                            </a:rPr>
                            <m:t>,</m:t>
                          </m:r>
                          <m:r>
                            <a:rPr lang="en-US" sz="1300" b="0" i="1" smtClean="0">
                              <a:latin typeface="Cambria Math" panose="02040503050406030204" pitchFamily="18" charset="0"/>
                            </a:rPr>
                            <m:t>𝑚𝑎𝑥</m:t>
                          </m:r>
                        </m:sub>
                      </m:sSub>
                      <m:r>
                        <a:rPr lang="en-US" sz="1300" b="0" i="1" smtClean="0">
                          <a:latin typeface="Cambria Math" panose="02040503050406030204" pitchFamily="18" charset="0"/>
                        </a:rPr>
                        <m:t>=</m:t>
                      </m:r>
                      <m:f>
                        <m:fPr>
                          <m:ctrlPr>
                            <a:rPr lang="en-US" sz="1300" b="0" i="1" smtClean="0">
                              <a:latin typeface="Cambria Math" panose="02040503050406030204" pitchFamily="18" charset="0"/>
                            </a:rPr>
                          </m:ctrlPr>
                        </m:fPr>
                        <m:num>
                          <m:r>
                            <a:rPr lang="en-US" sz="1300" b="0" i="1" smtClean="0">
                              <a:latin typeface="Cambria Math" panose="02040503050406030204" pitchFamily="18" charset="0"/>
                            </a:rPr>
                            <m:t>𝜌</m:t>
                          </m:r>
                          <m:sSub>
                            <m:sSubPr>
                              <m:ctrlPr>
                                <a:rPr lang="en-US" sz="1300" b="0" i="1" smtClean="0">
                                  <a:latin typeface="Cambria Math" panose="02040503050406030204" pitchFamily="18" charset="0"/>
                                </a:rPr>
                              </m:ctrlPr>
                            </m:sSubPr>
                            <m:e>
                              <m:r>
                                <a:rPr lang="en-US" sz="1300" b="0" i="1" smtClean="0">
                                  <a:latin typeface="Cambria Math" panose="02040503050406030204" pitchFamily="18" charset="0"/>
                                </a:rPr>
                                <m:t>𝑉</m:t>
                              </m:r>
                            </m:e>
                            <m:sub>
                              <m:r>
                                <a:rPr lang="en-US" sz="1300" b="0" i="1" smtClean="0">
                                  <a:latin typeface="Cambria Math" panose="02040503050406030204" pitchFamily="18" charset="0"/>
                                </a:rPr>
                                <m:t>𝑚𝑎𝑥</m:t>
                              </m:r>
                            </m:sub>
                          </m:sSub>
                          <m:r>
                            <a:rPr lang="en-US" sz="1300" b="0" i="1" smtClean="0">
                              <a:latin typeface="Cambria Math" panose="02040503050406030204" pitchFamily="18" charset="0"/>
                            </a:rPr>
                            <m:t>𝐷</m:t>
                          </m:r>
                        </m:num>
                        <m:den>
                          <m:r>
                            <a:rPr lang="en-US" sz="1300" b="0" i="1" smtClean="0">
                              <a:latin typeface="Cambria Math" panose="02040503050406030204" pitchFamily="18" charset="0"/>
                            </a:rPr>
                            <m:t>𝜇</m:t>
                          </m:r>
                        </m:den>
                      </m:f>
                    </m:oMath>
                  </m:oMathPara>
                </a14:m>
                <a:endParaRPr lang="en-US" sz="1300" dirty="0"/>
              </a:p>
            </p:txBody>
          </p:sp>
        </mc:Choice>
        <mc:Fallback xmlns="">
          <p:sp>
            <p:nvSpPr>
              <p:cNvPr id="5" name="TextBox 4">
                <a:extLst>
                  <a:ext uri="{FF2B5EF4-FFF2-40B4-BE49-F238E27FC236}">
                    <a16:creationId xmlns:a16="http://schemas.microsoft.com/office/drawing/2014/main" id="{AD71CC0D-0536-4928-A97A-645F22F65317}"/>
                  </a:ext>
                </a:extLst>
              </p:cNvPr>
              <p:cNvSpPr txBox="1">
                <a:spLocks noRot="1" noChangeAspect="1" noMove="1" noResize="1" noEditPoints="1" noAdjustHandles="1" noChangeArrowheads="1" noChangeShapeType="1" noTextEdit="1"/>
              </p:cNvSpPr>
              <p:nvPr/>
            </p:nvSpPr>
            <p:spPr>
              <a:xfrm>
                <a:off x="1524000" y="2444454"/>
                <a:ext cx="1383840" cy="405880"/>
              </a:xfrm>
              <a:prstGeom prst="rect">
                <a:avLst/>
              </a:prstGeom>
              <a:blipFill>
                <a:blip r:embed="rId7"/>
                <a:stretch>
                  <a:fillRect/>
                </a:stretch>
              </a:blipFill>
              <a:effectLst>
                <a:outerShdw blurRad="63500" sx="102000" sy="102000" algn="ctr" rotWithShape="0">
                  <a:prstClr val="black">
                    <a:alpha val="40000"/>
                  </a:prstClr>
                </a:outerShdw>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1F1C1B58-1D81-434E-A3C3-DA6AC43FF3D5}"/>
                  </a:ext>
                </a:extLst>
              </p:cNvPr>
              <p:cNvSpPr txBox="1"/>
              <p:nvPr/>
            </p:nvSpPr>
            <p:spPr>
              <a:xfrm>
                <a:off x="3703571" y="3572457"/>
                <a:ext cx="2595006" cy="426079"/>
              </a:xfrm>
              <a:prstGeom prst="rect">
                <a:avLst/>
              </a:prstGeom>
              <a:solidFill>
                <a:schemeClr val="accent2"/>
              </a:solidFill>
              <a:effectLst>
                <a:outerShdw blurRad="63500" sx="102000" sy="102000" algn="ctr" rotWithShape="0">
                  <a:prstClr val="black">
                    <a:alpha val="40000"/>
                  </a:prstClr>
                </a:outerShdw>
              </a:effectLst>
            </p:spPr>
            <p:txBody>
              <a:bodyPr wrap="none" lIns="0" tIns="0" rIns="0" bIns="0" rtlCol="0">
                <a:spAutoFit/>
              </a:bodyPr>
              <a:lstStyle>
                <a:defPPr>
                  <a:defRPr lang="en-US"/>
                </a:defPPr>
                <a:lvl1pPr>
                  <a:defRPr b="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acc>
                            <m:accPr>
                              <m:chr m:val="̅"/>
                              <m:ctrlPr>
                                <a:rPr lang="en-US" i="1">
                                  <a:latin typeface="Cambria Math" panose="02040503050406030204" pitchFamily="18" charset="0"/>
                                </a:rPr>
                              </m:ctrlPr>
                            </m:accPr>
                            <m:e>
                              <m:r>
                                <a:rPr lang="en-US">
                                  <a:latin typeface="Cambria Math" panose="02040503050406030204" pitchFamily="18" charset="0"/>
                                </a:rPr>
                                <m:t>𝑁𝑢</m:t>
                              </m:r>
                            </m:e>
                          </m:acc>
                        </m:e>
                        <m:sub>
                          <m:r>
                            <a:rPr lang="en-US">
                              <a:latin typeface="Cambria Math" panose="02040503050406030204" pitchFamily="18" charset="0"/>
                            </a:rPr>
                            <m:t>𝐷</m:t>
                          </m:r>
                        </m:sub>
                      </m:sSub>
                      <m:r>
                        <a:rPr lang="en-US">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1.13</m:t>
                          </m:r>
                          <m:r>
                            <a:rPr lang="en-US">
                              <a:latin typeface="Cambria Math" panose="02040503050406030204" pitchFamily="18" charset="0"/>
                            </a:rPr>
                            <m:t>𝐶</m:t>
                          </m:r>
                        </m:e>
                        <m:sub>
                          <m:r>
                            <a:rPr lang="en-US" b="0" i="1" smtClean="0">
                              <a:latin typeface="Cambria Math" panose="02040503050406030204" pitchFamily="18" charset="0"/>
                            </a:rPr>
                            <m:t>1</m:t>
                          </m:r>
                        </m:sub>
                      </m:sSub>
                      <m:r>
                        <a:rPr lang="en-US">
                          <a:latin typeface="Cambria Math" panose="02040503050406030204" pitchFamily="18" charset="0"/>
                        </a:rPr>
                        <m:t>𝑅</m:t>
                      </m:r>
                      <m:sSubSup>
                        <m:sSubSupPr>
                          <m:ctrlPr>
                            <a:rPr lang="en-US" i="1">
                              <a:latin typeface="Cambria Math" panose="02040503050406030204" pitchFamily="18" charset="0"/>
                            </a:rPr>
                          </m:ctrlPr>
                        </m:sSubSupPr>
                        <m:e>
                          <m:r>
                            <a:rPr lang="en-US">
                              <a:latin typeface="Cambria Math" panose="02040503050406030204" pitchFamily="18" charset="0"/>
                            </a:rPr>
                            <m:t>𝑒</m:t>
                          </m:r>
                        </m:e>
                        <m:sub>
                          <m:r>
                            <a:rPr lang="en-US">
                              <a:latin typeface="Cambria Math" panose="02040503050406030204" pitchFamily="18" charset="0"/>
                            </a:rPr>
                            <m:t>𝐷</m:t>
                          </m:r>
                          <m:r>
                            <a:rPr lang="en-US" b="0" i="1" smtClean="0">
                              <a:latin typeface="Cambria Math" panose="02040503050406030204" pitchFamily="18" charset="0"/>
                            </a:rPr>
                            <m:t>,</m:t>
                          </m:r>
                          <m:r>
                            <a:rPr lang="en-US" b="0" i="1" smtClean="0">
                              <a:latin typeface="Cambria Math" panose="02040503050406030204" pitchFamily="18" charset="0"/>
                            </a:rPr>
                            <m:t>𝑚𝑎𝑥</m:t>
                          </m:r>
                        </m:sub>
                        <m:sup>
                          <m:r>
                            <a:rPr lang="en-US">
                              <a:latin typeface="Cambria Math" panose="02040503050406030204" pitchFamily="18" charset="0"/>
                            </a:rPr>
                            <m:t>𝑚</m:t>
                          </m:r>
                        </m:sup>
                      </m:sSubSup>
                      <m:sSup>
                        <m:sSupPr>
                          <m:ctrlPr>
                            <a:rPr lang="en-US" b="0" i="1" smtClean="0">
                              <a:latin typeface="Cambria Math" panose="02040503050406030204" pitchFamily="18" charset="0"/>
                            </a:rPr>
                          </m:ctrlPr>
                        </m:sSupPr>
                        <m:e>
                          <m:r>
                            <a:rPr lang="en-US" b="0" i="1" smtClean="0">
                              <a:latin typeface="Cambria Math" panose="02040503050406030204" pitchFamily="18" charset="0"/>
                            </a:rPr>
                            <m:t>𝑃𝑟</m:t>
                          </m:r>
                        </m:e>
                        <m:sup>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3</m:t>
                              </m:r>
                            </m:den>
                          </m:f>
                        </m:sup>
                      </m:sSup>
                    </m:oMath>
                  </m:oMathPara>
                </a14:m>
                <a:endParaRPr lang="en-US"/>
              </a:p>
            </p:txBody>
          </p:sp>
        </mc:Choice>
        <mc:Fallback xmlns="">
          <p:sp>
            <p:nvSpPr>
              <p:cNvPr id="18" name="TextBox 17">
                <a:extLst>
                  <a:ext uri="{FF2B5EF4-FFF2-40B4-BE49-F238E27FC236}">
                    <a16:creationId xmlns:a16="http://schemas.microsoft.com/office/drawing/2014/main" id="{1F1C1B58-1D81-434E-A3C3-DA6AC43FF3D5}"/>
                  </a:ext>
                </a:extLst>
              </p:cNvPr>
              <p:cNvSpPr txBox="1">
                <a:spLocks noRot="1" noChangeAspect="1" noMove="1" noResize="1" noEditPoints="1" noAdjustHandles="1" noChangeArrowheads="1" noChangeShapeType="1" noTextEdit="1"/>
              </p:cNvSpPr>
              <p:nvPr/>
            </p:nvSpPr>
            <p:spPr>
              <a:xfrm>
                <a:off x="3703571" y="3572457"/>
                <a:ext cx="2595006" cy="426079"/>
              </a:xfrm>
              <a:prstGeom prst="rect">
                <a:avLst/>
              </a:prstGeom>
              <a:blipFill>
                <a:blip r:embed="rId8"/>
                <a:stretch>
                  <a:fillRect/>
                </a:stretch>
              </a:blipFill>
              <a:effectLst>
                <a:outerShdw blurRad="63500" sx="102000" sy="102000" algn="ctr" rotWithShape="0">
                  <a:prstClr val="black">
                    <a:alpha val="40000"/>
                  </a:prstClr>
                </a:outerShdw>
              </a:effectLst>
            </p:spPr>
            <p:txBody>
              <a:bodyPr/>
              <a:lstStyle/>
              <a:p>
                <a:r>
                  <a:rPr lang="en-US">
                    <a:noFill/>
                  </a:rPr>
                  <a:t> </a:t>
                </a:r>
              </a:p>
            </p:txBody>
          </p:sp>
        </mc:Fallback>
      </mc:AlternateContent>
      <p:grpSp>
        <p:nvGrpSpPr>
          <p:cNvPr id="19" name="Group 18">
            <a:extLst>
              <a:ext uri="{FF2B5EF4-FFF2-40B4-BE49-F238E27FC236}">
                <a16:creationId xmlns:a16="http://schemas.microsoft.com/office/drawing/2014/main" id="{94E72AC5-1036-47FE-915A-A1A5CC17F329}"/>
              </a:ext>
            </a:extLst>
          </p:cNvPr>
          <p:cNvGrpSpPr/>
          <p:nvPr/>
        </p:nvGrpSpPr>
        <p:grpSpPr>
          <a:xfrm>
            <a:off x="7339964" y="3514589"/>
            <a:ext cx="1790448" cy="523974"/>
            <a:chOff x="4847432" y="3293605"/>
            <a:chExt cx="1790448" cy="523974"/>
          </a:xfrm>
        </p:grpSpPr>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152CCF20-0E60-49B4-BED3-D8D85CE3F555}"/>
                    </a:ext>
                  </a:extLst>
                </p:cNvPr>
                <p:cNvSpPr txBox="1"/>
                <p:nvPr/>
              </p:nvSpPr>
              <p:spPr>
                <a:xfrm>
                  <a:off x="5274043" y="3293605"/>
                  <a:ext cx="931852" cy="215444"/>
                </a:xfrm>
                <a:prstGeom prst="rect">
                  <a:avLst/>
                </a:prstGeom>
                <a:solidFill>
                  <a:schemeClr val="accent2"/>
                </a:solidFill>
                <a:effectLst>
                  <a:outerShdw blurRad="63500" sx="102000" sy="102000" algn="ctr" rotWithShape="0">
                    <a:prstClr val="black">
                      <a:alpha val="40000"/>
                    </a:prstClr>
                  </a:outerShdw>
                </a:effectLst>
              </p:spPr>
              <p:txBody>
                <a:bodyPr wrap="square" lIns="0" tIns="0" rIns="0" bIns="0" rtlCol="0">
                  <a:spAutoFit/>
                </a:bodyPr>
                <a:lstStyle>
                  <a:defPPr>
                    <a:defRPr lang="en-US"/>
                  </a:defPPr>
                  <a:lvl1pPr>
                    <a:defRPr b="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sz="1400" b="0" i="1" smtClean="0">
                            <a:latin typeface="Cambria Math" panose="02040503050406030204" pitchFamily="18" charset="0"/>
                          </a:rPr>
                          <m:t>𝑃𝑟</m:t>
                        </m:r>
                        <m:r>
                          <a:rPr lang="en-US" sz="1400" b="0" i="1" smtClean="0">
                            <a:latin typeface="Cambria Math" panose="02040503050406030204" pitchFamily="18" charset="0"/>
                          </a:rPr>
                          <m:t>≥0.7</m:t>
                        </m:r>
                      </m:oMath>
                    </m:oMathPara>
                  </a14:m>
                  <a:endParaRPr lang="en-US" sz="1400"/>
                </a:p>
              </p:txBody>
            </p:sp>
          </mc:Choice>
          <mc:Fallback xmlns="">
            <p:sp>
              <p:nvSpPr>
                <p:cNvPr id="20" name="TextBox 19">
                  <a:extLst>
                    <a:ext uri="{FF2B5EF4-FFF2-40B4-BE49-F238E27FC236}">
                      <a16:creationId xmlns:a16="http://schemas.microsoft.com/office/drawing/2014/main" id="{152CCF20-0E60-49B4-BED3-D8D85CE3F555}"/>
                    </a:ext>
                  </a:extLst>
                </p:cNvPr>
                <p:cNvSpPr txBox="1">
                  <a:spLocks noRot="1" noChangeAspect="1" noMove="1" noResize="1" noEditPoints="1" noAdjustHandles="1" noChangeArrowheads="1" noChangeShapeType="1" noTextEdit="1"/>
                </p:cNvSpPr>
                <p:nvPr/>
              </p:nvSpPr>
              <p:spPr>
                <a:xfrm>
                  <a:off x="5274043" y="3293605"/>
                  <a:ext cx="931852" cy="215444"/>
                </a:xfrm>
                <a:prstGeom prst="rect">
                  <a:avLst/>
                </a:prstGeom>
                <a:blipFill>
                  <a:blip r:embed="rId9"/>
                  <a:stretch>
                    <a:fillRect/>
                  </a:stretch>
                </a:blipFill>
                <a:effectLst>
                  <a:outerShdw blurRad="63500" sx="102000" sy="102000" algn="ctr" rotWithShape="0">
                    <a:prstClr val="black">
                      <a:alpha val="40000"/>
                    </a:prstClr>
                  </a:outerShdw>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F4E47D44-BE91-4043-927D-31E9CE163338}"/>
                    </a:ext>
                  </a:extLst>
                </p:cNvPr>
                <p:cNvSpPr txBox="1"/>
                <p:nvPr/>
              </p:nvSpPr>
              <p:spPr>
                <a:xfrm>
                  <a:off x="4847432" y="3602135"/>
                  <a:ext cx="1790448" cy="215444"/>
                </a:xfrm>
                <a:prstGeom prst="rect">
                  <a:avLst/>
                </a:prstGeom>
                <a:solidFill>
                  <a:schemeClr val="accent2"/>
                </a:solidFill>
                <a:effectLst>
                  <a:outerShdw blurRad="63500" sx="102000" sy="102000" algn="ctr" rotWithShape="0">
                    <a:prstClr val="black">
                      <a:alpha val="40000"/>
                    </a:prstClr>
                  </a:outerShdw>
                </a:effectLst>
              </p:spPr>
              <p:txBody>
                <a:bodyPr wrap="square" lIns="0" tIns="0" rIns="0" bIns="0" rtlCol="0">
                  <a:spAutoFit/>
                </a:bodyPr>
                <a:lstStyle>
                  <a:defPPr>
                    <a:defRPr lang="en-US"/>
                  </a:defPPr>
                  <a:lvl1pPr>
                    <a:defRPr b="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sz="1400" smtClean="0">
                            <a:latin typeface="Cambria Math" panose="02040503050406030204" pitchFamily="18" charset="0"/>
                          </a:rPr>
                          <m:t>2</m:t>
                        </m:r>
                        <m:r>
                          <a:rPr lang="en-US" sz="1400" b="0" i="1" smtClean="0">
                            <a:latin typeface="Cambria Math" panose="02040503050406030204" pitchFamily="18" charset="0"/>
                          </a:rPr>
                          <m:t>000</m:t>
                        </m:r>
                        <m:r>
                          <a:rPr lang="en-US" sz="1400">
                            <a:latin typeface="Cambria Math" panose="02040503050406030204" pitchFamily="18" charset="0"/>
                          </a:rPr>
                          <m:t>≤</m:t>
                        </m:r>
                        <m:r>
                          <a:rPr lang="en-US" sz="1400">
                            <a:latin typeface="Cambria Math" panose="02040503050406030204" pitchFamily="18" charset="0"/>
                          </a:rPr>
                          <m:t>𝑅</m:t>
                        </m:r>
                        <m:sSub>
                          <m:sSubPr>
                            <m:ctrlPr>
                              <a:rPr lang="en-US" sz="1400" i="1">
                                <a:latin typeface="Cambria Math" panose="02040503050406030204" pitchFamily="18" charset="0"/>
                              </a:rPr>
                            </m:ctrlPr>
                          </m:sSubPr>
                          <m:e>
                            <m:r>
                              <a:rPr lang="en-US" sz="1400">
                                <a:latin typeface="Cambria Math" panose="02040503050406030204" pitchFamily="18" charset="0"/>
                              </a:rPr>
                              <m:t>𝑒</m:t>
                            </m:r>
                          </m:e>
                          <m:sub>
                            <m:r>
                              <a:rPr lang="en-US" sz="1400">
                                <a:latin typeface="Cambria Math" panose="02040503050406030204" pitchFamily="18" charset="0"/>
                              </a:rPr>
                              <m:t>𝐷</m:t>
                            </m:r>
                          </m:sub>
                        </m:sSub>
                        <m:r>
                          <a:rPr lang="en-US" sz="1400">
                            <a:latin typeface="Cambria Math" panose="02040503050406030204" pitchFamily="18" charset="0"/>
                          </a:rPr>
                          <m:t>≤</m:t>
                        </m:r>
                        <m:r>
                          <a:rPr lang="en-US" sz="1400" b="0" i="1" smtClean="0">
                            <a:latin typeface="Cambria Math" panose="02040503050406030204" pitchFamily="18" charset="0"/>
                          </a:rPr>
                          <m:t>40,000</m:t>
                        </m:r>
                      </m:oMath>
                    </m:oMathPara>
                  </a14:m>
                  <a:endParaRPr lang="en-US" sz="1400"/>
                </a:p>
              </p:txBody>
            </p:sp>
          </mc:Choice>
          <mc:Fallback xmlns="">
            <p:sp>
              <p:nvSpPr>
                <p:cNvPr id="21" name="TextBox 20">
                  <a:extLst>
                    <a:ext uri="{FF2B5EF4-FFF2-40B4-BE49-F238E27FC236}">
                      <a16:creationId xmlns:a16="http://schemas.microsoft.com/office/drawing/2014/main" id="{F4E47D44-BE91-4043-927D-31E9CE163338}"/>
                    </a:ext>
                  </a:extLst>
                </p:cNvPr>
                <p:cNvSpPr txBox="1">
                  <a:spLocks noRot="1" noChangeAspect="1" noMove="1" noResize="1" noEditPoints="1" noAdjustHandles="1" noChangeArrowheads="1" noChangeShapeType="1" noTextEdit="1"/>
                </p:cNvSpPr>
                <p:nvPr/>
              </p:nvSpPr>
              <p:spPr>
                <a:xfrm>
                  <a:off x="4847432" y="3602135"/>
                  <a:ext cx="1790448" cy="215444"/>
                </a:xfrm>
                <a:prstGeom prst="rect">
                  <a:avLst/>
                </a:prstGeom>
                <a:blipFill>
                  <a:blip r:embed="rId10"/>
                  <a:stretch>
                    <a:fillRect/>
                  </a:stretch>
                </a:blipFill>
                <a:effectLst>
                  <a:outerShdw blurRad="63500" sx="102000" sy="102000" algn="ctr" rotWithShape="0">
                    <a:prstClr val="black">
                      <a:alpha val="40000"/>
                    </a:prstClr>
                  </a:outerShdw>
                </a:effectLst>
              </p:spPr>
              <p:txBody>
                <a:bodyPr/>
                <a:lstStyle/>
                <a:p>
                  <a:r>
                    <a:rPr lang="en-US">
                      <a:noFill/>
                    </a:rPr>
                    <a:t> </a:t>
                  </a:r>
                </a:p>
              </p:txBody>
            </p:sp>
          </mc:Fallback>
        </mc:AlternateContent>
      </p:grpSp>
      <p:sp>
        <p:nvSpPr>
          <p:cNvPr id="22" name="TextBox 21">
            <a:extLst>
              <a:ext uri="{FF2B5EF4-FFF2-40B4-BE49-F238E27FC236}">
                <a16:creationId xmlns:a16="http://schemas.microsoft.com/office/drawing/2014/main" id="{540D1F0C-A73D-440B-95BC-77593EAD17F8}"/>
              </a:ext>
            </a:extLst>
          </p:cNvPr>
          <p:cNvSpPr txBox="1"/>
          <p:nvPr/>
        </p:nvSpPr>
        <p:spPr>
          <a:xfrm>
            <a:off x="6400349" y="3590215"/>
            <a:ext cx="939615" cy="307777"/>
          </a:xfrm>
          <a:prstGeom prst="rect">
            <a:avLst/>
          </a:prstGeom>
          <a:noFill/>
        </p:spPr>
        <p:txBody>
          <a:bodyPr wrap="square" rtlCol="0">
            <a:spAutoFit/>
          </a:bodyPr>
          <a:lstStyle/>
          <a:p>
            <a:pPr algn="ctr"/>
            <a:r>
              <a:rPr lang="en-US" sz="1400"/>
              <a:t>valid for </a:t>
            </a:r>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A9203435-2078-4D4C-B9B4-45DA4F920E23}"/>
                  </a:ext>
                </a:extLst>
              </p:cNvPr>
              <p:cNvSpPr txBox="1"/>
              <p:nvPr/>
            </p:nvSpPr>
            <p:spPr>
              <a:xfrm>
                <a:off x="5028497" y="4960222"/>
                <a:ext cx="2753318" cy="482889"/>
              </a:xfrm>
              <a:prstGeom prst="rect">
                <a:avLst/>
              </a:prstGeom>
              <a:solidFill>
                <a:schemeClr val="accent2"/>
              </a:solidFill>
              <a:effectLst>
                <a:outerShdw blurRad="63500" sx="102000" sy="102000" algn="ctr" rotWithShape="0">
                  <a:prstClr val="black">
                    <a:alpha val="40000"/>
                  </a:prstClr>
                </a:outerShdw>
              </a:effectLst>
            </p:spPr>
            <p:txBody>
              <a:bodyPr wrap="none" lIns="0" tIns="0" rIns="0" bIns="0" rtlCol="0">
                <a:spAutoFit/>
              </a:bodyPr>
              <a:lstStyle>
                <a:defPPr>
                  <a:defRPr lang="en-US"/>
                </a:defPPr>
                <a:lvl1pPr>
                  <a:defRPr b="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acc>
                            <m:accPr>
                              <m:chr m:val="̅"/>
                              <m:ctrlPr>
                                <a:rPr lang="en-US" i="1">
                                  <a:latin typeface="Cambria Math" panose="02040503050406030204" pitchFamily="18" charset="0"/>
                                </a:rPr>
                              </m:ctrlPr>
                            </m:accPr>
                            <m:e>
                              <m:r>
                                <a:rPr lang="en-US">
                                  <a:latin typeface="Cambria Math" panose="02040503050406030204" pitchFamily="18" charset="0"/>
                                </a:rPr>
                                <m:t>𝑁𝑢</m:t>
                              </m:r>
                            </m:e>
                          </m:acc>
                        </m:e>
                        <m:sub>
                          <m:r>
                            <a:rPr lang="en-US">
                              <a:latin typeface="Cambria Math" panose="02040503050406030204" pitchFamily="18" charset="0"/>
                            </a:rPr>
                            <m:t>𝐷</m:t>
                          </m:r>
                        </m:sub>
                      </m:sSub>
                      <m:sSub>
                        <m:sSubPr>
                          <m:ctrlPr>
                            <a:rPr lang="en-US" b="0" i="1" smtClean="0">
                              <a:latin typeface="Cambria Math" panose="02040503050406030204" pitchFamily="18" charset="0"/>
                            </a:rPr>
                          </m:ctrlPr>
                        </m:sSubPr>
                        <m:e>
                          <m:d>
                            <m:dPr>
                              <m:begChr m:val=""/>
                              <m:endChr m:val="|"/>
                              <m:ctrlPr>
                                <a:rPr lang="en-US" b="0" i="1" smtClean="0">
                                  <a:latin typeface="Cambria Math" panose="02040503050406030204" pitchFamily="18" charset="0"/>
                                </a:rPr>
                              </m:ctrlPr>
                            </m:dPr>
                            <m:e>
                              <m:r>
                                <a:rPr lang="en-US">
                                  <a:latin typeface="Cambria Math" panose="02040503050406030204" pitchFamily="18" charset="0"/>
                                </a:rPr>
                                <m:t>​</m:t>
                              </m:r>
                            </m:e>
                          </m:d>
                        </m:e>
                        <m:sub>
                          <m:sSub>
                            <m:sSubPr>
                              <m:ctrlPr>
                                <a:rPr lang="en-US" b="0" i="1" smtClean="0">
                                  <a:latin typeface="Cambria Math" panose="02040503050406030204" pitchFamily="18" charset="0"/>
                                </a:rPr>
                              </m:ctrlPr>
                            </m:sSubPr>
                            <m:e>
                              <m:r>
                                <a:rPr lang="en-US" b="0" i="1" smtClean="0">
                                  <a:latin typeface="Cambria Math" panose="02040503050406030204" pitchFamily="18" charset="0"/>
                                </a:rPr>
                                <m:t>𝑁</m:t>
                              </m:r>
                            </m:e>
                            <m:sub>
                              <m:r>
                                <a:rPr lang="en-US" b="0" i="1" smtClean="0">
                                  <a:latin typeface="Cambria Math" panose="02040503050406030204" pitchFamily="18" charset="0"/>
                                </a:rPr>
                                <m:t>𝐿</m:t>
                              </m:r>
                            </m:sub>
                          </m:sSub>
                          <m:r>
                            <a:rPr lang="en-US" b="0" i="1" smtClean="0">
                              <a:latin typeface="Cambria Math" panose="02040503050406030204" pitchFamily="18" charset="0"/>
                            </a:rPr>
                            <m:t>&lt;10</m:t>
                          </m:r>
                        </m:sub>
                      </m:sSub>
                      <m:r>
                        <a:rPr lang="en-US">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2</m:t>
                          </m:r>
                        </m:sub>
                      </m:sSub>
                      <m:sSub>
                        <m:sSubPr>
                          <m:ctrlPr>
                            <a:rPr lang="en-US" i="1">
                              <a:latin typeface="Cambria Math" panose="02040503050406030204" pitchFamily="18" charset="0"/>
                            </a:rPr>
                          </m:ctrlPr>
                        </m:sSubPr>
                        <m:e>
                          <m:acc>
                            <m:accPr>
                              <m:chr m:val="̅"/>
                              <m:ctrlPr>
                                <a:rPr lang="en-US" i="1">
                                  <a:latin typeface="Cambria Math" panose="02040503050406030204" pitchFamily="18" charset="0"/>
                                </a:rPr>
                              </m:ctrlPr>
                            </m:accPr>
                            <m:e>
                              <m:r>
                                <a:rPr lang="en-US">
                                  <a:latin typeface="Cambria Math" panose="02040503050406030204" pitchFamily="18" charset="0"/>
                                </a:rPr>
                                <m:t>𝑁𝑢</m:t>
                              </m:r>
                            </m:e>
                          </m:acc>
                        </m:e>
                        <m:sub>
                          <m:r>
                            <a:rPr lang="en-US">
                              <a:latin typeface="Cambria Math" panose="02040503050406030204" pitchFamily="18" charset="0"/>
                            </a:rPr>
                            <m:t>𝐷</m:t>
                          </m:r>
                        </m:sub>
                      </m:sSub>
                      <m:sSub>
                        <m:sSubPr>
                          <m:ctrlPr>
                            <a:rPr lang="en-US" i="1">
                              <a:latin typeface="Cambria Math" panose="02040503050406030204" pitchFamily="18" charset="0"/>
                            </a:rPr>
                          </m:ctrlPr>
                        </m:sSubPr>
                        <m:e>
                          <m:d>
                            <m:dPr>
                              <m:begChr m:val=""/>
                              <m:endChr m:val="|"/>
                              <m:ctrlPr>
                                <a:rPr lang="en-US" i="1">
                                  <a:latin typeface="Cambria Math" panose="02040503050406030204" pitchFamily="18" charset="0"/>
                                </a:rPr>
                              </m:ctrlPr>
                            </m:dPr>
                            <m:e>
                              <m:r>
                                <a:rPr lang="en-US">
                                  <a:latin typeface="Cambria Math" panose="02040503050406030204" pitchFamily="18" charset="0"/>
                                </a:rPr>
                                <m:t>​</m:t>
                              </m:r>
                            </m:e>
                          </m:d>
                        </m:e>
                        <m:sub>
                          <m:sSub>
                            <m:sSubPr>
                              <m:ctrlPr>
                                <a:rPr lang="en-US" i="1">
                                  <a:latin typeface="Cambria Math" panose="02040503050406030204" pitchFamily="18" charset="0"/>
                                </a:rPr>
                              </m:ctrlPr>
                            </m:sSubPr>
                            <m:e>
                              <m:r>
                                <a:rPr lang="en-US">
                                  <a:latin typeface="Cambria Math" panose="02040503050406030204" pitchFamily="18" charset="0"/>
                                </a:rPr>
                                <m:t>𝑁</m:t>
                              </m:r>
                            </m:e>
                            <m:sub>
                              <m:r>
                                <a:rPr lang="en-US">
                                  <a:latin typeface="Cambria Math" panose="02040503050406030204" pitchFamily="18" charset="0"/>
                                </a:rPr>
                                <m:t>𝐿</m:t>
                              </m:r>
                            </m:sub>
                          </m:sSub>
                          <m:r>
                            <a:rPr lang="en-US" b="0" i="1" smtClean="0">
                              <a:latin typeface="Cambria Math" panose="02040503050406030204" pitchFamily="18" charset="0"/>
                            </a:rPr>
                            <m:t>≥</m:t>
                          </m:r>
                          <m:r>
                            <a:rPr lang="en-US">
                              <a:latin typeface="Cambria Math" panose="02040503050406030204" pitchFamily="18" charset="0"/>
                            </a:rPr>
                            <m:t>10</m:t>
                          </m:r>
                        </m:sub>
                      </m:sSub>
                    </m:oMath>
                  </m:oMathPara>
                </a14:m>
                <a:endParaRPr lang="en-US"/>
              </a:p>
            </p:txBody>
          </p:sp>
        </mc:Choice>
        <mc:Fallback xmlns="">
          <p:sp>
            <p:nvSpPr>
              <p:cNvPr id="8" name="TextBox 7">
                <a:extLst>
                  <a:ext uri="{FF2B5EF4-FFF2-40B4-BE49-F238E27FC236}">
                    <a16:creationId xmlns:a16="http://schemas.microsoft.com/office/drawing/2014/main" id="{A9203435-2078-4D4C-B9B4-45DA4F920E23}"/>
                  </a:ext>
                </a:extLst>
              </p:cNvPr>
              <p:cNvSpPr txBox="1">
                <a:spLocks noRot="1" noChangeAspect="1" noMove="1" noResize="1" noEditPoints="1" noAdjustHandles="1" noChangeArrowheads="1" noChangeShapeType="1" noTextEdit="1"/>
              </p:cNvSpPr>
              <p:nvPr/>
            </p:nvSpPr>
            <p:spPr>
              <a:xfrm>
                <a:off x="5028497" y="4960222"/>
                <a:ext cx="2753318" cy="482889"/>
              </a:xfrm>
              <a:prstGeom prst="rect">
                <a:avLst/>
              </a:prstGeom>
              <a:blipFill>
                <a:blip r:embed="rId11"/>
                <a:stretch>
                  <a:fillRect l="-5602" t="-134951" r="-3320" b="-187379"/>
                </a:stretch>
              </a:blipFill>
              <a:effectLst>
                <a:outerShdw blurRad="63500" sx="102000" sy="102000" algn="ctr" rotWithShape="0">
                  <a:prstClr val="black">
                    <a:alpha val="40000"/>
                  </a:prstClr>
                </a:outerShdw>
              </a:effectLst>
            </p:spPr>
            <p:txBody>
              <a:bodyPr/>
              <a:lstStyle/>
              <a:p>
                <a:r>
                  <a:rPr lang="en-US">
                    <a:noFill/>
                  </a:rPr>
                  <a:t> </a:t>
                </a:r>
              </a:p>
            </p:txBody>
          </p:sp>
        </mc:Fallback>
      </mc:AlternateContent>
      <p:sp>
        <p:nvSpPr>
          <p:cNvPr id="17" name="TextBox 16">
            <a:extLst>
              <a:ext uri="{FF2B5EF4-FFF2-40B4-BE49-F238E27FC236}">
                <a16:creationId xmlns:a16="http://schemas.microsoft.com/office/drawing/2014/main" id="{CE37ABCD-6373-4846-864D-A1D6B0173FA9}"/>
              </a:ext>
            </a:extLst>
          </p:cNvPr>
          <p:cNvSpPr txBox="1"/>
          <p:nvPr/>
        </p:nvSpPr>
        <p:spPr>
          <a:xfrm>
            <a:off x="6677384" y="6479408"/>
            <a:ext cx="5514616" cy="400110"/>
          </a:xfrm>
          <a:prstGeom prst="rect">
            <a:avLst/>
          </a:prstGeom>
          <a:noFill/>
        </p:spPr>
        <p:txBody>
          <a:bodyPr wrap="square">
            <a:spAutoFit/>
          </a:bodyPr>
          <a:lstStyle/>
          <a:p>
            <a:pPr algn="l"/>
            <a:r>
              <a:rPr lang="en-US" sz="1000" b="0" i="0" dirty="0">
                <a:effectLst/>
                <a:latin typeface="Segoe UI" panose="020B0502040204020203" pitchFamily="34" charset="0"/>
              </a:rPr>
              <a:t>Please refer to Chapter-</a:t>
            </a:r>
            <a:r>
              <a:rPr lang="en-US" sz="1000" dirty="0">
                <a:latin typeface="Segoe UI" panose="020B0502040204020203" pitchFamily="34" charset="0"/>
              </a:rPr>
              <a:t>7</a:t>
            </a:r>
            <a:r>
              <a:rPr lang="en-US" sz="1000" b="0" i="0" dirty="0">
                <a:effectLst/>
                <a:latin typeface="Segoe UI" panose="020B0502040204020203" pitchFamily="34" charset="0"/>
              </a:rPr>
              <a:t> of Fundamentals of Heat and Mass Transfer by </a:t>
            </a:r>
            <a:r>
              <a:rPr lang="en-US" sz="1000" b="0" i="0" dirty="0" err="1">
                <a:effectLst/>
                <a:latin typeface="Segoe UI" panose="020B0502040204020203" pitchFamily="34" charset="0"/>
              </a:rPr>
              <a:t>Incropera</a:t>
            </a:r>
            <a:r>
              <a:rPr lang="en-US" sz="1000" b="0" i="0" dirty="0">
                <a:effectLst/>
                <a:latin typeface="Segoe UI" panose="020B0502040204020203" pitchFamily="34" charset="0"/>
              </a:rPr>
              <a:t>, DeWitt, Bergmann and Levine for a details regarding the constants used in these correlations</a:t>
            </a:r>
          </a:p>
        </p:txBody>
      </p:sp>
    </p:spTree>
    <p:extLst>
      <p:ext uri="{BB962C8B-B14F-4D97-AF65-F5344CB8AC3E}">
        <p14:creationId xmlns:p14="http://schemas.microsoft.com/office/powerpoint/2010/main" val="24068709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heme/theme1.xml><?xml version="1.0" encoding="utf-8"?>
<a:theme xmlns:a="http://schemas.openxmlformats.org/drawingml/2006/main" name="Ansys - Slide Master">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23 AER Fluent PowerPoint Template  -  Read-Only" id="{6EDD2BF5-AB26-496C-937E-48F0C62A2D93}" vid="{7E49C6C7-E03A-4D5A-901B-50E0B766A4B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F11F15CCDA16C44AB1AFF6EA8F76A1A" ma:contentTypeVersion="4" ma:contentTypeDescription="Create a new document." ma:contentTypeScope="" ma:versionID="d752d88f6e15926aeafc7e1273366542">
  <xsd:schema xmlns:xsd="http://www.w3.org/2001/XMLSchema" xmlns:xs="http://www.w3.org/2001/XMLSchema" xmlns:p="http://schemas.microsoft.com/office/2006/metadata/properties" xmlns:ns2="4486bbf1-55fc-49d2-af7e-ec287a4789b3" targetNamespace="http://schemas.microsoft.com/office/2006/metadata/properties" ma:root="true" ma:fieldsID="eec12d9aca73fdae2aa434908dafe120" ns2:_="">
    <xsd:import namespace="4486bbf1-55fc-49d2-af7e-ec287a4789b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486bbf1-55fc-49d2-af7e-ec287a4789b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C54582C-3F01-4F8D-9460-F0A670A527E2}">
  <ds:schemaRefs>
    <ds:schemaRef ds:uri="http://schemas.microsoft.com/office/2006/documentManagement/types"/>
    <ds:schemaRef ds:uri="ef833346-f83e-40f5-a0e1-5788cb232001"/>
    <ds:schemaRef ds:uri="http://purl.org/dc/elements/1.1/"/>
    <ds:schemaRef ds:uri="http://schemas.microsoft.com/office/infopath/2007/PartnerControls"/>
    <ds:schemaRef ds:uri="http://purl.org/dc/terms/"/>
    <ds:schemaRef ds:uri="http://schemas.openxmlformats.org/package/2006/metadata/core-properties"/>
    <ds:schemaRef ds:uri="http://www.w3.org/XML/1998/namespace"/>
    <ds:schemaRef ds:uri="7f20fa63-e241-4761-94ba-32b364e68bb9"/>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DDFA53D3-C218-4FBF-9050-B806120142B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486bbf1-55fc-49d2-af7e-ec287a4789b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F5FE876-BBFA-4E5E-8653-4E4CAC43203B}">
  <ds:schemaRefs>
    <ds:schemaRef ds:uri="http://schemas.microsoft.com/sharepoint/v3/contenttype/forms"/>
  </ds:schemaRefs>
</ds:datastoreItem>
</file>

<file path=docMetadata/LabelInfo.xml><?xml version="1.0" encoding="utf-8"?>
<clbl:labelList xmlns:clbl="http://schemas.microsoft.com/office/2020/mipLabelMetadata">
  <clbl:label id="{34c6ce67-15b8-4eff-80e9-52da8be89706}" enabled="0" method="" siteId="{34c6ce67-15b8-4eff-80e9-52da8be89706}" removed="1"/>
</clbl:labelList>
</file>

<file path=docProps/app.xml><?xml version="1.0" encoding="utf-8"?>
<Properties xmlns="http://schemas.openxmlformats.org/officeDocument/2006/extended-properties" xmlns:vt="http://schemas.openxmlformats.org/officeDocument/2006/docPropsVTypes">
  <Template>2023 AER Fluent PowerPoint Template</Template>
  <TotalTime>15</TotalTime>
  <Words>4080</Words>
  <Application>Microsoft Office PowerPoint</Application>
  <PresentationFormat>Widescreen</PresentationFormat>
  <Paragraphs>248</Paragraphs>
  <Slides>17</Slides>
  <Notes>16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Wingdings</vt:lpstr>
      <vt:lpstr>Arial</vt:lpstr>
      <vt:lpstr>Courier New</vt:lpstr>
      <vt:lpstr>Segoe UI</vt:lpstr>
      <vt:lpstr>Cambria Math</vt:lpstr>
      <vt:lpstr>Calibri</vt:lpstr>
      <vt:lpstr>Ansys - Slide Master</vt:lpstr>
      <vt:lpstr>PowerPoint Presentation</vt:lpstr>
      <vt:lpstr>Introduction</vt:lpstr>
      <vt:lpstr>Cylinder in Cross Flow</vt:lpstr>
      <vt:lpstr>Cylinder in Cross Flow</vt:lpstr>
      <vt:lpstr>Cylinder in Cross Flow</vt:lpstr>
      <vt:lpstr>Cylinder in Cross Flow</vt:lpstr>
      <vt:lpstr>Flow across a Tube Bank</vt:lpstr>
      <vt:lpstr>Flow across a Tube Bank</vt:lpstr>
      <vt:lpstr>Flow across a Tube Bank</vt:lpstr>
      <vt:lpstr>Flow across a Tube Bank</vt:lpstr>
      <vt:lpstr>Impinging Jet flow</vt:lpstr>
      <vt:lpstr>Impinging Jet flow</vt:lpstr>
      <vt:lpstr>Impinging Jet flow</vt:lpstr>
      <vt:lpstr>Impinging Jet flow</vt:lpstr>
      <vt:lpstr>Impinging Jet flow</vt:lpstr>
      <vt:lpstr>What have we covered?</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Cara Fox</dc:creator>
  <cp:lastModifiedBy>Kaitlin Tyler</cp:lastModifiedBy>
  <cp:revision>1</cp:revision>
  <dcterms:created xsi:type="dcterms:W3CDTF">2023-07-03T08:22:55Z</dcterms:created>
  <dcterms:modified xsi:type="dcterms:W3CDTF">2023-07-18T16:42:26Z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0x0101006F11F15CCDA16C44AB1AFF6EA8F76A1A</vt:lpwstr>
  </property>
</Properties>
</file>