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10"/>
  </p:notesMasterIdLst>
  <p:sldIdLst>
    <p:sldId id="256" r:id="rId5"/>
    <p:sldId id="9135" r:id="rId6"/>
    <p:sldId id="9131" r:id="rId7"/>
    <p:sldId id="9134" r:id="rId8"/>
    <p:sldId id="258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77924" autoAdjust="0"/>
  </p:normalViewPr>
  <p:slideViewPr>
    <p:cSldViewPr showGuides="1">
      <p:cViewPr varScale="1">
        <p:scale>
          <a:sx n="128" d="100"/>
          <a:sy n="128" d="100"/>
        </p:scale>
        <p:origin x="1560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a Fox" userId="e0a3fdeb-7d95-4a88-aad7-5b7a7270ac1b" providerId="ADAL" clId="{C40466CA-6DD8-430B-B991-2C11F5B25549}"/>
    <pc:docChg chg="custSel addSld modSld">
      <pc:chgData name="Cara Fox" userId="e0a3fdeb-7d95-4a88-aad7-5b7a7270ac1b" providerId="ADAL" clId="{C40466CA-6DD8-430B-B991-2C11F5B25549}" dt="2023-07-03T13:58:51.418" v="10" actId="122"/>
      <pc:docMkLst>
        <pc:docMk/>
      </pc:docMkLst>
      <pc:sldChg chg="addSp delSp modSp new mod">
        <pc:chgData name="Cara Fox" userId="e0a3fdeb-7d95-4a88-aad7-5b7a7270ac1b" providerId="ADAL" clId="{C40466CA-6DD8-430B-B991-2C11F5B25549}" dt="2023-07-03T13:58:51.418" v="10" actId="122"/>
        <pc:sldMkLst>
          <pc:docMk/>
          <pc:sldMk cId="1204107379" sldId="9135"/>
        </pc:sldMkLst>
        <pc:spChg chg="del">
          <ac:chgData name="Cara Fox" userId="e0a3fdeb-7d95-4a88-aad7-5b7a7270ac1b" providerId="ADAL" clId="{C40466CA-6DD8-430B-B991-2C11F5B25549}" dt="2023-07-03T08:05:53.585" v="2" actId="478"/>
          <ac:spMkLst>
            <pc:docMk/>
            <pc:sldMk cId="1204107379" sldId="9135"/>
            <ac:spMk id="3" creationId="{1386FFE7-ACF1-C7B8-4728-E9EDBAA340E6}"/>
          </ac:spMkLst>
        </pc:spChg>
        <pc:spChg chg="add mod">
          <ac:chgData name="Cara Fox" userId="e0a3fdeb-7d95-4a88-aad7-5b7a7270ac1b" providerId="ADAL" clId="{C40466CA-6DD8-430B-B991-2C11F5B25549}" dt="2023-07-03T13:58:51.418" v="10" actId="122"/>
          <ac:spMkLst>
            <pc:docMk/>
            <pc:sldMk cId="1204107379" sldId="9135"/>
            <ac:spMk id="3" creationId="{689BDB7B-4F85-487A-CB00-57442083D08A}"/>
          </ac:spMkLst>
        </pc:spChg>
        <pc:spChg chg="del">
          <ac:chgData name="Cara Fox" userId="e0a3fdeb-7d95-4a88-aad7-5b7a7270ac1b" providerId="ADAL" clId="{C40466CA-6DD8-430B-B991-2C11F5B25549}" dt="2023-07-03T08:05:51.930" v="1" actId="478"/>
          <ac:spMkLst>
            <pc:docMk/>
            <pc:sldMk cId="1204107379" sldId="9135"/>
            <ac:spMk id="4" creationId="{854B9E28-2313-1122-DB07-8B591323D80B}"/>
          </ac:spMkLst>
        </pc:spChg>
        <pc:picChg chg="add mod">
          <ac:chgData name="Cara Fox" userId="e0a3fdeb-7d95-4a88-aad7-5b7a7270ac1b" providerId="ADAL" clId="{C40466CA-6DD8-430B-B991-2C11F5B25549}" dt="2023-07-03T08:05:57.701" v="4" actId="1076"/>
          <ac:picMkLst>
            <pc:docMk/>
            <pc:sldMk cId="1204107379" sldId="9135"/>
            <ac:picMk id="6" creationId="{98A87088-327E-0DEF-8567-2055723184EE}"/>
          </ac:picMkLst>
        </pc:picChg>
      </pc:sldChg>
    </pc:docChg>
  </pc:docChgLst>
  <pc:docChgLst>
    <pc:chgData name="Kaitlin Tyler" userId="971d5887-dada-4101-bef7-69a3ed4a7a52" providerId="ADAL" clId="{D4516991-B4D9-49D7-AD1E-DF879F5385D1}"/>
    <pc:docChg chg="modSld">
      <pc:chgData name="Kaitlin Tyler" userId="971d5887-dada-4101-bef7-69a3ed4a7a52" providerId="ADAL" clId="{D4516991-B4D9-49D7-AD1E-DF879F5385D1}" dt="2023-07-18T16:44:02.752" v="1" actId="20577"/>
      <pc:docMkLst>
        <pc:docMk/>
      </pc:docMkLst>
      <pc:sldChg chg="modSp mod modNotesTx">
        <pc:chgData name="Kaitlin Tyler" userId="971d5887-dada-4101-bef7-69a3ed4a7a52" providerId="ADAL" clId="{D4516991-B4D9-49D7-AD1E-DF879F5385D1}" dt="2023-07-18T16:44:02.752" v="1" actId="20577"/>
        <pc:sldMkLst>
          <pc:docMk/>
          <pc:sldMk cId="3207685698" sldId="256"/>
        </pc:sldMkLst>
        <pc:spChg chg="mod">
          <ac:chgData name="Kaitlin Tyler" userId="971d5887-dada-4101-bef7-69a3ed4a7a52" providerId="ADAL" clId="{D4516991-B4D9-49D7-AD1E-DF879F5385D1}" dt="2023-07-18T16:43:58.602" v="0"/>
          <ac:spMkLst>
            <pc:docMk/>
            <pc:sldMk cId="3207685698" sldId="256"/>
            <ac:spMk id="3" creationId="{8DED2F7F-2065-4CCE-9AD5-77DBF0CD5628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6 rowed configuration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Sheet1!$A$2:$A$7</c:f>
              <c:strCache>
                <c:ptCount val="6"/>
                <c:pt idx="0">
                  <c:v>wall-tube1</c:v>
                </c:pt>
                <c:pt idx="1">
                  <c:v>wall-tube2</c:v>
                </c:pt>
                <c:pt idx="2">
                  <c:v>wall-tube3</c:v>
                </c:pt>
                <c:pt idx="3">
                  <c:v>wall-tube4</c:v>
                </c:pt>
                <c:pt idx="4">
                  <c:v>wall-tube5</c:v>
                </c:pt>
                <c:pt idx="5">
                  <c:v>wall-tube6</c:v>
                </c:pt>
              </c:strCache>
            </c:str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165.97978000000001</c:v>
                </c:pt>
                <c:pt idx="1">
                  <c:v>183.44351</c:v>
                </c:pt>
                <c:pt idx="2">
                  <c:v>188.53713999999999</c:v>
                </c:pt>
                <c:pt idx="3">
                  <c:v>202.35905</c:v>
                </c:pt>
                <c:pt idx="4">
                  <c:v>203.07941</c:v>
                </c:pt>
                <c:pt idx="5">
                  <c:v>201.46349000000001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6C9-4AB0-B8C1-A35E6EB402D3}"/>
            </c:ext>
          </c:extLst>
        </c:ser>
        <c:ser>
          <c:idx val="1"/>
          <c:order val="1"/>
          <c:tx>
            <c:v>4 rowed configuration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Sheet1!$A$2:$A$7</c:f>
              <c:strCache>
                <c:ptCount val="6"/>
                <c:pt idx="0">
                  <c:v>wall-tube1</c:v>
                </c:pt>
                <c:pt idx="1">
                  <c:v>wall-tube2</c:v>
                </c:pt>
                <c:pt idx="2">
                  <c:v>wall-tube3</c:v>
                </c:pt>
                <c:pt idx="3">
                  <c:v>wall-tube4</c:v>
                </c:pt>
                <c:pt idx="4">
                  <c:v>wall-tube5</c:v>
                </c:pt>
                <c:pt idx="5">
                  <c:v>wall-tube6</c:v>
                </c:pt>
              </c:strCache>
            </c:str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165.29409999999999</c:v>
                </c:pt>
                <c:pt idx="1">
                  <c:v>181.49844999999999</c:v>
                </c:pt>
                <c:pt idx="2">
                  <c:v>187.91405</c:v>
                </c:pt>
                <c:pt idx="3">
                  <c:v>200.96809999999999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6C9-4AB0-B8C1-A35E6EB402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2487871"/>
        <c:axId val="410090303"/>
      </c:scatterChart>
      <c:valAx>
        <c:axId val="41248787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Row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090303"/>
        <c:crosses val="autoZero"/>
        <c:crossBetween val="midCat"/>
      </c:valAx>
      <c:valAx>
        <c:axId val="410090303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Total</a:t>
                </a:r>
                <a:r>
                  <a:rPr lang="en-US" sz="1400" baseline="0" dirty="0"/>
                  <a:t> Heat Transfer Rate (W)</a:t>
                </a:r>
                <a:endParaRPr lang="en-US" sz="14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48787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BB9E86C5-9689-42B4-BE7D-FDE5EB4274E3}" type="datetimeFigureOut">
              <a:rPr lang="en-US" smtClean="0"/>
              <a:pPr/>
              <a:t>7/18/2023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27FDDAD7-A41A-4414-8211-C5E2AC7F93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9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8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hyperlink" Target="http://www.ansys.com/education-resource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5394325" cy="14493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84831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 i="0">
                <a:solidFill>
                  <a:schemeClr val="accent3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191E51-6FFC-4231-97E9-4C436119983B}"/>
              </a:ext>
            </a:extLst>
          </p:cNvPr>
          <p:cNvSpPr txBox="1"/>
          <p:nvPr userDrawn="1"/>
        </p:nvSpPr>
        <p:spPr>
          <a:xfrm>
            <a:off x="7848600" y="64770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©2023 ANSYS, Inc.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AE04B8-3F8B-4981-88D4-2B4137C675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orient="horz" pos="261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76C186EF-8C58-7249-A024-F6C1D0AD12B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6096001" y="1447799"/>
            <a:ext cx="5486400" cy="45909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31A0CB9-E7C5-BC4C-83B3-6A04784CA5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B673984-7F55-E14A-9088-44C94432D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1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363707-8337-D14D-8CD6-076D7F38D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1430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F67D610-3DBA-EB48-B589-E895E66AEF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36576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FD49B6-2BF3-F94C-AD6B-7B7786120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70400" y="11599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5F3481B-E073-FC4C-8662-89F64D478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70400" y="36745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9685A2-20AD-6C44-B1B9-DCB2E4437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8000" y="11514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98EFFC6-47A8-C248-AF67-33A51B038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8000" y="36660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327F1EC-8CEB-F348-A688-603CC6AF3B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D8D84EB5-FEF7-D145-9924-EDC82C5DD72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04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3B743E4-6516-C94E-BADC-931FCAF3B34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577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ED4C7F5-70CF-2C4D-8AF3-4D76760714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" y="57023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B853D87-F6A1-6443-AB6D-6E9819089E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70400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56BC893-7821-9640-98BC-FFCFED83EB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150577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2F90602-9DC6-3F4D-B178-EF6410060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74FC734-09F5-2F40-BB01-29D6BBF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4988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4EBE792-3674-F042-8191-29D73F7CA4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ABDDAC-BA7B-4A4A-9D64-71FA88868E4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E481E25-6792-6B48-8A87-D3E9D1B223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548604C-E487-1D4F-91AF-D210004A51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592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624EDF6-2365-2545-8099-338237F309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592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D36446A-2E05-9F4F-83D7-905FD354E0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592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BC79A31-D13D-4C49-88CC-6B949DE06C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40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FF59C9F-D752-594A-A821-7BDA91DA37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040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54F3492-5AA9-9249-B742-69BFC01BE9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040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51E22CD-7582-9D41-A0FC-914A34BF18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2456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D0B9166-BA76-6544-89C3-4C8B4A739F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456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537026EB-3BFB-0947-A881-5729F13CFA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456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9580FA-CA76-994A-9775-1D87D5927DB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81C7F89-740B-3143-8447-70CC02F6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1988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357E3-4FE4-4164-A381-204B98DEEA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EF1B2-1440-4FE5-8C1B-C291F424F993}"/>
              </a:ext>
            </a:extLst>
          </p:cNvPr>
          <p:cNvSpPr txBox="1"/>
          <p:nvPr userDrawn="1"/>
        </p:nvSpPr>
        <p:spPr>
          <a:xfrm>
            <a:off x="533400" y="609600"/>
            <a:ext cx="10972800" cy="3322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2023 ANSYS, Inc. All rights reserved.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Use and Reproduction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content used in this resource </a:t>
            </a:r>
            <a:r>
              <a:rPr lang="en-US" sz="1400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may only be used or reproduced for teaching purposes; and any commercial use is strictly prohibited.</a:t>
            </a:r>
            <a:r>
              <a:rPr lang="en-US" sz="1400" i="1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Document Information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This lecture unit is part of a set of teaching resources to help introduce students to topics related to fluid mechanics and/or heat transfer.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Ansys Education Resources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 access more undergraduate education resources, including lecture presentations with notes, exercises with worked solutions, microprojects, real life examples and more, visit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www.ansys.com/education-resources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Feedback </a:t>
            </a:r>
            <a:endParaRPr lang="en-US" sz="1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If you notice any errors in this resource or need to get in contact with the authors, please email us at </a:t>
            </a:r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  <a:hlinkClick r:id="rId3"/>
              </a:rPr>
              <a:t>education@ansys.com</a:t>
            </a:r>
            <a:endParaRPr lang="en-US" sz="1400" b="0" i="0" u="none" strike="noStrike" baseline="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354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5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E7604C-BDCE-428F-B486-BE14D622E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740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slash/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277581-3B6E-45DC-A28B-56B0B91539B8}"/>
              </a:ext>
            </a:extLst>
          </p:cNvPr>
          <p:cNvSpPr/>
          <p:nvPr userDrawn="1"/>
        </p:nvSpPr>
        <p:spPr>
          <a:xfrm>
            <a:off x="152400" y="762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60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8E687-7CF0-0540-A98D-56F74939D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E3B09F-B45B-354E-B308-DCD243A5A4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1447800"/>
            <a:ext cx="5486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633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E20C0D-A7DE-48DF-B095-F557A06629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1447800"/>
            <a:ext cx="5486401" cy="45909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A5571E-6D46-AF49-B918-ACB2130FFF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B59188-CA07-ED4C-990F-C94539E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36E03A1-C74F-0042-A727-58B12054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F2261C8B-A96F-5641-9461-4553158F07C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096001" y="1447800"/>
            <a:ext cx="5486400" cy="45909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433F9-2D70-7E4E-9171-17DDDD0C1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E28EC2-FFB1-CB46-9BE7-371DA4C09A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1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87182008-9414-AB43-BE9E-97630CA1A98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1" y="1447800"/>
            <a:ext cx="5486400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94F819-73D6-7A44-B97C-D99C7DAB9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21A6B3-25CA-5C4B-9371-8E317E850D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3F0A99-5B9C-4CA5-9F50-2F4E34F6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8458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833-0938-F747-9F14-C1C0453EF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00" y="6542840"/>
            <a:ext cx="2743200" cy="247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227F0-8FC0-9046-A60F-1749263C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743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0CD691-76C0-4AC9-8029-4BF0CEDE749C}"/>
              </a:ext>
            </a:extLst>
          </p:cNvPr>
          <p:cNvSpPr/>
          <p:nvPr userDrawn="1"/>
        </p:nvSpPr>
        <p:spPr>
          <a:xfrm>
            <a:off x="4876800" y="6542840"/>
            <a:ext cx="1371600" cy="247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66E622-A13F-4675-A281-8D8CC6175629}"/>
              </a:ext>
            </a:extLst>
          </p:cNvPr>
          <p:cNvSpPr txBox="1"/>
          <p:nvPr userDrawn="1"/>
        </p:nvSpPr>
        <p:spPr>
          <a:xfrm>
            <a:off x="7835900" y="651356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©2023 ANSYS, Inc.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73B977-4CCB-44AC-86C1-49AB130A1F1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5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737" r:id="rId3"/>
    <p:sldLayoutId id="2147483724" r:id="rId4"/>
    <p:sldLayoutId id="2147483735" r:id="rId5"/>
    <p:sldLayoutId id="2147483734" r:id="rId6"/>
    <p:sldLayoutId id="2147483663" r:id="rId7"/>
    <p:sldLayoutId id="2147483729" r:id="rId8"/>
    <p:sldLayoutId id="2147483730" r:id="rId9"/>
    <p:sldLayoutId id="2147483731" r:id="rId10"/>
    <p:sldLayoutId id="2147483727" r:id="rId11"/>
    <p:sldLayoutId id="2147483726" r:id="rId12"/>
    <p:sldLayoutId id="2147483736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61963" marR="0" indent="-23177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alibri" panose="020F0502020204030204" pitchFamily="34" charset="0"/>
        <a:buChar char="‐"/>
        <a:tabLst/>
        <a:defRPr sz="20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46125" marR="0" indent="-28892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69963" marR="0" indent="-223838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14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03325" marR="0" indent="-233363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ourier New" panose="02070309020205020404" pitchFamily="49" charset="0"/>
        <a:buChar char="o"/>
        <a:tabLst/>
        <a:defRPr sz="12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biIkOdZtH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2C3BA5-6E5F-4798-87B7-B8DFFB979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6862489" cy="144938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Simulation Example 1: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r>
              <a:rPr lang="en-US" dirty="0"/>
              <a:t>Convective Heat Transfer – Tube Bundle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D2F7F-2065-4CCE-9AD5-77DBF0CD56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000" dirty="0"/>
              <a:t>Created by Ansys ACE</a:t>
            </a:r>
          </a:p>
          <a:p>
            <a:r>
              <a:rPr lang="en-US" sz="2000" dirty="0"/>
              <a:t>Edited by Ansys Academic Development Team</a:t>
            </a:r>
          </a:p>
          <a:p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85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C23449-FBDB-1369-DB24-E0B22A997D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A87088-327E-0DEF-8567-205572318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436"/>
            <a:ext cx="12192000" cy="60801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9BDB7B-4F85-487A-CB00-57442083D08A}"/>
              </a:ext>
            </a:extLst>
          </p:cNvPr>
          <p:cNvSpPr txBox="1"/>
          <p:nvPr/>
        </p:nvSpPr>
        <p:spPr>
          <a:xfrm>
            <a:off x="1016794" y="5962887"/>
            <a:ext cx="10158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hlinkClick r:id="rId3"/>
              </a:rPr>
              <a:t>Forced Convective Heat Transfer in a 2D Staggered Tube Bundle - Set Up - YouTube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4107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744F4F-2570-4EE2-862C-0A3B6F7EE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461019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4765AE-24F4-4D39-9298-F73DD56A20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762000"/>
            <a:ext cx="11277601" cy="5334000"/>
          </a:xfrm>
        </p:spPr>
        <p:txBody>
          <a:bodyPr>
            <a:noAutofit/>
          </a:bodyPr>
          <a:lstStyle/>
          <a:p>
            <a:r>
              <a:rPr lang="en-US" sz="2000" dirty="0"/>
              <a:t>The contours of static temperature plotted below clearly show air extracting heat from the cylinders and </a:t>
            </a:r>
            <a:r>
              <a:rPr lang="en-US" sz="2000" dirty="0" err="1"/>
              <a:t>convecting</a:t>
            </a:r>
            <a:r>
              <a:rPr lang="en-US" sz="2000" dirty="0"/>
              <a:t> downstream. </a:t>
            </a:r>
          </a:p>
          <a:p>
            <a:pPr marL="230188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230188" lvl="1" indent="0">
              <a:buNone/>
            </a:pPr>
            <a:endParaRPr lang="en-US" sz="1600" dirty="0"/>
          </a:p>
          <a:p>
            <a:r>
              <a:rPr lang="en-US" sz="1800" dirty="0"/>
              <a:t>The contours of velocity magnitude plotted below show flow field of air in the tube bundle. </a:t>
            </a:r>
          </a:p>
          <a:p>
            <a:pPr lvl="1"/>
            <a:r>
              <a:rPr lang="en-US" sz="1600" dirty="0"/>
              <a:t>The air accelerates as it squeezes between the cylinders due to the venturi effect. 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5F77DED-9189-4616-B26E-544167BAA2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44A2C6-8A36-4296-8FAA-F10BD6C8E6F9}"/>
              </a:ext>
            </a:extLst>
          </p:cNvPr>
          <p:cNvGrpSpPr/>
          <p:nvPr/>
        </p:nvGrpSpPr>
        <p:grpSpPr>
          <a:xfrm>
            <a:off x="3579338" y="1524000"/>
            <a:ext cx="5029200" cy="1762454"/>
            <a:chOff x="1704709" y="2256078"/>
            <a:chExt cx="9087380" cy="3184621"/>
          </a:xfrm>
        </p:grpSpPr>
        <p:pic>
          <p:nvPicPr>
            <p:cNvPr id="6" name="Picture 5" descr="Funnel chart&#10;&#10;Description automatically generated">
              <a:extLst>
                <a:ext uri="{FF2B5EF4-FFF2-40B4-BE49-F238E27FC236}">
                  <a16:creationId xmlns:a16="http://schemas.microsoft.com/office/drawing/2014/main" id="{5BFE084A-4A3E-4AB8-B234-87FD1872FC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1" b="22967"/>
            <a:stretch/>
          </p:blipFill>
          <p:spPr>
            <a:xfrm>
              <a:off x="1704709" y="2256078"/>
              <a:ext cx="9087380" cy="285094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3163D8A-FE1E-46CF-99DD-A141CFAE4FA0}"/>
                </a:ext>
              </a:extLst>
            </p:cNvPr>
            <p:cNvSpPr txBox="1"/>
            <p:nvPr/>
          </p:nvSpPr>
          <p:spPr>
            <a:xfrm>
              <a:off x="3505017" y="4884569"/>
              <a:ext cx="6037515" cy="556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Contours of Static Temperature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29B5886-CF2B-4147-AA1F-B7CBB618FB6E}"/>
              </a:ext>
            </a:extLst>
          </p:cNvPr>
          <p:cNvGrpSpPr/>
          <p:nvPr/>
        </p:nvGrpSpPr>
        <p:grpSpPr>
          <a:xfrm>
            <a:off x="3581403" y="4385968"/>
            <a:ext cx="5029194" cy="1771587"/>
            <a:chOff x="1704709" y="2256079"/>
            <a:chExt cx="9087380" cy="320112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AF409EA-21E2-49F0-8457-E84516C2A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654" b="20654"/>
            <a:stretch/>
          </p:blipFill>
          <p:spPr>
            <a:xfrm>
              <a:off x="1704709" y="2256079"/>
              <a:ext cx="9087380" cy="285094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B9653D-4D36-4B21-8025-3E092CDEF588}"/>
                </a:ext>
              </a:extLst>
            </p:cNvPr>
            <p:cNvSpPr txBox="1"/>
            <p:nvPr/>
          </p:nvSpPr>
          <p:spPr>
            <a:xfrm>
              <a:off x="3770012" y="4901076"/>
              <a:ext cx="5507517" cy="556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Contours of Velocity Magnitude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747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744F4F-2570-4EE2-862C-0A3B6F7EE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461019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4765AE-24F4-4D39-9298-F73DD56A20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762000"/>
            <a:ext cx="11277601" cy="5333999"/>
          </a:xfrm>
        </p:spPr>
        <p:txBody>
          <a:bodyPr>
            <a:noAutofit/>
          </a:bodyPr>
          <a:lstStyle/>
          <a:p>
            <a:r>
              <a:rPr lang="en-US" sz="2000" dirty="0"/>
              <a:t>The variation of heat transfer rate for each of the rows, for both the 4 rowed and 6 rowed configurations, is shown below. </a:t>
            </a:r>
          </a:p>
          <a:p>
            <a:r>
              <a:rPr lang="en-US" sz="2000" dirty="0"/>
              <a:t>The upstream rows act as turbulators and increase the turbulent intensity of the fluid, which results in higher heat transfer rate for the downstream rows. </a:t>
            </a:r>
          </a:p>
          <a:p>
            <a:pPr lvl="1"/>
            <a:r>
              <a:rPr lang="en-US" sz="1800" dirty="0"/>
              <a:t>However, this behavior is not sustained and saturates around the 5</a:t>
            </a:r>
            <a:r>
              <a:rPr lang="en-US" sz="1800" baseline="30000" dirty="0"/>
              <a:t>th</a:t>
            </a:r>
            <a:r>
              <a:rPr lang="en-US" sz="1800" dirty="0"/>
              <a:t> tube row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5F77DED-9189-4616-B26E-544167BAA2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C041CE8-C9C4-4697-881C-329A0B507FF0}"/>
              </a:ext>
            </a:extLst>
          </p:cNvPr>
          <p:cNvGraphicFramePr>
            <a:graphicFrameLocks/>
          </p:cNvGraphicFramePr>
          <p:nvPr/>
        </p:nvGraphicFramePr>
        <p:xfrm>
          <a:off x="3289300" y="2514600"/>
          <a:ext cx="5662613" cy="3317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463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C3F3E9-6C8B-4F69-BB4F-1361D681D9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0565"/>
      </p:ext>
    </p:extLst>
  </p:cSld>
  <p:clrMapOvr>
    <a:masterClrMapping/>
  </p:clrMapOvr>
</p:sld>
</file>

<file path=ppt/theme/theme1.xml><?xml version="1.0" encoding="utf-8"?>
<a:theme xmlns:a="http://schemas.openxmlformats.org/drawingml/2006/main" name="Ansys - Slide Master">
  <a:themeElements>
    <a:clrScheme name="Ansys Color Theme - 2020">
      <a:dk1>
        <a:srgbClr val="000000"/>
      </a:dk1>
      <a:lt1>
        <a:srgbClr val="FFFFFF"/>
      </a:lt1>
      <a:dk2>
        <a:srgbClr val="898A8D"/>
      </a:dk2>
      <a:lt2>
        <a:srgbClr val="FFFFFF"/>
      </a:lt2>
      <a:accent1>
        <a:srgbClr val="FFB71B"/>
      </a:accent1>
      <a:accent2>
        <a:srgbClr val="D9D8D6"/>
      </a:accent2>
      <a:accent3>
        <a:srgbClr val="898A8D"/>
      </a:accent3>
      <a:accent4>
        <a:srgbClr val="444446"/>
      </a:accent4>
      <a:accent5>
        <a:srgbClr val="D29100"/>
      </a:accent5>
      <a:accent6>
        <a:srgbClr val="F9DD42"/>
      </a:accent6>
      <a:hlink>
        <a:srgbClr val="FFB71B"/>
      </a:hlink>
      <a:folHlink>
        <a:srgbClr val="898A8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 AER Fluent PowerPoint Template  -  Read-Only" id="{6EDD2BF5-AB26-496C-937E-48F0C62A2D93}" vid="{7E49C6C7-E03A-4D5A-901B-50E0B766A4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1F15CCDA16C44AB1AFF6EA8F76A1A" ma:contentTypeVersion="4" ma:contentTypeDescription="Create a new document." ma:contentTypeScope="" ma:versionID="d752d88f6e15926aeafc7e1273366542">
  <xsd:schema xmlns:xsd="http://www.w3.org/2001/XMLSchema" xmlns:xs="http://www.w3.org/2001/XMLSchema" xmlns:p="http://schemas.microsoft.com/office/2006/metadata/properties" xmlns:ns2="4486bbf1-55fc-49d2-af7e-ec287a4789b3" targetNamespace="http://schemas.microsoft.com/office/2006/metadata/properties" ma:root="true" ma:fieldsID="eec12d9aca73fdae2aa434908dafe120" ns2:_="">
    <xsd:import namespace="4486bbf1-55fc-49d2-af7e-ec287a4789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86bbf1-55fc-49d2-af7e-ec287a478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FA53D3-C218-4FBF-9050-B80612014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86bbf1-55fc-49d2-af7e-ec287a478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5FE876-BBFA-4E5E-8653-4E4CAC4320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54582C-3F01-4F8D-9460-F0A670A527E2}">
  <ds:schemaRefs>
    <ds:schemaRef ds:uri="http://schemas.microsoft.com/office/2006/documentManagement/types"/>
    <ds:schemaRef ds:uri="ef833346-f83e-40f5-a0e1-5788cb232001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7f20fa63-e241-4761-94ba-32b364e68bb9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4c6ce67-15b8-4eff-80e9-52da8be89706}" enabled="0" method="" siteId="{34c6ce67-15b8-4eff-80e9-52da8be8970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2023 AER Fluent PowerPoint Template</Template>
  <TotalTime>9</TotalTime>
  <Words>177</Words>
  <Application>Microsoft Office PowerPoint</Application>
  <PresentationFormat>Widescreen</PresentationFormat>
  <Paragraphs>30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Wingdings</vt:lpstr>
      <vt:lpstr>Arial</vt:lpstr>
      <vt:lpstr>Courier New</vt:lpstr>
      <vt:lpstr>Calibri</vt:lpstr>
      <vt:lpstr>Ansys - Slide Master</vt:lpstr>
      <vt:lpstr>PowerPoint Presentation</vt:lpstr>
      <vt:lpstr>PowerPoint Presentation</vt:lpstr>
      <vt:lpstr>Results</vt:lpstr>
      <vt:lpstr>Results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Fox</dc:creator>
  <cp:lastModifiedBy>Kaitlin Tyler</cp:lastModifiedBy>
  <cp:revision>1</cp:revision>
  <dcterms:created xsi:type="dcterms:W3CDTF">2023-07-03T07:57:24Z</dcterms:created>
  <dcterms:modified xsi:type="dcterms:W3CDTF">2023-07-18T16:44:05Z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0x0101006F11F15CCDA16C44AB1AFF6EA8F76A1A</vt:lpwstr>
  </property>
</Properties>
</file>