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12"/>
  </p:notesMasterIdLst>
  <p:sldIdLst>
    <p:sldId id="256" r:id="rId5"/>
    <p:sldId id="9120" r:id="rId6"/>
    <p:sldId id="9118" r:id="rId7"/>
    <p:sldId id="9119" r:id="rId8"/>
    <p:sldId id="9115" r:id="rId9"/>
    <p:sldId id="9116" r:id="rId10"/>
    <p:sldId id="258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mbria Math" panose="02040503050406030204" pitchFamily="18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5777" autoAdjust="0"/>
  </p:normalViewPr>
  <p:slideViewPr>
    <p:cSldViewPr showGuides="1">
      <p:cViewPr varScale="1">
        <p:scale>
          <a:sx n="141" d="100"/>
          <a:sy n="141" d="100"/>
        </p:scale>
        <p:origin x="1052" y="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itlin Tyler" userId="971d5887-dada-4101-bef7-69a3ed4a7a52" providerId="ADAL" clId="{23E27FF9-7096-4053-8732-AA0575072709}"/>
    <pc:docChg chg="modSld">
      <pc:chgData name="Kaitlin Tyler" userId="971d5887-dada-4101-bef7-69a3ed4a7a52" providerId="ADAL" clId="{23E27FF9-7096-4053-8732-AA0575072709}" dt="2023-07-18T16:43:50.642" v="1"/>
      <pc:docMkLst>
        <pc:docMk/>
      </pc:docMkLst>
      <pc:sldChg chg="modSp mod modNotesTx">
        <pc:chgData name="Kaitlin Tyler" userId="971d5887-dada-4101-bef7-69a3ed4a7a52" providerId="ADAL" clId="{23E27FF9-7096-4053-8732-AA0575072709}" dt="2023-07-18T16:43:50.642" v="1"/>
        <pc:sldMkLst>
          <pc:docMk/>
          <pc:sldMk cId="3207685698" sldId="256"/>
        </pc:sldMkLst>
        <pc:spChg chg="mod">
          <ac:chgData name="Kaitlin Tyler" userId="971d5887-dada-4101-bef7-69a3ed4a7a52" providerId="ADAL" clId="{23E27FF9-7096-4053-8732-AA0575072709}" dt="2023-07-18T16:43:50.642" v="1"/>
          <ac:spMkLst>
            <pc:docMk/>
            <pc:sldMk cId="3207685698" sldId="256"/>
            <ac:spMk id="3" creationId="{8DED2F7F-2065-4CCE-9AD5-77DBF0CD5628}"/>
          </ac:spMkLst>
        </pc:spChg>
      </pc:sldChg>
    </pc:docChg>
  </pc:docChgLst>
  <pc:docChgLst>
    <pc:chgData name="Cara Fox" userId="e0a3fdeb-7d95-4a88-aad7-5b7a7270ac1b" providerId="ADAL" clId="{C66E6BF1-F9EF-450B-A5F4-1B93011D131C}"/>
    <pc:docChg chg="custSel addSld delSld modSld">
      <pc:chgData name="Cara Fox" userId="e0a3fdeb-7d95-4a88-aad7-5b7a7270ac1b" providerId="ADAL" clId="{C66E6BF1-F9EF-450B-A5F4-1B93011D131C}" dt="2023-07-03T08:57:51.941" v="46" actId="1076"/>
      <pc:docMkLst>
        <pc:docMk/>
      </pc:docMkLst>
      <pc:sldChg chg="modSp mod">
        <pc:chgData name="Cara Fox" userId="e0a3fdeb-7d95-4a88-aad7-5b7a7270ac1b" providerId="ADAL" clId="{C66E6BF1-F9EF-450B-A5F4-1B93011D131C}" dt="2023-07-03T08:20:23.230" v="33" actId="20577"/>
        <pc:sldMkLst>
          <pc:docMk/>
          <pc:sldMk cId="3207685698" sldId="256"/>
        </pc:sldMkLst>
        <pc:spChg chg="mod">
          <ac:chgData name="Cara Fox" userId="e0a3fdeb-7d95-4a88-aad7-5b7a7270ac1b" providerId="ADAL" clId="{C66E6BF1-F9EF-450B-A5F4-1B93011D131C}" dt="2023-07-03T08:20:23.230" v="33" actId="20577"/>
          <ac:spMkLst>
            <pc:docMk/>
            <pc:sldMk cId="3207685698" sldId="256"/>
            <ac:spMk id="2" creationId="{AE2C3BA5-6E5F-4798-87B7-B8DFFB97930D}"/>
          </ac:spMkLst>
        </pc:spChg>
      </pc:sldChg>
      <pc:sldChg chg="del">
        <pc:chgData name="Cara Fox" userId="e0a3fdeb-7d95-4a88-aad7-5b7a7270ac1b" providerId="ADAL" clId="{C66E6BF1-F9EF-450B-A5F4-1B93011D131C}" dt="2023-07-03T08:21:37.003" v="37" actId="47"/>
        <pc:sldMkLst>
          <pc:docMk/>
          <pc:sldMk cId="3141553687" sldId="257"/>
        </pc:sldMkLst>
      </pc:sldChg>
      <pc:sldChg chg="add">
        <pc:chgData name="Cara Fox" userId="e0a3fdeb-7d95-4a88-aad7-5b7a7270ac1b" providerId="ADAL" clId="{C66E6BF1-F9EF-450B-A5F4-1B93011D131C}" dt="2023-07-03T08:20:02.032" v="0"/>
        <pc:sldMkLst>
          <pc:docMk/>
          <pc:sldMk cId="3271239744" sldId="9115"/>
        </pc:sldMkLst>
      </pc:sldChg>
      <pc:sldChg chg="add">
        <pc:chgData name="Cara Fox" userId="e0a3fdeb-7d95-4a88-aad7-5b7a7270ac1b" providerId="ADAL" clId="{C66E6BF1-F9EF-450B-A5F4-1B93011D131C}" dt="2023-07-03T08:20:02.032" v="0"/>
        <pc:sldMkLst>
          <pc:docMk/>
          <pc:sldMk cId="2969275619" sldId="9116"/>
        </pc:sldMkLst>
      </pc:sldChg>
      <pc:sldChg chg="add">
        <pc:chgData name="Cara Fox" userId="e0a3fdeb-7d95-4a88-aad7-5b7a7270ac1b" providerId="ADAL" clId="{C66E6BF1-F9EF-450B-A5F4-1B93011D131C}" dt="2023-07-03T08:20:02.032" v="0"/>
        <pc:sldMkLst>
          <pc:docMk/>
          <pc:sldMk cId="1208847515" sldId="9118"/>
        </pc:sldMkLst>
      </pc:sldChg>
      <pc:sldChg chg="add">
        <pc:chgData name="Cara Fox" userId="e0a3fdeb-7d95-4a88-aad7-5b7a7270ac1b" providerId="ADAL" clId="{C66E6BF1-F9EF-450B-A5F4-1B93011D131C}" dt="2023-07-03T08:20:02.032" v="0"/>
        <pc:sldMkLst>
          <pc:docMk/>
          <pc:sldMk cId="1680255358" sldId="9119"/>
        </pc:sldMkLst>
      </pc:sldChg>
      <pc:sldChg chg="addSp delSp modSp new mod">
        <pc:chgData name="Cara Fox" userId="e0a3fdeb-7d95-4a88-aad7-5b7a7270ac1b" providerId="ADAL" clId="{C66E6BF1-F9EF-450B-A5F4-1B93011D131C}" dt="2023-07-03T08:57:51.941" v="46" actId="1076"/>
        <pc:sldMkLst>
          <pc:docMk/>
          <pc:sldMk cId="3304711989" sldId="9120"/>
        </pc:sldMkLst>
        <pc:spChg chg="del">
          <ac:chgData name="Cara Fox" userId="e0a3fdeb-7d95-4a88-aad7-5b7a7270ac1b" providerId="ADAL" clId="{C66E6BF1-F9EF-450B-A5F4-1B93011D131C}" dt="2023-07-03T08:57:44.069" v="45" actId="478"/>
          <ac:spMkLst>
            <pc:docMk/>
            <pc:sldMk cId="3304711989" sldId="9120"/>
            <ac:spMk id="4" creationId="{871C463D-11A2-5249-CADD-52F1EB5ACF35}"/>
          </ac:spMkLst>
        </pc:spChg>
        <pc:spChg chg="add mod">
          <ac:chgData name="Cara Fox" userId="e0a3fdeb-7d95-4a88-aad7-5b7a7270ac1b" providerId="ADAL" clId="{C66E6BF1-F9EF-450B-A5F4-1B93011D131C}" dt="2023-07-03T08:57:21.934" v="42" actId="122"/>
          <ac:spMkLst>
            <pc:docMk/>
            <pc:sldMk cId="3304711989" sldId="9120"/>
            <ac:spMk id="5" creationId="{7AB98DB3-FFFA-EB33-5994-35E88A561A9E}"/>
          </ac:spMkLst>
        </pc:spChg>
        <pc:picChg chg="add mod modCrop">
          <ac:chgData name="Cara Fox" userId="e0a3fdeb-7d95-4a88-aad7-5b7a7270ac1b" providerId="ADAL" clId="{C66E6BF1-F9EF-450B-A5F4-1B93011D131C}" dt="2023-07-03T08:57:51.941" v="46" actId="1076"/>
          <ac:picMkLst>
            <pc:docMk/>
            <pc:sldMk cId="3304711989" sldId="9120"/>
            <ac:picMk id="6" creationId="{72990949-5371-6872-F4DC-A6E1DC921A6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BB9E86C5-9689-42B4-BE7D-FDE5EB4274E3}" type="datetimeFigureOut">
              <a:rPr lang="en-US" smtClean="0"/>
              <a:pPr/>
              <a:t>7/18/2023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27FDDAD7-A41A-4414-8211-C5E2AC7F93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9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086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mailto:education@ansys.com" TargetMode="External"/><Relationship Id="rId2" Type="http://schemas.openxmlformats.org/officeDocument/2006/relationships/hyperlink" Target="http://www.ansys.com/education-resource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3B808CC-F74C-B743-BAB4-F4C99E195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5394325" cy="14493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FE08CF-AC0B-7143-9A94-E8A35CBC7D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663" y="2667000"/>
            <a:ext cx="5394325" cy="84831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 i="0">
                <a:solidFill>
                  <a:schemeClr val="accent3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191E51-6FFC-4231-97E9-4C436119983B}"/>
              </a:ext>
            </a:extLst>
          </p:cNvPr>
          <p:cNvSpPr txBox="1"/>
          <p:nvPr userDrawn="1"/>
        </p:nvSpPr>
        <p:spPr>
          <a:xfrm>
            <a:off x="7848600" y="64770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©2023 ANSYS, Inc.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AE04B8-3F8B-4981-88D4-2B4137C675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 userDrawn="1">
          <p15:clr>
            <a:srgbClr val="FBAE40"/>
          </p15:clr>
        </p15:guide>
        <p15:guide id="2" orient="horz" pos="261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Video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76C186EF-8C58-7249-A024-F6C1D0AD12BC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6096001" y="1447799"/>
            <a:ext cx="5486400" cy="45909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31A0CB9-E7C5-BC4C-83B3-6A04784CA5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B673984-7F55-E14A-9088-44C94432D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1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3363707-8337-D14D-8CD6-076D7F38DE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11430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F67D610-3DBA-EB48-B589-E895E66AEF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" y="36576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FD49B6-2BF3-F94C-AD6B-7B77861203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70400" y="11599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5F3481B-E073-FC4C-8662-89F64D4786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70400" y="36745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E9685A2-20AD-6C44-B1B9-DCB2E4437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28000" y="11514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98EFFC6-47A8-C248-AF67-33A51B038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8000" y="36660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327F1EC-8CEB-F348-A688-603CC6AF3B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D8D84EB5-FEF7-D145-9924-EDC82C5DD72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04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3B743E4-6516-C94E-BADC-931FCAF3B34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50577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ED4C7F5-70CF-2C4D-8AF3-4D76760714C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" y="57023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B853D87-F6A1-6443-AB6D-6E9819089E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70400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256BC893-7821-9640-98BC-FFCFED83EB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150577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2F90602-9DC6-3F4D-B178-EF64100603F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774FC734-09F5-2F40-BB01-29D6BBF7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4988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4EBE792-3674-F042-8191-29D73F7CA4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44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3ABDDAC-BA7B-4A4A-9D64-71FA88868E4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44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BE481E25-6792-6B48-8A87-D3E9D1B223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D548604C-E487-1D4F-91AF-D210004A518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592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624EDF6-2365-2545-8099-338237F309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592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0D36446A-2E05-9F4F-83D7-905FD354E02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7592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BBC79A31-D13D-4C49-88CC-6B949DE06C2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040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CFF59C9F-D752-594A-A821-7BDA91DA374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6040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254F3492-5AA9-9249-B742-69BFC01BE9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040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C51E22CD-7582-9D41-A0FC-914A34BF189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2456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3D0B9166-BA76-6544-89C3-4C8B4A739F7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456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537026EB-3BFB-0947-A881-5729F13CFA4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2456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D9580FA-CA76-994A-9775-1D87D5927DBD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81C7F89-740B-3143-8447-70CC02F63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1988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3357E3-4FE4-4164-A381-204B98DEEA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AEF1B2-1440-4FE5-8C1B-C291F424F993}"/>
              </a:ext>
            </a:extLst>
          </p:cNvPr>
          <p:cNvSpPr txBox="1"/>
          <p:nvPr userDrawn="1"/>
        </p:nvSpPr>
        <p:spPr>
          <a:xfrm>
            <a:off x="533400" y="609600"/>
            <a:ext cx="10972800" cy="3322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2023 ANSYS, Inc. All rights reserved.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Use and Reproduction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content used in this resource </a:t>
            </a:r>
            <a:r>
              <a:rPr lang="en-US" sz="1400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may only be used or reproduced for teaching purposes; and any commercial use is strictly prohibited.</a:t>
            </a:r>
            <a:r>
              <a:rPr lang="en-US" sz="1400" i="1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Document Information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This lecture unit is part of a set of teaching resources to help introduce students to topics related to fluid mechanics and/or heat transfer.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Ansys Education Resources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 access more undergraduate education resources, including lecture presentations with notes, exercises with worked solutions, microprojects, real life examples and more, visit 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www.ansys.com/education-resources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Feedback </a:t>
            </a:r>
            <a:endParaRPr lang="en-US" sz="1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If you notice any errors in this resource or need to get in contact with the authors, please email us at </a:t>
            </a:r>
            <a:r>
              <a:rPr lang="en-US" sz="1400" b="0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  <a:hlinkClick r:id="rId3"/>
              </a:rPr>
              <a:t>education@ansys.com</a:t>
            </a:r>
            <a:endParaRPr lang="en-US" sz="1400" b="0" i="0" u="none" strike="noStrike" baseline="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354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76C04-D572-9D4D-8F10-3E7CBF2FD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957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E7604C-BDCE-428F-B486-BE14D622E6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341DC2-F80D-BD4F-90EE-4B809029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4740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slash/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277581-3B6E-45DC-A28B-56B0B91539B8}"/>
              </a:ext>
            </a:extLst>
          </p:cNvPr>
          <p:cNvSpPr/>
          <p:nvPr userDrawn="1"/>
        </p:nvSpPr>
        <p:spPr>
          <a:xfrm>
            <a:off x="152400" y="7620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60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48E687-7CF0-0540-A98D-56F74939D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E3B09F-B45B-354E-B308-DCD243A5A4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1447800"/>
            <a:ext cx="5486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2633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E20C0D-A7DE-48DF-B095-F557A06629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99" y="1447800"/>
            <a:ext cx="5486401" cy="45909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A5571E-6D46-AF49-B918-ACB2130FFF3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B59188-CA07-ED4C-990F-C94539E4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36E03A1-C74F-0042-A727-58B1205468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0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F2261C8B-A96F-5641-9461-4553158F07C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096001" y="1447800"/>
            <a:ext cx="5486400" cy="45909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D433F9-2D70-7E4E-9171-17DDDD0C1B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EE28EC2-FFB1-CB46-9BE7-371DA4C09A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1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87182008-9414-AB43-BE9E-97630CA1A98F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096001" y="1447800"/>
            <a:ext cx="5486400" cy="457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594F819-73D6-7A44-B97C-D99C7DAB92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E21A6B3-25CA-5C4B-9371-8E317E850D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5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3F0A99-5B9C-4CA5-9F50-2F4E34F6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581"/>
            <a:ext cx="10972799" cy="8458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9833-0938-F747-9F14-C1C0453EF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6100" y="6542840"/>
            <a:ext cx="2743200" cy="2477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227F0-8FC0-9046-A60F-1749263CF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743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0CD691-76C0-4AC9-8029-4BF0CEDE749C}"/>
              </a:ext>
            </a:extLst>
          </p:cNvPr>
          <p:cNvSpPr/>
          <p:nvPr userDrawn="1"/>
        </p:nvSpPr>
        <p:spPr>
          <a:xfrm>
            <a:off x="4876800" y="6542840"/>
            <a:ext cx="1371600" cy="247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66E622-A13F-4675-A281-8D8CC6175629}"/>
              </a:ext>
            </a:extLst>
          </p:cNvPr>
          <p:cNvSpPr txBox="1"/>
          <p:nvPr userDrawn="1"/>
        </p:nvSpPr>
        <p:spPr>
          <a:xfrm>
            <a:off x="7835900" y="651356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©2023 ANSYS, Inc.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73B977-4CCB-44AC-86C1-49AB130A1F1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53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737" r:id="rId3"/>
    <p:sldLayoutId id="2147483724" r:id="rId4"/>
    <p:sldLayoutId id="2147483735" r:id="rId5"/>
    <p:sldLayoutId id="2147483734" r:id="rId6"/>
    <p:sldLayoutId id="2147483663" r:id="rId7"/>
    <p:sldLayoutId id="2147483729" r:id="rId8"/>
    <p:sldLayoutId id="2147483730" r:id="rId9"/>
    <p:sldLayoutId id="2147483731" r:id="rId10"/>
    <p:sldLayoutId id="2147483727" r:id="rId11"/>
    <p:sldLayoutId id="2147483726" r:id="rId12"/>
    <p:sldLayoutId id="2147483736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61963" marR="0" indent="-23177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alibri" panose="020F0502020204030204" pitchFamily="34" charset="0"/>
        <a:buChar char="‐"/>
        <a:tabLst/>
        <a:defRPr sz="20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46125" marR="0" indent="-28892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69963" marR="0" indent="-223838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14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03325" marR="0" indent="-233363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ourier New" panose="02070309020205020404" pitchFamily="49" charset="0"/>
        <a:buChar char="o"/>
        <a:tabLst/>
        <a:defRPr sz="12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5uTBg1pWAo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2C3BA5-6E5F-4798-87B7-B8DFFB9793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Simulation Example 1:</a:t>
            </a:r>
          </a:p>
          <a:p>
            <a:endParaRPr lang="en-US" dirty="0">
              <a:solidFill>
                <a:schemeClr val="accent5"/>
              </a:solidFill>
            </a:endParaRPr>
          </a:p>
          <a:p>
            <a:r>
              <a:rPr lang="en-US" dirty="0"/>
              <a:t>Laminar Flow over a Flat Plate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D2F7F-2065-4CCE-9AD5-77DBF0CD56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000" dirty="0"/>
              <a:t>Created by Ansys ACE</a:t>
            </a:r>
          </a:p>
          <a:p>
            <a:r>
              <a:rPr lang="en-US" sz="2000"/>
              <a:t>Edited by Ansys Academic Development Team</a:t>
            </a:r>
          </a:p>
          <a:p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85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3A1414-D1C5-5F07-164A-72DFB32824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9B09B9-6FBB-D5BD-B9FE-CF5BF7505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990949-5371-6872-F4DC-A6E1DC921A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40"/>
          <a:stretch/>
        </p:blipFill>
        <p:spPr>
          <a:xfrm>
            <a:off x="0" y="0"/>
            <a:ext cx="12192000" cy="59962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B98DB3-FFFA-EB33-5994-35E88A561A9E}"/>
              </a:ext>
            </a:extLst>
          </p:cNvPr>
          <p:cNvSpPr txBox="1"/>
          <p:nvPr/>
        </p:nvSpPr>
        <p:spPr>
          <a:xfrm>
            <a:off x="2099554" y="600373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hlinkClick r:id="rId3"/>
              </a:rPr>
              <a:t>Heat Transfer on a Flat Plate: Laminar - Set Up - YouTube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4711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D1BEA6-823E-412E-B443-604AB3153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Field</a:t>
            </a:r>
          </a:p>
        </p:txBody>
      </p:sp>
      <p:pic>
        <p:nvPicPr>
          <p:cNvPr id="13" name="Picture 12" descr="A close up of a device&#10;&#10;Description automatically generated">
            <a:extLst>
              <a:ext uri="{FF2B5EF4-FFF2-40B4-BE49-F238E27FC236}">
                <a16:creationId xmlns:a16="http://schemas.microsoft.com/office/drawing/2014/main" id="{01248931-C2E3-47AF-8BD4-FED19FF0D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00"/>
          <a:stretch/>
        </p:blipFill>
        <p:spPr>
          <a:xfrm>
            <a:off x="3801814" y="914400"/>
            <a:ext cx="6789986" cy="3276600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DFBD7E45-8BEC-423A-AB30-1879B217CB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r="88454" b="22500"/>
          <a:stretch/>
        </p:blipFill>
        <p:spPr>
          <a:xfrm>
            <a:off x="10744200" y="914400"/>
            <a:ext cx="1166813" cy="3276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CD0A6AE-1C5B-4DC5-A926-DF39132710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4" r="44119"/>
          <a:stretch/>
        </p:blipFill>
        <p:spPr>
          <a:xfrm>
            <a:off x="4196664" y="4271019"/>
            <a:ext cx="1066800" cy="1647568"/>
          </a:xfrm>
          <a:prstGeom prst="rect">
            <a:avLst/>
          </a:prstGeom>
        </p:spPr>
      </p:pic>
      <p:pic>
        <p:nvPicPr>
          <p:cNvPr id="20" name="Picture 19" descr="A picture containing man, white, motorcycle&#10;&#10;Description automatically generated">
            <a:extLst>
              <a:ext uri="{FF2B5EF4-FFF2-40B4-BE49-F238E27FC236}">
                <a16:creationId xmlns:a16="http://schemas.microsoft.com/office/drawing/2014/main" id="{452FCA81-C1F1-4C5C-BE48-A095F5667DC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7" r="17577"/>
          <a:stretch/>
        </p:blipFill>
        <p:spPr>
          <a:xfrm>
            <a:off x="8991600" y="4271019"/>
            <a:ext cx="1318054" cy="164756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5661114-DE6F-4836-B613-A0AA8FF38B0D}"/>
              </a:ext>
            </a:extLst>
          </p:cNvPr>
          <p:cNvSpPr/>
          <p:nvPr/>
        </p:nvSpPr>
        <p:spPr>
          <a:xfrm>
            <a:off x="4196664" y="4271019"/>
            <a:ext cx="1066800" cy="16475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FBADF75-D0EA-4337-A702-F86A7AEC95EE}"/>
              </a:ext>
            </a:extLst>
          </p:cNvPr>
          <p:cNvSpPr/>
          <p:nvPr/>
        </p:nvSpPr>
        <p:spPr>
          <a:xfrm>
            <a:off x="4297186" y="3666930"/>
            <a:ext cx="295030" cy="4556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D149CC6-6BDB-46C9-ADD0-5FB8F8596D07}"/>
              </a:ext>
            </a:extLst>
          </p:cNvPr>
          <p:cNvCxnSpPr>
            <a:cxnSpLocks/>
          </p:cNvCxnSpPr>
          <p:nvPr/>
        </p:nvCxnSpPr>
        <p:spPr>
          <a:xfrm flipH="1">
            <a:off x="4196663" y="4122575"/>
            <a:ext cx="100523" cy="1484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61DC6BC-02A7-4406-B6AC-526E307CA45C}"/>
              </a:ext>
            </a:extLst>
          </p:cNvPr>
          <p:cNvCxnSpPr>
            <a:cxnSpLocks/>
          </p:cNvCxnSpPr>
          <p:nvPr/>
        </p:nvCxnSpPr>
        <p:spPr>
          <a:xfrm>
            <a:off x="4592216" y="4122575"/>
            <a:ext cx="671248" cy="1484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79C7FEC2-415A-4E03-80EC-93D991B13963}"/>
              </a:ext>
            </a:extLst>
          </p:cNvPr>
          <p:cNvSpPr/>
          <p:nvPr/>
        </p:nvSpPr>
        <p:spPr>
          <a:xfrm>
            <a:off x="8991599" y="4271019"/>
            <a:ext cx="1318054" cy="16475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26BC578-F229-4BA6-BB19-8AB5D75ED025}"/>
              </a:ext>
            </a:extLst>
          </p:cNvPr>
          <p:cNvSpPr/>
          <p:nvPr/>
        </p:nvSpPr>
        <p:spPr>
          <a:xfrm>
            <a:off x="8951870" y="2766629"/>
            <a:ext cx="1084757" cy="13559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27EE41D-6A7B-4AA9-9977-481713EDE4CA}"/>
              </a:ext>
            </a:extLst>
          </p:cNvPr>
          <p:cNvCxnSpPr/>
          <p:nvPr/>
        </p:nvCxnSpPr>
        <p:spPr>
          <a:xfrm>
            <a:off x="8951870" y="4122575"/>
            <a:ext cx="39729" cy="1484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5DC2D1C-C61B-446F-BBD1-1227032CADB6}"/>
              </a:ext>
            </a:extLst>
          </p:cNvPr>
          <p:cNvCxnSpPr/>
          <p:nvPr/>
        </p:nvCxnSpPr>
        <p:spPr>
          <a:xfrm>
            <a:off x="10036627" y="4122575"/>
            <a:ext cx="273026" cy="1484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D74842EB-594C-4314-9C39-B19A54CA9666}"/>
                  </a:ext>
                </a:extLst>
              </p:cNvPr>
              <p:cNvSpPr/>
              <p:nvPr/>
            </p:nvSpPr>
            <p:spPr>
              <a:xfrm>
                <a:off x="280987" y="1069772"/>
                <a:ext cx="3225797" cy="45550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vector plot shows the flow velocity growing across the boundary layer from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at the wall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1.01 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just outside of the boundary layer.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dirty="0"/>
                  <a:t>The max velocity is slightly higher than the inlet velocity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) due to the displacement effect.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dirty="0"/>
                  <a:t>The flow direction is nearly parallel to the plate while the small component in the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-direction comes also from the displacement effect.</a:t>
                </a:r>
              </a:p>
            </p:txBody>
          </p:sp>
        </mc:Choice>
        <mc:Fallback xmlns="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D74842EB-594C-4314-9C39-B19A54CA96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987" y="1069772"/>
                <a:ext cx="3225797" cy="4555093"/>
              </a:xfrm>
              <a:prstGeom prst="rect">
                <a:avLst/>
              </a:prstGeom>
              <a:blipFill>
                <a:blip r:embed="rId6"/>
                <a:stretch>
                  <a:fillRect l="-1134" t="-668" r="-2647" b="-1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ctangle 52">
            <a:extLst>
              <a:ext uri="{FF2B5EF4-FFF2-40B4-BE49-F238E27FC236}">
                <a16:creationId xmlns:a16="http://schemas.microsoft.com/office/drawing/2014/main" id="{70D24650-B4B2-4423-9F1E-449FECB27093}"/>
              </a:ext>
            </a:extLst>
          </p:cNvPr>
          <p:cNvSpPr/>
          <p:nvPr/>
        </p:nvSpPr>
        <p:spPr>
          <a:xfrm>
            <a:off x="5393167" y="4633138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boundary layer grows thicker along the plate and the velocity profile in it is stretched</a:t>
            </a:r>
          </a:p>
        </p:txBody>
      </p:sp>
    </p:spTree>
    <p:extLst>
      <p:ext uri="{BB962C8B-B14F-4D97-AF65-F5344CB8AC3E}">
        <p14:creationId xmlns:p14="http://schemas.microsoft.com/office/powerpoint/2010/main" val="120884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mans face&#10;&#10;Description automatically generated">
            <a:extLst>
              <a:ext uri="{FF2B5EF4-FFF2-40B4-BE49-F238E27FC236}">
                <a16:creationId xmlns:a16="http://schemas.microsoft.com/office/drawing/2014/main" id="{600B11B7-F359-4B47-AEB0-B16B1F876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270" y="2727960"/>
            <a:ext cx="4389119" cy="329184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3A016B94-B655-472E-8C17-5564F5683F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6" r="29247"/>
          <a:stretch/>
        </p:blipFill>
        <p:spPr>
          <a:xfrm>
            <a:off x="7620000" y="2846844"/>
            <a:ext cx="4389120" cy="316787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6B65260-A13B-439A-A247-567F427A9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with Blasius Solution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790C72-C1E3-49FF-8217-868FB6F4C2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108" y="869717"/>
            <a:ext cx="7069026" cy="1915145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Velocity profiles are extracted along the lines normal to the plate at 0.1, 0.2, 0.3, 0.4 and 0.5 m downstream from the leading edge of the plate.</a:t>
            </a:r>
          </a:p>
          <a:p>
            <a:pPr algn="just"/>
            <a:r>
              <a:rPr lang="en-US" sz="1600" dirty="0"/>
              <a:t>The velocity profiles obtained from Ansys Fluent simulation fit well against the Blasius analytical solution with less than 1% of relative errors.</a:t>
            </a:r>
          </a:p>
          <a:p>
            <a:pPr algn="just"/>
            <a:r>
              <a:rPr lang="en-US" sz="1600" dirty="0"/>
              <a:t>As the displacement effect of the boundary layer, </a:t>
            </a:r>
            <a:r>
              <a:rPr lang="en-US" sz="1600"/>
              <a:t>which leads </a:t>
            </a:r>
            <a:r>
              <a:rPr lang="en-US" sz="1600" dirty="0"/>
              <a:t>to a slight acceleration of the flow right outside the boundary layer, is not reflected in Blasius Solution, the velocity predicted Ansys Fluent is slightly higher.</a:t>
            </a:r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B73A62E7-0DDB-44A5-9B22-3684EA4AD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35" y="128260"/>
            <a:ext cx="4389121" cy="329184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C7A08E1-79C4-40AB-A2CF-B14198D933C2}"/>
              </a:ext>
            </a:extLst>
          </p:cNvPr>
          <p:cNvCxnSpPr>
            <a:cxnSpLocks/>
          </p:cNvCxnSpPr>
          <p:nvPr/>
        </p:nvCxnSpPr>
        <p:spPr>
          <a:xfrm>
            <a:off x="9296400" y="2743200"/>
            <a:ext cx="183502" cy="2453951"/>
          </a:xfrm>
          <a:prstGeom prst="straightConnector1">
            <a:avLst/>
          </a:prstGeom>
          <a:ln>
            <a:prstDash val="dash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9031519-ED2D-47CD-8483-1D6565504280}"/>
              </a:ext>
            </a:extLst>
          </p:cNvPr>
          <p:cNvCxnSpPr>
            <a:cxnSpLocks/>
          </p:cNvCxnSpPr>
          <p:nvPr/>
        </p:nvCxnSpPr>
        <p:spPr>
          <a:xfrm>
            <a:off x="9383486" y="2332130"/>
            <a:ext cx="674914" cy="2901997"/>
          </a:xfrm>
          <a:prstGeom prst="straightConnector1">
            <a:avLst/>
          </a:prstGeom>
          <a:ln>
            <a:prstDash val="dash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0F38546-A90B-497A-99C2-79C1E8436EB7}"/>
              </a:ext>
            </a:extLst>
          </p:cNvPr>
          <p:cNvCxnSpPr/>
          <p:nvPr/>
        </p:nvCxnSpPr>
        <p:spPr>
          <a:xfrm>
            <a:off x="10363200" y="1676400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9EFEC39-2E64-472B-B798-2C43A58EBFDE}"/>
              </a:ext>
            </a:extLst>
          </p:cNvPr>
          <p:cNvCxnSpPr/>
          <p:nvPr/>
        </p:nvCxnSpPr>
        <p:spPr>
          <a:xfrm>
            <a:off x="10591800" y="1676400"/>
            <a:ext cx="685800" cy="3520751"/>
          </a:xfrm>
          <a:prstGeom prst="straightConnector1">
            <a:avLst/>
          </a:prstGeom>
          <a:ln>
            <a:prstDash val="dash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A4CE3B3-4F05-412E-8D8D-F2475407868D}"/>
              </a:ext>
            </a:extLst>
          </p:cNvPr>
          <p:cNvCxnSpPr/>
          <p:nvPr/>
        </p:nvCxnSpPr>
        <p:spPr>
          <a:xfrm>
            <a:off x="10363200" y="1447800"/>
            <a:ext cx="457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7B770CD-D4F4-4283-8DEE-AC90FB26E97D}"/>
              </a:ext>
            </a:extLst>
          </p:cNvPr>
          <p:cNvCxnSpPr/>
          <p:nvPr/>
        </p:nvCxnSpPr>
        <p:spPr>
          <a:xfrm>
            <a:off x="10820400" y="1447800"/>
            <a:ext cx="990600" cy="3657600"/>
          </a:xfrm>
          <a:prstGeom prst="straightConnector1">
            <a:avLst/>
          </a:prstGeom>
          <a:ln>
            <a:prstDash val="dash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F6BA63E-CB30-4002-AF1C-37CBA998F411}"/>
              </a:ext>
            </a:extLst>
          </p:cNvPr>
          <p:cNvCxnSpPr>
            <a:cxnSpLocks/>
          </p:cNvCxnSpPr>
          <p:nvPr/>
        </p:nvCxnSpPr>
        <p:spPr>
          <a:xfrm flipH="1" flipV="1">
            <a:off x="6553200" y="4828043"/>
            <a:ext cx="2743200" cy="1058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003934A-4ACD-41A7-82C2-E85E2720B933}"/>
              </a:ext>
            </a:extLst>
          </p:cNvPr>
          <p:cNvCxnSpPr/>
          <p:nvPr/>
        </p:nvCxnSpPr>
        <p:spPr>
          <a:xfrm>
            <a:off x="10363200" y="1981200"/>
            <a:ext cx="114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2C0C2C4-753D-426B-844D-50AD20F90DF1}"/>
              </a:ext>
            </a:extLst>
          </p:cNvPr>
          <p:cNvCxnSpPr/>
          <p:nvPr/>
        </p:nvCxnSpPr>
        <p:spPr>
          <a:xfrm>
            <a:off x="10477500" y="1981200"/>
            <a:ext cx="190500" cy="3252927"/>
          </a:xfrm>
          <a:prstGeom prst="straightConnector1">
            <a:avLst/>
          </a:prstGeom>
          <a:ln>
            <a:prstDash val="dash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9" name="Picture 48" descr="A close up of a map&#10;&#10;Description automatically generated">
            <a:extLst>
              <a:ext uri="{FF2B5EF4-FFF2-40B4-BE49-F238E27FC236}">
                <a16:creationId xmlns:a16="http://schemas.microsoft.com/office/drawing/2014/main" id="{B5EA9E8F-6AB8-4E74-980E-DFC6ACA37F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00"/>
          <a:stretch/>
        </p:blipFill>
        <p:spPr>
          <a:xfrm>
            <a:off x="7608134" y="2931944"/>
            <a:ext cx="4389121" cy="49705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32BDDA5A-F126-4746-A0B3-AF3157DD5C0C}"/>
              </a:ext>
            </a:extLst>
          </p:cNvPr>
          <p:cNvSpPr/>
          <p:nvPr/>
        </p:nvSpPr>
        <p:spPr>
          <a:xfrm>
            <a:off x="344911" y="3276600"/>
            <a:ext cx="21064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Ansys Fluent has a good prediction on the wall friction coefficient as compared to the Blasius Solution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8025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D1BEA6-823E-412E-B443-604AB3153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Field vs Velocity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D74842EB-594C-4314-9C39-B19A54CA9666}"/>
                  </a:ext>
                </a:extLst>
              </p:cNvPr>
              <p:cNvSpPr/>
              <p:nvPr/>
            </p:nvSpPr>
            <p:spPr>
              <a:xfrm>
                <a:off x="280987" y="1208271"/>
                <a:ext cx="2843214" cy="45722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temperature contour shows the temperature dropping from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400 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300 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 inside the boundary layer.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thickness of thermal boundary layer is slightly thicker than the velocity boundary layer.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Prandtl number is 0.7442 for this case, thus the ratio between the thermal and velocity boundary layer thickness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𝑃𝑟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type m:val="li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>
                        <a:latin typeface="Cambria Math" panose="02040503050406030204" pitchFamily="18" charset="0"/>
                      </a:rPr>
                      <m:t>=1.1035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D74842EB-594C-4314-9C39-B19A54CA96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987" y="1208271"/>
                <a:ext cx="2843214" cy="4572214"/>
              </a:xfrm>
              <a:prstGeom prst="rect">
                <a:avLst/>
              </a:prstGeom>
              <a:blipFill>
                <a:blip r:embed="rId2"/>
                <a:stretch>
                  <a:fillRect l="-1285" t="-667" r="-2998" b="-7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Shape, rectangle&#10;&#10;Description automatically generated">
            <a:extLst>
              <a:ext uri="{FF2B5EF4-FFF2-40B4-BE49-F238E27FC236}">
                <a16:creationId xmlns:a16="http://schemas.microsoft.com/office/drawing/2014/main" id="{9E2F4C29-62D7-4BEB-B47C-24A215ED32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37" r="13851" b="8814"/>
          <a:stretch/>
        </p:blipFill>
        <p:spPr>
          <a:xfrm>
            <a:off x="3352800" y="1208271"/>
            <a:ext cx="7315200" cy="1734962"/>
          </a:xfrm>
          <a:prstGeom prst="rect">
            <a:avLst/>
          </a:prstGeom>
        </p:spPr>
      </p:pic>
      <p:pic>
        <p:nvPicPr>
          <p:cNvPr id="10" name="Picture 9" descr="Shape, rectangle&#10;&#10;Description automatically generated">
            <a:extLst>
              <a:ext uri="{FF2B5EF4-FFF2-40B4-BE49-F238E27FC236}">
                <a16:creationId xmlns:a16="http://schemas.microsoft.com/office/drawing/2014/main" id="{19E53186-70F4-41DB-B6ED-F2CA1A1BEA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88" r="13851" b="10062"/>
          <a:stretch/>
        </p:blipFill>
        <p:spPr>
          <a:xfrm>
            <a:off x="3352799" y="3433665"/>
            <a:ext cx="7315200" cy="1734962"/>
          </a:xfrm>
          <a:prstGeom prst="rect">
            <a:avLst/>
          </a:prstGeom>
        </p:spPr>
      </p:pic>
      <p:pic>
        <p:nvPicPr>
          <p:cNvPr id="14" name="Picture 13" descr="Shape, rectangle&#10;&#10;Description automatically generated">
            <a:extLst>
              <a:ext uri="{FF2B5EF4-FFF2-40B4-BE49-F238E27FC236}">
                <a16:creationId xmlns:a16="http://schemas.microsoft.com/office/drawing/2014/main" id="{C0AB91E7-3D38-4E8C-AAC6-7BEA016424E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2" t="21295" r="84578" b="23109"/>
          <a:stretch/>
        </p:blipFill>
        <p:spPr>
          <a:xfrm>
            <a:off x="10972800" y="2824081"/>
            <a:ext cx="881479" cy="3272254"/>
          </a:xfrm>
          <a:prstGeom prst="rect">
            <a:avLst/>
          </a:prstGeom>
        </p:spPr>
      </p:pic>
      <p:pic>
        <p:nvPicPr>
          <p:cNvPr id="18" name="Picture 17" descr="Shape, rectangle, square&#10;&#10;Description automatically generated">
            <a:extLst>
              <a:ext uri="{FF2B5EF4-FFF2-40B4-BE49-F238E27FC236}">
                <a16:creationId xmlns:a16="http://schemas.microsoft.com/office/drawing/2014/main" id="{F2D846D5-4091-4D7B-BEC4-B584678ED09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3" r="88507" b="21874"/>
          <a:stretch/>
        </p:blipFill>
        <p:spPr>
          <a:xfrm>
            <a:off x="10972800" y="148581"/>
            <a:ext cx="881479" cy="26842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06D991-28D8-4F16-963A-05890AFAD227}"/>
              </a:ext>
            </a:extLst>
          </p:cNvPr>
          <p:cNvSpPr txBox="1"/>
          <p:nvPr/>
        </p:nvSpPr>
        <p:spPr>
          <a:xfrm>
            <a:off x="3352800" y="2823782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Temperature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F73761-F5BD-4D16-8B8B-104707D5D71C}"/>
              </a:ext>
            </a:extLst>
          </p:cNvPr>
          <p:cNvSpPr txBox="1"/>
          <p:nvPr/>
        </p:nvSpPr>
        <p:spPr>
          <a:xfrm>
            <a:off x="3352800" y="5168627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Velocity</a:t>
            </a:r>
          </a:p>
        </p:txBody>
      </p:sp>
    </p:spTree>
    <p:extLst>
      <p:ext uri="{BB962C8B-B14F-4D97-AF65-F5344CB8AC3E}">
        <p14:creationId xmlns:p14="http://schemas.microsoft.com/office/powerpoint/2010/main" val="32712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00B11B7-F359-4B47-AEB0-B16B1F876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00400" y="1792610"/>
            <a:ext cx="5321268" cy="399095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6B65260-A13B-439A-A247-567F427A9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Analytical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6C2A8540-12B0-4942-9470-9494A9DD846D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609601" y="954412"/>
                <a:ext cx="10972799" cy="838198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There is an excellent agreement between numerical solution of wall Nusselt Number calculated by Ansys Fluent, and the analytical solution given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𝑁𝑢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=0.332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𝑅𝑒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f>
                          <m:fPr>
                            <m:type m:val="li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𝑃𝑟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6C2A8540-12B0-4942-9470-9494A9DD84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609601" y="954412"/>
                <a:ext cx="10972799" cy="838198"/>
              </a:xfrm>
              <a:blipFill>
                <a:blip r:embed="rId3"/>
                <a:stretch>
                  <a:fillRect l="-500" t="-13869" b="-343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927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C3F3E9-6C8B-4F69-BB4F-1361D681D9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0565"/>
      </p:ext>
    </p:extLst>
  </p:cSld>
  <p:clrMapOvr>
    <a:masterClrMapping/>
  </p:clrMapOvr>
</p:sld>
</file>

<file path=ppt/theme/theme1.xml><?xml version="1.0" encoding="utf-8"?>
<a:theme xmlns:a="http://schemas.openxmlformats.org/drawingml/2006/main" name="Ansys - Slide Master">
  <a:themeElements>
    <a:clrScheme name="Ansys Color Theme - 2020">
      <a:dk1>
        <a:srgbClr val="000000"/>
      </a:dk1>
      <a:lt1>
        <a:srgbClr val="FFFFFF"/>
      </a:lt1>
      <a:dk2>
        <a:srgbClr val="898A8D"/>
      </a:dk2>
      <a:lt2>
        <a:srgbClr val="FFFFFF"/>
      </a:lt2>
      <a:accent1>
        <a:srgbClr val="FFB71B"/>
      </a:accent1>
      <a:accent2>
        <a:srgbClr val="D9D8D6"/>
      </a:accent2>
      <a:accent3>
        <a:srgbClr val="898A8D"/>
      </a:accent3>
      <a:accent4>
        <a:srgbClr val="444446"/>
      </a:accent4>
      <a:accent5>
        <a:srgbClr val="D29100"/>
      </a:accent5>
      <a:accent6>
        <a:srgbClr val="F9DD42"/>
      </a:accent6>
      <a:hlink>
        <a:srgbClr val="FFB71B"/>
      </a:hlink>
      <a:folHlink>
        <a:srgbClr val="898A8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 AER Fluent PowerPoint Template  -  Read-Only" id="{6EDD2BF5-AB26-496C-937E-48F0C62A2D93}" vid="{7E49C6C7-E03A-4D5A-901B-50E0B766A4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11F15CCDA16C44AB1AFF6EA8F76A1A" ma:contentTypeVersion="4" ma:contentTypeDescription="Create a new document." ma:contentTypeScope="" ma:versionID="d752d88f6e15926aeafc7e1273366542">
  <xsd:schema xmlns:xsd="http://www.w3.org/2001/XMLSchema" xmlns:xs="http://www.w3.org/2001/XMLSchema" xmlns:p="http://schemas.microsoft.com/office/2006/metadata/properties" xmlns:ns2="4486bbf1-55fc-49d2-af7e-ec287a4789b3" targetNamespace="http://schemas.microsoft.com/office/2006/metadata/properties" ma:root="true" ma:fieldsID="eec12d9aca73fdae2aa434908dafe120" ns2:_="">
    <xsd:import namespace="4486bbf1-55fc-49d2-af7e-ec287a4789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86bbf1-55fc-49d2-af7e-ec287a4789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FA53D3-C218-4FBF-9050-B806120142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86bbf1-55fc-49d2-af7e-ec287a4789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5FE876-BBFA-4E5E-8653-4E4CAC4320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54582C-3F01-4F8D-9460-F0A670A527E2}">
  <ds:schemaRefs>
    <ds:schemaRef ds:uri="http://schemas.microsoft.com/office/2006/documentManagement/types"/>
    <ds:schemaRef ds:uri="ef833346-f83e-40f5-a0e1-5788cb232001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7f20fa63-e241-4761-94ba-32b364e68bb9"/>
    <ds:schemaRef ds:uri="http://schemas.microsoft.com/office/2006/metadata/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34c6ce67-15b8-4eff-80e9-52da8be89706}" enabled="0" method="" siteId="{34c6ce67-15b8-4eff-80e9-52da8be8970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2023 AER Fluent PowerPoint Template</Template>
  <TotalTime>9</TotalTime>
  <Words>345</Words>
  <Application>Microsoft Office PowerPoint</Application>
  <PresentationFormat>Widescreen</PresentationFormat>
  <Paragraphs>27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Wingdings</vt:lpstr>
      <vt:lpstr>Arial</vt:lpstr>
      <vt:lpstr>Courier New</vt:lpstr>
      <vt:lpstr>Cambria Math</vt:lpstr>
      <vt:lpstr>Calibri</vt:lpstr>
      <vt:lpstr>Ansys - Slide Master</vt:lpstr>
      <vt:lpstr>PowerPoint Presentation</vt:lpstr>
      <vt:lpstr>PowerPoint Presentation</vt:lpstr>
      <vt:lpstr>Velocity Field</vt:lpstr>
      <vt:lpstr>Compare with Blasius Solution</vt:lpstr>
      <vt:lpstr>Temperature Field vs Velocity Field</vt:lpstr>
      <vt:lpstr>Comparison with Analytical Solution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Fox</dc:creator>
  <cp:lastModifiedBy>Kaitlin Tyler</cp:lastModifiedBy>
  <cp:revision>1</cp:revision>
  <dcterms:created xsi:type="dcterms:W3CDTF">2023-07-03T08:19:09Z</dcterms:created>
  <dcterms:modified xsi:type="dcterms:W3CDTF">2023-07-18T16:43:53Z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0x0101006F11F15CCDA16C44AB1AFF6EA8F76A1A</vt:lpwstr>
  </property>
</Properties>
</file>