
<file path=[Content_Types].xml><?xml version="1.0" encoding="utf-8"?>
<Types xmlns="http://schemas.openxmlformats.org/package/2006/content-types">
  <Default Extension="emf" ContentType="image/x-emf"/>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19"/>
  </p:notesMasterIdLst>
  <p:sldIdLst>
    <p:sldId id="256" r:id="rId5"/>
    <p:sldId id="808" r:id="rId6"/>
    <p:sldId id="875" r:id="rId7"/>
    <p:sldId id="860" r:id="rId8"/>
    <p:sldId id="790" r:id="rId9"/>
    <p:sldId id="868" r:id="rId10"/>
    <p:sldId id="869" r:id="rId11"/>
    <p:sldId id="870" r:id="rId12"/>
    <p:sldId id="871" r:id="rId13"/>
    <p:sldId id="872" r:id="rId14"/>
    <p:sldId id="873" r:id="rId15"/>
    <p:sldId id="874" r:id="rId16"/>
    <p:sldId id="810" r:id="rId17"/>
    <p:sldId id="258"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Cambria Math" panose="02040503050406030204" pitchFamily="18" charset="0"/>
      <p:regular r:id="rId24"/>
    </p:embeddedFont>
    <p:embeddedFont>
      <p:font typeface="Segoe UI" panose="020B0502040204020203" pitchFamily="34" charset="0"/>
      <p:regular r:id="rId25"/>
      <p:bold r:id="rId26"/>
      <p:italic r:id="rId27"/>
      <p:bold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EC1B48-1F70-A216-DF0B-EDF1C286BAE6}" name="Cara Fox" initials="CF" userId="S::cara.fox@ansys.com::e0a3fdeb-7d95-4a88-aad7-5b7a7270ac1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73592" autoAdjust="0"/>
  </p:normalViewPr>
  <p:slideViewPr>
    <p:cSldViewPr showGuides="1">
      <p:cViewPr varScale="1">
        <p:scale>
          <a:sx n="121" d="100"/>
          <a:sy n="121" d="100"/>
        </p:scale>
        <p:origin x="1824" y="7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7EE84B5F-D9BD-4E40-A579-428C59B389F4}"/>
    <pc:docChg chg="modSld">
      <pc:chgData name="Kaitlin Tyler" userId="971d5887-dada-4101-bef7-69a3ed4a7a52" providerId="ADAL" clId="{7EE84B5F-D9BD-4E40-A579-428C59B389F4}" dt="2023-07-18T16:43:05.891" v="10" actId="20577"/>
      <pc:docMkLst>
        <pc:docMk/>
      </pc:docMkLst>
      <pc:sldChg chg="modSp mod">
        <pc:chgData name="Kaitlin Tyler" userId="971d5887-dada-4101-bef7-69a3ed4a7a52" providerId="ADAL" clId="{7EE84B5F-D9BD-4E40-A579-428C59B389F4}" dt="2023-07-18T16:43:05.891" v="10" actId="20577"/>
        <pc:sldMkLst>
          <pc:docMk/>
          <pc:sldMk cId="3207685698" sldId="256"/>
        </pc:sldMkLst>
        <pc:spChg chg="mod">
          <ac:chgData name="Kaitlin Tyler" userId="971d5887-dada-4101-bef7-69a3ed4a7a52" providerId="ADAL" clId="{7EE84B5F-D9BD-4E40-A579-428C59B389F4}" dt="2023-07-18T16:43:05.891" v="10" actId="20577"/>
          <ac:spMkLst>
            <pc:docMk/>
            <pc:sldMk cId="3207685698" sldId="256"/>
            <ac:spMk id="2" creationId="{AE2C3BA5-6E5F-4798-87B7-B8DFFB97930D}"/>
          </ac:spMkLst>
        </pc:spChg>
        <pc:spChg chg="mod">
          <ac:chgData name="Kaitlin Tyler" userId="971d5887-dada-4101-bef7-69a3ed4a7a52" providerId="ADAL" clId="{7EE84B5F-D9BD-4E40-A579-428C59B389F4}" dt="2023-07-18T16:41:31.363" v="0"/>
          <ac:spMkLst>
            <pc:docMk/>
            <pc:sldMk cId="3207685698" sldId="256"/>
            <ac:spMk id="3" creationId="{8DED2F7F-2065-4CCE-9AD5-77DBF0CD5628}"/>
          </ac:spMkLst>
        </pc:spChg>
      </pc:sldChg>
    </pc:docChg>
  </pc:docChgLst>
  <pc:docChgLst>
    <pc:chgData name="Cara Fox" userId="e0a3fdeb-7d95-4a88-aad7-5b7a7270ac1b" providerId="ADAL" clId="{DD5FDF93-41A1-47A5-A56E-066BDDFAA6B6}"/>
    <pc:docChg chg="custSel addSld delSld modSld">
      <pc:chgData name="Cara Fox" userId="e0a3fdeb-7d95-4a88-aad7-5b7a7270ac1b" providerId="ADAL" clId="{DD5FDF93-41A1-47A5-A56E-066BDDFAA6B6}" dt="2023-07-03T08:37:19.980" v="639" actId="20577"/>
      <pc:docMkLst>
        <pc:docMk/>
      </pc:docMkLst>
      <pc:sldChg chg="modSp mod modNotesTx">
        <pc:chgData name="Cara Fox" userId="e0a3fdeb-7d95-4a88-aad7-5b7a7270ac1b" providerId="ADAL" clId="{DD5FDF93-41A1-47A5-A56E-066BDDFAA6B6}" dt="2023-06-27T23:39:57.854" v="115" actId="20577"/>
        <pc:sldMkLst>
          <pc:docMk/>
          <pc:sldMk cId="3207685698" sldId="256"/>
        </pc:sldMkLst>
        <pc:spChg chg="mod">
          <ac:chgData name="Cara Fox" userId="e0a3fdeb-7d95-4a88-aad7-5b7a7270ac1b" providerId="ADAL" clId="{DD5FDF93-41A1-47A5-A56E-066BDDFAA6B6}" dt="2023-06-27T23:35:48.360" v="90" actId="207"/>
          <ac:spMkLst>
            <pc:docMk/>
            <pc:sldMk cId="3207685698" sldId="256"/>
            <ac:spMk id="2" creationId="{AE2C3BA5-6E5F-4798-87B7-B8DFFB97930D}"/>
          </ac:spMkLst>
        </pc:spChg>
      </pc:sldChg>
      <pc:sldChg chg="del">
        <pc:chgData name="Cara Fox" userId="e0a3fdeb-7d95-4a88-aad7-5b7a7270ac1b" providerId="ADAL" clId="{DD5FDF93-41A1-47A5-A56E-066BDDFAA6B6}" dt="2023-06-27T23:37:26.599" v="93" actId="47"/>
        <pc:sldMkLst>
          <pc:docMk/>
          <pc:sldMk cId="3141553687" sldId="257"/>
        </pc:sldMkLst>
      </pc:sldChg>
      <pc:sldChg chg="modSp add mod modNotesTx">
        <pc:chgData name="Cara Fox" userId="e0a3fdeb-7d95-4a88-aad7-5b7a7270ac1b" providerId="ADAL" clId="{DD5FDF93-41A1-47A5-A56E-066BDDFAA6B6}" dt="2023-06-27T23:47:33.137" v="136"/>
        <pc:sldMkLst>
          <pc:docMk/>
          <pc:sldMk cId="235511259" sldId="790"/>
        </pc:sldMkLst>
        <pc:spChg chg="mod">
          <ac:chgData name="Cara Fox" userId="e0a3fdeb-7d95-4a88-aad7-5b7a7270ac1b" providerId="ADAL" clId="{DD5FDF93-41A1-47A5-A56E-066BDDFAA6B6}" dt="2023-06-27T23:42:36.720" v="128" actId="1076"/>
          <ac:spMkLst>
            <pc:docMk/>
            <pc:sldMk cId="235511259" sldId="790"/>
            <ac:spMk id="11" creationId="{FEE861B9-C7CB-46F9-ADB9-6B6FE5D71AEF}"/>
          </ac:spMkLst>
        </pc:spChg>
        <pc:spChg chg="mod">
          <ac:chgData name="Cara Fox" userId="e0a3fdeb-7d95-4a88-aad7-5b7a7270ac1b" providerId="ADAL" clId="{DD5FDF93-41A1-47A5-A56E-066BDDFAA6B6}" dt="2023-06-27T23:42:39.334" v="129" actId="1076"/>
          <ac:spMkLst>
            <pc:docMk/>
            <pc:sldMk cId="235511259" sldId="790"/>
            <ac:spMk id="12" creationId="{3233E3D7-01B2-48A5-A0CE-7C8CB187E2C9}"/>
          </ac:spMkLst>
        </pc:spChg>
        <pc:spChg chg="mod">
          <ac:chgData name="Cara Fox" userId="e0a3fdeb-7d95-4a88-aad7-5b7a7270ac1b" providerId="ADAL" clId="{DD5FDF93-41A1-47A5-A56E-066BDDFAA6B6}" dt="2023-06-27T23:41:15.416" v="125" actId="1076"/>
          <ac:spMkLst>
            <pc:docMk/>
            <pc:sldMk cId="235511259" sldId="790"/>
            <ac:spMk id="13" creationId="{2D919803-C2D0-406F-901E-BEDBCF7A5386}"/>
          </ac:spMkLst>
        </pc:spChg>
        <pc:spChg chg="mod">
          <ac:chgData name="Cara Fox" userId="e0a3fdeb-7d95-4a88-aad7-5b7a7270ac1b" providerId="ADAL" clId="{DD5FDF93-41A1-47A5-A56E-066BDDFAA6B6}" dt="2023-06-27T23:42:42.055" v="130" actId="1076"/>
          <ac:spMkLst>
            <pc:docMk/>
            <pc:sldMk cId="235511259" sldId="790"/>
            <ac:spMk id="14" creationId="{6A06DBB9-8DD5-41E7-BDCE-DE34FF85E2EB}"/>
          </ac:spMkLst>
        </pc:spChg>
        <pc:spChg chg="mod">
          <ac:chgData name="Cara Fox" userId="e0a3fdeb-7d95-4a88-aad7-5b7a7270ac1b" providerId="ADAL" clId="{DD5FDF93-41A1-47A5-A56E-066BDDFAA6B6}" dt="2023-06-27T23:42:47.266" v="132" actId="1076"/>
          <ac:spMkLst>
            <pc:docMk/>
            <pc:sldMk cId="235511259" sldId="790"/>
            <ac:spMk id="15" creationId="{7950E582-0CD4-4D0A-9053-D3D924A1F7BE}"/>
          </ac:spMkLst>
        </pc:spChg>
      </pc:sldChg>
      <pc:sldChg chg="addSp delSp modSp add mod modAnim modNotesTx">
        <pc:chgData name="Cara Fox" userId="e0a3fdeb-7d95-4a88-aad7-5b7a7270ac1b" providerId="ADAL" clId="{DD5FDF93-41A1-47A5-A56E-066BDDFAA6B6}" dt="2023-06-27T23:40:05.280" v="116"/>
        <pc:sldMkLst>
          <pc:docMk/>
          <pc:sldMk cId="2403885974" sldId="808"/>
        </pc:sldMkLst>
        <pc:spChg chg="del">
          <ac:chgData name="Cara Fox" userId="e0a3fdeb-7d95-4a88-aad7-5b7a7270ac1b" providerId="ADAL" clId="{DD5FDF93-41A1-47A5-A56E-066BDDFAA6B6}" dt="2023-06-27T23:37:55.578" v="96" actId="478"/>
          <ac:spMkLst>
            <pc:docMk/>
            <pc:sldMk cId="2403885974" sldId="808"/>
            <ac:spMk id="20" creationId="{977BCF73-B86F-4FCC-83BA-4C9508D14F51}"/>
          </ac:spMkLst>
        </pc:spChg>
        <pc:spChg chg="mod">
          <ac:chgData name="Cara Fox" userId="e0a3fdeb-7d95-4a88-aad7-5b7a7270ac1b" providerId="ADAL" clId="{DD5FDF93-41A1-47A5-A56E-066BDDFAA6B6}" dt="2023-06-27T23:38:56.242" v="110" actId="14100"/>
          <ac:spMkLst>
            <pc:docMk/>
            <pc:sldMk cId="2403885974" sldId="808"/>
            <ac:spMk id="74" creationId="{BB792DA0-1BD7-44DB-A2ED-869DE926BAD5}"/>
          </ac:spMkLst>
        </pc:spChg>
        <pc:grpChg chg="del">
          <ac:chgData name="Cara Fox" userId="e0a3fdeb-7d95-4a88-aad7-5b7a7270ac1b" providerId="ADAL" clId="{DD5FDF93-41A1-47A5-A56E-066BDDFAA6B6}" dt="2023-06-27T23:37:53.200" v="95" actId="478"/>
          <ac:grpSpMkLst>
            <pc:docMk/>
            <pc:sldMk cId="2403885974" sldId="808"/>
            <ac:grpSpMk id="2" creationId="{D6510374-A720-4A4B-B692-0446B65356FB}"/>
          </ac:grpSpMkLst>
        </pc:grpChg>
        <pc:picChg chg="add mod">
          <ac:chgData name="Cara Fox" userId="e0a3fdeb-7d95-4a88-aad7-5b7a7270ac1b" providerId="ADAL" clId="{DD5FDF93-41A1-47A5-A56E-066BDDFAA6B6}" dt="2023-06-27T23:39:45.031" v="114" actId="1076"/>
          <ac:picMkLst>
            <pc:docMk/>
            <pc:sldMk cId="2403885974" sldId="808"/>
            <ac:picMk id="4" creationId="{035BCC0D-615D-4D33-7465-9823796D5930}"/>
          </ac:picMkLst>
        </pc:picChg>
      </pc:sldChg>
      <pc:sldChg chg="modSp add mod addCm modNotesTx">
        <pc:chgData name="Cara Fox" userId="e0a3fdeb-7d95-4a88-aad7-5b7a7270ac1b" providerId="ADAL" clId="{DD5FDF93-41A1-47A5-A56E-066BDDFAA6B6}" dt="2023-07-03T08:37:19.980" v="639" actId="20577"/>
        <pc:sldMkLst>
          <pc:docMk/>
          <pc:sldMk cId="972702304" sldId="810"/>
        </pc:sldMkLst>
        <pc:spChg chg="mod">
          <ac:chgData name="Cara Fox" userId="e0a3fdeb-7d95-4a88-aad7-5b7a7270ac1b" providerId="ADAL" clId="{DD5FDF93-41A1-47A5-A56E-066BDDFAA6B6}" dt="2023-07-03T08:33:59.912" v="408" actId="20577"/>
          <ac:spMkLst>
            <pc:docMk/>
            <pc:sldMk cId="972702304" sldId="810"/>
            <ac:spMk id="4" creationId="{5D3C32EF-0463-EC7C-F6E1-028064B573F4}"/>
          </ac:spMkLst>
        </pc:spChg>
        <pc:spChg chg="mod">
          <ac:chgData name="Cara Fox" userId="e0a3fdeb-7d95-4a88-aad7-5b7a7270ac1b" providerId="ADAL" clId="{DD5FDF93-41A1-47A5-A56E-066BDDFAA6B6}" dt="2023-07-03T08:37:19.980" v="639" actId="20577"/>
          <ac:spMkLst>
            <pc:docMk/>
            <pc:sldMk cId="972702304" sldId="810"/>
            <ac:spMk id="5" creationId="{4C1E74E4-758E-85FC-B997-184E0BE0138D}"/>
          </ac:spMkLst>
        </pc:spChg>
        <pc:extLst>
          <p:ext xmlns:p="http://schemas.openxmlformats.org/presentationml/2006/main" uri="{D6D511B9-2390-475A-947B-AFAB55BFBCF1}">
            <pc226:cmChg xmlns:pc226="http://schemas.microsoft.com/office/powerpoint/2022/06/main/command" chg="add">
              <pc226:chgData name="Cara Fox" userId="e0a3fdeb-7d95-4a88-aad7-5b7a7270ac1b" providerId="ADAL" clId="{DD5FDF93-41A1-47A5-A56E-066BDDFAA6B6}" dt="2023-06-27T23:51:16.341" v="350"/>
              <pc2:cmMkLst xmlns:pc2="http://schemas.microsoft.com/office/powerpoint/2019/9/main/command">
                <pc:docMk/>
                <pc:sldMk cId="972702304" sldId="810"/>
                <pc2:cmMk id="{CD91F606-59A5-47B8-B740-B90C5796184F}"/>
              </pc2:cmMkLst>
            </pc226:cmChg>
          </p:ext>
        </pc:extLst>
      </pc:sldChg>
      <pc:sldChg chg="add modNotesTx">
        <pc:chgData name="Cara Fox" userId="e0a3fdeb-7d95-4a88-aad7-5b7a7270ac1b" providerId="ADAL" clId="{DD5FDF93-41A1-47A5-A56E-066BDDFAA6B6}" dt="2023-06-27T23:47:24.712" v="135"/>
        <pc:sldMkLst>
          <pc:docMk/>
          <pc:sldMk cId="1104096317" sldId="860"/>
        </pc:sldMkLst>
      </pc:sldChg>
      <pc:sldChg chg="add modNotesTx">
        <pc:chgData name="Cara Fox" userId="e0a3fdeb-7d95-4a88-aad7-5b7a7270ac1b" providerId="ADAL" clId="{DD5FDF93-41A1-47A5-A56E-066BDDFAA6B6}" dt="2023-06-27T23:47:47.745" v="137"/>
        <pc:sldMkLst>
          <pc:docMk/>
          <pc:sldMk cId="2242636847" sldId="868"/>
        </pc:sldMkLst>
      </pc:sldChg>
      <pc:sldChg chg="add modNotesTx">
        <pc:chgData name="Cara Fox" userId="e0a3fdeb-7d95-4a88-aad7-5b7a7270ac1b" providerId="ADAL" clId="{DD5FDF93-41A1-47A5-A56E-066BDDFAA6B6}" dt="2023-06-27T23:47:55.622" v="138"/>
        <pc:sldMkLst>
          <pc:docMk/>
          <pc:sldMk cId="3858009967" sldId="869"/>
        </pc:sldMkLst>
      </pc:sldChg>
      <pc:sldChg chg="add modNotesTx">
        <pc:chgData name="Cara Fox" userId="e0a3fdeb-7d95-4a88-aad7-5b7a7270ac1b" providerId="ADAL" clId="{DD5FDF93-41A1-47A5-A56E-066BDDFAA6B6}" dt="2023-06-27T23:48:20.851" v="139"/>
        <pc:sldMkLst>
          <pc:docMk/>
          <pc:sldMk cId="4129871356" sldId="870"/>
        </pc:sldMkLst>
      </pc:sldChg>
      <pc:sldChg chg="add modNotesTx">
        <pc:chgData name="Cara Fox" userId="e0a3fdeb-7d95-4a88-aad7-5b7a7270ac1b" providerId="ADAL" clId="{DD5FDF93-41A1-47A5-A56E-066BDDFAA6B6}" dt="2023-06-27T23:48:39.851" v="143" actId="20577"/>
        <pc:sldMkLst>
          <pc:docMk/>
          <pc:sldMk cId="41856357" sldId="871"/>
        </pc:sldMkLst>
      </pc:sldChg>
      <pc:sldChg chg="add modNotesTx">
        <pc:chgData name="Cara Fox" userId="e0a3fdeb-7d95-4a88-aad7-5b7a7270ac1b" providerId="ADAL" clId="{DD5FDF93-41A1-47A5-A56E-066BDDFAA6B6}" dt="2023-06-27T23:48:51.099" v="144"/>
        <pc:sldMkLst>
          <pc:docMk/>
          <pc:sldMk cId="259398210" sldId="872"/>
        </pc:sldMkLst>
      </pc:sldChg>
      <pc:sldChg chg="add modNotesTx">
        <pc:chgData name="Cara Fox" userId="e0a3fdeb-7d95-4a88-aad7-5b7a7270ac1b" providerId="ADAL" clId="{DD5FDF93-41A1-47A5-A56E-066BDDFAA6B6}" dt="2023-06-27T23:48:56.964" v="145"/>
        <pc:sldMkLst>
          <pc:docMk/>
          <pc:sldMk cId="3314056071" sldId="873"/>
        </pc:sldMkLst>
      </pc:sldChg>
      <pc:sldChg chg="add modNotesTx">
        <pc:chgData name="Cara Fox" userId="e0a3fdeb-7d95-4a88-aad7-5b7a7270ac1b" providerId="ADAL" clId="{DD5FDF93-41A1-47A5-A56E-066BDDFAA6B6}" dt="2023-06-27T23:49:04.280" v="146"/>
        <pc:sldMkLst>
          <pc:docMk/>
          <pc:sldMk cId="2133625250" sldId="874"/>
        </pc:sldMkLst>
      </pc:sldChg>
      <pc:sldChg chg="modSp add mod modNotesTx">
        <pc:chgData name="Cara Fox" userId="e0a3fdeb-7d95-4a88-aad7-5b7a7270ac1b" providerId="ADAL" clId="{DD5FDF93-41A1-47A5-A56E-066BDDFAA6B6}" dt="2023-06-27T23:40:29.419" v="117"/>
        <pc:sldMkLst>
          <pc:docMk/>
          <pc:sldMk cId="2571839018" sldId="875"/>
        </pc:sldMkLst>
        <pc:spChg chg="mod">
          <ac:chgData name="Cara Fox" userId="e0a3fdeb-7d95-4a88-aad7-5b7a7270ac1b" providerId="ADAL" clId="{DD5FDF93-41A1-47A5-A56E-066BDDFAA6B6}" dt="2023-06-27T23:38:34.261" v="108" actId="403"/>
          <ac:spMkLst>
            <pc:docMk/>
            <pc:sldMk cId="2571839018" sldId="875"/>
            <ac:spMk id="74" creationId="{BB792DA0-1BD7-44DB-A2ED-869DE926BAD5}"/>
          </ac:spMkLst>
        </pc:spChg>
      </pc:sldChg>
    </pc:docChg>
  </pc:docChgLst>
  <pc:docChgLst>
    <pc:chgData name="Madhumita Saravana Kumar" userId="9ffa2865-6a19-4249-a78c-e95e8c3ee8d6" providerId="ADAL" clId="{1BA94004-7BED-4487-9386-F632A2FEF29F}"/>
    <pc:docChg chg="">
      <pc:chgData name="Madhumita Saravana Kumar" userId="9ffa2865-6a19-4249-a78c-e95e8c3ee8d6" providerId="ADAL" clId="{1BA94004-7BED-4487-9386-F632A2FEF29F}" dt="2023-07-04T09:42:51.463" v="0"/>
      <pc:docMkLst>
        <pc:docMk/>
      </pc:docMkLst>
      <pc:sldChg chg="delCm">
        <pc:chgData name="Madhumita Saravana Kumar" userId="9ffa2865-6a19-4249-a78c-e95e8c3ee8d6" providerId="ADAL" clId="{1BA94004-7BED-4487-9386-F632A2FEF29F}" dt="2023-07-04T09:42:51.463" v="0"/>
        <pc:sldMkLst>
          <pc:docMk/>
          <pc:sldMk cId="972702304" sldId="810"/>
        </pc:sldMkLst>
        <pc:extLst>
          <p:ext xmlns:p="http://schemas.openxmlformats.org/presentationml/2006/main" uri="{D6D511B9-2390-475A-947B-AFAB55BFBCF1}">
            <pc226:cmChg xmlns:pc226="http://schemas.microsoft.com/office/powerpoint/2022/06/main/command" chg="del">
              <pc226:chgData name="Madhumita Saravana Kumar" userId="9ffa2865-6a19-4249-a78c-e95e8c3ee8d6" providerId="ADAL" clId="{1BA94004-7BED-4487-9386-F632A2FEF29F}" dt="2023-07-04T09:42:51.463" v="0"/>
              <pc2:cmMkLst xmlns:pc2="http://schemas.microsoft.com/office/powerpoint/2019/9/main/command">
                <pc:docMk/>
                <pc:sldMk cId="972702304" sldId="810"/>
                <pc2:cmMk id="{CD91F606-59A5-47B8-B740-B90C5796184F}"/>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7/18/2023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For heat transfer problems, it is also required that the temperatures, temperature gradients, and heat fluxes scale with the geometry.</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For the case of forced convection, two geometrically similar systems are dynamically similar if their Nusselt, Reynolds, and Prandtl Numbers are the same.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10</a:t>
            </a:fld>
            <a:endParaRPr lang="en-US"/>
          </a:p>
        </p:txBody>
      </p:sp>
    </p:spTree>
    <p:extLst>
      <p:ext uri="{BB962C8B-B14F-4D97-AF65-F5344CB8AC3E}">
        <p14:creationId xmlns:p14="http://schemas.microsoft.com/office/powerpoint/2010/main" val="4115951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Is it possible to formulate a relationship between these dimensionless numbers? In order to determine that, multiple experiments can be setup at varying Reynolds and Prandtl numbers, to calculate the corresponding Nusselt numbers. And as it turns out, researchers have found that for a fixed Prandtl number i.e. for a given fluid, an empirical correlation of the following form can be written to calculate the global Nusselt number.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11</a:t>
            </a:fld>
            <a:endParaRPr lang="en-US"/>
          </a:p>
        </p:txBody>
      </p:sp>
    </p:spTree>
    <p:extLst>
      <p:ext uri="{BB962C8B-B14F-4D97-AF65-F5344CB8AC3E}">
        <p14:creationId xmlns:p14="http://schemas.microsoft.com/office/powerpoint/2010/main" val="3436185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On a log-log scale, this correlation looks like a straight line as shown here. The values of ‘C’, ‘m’, and ‘n’ are dependent on the geometry of the object and the flow type, and are oftentimes independent of the fluid itself. That was a quick brief on the basics of forced convection.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12</a:t>
            </a:fld>
            <a:endParaRPr lang="en-US"/>
          </a:p>
        </p:txBody>
      </p:sp>
    </p:spTree>
    <p:extLst>
      <p:ext uri="{BB962C8B-B14F-4D97-AF65-F5344CB8AC3E}">
        <p14:creationId xmlns:p14="http://schemas.microsoft.com/office/powerpoint/2010/main" val="2239104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566144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508DEF0-E001-4A88-AA57-500CB9567656}"/>
              </a:ext>
            </a:extLst>
          </p:cNvPr>
          <p:cNvSpPr>
            <a:spLocks noGrp="1" noChangeArrowheads="1"/>
          </p:cNvSpPr>
          <p:nvPr>
            <p:ph type="sldNum" sz="quarter" idx="5"/>
          </p:nvPr>
        </p:nvSpPr>
        <p:spPr>
          <a:ln/>
        </p:spPr>
        <p:txBody>
          <a:bodyPr/>
          <a:lstStyle/>
          <a:p>
            <a:fld id="{7639DEB2-9369-4D37-8E87-835E4DB950A5}" type="slidenum">
              <a:rPr lang="en-US" altLang="en-US"/>
              <a:pPr/>
              <a:t>2</a:t>
            </a:fld>
            <a:endParaRPr lang="en-US" altLang="en-US"/>
          </a:p>
        </p:txBody>
      </p:sp>
      <p:sp>
        <p:nvSpPr>
          <p:cNvPr id="46082" name="Rectangle 2">
            <a:extLst>
              <a:ext uri="{FF2B5EF4-FFF2-40B4-BE49-F238E27FC236}">
                <a16:creationId xmlns:a16="http://schemas.microsoft.com/office/drawing/2014/main" id="{79946009-A6FA-4E48-B29E-E84AD70035E6}"/>
              </a:ext>
            </a:extLst>
          </p:cNvPr>
          <p:cNvSpPr>
            <a:spLocks noGrp="1" noRot="1" noChangeAspect="1" noChangeArrowheads="1" noTextEdit="1"/>
          </p:cNvSpPr>
          <p:nvPr>
            <p:ph type="sldImg"/>
          </p:nvPr>
        </p:nvSpPr>
        <p:spPr>
          <a:ln/>
        </p:spPr>
      </p:sp>
      <p:sp>
        <p:nvSpPr>
          <p:cNvPr id="46083" name="Rectangle 3">
            <a:extLst>
              <a:ext uri="{FF2B5EF4-FFF2-40B4-BE49-F238E27FC236}">
                <a16:creationId xmlns:a16="http://schemas.microsoft.com/office/drawing/2014/main" id="{7AE19A42-FF46-44D5-8506-E6CCB70A2554}"/>
              </a:ext>
            </a:extLst>
          </p:cNvPr>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Have you ever noticed how blowing on a hot beverage, say a cup of coffee, cools it down much faster than if you just left it on the table? What you are unconsciously doing is employing forced convection to cool your coffee faster. Let’s take a deeper look at what forced convection is all about.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dirty="0"/>
          </a:p>
        </p:txBody>
      </p:sp>
    </p:spTree>
    <p:extLst>
      <p:ext uri="{BB962C8B-B14F-4D97-AF65-F5344CB8AC3E}">
        <p14:creationId xmlns:p14="http://schemas.microsoft.com/office/powerpoint/2010/main" val="1879517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508DEF0-E001-4A88-AA57-500CB9567656}"/>
              </a:ext>
            </a:extLst>
          </p:cNvPr>
          <p:cNvSpPr>
            <a:spLocks noGrp="1" noChangeArrowheads="1"/>
          </p:cNvSpPr>
          <p:nvPr>
            <p:ph type="sldNum" sz="quarter" idx="5"/>
          </p:nvPr>
        </p:nvSpPr>
        <p:spPr>
          <a:ln/>
        </p:spPr>
        <p:txBody>
          <a:bodyPr/>
          <a:lstStyle/>
          <a:p>
            <a:fld id="{7639DEB2-9369-4D37-8E87-835E4DB950A5}" type="slidenum">
              <a:rPr lang="en-US" altLang="en-US"/>
              <a:pPr/>
              <a:t>3</a:t>
            </a:fld>
            <a:endParaRPr lang="en-US" altLang="en-US"/>
          </a:p>
        </p:txBody>
      </p:sp>
      <p:sp>
        <p:nvSpPr>
          <p:cNvPr id="46082" name="Rectangle 2">
            <a:extLst>
              <a:ext uri="{FF2B5EF4-FFF2-40B4-BE49-F238E27FC236}">
                <a16:creationId xmlns:a16="http://schemas.microsoft.com/office/drawing/2014/main" id="{79946009-A6FA-4E48-B29E-E84AD70035E6}"/>
              </a:ext>
            </a:extLst>
          </p:cNvPr>
          <p:cNvSpPr>
            <a:spLocks noGrp="1" noRot="1" noChangeAspect="1" noChangeArrowheads="1" noTextEdit="1"/>
          </p:cNvSpPr>
          <p:nvPr>
            <p:ph type="sldImg"/>
          </p:nvPr>
        </p:nvSpPr>
        <p:spPr>
          <a:ln/>
        </p:spPr>
      </p:sp>
      <p:sp>
        <p:nvSpPr>
          <p:cNvPr id="46083" name="Rectangle 3">
            <a:extLst>
              <a:ext uri="{FF2B5EF4-FFF2-40B4-BE49-F238E27FC236}">
                <a16:creationId xmlns:a16="http://schemas.microsoft.com/office/drawing/2014/main" id="{7AE19A42-FF46-44D5-8506-E6CCB70A2554}"/>
              </a:ext>
            </a:extLst>
          </p:cNvPr>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Convection is the mode of heat transfer where energy is transferred to or from a cold or hot body by fluid motion. Back to the coffee example, the air you blow extracts heat from the coffee and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convects</a:t>
            </a:r>
            <a:r>
              <a:rPr lang="en-US" sz="1800" dirty="0">
                <a:effectLst/>
                <a:latin typeface="Calibri" panose="020F0502020204030204" pitchFamily="34" charset="0"/>
                <a:ea typeface="Calibri" panose="020F0502020204030204" pitchFamily="34" charset="0"/>
                <a:cs typeface="Times New Roman" panose="02020603050405020304" pitchFamily="18" charset="0"/>
              </a:rPr>
              <a:t> it away from the mug. Based on how the fluid flow is created, convection can be classified into Natural or Forced convection. In forced convection, the fluid flow is generated by external means i.e. by a fan or because of an object’s motion. Cooling of electronic components, localized space heaters are a few examples of forced convection. In natural convection, a fluid flow is created because of buoyancy forces, caused by temperature gradients, due to the energy transfer between the body and the surroundings. Cooling of a hot coffee left on a table, heating a room through heaters are examples of heat transfer via natural convection. In this course, our focus will be on forced convection.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dirty="0"/>
          </a:p>
        </p:txBody>
      </p:sp>
    </p:spTree>
    <p:extLst>
      <p:ext uri="{BB962C8B-B14F-4D97-AF65-F5344CB8AC3E}">
        <p14:creationId xmlns:p14="http://schemas.microsoft.com/office/powerpoint/2010/main" val="3201241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Consider a hot plate at a temperature of T</a:t>
            </a:r>
            <a:r>
              <a:rPr lang="en-US" sz="1800" baseline="-25000" dirty="0">
                <a:effectLst/>
                <a:latin typeface="Calibri" panose="020F0502020204030204" pitchFamily="34" charset="0"/>
                <a:ea typeface="Calibri" panose="020F0502020204030204" pitchFamily="34" charset="0"/>
                <a:cs typeface="Times New Roman" panose="02020603050405020304" pitchFamily="18" charset="0"/>
              </a:rPr>
              <a:t>w</a:t>
            </a:r>
            <a:r>
              <a:rPr lang="en-US" sz="1800" dirty="0">
                <a:effectLst/>
                <a:latin typeface="Calibri" panose="020F0502020204030204" pitchFamily="34" charset="0"/>
                <a:ea typeface="Calibri" panose="020F0502020204030204" pitchFamily="34" charset="0"/>
                <a:cs typeface="Times New Roman" panose="02020603050405020304" pitchFamily="18" charset="0"/>
              </a:rPr>
              <a:t>. If the incoming fluid is at temperature T</a:t>
            </a:r>
            <a:r>
              <a:rPr lang="en-US" sz="1800" baseline="-25000" dirty="0">
                <a:effectLst/>
                <a:latin typeface="Segoe UI" panose="020B0502040204020203"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and the heat transfer coefficient is ‘h’, according to Newton’s law of cooling, the convection heat flux can be calculated using the following equation. At the surface of the plate, there is no fluid motion due to the no-slip condition and therefore, there will be only conduction from the plate into the fluid, which is calculated using the Fourier’s law as shown here. Neglecting radiation, these two fluxes must be equal at the wall and as a result, we get the following flux balance. Here, q’’ is local heat flux and therefore, ‘h’ is generally referred to as a local heat transfer coefficient.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2340135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general, heat transfer is a function of space and hence the heat transfer coefficient will vary over the surface. For engineering estimates, the averaged value of heat transfer coefficient for a surface can be defined as shown here. Subsequently, the total heat transfer rate is defined by the following relation. Note that ‘h’ is always a positive number and therefore the sign of ‘q’ will depend on the temperature difference T</a:t>
            </a:r>
            <a:r>
              <a:rPr lang="en-US" sz="1800" baseline="-25000" dirty="0">
                <a:effectLst/>
                <a:latin typeface="Calibri" panose="020F0502020204030204" pitchFamily="34" charset="0"/>
                <a:ea typeface="Calibri" panose="020F0502020204030204" pitchFamily="34" charset="0"/>
                <a:cs typeface="Times New Roman" panose="02020603050405020304" pitchFamily="18" charset="0"/>
              </a:rPr>
              <a:t>w</a:t>
            </a:r>
            <a:r>
              <a:rPr lang="en-US" sz="1800" dirty="0">
                <a:effectLst/>
                <a:latin typeface="Calibri" panose="020F0502020204030204" pitchFamily="34" charset="0"/>
                <a:ea typeface="Calibri" panose="020F0502020204030204" pitchFamily="34" charset="0"/>
                <a:cs typeface="Times New Roman" panose="02020603050405020304" pitchFamily="18" charset="0"/>
              </a:rPr>
              <a:t> and T</a:t>
            </a:r>
            <a:r>
              <a:rPr lang="en-US" sz="1800" baseline="-25000" dirty="0">
                <a:effectLst/>
                <a:latin typeface="Segoe UI" panose="020B0502040204020203"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essence of any convection heat transfer problem is determining the local and averaged heat transfer coefficients, which can subsequently be used to calculate the local flux or the total heat transfer rate.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5</a:t>
            </a:fld>
            <a:endParaRPr lang="en-US"/>
          </a:p>
        </p:txBody>
      </p:sp>
    </p:spTree>
    <p:extLst>
      <p:ext uri="{BB962C8B-B14F-4D97-AF65-F5344CB8AC3E}">
        <p14:creationId xmlns:p14="http://schemas.microsoft.com/office/powerpoint/2010/main" val="877123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Let’s go back to the heat flux balance at the wall. If we now non-</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dimensionalize</a:t>
            </a:r>
            <a:r>
              <a:rPr lang="en-US" sz="1800" dirty="0">
                <a:effectLst/>
                <a:latin typeface="Calibri" panose="020F0502020204030204" pitchFamily="34" charset="0"/>
                <a:ea typeface="Calibri" panose="020F0502020204030204" pitchFamily="34" charset="0"/>
                <a:cs typeface="Times New Roman" panose="02020603050405020304" pitchFamily="18" charset="0"/>
              </a:rPr>
              <a:t> this equation using reference length (L) and reference temperature (T</a:t>
            </a:r>
            <a:r>
              <a:rPr lang="en-US" sz="1800" baseline="-25000" dirty="0">
                <a:effectLst/>
                <a:latin typeface="Segoe UI" panose="020B0502040204020203"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heat flux balance can be rewritten as shown here. Note that T</a:t>
            </a:r>
            <a:r>
              <a:rPr lang="en-US" sz="1800" baseline="-25000" dirty="0">
                <a:effectLst/>
                <a:latin typeface="Calibri" panose="020F0502020204030204" pitchFamily="34" charset="0"/>
                <a:ea typeface="Calibri" panose="020F0502020204030204" pitchFamily="34" charset="0"/>
                <a:cs typeface="Times New Roman" panose="02020603050405020304" pitchFamily="18" charset="0"/>
              </a:rPr>
              <a:t>w</a:t>
            </a:r>
            <a:r>
              <a:rPr lang="en-US" sz="1800" dirty="0">
                <a:effectLst/>
                <a:latin typeface="Calibri" panose="020F0502020204030204" pitchFamily="34" charset="0"/>
                <a:ea typeface="Calibri" panose="020F0502020204030204" pitchFamily="34" charset="0"/>
                <a:cs typeface="Times New Roman" panose="02020603050405020304" pitchFamily="18" charset="0"/>
              </a:rPr>
              <a:t>, T</a:t>
            </a:r>
            <a:r>
              <a:rPr lang="en-US" sz="1800" baseline="-25000" dirty="0">
                <a:effectLst/>
                <a:latin typeface="Segoe UI" panose="020B0502040204020203"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h and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a:t>
            </a:r>
            <a:r>
              <a:rPr lang="en-US" sz="1800" baseline="-25000" dirty="0" err="1">
                <a:effectLst/>
                <a:latin typeface="Calibri" panose="020F0502020204030204" pitchFamily="34" charset="0"/>
                <a:ea typeface="Calibri" panose="020F0502020204030204" pitchFamily="34" charset="0"/>
                <a:cs typeface="Times New Roman" panose="02020603050405020304" pitchFamily="18" charset="0"/>
              </a:rPr>
              <a:t>f</a:t>
            </a:r>
            <a:r>
              <a:rPr lang="en-US" sz="1800" dirty="0">
                <a:effectLst/>
                <a:latin typeface="Calibri" panose="020F0502020204030204" pitchFamily="34" charset="0"/>
                <a:ea typeface="Calibri" panose="020F0502020204030204" pitchFamily="34" charset="0"/>
                <a:cs typeface="Times New Roman" panose="02020603050405020304" pitchFamily="18" charset="0"/>
              </a:rPr>
              <a:t> are assumed to be constant. The circled term here is generally referred to as the Nusselt number (Nu). It is a non-dimensional measure of convective heat transfer relative to the heat transfer that would occur by conduction into the fluid. If the heat transfer coefficient used to define the Nusselt number is local, then the Nusselt number is also local. To obtain the average Nusselt number, one can instead use the average heat transfer coefficient.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6</a:t>
            </a:fld>
            <a:endParaRPr lang="en-US"/>
          </a:p>
        </p:txBody>
      </p:sp>
    </p:spTree>
    <p:extLst>
      <p:ext uri="{BB962C8B-B14F-4D97-AF65-F5344CB8AC3E}">
        <p14:creationId xmlns:p14="http://schemas.microsoft.com/office/powerpoint/2010/main" val="1687205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Experiments have shown that the Nusselt number correlates with the Reynolds number, which represents the ratio of inertial to viscous forces in a fluid flow, and the Prandtl Number which represents the ratio of viscous diffusion of momentum to thermal diffusion in the fluid.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7</a:t>
            </a:fld>
            <a:endParaRPr lang="en-US"/>
          </a:p>
        </p:txBody>
      </p:sp>
    </p:spTree>
    <p:extLst>
      <p:ext uri="{BB962C8B-B14F-4D97-AF65-F5344CB8AC3E}">
        <p14:creationId xmlns:p14="http://schemas.microsoft.com/office/powerpoint/2010/main" val="1218015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determine the heat transfer coefficient, there are two ways.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Through a series of experiments where key geometric and thermal parameters are varied, and fluxes are measured carefully.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Through simulations wherein the governing equations are solved using CFD techniques for specific geometries and flow/thermal boundary conditions.  This is akin to doing an “experiment” except now we are simulating the flow field numerically.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However, it is impossible to perform experiments or simulations for every conceivable geometry and flow condition. To address this issue, engineers make use of similarity methods and dimensional groups to develop correlations for common geometries and flow configurations.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8</a:t>
            </a:fld>
            <a:endParaRPr lang="en-US"/>
          </a:p>
        </p:txBody>
      </p:sp>
    </p:spTree>
    <p:extLst>
      <p:ext uri="{BB962C8B-B14F-4D97-AF65-F5344CB8AC3E}">
        <p14:creationId xmlns:p14="http://schemas.microsoft.com/office/powerpoint/2010/main" val="3246058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are two types of similarities: Geometrics and Dynamic. </a:t>
            </a:r>
          </a:p>
          <a:p>
            <a:pPr>
              <a:lnSpc>
                <a:spcPct val="107000"/>
              </a:lnSpc>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Geometric similarity means that two bodies are geometrically similar if they are perfectly scaled versions of each other. Consider the following two objects. If they are geometrically similar, then it is required that the ratio of corresponding lengths of the two objects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i.e</a:t>
            </a:r>
            <a:r>
              <a:rPr lang="en-US" sz="1800" dirty="0">
                <a:effectLst/>
                <a:latin typeface="Calibri" panose="020F0502020204030204" pitchFamily="34" charset="0"/>
                <a:ea typeface="Calibri" panose="020F0502020204030204" pitchFamily="34" charset="0"/>
                <a:cs typeface="Times New Roman" panose="02020603050405020304" pitchFamily="18" charset="0"/>
              </a:rPr>
              <a:t> L</a:t>
            </a:r>
            <a:r>
              <a:rPr lang="en-US" sz="1800" baseline="-25000" dirty="0">
                <a:effectLst/>
                <a:latin typeface="Calibri" panose="020F0502020204030204" pitchFamily="34" charset="0"/>
                <a:ea typeface="Calibri" panose="020F0502020204030204" pitchFamily="34" charset="0"/>
                <a:cs typeface="Times New Roman" panose="02020603050405020304" pitchFamily="18" charset="0"/>
              </a:rPr>
              <a:t>1</a:t>
            </a:r>
            <a:r>
              <a:rPr lang="en-US" sz="1800" dirty="0">
                <a:effectLst/>
                <a:latin typeface="Calibri" panose="020F0502020204030204" pitchFamily="34" charset="0"/>
                <a:ea typeface="Calibri" panose="020F0502020204030204" pitchFamily="34" charset="0"/>
                <a:cs typeface="Times New Roman" panose="02020603050405020304" pitchFamily="18" charset="0"/>
              </a:rPr>
              <a:t>/L</a:t>
            </a:r>
            <a:r>
              <a:rPr lang="en-US" sz="1800" baseline="-25000" dirty="0">
                <a:effectLst/>
                <a:latin typeface="Calibri" panose="020F0502020204030204" pitchFamily="34" charset="0"/>
                <a:ea typeface="Calibri" panose="020F0502020204030204" pitchFamily="34" charset="0"/>
                <a:cs typeface="Times New Roman" panose="02020603050405020304" pitchFamily="18" charset="0"/>
              </a:rPr>
              <a:t>2</a:t>
            </a:r>
            <a:r>
              <a:rPr lang="en-US" sz="1800" dirty="0">
                <a:effectLst/>
                <a:latin typeface="Calibri" panose="020F0502020204030204" pitchFamily="34" charset="0"/>
                <a:ea typeface="Calibri" panose="020F0502020204030204" pitchFamily="34" charset="0"/>
                <a:cs typeface="Times New Roman" panose="02020603050405020304" pitchFamily="18" charset="0"/>
              </a:rPr>
              <a:t>, W</a:t>
            </a:r>
            <a:r>
              <a:rPr lang="en-US" sz="1800" baseline="-25000" dirty="0">
                <a:effectLst/>
                <a:latin typeface="Calibri" panose="020F0502020204030204" pitchFamily="34" charset="0"/>
                <a:ea typeface="Calibri" panose="020F0502020204030204" pitchFamily="34" charset="0"/>
                <a:cs typeface="Times New Roman" panose="02020603050405020304" pitchFamily="18" charset="0"/>
              </a:rPr>
              <a:t>1</a:t>
            </a:r>
            <a:r>
              <a:rPr lang="en-US" sz="1800" dirty="0">
                <a:effectLst/>
                <a:latin typeface="Calibri" panose="020F0502020204030204" pitchFamily="34" charset="0"/>
                <a:ea typeface="Calibri" panose="020F0502020204030204" pitchFamily="34" charset="0"/>
                <a:cs typeface="Times New Roman" panose="02020603050405020304" pitchFamily="18" charset="0"/>
              </a:rPr>
              <a:t>/W</a:t>
            </a:r>
            <a:r>
              <a:rPr lang="en-US" sz="1800" baseline="-25000" dirty="0">
                <a:effectLst/>
                <a:latin typeface="Calibri" panose="020F0502020204030204" pitchFamily="34" charset="0"/>
                <a:ea typeface="Calibri" panose="020F0502020204030204" pitchFamily="34" charset="0"/>
                <a:cs typeface="Times New Roman" panose="02020603050405020304" pitchFamily="18" charset="0"/>
              </a:rPr>
              <a:t>2</a:t>
            </a:r>
            <a:r>
              <a:rPr lang="en-US" sz="1800" dirty="0">
                <a:effectLst/>
                <a:latin typeface="Calibri" panose="020F0502020204030204" pitchFamily="34" charset="0"/>
                <a:ea typeface="Calibri" panose="020F0502020204030204" pitchFamily="34" charset="0"/>
                <a:cs typeface="Times New Roman" panose="02020603050405020304" pitchFamily="18" charset="0"/>
              </a:rPr>
              <a:t> etc. are the same.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Dynamic similarity requires that, for geometrically similar bodies, the flow patterns are also similar i.e. the velocities and velocity gradients, fluid forces, and streamlines all scale with the geometry.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9</a:t>
            </a:fld>
            <a:endParaRPr lang="en-US"/>
          </a:p>
        </p:txBody>
      </p:sp>
    </p:spTree>
    <p:extLst>
      <p:ext uri="{BB962C8B-B14F-4D97-AF65-F5344CB8AC3E}">
        <p14:creationId xmlns:p14="http://schemas.microsoft.com/office/powerpoint/2010/main" val="24975752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emf"/><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70.png"/><Relationship Id="rId11" Type="http://schemas.openxmlformats.org/officeDocument/2006/relationships/image" Target="../media/image35.png"/><Relationship Id="rId5" Type="http://schemas.openxmlformats.org/officeDocument/2006/relationships/image" Target="../media/image260.png"/><Relationship Id="rId10" Type="http://schemas.openxmlformats.org/officeDocument/2006/relationships/image" Target="../media/image34.png"/><Relationship Id="rId4" Type="http://schemas.openxmlformats.org/officeDocument/2006/relationships/image" Target="../media/image250.png"/><Relationship Id="rId9" Type="http://schemas.openxmlformats.org/officeDocument/2006/relationships/image" Target="../media/image6.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3" y="914400"/>
            <a:ext cx="8014617" cy="1449388"/>
          </a:xfrm>
        </p:spPr>
        <p:txBody>
          <a:bodyPr>
            <a:normAutofit fontScale="92500" lnSpcReduction="20000"/>
          </a:bodyPr>
          <a:lstStyle/>
          <a:p>
            <a:r>
              <a:rPr lang="en-US" dirty="0">
                <a:solidFill>
                  <a:srgbClr val="FFB71B"/>
                </a:solidFill>
              </a:rPr>
              <a:t>Forced Convection in External Flows</a:t>
            </a:r>
          </a:p>
          <a:p>
            <a:endParaRPr lang="en-US" dirty="0"/>
          </a:p>
          <a:p>
            <a:r>
              <a:rPr lang="en-US" dirty="0"/>
              <a:t>Lesson 1: Introduction to Forced Convection</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p:txBody>
          <a:bodyPr/>
          <a:lstStyle/>
          <a:p>
            <a:r>
              <a:rPr lang="en-US" sz="2000" dirty="0"/>
              <a:t>Created by Ansys ACE</a:t>
            </a:r>
          </a:p>
          <a:p>
            <a:r>
              <a:rPr lang="en-US" sz="2000" dirty="0"/>
              <a:t>Edited by Ansys Academic Development Team</a:t>
            </a:r>
          </a:p>
          <a:p>
            <a:endParaRPr lang="en-US" dirty="0">
              <a:solidFill>
                <a:schemeClr val="accent3"/>
              </a:solidFill>
            </a:endParaRPr>
          </a:p>
        </p:txBody>
      </p:sp>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Geometric and Dynamic Similarity</a:t>
            </a:r>
          </a:p>
        </p:txBody>
      </p:sp>
      <p:sp>
        <p:nvSpPr>
          <p:cNvPr id="11" name="Content Placeholder 2">
            <a:extLst>
              <a:ext uri="{FF2B5EF4-FFF2-40B4-BE49-F238E27FC236}">
                <a16:creationId xmlns:a16="http://schemas.microsoft.com/office/drawing/2014/main" id="{FEE861B9-C7CB-46F9-ADB9-6B6FE5D71AEF}"/>
              </a:ext>
            </a:extLst>
          </p:cNvPr>
          <p:cNvSpPr>
            <a:spLocks noGrp="1"/>
          </p:cNvSpPr>
          <p:nvPr>
            <p:ph type="body" sz="quarter" idx="13"/>
          </p:nvPr>
        </p:nvSpPr>
        <p:spPr>
          <a:xfrm>
            <a:off x="609599" y="838200"/>
            <a:ext cx="10972799" cy="2133600"/>
          </a:xfrm>
        </p:spPr>
        <p:txBody>
          <a:bodyPr>
            <a:normAutofit/>
          </a:bodyPr>
          <a:lstStyle/>
          <a:p>
            <a:r>
              <a:rPr lang="en-US" sz="2000"/>
              <a:t>As in Fluid Dynamics, formal methods can be used to determine the relevant dimensionless groups for convection heat transfer</a:t>
            </a:r>
            <a:r>
              <a:rPr lang="en-US" altLang="en-US" sz="2000"/>
              <a:t>.</a:t>
            </a:r>
            <a:endParaRPr lang="en-US" sz="2000"/>
          </a:p>
          <a:p>
            <a:pPr lvl="1"/>
            <a:r>
              <a:rPr lang="en-US" sz="1800"/>
              <a:t>The Nusselt number is a non-dimensional representation of the heat transfer.</a:t>
            </a:r>
          </a:p>
          <a:p>
            <a:pPr lvl="1"/>
            <a:r>
              <a:rPr lang="en-US" sz="1800"/>
              <a:t>The Prandtl number represents the relative sizes of the thermal and velocity gradients.</a:t>
            </a:r>
          </a:p>
          <a:p>
            <a:pPr lvl="1"/>
            <a:r>
              <a:rPr lang="en-US" sz="1800"/>
              <a:t>The Reynolds Number is a non-dimensional representation of the fluid dynamics (ratio of inertial to viscous forces).</a:t>
            </a:r>
          </a:p>
          <a:p>
            <a:endParaRPr lang="en-US" sz="2000"/>
          </a:p>
          <a:p>
            <a:endParaRPr lang="en-US" sz="2000">
              <a:sym typeface="Monotype Sorts" pitchFamily="2" charset="2"/>
            </a:endParaRPr>
          </a:p>
        </p:txBody>
      </p:sp>
      <p:sp>
        <p:nvSpPr>
          <p:cNvPr id="14" name="Content Placeholder 2">
            <a:extLst>
              <a:ext uri="{FF2B5EF4-FFF2-40B4-BE49-F238E27FC236}">
                <a16:creationId xmlns:a16="http://schemas.microsoft.com/office/drawing/2014/main" id="{AFB3AAF5-B5E8-4549-8B14-EC5B458CD0AD}"/>
              </a:ext>
            </a:extLst>
          </p:cNvPr>
          <p:cNvSpPr txBox="1">
            <a:spLocks/>
          </p:cNvSpPr>
          <p:nvPr/>
        </p:nvSpPr>
        <p:spPr>
          <a:xfrm>
            <a:off x="609599" y="2743200"/>
            <a:ext cx="10712262" cy="2634814"/>
          </a:xfrm>
          <a:prstGeom prst="rect">
            <a:avLst/>
          </a:prstGeom>
        </p:spPr>
        <p:txBody>
          <a:bodyPr vert="horz" lIns="91440" tIns="45720" rIns="91440" bIns="45720" rtlCol="0">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000" b="0" i="0" baseline="0">
                <a:latin typeface="Calibri" panose="020F0502020204030204" pitchFamily="34" charset="0"/>
                <a:cs typeface="Calibri" panose="020F0502020204030204" pitchFamily="34" charset="0"/>
              </a:defRPr>
            </a:lvl1pPr>
            <a:lvl2pPr marL="461963" marR="0" lvl="1" indent="-231775" fontAlgn="auto">
              <a:lnSpc>
                <a:spcPct val="90000"/>
              </a:lnSpc>
              <a:spcBef>
                <a:spcPts val="500"/>
              </a:spcBef>
              <a:spcAft>
                <a:spcPts val="0"/>
              </a:spcAft>
              <a:buClrTx/>
              <a:buSzTx/>
              <a:buFont typeface="Calibri" panose="020F0502020204030204" pitchFamily="34" charset="0"/>
              <a:buChar char="‐"/>
              <a:tabLst/>
              <a:defRPr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The requirement for similarity then is that the dimensionless groups (both flow and thermal) are the same for a geometrically similar system.</a:t>
            </a:r>
          </a:p>
          <a:p>
            <a:r>
              <a:rPr lang="en-US" dirty="0"/>
              <a:t>For the case of forced convection, two geometrically similar systems are dynamically similar if their Nusselt, Reynolds, and Prandtl Numbers are the same.</a:t>
            </a:r>
          </a:p>
          <a:p>
            <a:pPr lvl="1"/>
            <a:r>
              <a:rPr lang="en-US" dirty="0"/>
              <a:t>Therefore, if an experiment is run with a model geometry at a given Reynolds and Prandtl number to determine a Nusselt number, then the Nusselt number results can be applied to a scaled-up version of the model provided the Reynolds and Prandtl number are the same.</a:t>
            </a:r>
            <a:endParaRPr lang="en-US" dirty="0">
              <a:sym typeface="Monotype Sorts" pitchFamily="2" charset="2"/>
            </a:endParaRPr>
          </a:p>
        </p:txBody>
      </p:sp>
    </p:spTree>
    <p:extLst>
      <p:ext uri="{BB962C8B-B14F-4D97-AF65-F5344CB8AC3E}">
        <p14:creationId xmlns:p14="http://schemas.microsoft.com/office/powerpoint/2010/main" val="2593982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Heat Transfer Correlations</a:t>
            </a:r>
          </a:p>
        </p:txBody>
      </p:sp>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FEE861B9-C7CB-46F9-ADB9-6B6FE5D71AEF}"/>
                  </a:ext>
                </a:extLst>
              </p:cNvPr>
              <p:cNvSpPr>
                <a:spLocks noGrp="1"/>
              </p:cNvSpPr>
              <p:nvPr>
                <p:ph type="body" sz="quarter" idx="13"/>
              </p:nvPr>
            </p:nvSpPr>
            <p:spPr>
              <a:xfrm>
                <a:off x="609599" y="838200"/>
                <a:ext cx="10972799" cy="2412560"/>
              </a:xfrm>
            </p:spPr>
            <p:txBody>
              <a:bodyPr>
                <a:normAutofit/>
              </a:bodyPr>
              <a:lstStyle/>
              <a:p>
                <a:r>
                  <a:rPr lang="en-US" sz="2000"/>
                  <a:t>Let’s consider a convection scenario such as flow over a heated object of size </a:t>
                </a:r>
                <a14:m>
                  <m:oMath xmlns:m="http://schemas.openxmlformats.org/officeDocument/2006/math">
                    <m:r>
                      <a:rPr lang="en-US" sz="2000" smtClean="0">
                        <a:latin typeface="Cambria Math" panose="02040503050406030204" pitchFamily="18" charset="0"/>
                      </a:rPr>
                      <m:t>𝐿</m:t>
                    </m:r>
                  </m:oMath>
                </a14:m>
                <a:r>
                  <a:rPr lang="en-US" sz="2000"/>
                  <a:t> with the objective to experimentally determine how the heat transfer varies with the geometry size and flow conditions. </a:t>
                </a:r>
              </a:p>
              <a:p>
                <a:r>
                  <a:rPr lang="en-US" sz="2000"/>
                  <a:t>From the similarity discussion, a test matrix would be set up where the Reynolds and Prandtl numbers are systematically varied and the Nusselt number is calculated from the data obtained from the tests.</a:t>
                </a:r>
              </a:p>
              <a:p>
                <a:r>
                  <a:rPr lang="en-US" sz="2000"/>
                  <a:t>Could a relationship between the Nusselt Number and Reynolds and Prandtl Numbers be found?  That is:</a:t>
                </a:r>
                <a:endParaRPr lang="en-US" sz="2000">
                  <a:sym typeface="Monotype Sorts" pitchFamily="2" charset="2"/>
                </a:endParaRPr>
              </a:p>
            </p:txBody>
          </p:sp>
        </mc:Choice>
        <mc:Fallback xmlns="">
          <p:sp>
            <p:nvSpPr>
              <p:cNvPr id="11" name="Content Placeholder 2">
                <a:extLst>
                  <a:ext uri="{FF2B5EF4-FFF2-40B4-BE49-F238E27FC236}">
                    <a16:creationId xmlns:a16="http://schemas.microsoft.com/office/drawing/2014/main" id="{FEE861B9-C7CB-46F9-ADB9-6B6FE5D71AEF}"/>
                  </a:ext>
                </a:extLst>
              </p:cNvPr>
              <p:cNvSpPr>
                <a:spLocks noGrp="1" noRot="1" noChangeAspect="1" noMove="1" noResize="1" noEditPoints="1" noAdjustHandles="1" noChangeArrowheads="1" noChangeShapeType="1" noTextEdit="1"/>
              </p:cNvSpPr>
              <p:nvPr>
                <p:ph type="body" sz="quarter" idx="13"/>
              </p:nvPr>
            </p:nvSpPr>
            <p:spPr>
              <a:xfrm>
                <a:off x="609599" y="838200"/>
                <a:ext cx="10972799" cy="2412560"/>
              </a:xfrm>
              <a:blipFill>
                <a:blip r:embed="rId3"/>
                <a:stretch>
                  <a:fillRect l="-500" t="-2785" r="-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AFB3AAF5-B5E8-4549-8B14-EC5B458CD0AD}"/>
                  </a:ext>
                </a:extLst>
              </p:cNvPr>
              <p:cNvSpPr txBox="1">
                <a:spLocks/>
              </p:cNvSpPr>
              <p:nvPr/>
            </p:nvSpPr>
            <p:spPr>
              <a:xfrm>
                <a:off x="609599" y="3594242"/>
                <a:ext cx="11124154" cy="825117"/>
              </a:xfrm>
              <a:prstGeom prst="rect">
                <a:avLst/>
              </a:prstGeom>
            </p:spPr>
            <p:txBody>
              <a:bodyPr vert="horz" lIns="91440" tIns="45720" rIns="91440" bIns="45720" rtlCol="0">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000"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It turns out, the results for a given fluid (i. e. fixed </a:t>
                </a:r>
                <a14:m>
                  <m:oMath xmlns:m="http://schemas.openxmlformats.org/officeDocument/2006/math">
                    <m:r>
                      <a:rPr lang="en-US">
                        <a:latin typeface="Cambria Math" panose="02040503050406030204" pitchFamily="18" charset="0"/>
                      </a:rPr>
                      <m:t>𝑃𝑟</m:t>
                    </m:r>
                  </m:oMath>
                </a14:m>
                <a:r>
                  <a:rPr lang="en-US" dirty="0"/>
                  <a:t>) fall close to a straight line on a </a:t>
                </a:r>
                <a14:m>
                  <m:oMath xmlns:m="http://schemas.openxmlformats.org/officeDocument/2006/math">
                    <m:r>
                      <m:rPr>
                        <m:sty m:val="p"/>
                      </m:rPr>
                      <a:rPr lang="en-US">
                        <a:latin typeface="Cambria Math" panose="02040503050406030204" pitchFamily="18" charset="0"/>
                      </a:rPr>
                      <m:t>log</m:t>
                    </m:r>
                    <m:r>
                      <a:rPr lang="en-US">
                        <a:latin typeface="Cambria Math" panose="02040503050406030204" pitchFamily="18" charset="0"/>
                      </a:rPr>
                      <m:t>−</m:t>
                    </m:r>
                    <m:r>
                      <m:rPr>
                        <m:sty m:val="p"/>
                      </m:rPr>
                      <a:rPr lang="en-US">
                        <a:latin typeface="Cambria Math" panose="02040503050406030204" pitchFamily="18" charset="0"/>
                      </a:rPr>
                      <m:t>log</m:t>
                    </m:r>
                  </m:oMath>
                </a14:m>
                <a:r>
                  <a:rPr lang="en-US" dirty="0"/>
                  <a:t> scale, and the expression for a global Nusselt number can be represented by an </a:t>
                </a:r>
                <a:r>
                  <a:rPr lang="en-US" dirty="0">
                    <a:solidFill>
                      <a:schemeClr val="accent5"/>
                    </a:solidFill>
                  </a:rPr>
                  <a:t>empirical correlation</a:t>
                </a:r>
                <a:r>
                  <a:rPr lang="en-US" dirty="0"/>
                  <a:t>:</a:t>
                </a:r>
              </a:p>
              <a:p>
                <a:pPr lvl="2"/>
                <a:endParaRPr lang="en-US" dirty="0"/>
              </a:p>
              <a:p>
                <a:endParaRPr lang="en-US" dirty="0"/>
              </a:p>
              <a:p>
                <a:endParaRPr lang="en-US" dirty="0">
                  <a:sym typeface="Monotype Sorts" pitchFamily="2" charset="2"/>
                </a:endParaRPr>
              </a:p>
            </p:txBody>
          </p:sp>
        </mc:Choice>
        <mc:Fallback xmlns="">
          <p:sp>
            <p:nvSpPr>
              <p:cNvPr id="14" name="Content Placeholder 2">
                <a:extLst>
                  <a:ext uri="{FF2B5EF4-FFF2-40B4-BE49-F238E27FC236}">
                    <a16:creationId xmlns:a16="http://schemas.microsoft.com/office/drawing/2014/main" id="{AFB3AAF5-B5E8-4549-8B14-EC5B458CD0AD}"/>
                  </a:ext>
                </a:extLst>
              </p:cNvPr>
              <p:cNvSpPr txBox="1">
                <a:spLocks noRot="1" noChangeAspect="1" noMove="1" noResize="1" noEditPoints="1" noAdjustHandles="1" noChangeArrowheads="1" noChangeShapeType="1" noTextEdit="1"/>
              </p:cNvSpPr>
              <p:nvPr/>
            </p:nvSpPr>
            <p:spPr>
              <a:xfrm>
                <a:off x="609599" y="3594242"/>
                <a:ext cx="11124154" cy="825117"/>
              </a:xfrm>
              <a:prstGeom prst="rect">
                <a:avLst/>
              </a:prstGeom>
              <a:blipFill>
                <a:blip r:embed="rId4"/>
                <a:stretch>
                  <a:fillRect l="-493" t="-81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924185A3-2A51-4074-AF93-B2E68AC1A645}"/>
                  </a:ext>
                </a:extLst>
              </p:cNvPr>
              <p:cNvSpPr/>
              <p:nvPr/>
            </p:nvSpPr>
            <p:spPr>
              <a:xfrm>
                <a:off x="5120749" y="3016554"/>
                <a:ext cx="1933080" cy="370494"/>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p>
                <a:pPr/>
                <a14:m>
                  <m:oMathPara xmlns:m="http://schemas.openxmlformats.org/officeDocument/2006/math">
                    <m:oMathParaPr>
                      <m:jc m:val="center"/>
                    </m:oMathParaPr>
                    <m:oMath xmlns:m="http://schemas.openxmlformats.org/officeDocument/2006/math">
                      <m:r>
                        <a:rPr lang="en-US" i="1">
                          <a:latin typeface="Cambria Math" panose="02040503050406030204" pitchFamily="18" charset="0"/>
                        </a:rPr>
                        <m:t>𝑁𝑢</m:t>
                      </m:r>
                      <m:r>
                        <a:rPr lang="en-US" i="1">
                          <a:latin typeface="Cambria Math" panose="02040503050406030204" pitchFamily="18" charset="0"/>
                        </a:rPr>
                        <m:t>=</m:t>
                      </m:r>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𝑅𝑒</m:t>
                      </m:r>
                      <m:r>
                        <a:rPr lang="en-US" i="1">
                          <a:latin typeface="Cambria Math" panose="02040503050406030204" pitchFamily="18" charset="0"/>
                        </a:rPr>
                        <m:t>,</m:t>
                      </m:r>
                      <m:r>
                        <a:rPr lang="en-US" i="1">
                          <a:latin typeface="Cambria Math" panose="02040503050406030204" pitchFamily="18" charset="0"/>
                        </a:rPr>
                        <m:t>𝑃𝑟</m:t>
                      </m:r>
                      <m:r>
                        <a:rPr lang="en-US" i="1">
                          <a:latin typeface="Cambria Math" panose="02040503050406030204" pitchFamily="18" charset="0"/>
                        </a:rPr>
                        <m:t>)</m:t>
                      </m:r>
                    </m:oMath>
                  </m:oMathPara>
                </a14:m>
                <a:endParaRPr lang="en-US" i="1">
                  <a:latin typeface="Cambria Math" panose="02040503050406030204" pitchFamily="18" charset="0"/>
                </a:endParaRPr>
              </a:p>
              <a:p>
                <a:endParaRPr lang="en-US" i="1">
                  <a:latin typeface="Cambria Math" panose="02040503050406030204" pitchFamily="18" charset="0"/>
                </a:endParaRPr>
              </a:p>
            </p:txBody>
          </p:sp>
        </mc:Choice>
        <mc:Fallback xmlns="">
          <p:sp>
            <p:nvSpPr>
              <p:cNvPr id="5" name="Rectangle 4">
                <a:extLst>
                  <a:ext uri="{FF2B5EF4-FFF2-40B4-BE49-F238E27FC236}">
                    <a16:creationId xmlns:a16="http://schemas.microsoft.com/office/drawing/2014/main" id="{924185A3-2A51-4074-AF93-B2E68AC1A645}"/>
                  </a:ext>
                </a:extLst>
              </p:cNvPr>
              <p:cNvSpPr>
                <a:spLocks noRot="1" noChangeAspect="1" noMove="1" noResize="1" noEditPoints="1" noAdjustHandles="1" noChangeArrowheads="1" noChangeShapeType="1" noTextEdit="1"/>
              </p:cNvSpPr>
              <p:nvPr/>
            </p:nvSpPr>
            <p:spPr>
              <a:xfrm>
                <a:off x="5120749" y="3016554"/>
                <a:ext cx="1933080" cy="370494"/>
              </a:xfrm>
              <a:prstGeom prst="rect">
                <a:avLst/>
              </a:prstGeom>
              <a:blipFill>
                <a:blip r:embed="rId5"/>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47421AD4-892D-4FEF-AFAE-A44B6D20F8EF}"/>
                  </a:ext>
                </a:extLst>
              </p:cNvPr>
              <p:cNvSpPr/>
              <p:nvPr/>
            </p:nvSpPr>
            <p:spPr>
              <a:xfrm>
                <a:off x="5120749" y="4441306"/>
                <a:ext cx="1933080" cy="370494"/>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p>
                <a:pPr/>
                <a14:m>
                  <m:oMathPara xmlns:m="http://schemas.openxmlformats.org/officeDocument/2006/math">
                    <m:oMathParaPr>
                      <m:jc m:val="center"/>
                    </m:oMathParaPr>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𝑁𝑢</m:t>
                              </m:r>
                            </m:e>
                          </m:acc>
                        </m:e>
                        <m:sub>
                          <m:r>
                            <a:rPr lang="en-US" i="1">
                              <a:latin typeface="Cambria Math" panose="02040503050406030204" pitchFamily="18" charset="0"/>
                            </a:rPr>
                            <m:t>𝐿</m:t>
                          </m:r>
                        </m:sub>
                      </m:sSub>
                      <m:r>
                        <a:rPr lang="en-US" i="1">
                          <a:latin typeface="Cambria Math" panose="02040503050406030204" pitchFamily="18" charset="0"/>
                        </a:rPr>
                        <m:t>=</m:t>
                      </m:r>
                      <m:r>
                        <a:rPr lang="en-US" i="1">
                          <a:latin typeface="Cambria Math" panose="02040503050406030204" pitchFamily="18" charset="0"/>
                        </a:rPr>
                        <m:t>𝐶</m:t>
                      </m:r>
                      <m:sSup>
                        <m:sSupPr>
                          <m:ctrlPr>
                            <a:rPr lang="en-US" i="1">
                              <a:latin typeface="Cambria Math" panose="02040503050406030204" pitchFamily="18" charset="0"/>
                            </a:rPr>
                          </m:ctrlPr>
                        </m:sSupPr>
                        <m:e>
                          <m:r>
                            <a:rPr lang="en-US" i="1">
                              <a:latin typeface="Cambria Math" panose="02040503050406030204" pitchFamily="18" charset="0"/>
                            </a:rPr>
                            <m:t>𝑅𝑒</m:t>
                          </m:r>
                        </m:e>
                        <m:sup>
                          <m:r>
                            <a:rPr lang="en-US" i="1">
                              <a:latin typeface="Cambria Math" panose="02040503050406030204" pitchFamily="18" charset="0"/>
                            </a:rPr>
                            <m:t>𝑚</m:t>
                          </m:r>
                        </m:sup>
                      </m:sSup>
                      <m:sSup>
                        <m:sSupPr>
                          <m:ctrlPr>
                            <a:rPr lang="en-US" i="1">
                              <a:latin typeface="Cambria Math" panose="02040503050406030204" pitchFamily="18" charset="0"/>
                            </a:rPr>
                          </m:ctrlPr>
                        </m:sSupPr>
                        <m:e>
                          <m:r>
                            <a:rPr lang="en-US" i="1">
                              <a:latin typeface="Cambria Math" panose="02040503050406030204" pitchFamily="18" charset="0"/>
                            </a:rPr>
                            <m:t>𝑃𝑟</m:t>
                          </m:r>
                        </m:e>
                        <m:sup>
                          <m:r>
                            <a:rPr lang="en-US" i="1">
                              <a:latin typeface="Cambria Math" panose="02040503050406030204" pitchFamily="18" charset="0"/>
                            </a:rPr>
                            <m:t>𝑛</m:t>
                          </m:r>
                        </m:sup>
                      </m:sSup>
                    </m:oMath>
                  </m:oMathPara>
                </a14:m>
                <a:endParaRPr lang="en-US" i="1" dirty="0">
                  <a:latin typeface="Cambria Math" panose="02040503050406030204" pitchFamily="18" charset="0"/>
                </a:endParaRPr>
              </a:p>
            </p:txBody>
          </p:sp>
        </mc:Choice>
        <mc:Fallback xmlns="">
          <p:sp>
            <p:nvSpPr>
              <p:cNvPr id="6" name="Rectangle 5">
                <a:extLst>
                  <a:ext uri="{FF2B5EF4-FFF2-40B4-BE49-F238E27FC236}">
                    <a16:creationId xmlns:a16="http://schemas.microsoft.com/office/drawing/2014/main" id="{47421AD4-892D-4FEF-AFAE-A44B6D20F8EF}"/>
                  </a:ext>
                </a:extLst>
              </p:cNvPr>
              <p:cNvSpPr>
                <a:spLocks noRot="1" noChangeAspect="1" noMove="1" noResize="1" noEditPoints="1" noAdjustHandles="1" noChangeArrowheads="1" noChangeShapeType="1" noTextEdit="1"/>
              </p:cNvSpPr>
              <p:nvPr/>
            </p:nvSpPr>
            <p:spPr>
              <a:xfrm>
                <a:off x="5120749" y="4441306"/>
                <a:ext cx="1933080" cy="370494"/>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61155DD8-F86D-49CE-B22D-C01105B2B958}"/>
                  </a:ext>
                </a:extLst>
              </p:cNvPr>
              <p:cNvSpPr txBox="1">
                <a:spLocks/>
              </p:cNvSpPr>
              <p:nvPr/>
            </p:nvSpPr>
            <p:spPr>
              <a:xfrm>
                <a:off x="614765" y="5036104"/>
                <a:ext cx="11124154" cy="825117"/>
              </a:xfrm>
              <a:prstGeom prst="rect">
                <a:avLst/>
              </a:prstGeom>
            </p:spPr>
            <p:txBody>
              <a:bodyPr vert="horz" lIns="91440" tIns="45720" rIns="91440" bIns="45720" rtlCol="0">
                <a:normAutofit/>
              </a:bodyPr>
              <a:lstStyle>
                <a:defPPr>
                  <a:defRPr lang="en-US"/>
                </a:defPPr>
                <a:lvl1pPr marL="228600" marR="0" indent="-228600" fontAlgn="auto">
                  <a:lnSpc>
                    <a:spcPct val="90000"/>
                  </a:lnSpc>
                  <a:spcBef>
                    <a:spcPts val="1000"/>
                  </a:spcBef>
                  <a:spcAft>
                    <a:spcPts val="0"/>
                  </a:spcAft>
                  <a:buClrTx/>
                  <a:buSzTx/>
                  <a:buFont typeface="Arial" panose="020B0604020202020204" pitchFamily="34" charset="0"/>
                  <a:buChar char="•"/>
                  <a:tabLst/>
                  <a:defRPr sz="2000"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lvl="2"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Specific values of </a:t>
                </a:r>
                <a14:m>
                  <m:oMath xmlns:m="http://schemas.openxmlformats.org/officeDocument/2006/math">
                    <m:r>
                      <a:rPr lang="en-US" smtClean="0">
                        <a:solidFill>
                          <a:schemeClr val="accent5"/>
                        </a:solidFill>
                        <a:latin typeface="Cambria Math" panose="02040503050406030204" pitchFamily="18" charset="0"/>
                      </a:rPr>
                      <m:t>𝐶</m:t>
                    </m:r>
                    <m:r>
                      <a:rPr lang="en-US">
                        <a:latin typeface="Cambria Math" panose="02040503050406030204" pitchFamily="18" charset="0"/>
                      </a:rPr>
                      <m:t> </m:t>
                    </m:r>
                  </m:oMath>
                </a14:m>
                <a:r>
                  <a:rPr lang="en-US"/>
                  <a:t>, </a:t>
                </a:r>
                <a14:m>
                  <m:oMath xmlns:m="http://schemas.openxmlformats.org/officeDocument/2006/math">
                    <m:r>
                      <a:rPr lang="en-US" smtClean="0">
                        <a:solidFill>
                          <a:schemeClr val="accent5"/>
                        </a:solidFill>
                        <a:latin typeface="Cambria Math" panose="02040503050406030204" pitchFamily="18" charset="0"/>
                      </a:rPr>
                      <m:t>𝑚</m:t>
                    </m:r>
                  </m:oMath>
                </a14:m>
                <a:r>
                  <a:rPr lang="en-US"/>
                  <a:t> and </a:t>
                </a:r>
                <a14:m>
                  <m:oMath xmlns:m="http://schemas.openxmlformats.org/officeDocument/2006/math">
                    <m:r>
                      <a:rPr lang="en-US" smtClean="0">
                        <a:solidFill>
                          <a:schemeClr val="accent5"/>
                        </a:solidFill>
                        <a:latin typeface="Cambria Math" panose="02040503050406030204" pitchFamily="18" charset="0"/>
                      </a:rPr>
                      <m:t>𝑛</m:t>
                    </m:r>
                  </m:oMath>
                </a14:m>
                <a:r>
                  <a:rPr lang="en-US"/>
                  <a:t> oftentimes are independent of the fluid, but they depend on the geometry of the surface and flow type.</a:t>
                </a:r>
              </a:p>
              <a:p>
                <a:pPr lvl="2"/>
                <a:endParaRPr lang="en-US"/>
              </a:p>
              <a:p>
                <a:endParaRPr lang="en-US"/>
              </a:p>
              <a:p>
                <a:endParaRPr lang="en-US">
                  <a:sym typeface="Monotype Sorts" pitchFamily="2" charset="2"/>
                </a:endParaRPr>
              </a:p>
            </p:txBody>
          </p:sp>
        </mc:Choice>
        <mc:Fallback xmlns="">
          <p:sp>
            <p:nvSpPr>
              <p:cNvPr id="7" name="Content Placeholder 2">
                <a:extLst>
                  <a:ext uri="{FF2B5EF4-FFF2-40B4-BE49-F238E27FC236}">
                    <a16:creationId xmlns:a16="http://schemas.microsoft.com/office/drawing/2014/main" id="{61155DD8-F86D-49CE-B22D-C01105B2B958}"/>
                  </a:ext>
                </a:extLst>
              </p:cNvPr>
              <p:cNvSpPr txBox="1">
                <a:spLocks noRot="1" noChangeAspect="1" noMove="1" noResize="1" noEditPoints="1" noAdjustHandles="1" noChangeArrowheads="1" noChangeShapeType="1" noTextEdit="1"/>
              </p:cNvSpPr>
              <p:nvPr/>
            </p:nvSpPr>
            <p:spPr>
              <a:xfrm>
                <a:off x="614765" y="5036104"/>
                <a:ext cx="11124154" cy="825117"/>
              </a:xfrm>
              <a:prstGeom prst="rect">
                <a:avLst/>
              </a:prstGeom>
              <a:blipFill>
                <a:blip r:embed="rId7"/>
                <a:stretch>
                  <a:fillRect l="-493" t="-7407"/>
                </a:stretch>
              </a:blipFill>
            </p:spPr>
            <p:txBody>
              <a:bodyPr/>
              <a:lstStyle/>
              <a:p>
                <a:r>
                  <a:rPr lang="en-US">
                    <a:noFill/>
                  </a:rPr>
                  <a:t> </a:t>
                </a:r>
              </a:p>
            </p:txBody>
          </p:sp>
        </mc:Fallback>
      </mc:AlternateContent>
    </p:spTree>
    <p:extLst>
      <p:ext uri="{BB962C8B-B14F-4D97-AF65-F5344CB8AC3E}">
        <p14:creationId xmlns:p14="http://schemas.microsoft.com/office/powerpoint/2010/main" val="33140560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Heat Transfer Correlations</a:t>
            </a:r>
          </a:p>
        </p:txBody>
      </p:sp>
      <p:sp>
        <p:nvSpPr>
          <p:cNvPr id="11" name="Content Placeholder 2">
            <a:extLst>
              <a:ext uri="{FF2B5EF4-FFF2-40B4-BE49-F238E27FC236}">
                <a16:creationId xmlns:a16="http://schemas.microsoft.com/office/drawing/2014/main" id="{FEE861B9-C7CB-46F9-ADB9-6B6FE5D71AEF}"/>
              </a:ext>
            </a:extLst>
          </p:cNvPr>
          <p:cNvSpPr>
            <a:spLocks noGrp="1"/>
          </p:cNvSpPr>
          <p:nvPr>
            <p:ph idx="4294967295"/>
          </p:nvPr>
        </p:nvSpPr>
        <p:spPr>
          <a:xfrm>
            <a:off x="2776656" y="5257800"/>
            <a:ext cx="7304087" cy="315913"/>
          </a:xfrm>
          <a:solidFill>
            <a:schemeClr val="accent2"/>
          </a:solidFill>
        </p:spPr>
        <p:txBody>
          <a:bodyPr>
            <a:noAutofit/>
          </a:bodyPr>
          <a:lstStyle/>
          <a:p>
            <a:pPr marL="0" indent="0" algn="ctr">
              <a:spcBef>
                <a:spcPts val="0"/>
              </a:spcBef>
              <a:spcAft>
                <a:spcPts val="0"/>
              </a:spcAft>
              <a:buNone/>
            </a:pPr>
            <a:r>
              <a:rPr lang="en-US" sz="1800"/>
              <a:t>Non-dimensional empirical correlation of heat transfer measurements </a:t>
            </a:r>
          </a:p>
        </p:txBody>
      </p:sp>
      <p:pic>
        <p:nvPicPr>
          <p:cNvPr id="5" name="Picture 4">
            <a:extLst>
              <a:ext uri="{FF2B5EF4-FFF2-40B4-BE49-F238E27FC236}">
                <a16:creationId xmlns:a16="http://schemas.microsoft.com/office/drawing/2014/main" id="{2697F202-650C-41F3-B84F-EAC5E89E44FE}"/>
              </a:ext>
            </a:extLst>
          </p:cNvPr>
          <p:cNvPicPr>
            <a:picLocks noChangeAspect="1"/>
          </p:cNvPicPr>
          <p:nvPr/>
        </p:nvPicPr>
        <p:blipFill>
          <a:blip r:embed="rId3"/>
          <a:stretch>
            <a:fillRect/>
          </a:stretch>
        </p:blipFill>
        <p:spPr>
          <a:xfrm>
            <a:off x="1004430" y="1736967"/>
            <a:ext cx="4681426" cy="2818800"/>
          </a:xfrm>
          <a:prstGeom prst="rect">
            <a:avLst/>
          </a:prstGeom>
        </p:spPr>
      </p:pic>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AAC7F653-9F36-4197-9F9C-1EDD100E4BAE}"/>
                  </a:ext>
                </a:extLst>
              </p:cNvPr>
              <p:cNvSpPr/>
              <p:nvPr/>
            </p:nvSpPr>
            <p:spPr>
              <a:xfrm>
                <a:off x="1317278" y="4144251"/>
                <a:ext cx="532966"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chemeClr val="accent5">
                                  <a:lumMod val="75000"/>
                                </a:schemeClr>
                              </a:solidFill>
                              <a:latin typeface="Cambria Math" panose="02040503050406030204" pitchFamily="18" charset="0"/>
                              <a:ea typeface="Cambria Math" panose="02040503050406030204" pitchFamily="18" charset="0"/>
                            </a:rPr>
                          </m:ctrlPr>
                        </m:sSubPr>
                        <m:e>
                          <m:r>
                            <a:rPr lang="en-US" sz="1600" b="0" i="1" smtClean="0">
                              <a:solidFill>
                                <a:schemeClr val="accent5">
                                  <a:lumMod val="75000"/>
                                </a:schemeClr>
                              </a:solidFill>
                              <a:latin typeface="Cambria Math" panose="02040503050406030204" pitchFamily="18" charset="0"/>
                              <a:ea typeface="Cambria Math" panose="02040503050406030204" pitchFamily="18" charset="0"/>
                            </a:rPr>
                            <m:t>𝑃𝑟</m:t>
                          </m:r>
                        </m:e>
                        <m:sub>
                          <m:r>
                            <a:rPr lang="en-US" sz="1600" b="0" i="1" smtClean="0">
                              <a:solidFill>
                                <a:schemeClr val="accent5">
                                  <a:lumMod val="75000"/>
                                </a:schemeClr>
                              </a:solidFill>
                              <a:latin typeface="Cambria Math" panose="02040503050406030204" pitchFamily="18" charset="0"/>
                              <a:ea typeface="Cambria Math" panose="02040503050406030204" pitchFamily="18" charset="0"/>
                            </a:rPr>
                            <m:t>1</m:t>
                          </m:r>
                        </m:sub>
                      </m:sSub>
                    </m:oMath>
                  </m:oMathPara>
                </a14:m>
                <a:endParaRPr lang="en-US" sz="1600">
                  <a:solidFill>
                    <a:schemeClr val="accent5">
                      <a:lumMod val="75000"/>
                    </a:schemeClr>
                  </a:solidFill>
                </a:endParaRPr>
              </a:p>
            </p:txBody>
          </p:sp>
        </mc:Choice>
        <mc:Fallback xmlns="">
          <p:sp>
            <p:nvSpPr>
              <p:cNvPr id="4" name="Rectangle 3">
                <a:extLst>
                  <a:ext uri="{FF2B5EF4-FFF2-40B4-BE49-F238E27FC236}">
                    <a16:creationId xmlns:a16="http://schemas.microsoft.com/office/drawing/2014/main" id="{AAC7F653-9F36-4197-9F9C-1EDD100E4BAE}"/>
                  </a:ext>
                </a:extLst>
              </p:cNvPr>
              <p:cNvSpPr>
                <a:spLocks noRot="1" noChangeAspect="1" noMove="1" noResize="1" noEditPoints="1" noAdjustHandles="1" noChangeArrowheads="1" noChangeShapeType="1" noTextEdit="1"/>
              </p:cNvSpPr>
              <p:nvPr/>
            </p:nvSpPr>
            <p:spPr>
              <a:xfrm>
                <a:off x="1317278" y="4144251"/>
                <a:ext cx="532966" cy="338554"/>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0A0A1455-1A86-4B1E-AE26-F1A00DB100FD}"/>
                  </a:ext>
                </a:extLst>
              </p:cNvPr>
              <p:cNvSpPr/>
              <p:nvPr/>
            </p:nvSpPr>
            <p:spPr>
              <a:xfrm>
                <a:off x="1501677" y="3741968"/>
                <a:ext cx="53771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rgbClr val="FF9900"/>
                              </a:solidFill>
                              <a:latin typeface="Cambria Math" panose="02040503050406030204" pitchFamily="18" charset="0"/>
                              <a:ea typeface="Cambria Math" panose="02040503050406030204" pitchFamily="18" charset="0"/>
                            </a:rPr>
                          </m:ctrlPr>
                        </m:sSubPr>
                        <m:e>
                          <m:r>
                            <a:rPr lang="en-US" sz="1600" b="0" i="1" smtClean="0">
                              <a:solidFill>
                                <a:srgbClr val="FF9900"/>
                              </a:solidFill>
                              <a:latin typeface="Cambria Math" panose="02040503050406030204" pitchFamily="18" charset="0"/>
                              <a:ea typeface="Cambria Math" panose="02040503050406030204" pitchFamily="18" charset="0"/>
                            </a:rPr>
                            <m:t>𝑃𝑟</m:t>
                          </m:r>
                        </m:e>
                        <m:sub>
                          <m:r>
                            <a:rPr lang="en-US" sz="1600" b="0" i="1" smtClean="0">
                              <a:solidFill>
                                <a:srgbClr val="FF9900"/>
                              </a:solidFill>
                              <a:latin typeface="Cambria Math" panose="02040503050406030204" pitchFamily="18" charset="0"/>
                              <a:ea typeface="Cambria Math" panose="02040503050406030204" pitchFamily="18" charset="0"/>
                            </a:rPr>
                            <m:t>2</m:t>
                          </m:r>
                        </m:sub>
                      </m:sSub>
                    </m:oMath>
                  </m:oMathPara>
                </a14:m>
                <a:endParaRPr lang="en-US" sz="1600">
                  <a:solidFill>
                    <a:srgbClr val="FF9900"/>
                  </a:solidFill>
                </a:endParaRPr>
              </a:p>
            </p:txBody>
          </p:sp>
        </mc:Choice>
        <mc:Fallback xmlns="">
          <p:sp>
            <p:nvSpPr>
              <p:cNvPr id="6" name="Rectangle 5">
                <a:extLst>
                  <a:ext uri="{FF2B5EF4-FFF2-40B4-BE49-F238E27FC236}">
                    <a16:creationId xmlns:a16="http://schemas.microsoft.com/office/drawing/2014/main" id="{0A0A1455-1A86-4B1E-AE26-F1A00DB100FD}"/>
                  </a:ext>
                </a:extLst>
              </p:cNvPr>
              <p:cNvSpPr>
                <a:spLocks noRot="1" noChangeAspect="1" noMove="1" noResize="1" noEditPoints="1" noAdjustHandles="1" noChangeArrowheads="1" noChangeShapeType="1" noTextEdit="1"/>
              </p:cNvSpPr>
              <p:nvPr/>
            </p:nvSpPr>
            <p:spPr>
              <a:xfrm>
                <a:off x="1501677" y="3741968"/>
                <a:ext cx="537711" cy="33855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C10B9E6C-D526-43F9-83A1-40E3DAE8192F}"/>
                  </a:ext>
                </a:extLst>
              </p:cNvPr>
              <p:cNvSpPr/>
              <p:nvPr/>
            </p:nvSpPr>
            <p:spPr>
              <a:xfrm>
                <a:off x="1770532" y="3338863"/>
                <a:ext cx="53771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rgbClr val="C00000"/>
                              </a:solidFill>
                              <a:latin typeface="Cambria Math" panose="02040503050406030204" pitchFamily="18" charset="0"/>
                              <a:ea typeface="Cambria Math" panose="02040503050406030204" pitchFamily="18" charset="0"/>
                            </a:rPr>
                          </m:ctrlPr>
                        </m:sSubPr>
                        <m:e>
                          <m:r>
                            <a:rPr lang="en-US" sz="1600" b="0" i="1" smtClean="0">
                              <a:solidFill>
                                <a:srgbClr val="C00000"/>
                              </a:solidFill>
                              <a:latin typeface="Cambria Math" panose="02040503050406030204" pitchFamily="18" charset="0"/>
                              <a:ea typeface="Cambria Math" panose="02040503050406030204" pitchFamily="18" charset="0"/>
                            </a:rPr>
                            <m:t>𝑃𝑟</m:t>
                          </m:r>
                        </m:e>
                        <m:sub>
                          <m:r>
                            <a:rPr lang="en-US" sz="1600" b="0" i="1" smtClean="0">
                              <a:solidFill>
                                <a:srgbClr val="C00000"/>
                              </a:solidFill>
                              <a:latin typeface="Cambria Math" panose="02040503050406030204" pitchFamily="18" charset="0"/>
                              <a:ea typeface="Cambria Math" panose="02040503050406030204" pitchFamily="18" charset="0"/>
                            </a:rPr>
                            <m:t>3</m:t>
                          </m:r>
                        </m:sub>
                      </m:sSub>
                    </m:oMath>
                  </m:oMathPara>
                </a14:m>
                <a:endParaRPr lang="en-US" sz="1600">
                  <a:solidFill>
                    <a:srgbClr val="C00000"/>
                  </a:solidFill>
                </a:endParaRPr>
              </a:p>
            </p:txBody>
          </p:sp>
        </mc:Choice>
        <mc:Fallback xmlns="">
          <p:sp>
            <p:nvSpPr>
              <p:cNvPr id="7" name="Rectangle 6">
                <a:extLst>
                  <a:ext uri="{FF2B5EF4-FFF2-40B4-BE49-F238E27FC236}">
                    <a16:creationId xmlns:a16="http://schemas.microsoft.com/office/drawing/2014/main" id="{C10B9E6C-D526-43F9-83A1-40E3DAE8192F}"/>
                  </a:ext>
                </a:extLst>
              </p:cNvPr>
              <p:cNvSpPr>
                <a:spLocks noRot="1" noChangeAspect="1" noMove="1" noResize="1" noEditPoints="1" noAdjustHandles="1" noChangeArrowheads="1" noChangeShapeType="1" noTextEdit="1"/>
              </p:cNvSpPr>
              <p:nvPr/>
            </p:nvSpPr>
            <p:spPr>
              <a:xfrm>
                <a:off x="1770532" y="3338863"/>
                <a:ext cx="537711" cy="338554"/>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2D542CFE-D1E8-4631-ADBF-822EAEFA8E15}"/>
                  </a:ext>
                </a:extLst>
              </p:cNvPr>
              <p:cNvSpPr/>
              <p:nvPr/>
            </p:nvSpPr>
            <p:spPr>
              <a:xfrm>
                <a:off x="2776656" y="4599414"/>
                <a:ext cx="863378" cy="338554"/>
              </a:xfrm>
              <a:prstGeom prst="rect">
                <a:avLst/>
              </a:prstGeom>
              <a:solidFill>
                <a:schemeClr val="accent5"/>
              </a:solidFill>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600" b="0" i="1" smtClean="0">
                              <a:solidFill>
                                <a:schemeClr val="tx1"/>
                              </a:solidFill>
                              <a:latin typeface="Cambria Math" panose="02040503050406030204" pitchFamily="18" charset="0"/>
                              <a:ea typeface="Cambria Math" panose="02040503050406030204" pitchFamily="18" charset="0"/>
                            </a:rPr>
                          </m:ctrlPr>
                        </m:funcPr>
                        <m:fName>
                          <m:r>
                            <m:rPr>
                              <m:sty m:val="p"/>
                            </m:rPr>
                            <a:rPr lang="en-US" sz="1600" b="0" i="0" smtClean="0">
                              <a:solidFill>
                                <a:schemeClr val="tx1"/>
                              </a:solidFill>
                              <a:latin typeface="Cambria Math" panose="02040503050406030204" pitchFamily="18" charset="0"/>
                              <a:ea typeface="Cambria Math" panose="02040503050406030204" pitchFamily="18" charset="0"/>
                            </a:rPr>
                            <m:t>log</m:t>
                          </m:r>
                        </m:fName>
                        <m:e>
                          <m:sSub>
                            <m:sSubPr>
                              <m:ctrlPr>
                                <a:rPr lang="en-US" sz="1600" i="1" smtClean="0">
                                  <a:solidFill>
                                    <a:schemeClr val="tx1"/>
                                  </a:solidFill>
                                  <a:latin typeface="Cambria Math" panose="02040503050406030204" pitchFamily="18" charset="0"/>
                                  <a:ea typeface="Cambria Math" panose="02040503050406030204" pitchFamily="18" charset="0"/>
                                </a:rPr>
                              </m:ctrlPr>
                            </m:sSubPr>
                            <m:e>
                              <m:r>
                                <a:rPr lang="en-US" sz="1600" b="0" i="1" smtClean="0">
                                  <a:solidFill>
                                    <a:schemeClr val="tx1"/>
                                  </a:solidFill>
                                  <a:latin typeface="Cambria Math" panose="02040503050406030204" pitchFamily="18" charset="0"/>
                                  <a:ea typeface="Cambria Math" panose="02040503050406030204" pitchFamily="18" charset="0"/>
                                </a:rPr>
                                <m:t>𝑅𝑒</m:t>
                              </m:r>
                            </m:e>
                            <m:sub>
                              <m:r>
                                <a:rPr lang="en-US" sz="1600" b="0" i="1" smtClean="0">
                                  <a:solidFill>
                                    <a:schemeClr val="tx1"/>
                                  </a:solidFill>
                                  <a:latin typeface="Cambria Math" panose="02040503050406030204" pitchFamily="18" charset="0"/>
                                  <a:ea typeface="Cambria Math" panose="02040503050406030204" pitchFamily="18" charset="0"/>
                                </a:rPr>
                                <m:t>𝐿</m:t>
                              </m:r>
                            </m:sub>
                          </m:sSub>
                        </m:e>
                      </m:func>
                    </m:oMath>
                  </m:oMathPara>
                </a14:m>
                <a:endParaRPr lang="en-US" sz="1600">
                  <a:solidFill>
                    <a:schemeClr val="tx1"/>
                  </a:solidFill>
                </a:endParaRPr>
              </a:p>
            </p:txBody>
          </p:sp>
        </mc:Choice>
        <mc:Fallback xmlns="">
          <p:sp>
            <p:nvSpPr>
              <p:cNvPr id="8" name="Rectangle 7">
                <a:extLst>
                  <a:ext uri="{FF2B5EF4-FFF2-40B4-BE49-F238E27FC236}">
                    <a16:creationId xmlns:a16="http://schemas.microsoft.com/office/drawing/2014/main" id="{2D542CFE-D1E8-4631-ADBF-822EAEFA8E15}"/>
                  </a:ext>
                </a:extLst>
              </p:cNvPr>
              <p:cNvSpPr>
                <a:spLocks noRot="1" noChangeAspect="1" noMove="1" noResize="1" noEditPoints="1" noAdjustHandles="1" noChangeArrowheads="1" noChangeShapeType="1" noTextEdit="1"/>
              </p:cNvSpPr>
              <p:nvPr/>
            </p:nvSpPr>
            <p:spPr>
              <a:xfrm>
                <a:off x="2776656" y="4599414"/>
                <a:ext cx="863378" cy="338554"/>
              </a:xfrm>
              <a:prstGeom prst="rect">
                <a:avLst/>
              </a:prstGeom>
              <a:blipFill>
                <a:blip r:embed="rId7"/>
                <a:stretch>
                  <a:fillRect b="-89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0FA88B00-BA3F-45A6-89DB-869501E2B9DD}"/>
                  </a:ext>
                </a:extLst>
              </p:cNvPr>
              <p:cNvSpPr/>
              <p:nvPr/>
            </p:nvSpPr>
            <p:spPr>
              <a:xfrm>
                <a:off x="71266" y="2977090"/>
                <a:ext cx="903068" cy="338554"/>
              </a:xfrm>
              <a:prstGeom prst="rect">
                <a:avLst/>
              </a:prstGeom>
              <a:solidFill>
                <a:schemeClr val="accent5"/>
              </a:solidFill>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600" b="0" i="1" smtClean="0">
                              <a:solidFill>
                                <a:schemeClr val="tx1"/>
                              </a:solidFill>
                              <a:latin typeface="Cambria Math" panose="02040503050406030204" pitchFamily="18" charset="0"/>
                              <a:ea typeface="Cambria Math" panose="02040503050406030204" pitchFamily="18" charset="0"/>
                            </a:rPr>
                          </m:ctrlPr>
                        </m:funcPr>
                        <m:fName>
                          <m:r>
                            <m:rPr>
                              <m:sty m:val="p"/>
                            </m:rPr>
                            <a:rPr lang="en-US" sz="1600" b="0" i="0" smtClean="0">
                              <a:solidFill>
                                <a:schemeClr val="tx1"/>
                              </a:solidFill>
                              <a:latin typeface="Cambria Math" panose="02040503050406030204" pitchFamily="18" charset="0"/>
                              <a:ea typeface="Cambria Math" panose="02040503050406030204" pitchFamily="18" charset="0"/>
                            </a:rPr>
                            <m:t>log</m:t>
                          </m:r>
                        </m:fName>
                        <m:e>
                          <m:sSub>
                            <m:sSubPr>
                              <m:ctrlPr>
                                <a:rPr lang="en-US" sz="1600" i="1">
                                  <a:solidFill>
                                    <a:schemeClr val="tx1"/>
                                  </a:solidFill>
                                  <a:latin typeface="Cambria Math" panose="02040503050406030204" pitchFamily="18" charset="0"/>
                                  <a:ea typeface="Cambria Math" panose="02040503050406030204" pitchFamily="18" charset="0"/>
                                </a:rPr>
                              </m:ctrlPr>
                            </m:sSubPr>
                            <m:e>
                              <m:acc>
                                <m:accPr>
                                  <m:chr m:val="̅"/>
                                  <m:ctrlPr>
                                    <a:rPr lang="en-US" sz="1600" i="1">
                                      <a:solidFill>
                                        <a:schemeClr val="tx1"/>
                                      </a:solidFill>
                                      <a:latin typeface="Cambria Math" panose="02040503050406030204" pitchFamily="18" charset="0"/>
                                      <a:ea typeface="Cambria Math" panose="02040503050406030204" pitchFamily="18" charset="0"/>
                                    </a:rPr>
                                  </m:ctrlPr>
                                </m:accPr>
                                <m:e>
                                  <m:r>
                                    <a:rPr lang="en-US" sz="1600" i="1">
                                      <a:solidFill>
                                        <a:schemeClr val="tx1"/>
                                      </a:solidFill>
                                      <a:latin typeface="Cambria Math" panose="02040503050406030204" pitchFamily="18" charset="0"/>
                                      <a:ea typeface="Cambria Math" panose="02040503050406030204" pitchFamily="18" charset="0"/>
                                    </a:rPr>
                                    <m:t>𝑁𝑢</m:t>
                                  </m:r>
                                </m:e>
                              </m:acc>
                            </m:e>
                            <m:sub>
                              <m:r>
                                <a:rPr lang="en-US" sz="1600" i="1">
                                  <a:solidFill>
                                    <a:schemeClr val="tx1"/>
                                  </a:solidFill>
                                  <a:latin typeface="Cambria Math" panose="02040503050406030204" pitchFamily="18" charset="0"/>
                                  <a:ea typeface="Cambria Math" panose="02040503050406030204" pitchFamily="18" charset="0"/>
                                </a:rPr>
                                <m:t>𝐿</m:t>
                              </m:r>
                            </m:sub>
                          </m:sSub>
                        </m:e>
                      </m:func>
                    </m:oMath>
                  </m:oMathPara>
                </a14:m>
                <a:endParaRPr lang="en-US" sz="1600">
                  <a:solidFill>
                    <a:schemeClr val="tx1"/>
                  </a:solidFill>
                </a:endParaRPr>
              </a:p>
            </p:txBody>
          </p:sp>
        </mc:Choice>
        <mc:Fallback xmlns="">
          <p:sp>
            <p:nvSpPr>
              <p:cNvPr id="9" name="Rectangle 8">
                <a:extLst>
                  <a:ext uri="{FF2B5EF4-FFF2-40B4-BE49-F238E27FC236}">
                    <a16:creationId xmlns:a16="http://schemas.microsoft.com/office/drawing/2014/main" id="{0FA88B00-BA3F-45A6-89DB-869501E2B9DD}"/>
                  </a:ext>
                </a:extLst>
              </p:cNvPr>
              <p:cNvSpPr>
                <a:spLocks noRot="1" noChangeAspect="1" noMove="1" noResize="1" noEditPoints="1" noAdjustHandles="1" noChangeArrowheads="1" noChangeShapeType="1" noTextEdit="1"/>
              </p:cNvSpPr>
              <p:nvPr/>
            </p:nvSpPr>
            <p:spPr>
              <a:xfrm>
                <a:off x="71266" y="2977090"/>
                <a:ext cx="903068" cy="338554"/>
              </a:xfrm>
              <a:prstGeom prst="rect">
                <a:avLst/>
              </a:prstGeom>
              <a:blipFill>
                <a:blip r:embed="rId8"/>
                <a:stretch>
                  <a:fillRect b="-8929"/>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E5776CFD-2332-4C1B-B22D-D49E5DE5BF0B}"/>
              </a:ext>
            </a:extLst>
          </p:cNvPr>
          <p:cNvPicPr>
            <a:picLocks noChangeAspect="1"/>
          </p:cNvPicPr>
          <p:nvPr/>
        </p:nvPicPr>
        <p:blipFill>
          <a:blip r:embed="rId9"/>
          <a:stretch>
            <a:fillRect/>
          </a:stretch>
        </p:blipFill>
        <p:spPr>
          <a:xfrm>
            <a:off x="7047079" y="1736967"/>
            <a:ext cx="4681426" cy="2818800"/>
          </a:xfrm>
          <a:prstGeom prst="rect">
            <a:avLst/>
          </a:prstGeom>
        </p:spPr>
      </p:pic>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C29165E4-B4DD-42F5-AB5A-78F2113EADAF}"/>
                  </a:ext>
                </a:extLst>
              </p:cNvPr>
              <p:cNvSpPr/>
              <p:nvPr/>
            </p:nvSpPr>
            <p:spPr>
              <a:xfrm>
                <a:off x="9217365" y="4594460"/>
                <a:ext cx="863378" cy="338554"/>
              </a:xfrm>
              <a:prstGeom prst="rect">
                <a:avLst/>
              </a:prstGeom>
              <a:solidFill>
                <a:schemeClr val="accent5"/>
              </a:solidFill>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600" b="0" i="1" smtClean="0">
                              <a:solidFill>
                                <a:schemeClr val="tx1"/>
                              </a:solidFill>
                              <a:latin typeface="Cambria Math" panose="02040503050406030204" pitchFamily="18" charset="0"/>
                              <a:ea typeface="Cambria Math" panose="02040503050406030204" pitchFamily="18" charset="0"/>
                            </a:rPr>
                          </m:ctrlPr>
                        </m:funcPr>
                        <m:fName>
                          <m:r>
                            <m:rPr>
                              <m:sty m:val="p"/>
                            </m:rPr>
                            <a:rPr lang="en-US" sz="1600" b="0" i="0" smtClean="0">
                              <a:solidFill>
                                <a:schemeClr val="tx1"/>
                              </a:solidFill>
                              <a:latin typeface="Cambria Math" panose="02040503050406030204" pitchFamily="18" charset="0"/>
                              <a:ea typeface="Cambria Math" panose="02040503050406030204" pitchFamily="18" charset="0"/>
                            </a:rPr>
                            <m:t>log</m:t>
                          </m:r>
                        </m:fName>
                        <m:e>
                          <m:sSub>
                            <m:sSubPr>
                              <m:ctrlPr>
                                <a:rPr lang="en-US" sz="1600" i="1" smtClean="0">
                                  <a:solidFill>
                                    <a:schemeClr val="tx1"/>
                                  </a:solidFill>
                                  <a:latin typeface="Cambria Math" panose="02040503050406030204" pitchFamily="18" charset="0"/>
                                  <a:ea typeface="Cambria Math" panose="02040503050406030204" pitchFamily="18" charset="0"/>
                                </a:rPr>
                              </m:ctrlPr>
                            </m:sSubPr>
                            <m:e>
                              <m:r>
                                <a:rPr lang="en-US" sz="1600" b="0" i="1" smtClean="0">
                                  <a:solidFill>
                                    <a:schemeClr val="tx1"/>
                                  </a:solidFill>
                                  <a:latin typeface="Cambria Math" panose="02040503050406030204" pitchFamily="18" charset="0"/>
                                  <a:ea typeface="Cambria Math" panose="02040503050406030204" pitchFamily="18" charset="0"/>
                                </a:rPr>
                                <m:t>𝑅𝑒</m:t>
                              </m:r>
                            </m:e>
                            <m:sub>
                              <m:r>
                                <a:rPr lang="en-US" sz="1600" b="0" i="1" smtClean="0">
                                  <a:solidFill>
                                    <a:schemeClr val="tx1"/>
                                  </a:solidFill>
                                  <a:latin typeface="Cambria Math" panose="02040503050406030204" pitchFamily="18" charset="0"/>
                                  <a:ea typeface="Cambria Math" panose="02040503050406030204" pitchFamily="18" charset="0"/>
                                </a:rPr>
                                <m:t>𝐿</m:t>
                              </m:r>
                            </m:sub>
                          </m:sSub>
                        </m:e>
                      </m:func>
                    </m:oMath>
                  </m:oMathPara>
                </a14:m>
                <a:endParaRPr lang="en-US" sz="1600">
                  <a:solidFill>
                    <a:schemeClr val="tx1"/>
                  </a:solidFill>
                </a:endParaRPr>
              </a:p>
            </p:txBody>
          </p:sp>
        </mc:Choice>
        <mc:Fallback xmlns="">
          <p:sp>
            <p:nvSpPr>
              <p:cNvPr id="12" name="Rectangle 11">
                <a:extLst>
                  <a:ext uri="{FF2B5EF4-FFF2-40B4-BE49-F238E27FC236}">
                    <a16:creationId xmlns:a16="http://schemas.microsoft.com/office/drawing/2014/main" id="{C29165E4-B4DD-42F5-AB5A-78F2113EADAF}"/>
                  </a:ext>
                </a:extLst>
              </p:cNvPr>
              <p:cNvSpPr>
                <a:spLocks noRot="1" noChangeAspect="1" noMove="1" noResize="1" noEditPoints="1" noAdjustHandles="1" noChangeArrowheads="1" noChangeShapeType="1" noTextEdit="1"/>
              </p:cNvSpPr>
              <p:nvPr/>
            </p:nvSpPr>
            <p:spPr>
              <a:xfrm>
                <a:off x="9217365" y="4594460"/>
                <a:ext cx="863378" cy="338554"/>
              </a:xfrm>
              <a:prstGeom prst="rect">
                <a:avLst/>
              </a:prstGeom>
              <a:blipFill>
                <a:blip r:embed="rId10"/>
                <a:stretch>
                  <a:fillRect b="-109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7D9B6E20-6C6F-4728-9147-B681F925FC31}"/>
                  </a:ext>
                </a:extLst>
              </p:cNvPr>
              <p:cNvSpPr/>
              <p:nvPr/>
            </p:nvSpPr>
            <p:spPr>
              <a:xfrm>
                <a:off x="6095129" y="2822472"/>
                <a:ext cx="921854" cy="599459"/>
              </a:xfrm>
              <a:prstGeom prst="rect">
                <a:avLst/>
              </a:prstGeom>
              <a:solidFill>
                <a:schemeClr val="accent5"/>
              </a:solidFill>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600" b="0" i="1" smtClean="0">
                              <a:solidFill>
                                <a:schemeClr val="tx1"/>
                              </a:solidFill>
                              <a:latin typeface="Cambria Math" panose="02040503050406030204" pitchFamily="18" charset="0"/>
                              <a:ea typeface="Cambria Math" panose="02040503050406030204" pitchFamily="18" charset="0"/>
                            </a:rPr>
                          </m:ctrlPr>
                        </m:funcPr>
                        <m:fName>
                          <m:r>
                            <m:rPr>
                              <m:sty m:val="p"/>
                            </m:rPr>
                            <a:rPr lang="en-US" sz="1600" b="0" i="0" smtClean="0">
                              <a:solidFill>
                                <a:schemeClr val="tx1"/>
                              </a:solidFill>
                              <a:latin typeface="Cambria Math" panose="02040503050406030204" pitchFamily="18" charset="0"/>
                              <a:ea typeface="Cambria Math" panose="02040503050406030204" pitchFamily="18" charset="0"/>
                            </a:rPr>
                            <m:t>log</m:t>
                          </m:r>
                        </m:fName>
                        <m:e>
                          <m:f>
                            <m:fPr>
                              <m:ctrlPr>
                                <a:rPr lang="en-US" sz="1600" b="0" i="1" smtClean="0">
                                  <a:solidFill>
                                    <a:schemeClr val="tx1"/>
                                  </a:solidFill>
                                  <a:latin typeface="Cambria Math" panose="02040503050406030204" pitchFamily="18" charset="0"/>
                                  <a:ea typeface="Cambria Math" panose="02040503050406030204" pitchFamily="18" charset="0"/>
                                </a:rPr>
                              </m:ctrlPr>
                            </m:fPr>
                            <m:num>
                              <m:sSub>
                                <m:sSubPr>
                                  <m:ctrlPr>
                                    <a:rPr lang="en-US" sz="1600" i="1">
                                      <a:latin typeface="Cambria Math" panose="02040503050406030204" pitchFamily="18" charset="0"/>
                                      <a:ea typeface="Cambria Math" panose="02040503050406030204" pitchFamily="18" charset="0"/>
                                    </a:rPr>
                                  </m:ctrlPr>
                                </m:sSubPr>
                                <m:e>
                                  <m:acc>
                                    <m:accPr>
                                      <m:chr m:val="̅"/>
                                      <m:ctrlPr>
                                        <a:rPr lang="en-US" sz="1600" i="1">
                                          <a:latin typeface="Cambria Math" panose="02040503050406030204" pitchFamily="18" charset="0"/>
                                          <a:ea typeface="Cambria Math" panose="02040503050406030204" pitchFamily="18" charset="0"/>
                                        </a:rPr>
                                      </m:ctrlPr>
                                    </m:accPr>
                                    <m:e>
                                      <m:r>
                                        <a:rPr lang="en-US" sz="1600" i="1">
                                          <a:latin typeface="Cambria Math" panose="02040503050406030204" pitchFamily="18" charset="0"/>
                                          <a:ea typeface="Cambria Math" panose="02040503050406030204" pitchFamily="18" charset="0"/>
                                        </a:rPr>
                                        <m:t>𝑁𝑢</m:t>
                                      </m:r>
                                    </m:e>
                                  </m:acc>
                                </m:e>
                                <m:sub>
                                  <m:r>
                                    <a:rPr lang="en-US" sz="1600" i="1">
                                      <a:latin typeface="Cambria Math" panose="02040503050406030204" pitchFamily="18" charset="0"/>
                                      <a:ea typeface="Cambria Math" panose="02040503050406030204" pitchFamily="18" charset="0"/>
                                    </a:rPr>
                                    <m:t>𝐿</m:t>
                                  </m:r>
                                </m:sub>
                              </m:sSub>
                            </m:num>
                            <m:den>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1" smtClean="0">
                                      <a:solidFill>
                                        <a:schemeClr val="tx1"/>
                                      </a:solidFill>
                                      <a:latin typeface="Cambria Math" panose="02040503050406030204" pitchFamily="18" charset="0"/>
                                      <a:ea typeface="Cambria Math" panose="02040503050406030204" pitchFamily="18" charset="0"/>
                                    </a:rPr>
                                    <m:t>𝑃𝑟</m:t>
                                  </m:r>
                                </m:e>
                                <m:sup>
                                  <m:r>
                                    <a:rPr lang="en-US" sz="1600" b="0" i="1" smtClean="0">
                                      <a:solidFill>
                                        <a:schemeClr val="tx1"/>
                                      </a:solidFill>
                                      <a:latin typeface="Cambria Math" panose="02040503050406030204" pitchFamily="18" charset="0"/>
                                      <a:ea typeface="Cambria Math" panose="02040503050406030204" pitchFamily="18" charset="0"/>
                                    </a:rPr>
                                    <m:t>𝑛</m:t>
                                  </m:r>
                                </m:sup>
                              </m:sSup>
                            </m:den>
                          </m:f>
                        </m:e>
                      </m:func>
                    </m:oMath>
                  </m:oMathPara>
                </a14:m>
                <a:endParaRPr lang="en-US" sz="1600">
                  <a:solidFill>
                    <a:schemeClr val="tx1"/>
                  </a:solidFill>
                </a:endParaRPr>
              </a:p>
            </p:txBody>
          </p:sp>
        </mc:Choice>
        <mc:Fallback xmlns="">
          <p:sp>
            <p:nvSpPr>
              <p:cNvPr id="13" name="Rectangle 12">
                <a:extLst>
                  <a:ext uri="{FF2B5EF4-FFF2-40B4-BE49-F238E27FC236}">
                    <a16:creationId xmlns:a16="http://schemas.microsoft.com/office/drawing/2014/main" id="{7D9B6E20-6C6F-4728-9147-B681F925FC31}"/>
                  </a:ext>
                </a:extLst>
              </p:cNvPr>
              <p:cNvSpPr>
                <a:spLocks noRot="1" noChangeAspect="1" noMove="1" noResize="1" noEditPoints="1" noAdjustHandles="1" noChangeArrowheads="1" noChangeShapeType="1" noTextEdit="1"/>
              </p:cNvSpPr>
              <p:nvPr/>
            </p:nvSpPr>
            <p:spPr>
              <a:xfrm>
                <a:off x="6095129" y="2822472"/>
                <a:ext cx="921854" cy="599459"/>
              </a:xfrm>
              <a:prstGeom prst="rect">
                <a:avLst/>
              </a:prstGeom>
              <a:blipFill>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336252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078AC6-DE7D-D112-A461-162729C5246E}"/>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3" name="Title 2">
            <a:extLst>
              <a:ext uri="{FF2B5EF4-FFF2-40B4-BE49-F238E27FC236}">
                <a16:creationId xmlns:a16="http://schemas.microsoft.com/office/drawing/2014/main" id="{E07A6DD7-6545-C2EB-DED8-2BD0E13A54E9}"/>
              </a:ext>
            </a:extLst>
          </p:cNvPr>
          <p:cNvSpPr>
            <a:spLocks noGrp="1"/>
          </p:cNvSpPr>
          <p:nvPr>
            <p:ph type="title"/>
          </p:nvPr>
        </p:nvSpPr>
        <p:spPr/>
        <p:txBody>
          <a:bodyPr/>
          <a:lstStyle/>
          <a:p>
            <a:r>
              <a:rPr lang="en-GB"/>
              <a:t>What have we covered…What’s next?</a:t>
            </a:r>
          </a:p>
        </p:txBody>
      </p:sp>
      <p:sp>
        <p:nvSpPr>
          <p:cNvPr id="4" name="Text Placeholder 3">
            <a:extLst>
              <a:ext uri="{FF2B5EF4-FFF2-40B4-BE49-F238E27FC236}">
                <a16:creationId xmlns:a16="http://schemas.microsoft.com/office/drawing/2014/main" id="{5D3C32EF-0463-EC7C-F6E1-028064B573F4}"/>
              </a:ext>
            </a:extLst>
          </p:cNvPr>
          <p:cNvSpPr>
            <a:spLocks noGrp="1"/>
          </p:cNvSpPr>
          <p:nvPr>
            <p:ph type="body" sz="quarter" idx="13"/>
          </p:nvPr>
        </p:nvSpPr>
        <p:spPr>
          <a:xfrm>
            <a:off x="609599" y="1447800"/>
            <a:ext cx="5638801" cy="4572000"/>
          </a:xfrm>
        </p:spPr>
        <p:txBody>
          <a:bodyPr/>
          <a:lstStyle/>
          <a:p>
            <a:r>
              <a:rPr lang="en-GB" dirty="0"/>
              <a:t>Introduction to Forced Convection</a:t>
            </a:r>
          </a:p>
          <a:p>
            <a:r>
              <a:rPr lang="en-GB" dirty="0"/>
              <a:t>Dimensionless Numbers and Correlations</a:t>
            </a:r>
          </a:p>
        </p:txBody>
      </p:sp>
      <p:sp>
        <p:nvSpPr>
          <p:cNvPr id="5" name="Text Placeholder 3">
            <a:extLst>
              <a:ext uri="{FF2B5EF4-FFF2-40B4-BE49-F238E27FC236}">
                <a16:creationId xmlns:a16="http://schemas.microsoft.com/office/drawing/2014/main" id="{4C1E74E4-758E-85FC-B997-184E0BE0138D}"/>
              </a:ext>
            </a:extLst>
          </p:cNvPr>
          <p:cNvSpPr txBox="1">
            <a:spLocks/>
          </p:cNvSpPr>
          <p:nvPr/>
        </p:nvSpPr>
        <p:spPr>
          <a:xfrm>
            <a:off x="6096000" y="1447800"/>
            <a:ext cx="5638801"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Velocity and Thermal Boundary Layers</a:t>
            </a:r>
          </a:p>
          <a:p>
            <a:r>
              <a:rPr lang="en-GB" dirty="0"/>
              <a:t>Boundary Layer Equations and Conditions</a:t>
            </a:r>
          </a:p>
          <a:p>
            <a:r>
              <a:rPr lang="en-GB" dirty="0"/>
              <a:t>Forced Convection over a Flat Plate</a:t>
            </a:r>
          </a:p>
          <a:p>
            <a:r>
              <a:rPr lang="en-GB" dirty="0"/>
              <a:t>Flow Types: Laminar &amp; Turbulent</a:t>
            </a:r>
          </a:p>
          <a:p>
            <a:r>
              <a:rPr lang="en-GB" dirty="0"/>
              <a:t>Cross Flow</a:t>
            </a:r>
            <a:r>
              <a:rPr lang="en-GB"/>
              <a:t>: Cylinder, Tube Bank &amp; Jet Flow</a:t>
            </a:r>
            <a:endParaRPr lang="en-GB" dirty="0"/>
          </a:p>
          <a:p>
            <a:endParaRPr lang="en-GB" dirty="0"/>
          </a:p>
        </p:txBody>
      </p:sp>
    </p:spTree>
    <p:extLst>
      <p:ext uri="{BB962C8B-B14F-4D97-AF65-F5344CB8AC3E}">
        <p14:creationId xmlns:p14="http://schemas.microsoft.com/office/powerpoint/2010/main" val="972702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14</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Rectangle 6">
            <a:extLst>
              <a:ext uri="{FF2B5EF4-FFF2-40B4-BE49-F238E27FC236}">
                <a16:creationId xmlns:a16="http://schemas.microsoft.com/office/drawing/2014/main" id="{937CC65E-21EF-44B1-9583-35691BF3D5B5}"/>
              </a:ext>
            </a:extLst>
          </p:cNvPr>
          <p:cNvSpPr>
            <a:spLocks noGrp="1" noChangeArrowheads="1"/>
          </p:cNvSpPr>
          <p:nvPr>
            <p:ph type="title"/>
          </p:nvPr>
        </p:nvSpPr>
        <p:spPr/>
        <p:txBody>
          <a:bodyPr/>
          <a:lstStyle/>
          <a:p>
            <a:r>
              <a:rPr lang="en-US" altLang="en-US" dirty="0"/>
              <a:t>Introduction to Forced Convection </a:t>
            </a:r>
          </a:p>
        </p:txBody>
      </p:sp>
      <p:sp>
        <p:nvSpPr>
          <p:cNvPr id="74" name="Rectangle 7">
            <a:extLst>
              <a:ext uri="{FF2B5EF4-FFF2-40B4-BE49-F238E27FC236}">
                <a16:creationId xmlns:a16="http://schemas.microsoft.com/office/drawing/2014/main" id="{BB792DA0-1BD7-44DB-A2ED-869DE926BAD5}"/>
              </a:ext>
            </a:extLst>
          </p:cNvPr>
          <p:cNvSpPr>
            <a:spLocks noGrp="1" noChangeArrowheads="1"/>
          </p:cNvSpPr>
          <p:nvPr>
            <p:ph type="body" sz="quarter" idx="13"/>
          </p:nvPr>
        </p:nvSpPr>
        <p:spPr>
          <a:xfrm>
            <a:off x="609601" y="1375419"/>
            <a:ext cx="5486400" cy="5334000"/>
          </a:xfrm>
        </p:spPr>
        <p:txBody>
          <a:bodyPr>
            <a:normAutofit/>
          </a:bodyPr>
          <a:lstStyle/>
          <a:p>
            <a:r>
              <a:rPr lang="en-US" dirty="0">
                <a:sym typeface="Monotype Sorts" pitchFamily="2" charset="2"/>
              </a:rPr>
              <a:t>In general, </a:t>
            </a:r>
            <a:r>
              <a:rPr lang="en-US" dirty="0">
                <a:solidFill>
                  <a:schemeClr val="accent5"/>
                </a:solidFill>
                <a:sym typeface="Monotype Sorts" pitchFamily="2" charset="2"/>
              </a:rPr>
              <a:t>convection</a:t>
            </a:r>
            <a:r>
              <a:rPr lang="en-US" dirty="0">
                <a:sym typeface="Monotype Sorts" pitchFamily="2" charset="2"/>
              </a:rPr>
              <a:t> is the process of thermal energy transfer that occurs due to </a:t>
            </a:r>
            <a:r>
              <a:rPr lang="en-US" dirty="0">
                <a:solidFill>
                  <a:schemeClr val="accent5"/>
                </a:solidFill>
                <a:sym typeface="Monotype Sorts" pitchFamily="2" charset="2"/>
              </a:rPr>
              <a:t>fluid motion</a:t>
            </a:r>
            <a:r>
              <a:rPr lang="en-US" dirty="0">
                <a:sym typeface="Monotype Sorts" pitchFamily="2" charset="2"/>
              </a:rPr>
              <a:t>.</a:t>
            </a:r>
          </a:p>
          <a:p>
            <a:pPr lvl="1"/>
            <a:r>
              <a:rPr lang="en-US" dirty="0">
                <a:sym typeface="Monotype Sorts" pitchFamily="2" charset="2"/>
              </a:rPr>
              <a:t>For example, if air is blown across a heated plate, it can be noticed that the downstream air is hotter – thermal energy has been transferred into the fluid and carried by it to another location.</a:t>
            </a:r>
          </a:p>
          <a:p>
            <a:pPr lvl="1"/>
            <a:r>
              <a:rPr lang="en-US" dirty="0">
                <a:sym typeface="Monotype Sorts" pitchFamily="2" charset="2"/>
              </a:rPr>
              <a:t>How does the heat enter the fluid?  How much thermal energy can be transferred?  How does the nature of the fluid flow affect the rate of heat transfer?  These questions are addressed by the science of convective heat transfer.</a:t>
            </a:r>
          </a:p>
        </p:txBody>
      </p:sp>
      <p:pic>
        <p:nvPicPr>
          <p:cNvPr id="4" name="Video 3" title="Steaming Coffee Cup">
            <a:hlinkClick r:id="" action="ppaction://media"/>
            <a:extLst>
              <a:ext uri="{FF2B5EF4-FFF2-40B4-BE49-F238E27FC236}">
                <a16:creationId xmlns:a16="http://schemas.microsoft.com/office/drawing/2014/main" id="{035BCC0D-615D-4D33-7465-9823796D593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278487" y="1772816"/>
            <a:ext cx="5303912" cy="2983451"/>
          </a:xfrm>
          <a:prstGeom prst="rect">
            <a:avLst/>
          </a:prstGeom>
        </p:spPr>
      </p:pic>
    </p:spTree>
    <p:extLst>
      <p:ext uri="{BB962C8B-B14F-4D97-AF65-F5344CB8AC3E}">
        <p14:creationId xmlns:p14="http://schemas.microsoft.com/office/powerpoint/2010/main" val="24038859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0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Rectangle 6">
            <a:extLst>
              <a:ext uri="{FF2B5EF4-FFF2-40B4-BE49-F238E27FC236}">
                <a16:creationId xmlns:a16="http://schemas.microsoft.com/office/drawing/2014/main" id="{937CC65E-21EF-44B1-9583-35691BF3D5B5}"/>
              </a:ext>
            </a:extLst>
          </p:cNvPr>
          <p:cNvSpPr>
            <a:spLocks noGrp="1" noChangeArrowheads="1"/>
          </p:cNvSpPr>
          <p:nvPr>
            <p:ph type="title"/>
          </p:nvPr>
        </p:nvSpPr>
        <p:spPr/>
        <p:txBody>
          <a:bodyPr/>
          <a:lstStyle/>
          <a:p>
            <a:r>
              <a:rPr lang="en-US" altLang="en-US"/>
              <a:t>Introduction to Forced Convection </a:t>
            </a:r>
          </a:p>
        </p:txBody>
      </p:sp>
      <p:sp>
        <p:nvSpPr>
          <p:cNvPr id="74" name="Rectangle 7">
            <a:extLst>
              <a:ext uri="{FF2B5EF4-FFF2-40B4-BE49-F238E27FC236}">
                <a16:creationId xmlns:a16="http://schemas.microsoft.com/office/drawing/2014/main" id="{BB792DA0-1BD7-44DB-A2ED-869DE926BAD5}"/>
              </a:ext>
            </a:extLst>
          </p:cNvPr>
          <p:cNvSpPr>
            <a:spLocks noGrp="1" noChangeArrowheads="1"/>
          </p:cNvSpPr>
          <p:nvPr>
            <p:ph type="body" sz="quarter" idx="13"/>
          </p:nvPr>
        </p:nvSpPr>
        <p:spPr>
          <a:xfrm>
            <a:off x="609599" y="1328144"/>
            <a:ext cx="10972799" cy="4691656"/>
          </a:xfrm>
        </p:spPr>
        <p:txBody>
          <a:bodyPr>
            <a:normAutofit/>
          </a:bodyPr>
          <a:lstStyle/>
          <a:p>
            <a:r>
              <a:rPr lang="en-US" dirty="0">
                <a:sym typeface="Monotype Sorts" pitchFamily="2" charset="2"/>
              </a:rPr>
              <a:t>Convection is classified into </a:t>
            </a:r>
            <a:r>
              <a:rPr lang="en-US" dirty="0">
                <a:solidFill>
                  <a:schemeClr val="accent5"/>
                </a:solidFill>
                <a:sym typeface="Monotype Sorts" pitchFamily="2" charset="2"/>
              </a:rPr>
              <a:t>forced</a:t>
            </a:r>
            <a:r>
              <a:rPr lang="en-US" dirty="0">
                <a:sym typeface="Monotype Sorts" pitchFamily="2" charset="2"/>
              </a:rPr>
              <a:t> and </a:t>
            </a:r>
            <a:r>
              <a:rPr lang="en-US" dirty="0">
                <a:solidFill>
                  <a:schemeClr val="accent5"/>
                </a:solidFill>
                <a:sym typeface="Monotype Sorts" pitchFamily="2" charset="2"/>
              </a:rPr>
              <a:t>natural (free) </a:t>
            </a:r>
            <a:r>
              <a:rPr lang="en-US" dirty="0">
                <a:sym typeface="Monotype Sorts" pitchFamily="2" charset="2"/>
              </a:rPr>
              <a:t>convection based on a mechanism responsible for creating the fluid flow:</a:t>
            </a:r>
          </a:p>
          <a:p>
            <a:pPr lvl="1"/>
            <a:r>
              <a:rPr lang="en-US" dirty="0">
                <a:sym typeface="Monotype Sorts" pitchFamily="2" charset="2"/>
              </a:rPr>
              <a:t>In forced convection, the flow is generated by external means, e. g. wind or fan, or by object’s motion through the fluid.</a:t>
            </a:r>
          </a:p>
          <a:p>
            <a:pPr lvl="1"/>
            <a:r>
              <a:rPr lang="en-US" dirty="0">
                <a:sym typeface="Monotype Sorts" pitchFamily="2" charset="2"/>
              </a:rPr>
              <a:t>In natural convection, the heat transfer itself is the primary mechanism behind the fluid motion which is generated by the buoyancy forced due to temperature gradients.</a:t>
            </a:r>
          </a:p>
          <a:p>
            <a:r>
              <a:rPr lang="en-US" dirty="0">
                <a:sym typeface="Monotype Sorts" pitchFamily="2" charset="2"/>
              </a:rPr>
              <a:t>In this course, we will focus our discussion on forced convection. </a:t>
            </a:r>
          </a:p>
        </p:txBody>
      </p:sp>
      <p:grpSp>
        <p:nvGrpSpPr>
          <p:cNvPr id="2" name="Group 1">
            <a:extLst>
              <a:ext uri="{FF2B5EF4-FFF2-40B4-BE49-F238E27FC236}">
                <a16:creationId xmlns:a16="http://schemas.microsoft.com/office/drawing/2014/main" id="{D6510374-A720-4A4B-B692-0446B65356FB}"/>
              </a:ext>
            </a:extLst>
          </p:cNvPr>
          <p:cNvGrpSpPr/>
          <p:nvPr/>
        </p:nvGrpSpPr>
        <p:grpSpPr>
          <a:xfrm>
            <a:off x="2590800" y="3847911"/>
            <a:ext cx="6729925" cy="1681945"/>
            <a:chOff x="41310" y="4358631"/>
            <a:chExt cx="6729925" cy="1681945"/>
          </a:xfrm>
        </p:grpSpPr>
        <p:pic>
          <p:nvPicPr>
            <p:cNvPr id="9" name="Picture 8">
              <a:extLst>
                <a:ext uri="{FF2B5EF4-FFF2-40B4-BE49-F238E27FC236}">
                  <a16:creationId xmlns:a16="http://schemas.microsoft.com/office/drawing/2014/main" id="{7D646771-40E3-4813-98BD-2837C7519EE9}"/>
                </a:ext>
              </a:extLst>
            </p:cNvPr>
            <p:cNvPicPr>
              <a:picLocks noChangeAspect="1"/>
            </p:cNvPicPr>
            <p:nvPr/>
          </p:nvPicPr>
          <p:blipFill>
            <a:blip r:embed="rId3"/>
            <a:stretch>
              <a:fillRect/>
            </a:stretch>
          </p:blipFill>
          <p:spPr>
            <a:xfrm>
              <a:off x="816243" y="4358631"/>
              <a:ext cx="5954992" cy="1681945"/>
            </a:xfrm>
            <a:prstGeom prst="rect">
              <a:avLst/>
            </a:prstGeom>
          </p:spPr>
        </p:pic>
        <p:cxnSp>
          <p:nvCxnSpPr>
            <p:cNvPr id="11" name="Straight Arrow Connector 10">
              <a:extLst>
                <a:ext uri="{FF2B5EF4-FFF2-40B4-BE49-F238E27FC236}">
                  <a16:creationId xmlns:a16="http://schemas.microsoft.com/office/drawing/2014/main" id="{9E4B76AC-78A4-4C87-BEC6-38386063D975}"/>
                </a:ext>
              </a:extLst>
            </p:cNvPr>
            <p:cNvCxnSpPr>
              <a:cxnSpLocks/>
            </p:cNvCxnSpPr>
            <p:nvPr/>
          </p:nvCxnSpPr>
          <p:spPr>
            <a:xfrm>
              <a:off x="336861" y="5366964"/>
              <a:ext cx="415606" cy="1"/>
            </a:xfrm>
            <a:prstGeom prst="straightConnector1">
              <a:avLst/>
            </a:prstGeom>
            <a:ln w="285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1A01D04-0BAD-4927-9865-3F65D3D3C03B}"/>
                </a:ext>
              </a:extLst>
            </p:cNvPr>
            <p:cNvSpPr txBox="1"/>
            <p:nvPr/>
          </p:nvSpPr>
          <p:spPr>
            <a:xfrm>
              <a:off x="41310" y="5043770"/>
              <a:ext cx="884862" cy="307777"/>
            </a:xfrm>
            <a:prstGeom prst="rect">
              <a:avLst/>
            </a:prstGeom>
            <a:noFill/>
          </p:spPr>
          <p:txBody>
            <a:bodyPr wrap="square" rtlCol="0">
              <a:spAutoFit/>
            </a:bodyPr>
            <a:lstStyle/>
            <a:p>
              <a:pPr algn="ctr"/>
              <a:r>
                <a:rPr lang="en-US" sz="1400"/>
                <a:t>Air Flow</a:t>
              </a:r>
            </a:p>
          </p:txBody>
        </p:sp>
      </p:grpSp>
      <p:sp>
        <p:nvSpPr>
          <p:cNvPr id="20" name="TextBox 19">
            <a:extLst>
              <a:ext uri="{FF2B5EF4-FFF2-40B4-BE49-F238E27FC236}">
                <a16:creationId xmlns:a16="http://schemas.microsoft.com/office/drawing/2014/main" id="{977BCF73-B86F-4FCC-83BA-4C9508D14F51}"/>
              </a:ext>
            </a:extLst>
          </p:cNvPr>
          <p:cNvSpPr txBox="1"/>
          <p:nvPr/>
        </p:nvSpPr>
        <p:spPr>
          <a:xfrm>
            <a:off x="4038600" y="5562600"/>
            <a:ext cx="4839542" cy="523220"/>
          </a:xfrm>
          <a:prstGeom prst="rect">
            <a:avLst/>
          </a:prstGeom>
          <a:solidFill>
            <a:schemeClr val="accent2"/>
          </a:solidFill>
        </p:spPr>
        <p:txBody>
          <a:bodyPr wrap="square" rtlCol="0">
            <a:spAutoFit/>
          </a:bodyPr>
          <a:lstStyle/>
          <a:p>
            <a:pPr algn="ctr"/>
            <a:r>
              <a:rPr lang="en-US" sz="1400" b="1"/>
              <a:t>Temperature distribution in the air as it flows over a hot heat sink to extract heat through the process of forced convection</a:t>
            </a:r>
          </a:p>
        </p:txBody>
      </p:sp>
    </p:spTree>
    <p:extLst>
      <p:ext uri="{BB962C8B-B14F-4D97-AF65-F5344CB8AC3E}">
        <p14:creationId xmlns:p14="http://schemas.microsoft.com/office/powerpoint/2010/main" val="25718390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C9113-8C6F-491B-8E03-B78CA95805F1}"/>
              </a:ext>
            </a:extLst>
          </p:cNvPr>
          <p:cNvSpPr>
            <a:spLocks noGrp="1"/>
          </p:cNvSpPr>
          <p:nvPr>
            <p:ph type="title"/>
          </p:nvPr>
        </p:nvSpPr>
        <p:spPr/>
        <p:txBody>
          <a:bodyPr/>
          <a:lstStyle/>
          <a:p>
            <a:r>
              <a:rPr lang="en-US"/>
              <a:t>Newton’s Law of Cooling/Heating Revisited</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5A9F2C7E-7651-4D2C-8525-95D3D3EA2B23}"/>
                  </a:ext>
                </a:extLst>
              </p:cNvPr>
              <p:cNvSpPr>
                <a:spLocks noGrp="1"/>
              </p:cNvSpPr>
              <p:nvPr>
                <p:ph type="body" sz="quarter" idx="13"/>
              </p:nvPr>
            </p:nvSpPr>
            <p:spPr>
              <a:xfrm>
                <a:off x="609599" y="838200"/>
                <a:ext cx="10972799" cy="1982565"/>
              </a:xfrm>
            </p:spPr>
            <p:txBody>
              <a:bodyPr>
                <a:normAutofit lnSpcReduction="10000"/>
              </a:bodyPr>
              <a:lstStyle/>
              <a:p>
                <a:r>
                  <a:rPr lang="en-US" sz="2000"/>
                  <a:t>Consider the Newton’s Law of cooling/heating at a point on our heated plate. Let the local convection heat flux be represented using the </a:t>
                </a:r>
                <a:r>
                  <a:rPr lang="en-US" sz="2000">
                    <a:solidFill>
                      <a:schemeClr val="accent5"/>
                    </a:solidFill>
                  </a:rPr>
                  <a:t>heat transfer coefficient </a:t>
                </a:r>
                <a14:m>
                  <m:oMath xmlns:m="http://schemas.openxmlformats.org/officeDocument/2006/math">
                    <m:r>
                      <a:rPr lang="en-US" sz="2000" dirty="0">
                        <a:solidFill>
                          <a:schemeClr val="accent5"/>
                        </a:solidFill>
                        <a:latin typeface="Cambria Math" panose="02040503050406030204" pitchFamily="18" charset="0"/>
                      </a:rPr>
                      <m:t>h</m:t>
                    </m:r>
                    <m:r>
                      <a:rPr lang="en-US" sz="2000" dirty="0">
                        <a:latin typeface="Cambria Math" panose="02040503050406030204" pitchFamily="18" charset="0"/>
                      </a:rPr>
                      <m:t>, </m:t>
                    </m:r>
                  </m:oMath>
                </a14:m>
                <a:r>
                  <a:rPr lang="en-US" sz="2000"/>
                  <a:t>the incoming fluid temperature by </a:t>
                </a:r>
                <a14:m>
                  <m:oMath xmlns:m="http://schemas.openxmlformats.org/officeDocument/2006/math">
                    <m:sSub>
                      <m:sSubPr>
                        <m:ctrlPr>
                          <a:rPr lang="en-US" sz="2000" i="1" dirty="0">
                            <a:latin typeface="Cambria Math" panose="02040503050406030204" pitchFamily="18" charset="0"/>
                          </a:rPr>
                        </m:ctrlPr>
                      </m:sSubPr>
                      <m:e>
                        <m:r>
                          <a:rPr lang="en-US" sz="2000" dirty="0">
                            <a:latin typeface="Cambria Math" panose="02040503050406030204" pitchFamily="18" charset="0"/>
                          </a:rPr>
                          <m:t>𝑇</m:t>
                        </m:r>
                      </m:e>
                      <m:sub>
                        <m:r>
                          <a:rPr lang="en-US" sz="2000" dirty="0">
                            <a:latin typeface="Cambria Math" panose="02040503050406030204" pitchFamily="18" charset="0"/>
                          </a:rPr>
                          <m:t>∞</m:t>
                        </m:r>
                      </m:sub>
                    </m:sSub>
                  </m:oMath>
                </a14:m>
                <a:r>
                  <a:rPr lang="en-US" sz="2000"/>
                  <a:t>, and wall temperature by </a:t>
                </a:r>
                <a14:m>
                  <m:oMath xmlns:m="http://schemas.openxmlformats.org/officeDocument/2006/math">
                    <m:sSub>
                      <m:sSubPr>
                        <m:ctrlPr>
                          <a:rPr lang="en-US" sz="2000" i="1" dirty="0">
                            <a:latin typeface="Cambria Math" panose="02040503050406030204" pitchFamily="18" charset="0"/>
                          </a:rPr>
                        </m:ctrlPr>
                      </m:sSubPr>
                      <m:e>
                        <m:r>
                          <a:rPr lang="en-US" sz="2000" dirty="0">
                            <a:latin typeface="Cambria Math" panose="02040503050406030204" pitchFamily="18" charset="0"/>
                          </a:rPr>
                          <m:t>𝑇</m:t>
                        </m:r>
                      </m:e>
                      <m:sub>
                        <m:r>
                          <a:rPr lang="en-US" sz="2000" dirty="0" smtClean="0">
                            <a:latin typeface="Cambria Math" panose="02040503050406030204" pitchFamily="18" charset="0"/>
                          </a:rPr>
                          <m:t>𝑤</m:t>
                        </m:r>
                      </m:sub>
                    </m:sSub>
                  </m:oMath>
                </a14:m>
                <a:r>
                  <a:rPr lang="en-US" sz="2000"/>
                  <a:t>. </a:t>
                </a:r>
              </a:p>
              <a:p>
                <a:r>
                  <a:rPr lang="en-US" sz="2000"/>
                  <a:t>At the wall, there is no motion due to the no-slip condition and the conduction heat flux in the fluid is described by the Fourier’s Law. </a:t>
                </a:r>
              </a:p>
              <a:p>
                <a:r>
                  <a:rPr lang="en-US" sz="2000"/>
                  <a:t>These two fluxes must be equal at the wall (neglecting radiation), thus:</a:t>
                </a:r>
                <a:r>
                  <a:rPr lang="en-US" sz="2000">
                    <a:sym typeface="Monotype Sorts" pitchFamily="2" charset="2"/>
                  </a:rPr>
                  <a:t> </a:t>
                </a:r>
              </a:p>
            </p:txBody>
          </p:sp>
        </mc:Choice>
        <mc:Fallback xmlns="">
          <p:sp>
            <p:nvSpPr>
              <p:cNvPr id="6" name="Content Placeholder 2">
                <a:extLst>
                  <a:ext uri="{FF2B5EF4-FFF2-40B4-BE49-F238E27FC236}">
                    <a16:creationId xmlns:a16="http://schemas.microsoft.com/office/drawing/2014/main" id="{5A9F2C7E-7651-4D2C-8525-95D3D3EA2B23}"/>
                  </a:ext>
                </a:extLst>
              </p:cNvPr>
              <p:cNvSpPr>
                <a:spLocks noGrp="1" noRot="1" noChangeAspect="1" noMove="1" noResize="1" noEditPoints="1" noAdjustHandles="1" noChangeArrowheads="1" noChangeShapeType="1" noTextEdit="1"/>
              </p:cNvSpPr>
              <p:nvPr>
                <p:ph type="body" sz="quarter" idx="13"/>
              </p:nvPr>
            </p:nvSpPr>
            <p:spPr>
              <a:xfrm>
                <a:off x="609599" y="838200"/>
                <a:ext cx="10972799" cy="1982565"/>
              </a:xfrm>
              <a:blipFill>
                <a:blip r:embed="rId3"/>
                <a:stretch>
                  <a:fillRect l="-500" t="-4615" r="-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Object 27">
                <a:extLst>
                  <a:ext uri="{FF2B5EF4-FFF2-40B4-BE49-F238E27FC236}">
                    <a16:creationId xmlns:a16="http://schemas.microsoft.com/office/drawing/2014/main" id="{46DB19C9-2C1C-4AA7-8D1B-B66A83A796F0}"/>
                  </a:ext>
                </a:extLst>
              </p:cNvPr>
              <p:cNvSpPr txBox="1"/>
              <p:nvPr/>
            </p:nvSpPr>
            <p:spPr bwMode="auto">
              <a:xfrm>
                <a:off x="4230146" y="2867597"/>
                <a:ext cx="3848389" cy="654344"/>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defPPr>
                  <a:defRPr lang="en-US"/>
                </a:defPPr>
                <a:lvl1pPr>
                  <a:defRPr sz="1600" i="1">
                    <a:solidFill>
                      <a:srgbClr val="1995AD"/>
                    </a:solidFill>
                    <a:latin typeface="Cambria Math" panose="02040503050406030204" pitchFamily="18" charset="0"/>
                  </a:defRPr>
                </a:lvl1pPr>
              </a:lstStyle>
              <a:p>
                <a:pPr marL="0" indent="0">
                  <a:buNone/>
                </a:pPr>
                <a14:m>
                  <m:oMathPara xmlns:m="http://schemas.openxmlformats.org/officeDocument/2006/math">
                    <m:oMathParaPr>
                      <m:jc m:val="center"/>
                    </m:oMathParaPr>
                    <m:oMath xmlns:m="http://schemas.openxmlformats.org/officeDocument/2006/math">
                      <m:sSubSup>
                        <m:sSubSupPr>
                          <m:ctrlPr>
                            <a:rPr lang="en-US" sz="1800" i="1" smtClean="0">
                              <a:solidFill>
                                <a:schemeClr val="tx1"/>
                              </a:solidFill>
                              <a:latin typeface="Cambria Math" panose="02040503050406030204" pitchFamily="18" charset="0"/>
                            </a:rPr>
                          </m:ctrlPr>
                        </m:sSubSupPr>
                        <m:e>
                          <m:r>
                            <a:rPr lang="en-US" sz="1800" b="0" i="1" smtClean="0">
                              <a:solidFill>
                                <a:schemeClr val="tx1"/>
                              </a:solidFill>
                              <a:latin typeface="Cambria Math" panose="02040503050406030204" pitchFamily="18" charset="0"/>
                            </a:rPr>
                            <m:t>𝑞</m:t>
                          </m:r>
                        </m:e>
                        <m:sub>
                          <m:r>
                            <a:rPr lang="en-US" sz="1800">
                              <a:solidFill>
                                <a:schemeClr val="tx1"/>
                              </a:solidFill>
                              <a:latin typeface="Cambria Math" panose="02040503050406030204" pitchFamily="18" charset="0"/>
                            </a:rPr>
                            <m:t>𝑊</m:t>
                          </m:r>
                        </m:sub>
                        <m:sup>
                          <m:r>
                            <a:rPr lang="en-US" sz="1800">
                              <a:solidFill>
                                <a:schemeClr val="tx1"/>
                              </a:solidFill>
                              <a:latin typeface="Cambria Math" panose="02040503050406030204" pitchFamily="18" charset="0"/>
                            </a:rPr>
                            <m:t>′′</m:t>
                          </m:r>
                        </m:sup>
                      </m:sSubSup>
                      <m:r>
                        <a:rPr lang="en-US" sz="1800">
                          <a:solidFill>
                            <a:schemeClr val="tx1"/>
                          </a:solidFill>
                          <a:latin typeface="Cambria Math" panose="02040503050406030204" pitchFamily="18" charset="0"/>
                        </a:rPr>
                        <m:t>=</m:t>
                      </m:r>
                      <m:r>
                        <a:rPr lang="en-US" sz="1800">
                          <a:solidFill>
                            <a:schemeClr val="tx1"/>
                          </a:solidFill>
                          <a:latin typeface="Cambria Math" panose="02040503050406030204" pitchFamily="18" charset="0"/>
                        </a:rPr>
                        <m:t>h</m:t>
                      </m:r>
                      <m:d>
                        <m:dPr>
                          <m:ctrlPr>
                            <a:rPr lang="en-US" sz="1800" i="1">
                              <a:solidFill>
                                <a:schemeClr val="tx1"/>
                              </a:solidFill>
                              <a:latin typeface="Cambria Math" panose="02040503050406030204" pitchFamily="18" charset="0"/>
                            </a:rPr>
                          </m:ctrlPr>
                        </m:dPr>
                        <m:e>
                          <m:sSub>
                            <m:sSubPr>
                              <m:ctrlPr>
                                <a:rPr lang="en-US" sz="1800" i="1" dirty="0">
                                  <a:solidFill>
                                    <a:schemeClr val="tx1"/>
                                  </a:solidFill>
                                  <a:latin typeface="Cambria Math" panose="02040503050406030204" pitchFamily="18" charset="0"/>
                                </a:rPr>
                              </m:ctrlPr>
                            </m:sSubPr>
                            <m:e>
                              <m:r>
                                <a:rPr lang="en-US" sz="1800" dirty="0">
                                  <a:solidFill>
                                    <a:schemeClr val="tx1"/>
                                  </a:solidFill>
                                  <a:latin typeface="Cambria Math" panose="02040503050406030204" pitchFamily="18" charset="0"/>
                                </a:rPr>
                                <m:t>𝑇</m:t>
                              </m:r>
                            </m:e>
                            <m:sub>
                              <m:r>
                                <a:rPr lang="en-US" sz="1800" b="0" i="1" dirty="0" smtClean="0">
                                  <a:solidFill>
                                    <a:schemeClr val="tx1"/>
                                  </a:solidFill>
                                  <a:latin typeface="Cambria Math" panose="02040503050406030204" pitchFamily="18" charset="0"/>
                                </a:rPr>
                                <m:t>𝑤</m:t>
                              </m:r>
                            </m:sub>
                          </m:sSub>
                          <m:r>
                            <a:rPr lang="en-US" sz="1800" dirty="0">
                              <a:solidFill>
                                <a:schemeClr val="tx1"/>
                              </a:solidFill>
                              <a:latin typeface="Cambria Math" panose="02040503050406030204" pitchFamily="18" charset="0"/>
                            </a:rPr>
                            <m:t>−</m:t>
                          </m:r>
                          <m:sSub>
                            <m:sSubPr>
                              <m:ctrlPr>
                                <a:rPr lang="en-US" sz="1800" i="1" dirty="0">
                                  <a:solidFill>
                                    <a:schemeClr val="tx1"/>
                                  </a:solidFill>
                                  <a:latin typeface="Cambria Math" panose="02040503050406030204" pitchFamily="18" charset="0"/>
                                </a:rPr>
                              </m:ctrlPr>
                            </m:sSubPr>
                            <m:e>
                              <m:r>
                                <a:rPr lang="en-US" sz="1800" dirty="0">
                                  <a:solidFill>
                                    <a:schemeClr val="tx1"/>
                                  </a:solidFill>
                                  <a:latin typeface="Cambria Math" panose="02040503050406030204" pitchFamily="18" charset="0"/>
                                </a:rPr>
                                <m:t>𝑇</m:t>
                              </m:r>
                            </m:e>
                            <m:sub>
                              <m:r>
                                <a:rPr lang="en-US" sz="1800" dirty="0">
                                  <a:solidFill>
                                    <a:schemeClr val="tx1"/>
                                  </a:solidFill>
                                  <a:latin typeface="Cambria Math" panose="02040503050406030204" pitchFamily="18" charset="0"/>
                                  <a:ea typeface="Cambria Math" panose="02040503050406030204" pitchFamily="18" charset="0"/>
                                </a:rPr>
                                <m:t>∞</m:t>
                              </m:r>
                            </m:sub>
                          </m:sSub>
                        </m:e>
                      </m:d>
                      <m:r>
                        <a:rPr lang="en-US" sz="1800" dirty="0">
                          <a:solidFill>
                            <a:schemeClr val="tx1"/>
                          </a:solidFill>
                          <a:latin typeface="Cambria Math" panose="02040503050406030204" pitchFamily="18" charset="0"/>
                          <a:ea typeface="Cambria Math" panose="02040503050406030204" pitchFamily="18" charset="0"/>
                        </a:rPr>
                        <m:t>=−</m:t>
                      </m:r>
                      <m:sSub>
                        <m:sSubPr>
                          <m:ctrlPr>
                            <a:rPr lang="en-US" sz="1800" i="1" dirty="0">
                              <a:solidFill>
                                <a:schemeClr val="tx1"/>
                              </a:solidFill>
                              <a:latin typeface="Cambria Math" panose="02040503050406030204" pitchFamily="18" charset="0"/>
                              <a:ea typeface="Cambria Math" panose="02040503050406030204" pitchFamily="18" charset="0"/>
                            </a:rPr>
                          </m:ctrlPr>
                        </m:sSubPr>
                        <m:e>
                          <m:r>
                            <a:rPr lang="en-US" sz="1800" dirty="0">
                              <a:solidFill>
                                <a:schemeClr val="tx1"/>
                              </a:solidFill>
                              <a:latin typeface="Cambria Math" panose="02040503050406030204" pitchFamily="18" charset="0"/>
                              <a:ea typeface="Cambria Math" panose="02040503050406030204" pitchFamily="18" charset="0"/>
                            </a:rPr>
                            <m:t>𝑘</m:t>
                          </m:r>
                        </m:e>
                        <m:sub>
                          <m:r>
                            <a:rPr lang="en-US" sz="1800" dirty="0">
                              <a:solidFill>
                                <a:schemeClr val="tx1"/>
                              </a:solidFill>
                              <a:latin typeface="Cambria Math" panose="02040503050406030204" pitchFamily="18" charset="0"/>
                              <a:ea typeface="Cambria Math" panose="02040503050406030204" pitchFamily="18" charset="0"/>
                            </a:rPr>
                            <m:t>𝑓</m:t>
                          </m:r>
                        </m:sub>
                      </m:sSub>
                      <m:f>
                        <m:fPr>
                          <m:ctrlPr>
                            <a:rPr lang="en-US" sz="1800" i="1" dirty="0">
                              <a:solidFill>
                                <a:schemeClr val="tx1"/>
                              </a:solidFill>
                              <a:latin typeface="Cambria Math" panose="02040503050406030204" pitchFamily="18" charset="0"/>
                              <a:ea typeface="Cambria Math" panose="02040503050406030204" pitchFamily="18" charset="0"/>
                            </a:rPr>
                          </m:ctrlPr>
                        </m:fPr>
                        <m:num>
                          <m:r>
                            <a:rPr lang="en-US" sz="1800" dirty="0">
                              <a:solidFill>
                                <a:schemeClr val="tx1"/>
                              </a:solidFill>
                              <a:latin typeface="Cambria Math" panose="02040503050406030204" pitchFamily="18" charset="0"/>
                              <a:ea typeface="Cambria Math" panose="02040503050406030204" pitchFamily="18" charset="0"/>
                            </a:rPr>
                            <m:t>𝜕</m:t>
                          </m:r>
                          <m:r>
                            <a:rPr lang="en-US" sz="1800" dirty="0">
                              <a:solidFill>
                                <a:schemeClr val="tx1"/>
                              </a:solidFill>
                              <a:latin typeface="Cambria Math" panose="02040503050406030204" pitchFamily="18" charset="0"/>
                              <a:ea typeface="Cambria Math" panose="02040503050406030204" pitchFamily="18" charset="0"/>
                            </a:rPr>
                            <m:t>𝑇</m:t>
                          </m:r>
                        </m:num>
                        <m:den>
                          <m:r>
                            <a:rPr lang="en-US" sz="1800" dirty="0">
                              <a:solidFill>
                                <a:schemeClr val="tx1"/>
                              </a:solidFill>
                              <a:latin typeface="Cambria Math" panose="02040503050406030204" pitchFamily="18" charset="0"/>
                              <a:ea typeface="Cambria Math" panose="02040503050406030204" pitchFamily="18" charset="0"/>
                            </a:rPr>
                            <m:t>𝜕</m:t>
                          </m:r>
                          <m:r>
                            <a:rPr lang="en-US" sz="1800" dirty="0">
                              <a:solidFill>
                                <a:schemeClr val="tx1"/>
                              </a:solidFill>
                              <a:latin typeface="Cambria Math" panose="02040503050406030204" pitchFamily="18" charset="0"/>
                              <a:ea typeface="Cambria Math" panose="02040503050406030204" pitchFamily="18" charset="0"/>
                            </a:rPr>
                            <m:t>𝑦</m:t>
                          </m:r>
                        </m:den>
                      </m:f>
                      <m:d>
                        <m:dPr>
                          <m:begChr m:val="|"/>
                          <m:endChr m:val=""/>
                          <m:ctrlPr>
                            <a:rPr lang="en-US" sz="1800" i="1" dirty="0">
                              <a:solidFill>
                                <a:schemeClr val="tx1"/>
                              </a:solidFill>
                              <a:latin typeface="Cambria Math" panose="02040503050406030204" pitchFamily="18" charset="0"/>
                              <a:ea typeface="Cambria Math" panose="02040503050406030204" pitchFamily="18" charset="0"/>
                            </a:rPr>
                          </m:ctrlPr>
                        </m:dPr>
                        <m:e>
                          <m:m>
                            <m:mPr>
                              <m:mcs>
                                <m:mc>
                                  <m:mcPr>
                                    <m:count m:val="1"/>
                                    <m:mcJc m:val="center"/>
                                  </m:mcPr>
                                </m:mc>
                              </m:mcs>
                              <m:ctrlPr>
                                <a:rPr lang="en-US" sz="1800" i="1" dirty="0">
                                  <a:solidFill>
                                    <a:schemeClr val="tx1"/>
                                  </a:solidFill>
                                  <a:latin typeface="Cambria Math" panose="02040503050406030204" pitchFamily="18" charset="0"/>
                                  <a:ea typeface="Cambria Math" panose="02040503050406030204" pitchFamily="18" charset="0"/>
                                </a:rPr>
                              </m:ctrlPr>
                            </m:mPr>
                            <m:mr>
                              <m:e>
                                <m:r>
                                  <m:rPr>
                                    <m:brk m:alnAt="7"/>
                                  </m:rPr>
                                  <a:rPr lang="en-US" sz="1800" dirty="0">
                                    <a:solidFill>
                                      <a:schemeClr val="tx1"/>
                                    </a:solidFill>
                                    <a:latin typeface="Cambria Math" panose="02040503050406030204" pitchFamily="18" charset="0"/>
                                    <a:ea typeface="Cambria Math" panose="02040503050406030204" pitchFamily="18" charset="0"/>
                                  </a:rPr>
                                  <m:t> </m:t>
                                </m:r>
                              </m:e>
                            </m:mr>
                            <m:mr>
                              <m:e>
                                <m:r>
                                  <a:rPr lang="en-US" sz="1800" b="0" i="1" dirty="0" smtClean="0">
                                    <a:solidFill>
                                      <a:schemeClr val="tx1"/>
                                    </a:solidFill>
                                    <a:latin typeface="Cambria Math" panose="02040503050406030204" pitchFamily="18" charset="0"/>
                                    <a:ea typeface="Cambria Math" panose="02040503050406030204" pitchFamily="18" charset="0"/>
                                  </a:rPr>
                                  <m:t>𝑤</m:t>
                                </m:r>
                              </m:e>
                            </m:mr>
                          </m:m>
                        </m:e>
                      </m:d>
                    </m:oMath>
                  </m:oMathPara>
                </a14:m>
                <a:endParaRPr lang="en-US" sz="1800">
                  <a:solidFill>
                    <a:schemeClr val="tx1"/>
                  </a:solidFill>
                </a:endParaRPr>
              </a:p>
            </p:txBody>
          </p:sp>
        </mc:Choice>
        <mc:Fallback xmlns="">
          <p:sp>
            <p:nvSpPr>
              <p:cNvPr id="17" name="Object 27">
                <a:extLst>
                  <a:ext uri="{FF2B5EF4-FFF2-40B4-BE49-F238E27FC236}">
                    <a16:creationId xmlns:a16="http://schemas.microsoft.com/office/drawing/2014/main" id="{46DB19C9-2C1C-4AA7-8D1B-B66A83A796F0}"/>
                  </a:ext>
                </a:extLst>
              </p:cNvPr>
              <p:cNvSpPr txBox="1">
                <a:spLocks noRot="1" noChangeAspect="1" noMove="1" noResize="1" noEditPoints="1" noAdjustHandles="1" noChangeArrowheads="1" noChangeShapeType="1" noTextEdit="1"/>
              </p:cNvSpPr>
              <p:nvPr/>
            </p:nvSpPr>
            <p:spPr bwMode="auto">
              <a:xfrm>
                <a:off x="4230146" y="2867597"/>
                <a:ext cx="3848389" cy="654344"/>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18" name="Rectangle 17">
            <a:extLst>
              <a:ext uri="{FF2B5EF4-FFF2-40B4-BE49-F238E27FC236}">
                <a16:creationId xmlns:a16="http://schemas.microsoft.com/office/drawing/2014/main" id="{D727617C-D76B-4851-8ACA-049D089D6DC4}"/>
              </a:ext>
            </a:extLst>
          </p:cNvPr>
          <p:cNvSpPr/>
          <p:nvPr/>
        </p:nvSpPr>
        <p:spPr>
          <a:xfrm>
            <a:off x="4872243" y="5105400"/>
            <a:ext cx="2771479" cy="795868"/>
          </a:xfrm>
          <a:prstGeom prst="rect">
            <a:avLst/>
          </a:prstGeom>
          <a:gradFill flip="none" rotWithShape="1">
            <a:gsLst>
              <a:gs pos="14000">
                <a:schemeClr val="accent2">
                  <a:lumMod val="40000"/>
                  <a:lumOff val="60000"/>
                </a:schemeClr>
              </a:gs>
              <a:gs pos="62000">
                <a:schemeClr val="accent2"/>
              </a:gs>
              <a:gs pos="100000">
                <a:srgbClr val="FF0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601939BC-F05E-4771-B120-D3F487D56B99}"/>
              </a:ext>
            </a:extLst>
          </p:cNvPr>
          <p:cNvCxnSpPr>
            <a:cxnSpLocks/>
          </p:cNvCxnSpPr>
          <p:nvPr/>
        </p:nvCxnSpPr>
        <p:spPr>
          <a:xfrm>
            <a:off x="3712036" y="4833182"/>
            <a:ext cx="5004620" cy="0"/>
          </a:xfrm>
          <a:prstGeom prst="straightConnector1">
            <a:avLst/>
          </a:prstGeom>
          <a:ln w="34925">
            <a:gradFill flip="none" rotWithShape="1">
              <a:gsLst>
                <a:gs pos="0">
                  <a:schemeClr val="accent5">
                    <a:lumMod val="40000"/>
                    <a:lumOff val="60000"/>
                  </a:schemeClr>
                </a:gs>
                <a:gs pos="61000">
                  <a:schemeClr val="accent2">
                    <a:lumMod val="60000"/>
                    <a:lumOff val="40000"/>
                  </a:schemeClr>
                </a:gs>
                <a:gs pos="100000">
                  <a:srgbClr val="FF000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AE3D28B-AC7D-4B4F-B3A0-D30D85CB77B8}"/>
              </a:ext>
            </a:extLst>
          </p:cNvPr>
          <p:cNvCxnSpPr>
            <a:cxnSpLocks/>
          </p:cNvCxnSpPr>
          <p:nvPr/>
        </p:nvCxnSpPr>
        <p:spPr>
          <a:xfrm>
            <a:off x="3712036" y="4602124"/>
            <a:ext cx="5004620" cy="0"/>
          </a:xfrm>
          <a:prstGeom prst="straightConnector1">
            <a:avLst/>
          </a:prstGeom>
          <a:ln w="34925">
            <a:gradFill flip="none" rotWithShape="1">
              <a:gsLst>
                <a:gs pos="0">
                  <a:schemeClr val="accent5">
                    <a:lumMod val="40000"/>
                    <a:lumOff val="60000"/>
                  </a:schemeClr>
                </a:gs>
                <a:gs pos="61000">
                  <a:schemeClr val="accent2">
                    <a:lumMod val="60000"/>
                    <a:lumOff val="40000"/>
                  </a:schemeClr>
                </a:gs>
                <a:gs pos="100000">
                  <a:srgbClr val="FF000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0899D4A-E269-4423-9FEF-66E58B53316C}"/>
              </a:ext>
            </a:extLst>
          </p:cNvPr>
          <p:cNvCxnSpPr>
            <a:cxnSpLocks/>
          </p:cNvCxnSpPr>
          <p:nvPr/>
        </p:nvCxnSpPr>
        <p:spPr>
          <a:xfrm>
            <a:off x="3712036" y="4380898"/>
            <a:ext cx="5004620" cy="0"/>
          </a:xfrm>
          <a:prstGeom prst="straightConnector1">
            <a:avLst/>
          </a:prstGeom>
          <a:ln w="34925">
            <a:gradFill flip="none" rotWithShape="1">
              <a:gsLst>
                <a:gs pos="0">
                  <a:schemeClr val="accent5">
                    <a:lumMod val="40000"/>
                    <a:lumOff val="60000"/>
                  </a:schemeClr>
                </a:gs>
                <a:gs pos="61000">
                  <a:schemeClr val="accent2">
                    <a:lumMod val="60000"/>
                    <a:lumOff val="40000"/>
                  </a:schemeClr>
                </a:gs>
                <a:gs pos="100000">
                  <a:srgbClr val="FF000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098E12E-CF08-4D73-AA79-F2AAA0737582}"/>
              </a:ext>
            </a:extLst>
          </p:cNvPr>
          <p:cNvCxnSpPr>
            <a:cxnSpLocks/>
          </p:cNvCxnSpPr>
          <p:nvPr/>
        </p:nvCxnSpPr>
        <p:spPr>
          <a:xfrm>
            <a:off x="3712036" y="4130175"/>
            <a:ext cx="5004620" cy="0"/>
          </a:xfrm>
          <a:prstGeom prst="straightConnector1">
            <a:avLst/>
          </a:prstGeom>
          <a:ln w="34925">
            <a:gradFill flip="none" rotWithShape="1">
              <a:gsLst>
                <a:gs pos="0">
                  <a:schemeClr val="accent5">
                    <a:lumMod val="40000"/>
                    <a:lumOff val="60000"/>
                  </a:schemeClr>
                </a:gs>
                <a:gs pos="61000">
                  <a:schemeClr val="accent2">
                    <a:lumMod val="60000"/>
                    <a:lumOff val="40000"/>
                  </a:schemeClr>
                </a:gs>
                <a:gs pos="100000">
                  <a:srgbClr val="FF000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C3DB39E-C4E6-4D3A-93AC-2BB99B148B24}"/>
              </a:ext>
            </a:extLst>
          </p:cNvPr>
          <p:cNvSpPr txBox="1"/>
          <p:nvPr/>
        </p:nvSpPr>
        <p:spPr>
          <a:xfrm>
            <a:off x="6309113" y="5156127"/>
            <a:ext cx="1351652" cy="369332"/>
          </a:xfrm>
          <a:prstGeom prst="rect">
            <a:avLst/>
          </a:prstGeom>
          <a:noFill/>
        </p:spPr>
        <p:txBody>
          <a:bodyPr wrap="none" rtlCol="0">
            <a:spAutoFit/>
          </a:bodyPr>
          <a:lstStyle/>
          <a:p>
            <a:r>
              <a:rPr lang="en-US"/>
              <a:t>Conduction</a:t>
            </a:r>
          </a:p>
        </p:txBody>
      </p:sp>
      <p:sp>
        <p:nvSpPr>
          <p:cNvPr id="24" name="TextBox 23">
            <a:extLst>
              <a:ext uri="{FF2B5EF4-FFF2-40B4-BE49-F238E27FC236}">
                <a16:creationId xmlns:a16="http://schemas.microsoft.com/office/drawing/2014/main" id="{2EC7D574-651C-4A9D-98F0-B388BC742394}"/>
              </a:ext>
            </a:extLst>
          </p:cNvPr>
          <p:cNvSpPr txBox="1"/>
          <p:nvPr/>
        </p:nvSpPr>
        <p:spPr>
          <a:xfrm>
            <a:off x="6292070" y="4531776"/>
            <a:ext cx="1338828" cy="369332"/>
          </a:xfrm>
          <a:prstGeom prst="rect">
            <a:avLst/>
          </a:prstGeom>
          <a:noFill/>
        </p:spPr>
        <p:txBody>
          <a:bodyPr wrap="none" rtlCol="0">
            <a:spAutoFit/>
          </a:bodyPr>
          <a:lstStyle/>
          <a:p>
            <a:r>
              <a:rPr lang="en-US"/>
              <a:t>Convection</a:t>
            </a:r>
          </a:p>
        </p:txBody>
      </p: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B0ADBBF3-6385-4541-BEE1-15DB2552E0DD}"/>
                  </a:ext>
                </a:extLst>
              </p:cNvPr>
              <p:cNvSpPr/>
              <p:nvPr/>
            </p:nvSpPr>
            <p:spPr>
              <a:xfrm>
                <a:off x="3029178" y="4211006"/>
                <a:ext cx="52014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𝑇</m:t>
                          </m:r>
                        </m:e>
                        <m:sub>
                          <m:r>
                            <a:rPr lang="en-US" i="1" dirty="0">
                              <a:latin typeface="Cambria Math" panose="02040503050406030204" pitchFamily="18" charset="0"/>
                              <a:ea typeface="Cambria Math" panose="02040503050406030204" pitchFamily="18" charset="0"/>
                            </a:rPr>
                            <m:t>∞</m:t>
                          </m:r>
                        </m:sub>
                      </m:sSub>
                    </m:oMath>
                  </m:oMathPara>
                </a14:m>
                <a:endParaRPr lang="en-US"/>
              </a:p>
            </p:txBody>
          </p:sp>
        </mc:Choice>
        <mc:Fallback xmlns="">
          <p:sp>
            <p:nvSpPr>
              <p:cNvPr id="25" name="Rectangle 24">
                <a:extLst>
                  <a:ext uri="{FF2B5EF4-FFF2-40B4-BE49-F238E27FC236}">
                    <a16:creationId xmlns:a16="http://schemas.microsoft.com/office/drawing/2014/main" id="{B0ADBBF3-6385-4541-BEE1-15DB2552E0DD}"/>
                  </a:ext>
                </a:extLst>
              </p:cNvPr>
              <p:cNvSpPr>
                <a:spLocks noRot="1" noChangeAspect="1" noMove="1" noResize="1" noEditPoints="1" noAdjustHandles="1" noChangeArrowheads="1" noChangeShapeType="1" noTextEdit="1"/>
              </p:cNvSpPr>
              <p:nvPr/>
            </p:nvSpPr>
            <p:spPr>
              <a:xfrm>
                <a:off x="3029178" y="4211006"/>
                <a:ext cx="520142"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23C46A54-E73C-4B31-B20F-42BBD6A4F429}"/>
                  </a:ext>
                </a:extLst>
              </p:cNvPr>
              <p:cNvSpPr/>
              <p:nvPr/>
            </p:nvSpPr>
            <p:spPr>
              <a:xfrm>
                <a:off x="7568978" y="4882961"/>
                <a:ext cx="50520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𝑇</m:t>
                          </m:r>
                        </m:e>
                        <m:sub>
                          <m:r>
                            <a:rPr lang="en-US" b="0" i="1" dirty="0" smtClean="0">
                              <a:latin typeface="Cambria Math" panose="02040503050406030204" pitchFamily="18" charset="0"/>
                            </a:rPr>
                            <m:t>𝑤</m:t>
                          </m:r>
                        </m:sub>
                      </m:sSub>
                    </m:oMath>
                  </m:oMathPara>
                </a14:m>
                <a:endParaRPr lang="en-US"/>
              </a:p>
            </p:txBody>
          </p:sp>
        </mc:Choice>
        <mc:Fallback xmlns="">
          <p:sp>
            <p:nvSpPr>
              <p:cNvPr id="26" name="Rectangle 25">
                <a:extLst>
                  <a:ext uri="{FF2B5EF4-FFF2-40B4-BE49-F238E27FC236}">
                    <a16:creationId xmlns:a16="http://schemas.microsoft.com/office/drawing/2014/main" id="{23C46A54-E73C-4B31-B20F-42BBD6A4F429}"/>
                  </a:ext>
                </a:extLst>
              </p:cNvPr>
              <p:cNvSpPr>
                <a:spLocks noRot="1" noChangeAspect="1" noMove="1" noResize="1" noEditPoints="1" noAdjustHandles="1" noChangeArrowheads="1" noChangeShapeType="1" noTextEdit="1"/>
              </p:cNvSpPr>
              <p:nvPr/>
            </p:nvSpPr>
            <p:spPr>
              <a:xfrm>
                <a:off x="7568978" y="4882961"/>
                <a:ext cx="505203" cy="369332"/>
              </a:xfrm>
              <a:prstGeom prst="rect">
                <a:avLst/>
              </a:prstGeom>
              <a:blipFill>
                <a:blip r:embed="rId6"/>
                <a:stretch>
                  <a:fillRect/>
                </a:stretch>
              </a:blipFill>
            </p:spPr>
            <p:txBody>
              <a:bodyPr/>
              <a:lstStyle/>
              <a:p>
                <a:r>
                  <a:rPr lang="en-US">
                    <a:noFill/>
                  </a:rPr>
                  <a:t> </a:t>
                </a:r>
              </a:p>
            </p:txBody>
          </p:sp>
        </mc:Fallback>
      </mc:AlternateContent>
      <p:sp>
        <p:nvSpPr>
          <p:cNvPr id="27" name="Arrow: Right 26">
            <a:extLst>
              <a:ext uri="{FF2B5EF4-FFF2-40B4-BE49-F238E27FC236}">
                <a16:creationId xmlns:a16="http://schemas.microsoft.com/office/drawing/2014/main" id="{6F320C26-F8D1-4FA7-9837-728520478C23}"/>
              </a:ext>
            </a:extLst>
          </p:cNvPr>
          <p:cNvSpPr/>
          <p:nvPr/>
        </p:nvSpPr>
        <p:spPr>
          <a:xfrm rot="16200000">
            <a:off x="5800129" y="5318500"/>
            <a:ext cx="706060" cy="359199"/>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Right 27">
            <a:extLst>
              <a:ext uri="{FF2B5EF4-FFF2-40B4-BE49-F238E27FC236}">
                <a16:creationId xmlns:a16="http://schemas.microsoft.com/office/drawing/2014/main" id="{0D59A08F-F9E0-43C8-BE74-88A75D51D449}"/>
              </a:ext>
            </a:extLst>
          </p:cNvPr>
          <p:cNvSpPr/>
          <p:nvPr/>
        </p:nvSpPr>
        <p:spPr>
          <a:xfrm rot="16200000">
            <a:off x="5781826" y="4495516"/>
            <a:ext cx="706060" cy="359199"/>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1089D078-B18D-48D4-AA40-A83D3F1FA174}"/>
              </a:ext>
            </a:extLst>
          </p:cNvPr>
          <p:cNvSpPr txBox="1"/>
          <p:nvPr/>
        </p:nvSpPr>
        <p:spPr>
          <a:xfrm>
            <a:off x="4914409" y="4068057"/>
            <a:ext cx="607859" cy="369332"/>
          </a:xfrm>
          <a:prstGeom prst="rect">
            <a:avLst/>
          </a:prstGeom>
          <a:noFill/>
        </p:spPr>
        <p:txBody>
          <a:bodyPr wrap="none" rtlCol="0">
            <a:spAutoFit/>
          </a:bodyPr>
          <a:lstStyle/>
          <a:p>
            <a:r>
              <a:rPr lang="en-US"/>
              <a:t>fluid</a:t>
            </a:r>
          </a:p>
        </p:txBody>
      </p:sp>
      <p:sp>
        <p:nvSpPr>
          <p:cNvPr id="30" name="TextBox 29">
            <a:extLst>
              <a:ext uri="{FF2B5EF4-FFF2-40B4-BE49-F238E27FC236}">
                <a16:creationId xmlns:a16="http://schemas.microsoft.com/office/drawing/2014/main" id="{786E2CA4-7A9F-464A-A9CA-28940232E25F}"/>
              </a:ext>
            </a:extLst>
          </p:cNvPr>
          <p:cNvSpPr txBox="1"/>
          <p:nvPr/>
        </p:nvSpPr>
        <p:spPr>
          <a:xfrm>
            <a:off x="4921266" y="5140884"/>
            <a:ext cx="659155" cy="369332"/>
          </a:xfrm>
          <a:prstGeom prst="rect">
            <a:avLst/>
          </a:prstGeom>
          <a:noFill/>
        </p:spPr>
        <p:txBody>
          <a:bodyPr wrap="none" rtlCol="0">
            <a:spAutoFit/>
          </a:bodyPr>
          <a:lstStyle/>
          <a:p>
            <a:r>
              <a:rPr lang="en-US"/>
              <a:t>solid</a:t>
            </a:r>
          </a:p>
        </p:txBody>
      </p:sp>
    </p:spTree>
    <p:extLst>
      <p:ext uri="{BB962C8B-B14F-4D97-AF65-F5344CB8AC3E}">
        <p14:creationId xmlns:p14="http://schemas.microsoft.com/office/powerpoint/2010/main" val="11040963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Local and Average Heat Transfer Coefficients</a:t>
            </a:r>
          </a:p>
        </p:txBody>
      </p:sp>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FEE861B9-C7CB-46F9-ADB9-6B6FE5D71AEF}"/>
                  </a:ext>
                </a:extLst>
              </p:cNvPr>
              <p:cNvSpPr>
                <a:spLocks noGrp="1"/>
              </p:cNvSpPr>
              <p:nvPr>
                <p:ph type="body" sz="quarter" idx="13"/>
              </p:nvPr>
            </p:nvSpPr>
            <p:spPr>
              <a:xfrm>
                <a:off x="737047" y="1184435"/>
                <a:ext cx="10972799" cy="4572000"/>
              </a:xfrm>
            </p:spPr>
            <p:txBody>
              <a:bodyPr>
                <a:normAutofit/>
              </a:bodyPr>
              <a:lstStyle/>
              <a:p>
                <a:r>
                  <a:rPr lang="en-US" sz="1800" dirty="0"/>
                  <a:t>In general, heat transfer is a function of space, and likewise the heat transfer coefficient will vary (sometimes substantially) over a surface.</a:t>
                </a:r>
              </a:p>
              <a:p>
                <a:r>
                  <a:rPr lang="en-US" sz="1800" dirty="0"/>
                  <a:t>Accordingly, a </a:t>
                </a:r>
                <a:r>
                  <a:rPr lang="en-US" sz="1800" dirty="0">
                    <a:solidFill>
                      <a:schemeClr val="accent5"/>
                    </a:solidFill>
                  </a:rPr>
                  <a:t>local heat transfer coefficient </a:t>
                </a:r>
                <a:r>
                  <a:rPr lang="en-US" sz="1800" dirty="0"/>
                  <a:t>can be defined based on the local heat flux </a:t>
                </a:r>
                <a14:m>
                  <m:oMath xmlns:m="http://schemas.openxmlformats.org/officeDocument/2006/math">
                    <m:sSubSup>
                      <m:sSubSupPr>
                        <m:ctrlPr>
                          <a:rPr lang="en-US" sz="1800" i="1">
                            <a:latin typeface="Cambria Math" panose="02040503050406030204" pitchFamily="18" charset="0"/>
                          </a:rPr>
                        </m:ctrlPr>
                      </m:sSubSupPr>
                      <m:e>
                        <m:r>
                          <a:rPr lang="en-US" sz="1800" smtClean="0">
                            <a:latin typeface="Cambria Math" panose="02040503050406030204" pitchFamily="18" charset="0"/>
                          </a:rPr>
                          <m:t>𝑞</m:t>
                        </m:r>
                      </m:e>
                      <m:sub>
                        <m:r>
                          <a:rPr lang="en-US" sz="1800" smtClean="0">
                            <a:latin typeface="Cambria Math" panose="02040503050406030204" pitchFamily="18" charset="0"/>
                          </a:rPr>
                          <m:t>𝑤</m:t>
                        </m:r>
                      </m:sub>
                      <m:sup>
                        <m:r>
                          <a:rPr lang="en-US" sz="1800">
                            <a:latin typeface="Cambria Math" panose="02040503050406030204" pitchFamily="18" charset="0"/>
                          </a:rPr>
                          <m:t>′′</m:t>
                        </m:r>
                      </m:sup>
                    </m:sSubSup>
                    <m:r>
                      <a:rPr lang="en-US" sz="1800">
                        <a:latin typeface="Cambria Math" panose="02040503050406030204" pitchFamily="18" charset="0"/>
                      </a:rPr>
                      <m:t> </m:t>
                    </m:r>
                  </m:oMath>
                </a14:m>
                <a:r>
                  <a:rPr lang="en-US" sz="1800" dirty="0"/>
                  <a:t>and wall temperature, </a:t>
                </a:r>
                <a14:m>
                  <m:oMath xmlns:m="http://schemas.openxmlformats.org/officeDocument/2006/math">
                    <m:sSub>
                      <m:sSubPr>
                        <m:ctrlPr>
                          <a:rPr lang="en-US" sz="1800" i="1" dirty="0">
                            <a:latin typeface="Cambria Math" panose="02040503050406030204" pitchFamily="18" charset="0"/>
                          </a:rPr>
                        </m:ctrlPr>
                      </m:sSubPr>
                      <m:e>
                        <m:r>
                          <a:rPr lang="en-US" sz="1800" dirty="0">
                            <a:latin typeface="Cambria Math" panose="02040503050406030204" pitchFamily="18" charset="0"/>
                          </a:rPr>
                          <m:t>𝑇</m:t>
                        </m:r>
                      </m:e>
                      <m:sub>
                        <m:r>
                          <a:rPr lang="en-US" sz="1800" dirty="0" smtClean="0">
                            <a:latin typeface="Cambria Math" panose="02040503050406030204" pitchFamily="18" charset="0"/>
                          </a:rPr>
                          <m:t>𝑤</m:t>
                        </m:r>
                      </m:sub>
                    </m:sSub>
                  </m:oMath>
                </a14:m>
                <a:r>
                  <a:rPr lang="en-US" sz="1800" dirty="0"/>
                  <a:t>, as shown on the previous slide.</a:t>
                </a:r>
              </a:p>
              <a:p>
                <a:r>
                  <a:rPr lang="en-US" sz="1800" dirty="0"/>
                  <a:t>For engineering purposes, an average heat transfer coefficient value for a surface is often needed in order to estimate the heat transfer. Therefore, the local value can be area-averaged (denoted by the overbar) as follows:</a:t>
                </a:r>
              </a:p>
              <a:p>
                <a:endParaRPr lang="en-US" sz="1800" dirty="0"/>
              </a:p>
              <a:p>
                <a:pPr marL="0" indent="0">
                  <a:buNone/>
                </a:pPr>
                <a:endParaRPr lang="en-US" sz="1800" dirty="0"/>
              </a:p>
            </p:txBody>
          </p:sp>
        </mc:Choice>
        <mc:Fallback xmlns="">
          <p:sp>
            <p:nvSpPr>
              <p:cNvPr id="11" name="Content Placeholder 2">
                <a:extLst>
                  <a:ext uri="{FF2B5EF4-FFF2-40B4-BE49-F238E27FC236}">
                    <a16:creationId xmlns:a16="http://schemas.microsoft.com/office/drawing/2014/main" id="{FEE861B9-C7CB-46F9-ADB9-6B6FE5D71AEF}"/>
                  </a:ext>
                </a:extLst>
              </p:cNvPr>
              <p:cNvSpPr>
                <a:spLocks noGrp="1" noRot="1" noChangeAspect="1" noMove="1" noResize="1" noEditPoints="1" noAdjustHandles="1" noChangeArrowheads="1" noChangeShapeType="1" noTextEdit="1"/>
              </p:cNvSpPr>
              <p:nvPr>
                <p:ph type="body" sz="quarter" idx="13"/>
              </p:nvPr>
            </p:nvSpPr>
            <p:spPr>
              <a:xfrm>
                <a:off x="737047" y="1184435"/>
                <a:ext cx="10972799" cy="4572000"/>
              </a:xfrm>
              <a:blipFill>
                <a:blip r:embed="rId3"/>
                <a:stretch>
                  <a:fillRect l="-389" t="-1200" r="-55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Object 27">
                <a:extLst>
                  <a:ext uri="{FF2B5EF4-FFF2-40B4-BE49-F238E27FC236}">
                    <a16:creationId xmlns:a16="http://schemas.microsoft.com/office/drawing/2014/main" id="{3233E3D7-01B2-48A5-A0CE-7C8CB187E2C9}"/>
                  </a:ext>
                </a:extLst>
              </p:cNvPr>
              <p:cNvSpPr txBox="1"/>
              <p:nvPr/>
            </p:nvSpPr>
            <p:spPr bwMode="auto">
              <a:xfrm>
                <a:off x="1932845" y="3190255"/>
                <a:ext cx="2890251" cy="830425"/>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defPPr>
                  <a:defRPr lang="en-US"/>
                </a:defPPr>
                <a:lvl1pPr indent="0">
                  <a:buNone/>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bar>
                        <m:barPr>
                          <m:pos m:val="top"/>
                          <m:ctrlPr>
                            <a:rPr lang="en-US" i="1">
                              <a:latin typeface="Cambria Math" panose="02040503050406030204" pitchFamily="18" charset="0"/>
                            </a:rPr>
                          </m:ctrlPr>
                        </m:barPr>
                        <m:e>
                          <m:r>
                            <a:rPr lang="en-US">
                              <a:latin typeface="Cambria Math" panose="02040503050406030204" pitchFamily="18" charset="0"/>
                            </a:rPr>
                            <m:t>h</m:t>
                          </m:r>
                        </m:e>
                      </m:bar>
                      <m:r>
                        <a:rPr lang="en-US">
                          <a:latin typeface="Cambria Math" panose="02040503050406030204" pitchFamily="18" charset="0"/>
                        </a:rPr>
                        <m:t>=</m:t>
                      </m:r>
                      <m:nary>
                        <m:naryPr>
                          <m:chr m:val="∬"/>
                          <m:limLoc m:val="undOvr"/>
                          <m:ctrlPr>
                            <a:rPr lang="en-US" i="1">
                              <a:latin typeface="Cambria Math" panose="02040503050406030204" pitchFamily="18" charset="0"/>
                            </a:rPr>
                          </m:ctrlPr>
                        </m:naryPr>
                        <m:sub>
                          <m:r>
                            <m:rPr>
                              <m:brk m:alnAt="24"/>
                            </m:rPr>
                            <a:rPr lang="en-US">
                              <a:latin typeface="Cambria Math" panose="02040503050406030204" pitchFamily="18" charset="0"/>
                            </a:rPr>
                            <m:t>𝐴</m:t>
                          </m:r>
                        </m:sub>
                        <m:sup>
                          <m:r>
                            <a:rPr lang="en-US">
                              <a:latin typeface="Cambria Math" panose="02040503050406030204" pitchFamily="18" charset="0"/>
                            </a:rPr>
                            <m:t> </m:t>
                          </m:r>
                        </m:sup>
                        <m:e>
                          <m:f>
                            <m:fPr>
                              <m:ctrlPr>
                                <a:rPr lang="en-US" i="1" dirty="0">
                                  <a:latin typeface="Cambria Math" panose="02040503050406030204" pitchFamily="18" charset="0"/>
                                </a:rPr>
                              </m:ctrlPr>
                            </m:fPr>
                            <m:num>
                              <m:sSubSup>
                                <m:sSubSupPr>
                                  <m:ctrlPr>
                                    <a:rPr lang="en-US" i="1">
                                      <a:latin typeface="Cambria Math" panose="02040503050406030204" pitchFamily="18" charset="0"/>
                                    </a:rPr>
                                  </m:ctrlPr>
                                </m:sSubSupPr>
                                <m:e>
                                  <m:r>
                                    <a:rPr lang="en-US">
                                      <a:latin typeface="Cambria Math" panose="02040503050406030204" pitchFamily="18" charset="0"/>
                                    </a:rPr>
                                    <m:t>𝑞</m:t>
                                  </m:r>
                                </m:e>
                                <m:sub>
                                  <m:r>
                                    <a:rPr lang="en-US">
                                      <a:latin typeface="Cambria Math" panose="02040503050406030204" pitchFamily="18" charset="0"/>
                                    </a:rPr>
                                    <m:t>𝑊</m:t>
                                  </m:r>
                                </m:sub>
                                <m:sup>
                                  <m:r>
                                    <a:rPr lang="en-US">
                                      <a:latin typeface="Cambria Math" panose="02040503050406030204" pitchFamily="18" charset="0"/>
                                    </a:rPr>
                                    <m:t>′′</m:t>
                                  </m:r>
                                </m:sup>
                              </m:sSubSup>
                            </m:num>
                            <m:den>
                              <m:d>
                                <m:dPr>
                                  <m:ctrlPr>
                                    <a:rPr lang="en-US" i="1">
                                      <a:latin typeface="Cambria Math" panose="02040503050406030204" pitchFamily="18" charset="0"/>
                                    </a:rPr>
                                  </m:ctrlPr>
                                </m:dPr>
                                <m:e>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𝑤</m:t>
                                      </m:r>
                                    </m:sub>
                                  </m:sSub>
                                  <m:r>
                                    <a:rPr lang="en-US" dirty="0">
                                      <a:latin typeface="Cambria Math" panose="02040503050406030204" pitchFamily="18" charset="0"/>
                                    </a:rPr>
                                    <m:t>−</m:t>
                                  </m:r>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m:t>
                                      </m:r>
                                    </m:sub>
                                  </m:sSub>
                                </m:e>
                              </m:d>
                            </m:den>
                          </m:f>
                          <m:r>
                            <a:rPr lang="en-US" dirty="0">
                              <a:latin typeface="Cambria Math" panose="02040503050406030204" pitchFamily="18" charset="0"/>
                            </a:rPr>
                            <m:t>𝑑𝐴</m:t>
                          </m:r>
                        </m:e>
                      </m:nary>
                    </m:oMath>
                  </m:oMathPara>
                </a14:m>
                <a:endParaRPr lang="en-US"/>
              </a:p>
            </p:txBody>
          </p:sp>
        </mc:Choice>
        <mc:Fallback xmlns="">
          <p:sp>
            <p:nvSpPr>
              <p:cNvPr id="12" name="Object 27">
                <a:extLst>
                  <a:ext uri="{FF2B5EF4-FFF2-40B4-BE49-F238E27FC236}">
                    <a16:creationId xmlns:a16="http://schemas.microsoft.com/office/drawing/2014/main" id="{3233E3D7-01B2-48A5-A0CE-7C8CB187E2C9}"/>
                  </a:ext>
                </a:extLst>
              </p:cNvPr>
              <p:cNvSpPr txBox="1">
                <a:spLocks noRot="1" noChangeAspect="1" noMove="1" noResize="1" noEditPoints="1" noAdjustHandles="1" noChangeArrowheads="1" noChangeShapeType="1" noTextEdit="1"/>
              </p:cNvSpPr>
              <p:nvPr/>
            </p:nvSpPr>
            <p:spPr bwMode="auto">
              <a:xfrm>
                <a:off x="1932845" y="3190255"/>
                <a:ext cx="2890251" cy="830425"/>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ontent Placeholder 2">
                <a:extLst>
                  <a:ext uri="{FF2B5EF4-FFF2-40B4-BE49-F238E27FC236}">
                    <a16:creationId xmlns:a16="http://schemas.microsoft.com/office/drawing/2014/main" id="{2D919803-C2D0-406F-901E-BEDBCF7A5386}"/>
                  </a:ext>
                </a:extLst>
              </p:cNvPr>
              <p:cNvSpPr txBox="1">
                <a:spLocks/>
              </p:cNvSpPr>
              <p:nvPr/>
            </p:nvSpPr>
            <p:spPr>
              <a:xfrm>
                <a:off x="624552" y="4372275"/>
                <a:ext cx="11197790" cy="2046892"/>
              </a:xfrm>
              <a:prstGeom prst="rect">
                <a:avLst/>
              </a:prstGeom>
            </p:spPr>
            <p:txBody>
              <a:bodyPr vert="horz" lIns="91440" tIns="45720" rIns="91440" bIns="45720" rtlCol="0">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Note that the sign of the local heat flux  </a:t>
                </a:r>
                <a14:m>
                  <m:oMath xmlns:m="http://schemas.openxmlformats.org/officeDocument/2006/math">
                    <m:sSubSup>
                      <m:sSubSupPr>
                        <m:ctrlPr>
                          <a:rPr lang="en-US" i="1">
                            <a:latin typeface="Cambria Math" panose="02040503050406030204" pitchFamily="18" charset="0"/>
                          </a:rPr>
                        </m:ctrlPr>
                      </m:sSubSupPr>
                      <m:e>
                        <m:r>
                          <a:rPr lang="en-US">
                            <a:latin typeface="Cambria Math" panose="02040503050406030204" pitchFamily="18" charset="0"/>
                          </a:rPr>
                          <m:t>𝑞</m:t>
                        </m:r>
                      </m:e>
                      <m:sub>
                        <m:r>
                          <a:rPr lang="en-US">
                            <a:latin typeface="Cambria Math" panose="02040503050406030204" pitchFamily="18" charset="0"/>
                          </a:rPr>
                          <m:t>𝑤</m:t>
                        </m:r>
                      </m:sub>
                      <m:sup>
                        <m:r>
                          <a:rPr lang="en-US">
                            <a:latin typeface="Cambria Math" panose="02040503050406030204" pitchFamily="18" charset="0"/>
                          </a:rPr>
                          <m:t>′′</m:t>
                        </m:r>
                      </m:sup>
                    </m:sSubSup>
                  </m:oMath>
                </a14:m>
                <a:r>
                  <a:rPr lang="en-US" dirty="0"/>
                  <a:t> should be consistent with the local temperature difference </a:t>
                </a:r>
                <a14:m>
                  <m:oMath xmlns:m="http://schemas.openxmlformats.org/officeDocument/2006/math">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𝑤</m:t>
                        </m:r>
                      </m:sub>
                    </m:sSub>
                    <m:r>
                      <a:rPr lang="en-US" dirty="0">
                        <a:latin typeface="Cambria Math" panose="02040503050406030204" pitchFamily="18" charset="0"/>
                      </a:rPr>
                      <m:t>−</m:t>
                    </m:r>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m:t>
                        </m:r>
                      </m:sub>
                    </m:sSub>
                  </m:oMath>
                </a14:m>
                <a:r>
                  <a:rPr lang="en-US" dirty="0"/>
                  <a:t> such that </a:t>
                </a:r>
                <a14:m>
                  <m:oMath xmlns:m="http://schemas.openxmlformats.org/officeDocument/2006/math">
                    <m:r>
                      <a:rPr lang="en-US">
                        <a:latin typeface="Cambria Math" panose="02040503050406030204" pitchFamily="18" charset="0"/>
                      </a:rPr>
                      <m:t>h</m:t>
                    </m:r>
                  </m:oMath>
                </a14:m>
                <a:r>
                  <a:rPr lang="en-US" dirty="0"/>
                  <a:t> is always a positive number.</a:t>
                </a:r>
              </a:p>
              <a:p>
                <a:r>
                  <a:rPr lang="en-US" dirty="0"/>
                  <a:t>The essence of the problem of convection is determining the local and averaged heat transfer coefficients, which can subsequently be used to calculate the local flux or the total heat transfer rate.</a:t>
                </a:r>
              </a:p>
              <a:p>
                <a:r>
                  <a:rPr lang="en-US" dirty="0"/>
                  <a:t>It is common to abbreviate the terms “heat transfer coefficient” as HTC, and we will be using this abbreviation throughout this course.</a:t>
                </a:r>
              </a:p>
            </p:txBody>
          </p:sp>
        </mc:Choice>
        <mc:Fallback xmlns="">
          <p:sp>
            <p:nvSpPr>
              <p:cNvPr id="13" name="Content Placeholder 2">
                <a:extLst>
                  <a:ext uri="{FF2B5EF4-FFF2-40B4-BE49-F238E27FC236}">
                    <a16:creationId xmlns:a16="http://schemas.microsoft.com/office/drawing/2014/main" id="{2D919803-C2D0-406F-901E-BEDBCF7A5386}"/>
                  </a:ext>
                </a:extLst>
              </p:cNvPr>
              <p:cNvSpPr txBox="1">
                <a:spLocks noRot="1" noChangeAspect="1" noMove="1" noResize="1" noEditPoints="1" noAdjustHandles="1" noChangeArrowheads="1" noChangeShapeType="1" noTextEdit="1"/>
              </p:cNvSpPr>
              <p:nvPr/>
            </p:nvSpPr>
            <p:spPr>
              <a:xfrm>
                <a:off x="624552" y="4372275"/>
                <a:ext cx="11197790" cy="2046892"/>
              </a:xfrm>
              <a:prstGeom prst="rect">
                <a:avLst/>
              </a:prstGeom>
              <a:blipFill>
                <a:blip r:embed="rId5"/>
                <a:stretch>
                  <a:fillRect l="-327" t="-2679"/>
                </a:stretch>
              </a:blipFill>
            </p:spPr>
            <p:txBody>
              <a:bodyPr/>
              <a:lstStyle/>
              <a:p>
                <a:r>
                  <a:rPr lang="en-GB">
                    <a:noFill/>
                  </a:rPr>
                  <a:t> </a:t>
                </a:r>
              </a:p>
            </p:txBody>
          </p:sp>
        </mc:Fallback>
      </mc:AlternateContent>
      <p:sp>
        <p:nvSpPr>
          <p:cNvPr id="14" name="Rectangle 13">
            <a:extLst>
              <a:ext uri="{FF2B5EF4-FFF2-40B4-BE49-F238E27FC236}">
                <a16:creationId xmlns:a16="http://schemas.microsoft.com/office/drawing/2014/main" id="{6A06DBB9-8DD5-41E7-BDCE-DE34FF85E2EB}"/>
              </a:ext>
            </a:extLst>
          </p:cNvPr>
          <p:cNvSpPr/>
          <p:nvPr/>
        </p:nvSpPr>
        <p:spPr>
          <a:xfrm>
            <a:off x="4881757" y="3472489"/>
            <a:ext cx="3720506" cy="369332"/>
          </a:xfrm>
          <a:prstGeom prst="rect">
            <a:avLst/>
          </a:prstGeom>
        </p:spPr>
        <p:txBody>
          <a:bodyPr wrap="none">
            <a:spAutoFit/>
          </a:bodyPr>
          <a:lstStyle/>
          <a:p>
            <a:r>
              <a:rPr lang="en-US" dirty="0"/>
              <a:t>Then, the total heat transfer rate is:</a:t>
            </a:r>
          </a:p>
        </p:txBody>
      </p:sp>
      <mc:AlternateContent xmlns:mc="http://schemas.openxmlformats.org/markup-compatibility/2006" xmlns:a14="http://schemas.microsoft.com/office/drawing/2010/main">
        <mc:Choice Requires="a14">
          <p:sp>
            <p:nvSpPr>
              <p:cNvPr id="15" name="Object 27">
                <a:extLst>
                  <a:ext uri="{FF2B5EF4-FFF2-40B4-BE49-F238E27FC236}">
                    <a16:creationId xmlns:a16="http://schemas.microsoft.com/office/drawing/2014/main" id="{7950E582-0CD4-4D0A-9053-D3D924A1F7BE}"/>
                  </a:ext>
                </a:extLst>
              </p:cNvPr>
              <p:cNvSpPr txBox="1"/>
              <p:nvPr/>
            </p:nvSpPr>
            <p:spPr bwMode="auto">
              <a:xfrm>
                <a:off x="8519126" y="3409831"/>
                <a:ext cx="2141135" cy="494647"/>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defPPr>
                  <a:defRPr lang="en-US"/>
                </a:defPPr>
                <a:lvl1pPr indent="0">
                  <a:buNone/>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𝑞</m:t>
                      </m:r>
                      <m:r>
                        <a:rPr lang="en-US">
                          <a:latin typeface="Cambria Math" panose="02040503050406030204" pitchFamily="18" charset="0"/>
                        </a:rPr>
                        <m:t>=</m:t>
                      </m:r>
                      <m:bar>
                        <m:barPr>
                          <m:pos m:val="top"/>
                          <m:ctrlPr>
                            <a:rPr lang="en-US" i="1">
                              <a:latin typeface="Cambria Math" panose="02040503050406030204" pitchFamily="18" charset="0"/>
                            </a:rPr>
                          </m:ctrlPr>
                        </m:barPr>
                        <m:e>
                          <m:r>
                            <a:rPr lang="en-US">
                              <a:latin typeface="Cambria Math" panose="02040503050406030204" pitchFamily="18" charset="0"/>
                            </a:rPr>
                            <m:t>h</m:t>
                          </m:r>
                        </m:e>
                      </m:bar>
                      <m:r>
                        <a:rPr lang="en-US">
                          <a:latin typeface="Cambria Math" panose="02040503050406030204" pitchFamily="18" charset="0"/>
                        </a:rPr>
                        <m:t>𝐴</m:t>
                      </m:r>
                      <m:d>
                        <m:dPr>
                          <m:ctrlPr>
                            <a:rPr lang="en-US" i="1">
                              <a:latin typeface="Cambria Math" panose="02040503050406030204" pitchFamily="18" charset="0"/>
                            </a:rPr>
                          </m:ctrlPr>
                        </m:dPr>
                        <m:e>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𝑤</m:t>
                              </m:r>
                            </m:sub>
                          </m:sSub>
                          <m:r>
                            <a:rPr lang="en-US" dirty="0">
                              <a:latin typeface="Cambria Math" panose="02040503050406030204" pitchFamily="18" charset="0"/>
                            </a:rPr>
                            <m:t>−</m:t>
                          </m:r>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m:t>
                              </m:r>
                            </m:sub>
                          </m:sSub>
                        </m:e>
                      </m:d>
                    </m:oMath>
                  </m:oMathPara>
                </a14:m>
                <a:endParaRPr lang="en-US"/>
              </a:p>
            </p:txBody>
          </p:sp>
        </mc:Choice>
        <mc:Fallback xmlns="">
          <p:sp>
            <p:nvSpPr>
              <p:cNvPr id="15" name="Object 27">
                <a:extLst>
                  <a:ext uri="{FF2B5EF4-FFF2-40B4-BE49-F238E27FC236}">
                    <a16:creationId xmlns:a16="http://schemas.microsoft.com/office/drawing/2014/main" id="{7950E582-0CD4-4D0A-9053-D3D924A1F7BE}"/>
                  </a:ext>
                </a:extLst>
              </p:cNvPr>
              <p:cNvSpPr txBox="1">
                <a:spLocks noRot="1" noChangeAspect="1" noMove="1" noResize="1" noEditPoints="1" noAdjustHandles="1" noChangeArrowheads="1" noChangeShapeType="1" noTextEdit="1"/>
              </p:cNvSpPr>
              <p:nvPr/>
            </p:nvSpPr>
            <p:spPr bwMode="auto">
              <a:xfrm>
                <a:off x="8519126" y="3409831"/>
                <a:ext cx="2141135" cy="494647"/>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GB">
                    <a:noFill/>
                  </a:rPr>
                  <a:t> </a:t>
                </a:r>
              </a:p>
            </p:txBody>
          </p:sp>
        </mc:Fallback>
      </mc:AlternateContent>
    </p:spTree>
    <p:extLst>
      <p:ext uri="{BB962C8B-B14F-4D97-AF65-F5344CB8AC3E}">
        <p14:creationId xmlns:p14="http://schemas.microsoft.com/office/powerpoint/2010/main" val="2355112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The Nusselt Number</a:t>
            </a:r>
          </a:p>
        </p:txBody>
      </p:sp>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FEE861B9-C7CB-46F9-ADB9-6B6FE5D71AEF}"/>
                  </a:ext>
                </a:extLst>
              </p:cNvPr>
              <p:cNvSpPr>
                <a:spLocks noGrp="1"/>
              </p:cNvSpPr>
              <p:nvPr>
                <p:ph type="body" sz="quarter" idx="13"/>
              </p:nvPr>
            </p:nvSpPr>
            <p:spPr>
              <a:xfrm>
                <a:off x="609599" y="838200"/>
                <a:ext cx="10972799" cy="914400"/>
              </a:xfrm>
            </p:spPr>
            <p:txBody>
              <a:bodyPr>
                <a:normAutofit lnSpcReduction="10000"/>
              </a:bodyPr>
              <a:lstStyle/>
              <a:p>
                <a:r>
                  <a:rPr lang="en-US" sz="2000"/>
                  <a:t>Let us now non-dimensionalize the wall heat flux balance equation using </a:t>
                </a:r>
                <a14:m>
                  <m:oMath xmlns:m="http://schemas.openxmlformats.org/officeDocument/2006/math">
                    <m:r>
                      <a:rPr lang="en-US" sz="2000" dirty="0">
                        <a:latin typeface="Cambria Math" panose="02040503050406030204" pitchFamily="18" charset="0"/>
                      </a:rPr>
                      <m:t>𝐿</m:t>
                    </m:r>
                  </m:oMath>
                </a14:m>
                <a:r>
                  <a:rPr lang="en-US" sz="2000"/>
                  <a:t> (reference length), and </a:t>
                </a:r>
                <a14:m>
                  <m:oMath xmlns:m="http://schemas.openxmlformats.org/officeDocument/2006/math">
                    <m:sSub>
                      <m:sSubPr>
                        <m:ctrlPr>
                          <a:rPr lang="en-US" sz="2000" i="1" dirty="0">
                            <a:latin typeface="Cambria Math" panose="02040503050406030204" pitchFamily="18" charset="0"/>
                          </a:rPr>
                        </m:ctrlPr>
                      </m:sSubPr>
                      <m:e>
                        <m:r>
                          <a:rPr lang="en-US" sz="2000" dirty="0">
                            <a:latin typeface="Cambria Math" panose="02040503050406030204" pitchFamily="18" charset="0"/>
                          </a:rPr>
                          <m:t>𝑇</m:t>
                        </m:r>
                      </m:e>
                      <m:sub>
                        <m:r>
                          <a:rPr lang="en-US" sz="2000" dirty="0">
                            <a:latin typeface="Cambria Math" panose="02040503050406030204" pitchFamily="18" charset="0"/>
                          </a:rPr>
                          <m:t>∞</m:t>
                        </m:r>
                      </m:sub>
                    </m:sSub>
                  </m:oMath>
                </a14:m>
                <a:r>
                  <a:rPr lang="en-US" sz="2000"/>
                  <a:t> (reference temperature). All the parameters (</a:t>
                </a:r>
                <a14:m>
                  <m:oMath xmlns:m="http://schemas.openxmlformats.org/officeDocument/2006/math">
                    <m:sSub>
                      <m:sSubPr>
                        <m:ctrlPr>
                          <a:rPr lang="en-US" sz="2000" i="1" dirty="0">
                            <a:latin typeface="Cambria Math" panose="02040503050406030204" pitchFamily="18" charset="0"/>
                          </a:rPr>
                        </m:ctrlPr>
                      </m:sSubPr>
                      <m:e>
                        <m:r>
                          <a:rPr lang="en-US" sz="2000" dirty="0">
                            <a:latin typeface="Cambria Math" panose="02040503050406030204" pitchFamily="18" charset="0"/>
                          </a:rPr>
                          <m:t>𝑇</m:t>
                        </m:r>
                      </m:e>
                      <m:sub>
                        <m:r>
                          <a:rPr lang="en-US" sz="2000" dirty="0">
                            <a:latin typeface="Cambria Math" panose="02040503050406030204" pitchFamily="18" charset="0"/>
                          </a:rPr>
                          <m:t>𝑊</m:t>
                        </m:r>
                      </m:sub>
                    </m:sSub>
                  </m:oMath>
                </a14:m>
                <a:r>
                  <a:rPr lang="en-US" sz="2000"/>
                  <a:t>, </a:t>
                </a:r>
                <a14:m>
                  <m:oMath xmlns:m="http://schemas.openxmlformats.org/officeDocument/2006/math">
                    <m:sSub>
                      <m:sSubPr>
                        <m:ctrlPr>
                          <a:rPr lang="en-US" sz="2000" i="1" dirty="0">
                            <a:latin typeface="Cambria Math" panose="02040503050406030204" pitchFamily="18" charset="0"/>
                          </a:rPr>
                        </m:ctrlPr>
                      </m:sSubPr>
                      <m:e>
                        <m:r>
                          <a:rPr lang="en-US" sz="2000" dirty="0">
                            <a:latin typeface="Cambria Math" panose="02040503050406030204" pitchFamily="18" charset="0"/>
                          </a:rPr>
                          <m:t>𝑇</m:t>
                        </m:r>
                      </m:e>
                      <m:sub>
                        <m:r>
                          <a:rPr lang="en-US" sz="2000" dirty="0">
                            <a:latin typeface="Cambria Math" panose="02040503050406030204" pitchFamily="18" charset="0"/>
                          </a:rPr>
                          <m:t>∞</m:t>
                        </m:r>
                      </m:sub>
                    </m:sSub>
                  </m:oMath>
                </a14:m>
                <a:r>
                  <a:rPr lang="en-US" sz="2000"/>
                  <a:t>, </a:t>
                </a:r>
                <a14:m>
                  <m:oMath xmlns:m="http://schemas.openxmlformats.org/officeDocument/2006/math">
                    <m:r>
                      <a:rPr lang="en-US" sz="2000" dirty="0">
                        <a:latin typeface="Cambria Math" panose="02040503050406030204" pitchFamily="18" charset="0"/>
                      </a:rPr>
                      <m:t>h</m:t>
                    </m:r>
                  </m:oMath>
                </a14:m>
                <a:r>
                  <a:rPr lang="en-US" sz="2000"/>
                  <a:t>, </a:t>
                </a:r>
                <a14:m>
                  <m:oMath xmlns:m="http://schemas.openxmlformats.org/officeDocument/2006/math">
                    <m:sSub>
                      <m:sSubPr>
                        <m:ctrlPr>
                          <a:rPr lang="en-US" sz="2000" i="1" dirty="0">
                            <a:latin typeface="Cambria Math" panose="02040503050406030204" pitchFamily="18" charset="0"/>
                          </a:rPr>
                        </m:ctrlPr>
                      </m:sSubPr>
                      <m:e>
                        <m:r>
                          <a:rPr lang="en-US" sz="2000" dirty="0">
                            <a:latin typeface="Cambria Math" panose="02040503050406030204" pitchFamily="18" charset="0"/>
                          </a:rPr>
                          <m:t>𝑘</m:t>
                        </m:r>
                      </m:e>
                      <m:sub>
                        <m:r>
                          <a:rPr lang="en-US" sz="2000" dirty="0">
                            <a:latin typeface="Cambria Math" panose="02040503050406030204" pitchFamily="18" charset="0"/>
                          </a:rPr>
                          <m:t>𝑓</m:t>
                        </m:r>
                      </m:sub>
                    </m:sSub>
                  </m:oMath>
                </a14:m>
                <a:r>
                  <a:rPr lang="en-US" sz="2000"/>
                  <a:t>) are assumed to be constant.  Denoting non-dimensional quantities with *, the heat flux balance can be rewritten as:</a:t>
                </a:r>
                <a:endParaRPr lang="en-US" sz="2000">
                  <a:sym typeface="Monotype Sorts" pitchFamily="2" charset="2"/>
                </a:endParaRPr>
              </a:p>
            </p:txBody>
          </p:sp>
        </mc:Choice>
        <mc:Fallback xmlns="">
          <p:sp>
            <p:nvSpPr>
              <p:cNvPr id="11" name="Content Placeholder 2">
                <a:extLst>
                  <a:ext uri="{FF2B5EF4-FFF2-40B4-BE49-F238E27FC236}">
                    <a16:creationId xmlns:a16="http://schemas.microsoft.com/office/drawing/2014/main" id="{FEE861B9-C7CB-46F9-ADB9-6B6FE5D71AEF}"/>
                  </a:ext>
                </a:extLst>
              </p:cNvPr>
              <p:cNvSpPr>
                <a:spLocks noGrp="1" noRot="1" noChangeAspect="1" noMove="1" noResize="1" noEditPoints="1" noAdjustHandles="1" noChangeArrowheads="1" noChangeShapeType="1" noTextEdit="1"/>
              </p:cNvSpPr>
              <p:nvPr>
                <p:ph type="body" sz="quarter" idx="13"/>
              </p:nvPr>
            </p:nvSpPr>
            <p:spPr>
              <a:xfrm>
                <a:off x="609599" y="838200"/>
                <a:ext cx="10972799" cy="914400"/>
              </a:xfrm>
              <a:blipFill>
                <a:blip r:embed="rId3"/>
                <a:stretch>
                  <a:fillRect l="-500" t="-10000" b="-4667"/>
                </a:stretch>
              </a:blipFill>
            </p:spPr>
            <p:txBody>
              <a:bodyPr/>
              <a:lstStyle/>
              <a:p>
                <a:r>
                  <a:rPr lang="en-US">
                    <a:noFill/>
                  </a:rPr>
                  <a:t> </a:t>
                </a:r>
              </a:p>
            </p:txBody>
          </p:sp>
        </mc:Fallback>
      </mc:AlternateContent>
      <p:sp>
        <p:nvSpPr>
          <p:cNvPr id="13" name="Content Placeholder 2">
            <a:extLst>
              <a:ext uri="{FF2B5EF4-FFF2-40B4-BE49-F238E27FC236}">
                <a16:creationId xmlns:a16="http://schemas.microsoft.com/office/drawing/2014/main" id="{2D919803-C2D0-406F-901E-BEDBCF7A5386}"/>
              </a:ext>
            </a:extLst>
          </p:cNvPr>
          <p:cNvSpPr txBox="1">
            <a:spLocks/>
          </p:cNvSpPr>
          <p:nvPr/>
        </p:nvSpPr>
        <p:spPr>
          <a:xfrm>
            <a:off x="609599" y="2819400"/>
            <a:ext cx="11197790" cy="1769191"/>
          </a:xfrm>
          <a:prstGeom prst="rect">
            <a:avLst/>
          </a:prstGeom>
        </p:spPr>
        <p:txBody>
          <a:bodyPr vert="horz" lIns="91440" tIns="45720" rIns="91440" bIns="45720" rtlCol="0">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000"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The term on the left is known as the </a:t>
            </a:r>
            <a:r>
              <a:rPr lang="en-US">
                <a:solidFill>
                  <a:schemeClr val="accent5"/>
                </a:solidFill>
              </a:rPr>
              <a:t>Nusselt Number (𝑁𝑢)</a:t>
            </a:r>
            <a:r>
              <a:rPr lang="en-US"/>
              <a:t>.  We will use the Nusselt number as a non-dimensional measure of convective heat transfer relative to heat transfer that would occur by conduction into the fluid.</a:t>
            </a:r>
          </a:p>
          <a:p>
            <a:r>
              <a:rPr lang="en-US"/>
              <a:t>As defined, the Nusselt number is local if the heat transfer coefficient is local.  If we employ the average heat transfer coefficient, we obtain the </a:t>
            </a:r>
            <a:r>
              <a:rPr lang="en-US">
                <a:solidFill>
                  <a:schemeClr val="accent5"/>
                </a:solidFill>
              </a:rPr>
              <a:t>average Nusselt number</a:t>
            </a:r>
            <a:r>
              <a:rPr lang="en-US"/>
              <a:t>:</a:t>
            </a:r>
          </a:p>
        </p:txBody>
      </p:sp>
      <mc:AlternateContent xmlns:mc="http://schemas.openxmlformats.org/markup-compatibility/2006" xmlns:a14="http://schemas.microsoft.com/office/drawing/2010/main">
        <mc:Choice Requires="a14">
          <p:sp>
            <p:nvSpPr>
              <p:cNvPr id="8" name="Object 27">
                <a:extLst>
                  <a:ext uri="{FF2B5EF4-FFF2-40B4-BE49-F238E27FC236}">
                    <a16:creationId xmlns:a16="http://schemas.microsoft.com/office/drawing/2014/main" id="{DAEACFD1-1617-44A0-93D9-EDF010CF82D4}"/>
                  </a:ext>
                </a:extLst>
              </p:cNvPr>
              <p:cNvSpPr txBox="1"/>
              <p:nvPr/>
            </p:nvSpPr>
            <p:spPr bwMode="auto">
              <a:xfrm>
                <a:off x="4347841" y="1823544"/>
                <a:ext cx="3496314" cy="742390"/>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defPPr>
                  <a:defRPr lang="en-US"/>
                </a:defPPr>
                <a:lvl1pPr indent="0">
                  <a:buNone/>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a:latin typeface="Cambria Math" panose="02040503050406030204" pitchFamily="18" charset="0"/>
                            </a:rPr>
                            <m:t>h𝐿</m:t>
                          </m:r>
                        </m:num>
                        <m:den>
                          <m:sSub>
                            <m:sSubPr>
                              <m:ctrlPr>
                                <a:rPr lang="en-US" i="1" dirty="0">
                                  <a:latin typeface="Cambria Math" panose="02040503050406030204" pitchFamily="18" charset="0"/>
                                </a:rPr>
                              </m:ctrlPr>
                            </m:sSubPr>
                            <m:e>
                              <m:r>
                                <a:rPr lang="en-US" dirty="0">
                                  <a:latin typeface="Cambria Math" panose="02040503050406030204" pitchFamily="18" charset="0"/>
                                </a:rPr>
                                <m:t>𝑘</m:t>
                              </m:r>
                            </m:e>
                            <m:sub>
                              <m:r>
                                <a:rPr lang="en-US" dirty="0">
                                  <a:latin typeface="Cambria Math" panose="02040503050406030204" pitchFamily="18" charset="0"/>
                                </a:rPr>
                                <m:t>𝑓</m:t>
                              </m:r>
                            </m:sub>
                          </m:sSub>
                        </m:den>
                      </m:f>
                      <m:r>
                        <a:rPr lang="en-US" dirty="0">
                          <a:latin typeface="Cambria Math" panose="02040503050406030204" pitchFamily="18" charset="0"/>
                        </a:rPr>
                        <m:t>=−</m:t>
                      </m:r>
                      <m:f>
                        <m:fPr>
                          <m:ctrlPr>
                            <a:rPr lang="en-US" i="1" dirty="0">
                              <a:latin typeface="Cambria Math" panose="02040503050406030204" pitchFamily="18" charset="0"/>
                            </a:rPr>
                          </m:ctrlPr>
                        </m:fPr>
                        <m:num>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m:t>
                              </m:r>
                            </m:sub>
                          </m:sSub>
                        </m:num>
                        <m:den>
                          <m:d>
                            <m:dPr>
                              <m:ctrlPr>
                                <a:rPr lang="en-US" i="1">
                                  <a:latin typeface="Cambria Math" panose="02040503050406030204" pitchFamily="18" charset="0"/>
                                </a:rPr>
                              </m:ctrlPr>
                            </m:dPr>
                            <m:e>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𝑊</m:t>
                                  </m:r>
                                </m:sub>
                              </m:sSub>
                              <m:r>
                                <a:rPr lang="en-US" dirty="0">
                                  <a:latin typeface="Cambria Math" panose="02040503050406030204" pitchFamily="18" charset="0"/>
                                </a:rPr>
                                <m:t>−</m:t>
                              </m:r>
                              <m:sSub>
                                <m:sSubPr>
                                  <m:ctrlPr>
                                    <a:rPr lang="en-US" i="1" dirty="0">
                                      <a:latin typeface="Cambria Math" panose="02040503050406030204" pitchFamily="18" charset="0"/>
                                    </a:rPr>
                                  </m:ctrlPr>
                                </m:sSubPr>
                                <m:e>
                                  <m:r>
                                    <a:rPr lang="en-US" dirty="0">
                                      <a:latin typeface="Cambria Math" panose="02040503050406030204" pitchFamily="18" charset="0"/>
                                    </a:rPr>
                                    <m:t>𝑇</m:t>
                                  </m:r>
                                </m:e>
                                <m:sub>
                                  <m:r>
                                    <a:rPr lang="en-US" dirty="0">
                                      <a:latin typeface="Cambria Math" panose="02040503050406030204" pitchFamily="18" charset="0"/>
                                    </a:rPr>
                                    <m:t>∞</m:t>
                                  </m:r>
                                </m:sub>
                              </m:sSub>
                            </m:e>
                          </m:d>
                        </m:den>
                      </m:f>
                      <m:f>
                        <m:fPr>
                          <m:ctrlPr>
                            <a:rPr lang="en-US" i="1" dirty="0">
                              <a:latin typeface="Cambria Math" panose="02040503050406030204" pitchFamily="18" charset="0"/>
                            </a:rPr>
                          </m:ctrlPr>
                        </m:fPr>
                        <m:num>
                          <m:r>
                            <a:rPr lang="en-US" dirty="0">
                              <a:latin typeface="Cambria Math" panose="02040503050406030204" pitchFamily="18" charset="0"/>
                            </a:rPr>
                            <m:t>𝜕</m:t>
                          </m:r>
                          <m:sSup>
                            <m:sSupPr>
                              <m:ctrlPr>
                                <a:rPr lang="en-US" i="1" dirty="0">
                                  <a:latin typeface="Cambria Math" panose="02040503050406030204" pitchFamily="18" charset="0"/>
                                </a:rPr>
                              </m:ctrlPr>
                            </m:sSupPr>
                            <m:e>
                              <m:r>
                                <a:rPr lang="en-US" dirty="0">
                                  <a:latin typeface="Cambria Math" panose="02040503050406030204" pitchFamily="18" charset="0"/>
                                </a:rPr>
                                <m:t>𝑇</m:t>
                              </m:r>
                            </m:e>
                            <m:sup>
                              <m:r>
                                <a:rPr lang="en-US" dirty="0">
                                  <a:latin typeface="Cambria Math" panose="02040503050406030204" pitchFamily="18" charset="0"/>
                                </a:rPr>
                                <m:t>∗</m:t>
                              </m:r>
                            </m:sup>
                          </m:sSup>
                        </m:num>
                        <m:den>
                          <m:r>
                            <a:rPr lang="en-US" dirty="0">
                              <a:latin typeface="Cambria Math" panose="02040503050406030204" pitchFamily="18" charset="0"/>
                            </a:rPr>
                            <m:t>𝜕</m:t>
                          </m:r>
                          <m:sSup>
                            <m:sSupPr>
                              <m:ctrlPr>
                                <a:rPr lang="en-US" i="1" dirty="0">
                                  <a:latin typeface="Cambria Math" panose="02040503050406030204" pitchFamily="18" charset="0"/>
                                </a:rPr>
                              </m:ctrlPr>
                            </m:sSupPr>
                            <m:e>
                              <m:r>
                                <a:rPr lang="en-US" dirty="0">
                                  <a:latin typeface="Cambria Math" panose="02040503050406030204" pitchFamily="18" charset="0"/>
                                </a:rPr>
                                <m:t>𝑦</m:t>
                              </m:r>
                            </m:e>
                            <m:sup>
                              <m:r>
                                <a:rPr lang="en-US" dirty="0">
                                  <a:latin typeface="Cambria Math" panose="02040503050406030204" pitchFamily="18" charset="0"/>
                                </a:rPr>
                                <m:t>∗</m:t>
                              </m:r>
                            </m:sup>
                          </m:sSup>
                        </m:den>
                      </m:f>
                      <m:d>
                        <m:dPr>
                          <m:begChr m:val="|"/>
                          <m:endChr m:val=""/>
                          <m:ctrlPr>
                            <a:rPr lang="en-US" i="1" dirty="0">
                              <a:latin typeface="Cambria Math" panose="02040503050406030204" pitchFamily="18" charset="0"/>
                            </a:rPr>
                          </m:ctrlPr>
                        </m:dPr>
                        <m:e>
                          <m:m>
                            <m:mPr>
                              <m:mcs>
                                <m:mc>
                                  <m:mcPr>
                                    <m:count m:val="1"/>
                                    <m:mcJc m:val="center"/>
                                  </m:mcPr>
                                </m:mc>
                              </m:mcs>
                              <m:ctrlPr>
                                <a:rPr lang="en-US" i="1" dirty="0">
                                  <a:latin typeface="Cambria Math" panose="02040503050406030204" pitchFamily="18" charset="0"/>
                                </a:rPr>
                              </m:ctrlPr>
                            </m:mPr>
                            <m:mr>
                              <m:e>
                                <m:r>
                                  <m:rPr>
                                    <m:brk m:alnAt="7"/>
                                  </m:rPr>
                                  <a:rPr lang="en-US" dirty="0">
                                    <a:latin typeface="Cambria Math" panose="02040503050406030204" pitchFamily="18" charset="0"/>
                                  </a:rPr>
                                  <m:t> </m:t>
                                </m:r>
                              </m:e>
                            </m:mr>
                            <m:mr>
                              <m:e>
                                <m:r>
                                  <a:rPr lang="en-US" dirty="0">
                                    <a:latin typeface="Cambria Math" panose="02040503050406030204" pitchFamily="18" charset="0"/>
                                  </a:rPr>
                                  <m:t>𝑤</m:t>
                                </m:r>
                              </m:e>
                            </m:mr>
                          </m:m>
                        </m:e>
                      </m:d>
                      <m:r>
                        <a:rPr lang="en-US" dirty="0">
                          <a:latin typeface="Cambria Math" panose="02040503050406030204" pitchFamily="18" charset="0"/>
                        </a:rPr>
                        <m:t>≡</m:t>
                      </m:r>
                      <m:r>
                        <a:rPr lang="en-US" dirty="0">
                          <a:latin typeface="Cambria Math" panose="02040503050406030204" pitchFamily="18" charset="0"/>
                        </a:rPr>
                        <m:t>𝑁𝑢</m:t>
                      </m:r>
                    </m:oMath>
                  </m:oMathPara>
                </a14:m>
                <a:endParaRPr lang="en-US"/>
              </a:p>
              <a:p>
                <a:endParaRPr lang="en-US"/>
              </a:p>
            </p:txBody>
          </p:sp>
        </mc:Choice>
        <mc:Fallback xmlns="">
          <p:sp>
            <p:nvSpPr>
              <p:cNvPr id="8" name="Object 27">
                <a:extLst>
                  <a:ext uri="{FF2B5EF4-FFF2-40B4-BE49-F238E27FC236}">
                    <a16:creationId xmlns:a16="http://schemas.microsoft.com/office/drawing/2014/main" id="{DAEACFD1-1617-44A0-93D9-EDF010CF82D4}"/>
                  </a:ext>
                </a:extLst>
              </p:cNvPr>
              <p:cNvSpPr txBox="1">
                <a:spLocks noRot="1" noChangeAspect="1" noMove="1" noResize="1" noEditPoints="1" noAdjustHandles="1" noChangeArrowheads="1" noChangeShapeType="1" noTextEdit="1"/>
              </p:cNvSpPr>
              <p:nvPr/>
            </p:nvSpPr>
            <p:spPr bwMode="auto">
              <a:xfrm>
                <a:off x="4347841" y="1823544"/>
                <a:ext cx="3496314" cy="742390"/>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64B56A8E-0368-4517-A990-FF48049ECB4A}"/>
                  </a:ext>
                </a:extLst>
              </p:cNvPr>
              <p:cNvSpPr txBox="1"/>
              <p:nvPr/>
            </p:nvSpPr>
            <p:spPr bwMode="auto">
              <a:xfrm>
                <a:off x="5522108" y="4679022"/>
                <a:ext cx="1372771" cy="785515"/>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defPPr>
                  <a:defRPr lang="en-US"/>
                </a:defPPr>
                <a:lvl1pPr indent="0">
                  <a:buNone/>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𝑁𝑢</m:t>
                          </m:r>
                        </m:e>
                      </m:acc>
                      <m:r>
                        <a:rPr lang="en-US" dirty="0">
                          <a:latin typeface="Cambria Math" panose="02040503050406030204" pitchFamily="18" charset="0"/>
                        </a:rPr>
                        <m:t>=</m:t>
                      </m:r>
                      <m:f>
                        <m:fPr>
                          <m:ctrlPr>
                            <a:rPr lang="en-US" i="1">
                              <a:latin typeface="Cambria Math" panose="02040503050406030204" pitchFamily="18" charset="0"/>
                            </a:rPr>
                          </m:ctrlPr>
                        </m:fPr>
                        <m:num>
                          <m:acc>
                            <m:accPr>
                              <m:chr m:val="̅"/>
                              <m:ctrlPr>
                                <a:rPr lang="en-US" i="1">
                                  <a:latin typeface="Cambria Math" panose="02040503050406030204" pitchFamily="18" charset="0"/>
                                </a:rPr>
                              </m:ctrlPr>
                            </m:accPr>
                            <m:e>
                              <m:r>
                                <a:rPr lang="en-US">
                                  <a:latin typeface="Cambria Math" panose="02040503050406030204" pitchFamily="18" charset="0"/>
                                </a:rPr>
                                <m:t>h</m:t>
                              </m:r>
                            </m:e>
                          </m:acc>
                          <m:r>
                            <a:rPr lang="en-US">
                              <a:latin typeface="Cambria Math" panose="02040503050406030204" pitchFamily="18" charset="0"/>
                            </a:rPr>
                            <m:t>𝐿</m:t>
                          </m:r>
                        </m:num>
                        <m:den>
                          <m:sSub>
                            <m:sSubPr>
                              <m:ctrlPr>
                                <a:rPr lang="en-US" i="1" dirty="0">
                                  <a:latin typeface="Cambria Math" panose="02040503050406030204" pitchFamily="18" charset="0"/>
                                </a:rPr>
                              </m:ctrlPr>
                            </m:sSubPr>
                            <m:e>
                              <m:r>
                                <a:rPr lang="en-US" dirty="0">
                                  <a:latin typeface="Cambria Math" panose="02040503050406030204" pitchFamily="18" charset="0"/>
                                </a:rPr>
                                <m:t>𝑘</m:t>
                              </m:r>
                            </m:e>
                            <m:sub>
                              <m:r>
                                <a:rPr lang="en-US" dirty="0">
                                  <a:latin typeface="Cambria Math" panose="02040503050406030204" pitchFamily="18" charset="0"/>
                                </a:rPr>
                                <m:t>𝑓</m:t>
                              </m:r>
                            </m:sub>
                          </m:sSub>
                        </m:den>
                      </m:f>
                    </m:oMath>
                  </m:oMathPara>
                </a14:m>
                <a:endParaRPr lang="en-US"/>
              </a:p>
              <a:p>
                <a:endParaRPr lang="en-US"/>
              </a:p>
            </p:txBody>
          </p:sp>
        </mc:Choice>
        <mc:Fallback xmlns="">
          <p:sp>
            <p:nvSpPr>
              <p:cNvPr id="9" name="Object 27">
                <a:extLst>
                  <a:ext uri="{FF2B5EF4-FFF2-40B4-BE49-F238E27FC236}">
                    <a16:creationId xmlns:a16="http://schemas.microsoft.com/office/drawing/2014/main" id="{64B56A8E-0368-4517-A990-FF48049ECB4A}"/>
                  </a:ext>
                </a:extLst>
              </p:cNvPr>
              <p:cNvSpPr txBox="1">
                <a:spLocks noRot="1" noChangeAspect="1" noMove="1" noResize="1" noEditPoints="1" noAdjustHandles="1" noChangeArrowheads="1" noChangeShapeType="1" noTextEdit="1"/>
              </p:cNvSpPr>
              <p:nvPr/>
            </p:nvSpPr>
            <p:spPr bwMode="auto">
              <a:xfrm>
                <a:off x="5522108" y="4679022"/>
                <a:ext cx="1372771" cy="785515"/>
              </a:xfrm>
              <a:prstGeom prst="rect">
                <a:avLst/>
              </a:prstGeom>
              <a:blipFill>
                <a:blip r:embed="rId5"/>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spTree>
    <p:extLst>
      <p:ext uri="{BB962C8B-B14F-4D97-AF65-F5344CB8AC3E}">
        <p14:creationId xmlns:p14="http://schemas.microsoft.com/office/powerpoint/2010/main" val="22426368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The Reynolds and Prandtl Numbers</a:t>
            </a:r>
          </a:p>
        </p:txBody>
      </p:sp>
      <p:sp>
        <p:nvSpPr>
          <p:cNvPr id="11" name="Content Placeholder 2">
            <a:extLst>
              <a:ext uri="{FF2B5EF4-FFF2-40B4-BE49-F238E27FC236}">
                <a16:creationId xmlns:a16="http://schemas.microsoft.com/office/drawing/2014/main" id="{FEE861B9-C7CB-46F9-ADB9-6B6FE5D71AEF}"/>
              </a:ext>
            </a:extLst>
          </p:cNvPr>
          <p:cNvSpPr>
            <a:spLocks noGrp="1"/>
          </p:cNvSpPr>
          <p:nvPr>
            <p:ph type="body" sz="quarter" idx="13"/>
          </p:nvPr>
        </p:nvSpPr>
        <p:spPr>
          <a:xfrm>
            <a:off x="609599" y="838200"/>
            <a:ext cx="10972799" cy="755333"/>
          </a:xfrm>
        </p:spPr>
        <p:txBody>
          <a:bodyPr>
            <a:normAutofit/>
          </a:bodyPr>
          <a:lstStyle/>
          <a:p>
            <a:r>
              <a:rPr lang="en-US" sz="2000"/>
              <a:t>The Nusselt number is found to correlate with two dimensionless parameters associated with the momentum and energy equations, namely:</a:t>
            </a:r>
            <a:endParaRPr lang="en-US" sz="2000">
              <a:sym typeface="Monotype Sorts" pitchFamily="2" charset="2"/>
            </a:endParaRPr>
          </a:p>
        </p:txBody>
      </p:sp>
      <p:sp>
        <p:nvSpPr>
          <p:cNvPr id="13" name="Content Placeholder 2">
            <a:extLst>
              <a:ext uri="{FF2B5EF4-FFF2-40B4-BE49-F238E27FC236}">
                <a16:creationId xmlns:a16="http://schemas.microsoft.com/office/drawing/2014/main" id="{2D919803-C2D0-406F-901E-BEDBCF7A5386}"/>
              </a:ext>
            </a:extLst>
          </p:cNvPr>
          <p:cNvSpPr txBox="1">
            <a:spLocks/>
          </p:cNvSpPr>
          <p:nvPr/>
        </p:nvSpPr>
        <p:spPr>
          <a:xfrm>
            <a:off x="538565" y="1909066"/>
            <a:ext cx="4377365" cy="489329"/>
          </a:xfrm>
          <a:prstGeom prst="rect">
            <a:avLst/>
          </a:prstGeom>
        </p:spPr>
        <p:txBody>
          <a:bodyPr vert="horz" lIns="91440" tIns="45720" rIns="91440" bIns="45720" rtlCol="0">
            <a:noAutofit/>
          </a:bodyPr>
          <a:lstStyle>
            <a:lvl1pPr marL="339725" marR="0" indent="-339725" fontAlgn="auto">
              <a:lnSpc>
                <a:spcPct val="90000"/>
              </a:lnSpc>
              <a:spcBef>
                <a:spcPts val="0"/>
              </a:spcBef>
              <a:spcAft>
                <a:spcPts val="0"/>
              </a:spcAft>
              <a:buClrTx/>
              <a:buSzTx/>
              <a:buFont typeface="Arial" panose="020B0604020202020204" pitchFamily="34" charset="0"/>
              <a:buChar char="•"/>
              <a:tabLst/>
              <a:defRPr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a:r>
              <a:rPr lang="en-US"/>
              <a:t>The </a:t>
            </a:r>
            <a:r>
              <a:rPr lang="en-US">
                <a:solidFill>
                  <a:schemeClr val="accent5"/>
                </a:solidFill>
              </a:rPr>
              <a:t>Reynolds Number</a:t>
            </a:r>
          </a:p>
          <a:p>
            <a:endParaRPr lang="en-US"/>
          </a:p>
        </p:txBody>
      </p:sp>
      <mc:AlternateContent xmlns:mc="http://schemas.openxmlformats.org/markup-compatibility/2006" xmlns:a14="http://schemas.microsoft.com/office/drawing/2010/main">
        <mc:Choice Requires="a14">
          <p:sp>
            <p:nvSpPr>
              <p:cNvPr id="7" name="Object 27">
                <a:extLst>
                  <a:ext uri="{FF2B5EF4-FFF2-40B4-BE49-F238E27FC236}">
                    <a16:creationId xmlns:a16="http://schemas.microsoft.com/office/drawing/2014/main" id="{77DEEC27-1C1F-49CF-87CB-8F296052E58D}"/>
                  </a:ext>
                </a:extLst>
              </p:cNvPr>
              <p:cNvSpPr txBox="1"/>
              <p:nvPr/>
            </p:nvSpPr>
            <p:spPr bwMode="auto">
              <a:xfrm>
                <a:off x="3733800" y="1752600"/>
                <a:ext cx="1434670" cy="631065"/>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defPPr>
                  <a:defRPr lang="en-US"/>
                </a:defPPr>
                <a:lvl1pPr indent="0">
                  <a:buNone/>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𝑅𝑒</m:t>
                      </m:r>
                      <m:r>
                        <a:rPr lang="en-US">
                          <a:latin typeface="Cambria Math" panose="02040503050406030204" pitchFamily="18" charset="0"/>
                        </a:rPr>
                        <m:t>= </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a:latin typeface="Cambria Math" panose="02040503050406030204" pitchFamily="18" charset="0"/>
                                </a:rPr>
                                <m:t>𝜌</m:t>
                              </m:r>
                            </m:e>
                            <m:sub>
                              <m:r>
                                <a:rPr lang="en-US">
                                  <a:latin typeface="Cambria Math" panose="02040503050406030204" pitchFamily="18" charset="0"/>
                                </a:rPr>
                                <m:t> </m:t>
                              </m:r>
                            </m:sub>
                          </m:sSub>
                          <m:sSub>
                            <m:sSubPr>
                              <m:ctrlPr>
                                <a:rPr lang="en-US" i="1">
                                  <a:latin typeface="Cambria Math" panose="02040503050406030204" pitchFamily="18" charset="0"/>
                                </a:rPr>
                              </m:ctrlPr>
                            </m:sSubPr>
                            <m:e>
                              <m:r>
                                <a:rPr lang="en-US">
                                  <a:latin typeface="Cambria Math" panose="02040503050406030204" pitchFamily="18" charset="0"/>
                                </a:rPr>
                                <m:t>𝑉</m:t>
                              </m:r>
                            </m:e>
                            <m:sub>
                              <m:r>
                                <a:rPr lang="en-US">
                                  <a:latin typeface="Cambria Math" panose="02040503050406030204" pitchFamily="18" charset="0"/>
                                </a:rPr>
                                <m:t> </m:t>
                              </m:r>
                            </m:sub>
                          </m:sSub>
                          <m:sSub>
                            <m:sSubPr>
                              <m:ctrlPr>
                                <a:rPr lang="en-US" i="1">
                                  <a:latin typeface="Cambria Math" panose="02040503050406030204" pitchFamily="18" charset="0"/>
                                </a:rPr>
                              </m:ctrlPr>
                            </m:sSubPr>
                            <m:e>
                              <m:r>
                                <a:rPr lang="en-US">
                                  <a:latin typeface="Cambria Math" panose="02040503050406030204" pitchFamily="18" charset="0"/>
                                </a:rPr>
                                <m:t>𝐿</m:t>
                              </m:r>
                            </m:e>
                            <m:sub>
                              <m:r>
                                <a:rPr lang="en-US">
                                  <a:latin typeface="Cambria Math" panose="02040503050406030204" pitchFamily="18" charset="0"/>
                                </a:rPr>
                                <m:t> </m:t>
                              </m:r>
                            </m:sub>
                          </m:sSub>
                        </m:num>
                        <m:den>
                          <m:sSub>
                            <m:sSubPr>
                              <m:ctrlPr>
                                <a:rPr lang="en-US" i="1">
                                  <a:latin typeface="Cambria Math" panose="02040503050406030204" pitchFamily="18" charset="0"/>
                                </a:rPr>
                              </m:ctrlPr>
                            </m:sSubPr>
                            <m:e>
                              <m:r>
                                <a:rPr lang="en-US">
                                  <a:latin typeface="Cambria Math" panose="02040503050406030204" pitchFamily="18" charset="0"/>
                                </a:rPr>
                                <m:t>𝜇</m:t>
                              </m:r>
                            </m:e>
                            <m:sub>
                              <m:r>
                                <a:rPr lang="en-US">
                                  <a:latin typeface="Cambria Math" panose="02040503050406030204" pitchFamily="18" charset="0"/>
                                </a:rPr>
                                <m:t> </m:t>
                              </m:r>
                            </m:sub>
                          </m:sSub>
                        </m:den>
                      </m:f>
                    </m:oMath>
                  </m:oMathPara>
                </a14:m>
                <a:endParaRPr lang="en-US"/>
              </a:p>
            </p:txBody>
          </p:sp>
        </mc:Choice>
        <mc:Fallback xmlns="">
          <p:sp>
            <p:nvSpPr>
              <p:cNvPr id="7" name="Object 27">
                <a:extLst>
                  <a:ext uri="{FF2B5EF4-FFF2-40B4-BE49-F238E27FC236}">
                    <a16:creationId xmlns:a16="http://schemas.microsoft.com/office/drawing/2014/main" id="{77DEEC27-1C1F-49CF-87CB-8F296052E58D}"/>
                  </a:ext>
                </a:extLst>
              </p:cNvPr>
              <p:cNvSpPr txBox="1">
                <a:spLocks noRot="1" noChangeAspect="1" noMove="1" noResize="1" noEditPoints="1" noAdjustHandles="1" noChangeArrowheads="1" noChangeShapeType="1" noTextEdit="1"/>
              </p:cNvSpPr>
              <p:nvPr/>
            </p:nvSpPr>
            <p:spPr bwMode="auto">
              <a:xfrm>
                <a:off x="3733800" y="1752600"/>
                <a:ext cx="1434670" cy="631065"/>
              </a:xfrm>
              <a:prstGeom prst="rect">
                <a:avLst/>
              </a:prstGeom>
              <a:blipFill>
                <a:blip r:embed="rId3"/>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10" name="Content Placeholder 2">
            <a:extLst>
              <a:ext uri="{FF2B5EF4-FFF2-40B4-BE49-F238E27FC236}">
                <a16:creationId xmlns:a16="http://schemas.microsoft.com/office/drawing/2014/main" id="{572269AD-EABE-4163-8137-7D5C1D3704C4}"/>
              </a:ext>
            </a:extLst>
          </p:cNvPr>
          <p:cNvSpPr txBox="1">
            <a:spLocks/>
          </p:cNvSpPr>
          <p:nvPr/>
        </p:nvSpPr>
        <p:spPr>
          <a:xfrm>
            <a:off x="538565" y="2732877"/>
            <a:ext cx="2835603" cy="455551"/>
          </a:xfrm>
          <a:prstGeom prst="rect">
            <a:avLst/>
          </a:prstGeom>
        </p:spPr>
        <p:txBody>
          <a:bodyPr vert="horz" lIns="91440" tIns="45720" rIns="91440" bIns="45720" rtlCol="0">
            <a:noAutofit/>
          </a:bodyPr>
          <a:lstStyle>
            <a:lvl1pPr marL="339725" marR="0" indent="-339725" fontAlgn="auto">
              <a:lnSpc>
                <a:spcPct val="90000"/>
              </a:lnSpc>
              <a:spcBef>
                <a:spcPts val="0"/>
              </a:spcBef>
              <a:spcAft>
                <a:spcPts val="0"/>
              </a:spcAft>
              <a:buClrTx/>
              <a:buSzTx/>
              <a:buFont typeface="Arial" panose="020B0604020202020204" pitchFamily="34" charset="0"/>
              <a:buChar char="•"/>
              <a:tabLst/>
              <a:defRPr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a:r>
              <a:rPr lang="en-US"/>
              <a:t>The </a:t>
            </a:r>
            <a:r>
              <a:rPr lang="en-US">
                <a:solidFill>
                  <a:schemeClr val="accent5"/>
                </a:solidFill>
              </a:rPr>
              <a:t>Prandtl Number</a:t>
            </a:r>
          </a:p>
          <a:p>
            <a:endParaRPr lang="en-US"/>
          </a:p>
        </p:txBody>
      </p:sp>
      <mc:AlternateContent xmlns:mc="http://schemas.openxmlformats.org/markup-compatibility/2006" xmlns:a14="http://schemas.microsoft.com/office/drawing/2010/main">
        <mc:Choice Requires="a14">
          <p:sp>
            <p:nvSpPr>
              <p:cNvPr id="12" name="Object 27">
                <a:extLst>
                  <a:ext uri="{FF2B5EF4-FFF2-40B4-BE49-F238E27FC236}">
                    <a16:creationId xmlns:a16="http://schemas.microsoft.com/office/drawing/2014/main" id="{813E42C9-4BD2-4C16-9B39-72F5FD4821A8}"/>
                  </a:ext>
                </a:extLst>
              </p:cNvPr>
              <p:cNvSpPr txBox="1"/>
              <p:nvPr/>
            </p:nvSpPr>
            <p:spPr bwMode="auto">
              <a:xfrm>
                <a:off x="3733800" y="2557462"/>
                <a:ext cx="1797135" cy="631064"/>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defPPr>
                  <a:defRPr lang="en-US"/>
                </a:defPPr>
                <a:lvl1pPr indent="0">
                  <a:buNone/>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𝑃𝑟</m:t>
                      </m:r>
                      <m:r>
                        <a:rPr lang="en-US">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𝑝</m:t>
                              </m:r>
                            </m:sub>
                          </m:sSub>
                          <m:r>
                            <a:rPr lang="en-US">
                              <a:latin typeface="Cambria Math" panose="02040503050406030204" pitchFamily="18" charset="0"/>
                            </a:rPr>
                            <m:t>𝜇</m:t>
                          </m:r>
                        </m:num>
                        <m:den>
                          <m:r>
                            <a:rPr lang="en-US">
                              <a:latin typeface="Cambria Math" panose="02040503050406030204" pitchFamily="18" charset="0"/>
                            </a:rPr>
                            <m:t>𝑘</m:t>
                          </m:r>
                        </m:den>
                      </m:f>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𝜈</m:t>
                          </m:r>
                        </m:num>
                        <m:den>
                          <m:r>
                            <a:rPr lang="en-US">
                              <a:latin typeface="Cambria Math" panose="02040503050406030204" pitchFamily="18" charset="0"/>
                            </a:rPr>
                            <m:t>𝛼</m:t>
                          </m:r>
                        </m:den>
                      </m:f>
                    </m:oMath>
                  </m:oMathPara>
                </a14:m>
                <a:endParaRPr lang="en-US"/>
              </a:p>
              <a:p>
                <a:endParaRPr lang="en-US"/>
              </a:p>
            </p:txBody>
          </p:sp>
        </mc:Choice>
        <mc:Fallback xmlns="">
          <p:sp>
            <p:nvSpPr>
              <p:cNvPr id="12" name="Object 27">
                <a:extLst>
                  <a:ext uri="{FF2B5EF4-FFF2-40B4-BE49-F238E27FC236}">
                    <a16:creationId xmlns:a16="http://schemas.microsoft.com/office/drawing/2014/main" id="{813E42C9-4BD2-4C16-9B39-72F5FD4821A8}"/>
                  </a:ext>
                </a:extLst>
              </p:cNvPr>
              <p:cNvSpPr txBox="1">
                <a:spLocks noRot="1" noChangeAspect="1" noMove="1" noResize="1" noEditPoints="1" noAdjustHandles="1" noChangeArrowheads="1" noChangeShapeType="1" noTextEdit="1"/>
              </p:cNvSpPr>
              <p:nvPr/>
            </p:nvSpPr>
            <p:spPr bwMode="auto">
              <a:xfrm>
                <a:off x="3733800" y="2557462"/>
                <a:ext cx="1797135" cy="631064"/>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AFB3AAF5-B5E8-4549-8B14-EC5B458CD0AD}"/>
                  </a:ext>
                </a:extLst>
              </p:cNvPr>
              <p:cNvSpPr txBox="1">
                <a:spLocks/>
              </p:cNvSpPr>
              <p:nvPr/>
            </p:nvSpPr>
            <p:spPr>
              <a:xfrm>
                <a:off x="614765" y="3764284"/>
                <a:ext cx="11197790" cy="1647975"/>
              </a:xfrm>
              <a:prstGeom prst="rect">
                <a:avLst/>
              </a:prstGeom>
            </p:spPr>
            <p:txBody>
              <a:bodyPr vert="horz" lIns="91440" tIns="45720" rIns="91440" bIns="45720" rtlCol="0">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000"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The Reynolds number represents the ratio of inertial forces (represented by </a:t>
                </a:r>
                <a14:m>
                  <m:oMath xmlns:m="http://schemas.openxmlformats.org/officeDocument/2006/math">
                    <m:r>
                      <a:rPr lang="en-US">
                        <a:latin typeface="Cambria Math" panose="02040503050406030204" pitchFamily="18" charset="0"/>
                      </a:rPr>
                      <m:t>𝜌</m:t>
                    </m:r>
                    <m:r>
                      <a:rPr lang="en-US">
                        <a:latin typeface="Cambria Math" panose="02040503050406030204" pitchFamily="18" charset="0"/>
                      </a:rPr>
                      <m:t>𝑉𝐿</m:t>
                    </m:r>
                  </m:oMath>
                </a14:m>
                <a:r>
                  <a:rPr lang="en-US"/>
                  <a:t>) in a flowing fluid to the viscous forces (represented by </a:t>
                </a:r>
                <a14:m>
                  <m:oMath xmlns:m="http://schemas.openxmlformats.org/officeDocument/2006/math">
                    <m:r>
                      <a:rPr lang="en-US">
                        <a:latin typeface="Cambria Math" panose="02040503050406030204" pitchFamily="18" charset="0"/>
                      </a:rPr>
                      <m:t>𝜇</m:t>
                    </m:r>
                  </m:oMath>
                </a14:m>
                <a:r>
                  <a:rPr lang="en-US"/>
                  <a:t>) .</a:t>
                </a:r>
              </a:p>
              <a:p>
                <a:r>
                  <a:rPr lang="en-US"/>
                  <a:t>The Prandtl number represents the ratio of viscous diffusion of momentum (represented by </a:t>
                </a:r>
                <a14:m>
                  <m:oMath xmlns:m="http://schemas.openxmlformats.org/officeDocument/2006/math">
                    <m:r>
                      <a:rPr lang="en-US">
                        <a:latin typeface="Cambria Math" panose="02040503050406030204" pitchFamily="18" charset="0"/>
                      </a:rPr>
                      <m:t>𝜈</m:t>
                    </m:r>
                    <m:r>
                      <a:rPr lang="en-US">
                        <a:latin typeface="Cambria Math" panose="02040503050406030204" pitchFamily="18" charset="0"/>
                      </a:rPr>
                      <m:t>=</m:t>
                    </m:r>
                    <m:r>
                      <a:rPr lang="en-US">
                        <a:latin typeface="Cambria Math" panose="02040503050406030204" pitchFamily="18" charset="0"/>
                      </a:rPr>
                      <m:t>𝜇</m:t>
                    </m:r>
                    <m:r>
                      <a:rPr lang="en-US">
                        <a:latin typeface="Cambria Math" panose="02040503050406030204" pitchFamily="18" charset="0"/>
                      </a:rPr>
                      <m:t>/</m:t>
                    </m:r>
                    <m:r>
                      <a:rPr lang="en-US">
                        <a:latin typeface="Cambria Math" panose="02040503050406030204" pitchFamily="18" charset="0"/>
                      </a:rPr>
                      <m:t>𝜌</m:t>
                    </m:r>
                  </m:oMath>
                </a14:m>
                <a:r>
                  <a:rPr lang="en-US"/>
                  <a:t>) to thermal diffusion in the fluid (represented by </a:t>
                </a:r>
                <a14:m>
                  <m:oMath xmlns:m="http://schemas.openxmlformats.org/officeDocument/2006/math">
                    <m:r>
                      <a:rPr lang="en-US">
                        <a:latin typeface="Cambria Math" panose="02040503050406030204" pitchFamily="18" charset="0"/>
                      </a:rPr>
                      <m:t>𝛼</m:t>
                    </m:r>
                    <m:r>
                      <a:rPr lang="en-US">
                        <a:latin typeface="Cambria Math" panose="02040503050406030204" pitchFamily="18" charset="0"/>
                      </a:rPr>
                      <m:t>=</m:t>
                    </m:r>
                    <m:r>
                      <a:rPr lang="en-US">
                        <a:latin typeface="Cambria Math" panose="02040503050406030204" pitchFamily="18" charset="0"/>
                      </a:rPr>
                      <m:t>𝑘</m:t>
                    </m:r>
                    <m:r>
                      <a:rPr lang="en-US">
                        <a:latin typeface="Cambria Math" panose="02040503050406030204" pitchFamily="18" charset="0"/>
                      </a:rPr>
                      <m:t>/</m:t>
                    </m:r>
                    <m:r>
                      <a:rPr lang="en-US">
                        <a:latin typeface="Cambria Math" panose="02040503050406030204" pitchFamily="18" charset="0"/>
                      </a:rPr>
                      <m:t>𝜌</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𝑝</m:t>
                        </m:r>
                      </m:sub>
                    </m:sSub>
                  </m:oMath>
                </a14:m>
                <a:r>
                  <a:rPr lang="en-US"/>
                  <a:t>).</a:t>
                </a:r>
                <a:endParaRPr lang="en-US">
                  <a:sym typeface="Monotype Sorts" pitchFamily="2" charset="2"/>
                </a:endParaRPr>
              </a:p>
            </p:txBody>
          </p:sp>
        </mc:Choice>
        <mc:Fallback xmlns="">
          <p:sp>
            <p:nvSpPr>
              <p:cNvPr id="14" name="Content Placeholder 2">
                <a:extLst>
                  <a:ext uri="{FF2B5EF4-FFF2-40B4-BE49-F238E27FC236}">
                    <a16:creationId xmlns:a16="http://schemas.microsoft.com/office/drawing/2014/main" id="{AFB3AAF5-B5E8-4549-8B14-EC5B458CD0AD}"/>
                  </a:ext>
                </a:extLst>
              </p:cNvPr>
              <p:cNvSpPr txBox="1">
                <a:spLocks noRot="1" noChangeAspect="1" noMove="1" noResize="1" noEditPoints="1" noAdjustHandles="1" noChangeArrowheads="1" noChangeShapeType="1" noTextEdit="1"/>
              </p:cNvSpPr>
              <p:nvPr/>
            </p:nvSpPr>
            <p:spPr>
              <a:xfrm>
                <a:off x="614765" y="3764284"/>
                <a:ext cx="11197790" cy="1647975"/>
              </a:xfrm>
              <a:prstGeom prst="rect">
                <a:avLst/>
              </a:prstGeom>
              <a:blipFill>
                <a:blip r:embed="rId5"/>
                <a:stretch>
                  <a:fillRect l="-490" t="-4074" r="-653"/>
                </a:stretch>
              </a:blipFill>
            </p:spPr>
            <p:txBody>
              <a:bodyPr/>
              <a:lstStyle/>
              <a:p>
                <a:r>
                  <a:rPr lang="en-US">
                    <a:noFill/>
                  </a:rPr>
                  <a:t> </a:t>
                </a:r>
              </a:p>
            </p:txBody>
          </p:sp>
        </mc:Fallback>
      </mc:AlternateContent>
    </p:spTree>
    <p:extLst>
      <p:ext uri="{BB962C8B-B14F-4D97-AF65-F5344CB8AC3E}">
        <p14:creationId xmlns:p14="http://schemas.microsoft.com/office/powerpoint/2010/main" val="38580099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The Reynolds and Prandtl Numbers</a:t>
            </a:r>
          </a:p>
        </p:txBody>
      </p:sp>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FEE861B9-C7CB-46F9-ADB9-6B6FE5D71AEF}"/>
                  </a:ext>
                </a:extLst>
              </p:cNvPr>
              <p:cNvSpPr>
                <a:spLocks noGrp="1"/>
              </p:cNvSpPr>
              <p:nvPr>
                <p:ph type="body" sz="quarter" idx="13"/>
              </p:nvPr>
            </p:nvSpPr>
            <p:spPr>
              <a:xfrm>
                <a:off x="609599" y="838200"/>
                <a:ext cx="10972799" cy="2667000"/>
              </a:xfrm>
            </p:spPr>
            <p:txBody>
              <a:bodyPr>
                <a:normAutofit/>
              </a:bodyPr>
              <a:lstStyle/>
              <a:p>
                <a:r>
                  <a:rPr lang="en-US" sz="2000"/>
                  <a:t>One of the central themes in convection heat transfer is determining the heat transfer coefficient for specific flow configurations e. g. flow over a heated cylinder, flow in a pipe, etc.</a:t>
                </a:r>
              </a:p>
              <a:p>
                <a:r>
                  <a:rPr lang="en-US" sz="2000"/>
                  <a:t>This can be accomplished in two ways:</a:t>
                </a:r>
              </a:p>
              <a:p>
                <a:pPr lvl="1"/>
                <a:r>
                  <a:rPr lang="en-US" sz="1800"/>
                  <a:t>Run a series of experiments where key geometric and thermal parameters are varied and measured carefully.  For example, we can measure the heat flux from a cylinder of diameter </a:t>
                </a:r>
                <a14:m>
                  <m:oMath xmlns:m="http://schemas.openxmlformats.org/officeDocument/2006/math">
                    <m:r>
                      <a:rPr lang="en-US" sz="1800" smtClean="0">
                        <a:latin typeface="Cambria Math" panose="02040503050406030204" pitchFamily="18" charset="0"/>
                      </a:rPr>
                      <m:t>𝐷</m:t>
                    </m:r>
                  </m:oMath>
                </a14:m>
                <a:r>
                  <a:rPr lang="en-US" sz="1800"/>
                  <a:t> which is maintained at a specific surface temperature and exposed to a fluid flow at a given freestream temperature and velocity.</a:t>
                </a:r>
              </a:p>
              <a:p>
                <a:pPr lvl="1"/>
                <a:r>
                  <a:rPr lang="en-US" sz="1800"/>
                  <a:t>Run simulations wherein the governing equations are solved using CFD techniques for specific geometries and flow/thermal boundary conditions.  This is akin to doing an “experiment” except now we are simulating the flow field numerically.</a:t>
                </a:r>
                <a:endParaRPr lang="en-US" sz="2000">
                  <a:sym typeface="Monotype Sorts" pitchFamily="2" charset="2"/>
                </a:endParaRPr>
              </a:p>
            </p:txBody>
          </p:sp>
        </mc:Choice>
        <mc:Fallback xmlns="">
          <p:sp>
            <p:nvSpPr>
              <p:cNvPr id="11" name="Content Placeholder 2">
                <a:extLst>
                  <a:ext uri="{FF2B5EF4-FFF2-40B4-BE49-F238E27FC236}">
                    <a16:creationId xmlns:a16="http://schemas.microsoft.com/office/drawing/2014/main" id="{FEE861B9-C7CB-46F9-ADB9-6B6FE5D71AEF}"/>
                  </a:ext>
                </a:extLst>
              </p:cNvPr>
              <p:cNvSpPr>
                <a:spLocks noGrp="1" noRot="1" noChangeAspect="1" noMove="1" noResize="1" noEditPoints="1" noAdjustHandles="1" noChangeArrowheads="1" noChangeShapeType="1" noTextEdit="1"/>
              </p:cNvSpPr>
              <p:nvPr>
                <p:ph type="body" sz="quarter" idx="13"/>
              </p:nvPr>
            </p:nvSpPr>
            <p:spPr>
              <a:xfrm>
                <a:off x="609599" y="838200"/>
                <a:ext cx="10972799" cy="2667000"/>
              </a:xfrm>
              <a:blipFill>
                <a:blip r:embed="rId3"/>
                <a:stretch>
                  <a:fillRect l="-500" t="-2517" b="-2975"/>
                </a:stretch>
              </a:blipFill>
            </p:spPr>
            <p:txBody>
              <a:bodyPr/>
              <a:lstStyle/>
              <a:p>
                <a:r>
                  <a:rPr lang="en-US">
                    <a:noFill/>
                  </a:rPr>
                  <a:t> </a:t>
                </a:r>
              </a:p>
            </p:txBody>
          </p:sp>
        </mc:Fallback>
      </mc:AlternateContent>
      <p:sp>
        <p:nvSpPr>
          <p:cNvPr id="14" name="Content Placeholder 2">
            <a:extLst>
              <a:ext uri="{FF2B5EF4-FFF2-40B4-BE49-F238E27FC236}">
                <a16:creationId xmlns:a16="http://schemas.microsoft.com/office/drawing/2014/main" id="{AFB3AAF5-B5E8-4549-8B14-EC5B458CD0AD}"/>
              </a:ext>
            </a:extLst>
          </p:cNvPr>
          <p:cNvSpPr txBox="1">
            <a:spLocks/>
          </p:cNvSpPr>
          <p:nvPr/>
        </p:nvSpPr>
        <p:spPr>
          <a:xfrm>
            <a:off x="609599" y="3507377"/>
            <a:ext cx="11197790" cy="1886873"/>
          </a:xfrm>
          <a:prstGeom prst="rect">
            <a:avLst/>
          </a:prstGeom>
        </p:spPr>
        <p:txBody>
          <a:bodyPr vert="horz" lIns="91440" tIns="45720" rIns="91440" bIns="45720" rtlCol="0">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000" b="0" i="0" baseline="0">
                <a:latin typeface="Calibri" panose="020F0502020204030204" pitchFamily="34" charset="0"/>
                <a:cs typeface="Calibri" panose="020F0502020204030204" pitchFamily="34" charset="0"/>
              </a:defRPr>
            </a:lvl1pPr>
            <a:lvl2pPr marL="461963" marR="0" lvl="1" indent="-231775" fontAlgn="auto">
              <a:lnSpc>
                <a:spcPct val="90000"/>
              </a:lnSpc>
              <a:spcBef>
                <a:spcPts val="500"/>
              </a:spcBef>
              <a:spcAft>
                <a:spcPts val="0"/>
              </a:spcAft>
              <a:buClrTx/>
              <a:buSzTx/>
              <a:buFont typeface="Calibri" panose="020F0502020204030204" pitchFamily="34" charset="0"/>
              <a:buChar char="‐"/>
              <a:tabLst/>
              <a:defRPr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It is impractical to perform experiments or run simulations for every conceivable geometry and flow/thermal condition.  Is there a way to generalize the physics?  The answer is yes!  We can use </a:t>
            </a:r>
            <a:r>
              <a:rPr lang="en-US">
                <a:solidFill>
                  <a:schemeClr val="accent5"/>
                </a:solidFill>
              </a:rPr>
              <a:t>Similarity Methods </a:t>
            </a:r>
            <a:r>
              <a:rPr lang="en-US"/>
              <a:t>and </a:t>
            </a:r>
            <a:r>
              <a:rPr lang="en-US">
                <a:solidFill>
                  <a:schemeClr val="accent5"/>
                </a:solidFill>
              </a:rPr>
              <a:t>Dimensionless Groups </a:t>
            </a:r>
            <a:r>
              <a:rPr lang="en-US"/>
              <a:t>to develop correlations for common geometries and flow configurations.</a:t>
            </a:r>
          </a:p>
          <a:p>
            <a:endParaRPr lang="en-US">
              <a:sym typeface="Monotype Sorts" pitchFamily="2" charset="2"/>
            </a:endParaRPr>
          </a:p>
        </p:txBody>
      </p:sp>
    </p:spTree>
    <p:extLst>
      <p:ext uri="{BB962C8B-B14F-4D97-AF65-F5344CB8AC3E}">
        <p14:creationId xmlns:p14="http://schemas.microsoft.com/office/powerpoint/2010/main" val="41298713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6F22-6C68-42D7-A384-6E9D975C9506}"/>
              </a:ext>
            </a:extLst>
          </p:cNvPr>
          <p:cNvSpPr>
            <a:spLocks noGrp="1"/>
          </p:cNvSpPr>
          <p:nvPr>
            <p:ph type="title"/>
          </p:nvPr>
        </p:nvSpPr>
        <p:spPr/>
        <p:txBody>
          <a:bodyPr/>
          <a:lstStyle/>
          <a:p>
            <a:r>
              <a:rPr lang="en-US"/>
              <a:t>Geometric and Dynamic Similarity</a:t>
            </a:r>
          </a:p>
        </p:txBody>
      </p:sp>
      <p:sp>
        <p:nvSpPr>
          <p:cNvPr id="11" name="Content Placeholder 2">
            <a:extLst>
              <a:ext uri="{FF2B5EF4-FFF2-40B4-BE49-F238E27FC236}">
                <a16:creationId xmlns:a16="http://schemas.microsoft.com/office/drawing/2014/main" id="{FEE861B9-C7CB-46F9-ADB9-6B6FE5D71AEF}"/>
              </a:ext>
            </a:extLst>
          </p:cNvPr>
          <p:cNvSpPr>
            <a:spLocks noGrp="1"/>
          </p:cNvSpPr>
          <p:nvPr>
            <p:ph type="body" sz="quarter" idx="13"/>
          </p:nvPr>
        </p:nvSpPr>
        <p:spPr>
          <a:xfrm>
            <a:off x="609599" y="838200"/>
            <a:ext cx="6629401" cy="2209798"/>
          </a:xfrm>
        </p:spPr>
        <p:txBody>
          <a:bodyPr>
            <a:normAutofit/>
          </a:bodyPr>
          <a:lstStyle/>
          <a:p>
            <a:r>
              <a:rPr lang="en-US" altLang="en-US" sz="2000"/>
              <a:t>Consider a flow over two objects, where the smaller object represents a physical model of the larger.</a:t>
            </a:r>
            <a:endParaRPr lang="en-US" sz="2000"/>
          </a:p>
          <a:p>
            <a:r>
              <a:rPr lang="en-US" sz="2000">
                <a:solidFill>
                  <a:schemeClr val="accent5"/>
                </a:solidFill>
              </a:rPr>
              <a:t>Geometric similarity </a:t>
            </a:r>
            <a:r>
              <a:rPr lang="en-US" sz="2000"/>
              <a:t>refers to the requirement that the ratio of all corresponding lengths of the two objects (L1/L2, W1/W2) are the same.</a:t>
            </a:r>
          </a:p>
          <a:p>
            <a:pPr lvl="1"/>
            <a:r>
              <a:rPr lang="en-US"/>
              <a:t>Another way of saying this is that the two objects are </a:t>
            </a:r>
            <a:r>
              <a:rPr lang="en-US">
                <a:solidFill>
                  <a:schemeClr val="accent5"/>
                </a:solidFill>
              </a:rPr>
              <a:t>perfectly scaled </a:t>
            </a:r>
            <a:r>
              <a:rPr lang="en-US"/>
              <a:t>geometrically.</a:t>
            </a:r>
            <a:endParaRPr lang="en-US" sz="2000">
              <a:sym typeface="Monotype Sorts" pitchFamily="2" charset="2"/>
            </a:endParaRPr>
          </a:p>
        </p:txBody>
      </p:sp>
      <p:sp>
        <p:nvSpPr>
          <p:cNvPr id="14" name="Content Placeholder 2">
            <a:extLst>
              <a:ext uri="{FF2B5EF4-FFF2-40B4-BE49-F238E27FC236}">
                <a16:creationId xmlns:a16="http://schemas.microsoft.com/office/drawing/2014/main" id="{AFB3AAF5-B5E8-4549-8B14-EC5B458CD0AD}"/>
              </a:ext>
            </a:extLst>
          </p:cNvPr>
          <p:cNvSpPr txBox="1">
            <a:spLocks/>
          </p:cNvSpPr>
          <p:nvPr/>
        </p:nvSpPr>
        <p:spPr>
          <a:xfrm>
            <a:off x="609599" y="3089335"/>
            <a:ext cx="6794559" cy="2168463"/>
          </a:xfrm>
          <a:prstGeom prst="rect">
            <a:avLst/>
          </a:prstGeom>
        </p:spPr>
        <p:txBody>
          <a:bodyPr vert="horz" lIns="91440" tIns="45720" rIns="91440" bIns="45720" rtlCol="0">
            <a:no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000" b="0" i="0" baseline="0">
                <a:latin typeface="Calibri" panose="020F0502020204030204" pitchFamily="34" charset="0"/>
                <a:cs typeface="Calibri" panose="020F0502020204030204" pitchFamily="34" charset="0"/>
              </a:defRPr>
            </a:lvl1pPr>
            <a:lvl2pPr marL="461963" marR="0" lvl="1"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solidFill>
                  <a:schemeClr val="accent5"/>
                </a:solidFill>
              </a:rPr>
              <a:t>Dynamic similarity </a:t>
            </a:r>
            <a:r>
              <a:rPr lang="en-US"/>
              <a:t>is the requirement that if the two objects are geometrically similar, then they also have </a:t>
            </a:r>
            <a:r>
              <a:rPr lang="en-US">
                <a:solidFill>
                  <a:schemeClr val="accent5"/>
                </a:solidFill>
              </a:rPr>
              <a:t>similar flow patterns </a:t>
            </a:r>
            <a:r>
              <a:rPr lang="en-US"/>
              <a:t>i.e. the velocities and velocity gradients, fluid forces, and streamlines all </a:t>
            </a:r>
            <a:r>
              <a:rPr lang="en-US">
                <a:solidFill>
                  <a:schemeClr val="accent5"/>
                </a:solidFill>
              </a:rPr>
              <a:t>scale with the geometry</a:t>
            </a:r>
            <a:r>
              <a:rPr lang="en-US"/>
              <a:t>.</a:t>
            </a:r>
          </a:p>
          <a:p>
            <a:r>
              <a:rPr lang="en-US"/>
              <a:t>For heat transfer problems, we will also require that the temperatures, temperature gradients, and heat fluxes scale with the geometry.</a:t>
            </a:r>
            <a:endParaRPr lang="en-US">
              <a:sym typeface="Monotype Sorts" pitchFamily="2" charset="2"/>
            </a:endParaRPr>
          </a:p>
        </p:txBody>
      </p:sp>
      <p:grpSp>
        <p:nvGrpSpPr>
          <p:cNvPr id="5" name="Group 4">
            <a:extLst>
              <a:ext uri="{FF2B5EF4-FFF2-40B4-BE49-F238E27FC236}">
                <a16:creationId xmlns:a16="http://schemas.microsoft.com/office/drawing/2014/main" id="{26F9F443-4D33-47AB-8515-7D469F2D9C05}"/>
              </a:ext>
            </a:extLst>
          </p:cNvPr>
          <p:cNvGrpSpPr/>
          <p:nvPr/>
        </p:nvGrpSpPr>
        <p:grpSpPr>
          <a:xfrm>
            <a:off x="7716408" y="1745586"/>
            <a:ext cx="3988014" cy="1730945"/>
            <a:chOff x="4611511" y="1125319"/>
            <a:chExt cx="3988014" cy="1730945"/>
          </a:xfrm>
        </p:grpSpPr>
        <p:sp>
          <p:nvSpPr>
            <p:cNvPr id="6" name="Oval 1">
              <a:extLst>
                <a:ext uri="{FF2B5EF4-FFF2-40B4-BE49-F238E27FC236}">
                  <a16:creationId xmlns:a16="http://schemas.microsoft.com/office/drawing/2014/main" id="{41E8A7BA-7CC7-4A93-B760-111164B6F315}"/>
                </a:ext>
              </a:extLst>
            </p:cNvPr>
            <p:cNvSpPr/>
            <p:nvPr/>
          </p:nvSpPr>
          <p:spPr>
            <a:xfrm>
              <a:off x="5957731" y="1611225"/>
              <a:ext cx="1408314" cy="701337"/>
            </a:xfrm>
            <a:custGeom>
              <a:avLst/>
              <a:gdLst>
                <a:gd name="connsiteX0" fmla="*/ 0 w 1249251"/>
                <a:gd name="connsiteY0" fmla="*/ 340429 h 680857"/>
                <a:gd name="connsiteX1" fmla="*/ 624626 w 1249251"/>
                <a:gd name="connsiteY1" fmla="*/ 0 h 680857"/>
                <a:gd name="connsiteX2" fmla="*/ 1249252 w 1249251"/>
                <a:gd name="connsiteY2" fmla="*/ 340429 h 680857"/>
                <a:gd name="connsiteX3" fmla="*/ 624626 w 1249251"/>
                <a:gd name="connsiteY3" fmla="*/ 680858 h 680857"/>
                <a:gd name="connsiteX4" fmla="*/ 0 w 1249251"/>
                <a:gd name="connsiteY4" fmla="*/ 340429 h 680857"/>
                <a:gd name="connsiteX0" fmla="*/ 0 w 1263907"/>
                <a:gd name="connsiteY0" fmla="*/ 356297 h 696726"/>
                <a:gd name="connsiteX1" fmla="*/ 624626 w 1263907"/>
                <a:gd name="connsiteY1" fmla="*/ 15868 h 696726"/>
                <a:gd name="connsiteX2" fmla="*/ 1030310 w 1263907"/>
                <a:gd name="connsiteY2" fmla="*/ 86702 h 696726"/>
                <a:gd name="connsiteX3" fmla="*/ 1249252 w 1263907"/>
                <a:gd name="connsiteY3" fmla="*/ 356297 h 696726"/>
                <a:gd name="connsiteX4" fmla="*/ 624626 w 1263907"/>
                <a:gd name="connsiteY4" fmla="*/ 696726 h 696726"/>
                <a:gd name="connsiteX5" fmla="*/ 0 w 1263907"/>
                <a:gd name="connsiteY5" fmla="*/ 356297 h 696726"/>
                <a:gd name="connsiteX0" fmla="*/ 0 w 1250180"/>
                <a:gd name="connsiteY0" fmla="*/ 356297 h 700712"/>
                <a:gd name="connsiteX1" fmla="*/ 624626 w 1250180"/>
                <a:gd name="connsiteY1" fmla="*/ 15868 h 700712"/>
                <a:gd name="connsiteX2" fmla="*/ 1030310 w 1250180"/>
                <a:gd name="connsiteY2" fmla="*/ 86702 h 700712"/>
                <a:gd name="connsiteX3" fmla="*/ 1249252 w 1250180"/>
                <a:gd name="connsiteY3" fmla="*/ 356297 h 700712"/>
                <a:gd name="connsiteX4" fmla="*/ 1088265 w 1250180"/>
                <a:gd name="connsiteY4" fmla="*/ 531022 h 700712"/>
                <a:gd name="connsiteX5" fmla="*/ 624626 w 1250180"/>
                <a:gd name="connsiteY5" fmla="*/ 696726 h 700712"/>
                <a:gd name="connsiteX6" fmla="*/ 0 w 1250180"/>
                <a:gd name="connsiteY6" fmla="*/ 356297 h 700712"/>
                <a:gd name="connsiteX0" fmla="*/ 0 w 1250180"/>
                <a:gd name="connsiteY0" fmla="*/ 356297 h 703079"/>
                <a:gd name="connsiteX1" fmla="*/ 624626 w 1250180"/>
                <a:gd name="connsiteY1" fmla="*/ 15868 h 703079"/>
                <a:gd name="connsiteX2" fmla="*/ 1030310 w 1250180"/>
                <a:gd name="connsiteY2" fmla="*/ 86702 h 703079"/>
                <a:gd name="connsiteX3" fmla="*/ 1249252 w 1250180"/>
                <a:gd name="connsiteY3" fmla="*/ 356297 h 703079"/>
                <a:gd name="connsiteX4" fmla="*/ 1088265 w 1250180"/>
                <a:gd name="connsiteY4" fmla="*/ 531022 h 703079"/>
                <a:gd name="connsiteX5" fmla="*/ 624626 w 1250180"/>
                <a:gd name="connsiteY5" fmla="*/ 696726 h 703079"/>
                <a:gd name="connsiteX6" fmla="*/ 0 w 1250180"/>
                <a:gd name="connsiteY6" fmla="*/ 356297 h 703079"/>
                <a:gd name="connsiteX0" fmla="*/ 0 w 1260736"/>
                <a:gd name="connsiteY0" fmla="*/ 356297 h 703079"/>
                <a:gd name="connsiteX1" fmla="*/ 624626 w 1260736"/>
                <a:gd name="connsiteY1" fmla="*/ 15868 h 703079"/>
                <a:gd name="connsiteX2" fmla="*/ 1030310 w 1260736"/>
                <a:gd name="connsiteY2" fmla="*/ 86702 h 703079"/>
                <a:gd name="connsiteX3" fmla="*/ 1249252 w 1260736"/>
                <a:gd name="connsiteY3" fmla="*/ 356297 h 703079"/>
                <a:gd name="connsiteX4" fmla="*/ 1088265 w 1260736"/>
                <a:gd name="connsiteY4" fmla="*/ 531022 h 703079"/>
                <a:gd name="connsiteX5" fmla="*/ 624626 w 1260736"/>
                <a:gd name="connsiteY5" fmla="*/ 696726 h 703079"/>
                <a:gd name="connsiteX6" fmla="*/ 0 w 1260736"/>
                <a:gd name="connsiteY6" fmla="*/ 356297 h 703079"/>
                <a:gd name="connsiteX0" fmla="*/ 0 w 1373422"/>
                <a:gd name="connsiteY0" fmla="*/ 356297 h 711870"/>
                <a:gd name="connsiteX1" fmla="*/ 624626 w 1373422"/>
                <a:gd name="connsiteY1" fmla="*/ 15868 h 711870"/>
                <a:gd name="connsiteX2" fmla="*/ 1030310 w 1373422"/>
                <a:gd name="connsiteY2" fmla="*/ 86702 h 711870"/>
                <a:gd name="connsiteX3" fmla="*/ 1249252 w 1373422"/>
                <a:gd name="connsiteY3" fmla="*/ 356297 h 711870"/>
                <a:gd name="connsiteX4" fmla="*/ 1281449 w 1373422"/>
                <a:gd name="connsiteY4" fmla="*/ 582537 h 711870"/>
                <a:gd name="connsiteX5" fmla="*/ 624626 w 1373422"/>
                <a:gd name="connsiteY5" fmla="*/ 696726 h 711870"/>
                <a:gd name="connsiteX6" fmla="*/ 0 w 1373422"/>
                <a:gd name="connsiteY6" fmla="*/ 356297 h 711870"/>
                <a:gd name="connsiteX0" fmla="*/ 0 w 1395155"/>
                <a:gd name="connsiteY0" fmla="*/ 356297 h 711870"/>
                <a:gd name="connsiteX1" fmla="*/ 624626 w 1395155"/>
                <a:gd name="connsiteY1" fmla="*/ 15868 h 711870"/>
                <a:gd name="connsiteX2" fmla="*/ 1030310 w 1395155"/>
                <a:gd name="connsiteY2" fmla="*/ 86702 h 711870"/>
                <a:gd name="connsiteX3" fmla="*/ 1326525 w 1395155"/>
                <a:gd name="connsiteY3" fmla="*/ 124477 h 711870"/>
                <a:gd name="connsiteX4" fmla="*/ 1281449 w 1395155"/>
                <a:gd name="connsiteY4" fmla="*/ 582537 h 711870"/>
                <a:gd name="connsiteX5" fmla="*/ 624626 w 1395155"/>
                <a:gd name="connsiteY5" fmla="*/ 696726 h 711870"/>
                <a:gd name="connsiteX6" fmla="*/ 0 w 1395155"/>
                <a:gd name="connsiteY6" fmla="*/ 356297 h 711870"/>
                <a:gd name="connsiteX0" fmla="*/ 0 w 1395155"/>
                <a:gd name="connsiteY0" fmla="*/ 403755 h 759328"/>
                <a:gd name="connsiteX1" fmla="*/ 624626 w 1395155"/>
                <a:gd name="connsiteY1" fmla="*/ 63326 h 759328"/>
                <a:gd name="connsiteX2" fmla="*/ 1030310 w 1395155"/>
                <a:gd name="connsiteY2" fmla="*/ 31129 h 759328"/>
                <a:gd name="connsiteX3" fmla="*/ 1326525 w 1395155"/>
                <a:gd name="connsiteY3" fmla="*/ 171935 h 759328"/>
                <a:gd name="connsiteX4" fmla="*/ 1281449 w 1395155"/>
                <a:gd name="connsiteY4" fmla="*/ 629995 h 759328"/>
                <a:gd name="connsiteX5" fmla="*/ 624626 w 1395155"/>
                <a:gd name="connsiteY5" fmla="*/ 744184 h 759328"/>
                <a:gd name="connsiteX6" fmla="*/ 0 w 1395155"/>
                <a:gd name="connsiteY6" fmla="*/ 403755 h 759328"/>
                <a:gd name="connsiteX0" fmla="*/ 0 w 2022114"/>
                <a:gd name="connsiteY0" fmla="*/ 403755 h 759328"/>
                <a:gd name="connsiteX1" fmla="*/ 624626 w 2022114"/>
                <a:gd name="connsiteY1" fmla="*/ 63326 h 759328"/>
                <a:gd name="connsiteX2" fmla="*/ 1030310 w 2022114"/>
                <a:gd name="connsiteY2" fmla="*/ 31129 h 759328"/>
                <a:gd name="connsiteX3" fmla="*/ 2021984 w 2022114"/>
                <a:gd name="connsiteY3" fmla="*/ 423073 h 759328"/>
                <a:gd name="connsiteX4" fmla="*/ 1281449 w 2022114"/>
                <a:gd name="connsiteY4" fmla="*/ 629995 h 759328"/>
                <a:gd name="connsiteX5" fmla="*/ 624626 w 2022114"/>
                <a:gd name="connsiteY5" fmla="*/ 744184 h 759328"/>
                <a:gd name="connsiteX6" fmla="*/ 0 w 2022114"/>
                <a:gd name="connsiteY6" fmla="*/ 403755 h 759328"/>
                <a:gd name="connsiteX0" fmla="*/ 0 w 2030272"/>
                <a:gd name="connsiteY0" fmla="*/ 403755 h 780108"/>
                <a:gd name="connsiteX1" fmla="*/ 624626 w 2030272"/>
                <a:gd name="connsiteY1" fmla="*/ 63326 h 780108"/>
                <a:gd name="connsiteX2" fmla="*/ 1030310 w 2030272"/>
                <a:gd name="connsiteY2" fmla="*/ 31129 h 780108"/>
                <a:gd name="connsiteX3" fmla="*/ 2021984 w 2030272"/>
                <a:gd name="connsiteY3" fmla="*/ 423073 h 780108"/>
                <a:gd name="connsiteX4" fmla="*/ 1848120 w 2030272"/>
                <a:gd name="connsiteY4" fmla="*/ 687950 h 780108"/>
                <a:gd name="connsiteX5" fmla="*/ 624626 w 2030272"/>
                <a:gd name="connsiteY5" fmla="*/ 744184 h 780108"/>
                <a:gd name="connsiteX6" fmla="*/ 0 w 2030272"/>
                <a:gd name="connsiteY6" fmla="*/ 403755 h 780108"/>
                <a:gd name="connsiteX0" fmla="*/ 0 w 2030272"/>
                <a:gd name="connsiteY0" fmla="*/ 353667 h 730020"/>
                <a:gd name="connsiteX1" fmla="*/ 624626 w 2030272"/>
                <a:gd name="connsiteY1" fmla="*/ 13238 h 730020"/>
                <a:gd name="connsiteX2" fmla="*/ 1204175 w 2030272"/>
                <a:gd name="connsiteY2" fmla="*/ 96951 h 730020"/>
                <a:gd name="connsiteX3" fmla="*/ 2021984 w 2030272"/>
                <a:gd name="connsiteY3" fmla="*/ 372985 h 730020"/>
                <a:gd name="connsiteX4" fmla="*/ 1848120 w 2030272"/>
                <a:gd name="connsiteY4" fmla="*/ 637862 h 730020"/>
                <a:gd name="connsiteX5" fmla="*/ 624626 w 2030272"/>
                <a:gd name="connsiteY5" fmla="*/ 694096 h 730020"/>
                <a:gd name="connsiteX6" fmla="*/ 0 w 2030272"/>
                <a:gd name="connsiteY6" fmla="*/ 353667 h 730020"/>
                <a:gd name="connsiteX0" fmla="*/ 0 w 2030272"/>
                <a:gd name="connsiteY0" fmla="*/ 297259 h 673612"/>
                <a:gd name="connsiteX1" fmla="*/ 624626 w 2030272"/>
                <a:gd name="connsiteY1" fmla="*/ 34104 h 673612"/>
                <a:gd name="connsiteX2" fmla="*/ 1204175 w 2030272"/>
                <a:gd name="connsiteY2" fmla="*/ 40543 h 673612"/>
                <a:gd name="connsiteX3" fmla="*/ 2021984 w 2030272"/>
                <a:gd name="connsiteY3" fmla="*/ 316577 h 673612"/>
                <a:gd name="connsiteX4" fmla="*/ 1848120 w 2030272"/>
                <a:gd name="connsiteY4" fmla="*/ 581454 h 673612"/>
                <a:gd name="connsiteX5" fmla="*/ 624626 w 2030272"/>
                <a:gd name="connsiteY5" fmla="*/ 637688 h 673612"/>
                <a:gd name="connsiteX6" fmla="*/ 0 w 2030272"/>
                <a:gd name="connsiteY6" fmla="*/ 297259 h 673612"/>
                <a:gd name="connsiteX0" fmla="*/ 0 w 2030272"/>
                <a:gd name="connsiteY0" fmla="*/ 268832 h 645185"/>
                <a:gd name="connsiteX1" fmla="*/ 624626 w 2030272"/>
                <a:gd name="connsiteY1" fmla="*/ 5677 h 645185"/>
                <a:gd name="connsiteX2" fmla="*/ 1300767 w 2030272"/>
                <a:gd name="connsiteY2" fmla="*/ 108708 h 645185"/>
                <a:gd name="connsiteX3" fmla="*/ 2021984 w 2030272"/>
                <a:gd name="connsiteY3" fmla="*/ 288150 h 645185"/>
                <a:gd name="connsiteX4" fmla="*/ 1848120 w 2030272"/>
                <a:gd name="connsiteY4" fmla="*/ 553027 h 645185"/>
                <a:gd name="connsiteX5" fmla="*/ 624626 w 2030272"/>
                <a:gd name="connsiteY5" fmla="*/ 609261 h 645185"/>
                <a:gd name="connsiteX6" fmla="*/ 0 w 2030272"/>
                <a:gd name="connsiteY6" fmla="*/ 268832 h 645185"/>
                <a:gd name="connsiteX0" fmla="*/ 0 w 1999609"/>
                <a:gd name="connsiteY0" fmla="*/ 268832 h 645185"/>
                <a:gd name="connsiteX1" fmla="*/ 624626 w 1999609"/>
                <a:gd name="connsiteY1" fmla="*/ 5677 h 645185"/>
                <a:gd name="connsiteX2" fmla="*/ 1300767 w 1999609"/>
                <a:gd name="connsiteY2" fmla="*/ 108708 h 645185"/>
                <a:gd name="connsiteX3" fmla="*/ 1976908 w 1999609"/>
                <a:gd name="connsiteY3" fmla="*/ 268832 h 645185"/>
                <a:gd name="connsiteX4" fmla="*/ 1848120 w 1999609"/>
                <a:gd name="connsiteY4" fmla="*/ 553027 h 645185"/>
                <a:gd name="connsiteX5" fmla="*/ 624626 w 1999609"/>
                <a:gd name="connsiteY5" fmla="*/ 609261 h 645185"/>
                <a:gd name="connsiteX6" fmla="*/ 0 w 1999609"/>
                <a:gd name="connsiteY6" fmla="*/ 268832 h 645185"/>
                <a:gd name="connsiteX0" fmla="*/ 0 w 1977175"/>
                <a:gd name="connsiteY0" fmla="*/ 268832 h 683610"/>
                <a:gd name="connsiteX1" fmla="*/ 624626 w 1977175"/>
                <a:gd name="connsiteY1" fmla="*/ 5677 h 683610"/>
                <a:gd name="connsiteX2" fmla="*/ 1300767 w 1977175"/>
                <a:gd name="connsiteY2" fmla="*/ 108708 h 683610"/>
                <a:gd name="connsiteX3" fmla="*/ 1976908 w 1977175"/>
                <a:gd name="connsiteY3" fmla="*/ 268832 h 683610"/>
                <a:gd name="connsiteX4" fmla="*/ 1513269 w 1977175"/>
                <a:gd name="connsiteY4" fmla="*/ 617421 h 683610"/>
                <a:gd name="connsiteX5" fmla="*/ 624626 w 1977175"/>
                <a:gd name="connsiteY5" fmla="*/ 609261 h 683610"/>
                <a:gd name="connsiteX6" fmla="*/ 0 w 1977175"/>
                <a:gd name="connsiteY6" fmla="*/ 268832 h 683610"/>
                <a:gd name="connsiteX0" fmla="*/ 0 w 1764673"/>
                <a:gd name="connsiteY0" fmla="*/ 268832 h 683610"/>
                <a:gd name="connsiteX1" fmla="*/ 412124 w 1764673"/>
                <a:gd name="connsiteY1" fmla="*/ 5677 h 683610"/>
                <a:gd name="connsiteX2" fmla="*/ 1088265 w 1764673"/>
                <a:gd name="connsiteY2" fmla="*/ 108708 h 683610"/>
                <a:gd name="connsiteX3" fmla="*/ 1764406 w 1764673"/>
                <a:gd name="connsiteY3" fmla="*/ 268832 h 683610"/>
                <a:gd name="connsiteX4" fmla="*/ 1300767 w 1764673"/>
                <a:gd name="connsiteY4" fmla="*/ 617421 h 683610"/>
                <a:gd name="connsiteX5" fmla="*/ 412124 w 1764673"/>
                <a:gd name="connsiteY5" fmla="*/ 609261 h 683610"/>
                <a:gd name="connsiteX6" fmla="*/ 0 w 1764673"/>
                <a:gd name="connsiteY6" fmla="*/ 268832 h 683610"/>
                <a:gd name="connsiteX0" fmla="*/ 0 w 1764673"/>
                <a:gd name="connsiteY0" fmla="*/ 269590 h 684368"/>
                <a:gd name="connsiteX1" fmla="*/ 412124 w 1764673"/>
                <a:gd name="connsiteY1" fmla="*/ 6435 h 684368"/>
                <a:gd name="connsiteX2" fmla="*/ 1455313 w 1764673"/>
                <a:gd name="connsiteY2" fmla="*/ 103027 h 684368"/>
                <a:gd name="connsiteX3" fmla="*/ 1764406 w 1764673"/>
                <a:gd name="connsiteY3" fmla="*/ 269590 h 684368"/>
                <a:gd name="connsiteX4" fmla="*/ 1300767 w 1764673"/>
                <a:gd name="connsiteY4" fmla="*/ 618179 h 684368"/>
                <a:gd name="connsiteX5" fmla="*/ 412124 w 1764673"/>
                <a:gd name="connsiteY5" fmla="*/ 610019 h 684368"/>
                <a:gd name="connsiteX6" fmla="*/ 0 w 1764673"/>
                <a:gd name="connsiteY6" fmla="*/ 269590 h 684368"/>
                <a:gd name="connsiteX0" fmla="*/ 0 w 1520135"/>
                <a:gd name="connsiteY0" fmla="*/ 274120 h 673265"/>
                <a:gd name="connsiteX1" fmla="*/ 412124 w 1520135"/>
                <a:gd name="connsiteY1" fmla="*/ 10965 h 673265"/>
                <a:gd name="connsiteX2" fmla="*/ 1455313 w 1520135"/>
                <a:gd name="connsiteY2" fmla="*/ 107557 h 673265"/>
                <a:gd name="connsiteX3" fmla="*/ 1300767 w 1520135"/>
                <a:gd name="connsiteY3" fmla="*/ 622709 h 673265"/>
                <a:gd name="connsiteX4" fmla="*/ 412124 w 1520135"/>
                <a:gd name="connsiteY4" fmla="*/ 614549 h 673265"/>
                <a:gd name="connsiteX5" fmla="*/ 0 w 1520135"/>
                <a:gd name="connsiteY5" fmla="*/ 274120 h 673265"/>
                <a:gd name="connsiteX0" fmla="*/ 0 w 1431213"/>
                <a:gd name="connsiteY0" fmla="*/ 281777 h 680922"/>
                <a:gd name="connsiteX1" fmla="*/ 412124 w 1431213"/>
                <a:gd name="connsiteY1" fmla="*/ 18622 h 680922"/>
                <a:gd name="connsiteX2" fmla="*/ 1320084 w 1431213"/>
                <a:gd name="connsiteY2" fmla="*/ 89456 h 680922"/>
                <a:gd name="connsiteX3" fmla="*/ 1300767 w 1431213"/>
                <a:gd name="connsiteY3" fmla="*/ 630366 h 680922"/>
                <a:gd name="connsiteX4" fmla="*/ 412124 w 1431213"/>
                <a:gd name="connsiteY4" fmla="*/ 622206 h 680922"/>
                <a:gd name="connsiteX5" fmla="*/ 0 w 1431213"/>
                <a:gd name="connsiteY5" fmla="*/ 281777 h 680922"/>
                <a:gd name="connsiteX0" fmla="*/ 387 w 1431600"/>
                <a:gd name="connsiteY0" fmla="*/ 266941 h 666086"/>
                <a:gd name="connsiteX1" fmla="*/ 358723 w 1431600"/>
                <a:gd name="connsiteY1" fmla="*/ 26838 h 666086"/>
                <a:gd name="connsiteX2" fmla="*/ 1320471 w 1431600"/>
                <a:gd name="connsiteY2" fmla="*/ 74620 h 666086"/>
                <a:gd name="connsiteX3" fmla="*/ 1301154 w 1431600"/>
                <a:gd name="connsiteY3" fmla="*/ 615530 h 666086"/>
                <a:gd name="connsiteX4" fmla="*/ 412511 w 1431600"/>
                <a:gd name="connsiteY4" fmla="*/ 607370 h 666086"/>
                <a:gd name="connsiteX5" fmla="*/ 387 w 1431600"/>
                <a:gd name="connsiteY5" fmla="*/ 266941 h 666086"/>
                <a:gd name="connsiteX0" fmla="*/ 133 w 1431346"/>
                <a:gd name="connsiteY0" fmla="*/ 266941 h 694566"/>
                <a:gd name="connsiteX1" fmla="*/ 358469 w 1431346"/>
                <a:gd name="connsiteY1" fmla="*/ 26838 h 694566"/>
                <a:gd name="connsiteX2" fmla="*/ 1320217 w 1431346"/>
                <a:gd name="connsiteY2" fmla="*/ 74620 h 694566"/>
                <a:gd name="connsiteX3" fmla="*/ 1300900 w 1431346"/>
                <a:gd name="connsiteY3" fmla="*/ 615530 h 694566"/>
                <a:gd name="connsiteX4" fmla="*/ 389205 w 1431346"/>
                <a:gd name="connsiteY4" fmla="*/ 661159 h 694566"/>
                <a:gd name="connsiteX5" fmla="*/ 133 w 1431346"/>
                <a:gd name="connsiteY5" fmla="*/ 266941 h 694566"/>
                <a:gd name="connsiteX0" fmla="*/ 133 w 1431346"/>
                <a:gd name="connsiteY0" fmla="*/ 266941 h 701335"/>
                <a:gd name="connsiteX1" fmla="*/ 358469 w 1431346"/>
                <a:gd name="connsiteY1" fmla="*/ 26838 h 701335"/>
                <a:gd name="connsiteX2" fmla="*/ 1320217 w 1431346"/>
                <a:gd name="connsiteY2" fmla="*/ 74620 h 701335"/>
                <a:gd name="connsiteX3" fmla="*/ 1300900 w 1431346"/>
                <a:gd name="connsiteY3" fmla="*/ 630899 h 701335"/>
                <a:gd name="connsiteX4" fmla="*/ 389205 w 1431346"/>
                <a:gd name="connsiteY4" fmla="*/ 661159 h 701335"/>
                <a:gd name="connsiteX5" fmla="*/ 133 w 1431346"/>
                <a:gd name="connsiteY5" fmla="*/ 266941 h 701335"/>
                <a:gd name="connsiteX0" fmla="*/ 153 w 1408314"/>
                <a:gd name="connsiteY0" fmla="*/ 332639 h 701337"/>
                <a:gd name="connsiteX1" fmla="*/ 335437 w 1408314"/>
                <a:gd name="connsiteY1" fmla="*/ 31064 h 701337"/>
                <a:gd name="connsiteX2" fmla="*/ 1297185 w 1408314"/>
                <a:gd name="connsiteY2" fmla="*/ 78846 h 701337"/>
                <a:gd name="connsiteX3" fmla="*/ 1277868 w 1408314"/>
                <a:gd name="connsiteY3" fmla="*/ 635125 h 701337"/>
                <a:gd name="connsiteX4" fmla="*/ 366173 w 1408314"/>
                <a:gd name="connsiteY4" fmla="*/ 665385 h 701337"/>
                <a:gd name="connsiteX5" fmla="*/ 153 w 1408314"/>
                <a:gd name="connsiteY5" fmla="*/ 332639 h 70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314" h="701337">
                  <a:moveTo>
                    <a:pt x="153" y="332639"/>
                  </a:moveTo>
                  <a:cubicBezTo>
                    <a:pt x="-4970" y="226919"/>
                    <a:pt x="119265" y="73363"/>
                    <a:pt x="335437" y="31064"/>
                  </a:cubicBezTo>
                  <a:cubicBezTo>
                    <a:pt x="551609" y="-11235"/>
                    <a:pt x="1149078" y="-23111"/>
                    <a:pt x="1297185" y="78846"/>
                  </a:cubicBezTo>
                  <a:cubicBezTo>
                    <a:pt x="1445292" y="180803"/>
                    <a:pt x="1451733" y="550626"/>
                    <a:pt x="1277868" y="635125"/>
                  </a:cubicBezTo>
                  <a:cubicBezTo>
                    <a:pt x="1104003" y="719624"/>
                    <a:pt x="579125" y="715799"/>
                    <a:pt x="366173" y="665385"/>
                  </a:cubicBezTo>
                  <a:cubicBezTo>
                    <a:pt x="153221" y="614971"/>
                    <a:pt x="5276" y="438359"/>
                    <a:pt x="153" y="332639"/>
                  </a:cubicBezTo>
                  <a:close/>
                </a:path>
              </a:pathLst>
            </a:custGeom>
            <a:gradFill flip="none" rotWithShape="1">
              <a:gsLst>
                <a:gs pos="0">
                  <a:schemeClr val="accent2">
                    <a:lumMod val="20000"/>
                    <a:lumOff val="80000"/>
                  </a:schemeClr>
                </a:gs>
                <a:gs pos="39000">
                  <a:schemeClr val="accent2">
                    <a:lumMod val="40000"/>
                    <a:lumOff val="60000"/>
                  </a:schemeClr>
                </a:gs>
                <a:gs pos="83000">
                  <a:schemeClr val="accent2">
                    <a:lumMod val="60000"/>
                    <a:lumOff val="40000"/>
                  </a:schemeClr>
                </a:gs>
                <a:gs pos="100000">
                  <a:schemeClr val="accent2">
                    <a:lumMod val="60000"/>
                    <a:lumOff val="40000"/>
                  </a:schemeClr>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037C2920-3EAD-4B9A-B1C7-BC4A993E3CCD}"/>
                </a:ext>
              </a:extLst>
            </p:cNvPr>
            <p:cNvSpPr/>
            <p:nvPr/>
          </p:nvSpPr>
          <p:spPr>
            <a:xfrm>
              <a:off x="4619195" y="1125319"/>
              <a:ext cx="3964962" cy="264441"/>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1663 h 279346"/>
                <a:gd name="connsiteX1" fmla="*/ 499463 w 3972646"/>
                <a:gd name="connsiteY1" fmla="*/ 271663 h 279346"/>
                <a:gd name="connsiteX2" fmla="*/ 1121869 w 3972646"/>
                <a:gd name="connsiteY2" fmla="*/ 210192 h 279346"/>
                <a:gd name="connsiteX3" fmla="*/ 1552175 w 3972646"/>
                <a:gd name="connsiteY3" fmla="*/ 71878 h 279346"/>
                <a:gd name="connsiteX4" fmla="*/ 1965554 w 3972646"/>
                <a:gd name="connsiteY4" fmla="*/ 5140 h 279346"/>
                <a:gd name="connsiteX5" fmla="*/ 2366684 w 3972646"/>
                <a:gd name="connsiteY5" fmla="*/ 18091 h 279346"/>
                <a:gd name="connsiteX6" fmla="*/ 2796988 w 3972646"/>
                <a:gd name="connsiteY6" fmla="*/ 125666 h 279346"/>
                <a:gd name="connsiteX7" fmla="*/ 3135086 w 3972646"/>
                <a:gd name="connsiteY7" fmla="*/ 240928 h 279346"/>
                <a:gd name="connsiteX8" fmla="*/ 3519288 w 3972646"/>
                <a:gd name="connsiteY8" fmla="*/ 263980 h 279346"/>
                <a:gd name="connsiteX9" fmla="*/ 3972646 w 3972646"/>
                <a:gd name="connsiteY9" fmla="*/ 271664 h 279346"/>
                <a:gd name="connsiteX0" fmla="*/ 0 w 3972646"/>
                <a:gd name="connsiteY0" fmla="*/ 268406 h 276089"/>
                <a:gd name="connsiteX1" fmla="*/ 499463 w 3972646"/>
                <a:gd name="connsiteY1" fmla="*/ 268406 h 276089"/>
                <a:gd name="connsiteX2" fmla="*/ 1121869 w 3972646"/>
                <a:gd name="connsiteY2" fmla="*/ 206935 h 276089"/>
                <a:gd name="connsiteX3" fmla="*/ 1552175 w 3972646"/>
                <a:gd name="connsiteY3" fmla="*/ 68621 h 276089"/>
                <a:gd name="connsiteX4" fmla="*/ 1965554 w 3972646"/>
                <a:gd name="connsiteY4" fmla="*/ 1883 h 276089"/>
                <a:gd name="connsiteX5" fmla="*/ 2382052 w 3972646"/>
                <a:gd name="connsiteY5" fmla="*/ 37886 h 276089"/>
                <a:gd name="connsiteX6" fmla="*/ 2796988 w 3972646"/>
                <a:gd name="connsiteY6" fmla="*/ 122409 h 276089"/>
                <a:gd name="connsiteX7" fmla="*/ 3135086 w 3972646"/>
                <a:gd name="connsiteY7" fmla="*/ 237671 h 276089"/>
                <a:gd name="connsiteX8" fmla="*/ 3519288 w 3972646"/>
                <a:gd name="connsiteY8" fmla="*/ 260723 h 276089"/>
                <a:gd name="connsiteX9" fmla="*/ 3972646 w 3972646"/>
                <a:gd name="connsiteY9" fmla="*/ 268407 h 276089"/>
                <a:gd name="connsiteX0" fmla="*/ 0 w 3972646"/>
                <a:gd name="connsiteY0" fmla="*/ 242209 h 249892"/>
                <a:gd name="connsiteX1" fmla="*/ 499463 w 3972646"/>
                <a:gd name="connsiteY1" fmla="*/ 242209 h 249892"/>
                <a:gd name="connsiteX2" fmla="*/ 1121869 w 3972646"/>
                <a:gd name="connsiteY2" fmla="*/ 180738 h 249892"/>
                <a:gd name="connsiteX3" fmla="*/ 1552175 w 3972646"/>
                <a:gd name="connsiteY3" fmla="*/ 4242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42209 h 249892"/>
                <a:gd name="connsiteX1" fmla="*/ 499463 w 3972646"/>
                <a:gd name="connsiteY1" fmla="*/ 242209 h 249892"/>
                <a:gd name="connsiteX2" fmla="*/ 1121869 w 3972646"/>
                <a:gd name="connsiteY2" fmla="*/ 180738 h 249892"/>
                <a:gd name="connsiteX3" fmla="*/ 1513755 w 3972646"/>
                <a:gd name="connsiteY3" fmla="*/ 8084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35511 h 243194"/>
                <a:gd name="connsiteX1" fmla="*/ 499463 w 3972646"/>
                <a:gd name="connsiteY1" fmla="*/ 235511 h 243194"/>
                <a:gd name="connsiteX2" fmla="*/ 1121869 w 3972646"/>
                <a:gd name="connsiteY2" fmla="*/ 174040 h 243194"/>
                <a:gd name="connsiteX3" fmla="*/ 1513755 w 3972646"/>
                <a:gd name="connsiteY3" fmla="*/ 74146 h 243194"/>
                <a:gd name="connsiteX4" fmla="*/ 1973238 w 3972646"/>
                <a:gd name="connsiteY4" fmla="*/ 15092 h 243194"/>
                <a:gd name="connsiteX5" fmla="*/ 2382052 w 3972646"/>
                <a:gd name="connsiteY5" fmla="*/ 4991 h 243194"/>
                <a:gd name="connsiteX6" fmla="*/ 2796988 w 3972646"/>
                <a:gd name="connsiteY6" fmla="*/ 89514 h 243194"/>
                <a:gd name="connsiteX7" fmla="*/ 3135086 w 3972646"/>
                <a:gd name="connsiteY7" fmla="*/ 204776 h 243194"/>
                <a:gd name="connsiteX8" fmla="*/ 3519288 w 3972646"/>
                <a:gd name="connsiteY8" fmla="*/ 227828 h 243194"/>
                <a:gd name="connsiteX9" fmla="*/ 3972646 w 3972646"/>
                <a:gd name="connsiteY9" fmla="*/ 235512 h 243194"/>
                <a:gd name="connsiteX0" fmla="*/ 0 w 3972646"/>
                <a:gd name="connsiteY0" fmla="*/ 226020 h 233703"/>
                <a:gd name="connsiteX1" fmla="*/ 499463 w 3972646"/>
                <a:gd name="connsiteY1" fmla="*/ 226020 h 233703"/>
                <a:gd name="connsiteX2" fmla="*/ 1121869 w 3972646"/>
                <a:gd name="connsiteY2" fmla="*/ 164549 h 233703"/>
                <a:gd name="connsiteX3" fmla="*/ 1513755 w 3972646"/>
                <a:gd name="connsiteY3" fmla="*/ 64655 h 233703"/>
                <a:gd name="connsiteX4" fmla="*/ 1973238 w 3972646"/>
                <a:gd name="connsiteY4" fmla="*/ 5601 h 233703"/>
                <a:gd name="connsiteX5" fmla="*/ 2389736 w 3972646"/>
                <a:gd name="connsiteY5" fmla="*/ 10868 h 233703"/>
                <a:gd name="connsiteX6" fmla="*/ 2796988 w 3972646"/>
                <a:gd name="connsiteY6" fmla="*/ 80023 h 233703"/>
                <a:gd name="connsiteX7" fmla="*/ 3135086 w 3972646"/>
                <a:gd name="connsiteY7" fmla="*/ 195285 h 233703"/>
                <a:gd name="connsiteX8" fmla="*/ 3519288 w 3972646"/>
                <a:gd name="connsiteY8" fmla="*/ 218337 h 233703"/>
                <a:gd name="connsiteX9" fmla="*/ 3972646 w 3972646"/>
                <a:gd name="connsiteY9" fmla="*/ 226021 h 233703"/>
                <a:gd name="connsiteX0" fmla="*/ 0 w 3972646"/>
                <a:gd name="connsiteY0" fmla="*/ 226020 h 241389"/>
                <a:gd name="connsiteX1" fmla="*/ 499463 w 3972646"/>
                <a:gd name="connsiteY1" fmla="*/ 226020 h 241389"/>
                <a:gd name="connsiteX2" fmla="*/ 1121869 w 3972646"/>
                <a:gd name="connsiteY2" fmla="*/ 164549 h 241389"/>
                <a:gd name="connsiteX3" fmla="*/ 1513755 w 3972646"/>
                <a:gd name="connsiteY3" fmla="*/ 64655 h 241389"/>
                <a:gd name="connsiteX4" fmla="*/ 1973238 w 3972646"/>
                <a:gd name="connsiteY4" fmla="*/ 5601 h 241389"/>
                <a:gd name="connsiteX5" fmla="*/ 2389736 w 3972646"/>
                <a:gd name="connsiteY5" fmla="*/ 10868 h 241389"/>
                <a:gd name="connsiteX6" fmla="*/ 2796988 w 3972646"/>
                <a:gd name="connsiteY6" fmla="*/ 80023 h 241389"/>
                <a:gd name="connsiteX7" fmla="*/ 3135086 w 3972646"/>
                <a:gd name="connsiteY7" fmla="*/ 195285 h 241389"/>
                <a:gd name="connsiteX8" fmla="*/ 3519288 w 3972646"/>
                <a:gd name="connsiteY8" fmla="*/ 241389 h 241389"/>
                <a:gd name="connsiteX9" fmla="*/ 3972646 w 3972646"/>
                <a:gd name="connsiteY9" fmla="*/ 226021 h 241389"/>
                <a:gd name="connsiteX0" fmla="*/ 0 w 3972646"/>
                <a:gd name="connsiteY0" fmla="*/ 226020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64962" h="264441">
                  <a:moveTo>
                    <a:pt x="0" y="249072"/>
                  </a:moveTo>
                  <a:cubicBezTo>
                    <a:pt x="322729" y="246511"/>
                    <a:pt x="452079" y="247791"/>
                    <a:pt x="637776" y="233704"/>
                  </a:cubicBezTo>
                  <a:cubicBezTo>
                    <a:pt x="823474" y="219617"/>
                    <a:pt x="969469" y="192724"/>
                    <a:pt x="1114185" y="164549"/>
                  </a:cubicBezTo>
                  <a:cubicBezTo>
                    <a:pt x="1258901" y="136374"/>
                    <a:pt x="1364176" y="91146"/>
                    <a:pt x="1506071" y="64655"/>
                  </a:cubicBezTo>
                  <a:cubicBezTo>
                    <a:pt x="1647966" y="38164"/>
                    <a:pt x="1850294" y="14565"/>
                    <a:pt x="1965554" y="5601"/>
                  </a:cubicBezTo>
                  <a:cubicBezTo>
                    <a:pt x="2080814" y="-3363"/>
                    <a:pt x="2244760" y="-1536"/>
                    <a:pt x="2382052" y="10868"/>
                  </a:cubicBezTo>
                  <a:cubicBezTo>
                    <a:pt x="2519344" y="23272"/>
                    <a:pt x="2665079" y="49287"/>
                    <a:pt x="2789304" y="80023"/>
                  </a:cubicBezTo>
                  <a:cubicBezTo>
                    <a:pt x="2913529" y="110759"/>
                    <a:pt x="3007019" y="168391"/>
                    <a:pt x="3127402" y="195285"/>
                  </a:cubicBezTo>
                  <a:cubicBezTo>
                    <a:pt x="3247785" y="222179"/>
                    <a:pt x="3372011" y="229863"/>
                    <a:pt x="3511604" y="241389"/>
                  </a:cubicBezTo>
                  <a:cubicBezTo>
                    <a:pt x="3651197" y="252915"/>
                    <a:pt x="3813843" y="256757"/>
                    <a:pt x="3964962" y="26444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C2C9A340-1FA4-43C8-B2E2-0FCE2B1D41F1}"/>
                </a:ext>
              </a:extLst>
            </p:cNvPr>
            <p:cNvSpPr/>
            <p:nvPr/>
          </p:nvSpPr>
          <p:spPr>
            <a:xfrm>
              <a:off x="4611511" y="1385351"/>
              <a:ext cx="3988014" cy="270232"/>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62509 h 268041"/>
                <a:gd name="connsiteX1" fmla="*/ 499463 w 3972646"/>
                <a:gd name="connsiteY1" fmla="*/ 262509 h 268041"/>
                <a:gd name="connsiteX2" fmla="*/ 1137237 w 3972646"/>
                <a:gd name="connsiteY2" fmla="*/ 239458 h 268041"/>
                <a:gd name="connsiteX3" fmla="*/ 1552175 w 3972646"/>
                <a:gd name="connsiteY3" fmla="*/ 62724 h 268041"/>
                <a:gd name="connsiteX4" fmla="*/ 1980922 w 3972646"/>
                <a:gd name="connsiteY4" fmla="*/ 19038 h 268041"/>
                <a:gd name="connsiteX5" fmla="*/ 2366684 w 3972646"/>
                <a:gd name="connsiteY5" fmla="*/ 8937 h 268041"/>
                <a:gd name="connsiteX6" fmla="*/ 2796988 w 3972646"/>
                <a:gd name="connsiteY6" fmla="*/ 147248 h 268041"/>
                <a:gd name="connsiteX7" fmla="*/ 3135086 w 3972646"/>
                <a:gd name="connsiteY7" fmla="*/ 231774 h 268041"/>
                <a:gd name="connsiteX8" fmla="*/ 3519288 w 3972646"/>
                <a:gd name="connsiteY8" fmla="*/ 254826 h 268041"/>
                <a:gd name="connsiteX9" fmla="*/ 3972646 w 3972646"/>
                <a:gd name="connsiteY9" fmla="*/ 262510 h 268041"/>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3135086 w 3972646"/>
                <a:gd name="connsiteY7" fmla="*/ 218215 h 254482"/>
                <a:gd name="connsiteX8" fmla="*/ 3519288 w 3972646"/>
                <a:gd name="connsiteY8" fmla="*/ 241267 h 254482"/>
                <a:gd name="connsiteX9" fmla="*/ 3972646 w 3972646"/>
                <a:gd name="connsiteY9"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596113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49902 w 3972646"/>
                <a:gd name="connsiteY7" fmla="*/ 53716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72954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2672954 w 3972646"/>
                <a:gd name="connsiteY7" fmla="*/ 71915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3011051 w 3972646"/>
                <a:gd name="connsiteY7" fmla="*/ 210228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3011051 w 3972646"/>
                <a:gd name="connsiteY7" fmla="*/ 205245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65822 w 3972646"/>
                <a:gd name="connsiteY8" fmla="*/ 246799 h 252330"/>
                <a:gd name="connsiteX9" fmla="*/ 3519288 w 3972646"/>
                <a:gd name="connsiteY9" fmla="*/ 239115 h 252330"/>
                <a:gd name="connsiteX10" fmla="*/ 3972646 w 3972646"/>
                <a:gd name="connsiteY10" fmla="*/ 246799 h 252330"/>
                <a:gd name="connsiteX0" fmla="*/ 0 w 3972646"/>
                <a:gd name="connsiteY0" fmla="*/ 246798 h 262167"/>
                <a:gd name="connsiteX1" fmla="*/ 499463 w 3972646"/>
                <a:gd name="connsiteY1" fmla="*/ 246798 h 262167"/>
                <a:gd name="connsiteX2" fmla="*/ 1137237 w 3972646"/>
                <a:gd name="connsiteY2" fmla="*/ 223747 h 262167"/>
                <a:gd name="connsiteX3" fmla="*/ 1552175 w 3972646"/>
                <a:gd name="connsiteY3" fmla="*/ 47013 h 262167"/>
                <a:gd name="connsiteX4" fmla="*/ 1980922 w 3972646"/>
                <a:gd name="connsiteY4" fmla="*/ 3327 h 262167"/>
                <a:gd name="connsiteX5" fmla="*/ 2412788 w 3972646"/>
                <a:gd name="connsiteY5" fmla="*/ 16278 h 262167"/>
                <a:gd name="connsiteX6" fmla="*/ 2681728 w 3972646"/>
                <a:gd name="connsiteY6" fmla="*/ 70064 h 262167"/>
                <a:gd name="connsiteX7" fmla="*/ 2934211 w 3972646"/>
                <a:gd name="connsiteY7" fmla="*/ 212929 h 262167"/>
                <a:gd name="connsiteX8" fmla="*/ 3165822 w 3972646"/>
                <a:gd name="connsiteY8" fmla="*/ 246799 h 262167"/>
                <a:gd name="connsiteX9" fmla="*/ 3550024 w 3972646"/>
                <a:gd name="connsiteY9" fmla="*/ 262167 h 262167"/>
                <a:gd name="connsiteX10" fmla="*/ 3972646 w 3972646"/>
                <a:gd name="connsiteY10" fmla="*/ 246799 h 262167"/>
                <a:gd name="connsiteX0" fmla="*/ 0 w 3988014"/>
                <a:gd name="connsiteY0" fmla="*/ 246798 h 263856"/>
                <a:gd name="connsiteX1" fmla="*/ 499463 w 3988014"/>
                <a:gd name="connsiteY1" fmla="*/ 246798 h 263856"/>
                <a:gd name="connsiteX2" fmla="*/ 1137237 w 3988014"/>
                <a:gd name="connsiteY2" fmla="*/ 223747 h 263856"/>
                <a:gd name="connsiteX3" fmla="*/ 1552175 w 3988014"/>
                <a:gd name="connsiteY3" fmla="*/ 47013 h 263856"/>
                <a:gd name="connsiteX4" fmla="*/ 1980922 w 3988014"/>
                <a:gd name="connsiteY4" fmla="*/ 3327 h 263856"/>
                <a:gd name="connsiteX5" fmla="*/ 2412788 w 3988014"/>
                <a:gd name="connsiteY5" fmla="*/ 16278 h 263856"/>
                <a:gd name="connsiteX6" fmla="*/ 2681728 w 3988014"/>
                <a:gd name="connsiteY6" fmla="*/ 70064 h 263856"/>
                <a:gd name="connsiteX7" fmla="*/ 2934211 w 3988014"/>
                <a:gd name="connsiteY7" fmla="*/ 212929 h 263856"/>
                <a:gd name="connsiteX8" fmla="*/ 3165822 w 3988014"/>
                <a:gd name="connsiteY8" fmla="*/ 246799 h 263856"/>
                <a:gd name="connsiteX9" fmla="*/ 3550024 w 3988014"/>
                <a:gd name="connsiteY9" fmla="*/ 262167 h 263856"/>
                <a:gd name="connsiteX10" fmla="*/ 3988014 w 3988014"/>
                <a:gd name="connsiteY10" fmla="*/ 262167 h 263856"/>
                <a:gd name="connsiteX0" fmla="*/ 0 w 3988014"/>
                <a:gd name="connsiteY0" fmla="*/ 246798 h 270232"/>
                <a:gd name="connsiteX1" fmla="*/ 499463 w 3988014"/>
                <a:gd name="connsiteY1" fmla="*/ 246798 h 270232"/>
                <a:gd name="connsiteX2" fmla="*/ 1137237 w 3988014"/>
                <a:gd name="connsiteY2" fmla="*/ 223747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72646"/>
                <a:gd name="connsiteY0" fmla="*/ 262166 h 270232"/>
                <a:gd name="connsiteX1" fmla="*/ 484095 w 3972646"/>
                <a:gd name="connsiteY1" fmla="*/ 246798 h 270232"/>
                <a:gd name="connsiteX2" fmla="*/ 1121869 w 3972646"/>
                <a:gd name="connsiteY2" fmla="*/ 223747 h 270232"/>
                <a:gd name="connsiteX3" fmla="*/ 1536807 w 3972646"/>
                <a:gd name="connsiteY3" fmla="*/ 47013 h 270232"/>
                <a:gd name="connsiteX4" fmla="*/ 1965554 w 3972646"/>
                <a:gd name="connsiteY4" fmla="*/ 3327 h 270232"/>
                <a:gd name="connsiteX5" fmla="*/ 2397420 w 3972646"/>
                <a:gd name="connsiteY5" fmla="*/ 16278 h 270232"/>
                <a:gd name="connsiteX6" fmla="*/ 2666360 w 3972646"/>
                <a:gd name="connsiteY6" fmla="*/ 70064 h 270232"/>
                <a:gd name="connsiteX7" fmla="*/ 2918843 w 3972646"/>
                <a:gd name="connsiteY7" fmla="*/ 212929 h 270232"/>
                <a:gd name="connsiteX8" fmla="*/ 3150454 w 3972646"/>
                <a:gd name="connsiteY8" fmla="*/ 246799 h 270232"/>
                <a:gd name="connsiteX9" fmla="*/ 3534656 w 3972646"/>
                <a:gd name="connsiteY9" fmla="*/ 262167 h 270232"/>
                <a:gd name="connsiteX10" fmla="*/ 3972646 w 3972646"/>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2980"/>
                <a:gd name="connsiteX1" fmla="*/ 537883 w 3980330"/>
                <a:gd name="connsiteY1" fmla="*/ 269850 h 272980"/>
                <a:gd name="connsiteX2" fmla="*/ 1129553 w 3980330"/>
                <a:gd name="connsiteY2" fmla="*/ 223747 h 272980"/>
                <a:gd name="connsiteX3" fmla="*/ 1544491 w 3980330"/>
                <a:gd name="connsiteY3" fmla="*/ 47013 h 272980"/>
                <a:gd name="connsiteX4" fmla="*/ 1973238 w 3980330"/>
                <a:gd name="connsiteY4" fmla="*/ 3327 h 272980"/>
                <a:gd name="connsiteX5" fmla="*/ 2405104 w 3980330"/>
                <a:gd name="connsiteY5" fmla="*/ 16278 h 272980"/>
                <a:gd name="connsiteX6" fmla="*/ 2674044 w 3980330"/>
                <a:gd name="connsiteY6" fmla="*/ 70064 h 272980"/>
                <a:gd name="connsiteX7" fmla="*/ 2926527 w 3980330"/>
                <a:gd name="connsiteY7" fmla="*/ 212929 h 272980"/>
                <a:gd name="connsiteX8" fmla="*/ 3158138 w 3980330"/>
                <a:gd name="connsiteY8" fmla="*/ 246799 h 272980"/>
                <a:gd name="connsiteX9" fmla="*/ 3542340 w 3980330"/>
                <a:gd name="connsiteY9" fmla="*/ 262167 h 272980"/>
                <a:gd name="connsiteX10" fmla="*/ 3980330 w 3980330"/>
                <a:gd name="connsiteY10" fmla="*/ 269851 h 272980"/>
                <a:gd name="connsiteX0" fmla="*/ 0 w 3980330"/>
                <a:gd name="connsiteY0" fmla="*/ 262166 h 270232"/>
                <a:gd name="connsiteX1" fmla="*/ 576304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60289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83988 w 3980330"/>
                <a:gd name="connsiteY1" fmla="*/ 254482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8014"/>
                <a:gd name="connsiteY0" fmla="*/ 262166 h 270232"/>
                <a:gd name="connsiteX1" fmla="*/ 591672 w 3988014"/>
                <a:gd name="connsiteY1" fmla="*/ 254482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9356 w 3988014"/>
                <a:gd name="connsiteY1" fmla="*/ 246798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283218 w 3988014"/>
                <a:gd name="connsiteY1" fmla="*/ 259032 h 270232"/>
                <a:gd name="connsiteX2" fmla="*/ 599356 w 3988014"/>
                <a:gd name="connsiteY2" fmla="*/ 246798 h 270232"/>
                <a:gd name="connsiteX3" fmla="*/ 1144921 w 3988014"/>
                <a:gd name="connsiteY3" fmla="*/ 177643 h 270232"/>
                <a:gd name="connsiteX4" fmla="*/ 1552175 w 3988014"/>
                <a:gd name="connsiteY4" fmla="*/ 47013 h 270232"/>
                <a:gd name="connsiteX5" fmla="*/ 1980922 w 3988014"/>
                <a:gd name="connsiteY5" fmla="*/ 3327 h 270232"/>
                <a:gd name="connsiteX6" fmla="*/ 2412788 w 3988014"/>
                <a:gd name="connsiteY6" fmla="*/ 16278 h 270232"/>
                <a:gd name="connsiteX7" fmla="*/ 2681728 w 3988014"/>
                <a:gd name="connsiteY7" fmla="*/ 70064 h 270232"/>
                <a:gd name="connsiteX8" fmla="*/ 2934211 w 3988014"/>
                <a:gd name="connsiteY8" fmla="*/ 212929 h 270232"/>
                <a:gd name="connsiteX9" fmla="*/ 3165822 w 3988014"/>
                <a:gd name="connsiteY9" fmla="*/ 246799 h 270232"/>
                <a:gd name="connsiteX10" fmla="*/ 3550024 w 3988014"/>
                <a:gd name="connsiteY10" fmla="*/ 262167 h 270232"/>
                <a:gd name="connsiteX11" fmla="*/ 3988014 w 3988014"/>
                <a:gd name="connsiteY11" fmla="*/ 269851 h 27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88014" h="270232">
                  <a:moveTo>
                    <a:pt x="0" y="262166"/>
                  </a:moveTo>
                  <a:lnTo>
                    <a:pt x="283218" y="259032"/>
                  </a:lnTo>
                  <a:cubicBezTo>
                    <a:pt x="383111" y="256471"/>
                    <a:pt x="455739" y="260363"/>
                    <a:pt x="599356" y="246798"/>
                  </a:cubicBezTo>
                  <a:cubicBezTo>
                    <a:pt x="742973" y="233233"/>
                    <a:pt x="986118" y="210940"/>
                    <a:pt x="1144921" y="177643"/>
                  </a:cubicBezTo>
                  <a:cubicBezTo>
                    <a:pt x="1303724" y="144346"/>
                    <a:pt x="1412841" y="76066"/>
                    <a:pt x="1552175" y="47013"/>
                  </a:cubicBezTo>
                  <a:cubicBezTo>
                    <a:pt x="1691509" y="17960"/>
                    <a:pt x="1865662" y="12291"/>
                    <a:pt x="1980922" y="3327"/>
                  </a:cubicBezTo>
                  <a:cubicBezTo>
                    <a:pt x="2096182" y="-5637"/>
                    <a:pt x="2295987" y="5155"/>
                    <a:pt x="2412788" y="16278"/>
                  </a:cubicBezTo>
                  <a:cubicBezTo>
                    <a:pt x="2529589" y="27401"/>
                    <a:pt x="2594824" y="37289"/>
                    <a:pt x="2681728" y="70064"/>
                  </a:cubicBezTo>
                  <a:cubicBezTo>
                    <a:pt x="2768632" y="102839"/>
                    <a:pt x="2877861" y="198841"/>
                    <a:pt x="2934211" y="212929"/>
                  </a:cubicBezTo>
                  <a:cubicBezTo>
                    <a:pt x="2990561" y="227017"/>
                    <a:pt x="3063187" y="238593"/>
                    <a:pt x="3165822" y="246799"/>
                  </a:cubicBezTo>
                  <a:cubicBezTo>
                    <a:pt x="3268458" y="255005"/>
                    <a:pt x="3412992" y="258325"/>
                    <a:pt x="3550024" y="262167"/>
                  </a:cubicBezTo>
                  <a:cubicBezTo>
                    <a:pt x="3687056" y="266009"/>
                    <a:pt x="3879797" y="271772"/>
                    <a:pt x="3988014" y="26985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EADF457C-1D4D-4FEE-82BC-AC534B6CA638}"/>
                </a:ext>
              </a:extLst>
            </p:cNvPr>
            <p:cNvSpPr/>
            <p:nvPr/>
          </p:nvSpPr>
          <p:spPr>
            <a:xfrm flipV="1">
              <a:off x="4626879" y="2591823"/>
              <a:ext cx="3964962" cy="264441"/>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1663 h 279346"/>
                <a:gd name="connsiteX1" fmla="*/ 499463 w 3972646"/>
                <a:gd name="connsiteY1" fmla="*/ 271663 h 279346"/>
                <a:gd name="connsiteX2" fmla="*/ 1121869 w 3972646"/>
                <a:gd name="connsiteY2" fmla="*/ 210192 h 279346"/>
                <a:gd name="connsiteX3" fmla="*/ 1552175 w 3972646"/>
                <a:gd name="connsiteY3" fmla="*/ 71878 h 279346"/>
                <a:gd name="connsiteX4" fmla="*/ 1965554 w 3972646"/>
                <a:gd name="connsiteY4" fmla="*/ 5140 h 279346"/>
                <a:gd name="connsiteX5" fmla="*/ 2366684 w 3972646"/>
                <a:gd name="connsiteY5" fmla="*/ 18091 h 279346"/>
                <a:gd name="connsiteX6" fmla="*/ 2796988 w 3972646"/>
                <a:gd name="connsiteY6" fmla="*/ 125666 h 279346"/>
                <a:gd name="connsiteX7" fmla="*/ 3135086 w 3972646"/>
                <a:gd name="connsiteY7" fmla="*/ 240928 h 279346"/>
                <a:gd name="connsiteX8" fmla="*/ 3519288 w 3972646"/>
                <a:gd name="connsiteY8" fmla="*/ 263980 h 279346"/>
                <a:gd name="connsiteX9" fmla="*/ 3972646 w 3972646"/>
                <a:gd name="connsiteY9" fmla="*/ 271664 h 279346"/>
                <a:gd name="connsiteX0" fmla="*/ 0 w 3972646"/>
                <a:gd name="connsiteY0" fmla="*/ 268406 h 276089"/>
                <a:gd name="connsiteX1" fmla="*/ 499463 w 3972646"/>
                <a:gd name="connsiteY1" fmla="*/ 268406 h 276089"/>
                <a:gd name="connsiteX2" fmla="*/ 1121869 w 3972646"/>
                <a:gd name="connsiteY2" fmla="*/ 206935 h 276089"/>
                <a:gd name="connsiteX3" fmla="*/ 1552175 w 3972646"/>
                <a:gd name="connsiteY3" fmla="*/ 68621 h 276089"/>
                <a:gd name="connsiteX4" fmla="*/ 1965554 w 3972646"/>
                <a:gd name="connsiteY4" fmla="*/ 1883 h 276089"/>
                <a:gd name="connsiteX5" fmla="*/ 2382052 w 3972646"/>
                <a:gd name="connsiteY5" fmla="*/ 37886 h 276089"/>
                <a:gd name="connsiteX6" fmla="*/ 2796988 w 3972646"/>
                <a:gd name="connsiteY6" fmla="*/ 122409 h 276089"/>
                <a:gd name="connsiteX7" fmla="*/ 3135086 w 3972646"/>
                <a:gd name="connsiteY7" fmla="*/ 237671 h 276089"/>
                <a:gd name="connsiteX8" fmla="*/ 3519288 w 3972646"/>
                <a:gd name="connsiteY8" fmla="*/ 260723 h 276089"/>
                <a:gd name="connsiteX9" fmla="*/ 3972646 w 3972646"/>
                <a:gd name="connsiteY9" fmla="*/ 268407 h 276089"/>
                <a:gd name="connsiteX0" fmla="*/ 0 w 3972646"/>
                <a:gd name="connsiteY0" fmla="*/ 242209 h 249892"/>
                <a:gd name="connsiteX1" fmla="*/ 499463 w 3972646"/>
                <a:gd name="connsiteY1" fmla="*/ 242209 h 249892"/>
                <a:gd name="connsiteX2" fmla="*/ 1121869 w 3972646"/>
                <a:gd name="connsiteY2" fmla="*/ 180738 h 249892"/>
                <a:gd name="connsiteX3" fmla="*/ 1552175 w 3972646"/>
                <a:gd name="connsiteY3" fmla="*/ 4242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42209 h 249892"/>
                <a:gd name="connsiteX1" fmla="*/ 499463 w 3972646"/>
                <a:gd name="connsiteY1" fmla="*/ 242209 h 249892"/>
                <a:gd name="connsiteX2" fmla="*/ 1121869 w 3972646"/>
                <a:gd name="connsiteY2" fmla="*/ 180738 h 249892"/>
                <a:gd name="connsiteX3" fmla="*/ 1513755 w 3972646"/>
                <a:gd name="connsiteY3" fmla="*/ 8084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35511 h 243194"/>
                <a:gd name="connsiteX1" fmla="*/ 499463 w 3972646"/>
                <a:gd name="connsiteY1" fmla="*/ 235511 h 243194"/>
                <a:gd name="connsiteX2" fmla="*/ 1121869 w 3972646"/>
                <a:gd name="connsiteY2" fmla="*/ 174040 h 243194"/>
                <a:gd name="connsiteX3" fmla="*/ 1513755 w 3972646"/>
                <a:gd name="connsiteY3" fmla="*/ 74146 h 243194"/>
                <a:gd name="connsiteX4" fmla="*/ 1973238 w 3972646"/>
                <a:gd name="connsiteY4" fmla="*/ 15092 h 243194"/>
                <a:gd name="connsiteX5" fmla="*/ 2382052 w 3972646"/>
                <a:gd name="connsiteY5" fmla="*/ 4991 h 243194"/>
                <a:gd name="connsiteX6" fmla="*/ 2796988 w 3972646"/>
                <a:gd name="connsiteY6" fmla="*/ 89514 h 243194"/>
                <a:gd name="connsiteX7" fmla="*/ 3135086 w 3972646"/>
                <a:gd name="connsiteY7" fmla="*/ 204776 h 243194"/>
                <a:gd name="connsiteX8" fmla="*/ 3519288 w 3972646"/>
                <a:gd name="connsiteY8" fmla="*/ 227828 h 243194"/>
                <a:gd name="connsiteX9" fmla="*/ 3972646 w 3972646"/>
                <a:gd name="connsiteY9" fmla="*/ 235512 h 243194"/>
                <a:gd name="connsiteX0" fmla="*/ 0 w 3972646"/>
                <a:gd name="connsiteY0" fmla="*/ 226020 h 233703"/>
                <a:gd name="connsiteX1" fmla="*/ 499463 w 3972646"/>
                <a:gd name="connsiteY1" fmla="*/ 226020 h 233703"/>
                <a:gd name="connsiteX2" fmla="*/ 1121869 w 3972646"/>
                <a:gd name="connsiteY2" fmla="*/ 164549 h 233703"/>
                <a:gd name="connsiteX3" fmla="*/ 1513755 w 3972646"/>
                <a:gd name="connsiteY3" fmla="*/ 64655 h 233703"/>
                <a:gd name="connsiteX4" fmla="*/ 1973238 w 3972646"/>
                <a:gd name="connsiteY4" fmla="*/ 5601 h 233703"/>
                <a:gd name="connsiteX5" fmla="*/ 2389736 w 3972646"/>
                <a:gd name="connsiteY5" fmla="*/ 10868 h 233703"/>
                <a:gd name="connsiteX6" fmla="*/ 2796988 w 3972646"/>
                <a:gd name="connsiteY6" fmla="*/ 80023 h 233703"/>
                <a:gd name="connsiteX7" fmla="*/ 3135086 w 3972646"/>
                <a:gd name="connsiteY7" fmla="*/ 195285 h 233703"/>
                <a:gd name="connsiteX8" fmla="*/ 3519288 w 3972646"/>
                <a:gd name="connsiteY8" fmla="*/ 218337 h 233703"/>
                <a:gd name="connsiteX9" fmla="*/ 3972646 w 3972646"/>
                <a:gd name="connsiteY9" fmla="*/ 226021 h 233703"/>
                <a:gd name="connsiteX0" fmla="*/ 0 w 3972646"/>
                <a:gd name="connsiteY0" fmla="*/ 226020 h 241389"/>
                <a:gd name="connsiteX1" fmla="*/ 499463 w 3972646"/>
                <a:gd name="connsiteY1" fmla="*/ 226020 h 241389"/>
                <a:gd name="connsiteX2" fmla="*/ 1121869 w 3972646"/>
                <a:gd name="connsiteY2" fmla="*/ 164549 h 241389"/>
                <a:gd name="connsiteX3" fmla="*/ 1513755 w 3972646"/>
                <a:gd name="connsiteY3" fmla="*/ 64655 h 241389"/>
                <a:gd name="connsiteX4" fmla="*/ 1973238 w 3972646"/>
                <a:gd name="connsiteY4" fmla="*/ 5601 h 241389"/>
                <a:gd name="connsiteX5" fmla="*/ 2389736 w 3972646"/>
                <a:gd name="connsiteY5" fmla="*/ 10868 h 241389"/>
                <a:gd name="connsiteX6" fmla="*/ 2796988 w 3972646"/>
                <a:gd name="connsiteY6" fmla="*/ 80023 h 241389"/>
                <a:gd name="connsiteX7" fmla="*/ 3135086 w 3972646"/>
                <a:gd name="connsiteY7" fmla="*/ 195285 h 241389"/>
                <a:gd name="connsiteX8" fmla="*/ 3519288 w 3972646"/>
                <a:gd name="connsiteY8" fmla="*/ 241389 h 241389"/>
                <a:gd name="connsiteX9" fmla="*/ 3972646 w 3972646"/>
                <a:gd name="connsiteY9" fmla="*/ 226021 h 241389"/>
                <a:gd name="connsiteX0" fmla="*/ 0 w 3972646"/>
                <a:gd name="connsiteY0" fmla="*/ 226020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64962" h="264441">
                  <a:moveTo>
                    <a:pt x="0" y="249072"/>
                  </a:moveTo>
                  <a:cubicBezTo>
                    <a:pt x="322729" y="246511"/>
                    <a:pt x="452079" y="247791"/>
                    <a:pt x="637776" y="233704"/>
                  </a:cubicBezTo>
                  <a:cubicBezTo>
                    <a:pt x="823474" y="219617"/>
                    <a:pt x="969469" y="192724"/>
                    <a:pt x="1114185" y="164549"/>
                  </a:cubicBezTo>
                  <a:cubicBezTo>
                    <a:pt x="1258901" y="136374"/>
                    <a:pt x="1364176" y="91146"/>
                    <a:pt x="1506071" y="64655"/>
                  </a:cubicBezTo>
                  <a:cubicBezTo>
                    <a:pt x="1647966" y="38164"/>
                    <a:pt x="1850294" y="14565"/>
                    <a:pt x="1965554" y="5601"/>
                  </a:cubicBezTo>
                  <a:cubicBezTo>
                    <a:pt x="2080814" y="-3363"/>
                    <a:pt x="2244760" y="-1536"/>
                    <a:pt x="2382052" y="10868"/>
                  </a:cubicBezTo>
                  <a:cubicBezTo>
                    <a:pt x="2519344" y="23272"/>
                    <a:pt x="2665079" y="49287"/>
                    <a:pt x="2789304" y="80023"/>
                  </a:cubicBezTo>
                  <a:cubicBezTo>
                    <a:pt x="2913529" y="110759"/>
                    <a:pt x="3007019" y="168391"/>
                    <a:pt x="3127402" y="195285"/>
                  </a:cubicBezTo>
                  <a:cubicBezTo>
                    <a:pt x="3247785" y="222179"/>
                    <a:pt x="3372011" y="229863"/>
                    <a:pt x="3511604" y="241389"/>
                  </a:cubicBezTo>
                  <a:cubicBezTo>
                    <a:pt x="3651197" y="252915"/>
                    <a:pt x="3813843" y="256757"/>
                    <a:pt x="3964962" y="26444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9BF2068E-E957-4378-8BD3-DD6AED306677}"/>
                </a:ext>
              </a:extLst>
            </p:cNvPr>
            <p:cNvSpPr/>
            <p:nvPr/>
          </p:nvSpPr>
          <p:spPr>
            <a:xfrm flipV="1">
              <a:off x="4611511" y="2297194"/>
              <a:ext cx="3988014" cy="270232"/>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62509 h 268041"/>
                <a:gd name="connsiteX1" fmla="*/ 499463 w 3972646"/>
                <a:gd name="connsiteY1" fmla="*/ 262509 h 268041"/>
                <a:gd name="connsiteX2" fmla="*/ 1137237 w 3972646"/>
                <a:gd name="connsiteY2" fmla="*/ 239458 h 268041"/>
                <a:gd name="connsiteX3" fmla="*/ 1552175 w 3972646"/>
                <a:gd name="connsiteY3" fmla="*/ 62724 h 268041"/>
                <a:gd name="connsiteX4" fmla="*/ 1980922 w 3972646"/>
                <a:gd name="connsiteY4" fmla="*/ 19038 h 268041"/>
                <a:gd name="connsiteX5" fmla="*/ 2366684 w 3972646"/>
                <a:gd name="connsiteY5" fmla="*/ 8937 h 268041"/>
                <a:gd name="connsiteX6" fmla="*/ 2796988 w 3972646"/>
                <a:gd name="connsiteY6" fmla="*/ 147248 h 268041"/>
                <a:gd name="connsiteX7" fmla="*/ 3135086 w 3972646"/>
                <a:gd name="connsiteY7" fmla="*/ 231774 h 268041"/>
                <a:gd name="connsiteX8" fmla="*/ 3519288 w 3972646"/>
                <a:gd name="connsiteY8" fmla="*/ 254826 h 268041"/>
                <a:gd name="connsiteX9" fmla="*/ 3972646 w 3972646"/>
                <a:gd name="connsiteY9" fmla="*/ 262510 h 268041"/>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3135086 w 3972646"/>
                <a:gd name="connsiteY7" fmla="*/ 218215 h 254482"/>
                <a:gd name="connsiteX8" fmla="*/ 3519288 w 3972646"/>
                <a:gd name="connsiteY8" fmla="*/ 241267 h 254482"/>
                <a:gd name="connsiteX9" fmla="*/ 3972646 w 3972646"/>
                <a:gd name="connsiteY9"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596113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49902 w 3972646"/>
                <a:gd name="connsiteY7" fmla="*/ 53716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72954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2672954 w 3972646"/>
                <a:gd name="connsiteY7" fmla="*/ 71915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3011051 w 3972646"/>
                <a:gd name="connsiteY7" fmla="*/ 210228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3011051 w 3972646"/>
                <a:gd name="connsiteY7" fmla="*/ 205245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65822 w 3972646"/>
                <a:gd name="connsiteY8" fmla="*/ 246799 h 252330"/>
                <a:gd name="connsiteX9" fmla="*/ 3519288 w 3972646"/>
                <a:gd name="connsiteY9" fmla="*/ 239115 h 252330"/>
                <a:gd name="connsiteX10" fmla="*/ 3972646 w 3972646"/>
                <a:gd name="connsiteY10" fmla="*/ 246799 h 252330"/>
                <a:gd name="connsiteX0" fmla="*/ 0 w 3972646"/>
                <a:gd name="connsiteY0" fmla="*/ 246798 h 262167"/>
                <a:gd name="connsiteX1" fmla="*/ 499463 w 3972646"/>
                <a:gd name="connsiteY1" fmla="*/ 246798 h 262167"/>
                <a:gd name="connsiteX2" fmla="*/ 1137237 w 3972646"/>
                <a:gd name="connsiteY2" fmla="*/ 223747 h 262167"/>
                <a:gd name="connsiteX3" fmla="*/ 1552175 w 3972646"/>
                <a:gd name="connsiteY3" fmla="*/ 47013 h 262167"/>
                <a:gd name="connsiteX4" fmla="*/ 1980922 w 3972646"/>
                <a:gd name="connsiteY4" fmla="*/ 3327 h 262167"/>
                <a:gd name="connsiteX5" fmla="*/ 2412788 w 3972646"/>
                <a:gd name="connsiteY5" fmla="*/ 16278 h 262167"/>
                <a:gd name="connsiteX6" fmla="*/ 2681728 w 3972646"/>
                <a:gd name="connsiteY6" fmla="*/ 70064 h 262167"/>
                <a:gd name="connsiteX7" fmla="*/ 2934211 w 3972646"/>
                <a:gd name="connsiteY7" fmla="*/ 212929 h 262167"/>
                <a:gd name="connsiteX8" fmla="*/ 3165822 w 3972646"/>
                <a:gd name="connsiteY8" fmla="*/ 246799 h 262167"/>
                <a:gd name="connsiteX9" fmla="*/ 3550024 w 3972646"/>
                <a:gd name="connsiteY9" fmla="*/ 262167 h 262167"/>
                <a:gd name="connsiteX10" fmla="*/ 3972646 w 3972646"/>
                <a:gd name="connsiteY10" fmla="*/ 246799 h 262167"/>
                <a:gd name="connsiteX0" fmla="*/ 0 w 3988014"/>
                <a:gd name="connsiteY0" fmla="*/ 246798 h 263856"/>
                <a:gd name="connsiteX1" fmla="*/ 499463 w 3988014"/>
                <a:gd name="connsiteY1" fmla="*/ 246798 h 263856"/>
                <a:gd name="connsiteX2" fmla="*/ 1137237 w 3988014"/>
                <a:gd name="connsiteY2" fmla="*/ 223747 h 263856"/>
                <a:gd name="connsiteX3" fmla="*/ 1552175 w 3988014"/>
                <a:gd name="connsiteY3" fmla="*/ 47013 h 263856"/>
                <a:gd name="connsiteX4" fmla="*/ 1980922 w 3988014"/>
                <a:gd name="connsiteY4" fmla="*/ 3327 h 263856"/>
                <a:gd name="connsiteX5" fmla="*/ 2412788 w 3988014"/>
                <a:gd name="connsiteY5" fmla="*/ 16278 h 263856"/>
                <a:gd name="connsiteX6" fmla="*/ 2681728 w 3988014"/>
                <a:gd name="connsiteY6" fmla="*/ 70064 h 263856"/>
                <a:gd name="connsiteX7" fmla="*/ 2934211 w 3988014"/>
                <a:gd name="connsiteY7" fmla="*/ 212929 h 263856"/>
                <a:gd name="connsiteX8" fmla="*/ 3165822 w 3988014"/>
                <a:gd name="connsiteY8" fmla="*/ 246799 h 263856"/>
                <a:gd name="connsiteX9" fmla="*/ 3550024 w 3988014"/>
                <a:gd name="connsiteY9" fmla="*/ 262167 h 263856"/>
                <a:gd name="connsiteX10" fmla="*/ 3988014 w 3988014"/>
                <a:gd name="connsiteY10" fmla="*/ 262167 h 263856"/>
                <a:gd name="connsiteX0" fmla="*/ 0 w 3988014"/>
                <a:gd name="connsiteY0" fmla="*/ 246798 h 270232"/>
                <a:gd name="connsiteX1" fmla="*/ 499463 w 3988014"/>
                <a:gd name="connsiteY1" fmla="*/ 246798 h 270232"/>
                <a:gd name="connsiteX2" fmla="*/ 1137237 w 3988014"/>
                <a:gd name="connsiteY2" fmla="*/ 223747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72646"/>
                <a:gd name="connsiteY0" fmla="*/ 262166 h 270232"/>
                <a:gd name="connsiteX1" fmla="*/ 484095 w 3972646"/>
                <a:gd name="connsiteY1" fmla="*/ 246798 h 270232"/>
                <a:gd name="connsiteX2" fmla="*/ 1121869 w 3972646"/>
                <a:gd name="connsiteY2" fmla="*/ 223747 h 270232"/>
                <a:gd name="connsiteX3" fmla="*/ 1536807 w 3972646"/>
                <a:gd name="connsiteY3" fmla="*/ 47013 h 270232"/>
                <a:gd name="connsiteX4" fmla="*/ 1965554 w 3972646"/>
                <a:gd name="connsiteY4" fmla="*/ 3327 h 270232"/>
                <a:gd name="connsiteX5" fmla="*/ 2397420 w 3972646"/>
                <a:gd name="connsiteY5" fmla="*/ 16278 h 270232"/>
                <a:gd name="connsiteX6" fmla="*/ 2666360 w 3972646"/>
                <a:gd name="connsiteY6" fmla="*/ 70064 h 270232"/>
                <a:gd name="connsiteX7" fmla="*/ 2918843 w 3972646"/>
                <a:gd name="connsiteY7" fmla="*/ 212929 h 270232"/>
                <a:gd name="connsiteX8" fmla="*/ 3150454 w 3972646"/>
                <a:gd name="connsiteY8" fmla="*/ 246799 h 270232"/>
                <a:gd name="connsiteX9" fmla="*/ 3534656 w 3972646"/>
                <a:gd name="connsiteY9" fmla="*/ 262167 h 270232"/>
                <a:gd name="connsiteX10" fmla="*/ 3972646 w 3972646"/>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2980"/>
                <a:gd name="connsiteX1" fmla="*/ 537883 w 3980330"/>
                <a:gd name="connsiteY1" fmla="*/ 269850 h 272980"/>
                <a:gd name="connsiteX2" fmla="*/ 1129553 w 3980330"/>
                <a:gd name="connsiteY2" fmla="*/ 223747 h 272980"/>
                <a:gd name="connsiteX3" fmla="*/ 1544491 w 3980330"/>
                <a:gd name="connsiteY3" fmla="*/ 47013 h 272980"/>
                <a:gd name="connsiteX4" fmla="*/ 1973238 w 3980330"/>
                <a:gd name="connsiteY4" fmla="*/ 3327 h 272980"/>
                <a:gd name="connsiteX5" fmla="*/ 2405104 w 3980330"/>
                <a:gd name="connsiteY5" fmla="*/ 16278 h 272980"/>
                <a:gd name="connsiteX6" fmla="*/ 2674044 w 3980330"/>
                <a:gd name="connsiteY6" fmla="*/ 70064 h 272980"/>
                <a:gd name="connsiteX7" fmla="*/ 2926527 w 3980330"/>
                <a:gd name="connsiteY7" fmla="*/ 212929 h 272980"/>
                <a:gd name="connsiteX8" fmla="*/ 3158138 w 3980330"/>
                <a:gd name="connsiteY8" fmla="*/ 246799 h 272980"/>
                <a:gd name="connsiteX9" fmla="*/ 3542340 w 3980330"/>
                <a:gd name="connsiteY9" fmla="*/ 262167 h 272980"/>
                <a:gd name="connsiteX10" fmla="*/ 3980330 w 3980330"/>
                <a:gd name="connsiteY10" fmla="*/ 269851 h 272980"/>
                <a:gd name="connsiteX0" fmla="*/ 0 w 3980330"/>
                <a:gd name="connsiteY0" fmla="*/ 262166 h 270232"/>
                <a:gd name="connsiteX1" fmla="*/ 576304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60289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83988 w 3980330"/>
                <a:gd name="connsiteY1" fmla="*/ 254482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8014"/>
                <a:gd name="connsiteY0" fmla="*/ 262166 h 270232"/>
                <a:gd name="connsiteX1" fmla="*/ 591672 w 3988014"/>
                <a:gd name="connsiteY1" fmla="*/ 254482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9356 w 3988014"/>
                <a:gd name="connsiteY1" fmla="*/ 246798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283218 w 3988014"/>
                <a:gd name="connsiteY1" fmla="*/ 259032 h 270232"/>
                <a:gd name="connsiteX2" fmla="*/ 599356 w 3988014"/>
                <a:gd name="connsiteY2" fmla="*/ 246798 h 270232"/>
                <a:gd name="connsiteX3" fmla="*/ 1144921 w 3988014"/>
                <a:gd name="connsiteY3" fmla="*/ 177643 h 270232"/>
                <a:gd name="connsiteX4" fmla="*/ 1552175 w 3988014"/>
                <a:gd name="connsiteY4" fmla="*/ 47013 h 270232"/>
                <a:gd name="connsiteX5" fmla="*/ 1980922 w 3988014"/>
                <a:gd name="connsiteY5" fmla="*/ 3327 h 270232"/>
                <a:gd name="connsiteX6" fmla="*/ 2412788 w 3988014"/>
                <a:gd name="connsiteY6" fmla="*/ 16278 h 270232"/>
                <a:gd name="connsiteX7" fmla="*/ 2681728 w 3988014"/>
                <a:gd name="connsiteY7" fmla="*/ 70064 h 270232"/>
                <a:gd name="connsiteX8" fmla="*/ 2934211 w 3988014"/>
                <a:gd name="connsiteY8" fmla="*/ 212929 h 270232"/>
                <a:gd name="connsiteX9" fmla="*/ 3165822 w 3988014"/>
                <a:gd name="connsiteY9" fmla="*/ 246799 h 270232"/>
                <a:gd name="connsiteX10" fmla="*/ 3550024 w 3988014"/>
                <a:gd name="connsiteY10" fmla="*/ 262167 h 270232"/>
                <a:gd name="connsiteX11" fmla="*/ 3988014 w 3988014"/>
                <a:gd name="connsiteY11" fmla="*/ 269851 h 27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88014" h="270232">
                  <a:moveTo>
                    <a:pt x="0" y="262166"/>
                  </a:moveTo>
                  <a:lnTo>
                    <a:pt x="283218" y="259032"/>
                  </a:lnTo>
                  <a:cubicBezTo>
                    <a:pt x="383111" y="256471"/>
                    <a:pt x="455739" y="260363"/>
                    <a:pt x="599356" y="246798"/>
                  </a:cubicBezTo>
                  <a:cubicBezTo>
                    <a:pt x="742973" y="233233"/>
                    <a:pt x="986118" y="210940"/>
                    <a:pt x="1144921" y="177643"/>
                  </a:cubicBezTo>
                  <a:cubicBezTo>
                    <a:pt x="1303724" y="144346"/>
                    <a:pt x="1412841" y="76066"/>
                    <a:pt x="1552175" y="47013"/>
                  </a:cubicBezTo>
                  <a:cubicBezTo>
                    <a:pt x="1691509" y="17960"/>
                    <a:pt x="1865662" y="12291"/>
                    <a:pt x="1980922" y="3327"/>
                  </a:cubicBezTo>
                  <a:cubicBezTo>
                    <a:pt x="2096182" y="-5637"/>
                    <a:pt x="2295987" y="5155"/>
                    <a:pt x="2412788" y="16278"/>
                  </a:cubicBezTo>
                  <a:cubicBezTo>
                    <a:pt x="2529589" y="27401"/>
                    <a:pt x="2594824" y="37289"/>
                    <a:pt x="2681728" y="70064"/>
                  </a:cubicBezTo>
                  <a:cubicBezTo>
                    <a:pt x="2768632" y="102839"/>
                    <a:pt x="2877861" y="198841"/>
                    <a:pt x="2934211" y="212929"/>
                  </a:cubicBezTo>
                  <a:cubicBezTo>
                    <a:pt x="2990561" y="227017"/>
                    <a:pt x="3063187" y="238593"/>
                    <a:pt x="3165822" y="246799"/>
                  </a:cubicBezTo>
                  <a:cubicBezTo>
                    <a:pt x="3268458" y="255005"/>
                    <a:pt x="3412992" y="258325"/>
                    <a:pt x="3550024" y="262167"/>
                  </a:cubicBezTo>
                  <a:cubicBezTo>
                    <a:pt x="3687056" y="266009"/>
                    <a:pt x="3879797" y="271772"/>
                    <a:pt x="3988014" y="26985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157C07A2-7C14-49F5-8D05-AA112A7F782C}"/>
                </a:ext>
              </a:extLst>
            </p:cNvPr>
            <p:cNvCxnSpPr/>
            <p:nvPr/>
          </p:nvCxnSpPr>
          <p:spPr>
            <a:xfrm>
              <a:off x="4626879" y="1938842"/>
              <a:ext cx="3957278" cy="0"/>
            </a:xfrm>
            <a:prstGeom prst="line">
              <a:avLst/>
            </a:prstGeom>
            <a:ln w="25400">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5FD3BFA-A4F4-4164-968A-1632BA18A32E}"/>
              </a:ext>
            </a:extLst>
          </p:cNvPr>
          <p:cNvSpPr txBox="1"/>
          <p:nvPr/>
        </p:nvSpPr>
        <p:spPr>
          <a:xfrm>
            <a:off x="9376268" y="2237988"/>
            <a:ext cx="375424" cy="369332"/>
          </a:xfrm>
          <a:prstGeom prst="rect">
            <a:avLst/>
          </a:prstGeom>
          <a:noFill/>
        </p:spPr>
        <p:txBody>
          <a:bodyPr wrap="none" rtlCol="0">
            <a:spAutoFit/>
          </a:bodyPr>
          <a:lstStyle/>
          <a:p>
            <a:r>
              <a:rPr lang="en-US" i="1"/>
              <a:t>L</a:t>
            </a:r>
            <a:r>
              <a:rPr lang="en-US" baseline="-25000"/>
              <a:t>1</a:t>
            </a:r>
          </a:p>
        </p:txBody>
      </p:sp>
      <p:cxnSp>
        <p:nvCxnSpPr>
          <p:cNvPr id="15" name="Straight Arrow Connector 14">
            <a:extLst>
              <a:ext uri="{FF2B5EF4-FFF2-40B4-BE49-F238E27FC236}">
                <a16:creationId xmlns:a16="http://schemas.microsoft.com/office/drawing/2014/main" id="{98B1611A-1CEF-4201-8673-A275BE72BC8A}"/>
              </a:ext>
            </a:extLst>
          </p:cNvPr>
          <p:cNvCxnSpPr>
            <a:cxnSpLocks/>
          </p:cNvCxnSpPr>
          <p:nvPr/>
        </p:nvCxnSpPr>
        <p:spPr>
          <a:xfrm flipV="1">
            <a:off x="9062781" y="2552058"/>
            <a:ext cx="1408161" cy="4453"/>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110AABB-E83C-4834-92D0-1DC14D589B24}"/>
              </a:ext>
            </a:extLst>
          </p:cNvPr>
          <p:cNvGrpSpPr/>
          <p:nvPr/>
        </p:nvGrpSpPr>
        <p:grpSpPr>
          <a:xfrm>
            <a:off x="8600368" y="4032772"/>
            <a:ext cx="2332834" cy="942882"/>
            <a:chOff x="4611511" y="1125319"/>
            <a:chExt cx="3988014" cy="1730945"/>
          </a:xfrm>
        </p:grpSpPr>
        <p:sp>
          <p:nvSpPr>
            <p:cNvPr id="17" name="Oval 1">
              <a:extLst>
                <a:ext uri="{FF2B5EF4-FFF2-40B4-BE49-F238E27FC236}">
                  <a16:creationId xmlns:a16="http://schemas.microsoft.com/office/drawing/2014/main" id="{97B1B81F-1D2A-4A46-A543-F6A9204D9B6B}"/>
                </a:ext>
              </a:extLst>
            </p:cNvPr>
            <p:cNvSpPr/>
            <p:nvPr/>
          </p:nvSpPr>
          <p:spPr>
            <a:xfrm>
              <a:off x="5957731" y="1611225"/>
              <a:ext cx="1408314" cy="701337"/>
            </a:xfrm>
            <a:custGeom>
              <a:avLst/>
              <a:gdLst>
                <a:gd name="connsiteX0" fmla="*/ 0 w 1249251"/>
                <a:gd name="connsiteY0" fmla="*/ 340429 h 680857"/>
                <a:gd name="connsiteX1" fmla="*/ 624626 w 1249251"/>
                <a:gd name="connsiteY1" fmla="*/ 0 h 680857"/>
                <a:gd name="connsiteX2" fmla="*/ 1249252 w 1249251"/>
                <a:gd name="connsiteY2" fmla="*/ 340429 h 680857"/>
                <a:gd name="connsiteX3" fmla="*/ 624626 w 1249251"/>
                <a:gd name="connsiteY3" fmla="*/ 680858 h 680857"/>
                <a:gd name="connsiteX4" fmla="*/ 0 w 1249251"/>
                <a:gd name="connsiteY4" fmla="*/ 340429 h 680857"/>
                <a:gd name="connsiteX0" fmla="*/ 0 w 1263907"/>
                <a:gd name="connsiteY0" fmla="*/ 356297 h 696726"/>
                <a:gd name="connsiteX1" fmla="*/ 624626 w 1263907"/>
                <a:gd name="connsiteY1" fmla="*/ 15868 h 696726"/>
                <a:gd name="connsiteX2" fmla="*/ 1030310 w 1263907"/>
                <a:gd name="connsiteY2" fmla="*/ 86702 h 696726"/>
                <a:gd name="connsiteX3" fmla="*/ 1249252 w 1263907"/>
                <a:gd name="connsiteY3" fmla="*/ 356297 h 696726"/>
                <a:gd name="connsiteX4" fmla="*/ 624626 w 1263907"/>
                <a:gd name="connsiteY4" fmla="*/ 696726 h 696726"/>
                <a:gd name="connsiteX5" fmla="*/ 0 w 1263907"/>
                <a:gd name="connsiteY5" fmla="*/ 356297 h 696726"/>
                <a:gd name="connsiteX0" fmla="*/ 0 w 1250180"/>
                <a:gd name="connsiteY0" fmla="*/ 356297 h 700712"/>
                <a:gd name="connsiteX1" fmla="*/ 624626 w 1250180"/>
                <a:gd name="connsiteY1" fmla="*/ 15868 h 700712"/>
                <a:gd name="connsiteX2" fmla="*/ 1030310 w 1250180"/>
                <a:gd name="connsiteY2" fmla="*/ 86702 h 700712"/>
                <a:gd name="connsiteX3" fmla="*/ 1249252 w 1250180"/>
                <a:gd name="connsiteY3" fmla="*/ 356297 h 700712"/>
                <a:gd name="connsiteX4" fmla="*/ 1088265 w 1250180"/>
                <a:gd name="connsiteY4" fmla="*/ 531022 h 700712"/>
                <a:gd name="connsiteX5" fmla="*/ 624626 w 1250180"/>
                <a:gd name="connsiteY5" fmla="*/ 696726 h 700712"/>
                <a:gd name="connsiteX6" fmla="*/ 0 w 1250180"/>
                <a:gd name="connsiteY6" fmla="*/ 356297 h 700712"/>
                <a:gd name="connsiteX0" fmla="*/ 0 w 1250180"/>
                <a:gd name="connsiteY0" fmla="*/ 356297 h 703079"/>
                <a:gd name="connsiteX1" fmla="*/ 624626 w 1250180"/>
                <a:gd name="connsiteY1" fmla="*/ 15868 h 703079"/>
                <a:gd name="connsiteX2" fmla="*/ 1030310 w 1250180"/>
                <a:gd name="connsiteY2" fmla="*/ 86702 h 703079"/>
                <a:gd name="connsiteX3" fmla="*/ 1249252 w 1250180"/>
                <a:gd name="connsiteY3" fmla="*/ 356297 h 703079"/>
                <a:gd name="connsiteX4" fmla="*/ 1088265 w 1250180"/>
                <a:gd name="connsiteY4" fmla="*/ 531022 h 703079"/>
                <a:gd name="connsiteX5" fmla="*/ 624626 w 1250180"/>
                <a:gd name="connsiteY5" fmla="*/ 696726 h 703079"/>
                <a:gd name="connsiteX6" fmla="*/ 0 w 1250180"/>
                <a:gd name="connsiteY6" fmla="*/ 356297 h 703079"/>
                <a:gd name="connsiteX0" fmla="*/ 0 w 1260736"/>
                <a:gd name="connsiteY0" fmla="*/ 356297 h 703079"/>
                <a:gd name="connsiteX1" fmla="*/ 624626 w 1260736"/>
                <a:gd name="connsiteY1" fmla="*/ 15868 h 703079"/>
                <a:gd name="connsiteX2" fmla="*/ 1030310 w 1260736"/>
                <a:gd name="connsiteY2" fmla="*/ 86702 h 703079"/>
                <a:gd name="connsiteX3" fmla="*/ 1249252 w 1260736"/>
                <a:gd name="connsiteY3" fmla="*/ 356297 h 703079"/>
                <a:gd name="connsiteX4" fmla="*/ 1088265 w 1260736"/>
                <a:gd name="connsiteY4" fmla="*/ 531022 h 703079"/>
                <a:gd name="connsiteX5" fmla="*/ 624626 w 1260736"/>
                <a:gd name="connsiteY5" fmla="*/ 696726 h 703079"/>
                <a:gd name="connsiteX6" fmla="*/ 0 w 1260736"/>
                <a:gd name="connsiteY6" fmla="*/ 356297 h 703079"/>
                <a:gd name="connsiteX0" fmla="*/ 0 w 1373422"/>
                <a:gd name="connsiteY0" fmla="*/ 356297 h 711870"/>
                <a:gd name="connsiteX1" fmla="*/ 624626 w 1373422"/>
                <a:gd name="connsiteY1" fmla="*/ 15868 h 711870"/>
                <a:gd name="connsiteX2" fmla="*/ 1030310 w 1373422"/>
                <a:gd name="connsiteY2" fmla="*/ 86702 h 711870"/>
                <a:gd name="connsiteX3" fmla="*/ 1249252 w 1373422"/>
                <a:gd name="connsiteY3" fmla="*/ 356297 h 711870"/>
                <a:gd name="connsiteX4" fmla="*/ 1281449 w 1373422"/>
                <a:gd name="connsiteY4" fmla="*/ 582537 h 711870"/>
                <a:gd name="connsiteX5" fmla="*/ 624626 w 1373422"/>
                <a:gd name="connsiteY5" fmla="*/ 696726 h 711870"/>
                <a:gd name="connsiteX6" fmla="*/ 0 w 1373422"/>
                <a:gd name="connsiteY6" fmla="*/ 356297 h 711870"/>
                <a:gd name="connsiteX0" fmla="*/ 0 w 1395155"/>
                <a:gd name="connsiteY0" fmla="*/ 356297 h 711870"/>
                <a:gd name="connsiteX1" fmla="*/ 624626 w 1395155"/>
                <a:gd name="connsiteY1" fmla="*/ 15868 h 711870"/>
                <a:gd name="connsiteX2" fmla="*/ 1030310 w 1395155"/>
                <a:gd name="connsiteY2" fmla="*/ 86702 h 711870"/>
                <a:gd name="connsiteX3" fmla="*/ 1326525 w 1395155"/>
                <a:gd name="connsiteY3" fmla="*/ 124477 h 711870"/>
                <a:gd name="connsiteX4" fmla="*/ 1281449 w 1395155"/>
                <a:gd name="connsiteY4" fmla="*/ 582537 h 711870"/>
                <a:gd name="connsiteX5" fmla="*/ 624626 w 1395155"/>
                <a:gd name="connsiteY5" fmla="*/ 696726 h 711870"/>
                <a:gd name="connsiteX6" fmla="*/ 0 w 1395155"/>
                <a:gd name="connsiteY6" fmla="*/ 356297 h 711870"/>
                <a:gd name="connsiteX0" fmla="*/ 0 w 1395155"/>
                <a:gd name="connsiteY0" fmla="*/ 403755 h 759328"/>
                <a:gd name="connsiteX1" fmla="*/ 624626 w 1395155"/>
                <a:gd name="connsiteY1" fmla="*/ 63326 h 759328"/>
                <a:gd name="connsiteX2" fmla="*/ 1030310 w 1395155"/>
                <a:gd name="connsiteY2" fmla="*/ 31129 h 759328"/>
                <a:gd name="connsiteX3" fmla="*/ 1326525 w 1395155"/>
                <a:gd name="connsiteY3" fmla="*/ 171935 h 759328"/>
                <a:gd name="connsiteX4" fmla="*/ 1281449 w 1395155"/>
                <a:gd name="connsiteY4" fmla="*/ 629995 h 759328"/>
                <a:gd name="connsiteX5" fmla="*/ 624626 w 1395155"/>
                <a:gd name="connsiteY5" fmla="*/ 744184 h 759328"/>
                <a:gd name="connsiteX6" fmla="*/ 0 w 1395155"/>
                <a:gd name="connsiteY6" fmla="*/ 403755 h 759328"/>
                <a:gd name="connsiteX0" fmla="*/ 0 w 2022114"/>
                <a:gd name="connsiteY0" fmla="*/ 403755 h 759328"/>
                <a:gd name="connsiteX1" fmla="*/ 624626 w 2022114"/>
                <a:gd name="connsiteY1" fmla="*/ 63326 h 759328"/>
                <a:gd name="connsiteX2" fmla="*/ 1030310 w 2022114"/>
                <a:gd name="connsiteY2" fmla="*/ 31129 h 759328"/>
                <a:gd name="connsiteX3" fmla="*/ 2021984 w 2022114"/>
                <a:gd name="connsiteY3" fmla="*/ 423073 h 759328"/>
                <a:gd name="connsiteX4" fmla="*/ 1281449 w 2022114"/>
                <a:gd name="connsiteY4" fmla="*/ 629995 h 759328"/>
                <a:gd name="connsiteX5" fmla="*/ 624626 w 2022114"/>
                <a:gd name="connsiteY5" fmla="*/ 744184 h 759328"/>
                <a:gd name="connsiteX6" fmla="*/ 0 w 2022114"/>
                <a:gd name="connsiteY6" fmla="*/ 403755 h 759328"/>
                <a:gd name="connsiteX0" fmla="*/ 0 w 2030272"/>
                <a:gd name="connsiteY0" fmla="*/ 403755 h 780108"/>
                <a:gd name="connsiteX1" fmla="*/ 624626 w 2030272"/>
                <a:gd name="connsiteY1" fmla="*/ 63326 h 780108"/>
                <a:gd name="connsiteX2" fmla="*/ 1030310 w 2030272"/>
                <a:gd name="connsiteY2" fmla="*/ 31129 h 780108"/>
                <a:gd name="connsiteX3" fmla="*/ 2021984 w 2030272"/>
                <a:gd name="connsiteY3" fmla="*/ 423073 h 780108"/>
                <a:gd name="connsiteX4" fmla="*/ 1848120 w 2030272"/>
                <a:gd name="connsiteY4" fmla="*/ 687950 h 780108"/>
                <a:gd name="connsiteX5" fmla="*/ 624626 w 2030272"/>
                <a:gd name="connsiteY5" fmla="*/ 744184 h 780108"/>
                <a:gd name="connsiteX6" fmla="*/ 0 w 2030272"/>
                <a:gd name="connsiteY6" fmla="*/ 403755 h 780108"/>
                <a:gd name="connsiteX0" fmla="*/ 0 w 2030272"/>
                <a:gd name="connsiteY0" fmla="*/ 353667 h 730020"/>
                <a:gd name="connsiteX1" fmla="*/ 624626 w 2030272"/>
                <a:gd name="connsiteY1" fmla="*/ 13238 h 730020"/>
                <a:gd name="connsiteX2" fmla="*/ 1204175 w 2030272"/>
                <a:gd name="connsiteY2" fmla="*/ 96951 h 730020"/>
                <a:gd name="connsiteX3" fmla="*/ 2021984 w 2030272"/>
                <a:gd name="connsiteY3" fmla="*/ 372985 h 730020"/>
                <a:gd name="connsiteX4" fmla="*/ 1848120 w 2030272"/>
                <a:gd name="connsiteY4" fmla="*/ 637862 h 730020"/>
                <a:gd name="connsiteX5" fmla="*/ 624626 w 2030272"/>
                <a:gd name="connsiteY5" fmla="*/ 694096 h 730020"/>
                <a:gd name="connsiteX6" fmla="*/ 0 w 2030272"/>
                <a:gd name="connsiteY6" fmla="*/ 353667 h 730020"/>
                <a:gd name="connsiteX0" fmla="*/ 0 w 2030272"/>
                <a:gd name="connsiteY0" fmla="*/ 297259 h 673612"/>
                <a:gd name="connsiteX1" fmla="*/ 624626 w 2030272"/>
                <a:gd name="connsiteY1" fmla="*/ 34104 h 673612"/>
                <a:gd name="connsiteX2" fmla="*/ 1204175 w 2030272"/>
                <a:gd name="connsiteY2" fmla="*/ 40543 h 673612"/>
                <a:gd name="connsiteX3" fmla="*/ 2021984 w 2030272"/>
                <a:gd name="connsiteY3" fmla="*/ 316577 h 673612"/>
                <a:gd name="connsiteX4" fmla="*/ 1848120 w 2030272"/>
                <a:gd name="connsiteY4" fmla="*/ 581454 h 673612"/>
                <a:gd name="connsiteX5" fmla="*/ 624626 w 2030272"/>
                <a:gd name="connsiteY5" fmla="*/ 637688 h 673612"/>
                <a:gd name="connsiteX6" fmla="*/ 0 w 2030272"/>
                <a:gd name="connsiteY6" fmla="*/ 297259 h 673612"/>
                <a:gd name="connsiteX0" fmla="*/ 0 w 2030272"/>
                <a:gd name="connsiteY0" fmla="*/ 268832 h 645185"/>
                <a:gd name="connsiteX1" fmla="*/ 624626 w 2030272"/>
                <a:gd name="connsiteY1" fmla="*/ 5677 h 645185"/>
                <a:gd name="connsiteX2" fmla="*/ 1300767 w 2030272"/>
                <a:gd name="connsiteY2" fmla="*/ 108708 h 645185"/>
                <a:gd name="connsiteX3" fmla="*/ 2021984 w 2030272"/>
                <a:gd name="connsiteY3" fmla="*/ 288150 h 645185"/>
                <a:gd name="connsiteX4" fmla="*/ 1848120 w 2030272"/>
                <a:gd name="connsiteY4" fmla="*/ 553027 h 645185"/>
                <a:gd name="connsiteX5" fmla="*/ 624626 w 2030272"/>
                <a:gd name="connsiteY5" fmla="*/ 609261 h 645185"/>
                <a:gd name="connsiteX6" fmla="*/ 0 w 2030272"/>
                <a:gd name="connsiteY6" fmla="*/ 268832 h 645185"/>
                <a:gd name="connsiteX0" fmla="*/ 0 w 1999609"/>
                <a:gd name="connsiteY0" fmla="*/ 268832 h 645185"/>
                <a:gd name="connsiteX1" fmla="*/ 624626 w 1999609"/>
                <a:gd name="connsiteY1" fmla="*/ 5677 h 645185"/>
                <a:gd name="connsiteX2" fmla="*/ 1300767 w 1999609"/>
                <a:gd name="connsiteY2" fmla="*/ 108708 h 645185"/>
                <a:gd name="connsiteX3" fmla="*/ 1976908 w 1999609"/>
                <a:gd name="connsiteY3" fmla="*/ 268832 h 645185"/>
                <a:gd name="connsiteX4" fmla="*/ 1848120 w 1999609"/>
                <a:gd name="connsiteY4" fmla="*/ 553027 h 645185"/>
                <a:gd name="connsiteX5" fmla="*/ 624626 w 1999609"/>
                <a:gd name="connsiteY5" fmla="*/ 609261 h 645185"/>
                <a:gd name="connsiteX6" fmla="*/ 0 w 1999609"/>
                <a:gd name="connsiteY6" fmla="*/ 268832 h 645185"/>
                <a:gd name="connsiteX0" fmla="*/ 0 w 1977175"/>
                <a:gd name="connsiteY0" fmla="*/ 268832 h 683610"/>
                <a:gd name="connsiteX1" fmla="*/ 624626 w 1977175"/>
                <a:gd name="connsiteY1" fmla="*/ 5677 h 683610"/>
                <a:gd name="connsiteX2" fmla="*/ 1300767 w 1977175"/>
                <a:gd name="connsiteY2" fmla="*/ 108708 h 683610"/>
                <a:gd name="connsiteX3" fmla="*/ 1976908 w 1977175"/>
                <a:gd name="connsiteY3" fmla="*/ 268832 h 683610"/>
                <a:gd name="connsiteX4" fmla="*/ 1513269 w 1977175"/>
                <a:gd name="connsiteY4" fmla="*/ 617421 h 683610"/>
                <a:gd name="connsiteX5" fmla="*/ 624626 w 1977175"/>
                <a:gd name="connsiteY5" fmla="*/ 609261 h 683610"/>
                <a:gd name="connsiteX6" fmla="*/ 0 w 1977175"/>
                <a:gd name="connsiteY6" fmla="*/ 268832 h 683610"/>
                <a:gd name="connsiteX0" fmla="*/ 0 w 1764673"/>
                <a:gd name="connsiteY0" fmla="*/ 268832 h 683610"/>
                <a:gd name="connsiteX1" fmla="*/ 412124 w 1764673"/>
                <a:gd name="connsiteY1" fmla="*/ 5677 h 683610"/>
                <a:gd name="connsiteX2" fmla="*/ 1088265 w 1764673"/>
                <a:gd name="connsiteY2" fmla="*/ 108708 h 683610"/>
                <a:gd name="connsiteX3" fmla="*/ 1764406 w 1764673"/>
                <a:gd name="connsiteY3" fmla="*/ 268832 h 683610"/>
                <a:gd name="connsiteX4" fmla="*/ 1300767 w 1764673"/>
                <a:gd name="connsiteY4" fmla="*/ 617421 h 683610"/>
                <a:gd name="connsiteX5" fmla="*/ 412124 w 1764673"/>
                <a:gd name="connsiteY5" fmla="*/ 609261 h 683610"/>
                <a:gd name="connsiteX6" fmla="*/ 0 w 1764673"/>
                <a:gd name="connsiteY6" fmla="*/ 268832 h 683610"/>
                <a:gd name="connsiteX0" fmla="*/ 0 w 1764673"/>
                <a:gd name="connsiteY0" fmla="*/ 269590 h 684368"/>
                <a:gd name="connsiteX1" fmla="*/ 412124 w 1764673"/>
                <a:gd name="connsiteY1" fmla="*/ 6435 h 684368"/>
                <a:gd name="connsiteX2" fmla="*/ 1455313 w 1764673"/>
                <a:gd name="connsiteY2" fmla="*/ 103027 h 684368"/>
                <a:gd name="connsiteX3" fmla="*/ 1764406 w 1764673"/>
                <a:gd name="connsiteY3" fmla="*/ 269590 h 684368"/>
                <a:gd name="connsiteX4" fmla="*/ 1300767 w 1764673"/>
                <a:gd name="connsiteY4" fmla="*/ 618179 h 684368"/>
                <a:gd name="connsiteX5" fmla="*/ 412124 w 1764673"/>
                <a:gd name="connsiteY5" fmla="*/ 610019 h 684368"/>
                <a:gd name="connsiteX6" fmla="*/ 0 w 1764673"/>
                <a:gd name="connsiteY6" fmla="*/ 269590 h 684368"/>
                <a:gd name="connsiteX0" fmla="*/ 0 w 1520135"/>
                <a:gd name="connsiteY0" fmla="*/ 274120 h 673265"/>
                <a:gd name="connsiteX1" fmla="*/ 412124 w 1520135"/>
                <a:gd name="connsiteY1" fmla="*/ 10965 h 673265"/>
                <a:gd name="connsiteX2" fmla="*/ 1455313 w 1520135"/>
                <a:gd name="connsiteY2" fmla="*/ 107557 h 673265"/>
                <a:gd name="connsiteX3" fmla="*/ 1300767 w 1520135"/>
                <a:gd name="connsiteY3" fmla="*/ 622709 h 673265"/>
                <a:gd name="connsiteX4" fmla="*/ 412124 w 1520135"/>
                <a:gd name="connsiteY4" fmla="*/ 614549 h 673265"/>
                <a:gd name="connsiteX5" fmla="*/ 0 w 1520135"/>
                <a:gd name="connsiteY5" fmla="*/ 274120 h 673265"/>
                <a:gd name="connsiteX0" fmla="*/ 0 w 1431213"/>
                <a:gd name="connsiteY0" fmla="*/ 281777 h 680922"/>
                <a:gd name="connsiteX1" fmla="*/ 412124 w 1431213"/>
                <a:gd name="connsiteY1" fmla="*/ 18622 h 680922"/>
                <a:gd name="connsiteX2" fmla="*/ 1320084 w 1431213"/>
                <a:gd name="connsiteY2" fmla="*/ 89456 h 680922"/>
                <a:gd name="connsiteX3" fmla="*/ 1300767 w 1431213"/>
                <a:gd name="connsiteY3" fmla="*/ 630366 h 680922"/>
                <a:gd name="connsiteX4" fmla="*/ 412124 w 1431213"/>
                <a:gd name="connsiteY4" fmla="*/ 622206 h 680922"/>
                <a:gd name="connsiteX5" fmla="*/ 0 w 1431213"/>
                <a:gd name="connsiteY5" fmla="*/ 281777 h 680922"/>
                <a:gd name="connsiteX0" fmla="*/ 387 w 1431600"/>
                <a:gd name="connsiteY0" fmla="*/ 266941 h 666086"/>
                <a:gd name="connsiteX1" fmla="*/ 358723 w 1431600"/>
                <a:gd name="connsiteY1" fmla="*/ 26838 h 666086"/>
                <a:gd name="connsiteX2" fmla="*/ 1320471 w 1431600"/>
                <a:gd name="connsiteY2" fmla="*/ 74620 h 666086"/>
                <a:gd name="connsiteX3" fmla="*/ 1301154 w 1431600"/>
                <a:gd name="connsiteY3" fmla="*/ 615530 h 666086"/>
                <a:gd name="connsiteX4" fmla="*/ 412511 w 1431600"/>
                <a:gd name="connsiteY4" fmla="*/ 607370 h 666086"/>
                <a:gd name="connsiteX5" fmla="*/ 387 w 1431600"/>
                <a:gd name="connsiteY5" fmla="*/ 266941 h 666086"/>
                <a:gd name="connsiteX0" fmla="*/ 133 w 1431346"/>
                <a:gd name="connsiteY0" fmla="*/ 266941 h 694566"/>
                <a:gd name="connsiteX1" fmla="*/ 358469 w 1431346"/>
                <a:gd name="connsiteY1" fmla="*/ 26838 h 694566"/>
                <a:gd name="connsiteX2" fmla="*/ 1320217 w 1431346"/>
                <a:gd name="connsiteY2" fmla="*/ 74620 h 694566"/>
                <a:gd name="connsiteX3" fmla="*/ 1300900 w 1431346"/>
                <a:gd name="connsiteY3" fmla="*/ 615530 h 694566"/>
                <a:gd name="connsiteX4" fmla="*/ 389205 w 1431346"/>
                <a:gd name="connsiteY4" fmla="*/ 661159 h 694566"/>
                <a:gd name="connsiteX5" fmla="*/ 133 w 1431346"/>
                <a:gd name="connsiteY5" fmla="*/ 266941 h 694566"/>
                <a:gd name="connsiteX0" fmla="*/ 133 w 1431346"/>
                <a:gd name="connsiteY0" fmla="*/ 266941 h 701335"/>
                <a:gd name="connsiteX1" fmla="*/ 358469 w 1431346"/>
                <a:gd name="connsiteY1" fmla="*/ 26838 h 701335"/>
                <a:gd name="connsiteX2" fmla="*/ 1320217 w 1431346"/>
                <a:gd name="connsiteY2" fmla="*/ 74620 h 701335"/>
                <a:gd name="connsiteX3" fmla="*/ 1300900 w 1431346"/>
                <a:gd name="connsiteY3" fmla="*/ 630899 h 701335"/>
                <a:gd name="connsiteX4" fmla="*/ 389205 w 1431346"/>
                <a:gd name="connsiteY4" fmla="*/ 661159 h 701335"/>
                <a:gd name="connsiteX5" fmla="*/ 133 w 1431346"/>
                <a:gd name="connsiteY5" fmla="*/ 266941 h 701335"/>
                <a:gd name="connsiteX0" fmla="*/ 153 w 1408314"/>
                <a:gd name="connsiteY0" fmla="*/ 332639 h 701337"/>
                <a:gd name="connsiteX1" fmla="*/ 335437 w 1408314"/>
                <a:gd name="connsiteY1" fmla="*/ 31064 h 701337"/>
                <a:gd name="connsiteX2" fmla="*/ 1297185 w 1408314"/>
                <a:gd name="connsiteY2" fmla="*/ 78846 h 701337"/>
                <a:gd name="connsiteX3" fmla="*/ 1277868 w 1408314"/>
                <a:gd name="connsiteY3" fmla="*/ 635125 h 701337"/>
                <a:gd name="connsiteX4" fmla="*/ 366173 w 1408314"/>
                <a:gd name="connsiteY4" fmla="*/ 665385 h 701337"/>
                <a:gd name="connsiteX5" fmla="*/ 153 w 1408314"/>
                <a:gd name="connsiteY5" fmla="*/ 332639 h 70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314" h="701337">
                  <a:moveTo>
                    <a:pt x="153" y="332639"/>
                  </a:moveTo>
                  <a:cubicBezTo>
                    <a:pt x="-4970" y="226919"/>
                    <a:pt x="119265" y="73363"/>
                    <a:pt x="335437" y="31064"/>
                  </a:cubicBezTo>
                  <a:cubicBezTo>
                    <a:pt x="551609" y="-11235"/>
                    <a:pt x="1149078" y="-23111"/>
                    <a:pt x="1297185" y="78846"/>
                  </a:cubicBezTo>
                  <a:cubicBezTo>
                    <a:pt x="1445292" y="180803"/>
                    <a:pt x="1451733" y="550626"/>
                    <a:pt x="1277868" y="635125"/>
                  </a:cubicBezTo>
                  <a:cubicBezTo>
                    <a:pt x="1104003" y="719624"/>
                    <a:pt x="579125" y="715799"/>
                    <a:pt x="366173" y="665385"/>
                  </a:cubicBezTo>
                  <a:cubicBezTo>
                    <a:pt x="153221" y="614971"/>
                    <a:pt x="5276" y="438359"/>
                    <a:pt x="153" y="332639"/>
                  </a:cubicBezTo>
                  <a:close/>
                </a:path>
              </a:pathLst>
            </a:custGeom>
            <a:gradFill flip="none" rotWithShape="1">
              <a:gsLst>
                <a:gs pos="0">
                  <a:schemeClr val="accent2">
                    <a:lumMod val="20000"/>
                    <a:lumOff val="80000"/>
                  </a:schemeClr>
                </a:gs>
                <a:gs pos="39000">
                  <a:schemeClr val="accent2">
                    <a:lumMod val="40000"/>
                    <a:lumOff val="60000"/>
                  </a:schemeClr>
                </a:gs>
                <a:gs pos="83000">
                  <a:schemeClr val="accent2">
                    <a:lumMod val="60000"/>
                    <a:lumOff val="40000"/>
                  </a:schemeClr>
                </a:gs>
                <a:gs pos="100000">
                  <a:schemeClr val="accent2">
                    <a:lumMod val="60000"/>
                    <a:lumOff val="40000"/>
                  </a:schemeClr>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B6A7C780-6DEA-4083-9E02-4B84E63705F5}"/>
                </a:ext>
              </a:extLst>
            </p:cNvPr>
            <p:cNvSpPr/>
            <p:nvPr/>
          </p:nvSpPr>
          <p:spPr>
            <a:xfrm>
              <a:off x="4619195" y="1125319"/>
              <a:ext cx="3964962" cy="264441"/>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1663 h 279346"/>
                <a:gd name="connsiteX1" fmla="*/ 499463 w 3972646"/>
                <a:gd name="connsiteY1" fmla="*/ 271663 h 279346"/>
                <a:gd name="connsiteX2" fmla="*/ 1121869 w 3972646"/>
                <a:gd name="connsiteY2" fmla="*/ 210192 h 279346"/>
                <a:gd name="connsiteX3" fmla="*/ 1552175 w 3972646"/>
                <a:gd name="connsiteY3" fmla="*/ 71878 h 279346"/>
                <a:gd name="connsiteX4" fmla="*/ 1965554 w 3972646"/>
                <a:gd name="connsiteY4" fmla="*/ 5140 h 279346"/>
                <a:gd name="connsiteX5" fmla="*/ 2366684 w 3972646"/>
                <a:gd name="connsiteY5" fmla="*/ 18091 h 279346"/>
                <a:gd name="connsiteX6" fmla="*/ 2796988 w 3972646"/>
                <a:gd name="connsiteY6" fmla="*/ 125666 h 279346"/>
                <a:gd name="connsiteX7" fmla="*/ 3135086 w 3972646"/>
                <a:gd name="connsiteY7" fmla="*/ 240928 h 279346"/>
                <a:gd name="connsiteX8" fmla="*/ 3519288 w 3972646"/>
                <a:gd name="connsiteY8" fmla="*/ 263980 h 279346"/>
                <a:gd name="connsiteX9" fmla="*/ 3972646 w 3972646"/>
                <a:gd name="connsiteY9" fmla="*/ 271664 h 279346"/>
                <a:gd name="connsiteX0" fmla="*/ 0 w 3972646"/>
                <a:gd name="connsiteY0" fmla="*/ 268406 h 276089"/>
                <a:gd name="connsiteX1" fmla="*/ 499463 w 3972646"/>
                <a:gd name="connsiteY1" fmla="*/ 268406 h 276089"/>
                <a:gd name="connsiteX2" fmla="*/ 1121869 w 3972646"/>
                <a:gd name="connsiteY2" fmla="*/ 206935 h 276089"/>
                <a:gd name="connsiteX3" fmla="*/ 1552175 w 3972646"/>
                <a:gd name="connsiteY3" fmla="*/ 68621 h 276089"/>
                <a:gd name="connsiteX4" fmla="*/ 1965554 w 3972646"/>
                <a:gd name="connsiteY4" fmla="*/ 1883 h 276089"/>
                <a:gd name="connsiteX5" fmla="*/ 2382052 w 3972646"/>
                <a:gd name="connsiteY5" fmla="*/ 37886 h 276089"/>
                <a:gd name="connsiteX6" fmla="*/ 2796988 w 3972646"/>
                <a:gd name="connsiteY6" fmla="*/ 122409 h 276089"/>
                <a:gd name="connsiteX7" fmla="*/ 3135086 w 3972646"/>
                <a:gd name="connsiteY7" fmla="*/ 237671 h 276089"/>
                <a:gd name="connsiteX8" fmla="*/ 3519288 w 3972646"/>
                <a:gd name="connsiteY8" fmla="*/ 260723 h 276089"/>
                <a:gd name="connsiteX9" fmla="*/ 3972646 w 3972646"/>
                <a:gd name="connsiteY9" fmla="*/ 268407 h 276089"/>
                <a:gd name="connsiteX0" fmla="*/ 0 w 3972646"/>
                <a:gd name="connsiteY0" fmla="*/ 242209 h 249892"/>
                <a:gd name="connsiteX1" fmla="*/ 499463 w 3972646"/>
                <a:gd name="connsiteY1" fmla="*/ 242209 h 249892"/>
                <a:gd name="connsiteX2" fmla="*/ 1121869 w 3972646"/>
                <a:gd name="connsiteY2" fmla="*/ 180738 h 249892"/>
                <a:gd name="connsiteX3" fmla="*/ 1552175 w 3972646"/>
                <a:gd name="connsiteY3" fmla="*/ 4242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42209 h 249892"/>
                <a:gd name="connsiteX1" fmla="*/ 499463 w 3972646"/>
                <a:gd name="connsiteY1" fmla="*/ 242209 h 249892"/>
                <a:gd name="connsiteX2" fmla="*/ 1121869 w 3972646"/>
                <a:gd name="connsiteY2" fmla="*/ 180738 h 249892"/>
                <a:gd name="connsiteX3" fmla="*/ 1513755 w 3972646"/>
                <a:gd name="connsiteY3" fmla="*/ 8084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35511 h 243194"/>
                <a:gd name="connsiteX1" fmla="*/ 499463 w 3972646"/>
                <a:gd name="connsiteY1" fmla="*/ 235511 h 243194"/>
                <a:gd name="connsiteX2" fmla="*/ 1121869 w 3972646"/>
                <a:gd name="connsiteY2" fmla="*/ 174040 h 243194"/>
                <a:gd name="connsiteX3" fmla="*/ 1513755 w 3972646"/>
                <a:gd name="connsiteY3" fmla="*/ 74146 h 243194"/>
                <a:gd name="connsiteX4" fmla="*/ 1973238 w 3972646"/>
                <a:gd name="connsiteY4" fmla="*/ 15092 h 243194"/>
                <a:gd name="connsiteX5" fmla="*/ 2382052 w 3972646"/>
                <a:gd name="connsiteY5" fmla="*/ 4991 h 243194"/>
                <a:gd name="connsiteX6" fmla="*/ 2796988 w 3972646"/>
                <a:gd name="connsiteY6" fmla="*/ 89514 h 243194"/>
                <a:gd name="connsiteX7" fmla="*/ 3135086 w 3972646"/>
                <a:gd name="connsiteY7" fmla="*/ 204776 h 243194"/>
                <a:gd name="connsiteX8" fmla="*/ 3519288 w 3972646"/>
                <a:gd name="connsiteY8" fmla="*/ 227828 h 243194"/>
                <a:gd name="connsiteX9" fmla="*/ 3972646 w 3972646"/>
                <a:gd name="connsiteY9" fmla="*/ 235512 h 243194"/>
                <a:gd name="connsiteX0" fmla="*/ 0 w 3972646"/>
                <a:gd name="connsiteY0" fmla="*/ 226020 h 233703"/>
                <a:gd name="connsiteX1" fmla="*/ 499463 w 3972646"/>
                <a:gd name="connsiteY1" fmla="*/ 226020 h 233703"/>
                <a:gd name="connsiteX2" fmla="*/ 1121869 w 3972646"/>
                <a:gd name="connsiteY2" fmla="*/ 164549 h 233703"/>
                <a:gd name="connsiteX3" fmla="*/ 1513755 w 3972646"/>
                <a:gd name="connsiteY3" fmla="*/ 64655 h 233703"/>
                <a:gd name="connsiteX4" fmla="*/ 1973238 w 3972646"/>
                <a:gd name="connsiteY4" fmla="*/ 5601 h 233703"/>
                <a:gd name="connsiteX5" fmla="*/ 2389736 w 3972646"/>
                <a:gd name="connsiteY5" fmla="*/ 10868 h 233703"/>
                <a:gd name="connsiteX6" fmla="*/ 2796988 w 3972646"/>
                <a:gd name="connsiteY6" fmla="*/ 80023 h 233703"/>
                <a:gd name="connsiteX7" fmla="*/ 3135086 w 3972646"/>
                <a:gd name="connsiteY7" fmla="*/ 195285 h 233703"/>
                <a:gd name="connsiteX8" fmla="*/ 3519288 w 3972646"/>
                <a:gd name="connsiteY8" fmla="*/ 218337 h 233703"/>
                <a:gd name="connsiteX9" fmla="*/ 3972646 w 3972646"/>
                <a:gd name="connsiteY9" fmla="*/ 226021 h 233703"/>
                <a:gd name="connsiteX0" fmla="*/ 0 w 3972646"/>
                <a:gd name="connsiteY0" fmla="*/ 226020 h 241389"/>
                <a:gd name="connsiteX1" fmla="*/ 499463 w 3972646"/>
                <a:gd name="connsiteY1" fmla="*/ 226020 h 241389"/>
                <a:gd name="connsiteX2" fmla="*/ 1121869 w 3972646"/>
                <a:gd name="connsiteY2" fmla="*/ 164549 h 241389"/>
                <a:gd name="connsiteX3" fmla="*/ 1513755 w 3972646"/>
                <a:gd name="connsiteY3" fmla="*/ 64655 h 241389"/>
                <a:gd name="connsiteX4" fmla="*/ 1973238 w 3972646"/>
                <a:gd name="connsiteY4" fmla="*/ 5601 h 241389"/>
                <a:gd name="connsiteX5" fmla="*/ 2389736 w 3972646"/>
                <a:gd name="connsiteY5" fmla="*/ 10868 h 241389"/>
                <a:gd name="connsiteX6" fmla="*/ 2796988 w 3972646"/>
                <a:gd name="connsiteY6" fmla="*/ 80023 h 241389"/>
                <a:gd name="connsiteX7" fmla="*/ 3135086 w 3972646"/>
                <a:gd name="connsiteY7" fmla="*/ 195285 h 241389"/>
                <a:gd name="connsiteX8" fmla="*/ 3519288 w 3972646"/>
                <a:gd name="connsiteY8" fmla="*/ 241389 h 241389"/>
                <a:gd name="connsiteX9" fmla="*/ 3972646 w 3972646"/>
                <a:gd name="connsiteY9" fmla="*/ 226021 h 241389"/>
                <a:gd name="connsiteX0" fmla="*/ 0 w 3972646"/>
                <a:gd name="connsiteY0" fmla="*/ 226020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64962" h="264441">
                  <a:moveTo>
                    <a:pt x="0" y="249072"/>
                  </a:moveTo>
                  <a:cubicBezTo>
                    <a:pt x="322729" y="246511"/>
                    <a:pt x="452079" y="247791"/>
                    <a:pt x="637776" y="233704"/>
                  </a:cubicBezTo>
                  <a:cubicBezTo>
                    <a:pt x="823474" y="219617"/>
                    <a:pt x="969469" y="192724"/>
                    <a:pt x="1114185" y="164549"/>
                  </a:cubicBezTo>
                  <a:cubicBezTo>
                    <a:pt x="1258901" y="136374"/>
                    <a:pt x="1364176" y="91146"/>
                    <a:pt x="1506071" y="64655"/>
                  </a:cubicBezTo>
                  <a:cubicBezTo>
                    <a:pt x="1647966" y="38164"/>
                    <a:pt x="1850294" y="14565"/>
                    <a:pt x="1965554" y="5601"/>
                  </a:cubicBezTo>
                  <a:cubicBezTo>
                    <a:pt x="2080814" y="-3363"/>
                    <a:pt x="2244760" y="-1536"/>
                    <a:pt x="2382052" y="10868"/>
                  </a:cubicBezTo>
                  <a:cubicBezTo>
                    <a:pt x="2519344" y="23272"/>
                    <a:pt x="2665079" y="49287"/>
                    <a:pt x="2789304" y="80023"/>
                  </a:cubicBezTo>
                  <a:cubicBezTo>
                    <a:pt x="2913529" y="110759"/>
                    <a:pt x="3007019" y="168391"/>
                    <a:pt x="3127402" y="195285"/>
                  </a:cubicBezTo>
                  <a:cubicBezTo>
                    <a:pt x="3247785" y="222179"/>
                    <a:pt x="3372011" y="229863"/>
                    <a:pt x="3511604" y="241389"/>
                  </a:cubicBezTo>
                  <a:cubicBezTo>
                    <a:pt x="3651197" y="252915"/>
                    <a:pt x="3813843" y="256757"/>
                    <a:pt x="3964962" y="26444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2FC3B92F-E750-4F9A-973C-77A93958D29E}"/>
                </a:ext>
              </a:extLst>
            </p:cNvPr>
            <p:cNvSpPr/>
            <p:nvPr/>
          </p:nvSpPr>
          <p:spPr>
            <a:xfrm>
              <a:off x="4611511" y="1385351"/>
              <a:ext cx="3988014" cy="270232"/>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62509 h 268041"/>
                <a:gd name="connsiteX1" fmla="*/ 499463 w 3972646"/>
                <a:gd name="connsiteY1" fmla="*/ 262509 h 268041"/>
                <a:gd name="connsiteX2" fmla="*/ 1137237 w 3972646"/>
                <a:gd name="connsiteY2" fmla="*/ 239458 h 268041"/>
                <a:gd name="connsiteX3" fmla="*/ 1552175 w 3972646"/>
                <a:gd name="connsiteY3" fmla="*/ 62724 h 268041"/>
                <a:gd name="connsiteX4" fmla="*/ 1980922 w 3972646"/>
                <a:gd name="connsiteY4" fmla="*/ 19038 h 268041"/>
                <a:gd name="connsiteX5" fmla="*/ 2366684 w 3972646"/>
                <a:gd name="connsiteY5" fmla="*/ 8937 h 268041"/>
                <a:gd name="connsiteX6" fmla="*/ 2796988 w 3972646"/>
                <a:gd name="connsiteY6" fmla="*/ 147248 h 268041"/>
                <a:gd name="connsiteX7" fmla="*/ 3135086 w 3972646"/>
                <a:gd name="connsiteY7" fmla="*/ 231774 h 268041"/>
                <a:gd name="connsiteX8" fmla="*/ 3519288 w 3972646"/>
                <a:gd name="connsiteY8" fmla="*/ 254826 h 268041"/>
                <a:gd name="connsiteX9" fmla="*/ 3972646 w 3972646"/>
                <a:gd name="connsiteY9" fmla="*/ 262510 h 268041"/>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3135086 w 3972646"/>
                <a:gd name="connsiteY7" fmla="*/ 218215 h 254482"/>
                <a:gd name="connsiteX8" fmla="*/ 3519288 w 3972646"/>
                <a:gd name="connsiteY8" fmla="*/ 241267 h 254482"/>
                <a:gd name="connsiteX9" fmla="*/ 3972646 w 3972646"/>
                <a:gd name="connsiteY9"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596113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49902 w 3972646"/>
                <a:gd name="connsiteY7" fmla="*/ 53716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72954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2672954 w 3972646"/>
                <a:gd name="connsiteY7" fmla="*/ 71915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3011051 w 3972646"/>
                <a:gd name="connsiteY7" fmla="*/ 210228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3011051 w 3972646"/>
                <a:gd name="connsiteY7" fmla="*/ 205245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65822 w 3972646"/>
                <a:gd name="connsiteY8" fmla="*/ 246799 h 252330"/>
                <a:gd name="connsiteX9" fmla="*/ 3519288 w 3972646"/>
                <a:gd name="connsiteY9" fmla="*/ 239115 h 252330"/>
                <a:gd name="connsiteX10" fmla="*/ 3972646 w 3972646"/>
                <a:gd name="connsiteY10" fmla="*/ 246799 h 252330"/>
                <a:gd name="connsiteX0" fmla="*/ 0 w 3972646"/>
                <a:gd name="connsiteY0" fmla="*/ 246798 h 262167"/>
                <a:gd name="connsiteX1" fmla="*/ 499463 w 3972646"/>
                <a:gd name="connsiteY1" fmla="*/ 246798 h 262167"/>
                <a:gd name="connsiteX2" fmla="*/ 1137237 w 3972646"/>
                <a:gd name="connsiteY2" fmla="*/ 223747 h 262167"/>
                <a:gd name="connsiteX3" fmla="*/ 1552175 w 3972646"/>
                <a:gd name="connsiteY3" fmla="*/ 47013 h 262167"/>
                <a:gd name="connsiteX4" fmla="*/ 1980922 w 3972646"/>
                <a:gd name="connsiteY4" fmla="*/ 3327 h 262167"/>
                <a:gd name="connsiteX5" fmla="*/ 2412788 w 3972646"/>
                <a:gd name="connsiteY5" fmla="*/ 16278 h 262167"/>
                <a:gd name="connsiteX6" fmla="*/ 2681728 w 3972646"/>
                <a:gd name="connsiteY6" fmla="*/ 70064 h 262167"/>
                <a:gd name="connsiteX7" fmla="*/ 2934211 w 3972646"/>
                <a:gd name="connsiteY7" fmla="*/ 212929 h 262167"/>
                <a:gd name="connsiteX8" fmla="*/ 3165822 w 3972646"/>
                <a:gd name="connsiteY8" fmla="*/ 246799 h 262167"/>
                <a:gd name="connsiteX9" fmla="*/ 3550024 w 3972646"/>
                <a:gd name="connsiteY9" fmla="*/ 262167 h 262167"/>
                <a:gd name="connsiteX10" fmla="*/ 3972646 w 3972646"/>
                <a:gd name="connsiteY10" fmla="*/ 246799 h 262167"/>
                <a:gd name="connsiteX0" fmla="*/ 0 w 3988014"/>
                <a:gd name="connsiteY0" fmla="*/ 246798 h 263856"/>
                <a:gd name="connsiteX1" fmla="*/ 499463 w 3988014"/>
                <a:gd name="connsiteY1" fmla="*/ 246798 h 263856"/>
                <a:gd name="connsiteX2" fmla="*/ 1137237 w 3988014"/>
                <a:gd name="connsiteY2" fmla="*/ 223747 h 263856"/>
                <a:gd name="connsiteX3" fmla="*/ 1552175 w 3988014"/>
                <a:gd name="connsiteY3" fmla="*/ 47013 h 263856"/>
                <a:gd name="connsiteX4" fmla="*/ 1980922 w 3988014"/>
                <a:gd name="connsiteY4" fmla="*/ 3327 h 263856"/>
                <a:gd name="connsiteX5" fmla="*/ 2412788 w 3988014"/>
                <a:gd name="connsiteY5" fmla="*/ 16278 h 263856"/>
                <a:gd name="connsiteX6" fmla="*/ 2681728 w 3988014"/>
                <a:gd name="connsiteY6" fmla="*/ 70064 h 263856"/>
                <a:gd name="connsiteX7" fmla="*/ 2934211 w 3988014"/>
                <a:gd name="connsiteY7" fmla="*/ 212929 h 263856"/>
                <a:gd name="connsiteX8" fmla="*/ 3165822 w 3988014"/>
                <a:gd name="connsiteY8" fmla="*/ 246799 h 263856"/>
                <a:gd name="connsiteX9" fmla="*/ 3550024 w 3988014"/>
                <a:gd name="connsiteY9" fmla="*/ 262167 h 263856"/>
                <a:gd name="connsiteX10" fmla="*/ 3988014 w 3988014"/>
                <a:gd name="connsiteY10" fmla="*/ 262167 h 263856"/>
                <a:gd name="connsiteX0" fmla="*/ 0 w 3988014"/>
                <a:gd name="connsiteY0" fmla="*/ 246798 h 270232"/>
                <a:gd name="connsiteX1" fmla="*/ 499463 w 3988014"/>
                <a:gd name="connsiteY1" fmla="*/ 246798 h 270232"/>
                <a:gd name="connsiteX2" fmla="*/ 1137237 w 3988014"/>
                <a:gd name="connsiteY2" fmla="*/ 223747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72646"/>
                <a:gd name="connsiteY0" fmla="*/ 262166 h 270232"/>
                <a:gd name="connsiteX1" fmla="*/ 484095 w 3972646"/>
                <a:gd name="connsiteY1" fmla="*/ 246798 h 270232"/>
                <a:gd name="connsiteX2" fmla="*/ 1121869 w 3972646"/>
                <a:gd name="connsiteY2" fmla="*/ 223747 h 270232"/>
                <a:gd name="connsiteX3" fmla="*/ 1536807 w 3972646"/>
                <a:gd name="connsiteY3" fmla="*/ 47013 h 270232"/>
                <a:gd name="connsiteX4" fmla="*/ 1965554 w 3972646"/>
                <a:gd name="connsiteY4" fmla="*/ 3327 h 270232"/>
                <a:gd name="connsiteX5" fmla="*/ 2397420 w 3972646"/>
                <a:gd name="connsiteY5" fmla="*/ 16278 h 270232"/>
                <a:gd name="connsiteX6" fmla="*/ 2666360 w 3972646"/>
                <a:gd name="connsiteY6" fmla="*/ 70064 h 270232"/>
                <a:gd name="connsiteX7" fmla="*/ 2918843 w 3972646"/>
                <a:gd name="connsiteY7" fmla="*/ 212929 h 270232"/>
                <a:gd name="connsiteX8" fmla="*/ 3150454 w 3972646"/>
                <a:gd name="connsiteY8" fmla="*/ 246799 h 270232"/>
                <a:gd name="connsiteX9" fmla="*/ 3534656 w 3972646"/>
                <a:gd name="connsiteY9" fmla="*/ 262167 h 270232"/>
                <a:gd name="connsiteX10" fmla="*/ 3972646 w 3972646"/>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2980"/>
                <a:gd name="connsiteX1" fmla="*/ 537883 w 3980330"/>
                <a:gd name="connsiteY1" fmla="*/ 269850 h 272980"/>
                <a:gd name="connsiteX2" fmla="*/ 1129553 w 3980330"/>
                <a:gd name="connsiteY2" fmla="*/ 223747 h 272980"/>
                <a:gd name="connsiteX3" fmla="*/ 1544491 w 3980330"/>
                <a:gd name="connsiteY3" fmla="*/ 47013 h 272980"/>
                <a:gd name="connsiteX4" fmla="*/ 1973238 w 3980330"/>
                <a:gd name="connsiteY4" fmla="*/ 3327 h 272980"/>
                <a:gd name="connsiteX5" fmla="*/ 2405104 w 3980330"/>
                <a:gd name="connsiteY5" fmla="*/ 16278 h 272980"/>
                <a:gd name="connsiteX6" fmla="*/ 2674044 w 3980330"/>
                <a:gd name="connsiteY6" fmla="*/ 70064 h 272980"/>
                <a:gd name="connsiteX7" fmla="*/ 2926527 w 3980330"/>
                <a:gd name="connsiteY7" fmla="*/ 212929 h 272980"/>
                <a:gd name="connsiteX8" fmla="*/ 3158138 w 3980330"/>
                <a:gd name="connsiteY8" fmla="*/ 246799 h 272980"/>
                <a:gd name="connsiteX9" fmla="*/ 3542340 w 3980330"/>
                <a:gd name="connsiteY9" fmla="*/ 262167 h 272980"/>
                <a:gd name="connsiteX10" fmla="*/ 3980330 w 3980330"/>
                <a:gd name="connsiteY10" fmla="*/ 269851 h 272980"/>
                <a:gd name="connsiteX0" fmla="*/ 0 w 3980330"/>
                <a:gd name="connsiteY0" fmla="*/ 262166 h 270232"/>
                <a:gd name="connsiteX1" fmla="*/ 576304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60289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83988 w 3980330"/>
                <a:gd name="connsiteY1" fmla="*/ 254482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8014"/>
                <a:gd name="connsiteY0" fmla="*/ 262166 h 270232"/>
                <a:gd name="connsiteX1" fmla="*/ 591672 w 3988014"/>
                <a:gd name="connsiteY1" fmla="*/ 254482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9356 w 3988014"/>
                <a:gd name="connsiteY1" fmla="*/ 246798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283218 w 3988014"/>
                <a:gd name="connsiteY1" fmla="*/ 259032 h 270232"/>
                <a:gd name="connsiteX2" fmla="*/ 599356 w 3988014"/>
                <a:gd name="connsiteY2" fmla="*/ 246798 h 270232"/>
                <a:gd name="connsiteX3" fmla="*/ 1144921 w 3988014"/>
                <a:gd name="connsiteY3" fmla="*/ 177643 h 270232"/>
                <a:gd name="connsiteX4" fmla="*/ 1552175 w 3988014"/>
                <a:gd name="connsiteY4" fmla="*/ 47013 h 270232"/>
                <a:gd name="connsiteX5" fmla="*/ 1980922 w 3988014"/>
                <a:gd name="connsiteY5" fmla="*/ 3327 h 270232"/>
                <a:gd name="connsiteX6" fmla="*/ 2412788 w 3988014"/>
                <a:gd name="connsiteY6" fmla="*/ 16278 h 270232"/>
                <a:gd name="connsiteX7" fmla="*/ 2681728 w 3988014"/>
                <a:gd name="connsiteY7" fmla="*/ 70064 h 270232"/>
                <a:gd name="connsiteX8" fmla="*/ 2934211 w 3988014"/>
                <a:gd name="connsiteY8" fmla="*/ 212929 h 270232"/>
                <a:gd name="connsiteX9" fmla="*/ 3165822 w 3988014"/>
                <a:gd name="connsiteY9" fmla="*/ 246799 h 270232"/>
                <a:gd name="connsiteX10" fmla="*/ 3550024 w 3988014"/>
                <a:gd name="connsiteY10" fmla="*/ 262167 h 270232"/>
                <a:gd name="connsiteX11" fmla="*/ 3988014 w 3988014"/>
                <a:gd name="connsiteY11" fmla="*/ 269851 h 27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88014" h="270232">
                  <a:moveTo>
                    <a:pt x="0" y="262166"/>
                  </a:moveTo>
                  <a:lnTo>
                    <a:pt x="283218" y="259032"/>
                  </a:lnTo>
                  <a:cubicBezTo>
                    <a:pt x="383111" y="256471"/>
                    <a:pt x="455739" y="260363"/>
                    <a:pt x="599356" y="246798"/>
                  </a:cubicBezTo>
                  <a:cubicBezTo>
                    <a:pt x="742973" y="233233"/>
                    <a:pt x="986118" y="210940"/>
                    <a:pt x="1144921" y="177643"/>
                  </a:cubicBezTo>
                  <a:cubicBezTo>
                    <a:pt x="1303724" y="144346"/>
                    <a:pt x="1412841" y="76066"/>
                    <a:pt x="1552175" y="47013"/>
                  </a:cubicBezTo>
                  <a:cubicBezTo>
                    <a:pt x="1691509" y="17960"/>
                    <a:pt x="1865662" y="12291"/>
                    <a:pt x="1980922" y="3327"/>
                  </a:cubicBezTo>
                  <a:cubicBezTo>
                    <a:pt x="2096182" y="-5637"/>
                    <a:pt x="2295987" y="5155"/>
                    <a:pt x="2412788" y="16278"/>
                  </a:cubicBezTo>
                  <a:cubicBezTo>
                    <a:pt x="2529589" y="27401"/>
                    <a:pt x="2594824" y="37289"/>
                    <a:pt x="2681728" y="70064"/>
                  </a:cubicBezTo>
                  <a:cubicBezTo>
                    <a:pt x="2768632" y="102839"/>
                    <a:pt x="2877861" y="198841"/>
                    <a:pt x="2934211" y="212929"/>
                  </a:cubicBezTo>
                  <a:cubicBezTo>
                    <a:pt x="2990561" y="227017"/>
                    <a:pt x="3063187" y="238593"/>
                    <a:pt x="3165822" y="246799"/>
                  </a:cubicBezTo>
                  <a:cubicBezTo>
                    <a:pt x="3268458" y="255005"/>
                    <a:pt x="3412992" y="258325"/>
                    <a:pt x="3550024" y="262167"/>
                  </a:cubicBezTo>
                  <a:cubicBezTo>
                    <a:pt x="3687056" y="266009"/>
                    <a:pt x="3879797" y="271772"/>
                    <a:pt x="3988014" y="26985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2056810B-1B21-419C-A9B6-7D012941A261}"/>
                </a:ext>
              </a:extLst>
            </p:cNvPr>
            <p:cNvSpPr/>
            <p:nvPr/>
          </p:nvSpPr>
          <p:spPr>
            <a:xfrm flipV="1">
              <a:off x="4626879" y="2591823"/>
              <a:ext cx="3964962" cy="264441"/>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1663 h 279346"/>
                <a:gd name="connsiteX1" fmla="*/ 499463 w 3972646"/>
                <a:gd name="connsiteY1" fmla="*/ 271663 h 279346"/>
                <a:gd name="connsiteX2" fmla="*/ 1121869 w 3972646"/>
                <a:gd name="connsiteY2" fmla="*/ 210192 h 279346"/>
                <a:gd name="connsiteX3" fmla="*/ 1552175 w 3972646"/>
                <a:gd name="connsiteY3" fmla="*/ 71878 h 279346"/>
                <a:gd name="connsiteX4" fmla="*/ 1965554 w 3972646"/>
                <a:gd name="connsiteY4" fmla="*/ 5140 h 279346"/>
                <a:gd name="connsiteX5" fmla="*/ 2366684 w 3972646"/>
                <a:gd name="connsiteY5" fmla="*/ 18091 h 279346"/>
                <a:gd name="connsiteX6" fmla="*/ 2796988 w 3972646"/>
                <a:gd name="connsiteY6" fmla="*/ 125666 h 279346"/>
                <a:gd name="connsiteX7" fmla="*/ 3135086 w 3972646"/>
                <a:gd name="connsiteY7" fmla="*/ 240928 h 279346"/>
                <a:gd name="connsiteX8" fmla="*/ 3519288 w 3972646"/>
                <a:gd name="connsiteY8" fmla="*/ 263980 h 279346"/>
                <a:gd name="connsiteX9" fmla="*/ 3972646 w 3972646"/>
                <a:gd name="connsiteY9" fmla="*/ 271664 h 279346"/>
                <a:gd name="connsiteX0" fmla="*/ 0 w 3972646"/>
                <a:gd name="connsiteY0" fmla="*/ 268406 h 276089"/>
                <a:gd name="connsiteX1" fmla="*/ 499463 w 3972646"/>
                <a:gd name="connsiteY1" fmla="*/ 268406 h 276089"/>
                <a:gd name="connsiteX2" fmla="*/ 1121869 w 3972646"/>
                <a:gd name="connsiteY2" fmla="*/ 206935 h 276089"/>
                <a:gd name="connsiteX3" fmla="*/ 1552175 w 3972646"/>
                <a:gd name="connsiteY3" fmla="*/ 68621 h 276089"/>
                <a:gd name="connsiteX4" fmla="*/ 1965554 w 3972646"/>
                <a:gd name="connsiteY4" fmla="*/ 1883 h 276089"/>
                <a:gd name="connsiteX5" fmla="*/ 2382052 w 3972646"/>
                <a:gd name="connsiteY5" fmla="*/ 37886 h 276089"/>
                <a:gd name="connsiteX6" fmla="*/ 2796988 w 3972646"/>
                <a:gd name="connsiteY6" fmla="*/ 122409 h 276089"/>
                <a:gd name="connsiteX7" fmla="*/ 3135086 w 3972646"/>
                <a:gd name="connsiteY7" fmla="*/ 237671 h 276089"/>
                <a:gd name="connsiteX8" fmla="*/ 3519288 w 3972646"/>
                <a:gd name="connsiteY8" fmla="*/ 260723 h 276089"/>
                <a:gd name="connsiteX9" fmla="*/ 3972646 w 3972646"/>
                <a:gd name="connsiteY9" fmla="*/ 268407 h 276089"/>
                <a:gd name="connsiteX0" fmla="*/ 0 w 3972646"/>
                <a:gd name="connsiteY0" fmla="*/ 242209 h 249892"/>
                <a:gd name="connsiteX1" fmla="*/ 499463 w 3972646"/>
                <a:gd name="connsiteY1" fmla="*/ 242209 h 249892"/>
                <a:gd name="connsiteX2" fmla="*/ 1121869 w 3972646"/>
                <a:gd name="connsiteY2" fmla="*/ 180738 h 249892"/>
                <a:gd name="connsiteX3" fmla="*/ 1552175 w 3972646"/>
                <a:gd name="connsiteY3" fmla="*/ 4242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42209 h 249892"/>
                <a:gd name="connsiteX1" fmla="*/ 499463 w 3972646"/>
                <a:gd name="connsiteY1" fmla="*/ 242209 h 249892"/>
                <a:gd name="connsiteX2" fmla="*/ 1121869 w 3972646"/>
                <a:gd name="connsiteY2" fmla="*/ 180738 h 249892"/>
                <a:gd name="connsiteX3" fmla="*/ 1513755 w 3972646"/>
                <a:gd name="connsiteY3" fmla="*/ 80844 h 249892"/>
                <a:gd name="connsiteX4" fmla="*/ 1965554 w 3972646"/>
                <a:gd name="connsiteY4" fmla="*/ 6422 h 249892"/>
                <a:gd name="connsiteX5" fmla="*/ 2382052 w 3972646"/>
                <a:gd name="connsiteY5" fmla="*/ 11689 h 249892"/>
                <a:gd name="connsiteX6" fmla="*/ 2796988 w 3972646"/>
                <a:gd name="connsiteY6" fmla="*/ 96212 h 249892"/>
                <a:gd name="connsiteX7" fmla="*/ 3135086 w 3972646"/>
                <a:gd name="connsiteY7" fmla="*/ 211474 h 249892"/>
                <a:gd name="connsiteX8" fmla="*/ 3519288 w 3972646"/>
                <a:gd name="connsiteY8" fmla="*/ 234526 h 249892"/>
                <a:gd name="connsiteX9" fmla="*/ 3972646 w 3972646"/>
                <a:gd name="connsiteY9" fmla="*/ 242210 h 249892"/>
                <a:gd name="connsiteX0" fmla="*/ 0 w 3972646"/>
                <a:gd name="connsiteY0" fmla="*/ 235511 h 243194"/>
                <a:gd name="connsiteX1" fmla="*/ 499463 w 3972646"/>
                <a:gd name="connsiteY1" fmla="*/ 235511 h 243194"/>
                <a:gd name="connsiteX2" fmla="*/ 1121869 w 3972646"/>
                <a:gd name="connsiteY2" fmla="*/ 174040 h 243194"/>
                <a:gd name="connsiteX3" fmla="*/ 1513755 w 3972646"/>
                <a:gd name="connsiteY3" fmla="*/ 74146 h 243194"/>
                <a:gd name="connsiteX4" fmla="*/ 1973238 w 3972646"/>
                <a:gd name="connsiteY4" fmla="*/ 15092 h 243194"/>
                <a:gd name="connsiteX5" fmla="*/ 2382052 w 3972646"/>
                <a:gd name="connsiteY5" fmla="*/ 4991 h 243194"/>
                <a:gd name="connsiteX6" fmla="*/ 2796988 w 3972646"/>
                <a:gd name="connsiteY6" fmla="*/ 89514 h 243194"/>
                <a:gd name="connsiteX7" fmla="*/ 3135086 w 3972646"/>
                <a:gd name="connsiteY7" fmla="*/ 204776 h 243194"/>
                <a:gd name="connsiteX8" fmla="*/ 3519288 w 3972646"/>
                <a:gd name="connsiteY8" fmla="*/ 227828 h 243194"/>
                <a:gd name="connsiteX9" fmla="*/ 3972646 w 3972646"/>
                <a:gd name="connsiteY9" fmla="*/ 235512 h 243194"/>
                <a:gd name="connsiteX0" fmla="*/ 0 w 3972646"/>
                <a:gd name="connsiteY0" fmla="*/ 226020 h 233703"/>
                <a:gd name="connsiteX1" fmla="*/ 499463 w 3972646"/>
                <a:gd name="connsiteY1" fmla="*/ 226020 h 233703"/>
                <a:gd name="connsiteX2" fmla="*/ 1121869 w 3972646"/>
                <a:gd name="connsiteY2" fmla="*/ 164549 h 233703"/>
                <a:gd name="connsiteX3" fmla="*/ 1513755 w 3972646"/>
                <a:gd name="connsiteY3" fmla="*/ 64655 h 233703"/>
                <a:gd name="connsiteX4" fmla="*/ 1973238 w 3972646"/>
                <a:gd name="connsiteY4" fmla="*/ 5601 h 233703"/>
                <a:gd name="connsiteX5" fmla="*/ 2389736 w 3972646"/>
                <a:gd name="connsiteY5" fmla="*/ 10868 h 233703"/>
                <a:gd name="connsiteX6" fmla="*/ 2796988 w 3972646"/>
                <a:gd name="connsiteY6" fmla="*/ 80023 h 233703"/>
                <a:gd name="connsiteX7" fmla="*/ 3135086 w 3972646"/>
                <a:gd name="connsiteY7" fmla="*/ 195285 h 233703"/>
                <a:gd name="connsiteX8" fmla="*/ 3519288 w 3972646"/>
                <a:gd name="connsiteY8" fmla="*/ 218337 h 233703"/>
                <a:gd name="connsiteX9" fmla="*/ 3972646 w 3972646"/>
                <a:gd name="connsiteY9" fmla="*/ 226021 h 233703"/>
                <a:gd name="connsiteX0" fmla="*/ 0 w 3972646"/>
                <a:gd name="connsiteY0" fmla="*/ 226020 h 241389"/>
                <a:gd name="connsiteX1" fmla="*/ 499463 w 3972646"/>
                <a:gd name="connsiteY1" fmla="*/ 226020 h 241389"/>
                <a:gd name="connsiteX2" fmla="*/ 1121869 w 3972646"/>
                <a:gd name="connsiteY2" fmla="*/ 164549 h 241389"/>
                <a:gd name="connsiteX3" fmla="*/ 1513755 w 3972646"/>
                <a:gd name="connsiteY3" fmla="*/ 64655 h 241389"/>
                <a:gd name="connsiteX4" fmla="*/ 1973238 w 3972646"/>
                <a:gd name="connsiteY4" fmla="*/ 5601 h 241389"/>
                <a:gd name="connsiteX5" fmla="*/ 2389736 w 3972646"/>
                <a:gd name="connsiteY5" fmla="*/ 10868 h 241389"/>
                <a:gd name="connsiteX6" fmla="*/ 2796988 w 3972646"/>
                <a:gd name="connsiteY6" fmla="*/ 80023 h 241389"/>
                <a:gd name="connsiteX7" fmla="*/ 3135086 w 3972646"/>
                <a:gd name="connsiteY7" fmla="*/ 195285 h 241389"/>
                <a:gd name="connsiteX8" fmla="*/ 3519288 w 3972646"/>
                <a:gd name="connsiteY8" fmla="*/ 241389 h 241389"/>
                <a:gd name="connsiteX9" fmla="*/ 3972646 w 3972646"/>
                <a:gd name="connsiteY9" fmla="*/ 226021 h 241389"/>
                <a:gd name="connsiteX0" fmla="*/ 0 w 3972646"/>
                <a:gd name="connsiteY0" fmla="*/ 226020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499463 w 3972646"/>
                <a:gd name="connsiteY1" fmla="*/ 226020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72646"/>
                <a:gd name="connsiteY0" fmla="*/ 241388 h 264441"/>
                <a:gd name="connsiteX1" fmla="*/ 645460 w 3972646"/>
                <a:gd name="connsiteY1" fmla="*/ 233704 h 264441"/>
                <a:gd name="connsiteX2" fmla="*/ 1121869 w 3972646"/>
                <a:gd name="connsiteY2" fmla="*/ 164549 h 264441"/>
                <a:gd name="connsiteX3" fmla="*/ 1513755 w 3972646"/>
                <a:gd name="connsiteY3" fmla="*/ 64655 h 264441"/>
                <a:gd name="connsiteX4" fmla="*/ 1973238 w 3972646"/>
                <a:gd name="connsiteY4" fmla="*/ 5601 h 264441"/>
                <a:gd name="connsiteX5" fmla="*/ 2389736 w 3972646"/>
                <a:gd name="connsiteY5" fmla="*/ 10868 h 264441"/>
                <a:gd name="connsiteX6" fmla="*/ 2796988 w 3972646"/>
                <a:gd name="connsiteY6" fmla="*/ 80023 h 264441"/>
                <a:gd name="connsiteX7" fmla="*/ 3135086 w 3972646"/>
                <a:gd name="connsiteY7" fmla="*/ 195285 h 264441"/>
                <a:gd name="connsiteX8" fmla="*/ 3519288 w 3972646"/>
                <a:gd name="connsiteY8" fmla="*/ 241389 h 264441"/>
                <a:gd name="connsiteX9" fmla="*/ 3972646 w 3972646"/>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 name="connsiteX0" fmla="*/ 0 w 3964962"/>
                <a:gd name="connsiteY0" fmla="*/ 249072 h 264441"/>
                <a:gd name="connsiteX1" fmla="*/ 637776 w 3964962"/>
                <a:gd name="connsiteY1" fmla="*/ 233704 h 264441"/>
                <a:gd name="connsiteX2" fmla="*/ 1114185 w 3964962"/>
                <a:gd name="connsiteY2" fmla="*/ 164549 h 264441"/>
                <a:gd name="connsiteX3" fmla="*/ 1506071 w 3964962"/>
                <a:gd name="connsiteY3" fmla="*/ 64655 h 264441"/>
                <a:gd name="connsiteX4" fmla="*/ 1965554 w 3964962"/>
                <a:gd name="connsiteY4" fmla="*/ 5601 h 264441"/>
                <a:gd name="connsiteX5" fmla="*/ 2382052 w 3964962"/>
                <a:gd name="connsiteY5" fmla="*/ 10868 h 264441"/>
                <a:gd name="connsiteX6" fmla="*/ 2789304 w 3964962"/>
                <a:gd name="connsiteY6" fmla="*/ 80023 h 264441"/>
                <a:gd name="connsiteX7" fmla="*/ 3127402 w 3964962"/>
                <a:gd name="connsiteY7" fmla="*/ 195285 h 264441"/>
                <a:gd name="connsiteX8" fmla="*/ 3511604 w 3964962"/>
                <a:gd name="connsiteY8" fmla="*/ 241389 h 264441"/>
                <a:gd name="connsiteX9" fmla="*/ 3964962 w 3964962"/>
                <a:gd name="connsiteY9" fmla="*/ 264441 h 26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64962" h="264441">
                  <a:moveTo>
                    <a:pt x="0" y="249072"/>
                  </a:moveTo>
                  <a:cubicBezTo>
                    <a:pt x="322729" y="246511"/>
                    <a:pt x="452079" y="247791"/>
                    <a:pt x="637776" y="233704"/>
                  </a:cubicBezTo>
                  <a:cubicBezTo>
                    <a:pt x="823474" y="219617"/>
                    <a:pt x="969469" y="192724"/>
                    <a:pt x="1114185" y="164549"/>
                  </a:cubicBezTo>
                  <a:cubicBezTo>
                    <a:pt x="1258901" y="136374"/>
                    <a:pt x="1364176" y="91146"/>
                    <a:pt x="1506071" y="64655"/>
                  </a:cubicBezTo>
                  <a:cubicBezTo>
                    <a:pt x="1647966" y="38164"/>
                    <a:pt x="1850294" y="14565"/>
                    <a:pt x="1965554" y="5601"/>
                  </a:cubicBezTo>
                  <a:cubicBezTo>
                    <a:pt x="2080814" y="-3363"/>
                    <a:pt x="2244760" y="-1536"/>
                    <a:pt x="2382052" y="10868"/>
                  </a:cubicBezTo>
                  <a:cubicBezTo>
                    <a:pt x="2519344" y="23272"/>
                    <a:pt x="2665079" y="49287"/>
                    <a:pt x="2789304" y="80023"/>
                  </a:cubicBezTo>
                  <a:cubicBezTo>
                    <a:pt x="2913529" y="110759"/>
                    <a:pt x="3007019" y="168391"/>
                    <a:pt x="3127402" y="195285"/>
                  </a:cubicBezTo>
                  <a:cubicBezTo>
                    <a:pt x="3247785" y="222179"/>
                    <a:pt x="3372011" y="229863"/>
                    <a:pt x="3511604" y="241389"/>
                  </a:cubicBezTo>
                  <a:cubicBezTo>
                    <a:pt x="3651197" y="252915"/>
                    <a:pt x="3813843" y="256757"/>
                    <a:pt x="3964962" y="26444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EF6B41F2-FF88-4B8A-BBD1-DE78E2C72DF4}"/>
                </a:ext>
              </a:extLst>
            </p:cNvPr>
            <p:cNvSpPr/>
            <p:nvPr/>
          </p:nvSpPr>
          <p:spPr>
            <a:xfrm flipV="1">
              <a:off x="4611511" y="2297194"/>
              <a:ext cx="3988014" cy="270232"/>
            </a:xfrm>
            <a:custGeom>
              <a:avLst/>
              <a:gdLst>
                <a:gd name="connsiteX0" fmla="*/ 0 w 3734441"/>
                <a:gd name="connsiteY0" fmla="*/ 335239 h 347069"/>
                <a:gd name="connsiteX1" fmla="*/ 499463 w 3734441"/>
                <a:gd name="connsiteY1" fmla="*/ 335239 h 347069"/>
                <a:gd name="connsiteX2" fmla="*/ 1137237 w 3734441"/>
                <a:gd name="connsiteY2" fmla="*/ 212295 h 347069"/>
                <a:gd name="connsiteX3" fmla="*/ 1759644 w 3734441"/>
                <a:gd name="connsiteY3" fmla="*/ 43246 h 347069"/>
                <a:gd name="connsiteX4" fmla="*/ 2197634 w 3734441"/>
                <a:gd name="connsiteY4" fmla="*/ 4826 h 347069"/>
                <a:gd name="connsiteX5" fmla="*/ 2681728 w 3734441"/>
                <a:gd name="connsiteY5" fmla="*/ 127770 h 347069"/>
                <a:gd name="connsiteX6" fmla="*/ 3050562 w 3734441"/>
                <a:gd name="connsiteY6" fmla="*/ 204611 h 347069"/>
                <a:gd name="connsiteX7" fmla="*/ 3404027 w 3734441"/>
                <a:gd name="connsiteY7" fmla="*/ 227663 h 347069"/>
                <a:gd name="connsiteX8" fmla="*/ 3734441 w 3734441"/>
                <a:gd name="connsiteY8" fmla="*/ 227663 h 347069"/>
                <a:gd name="connsiteX0" fmla="*/ 0 w 3734441"/>
                <a:gd name="connsiteY0" fmla="*/ 342780 h 354610"/>
                <a:gd name="connsiteX1" fmla="*/ 499463 w 3734441"/>
                <a:gd name="connsiteY1" fmla="*/ 342780 h 354610"/>
                <a:gd name="connsiteX2" fmla="*/ 1137237 w 3734441"/>
                <a:gd name="connsiteY2" fmla="*/ 219836 h 354610"/>
                <a:gd name="connsiteX3" fmla="*/ 1629016 w 3734441"/>
                <a:gd name="connsiteY3" fmla="*/ 27734 h 354610"/>
                <a:gd name="connsiteX4" fmla="*/ 2197634 w 3734441"/>
                <a:gd name="connsiteY4" fmla="*/ 12367 h 354610"/>
                <a:gd name="connsiteX5" fmla="*/ 2681728 w 3734441"/>
                <a:gd name="connsiteY5" fmla="*/ 135311 h 354610"/>
                <a:gd name="connsiteX6" fmla="*/ 3050562 w 3734441"/>
                <a:gd name="connsiteY6" fmla="*/ 212152 h 354610"/>
                <a:gd name="connsiteX7" fmla="*/ 3404027 w 3734441"/>
                <a:gd name="connsiteY7" fmla="*/ 235204 h 354610"/>
                <a:gd name="connsiteX8" fmla="*/ 3734441 w 3734441"/>
                <a:gd name="connsiteY8" fmla="*/ 235204 h 354610"/>
                <a:gd name="connsiteX0" fmla="*/ 0 w 3734441"/>
                <a:gd name="connsiteY0" fmla="*/ 346284 h 353967"/>
                <a:gd name="connsiteX1" fmla="*/ 499463 w 3734441"/>
                <a:gd name="connsiteY1" fmla="*/ 346284 h 353967"/>
                <a:gd name="connsiteX2" fmla="*/ 1121869 w 3734441"/>
                <a:gd name="connsiteY2" fmla="*/ 284813 h 353967"/>
                <a:gd name="connsiteX3" fmla="*/ 1629016 w 3734441"/>
                <a:gd name="connsiteY3" fmla="*/ 31238 h 353967"/>
                <a:gd name="connsiteX4" fmla="*/ 2197634 w 3734441"/>
                <a:gd name="connsiteY4" fmla="*/ 15871 h 353967"/>
                <a:gd name="connsiteX5" fmla="*/ 2681728 w 3734441"/>
                <a:gd name="connsiteY5" fmla="*/ 138815 h 353967"/>
                <a:gd name="connsiteX6" fmla="*/ 3050562 w 3734441"/>
                <a:gd name="connsiteY6" fmla="*/ 215656 h 353967"/>
                <a:gd name="connsiteX7" fmla="*/ 3404027 w 3734441"/>
                <a:gd name="connsiteY7" fmla="*/ 238708 h 353967"/>
                <a:gd name="connsiteX8" fmla="*/ 3734441 w 3734441"/>
                <a:gd name="connsiteY8" fmla="*/ 238708 h 353967"/>
                <a:gd name="connsiteX0" fmla="*/ 0 w 3734441"/>
                <a:gd name="connsiteY0" fmla="*/ 332586 h 340269"/>
                <a:gd name="connsiteX1" fmla="*/ 499463 w 3734441"/>
                <a:gd name="connsiteY1" fmla="*/ 332586 h 340269"/>
                <a:gd name="connsiteX2" fmla="*/ 1121869 w 3734441"/>
                <a:gd name="connsiteY2" fmla="*/ 271115 h 340269"/>
                <a:gd name="connsiteX3" fmla="*/ 1659752 w 3734441"/>
                <a:gd name="connsiteY3" fmla="*/ 63645 h 340269"/>
                <a:gd name="connsiteX4" fmla="*/ 2197634 w 3734441"/>
                <a:gd name="connsiteY4" fmla="*/ 2173 h 340269"/>
                <a:gd name="connsiteX5" fmla="*/ 2681728 w 3734441"/>
                <a:gd name="connsiteY5" fmla="*/ 125117 h 340269"/>
                <a:gd name="connsiteX6" fmla="*/ 3050562 w 3734441"/>
                <a:gd name="connsiteY6" fmla="*/ 201958 h 340269"/>
                <a:gd name="connsiteX7" fmla="*/ 3404027 w 3734441"/>
                <a:gd name="connsiteY7" fmla="*/ 225010 h 340269"/>
                <a:gd name="connsiteX8" fmla="*/ 3734441 w 3734441"/>
                <a:gd name="connsiteY8" fmla="*/ 225010 h 340269"/>
                <a:gd name="connsiteX0" fmla="*/ 0 w 3734441"/>
                <a:gd name="connsiteY0" fmla="*/ 325327 h 333010"/>
                <a:gd name="connsiteX1" fmla="*/ 499463 w 3734441"/>
                <a:gd name="connsiteY1" fmla="*/ 325327 h 333010"/>
                <a:gd name="connsiteX2" fmla="*/ 1121869 w 3734441"/>
                <a:gd name="connsiteY2" fmla="*/ 263856 h 333010"/>
                <a:gd name="connsiteX3" fmla="*/ 1659752 w 3734441"/>
                <a:gd name="connsiteY3" fmla="*/ 56386 h 333010"/>
                <a:gd name="connsiteX4" fmla="*/ 2205318 w 3734441"/>
                <a:gd name="connsiteY4" fmla="*/ 2598 h 333010"/>
                <a:gd name="connsiteX5" fmla="*/ 2681728 w 3734441"/>
                <a:gd name="connsiteY5" fmla="*/ 117858 h 333010"/>
                <a:gd name="connsiteX6" fmla="*/ 3050562 w 3734441"/>
                <a:gd name="connsiteY6" fmla="*/ 194699 h 333010"/>
                <a:gd name="connsiteX7" fmla="*/ 3404027 w 3734441"/>
                <a:gd name="connsiteY7" fmla="*/ 217751 h 333010"/>
                <a:gd name="connsiteX8" fmla="*/ 3734441 w 3734441"/>
                <a:gd name="connsiteY8" fmla="*/ 217751 h 333010"/>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050562 w 3734441"/>
                <a:gd name="connsiteY6" fmla="*/ 198086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404027 w 3734441"/>
                <a:gd name="connsiteY7" fmla="*/ 221138 h 336397"/>
                <a:gd name="connsiteX8" fmla="*/ 3734441 w 3734441"/>
                <a:gd name="connsiteY8" fmla="*/ 221138 h 336397"/>
                <a:gd name="connsiteX0" fmla="*/ 0 w 3734441"/>
                <a:gd name="connsiteY0" fmla="*/ 328714 h 336397"/>
                <a:gd name="connsiteX1" fmla="*/ 499463 w 3734441"/>
                <a:gd name="connsiteY1" fmla="*/ 328714 h 336397"/>
                <a:gd name="connsiteX2" fmla="*/ 1121869 w 3734441"/>
                <a:gd name="connsiteY2" fmla="*/ 267243 h 336397"/>
                <a:gd name="connsiteX3" fmla="*/ 1659752 w 3734441"/>
                <a:gd name="connsiteY3" fmla="*/ 59773 h 336397"/>
                <a:gd name="connsiteX4" fmla="*/ 2205318 w 3734441"/>
                <a:gd name="connsiteY4" fmla="*/ 5985 h 336397"/>
                <a:gd name="connsiteX5" fmla="*/ 2712464 w 3734441"/>
                <a:gd name="connsiteY5" fmla="*/ 175033 h 336397"/>
                <a:gd name="connsiteX6" fmla="*/ 3135086 w 3734441"/>
                <a:gd name="connsiteY6" fmla="*/ 297979 h 336397"/>
                <a:gd name="connsiteX7" fmla="*/ 3519288 w 3734441"/>
                <a:gd name="connsiteY7" fmla="*/ 321031 h 336397"/>
                <a:gd name="connsiteX8" fmla="*/ 3734441 w 3734441"/>
                <a:gd name="connsiteY8" fmla="*/ 221138 h 336397"/>
                <a:gd name="connsiteX0" fmla="*/ 0 w 3949594"/>
                <a:gd name="connsiteY0" fmla="*/ 328714 h 336397"/>
                <a:gd name="connsiteX1" fmla="*/ 499463 w 3949594"/>
                <a:gd name="connsiteY1" fmla="*/ 328714 h 336397"/>
                <a:gd name="connsiteX2" fmla="*/ 1121869 w 3949594"/>
                <a:gd name="connsiteY2" fmla="*/ 267243 h 336397"/>
                <a:gd name="connsiteX3" fmla="*/ 1659752 w 3949594"/>
                <a:gd name="connsiteY3" fmla="*/ 59773 h 336397"/>
                <a:gd name="connsiteX4" fmla="*/ 2205318 w 3949594"/>
                <a:gd name="connsiteY4" fmla="*/ 5985 h 336397"/>
                <a:gd name="connsiteX5" fmla="*/ 2712464 w 3949594"/>
                <a:gd name="connsiteY5" fmla="*/ 175033 h 336397"/>
                <a:gd name="connsiteX6" fmla="*/ 3135086 w 3949594"/>
                <a:gd name="connsiteY6" fmla="*/ 297979 h 336397"/>
                <a:gd name="connsiteX7" fmla="*/ 3519288 w 3949594"/>
                <a:gd name="connsiteY7" fmla="*/ 321031 h 336397"/>
                <a:gd name="connsiteX8" fmla="*/ 3949594 w 3949594"/>
                <a:gd name="connsiteY8" fmla="*/ 305663 h 336397"/>
                <a:gd name="connsiteX0" fmla="*/ 0 w 3972646"/>
                <a:gd name="connsiteY0" fmla="*/ 328714 h 336397"/>
                <a:gd name="connsiteX1" fmla="*/ 499463 w 3972646"/>
                <a:gd name="connsiteY1" fmla="*/ 328714 h 336397"/>
                <a:gd name="connsiteX2" fmla="*/ 1121869 w 3972646"/>
                <a:gd name="connsiteY2" fmla="*/ 267243 h 336397"/>
                <a:gd name="connsiteX3" fmla="*/ 1659752 w 3972646"/>
                <a:gd name="connsiteY3" fmla="*/ 59773 h 336397"/>
                <a:gd name="connsiteX4" fmla="*/ 2205318 w 3972646"/>
                <a:gd name="connsiteY4" fmla="*/ 5985 h 336397"/>
                <a:gd name="connsiteX5" fmla="*/ 2712464 w 3972646"/>
                <a:gd name="connsiteY5" fmla="*/ 175033 h 336397"/>
                <a:gd name="connsiteX6" fmla="*/ 3135086 w 3972646"/>
                <a:gd name="connsiteY6" fmla="*/ 297979 h 336397"/>
                <a:gd name="connsiteX7" fmla="*/ 3519288 w 3972646"/>
                <a:gd name="connsiteY7" fmla="*/ 321031 h 336397"/>
                <a:gd name="connsiteX8" fmla="*/ 3972646 w 3972646"/>
                <a:gd name="connsiteY8" fmla="*/ 328715 h 336397"/>
                <a:gd name="connsiteX0" fmla="*/ 0 w 3972646"/>
                <a:gd name="connsiteY0" fmla="*/ 298033 h 305716"/>
                <a:gd name="connsiteX1" fmla="*/ 499463 w 3972646"/>
                <a:gd name="connsiteY1" fmla="*/ 298033 h 305716"/>
                <a:gd name="connsiteX2" fmla="*/ 1121869 w 3972646"/>
                <a:gd name="connsiteY2" fmla="*/ 236562 h 305716"/>
                <a:gd name="connsiteX3" fmla="*/ 1659752 w 3972646"/>
                <a:gd name="connsiteY3" fmla="*/ 29092 h 305716"/>
                <a:gd name="connsiteX4" fmla="*/ 2205318 w 3972646"/>
                <a:gd name="connsiteY4" fmla="*/ 13725 h 305716"/>
                <a:gd name="connsiteX5" fmla="*/ 2712464 w 3972646"/>
                <a:gd name="connsiteY5" fmla="*/ 144352 h 305716"/>
                <a:gd name="connsiteX6" fmla="*/ 3135086 w 3972646"/>
                <a:gd name="connsiteY6" fmla="*/ 267298 h 305716"/>
                <a:gd name="connsiteX7" fmla="*/ 3519288 w 3972646"/>
                <a:gd name="connsiteY7" fmla="*/ 290350 h 305716"/>
                <a:gd name="connsiteX8" fmla="*/ 3972646 w 3972646"/>
                <a:gd name="connsiteY8" fmla="*/ 298034 h 305716"/>
                <a:gd name="connsiteX0" fmla="*/ 0 w 3972646"/>
                <a:gd name="connsiteY0" fmla="*/ 287352 h 295035"/>
                <a:gd name="connsiteX1" fmla="*/ 499463 w 3972646"/>
                <a:gd name="connsiteY1" fmla="*/ 287352 h 295035"/>
                <a:gd name="connsiteX2" fmla="*/ 1121869 w 3972646"/>
                <a:gd name="connsiteY2" fmla="*/ 225881 h 295035"/>
                <a:gd name="connsiteX3" fmla="*/ 1513755 w 3972646"/>
                <a:gd name="connsiteY3" fmla="*/ 56831 h 295035"/>
                <a:gd name="connsiteX4" fmla="*/ 2205318 w 3972646"/>
                <a:gd name="connsiteY4" fmla="*/ 3044 h 295035"/>
                <a:gd name="connsiteX5" fmla="*/ 2712464 w 3972646"/>
                <a:gd name="connsiteY5" fmla="*/ 133671 h 295035"/>
                <a:gd name="connsiteX6" fmla="*/ 3135086 w 3972646"/>
                <a:gd name="connsiteY6" fmla="*/ 256617 h 295035"/>
                <a:gd name="connsiteX7" fmla="*/ 3519288 w 3972646"/>
                <a:gd name="connsiteY7" fmla="*/ 279669 h 295035"/>
                <a:gd name="connsiteX8" fmla="*/ 3972646 w 3972646"/>
                <a:gd name="connsiteY8" fmla="*/ 287353 h 295035"/>
                <a:gd name="connsiteX0" fmla="*/ 0 w 3972646"/>
                <a:gd name="connsiteY0" fmla="*/ 292679 h 300362"/>
                <a:gd name="connsiteX1" fmla="*/ 499463 w 3972646"/>
                <a:gd name="connsiteY1" fmla="*/ 292679 h 300362"/>
                <a:gd name="connsiteX2" fmla="*/ 1121869 w 3972646"/>
                <a:gd name="connsiteY2" fmla="*/ 231208 h 300362"/>
                <a:gd name="connsiteX3" fmla="*/ 1513755 w 3972646"/>
                <a:gd name="connsiteY3" fmla="*/ 62158 h 300362"/>
                <a:gd name="connsiteX4" fmla="*/ 1804189 w 3972646"/>
                <a:gd name="connsiteY4" fmla="*/ 18471 h 300362"/>
                <a:gd name="connsiteX5" fmla="*/ 2205318 w 3972646"/>
                <a:gd name="connsiteY5" fmla="*/ 8371 h 300362"/>
                <a:gd name="connsiteX6" fmla="*/ 2712464 w 3972646"/>
                <a:gd name="connsiteY6" fmla="*/ 138998 h 300362"/>
                <a:gd name="connsiteX7" fmla="*/ 3135086 w 3972646"/>
                <a:gd name="connsiteY7" fmla="*/ 261944 h 300362"/>
                <a:gd name="connsiteX8" fmla="*/ 3519288 w 3972646"/>
                <a:gd name="connsiteY8" fmla="*/ 284996 h 300362"/>
                <a:gd name="connsiteX9" fmla="*/ 3972646 w 3972646"/>
                <a:gd name="connsiteY9" fmla="*/ 292680 h 300362"/>
                <a:gd name="connsiteX0" fmla="*/ 0 w 3972646"/>
                <a:gd name="connsiteY0" fmla="*/ 303472 h 311155"/>
                <a:gd name="connsiteX1" fmla="*/ 499463 w 3972646"/>
                <a:gd name="connsiteY1" fmla="*/ 303472 h 311155"/>
                <a:gd name="connsiteX2" fmla="*/ 1121869 w 3972646"/>
                <a:gd name="connsiteY2" fmla="*/ 242001 h 311155"/>
                <a:gd name="connsiteX3" fmla="*/ 1513755 w 3972646"/>
                <a:gd name="connsiteY3" fmla="*/ 72951 h 311155"/>
                <a:gd name="connsiteX4" fmla="*/ 1842610 w 3972646"/>
                <a:gd name="connsiteY4" fmla="*/ 6212 h 311155"/>
                <a:gd name="connsiteX5" fmla="*/ 2205318 w 3972646"/>
                <a:gd name="connsiteY5" fmla="*/ 19164 h 311155"/>
                <a:gd name="connsiteX6" fmla="*/ 2712464 w 3972646"/>
                <a:gd name="connsiteY6" fmla="*/ 149791 h 311155"/>
                <a:gd name="connsiteX7" fmla="*/ 3135086 w 3972646"/>
                <a:gd name="connsiteY7" fmla="*/ 272737 h 311155"/>
                <a:gd name="connsiteX8" fmla="*/ 3519288 w 3972646"/>
                <a:gd name="connsiteY8" fmla="*/ 295789 h 311155"/>
                <a:gd name="connsiteX9" fmla="*/ 3972646 w 3972646"/>
                <a:gd name="connsiteY9" fmla="*/ 303473 h 311155"/>
                <a:gd name="connsiteX0" fmla="*/ 0 w 3972646"/>
                <a:gd name="connsiteY0" fmla="*/ 298826 h 306509"/>
                <a:gd name="connsiteX1" fmla="*/ 499463 w 3972646"/>
                <a:gd name="connsiteY1" fmla="*/ 298826 h 306509"/>
                <a:gd name="connsiteX2" fmla="*/ 1121869 w 3972646"/>
                <a:gd name="connsiteY2" fmla="*/ 237355 h 306509"/>
                <a:gd name="connsiteX3" fmla="*/ 1513755 w 3972646"/>
                <a:gd name="connsiteY3" fmla="*/ 68305 h 306509"/>
                <a:gd name="connsiteX4" fmla="*/ 1950186 w 3972646"/>
                <a:gd name="connsiteY4" fmla="*/ 9251 h 306509"/>
                <a:gd name="connsiteX5" fmla="*/ 2205318 w 3972646"/>
                <a:gd name="connsiteY5" fmla="*/ 14518 h 306509"/>
                <a:gd name="connsiteX6" fmla="*/ 2712464 w 3972646"/>
                <a:gd name="connsiteY6" fmla="*/ 145145 h 306509"/>
                <a:gd name="connsiteX7" fmla="*/ 3135086 w 3972646"/>
                <a:gd name="connsiteY7" fmla="*/ 268091 h 306509"/>
                <a:gd name="connsiteX8" fmla="*/ 3519288 w 3972646"/>
                <a:gd name="connsiteY8" fmla="*/ 291143 h 306509"/>
                <a:gd name="connsiteX9" fmla="*/ 3972646 w 3972646"/>
                <a:gd name="connsiteY9" fmla="*/ 298827 h 306509"/>
                <a:gd name="connsiteX0" fmla="*/ 0 w 3972646"/>
                <a:gd name="connsiteY0" fmla="*/ 293367 h 301050"/>
                <a:gd name="connsiteX1" fmla="*/ 499463 w 3972646"/>
                <a:gd name="connsiteY1" fmla="*/ 293367 h 301050"/>
                <a:gd name="connsiteX2" fmla="*/ 1121869 w 3972646"/>
                <a:gd name="connsiteY2" fmla="*/ 231896 h 301050"/>
                <a:gd name="connsiteX3" fmla="*/ 1513755 w 3972646"/>
                <a:gd name="connsiteY3" fmla="*/ 62846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90703 w 3972646"/>
                <a:gd name="connsiteY3" fmla="*/ 85898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93367 h 301050"/>
                <a:gd name="connsiteX1" fmla="*/ 499463 w 3972646"/>
                <a:gd name="connsiteY1" fmla="*/ 293367 h 301050"/>
                <a:gd name="connsiteX2" fmla="*/ 1121869 w 3972646"/>
                <a:gd name="connsiteY2" fmla="*/ 231896 h 301050"/>
                <a:gd name="connsiteX3" fmla="*/ 1483019 w 3972646"/>
                <a:gd name="connsiteY3" fmla="*/ 93582 h 301050"/>
                <a:gd name="connsiteX4" fmla="*/ 1950186 w 3972646"/>
                <a:gd name="connsiteY4" fmla="*/ 3792 h 301050"/>
                <a:gd name="connsiteX5" fmla="*/ 2335947 w 3972646"/>
                <a:gd name="connsiteY5" fmla="*/ 24427 h 301050"/>
                <a:gd name="connsiteX6" fmla="*/ 2712464 w 3972646"/>
                <a:gd name="connsiteY6" fmla="*/ 139686 h 301050"/>
                <a:gd name="connsiteX7" fmla="*/ 3135086 w 3972646"/>
                <a:gd name="connsiteY7" fmla="*/ 262632 h 301050"/>
                <a:gd name="connsiteX8" fmla="*/ 3519288 w 3972646"/>
                <a:gd name="connsiteY8" fmla="*/ 285684 h 301050"/>
                <a:gd name="connsiteX9" fmla="*/ 3972646 w 3972646"/>
                <a:gd name="connsiteY9" fmla="*/ 293368 h 301050"/>
                <a:gd name="connsiteX0" fmla="*/ 0 w 3972646"/>
                <a:gd name="connsiteY0" fmla="*/ 278809 h 286492"/>
                <a:gd name="connsiteX1" fmla="*/ 499463 w 3972646"/>
                <a:gd name="connsiteY1" fmla="*/ 278809 h 286492"/>
                <a:gd name="connsiteX2" fmla="*/ 1121869 w 3972646"/>
                <a:gd name="connsiteY2" fmla="*/ 217338 h 286492"/>
                <a:gd name="connsiteX3" fmla="*/ 1483019 w 3972646"/>
                <a:gd name="connsiteY3" fmla="*/ 79024 h 286492"/>
                <a:gd name="connsiteX4" fmla="*/ 1965554 w 3972646"/>
                <a:gd name="connsiteY4" fmla="*/ 12286 h 286492"/>
                <a:gd name="connsiteX5" fmla="*/ 2335947 w 3972646"/>
                <a:gd name="connsiteY5" fmla="*/ 9869 h 286492"/>
                <a:gd name="connsiteX6" fmla="*/ 2712464 w 3972646"/>
                <a:gd name="connsiteY6" fmla="*/ 125128 h 286492"/>
                <a:gd name="connsiteX7" fmla="*/ 3135086 w 3972646"/>
                <a:gd name="connsiteY7" fmla="*/ 248074 h 286492"/>
                <a:gd name="connsiteX8" fmla="*/ 3519288 w 3972646"/>
                <a:gd name="connsiteY8" fmla="*/ 271126 h 286492"/>
                <a:gd name="connsiteX9" fmla="*/ 3972646 w 3972646"/>
                <a:gd name="connsiteY9" fmla="*/ 278810 h 286492"/>
                <a:gd name="connsiteX0" fmla="*/ 0 w 3972646"/>
                <a:gd name="connsiteY0" fmla="*/ 271344 h 279027"/>
                <a:gd name="connsiteX1" fmla="*/ 499463 w 3972646"/>
                <a:gd name="connsiteY1" fmla="*/ 271344 h 279027"/>
                <a:gd name="connsiteX2" fmla="*/ 1121869 w 3972646"/>
                <a:gd name="connsiteY2" fmla="*/ 209873 h 279027"/>
                <a:gd name="connsiteX3" fmla="*/ 1483019 w 3972646"/>
                <a:gd name="connsiteY3" fmla="*/ 71559 h 279027"/>
                <a:gd name="connsiteX4" fmla="*/ 1965554 w 3972646"/>
                <a:gd name="connsiteY4" fmla="*/ 4821 h 279027"/>
                <a:gd name="connsiteX5" fmla="*/ 2366684 w 3972646"/>
                <a:gd name="connsiteY5" fmla="*/ 17772 h 279027"/>
                <a:gd name="connsiteX6" fmla="*/ 2712464 w 3972646"/>
                <a:gd name="connsiteY6" fmla="*/ 117663 h 279027"/>
                <a:gd name="connsiteX7" fmla="*/ 3135086 w 3972646"/>
                <a:gd name="connsiteY7" fmla="*/ 240609 h 279027"/>
                <a:gd name="connsiteX8" fmla="*/ 3519288 w 3972646"/>
                <a:gd name="connsiteY8" fmla="*/ 263661 h 279027"/>
                <a:gd name="connsiteX9" fmla="*/ 3972646 w 3972646"/>
                <a:gd name="connsiteY9" fmla="*/ 271345 h 279027"/>
                <a:gd name="connsiteX0" fmla="*/ 0 w 3972646"/>
                <a:gd name="connsiteY0" fmla="*/ 273127 h 280810"/>
                <a:gd name="connsiteX1" fmla="*/ 499463 w 3972646"/>
                <a:gd name="connsiteY1" fmla="*/ 273127 h 280810"/>
                <a:gd name="connsiteX2" fmla="*/ 1121869 w 3972646"/>
                <a:gd name="connsiteY2" fmla="*/ 211656 h 280810"/>
                <a:gd name="connsiteX3" fmla="*/ 1483019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80810"/>
                <a:gd name="connsiteX1" fmla="*/ 499463 w 3972646"/>
                <a:gd name="connsiteY1" fmla="*/ 273127 h 280810"/>
                <a:gd name="connsiteX2" fmla="*/ 1121869 w 3972646"/>
                <a:gd name="connsiteY2" fmla="*/ 211656 h 280810"/>
                <a:gd name="connsiteX3" fmla="*/ 1552175 w 3972646"/>
                <a:gd name="connsiteY3" fmla="*/ 73342 h 280810"/>
                <a:gd name="connsiteX4" fmla="*/ 1965554 w 3972646"/>
                <a:gd name="connsiteY4" fmla="*/ 6604 h 280810"/>
                <a:gd name="connsiteX5" fmla="*/ 2366684 w 3972646"/>
                <a:gd name="connsiteY5" fmla="*/ 19555 h 280810"/>
                <a:gd name="connsiteX6" fmla="*/ 2796988 w 3972646"/>
                <a:gd name="connsiteY6" fmla="*/ 157866 h 280810"/>
                <a:gd name="connsiteX7" fmla="*/ 3135086 w 3972646"/>
                <a:gd name="connsiteY7" fmla="*/ 242392 h 280810"/>
                <a:gd name="connsiteX8" fmla="*/ 3519288 w 3972646"/>
                <a:gd name="connsiteY8" fmla="*/ 265444 h 280810"/>
                <a:gd name="connsiteX9" fmla="*/ 3972646 w 3972646"/>
                <a:gd name="connsiteY9" fmla="*/ 273128 h 280810"/>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73127 h 278659"/>
                <a:gd name="connsiteX1" fmla="*/ 499463 w 3972646"/>
                <a:gd name="connsiteY1" fmla="*/ 273127 h 278659"/>
                <a:gd name="connsiteX2" fmla="*/ 1137237 w 3972646"/>
                <a:gd name="connsiteY2" fmla="*/ 250076 h 278659"/>
                <a:gd name="connsiteX3" fmla="*/ 1552175 w 3972646"/>
                <a:gd name="connsiteY3" fmla="*/ 73342 h 278659"/>
                <a:gd name="connsiteX4" fmla="*/ 1965554 w 3972646"/>
                <a:gd name="connsiteY4" fmla="*/ 6604 h 278659"/>
                <a:gd name="connsiteX5" fmla="*/ 2366684 w 3972646"/>
                <a:gd name="connsiteY5" fmla="*/ 19555 h 278659"/>
                <a:gd name="connsiteX6" fmla="*/ 2796988 w 3972646"/>
                <a:gd name="connsiteY6" fmla="*/ 157866 h 278659"/>
                <a:gd name="connsiteX7" fmla="*/ 3135086 w 3972646"/>
                <a:gd name="connsiteY7" fmla="*/ 242392 h 278659"/>
                <a:gd name="connsiteX8" fmla="*/ 3519288 w 3972646"/>
                <a:gd name="connsiteY8" fmla="*/ 265444 h 278659"/>
                <a:gd name="connsiteX9" fmla="*/ 3972646 w 3972646"/>
                <a:gd name="connsiteY9" fmla="*/ 273128 h 278659"/>
                <a:gd name="connsiteX0" fmla="*/ 0 w 3972646"/>
                <a:gd name="connsiteY0" fmla="*/ 262509 h 268041"/>
                <a:gd name="connsiteX1" fmla="*/ 499463 w 3972646"/>
                <a:gd name="connsiteY1" fmla="*/ 262509 h 268041"/>
                <a:gd name="connsiteX2" fmla="*/ 1137237 w 3972646"/>
                <a:gd name="connsiteY2" fmla="*/ 239458 h 268041"/>
                <a:gd name="connsiteX3" fmla="*/ 1552175 w 3972646"/>
                <a:gd name="connsiteY3" fmla="*/ 62724 h 268041"/>
                <a:gd name="connsiteX4" fmla="*/ 1980922 w 3972646"/>
                <a:gd name="connsiteY4" fmla="*/ 19038 h 268041"/>
                <a:gd name="connsiteX5" fmla="*/ 2366684 w 3972646"/>
                <a:gd name="connsiteY5" fmla="*/ 8937 h 268041"/>
                <a:gd name="connsiteX6" fmla="*/ 2796988 w 3972646"/>
                <a:gd name="connsiteY6" fmla="*/ 147248 h 268041"/>
                <a:gd name="connsiteX7" fmla="*/ 3135086 w 3972646"/>
                <a:gd name="connsiteY7" fmla="*/ 231774 h 268041"/>
                <a:gd name="connsiteX8" fmla="*/ 3519288 w 3972646"/>
                <a:gd name="connsiteY8" fmla="*/ 254826 h 268041"/>
                <a:gd name="connsiteX9" fmla="*/ 3972646 w 3972646"/>
                <a:gd name="connsiteY9" fmla="*/ 262510 h 268041"/>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3135086 w 3972646"/>
                <a:gd name="connsiteY7" fmla="*/ 218215 h 254482"/>
                <a:gd name="connsiteX8" fmla="*/ 3519288 w 3972646"/>
                <a:gd name="connsiteY8" fmla="*/ 241267 h 254482"/>
                <a:gd name="connsiteX9" fmla="*/ 3972646 w 3972646"/>
                <a:gd name="connsiteY9"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596113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49902 w 3972646"/>
                <a:gd name="connsiteY7" fmla="*/ 53716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48950 h 254482"/>
                <a:gd name="connsiteX1" fmla="*/ 499463 w 3972646"/>
                <a:gd name="connsiteY1" fmla="*/ 248950 h 254482"/>
                <a:gd name="connsiteX2" fmla="*/ 1137237 w 3972646"/>
                <a:gd name="connsiteY2" fmla="*/ 225899 h 254482"/>
                <a:gd name="connsiteX3" fmla="*/ 1552175 w 3972646"/>
                <a:gd name="connsiteY3" fmla="*/ 49165 h 254482"/>
                <a:gd name="connsiteX4" fmla="*/ 1980922 w 3972646"/>
                <a:gd name="connsiteY4" fmla="*/ 5479 h 254482"/>
                <a:gd name="connsiteX5" fmla="*/ 2412788 w 3972646"/>
                <a:gd name="connsiteY5" fmla="*/ 18430 h 254482"/>
                <a:gd name="connsiteX6" fmla="*/ 2796988 w 3972646"/>
                <a:gd name="connsiteY6" fmla="*/ 133689 h 254482"/>
                <a:gd name="connsiteX7" fmla="*/ 2672954 w 3972646"/>
                <a:gd name="connsiteY7" fmla="*/ 69084 h 254482"/>
                <a:gd name="connsiteX8" fmla="*/ 3135086 w 3972646"/>
                <a:gd name="connsiteY8" fmla="*/ 218215 h 254482"/>
                <a:gd name="connsiteX9" fmla="*/ 3519288 w 3972646"/>
                <a:gd name="connsiteY9" fmla="*/ 241267 h 254482"/>
                <a:gd name="connsiteX10" fmla="*/ 3972646 w 3972646"/>
                <a:gd name="connsiteY10" fmla="*/ 248951 h 254482"/>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2672954 w 3972646"/>
                <a:gd name="connsiteY7" fmla="*/ 71915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51781 h 257313"/>
                <a:gd name="connsiteX1" fmla="*/ 499463 w 3972646"/>
                <a:gd name="connsiteY1" fmla="*/ 251781 h 257313"/>
                <a:gd name="connsiteX2" fmla="*/ 1137237 w 3972646"/>
                <a:gd name="connsiteY2" fmla="*/ 228730 h 257313"/>
                <a:gd name="connsiteX3" fmla="*/ 1552175 w 3972646"/>
                <a:gd name="connsiteY3" fmla="*/ 51996 h 257313"/>
                <a:gd name="connsiteX4" fmla="*/ 1980922 w 3972646"/>
                <a:gd name="connsiteY4" fmla="*/ 8310 h 257313"/>
                <a:gd name="connsiteX5" fmla="*/ 2412788 w 3972646"/>
                <a:gd name="connsiteY5" fmla="*/ 21261 h 257313"/>
                <a:gd name="connsiteX6" fmla="*/ 2881513 w 3972646"/>
                <a:gd name="connsiteY6" fmla="*/ 190308 h 257313"/>
                <a:gd name="connsiteX7" fmla="*/ 3011051 w 3972646"/>
                <a:gd name="connsiteY7" fmla="*/ 210228 h 257313"/>
                <a:gd name="connsiteX8" fmla="*/ 3135086 w 3972646"/>
                <a:gd name="connsiteY8" fmla="*/ 221046 h 257313"/>
                <a:gd name="connsiteX9" fmla="*/ 3519288 w 3972646"/>
                <a:gd name="connsiteY9" fmla="*/ 244098 h 257313"/>
                <a:gd name="connsiteX10" fmla="*/ 3972646 w 3972646"/>
                <a:gd name="connsiteY10" fmla="*/ 251782 h 257313"/>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3011051 w 3972646"/>
                <a:gd name="connsiteY7" fmla="*/ 205245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35086 w 3972646"/>
                <a:gd name="connsiteY8" fmla="*/ 216063 h 252330"/>
                <a:gd name="connsiteX9" fmla="*/ 3519288 w 3972646"/>
                <a:gd name="connsiteY9" fmla="*/ 239115 h 252330"/>
                <a:gd name="connsiteX10" fmla="*/ 3972646 w 3972646"/>
                <a:gd name="connsiteY10" fmla="*/ 246799 h 252330"/>
                <a:gd name="connsiteX0" fmla="*/ 0 w 3972646"/>
                <a:gd name="connsiteY0" fmla="*/ 246798 h 252330"/>
                <a:gd name="connsiteX1" fmla="*/ 499463 w 3972646"/>
                <a:gd name="connsiteY1" fmla="*/ 246798 h 252330"/>
                <a:gd name="connsiteX2" fmla="*/ 1137237 w 3972646"/>
                <a:gd name="connsiteY2" fmla="*/ 223747 h 252330"/>
                <a:gd name="connsiteX3" fmla="*/ 1552175 w 3972646"/>
                <a:gd name="connsiteY3" fmla="*/ 47013 h 252330"/>
                <a:gd name="connsiteX4" fmla="*/ 1980922 w 3972646"/>
                <a:gd name="connsiteY4" fmla="*/ 3327 h 252330"/>
                <a:gd name="connsiteX5" fmla="*/ 2412788 w 3972646"/>
                <a:gd name="connsiteY5" fmla="*/ 16278 h 252330"/>
                <a:gd name="connsiteX6" fmla="*/ 2681728 w 3972646"/>
                <a:gd name="connsiteY6" fmla="*/ 70064 h 252330"/>
                <a:gd name="connsiteX7" fmla="*/ 2934211 w 3972646"/>
                <a:gd name="connsiteY7" fmla="*/ 212929 h 252330"/>
                <a:gd name="connsiteX8" fmla="*/ 3165822 w 3972646"/>
                <a:gd name="connsiteY8" fmla="*/ 246799 h 252330"/>
                <a:gd name="connsiteX9" fmla="*/ 3519288 w 3972646"/>
                <a:gd name="connsiteY9" fmla="*/ 239115 h 252330"/>
                <a:gd name="connsiteX10" fmla="*/ 3972646 w 3972646"/>
                <a:gd name="connsiteY10" fmla="*/ 246799 h 252330"/>
                <a:gd name="connsiteX0" fmla="*/ 0 w 3972646"/>
                <a:gd name="connsiteY0" fmla="*/ 246798 h 262167"/>
                <a:gd name="connsiteX1" fmla="*/ 499463 w 3972646"/>
                <a:gd name="connsiteY1" fmla="*/ 246798 h 262167"/>
                <a:gd name="connsiteX2" fmla="*/ 1137237 w 3972646"/>
                <a:gd name="connsiteY2" fmla="*/ 223747 h 262167"/>
                <a:gd name="connsiteX3" fmla="*/ 1552175 w 3972646"/>
                <a:gd name="connsiteY3" fmla="*/ 47013 h 262167"/>
                <a:gd name="connsiteX4" fmla="*/ 1980922 w 3972646"/>
                <a:gd name="connsiteY4" fmla="*/ 3327 h 262167"/>
                <a:gd name="connsiteX5" fmla="*/ 2412788 w 3972646"/>
                <a:gd name="connsiteY5" fmla="*/ 16278 h 262167"/>
                <a:gd name="connsiteX6" fmla="*/ 2681728 w 3972646"/>
                <a:gd name="connsiteY6" fmla="*/ 70064 h 262167"/>
                <a:gd name="connsiteX7" fmla="*/ 2934211 w 3972646"/>
                <a:gd name="connsiteY7" fmla="*/ 212929 h 262167"/>
                <a:gd name="connsiteX8" fmla="*/ 3165822 w 3972646"/>
                <a:gd name="connsiteY8" fmla="*/ 246799 h 262167"/>
                <a:gd name="connsiteX9" fmla="*/ 3550024 w 3972646"/>
                <a:gd name="connsiteY9" fmla="*/ 262167 h 262167"/>
                <a:gd name="connsiteX10" fmla="*/ 3972646 w 3972646"/>
                <a:gd name="connsiteY10" fmla="*/ 246799 h 262167"/>
                <a:gd name="connsiteX0" fmla="*/ 0 w 3988014"/>
                <a:gd name="connsiteY0" fmla="*/ 246798 h 263856"/>
                <a:gd name="connsiteX1" fmla="*/ 499463 w 3988014"/>
                <a:gd name="connsiteY1" fmla="*/ 246798 h 263856"/>
                <a:gd name="connsiteX2" fmla="*/ 1137237 w 3988014"/>
                <a:gd name="connsiteY2" fmla="*/ 223747 h 263856"/>
                <a:gd name="connsiteX3" fmla="*/ 1552175 w 3988014"/>
                <a:gd name="connsiteY3" fmla="*/ 47013 h 263856"/>
                <a:gd name="connsiteX4" fmla="*/ 1980922 w 3988014"/>
                <a:gd name="connsiteY4" fmla="*/ 3327 h 263856"/>
                <a:gd name="connsiteX5" fmla="*/ 2412788 w 3988014"/>
                <a:gd name="connsiteY5" fmla="*/ 16278 h 263856"/>
                <a:gd name="connsiteX6" fmla="*/ 2681728 w 3988014"/>
                <a:gd name="connsiteY6" fmla="*/ 70064 h 263856"/>
                <a:gd name="connsiteX7" fmla="*/ 2934211 w 3988014"/>
                <a:gd name="connsiteY7" fmla="*/ 212929 h 263856"/>
                <a:gd name="connsiteX8" fmla="*/ 3165822 w 3988014"/>
                <a:gd name="connsiteY8" fmla="*/ 246799 h 263856"/>
                <a:gd name="connsiteX9" fmla="*/ 3550024 w 3988014"/>
                <a:gd name="connsiteY9" fmla="*/ 262167 h 263856"/>
                <a:gd name="connsiteX10" fmla="*/ 3988014 w 3988014"/>
                <a:gd name="connsiteY10" fmla="*/ 262167 h 263856"/>
                <a:gd name="connsiteX0" fmla="*/ 0 w 3988014"/>
                <a:gd name="connsiteY0" fmla="*/ 246798 h 270232"/>
                <a:gd name="connsiteX1" fmla="*/ 499463 w 3988014"/>
                <a:gd name="connsiteY1" fmla="*/ 246798 h 270232"/>
                <a:gd name="connsiteX2" fmla="*/ 1137237 w 3988014"/>
                <a:gd name="connsiteY2" fmla="*/ 223747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72646"/>
                <a:gd name="connsiteY0" fmla="*/ 262166 h 270232"/>
                <a:gd name="connsiteX1" fmla="*/ 484095 w 3972646"/>
                <a:gd name="connsiteY1" fmla="*/ 246798 h 270232"/>
                <a:gd name="connsiteX2" fmla="*/ 1121869 w 3972646"/>
                <a:gd name="connsiteY2" fmla="*/ 223747 h 270232"/>
                <a:gd name="connsiteX3" fmla="*/ 1536807 w 3972646"/>
                <a:gd name="connsiteY3" fmla="*/ 47013 h 270232"/>
                <a:gd name="connsiteX4" fmla="*/ 1965554 w 3972646"/>
                <a:gd name="connsiteY4" fmla="*/ 3327 h 270232"/>
                <a:gd name="connsiteX5" fmla="*/ 2397420 w 3972646"/>
                <a:gd name="connsiteY5" fmla="*/ 16278 h 270232"/>
                <a:gd name="connsiteX6" fmla="*/ 2666360 w 3972646"/>
                <a:gd name="connsiteY6" fmla="*/ 70064 h 270232"/>
                <a:gd name="connsiteX7" fmla="*/ 2918843 w 3972646"/>
                <a:gd name="connsiteY7" fmla="*/ 212929 h 270232"/>
                <a:gd name="connsiteX8" fmla="*/ 3150454 w 3972646"/>
                <a:gd name="connsiteY8" fmla="*/ 246799 h 270232"/>
                <a:gd name="connsiteX9" fmla="*/ 3534656 w 3972646"/>
                <a:gd name="connsiteY9" fmla="*/ 262167 h 270232"/>
                <a:gd name="connsiteX10" fmla="*/ 3972646 w 3972646"/>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39114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491779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2980"/>
                <a:gd name="connsiteX1" fmla="*/ 537883 w 3980330"/>
                <a:gd name="connsiteY1" fmla="*/ 269850 h 272980"/>
                <a:gd name="connsiteX2" fmla="*/ 1129553 w 3980330"/>
                <a:gd name="connsiteY2" fmla="*/ 223747 h 272980"/>
                <a:gd name="connsiteX3" fmla="*/ 1544491 w 3980330"/>
                <a:gd name="connsiteY3" fmla="*/ 47013 h 272980"/>
                <a:gd name="connsiteX4" fmla="*/ 1973238 w 3980330"/>
                <a:gd name="connsiteY4" fmla="*/ 3327 h 272980"/>
                <a:gd name="connsiteX5" fmla="*/ 2405104 w 3980330"/>
                <a:gd name="connsiteY5" fmla="*/ 16278 h 272980"/>
                <a:gd name="connsiteX6" fmla="*/ 2674044 w 3980330"/>
                <a:gd name="connsiteY6" fmla="*/ 70064 h 272980"/>
                <a:gd name="connsiteX7" fmla="*/ 2926527 w 3980330"/>
                <a:gd name="connsiteY7" fmla="*/ 212929 h 272980"/>
                <a:gd name="connsiteX8" fmla="*/ 3158138 w 3980330"/>
                <a:gd name="connsiteY8" fmla="*/ 246799 h 272980"/>
                <a:gd name="connsiteX9" fmla="*/ 3542340 w 3980330"/>
                <a:gd name="connsiteY9" fmla="*/ 262167 h 272980"/>
                <a:gd name="connsiteX10" fmla="*/ 3980330 w 3980330"/>
                <a:gd name="connsiteY10" fmla="*/ 269851 h 272980"/>
                <a:gd name="connsiteX0" fmla="*/ 0 w 3980330"/>
                <a:gd name="connsiteY0" fmla="*/ 262166 h 270232"/>
                <a:gd name="connsiteX1" fmla="*/ 576304 w 3980330"/>
                <a:gd name="connsiteY1" fmla="*/ 246798 h 270232"/>
                <a:gd name="connsiteX2" fmla="*/ 1129553 w 3980330"/>
                <a:gd name="connsiteY2" fmla="*/ 223747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60289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76304 w 3980330"/>
                <a:gd name="connsiteY1" fmla="*/ 246798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0330"/>
                <a:gd name="connsiteY0" fmla="*/ 262166 h 270232"/>
                <a:gd name="connsiteX1" fmla="*/ 583988 w 3980330"/>
                <a:gd name="connsiteY1" fmla="*/ 254482 h 270232"/>
                <a:gd name="connsiteX2" fmla="*/ 1137237 w 3980330"/>
                <a:gd name="connsiteY2" fmla="*/ 193011 h 270232"/>
                <a:gd name="connsiteX3" fmla="*/ 1544491 w 3980330"/>
                <a:gd name="connsiteY3" fmla="*/ 47013 h 270232"/>
                <a:gd name="connsiteX4" fmla="*/ 1973238 w 3980330"/>
                <a:gd name="connsiteY4" fmla="*/ 3327 h 270232"/>
                <a:gd name="connsiteX5" fmla="*/ 2405104 w 3980330"/>
                <a:gd name="connsiteY5" fmla="*/ 16278 h 270232"/>
                <a:gd name="connsiteX6" fmla="*/ 2674044 w 3980330"/>
                <a:gd name="connsiteY6" fmla="*/ 70064 h 270232"/>
                <a:gd name="connsiteX7" fmla="*/ 2926527 w 3980330"/>
                <a:gd name="connsiteY7" fmla="*/ 212929 h 270232"/>
                <a:gd name="connsiteX8" fmla="*/ 3158138 w 3980330"/>
                <a:gd name="connsiteY8" fmla="*/ 246799 h 270232"/>
                <a:gd name="connsiteX9" fmla="*/ 3542340 w 3980330"/>
                <a:gd name="connsiteY9" fmla="*/ 262167 h 270232"/>
                <a:gd name="connsiteX10" fmla="*/ 3980330 w 3980330"/>
                <a:gd name="connsiteY10" fmla="*/ 269851 h 270232"/>
                <a:gd name="connsiteX0" fmla="*/ 0 w 3988014"/>
                <a:gd name="connsiteY0" fmla="*/ 262166 h 270232"/>
                <a:gd name="connsiteX1" fmla="*/ 591672 w 3988014"/>
                <a:gd name="connsiteY1" fmla="*/ 254482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93011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1672 w 3988014"/>
                <a:gd name="connsiteY1" fmla="*/ 239114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599356 w 3988014"/>
                <a:gd name="connsiteY1" fmla="*/ 246798 h 270232"/>
                <a:gd name="connsiteX2" fmla="*/ 1144921 w 3988014"/>
                <a:gd name="connsiteY2" fmla="*/ 177643 h 270232"/>
                <a:gd name="connsiteX3" fmla="*/ 1552175 w 3988014"/>
                <a:gd name="connsiteY3" fmla="*/ 47013 h 270232"/>
                <a:gd name="connsiteX4" fmla="*/ 1980922 w 3988014"/>
                <a:gd name="connsiteY4" fmla="*/ 3327 h 270232"/>
                <a:gd name="connsiteX5" fmla="*/ 2412788 w 3988014"/>
                <a:gd name="connsiteY5" fmla="*/ 16278 h 270232"/>
                <a:gd name="connsiteX6" fmla="*/ 2681728 w 3988014"/>
                <a:gd name="connsiteY6" fmla="*/ 70064 h 270232"/>
                <a:gd name="connsiteX7" fmla="*/ 2934211 w 3988014"/>
                <a:gd name="connsiteY7" fmla="*/ 212929 h 270232"/>
                <a:gd name="connsiteX8" fmla="*/ 3165822 w 3988014"/>
                <a:gd name="connsiteY8" fmla="*/ 246799 h 270232"/>
                <a:gd name="connsiteX9" fmla="*/ 3550024 w 3988014"/>
                <a:gd name="connsiteY9" fmla="*/ 262167 h 270232"/>
                <a:gd name="connsiteX10" fmla="*/ 3988014 w 3988014"/>
                <a:gd name="connsiteY10" fmla="*/ 269851 h 270232"/>
                <a:gd name="connsiteX0" fmla="*/ 0 w 3988014"/>
                <a:gd name="connsiteY0" fmla="*/ 262166 h 270232"/>
                <a:gd name="connsiteX1" fmla="*/ 283218 w 3988014"/>
                <a:gd name="connsiteY1" fmla="*/ 259032 h 270232"/>
                <a:gd name="connsiteX2" fmla="*/ 599356 w 3988014"/>
                <a:gd name="connsiteY2" fmla="*/ 246798 h 270232"/>
                <a:gd name="connsiteX3" fmla="*/ 1144921 w 3988014"/>
                <a:gd name="connsiteY3" fmla="*/ 177643 h 270232"/>
                <a:gd name="connsiteX4" fmla="*/ 1552175 w 3988014"/>
                <a:gd name="connsiteY4" fmla="*/ 47013 h 270232"/>
                <a:gd name="connsiteX5" fmla="*/ 1980922 w 3988014"/>
                <a:gd name="connsiteY5" fmla="*/ 3327 h 270232"/>
                <a:gd name="connsiteX6" fmla="*/ 2412788 w 3988014"/>
                <a:gd name="connsiteY6" fmla="*/ 16278 h 270232"/>
                <a:gd name="connsiteX7" fmla="*/ 2681728 w 3988014"/>
                <a:gd name="connsiteY7" fmla="*/ 70064 h 270232"/>
                <a:gd name="connsiteX8" fmla="*/ 2934211 w 3988014"/>
                <a:gd name="connsiteY8" fmla="*/ 212929 h 270232"/>
                <a:gd name="connsiteX9" fmla="*/ 3165822 w 3988014"/>
                <a:gd name="connsiteY9" fmla="*/ 246799 h 270232"/>
                <a:gd name="connsiteX10" fmla="*/ 3550024 w 3988014"/>
                <a:gd name="connsiteY10" fmla="*/ 262167 h 270232"/>
                <a:gd name="connsiteX11" fmla="*/ 3988014 w 3988014"/>
                <a:gd name="connsiteY11" fmla="*/ 269851 h 27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88014" h="270232">
                  <a:moveTo>
                    <a:pt x="0" y="262166"/>
                  </a:moveTo>
                  <a:lnTo>
                    <a:pt x="283218" y="259032"/>
                  </a:lnTo>
                  <a:cubicBezTo>
                    <a:pt x="383111" y="256471"/>
                    <a:pt x="455739" y="260363"/>
                    <a:pt x="599356" y="246798"/>
                  </a:cubicBezTo>
                  <a:cubicBezTo>
                    <a:pt x="742973" y="233233"/>
                    <a:pt x="986118" y="210940"/>
                    <a:pt x="1144921" y="177643"/>
                  </a:cubicBezTo>
                  <a:cubicBezTo>
                    <a:pt x="1303724" y="144346"/>
                    <a:pt x="1412841" y="76066"/>
                    <a:pt x="1552175" y="47013"/>
                  </a:cubicBezTo>
                  <a:cubicBezTo>
                    <a:pt x="1691509" y="17960"/>
                    <a:pt x="1865662" y="12291"/>
                    <a:pt x="1980922" y="3327"/>
                  </a:cubicBezTo>
                  <a:cubicBezTo>
                    <a:pt x="2096182" y="-5637"/>
                    <a:pt x="2295987" y="5155"/>
                    <a:pt x="2412788" y="16278"/>
                  </a:cubicBezTo>
                  <a:cubicBezTo>
                    <a:pt x="2529589" y="27401"/>
                    <a:pt x="2594824" y="37289"/>
                    <a:pt x="2681728" y="70064"/>
                  </a:cubicBezTo>
                  <a:cubicBezTo>
                    <a:pt x="2768632" y="102839"/>
                    <a:pt x="2877861" y="198841"/>
                    <a:pt x="2934211" y="212929"/>
                  </a:cubicBezTo>
                  <a:cubicBezTo>
                    <a:pt x="2990561" y="227017"/>
                    <a:pt x="3063187" y="238593"/>
                    <a:pt x="3165822" y="246799"/>
                  </a:cubicBezTo>
                  <a:cubicBezTo>
                    <a:pt x="3268458" y="255005"/>
                    <a:pt x="3412992" y="258325"/>
                    <a:pt x="3550024" y="262167"/>
                  </a:cubicBezTo>
                  <a:cubicBezTo>
                    <a:pt x="3687056" y="266009"/>
                    <a:pt x="3879797" y="271772"/>
                    <a:pt x="3988014" y="269851"/>
                  </a:cubicBezTo>
                </a:path>
              </a:pathLst>
            </a:custGeom>
            <a:noFill/>
            <a:ln>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D75D69A7-9B4F-4379-B552-B950421251D9}"/>
                </a:ext>
              </a:extLst>
            </p:cNvPr>
            <p:cNvCxnSpPr/>
            <p:nvPr/>
          </p:nvCxnSpPr>
          <p:spPr>
            <a:xfrm>
              <a:off x="4626879" y="1938842"/>
              <a:ext cx="3957278" cy="0"/>
            </a:xfrm>
            <a:prstGeom prst="line">
              <a:avLst/>
            </a:prstGeom>
            <a:ln w="25400">
              <a:prstDash val="sysDash"/>
              <a:tailEnd type="triangle"/>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a:extLst>
              <a:ext uri="{FF2B5EF4-FFF2-40B4-BE49-F238E27FC236}">
                <a16:creationId xmlns:a16="http://schemas.microsoft.com/office/drawing/2014/main" id="{28547446-0511-4AC5-A980-A3A188ED5AA7}"/>
              </a:ext>
            </a:extLst>
          </p:cNvPr>
          <p:cNvCxnSpPr>
            <a:cxnSpLocks/>
            <a:stCxn id="17" idx="0"/>
          </p:cNvCxnSpPr>
          <p:nvPr/>
        </p:nvCxnSpPr>
        <p:spPr>
          <a:xfrm flipV="1">
            <a:off x="9387944" y="4475915"/>
            <a:ext cx="832501" cy="2735"/>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F1072F30-AC23-4AD3-95B7-091C5247F8AF}"/>
              </a:ext>
            </a:extLst>
          </p:cNvPr>
          <p:cNvSpPr txBox="1"/>
          <p:nvPr/>
        </p:nvSpPr>
        <p:spPr>
          <a:xfrm>
            <a:off x="9470133" y="4248017"/>
            <a:ext cx="329626" cy="261610"/>
          </a:xfrm>
          <a:prstGeom prst="rect">
            <a:avLst/>
          </a:prstGeom>
          <a:noFill/>
        </p:spPr>
        <p:txBody>
          <a:bodyPr wrap="square" rtlCol="0">
            <a:spAutoFit/>
          </a:bodyPr>
          <a:lstStyle/>
          <a:p>
            <a:r>
              <a:rPr lang="en-US" sz="1100" i="1"/>
              <a:t>L</a:t>
            </a:r>
            <a:r>
              <a:rPr lang="en-US" sz="1100" baseline="-25000"/>
              <a:t>2</a:t>
            </a:r>
          </a:p>
        </p:txBody>
      </p:sp>
      <p:cxnSp>
        <p:nvCxnSpPr>
          <p:cNvPr id="25" name="Straight Arrow Connector 24">
            <a:extLst>
              <a:ext uri="{FF2B5EF4-FFF2-40B4-BE49-F238E27FC236}">
                <a16:creationId xmlns:a16="http://schemas.microsoft.com/office/drawing/2014/main" id="{C6CC34EF-4A3E-4199-8A91-D06A55E00AC7}"/>
              </a:ext>
            </a:extLst>
          </p:cNvPr>
          <p:cNvCxnSpPr>
            <a:cxnSpLocks/>
          </p:cNvCxnSpPr>
          <p:nvPr/>
        </p:nvCxnSpPr>
        <p:spPr>
          <a:xfrm flipH="1">
            <a:off x="9790375" y="2231093"/>
            <a:ext cx="11164" cy="72000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0B9BFB12-5F82-4F53-ABA7-0105FAC4B1D9}"/>
              </a:ext>
            </a:extLst>
          </p:cNvPr>
          <p:cNvSpPr txBox="1"/>
          <p:nvPr/>
        </p:nvSpPr>
        <p:spPr>
          <a:xfrm>
            <a:off x="9767844" y="1935894"/>
            <a:ext cx="468398" cy="369332"/>
          </a:xfrm>
          <a:prstGeom prst="rect">
            <a:avLst/>
          </a:prstGeom>
          <a:noFill/>
        </p:spPr>
        <p:txBody>
          <a:bodyPr wrap="none" rtlCol="0">
            <a:spAutoFit/>
          </a:bodyPr>
          <a:lstStyle/>
          <a:p>
            <a:r>
              <a:rPr lang="en-US" i="1"/>
              <a:t>W</a:t>
            </a:r>
            <a:r>
              <a:rPr lang="en-US" baseline="-25000"/>
              <a:t>1</a:t>
            </a:r>
          </a:p>
        </p:txBody>
      </p:sp>
      <p:cxnSp>
        <p:nvCxnSpPr>
          <p:cNvPr id="27" name="Straight Arrow Connector 26">
            <a:extLst>
              <a:ext uri="{FF2B5EF4-FFF2-40B4-BE49-F238E27FC236}">
                <a16:creationId xmlns:a16="http://schemas.microsoft.com/office/drawing/2014/main" id="{A8A2FBF8-BD72-4FB2-BCF7-DD1F08B074AF}"/>
              </a:ext>
            </a:extLst>
          </p:cNvPr>
          <p:cNvCxnSpPr>
            <a:cxnSpLocks/>
          </p:cNvCxnSpPr>
          <p:nvPr/>
        </p:nvCxnSpPr>
        <p:spPr>
          <a:xfrm>
            <a:off x="9799759" y="4297455"/>
            <a:ext cx="0" cy="378235"/>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FB9DAD5-931D-47EC-BC6C-2FA00BDF591A}"/>
              </a:ext>
            </a:extLst>
          </p:cNvPr>
          <p:cNvSpPr txBox="1"/>
          <p:nvPr/>
        </p:nvSpPr>
        <p:spPr>
          <a:xfrm>
            <a:off x="9720664" y="4076912"/>
            <a:ext cx="357790" cy="261610"/>
          </a:xfrm>
          <a:prstGeom prst="rect">
            <a:avLst/>
          </a:prstGeom>
          <a:noFill/>
        </p:spPr>
        <p:txBody>
          <a:bodyPr wrap="none" rtlCol="0">
            <a:spAutoFit/>
          </a:bodyPr>
          <a:lstStyle/>
          <a:p>
            <a:r>
              <a:rPr lang="en-US" sz="1100" i="1"/>
              <a:t>W</a:t>
            </a:r>
            <a:r>
              <a:rPr lang="en-US" sz="1100" i="1" baseline="-25000"/>
              <a:t>2</a:t>
            </a:r>
            <a:endParaRPr lang="en-US" sz="1100" baseline="-25000"/>
          </a:p>
        </p:txBody>
      </p:sp>
    </p:spTree>
    <p:extLst>
      <p:ext uri="{BB962C8B-B14F-4D97-AF65-F5344CB8AC3E}">
        <p14:creationId xmlns:p14="http://schemas.microsoft.com/office/powerpoint/2010/main" val="418563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3 AER Fluent PowerPoint Template  -  Read-Only" id="{6EDD2BF5-AB26-496C-937E-48F0C62A2D93}" vid="{7E49C6C7-E03A-4D5A-901B-50E0B766A4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DDFA53D3-C218-4FBF-9050-B80612014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2023 AER Fluent PowerPoint Template</Template>
  <TotalTime>23</TotalTime>
  <Words>2662</Words>
  <Application>Microsoft Office PowerPoint</Application>
  <PresentationFormat>Widescreen</PresentationFormat>
  <Paragraphs>135</Paragraphs>
  <Slides>14</Slides>
  <Notes>13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Wingdings</vt:lpstr>
      <vt:lpstr>Arial</vt:lpstr>
      <vt:lpstr>Courier New</vt:lpstr>
      <vt:lpstr>Segoe UI</vt:lpstr>
      <vt:lpstr>Cambria Math</vt:lpstr>
      <vt:lpstr>Calibri</vt:lpstr>
      <vt:lpstr>Ansys - Slide Master</vt:lpstr>
      <vt:lpstr>PowerPoint Presentation</vt:lpstr>
      <vt:lpstr>Introduction to Forced Convection </vt:lpstr>
      <vt:lpstr>Introduction to Forced Convection </vt:lpstr>
      <vt:lpstr>Newton’s Law of Cooling/Heating Revisited</vt:lpstr>
      <vt:lpstr>Local and Average Heat Transfer Coefficients</vt:lpstr>
      <vt:lpstr>The Nusselt Number</vt:lpstr>
      <vt:lpstr>The Reynolds and Prandtl Numbers</vt:lpstr>
      <vt:lpstr>The Reynolds and Prandtl Numbers</vt:lpstr>
      <vt:lpstr>Geometric and Dynamic Similarity</vt:lpstr>
      <vt:lpstr>Geometric and Dynamic Similarity</vt:lpstr>
      <vt:lpstr>Heat Transfer Correlations</vt:lpstr>
      <vt:lpstr>Heat Transfer Correlations</vt:lpstr>
      <vt:lpstr>What have we covered…What’s next?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Cara Fox</dc:creator>
  <cp:lastModifiedBy>Kaitlin Tyler</cp:lastModifiedBy>
  <cp:revision>1</cp:revision>
  <dcterms:created xsi:type="dcterms:W3CDTF">2023-06-27T23:33:39Z</dcterms:created>
  <dcterms:modified xsi:type="dcterms:W3CDTF">2023-07-18T16:43:09Z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