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4"/>
  </p:sldMasterIdLst>
  <p:notesMasterIdLst>
    <p:notesMasterId r:id="rId11"/>
  </p:notesMasterIdLst>
  <p:sldIdLst>
    <p:sldId id="256" r:id="rId5"/>
    <p:sldId id="9139" r:id="rId6"/>
    <p:sldId id="9136" r:id="rId7"/>
    <p:sldId id="9137" r:id="rId8"/>
    <p:sldId id="9138" r:id="rId9"/>
    <p:sldId id="258" r:id="rId10"/>
  </p:sldIdLst>
  <p:sldSz cx="12192000" cy="6858000"/>
  <p:notesSz cx="6858000" cy="9144000"/>
  <p:embeddedFontLst>
    <p:embeddedFont>
      <p:font typeface="Calibri" panose="020F0502020204030204" pitchFamily="34" charset="0"/>
      <p:regular r:id="rId12"/>
      <p:bold r:id="rId13"/>
      <p:italic r:id="rId14"/>
      <p:boldItalic r:id="rId15"/>
    </p:embeddedFont>
    <p:embeddedFont>
      <p:font typeface="Cambria Math" panose="02040503050406030204" pitchFamily="18" charset="0"/>
      <p:regular r:id="rId1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71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4" autoAdjust="0"/>
    <p:restoredTop sz="82427" autoAdjust="0"/>
  </p:normalViewPr>
  <p:slideViewPr>
    <p:cSldViewPr showGuides="1">
      <p:cViewPr varScale="1">
        <p:scale>
          <a:sx n="135" d="100"/>
          <a:sy n="135" d="100"/>
        </p:scale>
        <p:origin x="1292" y="92"/>
      </p:cViewPr>
      <p:guideLst>
        <p:guide orient="horz" pos="2160"/>
        <p:guide pos="3840"/>
      </p:guideLst>
    </p:cSldViewPr>
  </p:slideViewPr>
  <p:notesTextViewPr>
    <p:cViewPr>
      <p:scale>
        <a:sx n="1" d="1"/>
        <a:sy n="1" d="1"/>
      </p:scale>
      <p:origin x="0" y="0"/>
    </p:cViewPr>
  </p:notesTextViewPr>
  <p:sorterViewPr>
    <p:cViewPr>
      <p:scale>
        <a:sx n="100" d="100"/>
        <a:sy n="100" d="100"/>
      </p:scale>
      <p:origin x="0" y="-284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2.fntdata"/><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font" Target="fonts/font1.fntdata"/><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font" Target="fonts/font5.fntdata"/><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font" Target="fonts/font4.fntdata"/><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3.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itlin Tyler" userId="971d5887-dada-4101-bef7-69a3ed4a7a52" providerId="ADAL" clId="{ED43FD71-3D34-4E3A-90FC-5087FCB9F68B}"/>
    <pc:docChg chg="modSld">
      <pc:chgData name="Kaitlin Tyler" userId="971d5887-dada-4101-bef7-69a3ed4a7a52" providerId="ADAL" clId="{ED43FD71-3D34-4E3A-90FC-5087FCB9F68B}" dt="2023-07-18T16:45:05.552" v="1" actId="20577"/>
      <pc:docMkLst>
        <pc:docMk/>
      </pc:docMkLst>
      <pc:sldChg chg="modSp mod modNotesTx">
        <pc:chgData name="Kaitlin Tyler" userId="971d5887-dada-4101-bef7-69a3ed4a7a52" providerId="ADAL" clId="{ED43FD71-3D34-4E3A-90FC-5087FCB9F68B}" dt="2023-07-18T16:45:05.552" v="1" actId="20577"/>
        <pc:sldMkLst>
          <pc:docMk/>
          <pc:sldMk cId="3207685698" sldId="256"/>
        </pc:sldMkLst>
        <pc:spChg chg="mod">
          <ac:chgData name="Kaitlin Tyler" userId="971d5887-dada-4101-bef7-69a3ed4a7a52" providerId="ADAL" clId="{ED43FD71-3D34-4E3A-90FC-5087FCB9F68B}" dt="2023-07-18T16:45:01.514" v="0"/>
          <ac:spMkLst>
            <pc:docMk/>
            <pc:sldMk cId="3207685698" sldId="256"/>
            <ac:spMk id="3" creationId="{8DED2F7F-2065-4CCE-9AD5-77DBF0CD5628}"/>
          </ac:spMkLst>
        </pc:spChg>
      </pc:sldChg>
    </pc:docChg>
  </pc:docChgLst>
  <pc:docChgLst>
    <pc:chgData name="Cara Fox" userId="e0a3fdeb-7d95-4a88-aad7-5b7a7270ac1b" providerId="ADAL" clId="{09EFA72B-E56D-4663-B887-A5B34C9937B1}"/>
    <pc:docChg chg="custSel addSld delSld modSld">
      <pc:chgData name="Cara Fox" userId="e0a3fdeb-7d95-4a88-aad7-5b7a7270ac1b" providerId="ADAL" clId="{09EFA72B-E56D-4663-B887-A5B34C9937B1}" dt="2023-07-03T08:55:59.859" v="37" actId="122"/>
      <pc:docMkLst>
        <pc:docMk/>
      </pc:docMkLst>
      <pc:sldChg chg="modSp mod">
        <pc:chgData name="Cara Fox" userId="e0a3fdeb-7d95-4a88-aad7-5b7a7270ac1b" providerId="ADAL" clId="{09EFA72B-E56D-4663-B887-A5B34C9937B1}" dt="2023-07-03T08:50:36.415" v="24" actId="20577"/>
        <pc:sldMkLst>
          <pc:docMk/>
          <pc:sldMk cId="3207685698" sldId="256"/>
        </pc:sldMkLst>
        <pc:spChg chg="mod">
          <ac:chgData name="Cara Fox" userId="e0a3fdeb-7d95-4a88-aad7-5b7a7270ac1b" providerId="ADAL" clId="{09EFA72B-E56D-4663-B887-A5B34C9937B1}" dt="2023-07-03T08:50:36.415" v="24" actId="20577"/>
          <ac:spMkLst>
            <pc:docMk/>
            <pc:sldMk cId="3207685698" sldId="256"/>
            <ac:spMk id="2" creationId="{AE2C3BA5-6E5F-4798-87B7-B8DFFB97930D}"/>
          </ac:spMkLst>
        </pc:spChg>
      </pc:sldChg>
      <pc:sldChg chg="del">
        <pc:chgData name="Cara Fox" userId="e0a3fdeb-7d95-4a88-aad7-5b7a7270ac1b" providerId="ADAL" clId="{09EFA72B-E56D-4663-B887-A5B34C9937B1}" dt="2023-07-03T08:51:08.994" v="26" actId="47"/>
        <pc:sldMkLst>
          <pc:docMk/>
          <pc:sldMk cId="3141553687" sldId="257"/>
        </pc:sldMkLst>
      </pc:sldChg>
      <pc:sldChg chg="add">
        <pc:chgData name="Cara Fox" userId="e0a3fdeb-7d95-4a88-aad7-5b7a7270ac1b" providerId="ADAL" clId="{09EFA72B-E56D-4663-B887-A5B34C9937B1}" dt="2023-07-03T08:51:03.549" v="25"/>
        <pc:sldMkLst>
          <pc:docMk/>
          <pc:sldMk cId="1129121823" sldId="9136"/>
        </pc:sldMkLst>
      </pc:sldChg>
      <pc:sldChg chg="add">
        <pc:chgData name="Cara Fox" userId="e0a3fdeb-7d95-4a88-aad7-5b7a7270ac1b" providerId="ADAL" clId="{09EFA72B-E56D-4663-B887-A5B34C9937B1}" dt="2023-07-03T08:51:03.549" v="25"/>
        <pc:sldMkLst>
          <pc:docMk/>
          <pc:sldMk cId="799647451" sldId="9137"/>
        </pc:sldMkLst>
      </pc:sldChg>
      <pc:sldChg chg="add">
        <pc:chgData name="Cara Fox" userId="e0a3fdeb-7d95-4a88-aad7-5b7a7270ac1b" providerId="ADAL" clId="{09EFA72B-E56D-4663-B887-A5B34C9937B1}" dt="2023-07-03T08:51:03.549" v="25"/>
        <pc:sldMkLst>
          <pc:docMk/>
          <pc:sldMk cId="2814433490" sldId="9138"/>
        </pc:sldMkLst>
      </pc:sldChg>
      <pc:sldChg chg="addSp delSp modSp new mod">
        <pc:chgData name="Cara Fox" userId="e0a3fdeb-7d95-4a88-aad7-5b7a7270ac1b" providerId="ADAL" clId="{09EFA72B-E56D-4663-B887-A5B34C9937B1}" dt="2023-07-03T08:55:59.859" v="37" actId="122"/>
        <pc:sldMkLst>
          <pc:docMk/>
          <pc:sldMk cId="2831749928" sldId="9139"/>
        </pc:sldMkLst>
        <pc:spChg chg="del">
          <ac:chgData name="Cara Fox" userId="e0a3fdeb-7d95-4a88-aad7-5b7a7270ac1b" providerId="ADAL" clId="{09EFA72B-E56D-4663-B887-A5B34C9937B1}" dt="2023-07-03T08:53:42.503" v="31" actId="478"/>
          <ac:spMkLst>
            <pc:docMk/>
            <pc:sldMk cId="2831749928" sldId="9139"/>
            <ac:spMk id="4" creationId="{42ADAF28-0B4F-8965-6E0A-5A945D67AEAB}"/>
          </ac:spMkLst>
        </pc:spChg>
        <pc:spChg chg="add mod">
          <ac:chgData name="Cara Fox" userId="e0a3fdeb-7d95-4a88-aad7-5b7a7270ac1b" providerId="ADAL" clId="{09EFA72B-E56D-4663-B887-A5B34C9937B1}" dt="2023-07-03T08:55:59.859" v="37" actId="122"/>
          <ac:spMkLst>
            <pc:docMk/>
            <pc:sldMk cId="2831749928" sldId="9139"/>
            <ac:spMk id="7" creationId="{29CF9CEF-6469-DDC2-2309-EA1A26621717}"/>
          </ac:spMkLst>
        </pc:spChg>
        <pc:picChg chg="add mod">
          <ac:chgData name="Cara Fox" userId="e0a3fdeb-7d95-4a88-aad7-5b7a7270ac1b" providerId="ADAL" clId="{09EFA72B-E56D-4663-B887-A5B34C9937B1}" dt="2023-07-03T08:53:50.309" v="32" actId="1076"/>
          <ac:picMkLst>
            <pc:docMk/>
            <pc:sldMk cId="2831749928" sldId="9139"/>
            <ac:picMk id="6" creationId="{175D5F51-A339-296E-DA3A-144ABC0B939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Calibri" panose="020F0502020204030204"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Calibri" panose="020F0502020204030204" pitchFamily="34" charset="0"/>
              </a:defRPr>
            </a:lvl1pPr>
          </a:lstStyle>
          <a:p>
            <a:fld id="{BB9E86C5-9689-42B4-BE7D-FDE5EB4274E3}" type="datetimeFigureOut">
              <a:rPr lang="en-US" smtClean="0"/>
              <a:pPr/>
              <a:t>7/18/2023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Calibri" panose="020F050202020403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Calibri" panose="020F0502020204030204" pitchFamily="34" charset="0"/>
              </a:defRPr>
            </a:lvl1pPr>
          </a:lstStyle>
          <a:p>
            <a:fld id="{27FDDAD7-A41A-4414-8211-C5E2AC7F93EC}" type="slidenum">
              <a:rPr lang="en-US" smtClean="0"/>
              <a:pPr/>
              <a:t>‹#›</a:t>
            </a:fld>
            <a:endParaRPr lang="en-US" dirty="0"/>
          </a:p>
        </p:txBody>
      </p:sp>
    </p:spTree>
    <p:extLst>
      <p:ext uri="{BB962C8B-B14F-4D97-AF65-F5344CB8AC3E}">
        <p14:creationId xmlns:p14="http://schemas.microsoft.com/office/powerpoint/2010/main" val="766296083"/>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Calibri" panose="020F0502020204030204" pitchFamily="34" charset="0"/>
        <a:ea typeface="+mn-ea"/>
        <a:cs typeface="+mn-cs"/>
      </a:defRPr>
    </a:lvl1pPr>
    <a:lvl2pPr marL="457200" algn="l" defTabSz="914400" rtl="0" eaLnBrk="1" latinLnBrk="0" hangingPunct="1">
      <a:defRPr sz="1200" b="0" i="0" kern="1200">
        <a:solidFill>
          <a:schemeClr val="tx1"/>
        </a:solidFill>
        <a:latin typeface="Calibri" panose="020F0502020204030204" pitchFamily="34" charset="0"/>
        <a:ea typeface="+mn-ea"/>
        <a:cs typeface="+mn-cs"/>
      </a:defRPr>
    </a:lvl2pPr>
    <a:lvl3pPr marL="914400" algn="l" defTabSz="914400" rtl="0" eaLnBrk="1" latinLnBrk="0" hangingPunct="1">
      <a:defRPr sz="1200" b="0" i="0" kern="1200">
        <a:solidFill>
          <a:schemeClr val="tx1"/>
        </a:solidFill>
        <a:latin typeface="Calibri" panose="020F0502020204030204" pitchFamily="34" charset="0"/>
        <a:ea typeface="+mn-ea"/>
        <a:cs typeface="+mn-cs"/>
      </a:defRPr>
    </a:lvl3pPr>
    <a:lvl4pPr marL="1371600" algn="l" defTabSz="914400" rtl="0" eaLnBrk="1" latinLnBrk="0" hangingPunct="1">
      <a:defRPr sz="1200" b="0" i="0" kern="1200">
        <a:solidFill>
          <a:schemeClr val="tx1"/>
        </a:solidFill>
        <a:latin typeface="Calibri" panose="020F0502020204030204" pitchFamily="34" charset="0"/>
        <a:ea typeface="+mn-ea"/>
        <a:cs typeface="+mn-cs"/>
      </a:defRPr>
    </a:lvl4pPr>
    <a:lvl5pPr marL="1828800" algn="l" defTabSz="914400" rtl="0" eaLnBrk="1" latinLnBrk="0" hangingPunct="1">
      <a:defRPr sz="1200" b="0" i="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FDDAD7-A41A-4414-8211-C5E2AC7F93EC}" type="slidenum">
              <a:rPr lang="en-US" smtClean="0"/>
              <a:pPr/>
              <a:t>1</a:t>
            </a:fld>
            <a:endParaRPr lang="en-US" dirty="0"/>
          </a:p>
        </p:txBody>
      </p:sp>
    </p:spTree>
    <p:extLst>
      <p:ext uri="{BB962C8B-B14F-4D97-AF65-F5344CB8AC3E}">
        <p14:creationId xmlns:p14="http://schemas.microsoft.com/office/powerpoint/2010/main" val="1474086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FDDAD7-A41A-4414-8211-C5E2AC7F93EC}" type="slidenum">
              <a:rPr lang="en-US" smtClean="0"/>
              <a:pPr/>
              <a:t>5</a:t>
            </a:fld>
            <a:endParaRPr lang="en-US"/>
          </a:p>
        </p:txBody>
      </p:sp>
    </p:spTree>
    <p:extLst>
      <p:ext uri="{BB962C8B-B14F-4D97-AF65-F5344CB8AC3E}">
        <p14:creationId xmlns:p14="http://schemas.microsoft.com/office/powerpoint/2010/main" val="34317853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hyperlink" Target="mailto:education@ansys.com" TargetMode="External"/><Relationship Id="rId2" Type="http://schemas.openxmlformats.org/officeDocument/2006/relationships/hyperlink" Target="http://www.ansys.com/education-resources"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23B808CC-F74C-B743-BAB4-F4C99E195655}"/>
              </a:ext>
            </a:extLst>
          </p:cNvPr>
          <p:cNvSpPr>
            <a:spLocks noGrp="1"/>
          </p:cNvSpPr>
          <p:nvPr>
            <p:ph type="body" sz="quarter" idx="10"/>
          </p:nvPr>
        </p:nvSpPr>
        <p:spPr>
          <a:xfrm>
            <a:off x="601663" y="914400"/>
            <a:ext cx="5394325" cy="1449388"/>
          </a:xfrm>
          <a:prstGeom prst="rect">
            <a:avLst/>
          </a:prstGeom>
        </p:spPr>
        <p:txBody>
          <a:bodyPr>
            <a:normAutofit/>
          </a:bodyPr>
          <a:lstStyle>
            <a:lvl1pPr marL="0" indent="0">
              <a:buNone/>
              <a:defRPr sz="3200" b="1" i="0">
                <a:solidFill>
                  <a:schemeClr val="tx1"/>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r>
              <a:rPr lang="en-US"/>
              <a:t>Click to edit Master text styles</a:t>
            </a:r>
          </a:p>
        </p:txBody>
      </p:sp>
      <p:sp>
        <p:nvSpPr>
          <p:cNvPr id="13" name="Text Placeholder 9">
            <a:extLst>
              <a:ext uri="{FF2B5EF4-FFF2-40B4-BE49-F238E27FC236}">
                <a16:creationId xmlns:a16="http://schemas.microsoft.com/office/drawing/2014/main" id="{9AFE08CF-AC0B-7143-9A94-E8A35CBC7D4B}"/>
              </a:ext>
            </a:extLst>
          </p:cNvPr>
          <p:cNvSpPr>
            <a:spLocks noGrp="1"/>
          </p:cNvSpPr>
          <p:nvPr>
            <p:ph type="body" sz="quarter" idx="12"/>
          </p:nvPr>
        </p:nvSpPr>
        <p:spPr>
          <a:xfrm>
            <a:off x="601663" y="2667000"/>
            <a:ext cx="5394325" cy="848315"/>
          </a:xfrm>
          <a:prstGeom prst="rect">
            <a:avLst/>
          </a:prstGeom>
        </p:spPr>
        <p:txBody>
          <a:bodyPr anchor="t">
            <a:normAutofit/>
          </a:bodyPr>
          <a:lstStyle>
            <a:lvl1pPr marL="0" indent="0">
              <a:buNone/>
              <a:defRPr sz="2000" b="0" i="0">
                <a:solidFill>
                  <a:schemeClr val="accent3"/>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r>
              <a:rPr lang="en-US"/>
              <a:t>Click to edit Master text styles</a:t>
            </a:r>
          </a:p>
        </p:txBody>
      </p:sp>
      <p:sp>
        <p:nvSpPr>
          <p:cNvPr id="7" name="TextBox 6">
            <a:extLst>
              <a:ext uri="{FF2B5EF4-FFF2-40B4-BE49-F238E27FC236}">
                <a16:creationId xmlns:a16="http://schemas.microsoft.com/office/drawing/2014/main" id="{86191E51-6FFC-4231-97E9-4C436119983B}"/>
              </a:ext>
            </a:extLst>
          </p:cNvPr>
          <p:cNvSpPr txBox="1"/>
          <p:nvPr userDrawn="1"/>
        </p:nvSpPr>
        <p:spPr>
          <a:xfrm>
            <a:off x="7848600" y="6477000"/>
            <a:ext cx="1371600" cy="276999"/>
          </a:xfrm>
          <a:prstGeom prst="rect">
            <a:avLst/>
          </a:prstGeom>
          <a:noFill/>
        </p:spPr>
        <p:txBody>
          <a:bodyPr wrap="square" rtlCol="0">
            <a:spAutoFit/>
          </a:bodyPr>
          <a:lstStyle/>
          <a:p>
            <a:r>
              <a:rPr lang="en-US" sz="1200" dirty="0">
                <a:solidFill>
                  <a:schemeClr val="tx2"/>
                </a:solidFill>
              </a:rPr>
              <a:t>©2023 ANSYS, Inc.</a:t>
            </a:r>
          </a:p>
        </p:txBody>
      </p:sp>
      <p:pic>
        <p:nvPicPr>
          <p:cNvPr id="9" name="Picture 8">
            <a:extLst>
              <a:ext uri="{FF2B5EF4-FFF2-40B4-BE49-F238E27FC236}">
                <a16:creationId xmlns:a16="http://schemas.microsoft.com/office/drawing/2014/main" id="{F9AE04B8-3F8B-4981-88D4-2B4137C675D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Tree>
    <p:extLst>
      <p:ext uri="{BB962C8B-B14F-4D97-AF65-F5344CB8AC3E}">
        <p14:creationId xmlns:p14="http://schemas.microsoft.com/office/powerpoint/2010/main" val="292240569"/>
      </p:ext>
    </p:extLst>
  </p:cSld>
  <p:clrMapOvr>
    <a:masterClrMapping/>
  </p:clrMapOvr>
  <p:extLst>
    <p:ext uri="{DCECCB84-F9BA-43D5-87BE-67443E8EF086}">
      <p15:sldGuideLst xmlns:p15="http://schemas.microsoft.com/office/powerpoint/2012/main">
        <p15:guide id="1" orient="horz" pos="1584" userDrawn="1">
          <p15:clr>
            <a:srgbClr val="FBAE40"/>
          </p15:clr>
        </p15:guide>
        <p15:guide id="2" orient="horz" pos="261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Video Clip">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5" name="Media Placeholder 4">
            <a:extLst>
              <a:ext uri="{FF2B5EF4-FFF2-40B4-BE49-F238E27FC236}">
                <a16:creationId xmlns:a16="http://schemas.microsoft.com/office/drawing/2014/main" id="{76C186EF-8C58-7249-A024-F6C1D0AD12BC}"/>
              </a:ext>
            </a:extLst>
          </p:cNvPr>
          <p:cNvSpPr>
            <a:spLocks noGrp="1"/>
          </p:cNvSpPr>
          <p:nvPr>
            <p:ph type="media" sz="quarter" idx="14"/>
          </p:nvPr>
        </p:nvSpPr>
        <p:spPr>
          <a:xfrm>
            <a:off x="6096001" y="1447799"/>
            <a:ext cx="5486400" cy="4590977"/>
          </a:xfrm>
          <a:prstGeom prst="rect">
            <a:avLst/>
          </a:prstGeom>
        </p:spPr>
        <p:txBody>
          <a:bodyPr/>
          <a:lstStyle/>
          <a:p>
            <a:r>
              <a:rPr lang="en-US"/>
              <a:t>Click icon to add media</a:t>
            </a:r>
            <a:endParaRPr lang="en-US" dirty="0"/>
          </a:p>
        </p:txBody>
      </p:sp>
      <p:sp>
        <p:nvSpPr>
          <p:cNvPr id="11" name="Slide Number Placeholder 10">
            <a:extLst>
              <a:ext uri="{FF2B5EF4-FFF2-40B4-BE49-F238E27FC236}">
                <a16:creationId xmlns:a16="http://schemas.microsoft.com/office/drawing/2014/main" id="{931A0CB9-E7C5-BC4C-83B3-6A04784CA591}"/>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0" name="Text Placeholder 3">
            <a:extLst>
              <a:ext uri="{FF2B5EF4-FFF2-40B4-BE49-F238E27FC236}">
                <a16:creationId xmlns:a16="http://schemas.microsoft.com/office/drawing/2014/main" id="{BB673984-7F55-E14A-9088-44C94432DA36}"/>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12417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ulti-picture">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B3363707-8337-D14D-8CD6-076D7F38DEED}"/>
              </a:ext>
            </a:extLst>
          </p:cNvPr>
          <p:cNvSpPr>
            <a:spLocks noGrp="1"/>
          </p:cNvSpPr>
          <p:nvPr>
            <p:ph type="pic" sz="quarter" idx="10"/>
          </p:nvPr>
        </p:nvSpPr>
        <p:spPr>
          <a:xfrm>
            <a:off x="609600" y="1143000"/>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5" name="Picture Placeholder 6">
            <a:extLst>
              <a:ext uri="{FF2B5EF4-FFF2-40B4-BE49-F238E27FC236}">
                <a16:creationId xmlns:a16="http://schemas.microsoft.com/office/drawing/2014/main" id="{AF67D610-3DBA-EB48-B589-E895E66AEF08}"/>
              </a:ext>
            </a:extLst>
          </p:cNvPr>
          <p:cNvSpPr>
            <a:spLocks noGrp="1"/>
          </p:cNvSpPr>
          <p:nvPr>
            <p:ph type="pic" sz="quarter" idx="11"/>
          </p:nvPr>
        </p:nvSpPr>
        <p:spPr>
          <a:xfrm>
            <a:off x="609600" y="3657600"/>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7" name="Picture Placeholder 6">
            <a:extLst>
              <a:ext uri="{FF2B5EF4-FFF2-40B4-BE49-F238E27FC236}">
                <a16:creationId xmlns:a16="http://schemas.microsoft.com/office/drawing/2014/main" id="{9BFD49B6-2BF3-F94C-AD6B-7B77861203C0}"/>
              </a:ext>
            </a:extLst>
          </p:cNvPr>
          <p:cNvSpPr>
            <a:spLocks noGrp="1"/>
          </p:cNvSpPr>
          <p:nvPr>
            <p:ph type="pic" sz="quarter" idx="13"/>
          </p:nvPr>
        </p:nvSpPr>
        <p:spPr>
          <a:xfrm>
            <a:off x="4470400" y="1159933"/>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8" name="Picture Placeholder 6">
            <a:extLst>
              <a:ext uri="{FF2B5EF4-FFF2-40B4-BE49-F238E27FC236}">
                <a16:creationId xmlns:a16="http://schemas.microsoft.com/office/drawing/2014/main" id="{75F3481B-E073-FC4C-8662-89F64D478623}"/>
              </a:ext>
            </a:extLst>
          </p:cNvPr>
          <p:cNvSpPr>
            <a:spLocks noGrp="1"/>
          </p:cNvSpPr>
          <p:nvPr>
            <p:ph type="pic" sz="quarter" idx="14"/>
          </p:nvPr>
        </p:nvSpPr>
        <p:spPr>
          <a:xfrm>
            <a:off x="4470400" y="3674533"/>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9" name="Picture Placeholder 6">
            <a:extLst>
              <a:ext uri="{FF2B5EF4-FFF2-40B4-BE49-F238E27FC236}">
                <a16:creationId xmlns:a16="http://schemas.microsoft.com/office/drawing/2014/main" id="{4E9685A2-20AD-6C44-B1B9-DCB2E44370F5}"/>
              </a:ext>
            </a:extLst>
          </p:cNvPr>
          <p:cNvSpPr>
            <a:spLocks noGrp="1"/>
          </p:cNvSpPr>
          <p:nvPr>
            <p:ph type="pic" sz="quarter" idx="15"/>
          </p:nvPr>
        </p:nvSpPr>
        <p:spPr>
          <a:xfrm>
            <a:off x="8128000" y="1151467"/>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10" name="Picture Placeholder 6">
            <a:extLst>
              <a:ext uri="{FF2B5EF4-FFF2-40B4-BE49-F238E27FC236}">
                <a16:creationId xmlns:a16="http://schemas.microsoft.com/office/drawing/2014/main" id="{498EFFC6-47A8-C248-AF67-33A51B038851}"/>
              </a:ext>
            </a:extLst>
          </p:cNvPr>
          <p:cNvSpPr>
            <a:spLocks noGrp="1"/>
          </p:cNvSpPr>
          <p:nvPr>
            <p:ph type="pic" sz="quarter" idx="16"/>
          </p:nvPr>
        </p:nvSpPr>
        <p:spPr>
          <a:xfrm>
            <a:off x="8128000" y="3666067"/>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11" name="Text Placeholder 13">
            <a:extLst>
              <a:ext uri="{FF2B5EF4-FFF2-40B4-BE49-F238E27FC236}">
                <a16:creationId xmlns:a16="http://schemas.microsoft.com/office/drawing/2014/main" id="{5327F1EC-8CEB-F348-A688-603CC6AF3B7E}"/>
              </a:ext>
            </a:extLst>
          </p:cNvPr>
          <p:cNvSpPr>
            <a:spLocks noGrp="1"/>
          </p:cNvSpPr>
          <p:nvPr>
            <p:ph type="body" sz="quarter" idx="17"/>
          </p:nvPr>
        </p:nvSpPr>
        <p:spPr>
          <a:xfrm>
            <a:off x="609600"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2" name="Text Placeholder 13">
            <a:extLst>
              <a:ext uri="{FF2B5EF4-FFF2-40B4-BE49-F238E27FC236}">
                <a16:creationId xmlns:a16="http://schemas.microsoft.com/office/drawing/2014/main" id="{D8D84EB5-FEF7-D145-9924-EDC82C5DD725}"/>
              </a:ext>
            </a:extLst>
          </p:cNvPr>
          <p:cNvSpPr>
            <a:spLocks noGrp="1"/>
          </p:cNvSpPr>
          <p:nvPr>
            <p:ph type="body" sz="quarter" idx="18"/>
          </p:nvPr>
        </p:nvSpPr>
        <p:spPr>
          <a:xfrm>
            <a:off x="4470400"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3" name="Text Placeholder 13">
            <a:extLst>
              <a:ext uri="{FF2B5EF4-FFF2-40B4-BE49-F238E27FC236}">
                <a16:creationId xmlns:a16="http://schemas.microsoft.com/office/drawing/2014/main" id="{73B743E4-6516-C94E-BADC-931FCAF3B346}"/>
              </a:ext>
            </a:extLst>
          </p:cNvPr>
          <p:cNvSpPr>
            <a:spLocks noGrp="1"/>
          </p:cNvSpPr>
          <p:nvPr>
            <p:ph type="body" sz="quarter" idx="19"/>
          </p:nvPr>
        </p:nvSpPr>
        <p:spPr>
          <a:xfrm>
            <a:off x="8150577"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4" name="Text Placeholder 13">
            <a:extLst>
              <a:ext uri="{FF2B5EF4-FFF2-40B4-BE49-F238E27FC236}">
                <a16:creationId xmlns:a16="http://schemas.microsoft.com/office/drawing/2014/main" id="{FED4C7F5-70CF-2C4D-8AF3-4D76760714C7}"/>
              </a:ext>
            </a:extLst>
          </p:cNvPr>
          <p:cNvSpPr>
            <a:spLocks noGrp="1"/>
          </p:cNvSpPr>
          <p:nvPr>
            <p:ph type="body" sz="quarter" idx="20"/>
          </p:nvPr>
        </p:nvSpPr>
        <p:spPr>
          <a:xfrm>
            <a:off x="609600" y="57023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5" name="Text Placeholder 13">
            <a:extLst>
              <a:ext uri="{FF2B5EF4-FFF2-40B4-BE49-F238E27FC236}">
                <a16:creationId xmlns:a16="http://schemas.microsoft.com/office/drawing/2014/main" id="{6B853D87-F6A1-6443-AB6D-6E9819089E0E}"/>
              </a:ext>
            </a:extLst>
          </p:cNvPr>
          <p:cNvSpPr>
            <a:spLocks noGrp="1"/>
          </p:cNvSpPr>
          <p:nvPr>
            <p:ph type="body" sz="quarter" idx="21"/>
          </p:nvPr>
        </p:nvSpPr>
        <p:spPr>
          <a:xfrm>
            <a:off x="4470400" y="57150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6" name="Text Placeholder 13">
            <a:extLst>
              <a:ext uri="{FF2B5EF4-FFF2-40B4-BE49-F238E27FC236}">
                <a16:creationId xmlns:a16="http://schemas.microsoft.com/office/drawing/2014/main" id="{256BC893-7821-9640-98BC-FFCFED83EB9C}"/>
              </a:ext>
            </a:extLst>
          </p:cNvPr>
          <p:cNvSpPr>
            <a:spLocks noGrp="1"/>
          </p:cNvSpPr>
          <p:nvPr>
            <p:ph type="body" sz="quarter" idx="22"/>
          </p:nvPr>
        </p:nvSpPr>
        <p:spPr>
          <a:xfrm>
            <a:off x="8150577" y="57150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9" name="Slide Number Placeholder 18">
            <a:extLst>
              <a:ext uri="{FF2B5EF4-FFF2-40B4-BE49-F238E27FC236}">
                <a16:creationId xmlns:a16="http://schemas.microsoft.com/office/drawing/2014/main" id="{02F90602-9DC6-3F4D-B178-EF64100603FB}"/>
              </a:ext>
            </a:extLst>
          </p:cNvPr>
          <p:cNvSpPr>
            <a:spLocks noGrp="1"/>
          </p:cNvSpPr>
          <p:nvPr>
            <p:ph type="sldNum" sz="quarter" idx="24"/>
          </p:nvPr>
        </p:nvSpPr>
        <p:spPr/>
        <p:txBody>
          <a:bodyPr/>
          <a:lstStyle/>
          <a:p>
            <a:fld id="{F0D23093-2AB0-F74C-B865-1A12A15B650E}" type="slidenum">
              <a:rPr lang="en-US" smtClean="0"/>
              <a:pPr/>
              <a:t>‹#›</a:t>
            </a:fld>
            <a:endParaRPr lang="en-US" dirty="0"/>
          </a:p>
        </p:txBody>
      </p:sp>
      <p:sp>
        <p:nvSpPr>
          <p:cNvPr id="21" name="Title 20">
            <a:extLst>
              <a:ext uri="{FF2B5EF4-FFF2-40B4-BE49-F238E27FC236}">
                <a16:creationId xmlns:a16="http://schemas.microsoft.com/office/drawing/2014/main" id="{774FC734-09F5-2F40-BB01-29D6BBF76E0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49880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ogo Grid">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34EBE792-3674-F042-8191-29D73F7CA4C8}"/>
              </a:ext>
            </a:extLst>
          </p:cNvPr>
          <p:cNvSpPr>
            <a:spLocks noGrp="1"/>
          </p:cNvSpPr>
          <p:nvPr>
            <p:ph type="pic" sz="quarter" idx="10" hasCustomPrompt="1"/>
          </p:nvPr>
        </p:nvSpPr>
        <p:spPr>
          <a:xfrm>
            <a:off x="914400" y="1371600"/>
            <a:ext cx="1930400" cy="1295400"/>
          </a:xfrm>
          <a:prstGeom prst="rect">
            <a:avLst/>
          </a:prstGeom>
          <a:effectLst/>
        </p:spPr>
        <p:txBody>
          <a:bodyPr/>
          <a:lstStyle>
            <a:lvl1pPr marL="0" indent="0">
              <a:buFontTx/>
              <a:buNone/>
              <a:defRPr sz="1100" b="0" i="0" baseline="0">
                <a:latin typeface="Calibri" panose="020F0502020204030204" pitchFamily="34" charset="0"/>
              </a:defRPr>
            </a:lvl1pPr>
          </a:lstStyle>
          <a:p>
            <a:r>
              <a:rPr lang="en-US" dirty="0"/>
              <a:t>160x147 logo</a:t>
            </a:r>
          </a:p>
        </p:txBody>
      </p:sp>
      <p:sp>
        <p:nvSpPr>
          <p:cNvPr id="7" name="Picture Placeholder 5">
            <a:extLst>
              <a:ext uri="{FF2B5EF4-FFF2-40B4-BE49-F238E27FC236}">
                <a16:creationId xmlns:a16="http://schemas.microsoft.com/office/drawing/2014/main" id="{93ABDDAC-BA7B-4A4A-9D64-71FA88868E4B}"/>
              </a:ext>
            </a:extLst>
          </p:cNvPr>
          <p:cNvSpPr>
            <a:spLocks noGrp="1"/>
          </p:cNvSpPr>
          <p:nvPr>
            <p:ph type="pic" sz="quarter" idx="11" hasCustomPrompt="1"/>
          </p:nvPr>
        </p:nvSpPr>
        <p:spPr>
          <a:xfrm>
            <a:off x="9144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8" name="Picture Placeholder 5">
            <a:extLst>
              <a:ext uri="{FF2B5EF4-FFF2-40B4-BE49-F238E27FC236}">
                <a16:creationId xmlns:a16="http://schemas.microsoft.com/office/drawing/2014/main" id="{BE481E25-6792-6B48-8A87-D3E9D1B2232D}"/>
              </a:ext>
            </a:extLst>
          </p:cNvPr>
          <p:cNvSpPr>
            <a:spLocks noGrp="1"/>
          </p:cNvSpPr>
          <p:nvPr>
            <p:ph type="pic" sz="quarter" idx="13" hasCustomPrompt="1"/>
          </p:nvPr>
        </p:nvSpPr>
        <p:spPr>
          <a:xfrm>
            <a:off x="914400" y="4419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9" name="Picture Placeholder 5">
            <a:extLst>
              <a:ext uri="{FF2B5EF4-FFF2-40B4-BE49-F238E27FC236}">
                <a16:creationId xmlns:a16="http://schemas.microsoft.com/office/drawing/2014/main" id="{D548604C-E487-1D4F-91AF-D210004A5189}"/>
              </a:ext>
            </a:extLst>
          </p:cNvPr>
          <p:cNvSpPr>
            <a:spLocks noGrp="1"/>
          </p:cNvSpPr>
          <p:nvPr>
            <p:ph type="pic" sz="quarter" idx="14" hasCustomPrompt="1"/>
          </p:nvPr>
        </p:nvSpPr>
        <p:spPr>
          <a:xfrm>
            <a:off x="37592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0" name="Picture Placeholder 5">
            <a:extLst>
              <a:ext uri="{FF2B5EF4-FFF2-40B4-BE49-F238E27FC236}">
                <a16:creationId xmlns:a16="http://schemas.microsoft.com/office/drawing/2014/main" id="{7624EDF6-2365-2545-8099-338237F309C3}"/>
              </a:ext>
            </a:extLst>
          </p:cNvPr>
          <p:cNvSpPr>
            <a:spLocks noGrp="1"/>
          </p:cNvSpPr>
          <p:nvPr>
            <p:ph type="pic" sz="quarter" idx="15" hasCustomPrompt="1"/>
          </p:nvPr>
        </p:nvSpPr>
        <p:spPr>
          <a:xfrm>
            <a:off x="37592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1" name="Picture Placeholder 5">
            <a:extLst>
              <a:ext uri="{FF2B5EF4-FFF2-40B4-BE49-F238E27FC236}">
                <a16:creationId xmlns:a16="http://schemas.microsoft.com/office/drawing/2014/main" id="{0D36446A-2E05-9F4F-83D7-905FD354E021}"/>
              </a:ext>
            </a:extLst>
          </p:cNvPr>
          <p:cNvSpPr>
            <a:spLocks noGrp="1"/>
          </p:cNvSpPr>
          <p:nvPr>
            <p:ph type="pic" sz="quarter" idx="16" hasCustomPrompt="1"/>
          </p:nvPr>
        </p:nvSpPr>
        <p:spPr>
          <a:xfrm>
            <a:off x="3759200" y="4419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2" name="Picture Placeholder 5">
            <a:extLst>
              <a:ext uri="{FF2B5EF4-FFF2-40B4-BE49-F238E27FC236}">
                <a16:creationId xmlns:a16="http://schemas.microsoft.com/office/drawing/2014/main" id="{BBC79A31-D13D-4C49-88CC-6B949DE06C2C}"/>
              </a:ext>
            </a:extLst>
          </p:cNvPr>
          <p:cNvSpPr>
            <a:spLocks noGrp="1"/>
          </p:cNvSpPr>
          <p:nvPr>
            <p:ph type="pic" sz="quarter" idx="17" hasCustomPrompt="1"/>
          </p:nvPr>
        </p:nvSpPr>
        <p:spPr>
          <a:xfrm>
            <a:off x="66040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3" name="Picture Placeholder 5">
            <a:extLst>
              <a:ext uri="{FF2B5EF4-FFF2-40B4-BE49-F238E27FC236}">
                <a16:creationId xmlns:a16="http://schemas.microsoft.com/office/drawing/2014/main" id="{CFF59C9F-D752-594A-A821-7BDA91DA3749}"/>
              </a:ext>
            </a:extLst>
          </p:cNvPr>
          <p:cNvSpPr>
            <a:spLocks noGrp="1"/>
          </p:cNvSpPr>
          <p:nvPr>
            <p:ph type="pic" sz="quarter" idx="18" hasCustomPrompt="1"/>
          </p:nvPr>
        </p:nvSpPr>
        <p:spPr>
          <a:xfrm>
            <a:off x="66040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4" name="Picture Placeholder 5">
            <a:extLst>
              <a:ext uri="{FF2B5EF4-FFF2-40B4-BE49-F238E27FC236}">
                <a16:creationId xmlns:a16="http://schemas.microsoft.com/office/drawing/2014/main" id="{254F3492-5AA9-9249-B742-69BFC01BE9E2}"/>
              </a:ext>
            </a:extLst>
          </p:cNvPr>
          <p:cNvSpPr>
            <a:spLocks noGrp="1"/>
          </p:cNvSpPr>
          <p:nvPr>
            <p:ph type="pic" sz="quarter" idx="19" hasCustomPrompt="1"/>
          </p:nvPr>
        </p:nvSpPr>
        <p:spPr>
          <a:xfrm>
            <a:off x="6604000" y="4419600"/>
            <a:ext cx="1930400" cy="1295400"/>
          </a:xfrm>
          <a:prstGeom prst="rect">
            <a:avLst/>
          </a:prstGeom>
          <a:effectLst/>
        </p:spPr>
        <p:txBody>
          <a:bodyPr/>
          <a:lstStyle>
            <a:lvl1pPr marL="0" indent="0">
              <a:buFontTx/>
              <a:buNone/>
              <a:defRPr sz="1100" b="0" i="0">
                <a:latin typeface="Calibri" panose="020F0502020204030204" pitchFamily="34" charset="0"/>
              </a:defRPr>
            </a:lvl1pPr>
          </a:lstStyle>
          <a:p>
            <a:r>
              <a:rPr lang="en-US" dirty="0"/>
              <a:t>160x147 logo</a:t>
            </a:r>
          </a:p>
        </p:txBody>
      </p:sp>
      <p:sp>
        <p:nvSpPr>
          <p:cNvPr id="15" name="Picture Placeholder 5">
            <a:extLst>
              <a:ext uri="{FF2B5EF4-FFF2-40B4-BE49-F238E27FC236}">
                <a16:creationId xmlns:a16="http://schemas.microsoft.com/office/drawing/2014/main" id="{C51E22CD-7582-9D41-A0FC-914A34BF189E}"/>
              </a:ext>
            </a:extLst>
          </p:cNvPr>
          <p:cNvSpPr>
            <a:spLocks noGrp="1"/>
          </p:cNvSpPr>
          <p:nvPr>
            <p:ph type="pic" sz="quarter" idx="20" hasCustomPrompt="1"/>
          </p:nvPr>
        </p:nvSpPr>
        <p:spPr>
          <a:xfrm>
            <a:off x="92456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6" name="Picture Placeholder 5">
            <a:extLst>
              <a:ext uri="{FF2B5EF4-FFF2-40B4-BE49-F238E27FC236}">
                <a16:creationId xmlns:a16="http://schemas.microsoft.com/office/drawing/2014/main" id="{3D0B9166-BA76-6544-89C3-4C8B4A739F73}"/>
              </a:ext>
            </a:extLst>
          </p:cNvPr>
          <p:cNvSpPr>
            <a:spLocks noGrp="1"/>
          </p:cNvSpPr>
          <p:nvPr>
            <p:ph type="pic" sz="quarter" idx="21" hasCustomPrompt="1"/>
          </p:nvPr>
        </p:nvSpPr>
        <p:spPr>
          <a:xfrm>
            <a:off x="92456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7" name="Picture Placeholder 5">
            <a:extLst>
              <a:ext uri="{FF2B5EF4-FFF2-40B4-BE49-F238E27FC236}">
                <a16:creationId xmlns:a16="http://schemas.microsoft.com/office/drawing/2014/main" id="{537026EB-3BFB-0947-A881-5729F13CFA4E}"/>
              </a:ext>
            </a:extLst>
          </p:cNvPr>
          <p:cNvSpPr>
            <a:spLocks noGrp="1"/>
          </p:cNvSpPr>
          <p:nvPr>
            <p:ph type="pic" sz="quarter" idx="22" hasCustomPrompt="1"/>
          </p:nvPr>
        </p:nvSpPr>
        <p:spPr>
          <a:xfrm>
            <a:off x="9245600" y="4419600"/>
            <a:ext cx="1930400" cy="1295400"/>
          </a:xfrm>
          <a:prstGeom prst="rect">
            <a:avLst/>
          </a:prstGeom>
          <a:effectLst/>
        </p:spPr>
        <p:txBody>
          <a:bodyPr/>
          <a:lstStyle>
            <a:lvl1pPr marL="0" indent="0">
              <a:buFontTx/>
              <a:buNone/>
              <a:defRPr sz="1100" b="0" i="0">
                <a:latin typeface="Calibri" panose="020F0502020204030204" pitchFamily="34" charset="0"/>
              </a:defRPr>
            </a:lvl1pPr>
          </a:lstStyle>
          <a:p>
            <a:r>
              <a:rPr lang="en-US" dirty="0"/>
              <a:t>160x147 logo</a:t>
            </a:r>
          </a:p>
        </p:txBody>
      </p:sp>
      <p:sp>
        <p:nvSpPr>
          <p:cNvPr id="19" name="Slide Number Placeholder 18">
            <a:extLst>
              <a:ext uri="{FF2B5EF4-FFF2-40B4-BE49-F238E27FC236}">
                <a16:creationId xmlns:a16="http://schemas.microsoft.com/office/drawing/2014/main" id="{1D9580FA-CA76-994A-9775-1D87D5927DBD}"/>
              </a:ext>
            </a:extLst>
          </p:cNvPr>
          <p:cNvSpPr>
            <a:spLocks noGrp="1"/>
          </p:cNvSpPr>
          <p:nvPr>
            <p:ph type="sldNum" sz="quarter" idx="24"/>
          </p:nvPr>
        </p:nvSpPr>
        <p:spPr/>
        <p:txBody>
          <a:bodyPr/>
          <a:lstStyle/>
          <a:p>
            <a:fld id="{F0D23093-2AB0-F74C-B865-1A12A15B650E}" type="slidenum">
              <a:rPr lang="en-US" smtClean="0"/>
              <a:pPr/>
              <a:t>‹#›</a:t>
            </a:fld>
            <a:endParaRPr lang="en-US" dirty="0"/>
          </a:p>
        </p:txBody>
      </p:sp>
      <p:sp>
        <p:nvSpPr>
          <p:cNvPr id="21" name="Title 20">
            <a:extLst>
              <a:ext uri="{FF2B5EF4-FFF2-40B4-BE49-F238E27FC236}">
                <a16:creationId xmlns:a16="http://schemas.microsoft.com/office/drawing/2014/main" id="{C81C7F89-740B-3143-8447-70CC02F636A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719887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pyright Pag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63357E3-4FE4-4164-A381-204B98DEEAB8}"/>
              </a:ext>
            </a:extLst>
          </p:cNvPr>
          <p:cNvSpPr>
            <a:spLocks noGrp="1"/>
          </p:cNvSpPr>
          <p:nvPr>
            <p:ph type="sldNum" sz="quarter" idx="10"/>
          </p:nvPr>
        </p:nvSpPr>
        <p:spPr/>
        <p:txBody>
          <a:bodyPr/>
          <a:lstStyle/>
          <a:p>
            <a:fld id="{F0D23093-2AB0-F74C-B865-1A12A15B650E}" type="slidenum">
              <a:rPr lang="en-US" smtClean="0"/>
              <a:pPr/>
              <a:t>‹#›</a:t>
            </a:fld>
            <a:endParaRPr lang="en-US" dirty="0"/>
          </a:p>
        </p:txBody>
      </p:sp>
      <p:sp>
        <p:nvSpPr>
          <p:cNvPr id="4" name="TextBox 3">
            <a:extLst>
              <a:ext uri="{FF2B5EF4-FFF2-40B4-BE49-F238E27FC236}">
                <a16:creationId xmlns:a16="http://schemas.microsoft.com/office/drawing/2014/main" id="{E6AEF1B2-1440-4FE5-8C1B-C291F424F993}"/>
              </a:ext>
            </a:extLst>
          </p:cNvPr>
          <p:cNvSpPr txBox="1"/>
          <p:nvPr userDrawn="1"/>
        </p:nvSpPr>
        <p:spPr>
          <a:xfrm>
            <a:off x="533400" y="609600"/>
            <a:ext cx="10972800" cy="3322320"/>
          </a:xfrm>
          <a:prstGeom prst="rect">
            <a:avLst/>
          </a:prstGeom>
          <a:noFill/>
        </p:spPr>
        <p:txBody>
          <a:bodyPr wrap="square" rtlCol="0">
            <a:spAutoFit/>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400" b="1" dirty="0">
                <a:effectLst/>
                <a:latin typeface="+mj-lt"/>
                <a:ea typeface="Calibri" panose="020F0502020204030204" pitchFamily="34" charset="0"/>
                <a:cs typeface="Times New Roman" panose="02020603050405020304" pitchFamily="18" charset="0"/>
              </a:rPr>
              <a:t>© </a:t>
            </a:r>
            <a:r>
              <a:rPr lang="en-US" sz="1400" dirty="0">
                <a:solidFill>
                  <a:srgbClr val="000000"/>
                </a:solidFill>
                <a:effectLst/>
                <a:latin typeface="+mj-lt"/>
                <a:ea typeface="Times New Roman" panose="02020603050405020304" pitchFamily="18" charset="0"/>
                <a:cs typeface="Times New Roman" panose="02020603050405020304" pitchFamily="18" charset="0"/>
              </a:rPr>
              <a:t>2023 ANSYS, Inc. All rights reserved.</a:t>
            </a:r>
          </a:p>
          <a:p>
            <a:pPr marL="0" marR="0">
              <a:lnSpc>
                <a:spcPct val="107000"/>
              </a:lnSpc>
              <a:spcBef>
                <a:spcPts val="0"/>
              </a:spcBef>
              <a:spcAft>
                <a:spcPts val="0"/>
              </a:spcAft>
            </a:pPr>
            <a:endParaRPr lang="en-US" sz="1600" b="1"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Use and Reproduction</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The content used in this resource </a:t>
            </a:r>
            <a:r>
              <a:rPr lang="en-US" sz="1400" dirty="0">
                <a:solidFill>
                  <a:srgbClr val="201F1E"/>
                </a:solidFill>
                <a:effectLst/>
                <a:latin typeface="+mj-lt"/>
                <a:ea typeface="Times New Roman" panose="02020603050405020304" pitchFamily="18" charset="0"/>
                <a:cs typeface="Times New Roman" panose="02020603050405020304" pitchFamily="18" charset="0"/>
              </a:rPr>
              <a:t>may only be used or reproduced for teaching purposes; and any commercial use is strictly prohibited.</a:t>
            </a:r>
            <a:r>
              <a:rPr lang="en-US" sz="1400" i="1" dirty="0">
                <a:solidFill>
                  <a:srgbClr val="201F1E"/>
                </a:solidFill>
                <a:effectLst/>
                <a:latin typeface="+mj-lt"/>
                <a:ea typeface="Times New Roman" panose="02020603050405020304" pitchFamily="18"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Document Information</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This lecture unit is part of a set of teaching resources to help introduce students to topics related to fluid mechanics and/or heat transfer.</a:t>
            </a: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Ansys Education Resources</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To access more undergraduate education resources, including lecture presentations with notes, exercises with worked solutions, microprojects, real life examples and more, visit </a:t>
            </a:r>
            <a:r>
              <a:rPr lang="en-US" sz="1400" dirty="0">
                <a:effectLst/>
                <a:latin typeface="+mj-lt"/>
                <a:ea typeface="Calibri" panose="020F0502020204030204" pitchFamily="34" charset="0"/>
                <a:cs typeface="Times New Roman" panose="02020603050405020304" pitchFamily="18" charset="0"/>
                <a:hlinkClick r:id="rId2"/>
              </a:rPr>
              <a:t>www.ansys.com/education-resources</a:t>
            </a:r>
            <a:r>
              <a:rPr lang="en-US" sz="1400" dirty="0">
                <a:effectLst/>
                <a:latin typeface="+mj-lt"/>
                <a:ea typeface="Calibri" panose="020F0502020204030204" pitchFamily="34" charset="0"/>
                <a:cs typeface="Times New Roman" panose="02020603050405020304" pitchFamily="18" charset="0"/>
              </a:rPr>
              <a:t>.</a:t>
            </a:r>
          </a:p>
          <a:p>
            <a:pPr marL="0" marR="0">
              <a:lnSpc>
                <a:spcPct val="107000"/>
              </a:lnSpc>
              <a:spcBef>
                <a:spcPts val="0"/>
              </a:spcBef>
              <a:spcAft>
                <a:spcPts val="0"/>
              </a:spcAft>
            </a:pPr>
            <a:endParaRPr lang="en-US" sz="1400" dirty="0">
              <a:effectLst/>
              <a:latin typeface="+mj-lt"/>
              <a:ea typeface="Calibri" panose="020F0502020204030204" pitchFamily="34" charset="0"/>
              <a:cs typeface="Times New Roman" panose="02020603050405020304" pitchFamily="18" charset="0"/>
            </a:endParaRPr>
          </a:p>
          <a:p>
            <a:r>
              <a:rPr lang="en-US" sz="1400" b="1" i="0" u="none" strike="noStrike" baseline="0" dirty="0">
                <a:solidFill>
                  <a:srgbClr val="000000"/>
                </a:solidFill>
                <a:latin typeface="Calibri" panose="020F0502020204030204" pitchFamily="34" charset="0"/>
              </a:rPr>
              <a:t>Feedback </a:t>
            </a:r>
            <a:endParaRPr lang="en-US" sz="1400" b="0" i="0" u="none" strike="noStrike" baseline="0" dirty="0">
              <a:solidFill>
                <a:srgbClr val="000000"/>
              </a:solidFill>
              <a:latin typeface="Calibri" panose="020F0502020204030204" pitchFamily="34" charset="0"/>
            </a:endParaRPr>
          </a:p>
          <a:p>
            <a:r>
              <a:rPr lang="en-US" sz="1400" b="0" i="0" u="none" strike="noStrike" baseline="0" dirty="0">
                <a:solidFill>
                  <a:srgbClr val="000000"/>
                </a:solidFill>
                <a:latin typeface="Calibri" panose="020F0502020204030204" pitchFamily="34" charset="0"/>
              </a:rPr>
              <a:t>If you notice any errors in this resource or need to get in contact with the authors, please email us at </a:t>
            </a:r>
            <a:r>
              <a:rPr lang="en-US" sz="1400" b="0" i="0" u="none" strike="noStrike" baseline="0" dirty="0">
                <a:solidFill>
                  <a:srgbClr val="0000FF"/>
                </a:solidFill>
                <a:latin typeface="Calibri" panose="020F0502020204030204" pitchFamily="34" charset="0"/>
                <a:hlinkClick r:id="rId3"/>
              </a:rPr>
              <a:t>education@ansys.com</a:t>
            </a:r>
            <a:endParaRPr lang="en-US" sz="1400" b="0" i="0" u="none" strike="noStrike" baseline="0" dirty="0">
              <a:solidFill>
                <a:srgbClr val="0000FF"/>
              </a:solidFill>
              <a:latin typeface="Calibri" panose="020F0502020204030204" pitchFamily="34" charset="0"/>
            </a:endParaRPr>
          </a:p>
        </p:txBody>
      </p:sp>
    </p:spTree>
    <p:extLst>
      <p:ext uri="{BB962C8B-B14F-4D97-AF65-F5344CB8AC3E}">
        <p14:creationId xmlns:p14="http://schemas.microsoft.com/office/powerpoint/2010/main" val="2844354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E2086AFA-5418-C147-ADBF-A484560811D6}"/>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13" name="Title 12">
            <a:extLst>
              <a:ext uri="{FF2B5EF4-FFF2-40B4-BE49-F238E27FC236}">
                <a16:creationId xmlns:a16="http://schemas.microsoft.com/office/drawing/2014/main" id="{442CB888-0168-B94E-B176-2E6B61FE9421}"/>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26576C04-D572-9D4D-8F10-3E7CBF2FDD8E}"/>
              </a:ext>
            </a:extLst>
          </p:cNvPr>
          <p:cNvSpPr>
            <a:spLocks noGrp="1"/>
          </p:cNvSpPr>
          <p:nvPr>
            <p:ph type="body" sz="quarter" idx="13"/>
          </p:nvPr>
        </p:nvSpPr>
        <p:spPr>
          <a:xfrm>
            <a:off x="609599" y="1447800"/>
            <a:ext cx="10972799"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23957048"/>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AE7604C-BDCE-428F-B486-BE14D622E649}"/>
              </a:ext>
            </a:extLst>
          </p:cNvPr>
          <p:cNvSpPr>
            <a:spLocks noGrp="1"/>
          </p:cNvSpPr>
          <p:nvPr>
            <p:ph type="sldNum" sz="quarter" idx="10"/>
          </p:nvPr>
        </p:nvSpPr>
        <p:spPr/>
        <p:txBody>
          <a:bodyPr/>
          <a:lstStyle/>
          <a:p>
            <a:fld id="{F0D23093-2AB0-F74C-B865-1A12A15B650E}" type="slidenum">
              <a:rPr lang="en-US" smtClean="0"/>
              <a:pPr/>
              <a:t>‹#›</a:t>
            </a:fld>
            <a:endParaRPr lang="en-US" dirty="0"/>
          </a:p>
        </p:txBody>
      </p:sp>
    </p:spTree>
    <p:extLst>
      <p:ext uri="{BB962C8B-B14F-4D97-AF65-F5344CB8AC3E}">
        <p14:creationId xmlns:p14="http://schemas.microsoft.com/office/powerpoint/2010/main" val="863081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_Only">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B02DB04-0C1C-8C49-B65E-A9668E39A9C7}"/>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9" name="Title 8">
            <a:extLst>
              <a:ext uri="{FF2B5EF4-FFF2-40B4-BE49-F238E27FC236}">
                <a16:creationId xmlns:a16="http://schemas.microsoft.com/office/drawing/2014/main" id="{98341DC2-F80D-BD4F-90EE-4B809029C2D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7474025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o slash/no title">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B02DB04-0C1C-8C49-B65E-A9668E39A9C7}"/>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2" name="Rectangle 1">
            <a:extLst>
              <a:ext uri="{FF2B5EF4-FFF2-40B4-BE49-F238E27FC236}">
                <a16:creationId xmlns:a16="http://schemas.microsoft.com/office/drawing/2014/main" id="{96277581-3B6E-45DC-A28B-56B0B91539B8}"/>
              </a:ext>
            </a:extLst>
          </p:cNvPr>
          <p:cNvSpPr/>
          <p:nvPr userDrawn="1"/>
        </p:nvSpPr>
        <p:spPr>
          <a:xfrm>
            <a:off x="152400" y="76200"/>
            <a:ext cx="6096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506099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Side by Side">
    <p:spTree>
      <p:nvGrpSpPr>
        <p:cNvPr id="1" name=""/>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E2086AFA-5418-C147-ADBF-A484560811D6}"/>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13" name="Title 12">
            <a:extLst>
              <a:ext uri="{FF2B5EF4-FFF2-40B4-BE49-F238E27FC236}">
                <a16:creationId xmlns:a16="http://schemas.microsoft.com/office/drawing/2014/main" id="{442CB888-0168-B94E-B176-2E6B61FE9421}"/>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4748E687-7CF0-0540-A98D-56F74939DB2D}"/>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6">
            <a:extLst>
              <a:ext uri="{FF2B5EF4-FFF2-40B4-BE49-F238E27FC236}">
                <a16:creationId xmlns:a16="http://schemas.microsoft.com/office/drawing/2014/main" id="{E9E3B09F-B45B-354E-B308-DCD243A5A41B}"/>
              </a:ext>
            </a:extLst>
          </p:cNvPr>
          <p:cNvSpPr>
            <a:spLocks noGrp="1"/>
          </p:cNvSpPr>
          <p:nvPr>
            <p:ph type="body" sz="quarter" idx="14"/>
          </p:nvPr>
        </p:nvSpPr>
        <p:spPr>
          <a:xfrm>
            <a:off x="6096000" y="1447800"/>
            <a:ext cx="54864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2633665"/>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CE20C0D-A7DE-48DF-B095-F557A066298E}"/>
              </a:ext>
            </a:extLst>
          </p:cNvPr>
          <p:cNvSpPr>
            <a:spLocks noGrp="1"/>
          </p:cNvSpPr>
          <p:nvPr>
            <p:ph type="pic" sz="quarter" idx="12"/>
          </p:nvPr>
        </p:nvSpPr>
        <p:spPr>
          <a:xfrm>
            <a:off x="6095999" y="1447800"/>
            <a:ext cx="5486401" cy="4590976"/>
          </a:xfrm>
          <a:prstGeom prst="rect">
            <a:avLst/>
          </a:prstGeom>
        </p:spPr>
        <p:txBody>
          <a:bodyPr>
            <a:normAutofit/>
          </a:bodyPr>
          <a:lstStyle>
            <a:lvl1pPr>
              <a:defRPr sz="2400" b="0" i="0">
                <a:latin typeface="Calibri" panose="020F0502020204030204" pitchFamily="34" charset="0"/>
              </a:defRPr>
            </a:lvl1pPr>
          </a:lstStyle>
          <a:p>
            <a:r>
              <a:rPr lang="en-US"/>
              <a:t>Click icon to add picture</a:t>
            </a:r>
            <a:endParaRPr lang="en-US" dirty="0"/>
          </a:p>
        </p:txBody>
      </p:sp>
      <p:sp>
        <p:nvSpPr>
          <p:cNvPr id="10" name="Slide Number Placeholder 9">
            <a:extLst>
              <a:ext uri="{FF2B5EF4-FFF2-40B4-BE49-F238E27FC236}">
                <a16:creationId xmlns:a16="http://schemas.microsoft.com/office/drawing/2014/main" id="{44A5571E-6D46-AF49-B918-ACB2130FFF3D}"/>
              </a:ext>
            </a:extLst>
          </p:cNvPr>
          <p:cNvSpPr>
            <a:spLocks noGrp="1"/>
          </p:cNvSpPr>
          <p:nvPr>
            <p:ph type="sldNum" sz="quarter" idx="15"/>
          </p:nvPr>
        </p:nvSpPr>
        <p:spPr/>
        <p:txBody>
          <a:bodyPr/>
          <a:lstStyle/>
          <a:p>
            <a:fld id="{F0D23093-2AB0-F74C-B865-1A12A15B650E}" type="slidenum">
              <a:rPr lang="en-US" smtClean="0"/>
              <a:pPr/>
              <a:t>‹#›</a:t>
            </a:fld>
            <a:endParaRPr lang="en-US" dirty="0"/>
          </a:p>
        </p:txBody>
      </p:sp>
      <p:sp>
        <p:nvSpPr>
          <p:cNvPr id="12" name="Title 11">
            <a:extLst>
              <a:ext uri="{FF2B5EF4-FFF2-40B4-BE49-F238E27FC236}">
                <a16:creationId xmlns:a16="http://schemas.microsoft.com/office/drawing/2014/main" id="{26B59188-CA07-ED4C-990F-C94539E4F92B}"/>
              </a:ext>
            </a:extLst>
          </p:cNvPr>
          <p:cNvSpPr>
            <a:spLocks noGrp="1"/>
          </p:cNvSpPr>
          <p:nvPr>
            <p:ph type="title"/>
          </p:nvPr>
        </p:nvSpPr>
        <p:spPr/>
        <p:txBody>
          <a:bodyPr/>
          <a:lstStyle/>
          <a:p>
            <a:r>
              <a:rPr lang="en-US"/>
              <a:t>Click to edit Master title style</a:t>
            </a:r>
            <a:endParaRPr lang="en-US" dirty="0"/>
          </a:p>
        </p:txBody>
      </p:sp>
      <p:sp>
        <p:nvSpPr>
          <p:cNvPr id="13" name="Text Placeholder 3">
            <a:extLst>
              <a:ext uri="{FF2B5EF4-FFF2-40B4-BE49-F238E27FC236}">
                <a16:creationId xmlns:a16="http://schemas.microsoft.com/office/drawing/2014/main" id="{036E03A1-C74F-0042-A727-58B1205468A5}"/>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57106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5" name="Chart Placeholder 4">
            <a:extLst>
              <a:ext uri="{FF2B5EF4-FFF2-40B4-BE49-F238E27FC236}">
                <a16:creationId xmlns:a16="http://schemas.microsoft.com/office/drawing/2014/main" id="{F2261C8B-A96F-5641-9461-4553158F07C6}"/>
              </a:ext>
            </a:extLst>
          </p:cNvPr>
          <p:cNvSpPr>
            <a:spLocks noGrp="1"/>
          </p:cNvSpPr>
          <p:nvPr>
            <p:ph type="chart" sz="quarter" idx="14"/>
          </p:nvPr>
        </p:nvSpPr>
        <p:spPr>
          <a:xfrm>
            <a:off x="6096001" y="1447800"/>
            <a:ext cx="5486400" cy="4590976"/>
          </a:xfrm>
          <a:prstGeom prst="rect">
            <a:avLst/>
          </a:prstGeom>
        </p:spPr>
        <p:txBody>
          <a:bodyPr/>
          <a:lstStyle/>
          <a:p>
            <a:r>
              <a:rPr lang="en-US"/>
              <a:t>Click icon to add chart</a:t>
            </a:r>
            <a:endParaRPr lang="en-US" dirty="0"/>
          </a:p>
        </p:txBody>
      </p:sp>
      <p:sp>
        <p:nvSpPr>
          <p:cNvPr id="12" name="Slide Number Placeholder 11">
            <a:extLst>
              <a:ext uri="{FF2B5EF4-FFF2-40B4-BE49-F238E27FC236}">
                <a16:creationId xmlns:a16="http://schemas.microsoft.com/office/drawing/2014/main" id="{BFD433F9-2D70-7E4E-9171-17DDDD0C1BC5}"/>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1" name="Text Placeholder 3">
            <a:extLst>
              <a:ext uri="{FF2B5EF4-FFF2-40B4-BE49-F238E27FC236}">
                <a16:creationId xmlns:a16="http://schemas.microsoft.com/office/drawing/2014/main" id="{7EE28EC2-FFB1-CB46-9BE7-371DA4C09A9F}"/>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88918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7" name="Table Placeholder 6">
            <a:extLst>
              <a:ext uri="{FF2B5EF4-FFF2-40B4-BE49-F238E27FC236}">
                <a16:creationId xmlns:a16="http://schemas.microsoft.com/office/drawing/2014/main" id="{87182008-9414-AB43-BE9E-97630CA1A98F}"/>
              </a:ext>
            </a:extLst>
          </p:cNvPr>
          <p:cNvSpPr>
            <a:spLocks noGrp="1"/>
          </p:cNvSpPr>
          <p:nvPr>
            <p:ph type="tbl" sz="quarter" idx="14"/>
          </p:nvPr>
        </p:nvSpPr>
        <p:spPr>
          <a:xfrm>
            <a:off x="6096001" y="1447800"/>
            <a:ext cx="5486400" cy="4572000"/>
          </a:xfrm>
          <a:prstGeom prst="rect">
            <a:avLst/>
          </a:prstGeom>
        </p:spPr>
        <p:txBody>
          <a:bodyPr/>
          <a:lstStyle/>
          <a:p>
            <a:r>
              <a:rPr lang="en-US"/>
              <a:t>Click icon to add table</a:t>
            </a:r>
            <a:endParaRPr lang="en-US" dirty="0"/>
          </a:p>
        </p:txBody>
      </p:sp>
      <p:sp>
        <p:nvSpPr>
          <p:cNvPr id="12" name="Slide Number Placeholder 11">
            <a:extLst>
              <a:ext uri="{FF2B5EF4-FFF2-40B4-BE49-F238E27FC236}">
                <a16:creationId xmlns:a16="http://schemas.microsoft.com/office/drawing/2014/main" id="{0594F819-73D6-7A44-B97C-D99C7DAB92D6}"/>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0" name="Text Placeholder 3">
            <a:extLst>
              <a:ext uri="{FF2B5EF4-FFF2-40B4-BE49-F238E27FC236}">
                <a16:creationId xmlns:a16="http://schemas.microsoft.com/office/drawing/2014/main" id="{8E21A6B3-25CA-5C4B-9371-8E317E850D75}"/>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44552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3F0A99-5B9C-4CA5-9F50-2F4E34F6E27A}"/>
              </a:ext>
            </a:extLst>
          </p:cNvPr>
          <p:cNvSpPr>
            <a:spLocks noGrp="1"/>
          </p:cNvSpPr>
          <p:nvPr>
            <p:ph type="title"/>
          </p:nvPr>
        </p:nvSpPr>
        <p:spPr>
          <a:xfrm>
            <a:off x="609601" y="148581"/>
            <a:ext cx="10972799" cy="845837"/>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6" name="Slide Number Placeholder 5">
            <a:extLst>
              <a:ext uri="{FF2B5EF4-FFF2-40B4-BE49-F238E27FC236}">
                <a16:creationId xmlns:a16="http://schemas.microsoft.com/office/drawing/2014/main" id="{9A249833-0938-F747-9F14-C1C0453EFF13}"/>
              </a:ext>
            </a:extLst>
          </p:cNvPr>
          <p:cNvSpPr>
            <a:spLocks noGrp="1"/>
          </p:cNvSpPr>
          <p:nvPr>
            <p:ph type="sldNum" sz="quarter" idx="4"/>
          </p:nvPr>
        </p:nvSpPr>
        <p:spPr>
          <a:xfrm>
            <a:off x="546100" y="6542840"/>
            <a:ext cx="2743200" cy="247724"/>
          </a:xfrm>
          <a:prstGeom prst="rect">
            <a:avLst/>
          </a:prstGeom>
        </p:spPr>
        <p:txBody>
          <a:bodyPr vert="horz" lIns="91440" tIns="45720" rIns="91440" bIns="45720" rtlCol="0" anchor="ctr"/>
          <a:lstStyle>
            <a:lvl1pPr algn="l">
              <a:defRPr sz="1200" b="0" i="0">
                <a:solidFill>
                  <a:schemeClr val="bg2">
                    <a:lumMod val="65000"/>
                  </a:schemeClr>
                </a:solidFill>
                <a:latin typeface="Calibri" panose="020F0502020204030204" pitchFamily="34" charset="0"/>
                <a:cs typeface="Calibri" panose="020F0502020204030204" pitchFamily="34" charset="0"/>
              </a:defRPr>
            </a:lvl1pPr>
          </a:lstStyle>
          <a:p>
            <a:fld id="{F0D23093-2AB0-F74C-B865-1A12A15B650E}" type="slidenum">
              <a:rPr lang="en-US" smtClean="0"/>
              <a:pPr/>
              <a:t>‹#›</a:t>
            </a:fld>
            <a:endParaRPr lang="en-US" dirty="0"/>
          </a:p>
        </p:txBody>
      </p:sp>
      <p:sp>
        <p:nvSpPr>
          <p:cNvPr id="5" name="Text Placeholder 4">
            <a:extLst>
              <a:ext uri="{FF2B5EF4-FFF2-40B4-BE49-F238E27FC236}">
                <a16:creationId xmlns:a16="http://schemas.microsoft.com/office/drawing/2014/main" id="{04F227F0-8FC0-9046-A60F-1749263CF3E5}"/>
              </a:ext>
            </a:extLst>
          </p:cNvPr>
          <p:cNvSpPr>
            <a:spLocks noGrp="1"/>
          </p:cNvSpPr>
          <p:nvPr>
            <p:ph type="body" idx="1"/>
          </p:nvPr>
        </p:nvSpPr>
        <p:spPr>
          <a:xfrm>
            <a:off x="609600" y="1295400"/>
            <a:ext cx="10972800" cy="47433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3">
            <a:extLst>
              <a:ext uri="{FF2B5EF4-FFF2-40B4-BE49-F238E27FC236}">
                <a16:creationId xmlns:a16="http://schemas.microsoft.com/office/drawing/2014/main" id="{4F0CD691-76C0-4AC9-8029-4BF0CEDE749C}"/>
              </a:ext>
            </a:extLst>
          </p:cNvPr>
          <p:cNvSpPr/>
          <p:nvPr userDrawn="1"/>
        </p:nvSpPr>
        <p:spPr>
          <a:xfrm>
            <a:off x="4876800" y="6542840"/>
            <a:ext cx="1371600" cy="247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C66E622-A13F-4675-A281-8D8CC6175629}"/>
              </a:ext>
            </a:extLst>
          </p:cNvPr>
          <p:cNvSpPr txBox="1"/>
          <p:nvPr userDrawn="1"/>
        </p:nvSpPr>
        <p:spPr>
          <a:xfrm>
            <a:off x="7835900" y="6513565"/>
            <a:ext cx="1371600" cy="276999"/>
          </a:xfrm>
          <a:prstGeom prst="rect">
            <a:avLst/>
          </a:prstGeom>
          <a:noFill/>
        </p:spPr>
        <p:txBody>
          <a:bodyPr wrap="square" rtlCol="0">
            <a:spAutoFit/>
          </a:bodyPr>
          <a:lstStyle/>
          <a:p>
            <a:r>
              <a:rPr lang="en-US" sz="1200" dirty="0">
                <a:solidFill>
                  <a:schemeClr val="tx2"/>
                </a:solidFill>
              </a:rPr>
              <a:t>©2023 ANSYS, Inc.</a:t>
            </a:r>
          </a:p>
        </p:txBody>
      </p:sp>
      <p:pic>
        <p:nvPicPr>
          <p:cNvPr id="13" name="Picture 12">
            <a:extLst>
              <a:ext uri="{FF2B5EF4-FFF2-40B4-BE49-F238E27FC236}">
                <a16:creationId xmlns:a16="http://schemas.microsoft.com/office/drawing/2014/main" id="{BD73B977-4CCB-44AC-86C1-49AB130A1F19}"/>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Tree>
    <p:extLst>
      <p:ext uri="{BB962C8B-B14F-4D97-AF65-F5344CB8AC3E}">
        <p14:creationId xmlns:p14="http://schemas.microsoft.com/office/powerpoint/2010/main" val="1291537134"/>
      </p:ext>
    </p:extLst>
  </p:cSld>
  <p:clrMap bg1="lt1" tx1="dk1" bg2="lt2" tx2="dk2" accent1="accent1" accent2="accent2" accent3="accent3" accent4="accent4" accent5="accent5" accent6="accent6" hlink="hlink" folHlink="folHlink"/>
  <p:sldLayoutIdLst>
    <p:sldLayoutId id="2147483662" r:id="rId1"/>
    <p:sldLayoutId id="2147483661" r:id="rId2"/>
    <p:sldLayoutId id="2147483737" r:id="rId3"/>
    <p:sldLayoutId id="2147483724" r:id="rId4"/>
    <p:sldLayoutId id="2147483735" r:id="rId5"/>
    <p:sldLayoutId id="2147483734" r:id="rId6"/>
    <p:sldLayoutId id="2147483663" r:id="rId7"/>
    <p:sldLayoutId id="2147483729" r:id="rId8"/>
    <p:sldLayoutId id="2147483730" r:id="rId9"/>
    <p:sldLayoutId id="2147483731" r:id="rId10"/>
    <p:sldLayoutId id="2147483727" r:id="rId11"/>
    <p:sldLayoutId id="2147483726" r:id="rId12"/>
    <p:sldLayoutId id="2147483736" r:id="rId13"/>
  </p:sldLayoutIdLst>
  <p:hf hdr="0" ftr="0" dt="0"/>
  <p:txStyles>
    <p:titleStyle>
      <a:lvl1pPr algn="l" defTabSz="914400" rtl="0" eaLnBrk="1" latinLnBrk="0" hangingPunct="1">
        <a:lnSpc>
          <a:spcPct val="90000"/>
        </a:lnSpc>
        <a:spcBef>
          <a:spcPct val="0"/>
        </a:spcBef>
        <a:buNone/>
        <a:defRPr sz="3200" b="0" i="0" kern="1200">
          <a:solidFill>
            <a:schemeClr val="tx1"/>
          </a:solidFill>
          <a:latin typeface="Calibri" panose="020F0502020204030204" pitchFamily="34" charset="0"/>
          <a:ea typeface="+mj-ea"/>
          <a:cs typeface="Calibri" panose="020F0502020204030204" pitchFamily="34" charset="0"/>
        </a:defRPr>
      </a:lvl1pPr>
    </p:titleStyle>
    <p:body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o8-r-636YZ4&amp;t=20s"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4.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E2C3BA5-6E5F-4798-87B7-B8DFFB97930D}"/>
              </a:ext>
            </a:extLst>
          </p:cNvPr>
          <p:cNvSpPr>
            <a:spLocks noGrp="1"/>
          </p:cNvSpPr>
          <p:nvPr>
            <p:ph type="body" sz="quarter" idx="10"/>
          </p:nvPr>
        </p:nvSpPr>
        <p:spPr/>
        <p:txBody>
          <a:bodyPr>
            <a:normAutofit fontScale="92500" lnSpcReduction="10000"/>
          </a:bodyPr>
          <a:lstStyle/>
          <a:p>
            <a:r>
              <a:rPr lang="en-US" dirty="0">
                <a:solidFill>
                  <a:schemeClr val="accent1"/>
                </a:solidFill>
              </a:rPr>
              <a:t>Simulation Example 1:</a:t>
            </a:r>
          </a:p>
          <a:p>
            <a:endParaRPr lang="en-US" dirty="0">
              <a:solidFill>
                <a:schemeClr val="accent5"/>
              </a:solidFill>
            </a:endParaRPr>
          </a:p>
          <a:p>
            <a:r>
              <a:rPr lang="en-US" dirty="0"/>
              <a:t>Round Impinging Jet</a:t>
            </a:r>
          </a:p>
          <a:p>
            <a:endParaRPr lang="en-US" dirty="0"/>
          </a:p>
        </p:txBody>
      </p:sp>
      <p:sp>
        <p:nvSpPr>
          <p:cNvPr id="3" name="Text Placeholder 2">
            <a:extLst>
              <a:ext uri="{FF2B5EF4-FFF2-40B4-BE49-F238E27FC236}">
                <a16:creationId xmlns:a16="http://schemas.microsoft.com/office/drawing/2014/main" id="{8DED2F7F-2065-4CCE-9AD5-77DBF0CD5628}"/>
              </a:ext>
            </a:extLst>
          </p:cNvPr>
          <p:cNvSpPr>
            <a:spLocks noGrp="1"/>
          </p:cNvSpPr>
          <p:nvPr>
            <p:ph type="body" sz="quarter" idx="12"/>
          </p:nvPr>
        </p:nvSpPr>
        <p:spPr/>
        <p:txBody>
          <a:bodyPr/>
          <a:lstStyle/>
          <a:p>
            <a:r>
              <a:rPr lang="en-US" sz="2000" dirty="0"/>
              <a:t>Created by Ansys ACE</a:t>
            </a:r>
          </a:p>
          <a:p>
            <a:r>
              <a:rPr lang="en-US" sz="2000" dirty="0"/>
              <a:t>Edited by Ansys Academic Development Team</a:t>
            </a:r>
          </a:p>
          <a:p>
            <a:endParaRPr lang="en-US" dirty="0">
              <a:solidFill>
                <a:schemeClr val="accent3"/>
              </a:solidFill>
            </a:endParaRPr>
          </a:p>
        </p:txBody>
      </p:sp>
    </p:spTree>
    <p:extLst>
      <p:ext uri="{BB962C8B-B14F-4D97-AF65-F5344CB8AC3E}">
        <p14:creationId xmlns:p14="http://schemas.microsoft.com/office/powerpoint/2010/main" val="3207685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B2AF71D-482B-B6F8-FA4A-36877595B5C3}"/>
              </a:ext>
            </a:extLst>
          </p:cNvPr>
          <p:cNvSpPr>
            <a:spLocks noGrp="1"/>
          </p:cNvSpPr>
          <p:nvPr>
            <p:ph type="sldNum" sz="quarter" idx="11"/>
          </p:nvPr>
        </p:nvSpPr>
        <p:spPr/>
        <p:txBody>
          <a:bodyPr/>
          <a:lstStyle/>
          <a:p>
            <a:fld id="{F0D23093-2AB0-F74C-B865-1A12A15B650E}" type="slidenum">
              <a:rPr lang="en-US" smtClean="0"/>
              <a:pPr/>
              <a:t>2</a:t>
            </a:fld>
            <a:endParaRPr lang="en-US" dirty="0"/>
          </a:p>
        </p:txBody>
      </p:sp>
      <p:sp>
        <p:nvSpPr>
          <p:cNvPr id="3" name="Title 2">
            <a:extLst>
              <a:ext uri="{FF2B5EF4-FFF2-40B4-BE49-F238E27FC236}">
                <a16:creationId xmlns:a16="http://schemas.microsoft.com/office/drawing/2014/main" id="{64034EA2-DBA6-10B7-42B9-F79AA594D101}"/>
              </a:ext>
            </a:extLst>
          </p:cNvPr>
          <p:cNvSpPr>
            <a:spLocks noGrp="1"/>
          </p:cNvSpPr>
          <p:nvPr>
            <p:ph type="title"/>
          </p:nvPr>
        </p:nvSpPr>
        <p:spPr/>
        <p:txBody>
          <a:bodyPr/>
          <a:lstStyle/>
          <a:p>
            <a:endParaRPr lang="en-GB"/>
          </a:p>
        </p:txBody>
      </p:sp>
      <p:pic>
        <p:nvPicPr>
          <p:cNvPr id="6" name="Picture 5">
            <a:extLst>
              <a:ext uri="{FF2B5EF4-FFF2-40B4-BE49-F238E27FC236}">
                <a16:creationId xmlns:a16="http://schemas.microsoft.com/office/drawing/2014/main" id="{175D5F51-A339-296E-DA3A-144ABC0B9395}"/>
              </a:ext>
            </a:extLst>
          </p:cNvPr>
          <p:cNvPicPr>
            <a:picLocks noChangeAspect="1"/>
          </p:cNvPicPr>
          <p:nvPr/>
        </p:nvPicPr>
        <p:blipFill>
          <a:blip r:embed="rId2"/>
          <a:stretch>
            <a:fillRect/>
          </a:stretch>
        </p:blipFill>
        <p:spPr>
          <a:xfrm>
            <a:off x="0" y="0"/>
            <a:ext cx="12192000" cy="6026150"/>
          </a:xfrm>
          <a:prstGeom prst="rect">
            <a:avLst/>
          </a:prstGeom>
        </p:spPr>
      </p:pic>
      <p:sp>
        <p:nvSpPr>
          <p:cNvPr id="7" name="TextBox 6">
            <a:extLst>
              <a:ext uri="{FF2B5EF4-FFF2-40B4-BE49-F238E27FC236}">
                <a16:creationId xmlns:a16="http://schemas.microsoft.com/office/drawing/2014/main" id="{29CF9CEF-6469-DDC2-2309-EA1A26621717}"/>
              </a:ext>
            </a:extLst>
          </p:cNvPr>
          <p:cNvSpPr txBox="1"/>
          <p:nvPr/>
        </p:nvSpPr>
        <p:spPr>
          <a:xfrm>
            <a:off x="2423592" y="6062063"/>
            <a:ext cx="7344816" cy="369332"/>
          </a:xfrm>
          <a:prstGeom prst="rect">
            <a:avLst/>
          </a:prstGeom>
          <a:noFill/>
        </p:spPr>
        <p:txBody>
          <a:bodyPr wrap="square" rtlCol="0">
            <a:spAutoFit/>
          </a:bodyPr>
          <a:lstStyle/>
          <a:p>
            <a:pPr algn="ctr"/>
            <a:r>
              <a:rPr lang="en-GB" dirty="0">
                <a:hlinkClick r:id="rId3"/>
              </a:rPr>
              <a:t>Round Jet Impinging on a Heated Flat Plate - Set Up - YouTube</a:t>
            </a:r>
            <a:endParaRPr lang="en-GB" dirty="0"/>
          </a:p>
        </p:txBody>
      </p:sp>
    </p:spTree>
    <p:extLst>
      <p:ext uri="{BB962C8B-B14F-4D97-AF65-F5344CB8AC3E}">
        <p14:creationId xmlns:p14="http://schemas.microsoft.com/office/powerpoint/2010/main" val="2831749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 name="Picture 96">
            <a:extLst>
              <a:ext uri="{FF2B5EF4-FFF2-40B4-BE49-F238E27FC236}">
                <a16:creationId xmlns:a16="http://schemas.microsoft.com/office/drawing/2014/main" id="{E473AB8E-A891-4353-B20E-72F2C9A5B6DB}"/>
              </a:ext>
            </a:extLst>
          </p:cNvPr>
          <p:cNvPicPr>
            <a:picLocks noChangeAspect="1"/>
          </p:cNvPicPr>
          <p:nvPr/>
        </p:nvPicPr>
        <p:blipFill rotWithShape="1">
          <a:blip r:embed="rId2"/>
          <a:srcRect t="30411"/>
          <a:stretch/>
        </p:blipFill>
        <p:spPr>
          <a:xfrm rot="5400000">
            <a:off x="3158672" y="1946728"/>
            <a:ext cx="5841074" cy="2404818"/>
          </a:xfrm>
          <a:prstGeom prst="rect">
            <a:avLst/>
          </a:prstGeom>
          <a:ln w="12700">
            <a:noFill/>
          </a:ln>
        </p:spPr>
      </p:pic>
      <p:sp>
        <p:nvSpPr>
          <p:cNvPr id="2" name="Slide Number Placeholder 1">
            <a:extLst>
              <a:ext uri="{FF2B5EF4-FFF2-40B4-BE49-F238E27FC236}">
                <a16:creationId xmlns:a16="http://schemas.microsoft.com/office/drawing/2014/main" id="{9BA7E88C-BE5C-451C-8213-C43E09F6A2EA}"/>
              </a:ext>
            </a:extLst>
          </p:cNvPr>
          <p:cNvSpPr>
            <a:spLocks noGrp="1"/>
          </p:cNvSpPr>
          <p:nvPr>
            <p:ph type="sldNum" sz="quarter" idx="11"/>
          </p:nvPr>
        </p:nvSpPr>
        <p:spPr/>
        <p:txBody>
          <a:bodyPr/>
          <a:lstStyle/>
          <a:p>
            <a:fld id="{F0D23093-2AB0-F74C-B865-1A12A15B650E}" type="slidenum">
              <a:rPr lang="en-US" smtClean="0"/>
              <a:pPr/>
              <a:t>3</a:t>
            </a:fld>
            <a:endParaRPr lang="en-US"/>
          </a:p>
        </p:txBody>
      </p:sp>
      <p:sp>
        <p:nvSpPr>
          <p:cNvPr id="3" name="Title 2">
            <a:extLst>
              <a:ext uri="{FF2B5EF4-FFF2-40B4-BE49-F238E27FC236}">
                <a16:creationId xmlns:a16="http://schemas.microsoft.com/office/drawing/2014/main" id="{B9B59BCE-A7E6-4F43-943E-97EEBE439991}"/>
              </a:ext>
            </a:extLst>
          </p:cNvPr>
          <p:cNvSpPr>
            <a:spLocks noGrp="1"/>
          </p:cNvSpPr>
          <p:nvPr>
            <p:ph type="title"/>
          </p:nvPr>
        </p:nvSpPr>
        <p:spPr/>
        <p:txBody>
          <a:bodyPr/>
          <a:lstStyle/>
          <a:p>
            <a:r>
              <a:rPr lang="en-US"/>
              <a:t>Jet Velocity Field</a:t>
            </a:r>
          </a:p>
        </p:txBody>
      </p:sp>
      <p:sp>
        <p:nvSpPr>
          <p:cNvPr id="4" name="Text Placeholder 3">
            <a:extLst>
              <a:ext uri="{FF2B5EF4-FFF2-40B4-BE49-F238E27FC236}">
                <a16:creationId xmlns:a16="http://schemas.microsoft.com/office/drawing/2014/main" id="{FA1923E2-A41D-4B3A-BB72-99B4FB6E570E}"/>
              </a:ext>
            </a:extLst>
          </p:cNvPr>
          <p:cNvSpPr>
            <a:spLocks noGrp="1"/>
          </p:cNvSpPr>
          <p:nvPr>
            <p:ph type="body" sz="quarter" idx="13"/>
          </p:nvPr>
        </p:nvSpPr>
        <p:spPr>
          <a:xfrm>
            <a:off x="612648" y="761999"/>
            <a:ext cx="4406549" cy="5339645"/>
          </a:xfrm>
        </p:spPr>
        <p:txBody>
          <a:bodyPr>
            <a:noAutofit/>
          </a:bodyPr>
          <a:lstStyle/>
          <a:p>
            <a:pPr>
              <a:spcBef>
                <a:spcPts val="1800"/>
              </a:spcBef>
            </a:pPr>
            <a:r>
              <a:rPr lang="en-US" sz="1600" dirty="0"/>
              <a:t>As the jet exits the nozzle, the jet starts spreading due to viscous effects in its shear layer, as can be seen in the velocity contour plot. </a:t>
            </a:r>
          </a:p>
          <a:p>
            <a:pPr>
              <a:spcBef>
                <a:spcPts val="1200"/>
              </a:spcBef>
            </a:pPr>
            <a:r>
              <a:rPr lang="en-US" sz="1600" dirty="0"/>
              <a:t>The middle portion of the jet, represented by red color, is the potential core of the jet and it often referred to as the </a:t>
            </a:r>
            <a:r>
              <a:rPr lang="en-US" sz="1600" i="1" dirty="0"/>
              <a:t>Inviscid Core</a:t>
            </a:r>
            <a:r>
              <a:rPr lang="en-US" sz="1600" dirty="0"/>
              <a:t>.</a:t>
            </a:r>
          </a:p>
          <a:p>
            <a:pPr>
              <a:spcBef>
                <a:spcPts val="1200"/>
              </a:spcBef>
            </a:pPr>
            <a:r>
              <a:rPr lang="en-US" sz="1600" dirty="0"/>
              <a:t>The region outside the </a:t>
            </a:r>
            <a:r>
              <a:rPr lang="en-US" sz="1600" i="1" dirty="0"/>
              <a:t>Inviscid Core </a:t>
            </a:r>
            <a:r>
              <a:rPr lang="en-US" sz="1600" dirty="0"/>
              <a:t>is the </a:t>
            </a:r>
            <a:r>
              <a:rPr lang="en-US" sz="1600" i="1" dirty="0"/>
              <a:t>Free Jet region</a:t>
            </a:r>
            <a:r>
              <a:rPr lang="en-US" sz="1600" dirty="0"/>
              <a:t>. This region of the jet is not affected by the impingement.</a:t>
            </a:r>
          </a:p>
          <a:p>
            <a:pPr>
              <a:spcBef>
                <a:spcPts val="1200"/>
              </a:spcBef>
            </a:pPr>
            <a:r>
              <a:rPr lang="en-US" sz="1600" dirty="0"/>
              <a:t>The velocity of the jet is sharply reduced to zero at the stagnation point. The upstream jet flow decelerates in the normal direction, and the plate forces the fluid to change the flow direction (observed by the velocity vectors). This is the </a:t>
            </a:r>
            <a:r>
              <a:rPr lang="en-US" sz="1600" i="1" dirty="0"/>
              <a:t>Stagnation / Impingement Zone.</a:t>
            </a:r>
            <a:endParaRPr lang="en-US" sz="1600" dirty="0"/>
          </a:p>
          <a:p>
            <a:pPr>
              <a:spcBef>
                <a:spcPts val="1200"/>
              </a:spcBef>
            </a:pPr>
            <a:r>
              <a:rPr lang="en-US" sz="1600" dirty="0"/>
              <a:t>Further downstream along the plate is the </a:t>
            </a:r>
            <a:r>
              <a:rPr lang="en-US" sz="1600" i="1" dirty="0"/>
              <a:t>Wall Jet</a:t>
            </a:r>
            <a:r>
              <a:rPr lang="en-US" sz="1600" dirty="0"/>
              <a:t> </a:t>
            </a:r>
            <a:r>
              <a:rPr lang="en-US" sz="1600" i="1" dirty="0"/>
              <a:t>region</a:t>
            </a:r>
            <a:r>
              <a:rPr lang="en-US" sz="1600" dirty="0"/>
              <a:t>, where the fluid is accelerating horizontally. Here, the ambient air is entrained by the jet as it flows radially outward along the plate.</a:t>
            </a:r>
          </a:p>
          <a:p>
            <a:pPr>
              <a:spcBef>
                <a:spcPts val="1800"/>
              </a:spcBef>
            </a:pPr>
            <a:endParaRPr lang="en-US" sz="1600" dirty="0"/>
          </a:p>
        </p:txBody>
      </p:sp>
      <p:grpSp>
        <p:nvGrpSpPr>
          <p:cNvPr id="53" name="Group 52">
            <a:extLst>
              <a:ext uri="{FF2B5EF4-FFF2-40B4-BE49-F238E27FC236}">
                <a16:creationId xmlns:a16="http://schemas.microsoft.com/office/drawing/2014/main" id="{0682D8C6-0BAB-4BEE-8B1F-862B7321FB43}"/>
              </a:ext>
            </a:extLst>
          </p:cNvPr>
          <p:cNvGrpSpPr/>
          <p:nvPr/>
        </p:nvGrpSpPr>
        <p:grpSpPr>
          <a:xfrm>
            <a:off x="7348415" y="111307"/>
            <a:ext cx="4766992" cy="2708093"/>
            <a:chOff x="6253055" y="314866"/>
            <a:chExt cx="5880874" cy="3340884"/>
          </a:xfrm>
        </p:grpSpPr>
        <p:pic>
          <p:nvPicPr>
            <p:cNvPr id="5" name="Picture 4">
              <a:extLst>
                <a:ext uri="{FF2B5EF4-FFF2-40B4-BE49-F238E27FC236}">
                  <a16:creationId xmlns:a16="http://schemas.microsoft.com/office/drawing/2014/main" id="{E6FBBC5D-F955-4C31-AF13-F6BE79E6C149}"/>
                </a:ext>
              </a:extLst>
            </p:cNvPr>
            <p:cNvPicPr>
              <a:picLocks noChangeAspect="1"/>
            </p:cNvPicPr>
            <p:nvPr/>
          </p:nvPicPr>
          <p:blipFill>
            <a:blip r:embed="rId3"/>
            <a:stretch>
              <a:fillRect/>
            </a:stretch>
          </p:blipFill>
          <p:spPr>
            <a:xfrm rot="5400000">
              <a:off x="7783439" y="-694741"/>
              <a:ext cx="3340884" cy="5360097"/>
            </a:xfrm>
            <a:prstGeom prst="rect">
              <a:avLst/>
            </a:prstGeom>
          </p:spPr>
        </p:pic>
        <p:pic>
          <p:nvPicPr>
            <p:cNvPr id="6" name="Picture 5">
              <a:extLst>
                <a:ext uri="{FF2B5EF4-FFF2-40B4-BE49-F238E27FC236}">
                  <a16:creationId xmlns:a16="http://schemas.microsoft.com/office/drawing/2014/main" id="{D482AC0B-370E-4C75-B461-1FB37FFFC97A}"/>
                </a:ext>
              </a:extLst>
            </p:cNvPr>
            <p:cNvPicPr>
              <a:picLocks noChangeAspect="1"/>
            </p:cNvPicPr>
            <p:nvPr/>
          </p:nvPicPr>
          <p:blipFill>
            <a:blip r:embed="rId4"/>
            <a:stretch>
              <a:fillRect/>
            </a:stretch>
          </p:blipFill>
          <p:spPr>
            <a:xfrm>
              <a:off x="11226104" y="476995"/>
              <a:ext cx="755438" cy="2804566"/>
            </a:xfrm>
            <a:prstGeom prst="rect">
              <a:avLst/>
            </a:prstGeom>
          </p:spPr>
        </p:pic>
        <p:pic>
          <p:nvPicPr>
            <p:cNvPr id="7" name="Picture 6">
              <a:extLst>
                <a:ext uri="{FF2B5EF4-FFF2-40B4-BE49-F238E27FC236}">
                  <a16:creationId xmlns:a16="http://schemas.microsoft.com/office/drawing/2014/main" id="{8A099AD9-9C38-49D6-BCF2-A1B10EB4CB8C}"/>
                </a:ext>
              </a:extLst>
            </p:cNvPr>
            <p:cNvPicPr>
              <a:picLocks noChangeAspect="1"/>
            </p:cNvPicPr>
            <p:nvPr/>
          </p:nvPicPr>
          <p:blipFill rotWithShape="1">
            <a:blip r:embed="rId5"/>
            <a:srcRect l="50713" t="3315"/>
            <a:stretch/>
          </p:blipFill>
          <p:spPr>
            <a:xfrm rot="5400000">
              <a:off x="6822817" y="-1092"/>
              <a:ext cx="1768934" cy="2837919"/>
            </a:xfrm>
            <a:prstGeom prst="rect">
              <a:avLst/>
            </a:prstGeom>
            <a:ln>
              <a:solidFill>
                <a:schemeClr val="tx1"/>
              </a:solidFill>
            </a:ln>
          </p:spPr>
        </p:pic>
        <p:cxnSp>
          <p:nvCxnSpPr>
            <p:cNvPr id="16" name="Straight Arrow Connector 15">
              <a:extLst>
                <a:ext uri="{FF2B5EF4-FFF2-40B4-BE49-F238E27FC236}">
                  <a16:creationId xmlns:a16="http://schemas.microsoft.com/office/drawing/2014/main" id="{11AB742F-5B75-470A-9ACF-043FF4A08A33}"/>
                </a:ext>
              </a:extLst>
            </p:cNvPr>
            <p:cNvCxnSpPr/>
            <p:nvPr/>
          </p:nvCxnSpPr>
          <p:spPr>
            <a:xfrm>
              <a:off x="9601200" y="1371600"/>
              <a:ext cx="0" cy="457200"/>
            </a:xfrm>
            <a:prstGeom prst="straightConnector1">
              <a:avLst/>
            </a:prstGeom>
            <a:ln>
              <a:solidFill>
                <a:srgbClr val="FFFF00"/>
              </a:solidFill>
              <a:tailEnd type="stealth" w="med" len="lg"/>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70033678-D040-4EDC-B5A2-D29C4296937A}"/>
                </a:ext>
              </a:extLst>
            </p:cNvPr>
            <p:cNvSpPr txBox="1"/>
            <p:nvPr/>
          </p:nvSpPr>
          <p:spPr>
            <a:xfrm>
              <a:off x="9601200" y="1388472"/>
              <a:ext cx="1093253" cy="379694"/>
            </a:xfrm>
            <a:prstGeom prst="rect">
              <a:avLst/>
            </a:prstGeom>
            <a:noFill/>
          </p:spPr>
          <p:txBody>
            <a:bodyPr wrap="square" rtlCol="0">
              <a:spAutoFit/>
            </a:bodyPr>
            <a:lstStyle/>
            <a:p>
              <a:r>
                <a:rPr lang="en-US" sz="1400">
                  <a:solidFill>
                    <a:srgbClr val="FFFF00"/>
                  </a:solidFill>
                </a:rPr>
                <a:t>Air Flow</a:t>
              </a:r>
            </a:p>
          </p:txBody>
        </p:sp>
        <p:sp>
          <p:nvSpPr>
            <p:cNvPr id="24" name="TextBox 23">
              <a:extLst>
                <a:ext uri="{FF2B5EF4-FFF2-40B4-BE49-F238E27FC236}">
                  <a16:creationId xmlns:a16="http://schemas.microsoft.com/office/drawing/2014/main" id="{7F3C32C2-EFBB-4194-9356-781A94074D87}"/>
                </a:ext>
              </a:extLst>
            </p:cNvPr>
            <p:cNvSpPr txBox="1"/>
            <p:nvPr/>
          </p:nvSpPr>
          <p:spPr>
            <a:xfrm>
              <a:off x="9523767" y="2162285"/>
              <a:ext cx="1415496" cy="379694"/>
            </a:xfrm>
            <a:prstGeom prst="rect">
              <a:avLst/>
            </a:prstGeom>
            <a:noFill/>
          </p:spPr>
          <p:txBody>
            <a:bodyPr wrap="square" rtlCol="0">
              <a:spAutoFit/>
            </a:bodyPr>
            <a:lstStyle/>
            <a:p>
              <a:pPr algn="ctr"/>
              <a:r>
                <a:rPr lang="en-US" sz="1400" dirty="0">
                  <a:solidFill>
                    <a:schemeClr val="bg1"/>
                  </a:solidFill>
                </a:rPr>
                <a:t>Inviscid Core</a:t>
              </a:r>
            </a:p>
          </p:txBody>
        </p:sp>
        <p:sp>
          <p:nvSpPr>
            <p:cNvPr id="27" name="Rectangle 26">
              <a:extLst>
                <a:ext uri="{FF2B5EF4-FFF2-40B4-BE49-F238E27FC236}">
                  <a16:creationId xmlns:a16="http://schemas.microsoft.com/office/drawing/2014/main" id="{91E56BF3-52D4-4B8F-98DA-1F29B18A363E}"/>
                </a:ext>
              </a:extLst>
            </p:cNvPr>
            <p:cNvSpPr/>
            <p:nvPr/>
          </p:nvSpPr>
          <p:spPr>
            <a:xfrm>
              <a:off x="9098281" y="2942400"/>
              <a:ext cx="680002" cy="68611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31123415-A26E-4D8C-AC11-EA0F57C4FBE3}"/>
                </a:ext>
              </a:extLst>
            </p:cNvPr>
            <p:cNvCxnSpPr>
              <a:cxnSpLocks/>
            </p:cNvCxnSpPr>
            <p:nvPr/>
          </p:nvCxnSpPr>
          <p:spPr>
            <a:xfrm flipH="1" flipV="1">
              <a:off x="9135691" y="533400"/>
              <a:ext cx="642592" cy="24072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0F0DDC9-9EE2-4A1C-9B2E-9FE76F7770E1}"/>
                </a:ext>
              </a:extLst>
            </p:cNvPr>
            <p:cNvCxnSpPr>
              <a:cxnSpLocks/>
            </p:cNvCxnSpPr>
            <p:nvPr/>
          </p:nvCxnSpPr>
          <p:spPr>
            <a:xfrm flipH="1" flipV="1">
              <a:off x="6297770" y="2302335"/>
              <a:ext cx="2794237" cy="13279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FDEE3538-FA04-4C7F-939A-B7DEA6466A9F}"/>
                </a:ext>
              </a:extLst>
            </p:cNvPr>
            <p:cNvSpPr/>
            <p:nvPr/>
          </p:nvSpPr>
          <p:spPr>
            <a:xfrm>
              <a:off x="7347162" y="3387593"/>
              <a:ext cx="234020" cy="240918"/>
            </a:xfrm>
            <a:prstGeom prst="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55D125A8-B822-45C0-8F42-93D92F3D0B0A}"/>
                </a:ext>
              </a:extLst>
            </p:cNvPr>
            <p:cNvSpPr txBox="1"/>
            <p:nvPr/>
          </p:nvSpPr>
          <p:spPr>
            <a:xfrm>
              <a:off x="6253055" y="886825"/>
              <a:ext cx="1164647" cy="341724"/>
            </a:xfrm>
            <a:prstGeom prst="rect">
              <a:avLst/>
            </a:prstGeom>
            <a:noFill/>
          </p:spPr>
          <p:txBody>
            <a:bodyPr wrap="square" rtlCol="0">
              <a:spAutoFit/>
            </a:bodyPr>
            <a:lstStyle/>
            <a:p>
              <a:pPr algn="ctr"/>
              <a:r>
                <a:rPr lang="en-US" sz="1200">
                  <a:solidFill>
                    <a:schemeClr val="bg1"/>
                  </a:solidFill>
                </a:rPr>
                <a:t>Free Jet</a:t>
              </a:r>
            </a:p>
          </p:txBody>
        </p:sp>
        <p:cxnSp>
          <p:nvCxnSpPr>
            <p:cNvPr id="45" name="Straight Connector 44">
              <a:extLst>
                <a:ext uri="{FF2B5EF4-FFF2-40B4-BE49-F238E27FC236}">
                  <a16:creationId xmlns:a16="http://schemas.microsoft.com/office/drawing/2014/main" id="{907C7B88-3D33-4671-9782-4791062B5A91}"/>
                </a:ext>
              </a:extLst>
            </p:cNvPr>
            <p:cNvCxnSpPr>
              <a:cxnSpLocks/>
            </p:cNvCxnSpPr>
            <p:nvPr/>
          </p:nvCxnSpPr>
          <p:spPr>
            <a:xfrm flipV="1">
              <a:off x="7161533" y="785859"/>
              <a:ext cx="338575" cy="190737"/>
            </a:xfrm>
            <a:prstGeom prst="line">
              <a:avLst/>
            </a:prstGeom>
            <a:ln>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22" name="Isosceles Triangle 21">
              <a:extLst>
                <a:ext uri="{FF2B5EF4-FFF2-40B4-BE49-F238E27FC236}">
                  <a16:creationId xmlns:a16="http://schemas.microsoft.com/office/drawing/2014/main" id="{F612A790-748A-4EA5-A6D6-C02E21B62E19}"/>
                </a:ext>
              </a:extLst>
            </p:cNvPr>
            <p:cNvSpPr/>
            <p:nvPr/>
          </p:nvSpPr>
          <p:spPr>
            <a:xfrm flipV="1">
              <a:off x="9355382" y="2066299"/>
              <a:ext cx="168384" cy="1321293"/>
            </a:xfrm>
            <a:custGeom>
              <a:avLst/>
              <a:gdLst>
                <a:gd name="connsiteX0" fmla="*/ 0 w 76200"/>
                <a:gd name="connsiteY0" fmla="*/ 685800 h 685800"/>
                <a:gd name="connsiteX1" fmla="*/ 38100 w 76200"/>
                <a:gd name="connsiteY1" fmla="*/ 0 h 685800"/>
                <a:gd name="connsiteX2" fmla="*/ 76200 w 76200"/>
                <a:gd name="connsiteY2" fmla="*/ 685800 h 685800"/>
                <a:gd name="connsiteX3" fmla="*/ 0 w 76200"/>
                <a:gd name="connsiteY3" fmla="*/ 685800 h 685800"/>
                <a:gd name="connsiteX0" fmla="*/ 0 w 76200"/>
                <a:gd name="connsiteY0" fmla="*/ 876300 h 876300"/>
                <a:gd name="connsiteX1" fmla="*/ 31750 w 76200"/>
                <a:gd name="connsiteY1" fmla="*/ 0 h 876300"/>
                <a:gd name="connsiteX2" fmla="*/ 76200 w 76200"/>
                <a:gd name="connsiteY2" fmla="*/ 876300 h 876300"/>
                <a:gd name="connsiteX3" fmla="*/ 0 w 76200"/>
                <a:gd name="connsiteY3" fmla="*/ 876300 h 876300"/>
                <a:gd name="connsiteX0" fmla="*/ 0 w 127000"/>
                <a:gd name="connsiteY0" fmla="*/ 869950 h 876300"/>
                <a:gd name="connsiteX1" fmla="*/ 82550 w 127000"/>
                <a:gd name="connsiteY1" fmla="*/ 0 h 876300"/>
                <a:gd name="connsiteX2" fmla="*/ 127000 w 127000"/>
                <a:gd name="connsiteY2" fmla="*/ 876300 h 876300"/>
                <a:gd name="connsiteX3" fmla="*/ 0 w 127000"/>
                <a:gd name="connsiteY3" fmla="*/ 869950 h 876300"/>
                <a:gd name="connsiteX0" fmla="*/ 0 w 127000"/>
                <a:gd name="connsiteY0" fmla="*/ 869950 h 876300"/>
                <a:gd name="connsiteX1" fmla="*/ 57150 w 127000"/>
                <a:gd name="connsiteY1" fmla="*/ 0 h 876300"/>
                <a:gd name="connsiteX2" fmla="*/ 127000 w 127000"/>
                <a:gd name="connsiteY2" fmla="*/ 876300 h 876300"/>
                <a:gd name="connsiteX3" fmla="*/ 0 w 127000"/>
                <a:gd name="connsiteY3" fmla="*/ 869950 h 876300"/>
                <a:gd name="connsiteX0" fmla="*/ 0 w 127000"/>
                <a:gd name="connsiteY0" fmla="*/ 869950 h 876300"/>
                <a:gd name="connsiteX1" fmla="*/ 44450 w 127000"/>
                <a:gd name="connsiteY1" fmla="*/ 0 h 876300"/>
                <a:gd name="connsiteX2" fmla="*/ 127000 w 127000"/>
                <a:gd name="connsiteY2" fmla="*/ 876300 h 876300"/>
                <a:gd name="connsiteX3" fmla="*/ 0 w 127000"/>
                <a:gd name="connsiteY3" fmla="*/ 869950 h 876300"/>
                <a:gd name="connsiteX0" fmla="*/ 0 w 146050"/>
                <a:gd name="connsiteY0" fmla="*/ 869950 h 876300"/>
                <a:gd name="connsiteX1" fmla="*/ 63500 w 146050"/>
                <a:gd name="connsiteY1" fmla="*/ 0 h 876300"/>
                <a:gd name="connsiteX2" fmla="*/ 146050 w 146050"/>
                <a:gd name="connsiteY2" fmla="*/ 876300 h 876300"/>
                <a:gd name="connsiteX3" fmla="*/ 0 w 146050"/>
                <a:gd name="connsiteY3" fmla="*/ 869950 h 876300"/>
                <a:gd name="connsiteX0" fmla="*/ 0 w 136525"/>
                <a:gd name="connsiteY0" fmla="*/ 869950 h 876300"/>
                <a:gd name="connsiteX1" fmla="*/ 53975 w 136525"/>
                <a:gd name="connsiteY1" fmla="*/ 0 h 876300"/>
                <a:gd name="connsiteX2" fmla="*/ 136525 w 136525"/>
                <a:gd name="connsiteY2" fmla="*/ 876300 h 876300"/>
                <a:gd name="connsiteX3" fmla="*/ 0 w 136525"/>
                <a:gd name="connsiteY3" fmla="*/ 869950 h 876300"/>
                <a:gd name="connsiteX0" fmla="*/ 0 w 127000"/>
                <a:gd name="connsiteY0" fmla="*/ 869950 h 876300"/>
                <a:gd name="connsiteX1" fmla="*/ 53975 w 127000"/>
                <a:gd name="connsiteY1" fmla="*/ 0 h 876300"/>
                <a:gd name="connsiteX2" fmla="*/ 127000 w 127000"/>
                <a:gd name="connsiteY2" fmla="*/ 876300 h 876300"/>
                <a:gd name="connsiteX3" fmla="*/ 0 w 127000"/>
                <a:gd name="connsiteY3" fmla="*/ 869950 h 876300"/>
                <a:gd name="connsiteX0" fmla="*/ 0 w 127000"/>
                <a:gd name="connsiteY0" fmla="*/ 882650 h 882650"/>
                <a:gd name="connsiteX1" fmla="*/ 53975 w 127000"/>
                <a:gd name="connsiteY1" fmla="*/ 0 h 882650"/>
                <a:gd name="connsiteX2" fmla="*/ 127000 w 127000"/>
                <a:gd name="connsiteY2" fmla="*/ 876300 h 882650"/>
                <a:gd name="connsiteX3" fmla="*/ 0 w 127000"/>
                <a:gd name="connsiteY3" fmla="*/ 882650 h 882650"/>
                <a:gd name="connsiteX0" fmla="*/ 0 w 127000"/>
                <a:gd name="connsiteY0" fmla="*/ 869950 h 876300"/>
                <a:gd name="connsiteX1" fmla="*/ 53975 w 127000"/>
                <a:gd name="connsiteY1" fmla="*/ 0 h 876300"/>
                <a:gd name="connsiteX2" fmla="*/ 127000 w 127000"/>
                <a:gd name="connsiteY2" fmla="*/ 876300 h 876300"/>
                <a:gd name="connsiteX3" fmla="*/ 0 w 127000"/>
                <a:gd name="connsiteY3" fmla="*/ 869950 h 876300"/>
                <a:gd name="connsiteX0" fmla="*/ 0 w 127000"/>
                <a:gd name="connsiteY0" fmla="*/ 876300 h 876300"/>
                <a:gd name="connsiteX1" fmla="*/ 53975 w 127000"/>
                <a:gd name="connsiteY1" fmla="*/ 0 h 876300"/>
                <a:gd name="connsiteX2" fmla="*/ 127000 w 127000"/>
                <a:gd name="connsiteY2" fmla="*/ 876300 h 876300"/>
                <a:gd name="connsiteX3" fmla="*/ 0 w 127000"/>
                <a:gd name="connsiteY3" fmla="*/ 876300 h 876300"/>
                <a:gd name="connsiteX0" fmla="*/ 0 w 127000"/>
                <a:gd name="connsiteY0" fmla="*/ 873125 h 876300"/>
                <a:gd name="connsiteX1" fmla="*/ 53975 w 127000"/>
                <a:gd name="connsiteY1" fmla="*/ 0 h 876300"/>
                <a:gd name="connsiteX2" fmla="*/ 127000 w 127000"/>
                <a:gd name="connsiteY2" fmla="*/ 876300 h 876300"/>
                <a:gd name="connsiteX3" fmla="*/ 0 w 127000"/>
                <a:gd name="connsiteY3" fmla="*/ 873125 h 876300"/>
                <a:gd name="connsiteX0" fmla="*/ 0 w 127000"/>
                <a:gd name="connsiteY0" fmla="*/ 873125 h 876300"/>
                <a:gd name="connsiteX1" fmla="*/ 60325 w 127000"/>
                <a:gd name="connsiteY1" fmla="*/ 0 h 876300"/>
                <a:gd name="connsiteX2" fmla="*/ 127000 w 127000"/>
                <a:gd name="connsiteY2" fmla="*/ 876300 h 876300"/>
                <a:gd name="connsiteX3" fmla="*/ 0 w 127000"/>
                <a:gd name="connsiteY3" fmla="*/ 873125 h 876300"/>
                <a:gd name="connsiteX0" fmla="*/ 0 w 149225"/>
                <a:gd name="connsiteY0" fmla="*/ 873125 h 876300"/>
                <a:gd name="connsiteX1" fmla="*/ 82550 w 149225"/>
                <a:gd name="connsiteY1" fmla="*/ 0 h 876300"/>
                <a:gd name="connsiteX2" fmla="*/ 149225 w 149225"/>
                <a:gd name="connsiteY2" fmla="*/ 876300 h 876300"/>
                <a:gd name="connsiteX3" fmla="*/ 0 w 149225"/>
                <a:gd name="connsiteY3" fmla="*/ 873125 h 876300"/>
                <a:gd name="connsiteX0" fmla="*/ 0 w 177800"/>
                <a:gd name="connsiteY0" fmla="*/ 873125 h 876300"/>
                <a:gd name="connsiteX1" fmla="*/ 82550 w 177800"/>
                <a:gd name="connsiteY1" fmla="*/ 0 h 876300"/>
                <a:gd name="connsiteX2" fmla="*/ 177800 w 177800"/>
                <a:gd name="connsiteY2" fmla="*/ 876300 h 876300"/>
                <a:gd name="connsiteX3" fmla="*/ 0 w 177800"/>
                <a:gd name="connsiteY3" fmla="*/ 873125 h 876300"/>
                <a:gd name="connsiteX0" fmla="*/ 0 w 177800"/>
                <a:gd name="connsiteY0" fmla="*/ 873125 h 876300"/>
                <a:gd name="connsiteX1" fmla="*/ 82550 w 177800"/>
                <a:gd name="connsiteY1" fmla="*/ 0 h 876300"/>
                <a:gd name="connsiteX2" fmla="*/ 177800 w 177800"/>
                <a:gd name="connsiteY2" fmla="*/ 876300 h 876300"/>
                <a:gd name="connsiteX3" fmla="*/ 0 w 177800"/>
                <a:gd name="connsiteY3" fmla="*/ 873125 h 876300"/>
                <a:gd name="connsiteX0" fmla="*/ 0 w 177800"/>
                <a:gd name="connsiteY0" fmla="*/ 933450 h 936625"/>
                <a:gd name="connsiteX1" fmla="*/ 88900 w 177800"/>
                <a:gd name="connsiteY1" fmla="*/ 0 h 936625"/>
                <a:gd name="connsiteX2" fmla="*/ 177800 w 177800"/>
                <a:gd name="connsiteY2" fmla="*/ 936625 h 936625"/>
                <a:gd name="connsiteX3" fmla="*/ 0 w 177800"/>
                <a:gd name="connsiteY3" fmla="*/ 933450 h 936625"/>
                <a:gd name="connsiteX0" fmla="*/ 0 w 177800"/>
                <a:gd name="connsiteY0" fmla="*/ 933450 h 936625"/>
                <a:gd name="connsiteX1" fmla="*/ 88900 w 177800"/>
                <a:gd name="connsiteY1" fmla="*/ 0 h 936625"/>
                <a:gd name="connsiteX2" fmla="*/ 177800 w 177800"/>
                <a:gd name="connsiteY2" fmla="*/ 936625 h 936625"/>
                <a:gd name="connsiteX3" fmla="*/ 0 w 177800"/>
                <a:gd name="connsiteY3" fmla="*/ 933450 h 936625"/>
                <a:gd name="connsiteX0" fmla="*/ 0 w 177800"/>
                <a:gd name="connsiteY0" fmla="*/ 933450 h 936625"/>
                <a:gd name="connsiteX1" fmla="*/ 88900 w 177800"/>
                <a:gd name="connsiteY1" fmla="*/ 0 h 936625"/>
                <a:gd name="connsiteX2" fmla="*/ 177800 w 177800"/>
                <a:gd name="connsiteY2" fmla="*/ 936625 h 936625"/>
                <a:gd name="connsiteX3" fmla="*/ 0 w 177800"/>
                <a:gd name="connsiteY3" fmla="*/ 933450 h 936625"/>
                <a:gd name="connsiteX0" fmla="*/ 0 w 177800"/>
                <a:gd name="connsiteY0" fmla="*/ 933450 h 936625"/>
                <a:gd name="connsiteX1" fmla="*/ 88900 w 177800"/>
                <a:gd name="connsiteY1" fmla="*/ 0 h 936625"/>
                <a:gd name="connsiteX2" fmla="*/ 177800 w 177800"/>
                <a:gd name="connsiteY2" fmla="*/ 936625 h 936625"/>
                <a:gd name="connsiteX3" fmla="*/ 0 w 177800"/>
                <a:gd name="connsiteY3" fmla="*/ 933450 h 936625"/>
                <a:gd name="connsiteX0" fmla="*/ 0 w 177800"/>
                <a:gd name="connsiteY0" fmla="*/ 933450 h 936625"/>
                <a:gd name="connsiteX1" fmla="*/ 88900 w 177800"/>
                <a:gd name="connsiteY1" fmla="*/ 0 h 936625"/>
                <a:gd name="connsiteX2" fmla="*/ 177800 w 177800"/>
                <a:gd name="connsiteY2" fmla="*/ 936625 h 936625"/>
                <a:gd name="connsiteX3" fmla="*/ 0 w 177800"/>
                <a:gd name="connsiteY3" fmla="*/ 933450 h 936625"/>
              </a:gdLst>
              <a:ahLst/>
              <a:cxnLst>
                <a:cxn ang="0">
                  <a:pos x="connsiteX0" y="connsiteY0"/>
                </a:cxn>
                <a:cxn ang="0">
                  <a:pos x="connsiteX1" y="connsiteY1"/>
                </a:cxn>
                <a:cxn ang="0">
                  <a:pos x="connsiteX2" y="connsiteY2"/>
                </a:cxn>
                <a:cxn ang="0">
                  <a:pos x="connsiteX3" y="connsiteY3"/>
                </a:cxn>
              </a:cxnLst>
              <a:rect l="l" t="t" r="r" b="b"/>
              <a:pathLst>
                <a:path w="177800" h="936625">
                  <a:moveTo>
                    <a:pt x="0" y="933450"/>
                  </a:moveTo>
                  <a:cubicBezTo>
                    <a:pt x="29633" y="622300"/>
                    <a:pt x="49742" y="314325"/>
                    <a:pt x="88900" y="0"/>
                  </a:cubicBezTo>
                  <a:cubicBezTo>
                    <a:pt x="137583" y="309033"/>
                    <a:pt x="148167" y="624417"/>
                    <a:pt x="177800" y="936625"/>
                  </a:cubicBezTo>
                  <a:lnTo>
                    <a:pt x="0" y="933450"/>
                  </a:lnTo>
                  <a:close/>
                </a:path>
              </a:pathLst>
            </a:cu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95" name="Group 94">
            <a:extLst>
              <a:ext uri="{FF2B5EF4-FFF2-40B4-BE49-F238E27FC236}">
                <a16:creationId xmlns:a16="http://schemas.microsoft.com/office/drawing/2014/main" id="{045E142F-C7F2-408B-B467-8BCF169616E2}"/>
              </a:ext>
            </a:extLst>
          </p:cNvPr>
          <p:cNvGrpSpPr/>
          <p:nvPr/>
        </p:nvGrpSpPr>
        <p:grpSpPr>
          <a:xfrm>
            <a:off x="8277873" y="3481258"/>
            <a:ext cx="3797928" cy="2614742"/>
            <a:chOff x="8229600" y="3486903"/>
            <a:chExt cx="3797928" cy="2614742"/>
          </a:xfrm>
        </p:grpSpPr>
        <p:pic>
          <p:nvPicPr>
            <p:cNvPr id="11" name="Picture 10">
              <a:extLst>
                <a:ext uri="{FF2B5EF4-FFF2-40B4-BE49-F238E27FC236}">
                  <a16:creationId xmlns:a16="http://schemas.microsoft.com/office/drawing/2014/main" id="{36B6C9A1-0060-463E-9A8A-3E86638C9403}"/>
                </a:ext>
              </a:extLst>
            </p:cNvPr>
            <p:cNvPicPr>
              <a:picLocks noChangeAspect="1"/>
            </p:cNvPicPr>
            <p:nvPr/>
          </p:nvPicPr>
          <p:blipFill rotWithShape="1">
            <a:blip r:embed="rId6"/>
            <a:srcRect l="23008" t="8696"/>
            <a:stretch/>
          </p:blipFill>
          <p:spPr>
            <a:xfrm rot="5400000">
              <a:off x="8821193" y="2895310"/>
              <a:ext cx="2614742" cy="3797928"/>
            </a:xfrm>
            <a:prstGeom prst="rect">
              <a:avLst/>
            </a:prstGeom>
            <a:ln>
              <a:noFill/>
            </a:ln>
          </p:spPr>
        </p:pic>
        <p:cxnSp>
          <p:nvCxnSpPr>
            <p:cNvPr id="59" name="Straight Connector 58">
              <a:extLst>
                <a:ext uri="{FF2B5EF4-FFF2-40B4-BE49-F238E27FC236}">
                  <a16:creationId xmlns:a16="http://schemas.microsoft.com/office/drawing/2014/main" id="{7BFAF3B5-B4B7-43AE-A943-4E1AFD418ED2}"/>
                </a:ext>
              </a:extLst>
            </p:cNvPr>
            <p:cNvCxnSpPr/>
            <p:nvPr/>
          </p:nvCxnSpPr>
          <p:spPr>
            <a:xfrm>
              <a:off x="8229600" y="6019800"/>
              <a:ext cx="3797928" cy="0"/>
            </a:xfrm>
            <a:prstGeom prst="line">
              <a:avLst/>
            </a:prstGeom>
            <a:ln>
              <a:noFill/>
            </a:ln>
          </p:spPr>
          <p:style>
            <a:lnRef idx="1">
              <a:schemeClr val="accent1"/>
            </a:lnRef>
            <a:fillRef idx="0">
              <a:schemeClr val="accent1"/>
            </a:fillRef>
            <a:effectRef idx="0">
              <a:schemeClr val="accent1"/>
            </a:effectRef>
            <a:fontRef idx="minor">
              <a:schemeClr val="tx1"/>
            </a:fontRef>
          </p:style>
        </p:cxnSp>
      </p:grpSp>
      <p:cxnSp>
        <p:nvCxnSpPr>
          <p:cNvPr id="86" name="Straight Connector 85">
            <a:extLst>
              <a:ext uri="{FF2B5EF4-FFF2-40B4-BE49-F238E27FC236}">
                <a16:creationId xmlns:a16="http://schemas.microsoft.com/office/drawing/2014/main" id="{4D66669C-3426-4CA0-B204-278D435DA1EC}"/>
              </a:ext>
            </a:extLst>
          </p:cNvPr>
          <p:cNvCxnSpPr>
            <a:cxnSpLocks/>
          </p:cNvCxnSpPr>
          <p:nvPr/>
        </p:nvCxnSpPr>
        <p:spPr>
          <a:xfrm flipH="1">
            <a:off x="8534400" y="1204125"/>
            <a:ext cx="362548" cy="434446"/>
          </a:xfrm>
          <a:prstGeom prst="line">
            <a:avLst/>
          </a:prstGeom>
          <a:ln>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94" name="TextBox 93">
            <a:extLst>
              <a:ext uri="{FF2B5EF4-FFF2-40B4-BE49-F238E27FC236}">
                <a16:creationId xmlns:a16="http://schemas.microsoft.com/office/drawing/2014/main" id="{95136F5F-2C0F-4C03-8DCD-2D931AB2E982}"/>
              </a:ext>
            </a:extLst>
          </p:cNvPr>
          <p:cNvSpPr txBox="1"/>
          <p:nvPr/>
        </p:nvSpPr>
        <p:spPr>
          <a:xfrm>
            <a:off x="8700132" y="787264"/>
            <a:ext cx="1036858" cy="461665"/>
          </a:xfrm>
          <a:prstGeom prst="rect">
            <a:avLst/>
          </a:prstGeom>
          <a:noFill/>
        </p:spPr>
        <p:txBody>
          <a:bodyPr wrap="square" rtlCol="0">
            <a:spAutoFit/>
          </a:bodyPr>
          <a:lstStyle/>
          <a:p>
            <a:pPr algn="ctr"/>
            <a:r>
              <a:rPr lang="en-US" sz="1200">
                <a:solidFill>
                  <a:schemeClr val="bg1"/>
                </a:solidFill>
              </a:rPr>
              <a:t>Stagnation Point</a:t>
            </a:r>
          </a:p>
        </p:txBody>
      </p:sp>
      <p:sp>
        <p:nvSpPr>
          <p:cNvPr id="78" name="TextBox 77">
            <a:extLst>
              <a:ext uri="{FF2B5EF4-FFF2-40B4-BE49-F238E27FC236}">
                <a16:creationId xmlns:a16="http://schemas.microsoft.com/office/drawing/2014/main" id="{962B8FFD-4C0A-4BB9-B334-212E5CAE56E7}"/>
              </a:ext>
            </a:extLst>
          </p:cNvPr>
          <p:cNvSpPr txBox="1"/>
          <p:nvPr/>
        </p:nvSpPr>
        <p:spPr>
          <a:xfrm>
            <a:off x="7707307" y="2306074"/>
            <a:ext cx="944054" cy="307777"/>
          </a:xfrm>
          <a:prstGeom prst="rect">
            <a:avLst/>
          </a:prstGeom>
          <a:noFill/>
        </p:spPr>
        <p:txBody>
          <a:bodyPr wrap="square" rtlCol="0">
            <a:spAutoFit/>
          </a:bodyPr>
          <a:lstStyle/>
          <a:p>
            <a:pPr algn="ctr"/>
            <a:r>
              <a:rPr lang="en-US" sz="1400">
                <a:solidFill>
                  <a:schemeClr val="accent5">
                    <a:lumMod val="75000"/>
                  </a:schemeClr>
                </a:solidFill>
              </a:rPr>
              <a:t>Wall Jet</a:t>
            </a:r>
          </a:p>
        </p:txBody>
      </p:sp>
      <p:sp>
        <p:nvSpPr>
          <p:cNvPr id="103" name="TextBox 102">
            <a:extLst>
              <a:ext uri="{FF2B5EF4-FFF2-40B4-BE49-F238E27FC236}">
                <a16:creationId xmlns:a16="http://schemas.microsoft.com/office/drawing/2014/main" id="{71E2D2B4-6604-4E06-8508-7D3FC2C84337}"/>
              </a:ext>
            </a:extLst>
          </p:cNvPr>
          <p:cNvSpPr txBox="1"/>
          <p:nvPr/>
        </p:nvSpPr>
        <p:spPr>
          <a:xfrm>
            <a:off x="6744177" y="3166709"/>
            <a:ext cx="944054" cy="307777"/>
          </a:xfrm>
          <a:prstGeom prst="rect">
            <a:avLst/>
          </a:prstGeom>
          <a:noFill/>
        </p:spPr>
        <p:txBody>
          <a:bodyPr wrap="square" rtlCol="0">
            <a:spAutoFit/>
          </a:bodyPr>
          <a:lstStyle/>
          <a:p>
            <a:pPr algn="ctr"/>
            <a:r>
              <a:rPr lang="en-US" sz="1400" dirty="0">
                <a:solidFill>
                  <a:schemeClr val="accent4"/>
                </a:solidFill>
              </a:rPr>
              <a:t>Wall Jet</a:t>
            </a:r>
          </a:p>
        </p:txBody>
      </p:sp>
      <p:sp>
        <p:nvSpPr>
          <p:cNvPr id="106" name="Rectangle 105">
            <a:extLst>
              <a:ext uri="{FF2B5EF4-FFF2-40B4-BE49-F238E27FC236}">
                <a16:creationId xmlns:a16="http://schemas.microsoft.com/office/drawing/2014/main" id="{8B4FC75E-BAB4-4CF7-9009-E11C091CA880}"/>
              </a:ext>
            </a:extLst>
          </p:cNvPr>
          <p:cNvSpPr/>
          <p:nvPr/>
        </p:nvSpPr>
        <p:spPr>
          <a:xfrm>
            <a:off x="6705600" y="288449"/>
            <a:ext cx="357898" cy="1320361"/>
          </a:xfrm>
          <a:prstGeom prst="rect">
            <a:avLst/>
          </a:prstGeom>
          <a:noFill/>
          <a:ln w="19050">
            <a:solidFill>
              <a:schemeClr val="accent5">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TextBox 107">
            <a:extLst>
              <a:ext uri="{FF2B5EF4-FFF2-40B4-BE49-F238E27FC236}">
                <a16:creationId xmlns:a16="http://schemas.microsoft.com/office/drawing/2014/main" id="{AB5D8616-80AB-4FEC-A828-6E630B9818C2}"/>
              </a:ext>
            </a:extLst>
          </p:cNvPr>
          <p:cNvSpPr txBox="1"/>
          <p:nvPr/>
        </p:nvSpPr>
        <p:spPr>
          <a:xfrm>
            <a:off x="5623764" y="1463193"/>
            <a:ext cx="1185801" cy="307777"/>
          </a:xfrm>
          <a:prstGeom prst="rect">
            <a:avLst/>
          </a:prstGeom>
          <a:noFill/>
        </p:spPr>
        <p:txBody>
          <a:bodyPr wrap="square" rtlCol="0">
            <a:spAutoFit/>
          </a:bodyPr>
          <a:lstStyle/>
          <a:p>
            <a:pPr algn="ctr"/>
            <a:r>
              <a:rPr lang="en-US" sz="1400">
                <a:solidFill>
                  <a:schemeClr val="accent5">
                    <a:lumMod val="50000"/>
                  </a:schemeClr>
                </a:solidFill>
              </a:rPr>
              <a:t>Entrained Air</a:t>
            </a:r>
          </a:p>
        </p:txBody>
      </p:sp>
      <p:sp>
        <p:nvSpPr>
          <p:cNvPr id="110" name="Rectangle 109">
            <a:extLst>
              <a:ext uri="{FF2B5EF4-FFF2-40B4-BE49-F238E27FC236}">
                <a16:creationId xmlns:a16="http://schemas.microsoft.com/office/drawing/2014/main" id="{F4A86228-48DB-44A8-A16D-CF064623E184}"/>
              </a:ext>
            </a:extLst>
          </p:cNvPr>
          <p:cNvSpPr/>
          <p:nvPr/>
        </p:nvSpPr>
        <p:spPr>
          <a:xfrm>
            <a:off x="5353993" y="288448"/>
            <a:ext cx="357898" cy="1320361"/>
          </a:xfrm>
          <a:prstGeom prst="rect">
            <a:avLst/>
          </a:prstGeom>
          <a:noFill/>
          <a:ln w="19050">
            <a:solidFill>
              <a:schemeClr val="accent5">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TextBox 111">
            <a:extLst>
              <a:ext uri="{FF2B5EF4-FFF2-40B4-BE49-F238E27FC236}">
                <a16:creationId xmlns:a16="http://schemas.microsoft.com/office/drawing/2014/main" id="{A57B02CE-051F-4ADC-8A43-BF89AD1878BC}"/>
              </a:ext>
            </a:extLst>
          </p:cNvPr>
          <p:cNvSpPr txBox="1"/>
          <p:nvPr/>
        </p:nvSpPr>
        <p:spPr>
          <a:xfrm>
            <a:off x="8808866" y="3200400"/>
            <a:ext cx="2769683" cy="307777"/>
          </a:xfrm>
          <a:prstGeom prst="rect">
            <a:avLst/>
          </a:prstGeom>
          <a:noFill/>
        </p:spPr>
        <p:txBody>
          <a:bodyPr wrap="square" rtlCol="0">
            <a:spAutoFit/>
          </a:bodyPr>
          <a:lstStyle/>
          <a:p>
            <a:pPr algn="ctr"/>
            <a:r>
              <a:rPr lang="en-US" sz="1400">
                <a:solidFill>
                  <a:schemeClr val="accent4"/>
                </a:solidFill>
              </a:rPr>
              <a:t>Stagnation/Impingement Zone</a:t>
            </a:r>
          </a:p>
        </p:txBody>
      </p:sp>
      <p:sp>
        <p:nvSpPr>
          <p:cNvPr id="114" name="TextBox 113">
            <a:extLst>
              <a:ext uri="{FF2B5EF4-FFF2-40B4-BE49-F238E27FC236}">
                <a16:creationId xmlns:a16="http://schemas.microsoft.com/office/drawing/2014/main" id="{A14E4A86-0B0D-4F74-B802-7D6AA29E4D56}"/>
              </a:ext>
            </a:extLst>
          </p:cNvPr>
          <p:cNvSpPr txBox="1"/>
          <p:nvPr/>
        </p:nvSpPr>
        <p:spPr>
          <a:xfrm>
            <a:off x="8566367" y="2785283"/>
            <a:ext cx="2769683" cy="307777"/>
          </a:xfrm>
          <a:prstGeom prst="rect">
            <a:avLst/>
          </a:prstGeom>
          <a:noFill/>
        </p:spPr>
        <p:txBody>
          <a:bodyPr wrap="square" rtlCol="0">
            <a:spAutoFit/>
          </a:bodyPr>
          <a:lstStyle/>
          <a:p>
            <a:pPr algn="ctr"/>
            <a:r>
              <a:rPr lang="en-US" sz="1400">
                <a:solidFill>
                  <a:schemeClr val="accent4"/>
                </a:solidFill>
              </a:rPr>
              <a:t>Velocity Contours</a:t>
            </a:r>
          </a:p>
        </p:txBody>
      </p:sp>
    </p:spTree>
    <p:extLst>
      <p:ext uri="{BB962C8B-B14F-4D97-AF65-F5344CB8AC3E}">
        <p14:creationId xmlns:p14="http://schemas.microsoft.com/office/powerpoint/2010/main" val="11291218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3B61B96B-BE9C-409B-A9F8-2EF21B7AA3AE}"/>
              </a:ext>
            </a:extLst>
          </p:cNvPr>
          <p:cNvPicPr>
            <a:picLocks noChangeAspect="1"/>
          </p:cNvPicPr>
          <p:nvPr/>
        </p:nvPicPr>
        <p:blipFill>
          <a:blip r:embed="rId2"/>
          <a:stretch>
            <a:fillRect/>
          </a:stretch>
        </p:blipFill>
        <p:spPr>
          <a:xfrm rot="5400000">
            <a:off x="7441092" y="2650850"/>
            <a:ext cx="2585578" cy="4262906"/>
          </a:xfrm>
          <a:prstGeom prst="rect">
            <a:avLst/>
          </a:prstGeom>
        </p:spPr>
      </p:pic>
      <p:sp>
        <p:nvSpPr>
          <p:cNvPr id="2" name="Slide Number Placeholder 1">
            <a:extLst>
              <a:ext uri="{FF2B5EF4-FFF2-40B4-BE49-F238E27FC236}">
                <a16:creationId xmlns:a16="http://schemas.microsoft.com/office/drawing/2014/main" id="{C5FC45CF-ACED-4C99-9F3C-FB2718F1CB3B}"/>
              </a:ext>
            </a:extLst>
          </p:cNvPr>
          <p:cNvSpPr>
            <a:spLocks noGrp="1"/>
          </p:cNvSpPr>
          <p:nvPr>
            <p:ph type="sldNum" sz="quarter" idx="11"/>
          </p:nvPr>
        </p:nvSpPr>
        <p:spPr/>
        <p:txBody>
          <a:bodyPr/>
          <a:lstStyle/>
          <a:p>
            <a:fld id="{F0D23093-2AB0-F74C-B865-1A12A15B650E}" type="slidenum">
              <a:rPr lang="en-US" smtClean="0"/>
              <a:pPr/>
              <a:t>4</a:t>
            </a:fld>
            <a:endParaRPr lang="en-US"/>
          </a:p>
        </p:txBody>
      </p:sp>
      <p:sp>
        <p:nvSpPr>
          <p:cNvPr id="3" name="Title 2">
            <a:extLst>
              <a:ext uri="{FF2B5EF4-FFF2-40B4-BE49-F238E27FC236}">
                <a16:creationId xmlns:a16="http://schemas.microsoft.com/office/drawing/2014/main" id="{62475E59-5270-4070-AC4F-40AABD23EB96}"/>
              </a:ext>
            </a:extLst>
          </p:cNvPr>
          <p:cNvSpPr>
            <a:spLocks noGrp="1"/>
          </p:cNvSpPr>
          <p:nvPr>
            <p:ph type="title"/>
          </p:nvPr>
        </p:nvSpPr>
        <p:spPr/>
        <p:txBody>
          <a:bodyPr/>
          <a:lstStyle/>
          <a:p>
            <a:r>
              <a:rPr lang="en-US"/>
              <a:t>Jet Temperature Field</a:t>
            </a:r>
          </a:p>
        </p:txBody>
      </p:sp>
      <p:sp>
        <p:nvSpPr>
          <p:cNvPr id="4" name="Text Placeholder 3">
            <a:extLst>
              <a:ext uri="{FF2B5EF4-FFF2-40B4-BE49-F238E27FC236}">
                <a16:creationId xmlns:a16="http://schemas.microsoft.com/office/drawing/2014/main" id="{3397F1E8-AB3E-4BEE-820C-E558A71D1BE6}"/>
              </a:ext>
            </a:extLst>
          </p:cNvPr>
          <p:cNvSpPr>
            <a:spLocks noGrp="1"/>
          </p:cNvSpPr>
          <p:nvPr>
            <p:ph type="body" sz="quarter" idx="13"/>
          </p:nvPr>
        </p:nvSpPr>
        <p:spPr>
          <a:xfrm>
            <a:off x="609599" y="914400"/>
            <a:ext cx="5791209" cy="4572000"/>
          </a:xfrm>
        </p:spPr>
        <p:txBody>
          <a:bodyPr>
            <a:normAutofit lnSpcReduction="10000"/>
          </a:bodyPr>
          <a:lstStyle/>
          <a:p>
            <a:pPr>
              <a:lnSpc>
                <a:spcPct val="100000"/>
              </a:lnSpc>
              <a:spcBef>
                <a:spcPts val="1800"/>
              </a:spcBef>
            </a:pPr>
            <a:r>
              <a:rPr lang="en-US" sz="1800" dirty="0"/>
              <a:t>Cold air impinges on the hot plate. Thermal energy from the plate is transferred to the moving fluid. Convection is the primary mode of heat transfer in this problem.</a:t>
            </a:r>
          </a:p>
          <a:p>
            <a:pPr>
              <a:lnSpc>
                <a:spcPct val="100000"/>
              </a:lnSpc>
              <a:spcBef>
                <a:spcPts val="1800"/>
              </a:spcBef>
            </a:pPr>
            <a:r>
              <a:rPr lang="en-US" sz="1800" dirty="0"/>
              <a:t>The fluid temperature increases as it flows radially outward along the flat plate. This is clear from the plot of the fluid wall adjacent temperature along the length of the flat plate. </a:t>
            </a:r>
          </a:p>
          <a:p>
            <a:pPr>
              <a:lnSpc>
                <a:spcPct val="100000"/>
              </a:lnSpc>
              <a:spcBef>
                <a:spcPts val="1800"/>
              </a:spcBef>
            </a:pPr>
            <a:r>
              <a:rPr lang="en-US" sz="1800" dirty="0"/>
              <a:t>A sharp temperature gradient is observed between the flat plate and the ambient fluid very close to the wall (as seen in the magnified Temperature contour plot). This is the primary region of interest for heat transfer. There is no heat transfer away from this region.</a:t>
            </a:r>
          </a:p>
          <a:p>
            <a:pPr>
              <a:lnSpc>
                <a:spcPct val="100000"/>
              </a:lnSpc>
              <a:spcBef>
                <a:spcPts val="1800"/>
              </a:spcBef>
            </a:pPr>
            <a:r>
              <a:rPr lang="en-US" sz="1800" b="1" dirty="0"/>
              <a:t>Total thermal power removed from the flat plate by the impinging jet is 633.14 W.</a:t>
            </a:r>
          </a:p>
          <a:p>
            <a:pPr>
              <a:lnSpc>
                <a:spcPct val="100000"/>
              </a:lnSpc>
              <a:spcBef>
                <a:spcPts val="1800"/>
              </a:spcBef>
            </a:pPr>
            <a:endParaRPr lang="en-US" sz="1800" dirty="0"/>
          </a:p>
        </p:txBody>
      </p:sp>
      <p:grpSp>
        <p:nvGrpSpPr>
          <p:cNvPr id="15" name="Group 14">
            <a:extLst>
              <a:ext uri="{FF2B5EF4-FFF2-40B4-BE49-F238E27FC236}">
                <a16:creationId xmlns:a16="http://schemas.microsoft.com/office/drawing/2014/main" id="{07EAB092-F2B4-4A8E-8823-8BCC3325BAA1}"/>
              </a:ext>
            </a:extLst>
          </p:cNvPr>
          <p:cNvGrpSpPr/>
          <p:nvPr/>
        </p:nvGrpSpPr>
        <p:grpSpPr>
          <a:xfrm>
            <a:off x="9254897" y="3341851"/>
            <a:ext cx="2935804" cy="2195733"/>
            <a:chOff x="7696634" y="2907268"/>
            <a:chExt cx="3626443" cy="2712272"/>
          </a:xfrm>
        </p:grpSpPr>
        <p:pic>
          <p:nvPicPr>
            <p:cNvPr id="5" name="Picture 4">
              <a:extLst>
                <a:ext uri="{FF2B5EF4-FFF2-40B4-BE49-F238E27FC236}">
                  <a16:creationId xmlns:a16="http://schemas.microsoft.com/office/drawing/2014/main" id="{B53F466D-DD17-4003-9293-F5D11CBF80A4}"/>
                </a:ext>
              </a:extLst>
            </p:cNvPr>
            <p:cNvPicPr>
              <a:picLocks noChangeAspect="1"/>
            </p:cNvPicPr>
            <p:nvPr/>
          </p:nvPicPr>
          <p:blipFill rotWithShape="1">
            <a:blip r:embed="rId3"/>
            <a:srcRect t="6486"/>
            <a:stretch/>
          </p:blipFill>
          <p:spPr>
            <a:xfrm rot="5400000">
              <a:off x="8245064" y="2541527"/>
              <a:ext cx="2712272" cy="3443754"/>
            </a:xfrm>
            <a:prstGeom prst="rect">
              <a:avLst/>
            </a:prstGeom>
          </p:spPr>
        </p:pic>
        <p:sp>
          <p:nvSpPr>
            <p:cNvPr id="6" name="TextBox 5">
              <a:extLst>
                <a:ext uri="{FF2B5EF4-FFF2-40B4-BE49-F238E27FC236}">
                  <a16:creationId xmlns:a16="http://schemas.microsoft.com/office/drawing/2014/main" id="{8DF4E9CA-DCD7-4B02-974F-78FDFF365EF6}"/>
                </a:ext>
              </a:extLst>
            </p:cNvPr>
            <p:cNvSpPr txBox="1"/>
            <p:nvPr/>
          </p:nvSpPr>
          <p:spPr>
            <a:xfrm>
              <a:off x="9601200" y="2907268"/>
              <a:ext cx="808990" cy="380180"/>
            </a:xfrm>
            <a:prstGeom prst="rect">
              <a:avLst/>
            </a:prstGeom>
            <a:noFill/>
          </p:spPr>
          <p:txBody>
            <a:bodyPr wrap="square" rtlCol="0">
              <a:spAutoFit/>
            </a:bodyPr>
            <a:lstStyle/>
            <a:p>
              <a:r>
                <a:rPr lang="en-US" sz="1400">
                  <a:solidFill>
                    <a:schemeClr val="bg1"/>
                  </a:solidFill>
                </a:rPr>
                <a:t>axis</a:t>
              </a:r>
            </a:p>
          </p:txBody>
        </p:sp>
        <p:sp>
          <p:nvSpPr>
            <p:cNvPr id="8" name="TextBox 7">
              <a:extLst>
                <a:ext uri="{FF2B5EF4-FFF2-40B4-BE49-F238E27FC236}">
                  <a16:creationId xmlns:a16="http://schemas.microsoft.com/office/drawing/2014/main" id="{75131071-93D1-4A20-9992-8F439009981B}"/>
                </a:ext>
              </a:extLst>
            </p:cNvPr>
            <p:cNvSpPr txBox="1"/>
            <p:nvPr/>
          </p:nvSpPr>
          <p:spPr>
            <a:xfrm>
              <a:off x="7696634" y="5235860"/>
              <a:ext cx="1424577" cy="380181"/>
            </a:xfrm>
            <a:prstGeom prst="rect">
              <a:avLst/>
            </a:prstGeom>
            <a:noFill/>
          </p:spPr>
          <p:txBody>
            <a:bodyPr wrap="square" rtlCol="0">
              <a:spAutoFit/>
            </a:bodyPr>
            <a:lstStyle/>
            <a:p>
              <a:pPr algn="ctr"/>
              <a:r>
                <a:rPr lang="en-US" sz="1400"/>
                <a:t>Hot Wall</a:t>
              </a:r>
            </a:p>
          </p:txBody>
        </p:sp>
        <p:sp>
          <p:nvSpPr>
            <p:cNvPr id="10" name="TextBox 9">
              <a:extLst>
                <a:ext uri="{FF2B5EF4-FFF2-40B4-BE49-F238E27FC236}">
                  <a16:creationId xmlns:a16="http://schemas.microsoft.com/office/drawing/2014/main" id="{F5D1A80A-9649-4C42-8F3D-9C7305B1DF63}"/>
                </a:ext>
              </a:extLst>
            </p:cNvPr>
            <p:cNvSpPr txBox="1"/>
            <p:nvPr/>
          </p:nvSpPr>
          <p:spPr>
            <a:xfrm>
              <a:off x="9515995" y="4196556"/>
              <a:ext cx="1788389" cy="380181"/>
            </a:xfrm>
            <a:prstGeom prst="rect">
              <a:avLst/>
            </a:prstGeom>
            <a:noFill/>
          </p:spPr>
          <p:txBody>
            <a:bodyPr wrap="square" rtlCol="0">
              <a:spAutoFit/>
            </a:bodyPr>
            <a:lstStyle/>
            <a:p>
              <a:pPr algn="ctr"/>
              <a:r>
                <a:rPr lang="en-US" sz="1400"/>
                <a:t>Stagnation Point</a:t>
              </a:r>
            </a:p>
          </p:txBody>
        </p:sp>
        <p:cxnSp>
          <p:nvCxnSpPr>
            <p:cNvPr id="12" name="Straight Arrow Connector 11">
              <a:extLst>
                <a:ext uri="{FF2B5EF4-FFF2-40B4-BE49-F238E27FC236}">
                  <a16:creationId xmlns:a16="http://schemas.microsoft.com/office/drawing/2014/main" id="{5BF2C7D7-66D6-4BAE-8C02-B8C2133EDC2C}"/>
                </a:ext>
              </a:extLst>
            </p:cNvPr>
            <p:cNvCxnSpPr>
              <a:cxnSpLocks/>
            </p:cNvCxnSpPr>
            <p:nvPr/>
          </p:nvCxnSpPr>
          <p:spPr>
            <a:xfrm flipH="1">
              <a:off x="9634974" y="4507468"/>
              <a:ext cx="557295" cy="10668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6" name="Group 25">
            <a:extLst>
              <a:ext uri="{FF2B5EF4-FFF2-40B4-BE49-F238E27FC236}">
                <a16:creationId xmlns:a16="http://schemas.microsoft.com/office/drawing/2014/main" id="{BEDAD969-0C43-4BAC-9EB4-19A9FF76E7AC}"/>
              </a:ext>
            </a:extLst>
          </p:cNvPr>
          <p:cNvGrpSpPr/>
          <p:nvPr/>
        </p:nvGrpSpPr>
        <p:grpSpPr>
          <a:xfrm>
            <a:off x="6926409" y="405962"/>
            <a:ext cx="5123449" cy="2707524"/>
            <a:chOff x="6926409" y="405962"/>
            <a:chExt cx="5123449" cy="2707524"/>
          </a:xfrm>
        </p:grpSpPr>
        <p:pic>
          <p:nvPicPr>
            <p:cNvPr id="14" name="Picture 13">
              <a:extLst>
                <a:ext uri="{FF2B5EF4-FFF2-40B4-BE49-F238E27FC236}">
                  <a16:creationId xmlns:a16="http://schemas.microsoft.com/office/drawing/2014/main" id="{892CC875-DDF6-498B-A20A-456F83ECC47A}"/>
                </a:ext>
              </a:extLst>
            </p:cNvPr>
            <p:cNvPicPr>
              <a:picLocks noChangeAspect="1"/>
            </p:cNvPicPr>
            <p:nvPr/>
          </p:nvPicPr>
          <p:blipFill>
            <a:blip r:embed="rId4"/>
            <a:stretch>
              <a:fillRect/>
            </a:stretch>
          </p:blipFill>
          <p:spPr>
            <a:xfrm>
              <a:off x="7239000" y="430924"/>
              <a:ext cx="4810858" cy="2464676"/>
            </a:xfrm>
            <a:prstGeom prst="rect">
              <a:avLst/>
            </a:prstGeom>
          </p:spPr>
        </p:pic>
        <p:sp>
          <p:nvSpPr>
            <p:cNvPr id="16" name="TextBox 15">
              <a:extLst>
                <a:ext uri="{FF2B5EF4-FFF2-40B4-BE49-F238E27FC236}">
                  <a16:creationId xmlns:a16="http://schemas.microsoft.com/office/drawing/2014/main" id="{B87B98E1-DF2A-4DDA-98FF-6BEDDD1622C9}"/>
                </a:ext>
              </a:extLst>
            </p:cNvPr>
            <p:cNvSpPr txBox="1"/>
            <p:nvPr/>
          </p:nvSpPr>
          <p:spPr>
            <a:xfrm rot="16200000">
              <a:off x="5822998" y="1509373"/>
              <a:ext cx="2514600" cy="307777"/>
            </a:xfrm>
            <a:prstGeom prst="rect">
              <a:avLst/>
            </a:prstGeom>
            <a:noFill/>
          </p:spPr>
          <p:txBody>
            <a:bodyPr wrap="square" rtlCol="0">
              <a:spAutoFit/>
            </a:bodyPr>
            <a:lstStyle/>
            <a:p>
              <a:pPr algn="ctr"/>
              <a:r>
                <a:rPr lang="en-US" sz="1400"/>
                <a:t>Wall Adjacent Temperature, K</a:t>
              </a:r>
            </a:p>
          </p:txBody>
        </p:sp>
        <p:sp>
          <p:nvSpPr>
            <p:cNvPr id="18" name="TextBox 17">
              <a:extLst>
                <a:ext uri="{FF2B5EF4-FFF2-40B4-BE49-F238E27FC236}">
                  <a16:creationId xmlns:a16="http://schemas.microsoft.com/office/drawing/2014/main" id="{8ED05B68-0E8B-4B17-9815-0B056AE864BF}"/>
                </a:ext>
              </a:extLst>
            </p:cNvPr>
            <p:cNvSpPr txBox="1"/>
            <p:nvPr/>
          </p:nvSpPr>
          <p:spPr>
            <a:xfrm>
              <a:off x="8249826" y="2805709"/>
              <a:ext cx="2787602" cy="307777"/>
            </a:xfrm>
            <a:prstGeom prst="rect">
              <a:avLst/>
            </a:prstGeom>
            <a:noFill/>
          </p:spPr>
          <p:txBody>
            <a:bodyPr wrap="square" rtlCol="0">
              <a:spAutoFit/>
            </a:bodyPr>
            <a:lstStyle/>
            <a:p>
              <a:pPr algn="ctr"/>
              <a:r>
                <a:rPr lang="en-US" sz="1400"/>
                <a:t>Radial Distance along the plate, m</a:t>
              </a:r>
            </a:p>
          </p:txBody>
        </p:sp>
        <p:sp>
          <p:nvSpPr>
            <p:cNvPr id="19" name="Oval 18">
              <a:extLst>
                <a:ext uri="{FF2B5EF4-FFF2-40B4-BE49-F238E27FC236}">
                  <a16:creationId xmlns:a16="http://schemas.microsoft.com/office/drawing/2014/main" id="{976016C2-70FC-4DE2-A8B7-D8048E96ECC0}"/>
                </a:ext>
              </a:extLst>
            </p:cNvPr>
            <p:cNvSpPr/>
            <p:nvPr/>
          </p:nvSpPr>
          <p:spPr>
            <a:xfrm>
              <a:off x="10238145" y="1081332"/>
              <a:ext cx="64008" cy="64008"/>
            </a:xfrm>
            <a:prstGeom prst="ellipse">
              <a:avLst/>
            </a:prstGeom>
            <a:solidFill>
              <a:srgbClr val="FF17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C3882BE8-E121-43E0-ABED-7404B518AD8F}"/>
                </a:ext>
              </a:extLst>
            </p:cNvPr>
            <p:cNvSpPr/>
            <p:nvPr/>
          </p:nvSpPr>
          <p:spPr>
            <a:xfrm>
              <a:off x="10234696" y="1275366"/>
              <a:ext cx="64008" cy="64008"/>
            </a:xfrm>
            <a:prstGeom prst="ellips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7A7C05DF-4197-4F81-AC75-C1EFADF435C6}"/>
                </a:ext>
              </a:extLst>
            </p:cNvPr>
            <p:cNvSpPr txBox="1"/>
            <p:nvPr/>
          </p:nvSpPr>
          <p:spPr>
            <a:xfrm>
              <a:off x="10323264" y="955107"/>
              <a:ext cx="1563936" cy="276999"/>
            </a:xfrm>
            <a:prstGeom prst="rect">
              <a:avLst/>
            </a:prstGeom>
            <a:noFill/>
          </p:spPr>
          <p:txBody>
            <a:bodyPr wrap="square" rtlCol="0">
              <a:spAutoFit/>
            </a:bodyPr>
            <a:lstStyle/>
            <a:p>
              <a:pPr algn="ctr"/>
              <a:r>
                <a:rPr lang="en-US" sz="1200"/>
                <a:t>wall-impinge-fluid-out</a:t>
              </a:r>
            </a:p>
          </p:txBody>
        </p:sp>
        <p:sp>
          <p:nvSpPr>
            <p:cNvPr id="25" name="TextBox 24">
              <a:extLst>
                <a:ext uri="{FF2B5EF4-FFF2-40B4-BE49-F238E27FC236}">
                  <a16:creationId xmlns:a16="http://schemas.microsoft.com/office/drawing/2014/main" id="{4FCF7C26-3F65-4424-8D05-76E4D6A05BC3}"/>
                </a:ext>
              </a:extLst>
            </p:cNvPr>
            <p:cNvSpPr txBox="1"/>
            <p:nvPr/>
          </p:nvSpPr>
          <p:spPr>
            <a:xfrm>
              <a:off x="10323264" y="1126423"/>
              <a:ext cx="1563935" cy="276999"/>
            </a:xfrm>
            <a:prstGeom prst="rect">
              <a:avLst/>
            </a:prstGeom>
            <a:noFill/>
          </p:spPr>
          <p:txBody>
            <a:bodyPr wrap="square" rtlCol="0">
              <a:spAutoFit/>
            </a:bodyPr>
            <a:lstStyle/>
            <a:p>
              <a:pPr algn="ctr"/>
              <a:r>
                <a:rPr lang="en-US" sz="1200"/>
                <a:t>wall-impinge-fluid-jet</a:t>
              </a:r>
            </a:p>
          </p:txBody>
        </p:sp>
      </p:grpSp>
      <p:cxnSp>
        <p:nvCxnSpPr>
          <p:cNvPr id="30" name="Straight Arrow Connector 29">
            <a:extLst>
              <a:ext uri="{FF2B5EF4-FFF2-40B4-BE49-F238E27FC236}">
                <a16:creationId xmlns:a16="http://schemas.microsoft.com/office/drawing/2014/main" id="{630A5E0B-819C-4C37-A129-13055AF77626}"/>
              </a:ext>
            </a:extLst>
          </p:cNvPr>
          <p:cNvCxnSpPr/>
          <p:nvPr/>
        </p:nvCxnSpPr>
        <p:spPr>
          <a:xfrm>
            <a:off x="10865334" y="3733455"/>
            <a:ext cx="0" cy="457200"/>
          </a:xfrm>
          <a:prstGeom prst="straightConnector1">
            <a:avLst/>
          </a:prstGeom>
          <a:ln>
            <a:solidFill>
              <a:srgbClr val="FFFF00"/>
            </a:solidFill>
            <a:tailEnd type="stealth" w="med" len="lg"/>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FE99F9ED-70CA-4802-8050-0F492CE4E6C4}"/>
              </a:ext>
            </a:extLst>
          </p:cNvPr>
          <p:cNvSpPr txBox="1"/>
          <p:nvPr/>
        </p:nvSpPr>
        <p:spPr>
          <a:xfrm>
            <a:off x="10865334" y="3750327"/>
            <a:ext cx="838193" cy="307777"/>
          </a:xfrm>
          <a:prstGeom prst="rect">
            <a:avLst/>
          </a:prstGeom>
          <a:noFill/>
        </p:spPr>
        <p:txBody>
          <a:bodyPr wrap="square" rtlCol="0">
            <a:spAutoFit/>
          </a:bodyPr>
          <a:lstStyle/>
          <a:p>
            <a:r>
              <a:rPr lang="en-US" sz="1400">
                <a:solidFill>
                  <a:srgbClr val="FFFF00"/>
                </a:solidFill>
              </a:rPr>
              <a:t>Air Flow</a:t>
            </a:r>
          </a:p>
        </p:txBody>
      </p:sp>
      <p:sp>
        <p:nvSpPr>
          <p:cNvPr id="33" name="Rectangle 32">
            <a:extLst>
              <a:ext uri="{FF2B5EF4-FFF2-40B4-BE49-F238E27FC236}">
                <a16:creationId xmlns:a16="http://schemas.microsoft.com/office/drawing/2014/main" id="{DA8D0430-4143-46F2-8E7D-1AAFB7155560}"/>
              </a:ext>
            </a:extLst>
          </p:cNvPr>
          <p:cNvSpPr/>
          <p:nvPr/>
        </p:nvSpPr>
        <p:spPr>
          <a:xfrm>
            <a:off x="8460925" y="5616726"/>
            <a:ext cx="551204" cy="55615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Connector 33">
            <a:extLst>
              <a:ext uri="{FF2B5EF4-FFF2-40B4-BE49-F238E27FC236}">
                <a16:creationId xmlns:a16="http://schemas.microsoft.com/office/drawing/2014/main" id="{C3DE2659-95B6-41E1-B4EC-EA64B5E0C54F}"/>
              </a:ext>
            </a:extLst>
          </p:cNvPr>
          <p:cNvCxnSpPr>
            <a:cxnSpLocks/>
          </p:cNvCxnSpPr>
          <p:nvPr/>
        </p:nvCxnSpPr>
        <p:spPr>
          <a:xfrm flipV="1">
            <a:off x="9012129" y="5534751"/>
            <a:ext cx="3163439" cy="62122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9036C63-337D-436F-89D3-5A6553044118}"/>
              </a:ext>
            </a:extLst>
          </p:cNvPr>
          <p:cNvCxnSpPr>
            <a:cxnSpLocks/>
          </p:cNvCxnSpPr>
          <p:nvPr/>
        </p:nvCxnSpPr>
        <p:spPr>
          <a:xfrm flipV="1">
            <a:off x="9012129" y="3341851"/>
            <a:ext cx="390664" cy="226673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43" name="Picture 42">
            <a:extLst>
              <a:ext uri="{FF2B5EF4-FFF2-40B4-BE49-F238E27FC236}">
                <a16:creationId xmlns:a16="http://schemas.microsoft.com/office/drawing/2014/main" id="{DC503E6C-D832-441D-A9D1-01869958574F}"/>
              </a:ext>
            </a:extLst>
          </p:cNvPr>
          <p:cNvPicPr>
            <a:picLocks noChangeAspect="1"/>
          </p:cNvPicPr>
          <p:nvPr/>
        </p:nvPicPr>
        <p:blipFill>
          <a:blip r:embed="rId5"/>
          <a:stretch>
            <a:fillRect/>
          </a:stretch>
        </p:blipFill>
        <p:spPr>
          <a:xfrm>
            <a:off x="6699102" y="3588051"/>
            <a:ext cx="598564" cy="2098500"/>
          </a:xfrm>
          <a:prstGeom prst="rect">
            <a:avLst/>
          </a:prstGeom>
        </p:spPr>
      </p:pic>
      <p:sp>
        <p:nvSpPr>
          <p:cNvPr id="45" name="TextBox 44">
            <a:extLst>
              <a:ext uri="{FF2B5EF4-FFF2-40B4-BE49-F238E27FC236}">
                <a16:creationId xmlns:a16="http://schemas.microsoft.com/office/drawing/2014/main" id="{0733CF62-A1C6-4A4B-933F-F5F8DA3A3048}"/>
              </a:ext>
            </a:extLst>
          </p:cNvPr>
          <p:cNvSpPr txBox="1"/>
          <p:nvPr/>
        </p:nvSpPr>
        <p:spPr>
          <a:xfrm>
            <a:off x="6426189" y="3231005"/>
            <a:ext cx="1888963" cy="307777"/>
          </a:xfrm>
          <a:prstGeom prst="rect">
            <a:avLst/>
          </a:prstGeom>
          <a:noFill/>
        </p:spPr>
        <p:txBody>
          <a:bodyPr wrap="square" rtlCol="0">
            <a:spAutoFit/>
          </a:bodyPr>
          <a:lstStyle/>
          <a:p>
            <a:pPr algn="ctr"/>
            <a:r>
              <a:rPr lang="en-US" sz="1400">
                <a:solidFill>
                  <a:schemeClr val="accent4"/>
                </a:solidFill>
              </a:rPr>
              <a:t>Temperature Contour</a:t>
            </a:r>
          </a:p>
        </p:txBody>
      </p:sp>
    </p:spTree>
    <p:extLst>
      <p:ext uri="{BB962C8B-B14F-4D97-AF65-F5344CB8AC3E}">
        <p14:creationId xmlns:p14="http://schemas.microsoft.com/office/powerpoint/2010/main" val="7996474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B5A9D1-6864-4194-92AD-83104E04FFC8}"/>
              </a:ext>
            </a:extLst>
          </p:cNvPr>
          <p:cNvSpPr>
            <a:spLocks noGrp="1"/>
          </p:cNvSpPr>
          <p:nvPr>
            <p:ph type="sldNum" sz="quarter" idx="11"/>
          </p:nvPr>
        </p:nvSpPr>
        <p:spPr/>
        <p:txBody>
          <a:bodyPr/>
          <a:lstStyle/>
          <a:p>
            <a:fld id="{F0D23093-2AB0-F74C-B865-1A12A15B650E}" type="slidenum">
              <a:rPr lang="en-US" smtClean="0"/>
              <a:pPr/>
              <a:t>5</a:t>
            </a:fld>
            <a:endParaRPr lang="en-US"/>
          </a:p>
        </p:txBody>
      </p:sp>
      <p:sp>
        <p:nvSpPr>
          <p:cNvPr id="3" name="Title 2">
            <a:extLst>
              <a:ext uri="{FF2B5EF4-FFF2-40B4-BE49-F238E27FC236}">
                <a16:creationId xmlns:a16="http://schemas.microsoft.com/office/drawing/2014/main" id="{E0B5AFC7-D612-48BE-A924-52A8015FD1BC}"/>
              </a:ext>
            </a:extLst>
          </p:cNvPr>
          <p:cNvSpPr>
            <a:spLocks noGrp="1"/>
          </p:cNvSpPr>
          <p:nvPr>
            <p:ph type="title"/>
          </p:nvPr>
        </p:nvSpPr>
        <p:spPr/>
        <p:txBody>
          <a:bodyPr/>
          <a:lstStyle/>
          <a:p>
            <a:r>
              <a:rPr lang="en-US"/>
              <a:t>Average Surface Nusselt Number</a:t>
            </a:r>
          </a:p>
        </p:txBody>
      </p:sp>
      <p:sp>
        <p:nvSpPr>
          <p:cNvPr id="4" name="Text Placeholder 3">
            <a:extLst>
              <a:ext uri="{FF2B5EF4-FFF2-40B4-BE49-F238E27FC236}">
                <a16:creationId xmlns:a16="http://schemas.microsoft.com/office/drawing/2014/main" id="{456517F2-AB79-45B7-B7AD-6297286421C0}"/>
              </a:ext>
            </a:extLst>
          </p:cNvPr>
          <p:cNvSpPr>
            <a:spLocks noGrp="1"/>
          </p:cNvSpPr>
          <p:nvPr>
            <p:ph type="body" sz="quarter" idx="13"/>
          </p:nvPr>
        </p:nvSpPr>
        <p:spPr>
          <a:xfrm>
            <a:off x="609599" y="762000"/>
            <a:ext cx="7372463" cy="639772"/>
          </a:xfrm>
        </p:spPr>
        <p:txBody>
          <a:bodyPr>
            <a:normAutofit/>
          </a:bodyPr>
          <a:lstStyle/>
          <a:p>
            <a:r>
              <a:rPr lang="en-US" sz="1600" dirty="0"/>
              <a:t>The average Nusselt Number for a single round jet is estimated using the following correlation.</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99EEBA98-DA3B-406E-BA39-FB0E16B12298}"/>
                  </a:ext>
                </a:extLst>
              </p:cNvPr>
              <p:cNvSpPr txBox="1"/>
              <p:nvPr/>
            </p:nvSpPr>
            <p:spPr>
              <a:xfrm>
                <a:off x="2378111" y="1295400"/>
                <a:ext cx="3544495" cy="488082"/>
              </a:xfrm>
              <a:prstGeom prst="rect">
                <a:avLst/>
              </a:prstGeom>
              <a:solidFill>
                <a:schemeClr val="accent2"/>
              </a:solidFill>
              <a:effectLst>
                <a:outerShdw blurRad="63500" sx="102000" sy="102000" algn="ctr" rotWithShape="0">
                  <a:prstClr val="black">
                    <a:alpha val="40000"/>
                  </a:prstClr>
                </a:outerShdw>
              </a:effectLst>
            </p:spPr>
            <p:txBody>
              <a:bodyPr wrap="none" lIns="0" tIns="0" rIns="0" bIns="0" rtlCol="0">
                <a:spAutoFit/>
              </a:bodyPr>
              <a:lstStyle>
                <a:defPPr>
                  <a:defRPr lang="en-US"/>
                </a:defPPr>
                <a:lvl1pPr>
                  <a:defRPr b="0" i="1">
                    <a:latin typeface="Cambria Math" panose="02040503050406030204" pitchFamily="18" charset="0"/>
                  </a:defRPr>
                </a:lvl1pPr>
              </a:lstStyle>
              <a:p>
                <a:pPr/>
                <a14:m>
                  <m:oMathPara xmlns:m="http://schemas.openxmlformats.org/officeDocument/2006/math">
                    <m:oMathParaPr>
                      <m:jc m:val="centerGroup"/>
                    </m:oMathParaPr>
                    <m:oMath xmlns:m="http://schemas.openxmlformats.org/officeDocument/2006/math">
                      <m:f>
                        <m:fPr>
                          <m:ctrlPr>
                            <a:rPr lang="en-US" sz="1400" b="0" i="1" smtClean="0">
                              <a:latin typeface="Cambria Math" panose="02040503050406030204" pitchFamily="18" charset="0"/>
                            </a:rPr>
                          </m:ctrlPr>
                        </m:fPr>
                        <m:num>
                          <m:acc>
                            <m:accPr>
                              <m:chr m:val="̅"/>
                              <m:ctrlPr>
                                <a:rPr lang="en-US" sz="1400" b="0" i="1" smtClean="0">
                                  <a:latin typeface="Cambria Math" panose="02040503050406030204" pitchFamily="18" charset="0"/>
                                </a:rPr>
                              </m:ctrlPr>
                            </m:accPr>
                            <m:e>
                              <m:r>
                                <a:rPr lang="en-US" sz="1400" b="0" i="1" smtClean="0">
                                  <a:latin typeface="Cambria Math" panose="02040503050406030204" pitchFamily="18" charset="0"/>
                                </a:rPr>
                                <m:t>𝑁𝑢</m:t>
                              </m:r>
                            </m:e>
                          </m:acc>
                        </m:num>
                        <m:den>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𝑃𝑟</m:t>
                              </m:r>
                            </m:e>
                            <m:sup>
                              <m:r>
                                <a:rPr lang="en-US" sz="1400" b="0" i="1" smtClean="0">
                                  <a:latin typeface="Cambria Math" panose="02040503050406030204" pitchFamily="18" charset="0"/>
                                </a:rPr>
                                <m:t>0.42</m:t>
                              </m:r>
                            </m:sup>
                          </m:sSup>
                        </m:den>
                      </m:f>
                      <m:r>
                        <a:rPr lang="en-US" sz="1400">
                          <a:latin typeface="Cambria Math" panose="02040503050406030204" pitchFamily="18" charset="0"/>
                        </a:rPr>
                        <m:t>=</m:t>
                      </m:r>
                      <m:r>
                        <a:rPr lang="en-US" sz="1400" b="0" i="1" smtClean="0">
                          <a:latin typeface="Cambria Math" panose="02040503050406030204" pitchFamily="18" charset="0"/>
                        </a:rPr>
                        <m:t>𝐺</m:t>
                      </m:r>
                      <m:d>
                        <m:dPr>
                          <m:ctrlPr>
                            <a:rPr lang="en-US" sz="1400" b="0" i="1" smtClean="0">
                              <a:latin typeface="Cambria Math" panose="02040503050406030204" pitchFamily="18" charset="0"/>
                            </a:rPr>
                          </m:ctrlPr>
                        </m:dPr>
                        <m:e>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𝐴</m:t>
                              </m:r>
                            </m:e>
                            <m:sub>
                              <m:r>
                                <a:rPr lang="en-US" sz="1400" b="0" i="1" smtClean="0">
                                  <a:latin typeface="Cambria Math" panose="02040503050406030204" pitchFamily="18" charset="0"/>
                                </a:rPr>
                                <m:t>𝑟</m:t>
                              </m:r>
                            </m:sub>
                          </m:sSub>
                          <m:r>
                            <a:rPr lang="en-US" sz="1400" b="0" i="1" smtClean="0">
                              <a:latin typeface="Cambria Math" panose="02040503050406030204" pitchFamily="18" charset="0"/>
                            </a:rPr>
                            <m:t>,</m:t>
                          </m:r>
                          <m:f>
                            <m:fPr>
                              <m:ctrlPr>
                                <a:rPr lang="en-US" sz="1400" b="0" i="1" smtClean="0">
                                  <a:latin typeface="Cambria Math" panose="02040503050406030204" pitchFamily="18" charset="0"/>
                                </a:rPr>
                              </m:ctrlPr>
                            </m:fPr>
                            <m:num>
                              <m:r>
                                <a:rPr lang="en-US" sz="1400" b="0" i="1" smtClean="0">
                                  <a:latin typeface="Cambria Math" panose="02040503050406030204" pitchFamily="18" charset="0"/>
                                </a:rPr>
                                <m:t>𝐻</m:t>
                              </m:r>
                            </m:num>
                            <m:den>
                              <m:r>
                                <a:rPr lang="en-US" sz="1400" b="0" i="1" smtClean="0">
                                  <a:latin typeface="Cambria Math" panose="02040503050406030204" pitchFamily="18" charset="0"/>
                                </a:rPr>
                                <m:t>𝐷</m:t>
                              </m:r>
                            </m:den>
                          </m:f>
                        </m:e>
                      </m:d>
                      <m:d>
                        <m:dPr>
                          <m:begChr m:val="["/>
                          <m:endChr m:val="]"/>
                          <m:ctrlPr>
                            <a:rPr lang="en-US" sz="1400" b="0" i="1" smtClean="0">
                              <a:latin typeface="Cambria Math" panose="02040503050406030204" pitchFamily="18" charset="0"/>
                            </a:rPr>
                          </m:ctrlPr>
                        </m:dPr>
                        <m:e>
                          <m:r>
                            <a:rPr lang="en-US" sz="1400" b="0" i="1" smtClean="0">
                              <a:latin typeface="Cambria Math" panose="02040503050406030204" pitchFamily="18" charset="0"/>
                            </a:rPr>
                            <m:t>2</m:t>
                          </m:r>
                          <m:r>
                            <a:rPr lang="en-US" sz="1400" b="0" i="1" smtClean="0">
                              <a:latin typeface="Cambria Math" panose="02040503050406030204" pitchFamily="18" charset="0"/>
                            </a:rPr>
                            <m:t>𝑅</m:t>
                          </m:r>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𝑒</m:t>
                              </m:r>
                            </m:e>
                            <m:sup>
                              <m:f>
                                <m:fPr>
                                  <m:ctrlPr>
                                    <a:rPr lang="en-US" sz="1400" b="0" i="1" smtClean="0">
                                      <a:latin typeface="Cambria Math" panose="02040503050406030204" pitchFamily="18" charset="0"/>
                                    </a:rPr>
                                  </m:ctrlPr>
                                </m:fPr>
                                <m:num>
                                  <m:r>
                                    <a:rPr lang="en-US" sz="1400" b="0" i="1" smtClean="0">
                                      <a:latin typeface="Cambria Math" panose="02040503050406030204" pitchFamily="18" charset="0"/>
                                    </a:rPr>
                                    <m:t>1</m:t>
                                  </m:r>
                                </m:num>
                                <m:den>
                                  <m:r>
                                    <a:rPr lang="en-US" sz="1400" b="0" i="1" smtClean="0">
                                      <a:latin typeface="Cambria Math" panose="02040503050406030204" pitchFamily="18" charset="0"/>
                                    </a:rPr>
                                    <m:t>2</m:t>
                                  </m:r>
                                </m:den>
                              </m:f>
                            </m:sup>
                          </m:sSup>
                          <m:sSup>
                            <m:sSupPr>
                              <m:ctrlPr>
                                <a:rPr lang="en-US" sz="1400" b="0" i="1" smtClean="0">
                                  <a:latin typeface="Cambria Math" panose="02040503050406030204" pitchFamily="18" charset="0"/>
                                </a:rPr>
                              </m:ctrlPr>
                            </m:sSupPr>
                            <m:e>
                              <m:d>
                                <m:dPr>
                                  <m:ctrlPr>
                                    <a:rPr lang="en-US" sz="1400" b="0" i="1" smtClean="0">
                                      <a:latin typeface="Cambria Math" panose="02040503050406030204" pitchFamily="18" charset="0"/>
                                    </a:rPr>
                                  </m:ctrlPr>
                                </m:dPr>
                                <m:e>
                                  <m:r>
                                    <a:rPr lang="en-US" sz="1400" b="0" i="1" smtClean="0">
                                      <a:latin typeface="Cambria Math" panose="02040503050406030204" pitchFamily="18" charset="0"/>
                                    </a:rPr>
                                    <m:t>1+0.005</m:t>
                                  </m:r>
                                  <m:r>
                                    <a:rPr lang="en-US" sz="1400" b="0" i="1" smtClean="0">
                                      <a:latin typeface="Cambria Math" panose="02040503050406030204" pitchFamily="18" charset="0"/>
                                    </a:rPr>
                                    <m:t>𝑅</m:t>
                                  </m:r>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𝑒</m:t>
                                      </m:r>
                                    </m:e>
                                    <m:sup>
                                      <m:r>
                                        <a:rPr lang="en-US" sz="1400" b="0" i="1" smtClean="0">
                                          <a:latin typeface="Cambria Math" panose="02040503050406030204" pitchFamily="18" charset="0"/>
                                        </a:rPr>
                                        <m:t>0.55</m:t>
                                      </m:r>
                                    </m:sup>
                                  </m:sSup>
                                </m:e>
                              </m:d>
                            </m:e>
                            <m:sup>
                              <m:f>
                                <m:fPr>
                                  <m:ctrlPr>
                                    <a:rPr lang="en-US" sz="1400" b="0" i="1" smtClean="0">
                                      <a:latin typeface="Cambria Math" panose="02040503050406030204" pitchFamily="18" charset="0"/>
                                    </a:rPr>
                                  </m:ctrlPr>
                                </m:fPr>
                                <m:num>
                                  <m:r>
                                    <a:rPr lang="en-US" sz="1400" b="0" i="1" smtClean="0">
                                      <a:latin typeface="Cambria Math" panose="02040503050406030204" pitchFamily="18" charset="0"/>
                                    </a:rPr>
                                    <m:t>1</m:t>
                                  </m:r>
                                </m:num>
                                <m:den>
                                  <m:r>
                                    <a:rPr lang="en-US" sz="1400" b="0" i="1" smtClean="0">
                                      <a:latin typeface="Cambria Math" panose="02040503050406030204" pitchFamily="18" charset="0"/>
                                    </a:rPr>
                                    <m:t>2</m:t>
                                  </m:r>
                                </m:den>
                              </m:f>
                            </m:sup>
                          </m:sSup>
                        </m:e>
                      </m:d>
                    </m:oMath>
                  </m:oMathPara>
                </a14:m>
                <a:endParaRPr lang="en-US" sz="1400" dirty="0"/>
              </a:p>
            </p:txBody>
          </p:sp>
        </mc:Choice>
        <mc:Fallback xmlns="">
          <p:sp>
            <p:nvSpPr>
              <p:cNvPr id="12" name="TextBox 11">
                <a:extLst>
                  <a:ext uri="{FF2B5EF4-FFF2-40B4-BE49-F238E27FC236}">
                    <a16:creationId xmlns:a16="http://schemas.microsoft.com/office/drawing/2014/main" id="{99EEBA98-DA3B-406E-BA39-FB0E16B12298}"/>
                  </a:ext>
                </a:extLst>
              </p:cNvPr>
              <p:cNvSpPr txBox="1">
                <a:spLocks noRot="1" noChangeAspect="1" noMove="1" noResize="1" noEditPoints="1" noAdjustHandles="1" noChangeArrowheads="1" noChangeShapeType="1" noTextEdit="1"/>
              </p:cNvSpPr>
              <p:nvPr/>
            </p:nvSpPr>
            <p:spPr>
              <a:xfrm>
                <a:off x="2378111" y="1295400"/>
                <a:ext cx="3544495" cy="488082"/>
              </a:xfrm>
              <a:prstGeom prst="rect">
                <a:avLst/>
              </a:prstGeom>
              <a:blipFill>
                <a:blip r:embed="rId3"/>
                <a:stretch>
                  <a:fillRect/>
                </a:stretch>
              </a:blipFill>
              <a:effectLst>
                <a:outerShdw blurRad="63500" sx="102000" sy="102000" algn="ctr"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A23C2D6D-9BFE-4A9B-BCAD-CD8AFDCD2275}"/>
                  </a:ext>
                </a:extLst>
              </p:cNvPr>
              <p:cNvSpPr txBox="1"/>
              <p:nvPr/>
            </p:nvSpPr>
            <p:spPr>
              <a:xfrm>
                <a:off x="2378111" y="1905000"/>
                <a:ext cx="1934832" cy="856132"/>
              </a:xfrm>
              <a:prstGeom prst="rect">
                <a:avLst/>
              </a:prstGeom>
              <a:solidFill>
                <a:schemeClr val="accent2"/>
              </a:solidFill>
              <a:effectLst>
                <a:outerShdw blurRad="63500" sx="102000" sy="102000" algn="ctr" rotWithShape="0">
                  <a:prstClr val="black">
                    <a:alpha val="40000"/>
                  </a:prstClr>
                </a:outerShdw>
              </a:effectLst>
            </p:spPr>
            <p:txBody>
              <a:bodyPr wrap="square" lIns="0" tIns="0" rIns="0" bIns="0" rtlCol="0">
                <a:spAutoFit/>
              </a:bodyPr>
              <a:lstStyle>
                <a:defPPr>
                  <a:defRPr lang="en-US"/>
                </a:defPPr>
                <a:lvl1pPr>
                  <a:defRPr b="0" i="1">
                    <a:latin typeface="Cambria Math" panose="02040503050406030204" pitchFamily="18" charset="0"/>
                  </a:defRPr>
                </a:lvl1p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𝐺</m:t>
                      </m:r>
                      <m:r>
                        <a:rPr lang="en-US" sz="1400" b="0" i="1" smtClean="0">
                          <a:latin typeface="Cambria Math" panose="02040503050406030204" pitchFamily="18" charset="0"/>
                        </a:rPr>
                        <m:t>=</m:t>
                      </m:r>
                      <m:f>
                        <m:fPr>
                          <m:ctrlPr>
                            <a:rPr lang="en-US" sz="1400" b="0" i="1" smtClean="0">
                              <a:latin typeface="Cambria Math" panose="02040503050406030204" pitchFamily="18" charset="0"/>
                            </a:rPr>
                          </m:ctrlPr>
                        </m:fPr>
                        <m:num>
                          <m:r>
                            <a:rPr lang="en-US" sz="1400" b="0" i="1" smtClean="0">
                              <a:latin typeface="Cambria Math" panose="02040503050406030204" pitchFamily="18" charset="0"/>
                            </a:rPr>
                            <m:t>2</m:t>
                          </m:r>
                          <m:sSubSup>
                            <m:sSubSupPr>
                              <m:ctrlPr>
                                <a:rPr lang="en-US" sz="1400" b="0" i="1" smtClean="0">
                                  <a:latin typeface="Cambria Math" panose="02040503050406030204" pitchFamily="18" charset="0"/>
                                </a:rPr>
                              </m:ctrlPr>
                            </m:sSubSupPr>
                            <m:e>
                              <m:r>
                                <a:rPr lang="en-US" sz="1400" b="0" i="1" smtClean="0">
                                  <a:latin typeface="Cambria Math" panose="02040503050406030204" pitchFamily="18" charset="0"/>
                                </a:rPr>
                                <m:t>𝐴</m:t>
                              </m:r>
                            </m:e>
                            <m:sub>
                              <m:r>
                                <a:rPr lang="en-US" sz="1400" b="0" i="1" smtClean="0">
                                  <a:latin typeface="Cambria Math" panose="02040503050406030204" pitchFamily="18" charset="0"/>
                                </a:rPr>
                                <m:t>𝑟</m:t>
                              </m:r>
                            </m:sub>
                            <m:sup>
                              <m:f>
                                <m:fPr>
                                  <m:ctrlPr>
                                    <a:rPr lang="en-US" sz="1400" b="0" i="1" smtClean="0">
                                      <a:latin typeface="Cambria Math" panose="02040503050406030204" pitchFamily="18" charset="0"/>
                                    </a:rPr>
                                  </m:ctrlPr>
                                </m:fPr>
                                <m:num>
                                  <m:r>
                                    <a:rPr lang="en-US" sz="1400" b="0" i="1" smtClean="0">
                                      <a:latin typeface="Cambria Math" panose="02040503050406030204" pitchFamily="18" charset="0"/>
                                    </a:rPr>
                                    <m:t>1</m:t>
                                  </m:r>
                                </m:num>
                                <m:den>
                                  <m:r>
                                    <a:rPr lang="en-US" sz="1400" b="0" i="1" smtClean="0">
                                      <a:latin typeface="Cambria Math" panose="02040503050406030204" pitchFamily="18" charset="0"/>
                                    </a:rPr>
                                    <m:t>2</m:t>
                                  </m:r>
                                </m:den>
                              </m:f>
                            </m:sup>
                          </m:sSubSup>
                          <m:d>
                            <m:dPr>
                              <m:ctrlPr>
                                <a:rPr lang="en-US" sz="1400" b="0" i="1" smtClean="0">
                                  <a:latin typeface="Cambria Math" panose="02040503050406030204" pitchFamily="18" charset="0"/>
                                </a:rPr>
                              </m:ctrlPr>
                            </m:dPr>
                            <m:e>
                              <m:r>
                                <a:rPr lang="en-US" sz="1400" b="0" i="1" smtClean="0">
                                  <a:latin typeface="Cambria Math" panose="02040503050406030204" pitchFamily="18" charset="0"/>
                                </a:rPr>
                                <m:t>1−2.2</m:t>
                              </m:r>
                              <m:sSubSup>
                                <m:sSubSupPr>
                                  <m:ctrlPr>
                                    <a:rPr lang="en-US" sz="1400" b="0" i="1" smtClean="0">
                                      <a:latin typeface="Cambria Math" panose="02040503050406030204" pitchFamily="18" charset="0"/>
                                    </a:rPr>
                                  </m:ctrlPr>
                                </m:sSubSupPr>
                                <m:e>
                                  <m:r>
                                    <a:rPr lang="en-US" sz="1400" b="0" i="1" smtClean="0">
                                      <a:latin typeface="Cambria Math" panose="02040503050406030204" pitchFamily="18" charset="0"/>
                                    </a:rPr>
                                    <m:t>𝐴</m:t>
                                  </m:r>
                                </m:e>
                                <m:sub>
                                  <m:r>
                                    <a:rPr lang="en-US" sz="1400" b="0" i="1" smtClean="0">
                                      <a:latin typeface="Cambria Math" panose="02040503050406030204" pitchFamily="18" charset="0"/>
                                    </a:rPr>
                                    <m:t>𝑟</m:t>
                                  </m:r>
                                </m:sub>
                                <m:sup>
                                  <m:f>
                                    <m:fPr>
                                      <m:ctrlPr>
                                        <a:rPr lang="en-US" sz="1400" b="0" i="1" smtClean="0">
                                          <a:latin typeface="Cambria Math" panose="02040503050406030204" pitchFamily="18" charset="0"/>
                                        </a:rPr>
                                      </m:ctrlPr>
                                    </m:fPr>
                                    <m:num>
                                      <m:r>
                                        <a:rPr lang="en-US" sz="1400" b="0" i="1" smtClean="0">
                                          <a:latin typeface="Cambria Math" panose="02040503050406030204" pitchFamily="18" charset="0"/>
                                        </a:rPr>
                                        <m:t>1</m:t>
                                      </m:r>
                                    </m:num>
                                    <m:den>
                                      <m:r>
                                        <a:rPr lang="en-US" sz="1400" b="0" i="1" smtClean="0">
                                          <a:latin typeface="Cambria Math" panose="02040503050406030204" pitchFamily="18" charset="0"/>
                                        </a:rPr>
                                        <m:t>2</m:t>
                                      </m:r>
                                    </m:den>
                                  </m:f>
                                </m:sup>
                              </m:sSubSup>
                            </m:e>
                          </m:d>
                        </m:num>
                        <m:den>
                          <m:r>
                            <a:rPr lang="en-US" sz="1400" b="0" i="1" smtClean="0">
                              <a:latin typeface="Cambria Math" panose="02040503050406030204" pitchFamily="18" charset="0"/>
                            </a:rPr>
                            <m:t>1+0.2</m:t>
                          </m:r>
                          <m:d>
                            <m:dPr>
                              <m:ctrlPr>
                                <a:rPr lang="en-US" sz="1400" b="0" i="1" smtClean="0">
                                  <a:latin typeface="Cambria Math" panose="02040503050406030204" pitchFamily="18" charset="0"/>
                                </a:rPr>
                              </m:ctrlPr>
                            </m:dPr>
                            <m:e>
                              <m:f>
                                <m:fPr>
                                  <m:ctrlPr>
                                    <a:rPr lang="en-US" sz="1400" b="0" i="1" smtClean="0">
                                      <a:latin typeface="Cambria Math" panose="02040503050406030204" pitchFamily="18" charset="0"/>
                                    </a:rPr>
                                  </m:ctrlPr>
                                </m:fPr>
                                <m:num>
                                  <m:r>
                                    <a:rPr lang="en-US" sz="1400" b="0" i="1" smtClean="0">
                                      <a:latin typeface="Cambria Math" panose="02040503050406030204" pitchFamily="18" charset="0"/>
                                    </a:rPr>
                                    <m:t>𝐻</m:t>
                                  </m:r>
                                </m:num>
                                <m:den>
                                  <m:r>
                                    <a:rPr lang="en-US" sz="1400" b="0" i="1" smtClean="0">
                                      <a:latin typeface="Cambria Math" panose="02040503050406030204" pitchFamily="18" charset="0"/>
                                    </a:rPr>
                                    <m:t>𝐷</m:t>
                                  </m:r>
                                </m:den>
                              </m:f>
                              <m:r>
                                <a:rPr lang="en-US" sz="1400" b="0" i="1" smtClean="0">
                                  <a:latin typeface="Cambria Math" panose="02040503050406030204" pitchFamily="18" charset="0"/>
                                </a:rPr>
                                <m:t>−6</m:t>
                              </m:r>
                            </m:e>
                          </m:d>
                          <m:sSubSup>
                            <m:sSubSupPr>
                              <m:ctrlPr>
                                <a:rPr lang="en-US" sz="1400" b="0" i="1" smtClean="0">
                                  <a:latin typeface="Cambria Math" panose="02040503050406030204" pitchFamily="18" charset="0"/>
                                </a:rPr>
                              </m:ctrlPr>
                            </m:sSubSupPr>
                            <m:e>
                              <m:r>
                                <a:rPr lang="en-US" sz="1400" b="0" i="1" smtClean="0">
                                  <a:latin typeface="Cambria Math" panose="02040503050406030204" pitchFamily="18" charset="0"/>
                                </a:rPr>
                                <m:t>𝐴</m:t>
                              </m:r>
                            </m:e>
                            <m:sub>
                              <m:r>
                                <a:rPr lang="en-US" sz="1400" b="0" i="1" smtClean="0">
                                  <a:latin typeface="Cambria Math" panose="02040503050406030204" pitchFamily="18" charset="0"/>
                                </a:rPr>
                                <m:t>𝑟</m:t>
                              </m:r>
                            </m:sub>
                            <m:sup>
                              <m:f>
                                <m:fPr>
                                  <m:ctrlPr>
                                    <a:rPr lang="en-US" sz="1400" b="0" i="1" smtClean="0">
                                      <a:latin typeface="Cambria Math" panose="02040503050406030204" pitchFamily="18" charset="0"/>
                                    </a:rPr>
                                  </m:ctrlPr>
                                </m:fPr>
                                <m:num>
                                  <m:r>
                                    <a:rPr lang="en-US" sz="1400" b="0" i="1" smtClean="0">
                                      <a:latin typeface="Cambria Math" panose="02040503050406030204" pitchFamily="18" charset="0"/>
                                    </a:rPr>
                                    <m:t>1</m:t>
                                  </m:r>
                                </m:num>
                                <m:den>
                                  <m:r>
                                    <a:rPr lang="en-US" sz="1400" b="0" i="1" smtClean="0">
                                      <a:latin typeface="Cambria Math" panose="02040503050406030204" pitchFamily="18" charset="0"/>
                                    </a:rPr>
                                    <m:t>2</m:t>
                                  </m:r>
                                </m:den>
                              </m:f>
                            </m:sup>
                          </m:sSubSup>
                        </m:den>
                      </m:f>
                    </m:oMath>
                  </m:oMathPara>
                </a14:m>
                <a:endParaRPr lang="en-US" sz="1400" dirty="0"/>
              </a:p>
            </p:txBody>
          </p:sp>
        </mc:Choice>
        <mc:Fallback xmlns="">
          <p:sp>
            <p:nvSpPr>
              <p:cNvPr id="14" name="TextBox 13">
                <a:extLst>
                  <a:ext uri="{FF2B5EF4-FFF2-40B4-BE49-F238E27FC236}">
                    <a16:creationId xmlns:a16="http://schemas.microsoft.com/office/drawing/2014/main" id="{A23C2D6D-9BFE-4A9B-BCAD-CD8AFDCD2275}"/>
                  </a:ext>
                </a:extLst>
              </p:cNvPr>
              <p:cNvSpPr txBox="1">
                <a:spLocks noRot="1" noChangeAspect="1" noMove="1" noResize="1" noEditPoints="1" noAdjustHandles="1" noChangeArrowheads="1" noChangeShapeType="1" noTextEdit="1"/>
              </p:cNvSpPr>
              <p:nvPr/>
            </p:nvSpPr>
            <p:spPr>
              <a:xfrm>
                <a:off x="2378111" y="1905000"/>
                <a:ext cx="1934832" cy="856132"/>
              </a:xfrm>
              <a:prstGeom prst="rect">
                <a:avLst/>
              </a:prstGeom>
              <a:blipFill>
                <a:blip r:embed="rId4"/>
                <a:stretch>
                  <a:fillRect/>
                </a:stretch>
              </a:blipFill>
              <a:effectLst>
                <a:outerShdw blurRad="63500" sx="102000" sy="102000" algn="ctr"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986C2209-32E6-45CD-988F-6673FED4B89B}"/>
                  </a:ext>
                </a:extLst>
              </p:cNvPr>
              <p:cNvSpPr txBox="1"/>
              <p:nvPr/>
            </p:nvSpPr>
            <p:spPr>
              <a:xfrm>
                <a:off x="4594774" y="2120155"/>
                <a:ext cx="1272626" cy="430824"/>
              </a:xfrm>
              <a:prstGeom prst="rect">
                <a:avLst/>
              </a:prstGeom>
              <a:solidFill>
                <a:schemeClr val="accent2"/>
              </a:solidFill>
              <a:effectLst>
                <a:outerShdw blurRad="63500" sx="102000" sy="102000" algn="ctr" rotWithShape="0">
                  <a:prstClr val="black">
                    <a:alpha val="40000"/>
                  </a:prstClr>
                </a:outerShdw>
              </a:effectLst>
            </p:spPr>
            <p:txBody>
              <a:bodyPr wrap="square" lIns="0" tIns="0" rIns="0" bIns="0" rtlCol="0">
                <a:spAutoFit/>
              </a:bodyPr>
              <a:lstStyle>
                <a:defPPr>
                  <a:defRPr lang="en-US"/>
                </a:defPPr>
                <a:lvl1pPr>
                  <a:defRPr b="0" i="1">
                    <a:latin typeface="Cambria Math" panose="02040503050406030204" pitchFamily="18" charset="0"/>
                  </a:defRPr>
                </a:lvl1pPr>
              </a:lstStyle>
              <a:p>
                <a:pPr/>
                <a14:m>
                  <m:oMathPara xmlns:m="http://schemas.openxmlformats.org/officeDocument/2006/math">
                    <m:oMathParaPr>
                      <m:jc m:val="centerGroup"/>
                    </m:oMathParaPr>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𝐴</m:t>
                          </m:r>
                        </m:e>
                        <m:sub>
                          <m:r>
                            <a:rPr lang="en-US" sz="1400" b="0" i="1" smtClean="0">
                              <a:latin typeface="Cambria Math" panose="02040503050406030204" pitchFamily="18" charset="0"/>
                            </a:rPr>
                            <m:t>𝑟</m:t>
                          </m:r>
                        </m:sub>
                      </m:sSub>
                      <m:r>
                        <a:rPr lang="en-US" sz="1400" b="0" i="1" smtClean="0">
                          <a:latin typeface="Cambria Math" panose="02040503050406030204" pitchFamily="18" charset="0"/>
                        </a:rPr>
                        <m:t>=</m:t>
                      </m:r>
                      <m:f>
                        <m:fPr>
                          <m:ctrlPr>
                            <a:rPr lang="en-US" sz="1400" b="0" i="1" smtClean="0">
                              <a:latin typeface="Cambria Math" panose="02040503050406030204" pitchFamily="18" charset="0"/>
                            </a:rPr>
                          </m:ctrlPr>
                        </m:fPr>
                        <m:num>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𝐷</m:t>
                              </m:r>
                            </m:e>
                            <m:sup>
                              <m:r>
                                <a:rPr lang="en-US" sz="1400" b="0" i="1" smtClean="0">
                                  <a:latin typeface="Cambria Math" panose="02040503050406030204" pitchFamily="18" charset="0"/>
                                </a:rPr>
                                <m:t>2</m:t>
                              </m:r>
                            </m:sup>
                          </m:sSup>
                        </m:num>
                        <m:den>
                          <m:r>
                            <a:rPr lang="en-US" sz="1400" b="0" i="1" smtClean="0">
                              <a:latin typeface="Cambria Math" panose="02040503050406030204" pitchFamily="18" charset="0"/>
                            </a:rPr>
                            <m:t>4</m:t>
                          </m:r>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𝑟</m:t>
                              </m:r>
                            </m:e>
                            <m:sup>
                              <m:r>
                                <a:rPr lang="en-US" sz="1400" b="0" i="1" smtClean="0">
                                  <a:latin typeface="Cambria Math" panose="02040503050406030204" pitchFamily="18" charset="0"/>
                                </a:rPr>
                                <m:t>2</m:t>
                              </m:r>
                            </m:sup>
                          </m:sSup>
                        </m:den>
                      </m:f>
                    </m:oMath>
                  </m:oMathPara>
                </a14:m>
                <a:endParaRPr lang="en-US" sz="1400" dirty="0"/>
              </a:p>
            </p:txBody>
          </p:sp>
        </mc:Choice>
        <mc:Fallback xmlns="">
          <p:sp>
            <p:nvSpPr>
              <p:cNvPr id="16" name="TextBox 15">
                <a:extLst>
                  <a:ext uri="{FF2B5EF4-FFF2-40B4-BE49-F238E27FC236}">
                    <a16:creationId xmlns:a16="http://schemas.microsoft.com/office/drawing/2014/main" id="{986C2209-32E6-45CD-988F-6673FED4B89B}"/>
                  </a:ext>
                </a:extLst>
              </p:cNvPr>
              <p:cNvSpPr txBox="1">
                <a:spLocks noRot="1" noChangeAspect="1" noMove="1" noResize="1" noEditPoints="1" noAdjustHandles="1" noChangeArrowheads="1" noChangeShapeType="1" noTextEdit="1"/>
              </p:cNvSpPr>
              <p:nvPr/>
            </p:nvSpPr>
            <p:spPr>
              <a:xfrm>
                <a:off x="4594774" y="2120155"/>
                <a:ext cx="1272626" cy="430824"/>
              </a:xfrm>
              <a:prstGeom prst="rect">
                <a:avLst/>
              </a:prstGeom>
              <a:blipFill>
                <a:blip r:embed="rId5"/>
                <a:stretch>
                  <a:fillRect/>
                </a:stretch>
              </a:blipFill>
              <a:effectLst>
                <a:outerShdw blurRad="63500" sx="102000" sy="102000" algn="ctr" rotWithShape="0">
                  <a:prstClr val="black">
                    <a:alpha val="40000"/>
                  </a:prstClr>
                </a:outerShdw>
              </a:effectLst>
            </p:spPr>
            <p:txBody>
              <a:bodyPr/>
              <a:lstStyle/>
              <a:p>
                <a:r>
                  <a:rPr lang="en-US">
                    <a:noFill/>
                  </a:rPr>
                  <a:t> </a:t>
                </a:r>
              </a:p>
            </p:txBody>
          </p:sp>
        </mc:Fallback>
      </mc:AlternateContent>
      <p:grpSp>
        <p:nvGrpSpPr>
          <p:cNvPr id="47" name="Group 46">
            <a:extLst>
              <a:ext uri="{FF2B5EF4-FFF2-40B4-BE49-F238E27FC236}">
                <a16:creationId xmlns:a16="http://schemas.microsoft.com/office/drawing/2014/main" id="{DFC18791-1525-4587-8D32-2F0754E3196C}"/>
              </a:ext>
            </a:extLst>
          </p:cNvPr>
          <p:cNvGrpSpPr/>
          <p:nvPr/>
        </p:nvGrpSpPr>
        <p:grpSpPr>
          <a:xfrm>
            <a:off x="7682858" y="533400"/>
            <a:ext cx="4128894" cy="2673004"/>
            <a:chOff x="7224906" y="222596"/>
            <a:chExt cx="4128894" cy="2673004"/>
          </a:xfrm>
        </p:grpSpPr>
        <p:pic>
          <p:nvPicPr>
            <p:cNvPr id="18" name="Picture 17">
              <a:extLst>
                <a:ext uri="{FF2B5EF4-FFF2-40B4-BE49-F238E27FC236}">
                  <a16:creationId xmlns:a16="http://schemas.microsoft.com/office/drawing/2014/main" id="{1C6854BD-18A5-42F3-A554-A353FBFDA455}"/>
                </a:ext>
              </a:extLst>
            </p:cNvPr>
            <p:cNvPicPr>
              <a:picLocks noChangeAspect="1"/>
            </p:cNvPicPr>
            <p:nvPr/>
          </p:nvPicPr>
          <p:blipFill>
            <a:blip r:embed="rId6"/>
            <a:stretch>
              <a:fillRect/>
            </a:stretch>
          </p:blipFill>
          <p:spPr>
            <a:xfrm>
              <a:off x="7224906" y="222596"/>
              <a:ext cx="3836548" cy="2673004"/>
            </a:xfrm>
            <a:prstGeom prst="rect">
              <a:avLst/>
            </a:prstGeom>
          </p:spPr>
        </p:pic>
        <p:cxnSp>
          <p:nvCxnSpPr>
            <p:cNvPr id="21" name="Straight Arrow Connector 20">
              <a:extLst>
                <a:ext uri="{FF2B5EF4-FFF2-40B4-BE49-F238E27FC236}">
                  <a16:creationId xmlns:a16="http://schemas.microsoft.com/office/drawing/2014/main" id="{2530740C-1429-4D4F-A5EC-4E699F0FF356}"/>
                </a:ext>
              </a:extLst>
            </p:cNvPr>
            <p:cNvCxnSpPr>
              <a:cxnSpLocks/>
            </p:cNvCxnSpPr>
            <p:nvPr/>
          </p:nvCxnSpPr>
          <p:spPr>
            <a:xfrm>
              <a:off x="11201400" y="850392"/>
              <a:ext cx="0" cy="1740408"/>
            </a:xfrm>
            <a:prstGeom prst="straightConnector1">
              <a:avLst/>
            </a:prstGeom>
            <a:ln w="9525">
              <a:solidFill>
                <a:schemeClr val="accent4"/>
              </a:solidFill>
              <a:headEnd type="stealth" w="med" len="lg"/>
              <a:tailEnd type="stealth" w="med" len="lg"/>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079ECEB-8C37-4512-850B-6585E9250407}"/>
                </a:ext>
              </a:extLst>
            </p:cNvPr>
            <p:cNvCxnSpPr>
              <a:cxnSpLocks/>
            </p:cNvCxnSpPr>
            <p:nvPr/>
          </p:nvCxnSpPr>
          <p:spPr>
            <a:xfrm>
              <a:off x="9906000" y="850392"/>
              <a:ext cx="1359146" cy="0"/>
            </a:xfrm>
            <a:prstGeom prst="line">
              <a:avLst/>
            </a:prstGeom>
            <a:ln w="952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DC623EF-26FB-443E-8AED-0FA87BA3A67F}"/>
                </a:ext>
              </a:extLst>
            </p:cNvPr>
            <p:cNvCxnSpPr>
              <a:cxnSpLocks/>
            </p:cNvCxnSpPr>
            <p:nvPr/>
          </p:nvCxnSpPr>
          <p:spPr>
            <a:xfrm>
              <a:off x="11061454" y="2602992"/>
              <a:ext cx="292346" cy="0"/>
            </a:xfrm>
            <a:prstGeom prst="line">
              <a:avLst/>
            </a:prstGeom>
            <a:ln w="9525">
              <a:solidFill>
                <a:schemeClr val="accent4"/>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B56F748E-DB79-45F5-B43A-C58D127108F6}"/>
                </a:ext>
              </a:extLst>
            </p:cNvPr>
            <p:cNvSpPr txBox="1"/>
            <p:nvPr/>
          </p:nvSpPr>
          <p:spPr>
            <a:xfrm rot="16200000">
              <a:off x="10949697" y="1551318"/>
              <a:ext cx="292345" cy="338554"/>
            </a:xfrm>
            <a:prstGeom prst="rect">
              <a:avLst/>
            </a:prstGeom>
            <a:noFill/>
          </p:spPr>
          <p:txBody>
            <a:bodyPr wrap="square" rtlCol="0">
              <a:spAutoFit/>
            </a:bodyPr>
            <a:lstStyle/>
            <a:p>
              <a:r>
                <a:rPr lang="en-US" sz="1600" b="1" dirty="0">
                  <a:solidFill>
                    <a:schemeClr val="accent4"/>
                  </a:solidFill>
                </a:rPr>
                <a:t>H</a:t>
              </a:r>
            </a:p>
          </p:txBody>
        </p:sp>
        <p:cxnSp>
          <p:nvCxnSpPr>
            <p:cNvPr id="31" name="Straight Arrow Connector 30">
              <a:extLst>
                <a:ext uri="{FF2B5EF4-FFF2-40B4-BE49-F238E27FC236}">
                  <a16:creationId xmlns:a16="http://schemas.microsoft.com/office/drawing/2014/main" id="{8A82571B-E839-4815-B9EC-CB7FBB758BCB}"/>
                </a:ext>
              </a:extLst>
            </p:cNvPr>
            <p:cNvCxnSpPr>
              <a:cxnSpLocks/>
            </p:cNvCxnSpPr>
            <p:nvPr/>
          </p:nvCxnSpPr>
          <p:spPr>
            <a:xfrm>
              <a:off x="9143180" y="571499"/>
              <a:ext cx="305620" cy="0"/>
            </a:xfrm>
            <a:prstGeom prst="straightConnector1">
              <a:avLst/>
            </a:prstGeom>
            <a:ln w="9525">
              <a:solidFill>
                <a:schemeClr val="accent4"/>
              </a:solidFill>
              <a:headEnd type="stealth" w="med" len="lg"/>
              <a:tailEnd type="stealth" w="med" len="lg"/>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7D4E3FB1-C0FF-4AD4-A900-32936A8051A8}"/>
                </a:ext>
              </a:extLst>
            </p:cNvPr>
            <p:cNvCxnSpPr>
              <a:cxnSpLocks/>
            </p:cNvCxnSpPr>
            <p:nvPr/>
          </p:nvCxnSpPr>
          <p:spPr>
            <a:xfrm flipV="1">
              <a:off x="9139972" y="505463"/>
              <a:ext cx="0" cy="463165"/>
            </a:xfrm>
            <a:prstGeom prst="line">
              <a:avLst/>
            </a:prstGeom>
            <a:ln w="952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0F9EF96A-0048-4BDA-B952-615297D9B4CE}"/>
                </a:ext>
              </a:extLst>
            </p:cNvPr>
            <p:cNvCxnSpPr>
              <a:cxnSpLocks/>
            </p:cNvCxnSpPr>
            <p:nvPr/>
          </p:nvCxnSpPr>
          <p:spPr>
            <a:xfrm flipV="1">
              <a:off x="9445592" y="505463"/>
              <a:ext cx="0" cy="463165"/>
            </a:xfrm>
            <a:prstGeom prst="line">
              <a:avLst/>
            </a:prstGeom>
            <a:ln w="9525">
              <a:solidFill>
                <a:schemeClr val="accent4"/>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0B003EBC-9991-470F-A48A-1296ABB4C0F5}"/>
                </a:ext>
              </a:extLst>
            </p:cNvPr>
            <p:cNvSpPr txBox="1"/>
            <p:nvPr/>
          </p:nvSpPr>
          <p:spPr>
            <a:xfrm>
              <a:off x="9254273" y="248573"/>
              <a:ext cx="292345" cy="338554"/>
            </a:xfrm>
            <a:prstGeom prst="rect">
              <a:avLst/>
            </a:prstGeom>
            <a:noFill/>
          </p:spPr>
          <p:txBody>
            <a:bodyPr wrap="square" rtlCol="0">
              <a:spAutoFit/>
            </a:bodyPr>
            <a:lstStyle/>
            <a:p>
              <a:r>
                <a:rPr lang="en-US" sz="1600" b="1" dirty="0">
                  <a:solidFill>
                    <a:schemeClr val="accent4"/>
                  </a:solidFill>
                </a:rPr>
                <a:t>D</a:t>
              </a:r>
            </a:p>
          </p:txBody>
        </p:sp>
      </p:grpSp>
      <p:sp>
        <p:nvSpPr>
          <p:cNvPr id="39" name="Text Placeholder 3">
            <a:extLst>
              <a:ext uri="{FF2B5EF4-FFF2-40B4-BE49-F238E27FC236}">
                <a16:creationId xmlns:a16="http://schemas.microsoft.com/office/drawing/2014/main" id="{56A6EEA2-850A-451E-92A0-8CD639C864BA}"/>
              </a:ext>
            </a:extLst>
          </p:cNvPr>
          <p:cNvSpPr txBox="1">
            <a:spLocks/>
          </p:cNvSpPr>
          <p:nvPr/>
        </p:nvSpPr>
        <p:spPr>
          <a:xfrm>
            <a:off x="610365" y="2971800"/>
            <a:ext cx="6095235" cy="492508"/>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t>In Ansys Fluent, the Surface Nusselt Number is defined as follows:</a:t>
            </a:r>
          </a:p>
        </p:txBody>
      </p:sp>
      <p:grpSp>
        <p:nvGrpSpPr>
          <p:cNvPr id="50" name="Group 49">
            <a:extLst>
              <a:ext uri="{FF2B5EF4-FFF2-40B4-BE49-F238E27FC236}">
                <a16:creationId xmlns:a16="http://schemas.microsoft.com/office/drawing/2014/main" id="{D10791F8-7ED0-451C-8BEF-7AB743270748}"/>
              </a:ext>
            </a:extLst>
          </p:cNvPr>
          <p:cNvGrpSpPr/>
          <p:nvPr/>
        </p:nvGrpSpPr>
        <p:grpSpPr>
          <a:xfrm>
            <a:off x="1570368" y="3353429"/>
            <a:ext cx="2087990" cy="1220039"/>
            <a:chOff x="1570368" y="3869523"/>
            <a:chExt cx="2087990" cy="1220039"/>
          </a:xfrm>
        </p:grpSpPr>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BD84AA62-59B7-425F-8217-F731FC66CE0C}"/>
                    </a:ext>
                  </a:extLst>
                </p:cNvPr>
                <p:cNvSpPr txBox="1"/>
                <p:nvPr/>
              </p:nvSpPr>
              <p:spPr>
                <a:xfrm>
                  <a:off x="1570368" y="3869523"/>
                  <a:ext cx="1615527" cy="415114"/>
                </a:xfrm>
                <a:prstGeom prst="rect">
                  <a:avLst/>
                </a:prstGeom>
                <a:solidFill>
                  <a:schemeClr val="accent2"/>
                </a:solidFill>
                <a:effectLst>
                  <a:outerShdw blurRad="63500" sx="102000" sy="102000" algn="ctr" rotWithShape="0">
                    <a:prstClr val="black">
                      <a:alpha val="40000"/>
                    </a:prstClr>
                  </a:outerShdw>
                </a:effectLst>
              </p:spPr>
              <p:txBody>
                <a:bodyPr wrap="square" lIns="0" tIns="0" rIns="0" bIns="0" rtlCol="0">
                  <a:spAutoFit/>
                </a:bodyPr>
                <a:lstStyle>
                  <a:defPPr>
                    <a:defRPr lang="en-US"/>
                  </a:defPPr>
                  <a:lvl1pPr>
                    <a:defRPr b="0" i="1">
                      <a:latin typeface="Cambria Math" panose="02040503050406030204" pitchFamily="18" charset="0"/>
                    </a:defRPr>
                  </a:lvl1p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𝑁𝑢</m:t>
                        </m:r>
                        <m:r>
                          <a:rPr lang="en-US" sz="1400" b="0" i="1" smtClean="0">
                            <a:latin typeface="Cambria Math" panose="02040503050406030204" pitchFamily="18" charset="0"/>
                          </a:rPr>
                          <m:t>=</m:t>
                        </m:r>
                        <m:f>
                          <m:fPr>
                            <m:ctrlPr>
                              <a:rPr lang="en-US" sz="1400" b="0" i="1" smtClean="0">
                                <a:latin typeface="Cambria Math" panose="02040503050406030204" pitchFamily="18" charset="0"/>
                              </a:rPr>
                            </m:ctrlPr>
                          </m:fPr>
                          <m:num>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h</m:t>
                                </m:r>
                              </m:e>
                              <m:sub>
                                <m:r>
                                  <a:rPr lang="en-US" sz="1400" b="0" i="1" smtClean="0">
                                    <a:latin typeface="Cambria Math" panose="02040503050406030204" pitchFamily="18" charset="0"/>
                                  </a:rPr>
                                  <m:t>𝑒𝑓𝑓</m:t>
                                </m:r>
                              </m:sub>
                            </m:sSub>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𝐿</m:t>
                                </m:r>
                              </m:e>
                              <m:sub>
                                <m:r>
                                  <a:rPr lang="en-US" sz="1400" b="0" i="1" smtClean="0">
                                    <a:latin typeface="Cambria Math" panose="02040503050406030204" pitchFamily="18" charset="0"/>
                                  </a:rPr>
                                  <m:t>𝑟𝑒𝑓</m:t>
                                </m:r>
                              </m:sub>
                            </m:sSub>
                          </m:num>
                          <m:den>
                            <m:r>
                              <a:rPr lang="en-US" sz="1400" b="0" i="1" smtClean="0">
                                <a:latin typeface="Cambria Math" panose="02040503050406030204" pitchFamily="18" charset="0"/>
                              </a:rPr>
                              <m:t>𝑘</m:t>
                            </m:r>
                          </m:den>
                        </m:f>
                      </m:oMath>
                    </m:oMathPara>
                  </a14:m>
                  <a:endParaRPr lang="en-US" sz="1400"/>
                </a:p>
              </p:txBody>
            </p:sp>
          </mc:Choice>
          <mc:Fallback xmlns="">
            <p:sp>
              <p:nvSpPr>
                <p:cNvPr id="41" name="TextBox 40">
                  <a:extLst>
                    <a:ext uri="{FF2B5EF4-FFF2-40B4-BE49-F238E27FC236}">
                      <a16:creationId xmlns:a16="http://schemas.microsoft.com/office/drawing/2014/main" id="{BD84AA62-59B7-425F-8217-F731FC66CE0C}"/>
                    </a:ext>
                  </a:extLst>
                </p:cNvPr>
                <p:cNvSpPr txBox="1">
                  <a:spLocks noRot="1" noChangeAspect="1" noMove="1" noResize="1" noEditPoints="1" noAdjustHandles="1" noChangeArrowheads="1" noChangeShapeType="1" noTextEdit="1"/>
                </p:cNvSpPr>
                <p:nvPr/>
              </p:nvSpPr>
              <p:spPr>
                <a:xfrm>
                  <a:off x="1570368" y="3869523"/>
                  <a:ext cx="1615527" cy="415114"/>
                </a:xfrm>
                <a:prstGeom prst="rect">
                  <a:avLst/>
                </a:prstGeom>
                <a:blipFill>
                  <a:blip r:embed="rId7"/>
                  <a:stretch>
                    <a:fillRect/>
                  </a:stretch>
                </a:blipFill>
                <a:effectLst>
                  <a:outerShdw blurRad="63500" sx="102000" sy="102000" algn="ctr"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Object 27">
                  <a:extLst>
                    <a:ext uri="{FF2B5EF4-FFF2-40B4-BE49-F238E27FC236}">
                      <a16:creationId xmlns:a16="http://schemas.microsoft.com/office/drawing/2014/main" id="{BF2657D7-BF8E-45C1-8D1F-9735D78B36C3}"/>
                    </a:ext>
                  </a:extLst>
                </p:cNvPr>
                <p:cNvSpPr txBox="1"/>
                <p:nvPr/>
              </p:nvSpPr>
              <p:spPr bwMode="auto">
                <a:xfrm>
                  <a:off x="1570368" y="4386181"/>
                  <a:ext cx="2087990" cy="703381"/>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defPPr>
                    <a:defRPr lang="en-US"/>
                  </a:defPPr>
                  <a:lvl1pPr>
                    <a:defRPr i="1">
                      <a:latin typeface="Cambria Math" panose="02040503050406030204" pitchFamily="18" charset="0"/>
                    </a:defRPr>
                  </a:lvl1pPr>
                </a:lstStyle>
                <a:p>
                  <a:pPr/>
                  <a14:m>
                    <m:oMathPara xmlns:m="http://schemas.openxmlformats.org/officeDocument/2006/math">
                      <m:oMathParaPr>
                        <m:jc m:val="centerGroup"/>
                      </m:oMathParaPr>
                      <m:oMath xmlns:m="http://schemas.openxmlformats.org/officeDocument/2006/math">
                        <m:sSub>
                          <m:sSubPr>
                            <m:ctrlPr>
                              <a:rPr lang="en-US" altLang="en-US" sz="1400" i="1" smtClean="0">
                                <a:latin typeface="Cambria Math" panose="02040503050406030204" pitchFamily="18" charset="0"/>
                              </a:rPr>
                            </m:ctrlPr>
                          </m:sSubPr>
                          <m:e>
                            <m:r>
                              <a:rPr lang="en-US" altLang="en-US" sz="1400" b="0" i="1" smtClean="0">
                                <a:latin typeface="Cambria Math" panose="02040503050406030204" pitchFamily="18" charset="0"/>
                              </a:rPr>
                              <m:t>h</m:t>
                            </m:r>
                          </m:e>
                          <m:sub>
                            <m:r>
                              <a:rPr lang="en-US" altLang="en-US" sz="1400" b="0" i="1" smtClean="0">
                                <a:latin typeface="Cambria Math" panose="02040503050406030204" pitchFamily="18" charset="0"/>
                              </a:rPr>
                              <m:t>𝑒𝑓𝑓</m:t>
                            </m:r>
                          </m:sub>
                        </m:sSub>
                        <m:r>
                          <a:rPr lang="en-US" altLang="en-US" sz="1400">
                            <a:latin typeface="Cambria Math" panose="02040503050406030204" pitchFamily="18" charset="0"/>
                          </a:rPr>
                          <m:t>=</m:t>
                        </m:r>
                        <m:f>
                          <m:fPr>
                            <m:ctrlPr>
                              <a:rPr lang="en-US" altLang="en-US" sz="1400" i="1" smtClean="0">
                                <a:latin typeface="Cambria Math" panose="02040503050406030204" pitchFamily="18" charset="0"/>
                              </a:rPr>
                            </m:ctrlPr>
                          </m:fPr>
                          <m:num>
                            <m:sSup>
                              <m:sSupPr>
                                <m:ctrlPr>
                                  <a:rPr lang="en-US" altLang="en-US" sz="1400" i="1" smtClean="0">
                                    <a:latin typeface="Cambria Math" panose="02040503050406030204" pitchFamily="18" charset="0"/>
                                  </a:rPr>
                                </m:ctrlPr>
                              </m:sSupPr>
                              <m:e>
                                <m:r>
                                  <a:rPr lang="en-US" altLang="en-US" sz="1400" b="0" i="1" smtClean="0">
                                    <a:latin typeface="Cambria Math" panose="02040503050406030204" pitchFamily="18" charset="0"/>
                                  </a:rPr>
                                  <m:t>𝑞</m:t>
                                </m:r>
                              </m:e>
                              <m:sup>
                                <m:r>
                                  <a:rPr lang="en-US" altLang="en-US" sz="1400" b="0" i="1" smtClean="0">
                                    <a:latin typeface="Cambria Math" panose="02040503050406030204" pitchFamily="18" charset="0"/>
                                  </a:rPr>
                                  <m:t>′′</m:t>
                                </m:r>
                              </m:sup>
                            </m:sSup>
                          </m:num>
                          <m:den>
                            <m:d>
                              <m:dPr>
                                <m:ctrlPr>
                                  <a:rPr lang="en-US" altLang="en-US" sz="1400" i="1" smtClean="0">
                                    <a:latin typeface="Cambria Math" panose="02040503050406030204" pitchFamily="18" charset="0"/>
                                  </a:rPr>
                                </m:ctrlPr>
                              </m:dPr>
                              <m:e>
                                <m:sSub>
                                  <m:sSubPr>
                                    <m:ctrlPr>
                                      <a:rPr lang="en-US" altLang="en-US" sz="1400" i="1" smtClean="0">
                                        <a:latin typeface="Cambria Math" panose="02040503050406030204" pitchFamily="18" charset="0"/>
                                      </a:rPr>
                                    </m:ctrlPr>
                                  </m:sSubPr>
                                  <m:e>
                                    <m:r>
                                      <a:rPr lang="en-US" altLang="en-US" sz="1400" b="0" i="1" smtClean="0">
                                        <a:latin typeface="Cambria Math" panose="02040503050406030204" pitchFamily="18" charset="0"/>
                                      </a:rPr>
                                      <m:t>𝑇</m:t>
                                    </m:r>
                                  </m:e>
                                  <m:sub>
                                    <m:r>
                                      <a:rPr lang="en-US" altLang="en-US" sz="1400" b="0" i="1" smtClean="0">
                                        <a:latin typeface="Cambria Math" panose="02040503050406030204" pitchFamily="18" charset="0"/>
                                      </a:rPr>
                                      <m:t>𝑤𝑎𝑙𝑙</m:t>
                                    </m:r>
                                  </m:sub>
                                </m:sSub>
                                <m:r>
                                  <a:rPr lang="en-US" altLang="en-US" sz="1400" b="0" i="1" smtClean="0">
                                    <a:latin typeface="Cambria Math" panose="02040503050406030204" pitchFamily="18" charset="0"/>
                                  </a:rPr>
                                  <m:t>−</m:t>
                                </m:r>
                                <m:sSub>
                                  <m:sSubPr>
                                    <m:ctrlPr>
                                      <a:rPr lang="en-US" altLang="en-US" sz="1400" b="0" i="1" smtClean="0">
                                        <a:latin typeface="Cambria Math" panose="02040503050406030204" pitchFamily="18" charset="0"/>
                                      </a:rPr>
                                    </m:ctrlPr>
                                  </m:sSubPr>
                                  <m:e>
                                    <m:r>
                                      <a:rPr lang="en-US" altLang="en-US" sz="1400" b="0" i="1" smtClean="0">
                                        <a:latin typeface="Cambria Math" panose="02040503050406030204" pitchFamily="18" charset="0"/>
                                      </a:rPr>
                                      <m:t>𝑇</m:t>
                                    </m:r>
                                  </m:e>
                                  <m:sub>
                                    <m:r>
                                      <a:rPr lang="en-US" altLang="en-US" sz="1400" b="0" i="1" smtClean="0">
                                        <a:latin typeface="Cambria Math" panose="02040503050406030204" pitchFamily="18" charset="0"/>
                                      </a:rPr>
                                      <m:t>𝑟𝑒𝑓</m:t>
                                    </m:r>
                                  </m:sub>
                                </m:sSub>
                              </m:e>
                            </m:d>
                          </m:den>
                        </m:f>
                      </m:oMath>
                    </m:oMathPara>
                  </a14:m>
                  <a:endParaRPr lang="en-US" altLang="en-US" sz="1600"/>
                </a:p>
              </p:txBody>
            </p:sp>
          </mc:Choice>
          <mc:Fallback xmlns="">
            <p:sp>
              <p:nvSpPr>
                <p:cNvPr id="43" name="Object 27">
                  <a:extLst>
                    <a:ext uri="{FF2B5EF4-FFF2-40B4-BE49-F238E27FC236}">
                      <a16:creationId xmlns:a16="http://schemas.microsoft.com/office/drawing/2014/main" id="{BF2657D7-BF8E-45C1-8D1F-9735D78B36C3}"/>
                    </a:ext>
                  </a:extLst>
                </p:cNvPr>
                <p:cNvSpPr txBox="1">
                  <a:spLocks noRot="1" noChangeAspect="1" noMove="1" noResize="1" noEditPoints="1" noAdjustHandles="1" noChangeArrowheads="1" noChangeShapeType="1" noTextEdit="1"/>
                </p:cNvSpPr>
                <p:nvPr/>
              </p:nvSpPr>
              <p:spPr bwMode="auto">
                <a:xfrm>
                  <a:off x="1570368" y="4386181"/>
                  <a:ext cx="2087990" cy="703381"/>
                </a:xfrm>
                <a:prstGeom prst="rect">
                  <a:avLst/>
                </a:prstGeom>
                <a:blipFill>
                  <a:blip r:embed="rId8"/>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5" name="Text Placeholder 3">
                <a:extLst>
                  <a:ext uri="{FF2B5EF4-FFF2-40B4-BE49-F238E27FC236}">
                    <a16:creationId xmlns:a16="http://schemas.microsoft.com/office/drawing/2014/main" id="{91940311-3BCE-42C7-93BC-0412EBD5BF34}"/>
                  </a:ext>
                </a:extLst>
              </p:cNvPr>
              <p:cNvSpPr txBox="1">
                <a:spLocks/>
              </p:cNvSpPr>
              <p:nvPr/>
            </p:nvSpPr>
            <p:spPr>
              <a:xfrm>
                <a:off x="610365" y="4835959"/>
                <a:ext cx="6844646" cy="1213236"/>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t>As observed in the plot, the average Nusselt number estimated from the simulation shows good agreement with the correlation at various </a:t>
                </a:r>
                <a14:m>
                  <m:oMath xmlns:m="http://schemas.openxmlformats.org/officeDocument/2006/math">
                    <m:r>
                      <a:rPr lang="en-US" sz="1600" b="0" i="1" smtClean="0">
                        <a:latin typeface="Cambria Math" panose="02040503050406030204" pitchFamily="18" charset="0"/>
                      </a:rPr>
                      <m:t>𝑟</m:t>
                    </m:r>
                    <m:r>
                      <a:rPr lang="en-US" sz="1600" b="0" i="1" smtClean="0">
                        <a:latin typeface="Cambria Math" panose="02040503050406030204" pitchFamily="18" charset="0"/>
                      </a:rPr>
                      <m:t>/</m:t>
                    </m:r>
                    <m:r>
                      <a:rPr lang="en-US" sz="1600" b="0" i="1" smtClean="0">
                        <a:latin typeface="Cambria Math" panose="02040503050406030204" pitchFamily="18" charset="0"/>
                      </a:rPr>
                      <m:t>𝐷</m:t>
                    </m:r>
                  </m:oMath>
                </a14:m>
                <a:r>
                  <a:rPr lang="en-US" sz="1600" dirty="0"/>
                  <a:t> values.</a:t>
                </a:r>
              </a:p>
              <a:p>
                <a:r>
                  <a:rPr lang="en-US" sz="1600" dirty="0"/>
                  <a:t>This decrease in the average Nusselt number is because of increasing mean temperature of the fluid as it flows downstream along the plate.</a:t>
                </a:r>
              </a:p>
            </p:txBody>
          </p:sp>
        </mc:Choice>
        <mc:Fallback xmlns="">
          <p:sp>
            <p:nvSpPr>
              <p:cNvPr id="45" name="Text Placeholder 3">
                <a:extLst>
                  <a:ext uri="{FF2B5EF4-FFF2-40B4-BE49-F238E27FC236}">
                    <a16:creationId xmlns:a16="http://schemas.microsoft.com/office/drawing/2014/main" id="{91940311-3BCE-42C7-93BC-0412EBD5BF34}"/>
                  </a:ext>
                </a:extLst>
              </p:cNvPr>
              <p:cNvSpPr txBox="1">
                <a:spLocks noRot="1" noChangeAspect="1" noMove="1" noResize="1" noEditPoints="1" noAdjustHandles="1" noChangeArrowheads="1" noChangeShapeType="1" noTextEdit="1"/>
              </p:cNvSpPr>
              <p:nvPr/>
            </p:nvSpPr>
            <p:spPr>
              <a:xfrm>
                <a:off x="610365" y="4835959"/>
                <a:ext cx="6844646" cy="1213236"/>
              </a:xfrm>
              <a:prstGeom prst="rect">
                <a:avLst/>
              </a:prstGeom>
              <a:blipFill>
                <a:blip r:embed="rId9"/>
                <a:stretch>
                  <a:fillRect l="-356" t="-35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1860C4DA-EB77-4C3B-9E02-BBCCE01F2B5B}"/>
                  </a:ext>
                </a:extLst>
              </p:cNvPr>
              <p:cNvSpPr txBox="1"/>
              <p:nvPr/>
            </p:nvSpPr>
            <p:spPr>
              <a:xfrm>
                <a:off x="3859561" y="3352800"/>
                <a:ext cx="3465740" cy="1221296"/>
              </a:xfrm>
              <a:prstGeom prst="rect">
                <a:avLst/>
              </a:prstGeom>
              <a:noFill/>
            </p:spPr>
            <p:txBody>
              <a:bodyPr wrap="square">
                <a:spAutoFit/>
              </a:bodyPr>
              <a:lstStyle/>
              <a:p>
                <a:pPr marL="0" indent="0">
                  <a:buNone/>
                </a:pP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𝐿</m:t>
                        </m:r>
                      </m:e>
                      <m:sub>
                        <m:r>
                          <a:rPr lang="en-US" sz="1400" b="0" i="1" smtClean="0">
                            <a:latin typeface="Cambria Math" panose="02040503050406030204" pitchFamily="18" charset="0"/>
                          </a:rPr>
                          <m:t>𝑟𝑒𝑓</m:t>
                        </m:r>
                      </m:sub>
                    </m:sSub>
                  </m:oMath>
                </a14:m>
                <a:r>
                  <a:rPr lang="en-US" sz="1400" b="0" i="1" dirty="0">
                    <a:latin typeface="Cambria Math" panose="02040503050406030204" pitchFamily="18" charset="0"/>
                  </a:rPr>
                  <a:t> </a:t>
                </a:r>
                <a:r>
                  <a:rPr lang="en-US" sz="1400" b="0" dirty="0"/>
                  <a:t>= reference length, m (0.02 m)</a:t>
                </a:r>
              </a:p>
              <a:p>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h</m:t>
                        </m:r>
                      </m:e>
                      <m:sub>
                        <m:r>
                          <a:rPr lang="en-US" sz="1400" b="0" i="1" smtClean="0">
                            <a:latin typeface="Cambria Math" panose="02040503050406030204" pitchFamily="18" charset="0"/>
                          </a:rPr>
                          <m:t>𝑒𝑓𝑓</m:t>
                        </m:r>
                      </m:sub>
                    </m:sSub>
                  </m:oMath>
                </a14:m>
                <a:r>
                  <a:rPr lang="en-US" sz="1400" b="0" i="1" dirty="0">
                    <a:latin typeface="Cambria Math" panose="02040503050406030204" pitchFamily="18" charset="0"/>
                  </a:rPr>
                  <a:t> </a:t>
                </a:r>
                <a:r>
                  <a:rPr lang="en-US" sz="1400" b="0" dirty="0"/>
                  <a:t>= heat transfer coefficient, </a:t>
                </a:r>
                <a14:m>
                  <m:oMath xmlns:m="http://schemas.openxmlformats.org/officeDocument/2006/math">
                    <m:r>
                      <a:rPr lang="en-US" sz="1400" b="0" i="1" smtClean="0">
                        <a:latin typeface="Cambria Math" panose="02040503050406030204" pitchFamily="18" charset="0"/>
                      </a:rPr>
                      <m:t>𝑊</m:t>
                    </m:r>
                    <m:r>
                      <a:rPr lang="en-US" sz="1400" b="0" i="1" smtClean="0">
                        <a:latin typeface="Cambria Math" panose="02040503050406030204" pitchFamily="18" charset="0"/>
                      </a:rPr>
                      <m:t>/(</m:t>
                    </m:r>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𝑚</m:t>
                        </m:r>
                      </m:e>
                      <m:sup>
                        <m:r>
                          <a:rPr lang="en-US" sz="1400" b="0" i="1" smtClean="0">
                            <a:latin typeface="Cambria Math" panose="02040503050406030204" pitchFamily="18" charset="0"/>
                          </a:rPr>
                          <m:t>2</m:t>
                        </m:r>
                      </m:sup>
                    </m:sSup>
                    <m:r>
                      <a:rPr lang="en-US" sz="1400" i="1">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rPr>
                      <m:t>𝐾</m:t>
                    </m:r>
                    <m:r>
                      <a:rPr lang="en-US" sz="1400" b="0" i="1" smtClean="0">
                        <a:latin typeface="Cambria Math" panose="02040503050406030204" pitchFamily="18" charset="0"/>
                      </a:rPr>
                      <m:t>)</m:t>
                    </m:r>
                  </m:oMath>
                </a14:m>
                <a:endParaRPr lang="en-US" sz="1400" b="0" dirty="0"/>
              </a:p>
              <a:p>
                <a:pPr marL="0" indent="0">
                  <a:buNone/>
                </a:pPr>
                <a14:m>
                  <m:oMath xmlns:m="http://schemas.openxmlformats.org/officeDocument/2006/math">
                    <m:r>
                      <a:rPr lang="en-US" sz="1400" b="0" i="1" smtClean="0">
                        <a:latin typeface="Cambria Math" panose="02040503050406030204" pitchFamily="18" charset="0"/>
                      </a:rPr>
                      <m:t>𝑞</m:t>
                    </m:r>
                    <m:r>
                      <a:rPr lang="en-US" sz="1400" b="0" i="1" smtClean="0">
                        <a:latin typeface="Cambria Math" panose="02040503050406030204" pitchFamily="18" charset="0"/>
                      </a:rPr>
                      <m:t>′′</m:t>
                    </m:r>
                  </m:oMath>
                </a14:m>
                <a:r>
                  <a:rPr lang="en-US" sz="1400" dirty="0"/>
                  <a:t> = surface heat flux, </a:t>
                </a:r>
                <a14:m>
                  <m:oMath xmlns:m="http://schemas.openxmlformats.org/officeDocument/2006/math">
                    <m:r>
                      <a:rPr lang="en-US" sz="1400" b="0" i="1" smtClean="0">
                        <a:latin typeface="Cambria Math" panose="02040503050406030204" pitchFamily="18" charset="0"/>
                      </a:rPr>
                      <m:t>𝑊</m:t>
                    </m:r>
                    <m:r>
                      <a:rPr lang="en-US" sz="1400" b="0" i="1" smtClean="0">
                        <a:latin typeface="Cambria Math" panose="02040503050406030204" pitchFamily="18" charset="0"/>
                      </a:rPr>
                      <m:t>/</m:t>
                    </m:r>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𝑚</m:t>
                        </m:r>
                      </m:e>
                      <m:sup>
                        <m:r>
                          <a:rPr lang="en-US" sz="1400" b="0" i="1" smtClean="0">
                            <a:latin typeface="Cambria Math" panose="02040503050406030204" pitchFamily="18" charset="0"/>
                          </a:rPr>
                          <m:t>2</m:t>
                        </m:r>
                      </m:sup>
                    </m:sSup>
                  </m:oMath>
                </a14:m>
                <a:r>
                  <a:rPr lang="en-US" sz="1400" dirty="0"/>
                  <a:t>,</a:t>
                </a:r>
              </a:p>
              <a:p>
                <a:pPr marL="0" indent="0">
                  <a:buNone/>
                </a:pPr>
                <a14:m>
                  <m:oMath xmlns:m="http://schemas.openxmlformats.org/officeDocument/2006/math">
                    <m:sSub>
                      <m:sSubPr>
                        <m:ctrlPr>
                          <a:rPr lang="en-US" sz="1400" i="1" smtClean="0">
                            <a:latin typeface="Cambria Math" panose="02040503050406030204" pitchFamily="18" charset="0"/>
                          </a:rPr>
                        </m:ctrlPr>
                      </m:sSubPr>
                      <m:e>
                        <m:r>
                          <a:rPr lang="en-US" sz="1400" b="0" i="1" smtClean="0">
                            <a:latin typeface="Cambria Math" panose="02040503050406030204" pitchFamily="18" charset="0"/>
                          </a:rPr>
                          <m:t>𝑇</m:t>
                        </m:r>
                      </m:e>
                      <m:sub>
                        <m:r>
                          <a:rPr lang="en-US" sz="1400" b="0" i="1" smtClean="0">
                            <a:latin typeface="Cambria Math" panose="02040503050406030204" pitchFamily="18" charset="0"/>
                          </a:rPr>
                          <m:t>𝑤𝑎𝑙𝑙</m:t>
                        </m:r>
                      </m:sub>
                    </m:sSub>
                  </m:oMath>
                </a14:m>
                <a:r>
                  <a:rPr lang="en-US" sz="1400" dirty="0"/>
                  <a:t> = local wall temperature, </a:t>
                </a:r>
                <a14:m>
                  <m:oMath xmlns:m="http://schemas.openxmlformats.org/officeDocument/2006/math">
                    <m:r>
                      <a:rPr lang="en-US" sz="1400" b="0" i="1" smtClean="0">
                        <a:latin typeface="Cambria Math" panose="02040503050406030204" pitchFamily="18" charset="0"/>
                      </a:rPr>
                      <m:t>𝐾</m:t>
                    </m:r>
                  </m:oMath>
                </a14:m>
                <a:r>
                  <a:rPr lang="en-US" sz="1400" dirty="0"/>
                  <a:t>, and</a:t>
                </a:r>
              </a:p>
              <a:p>
                <a:pPr marL="0" indent="0">
                  <a:buNone/>
                </a:pPr>
                <a14:m>
                  <m:oMath xmlns:m="http://schemas.openxmlformats.org/officeDocument/2006/math">
                    <m:sSub>
                      <m:sSubPr>
                        <m:ctrlPr>
                          <a:rPr lang="en-US" sz="1400" i="1" smtClean="0">
                            <a:latin typeface="Cambria Math" panose="02040503050406030204" pitchFamily="18" charset="0"/>
                          </a:rPr>
                        </m:ctrlPr>
                      </m:sSubPr>
                      <m:e>
                        <m:r>
                          <a:rPr lang="en-US" sz="1400" b="0" i="1" smtClean="0">
                            <a:latin typeface="Cambria Math" panose="02040503050406030204" pitchFamily="18" charset="0"/>
                          </a:rPr>
                          <m:t>𝑇</m:t>
                        </m:r>
                      </m:e>
                      <m:sub>
                        <m:r>
                          <a:rPr lang="en-US" sz="1400" b="0" i="1" smtClean="0">
                            <a:latin typeface="Cambria Math" panose="02040503050406030204" pitchFamily="18" charset="0"/>
                          </a:rPr>
                          <m:t>𝑟𝑒𝑓</m:t>
                        </m:r>
                      </m:sub>
                    </m:sSub>
                  </m:oMath>
                </a14:m>
                <a:r>
                  <a:rPr lang="en-US" sz="1400" dirty="0"/>
                  <a:t> = reference temperature, </a:t>
                </a:r>
                <a14:m>
                  <m:oMath xmlns:m="http://schemas.openxmlformats.org/officeDocument/2006/math">
                    <m:r>
                      <a:rPr lang="en-US" sz="1400" b="0" i="1" smtClean="0">
                        <a:latin typeface="Cambria Math" panose="02040503050406030204" pitchFamily="18" charset="0"/>
                      </a:rPr>
                      <m:t>𝐾</m:t>
                    </m:r>
                  </m:oMath>
                </a14:m>
                <a:r>
                  <a:rPr lang="en-US" sz="1400" dirty="0"/>
                  <a:t> (= 300 K) </a:t>
                </a:r>
              </a:p>
            </p:txBody>
          </p:sp>
        </mc:Choice>
        <mc:Fallback xmlns="">
          <p:sp>
            <p:nvSpPr>
              <p:cNvPr id="49" name="TextBox 48">
                <a:extLst>
                  <a:ext uri="{FF2B5EF4-FFF2-40B4-BE49-F238E27FC236}">
                    <a16:creationId xmlns:a16="http://schemas.microsoft.com/office/drawing/2014/main" id="{1860C4DA-EB77-4C3B-9E02-BBCCE01F2B5B}"/>
                  </a:ext>
                </a:extLst>
              </p:cNvPr>
              <p:cNvSpPr txBox="1">
                <a:spLocks noRot="1" noChangeAspect="1" noMove="1" noResize="1" noEditPoints="1" noAdjustHandles="1" noChangeArrowheads="1" noChangeShapeType="1" noTextEdit="1"/>
              </p:cNvSpPr>
              <p:nvPr/>
            </p:nvSpPr>
            <p:spPr>
              <a:xfrm>
                <a:off x="3859561" y="3352800"/>
                <a:ext cx="3465740" cy="1221296"/>
              </a:xfrm>
              <a:prstGeom prst="rect">
                <a:avLst/>
              </a:prstGeom>
              <a:blipFill>
                <a:blip r:embed="rId10"/>
                <a:stretch>
                  <a:fillRect t="-500" b="-3000"/>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9CCFDFAC-9B61-4BD8-AF8A-9B26D4214792}"/>
              </a:ext>
            </a:extLst>
          </p:cNvPr>
          <p:cNvPicPr>
            <a:picLocks noChangeAspect="1"/>
          </p:cNvPicPr>
          <p:nvPr/>
        </p:nvPicPr>
        <p:blipFill>
          <a:blip r:embed="rId11"/>
          <a:stretch>
            <a:fillRect/>
          </a:stretch>
        </p:blipFill>
        <p:spPr>
          <a:xfrm>
            <a:off x="7643715" y="3352800"/>
            <a:ext cx="4371495" cy="2622897"/>
          </a:xfrm>
          <a:prstGeom prst="rect">
            <a:avLst/>
          </a:prstGeom>
        </p:spPr>
      </p:pic>
      <p:cxnSp>
        <p:nvCxnSpPr>
          <p:cNvPr id="7" name="Straight Connector 6">
            <a:extLst>
              <a:ext uri="{FF2B5EF4-FFF2-40B4-BE49-F238E27FC236}">
                <a16:creationId xmlns:a16="http://schemas.microsoft.com/office/drawing/2014/main" id="{D02B4ECB-0E81-4232-963C-13EB90131354}"/>
              </a:ext>
            </a:extLst>
          </p:cNvPr>
          <p:cNvCxnSpPr/>
          <p:nvPr/>
        </p:nvCxnSpPr>
        <p:spPr>
          <a:xfrm>
            <a:off x="7758545" y="4424218"/>
            <a:ext cx="22351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44334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C3F3E9-6C8B-4F69-BB4F-1361D681D917}"/>
              </a:ext>
            </a:extLst>
          </p:cNvPr>
          <p:cNvSpPr>
            <a:spLocks noGrp="1"/>
          </p:cNvSpPr>
          <p:nvPr>
            <p:ph type="sldNum" sz="quarter" idx="10"/>
          </p:nvPr>
        </p:nvSpPr>
        <p:spPr/>
        <p:txBody>
          <a:bodyPr/>
          <a:lstStyle/>
          <a:p>
            <a:fld id="{F0D23093-2AB0-F74C-B865-1A12A15B650E}" type="slidenum">
              <a:rPr lang="en-US" smtClean="0"/>
              <a:pPr/>
              <a:t>6</a:t>
            </a:fld>
            <a:endParaRPr lang="en-US" dirty="0"/>
          </a:p>
        </p:txBody>
      </p:sp>
    </p:spTree>
    <p:extLst>
      <p:ext uri="{BB962C8B-B14F-4D97-AF65-F5344CB8AC3E}">
        <p14:creationId xmlns:p14="http://schemas.microsoft.com/office/powerpoint/2010/main" val="3114710565"/>
      </p:ext>
    </p:extLst>
  </p:cSld>
  <p:clrMapOvr>
    <a:masterClrMapping/>
  </p:clrMapOvr>
</p:sld>
</file>

<file path=ppt/theme/theme1.xml><?xml version="1.0" encoding="utf-8"?>
<a:theme xmlns:a="http://schemas.openxmlformats.org/drawingml/2006/main" name="Ansys - Slide Master">
  <a:themeElements>
    <a:clrScheme name="Ansys Color Theme - 2020">
      <a:dk1>
        <a:srgbClr val="000000"/>
      </a:dk1>
      <a:lt1>
        <a:srgbClr val="FFFFFF"/>
      </a:lt1>
      <a:dk2>
        <a:srgbClr val="898A8D"/>
      </a:dk2>
      <a:lt2>
        <a:srgbClr val="FFFFFF"/>
      </a:lt2>
      <a:accent1>
        <a:srgbClr val="FFB71B"/>
      </a:accent1>
      <a:accent2>
        <a:srgbClr val="D9D8D6"/>
      </a:accent2>
      <a:accent3>
        <a:srgbClr val="898A8D"/>
      </a:accent3>
      <a:accent4>
        <a:srgbClr val="444446"/>
      </a:accent4>
      <a:accent5>
        <a:srgbClr val="D29100"/>
      </a:accent5>
      <a:accent6>
        <a:srgbClr val="F9DD42"/>
      </a:accent6>
      <a:hlink>
        <a:srgbClr val="FFB71B"/>
      </a:hlink>
      <a:folHlink>
        <a:srgbClr val="898A8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3 AER Fluent PowerPoint Template  -  Read-Only" id="{6EDD2BF5-AB26-496C-937E-48F0C62A2D93}" vid="{7E49C6C7-E03A-4D5A-901B-50E0B766A4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F11F15CCDA16C44AB1AFF6EA8F76A1A" ma:contentTypeVersion="4" ma:contentTypeDescription="Create a new document." ma:contentTypeScope="" ma:versionID="d752d88f6e15926aeafc7e1273366542">
  <xsd:schema xmlns:xsd="http://www.w3.org/2001/XMLSchema" xmlns:xs="http://www.w3.org/2001/XMLSchema" xmlns:p="http://schemas.microsoft.com/office/2006/metadata/properties" xmlns:ns2="4486bbf1-55fc-49d2-af7e-ec287a4789b3" targetNamespace="http://schemas.microsoft.com/office/2006/metadata/properties" ma:root="true" ma:fieldsID="eec12d9aca73fdae2aa434908dafe120" ns2:_="">
    <xsd:import namespace="4486bbf1-55fc-49d2-af7e-ec287a4789b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86bbf1-55fc-49d2-af7e-ec287a4789b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F5FE876-BBFA-4E5E-8653-4E4CAC43203B}">
  <ds:schemaRefs>
    <ds:schemaRef ds:uri="http://schemas.microsoft.com/sharepoint/v3/contenttype/forms"/>
  </ds:schemaRefs>
</ds:datastoreItem>
</file>

<file path=customXml/itemProps2.xml><?xml version="1.0" encoding="utf-8"?>
<ds:datastoreItem xmlns:ds="http://schemas.openxmlformats.org/officeDocument/2006/customXml" ds:itemID="{DDFA53D3-C218-4FBF-9050-B806120142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486bbf1-55fc-49d2-af7e-ec287a4789b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C54582C-3F01-4F8D-9460-F0A670A527E2}">
  <ds:schemaRefs>
    <ds:schemaRef ds:uri="http://schemas.microsoft.com/office/2006/documentManagement/types"/>
    <ds:schemaRef ds:uri="ef833346-f83e-40f5-a0e1-5788cb232001"/>
    <ds:schemaRef ds:uri="http://purl.org/dc/elements/1.1/"/>
    <ds:schemaRef ds:uri="http://schemas.microsoft.com/office/infopath/2007/PartnerControls"/>
    <ds:schemaRef ds:uri="http://purl.org/dc/terms/"/>
    <ds:schemaRef ds:uri="http://schemas.openxmlformats.org/package/2006/metadata/core-properties"/>
    <ds:schemaRef ds:uri="http://www.w3.org/XML/1998/namespace"/>
    <ds:schemaRef ds:uri="7f20fa63-e241-4761-94ba-32b364e68bb9"/>
    <ds:schemaRef ds:uri="http://schemas.microsoft.com/office/2006/metadata/properties"/>
    <ds:schemaRef ds:uri="http://purl.org/dc/dcmitype/"/>
  </ds:schemaRefs>
</ds:datastoreItem>
</file>

<file path=docMetadata/LabelInfo.xml><?xml version="1.0" encoding="utf-8"?>
<clbl:labelList xmlns:clbl="http://schemas.microsoft.com/office/2020/mipLabelMetadata">
  <clbl:label id="{34c6ce67-15b8-4eff-80e9-52da8be89706}" enabled="0" method="" siteId="{34c6ce67-15b8-4eff-80e9-52da8be89706}" removed="1"/>
</clbl:labelList>
</file>

<file path=docProps/app.xml><?xml version="1.0" encoding="utf-8"?>
<Properties xmlns="http://schemas.openxmlformats.org/officeDocument/2006/extended-properties" xmlns:vt="http://schemas.openxmlformats.org/officeDocument/2006/docPropsVTypes">
  <Template>2023 AER Fluent PowerPoint Template</Template>
  <TotalTime>6</TotalTime>
  <Words>544</Words>
  <Application>Microsoft Office PowerPoint</Application>
  <PresentationFormat>Widescreen</PresentationFormat>
  <Paragraphs>59</Paragraphs>
  <Slides>6</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Wingdings</vt:lpstr>
      <vt:lpstr>Arial</vt:lpstr>
      <vt:lpstr>Courier New</vt:lpstr>
      <vt:lpstr>Cambria Math</vt:lpstr>
      <vt:lpstr>Calibri</vt:lpstr>
      <vt:lpstr>Ansys - Slide Master</vt:lpstr>
      <vt:lpstr>PowerPoint Presentation</vt:lpstr>
      <vt:lpstr>PowerPoint Presentation</vt:lpstr>
      <vt:lpstr>Jet Velocity Field</vt:lpstr>
      <vt:lpstr>Jet Temperature Field</vt:lpstr>
      <vt:lpstr>Average Surface Nusselt Number</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Cara Fox</dc:creator>
  <cp:lastModifiedBy>Kaitlin Tyler</cp:lastModifiedBy>
  <cp:revision>1</cp:revision>
  <dcterms:created xsi:type="dcterms:W3CDTF">2023-07-03T08:49:21Z</dcterms:created>
  <dcterms:modified xsi:type="dcterms:W3CDTF">2023-07-18T16:45:09Z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0x0101006F11F15CCDA16C44AB1AFF6EA8F76A1A</vt:lpwstr>
  </property>
</Properties>
</file>