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6"/>
  </p:notesMasterIdLst>
  <p:sldIdLst>
    <p:sldId id="256" r:id="rId5"/>
    <p:sldId id="286" r:id="rId6"/>
    <p:sldId id="257" r:id="rId7"/>
    <p:sldId id="287" r:id="rId8"/>
    <p:sldId id="289" r:id="rId9"/>
    <p:sldId id="290" r:id="rId10"/>
    <p:sldId id="292" r:id="rId11"/>
    <p:sldId id="2076136631" r:id="rId12"/>
    <p:sldId id="2076136633" r:id="rId13"/>
    <p:sldId id="2076136634" r:id="rId14"/>
    <p:sldId id="2076136640" r:id="rId15"/>
    <p:sldId id="2076136635" r:id="rId16"/>
    <p:sldId id="296" r:id="rId17"/>
    <p:sldId id="2076136632" r:id="rId18"/>
    <p:sldId id="2076136636" r:id="rId19"/>
    <p:sldId id="2076136637" r:id="rId20"/>
    <p:sldId id="2076136638" r:id="rId21"/>
    <p:sldId id="2076136639" r:id="rId22"/>
    <p:sldId id="2076136622" r:id="rId23"/>
    <p:sldId id="2076136623" r:id="rId24"/>
    <p:sldId id="258"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BD2BD0-E8C6-FE4D-E83C-49FD3419DBB9}" name="Janos Plocher" initials="JP" userId="S::janos.plocher@ansys.com::ba7cd727-c325-432c-8863-bb9badcea957" providerId="AD"/>
  <p188:author id="{6839C6F6-1488-72BA-07B8-95934B361D6C}" name="Madhumita Saravana Kumar" initials="MSK" userId="S::madhumita.saravanakumar@ansys.com::9ffa2865-6a19-4249-a78c-e95e8c3ee8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19A9C-FF8E-44F4-B855-BA1D1D834013}" v="8" dt="2023-03-21T13:26:55.9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71608" autoAdjust="0"/>
  </p:normalViewPr>
  <p:slideViewPr>
    <p:cSldViewPr showGuides="1">
      <p:cViewPr varScale="1">
        <p:scale>
          <a:sx n="118" d="100"/>
          <a:sy n="118" d="100"/>
        </p:scale>
        <p:origin x="1808" y="72"/>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DEEF1-4CB5-40A5-AFF4-2DAFF90DEA73}" type="doc">
      <dgm:prSet loTypeId="urn:microsoft.com/office/officeart/2005/8/layout/cycle8" loCatId="cycle" qsTypeId="urn:microsoft.com/office/officeart/2005/8/quickstyle/simple1" qsCatId="simple" csTypeId="urn:microsoft.com/office/officeart/2005/8/colors/accent1_2" csCatId="accent1" phldr="1"/>
      <dgm:spPr/>
    </dgm:pt>
    <dgm:pt modelId="{86192DB7-CD74-464A-88AF-E010E04DC3FF}">
      <dgm:prSet phldrT="[Text]" custT="1"/>
      <dgm:spPr>
        <a:xfrm>
          <a:off x="357057" y="88009"/>
          <a:ext cx="876960" cy="876960"/>
        </a:xfrm>
        <a:prstGeom prst="pie">
          <a:avLst>
            <a:gd name="adj1" fmla="val 20520000"/>
            <a:gd name="adj2" fmla="val 3240000"/>
          </a:avLst>
        </a:prstGeom>
        <a:solidFill>
          <a:srgbClr val="D29100">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CD4F1A3C-1AF7-4742-BC37-8E020D2F40EE}" type="parTrans" cxnId="{2477FE88-16C9-4437-8204-AB27C293BCF8}">
      <dgm:prSet/>
      <dgm:spPr/>
      <dgm:t>
        <a:bodyPr/>
        <a:lstStyle/>
        <a:p>
          <a:endParaRPr lang="en-DE" sz="100" b="1"/>
        </a:p>
      </dgm:t>
    </dgm:pt>
    <dgm:pt modelId="{0D6E013B-1423-4E1A-BE68-3DD72B50CDA1}" type="sibTrans" cxnId="{2477FE88-16C9-4437-8204-AB27C293BCF8}">
      <dgm:prSet/>
      <dgm:spPr/>
      <dgm:t>
        <a:bodyPr/>
        <a:lstStyle/>
        <a:p>
          <a:endParaRPr lang="en-DE" sz="100" b="1"/>
        </a:p>
      </dgm:t>
    </dgm:pt>
    <dgm:pt modelId="{6126D71E-06CC-4F3D-9EA2-371732C971F6}">
      <dgm:prSet phldrT="[Text]" custT="1"/>
      <dgm:spPr>
        <a:xfrm>
          <a:off x="337221" y="102416"/>
          <a:ext cx="876960" cy="876960"/>
        </a:xfrm>
        <a:prstGeom prst="pie">
          <a:avLst>
            <a:gd name="adj1" fmla="val 3240000"/>
            <a:gd name="adj2" fmla="val 7560000"/>
          </a:avLst>
        </a:prstGeom>
        <a:solidFill>
          <a:srgbClr val="D9D8D6"/>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54934816-B6FB-41A6-BB38-4D2CBE8B7A4D}" type="parTrans" cxnId="{A9A71130-0AC6-43F1-A1C0-AF13192D73C0}">
      <dgm:prSet/>
      <dgm:spPr/>
      <dgm:t>
        <a:bodyPr/>
        <a:lstStyle/>
        <a:p>
          <a:endParaRPr lang="en-DE" sz="100" b="1"/>
        </a:p>
      </dgm:t>
    </dgm:pt>
    <dgm:pt modelId="{8A8CE226-2EDA-42D3-96B2-DD9EB7865A31}" type="sibTrans" cxnId="{A9A71130-0AC6-43F1-A1C0-AF13192D73C0}">
      <dgm:prSet/>
      <dgm:spPr/>
      <dgm:t>
        <a:bodyPr/>
        <a:lstStyle/>
        <a:p>
          <a:endParaRPr lang="en-DE" sz="100" b="1"/>
        </a:p>
      </dgm:t>
    </dgm:pt>
    <dgm:pt modelId="{5FBFC782-8A18-42BF-9FE2-86A7E53520C0}">
      <dgm:prSet phldrT="[Text]" custT="1"/>
      <dgm:spPr>
        <a:xfrm>
          <a:off x="324901" y="64623"/>
          <a:ext cx="876960" cy="876960"/>
        </a:xfrm>
        <a:prstGeom prst="pie">
          <a:avLst>
            <a:gd name="adj1" fmla="val 11880000"/>
            <a:gd name="adj2" fmla="val 16200000"/>
          </a:avLst>
        </a:prstGeom>
        <a:solidFill>
          <a:srgbClr val="F9DD42">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746D7E5A-BA14-47CC-A2E5-21719EF5F74F}" type="parTrans" cxnId="{CDB51D22-5385-44C5-808B-CAF8BE84EAA6}">
      <dgm:prSet/>
      <dgm:spPr/>
      <dgm:t>
        <a:bodyPr/>
        <a:lstStyle/>
        <a:p>
          <a:endParaRPr lang="en-DE" sz="100" b="1"/>
        </a:p>
      </dgm:t>
    </dgm:pt>
    <dgm:pt modelId="{6D67D76B-DABE-4C0B-B873-899C304D87B7}" type="sibTrans" cxnId="{CDB51D22-5385-44C5-808B-CAF8BE84EAA6}">
      <dgm:prSet/>
      <dgm:spPr/>
      <dgm:t>
        <a:bodyPr/>
        <a:lstStyle/>
        <a:p>
          <a:endParaRPr lang="en-DE" sz="100" b="1"/>
        </a:p>
      </dgm:t>
    </dgm:pt>
    <dgm:pt modelId="{74785938-3FEE-403C-AFF5-FEDC001DA97B}">
      <dgm:prSet phldrT="[Text]" custT="1"/>
      <dgm:spPr>
        <a:xfrm>
          <a:off x="317385" y="88009"/>
          <a:ext cx="876960" cy="876960"/>
        </a:xfrm>
        <a:prstGeom prst="pie">
          <a:avLst>
            <a:gd name="adj1" fmla="val 7560000"/>
            <a:gd name="adj2" fmla="val 11880000"/>
          </a:avLst>
        </a:prstGeom>
        <a:solidFill>
          <a:srgbClr val="444446">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E4C52AB1-8BC1-4EF7-92FC-E9DCFF17992A}" type="parTrans" cxnId="{91B57E6E-60CE-466D-87ED-74A9F1ACD9B8}">
      <dgm:prSet/>
      <dgm:spPr/>
      <dgm:t>
        <a:bodyPr/>
        <a:lstStyle/>
        <a:p>
          <a:endParaRPr lang="en-DE" sz="100" b="1"/>
        </a:p>
      </dgm:t>
    </dgm:pt>
    <dgm:pt modelId="{9AC29AD7-DDAE-4AD8-9EED-575B7A990325}" type="sibTrans" cxnId="{91B57E6E-60CE-466D-87ED-74A9F1ACD9B8}">
      <dgm:prSet/>
      <dgm:spPr/>
      <dgm:t>
        <a:bodyPr/>
        <a:lstStyle/>
        <a:p>
          <a:endParaRPr lang="en-DE" sz="100" b="1"/>
        </a:p>
      </dgm:t>
    </dgm:pt>
    <dgm:pt modelId="{1EAFFC44-5CF3-411C-AAAB-A3FF0C4328FF}">
      <dgm:prSet phldrT="[Text]" custT="1"/>
      <dgm:spPr>
        <a:xfrm>
          <a:off x="349540" y="64623"/>
          <a:ext cx="876960" cy="876960"/>
        </a:xfrm>
        <a:prstGeom prst="pie">
          <a:avLst>
            <a:gd name="adj1" fmla="val 16200000"/>
            <a:gd name="adj2" fmla="val 20520000"/>
          </a:avLst>
        </a:prstGeom>
        <a:solidFill>
          <a:srgbClr val="D291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400" b="1">
              <a:solidFill>
                <a:srgbClr val="000000"/>
              </a:solidFill>
              <a:latin typeface="Calibri" panose="020F0502020204030204"/>
              <a:ea typeface="+mn-ea"/>
              <a:cs typeface="+mn-cs"/>
            </a:rPr>
            <a:t> </a:t>
          </a:r>
          <a:endParaRPr lang="en-DE" sz="400" b="1">
            <a:solidFill>
              <a:srgbClr val="000000"/>
            </a:solidFill>
            <a:latin typeface="Calibri" panose="020F0502020204030204"/>
            <a:ea typeface="+mn-ea"/>
            <a:cs typeface="+mn-cs"/>
          </a:endParaRPr>
        </a:p>
      </dgm:t>
    </dgm:pt>
    <dgm:pt modelId="{308D2EB1-FB92-4AD4-97A3-D2EC1D38AB41}" type="sibTrans" cxnId="{AEAF03AA-FD6A-4B8B-895B-EE4A3E080322}">
      <dgm:prSet/>
      <dgm:spPr/>
      <dgm:t>
        <a:bodyPr/>
        <a:lstStyle/>
        <a:p>
          <a:endParaRPr lang="en-DE" sz="100" b="1"/>
        </a:p>
      </dgm:t>
    </dgm:pt>
    <dgm:pt modelId="{F7ECCCDA-E546-463D-AE2D-BBE0DED8308F}" type="parTrans" cxnId="{AEAF03AA-FD6A-4B8B-895B-EE4A3E080322}">
      <dgm:prSet/>
      <dgm:spPr/>
      <dgm:t>
        <a:bodyPr/>
        <a:lstStyle/>
        <a:p>
          <a:endParaRPr lang="en-DE" sz="100" b="1"/>
        </a:p>
      </dgm:t>
    </dgm:pt>
    <dgm:pt modelId="{D756C821-4C0A-4DF9-A7AE-01A4549478FB}" type="pres">
      <dgm:prSet presAssocID="{288DEEF1-4CB5-40A5-AFF4-2DAFF90DEA73}" presName="compositeShape" presStyleCnt="0">
        <dgm:presLayoutVars>
          <dgm:chMax val="7"/>
          <dgm:dir/>
          <dgm:resizeHandles val="exact"/>
        </dgm:presLayoutVars>
      </dgm:prSet>
      <dgm:spPr/>
    </dgm:pt>
    <dgm:pt modelId="{B08E8DC4-5613-4FC7-AE37-D9B955118AFC}" type="pres">
      <dgm:prSet presAssocID="{288DEEF1-4CB5-40A5-AFF4-2DAFF90DEA73}" presName="wedge1" presStyleLbl="node1" presStyleIdx="0" presStyleCnt="5"/>
      <dgm:spPr/>
    </dgm:pt>
    <dgm:pt modelId="{9DEBF121-AB68-421D-8989-1F9A32AA0E05}" type="pres">
      <dgm:prSet presAssocID="{288DEEF1-4CB5-40A5-AFF4-2DAFF90DEA73}" presName="dummy1a" presStyleCnt="0"/>
      <dgm:spPr/>
    </dgm:pt>
    <dgm:pt modelId="{BF225029-5293-474A-8A33-0EB3C3BDC4D7}" type="pres">
      <dgm:prSet presAssocID="{288DEEF1-4CB5-40A5-AFF4-2DAFF90DEA73}" presName="dummy1b" presStyleCnt="0"/>
      <dgm:spPr/>
    </dgm:pt>
    <dgm:pt modelId="{EE214432-38FA-4FAC-A841-97C7198BDF21}" type="pres">
      <dgm:prSet presAssocID="{288DEEF1-4CB5-40A5-AFF4-2DAFF90DEA73}" presName="wedge1Tx" presStyleLbl="node1" presStyleIdx="0" presStyleCnt="5">
        <dgm:presLayoutVars>
          <dgm:chMax val="0"/>
          <dgm:chPref val="0"/>
          <dgm:bulletEnabled val="1"/>
        </dgm:presLayoutVars>
      </dgm:prSet>
      <dgm:spPr/>
    </dgm:pt>
    <dgm:pt modelId="{076A89EF-9AD0-467E-9E7B-6207B0CC2093}" type="pres">
      <dgm:prSet presAssocID="{288DEEF1-4CB5-40A5-AFF4-2DAFF90DEA73}" presName="wedge2" presStyleLbl="node1" presStyleIdx="1" presStyleCnt="5"/>
      <dgm:spPr/>
    </dgm:pt>
    <dgm:pt modelId="{32782CAD-450F-4810-91D8-2449196E43B1}" type="pres">
      <dgm:prSet presAssocID="{288DEEF1-4CB5-40A5-AFF4-2DAFF90DEA73}" presName="dummy2a" presStyleCnt="0"/>
      <dgm:spPr/>
    </dgm:pt>
    <dgm:pt modelId="{FE82677D-31EF-4B15-90E6-BE264730B98A}" type="pres">
      <dgm:prSet presAssocID="{288DEEF1-4CB5-40A5-AFF4-2DAFF90DEA73}" presName="dummy2b" presStyleCnt="0"/>
      <dgm:spPr/>
    </dgm:pt>
    <dgm:pt modelId="{708A7FB6-2113-418D-91BE-D407D7547F02}" type="pres">
      <dgm:prSet presAssocID="{288DEEF1-4CB5-40A5-AFF4-2DAFF90DEA73}" presName="wedge2Tx" presStyleLbl="node1" presStyleIdx="1" presStyleCnt="5">
        <dgm:presLayoutVars>
          <dgm:chMax val="0"/>
          <dgm:chPref val="0"/>
          <dgm:bulletEnabled val="1"/>
        </dgm:presLayoutVars>
      </dgm:prSet>
      <dgm:spPr/>
    </dgm:pt>
    <dgm:pt modelId="{3FCB5E40-C275-4E05-9C8B-A720EA1B4472}" type="pres">
      <dgm:prSet presAssocID="{288DEEF1-4CB5-40A5-AFF4-2DAFF90DEA73}" presName="wedge3" presStyleLbl="node1" presStyleIdx="2" presStyleCnt="5"/>
      <dgm:spPr/>
    </dgm:pt>
    <dgm:pt modelId="{48A523BF-CAA1-4C25-AB4C-3A0685562A06}" type="pres">
      <dgm:prSet presAssocID="{288DEEF1-4CB5-40A5-AFF4-2DAFF90DEA73}" presName="dummy3a" presStyleCnt="0"/>
      <dgm:spPr/>
    </dgm:pt>
    <dgm:pt modelId="{1B3EF338-42FA-44C5-9341-D51313423403}" type="pres">
      <dgm:prSet presAssocID="{288DEEF1-4CB5-40A5-AFF4-2DAFF90DEA73}" presName="dummy3b" presStyleCnt="0"/>
      <dgm:spPr/>
    </dgm:pt>
    <dgm:pt modelId="{108562C3-55B0-4A7A-910C-F669E1BDB597}" type="pres">
      <dgm:prSet presAssocID="{288DEEF1-4CB5-40A5-AFF4-2DAFF90DEA73}" presName="wedge3Tx" presStyleLbl="node1" presStyleIdx="2" presStyleCnt="5">
        <dgm:presLayoutVars>
          <dgm:chMax val="0"/>
          <dgm:chPref val="0"/>
          <dgm:bulletEnabled val="1"/>
        </dgm:presLayoutVars>
      </dgm:prSet>
      <dgm:spPr/>
    </dgm:pt>
    <dgm:pt modelId="{E31F2271-6B44-4751-9350-0B52A3378B1E}" type="pres">
      <dgm:prSet presAssocID="{288DEEF1-4CB5-40A5-AFF4-2DAFF90DEA73}" presName="wedge4" presStyleLbl="node1" presStyleIdx="3" presStyleCnt="5"/>
      <dgm:spPr/>
    </dgm:pt>
    <dgm:pt modelId="{9BDF585A-692F-49AB-94F5-DC8A98A93EAB}" type="pres">
      <dgm:prSet presAssocID="{288DEEF1-4CB5-40A5-AFF4-2DAFF90DEA73}" presName="dummy4a" presStyleCnt="0"/>
      <dgm:spPr/>
    </dgm:pt>
    <dgm:pt modelId="{BDA80E71-F355-428B-A66E-12CC85C60EEF}" type="pres">
      <dgm:prSet presAssocID="{288DEEF1-4CB5-40A5-AFF4-2DAFF90DEA73}" presName="dummy4b" presStyleCnt="0"/>
      <dgm:spPr/>
    </dgm:pt>
    <dgm:pt modelId="{64E36CDD-D70F-41E4-9651-EC825C3F55BE}" type="pres">
      <dgm:prSet presAssocID="{288DEEF1-4CB5-40A5-AFF4-2DAFF90DEA73}" presName="wedge4Tx" presStyleLbl="node1" presStyleIdx="3" presStyleCnt="5">
        <dgm:presLayoutVars>
          <dgm:chMax val="0"/>
          <dgm:chPref val="0"/>
          <dgm:bulletEnabled val="1"/>
        </dgm:presLayoutVars>
      </dgm:prSet>
      <dgm:spPr/>
    </dgm:pt>
    <dgm:pt modelId="{A7A39D14-43B3-43C2-9EC7-2A35C5C21CFE}" type="pres">
      <dgm:prSet presAssocID="{288DEEF1-4CB5-40A5-AFF4-2DAFF90DEA73}" presName="wedge5" presStyleLbl="node1" presStyleIdx="4" presStyleCnt="5"/>
      <dgm:spPr/>
    </dgm:pt>
    <dgm:pt modelId="{B579E8E0-0B55-451A-BD68-C70F040D89CC}" type="pres">
      <dgm:prSet presAssocID="{288DEEF1-4CB5-40A5-AFF4-2DAFF90DEA73}" presName="dummy5a" presStyleCnt="0"/>
      <dgm:spPr/>
    </dgm:pt>
    <dgm:pt modelId="{143014BE-F1A5-4728-91E3-6FAE09C2718F}" type="pres">
      <dgm:prSet presAssocID="{288DEEF1-4CB5-40A5-AFF4-2DAFF90DEA73}" presName="dummy5b" presStyleCnt="0"/>
      <dgm:spPr/>
    </dgm:pt>
    <dgm:pt modelId="{9CE0BB94-90B5-49FF-B9CF-39FD9EE1A233}" type="pres">
      <dgm:prSet presAssocID="{288DEEF1-4CB5-40A5-AFF4-2DAFF90DEA73}" presName="wedge5Tx" presStyleLbl="node1" presStyleIdx="4" presStyleCnt="5">
        <dgm:presLayoutVars>
          <dgm:chMax val="0"/>
          <dgm:chPref val="0"/>
          <dgm:bulletEnabled val="1"/>
        </dgm:presLayoutVars>
      </dgm:prSet>
      <dgm:spPr/>
    </dgm:pt>
    <dgm:pt modelId="{6D4A8EB9-0439-4DA5-96E1-C044A076E79A}" type="pres">
      <dgm:prSet presAssocID="{308D2EB1-FB92-4AD4-97A3-D2EC1D38AB41}" presName="arrowWedge1" presStyleLbl="fgSibTrans2D1" presStyleIdx="0" presStyleCnt="5"/>
      <dgm:spPr>
        <a:xfrm>
          <a:off x="295210" y="10335"/>
          <a:ext cx="985536" cy="985536"/>
        </a:xfrm>
        <a:prstGeom prst="circularArrow">
          <a:avLst>
            <a:gd name="adj1" fmla="val 5085"/>
            <a:gd name="adj2" fmla="val 327528"/>
            <a:gd name="adj3" fmla="val 20192361"/>
            <a:gd name="adj4" fmla="val 16200324"/>
            <a:gd name="adj5" fmla="val 5932"/>
          </a:avLst>
        </a:prstGeom>
        <a:solidFill>
          <a:srgbClr val="FFB71B"/>
        </a:solidFill>
        <a:ln>
          <a:noFill/>
        </a:ln>
        <a:effectLst/>
      </dgm:spPr>
    </dgm:pt>
    <dgm:pt modelId="{F46097D4-A2C3-4CD4-A0BF-FDB0E1E36543}" type="pres">
      <dgm:prSet presAssocID="{0D6E013B-1423-4E1A-BE68-3DD72B50CDA1}" presName="arrowWedge2" presStyleLbl="fgSibTrans2D1" presStyleIdx="1" presStyleCnt="5"/>
      <dgm:spPr>
        <a:xfrm>
          <a:off x="302829" y="33713"/>
          <a:ext cx="985536" cy="985536"/>
        </a:xfrm>
        <a:prstGeom prst="circularArrow">
          <a:avLst>
            <a:gd name="adj1" fmla="val 5085"/>
            <a:gd name="adj2" fmla="val 327528"/>
            <a:gd name="adj3" fmla="val 2912753"/>
            <a:gd name="adj4" fmla="val 20519953"/>
            <a:gd name="adj5" fmla="val 5932"/>
          </a:avLst>
        </a:prstGeom>
        <a:solidFill>
          <a:srgbClr val="D29100"/>
        </a:solidFill>
        <a:ln>
          <a:noFill/>
        </a:ln>
        <a:effectLst/>
      </dgm:spPr>
    </dgm:pt>
    <dgm:pt modelId="{987026D4-D174-4E03-90F7-36985667F81C}" type="pres">
      <dgm:prSet presAssocID="{8A8CE226-2EDA-42D3-96B2-DD9EB7865A31}" presName="arrowWedge3" presStyleLbl="fgSibTrans2D1" presStyleIdx="2" presStyleCnt="5"/>
      <dgm:spPr>
        <a:xfrm>
          <a:off x="282933" y="48164"/>
          <a:ext cx="985536" cy="985536"/>
        </a:xfrm>
        <a:prstGeom prst="circularArrow">
          <a:avLst>
            <a:gd name="adj1" fmla="val 5085"/>
            <a:gd name="adj2" fmla="val 327528"/>
            <a:gd name="adj3" fmla="val 7232777"/>
            <a:gd name="adj4" fmla="val 3239695"/>
            <a:gd name="adj5" fmla="val 5932"/>
          </a:avLst>
        </a:prstGeom>
        <a:solidFill>
          <a:srgbClr val="898A8D"/>
        </a:solidFill>
        <a:ln>
          <a:noFill/>
        </a:ln>
        <a:effectLst/>
      </dgm:spPr>
    </dgm:pt>
    <dgm:pt modelId="{39BD6BF0-D2AC-4F19-A570-249A98388EBD}" type="pres">
      <dgm:prSet presAssocID="{9AC29AD7-DDAE-4AD8-9EED-575B7A990325}" presName="arrowWedge4" presStyleLbl="fgSibTrans2D1" presStyleIdx="3" presStyleCnt="5"/>
      <dgm:spPr>
        <a:xfrm>
          <a:off x="263036" y="33713"/>
          <a:ext cx="985536" cy="985536"/>
        </a:xfrm>
        <a:prstGeom prst="circularArrow">
          <a:avLst>
            <a:gd name="adj1" fmla="val 5085"/>
            <a:gd name="adj2" fmla="val 327528"/>
            <a:gd name="adj3" fmla="val 11552519"/>
            <a:gd name="adj4" fmla="val 7559718"/>
            <a:gd name="adj5" fmla="val 5932"/>
          </a:avLst>
        </a:prstGeom>
        <a:solidFill>
          <a:srgbClr val="444446"/>
        </a:solidFill>
        <a:ln>
          <a:noFill/>
        </a:ln>
        <a:effectLst/>
      </dgm:spPr>
    </dgm:pt>
    <dgm:pt modelId="{A64702AF-A229-41C0-B834-0E0F78D532F1}" type="pres">
      <dgm:prSet presAssocID="{6D67D76B-DABE-4C0B-B873-899C304D87B7}" presName="arrowWedge5" presStyleLbl="fgSibTrans2D1" presStyleIdx="4" presStyleCnt="5"/>
      <dgm:spPr>
        <a:xfrm>
          <a:off x="270655" y="10335"/>
          <a:ext cx="985536" cy="985536"/>
        </a:xfrm>
        <a:prstGeom prst="circularArrow">
          <a:avLst>
            <a:gd name="adj1" fmla="val 5085"/>
            <a:gd name="adj2" fmla="val 327528"/>
            <a:gd name="adj3" fmla="val 15872148"/>
            <a:gd name="adj4" fmla="val 11880111"/>
            <a:gd name="adj5" fmla="val 5932"/>
          </a:avLst>
        </a:prstGeom>
        <a:solidFill>
          <a:srgbClr val="F9DD42"/>
        </a:solidFill>
        <a:ln>
          <a:noFill/>
        </a:ln>
        <a:effectLst/>
      </dgm:spPr>
    </dgm:pt>
  </dgm:ptLst>
  <dgm:cxnLst>
    <dgm:cxn modelId="{68561504-9E5A-499A-B3C7-766EFB1CE198}" type="presOf" srcId="{5FBFC782-8A18-42BF-9FE2-86A7E53520C0}" destId="{A7A39D14-43B3-43C2-9EC7-2A35C5C21CFE}" srcOrd="0" destOrd="0" presId="urn:microsoft.com/office/officeart/2005/8/layout/cycle8"/>
    <dgm:cxn modelId="{9FFC6804-54FA-4C20-8C01-B25DB3EBFD4C}" type="presOf" srcId="{6126D71E-06CC-4F3D-9EA2-371732C971F6}" destId="{3FCB5E40-C275-4E05-9C8B-A720EA1B4472}" srcOrd="0" destOrd="0" presId="urn:microsoft.com/office/officeart/2005/8/layout/cycle8"/>
    <dgm:cxn modelId="{643F3709-E7D8-4411-9B34-409112846E26}" type="presOf" srcId="{1EAFFC44-5CF3-411C-AAAB-A3FF0C4328FF}" destId="{EE214432-38FA-4FAC-A841-97C7198BDF21}" srcOrd="1" destOrd="0" presId="urn:microsoft.com/office/officeart/2005/8/layout/cycle8"/>
    <dgm:cxn modelId="{CDB51D22-5385-44C5-808B-CAF8BE84EAA6}" srcId="{288DEEF1-4CB5-40A5-AFF4-2DAFF90DEA73}" destId="{5FBFC782-8A18-42BF-9FE2-86A7E53520C0}" srcOrd="4" destOrd="0" parTransId="{746D7E5A-BA14-47CC-A2E5-21719EF5F74F}" sibTransId="{6D67D76B-DABE-4C0B-B873-899C304D87B7}"/>
    <dgm:cxn modelId="{A9A71130-0AC6-43F1-A1C0-AF13192D73C0}" srcId="{288DEEF1-4CB5-40A5-AFF4-2DAFF90DEA73}" destId="{6126D71E-06CC-4F3D-9EA2-371732C971F6}" srcOrd="2" destOrd="0" parTransId="{54934816-B6FB-41A6-BB38-4D2CBE8B7A4D}" sibTransId="{8A8CE226-2EDA-42D3-96B2-DD9EB7865A31}"/>
    <dgm:cxn modelId="{55CA4538-E398-4158-9DE5-084DE0B0B210}" type="presOf" srcId="{86192DB7-CD74-464A-88AF-E010E04DC3FF}" destId="{076A89EF-9AD0-467E-9E7B-6207B0CC2093}" srcOrd="0" destOrd="0" presId="urn:microsoft.com/office/officeart/2005/8/layout/cycle8"/>
    <dgm:cxn modelId="{91B57E6E-60CE-466D-87ED-74A9F1ACD9B8}" srcId="{288DEEF1-4CB5-40A5-AFF4-2DAFF90DEA73}" destId="{74785938-3FEE-403C-AFF5-FEDC001DA97B}" srcOrd="3" destOrd="0" parTransId="{E4C52AB1-8BC1-4EF7-92FC-E9DCFF17992A}" sibTransId="{9AC29AD7-DDAE-4AD8-9EED-575B7A990325}"/>
    <dgm:cxn modelId="{88216651-E296-44A3-BC73-2F307AEFDEE9}" type="presOf" srcId="{288DEEF1-4CB5-40A5-AFF4-2DAFF90DEA73}" destId="{D756C821-4C0A-4DF9-A7AE-01A4549478FB}" srcOrd="0" destOrd="0" presId="urn:microsoft.com/office/officeart/2005/8/layout/cycle8"/>
    <dgm:cxn modelId="{2477FE88-16C9-4437-8204-AB27C293BCF8}" srcId="{288DEEF1-4CB5-40A5-AFF4-2DAFF90DEA73}" destId="{86192DB7-CD74-464A-88AF-E010E04DC3FF}" srcOrd="1" destOrd="0" parTransId="{CD4F1A3C-1AF7-4742-BC37-8E020D2F40EE}" sibTransId="{0D6E013B-1423-4E1A-BE68-3DD72B50CDA1}"/>
    <dgm:cxn modelId="{B4D23BA6-5D70-45AD-A392-33F89D55D70F}" type="presOf" srcId="{1EAFFC44-5CF3-411C-AAAB-A3FF0C4328FF}" destId="{B08E8DC4-5613-4FC7-AE37-D9B955118AFC}" srcOrd="0" destOrd="0" presId="urn:microsoft.com/office/officeart/2005/8/layout/cycle8"/>
    <dgm:cxn modelId="{AEAF03AA-FD6A-4B8B-895B-EE4A3E080322}" srcId="{288DEEF1-4CB5-40A5-AFF4-2DAFF90DEA73}" destId="{1EAFFC44-5CF3-411C-AAAB-A3FF0C4328FF}" srcOrd="0" destOrd="0" parTransId="{F7ECCCDA-E546-463D-AE2D-BBE0DED8308F}" sibTransId="{308D2EB1-FB92-4AD4-97A3-D2EC1D38AB41}"/>
    <dgm:cxn modelId="{A281DCAE-0715-4027-BECA-AF2071674DFD}" type="presOf" srcId="{6126D71E-06CC-4F3D-9EA2-371732C971F6}" destId="{108562C3-55B0-4A7A-910C-F669E1BDB597}" srcOrd="1" destOrd="0" presId="urn:microsoft.com/office/officeart/2005/8/layout/cycle8"/>
    <dgm:cxn modelId="{15D33ABC-95A5-49DF-9225-E7F96DA5B686}" type="presOf" srcId="{74785938-3FEE-403C-AFF5-FEDC001DA97B}" destId="{64E36CDD-D70F-41E4-9651-EC825C3F55BE}" srcOrd="1" destOrd="0" presId="urn:microsoft.com/office/officeart/2005/8/layout/cycle8"/>
    <dgm:cxn modelId="{DFDA09C9-B026-43AB-A313-55397DBC8969}" type="presOf" srcId="{5FBFC782-8A18-42BF-9FE2-86A7E53520C0}" destId="{9CE0BB94-90B5-49FF-B9CF-39FD9EE1A233}" srcOrd="1" destOrd="0" presId="urn:microsoft.com/office/officeart/2005/8/layout/cycle8"/>
    <dgm:cxn modelId="{9C1E91D3-8EC5-4300-8494-C7C3F7A67491}" type="presOf" srcId="{86192DB7-CD74-464A-88AF-E010E04DC3FF}" destId="{708A7FB6-2113-418D-91BE-D407D7547F02}" srcOrd="1" destOrd="0" presId="urn:microsoft.com/office/officeart/2005/8/layout/cycle8"/>
    <dgm:cxn modelId="{79A1D4D3-ED5B-418A-81ED-5F47E52B9560}" type="presOf" srcId="{74785938-3FEE-403C-AFF5-FEDC001DA97B}" destId="{E31F2271-6B44-4751-9350-0B52A3378B1E}" srcOrd="0" destOrd="0" presId="urn:microsoft.com/office/officeart/2005/8/layout/cycle8"/>
    <dgm:cxn modelId="{83777150-DFD7-4016-B48F-1C67E82D76B9}" type="presParOf" srcId="{D756C821-4C0A-4DF9-A7AE-01A4549478FB}" destId="{B08E8DC4-5613-4FC7-AE37-D9B955118AFC}" srcOrd="0" destOrd="0" presId="urn:microsoft.com/office/officeart/2005/8/layout/cycle8"/>
    <dgm:cxn modelId="{C8A2BE30-1DF2-4B86-ADA8-B3B67A414D6B}" type="presParOf" srcId="{D756C821-4C0A-4DF9-A7AE-01A4549478FB}" destId="{9DEBF121-AB68-421D-8989-1F9A32AA0E05}" srcOrd="1" destOrd="0" presId="urn:microsoft.com/office/officeart/2005/8/layout/cycle8"/>
    <dgm:cxn modelId="{CDD2528E-7435-4C60-93CD-13CFCF7B1B28}" type="presParOf" srcId="{D756C821-4C0A-4DF9-A7AE-01A4549478FB}" destId="{BF225029-5293-474A-8A33-0EB3C3BDC4D7}" srcOrd="2" destOrd="0" presId="urn:microsoft.com/office/officeart/2005/8/layout/cycle8"/>
    <dgm:cxn modelId="{BD353675-75E5-4B8F-909A-910A1BC018B7}" type="presParOf" srcId="{D756C821-4C0A-4DF9-A7AE-01A4549478FB}" destId="{EE214432-38FA-4FAC-A841-97C7198BDF21}" srcOrd="3" destOrd="0" presId="urn:microsoft.com/office/officeart/2005/8/layout/cycle8"/>
    <dgm:cxn modelId="{0308FE74-BEB0-414B-A8D1-672F2CD265FA}" type="presParOf" srcId="{D756C821-4C0A-4DF9-A7AE-01A4549478FB}" destId="{076A89EF-9AD0-467E-9E7B-6207B0CC2093}" srcOrd="4" destOrd="0" presId="urn:microsoft.com/office/officeart/2005/8/layout/cycle8"/>
    <dgm:cxn modelId="{616A3C0E-6538-482B-AF5D-9FF3BFC30FC4}" type="presParOf" srcId="{D756C821-4C0A-4DF9-A7AE-01A4549478FB}" destId="{32782CAD-450F-4810-91D8-2449196E43B1}" srcOrd="5" destOrd="0" presId="urn:microsoft.com/office/officeart/2005/8/layout/cycle8"/>
    <dgm:cxn modelId="{4312E20F-7361-4A4A-995D-8097B29C7EE2}" type="presParOf" srcId="{D756C821-4C0A-4DF9-A7AE-01A4549478FB}" destId="{FE82677D-31EF-4B15-90E6-BE264730B98A}" srcOrd="6" destOrd="0" presId="urn:microsoft.com/office/officeart/2005/8/layout/cycle8"/>
    <dgm:cxn modelId="{D132DB48-9A2C-4847-96BE-B8981BEBA9A7}" type="presParOf" srcId="{D756C821-4C0A-4DF9-A7AE-01A4549478FB}" destId="{708A7FB6-2113-418D-91BE-D407D7547F02}" srcOrd="7" destOrd="0" presId="urn:microsoft.com/office/officeart/2005/8/layout/cycle8"/>
    <dgm:cxn modelId="{4EFB93E9-9974-432B-9D53-7A7CDC1813DB}" type="presParOf" srcId="{D756C821-4C0A-4DF9-A7AE-01A4549478FB}" destId="{3FCB5E40-C275-4E05-9C8B-A720EA1B4472}" srcOrd="8" destOrd="0" presId="urn:microsoft.com/office/officeart/2005/8/layout/cycle8"/>
    <dgm:cxn modelId="{B979205D-B6A5-4E7C-83B4-A00A9A82F1D1}" type="presParOf" srcId="{D756C821-4C0A-4DF9-A7AE-01A4549478FB}" destId="{48A523BF-CAA1-4C25-AB4C-3A0685562A06}" srcOrd="9" destOrd="0" presId="urn:microsoft.com/office/officeart/2005/8/layout/cycle8"/>
    <dgm:cxn modelId="{0D1C8239-1160-457C-8483-65098AA0AE8A}" type="presParOf" srcId="{D756C821-4C0A-4DF9-A7AE-01A4549478FB}" destId="{1B3EF338-42FA-44C5-9341-D51313423403}" srcOrd="10" destOrd="0" presId="urn:microsoft.com/office/officeart/2005/8/layout/cycle8"/>
    <dgm:cxn modelId="{1AB3B0EB-5318-45DF-A3DD-6A9722E4EE7C}" type="presParOf" srcId="{D756C821-4C0A-4DF9-A7AE-01A4549478FB}" destId="{108562C3-55B0-4A7A-910C-F669E1BDB597}" srcOrd="11" destOrd="0" presId="urn:microsoft.com/office/officeart/2005/8/layout/cycle8"/>
    <dgm:cxn modelId="{D5DC6CE5-ED8C-4C79-9487-83719BC50562}" type="presParOf" srcId="{D756C821-4C0A-4DF9-A7AE-01A4549478FB}" destId="{E31F2271-6B44-4751-9350-0B52A3378B1E}" srcOrd="12" destOrd="0" presId="urn:microsoft.com/office/officeart/2005/8/layout/cycle8"/>
    <dgm:cxn modelId="{E1B5821F-6F85-4345-97D4-85E4D866A6B3}" type="presParOf" srcId="{D756C821-4C0A-4DF9-A7AE-01A4549478FB}" destId="{9BDF585A-692F-49AB-94F5-DC8A98A93EAB}" srcOrd="13" destOrd="0" presId="urn:microsoft.com/office/officeart/2005/8/layout/cycle8"/>
    <dgm:cxn modelId="{14131F47-783A-4F0F-A4BB-A80119BB4865}" type="presParOf" srcId="{D756C821-4C0A-4DF9-A7AE-01A4549478FB}" destId="{BDA80E71-F355-428B-A66E-12CC85C60EEF}" srcOrd="14" destOrd="0" presId="urn:microsoft.com/office/officeart/2005/8/layout/cycle8"/>
    <dgm:cxn modelId="{559C17B5-74FB-4E47-A6ED-966954D3147B}" type="presParOf" srcId="{D756C821-4C0A-4DF9-A7AE-01A4549478FB}" destId="{64E36CDD-D70F-41E4-9651-EC825C3F55BE}" srcOrd="15" destOrd="0" presId="urn:microsoft.com/office/officeart/2005/8/layout/cycle8"/>
    <dgm:cxn modelId="{EC5156DD-DAD3-4FC5-BC0C-B1C6C3572116}" type="presParOf" srcId="{D756C821-4C0A-4DF9-A7AE-01A4549478FB}" destId="{A7A39D14-43B3-43C2-9EC7-2A35C5C21CFE}" srcOrd="16" destOrd="0" presId="urn:microsoft.com/office/officeart/2005/8/layout/cycle8"/>
    <dgm:cxn modelId="{A43F458B-41C4-4647-818E-BDE5FB93D696}" type="presParOf" srcId="{D756C821-4C0A-4DF9-A7AE-01A4549478FB}" destId="{B579E8E0-0B55-451A-BD68-C70F040D89CC}" srcOrd="17" destOrd="0" presId="urn:microsoft.com/office/officeart/2005/8/layout/cycle8"/>
    <dgm:cxn modelId="{3C67199C-CD16-4164-9252-830D8C28F989}" type="presParOf" srcId="{D756C821-4C0A-4DF9-A7AE-01A4549478FB}" destId="{143014BE-F1A5-4728-91E3-6FAE09C2718F}" srcOrd="18" destOrd="0" presId="urn:microsoft.com/office/officeart/2005/8/layout/cycle8"/>
    <dgm:cxn modelId="{51A88D81-83B2-4EE1-AA04-B978214B4E29}" type="presParOf" srcId="{D756C821-4C0A-4DF9-A7AE-01A4549478FB}" destId="{9CE0BB94-90B5-49FF-B9CF-39FD9EE1A233}" srcOrd="19" destOrd="0" presId="urn:microsoft.com/office/officeart/2005/8/layout/cycle8"/>
    <dgm:cxn modelId="{8EBB2401-B6F4-4E96-940D-845ACC003D23}" type="presParOf" srcId="{D756C821-4C0A-4DF9-A7AE-01A4549478FB}" destId="{6D4A8EB9-0439-4DA5-96E1-C044A076E79A}" srcOrd="20" destOrd="0" presId="urn:microsoft.com/office/officeart/2005/8/layout/cycle8"/>
    <dgm:cxn modelId="{E4794F16-1908-446E-808A-6D6FCAE673FE}" type="presParOf" srcId="{D756C821-4C0A-4DF9-A7AE-01A4549478FB}" destId="{F46097D4-A2C3-4CD4-A0BF-FDB0E1E36543}" srcOrd="21" destOrd="0" presId="urn:microsoft.com/office/officeart/2005/8/layout/cycle8"/>
    <dgm:cxn modelId="{8F251ABE-8510-4FE0-B57A-C4E9069B1DE7}" type="presParOf" srcId="{D756C821-4C0A-4DF9-A7AE-01A4549478FB}" destId="{987026D4-D174-4E03-90F7-36985667F81C}" srcOrd="22" destOrd="0" presId="urn:microsoft.com/office/officeart/2005/8/layout/cycle8"/>
    <dgm:cxn modelId="{F96D3268-94BD-4361-BE77-D519D7DB5D6A}" type="presParOf" srcId="{D756C821-4C0A-4DF9-A7AE-01A4549478FB}" destId="{39BD6BF0-D2AC-4F19-A570-249A98388EBD}" srcOrd="23" destOrd="0" presId="urn:microsoft.com/office/officeart/2005/8/layout/cycle8"/>
    <dgm:cxn modelId="{511573DF-EEDD-46E8-BC7B-6F50D5D1A01E}" type="presParOf" srcId="{D756C821-4C0A-4DF9-A7AE-01A4549478FB}" destId="{A64702AF-A229-41C0-B834-0E0F78D532F1}" srcOrd="24" destOrd="0" presId="urn:microsoft.com/office/officeart/2005/8/layout/cycle8"/>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8DEEF1-4CB5-40A5-AFF4-2DAFF90DEA73}" type="doc">
      <dgm:prSet loTypeId="urn:microsoft.com/office/officeart/2005/8/layout/cycle8" loCatId="cycle" qsTypeId="urn:microsoft.com/office/officeart/2005/8/quickstyle/simple1" qsCatId="simple" csTypeId="urn:microsoft.com/office/officeart/2005/8/colors/accent1_2" csCatId="accent1" phldr="1"/>
      <dgm:spPr/>
    </dgm:pt>
    <dgm:pt modelId="{86192DB7-CD74-464A-88AF-E010E04DC3FF}">
      <dgm:prSet phldrT="[Text]" custT="1"/>
      <dgm:spPr>
        <a:xfrm>
          <a:off x="357057" y="88009"/>
          <a:ext cx="876960" cy="876960"/>
        </a:xfrm>
        <a:prstGeom prst="pie">
          <a:avLst>
            <a:gd name="adj1" fmla="val 20520000"/>
            <a:gd name="adj2" fmla="val 3240000"/>
          </a:avLst>
        </a:prstGeom>
        <a:solidFill>
          <a:srgbClr val="D29100">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CD4F1A3C-1AF7-4742-BC37-8E020D2F40EE}" type="parTrans" cxnId="{2477FE88-16C9-4437-8204-AB27C293BCF8}">
      <dgm:prSet/>
      <dgm:spPr/>
      <dgm:t>
        <a:bodyPr/>
        <a:lstStyle/>
        <a:p>
          <a:endParaRPr lang="en-DE" sz="100" b="1"/>
        </a:p>
      </dgm:t>
    </dgm:pt>
    <dgm:pt modelId="{0D6E013B-1423-4E1A-BE68-3DD72B50CDA1}" type="sibTrans" cxnId="{2477FE88-16C9-4437-8204-AB27C293BCF8}">
      <dgm:prSet/>
      <dgm:spPr/>
      <dgm:t>
        <a:bodyPr/>
        <a:lstStyle/>
        <a:p>
          <a:endParaRPr lang="en-DE" sz="100" b="1"/>
        </a:p>
      </dgm:t>
    </dgm:pt>
    <dgm:pt modelId="{6126D71E-06CC-4F3D-9EA2-371732C971F6}">
      <dgm:prSet phldrT="[Text]" custT="1"/>
      <dgm:spPr>
        <a:xfrm>
          <a:off x="337221" y="102416"/>
          <a:ext cx="876960" cy="876960"/>
        </a:xfrm>
        <a:prstGeom prst="pie">
          <a:avLst>
            <a:gd name="adj1" fmla="val 3240000"/>
            <a:gd name="adj2" fmla="val 7560000"/>
          </a:avLst>
        </a:prstGeom>
        <a:solidFill>
          <a:srgbClr val="D9D8D6"/>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54934816-B6FB-41A6-BB38-4D2CBE8B7A4D}" type="parTrans" cxnId="{A9A71130-0AC6-43F1-A1C0-AF13192D73C0}">
      <dgm:prSet/>
      <dgm:spPr/>
      <dgm:t>
        <a:bodyPr/>
        <a:lstStyle/>
        <a:p>
          <a:endParaRPr lang="en-DE" sz="100" b="1"/>
        </a:p>
      </dgm:t>
    </dgm:pt>
    <dgm:pt modelId="{8A8CE226-2EDA-42D3-96B2-DD9EB7865A31}" type="sibTrans" cxnId="{A9A71130-0AC6-43F1-A1C0-AF13192D73C0}">
      <dgm:prSet/>
      <dgm:spPr/>
      <dgm:t>
        <a:bodyPr/>
        <a:lstStyle/>
        <a:p>
          <a:endParaRPr lang="en-DE" sz="100" b="1"/>
        </a:p>
      </dgm:t>
    </dgm:pt>
    <dgm:pt modelId="{5FBFC782-8A18-42BF-9FE2-86A7E53520C0}">
      <dgm:prSet phldrT="[Text]" custT="1"/>
      <dgm:spPr>
        <a:xfrm>
          <a:off x="324901" y="64623"/>
          <a:ext cx="876960" cy="876960"/>
        </a:xfrm>
        <a:prstGeom prst="pie">
          <a:avLst>
            <a:gd name="adj1" fmla="val 11880000"/>
            <a:gd name="adj2" fmla="val 16200000"/>
          </a:avLst>
        </a:prstGeom>
        <a:solidFill>
          <a:srgbClr val="F9DD42">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746D7E5A-BA14-47CC-A2E5-21719EF5F74F}" type="parTrans" cxnId="{CDB51D22-5385-44C5-808B-CAF8BE84EAA6}">
      <dgm:prSet/>
      <dgm:spPr/>
      <dgm:t>
        <a:bodyPr/>
        <a:lstStyle/>
        <a:p>
          <a:endParaRPr lang="en-DE" sz="100" b="1"/>
        </a:p>
      </dgm:t>
    </dgm:pt>
    <dgm:pt modelId="{6D67D76B-DABE-4C0B-B873-899C304D87B7}" type="sibTrans" cxnId="{CDB51D22-5385-44C5-808B-CAF8BE84EAA6}">
      <dgm:prSet/>
      <dgm:spPr/>
      <dgm:t>
        <a:bodyPr/>
        <a:lstStyle/>
        <a:p>
          <a:endParaRPr lang="en-DE" sz="100" b="1"/>
        </a:p>
      </dgm:t>
    </dgm:pt>
    <dgm:pt modelId="{74785938-3FEE-403C-AFF5-FEDC001DA97B}">
      <dgm:prSet phldrT="[Text]" custT="1"/>
      <dgm:spPr>
        <a:xfrm>
          <a:off x="317385" y="88009"/>
          <a:ext cx="876960" cy="876960"/>
        </a:xfrm>
        <a:prstGeom prst="pie">
          <a:avLst>
            <a:gd name="adj1" fmla="val 7560000"/>
            <a:gd name="adj2" fmla="val 11880000"/>
          </a:avLst>
        </a:prstGeom>
        <a:solidFill>
          <a:srgbClr val="444446">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E4C52AB1-8BC1-4EF7-92FC-E9DCFF17992A}" type="parTrans" cxnId="{91B57E6E-60CE-466D-87ED-74A9F1ACD9B8}">
      <dgm:prSet/>
      <dgm:spPr/>
      <dgm:t>
        <a:bodyPr/>
        <a:lstStyle/>
        <a:p>
          <a:endParaRPr lang="en-DE" sz="100" b="1"/>
        </a:p>
      </dgm:t>
    </dgm:pt>
    <dgm:pt modelId="{9AC29AD7-DDAE-4AD8-9EED-575B7A990325}" type="sibTrans" cxnId="{91B57E6E-60CE-466D-87ED-74A9F1ACD9B8}">
      <dgm:prSet/>
      <dgm:spPr/>
      <dgm:t>
        <a:bodyPr/>
        <a:lstStyle/>
        <a:p>
          <a:endParaRPr lang="en-DE" sz="100" b="1"/>
        </a:p>
      </dgm:t>
    </dgm:pt>
    <dgm:pt modelId="{1EAFFC44-5CF3-411C-AAAB-A3FF0C4328FF}">
      <dgm:prSet phldrT="[Text]" custT="1"/>
      <dgm:spPr>
        <a:xfrm>
          <a:off x="349540" y="64623"/>
          <a:ext cx="876960" cy="876960"/>
        </a:xfrm>
        <a:prstGeom prst="pie">
          <a:avLst>
            <a:gd name="adj1" fmla="val 16200000"/>
            <a:gd name="adj2" fmla="val 20520000"/>
          </a:avLst>
        </a:prstGeom>
        <a:solidFill>
          <a:srgbClr val="D291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400" b="1">
              <a:solidFill>
                <a:srgbClr val="000000"/>
              </a:solidFill>
              <a:latin typeface="Calibri" panose="020F0502020204030204"/>
              <a:ea typeface="+mn-ea"/>
              <a:cs typeface="+mn-cs"/>
            </a:rPr>
            <a:t> </a:t>
          </a:r>
          <a:endParaRPr lang="en-DE" sz="400" b="1">
            <a:solidFill>
              <a:srgbClr val="000000"/>
            </a:solidFill>
            <a:latin typeface="Calibri" panose="020F0502020204030204"/>
            <a:ea typeface="+mn-ea"/>
            <a:cs typeface="+mn-cs"/>
          </a:endParaRPr>
        </a:p>
      </dgm:t>
    </dgm:pt>
    <dgm:pt modelId="{308D2EB1-FB92-4AD4-97A3-D2EC1D38AB41}" type="sibTrans" cxnId="{AEAF03AA-FD6A-4B8B-895B-EE4A3E080322}">
      <dgm:prSet/>
      <dgm:spPr/>
      <dgm:t>
        <a:bodyPr/>
        <a:lstStyle/>
        <a:p>
          <a:endParaRPr lang="en-DE" sz="100" b="1"/>
        </a:p>
      </dgm:t>
    </dgm:pt>
    <dgm:pt modelId="{F7ECCCDA-E546-463D-AE2D-BBE0DED8308F}" type="parTrans" cxnId="{AEAF03AA-FD6A-4B8B-895B-EE4A3E080322}">
      <dgm:prSet/>
      <dgm:spPr/>
      <dgm:t>
        <a:bodyPr/>
        <a:lstStyle/>
        <a:p>
          <a:endParaRPr lang="en-DE" sz="100" b="1"/>
        </a:p>
      </dgm:t>
    </dgm:pt>
    <dgm:pt modelId="{D756C821-4C0A-4DF9-A7AE-01A4549478FB}" type="pres">
      <dgm:prSet presAssocID="{288DEEF1-4CB5-40A5-AFF4-2DAFF90DEA73}" presName="compositeShape" presStyleCnt="0">
        <dgm:presLayoutVars>
          <dgm:chMax val="7"/>
          <dgm:dir/>
          <dgm:resizeHandles val="exact"/>
        </dgm:presLayoutVars>
      </dgm:prSet>
      <dgm:spPr/>
    </dgm:pt>
    <dgm:pt modelId="{B08E8DC4-5613-4FC7-AE37-D9B955118AFC}" type="pres">
      <dgm:prSet presAssocID="{288DEEF1-4CB5-40A5-AFF4-2DAFF90DEA73}" presName="wedge1" presStyleLbl="node1" presStyleIdx="0" presStyleCnt="5"/>
      <dgm:spPr/>
    </dgm:pt>
    <dgm:pt modelId="{9DEBF121-AB68-421D-8989-1F9A32AA0E05}" type="pres">
      <dgm:prSet presAssocID="{288DEEF1-4CB5-40A5-AFF4-2DAFF90DEA73}" presName="dummy1a" presStyleCnt="0"/>
      <dgm:spPr/>
    </dgm:pt>
    <dgm:pt modelId="{BF225029-5293-474A-8A33-0EB3C3BDC4D7}" type="pres">
      <dgm:prSet presAssocID="{288DEEF1-4CB5-40A5-AFF4-2DAFF90DEA73}" presName="dummy1b" presStyleCnt="0"/>
      <dgm:spPr/>
    </dgm:pt>
    <dgm:pt modelId="{EE214432-38FA-4FAC-A841-97C7198BDF21}" type="pres">
      <dgm:prSet presAssocID="{288DEEF1-4CB5-40A5-AFF4-2DAFF90DEA73}" presName="wedge1Tx" presStyleLbl="node1" presStyleIdx="0" presStyleCnt="5">
        <dgm:presLayoutVars>
          <dgm:chMax val="0"/>
          <dgm:chPref val="0"/>
          <dgm:bulletEnabled val="1"/>
        </dgm:presLayoutVars>
      </dgm:prSet>
      <dgm:spPr/>
    </dgm:pt>
    <dgm:pt modelId="{076A89EF-9AD0-467E-9E7B-6207B0CC2093}" type="pres">
      <dgm:prSet presAssocID="{288DEEF1-4CB5-40A5-AFF4-2DAFF90DEA73}" presName="wedge2" presStyleLbl="node1" presStyleIdx="1" presStyleCnt="5"/>
      <dgm:spPr/>
    </dgm:pt>
    <dgm:pt modelId="{32782CAD-450F-4810-91D8-2449196E43B1}" type="pres">
      <dgm:prSet presAssocID="{288DEEF1-4CB5-40A5-AFF4-2DAFF90DEA73}" presName="dummy2a" presStyleCnt="0"/>
      <dgm:spPr/>
    </dgm:pt>
    <dgm:pt modelId="{FE82677D-31EF-4B15-90E6-BE264730B98A}" type="pres">
      <dgm:prSet presAssocID="{288DEEF1-4CB5-40A5-AFF4-2DAFF90DEA73}" presName="dummy2b" presStyleCnt="0"/>
      <dgm:spPr/>
    </dgm:pt>
    <dgm:pt modelId="{708A7FB6-2113-418D-91BE-D407D7547F02}" type="pres">
      <dgm:prSet presAssocID="{288DEEF1-4CB5-40A5-AFF4-2DAFF90DEA73}" presName="wedge2Tx" presStyleLbl="node1" presStyleIdx="1" presStyleCnt="5">
        <dgm:presLayoutVars>
          <dgm:chMax val="0"/>
          <dgm:chPref val="0"/>
          <dgm:bulletEnabled val="1"/>
        </dgm:presLayoutVars>
      </dgm:prSet>
      <dgm:spPr/>
    </dgm:pt>
    <dgm:pt modelId="{3FCB5E40-C275-4E05-9C8B-A720EA1B4472}" type="pres">
      <dgm:prSet presAssocID="{288DEEF1-4CB5-40A5-AFF4-2DAFF90DEA73}" presName="wedge3" presStyleLbl="node1" presStyleIdx="2" presStyleCnt="5"/>
      <dgm:spPr/>
    </dgm:pt>
    <dgm:pt modelId="{48A523BF-CAA1-4C25-AB4C-3A0685562A06}" type="pres">
      <dgm:prSet presAssocID="{288DEEF1-4CB5-40A5-AFF4-2DAFF90DEA73}" presName="dummy3a" presStyleCnt="0"/>
      <dgm:spPr/>
    </dgm:pt>
    <dgm:pt modelId="{1B3EF338-42FA-44C5-9341-D51313423403}" type="pres">
      <dgm:prSet presAssocID="{288DEEF1-4CB5-40A5-AFF4-2DAFF90DEA73}" presName="dummy3b" presStyleCnt="0"/>
      <dgm:spPr/>
    </dgm:pt>
    <dgm:pt modelId="{108562C3-55B0-4A7A-910C-F669E1BDB597}" type="pres">
      <dgm:prSet presAssocID="{288DEEF1-4CB5-40A5-AFF4-2DAFF90DEA73}" presName="wedge3Tx" presStyleLbl="node1" presStyleIdx="2" presStyleCnt="5">
        <dgm:presLayoutVars>
          <dgm:chMax val="0"/>
          <dgm:chPref val="0"/>
          <dgm:bulletEnabled val="1"/>
        </dgm:presLayoutVars>
      </dgm:prSet>
      <dgm:spPr/>
    </dgm:pt>
    <dgm:pt modelId="{E31F2271-6B44-4751-9350-0B52A3378B1E}" type="pres">
      <dgm:prSet presAssocID="{288DEEF1-4CB5-40A5-AFF4-2DAFF90DEA73}" presName="wedge4" presStyleLbl="node1" presStyleIdx="3" presStyleCnt="5"/>
      <dgm:spPr/>
    </dgm:pt>
    <dgm:pt modelId="{9BDF585A-692F-49AB-94F5-DC8A98A93EAB}" type="pres">
      <dgm:prSet presAssocID="{288DEEF1-4CB5-40A5-AFF4-2DAFF90DEA73}" presName="dummy4a" presStyleCnt="0"/>
      <dgm:spPr/>
    </dgm:pt>
    <dgm:pt modelId="{BDA80E71-F355-428B-A66E-12CC85C60EEF}" type="pres">
      <dgm:prSet presAssocID="{288DEEF1-4CB5-40A5-AFF4-2DAFF90DEA73}" presName="dummy4b" presStyleCnt="0"/>
      <dgm:spPr/>
    </dgm:pt>
    <dgm:pt modelId="{64E36CDD-D70F-41E4-9651-EC825C3F55BE}" type="pres">
      <dgm:prSet presAssocID="{288DEEF1-4CB5-40A5-AFF4-2DAFF90DEA73}" presName="wedge4Tx" presStyleLbl="node1" presStyleIdx="3" presStyleCnt="5">
        <dgm:presLayoutVars>
          <dgm:chMax val="0"/>
          <dgm:chPref val="0"/>
          <dgm:bulletEnabled val="1"/>
        </dgm:presLayoutVars>
      </dgm:prSet>
      <dgm:spPr/>
    </dgm:pt>
    <dgm:pt modelId="{A7A39D14-43B3-43C2-9EC7-2A35C5C21CFE}" type="pres">
      <dgm:prSet presAssocID="{288DEEF1-4CB5-40A5-AFF4-2DAFF90DEA73}" presName="wedge5" presStyleLbl="node1" presStyleIdx="4" presStyleCnt="5"/>
      <dgm:spPr/>
    </dgm:pt>
    <dgm:pt modelId="{B579E8E0-0B55-451A-BD68-C70F040D89CC}" type="pres">
      <dgm:prSet presAssocID="{288DEEF1-4CB5-40A5-AFF4-2DAFF90DEA73}" presName="dummy5a" presStyleCnt="0"/>
      <dgm:spPr/>
    </dgm:pt>
    <dgm:pt modelId="{143014BE-F1A5-4728-91E3-6FAE09C2718F}" type="pres">
      <dgm:prSet presAssocID="{288DEEF1-4CB5-40A5-AFF4-2DAFF90DEA73}" presName="dummy5b" presStyleCnt="0"/>
      <dgm:spPr/>
    </dgm:pt>
    <dgm:pt modelId="{9CE0BB94-90B5-49FF-B9CF-39FD9EE1A233}" type="pres">
      <dgm:prSet presAssocID="{288DEEF1-4CB5-40A5-AFF4-2DAFF90DEA73}" presName="wedge5Tx" presStyleLbl="node1" presStyleIdx="4" presStyleCnt="5">
        <dgm:presLayoutVars>
          <dgm:chMax val="0"/>
          <dgm:chPref val="0"/>
          <dgm:bulletEnabled val="1"/>
        </dgm:presLayoutVars>
      </dgm:prSet>
      <dgm:spPr/>
    </dgm:pt>
    <dgm:pt modelId="{6D4A8EB9-0439-4DA5-96E1-C044A076E79A}" type="pres">
      <dgm:prSet presAssocID="{308D2EB1-FB92-4AD4-97A3-D2EC1D38AB41}" presName="arrowWedge1" presStyleLbl="fgSibTrans2D1" presStyleIdx="0" presStyleCnt="5"/>
      <dgm:spPr>
        <a:xfrm>
          <a:off x="295210" y="10335"/>
          <a:ext cx="985536" cy="985536"/>
        </a:xfrm>
        <a:prstGeom prst="circularArrow">
          <a:avLst>
            <a:gd name="adj1" fmla="val 5085"/>
            <a:gd name="adj2" fmla="val 327528"/>
            <a:gd name="adj3" fmla="val 20192361"/>
            <a:gd name="adj4" fmla="val 16200324"/>
            <a:gd name="adj5" fmla="val 5932"/>
          </a:avLst>
        </a:prstGeom>
        <a:solidFill>
          <a:srgbClr val="FFB71B"/>
        </a:solidFill>
        <a:ln>
          <a:noFill/>
        </a:ln>
        <a:effectLst/>
      </dgm:spPr>
    </dgm:pt>
    <dgm:pt modelId="{F46097D4-A2C3-4CD4-A0BF-FDB0E1E36543}" type="pres">
      <dgm:prSet presAssocID="{0D6E013B-1423-4E1A-BE68-3DD72B50CDA1}" presName="arrowWedge2" presStyleLbl="fgSibTrans2D1" presStyleIdx="1" presStyleCnt="5"/>
      <dgm:spPr>
        <a:xfrm>
          <a:off x="302829" y="33713"/>
          <a:ext cx="985536" cy="985536"/>
        </a:xfrm>
        <a:prstGeom prst="circularArrow">
          <a:avLst>
            <a:gd name="adj1" fmla="val 5085"/>
            <a:gd name="adj2" fmla="val 327528"/>
            <a:gd name="adj3" fmla="val 2912753"/>
            <a:gd name="adj4" fmla="val 20519953"/>
            <a:gd name="adj5" fmla="val 5932"/>
          </a:avLst>
        </a:prstGeom>
        <a:solidFill>
          <a:srgbClr val="D29100"/>
        </a:solidFill>
        <a:ln>
          <a:noFill/>
        </a:ln>
        <a:effectLst/>
      </dgm:spPr>
    </dgm:pt>
    <dgm:pt modelId="{987026D4-D174-4E03-90F7-36985667F81C}" type="pres">
      <dgm:prSet presAssocID="{8A8CE226-2EDA-42D3-96B2-DD9EB7865A31}" presName="arrowWedge3" presStyleLbl="fgSibTrans2D1" presStyleIdx="2" presStyleCnt="5"/>
      <dgm:spPr>
        <a:xfrm>
          <a:off x="282933" y="48164"/>
          <a:ext cx="985536" cy="985536"/>
        </a:xfrm>
        <a:prstGeom prst="circularArrow">
          <a:avLst>
            <a:gd name="adj1" fmla="val 5085"/>
            <a:gd name="adj2" fmla="val 327528"/>
            <a:gd name="adj3" fmla="val 7232777"/>
            <a:gd name="adj4" fmla="val 3239695"/>
            <a:gd name="adj5" fmla="val 5932"/>
          </a:avLst>
        </a:prstGeom>
        <a:solidFill>
          <a:srgbClr val="898A8D"/>
        </a:solidFill>
        <a:ln>
          <a:noFill/>
        </a:ln>
        <a:effectLst/>
      </dgm:spPr>
    </dgm:pt>
    <dgm:pt modelId="{39BD6BF0-D2AC-4F19-A570-249A98388EBD}" type="pres">
      <dgm:prSet presAssocID="{9AC29AD7-DDAE-4AD8-9EED-575B7A990325}" presName="arrowWedge4" presStyleLbl="fgSibTrans2D1" presStyleIdx="3" presStyleCnt="5"/>
      <dgm:spPr>
        <a:xfrm>
          <a:off x="263036" y="33713"/>
          <a:ext cx="985536" cy="985536"/>
        </a:xfrm>
        <a:prstGeom prst="circularArrow">
          <a:avLst>
            <a:gd name="adj1" fmla="val 5085"/>
            <a:gd name="adj2" fmla="val 327528"/>
            <a:gd name="adj3" fmla="val 11552519"/>
            <a:gd name="adj4" fmla="val 7559718"/>
            <a:gd name="adj5" fmla="val 5932"/>
          </a:avLst>
        </a:prstGeom>
        <a:solidFill>
          <a:srgbClr val="444446"/>
        </a:solidFill>
        <a:ln>
          <a:noFill/>
        </a:ln>
        <a:effectLst/>
      </dgm:spPr>
    </dgm:pt>
    <dgm:pt modelId="{A64702AF-A229-41C0-B834-0E0F78D532F1}" type="pres">
      <dgm:prSet presAssocID="{6D67D76B-DABE-4C0B-B873-899C304D87B7}" presName="arrowWedge5" presStyleLbl="fgSibTrans2D1" presStyleIdx="4" presStyleCnt="5"/>
      <dgm:spPr>
        <a:xfrm>
          <a:off x="270655" y="10335"/>
          <a:ext cx="985536" cy="985536"/>
        </a:xfrm>
        <a:prstGeom prst="circularArrow">
          <a:avLst>
            <a:gd name="adj1" fmla="val 5085"/>
            <a:gd name="adj2" fmla="val 327528"/>
            <a:gd name="adj3" fmla="val 15872148"/>
            <a:gd name="adj4" fmla="val 11880111"/>
            <a:gd name="adj5" fmla="val 5932"/>
          </a:avLst>
        </a:prstGeom>
        <a:solidFill>
          <a:srgbClr val="F9DD42"/>
        </a:solidFill>
        <a:ln>
          <a:noFill/>
        </a:ln>
        <a:effectLst/>
      </dgm:spPr>
    </dgm:pt>
  </dgm:ptLst>
  <dgm:cxnLst>
    <dgm:cxn modelId="{68561504-9E5A-499A-B3C7-766EFB1CE198}" type="presOf" srcId="{5FBFC782-8A18-42BF-9FE2-86A7E53520C0}" destId="{A7A39D14-43B3-43C2-9EC7-2A35C5C21CFE}" srcOrd="0" destOrd="0" presId="urn:microsoft.com/office/officeart/2005/8/layout/cycle8"/>
    <dgm:cxn modelId="{9FFC6804-54FA-4C20-8C01-B25DB3EBFD4C}" type="presOf" srcId="{6126D71E-06CC-4F3D-9EA2-371732C971F6}" destId="{3FCB5E40-C275-4E05-9C8B-A720EA1B4472}" srcOrd="0" destOrd="0" presId="urn:microsoft.com/office/officeart/2005/8/layout/cycle8"/>
    <dgm:cxn modelId="{643F3709-E7D8-4411-9B34-409112846E26}" type="presOf" srcId="{1EAFFC44-5CF3-411C-AAAB-A3FF0C4328FF}" destId="{EE214432-38FA-4FAC-A841-97C7198BDF21}" srcOrd="1" destOrd="0" presId="urn:microsoft.com/office/officeart/2005/8/layout/cycle8"/>
    <dgm:cxn modelId="{CDB51D22-5385-44C5-808B-CAF8BE84EAA6}" srcId="{288DEEF1-4CB5-40A5-AFF4-2DAFF90DEA73}" destId="{5FBFC782-8A18-42BF-9FE2-86A7E53520C0}" srcOrd="4" destOrd="0" parTransId="{746D7E5A-BA14-47CC-A2E5-21719EF5F74F}" sibTransId="{6D67D76B-DABE-4C0B-B873-899C304D87B7}"/>
    <dgm:cxn modelId="{A9A71130-0AC6-43F1-A1C0-AF13192D73C0}" srcId="{288DEEF1-4CB5-40A5-AFF4-2DAFF90DEA73}" destId="{6126D71E-06CC-4F3D-9EA2-371732C971F6}" srcOrd="2" destOrd="0" parTransId="{54934816-B6FB-41A6-BB38-4D2CBE8B7A4D}" sibTransId="{8A8CE226-2EDA-42D3-96B2-DD9EB7865A31}"/>
    <dgm:cxn modelId="{55CA4538-E398-4158-9DE5-084DE0B0B210}" type="presOf" srcId="{86192DB7-CD74-464A-88AF-E010E04DC3FF}" destId="{076A89EF-9AD0-467E-9E7B-6207B0CC2093}" srcOrd="0" destOrd="0" presId="urn:microsoft.com/office/officeart/2005/8/layout/cycle8"/>
    <dgm:cxn modelId="{91B57E6E-60CE-466D-87ED-74A9F1ACD9B8}" srcId="{288DEEF1-4CB5-40A5-AFF4-2DAFF90DEA73}" destId="{74785938-3FEE-403C-AFF5-FEDC001DA97B}" srcOrd="3" destOrd="0" parTransId="{E4C52AB1-8BC1-4EF7-92FC-E9DCFF17992A}" sibTransId="{9AC29AD7-DDAE-4AD8-9EED-575B7A990325}"/>
    <dgm:cxn modelId="{88216651-E296-44A3-BC73-2F307AEFDEE9}" type="presOf" srcId="{288DEEF1-4CB5-40A5-AFF4-2DAFF90DEA73}" destId="{D756C821-4C0A-4DF9-A7AE-01A4549478FB}" srcOrd="0" destOrd="0" presId="urn:microsoft.com/office/officeart/2005/8/layout/cycle8"/>
    <dgm:cxn modelId="{2477FE88-16C9-4437-8204-AB27C293BCF8}" srcId="{288DEEF1-4CB5-40A5-AFF4-2DAFF90DEA73}" destId="{86192DB7-CD74-464A-88AF-E010E04DC3FF}" srcOrd="1" destOrd="0" parTransId="{CD4F1A3C-1AF7-4742-BC37-8E020D2F40EE}" sibTransId="{0D6E013B-1423-4E1A-BE68-3DD72B50CDA1}"/>
    <dgm:cxn modelId="{B4D23BA6-5D70-45AD-A392-33F89D55D70F}" type="presOf" srcId="{1EAFFC44-5CF3-411C-AAAB-A3FF0C4328FF}" destId="{B08E8DC4-5613-4FC7-AE37-D9B955118AFC}" srcOrd="0" destOrd="0" presId="urn:microsoft.com/office/officeart/2005/8/layout/cycle8"/>
    <dgm:cxn modelId="{AEAF03AA-FD6A-4B8B-895B-EE4A3E080322}" srcId="{288DEEF1-4CB5-40A5-AFF4-2DAFF90DEA73}" destId="{1EAFFC44-5CF3-411C-AAAB-A3FF0C4328FF}" srcOrd="0" destOrd="0" parTransId="{F7ECCCDA-E546-463D-AE2D-BBE0DED8308F}" sibTransId="{308D2EB1-FB92-4AD4-97A3-D2EC1D38AB41}"/>
    <dgm:cxn modelId="{A281DCAE-0715-4027-BECA-AF2071674DFD}" type="presOf" srcId="{6126D71E-06CC-4F3D-9EA2-371732C971F6}" destId="{108562C3-55B0-4A7A-910C-F669E1BDB597}" srcOrd="1" destOrd="0" presId="urn:microsoft.com/office/officeart/2005/8/layout/cycle8"/>
    <dgm:cxn modelId="{15D33ABC-95A5-49DF-9225-E7F96DA5B686}" type="presOf" srcId="{74785938-3FEE-403C-AFF5-FEDC001DA97B}" destId="{64E36CDD-D70F-41E4-9651-EC825C3F55BE}" srcOrd="1" destOrd="0" presId="urn:microsoft.com/office/officeart/2005/8/layout/cycle8"/>
    <dgm:cxn modelId="{DFDA09C9-B026-43AB-A313-55397DBC8969}" type="presOf" srcId="{5FBFC782-8A18-42BF-9FE2-86A7E53520C0}" destId="{9CE0BB94-90B5-49FF-B9CF-39FD9EE1A233}" srcOrd="1" destOrd="0" presId="urn:microsoft.com/office/officeart/2005/8/layout/cycle8"/>
    <dgm:cxn modelId="{9C1E91D3-8EC5-4300-8494-C7C3F7A67491}" type="presOf" srcId="{86192DB7-CD74-464A-88AF-E010E04DC3FF}" destId="{708A7FB6-2113-418D-91BE-D407D7547F02}" srcOrd="1" destOrd="0" presId="urn:microsoft.com/office/officeart/2005/8/layout/cycle8"/>
    <dgm:cxn modelId="{79A1D4D3-ED5B-418A-81ED-5F47E52B9560}" type="presOf" srcId="{74785938-3FEE-403C-AFF5-FEDC001DA97B}" destId="{E31F2271-6B44-4751-9350-0B52A3378B1E}" srcOrd="0" destOrd="0" presId="urn:microsoft.com/office/officeart/2005/8/layout/cycle8"/>
    <dgm:cxn modelId="{83777150-DFD7-4016-B48F-1C67E82D76B9}" type="presParOf" srcId="{D756C821-4C0A-4DF9-A7AE-01A4549478FB}" destId="{B08E8DC4-5613-4FC7-AE37-D9B955118AFC}" srcOrd="0" destOrd="0" presId="urn:microsoft.com/office/officeart/2005/8/layout/cycle8"/>
    <dgm:cxn modelId="{C8A2BE30-1DF2-4B86-ADA8-B3B67A414D6B}" type="presParOf" srcId="{D756C821-4C0A-4DF9-A7AE-01A4549478FB}" destId="{9DEBF121-AB68-421D-8989-1F9A32AA0E05}" srcOrd="1" destOrd="0" presId="urn:microsoft.com/office/officeart/2005/8/layout/cycle8"/>
    <dgm:cxn modelId="{CDD2528E-7435-4C60-93CD-13CFCF7B1B28}" type="presParOf" srcId="{D756C821-4C0A-4DF9-A7AE-01A4549478FB}" destId="{BF225029-5293-474A-8A33-0EB3C3BDC4D7}" srcOrd="2" destOrd="0" presId="urn:microsoft.com/office/officeart/2005/8/layout/cycle8"/>
    <dgm:cxn modelId="{BD353675-75E5-4B8F-909A-910A1BC018B7}" type="presParOf" srcId="{D756C821-4C0A-4DF9-A7AE-01A4549478FB}" destId="{EE214432-38FA-4FAC-A841-97C7198BDF21}" srcOrd="3" destOrd="0" presId="urn:microsoft.com/office/officeart/2005/8/layout/cycle8"/>
    <dgm:cxn modelId="{0308FE74-BEB0-414B-A8D1-672F2CD265FA}" type="presParOf" srcId="{D756C821-4C0A-4DF9-A7AE-01A4549478FB}" destId="{076A89EF-9AD0-467E-9E7B-6207B0CC2093}" srcOrd="4" destOrd="0" presId="urn:microsoft.com/office/officeart/2005/8/layout/cycle8"/>
    <dgm:cxn modelId="{616A3C0E-6538-482B-AF5D-9FF3BFC30FC4}" type="presParOf" srcId="{D756C821-4C0A-4DF9-A7AE-01A4549478FB}" destId="{32782CAD-450F-4810-91D8-2449196E43B1}" srcOrd="5" destOrd="0" presId="urn:microsoft.com/office/officeart/2005/8/layout/cycle8"/>
    <dgm:cxn modelId="{4312E20F-7361-4A4A-995D-8097B29C7EE2}" type="presParOf" srcId="{D756C821-4C0A-4DF9-A7AE-01A4549478FB}" destId="{FE82677D-31EF-4B15-90E6-BE264730B98A}" srcOrd="6" destOrd="0" presId="urn:microsoft.com/office/officeart/2005/8/layout/cycle8"/>
    <dgm:cxn modelId="{D132DB48-9A2C-4847-96BE-B8981BEBA9A7}" type="presParOf" srcId="{D756C821-4C0A-4DF9-A7AE-01A4549478FB}" destId="{708A7FB6-2113-418D-91BE-D407D7547F02}" srcOrd="7" destOrd="0" presId="urn:microsoft.com/office/officeart/2005/8/layout/cycle8"/>
    <dgm:cxn modelId="{4EFB93E9-9974-432B-9D53-7A7CDC1813DB}" type="presParOf" srcId="{D756C821-4C0A-4DF9-A7AE-01A4549478FB}" destId="{3FCB5E40-C275-4E05-9C8B-A720EA1B4472}" srcOrd="8" destOrd="0" presId="urn:microsoft.com/office/officeart/2005/8/layout/cycle8"/>
    <dgm:cxn modelId="{B979205D-B6A5-4E7C-83B4-A00A9A82F1D1}" type="presParOf" srcId="{D756C821-4C0A-4DF9-A7AE-01A4549478FB}" destId="{48A523BF-CAA1-4C25-AB4C-3A0685562A06}" srcOrd="9" destOrd="0" presId="urn:microsoft.com/office/officeart/2005/8/layout/cycle8"/>
    <dgm:cxn modelId="{0D1C8239-1160-457C-8483-65098AA0AE8A}" type="presParOf" srcId="{D756C821-4C0A-4DF9-A7AE-01A4549478FB}" destId="{1B3EF338-42FA-44C5-9341-D51313423403}" srcOrd="10" destOrd="0" presId="urn:microsoft.com/office/officeart/2005/8/layout/cycle8"/>
    <dgm:cxn modelId="{1AB3B0EB-5318-45DF-A3DD-6A9722E4EE7C}" type="presParOf" srcId="{D756C821-4C0A-4DF9-A7AE-01A4549478FB}" destId="{108562C3-55B0-4A7A-910C-F669E1BDB597}" srcOrd="11" destOrd="0" presId="urn:microsoft.com/office/officeart/2005/8/layout/cycle8"/>
    <dgm:cxn modelId="{D5DC6CE5-ED8C-4C79-9487-83719BC50562}" type="presParOf" srcId="{D756C821-4C0A-4DF9-A7AE-01A4549478FB}" destId="{E31F2271-6B44-4751-9350-0B52A3378B1E}" srcOrd="12" destOrd="0" presId="urn:microsoft.com/office/officeart/2005/8/layout/cycle8"/>
    <dgm:cxn modelId="{E1B5821F-6F85-4345-97D4-85E4D866A6B3}" type="presParOf" srcId="{D756C821-4C0A-4DF9-A7AE-01A4549478FB}" destId="{9BDF585A-692F-49AB-94F5-DC8A98A93EAB}" srcOrd="13" destOrd="0" presId="urn:microsoft.com/office/officeart/2005/8/layout/cycle8"/>
    <dgm:cxn modelId="{14131F47-783A-4F0F-A4BB-A80119BB4865}" type="presParOf" srcId="{D756C821-4C0A-4DF9-A7AE-01A4549478FB}" destId="{BDA80E71-F355-428B-A66E-12CC85C60EEF}" srcOrd="14" destOrd="0" presId="urn:microsoft.com/office/officeart/2005/8/layout/cycle8"/>
    <dgm:cxn modelId="{559C17B5-74FB-4E47-A6ED-966954D3147B}" type="presParOf" srcId="{D756C821-4C0A-4DF9-A7AE-01A4549478FB}" destId="{64E36CDD-D70F-41E4-9651-EC825C3F55BE}" srcOrd="15" destOrd="0" presId="urn:microsoft.com/office/officeart/2005/8/layout/cycle8"/>
    <dgm:cxn modelId="{EC5156DD-DAD3-4FC5-BC0C-B1C6C3572116}" type="presParOf" srcId="{D756C821-4C0A-4DF9-A7AE-01A4549478FB}" destId="{A7A39D14-43B3-43C2-9EC7-2A35C5C21CFE}" srcOrd="16" destOrd="0" presId="urn:microsoft.com/office/officeart/2005/8/layout/cycle8"/>
    <dgm:cxn modelId="{A43F458B-41C4-4647-818E-BDE5FB93D696}" type="presParOf" srcId="{D756C821-4C0A-4DF9-A7AE-01A4549478FB}" destId="{B579E8E0-0B55-451A-BD68-C70F040D89CC}" srcOrd="17" destOrd="0" presId="urn:microsoft.com/office/officeart/2005/8/layout/cycle8"/>
    <dgm:cxn modelId="{3C67199C-CD16-4164-9252-830D8C28F989}" type="presParOf" srcId="{D756C821-4C0A-4DF9-A7AE-01A4549478FB}" destId="{143014BE-F1A5-4728-91E3-6FAE09C2718F}" srcOrd="18" destOrd="0" presId="urn:microsoft.com/office/officeart/2005/8/layout/cycle8"/>
    <dgm:cxn modelId="{51A88D81-83B2-4EE1-AA04-B978214B4E29}" type="presParOf" srcId="{D756C821-4C0A-4DF9-A7AE-01A4549478FB}" destId="{9CE0BB94-90B5-49FF-B9CF-39FD9EE1A233}" srcOrd="19" destOrd="0" presId="urn:microsoft.com/office/officeart/2005/8/layout/cycle8"/>
    <dgm:cxn modelId="{8EBB2401-B6F4-4E96-940D-845ACC003D23}" type="presParOf" srcId="{D756C821-4C0A-4DF9-A7AE-01A4549478FB}" destId="{6D4A8EB9-0439-4DA5-96E1-C044A076E79A}" srcOrd="20" destOrd="0" presId="urn:microsoft.com/office/officeart/2005/8/layout/cycle8"/>
    <dgm:cxn modelId="{E4794F16-1908-446E-808A-6D6FCAE673FE}" type="presParOf" srcId="{D756C821-4C0A-4DF9-A7AE-01A4549478FB}" destId="{F46097D4-A2C3-4CD4-A0BF-FDB0E1E36543}" srcOrd="21" destOrd="0" presId="urn:microsoft.com/office/officeart/2005/8/layout/cycle8"/>
    <dgm:cxn modelId="{8F251ABE-8510-4FE0-B57A-C4E9069B1DE7}" type="presParOf" srcId="{D756C821-4C0A-4DF9-A7AE-01A4549478FB}" destId="{987026D4-D174-4E03-90F7-36985667F81C}" srcOrd="22" destOrd="0" presId="urn:microsoft.com/office/officeart/2005/8/layout/cycle8"/>
    <dgm:cxn modelId="{F96D3268-94BD-4361-BE77-D519D7DB5D6A}" type="presParOf" srcId="{D756C821-4C0A-4DF9-A7AE-01A4549478FB}" destId="{39BD6BF0-D2AC-4F19-A570-249A98388EBD}" srcOrd="23" destOrd="0" presId="urn:microsoft.com/office/officeart/2005/8/layout/cycle8"/>
    <dgm:cxn modelId="{511573DF-EEDD-46E8-BC7B-6F50D5D1A01E}" type="presParOf" srcId="{D756C821-4C0A-4DF9-A7AE-01A4549478FB}" destId="{A64702AF-A229-41C0-B834-0E0F78D532F1}" srcOrd="24" destOrd="0" presId="urn:microsoft.com/office/officeart/2005/8/layout/cycle8"/>
  </dgm:cxnLst>
  <dgm:bg>
    <a:noFill/>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8DEEF1-4CB5-40A5-AFF4-2DAFF90DEA73}" type="doc">
      <dgm:prSet loTypeId="urn:microsoft.com/office/officeart/2005/8/layout/cycle8" loCatId="cycle" qsTypeId="urn:microsoft.com/office/officeart/2005/8/quickstyle/simple1" qsCatId="simple" csTypeId="urn:microsoft.com/office/officeart/2005/8/colors/accent1_2" csCatId="accent1" phldr="1"/>
      <dgm:spPr/>
    </dgm:pt>
    <dgm:pt modelId="{86192DB7-CD74-464A-88AF-E010E04DC3FF}">
      <dgm:prSet phldrT="[Text]" custT="1"/>
      <dgm:spPr>
        <a:xfrm>
          <a:off x="357057" y="88009"/>
          <a:ext cx="876960" cy="876960"/>
        </a:xfrm>
        <a:prstGeom prst="pie">
          <a:avLst>
            <a:gd name="adj1" fmla="val 20520000"/>
            <a:gd name="adj2" fmla="val 3240000"/>
          </a:avLst>
        </a:prstGeom>
        <a:solidFill>
          <a:srgbClr val="D29100">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CD4F1A3C-1AF7-4742-BC37-8E020D2F40EE}" type="parTrans" cxnId="{2477FE88-16C9-4437-8204-AB27C293BCF8}">
      <dgm:prSet/>
      <dgm:spPr/>
      <dgm:t>
        <a:bodyPr/>
        <a:lstStyle/>
        <a:p>
          <a:endParaRPr lang="en-DE" sz="100" b="1"/>
        </a:p>
      </dgm:t>
    </dgm:pt>
    <dgm:pt modelId="{0D6E013B-1423-4E1A-BE68-3DD72B50CDA1}" type="sibTrans" cxnId="{2477FE88-16C9-4437-8204-AB27C293BCF8}">
      <dgm:prSet/>
      <dgm:spPr/>
      <dgm:t>
        <a:bodyPr/>
        <a:lstStyle/>
        <a:p>
          <a:endParaRPr lang="en-DE" sz="100" b="1"/>
        </a:p>
      </dgm:t>
    </dgm:pt>
    <dgm:pt modelId="{6126D71E-06CC-4F3D-9EA2-371732C971F6}">
      <dgm:prSet phldrT="[Text]" custT="1"/>
      <dgm:spPr>
        <a:xfrm>
          <a:off x="337221" y="102416"/>
          <a:ext cx="876960" cy="876960"/>
        </a:xfrm>
        <a:prstGeom prst="pie">
          <a:avLst>
            <a:gd name="adj1" fmla="val 3240000"/>
            <a:gd name="adj2" fmla="val 7560000"/>
          </a:avLst>
        </a:prstGeom>
        <a:solidFill>
          <a:srgbClr val="D9D8D6"/>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54934816-B6FB-41A6-BB38-4D2CBE8B7A4D}" type="parTrans" cxnId="{A9A71130-0AC6-43F1-A1C0-AF13192D73C0}">
      <dgm:prSet/>
      <dgm:spPr/>
      <dgm:t>
        <a:bodyPr/>
        <a:lstStyle/>
        <a:p>
          <a:endParaRPr lang="en-DE" sz="100" b="1"/>
        </a:p>
      </dgm:t>
    </dgm:pt>
    <dgm:pt modelId="{8A8CE226-2EDA-42D3-96B2-DD9EB7865A31}" type="sibTrans" cxnId="{A9A71130-0AC6-43F1-A1C0-AF13192D73C0}">
      <dgm:prSet/>
      <dgm:spPr/>
      <dgm:t>
        <a:bodyPr/>
        <a:lstStyle/>
        <a:p>
          <a:endParaRPr lang="en-DE" sz="100" b="1"/>
        </a:p>
      </dgm:t>
    </dgm:pt>
    <dgm:pt modelId="{5FBFC782-8A18-42BF-9FE2-86A7E53520C0}">
      <dgm:prSet phldrT="[Text]" custT="1"/>
      <dgm:spPr>
        <a:xfrm>
          <a:off x="324901" y="64623"/>
          <a:ext cx="876960" cy="876960"/>
        </a:xfrm>
        <a:prstGeom prst="pie">
          <a:avLst>
            <a:gd name="adj1" fmla="val 11880000"/>
            <a:gd name="adj2" fmla="val 16200000"/>
          </a:avLst>
        </a:prstGeom>
        <a:solidFill>
          <a:srgbClr val="F9DD42">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746D7E5A-BA14-47CC-A2E5-21719EF5F74F}" type="parTrans" cxnId="{CDB51D22-5385-44C5-808B-CAF8BE84EAA6}">
      <dgm:prSet/>
      <dgm:spPr/>
      <dgm:t>
        <a:bodyPr/>
        <a:lstStyle/>
        <a:p>
          <a:endParaRPr lang="en-DE" sz="100" b="1"/>
        </a:p>
      </dgm:t>
    </dgm:pt>
    <dgm:pt modelId="{6D67D76B-DABE-4C0B-B873-899C304D87B7}" type="sibTrans" cxnId="{CDB51D22-5385-44C5-808B-CAF8BE84EAA6}">
      <dgm:prSet/>
      <dgm:spPr/>
      <dgm:t>
        <a:bodyPr/>
        <a:lstStyle/>
        <a:p>
          <a:endParaRPr lang="en-DE" sz="100" b="1"/>
        </a:p>
      </dgm:t>
    </dgm:pt>
    <dgm:pt modelId="{74785938-3FEE-403C-AFF5-FEDC001DA97B}">
      <dgm:prSet phldrT="[Text]" custT="1"/>
      <dgm:spPr>
        <a:xfrm>
          <a:off x="317385" y="88009"/>
          <a:ext cx="876960" cy="876960"/>
        </a:xfrm>
        <a:prstGeom prst="pie">
          <a:avLst>
            <a:gd name="adj1" fmla="val 7560000"/>
            <a:gd name="adj2" fmla="val 11880000"/>
          </a:avLst>
        </a:prstGeom>
        <a:solidFill>
          <a:srgbClr val="444446">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E4C52AB1-8BC1-4EF7-92FC-E9DCFF17992A}" type="parTrans" cxnId="{91B57E6E-60CE-466D-87ED-74A9F1ACD9B8}">
      <dgm:prSet/>
      <dgm:spPr/>
      <dgm:t>
        <a:bodyPr/>
        <a:lstStyle/>
        <a:p>
          <a:endParaRPr lang="en-DE" sz="100" b="1"/>
        </a:p>
      </dgm:t>
    </dgm:pt>
    <dgm:pt modelId="{9AC29AD7-DDAE-4AD8-9EED-575B7A990325}" type="sibTrans" cxnId="{91B57E6E-60CE-466D-87ED-74A9F1ACD9B8}">
      <dgm:prSet/>
      <dgm:spPr/>
      <dgm:t>
        <a:bodyPr/>
        <a:lstStyle/>
        <a:p>
          <a:endParaRPr lang="en-DE" sz="100" b="1"/>
        </a:p>
      </dgm:t>
    </dgm:pt>
    <dgm:pt modelId="{1EAFFC44-5CF3-411C-AAAB-A3FF0C4328FF}">
      <dgm:prSet phldrT="[Text]" custT="1"/>
      <dgm:spPr>
        <a:xfrm>
          <a:off x="349540" y="64623"/>
          <a:ext cx="876960" cy="876960"/>
        </a:xfrm>
        <a:prstGeom prst="pie">
          <a:avLst>
            <a:gd name="adj1" fmla="val 16200000"/>
            <a:gd name="adj2" fmla="val 20520000"/>
          </a:avLst>
        </a:prstGeom>
        <a:solidFill>
          <a:srgbClr val="D291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400" b="1">
              <a:solidFill>
                <a:srgbClr val="000000"/>
              </a:solidFill>
              <a:latin typeface="Calibri" panose="020F0502020204030204"/>
              <a:ea typeface="+mn-ea"/>
              <a:cs typeface="+mn-cs"/>
            </a:rPr>
            <a:t> </a:t>
          </a:r>
          <a:endParaRPr lang="en-DE" sz="400" b="1">
            <a:solidFill>
              <a:srgbClr val="000000"/>
            </a:solidFill>
            <a:latin typeface="Calibri" panose="020F0502020204030204"/>
            <a:ea typeface="+mn-ea"/>
            <a:cs typeface="+mn-cs"/>
          </a:endParaRPr>
        </a:p>
      </dgm:t>
    </dgm:pt>
    <dgm:pt modelId="{308D2EB1-FB92-4AD4-97A3-D2EC1D38AB41}" type="sibTrans" cxnId="{AEAF03AA-FD6A-4B8B-895B-EE4A3E080322}">
      <dgm:prSet/>
      <dgm:spPr/>
      <dgm:t>
        <a:bodyPr/>
        <a:lstStyle/>
        <a:p>
          <a:endParaRPr lang="en-DE" sz="100" b="1"/>
        </a:p>
      </dgm:t>
    </dgm:pt>
    <dgm:pt modelId="{F7ECCCDA-E546-463D-AE2D-BBE0DED8308F}" type="parTrans" cxnId="{AEAF03AA-FD6A-4B8B-895B-EE4A3E080322}">
      <dgm:prSet/>
      <dgm:spPr/>
      <dgm:t>
        <a:bodyPr/>
        <a:lstStyle/>
        <a:p>
          <a:endParaRPr lang="en-DE" sz="100" b="1"/>
        </a:p>
      </dgm:t>
    </dgm:pt>
    <dgm:pt modelId="{D756C821-4C0A-4DF9-A7AE-01A4549478FB}" type="pres">
      <dgm:prSet presAssocID="{288DEEF1-4CB5-40A5-AFF4-2DAFF90DEA73}" presName="compositeShape" presStyleCnt="0">
        <dgm:presLayoutVars>
          <dgm:chMax val="7"/>
          <dgm:dir/>
          <dgm:resizeHandles val="exact"/>
        </dgm:presLayoutVars>
      </dgm:prSet>
      <dgm:spPr/>
    </dgm:pt>
    <dgm:pt modelId="{B08E8DC4-5613-4FC7-AE37-D9B955118AFC}" type="pres">
      <dgm:prSet presAssocID="{288DEEF1-4CB5-40A5-AFF4-2DAFF90DEA73}" presName="wedge1" presStyleLbl="node1" presStyleIdx="0" presStyleCnt="5"/>
      <dgm:spPr/>
    </dgm:pt>
    <dgm:pt modelId="{9DEBF121-AB68-421D-8989-1F9A32AA0E05}" type="pres">
      <dgm:prSet presAssocID="{288DEEF1-4CB5-40A5-AFF4-2DAFF90DEA73}" presName="dummy1a" presStyleCnt="0"/>
      <dgm:spPr/>
    </dgm:pt>
    <dgm:pt modelId="{BF225029-5293-474A-8A33-0EB3C3BDC4D7}" type="pres">
      <dgm:prSet presAssocID="{288DEEF1-4CB5-40A5-AFF4-2DAFF90DEA73}" presName="dummy1b" presStyleCnt="0"/>
      <dgm:spPr/>
    </dgm:pt>
    <dgm:pt modelId="{EE214432-38FA-4FAC-A841-97C7198BDF21}" type="pres">
      <dgm:prSet presAssocID="{288DEEF1-4CB5-40A5-AFF4-2DAFF90DEA73}" presName="wedge1Tx" presStyleLbl="node1" presStyleIdx="0" presStyleCnt="5">
        <dgm:presLayoutVars>
          <dgm:chMax val="0"/>
          <dgm:chPref val="0"/>
          <dgm:bulletEnabled val="1"/>
        </dgm:presLayoutVars>
      </dgm:prSet>
      <dgm:spPr/>
    </dgm:pt>
    <dgm:pt modelId="{076A89EF-9AD0-467E-9E7B-6207B0CC2093}" type="pres">
      <dgm:prSet presAssocID="{288DEEF1-4CB5-40A5-AFF4-2DAFF90DEA73}" presName="wedge2" presStyleLbl="node1" presStyleIdx="1" presStyleCnt="5"/>
      <dgm:spPr/>
    </dgm:pt>
    <dgm:pt modelId="{32782CAD-450F-4810-91D8-2449196E43B1}" type="pres">
      <dgm:prSet presAssocID="{288DEEF1-4CB5-40A5-AFF4-2DAFF90DEA73}" presName="dummy2a" presStyleCnt="0"/>
      <dgm:spPr/>
    </dgm:pt>
    <dgm:pt modelId="{FE82677D-31EF-4B15-90E6-BE264730B98A}" type="pres">
      <dgm:prSet presAssocID="{288DEEF1-4CB5-40A5-AFF4-2DAFF90DEA73}" presName="dummy2b" presStyleCnt="0"/>
      <dgm:spPr/>
    </dgm:pt>
    <dgm:pt modelId="{708A7FB6-2113-418D-91BE-D407D7547F02}" type="pres">
      <dgm:prSet presAssocID="{288DEEF1-4CB5-40A5-AFF4-2DAFF90DEA73}" presName="wedge2Tx" presStyleLbl="node1" presStyleIdx="1" presStyleCnt="5">
        <dgm:presLayoutVars>
          <dgm:chMax val="0"/>
          <dgm:chPref val="0"/>
          <dgm:bulletEnabled val="1"/>
        </dgm:presLayoutVars>
      </dgm:prSet>
      <dgm:spPr/>
    </dgm:pt>
    <dgm:pt modelId="{3FCB5E40-C275-4E05-9C8B-A720EA1B4472}" type="pres">
      <dgm:prSet presAssocID="{288DEEF1-4CB5-40A5-AFF4-2DAFF90DEA73}" presName="wedge3" presStyleLbl="node1" presStyleIdx="2" presStyleCnt="5"/>
      <dgm:spPr/>
    </dgm:pt>
    <dgm:pt modelId="{48A523BF-CAA1-4C25-AB4C-3A0685562A06}" type="pres">
      <dgm:prSet presAssocID="{288DEEF1-4CB5-40A5-AFF4-2DAFF90DEA73}" presName="dummy3a" presStyleCnt="0"/>
      <dgm:spPr/>
    </dgm:pt>
    <dgm:pt modelId="{1B3EF338-42FA-44C5-9341-D51313423403}" type="pres">
      <dgm:prSet presAssocID="{288DEEF1-4CB5-40A5-AFF4-2DAFF90DEA73}" presName="dummy3b" presStyleCnt="0"/>
      <dgm:spPr/>
    </dgm:pt>
    <dgm:pt modelId="{108562C3-55B0-4A7A-910C-F669E1BDB597}" type="pres">
      <dgm:prSet presAssocID="{288DEEF1-4CB5-40A5-AFF4-2DAFF90DEA73}" presName="wedge3Tx" presStyleLbl="node1" presStyleIdx="2" presStyleCnt="5">
        <dgm:presLayoutVars>
          <dgm:chMax val="0"/>
          <dgm:chPref val="0"/>
          <dgm:bulletEnabled val="1"/>
        </dgm:presLayoutVars>
      </dgm:prSet>
      <dgm:spPr/>
    </dgm:pt>
    <dgm:pt modelId="{E31F2271-6B44-4751-9350-0B52A3378B1E}" type="pres">
      <dgm:prSet presAssocID="{288DEEF1-4CB5-40A5-AFF4-2DAFF90DEA73}" presName="wedge4" presStyleLbl="node1" presStyleIdx="3" presStyleCnt="5"/>
      <dgm:spPr/>
    </dgm:pt>
    <dgm:pt modelId="{9BDF585A-692F-49AB-94F5-DC8A98A93EAB}" type="pres">
      <dgm:prSet presAssocID="{288DEEF1-4CB5-40A5-AFF4-2DAFF90DEA73}" presName="dummy4a" presStyleCnt="0"/>
      <dgm:spPr/>
    </dgm:pt>
    <dgm:pt modelId="{BDA80E71-F355-428B-A66E-12CC85C60EEF}" type="pres">
      <dgm:prSet presAssocID="{288DEEF1-4CB5-40A5-AFF4-2DAFF90DEA73}" presName="dummy4b" presStyleCnt="0"/>
      <dgm:spPr/>
    </dgm:pt>
    <dgm:pt modelId="{64E36CDD-D70F-41E4-9651-EC825C3F55BE}" type="pres">
      <dgm:prSet presAssocID="{288DEEF1-4CB5-40A5-AFF4-2DAFF90DEA73}" presName="wedge4Tx" presStyleLbl="node1" presStyleIdx="3" presStyleCnt="5">
        <dgm:presLayoutVars>
          <dgm:chMax val="0"/>
          <dgm:chPref val="0"/>
          <dgm:bulletEnabled val="1"/>
        </dgm:presLayoutVars>
      </dgm:prSet>
      <dgm:spPr/>
    </dgm:pt>
    <dgm:pt modelId="{A7A39D14-43B3-43C2-9EC7-2A35C5C21CFE}" type="pres">
      <dgm:prSet presAssocID="{288DEEF1-4CB5-40A5-AFF4-2DAFF90DEA73}" presName="wedge5" presStyleLbl="node1" presStyleIdx="4" presStyleCnt="5"/>
      <dgm:spPr/>
    </dgm:pt>
    <dgm:pt modelId="{B579E8E0-0B55-451A-BD68-C70F040D89CC}" type="pres">
      <dgm:prSet presAssocID="{288DEEF1-4CB5-40A5-AFF4-2DAFF90DEA73}" presName="dummy5a" presStyleCnt="0"/>
      <dgm:spPr/>
    </dgm:pt>
    <dgm:pt modelId="{143014BE-F1A5-4728-91E3-6FAE09C2718F}" type="pres">
      <dgm:prSet presAssocID="{288DEEF1-4CB5-40A5-AFF4-2DAFF90DEA73}" presName="dummy5b" presStyleCnt="0"/>
      <dgm:spPr/>
    </dgm:pt>
    <dgm:pt modelId="{9CE0BB94-90B5-49FF-B9CF-39FD9EE1A233}" type="pres">
      <dgm:prSet presAssocID="{288DEEF1-4CB5-40A5-AFF4-2DAFF90DEA73}" presName="wedge5Tx" presStyleLbl="node1" presStyleIdx="4" presStyleCnt="5">
        <dgm:presLayoutVars>
          <dgm:chMax val="0"/>
          <dgm:chPref val="0"/>
          <dgm:bulletEnabled val="1"/>
        </dgm:presLayoutVars>
      </dgm:prSet>
      <dgm:spPr/>
    </dgm:pt>
    <dgm:pt modelId="{6D4A8EB9-0439-4DA5-96E1-C044A076E79A}" type="pres">
      <dgm:prSet presAssocID="{308D2EB1-FB92-4AD4-97A3-D2EC1D38AB41}" presName="arrowWedge1" presStyleLbl="fgSibTrans2D1" presStyleIdx="0" presStyleCnt="5"/>
      <dgm:spPr>
        <a:xfrm>
          <a:off x="295210" y="10335"/>
          <a:ext cx="985536" cy="985536"/>
        </a:xfrm>
        <a:prstGeom prst="circularArrow">
          <a:avLst>
            <a:gd name="adj1" fmla="val 5085"/>
            <a:gd name="adj2" fmla="val 327528"/>
            <a:gd name="adj3" fmla="val 20192361"/>
            <a:gd name="adj4" fmla="val 16200324"/>
            <a:gd name="adj5" fmla="val 5932"/>
          </a:avLst>
        </a:prstGeom>
        <a:solidFill>
          <a:srgbClr val="FFB71B"/>
        </a:solidFill>
        <a:ln>
          <a:noFill/>
        </a:ln>
        <a:effectLst/>
      </dgm:spPr>
    </dgm:pt>
    <dgm:pt modelId="{F46097D4-A2C3-4CD4-A0BF-FDB0E1E36543}" type="pres">
      <dgm:prSet presAssocID="{0D6E013B-1423-4E1A-BE68-3DD72B50CDA1}" presName="arrowWedge2" presStyleLbl="fgSibTrans2D1" presStyleIdx="1" presStyleCnt="5"/>
      <dgm:spPr>
        <a:xfrm>
          <a:off x="302829" y="33713"/>
          <a:ext cx="985536" cy="985536"/>
        </a:xfrm>
        <a:prstGeom prst="circularArrow">
          <a:avLst>
            <a:gd name="adj1" fmla="val 5085"/>
            <a:gd name="adj2" fmla="val 327528"/>
            <a:gd name="adj3" fmla="val 2912753"/>
            <a:gd name="adj4" fmla="val 20519953"/>
            <a:gd name="adj5" fmla="val 5932"/>
          </a:avLst>
        </a:prstGeom>
        <a:solidFill>
          <a:srgbClr val="D29100"/>
        </a:solidFill>
        <a:ln>
          <a:noFill/>
        </a:ln>
        <a:effectLst/>
      </dgm:spPr>
    </dgm:pt>
    <dgm:pt modelId="{987026D4-D174-4E03-90F7-36985667F81C}" type="pres">
      <dgm:prSet presAssocID="{8A8CE226-2EDA-42D3-96B2-DD9EB7865A31}" presName="arrowWedge3" presStyleLbl="fgSibTrans2D1" presStyleIdx="2" presStyleCnt="5"/>
      <dgm:spPr>
        <a:xfrm>
          <a:off x="282933" y="48164"/>
          <a:ext cx="985536" cy="985536"/>
        </a:xfrm>
        <a:prstGeom prst="circularArrow">
          <a:avLst>
            <a:gd name="adj1" fmla="val 5085"/>
            <a:gd name="adj2" fmla="val 327528"/>
            <a:gd name="adj3" fmla="val 7232777"/>
            <a:gd name="adj4" fmla="val 3239695"/>
            <a:gd name="adj5" fmla="val 5932"/>
          </a:avLst>
        </a:prstGeom>
        <a:solidFill>
          <a:srgbClr val="898A8D"/>
        </a:solidFill>
        <a:ln>
          <a:noFill/>
        </a:ln>
        <a:effectLst/>
      </dgm:spPr>
    </dgm:pt>
    <dgm:pt modelId="{39BD6BF0-D2AC-4F19-A570-249A98388EBD}" type="pres">
      <dgm:prSet presAssocID="{9AC29AD7-DDAE-4AD8-9EED-575B7A990325}" presName="arrowWedge4" presStyleLbl="fgSibTrans2D1" presStyleIdx="3" presStyleCnt="5"/>
      <dgm:spPr>
        <a:xfrm>
          <a:off x="263036" y="33713"/>
          <a:ext cx="985536" cy="985536"/>
        </a:xfrm>
        <a:prstGeom prst="circularArrow">
          <a:avLst>
            <a:gd name="adj1" fmla="val 5085"/>
            <a:gd name="adj2" fmla="val 327528"/>
            <a:gd name="adj3" fmla="val 11552519"/>
            <a:gd name="adj4" fmla="val 7559718"/>
            <a:gd name="adj5" fmla="val 5932"/>
          </a:avLst>
        </a:prstGeom>
        <a:solidFill>
          <a:srgbClr val="444446"/>
        </a:solidFill>
        <a:ln>
          <a:noFill/>
        </a:ln>
        <a:effectLst/>
      </dgm:spPr>
    </dgm:pt>
    <dgm:pt modelId="{A64702AF-A229-41C0-B834-0E0F78D532F1}" type="pres">
      <dgm:prSet presAssocID="{6D67D76B-DABE-4C0B-B873-899C304D87B7}" presName="arrowWedge5" presStyleLbl="fgSibTrans2D1" presStyleIdx="4" presStyleCnt="5"/>
      <dgm:spPr>
        <a:xfrm>
          <a:off x="270655" y="10335"/>
          <a:ext cx="985536" cy="985536"/>
        </a:xfrm>
        <a:prstGeom prst="circularArrow">
          <a:avLst>
            <a:gd name="adj1" fmla="val 5085"/>
            <a:gd name="adj2" fmla="val 327528"/>
            <a:gd name="adj3" fmla="val 15872148"/>
            <a:gd name="adj4" fmla="val 11880111"/>
            <a:gd name="adj5" fmla="val 5932"/>
          </a:avLst>
        </a:prstGeom>
        <a:solidFill>
          <a:srgbClr val="F9DD42"/>
        </a:solidFill>
        <a:ln>
          <a:noFill/>
        </a:ln>
        <a:effectLst/>
      </dgm:spPr>
    </dgm:pt>
  </dgm:ptLst>
  <dgm:cxnLst>
    <dgm:cxn modelId="{68561504-9E5A-499A-B3C7-766EFB1CE198}" type="presOf" srcId="{5FBFC782-8A18-42BF-9FE2-86A7E53520C0}" destId="{A7A39D14-43B3-43C2-9EC7-2A35C5C21CFE}" srcOrd="0" destOrd="0" presId="urn:microsoft.com/office/officeart/2005/8/layout/cycle8"/>
    <dgm:cxn modelId="{9FFC6804-54FA-4C20-8C01-B25DB3EBFD4C}" type="presOf" srcId="{6126D71E-06CC-4F3D-9EA2-371732C971F6}" destId="{3FCB5E40-C275-4E05-9C8B-A720EA1B4472}" srcOrd="0" destOrd="0" presId="urn:microsoft.com/office/officeart/2005/8/layout/cycle8"/>
    <dgm:cxn modelId="{643F3709-E7D8-4411-9B34-409112846E26}" type="presOf" srcId="{1EAFFC44-5CF3-411C-AAAB-A3FF0C4328FF}" destId="{EE214432-38FA-4FAC-A841-97C7198BDF21}" srcOrd="1" destOrd="0" presId="urn:microsoft.com/office/officeart/2005/8/layout/cycle8"/>
    <dgm:cxn modelId="{CDB51D22-5385-44C5-808B-CAF8BE84EAA6}" srcId="{288DEEF1-4CB5-40A5-AFF4-2DAFF90DEA73}" destId="{5FBFC782-8A18-42BF-9FE2-86A7E53520C0}" srcOrd="4" destOrd="0" parTransId="{746D7E5A-BA14-47CC-A2E5-21719EF5F74F}" sibTransId="{6D67D76B-DABE-4C0B-B873-899C304D87B7}"/>
    <dgm:cxn modelId="{A9A71130-0AC6-43F1-A1C0-AF13192D73C0}" srcId="{288DEEF1-4CB5-40A5-AFF4-2DAFF90DEA73}" destId="{6126D71E-06CC-4F3D-9EA2-371732C971F6}" srcOrd="2" destOrd="0" parTransId="{54934816-B6FB-41A6-BB38-4D2CBE8B7A4D}" sibTransId="{8A8CE226-2EDA-42D3-96B2-DD9EB7865A31}"/>
    <dgm:cxn modelId="{55CA4538-E398-4158-9DE5-084DE0B0B210}" type="presOf" srcId="{86192DB7-CD74-464A-88AF-E010E04DC3FF}" destId="{076A89EF-9AD0-467E-9E7B-6207B0CC2093}" srcOrd="0" destOrd="0" presId="urn:microsoft.com/office/officeart/2005/8/layout/cycle8"/>
    <dgm:cxn modelId="{91B57E6E-60CE-466D-87ED-74A9F1ACD9B8}" srcId="{288DEEF1-4CB5-40A5-AFF4-2DAFF90DEA73}" destId="{74785938-3FEE-403C-AFF5-FEDC001DA97B}" srcOrd="3" destOrd="0" parTransId="{E4C52AB1-8BC1-4EF7-92FC-E9DCFF17992A}" sibTransId="{9AC29AD7-DDAE-4AD8-9EED-575B7A990325}"/>
    <dgm:cxn modelId="{88216651-E296-44A3-BC73-2F307AEFDEE9}" type="presOf" srcId="{288DEEF1-4CB5-40A5-AFF4-2DAFF90DEA73}" destId="{D756C821-4C0A-4DF9-A7AE-01A4549478FB}" srcOrd="0" destOrd="0" presId="urn:microsoft.com/office/officeart/2005/8/layout/cycle8"/>
    <dgm:cxn modelId="{2477FE88-16C9-4437-8204-AB27C293BCF8}" srcId="{288DEEF1-4CB5-40A5-AFF4-2DAFF90DEA73}" destId="{86192DB7-CD74-464A-88AF-E010E04DC3FF}" srcOrd="1" destOrd="0" parTransId="{CD4F1A3C-1AF7-4742-BC37-8E020D2F40EE}" sibTransId="{0D6E013B-1423-4E1A-BE68-3DD72B50CDA1}"/>
    <dgm:cxn modelId="{B4D23BA6-5D70-45AD-A392-33F89D55D70F}" type="presOf" srcId="{1EAFFC44-5CF3-411C-AAAB-A3FF0C4328FF}" destId="{B08E8DC4-5613-4FC7-AE37-D9B955118AFC}" srcOrd="0" destOrd="0" presId="urn:microsoft.com/office/officeart/2005/8/layout/cycle8"/>
    <dgm:cxn modelId="{AEAF03AA-FD6A-4B8B-895B-EE4A3E080322}" srcId="{288DEEF1-4CB5-40A5-AFF4-2DAFF90DEA73}" destId="{1EAFFC44-5CF3-411C-AAAB-A3FF0C4328FF}" srcOrd="0" destOrd="0" parTransId="{F7ECCCDA-E546-463D-AE2D-BBE0DED8308F}" sibTransId="{308D2EB1-FB92-4AD4-97A3-D2EC1D38AB41}"/>
    <dgm:cxn modelId="{A281DCAE-0715-4027-BECA-AF2071674DFD}" type="presOf" srcId="{6126D71E-06CC-4F3D-9EA2-371732C971F6}" destId="{108562C3-55B0-4A7A-910C-F669E1BDB597}" srcOrd="1" destOrd="0" presId="urn:microsoft.com/office/officeart/2005/8/layout/cycle8"/>
    <dgm:cxn modelId="{15D33ABC-95A5-49DF-9225-E7F96DA5B686}" type="presOf" srcId="{74785938-3FEE-403C-AFF5-FEDC001DA97B}" destId="{64E36CDD-D70F-41E4-9651-EC825C3F55BE}" srcOrd="1" destOrd="0" presId="urn:microsoft.com/office/officeart/2005/8/layout/cycle8"/>
    <dgm:cxn modelId="{DFDA09C9-B026-43AB-A313-55397DBC8969}" type="presOf" srcId="{5FBFC782-8A18-42BF-9FE2-86A7E53520C0}" destId="{9CE0BB94-90B5-49FF-B9CF-39FD9EE1A233}" srcOrd="1" destOrd="0" presId="urn:microsoft.com/office/officeart/2005/8/layout/cycle8"/>
    <dgm:cxn modelId="{9C1E91D3-8EC5-4300-8494-C7C3F7A67491}" type="presOf" srcId="{86192DB7-CD74-464A-88AF-E010E04DC3FF}" destId="{708A7FB6-2113-418D-91BE-D407D7547F02}" srcOrd="1" destOrd="0" presId="urn:microsoft.com/office/officeart/2005/8/layout/cycle8"/>
    <dgm:cxn modelId="{79A1D4D3-ED5B-418A-81ED-5F47E52B9560}" type="presOf" srcId="{74785938-3FEE-403C-AFF5-FEDC001DA97B}" destId="{E31F2271-6B44-4751-9350-0B52A3378B1E}" srcOrd="0" destOrd="0" presId="urn:microsoft.com/office/officeart/2005/8/layout/cycle8"/>
    <dgm:cxn modelId="{83777150-DFD7-4016-B48F-1C67E82D76B9}" type="presParOf" srcId="{D756C821-4C0A-4DF9-A7AE-01A4549478FB}" destId="{B08E8DC4-5613-4FC7-AE37-D9B955118AFC}" srcOrd="0" destOrd="0" presId="urn:microsoft.com/office/officeart/2005/8/layout/cycle8"/>
    <dgm:cxn modelId="{C8A2BE30-1DF2-4B86-ADA8-B3B67A414D6B}" type="presParOf" srcId="{D756C821-4C0A-4DF9-A7AE-01A4549478FB}" destId="{9DEBF121-AB68-421D-8989-1F9A32AA0E05}" srcOrd="1" destOrd="0" presId="urn:microsoft.com/office/officeart/2005/8/layout/cycle8"/>
    <dgm:cxn modelId="{CDD2528E-7435-4C60-93CD-13CFCF7B1B28}" type="presParOf" srcId="{D756C821-4C0A-4DF9-A7AE-01A4549478FB}" destId="{BF225029-5293-474A-8A33-0EB3C3BDC4D7}" srcOrd="2" destOrd="0" presId="urn:microsoft.com/office/officeart/2005/8/layout/cycle8"/>
    <dgm:cxn modelId="{BD353675-75E5-4B8F-909A-910A1BC018B7}" type="presParOf" srcId="{D756C821-4C0A-4DF9-A7AE-01A4549478FB}" destId="{EE214432-38FA-4FAC-A841-97C7198BDF21}" srcOrd="3" destOrd="0" presId="urn:microsoft.com/office/officeart/2005/8/layout/cycle8"/>
    <dgm:cxn modelId="{0308FE74-BEB0-414B-A8D1-672F2CD265FA}" type="presParOf" srcId="{D756C821-4C0A-4DF9-A7AE-01A4549478FB}" destId="{076A89EF-9AD0-467E-9E7B-6207B0CC2093}" srcOrd="4" destOrd="0" presId="urn:microsoft.com/office/officeart/2005/8/layout/cycle8"/>
    <dgm:cxn modelId="{616A3C0E-6538-482B-AF5D-9FF3BFC30FC4}" type="presParOf" srcId="{D756C821-4C0A-4DF9-A7AE-01A4549478FB}" destId="{32782CAD-450F-4810-91D8-2449196E43B1}" srcOrd="5" destOrd="0" presId="urn:microsoft.com/office/officeart/2005/8/layout/cycle8"/>
    <dgm:cxn modelId="{4312E20F-7361-4A4A-995D-8097B29C7EE2}" type="presParOf" srcId="{D756C821-4C0A-4DF9-A7AE-01A4549478FB}" destId="{FE82677D-31EF-4B15-90E6-BE264730B98A}" srcOrd="6" destOrd="0" presId="urn:microsoft.com/office/officeart/2005/8/layout/cycle8"/>
    <dgm:cxn modelId="{D132DB48-9A2C-4847-96BE-B8981BEBA9A7}" type="presParOf" srcId="{D756C821-4C0A-4DF9-A7AE-01A4549478FB}" destId="{708A7FB6-2113-418D-91BE-D407D7547F02}" srcOrd="7" destOrd="0" presId="urn:microsoft.com/office/officeart/2005/8/layout/cycle8"/>
    <dgm:cxn modelId="{4EFB93E9-9974-432B-9D53-7A7CDC1813DB}" type="presParOf" srcId="{D756C821-4C0A-4DF9-A7AE-01A4549478FB}" destId="{3FCB5E40-C275-4E05-9C8B-A720EA1B4472}" srcOrd="8" destOrd="0" presId="urn:microsoft.com/office/officeart/2005/8/layout/cycle8"/>
    <dgm:cxn modelId="{B979205D-B6A5-4E7C-83B4-A00A9A82F1D1}" type="presParOf" srcId="{D756C821-4C0A-4DF9-A7AE-01A4549478FB}" destId="{48A523BF-CAA1-4C25-AB4C-3A0685562A06}" srcOrd="9" destOrd="0" presId="urn:microsoft.com/office/officeart/2005/8/layout/cycle8"/>
    <dgm:cxn modelId="{0D1C8239-1160-457C-8483-65098AA0AE8A}" type="presParOf" srcId="{D756C821-4C0A-4DF9-A7AE-01A4549478FB}" destId="{1B3EF338-42FA-44C5-9341-D51313423403}" srcOrd="10" destOrd="0" presId="urn:microsoft.com/office/officeart/2005/8/layout/cycle8"/>
    <dgm:cxn modelId="{1AB3B0EB-5318-45DF-A3DD-6A9722E4EE7C}" type="presParOf" srcId="{D756C821-4C0A-4DF9-A7AE-01A4549478FB}" destId="{108562C3-55B0-4A7A-910C-F669E1BDB597}" srcOrd="11" destOrd="0" presId="urn:microsoft.com/office/officeart/2005/8/layout/cycle8"/>
    <dgm:cxn modelId="{D5DC6CE5-ED8C-4C79-9487-83719BC50562}" type="presParOf" srcId="{D756C821-4C0A-4DF9-A7AE-01A4549478FB}" destId="{E31F2271-6B44-4751-9350-0B52A3378B1E}" srcOrd="12" destOrd="0" presId="urn:microsoft.com/office/officeart/2005/8/layout/cycle8"/>
    <dgm:cxn modelId="{E1B5821F-6F85-4345-97D4-85E4D866A6B3}" type="presParOf" srcId="{D756C821-4C0A-4DF9-A7AE-01A4549478FB}" destId="{9BDF585A-692F-49AB-94F5-DC8A98A93EAB}" srcOrd="13" destOrd="0" presId="urn:microsoft.com/office/officeart/2005/8/layout/cycle8"/>
    <dgm:cxn modelId="{14131F47-783A-4F0F-A4BB-A80119BB4865}" type="presParOf" srcId="{D756C821-4C0A-4DF9-A7AE-01A4549478FB}" destId="{BDA80E71-F355-428B-A66E-12CC85C60EEF}" srcOrd="14" destOrd="0" presId="urn:microsoft.com/office/officeart/2005/8/layout/cycle8"/>
    <dgm:cxn modelId="{559C17B5-74FB-4E47-A6ED-966954D3147B}" type="presParOf" srcId="{D756C821-4C0A-4DF9-A7AE-01A4549478FB}" destId="{64E36CDD-D70F-41E4-9651-EC825C3F55BE}" srcOrd="15" destOrd="0" presId="urn:microsoft.com/office/officeart/2005/8/layout/cycle8"/>
    <dgm:cxn modelId="{EC5156DD-DAD3-4FC5-BC0C-B1C6C3572116}" type="presParOf" srcId="{D756C821-4C0A-4DF9-A7AE-01A4549478FB}" destId="{A7A39D14-43B3-43C2-9EC7-2A35C5C21CFE}" srcOrd="16" destOrd="0" presId="urn:microsoft.com/office/officeart/2005/8/layout/cycle8"/>
    <dgm:cxn modelId="{A43F458B-41C4-4647-818E-BDE5FB93D696}" type="presParOf" srcId="{D756C821-4C0A-4DF9-A7AE-01A4549478FB}" destId="{B579E8E0-0B55-451A-BD68-C70F040D89CC}" srcOrd="17" destOrd="0" presId="urn:microsoft.com/office/officeart/2005/8/layout/cycle8"/>
    <dgm:cxn modelId="{3C67199C-CD16-4164-9252-830D8C28F989}" type="presParOf" srcId="{D756C821-4C0A-4DF9-A7AE-01A4549478FB}" destId="{143014BE-F1A5-4728-91E3-6FAE09C2718F}" srcOrd="18" destOrd="0" presId="urn:microsoft.com/office/officeart/2005/8/layout/cycle8"/>
    <dgm:cxn modelId="{51A88D81-83B2-4EE1-AA04-B978214B4E29}" type="presParOf" srcId="{D756C821-4C0A-4DF9-A7AE-01A4549478FB}" destId="{9CE0BB94-90B5-49FF-B9CF-39FD9EE1A233}" srcOrd="19" destOrd="0" presId="urn:microsoft.com/office/officeart/2005/8/layout/cycle8"/>
    <dgm:cxn modelId="{8EBB2401-B6F4-4E96-940D-845ACC003D23}" type="presParOf" srcId="{D756C821-4C0A-4DF9-A7AE-01A4549478FB}" destId="{6D4A8EB9-0439-4DA5-96E1-C044A076E79A}" srcOrd="20" destOrd="0" presId="urn:microsoft.com/office/officeart/2005/8/layout/cycle8"/>
    <dgm:cxn modelId="{E4794F16-1908-446E-808A-6D6FCAE673FE}" type="presParOf" srcId="{D756C821-4C0A-4DF9-A7AE-01A4549478FB}" destId="{F46097D4-A2C3-4CD4-A0BF-FDB0E1E36543}" srcOrd="21" destOrd="0" presId="urn:microsoft.com/office/officeart/2005/8/layout/cycle8"/>
    <dgm:cxn modelId="{8F251ABE-8510-4FE0-B57A-C4E9069B1DE7}" type="presParOf" srcId="{D756C821-4C0A-4DF9-A7AE-01A4549478FB}" destId="{987026D4-D174-4E03-90F7-36985667F81C}" srcOrd="22" destOrd="0" presId="urn:microsoft.com/office/officeart/2005/8/layout/cycle8"/>
    <dgm:cxn modelId="{F96D3268-94BD-4361-BE77-D519D7DB5D6A}" type="presParOf" srcId="{D756C821-4C0A-4DF9-A7AE-01A4549478FB}" destId="{39BD6BF0-D2AC-4F19-A570-249A98388EBD}" srcOrd="23" destOrd="0" presId="urn:microsoft.com/office/officeart/2005/8/layout/cycle8"/>
    <dgm:cxn modelId="{511573DF-EEDD-46E8-BC7B-6F50D5D1A01E}" type="presParOf" srcId="{D756C821-4C0A-4DF9-A7AE-01A4549478FB}" destId="{A64702AF-A229-41C0-B834-0E0F78D532F1}" srcOrd="24" destOrd="0" presId="urn:microsoft.com/office/officeart/2005/8/layout/cycle8"/>
  </dgm:cxnLst>
  <dgm:bg>
    <a:noFill/>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8DEEF1-4CB5-40A5-AFF4-2DAFF90DEA73}" type="doc">
      <dgm:prSet loTypeId="urn:microsoft.com/office/officeart/2005/8/layout/cycle8" loCatId="cycle" qsTypeId="urn:microsoft.com/office/officeart/2005/8/quickstyle/simple1" qsCatId="simple" csTypeId="urn:microsoft.com/office/officeart/2005/8/colors/accent1_2" csCatId="accent1" phldr="1"/>
      <dgm:spPr/>
    </dgm:pt>
    <dgm:pt modelId="{86192DB7-CD74-464A-88AF-E010E04DC3FF}">
      <dgm:prSet phldrT="[Text]" custT="1"/>
      <dgm:spPr>
        <a:xfrm>
          <a:off x="357057" y="88009"/>
          <a:ext cx="876960" cy="876960"/>
        </a:xfrm>
        <a:prstGeom prst="pie">
          <a:avLst>
            <a:gd name="adj1" fmla="val 20520000"/>
            <a:gd name="adj2" fmla="val 3240000"/>
          </a:avLst>
        </a:prstGeom>
        <a:solidFill>
          <a:srgbClr val="D29100">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CD4F1A3C-1AF7-4742-BC37-8E020D2F40EE}" type="parTrans" cxnId="{2477FE88-16C9-4437-8204-AB27C293BCF8}">
      <dgm:prSet/>
      <dgm:spPr/>
      <dgm:t>
        <a:bodyPr/>
        <a:lstStyle/>
        <a:p>
          <a:endParaRPr lang="en-DE" sz="100" b="1"/>
        </a:p>
      </dgm:t>
    </dgm:pt>
    <dgm:pt modelId="{0D6E013B-1423-4E1A-BE68-3DD72B50CDA1}" type="sibTrans" cxnId="{2477FE88-16C9-4437-8204-AB27C293BCF8}">
      <dgm:prSet/>
      <dgm:spPr/>
      <dgm:t>
        <a:bodyPr/>
        <a:lstStyle/>
        <a:p>
          <a:endParaRPr lang="en-DE" sz="100" b="1"/>
        </a:p>
      </dgm:t>
    </dgm:pt>
    <dgm:pt modelId="{6126D71E-06CC-4F3D-9EA2-371732C971F6}">
      <dgm:prSet phldrT="[Text]" custT="1"/>
      <dgm:spPr>
        <a:xfrm>
          <a:off x="337221" y="102416"/>
          <a:ext cx="876960" cy="876960"/>
        </a:xfrm>
        <a:prstGeom prst="pie">
          <a:avLst>
            <a:gd name="adj1" fmla="val 3240000"/>
            <a:gd name="adj2" fmla="val 7560000"/>
          </a:avLst>
        </a:prstGeom>
        <a:solidFill>
          <a:srgbClr val="D9D8D6"/>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54934816-B6FB-41A6-BB38-4D2CBE8B7A4D}" type="parTrans" cxnId="{A9A71130-0AC6-43F1-A1C0-AF13192D73C0}">
      <dgm:prSet/>
      <dgm:spPr/>
      <dgm:t>
        <a:bodyPr/>
        <a:lstStyle/>
        <a:p>
          <a:endParaRPr lang="en-DE" sz="100" b="1"/>
        </a:p>
      </dgm:t>
    </dgm:pt>
    <dgm:pt modelId="{8A8CE226-2EDA-42D3-96B2-DD9EB7865A31}" type="sibTrans" cxnId="{A9A71130-0AC6-43F1-A1C0-AF13192D73C0}">
      <dgm:prSet/>
      <dgm:spPr/>
      <dgm:t>
        <a:bodyPr/>
        <a:lstStyle/>
        <a:p>
          <a:endParaRPr lang="en-DE" sz="100" b="1"/>
        </a:p>
      </dgm:t>
    </dgm:pt>
    <dgm:pt modelId="{5FBFC782-8A18-42BF-9FE2-86A7E53520C0}">
      <dgm:prSet phldrT="[Text]" custT="1"/>
      <dgm:spPr>
        <a:xfrm>
          <a:off x="324901" y="64623"/>
          <a:ext cx="876960" cy="876960"/>
        </a:xfrm>
        <a:prstGeom prst="pie">
          <a:avLst>
            <a:gd name="adj1" fmla="val 11880000"/>
            <a:gd name="adj2" fmla="val 16200000"/>
          </a:avLst>
        </a:prstGeom>
        <a:solidFill>
          <a:srgbClr val="F9DD42">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746D7E5A-BA14-47CC-A2E5-21719EF5F74F}" type="parTrans" cxnId="{CDB51D22-5385-44C5-808B-CAF8BE84EAA6}">
      <dgm:prSet/>
      <dgm:spPr/>
      <dgm:t>
        <a:bodyPr/>
        <a:lstStyle/>
        <a:p>
          <a:endParaRPr lang="en-DE" sz="100" b="1"/>
        </a:p>
      </dgm:t>
    </dgm:pt>
    <dgm:pt modelId="{6D67D76B-DABE-4C0B-B873-899C304D87B7}" type="sibTrans" cxnId="{CDB51D22-5385-44C5-808B-CAF8BE84EAA6}">
      <dgm:prSet/>
      <dgm:spPr/>
      <dgm:t>
        <a:bodyPr/>
        <a:lstStyle/>
        <a:p>
          <a:endParaRPr lang="en-DE" sz="100" b="1"/>
        </a:p>
      </dgm:t>
    </dgm:pt>
    <dgm:pt modelId="{74785938-3FEE-403C-AFF5-FEDC001DA97B}">
      <dgm:prSet phldrT="[Text]" custT="1"/>
      <dgm:spPr>
        <a:xfrm>
          <a:off x="317385" y="88009"/>
          <a:ext cx="876960" cy="876960"/>
        </a:xfrm>
        <a:prstGeom prst="pie">
          <a:avLst>
            <a:gd name="adj1" fmla="val 7560000"/>
            <a:gd name="adj2" fmla="val 11880000"/>
          </a:avLst>
        </a:prstGeom>
        <a:solidFill>
          <a:srgbClr val="444446">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buNone/>
          </a:pPr>
          <a:endParaRPr lang="en-DE" sz="400" b="1">
            <a:solidFill>
              <a:srgbClr val="000000"/>
            </a:solidFill>
            <a:latin typeface="Calibri" panose="020F0502020204030204"/>
            <a:ea typeface="+mn-ea"/>
            <a:cs typeface="+mn-cs"/>
          </a:endParaRPr>
        </a:p>
      </dgm:t>
    </dgm:pt>
    <dgm:pt modelId="{E4C52AB1-8BC1-4EF7-92FC-E9DCFF17992A}" type="parTrans" cxnId="{91B57E6E-60CE-466D-87ED-74A9F1ACD9B8}">
      <dgm:prSet/>
      <dgm:spPr/>
      <dgm:t>
        <a:bodyPr/>
        <a:lstStyle/>
        <a:p>
          <a:endParaRPr lang="en-DE" sz="100" b="1"/>
        </a:p>
      </dgm:t>
    </dgm:pt>
    <dgm:pt modelId="{9AC29AD7-DDAE-4AD8-9EED-575B7A990325}" type="sibTrans" cxnId="{91B57E6E-60CE-466D-87ED-74A9F1ACD9B8}">
      <dgm:prSet/>
      <dgm:spPr/>
      <dgm:t>
        <a:bodyPr/>
        <a:lstStyle/>
        <a:p>
          <a:endParaRPr lang="en-DE" sz="100" b="1"/>
        </a:p>
      </dgm:t>
    </dgm:pt>
    <dgm:pt modelId="{1EAFFC44-5CF3-411C-AAAB-A3FF0C4328FF}">
      <dgm:prSet phldrT="[Text]" custT="1"/>
      <dgm:spPr>
        <a:xfrm>
          <a:off x="349540" y="64623"/>
          <a:ext cx="876960" cy="876960"/>
        </a:xfrm>
        <a:prstGeom prst="pie">
          <a:avLst>
            <a:gd name="adj1" fmla="val 16200000"/>
            <a:gd name="adj2" fmla="val 20520000"/>
          </a:avLst>
        </a:prstGeom>
        <a:solidFill>
          <a:srgbClr val="D291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400" b="1">
              <a:solidFill>
                <a:srgbClr val="000000"/>
              </a:solidFill>
              <a:latin typeface="Calibri" panose="020F0502020204030204"/>
              <a:ea typeface="+mn-ea"/>
              <a:cs typeface="+mn-cs"/>
            </a:rPr>
            <a:t> </a:t>
          </a:r>
          <a:endParaRPr lang="en-DE" sz="400" b="1">
            <a:solidFill>
              <a:srgbClr val="000000"/>
            </a:solidFill>
            <a:latin typeface="Calibri" panose="020F0502020204030204"/>
            <a:ea typeface="+mn-ea"/>
            <a:cs typeface="+mn-cs"/>
          </a:endParaRPr>
        </a:p>
      </dgm:t>
    </dgm:pt>
    <dgm:pt modelId="{308D2EB1-FB92-4AD4-97A3-D2EC1D38AB41}" type="sibTrans" cxnId="{AEAF03AA-FD6A-4B8B-895B-EE4A3E080322}">
      <dgm:prSet/>
      <dgm:spPr/>
      <dgm:t>
        <a:bodyPr/>
        <a:lstStyle/>
        <a:p>
          <a:endParaRPr lang="en-DE" sz="100" b="1"/>
        </a:p>
      </dgm:t>
    </dgm:pt>
    <dgm:pt modelId="{F7ECCCDA-E546-463D-AE2D-BBE0DED8308F}" type="parTrans" cxnId="{AEAF03AA-FD6A-4B8B-895B-EE4A3E080322}">
      <dgm:prSet/>
      <dgm:spPr/>
      <dgm:t>
        <a:bodyPr/>
        <a:lstStyle/>
        <a:p>
          <a:endParaRPr lang="en-DE" sz="100" b="1"/>
        </a:p>
      </dgm:t>
    </dgm:pt>
    <dgm:pt modelId="{D756C821-4C0A-4DF9-A7AE-01A4549478FB}" type="pres">
      <dgm:prSet presAssocID="{288DEEF1-4CB5-40A5-AFF4-2DAFF90DEA73}" presName="compositeShape" presStyleCnt="0">
        <dgm:presLayoutVars>
          <dgm:chMax val="7"/>
          <dgm:dir/>
          <dgm:resizeHandles val="exact"/>
        </dgm:presLayoutVars>
      </dgm:prSet>
      <dgm:spPr/>
    </dgm:pt>
    <dgm:pt modelId="{B08E8DC4-5613-4FC7-AE37-D9B955118AFC}" type="pres">
      <dgm:prSet presAssocID="{288DEEF1-4CB5-40A5-AFF4-2DAFF90DEA73}" presName="wedge1" presStyleLbl="node1" presStyleIdx="0" presStyleCnt="5"/>
      <dgm:spPr/>
    </dgm:pt>
    <dgm:pt modelId="{9DEBF121-AB68-421D-8989-1F9A32AA0E05}" type="pres">
      <dgm:prSet presAssocID="{288DEEF1-4CB5-40A5-AFF4-2DAFF90DEA73}" presName="dummy1a" presStyleCnt="0"/>
      <dgm:spPr/>
    </dgm:pt>
    <dgm:pt modelId="{BF225029-5293-474A-8A33-0EB3C3BDC4D7}" type="pres">
      <dgm:prSet presAssocID="{288DEEF1-4CB5-40A5-AFF4-2DAFF90DEA73}" presName="dummy1b" presStyleCnt="0"/>
      <dgm:spPr/>
    </dgm:pt>
    <dgm:pt modelId="{EE214432-38FA-4FAC-A841-97C7198BDF21}" type="pres">
      <dgm:prSet presAssocID="{288DEEF1-4CB5-40A5-AFF4-2DAFF90DEA73}" presName="wedge1Tx" presStyleLbl="node1" presStyleIdx="0" presStyleCnt="5">
        <dgm:presLayoutVars>
          <dgm:chMax val="0"/>
          <dgm:chPref val="0"/>
          <dgm:bulletEnabled val="1"/>
        </dgm:presLayoutVars>
      </dgm:prSet>
      <dgm:spPr/>
    </dgm:pt>
    <dgm:pt modelId="{076A89EF-9AD0-467E-9E7B-6207B0CC2093}" type="pres">
      <dgm:prSet presAssocID="{288DEEF1-4CB5-40A5-AFF4-2DAFF90DEA73}" presName="wedge2" presStyleLbl="node1" presStyleIdx="1" presStyleCnt="5"/>
      <dgm:spPr/>
    </dgm:pt>
    <dgm:pt modelId="{32782CAD-450F-4810-91D8-2449196E43B1}" type="pres">
      <dgm:prSet presAssocID="{288DEEF1-4CB5-40A5-AFF4-2DAFF90DEA73}" presName="dummy2a" presStyleCnt="0"/>
      <dgm:spPr/>
    </dgm:pt>
    <dgm:pt modelId="{FE82677D-31EF-4B15-90E6-BE264730B98A}" type="pres">
      <dgm:prSet presAssocID="{288DEEF1-4CB5-40A5-AFF4-2DAFF90DEA73}" presName="dummy2b" presStyleCnt="0"/>
      <dgm:spPr/>
    </dgm:pt>
    <dgm:pt modelId="{708A7FB6-2113-418D-91BE-D407D7547F02}" type="pres">
      <dgm:prSet presAssocID="{288DEEF1-4CB5-40A5-AFF4-2DAFF90DEA73}" presName="wedge2Tx" presStyleLbl="node1" presStyleIdx="1" presStyleCnt="5">
        <dgm:presLayoutVars>
          <dgm:chMax val="0"/>
          <dgm:chPref val="0"/>
          <dgm:bulletEnabled val="1"/>
        </dgm:presLayoutVars>
      </dgm:prSet>
      <dgm:spPr/>
    </dgm:pt>
    <dgm:pt modelId="{3FCB5E40-C275-4E05-9C8B-A720EA1B4472}" type="pres">
      <dgm:prSet presAssocID="{288DEEF1-4CB5-40A5-AFF4-2DAFF90DEA73}" presName="wedge3" presStyleLbl="node1" presStyleIdx="2" presStyleCnt="5"/>
      <dgm:spPr/>
    </dgm:pt>
    <dgm:pt modelId="{48A523BF-CAA1-4C25-AB4C-3A0685562A06}" type="pres">
      <dgm:prSet presAssocID="{288DEEF1-4CB5-40A5-AFF4-2DAFF90DEA73}" presName="dummy3a" presStyleCnt="0"/>
      <dgm:spPr/>
    </dgm:pt>
    <dgm:pt modelId="{1B3EF338-42FA-44C5-9341-D51313423403}" type="pres">
      <dgm:prSet presAssocID="{288DEEF1-4CB5-40A5-AFF4-2DAFF90DEA73}" presName="dummy3b" presStyleCnt="0"/>
      <dgm:spPr/>
    </dgm:pt>
    <dgm:pt modelId="{108562C3-55B0-4A7A-910C-F669E1BDB597}" type="pres">
      <dgm:prSet presAssocID="{288DEEF1-4CB5-40A5-AFF4-2DAFF90DEA73}" presName="wedge3Tx" presStyleLbl="node1" presStyleIdx="2" presStyleCnt="5">
        <dgm:presLayoutVars>
          <dgm:chMax val="0"/>
          <dgm:chPref val="0"/>
          <dgm:bulletEnabled val="1"/>
        </dgm:presLayoutVars>
      </dgm:prSet>
      <dgm:spPr/>
    </dgm:pt>
    <dgm:pt modelId="{E31F2271-6B44-4751-9350-0B52A3378B1E}" type="pres">
      <dgm:prSet presAssocID="{288DEEF1-4CB5-40A5-AFF4-2DAFF90DEA73}" presName="wedge4" presStyleLbl="node1" presStyleIdx="3" presStyleCnt="5"/>
      <dgm:spPr/>
    </dgm:pt>
    <dgm:pt modelId="{9BDF585A-692F-49AB-94F5-DC8A98A93EAB}" type="pres">
      <dgm:prSet presAssocID="{288DEEF1-4CB5-40A5-AFF4-2DAFF90DEA73}" presName="dummy4a" presStyleCnt="0"/>
      <dgm:spPr/>
    </dgm:pt>
    <dgm:pt modelId="{BDA80E71-F355-428B-A66E-12CC85C60EEF}" type="pres">
      <dgm:prSet presAssocID="{288DEEF1-4CB5-40A5-AFF4-2DAFF90DEA73}" presName="dummy4b" presStyleCnt="0"/>
      <dgm:spPr/>
    </dgm:pt>
    <dgm:pt modelId="{64E36CDD-D70F-41E4-9651-EC825C3F55BE}" type="pres">
      <dgm:prSet presAssocID="{288DEEF1-4CB5-40A5-AFF4-2DAFF90DEA73}" presName="wedge4Tx" presStyleLbl="node1" presStyleIdx="3" presStyleCnt="5">
        <dgm:presLayoutVars>
          <dgm:chMax val="0"/>
          <dgm:chPref val="0"/>
          <dgm:bulletEnabled val="1"/>
        </dgm:presLayoutVars>
      </dgm:prSet>
      <dgm:spPr/>
    </dgm:pt>
    <dgm:pt modelId="{A7A39D14-43B3-43C2-9EC7-2A35C5C21CFE}" type="pres">
      <dgm:prSet presAssocID="{288DEEF1-4CB5-40A5-AFF4-2DAFF90DEA73}" presName="wedge5" presStyleLbl="node1" presStyleIdx="4" presStyleCnt="5"/>
      <dgm:spPr/>
    </dgm:pt>
    <dgm:pt modelId="{B579E8E0-0B55-451A-BD68-C70F040D89CC}" type="pres">
      <dgm:prSet presAssocID="{288DEEF1-4CB5-40A5-AFF4-2DAFF90DEA73}" presName="dummy5a" presStyleCnt="0"/>
      <dgm:spPr/>
    </dgm:pt>
    <dgm:pt modelId="{143014BE-F1A5-4728-91E3-6FAE09C2718F}" type="pres">
      <dgm:prSet presAssocID="{288DEEF1-4CB5-40A5-AFF4-2DAFF90DEA73}" presName="dummy5b" presStyleCnt="0"/>
      <dgm:spPr/>
    </dgm:pt>
    <dgm:pt modelId="{9CE0BB94-90B5-49FF-B9CF-39FD9EE1A233}" type="pres">
      <dgm:prSet presAssocID="{288DEEF1-4CB5-40A5-AFF4-2DAFF90DEA73}" presName="wedge5Tx" presStyleLbl="node1" presStyleIdx="4" presStyleCnt="5">
        <dgm:presLayoutVars>
          <dgm:chMax val="0"/>
          <dgm:chPref val="0"/>
          <dgm:bulletEnabled val="1"/>
        </dgm:presLayoutVars>
      </dgm:prSet>
      <dgm:spPr/>
    </dgm:pt>
    <dgm:pt modelId="{6D4A8EB9-0439-4DA5-96E1-C044A076E79A}" type="pres">
      <dgm:prSet presAssocID="{308D2EB1-FB92-4AD4-97A3-D2EC1D38AB41}" presName="arrowWedge1" presStyleLbl="fgSibTrans2D1" presStyleIdx="0" presStyleCnt="5"/>
      <dgm:spPr>
        <a:xfrm>
          <a:off x="295210" y="10335"/>
          <a:ext cx="985536" cy="985536"/>
        </a:xfrm>
        <a:prstGeom prst="circularArrow">
          <a:avLst>
            <a:gd name="adj1" fmla="val 5085"/>
            <a:gd name="adj2" fmla="val 327528"/>
            <a:gd name="adj3" fmla="val 20192361"/>
            <a:gd name="adj4" fmla="val 16200324"/>
            <a:gd name="adj5" fmla="val 5932"/>
          </a:avLst>
        </a:prstGeom>
        <a:solidFill>
          <a:srgbClr val="FFB71B"/>
        </a:solidFill>
        <a:ln>
          <a:noFill/>
        </a:ln>
        <a:effectLst/>
      </dgm:spPr>
    </dgm:pt>
    <dgm:pt modelId="{F46097D4-A2C3-4CD4-A0BF-FDB0E1E36543}" type="pres">
      <dgm:prSet presAssocID="{0D6E013B-1423-4E1A-BE68-3DD72B50CDA1}" presName="arrowWedge2" presStyleLbl="fgSibTrans2D1" presStyleIdx="1" presStyleCnt="5"/>
      <dgm:spPr>
        <a:xfrm>
          <a:off x="302829" y="33713"/>
          <a:ext cx="985536" cy="985536"/>
        </a:xfrm>
        <a:prstGeom prst="circularArrow">
          <a:avLst>
            <a:gd name="adj1" fmla="val 5085"/>
            <a:gd name="adj2" fmla="val 327528"/>
            <a:gd name="adj3" fmla="val 2912753"/>
            <a:gd name="adj4" fmla="val 20519953"/>
            <a:gd name="adj5" fmla="val 5932"/>
          </a:avLst>
        </a:prstGeom>
        <a:solidFill>
          <a:srgbClr val="D29100"/>
        </a:solidFill>
        <a:ln>
          <a:noFill/>
        </a:ln>
        <a:effectLst/>
      </dgm:spPr>
    </dgm:pt>
    <dgm:pt modelId="{987026D4-D174-4E03-90F7-36985667F81C}" type="pres">
      <dgm:prSet presAssocID="{8A8CE226-2EDA-42D3-96B2-DD9EB7865A31}" presName="arrowWedge3" presStyleLbl="fgSibTrans2D1" presStyleIdx="2" presStyleCnt="5"/>
      <dgm:spPr>
        <a:xfrm>
          <a:off x="282933" y="48164"/>
          <a:ext cx="985536" cy="985536"/>
        </a:xfrm>
        <a:prstGeom prst="circularArrow">
          <a:avLst>
            <a:gd name="adj1" fmla="val 5085"/>
            <a:gd name="adj2" fmla="val 327528"/>
            <a:gd name="adj3" fmla="val 7232777"/>
            <a:gd name="adj4" fmla="val 3239695"/>
            <a:gd name="adj5" fmla="val 5932"/>
          </a:avLst>
        </a:prstGeom>
        <a:solidFill>
          <a:srgbClr val="898A8D"/>
        </a:solidFill>
        <a:ln>
          <a:noFill/>
        </a:ln>
        <a:effectLst/>
      </dgm:spPr>
    </dgm:pt>
    <dgm:pt modelId="{39BD6BF0-D2AC-4F19-A570-249A98388EBD}" type="pres">
      <dgm:prSet presAssocID="{9AC29AD7-DDAE-4AD8-9EED-575B7A990325}" presName="arrowWedge4" presStyleLbl="fgSibTrans2D1" presStyleIdx="3" presStyleCnt="5"/>
      <dgm:spPr>
        <a:xfrm>
          <a:off x="263036" y="33713"/>
          <a:ext cx="985536" cy="985536"/>
        </a:xfrm>
        <a:prstGeom prst="circularArrow">
          <a:avLst>
            <a:gd name="adj1" fmla="val 5085"/>
            <a:gd name="adj2" fmla="val 327528"/>
            <a:gd name="adj3" fmla="val 11552519"/>
            <a:gd name="adj4" fmla="val 7559718"/>
            <a:gd name="adj5" fmla="val 5932"/>
          </a:avLst>
        </a:prstGeom>
        <a:solidFill>
          <a:srgbClr val="444446"/>
        </a:solidFill>
        <a:ln>
          <a:noFill/>
        </a:ln>
        <a:effectLst/>
      </dgm:spPr>
    </dgm:pt>
    <dgm:pt modelId="{A64702AF-A229-41C0-B834-0E0F78D532F1}" type="pres">
      <dgm:prSet presAssocID="{6D67D76B-DABE-4C0B-B873-899C304D87B7}" presName="arrowWedge5" presStyleLbl="fgSibTrans2D1" presStyleIdx="4" presStyleCnt="5"/>
      <dgm:spPr>
        <a:xfrm>
          <a:off x="270655" y="10335"/>
          <a:ext cx="985536" cy="985536"/>
        </a:xfrm>
        <a:prstGeom prst="circularArrow">
          <a:avLst>
            <a:gd name="adj1" fmla="val 5085"/>
            <a:gd name="adj2" fmla="val 327528"/>
            <a:gd name="adj3" fmla="val 15872148"/>
            <a:gd name="adj4" fmla="val 11880111"/>
            <a:gd name="adj5" fmla="val 5932"/>
          </a:avLst>
        </a:prstGeom>
        <a:solidFill>
          <a:srgbClr val="F9DD42"/>
        </a:solidFill>
        <a:ln>
          <a:noFill/>
        </a:ln>
        <a:effectLst/>
      </dgm:spPr>
    </dgm:pt>
  </dgm:ptLst>
  <dgm:cxnLst>
    <dgm:cxn modelId="{68561504-9E5A-499A-B3C7-766EFB1CE198}" type="presOf" srcId="{5FBFC782-8A18-42BF-9FE2-86A7E53520C0}" destId="{A7A39D14-43B3-43C2-9EC7-2A35C5C21CFE}" srcOrd="0" destOrd="0" presId="urn:microsoft.com/office/officeart/2005/8/layout/cycle8"/>
    <dgm:cxn modelId="{9FFC6804-54FA-4C20-8C01-B25DB3EBFD4C}" type="presOf" srcId="{6126D71E-06CC-4F3D-9EA2-371732C971F6}" destId="{3FCB5E40-C275-4E05-9C8B-A720EA1B4472}" srcOrd="0" destOrd="0" presId="urn:microsoft.com/office/officeart/2005/8/layout/cycle8"/>
    <dgm:cxn modelId="{643F3709-E7D8-4411-9B34-409112846E26}" type="presOf" srcId="{1EAFFC44-5CF3-411C-AAAB-A3FF0C4328FF}" destId="{EE214432-38FA-4FAC-A841-97C7198BDF21}" srcOrd="1" destOrd="0" presId="urn:microsoft.com/office/officeart/2005/8/layout/cycle8"/>
    <dgm:cxn modelId="{CDB51D22-5385-44C5-808B-CAF8BE84EAA6}" srcId="{288DEEF1-4CB5-40A5-AFF4-2DAFF90DEA73}" destId="{5FBFC782-8A18-42BF-9FE2-86A7E53520C0}" srcOrd="4" destOrd="0" parTransId="{746D7E5A-BA14-47CC-A2E5-21719EF5F74F}" sibTransId="{6D67D76B-DABE-4C0B-B873-899C304D87B7}"/>
    <dgm:cxn modelId="{A9A71130-0AC6-43F1-A1C0-AF13192D73C0}" srcId="{288DEEF1-4CB5-40A5-AFF4-2DAFF90DEA73}" destId="{6126D71E-06CC-4F3D-9EA2-371732C971F6}" srcOrd="2" destOrd="0" parTransId="{54934816-B6FB-41A6-BB38-4D2CBE8B7A4D}" sibTransId="{8A8CE226-2EDA-42D3-96B2-DD9EB7865A31}"/>
    <dgm:cxn modelId="{55CA4538-E398-4158-9DE5-084DE0B0B210}" type="presOf" srcId="{86192DB7-CD74-464A-88AF-E010E04DC3FF}" destId="{076A89EF-9AD0-467E-9E7B-6207B0CC2093}" srcOrd="0" destOrd="0" presId="urn:microsoft.com/office/officeart/2005/8/layout/cycle8"/>
    <dgm:cxn modelId="{91B57E6E-60CE-466D-87ED-74A9F1ACD9B8}" srcId="{288DEEF1-4CB5-40A5-AFF4-2DAFF90DEA73}" destId="{74785938-3FEE-403C-AFF5-FEDC001DA97B}" srcOrd="3" destOrd="0" parTransId="{E4C52AB1-8BC1-4EF7-92FC-E9DCFF17992A}" sibTransId="{9AC29AD7-DDAE-4AD8-9EED-575B7A990325}"/>
    <dgm:cxn modelId="{88216651-E296-44A3-BC73-2F307AEFDEE9}" type="presOf" srcId="{288DEEF1-4CB5-40A5-AFF4-2DAFF90DEA73}" destId="{D756C821-4C0A-4DF9-A7AE-01A4549478FB}" srcOrd="0" destOrd="0" presId="urn:microsoft.com/office/officeart/2005/8/layout/cycle8"/>
    <dgm:cxn modelId="{2477FE88-16C9-4437-8204-AB27C293BCF8}" srcId="{288DEEF1-4CB5-40A5-AFF4-2DAFF90DEA73}" destId="{86192DB7-CD74-464A-88AF-E010E04DC3FF}" srcOrd="1" destOrd="0" parTransId="{CD4F1A3C-1AF7-4742-BC37-8E020D2F40EE}" sibTransId="{0D6E013B-1423-4E1A-BE68-3DD72B50CDA1}"/>
    <dgm:cxn modelId="{B4D23BA6-5D70-45AD-A392-33F89D55D70F}" type="presOf" srcId="{1EAFFC44-5CF3-411C-AAAB-A3FF0C4328FF}" destId="{B08E8DC4-5613-4FC7-AE37-D9B955118AFC}" srcOrd="0" destOrd="0" presId="urn:microsoft.com/office/officeart/2005/8/layout/cycle8"/>
    <dgm:cxn modelId="{AEAF03AA-FD6A-4B8B-895B-EE4A3E080322}" srcId="{288DEEF1-4CB5-40A5-AFF4-2DAFF90DEA73}" destId="{1EAFFC44-5CF3-411C-AAAB-A3FF0C4328FF}" srcOrd="0" destOrd="0" parTransId="{F7ECCCDA-E546-463D-AE2D-BBE0DED8308F}" sibTransId="{308D2EB1-FB92-4AD4-97A3-D2EC1D38AB41}"/>
    <dgm:cxn modelId="{A281DCAE-0715-4027-BECA-AF2071674DFD}" type="presOf" srcId="{6126D71E-06CC-4F3D-9EA2-371732C971F6}" destId="{108562C3-55B0-4A7A-910C-F669E1BDB597}" srcOrd="1" destOrd="0" presId="urn:microsoft.com/office/officeart/2005/8/layout/cycle8"/>
    <dgm:cxn modelId="{15D33ABC-95A5-49DF-9225-E7F96DA5B686}" type="presOf" srcId="{74785938-3FEE-403C-AFF5-FEDC001DA97B}" destId="{64E36CDD-D70F-41E4-9651-EC825C3F55BE}" srcOrd="1" destOrd="0" presId="urn:microsoft.com/office/officeart/2005/8/layout/cycle8"/>
    <dgm:cxn modelId="{DFDA09C9-B026-43AB-A313-55397DBC8969}" type="presOf" srcId="{5FBFC782-8A18-42BF-9FE2-86A7E53520C0}" destId="{9CE0BB94-90B5-49FF-B9CF-39FD9EE1A233}" srcOrd="1" destOrd="0" presId="urn:microsoft.com/office/officeart/2005/8/layout/cycle8"/>
    <dgm:cxn modelId="{9C1E91D3-8EC5-4300-8494-C7C3F7A67491}" type="presOf" srcId="{86192DB7-CD74-464A-88AF-E010E04DC3FF}" destId="{708A7FB6-2113-418D-91BE-D407D7547F02}" srcOrd="1" destOrd="0" presId="urn:microsoft.com/office/officeart/2005/8/layout/cycle8"/>
    <dgm:cxn modelId="{79A1D4D3-ED5B-418A-81ED-5F47E52B9560}" type="presOf" srcId="{74785938-3FEE-403C-AFF5-FEDC001DA97B}" destId="{E31F2271-6B44-4751-9350-0B52A3378B1E}" srcOrd="0" destOrd="0" presId="urn:microsoft.com/office/officeart/2005/8/layout/cycle8"/>
    <dgm:cxn modelId="{83777150-DFD7-4016-B48F-1C67E82D76B9}" type="presParOf" srcId="{D756C821-4C0A-4DF9-A7AE-01A4549478FB}" destId="{B08E8DC4-5613-4FC7-AE37-D9B955118AFC}" srcOrd="0" destOrd="0" presId="urn:microsoft.com/office/officeart/2005/8/layout/cycle8"/>
    <dgm:cxn modelId="{C8A2BE30-1DF2-4B86-ADA8-B3B67A414D6B}" type="presParOf" srcId="{D756C821-4C0A-4DF9-A7AE-01A4549478FB}" destId="{9DEBF121-AB68-421D-8989-1F9A32AA0E05}" srcOrd="1" destOrd="0" presId="urn:microsoft.com/office/officeart/2005/8/layout/cycle8"/>
    <dgm:cxn modelId="{CDD2528E-7435-4C60-93CD-13CFCF7B1B28}" type="presParOf" srcId="{D756C821-4C0A-4DF9-A7AE-01A4549478FB}" destId="{BF225029-5293-474A-8A33-0EB3C3BDC4D7}" srcOrd="2" destOrd="0" presId="urn:microsoft.com/office/officeart/2005/8/layout/cycle8"/>
    <dgm:cxn modelId="{BD353675-75E5-4B8F-909A-910A1BC018B7}" type="presParOf" srcId="{D756C821-4C0A-4DF9-A7AE-01A4549478FB}" destId="{EE214432-38FA-4FAC-A841-97C7198BDF21}" srcOrd="3" destOrd="0" presId="urn:microsoft.com/office/officeart/2005/8/layout/cycle8"/>
    <dgm:cxn modelId="{0308FE74-BEB0-414B-A8D1-672F2CD265FA}" type="presParOf" srcId="{D756C821-4C0A-4DF9-A7AE-01A4549478FB}" destId="{076A89EF-9AD0-467E-9E7B-6207B0CC2093}" srcOrd="4" destOrd="0" presId="urn:microsoft.com/office/officeart/2005/8/layout/cycle8"/>
    <dgm:cxn modelId="{616A3C0E-6538-482B-AF5D-9FF3BFC30FC4}" type="presParOf" srcId="{D756C821-4C0A-4DF9-A7AE-01A4549478FB}" destId="{32782CAD-450F-4810-91D8-2449196E43B1}" srcOrd="5" destOrd="0" presId="urn:microsoft.com/office/officeart/2005/8/layout/cycle8"/>
    <dgm:cxn modelId="{4312E20F-7361-4A4A-995D-8097B29C7EE2}" type="presParOf" srcId="{D756C821-4C0A-4DF9-A7AE-01A4549478FB}" destId="{FE82677D-31EF-4B15-90E6-BE264730B98A}" srcOrd="6" destOrd="0" presId="urn:microsoft.com/office/officeart/2005/8/layout/cycle8"/>
    <dgm:cxn modelId="{D132DB48-9A2C-4847-96BE-B8981BEBA9A7}" type="presParOf" srcId="{D756C821-4C0A-4DF9-A7AE-01A4549478FB}" destId="{708A7FB6-2113-418D-91BE-D407D7547F02}" srcOrd="7" destOrd="0" presId="urn:microsoft.com/office/officeart/2005/8/layout/cycle8"/>
    <dgm:cxn modelId="{4EFB93E9-9974-432B-9D53-7A7CDC1813DB}" type="presParOf" srcId="{D756C821-4C0A-4DF9-A7AE-01A4549478FB}" destId="{3FCB5E40-C275-4E05-9C8B-A720EA1B4472}" srcOrd="8" destOrd="0" presId="urn:microsoft.com/office/officeart/2005/8/layout/cycle8"/>
    <dgm:cxn modelId="{B979205D-B6A5-4E7C-83B4-A00A9A82F1D1}" type="presParOf" srcId="{D756C821-4C0A-4DF9-A7AE-01A4549478FB}" destId="{48A523BF-CAA1-4C25-AB4C-3A0685562A06}" srcOrd="9" destOrd="0" presId="urn:microsoft.com/office/officeart/2005/8/layout/cycle8"/>
    <dgm:cxn modelId="{0D1C8239-1160-457C-8483-65098AA0AE8A}" type="presParOf" srcId="{D756C821-4C0A-4DF9-A7AE-01A4549478FB}" destId="{1B3EF338-42FA-44C5-9341-D51313423403}" srcOrd="10" destOrd="0" presId="urn:microsoft.com/office/officeart/2005/8/layout/cycle8"/>
    <dgm:cxn modelId="{1AB3B0EB-5318-45DF-A3DD-6A9722E4EE7C}" type="presParOf" srcId="{D756C821-4C0A-4DF9-A7AE-01A4549478FB}" destId="{108562C3-55B0-4A7A-910C-F669E1BDB597}" srcOrd="11" destOrd="0" presId="urn:microsoft.com/office/officeart/2005/8/layout/cycle8"/>
    <dgm:cxn modelId="{D5DC6CE5-ED8C-4C79-9487-83719BC50562}" type="presParOf" srcId="{D756C821-4C0A-4DF9-A7AE-01A4549478FB}" destId="{E31F2271-6B44-4751-9350-0B52A3378B1E}" srcOrd="12" destOrd="0" presId="urn:microsoft.com/office/officeart/2005/8/layout/cycle8"/>
    <dgm:cxn modelId="{E1B5821F-6F85-4345-97D4-85E4D866A6B3}" type="presParOf" srcId="{D756C821-4C0A-4DF9-A7AE-01A4549478FB}" destId="{9BDF585A-692F-49AB-94F5-DC8A98A93EAB}" srcOrd="13" destOrd="0" presId="urn:microsoft.com/office/officeart/2005/8/layout/cycle8"/>
    <dgm:cxn modelId="{14131F47-783A-4F0F-A4BB-A80119BB4865}" type="presParOf" srcId="{D756C821-4C0A-4DF9-A7AE-01A4549478FB}" destId="{BDA80E71-F355-428B-A66E-12CC85C60EEF}" srcOrd="14" destOrd="0" presId="urn:microsoft.com/office/officeart/2005/8/layout/cycle8"/>
    <dgm:cxn modelId="{559C17B5-74FB-4E47-A6ED-966954D3147B}" type="presParOf" srcId="{D756C821-4C0A-4DF9-A7AE-01A4549478FB}" destId="{64E36CDD-D70F-41E4-9651-EC825C3F55BE}" srcOrd="15" destOrd="0" presId="urn:microsoft.com/office/officeart/2005/8/layout/cycle8"/>
    <dgm:cxn modelId="{EC5156DD-DAD3-4FC5-BC0C-B1C6C3572116}" type="presParOf" srcId="{D756C821-4C0A-4DF9-A7AE-01A4549478FB}" destId="{A7A39D14-43B3-43C2-9EC7-2A35C5C21CFE}" srcOrd="16" destOrd="0" presId="urn:microsoft.com/office/officeart/2005/8/layout/cycle8"/>
    <dgm:cxn modelId="{A43F458B-41C4-4647-818E-BDE5FB93D696}" type="presParOf" srcId="{D756C821-4C0A-4DF9-A7AE-01A4549478FB}" destId="{B579E8E0-0B55-451A-BD68-C70F040D89CC}" srcOrd="17" destOrd="0" presId="urn:microsoft.com/office/officeart/2005/8/layout/cycle8"/>
    <dgm:cxn modelId="{3C67199C-CD16-4164-9252-830D8C28F989}" type="presParOf" srcId="{D756C821-4C0A-4DF9-A7AE-01A4549478FB}" destId="{143014BE-F1A5-4728-91E3-6FAE09C2718F}" srcOrd="18" destOrd="0" presId="urn:microsoft.com/office/officeart/2005/8/layout/cycle8"/>
    <dgm:cxn modelId="{51A88D81-83B2-4EE1-AA04-B978214B4E29}" type="presParOf" srcId="{D756C821-4C0A-4DF9-A7AE-01A4549478FB}" destId="{9CE0BB94-90B5-49FF-B9CF-39FD9EE1A233}" srcOrd="19" destOrd="0" presId="urn:microsoft.com/office/officeart/2005/8/layout/cycle8"/>
    <dgm:cxn modelId="{8EBB2401-B6F4-4E96-940D-845ACC003D23}" type="presParOf" srcId="{D756C821-4C0A-4DF9-A7AE-01A4549478FB}" destId="{6D4A8EB9-0439-4DA5-96E1-C044A076E79A}" srcOrd="20" destOrd="0" presId="urn:microsoft.com/office/officeart/2005/8/layout/cycle8"/>
    <dgm:cxn modelId="{E4794F16-1908-446E-808A-6D6FCAE673FE}" type="presParOf" srcId="{D756C821-4C0A-4DF9-A7AE-01A4549478FB}" destId="{F46097D4-A2C3-4CD4-A0BF-FDB0E1E36543}" srcOrd="21" destOrd="0" presId="urn:microsoft.com/office/officeart/2005/8/layout/cycle8"/>
    <dgm:cxn modelId="{8F251ABE-8510-4FE0-B57A-C4E9069B1DE7}" type="presParOf" srcId="{D756C821-4C0A-4DF9-A7AE-01A4549478FB}" destId="{987026D4-D174-4E03-90F7-36985667F81C}" srcOrd="22" destOrd="0" presId="urn:microsoft.com/office/officeart/2005/8/layout/cycle8"/>
    <dgm:cxn modelId="{F96D3268-94BD-4361-BE77-D519D7DB5D6A}" type="presParOf" srcId="{D756C821-4C0A-4DF9-A7AE-01A4549478FB}" destId="{39BD6BF0-D2AC-4F19-A570-249A98388EBD}" srcOrd="23" destOrd="0" presId="urn:microsoft.com/office/officeart/2005/8/layout/cycle8"/>
    <dgm:cxn modelId="{511573DF-EEDD-46E8-BC7B-6F50D5D1A01E}" type="presParOf" srcId="{D756C821-4C0A-4DF9-A7AE-01A4549478FB}" destId="{A64702AF-A229-41C0-B834-0E0F78D532F1}" srcOrd="24" destOrd="0" presId="urn:microsoft.com/office/officeart/2005/8/layout/cycle8"/>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8DC4-5613-4FC7-AE37-D9B955118AFC}">
      <dsp:nvSpPr>
        <dsp:cNvPr id="0" name=""/>
        <dsp:cNvSpPr/>
      </dsp:nvSpPr>
      <dsp:spPr>
        <a:xfrm>
          <a:off x="750592" y="135932"/>
          <a:ext cx="1844640" cy="1844640"/>
        </a:xfrm>
        <a:prstGeom prst="pie">
          <a:avLst>
            <a:gd name="adj1" fmla="val 16200000"/>
            <a:gd name="adj2" fmla="val 20520000"/>
          </a:avLst>
        </a:prstGeom>
        <a:solidFill>
          <a:srgbClr val="D291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a:solidFill>
                <a:srgbClr val="000000"/>
              </a:solidFill>
              <a:latin typeface="Calibri" panose="020F0502020204030204"/>
              <a:ea typeface="+mn-ea"/>
              <a:cs typeface="+mn-cs"/>
            </a:rPr>
            <a:t> </a:t>
          </a:r>
          <a:endParaRPr lang="en-DE" sz="400" b="1" kern="1200">
            <a:solidFill>
              <a:srgbClr val="000000"/>
            </a:solidFill>
            <a:latin typeface="Calibri" panose="020F0502020204030204"/>
            <a:ea typeface="+mn-ea"/>
            <a:cs typeface="+mn-cs"/>
          </a:endParaRPr>
        </a:p>
      </dsp:txBody>
      <dsp:txXfrm>
        <a:off x="1799711" y="503894"/>
        <a:ext cx="419258" cy="279506"/>
      </dsp:txXfrm>
    </dsp:sp>
    <dsp:sp modelId="{076A89EF-9AD0-467E-9E7B-6207B0CC2093}">
      <dsp:nvSpPr>
        <dsp:cNvPr id="0" name=""/>
        <dsp:cNvSpPr/>
      </dsp:nvSpPr>
      <dsp:spPr>
        <a:xfrm>
          <a:off x="766403" y="185122"/>
          <a:ext cx="1844640" cy="1844640"/>
        </a:xfrm>
        <a:prstGeom prst="pie">
          <a:avLst>
            <a:gd name="adj1" fmla="val 20520000"/>
            <a:gd name="adj2" fmla="val 3240000"/>
          </a:avLst>
        </a:prstGeom>
        <a:solidFill>
          <a:srgbClr val="D29100">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2034839" y="1092266"/>
        <a:ext cx="388202" cy="310562"/>
      </dsp:txXfrm>
    </dsp:sp>
    <dsp:sp modelId="{3FCB5E40-C275-4E05-9C8B-A720EA1B4472}">
      <dsp:nvSpPr>
        <dsp:cNvPr id="0" name=""/>
        <dsp:cNvSpPr/>
      </dsp:nvSpPr>
      <dsp:spPr>
        <a:xfrm>
          <a:off x="724679" y="215427"/>
          <a:ext cx="1844640" cy="1844640"/>
        </a:xfrm>
        <a:prstGeom prst="pie">
          <a:avLst>
            <a:gd name="adj1" fmla="val 3240000"/>
            <a:gd name="adj2" fmla="val 7560000"/>
          </a:avLst>
        </a:prstGeom>
        <a:solidFill>
          <a:srgbClr val="D9D8D6"/>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1460663" y="1581818"/>
        <a:ext cx="372674" cy="341618"/>
      </dsp:txXfrm>
    </dsp:sp>
    <dsp:sp modelId="{E31F2271-6B44-4751-9350-0B52A3378B1E}">
      <dsp:nvSpPr>
        <dsp:cNvPr id="0" name=""/>
        <dsp:cNvSpPr/>
      </dsp:nvSpPr>
      <dsp:spPr>
        <a:xfrm>
          <a:off x="682955" y="185122"/>
          <a:ext cx="1844640" cy="1844640"/>
        </a:xfrm>
        <a:prstGeom prst="pie">
          <a:avLst>
            <a:gd name="adj1" fmla="val 7560000"/>
            <a:gd name="adj2" fmla="val 11880000"/>
          </a:avLst>
        </a:prstGeom>
        <a:solidFill>
          <a:srgbClr val="444446">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870958" y="1092266"/>
        <a:ext cx="388202" cy="310562"/>
      </dsp:txXfrm>
    </dsp:sp>
    <dsp:sp modelId="{A7A39D14-43B3-43C2-9EC7-2A35C5C21CFE}">
      <dsp:nvSpPr>
        <dsp:cNvPr id="0" name=""/>
        <dsp:cNvSpPr/>
      </dsp:nvSpPr>
      <dsp:spPr>
        <a:xfrm>
          <a:off x="698767" y="135932"/>
          <a:ext cx="1844640" cy="1844640"/>
        </a:xfrm>
        <a:prstGeom prst="pie">
          <a:avLst>
            <a:gd name="adj1" fmla="val 11880000"/>
            <a:gd name="adj2" fmla="val 16200000"/>
          </a:avLst>
        </a:prstGeom>
        <a:solidFill>
          <a:srgbClr val="F9DD42">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1075030" y="503894"/>
        <a:ext cx="419258" cy="279506"/>
      </dsp:txXfrm>
    </dsp:sp>
    <dsp:sp modelId="{6D4A8EB9-0439-4DA5-96E1-C044A076E79A}">
      <dsp:nvSpPr>
        <dsp:cNvPr id="0" name=""/>
        <dsp:cNvSpPr/>
      </dsp:nvSpPr>
      <dsp:spPr>
        <a:xfrm>
          <a:off x="636313" y="21740"/>
          <a:ext cx="2073024" cy="2073024"/>
        </a:xfrm>
        <a:prstGeom prst="circularArrow">
          <a:avLst>
            <a:gd name="adj1" fmla="val 5085"/>
            <a:gd name="adj2" fmla="val 327528"/>
            <a:gd name="adj3" fmla="val 20192361"/>
            <a:gd name="adj4" fmla="val 16200324"/>
            <a:gd name="adj5" fmla="val 5932"/>
          </a:avLst>
        </a:prstGeom>
        <a:solidFill>
          <a:srgbClr val="FFB71B"/>
        </a:solidFill>
        <a:ln>
          <a:noFill/>
        </a:ln>
        <a:effectLst/>
      </dsp:spPr>
      <dsp:style>
        <a:lnRef idx="0">
          <a:scrgbClr r="0" g="0" b="0"/>
        </a:lnRef>
        <a:fillRef idx="1">
          <a:scrgbClr r="0" g="0" b="0"/>
        </a:fillRef>
        <a:effectRef idx="0">
          <a:scrgbClr r="0" g="0" b="0"/>
        </a:effectRef>
        <a:fontRef idx="minor">
          <a:schemeClr val="lt1"/>
        </a:fontRef>
      </dsp:style>
    </dsp:sp>
    <dsp:sp modelId="{F46097D4-A2C3-4CD4-A0BF-FDB0E1E36543}">
      <dsp:nvSpPr>
        <dsp:cNvPr id="0" name=""/>
        <dsp:cNvSpPr/>
      </dsp:nvSpPr>
      <dsp:spPr>
        <a:xfrm>
          <a:off x="652339" y="70914"/>
          <a:ext cx="2073024" cy="2073024"/>
        </a:xfrm>
        <a:prstGeom prst="circularArrow">
          <a:avLst>
            <a:gd name="adj1" fmla="val 5085"/>
            <a:gd name="adj2" fmla="val 327528"/>
            <a:gd name="adj3" fmla="val 2912753"/>
            <a:gd name="adj4" fmla="val 20519953"/>
            <a:gd name="adj5" fmla="val 5932"/>
          </a:avLst>
        </a:prstGeom>
        <a:solidFill>
          <a:srgbClr val="D29100"/>
        </a:solidFill>
        <a:ln>
          <a:noFill/>
        </a:ln>
        <a:effectLst/>
      </dsp:spPr>
      <dsp:style>
        <a:lnRef idx="0">
          <a:scrgbClr r="0" g="0" b="0"/>
        </a:lnRef>
        <a:fillRef idx="1">
          <a:scrgbClr r="0" g="0" b="0"/>
        </a:fillRef>
        <a:effectRef idx="0">
          <a:scrgbClr r="0" g="0" b="0"/>
        </a:effectRef>
        <a:fontRef idx="minor">
          <a:schemeClr val="lt1"/>
        </a:fontRef>
      </dsp:style>
    </dsp:sp>
    <dsp:sp modelId="{987026D4-D174-4E03-90F7-36985667F81C}">
      <dsp:nvSpPr>
        <dsp:cNvPr id="0" name=""/>
        <dsp:cNvSpPr/>
      </dsp:nvSpPr>
      <dsp:spPr>
        <a:xfrm>
          <a:off x="610487" y="101312"/>
          <a:ext cx="2073024" cy="2073024"/>
        </a:xfrm>
        <a:prstGeom prst="circularArrow">
          <a:avLst>
            <a:gd name="adj1" fmla="val 5085"/>
            <a:gd name="adj2" fmla="val 327528"/>
            <a:gd name="adj3" fmla="val 7232777"/>
            <a:gd name="adj4" fmla="val 3239695"/>
            <a:gd name="adj5" fmla="val 5932"/>
          </a:avLst>
        </a:prstGeom>
        <a:solidFill>
          <a:srgbClr val="898A8D"/>
        </a:solidFill>
        <a:ln>
          <a:noFill/>
        </a:ln>
        <a:effectLst/>
      </dsp:spPr>
      <dsp:style>
        <a:lnRef idx="0">
          <a:scrgbClr r="0" g="0" b="0"/>
        </a:lnRef>
        <a:fillRef idx="1">
          <a:scrgbClr r="0" g="0" b="0"/>
        </a:fillRef>
        <a:effectRef idx="0">
          <a:scrgbClr r="0" g="0" b="0"/>
        </a:effectRef>
        <a:fontRef idx="minor">
          <a:schemeClr val="lt1"/>
        </a:fontRef>
      </dsp:style>
    </dsp:sp>
    <dsp:sp modelId="{39BD6BF0-D2AC-4F19-A570-249A98388EBD}">
      <dsp:nvSpPr>
        <dsp:cNvPr id="0" name=""/>
        <dsp:cNvSpPr/>
      </dsp:nvSpPr>
      <dsp:spPr>
        <a:xfrm>
          <a:off x="568636" y="70914"/>
          <a:ext cx="2073024" cy="2073024"/>
        </a:xfrm>
        <a:prstGeom prst="circularArrow">
          <a:avLst>
            <a:gd name="adj1" fmla="val 5085"/>
            <a:gd name="adj2" fmla="val 327528"/>
            <a:gd name="adj3" fmla="val 11552519"/>
            <a:gd name="adj4" fmla="val 7559718"/>
            <a:gd name="adj5" fmla="val 5932"/>
          </a:avLst>
        </a:prstGeom>
        <a:solidFill>
          <a:srgbClr val="444446"/>
        </a:solidFill>
        <a:ln>
          <a:noFill/>
        </a:ln>
        <a:effectLst/>
      </dsp:spPr>
      <dsp:style>
        <a:lnRef idx="0">
          <a:scrgbClr r="0" g="0" b="0"/>
        </a:lnRef>
        <a:fillRef idx="1">
          <a:scrgbClr r="0" g="0" b="0"/>
        </a:fillRef>
        <a:effectRef idx="0">
          <a:scrgbClr r="0" g="0" b="0"/>
        </a:effectRef>
        <a:fontRef idx="minor">
          <a:schemeClr val="lt1"/>
        </a:fontRef>
      </dsp:style>
    </dsp:sp>
    <dsp:sp modelId="{A64702AF-A229-41C0-B834-0E0F78D532F1}">
      <dsp:nvSpPr>
        <dsp:cNvPr id="0" name=""/>
        <dsp:cNvSpPr/>
      </dsp:nvSpPr>
      <dsp:spPr>
        <a:xfrm>
          <a:off x="584662" y="21740"/>
          <a:ext cx="2073024" cy="2073024"/>
        </a:xfrm>
        <a:prstGeom prst="circularArrow">
          <a:avLst>
            <a:gd name="adj1" fmla="val 5085"/>
            <a:gd name="adj2" fmla="val 327528"/>
            <a:gd name="adj3" fmla="val 15872148"/>
            <a:gd name="adj4" fmla="val 11880111"/>
            <a:gd name="adj5" fmla="val 5932"/>
          </a:avLst>
        </a:prstGeom>
        <a:solidFill>
          <a:srgbClr val="F9DD4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8DC4-5613-4FC7-AE37-D9B955118AFC}">
      <dsp:nvSpPr>
        <dsp:cNvPr id="0" name=""/>
        <dsp:cNvSpPr/>
      </dsp:nvSpPr>
      <dsp:spPr>
        <a:xfrm>
          <a:off x="750592" y="135932"/>
          <a:ext cx="1844640" cy="1844640"/>
        </a:xfrm>
        <a:prstGeom prst="pie">
          <a:avLst>
            <a:gd name="adj1" fmla="val 16200000"/>
            <a:gd name="adj2" fmla="val 20520000"/>
          </a:avLst>
        </a:prstGeom>
        <a:solidFill>
          <a:srgbClr val="D291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a:solidFill>
                <a:srgbClr val="000000"/>
              </a:solidFill>
              <a:latin typeface="Calibri" panose="020F0502020204030204"/>
              <a:ea typeface="+mn-ea"/>
              <a:cs typeface="+mn-cs"/>
            </a:rPr>
            <a:t> </a:t>
          </a:r>
          <a:endParaRPr lang="en-DE" sz="400" b="1" kern="1200">
            <a:solidFill>
              <a:srgbClr val="000000"/>
            </a:solidFill>
            <a:latin typeface="Calibri" panose="020F0502020204030204"/>
            <a:ea typeface="+mn-ea"/>
            <a:cs typeface="+mn-cs"/>
          </a:endParaRPr>
        </a:p>
      </dsp:txBody>
      <dsp:txXfrm>
        <a:off x="1799711" y="503894"/>
        <a:ext cx="419258" cy="279506"/>
      </dsp:txXfrm>
    </dsp:sp>
    <dsp:sp modelId="{076A89EF-9AD0-467E-9E7B-6207B0CC2093}">
      <dsp:nvSpPr>
        <dsp:cNvPr id="0" name=""/>
        <dsp:cNvSpPr/>
      </dsp:nvSpPr>
      <dsp:spPr>
        <a:xfrm>
          <a:off x="766403" y="185122"/>
          <a:ext cx="1844640" cy="1844640"/>
        </a:xfrm>
        <a:prstGeom prst="pie">
          <a:avLst>
            <a:gd name="adj1" fmla="val 20520000"/>
            <a:gd name="adj2" fmla="val 3240000"/>
          </a:avLst>
        </a:prstGeom>
        <a:solidFill>
          <a:srgbClr val="D29100">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2034839" y="1092266"/>
        <a:ext cx="388202" cy="310562"/>
      </dsp:txXfrm>
    </dsp:sp>
    <dsp:sp modelId="{3FCB5E40-C275-4E05-9C8B-A720EA1B4472}">
      <dsp:nvSpPr>
        <dsp:cNvPr id="0" name=""/>
        <dsp:cNvSpPr/>
      </dsp:nvSpPr>
      <dsp:spPr>
        <a:xfrm>
          <a:off x="724679" y="215427"/>
          <a:ext cx="1844640" cy="1844640"/>
        </a:xfrm>
        <a:prstGeom prst="pie">
          <a:avLst>
            <a:gd name="adj1" fmla="val 3240000"/>
            <a:gd name="adj2" fmla="val 7560000"/>
          </a:avLst>
        </a:prstGeom>
        <a:solidFill>
          <a:srgbClr val="D9D8D6"/>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1460663" y="1581818"/>
        <a:ext cx="372674" cy="341618"/>
      </dsp:txXfrm>
    </dsp:sp>
    <dsp:sp modelId="{E31F2271-6B44-4751-9350-0B52A3378B1E}">
      <dsp:nvSpPr>
        <dsp:cNvPr id="0" name=""/>
        <dsp:cNvSpPr/>
      </dsp:nvSpPr>
      <dsp:spPr>
        <a:xfrm>
          <a:off x="682955" y="185122"/>
          <a:ext cx="1844640" cy="1844640"/>
        </a:xfrm>
        <a:prstGeom prst="pie">
          <a:avLst>
            <a:gd name="adj1" fmla="val 7560000"/>
            <a:gd name="adj2" fmla="val 11880000"/>
          </a:avLst>
        </a:prstGeom>
        <a:solidFill>
          <a:srgbClr val="444446">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870958" y="1092266"/>
        <a:ext cx="388202" cy="310562"/>
      </dsp:txXfrm>
    </dsp:sp>
    <dsp:sp modelId="{A7A39D14-43B3-43C2-9EC7-2A35C5C21CFE}">
      <dsp:nvSpPr>
        <dsp:cNvPr id="0" name=""/>
        <dsp:cNvSpPr/>
      </dsp:nvSpPr>
      <dsp:spPr>
        <a:xfrm>
          <a:off x="698767" y="135932"/>
          <a:ext cx="1844640" cy="1844640"/>
        </a:xfrm>
        <a:prstGeom prst="pie">
          <a:avLst>
            <a:gd name="adj1" fmla="val 11880000"/>
            <a:gd name="adj2" fmla="val 16200000"/>
          </a:avLst>
        </a:prstGeom>
        <a:solidFill>
          <a:srgbClr val="F9DD42">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1075030" y="503894"/>
        <a:ext cx="419258" cy="279506"/>
      </dsp:txXfrm>
    </dsp:sp>
    <dsp:sp modelId="{6D4A8EB9-0439-4DA5-96E1-C044A076E79A}">
      <dsp:nvSpPr>
        <dsp:cNvPr id="0" name=""/>
        <dsp:cNvSpPr/>
      </dsp:nvSpPr>
      <dsp:spPr>
        <a:xfrm>
          <a:off x="636313" y="21740"/>
          <a:ext cx="2073024" cy="2073024"/>
        </a:xfrm>
        <a:prstGeom prst="circularArrow">
          <a:avLst>
            <a:gd name="adj1" fmla="val 5085"/>
            <a:gd name="adj2" fmla="val 327528"/>
            <a:gd name="adj3" fmla="val 20192361"/>
            <a:gd name="adj4" fmla="val 16200324"/>
            <a:gd name="adj5" fmla="val 5932"/>
          </a:avLst>
        </a:prstGeom>
        <a:solidFill>
          <a:srgbClr val="FFB71B"/>
        </a:solidFill>
        <a:ln>
          <a:noFill/>
        </a:ln>
        <a:effectLst/>
      </dsp:spPr>
      <dsp:style>
        <a:lnRef idx="0">
          <a:scrgbClr r="0" g="0" b="0"/>
        </a:lnRef>
        <a:fillRef idx="1">
          <a:scrgbClr r="0" g="0" b="0"/>
        </a:fillRef>
        <a:effectRef idx="0">
          <a:scrgbClr r="0" g="0" b="0"/>
        </a:effectRef>
        <a:fontRef idx="minor">
          <a:schemeClr val="lt1"/>
        </a:fontRef>
      </dsp:style>
    </dsp:sp>
    <dsp:sp modelId="{F46097D4-A2C3-4CD4-A0BF-FDB0E1E36543}">
      <dsp:nvSpPr>
        <dsp:cNvPr id="0" name=""/>
        <dsp:cNvSpPr/>
      </dsp:nvSpPr>
      <dsp:spPr>
        <a:xfrm>
          <a:off x="652339" y="70914"/>
          <a:ext cx="2073024" cy="2073024"/>
        </a:xfrm>
        <a:prstGeom prst="circularArrow">
          <a:avLst>
            <a:gd name="adj1" fmla="val 5085"/>
            <a:gd name="adj2" fmla="val 327528"/>
            <a:gd name="adj3" fmla="val 2912753"/>
            <a:gd name="adj4" fmla="val 20519953"/>
            <a:gd name="adj5" fmla="val 5932"/>
          </a:avLst>
        </a:prstGeom>
        <a:solidFill>
          <a:srgbClr val="D29100"/>
        </a:solidFill>
        <a:ln>
          <a:noFill/>
        </a:ln>
        <a:effectLst/>
      </dsp:spPr>
      <dsp:style>
        <a:lnRef idx="0">
          <a:scrgbClr r="0" g="0" b="0"/>
        </a:lnRef>
        <a:fillRef idx="1">
          <a:scrgbClr r="0" g="0" b="0"/>
        </a:fillRef>
        <a:effectRef idx="0">
          <a:scrgbClr r="0" g="0" b="0"/>
        </a:effectRef>
        <a:fontRef idx="minor">
          <a:schemeClr val="lt1"/>
        </a:fontRef>
      </dsp:style>
    </dsp:sp>
    <dsp:sp modelId="{987026D4-D174-4E03-90F7-36985667F81C}">
      <dsp:nvSpPr>
        <dsp:cNvPr id="0" name=""/>
        <dsp:cNvSpPr/>
      </dsp:nvSpPr>
      <dsp:spPr>
        <a:xfrm>
          <a:off x="610487" y="101312"/>
          <a:ext cx="2073024" cy="2073024"/>
        </a:xfrm>
        <a:prstGeom prst="circularArrow">
          <a:avLst>
            <a:gd name="adj1" fmla="val 5085"/>
            <a:gd name="adj2" fmla="val 327528"/>
            <a:gd name="adj3" fmla="val 7232777"/>
            <a:gd name="adj4" fmla="val 3239695"/>
            <a:gd name="adj5" fmla="val 5932"/>
          </a:avLst>
        </a:prstGeom>
        <a:solidFill>
          <a:srgbClr val="898A8D"/>
        </a:solidFill>
        <a:ln>
          <a:noFill/>
        </a:ln>
        <a:effectLst/>
      </dsp:spPr>
      <dsp:style>
        <a:lnRef idx="0">
          <a:scrgbClr r="0" g="0" b="0"/>
        </a:lnRef>
        <a:fillRef idx="1">
          <a:scrgbClr r="0" g="0" b="0"/>
        </a:fillRef>
        <a:effectRef idx="0">
          <a:scrgbClr r="0" g="0" b="0"/>
        </a:effectRef>
        <a:fontRef idx="minor">
          <a:schemeClr val="lt1"/>
        </a:fontRef>
      </dsp:style>
    </dsp:sp>
    <dsp:sp modelId="{39BD6BF0-D2AC-4F19-A570-249A98388EBD}">
      <dsp:nvSpPr>
        <dsp:cNvPr id="0" name=""/>
        <dsp:cNvSpPr/>
      </dsp:nvSpPr>
      <dsp:spPr>
        <a:xfrm>
          <a:off x="568636" y="70914"/>
          <a:ext cx="2073024" cy="2073024"/>
        </a:xfrm>
        <a:prstGeom prst="circularArrow">
          <a:avLst>
            <a:gd name="adj1" fmla="val 5085"/>
            <a:gd name="adj2" fmla="val 327528"/>
            <a:gd name="adj3" fmla="val 11552519"/>
            <a:gd name="adj4" fmla="val 7559718"/>
            <a:gd name="adj5" fmla="val 5932"/>
          </a:avLst>
        </a:prstGeom>
        <a:solidFill>
          <a:srgbClr val="444446"/>
        </a:solidFill>
        <a:ln>
          <a:noFill/>
        </a:ln>
        <a:effectLst/>
      </dsp:spPr>
      <dsp:style>
        <a:lnRef idx="0">
          <a:scrgbClr r="0" g="0" b="0"/>
        </a:lnRef>
        <a:fillRef idx="1">
          <a:scrgbClr r="0" g="0" b="0"/>
        </a:fillRef>
        <a:effectRef idx="0">
          <a:scrgbClr r="0" g="0" b="0"/>
        </a:effectRef>
        <a:fontRef idx="minor">
          <a:schemeClr val="lt1"/>
        </a:fontRef>
      </dsp:style>
    </dsp:sp>
    <dsp:sp modelId="{A64702AF-A229-41C0-B834-0E0F78D532F1}">
      <dsp:nvSpPr>
        <dsp:cNvPr id="0" name=""/>
        <dsp:cNvSpPr/>
      </dsp:nvSpPr>
      <dsp:spPr>
        <a:xfrm>
          <a:off x="584662" y="21740"/>
          <a:ext cx="2073024" cy="2073024"/>
        </a:xfrm>
        <a:prstGeom prst="circularArrow">
          <a:avLst>
            <a:gd name="adj1" fmla="val 5085"/>
            <a:gd name="adj2" fmla="val 327528"/>
            <a:gd name="adj3" fmla="val 15872148"/>
            <a:gd name="adj4" fmla="val 11880111"/>
            <a:gd name="adj5" fmla="val 5932"/>
          </a:avLst>
        </a:prstGeom>
        <a:solidFill>
          <a:srgbClr val="F9DD4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8DC4-5613-4FC7-AE37-D9B955118AFC}">
      <dsp:nvSpPr>
        <dsp:cNvPr id="0" name=""/>
        <dsp:cNvSpPr/>
      </dsp:nvSpPr>
      <dsp:spPr>
        <a:xfrm>
          <a:off x="750592" y="135932"/>
          <a:ext cx="1844640" cy="1844640"/>
        </a:xfrm>
        <a:prstGeom prst="pie">
          <a:avLst>
            <a:gd name="adj1" fmla="val 16200000"/>
            <a:gd name="adj2" fmla="val 20520000"/>
          </a:avLst>
        </a:prstGeom>
        <a:solidFill>
          <a:srgbClr val="D291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a:solidFill>
                <a:srgbClr val="000000"/>
              </a:solidFill>
              <a:latin typeface="Calibri" panose="020F0502020204030204"/>
              <a:ea typeface="+mn-ea"/>
              <a:cs typeface="+mn-cs"/>
            </a:rPr>
            <a:t> </a:t>
          </a:r>
          <a:endParaRPr lang="en-DE" sz="400" b="1" kern="1200">
            <a:solidFill>
              <a:srgbClr val="000000"/>
            </a:solidFill>
            <a:latin typeface="Calibri" panose="020F0502020204030204"/>
            <a:ea typeface="+mn-ea"/>
            <a:cs typeface="+mn-cs"/>
          </a:endParaRPr>
        </a:p>
      </dsp:txBody>
      <dsp:txXfrm>
        <a:off x="1799711" y="503894"/>
        <a:ext cx="419258" cy="279506"/>
      </dsp:txXfrm>
    </dsp:sp>
    <dsp:sp modelId="{076A89EF-9AD0-467E-9E7B-6207B0CC2093}">
      <dsp:nvSpPr>
        <dsp:cNvPr id="0" name=""/>
        <dsp:cNvSpPr/>
      </dsp:nvSpPr>
      <dsp:spPr>
        <a:xfrm>
          <a:off x="766403" y="185122"/>
          <a:ext cx="1844640" cy="1844640"/>
        </a:xfrm>
        <a:prstGeom prst="pie">
          <a:avLst>
            <a:gd name="adj1" fmla="val 20520000"/>
            <a:gd name="adj2" fmla="val 3240000"/>
          </a:avLst>
        </a:prstGeom>
        <a:solidFill>
          <a:srgbClr val="D29100">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2034839" y="1092266"/>
        <a:ext cx="388202" cy="310562"/>
      </dsp:txXfrm>
    </dsp:sp>
    <dsp:sp modelId="{3FCB5E40-C275-4E05-9C8B-A720EA1B4472}">
      <dsp:nvSpPr>
        <dsp:cNvPr id="0" name=""/>
        <dsp:cNvSpPr/>
      </dsp:nvSpPr>
      <dsp:spPr>
        <a:xfrm>
          <a:off x="724679" y="215427"/>
          <a:ext cx="1844640" cy="1844640"/>
        </a:xfrm>
        <a:prstGeom prst="pie">
          <a:avLst>
            <a:gd name="adj1" fmla="val 3240000"/>
            <a:gd name="adj2" fmla="val 7560000"/>
          </a:avLst>
        </a:prstGeom>
        <a:solidFill>
          <a:srgbClr val="D9D8D6"/>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1460663" y="1581818"/>
        <a:ext cx="372674" cy="341618"/>
      </dsp:txXfrm>
    </dsp:sp>
    <dsp:sp modelId="{E31F2271-6B44-4751-9350-0B52A3378B1E}">
      <dsp:nvSpPr>
        <dsp:cNvPr id="0" name=""/>
        <dsp:cNvSpPr/>
      </dsp:nvSpPr>
      <dsp:spPr>
        <a:xfrm>
          <a:off x="682955" y="185122"/>
          <a:ext cx="1844640" cy="1844640"/>
        </a:xfrm>
        <a:prstGeom prst="pie">
          <a:avLst>
            <a:gd name="adj1" fmla="val 7560000"/>
            <a:gd name="adj2" fmla="val 11880000"/>
          </a:avLst>
        </a:prstGeom>
        <a:solidFill>
          <a:srgbClr val="444446">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870958" y="1092266"/>
        <a:ext cx="388202" cy="310562"/>
      </dsp:txXfrm>
    </dsp:sp>
    <dsp:sp modelId="{A7A39D14-43B3-43C2-9EC7-2A35C5C21CFE}">
      <dsp:nvSpPr>
        <dsp:cNvPr id="0" name=""/>
        <dsp:cNvSpPr/>
      </dsp:nvSpPr>
      <dsp:spPr>
        <a:xfrm>
          <a:off x="698767" y="135932"/>
          <a:ext cx="1844640" cy="1844640"/>
        </a:xfrm>
        <a:prstGeom prst="pie">
          <a:avLst>
            <a:gd name="adj1" fmla="val 11880000"/>
            <a:gd name="adj2" fmla="val 16200000"/>
          </a:avLst>
        </a:prstGeom>
        <a:solidFill>
          <a:srgbClr val="F9DD42">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1075030" y="503894"/>
        <a:ext cx="419258" cy="279506"/>
      </dsp:txXfrm>
    </dsp:sp>
    <dsp:sp modelId="{6D4A8EB9-0439-4DA5-96E1-C044A076E79A}">
      <dsp:nvSpPr>
        <dsp:cNvPr id="0" name=""/>
        <dsp:cNvSpPr/>
      </dsp:nvSpPr>
      <dsp:spPr>
        <a:xfrm>
          <a:off x="636313" y="21740"/>
          <a:ext cx="2073024" cy="2073024"/>
        </a:xfrm>
        <a:prstGeom prst="circularArrow">
          <a:avLst>
            <a:gd name="adj1" fmla="val 5085"/>
            <a:gd name="adj2" fmla="val 327528"/>
            <a:gd name="adj3" fmla="val 20192361"/>
            <a:gd name="adj4" fmla="val 16200324"/>
            <a:gd name="adj5" fmla="val 5932"/>
          </a:avLst>
        </a:prstGeom>
        <a:solidFill>
          <a:srgbClr val="FFB71B"/>
        </a:solidFill>
        <a:ln>
          <a:noFill/>
        </a:ln>
        <a:effectLst/>
      </dsp:spPr>
      <dsp:style>
        <a:lnRef idx="0">
          <a:scrgbClr r="0" g="0" b="0"/>
        </a:lnRef>
        <a:fillRef idx="1">
          <a:scrgbClr r="0" g="0" b="0"/>
        </a:fillRef>
        <a:effectRef idx="0">
          <a:scrgbClr r="0" g="0" b="0"/>
        </a:effectRef>
        <a:fontRef idx="minor">
          <a:schemeClr val="lt1"/>
        </a:fontRef>
      </dsp:style>
    </dsp:sp>
    <dsp:sp modelId="{F46097D4-A2C3-4CD4-A0BF-FDB0E1E36543}">
      <dsp:nvSpPr>
        <dsp:cNvPr id="0" name=""/>
        <dsp:cNvSpPr/>
      </dsp:nvSpPr>
      <dsp:spPr>
        <a:xfrm>
          <a:off x="652339" y="70914"/>
          <a:ext cx="2073024" cy="2073024"/>
        </a:xfrm>
        <a:prstGeom prst="circularArrow">
          <a:avLst>
            <a:gd name="adj1" fmla="val 5085"/>
            <a:gd name="adj2" fmla="val 327528"/>
            <a:gd name="adj3" fmla="val 2912753"/>
            <a:gd name="adj4" fmla="val 20519953"/>
            <a:gd name="adj5" fmla="val 5932"/>
          </a:avLst>
        </a:prstGeom>
        <a:solidFill>
          <a:srgbClr val="D29100"/>
        </a:solidFill>
        <a:ln>
          <a:noFill/>
        </a:ln>
        <a:effectLst/>
      </dsp:spPr>
      <dsp:style>
        <a:lnRef idx="0">
          <a:scrgbClr r="0" g="0" b="0"/>
        </a:lnRef>
        <a:fillRef idx="1">
          <a:scrgbClr r="0" g="0" b="0"/>
        </a:fillRef>
        <a:effectRef idx="0">
          <a:scrgbClr r="0" g="0" b="0"/>
        </a:effectRef>
        <a:fontRef idx="minor">
          <a:schemeClr val="lt1"/>
        </a:fontRef>
      </dsp:style>
    </dsp:sp>
    <dsp:sp modelId="{987026D4-D174-4E03-90F7-36985667F81C}">
      <dsp:nvSpPr>
        <dsp:cNvPr id="0" name=""/>
        <dsp:cNvSpPr/>
      </dsp:nvSpPr>
      <dsp:spPr>
        <a:xfrm>
          <a:off x="610487" y="101312"/>
          <a:ext cx="2073024" cy="2073024"/>
        </a:xfrm>
        <a:prstGeom prst="circularArrow">
          <a:avLst>
            <a:gd name="adj1" fmla="val 5085"/>
            <a:gd name="adj2" fmla="val 327528"/>
            <a:gd name="adj3" fmla="val 7232777"/>
            <a:gd name="adj4" fmla="val 3239695"/>
            <a:gd name="adj5" fmla="val 5932"/>
          </a:avLst>
        </a:prstGeom>
        <a:solidFill>
          <a:srgbClr val="898A8D"/>
        </a:solidFill>
        <a:ln>
          <a:noFill/>
        </a:ln>
        <a:effectLst/>
      </dsp:spPr>
      <dsp:style>
        <a:lnRef idx="0">
          <a:scrgbClr r="0" g="0" b="0"/>
        </a:lnRef>
        <a:fillRef idx="1">
          <a:scrgbClr r="0" g="0" b="0"/>
        </a:fillRef>
        <a:effectRef idx="0">
          <a:scrgbClr r="0" g="0" b="0"/>
        </a:effectRef>
        <a:fontRef idx="minor">
          <a:schemeClr val="lt1"/>
        </a:fontRef>
      </dsp:style>
    </dsp:sp>
    <dsp:sp modelId="{39BD6BF0-D2AC-4F19-A570-249A98388EBD}">
      <dsp:nvSpPr>
        <dsp:cNvPr id="0" name=""/>
        <dsp:cNvSpPr/>
      </dsp:nvSpPr>
      <dsp:spPr>
        <a:xfrm>
          <a:off x="568636" y="70914"/>
          <a:ext cx="2073024" cy="2073024"/>
        </a:xfrm>
        <a:prstGeom prst="circularArrow">
          <a:avLst>
            <a:gd name="adj1" fmla="val 5085"/>
            <a:gd name="adj2" fmla="val 327528"/>
            <a:gd name="adj3" fmla="val 11552519"/>
            <a:gd name="adj4" fmla="val 7559718"/>
            <a:gd name="adj5" fmla="val 5932"/>
          </a:avLst>
        </a:prstGeom>
        <a:solidFill>
          <a:srgbClr val="444446"/>
        </a:solidFill>
        <a:ln>
          <a:noFill/>
        </a:ln>
        <a:effectLst/>
      </dsp:spPr>
      <dsp:style>
        <a:lnRef idx="0">
          <a:scrgbClr r="0" g="0" b="0"/>
        </a:lnRef>
        <a:fillRef idx="1">
          <a:scrgbClr r="0" g="0" b="0"/>
        </a:fillRef>
        <a:effectRef idx="0">
          <a:scrgbClr r="0" g="0" b="0"/>
        </a:effectRef>
        <a:fontRef idx="minor">
          <a:schemeClr val="lt1"/>
        </a:fontRef>
      </dsp:style>
    </dsp:sp>
    <dsp:sp modelId="{A64702AF-A229-41C0-B834-0E0F78D532F1}">
      <dsp:nvSpPr>
        <dsp:cNvPr id="0" name=""/>
        <dsp:cNvSpPr/>
      </dsp:nvSpPr>
      <dsp:spPr>
        <a:xfrm>
          <a:off x="584662" y="21740"/>
          <a:ext cx="2073024" cy="2073024"/>
        </a:xfrm>
        <a:prstGeom prst="circularArrow">
          <a:avLst>
            <a:gd name="adj1" fmla="val 5085"/>
            <a:gd name="adj2" fmla="val 327528"/>
            <a:gd name="adj3" fmla="val 15872148"/>
            <a:gd name="adj4" fmla="val 11880111"/>
            <a:gd name="adj5" fmla="val 5932"/>
          </a:avLst>
        </a:prstGeom>
        <a:solidFill>
          <a:srgbClr val="F9DD4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8DC4-5613-4FC7-AE37-D9B955118AFC}">
      <dsp:nvSpPr>
        <dsp:cNvPr id="0" name=""/>
        <dsp:cNvSpPr/>
      </dsp:nvSpPr>
      <dsp:spPr>
        <a:xfrm>
          <a:off x="750592" y="135932"/>
          <a:ext cx="1844640" cy="1844640"/>
        </a:xfrm>
        <a:prstGeom prst="pie">
          <a:avLst>
            <a:gd name="adj1" fmla="val 16200000"/>
            <a:gd name="adj2" fmla="val 20520000"/>
          </a:avLst>
        </a:prstGeom>
        <a:solidFill>
          <a:srgbClr val="D291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a:solidFill>
                <a:srgbClr val="000000"/>
              </a:solidFill>
              <a:latin typeface="Calibri" panose="020F0502020204030204"/>
              <a:ea typeface="+mn-ea"/>
              <a:cs typeface="+mn-cs"/>
            </a:rPr>
            <a:t> </a:t>
          </a:r>
          <a:endParaRPr lang="en-DE" sz="400" b="1" kern="1200">
            <a:solidFill>
              <a:srgbClr val="000000"/>
            </a:solidFill>
            <a:latin typeface="Calibri" panose="020F0502020204030204"/>
            <a:ea typeface="+mn-ea"/>
            <a:cs typeface="+mn-cs"/>
          </a:endParaRPr>
        </a:p>
      </dsp:txBody>
      <dsp:txXfrm>
        <a:off x="1799711" y="503894"/>
        <a:ext cx="419258" cy="279506"/>
      </dsp:txXfrm>
    </dsp:sp>
    <dsp:sp modelId="{076A89EF-9AD0-467E-9E7B-6207B0CC2093}">
      <dsp:nvSpPr>
        <dsp:cNvPr id="0" name=""/>
        <dsp:cNvSpPr/>
      </dsp:nvSpPr>
      <dsp:spPr>
        <a:xfrm>
          <a:off x="766403" y="185122"/>
          <a:ext cx="1844640" cy="1844640"/>
        </a:xfrm>
        <a:prstGeom prst="pie">
          <a:avLst>
            <a:gd name="adj1" fmla="val 20520000"/>
            <a:gd name="adj2" fmla="val 3240000"/>
          </a:avLst>
        </a:prstGeom>
        <a:solidFill>
          <a:srgbClr val="D29100">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2034839" y="1092266"/>
        <a:ext cx="388202" cy="310562"/>
      </dsp:txXfrm>
    </dsp:sp>
    <dsp:sp modelId="{3FCB5E40-C275-4E05-9C8B-A720EA1B4472}">
      <dsp:nvSpPr>
        <dsp:cNvPr id="0" name=""/>
        <dsp:cNvSpPr/>
      </dsp:nvSpPr>
      <dsp:spPr>
        <a:xfrm>
          <a:off x="724679" y="215427"/>
          <a:ext cx="1844640" cy="1844640"/>
        </a:xfrm>
        <a:prstGeom prst="pie">
          <a:avLst>
            <a:gd name="adj1" fmla="val 3240000"/>
            <a:gd name="adj2" fmla="val 7560000"/>
          </a:avLst>
        </a:prstGeom>
        <a:solidFill>
          <a:srgbClr val="D9D8D6"/>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1460663" y="1581818"/>
        <a:ext cx="372674" cy="341618"/>
      </dsp:txXfrm>
    </dsp:sp>
    <dsp:sp modelId="{E31F2271-6B44-4751-9350-0B52A3378B1E}">
      <dsp:nvSpPr>
        <dsp:cNvPr id="0" name=""/>
        <dsp:cNvSpPr/>
      </dsp:nvSpPr>
      <dsp:spPr>
        <a:xfrm>
          <a:off x="682955" y="185122"/>
          <a:ext cx="1844640" cy="1844640"/>
        </a:xfrm>
        <a:prstGeom prst="pie">
          <a:avLst>
            <a:gd name="adj1" fmla="val 7560000"/>
            <a:gd name="adj2" fmla="val 11880000"/>
          </a:avLst>
        </a:prstGeom>
        <a:solidFill>
          <a:srgbClr val="444446">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870958" y="1092266"/>
        <a:ext cx="388202" cy="310562"/>
      </dsp:txXfrm>
    </dsp:sp>
    <dsp:sp modelId="{A7A39D14-43B3-43C2-9EC7-2A35C5C21CFE}">
      <dsp:nvSpPr>
        <dsp:cNvPr id="0" name=""/>
        <dsp:cNvSpPr/>
      </dsp:nvSpPr>
      <dsp:spPr>
        <a:xfrm>
          <a:off x="698767" y="135932"/>
          <a:ext cx="1844640" cy="1844640"/>
        </a:xfrm>
        <a:prstGeom prst="pie">
          <a:avLst>
            <a:gd name="adj1" fmla="val 11880000"/>
            <a:gd name="adj2" fmla="val 16200000"/>
          </a:avLst>
        </a:prstGeom>
        <a:solidFill>
          <a:srgbClr val="F9DD42">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DE" sz="400" b="1" kern="1200">
            <a:solidFill>
              <a:srgbClr val="000000"/>
            </a:solidFill>
            <a:latin typeface="Calibri" panose="020F0502020204030204"/>
            <a:ea typeface="+mn-ea"/>
            <a:cs typeface="+mn-cs"/>
          </a:endParaRPr>
        </a:p>
      </dsp:txBody>
      <dsp:txXfrm>
        <a:off x="1075030" y="503894"/>
        <a:ext cx="419258" cy="279506"/>
      </dsp:txXfrm>
    </dsp:sp>
    <dsp:sp modelId="{6D4A8EB9-0439-4DA5-96E1-C044A076E79A}">
      <dsp:nvSpPr>
        <dsp:cNvPr id="0" name=""/>
        <dsp:cNvSpPr/>
      </dsp:nvSpPr>
      <dsp:spPr>
        <a:xfrm>
          <a:off x="636313" y="21740"/>
          <a:ext cx="2073024" cy="2073024"/>
        </a:xfrm>
        <a:prstGeom prst="circularArrow">
          <a:avLst>
            <a:gd name="adj1" fmla="val 5085"/>
            <a:gd name="adj2" fmla="val 327528"/>
            <a:gd name="adj3" fmla="val 20192361"/>
            <a:gd name="adj4" fmla="val 16200324"/>
            <a:gd name="adj5" fmla="val 5932"/>
          </a:avLst>
        </a:prstGeom>
        <a:solidFill>
          <a:srgbClr val="FFB71B"/>
        </a:solidFill>
        <a:ln>
          <a:noFill/>
        </a:ln>
        <a:effectLst/>
      </dsp:spPr>
      <dsp:style>
        <a:lnRef idx="0">
          <a:scrgbClr r="0" g="0" b="0"/>
        </a:lnRef>
        <a:fillRef idx="1">
          <a:scrgbClr r="0" g="0" b="0"/>
        </a:fillRef>
        <a:effectRef idx="0">
          <a:scrgbClr r="0" g="0" b="0"/>
        </a:effectRef>
        <a:fontRef idx="minor">
          <a:schemeClr val="lt1"/>
        </a:fontRef>
      </dsp:style>
    </dsp:sp>
    <dsp:sp modelId="{F46097D4-A2C3-4CD4-A0BF-FDB0E1E36543}">
      <dsp:nvSpPr>
        <dsp:cNvPr id="0" name=""/>
        <dsp:cNvSpPr/>
      </dsp:nvSpPr>
      <dsp:spPr>
        <a:xfrm>
          <a:off x="652339" y="70914"/>
          <a:ext cx="2073024" cy="2073024"/>
        </a:xfrm>
        <a:prstGeom prst="circularArrow">
          <a:avLst>
            <a:gd name="adj1" fmla="val 5085"/>
            <a:gd name="adj2" fmla="val 327528"/>
            <a:gd name="adj3" fmla="val 2912753"/>
            <a:gd name="adj4" fmla="val 20519953"/>
            <a:gd name="adj5" fmla="val 5932"/>
          </a:avLst>
        </a:prstGeom>
        <a:solidFill>
          <a:srgbClr val="D29100"/>
        </a:solidFill>
        <a:ln>
          <a:noFill/>
        </a:ln>
        <a:effectLst/>
      </dsp:spPr>
      <dsp:style>
        <a:lnRef idx="0">
          <a:scrgbClr r="0" g="0" b="0"/>
        </a:lnRef>
        <a:fillRef idx="1">
          <a:scrgbClr r="0" g="0" b="0"/>
        </a:fillRef>
        <a:effectRef idx="0">
          <a:scrgbClr r="0" g="0" b="0"/>
        </a:effectRef>
        <a:fontRef idx="minor">
          <a:schemeClr val="lt1"/>
        </a:fontRef>
      </dsp:style>
    </dsp:sp>
    <dsp:sp modelId="{987026D4-D174-4E03-90F7-36985667F81C}">
      <dsp:nvSpPr>
        <dsp:cNvPr id="0" name=""/>
        <dsp:cNvSpPr/>
      </dsp:nvSpPr>
      <dsp:spPr>
        <a:xfrm>
          <a:off x="610487" y="101312"/>
          <a:ext cx="2073024" cy="2073024"/>
        </a:xfrm>
        <a:prstGeom prst="circularArrow">
          <a:avLst>
            <a:gd name="adj1" fmla="val 5085"/>
            <a:gd name="adj2" fmla="val 327528"/>
            <a:gd name="adj3" fmla="val 7232777"/>
            <a:gd name="adj4" fmla="val 3239695"/>
            <a:gd name="adj5" fmla="val 5932"/>
          </a:avLst>
        </a:prstGeom>
        <a:solidFill>
          <a:srgbClr val="898A8D"/>
        </a:solidFill>
        <a:ln>
          <a:noFill/>
        </a:ln>
        <a:effectLst/>
      </dsp:spPr>
      <dsp:style>
        <a:lnRef idx="0">
          <a:scrgbClr r="0" g="0" b="0"/>
        </a:lnRef>
        <a:fillRef idx="1">
          <a:scrgbClr r="0" g="0" b="0"/>
        </a:fillRef>
        <a:effectRef idx="0">
          <a:scrgbClr r="0" g="0" b="0"/>
        </a:effectRef>
        <a:fontRef idx="minor">
          <a:schemeClr val="lt1"/>
        </a:fontRef>
      </dsp:style>
    </dsp:sp>
    <dsp:sp modelId="{39BD6BF0-D2AC-4F19-A570-249A98388EBD}">
      <dsp:nvSpPr>
        <dsp:cNvPr id="0" name=""/>
        <dsp:cNvSpPr/>
      </dsp:nvSpPr>
      <dsp:spPr>
        <a:xfrm>
          <a:off x="568636" y="70914"/>
          <a:ext cx="2073024" cy="2073024"/>
        </a:xfrm>
        <a:prstGeom prst="circularArrow">
          <a:avLst>
            <a:gd name="adj1" fmla="val 5085"/>
            <a:gd name="adj2" fmla="val 327528"/>
            <a:gd name="adj3" fmla="val 11552519"/>
            <a:gd name="adj4" fmla="val 7559718"/>
            <a:gd name="adj5" fmla="val 5932"/>
          </a:avLst>
        </a:prstGeom>
        <a:solidFill>
          <a:srgbClr val="444446"/>
        </a:solidFill>
        <a:ln>
          <a:noFill/>
        </a:ln>
        <a:effectLst/>
      </dsp:spPr>
      <dsp:style>
        <a:lnRef idx="0">
          <a:scrgbClr r="0" g="0" b="0"/>
        </a:lnRef>
        <a:fillRef idx="1">
          <a:scrgbClr r="0" g="0" b="0"/>
        </a:fillRef>
        <a:effectRef idx="0">
          <a:scrgbClr r="0" g="0" b="0"/>
        </a:effectRef>
        <a:fontRef idx="minor">
          <a:schemeClr val="lt1"/>
        </a:fontRef>
      </dsp:style>
    </dsp:sp>
    <dsp:sp modelId="{A64702AF-A229-41C0-B834-0E0F78D532F1}">
      <dsp:nvSpPr>
        <dsp:cNvPr id="0" name=""/>
        <dsp:cNvSpPr/>
      </dsp:nvSpPr>
      <dsp:spPr>
        <a:xfrm>
          <a:off x="584662" y="21740"/>
          <a:ext cx="2073024" cy="2073024"/>
        </a:xfrm>
        <a:prstGeom prst="circularArrow">
          <a:avLst>
            <a:gd name="adj1" fmla="val 5085"/>
            <a:gd name="adj2" fmla="val 327528"/>
            <a:gd name="adj3" fmla="val 15872148"/>
            <a:gd name="adj4" fmla="val 11880111"/>
            <a:gd name="adj5" fmla="val 5932"/>
          </a:avLst>
        </a:prstGeom>
        <a:solidFill>
          <a:srgbClr val="F9DD4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4/11/2023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This lecture unit is focused on introducing a Sustainable Product Design Methodology to support including both materials selection and simulation in product design projects/thinking</a:t>
            </a:r>
            <a:endParaRPr lang="en-GB"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our final design. Surely we are done now, right? </a:t>
            </a:r>
          </a:p>
          <a:p>
            <a:endParaRPr lang="en-US" dirty="0"/>
          </a:p>
          <a:p>
            <a:r>
              <a:rPr lang="en-US" dirty="0"/>
              <a:t>Before moving to the prototype stage, it is best practice to do a trade-off analysis for the design to consider factors such as environmental impact and social impact (think where do the materials come from, where would this be manufactured, etc.)</a:t>
            </a:r>
          </a:p>
          <a:p>
            <a:endParaRPr lang="en-US" dirty="0"/>
          </a:p>
          <a:p>
            <a:r>
              <a:rPr lang="en-US" dirty="0"/>
              <a:t>Granta EduPack has a significant amount of data focused on sustainability, including data on materials and nations of the world. The Eco Audit tool allows for a simplified LCA analysis of products as well, which can allow for quick identification for areas of improvement within the design. </a:t>
            </a:r>
          </a:p>
          <a:p>
            <a:endParaRPr lang="en-US" dirty="0"/>
          </a:p>
          <a:p>
            <a:r>
              <a:rPr lang="en-US" dirty="0"/>
              <a:t>By completing this final trade off step, the design is well and truly vetted from multiple angles and can move on to further processes. </a:t>
            </a:r>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887271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our complete methodology, clear of animations if needed</a:t>
            </a:r>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111344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if students are unfamiliar with using software tools during design, asking them to jump into using Industry-standard tools right away can be challenging.</a:t>
            </a:r>
          </a:p>
          <a:p>
            <a:endParaRPr lang="en-US" dirty="0"/>
          </a:p>
          <a:p>
            <a:r>
              <a:rPr lang="en-US" dirty="0"/>
              <a:t>The Sustainable Product Design Methodology builds up the complexity of both design results and software skills throughout, allowing for students to really gain some understanding of why each step is being done and what value it is adding to the processes as well as gaining software skills gradually.</a:t>
            </a:r>
          </a:p>
          <a:p>
            <a:endParaRPr lang="en-US" dirty="0"/>
          </a:p>
          <a:p>
            <a:r>
              <a:rPr lang="en-US" dirty="0"/>
              <a:t>The pyramid shown here illustrates how materials are truly the foundation on which we build the rest of the design and how starting with simpler simulation tools, such as Discovery, allows for this growth.</a:t>
            </a:r>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124669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can be used in class or assigned as a homework– links to relevant case studies for both materials and simulation exploration of a longboard deck can be found on the Ansys Education Resources website (ansys.com/education-resources) or linked on later slides. </a:t>
            </a:r>
          </a:p>
          <a:p>
            <a:endParaRPr lang="en-US" dirty="0"/>
          </a:p>
          <a:p>
            <a:r>
              <a:rPr lang="en-US" dirty="0"/>
              <a:t>Now to see this methodology put into practice. Our goal? Design a deck for a longboard. </a:t>
            </a:r>
          </a:p>
          <a:p>
            <a:endParaRPr lang="en-US" dirty="0"/>
          </a:p>
          <a:p>
            <a:r>
              <a:rPr lang="en-US" dirty="0"/>
              <a:t>*consider polling students in class to see how many of them have ridden a longboard before and if they know what they are made of*</a:t>
            </a:r>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403748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step is to perform our materials selection. The translation of design requirements into the function, constraints, objectives, and free design variables can be seen here.</a:t>
            </a:r>
          </a:p>
          <a:p>
            <a:endParaRPr lang="en-US" dirty="0"/>
          </a:p>
          <a:p>
            <a:r>
              <a:rPr lang="en-US" dirty="0"/>
              <a:t>Questions for students:</a:t>
            </a:r>
          </a:p>
          <a:p>
            <a:endParaRPr lang="en-US" dirty="0"/>
          </a:p>
          <a:p>
            <a:r>
              <a:rPr lang="en-US" dirty="0"/>
              <a:t>Why such a large range of temperatures? (outdoor mode of transportation)</a:t>
            </a:r>
          </a:p>
          <a:p>
            <a:endParaRPr lang="en-US" dirty="0"/>
          </a:p>
          <a:p>
            <a:r>
              <a:rPr lang="en-US" dirty="0"/>
              <a:t>Why do I care if the board is lightweight? (I still have to carry it around while indoors, even if it is a mode of transportation)</a:t>
            </a:r>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963994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selection chart after the constraints and objectives are applied using Level 2 Granta EduPack. If possible, have students run through this in class and identify the top 6 materials if plywood is a reference.</a:t>
            </a:r>
          </a:p>
          <a:p>
            <a:endParaRPr lang="en-US" dirty="0"/>
          </a:p>
          <a:p>
            <a:r>
              <a:rPr lang="en-US" dirty="0"/>
              <a:t>Why would we not consider Boron Carbide?</a:t>
            </a:r>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1001790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were multiple wood options, we chose plywood as a reference and bamboo for its possible ecological benefit, as well as a carbon fiber composite as our top three candidates. </a:t>
            </a:r>
          </a:p>
          <a:p>
            <a:endParaRPr lang="en-US" dirty="0"/>
          </a:p>
          <a:p>
            <a:r>
              <a:rPr lang="en-US" dirty="0"/>
              <a:t>HOWEVER when performing a simulation, we should be using data from individual material grades. This type of data can only be found in Level 3 databases in Granta EduPack. The equivalent level 3 records are shown in the yellow box. </a:t>
            </a:r>
          </a:p>
          <a:p>
            <a:endParaRPr lang="en-US" dirty="0"/>
          </a:p>
          <a:p>
            <a:r>
              <a:rPr lang="en-US" dirty="0"/>
              <a:t>Data from Level 3 databases can be exported to various simulation software tools. </a:t>
            </a:r>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573531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our top 3 candidates, we can move on to Step 2- our simulation workflow</a:t>
            </a:r>
          </a:p>
          <a:p>
            <a:endParaRPr lang="en-US" dirty="0"/>
          </a:p>
          <a:p>
            <a:r>
              <a:rPr lang="en-US" dirty="0"/>
              <a:t>CAD and simulation files for this exercise can be found in the longboard simulation case study, linked on this slide. </a:t>
            </a:r>
          </a:p>
          <a:p>
            <a:endParaRPr lang="en-US" dirty="0"/>
          </a:p>
          <a:p>
            <a:r>
              <a:rPr lang="en-US" dirty="0"/>
              <a:t>Here is a great time to explore geometry set-up, the importance of meshing, identifying and applying boundary conditions, and exploring the loads applied in this simulation</a:t>
            </a:r>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2613505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took advantage of the parametric analysis capabilities of Ansys Workbench to explore multiple thicknesses per material to figure out the optimal thickness (and therefore weight) of the longboard deck for each material </a:t>
            </a:r>
          </a:p>
          <a:p>
            <a:endParaRPr lang="en-US" dirty="0"/>
          </a:p>
          <a:p>
            <a:r>
              <a:rPr lang="en-US" dirty="0"/>
              <a:t>NOTE all results in the final table have a Safety Factor &gt;1. Discuss with students why this is important</a:t>
            </a:r>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250617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move on to the final step- trade off analysis</a:t>
            </a:r>
          </a:p>
          <a:p>
            <a:endParaRPr lang="en-US" dirty="0"/>
          </a:p>
          <a:p>
            <a:r>
              <a:rPr lang="en-US" dirty="0"/>
              <a:t>Here we have pulled both price and CO2 footprint data from Granta EduPack for each material. Using the weight and thickness data from Ansys Workbench, we can calculate the cost and kgs of CO2 for each board material option.</a:t>
            </a:r>
          </a:p>
          <a:p>
            <a:endParaRPr lang="en-US" dirty="0"/>
          </a:p>
          <a:p>
            <a:r>
              <a:rPr lang="en-US" dirty="0"/>
              <a:t>It is clear there is not one winner- discuss with the class what tradeoffs we are making here and have them vote on their personal choice. Ask them to justify why.</a:t>
            </a:r>
          </a:p>
          <a:p>
            <a:endParaRPr lang="en-US" dirty="0"/>
          </a:p>
          <a:p>
            <a:r>
              <a:rPr lang="en-US" dirty="0"/>
              <a:t>Examples of other factors that may impact design choice: material processing method used, a specific business case (professional vs. amateur) </a:t>
            </a:r>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dirty="0"/>
          </a:p>
        </p:txBody>
      </p:sp>
    </p:spTree>
    <p:extLst>
      <p:ext uri="{BB962C8B-B14F-4D97-AF65-F5344CB8AC3E}">
        <p14:creationId xmlns:p14="http://schemas.microsoft.com/office/powerpoint/2010/main" val="10322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CC0000"/>
                </a:solidFill>
              </a:rPr>
              <a:t>Learning Objectives</a:t>
            </a:r>
          </a:p>
          <a:p>
            <a:endParaRPr lang="en-US" sz="1200" dirty="0"/>
          </a:p>
          <a:p>
            <a:r>
              <a:rPr lang="en-US" sz="1200" dirty="0"/>
              <a:t>These Intended Learning Outcomes are based on a taxonomy of </a:t>
            </a:r>
            <a:r>
              <a:rPr lang="en-US" sz="1200" i="1" dirty="0"/>
              <a:t>knowledge and understanding</a:t>
            </a:r>
            <a:r>
              <a:rPr lang="en-US" sz="1200" dirty="0"/>
              <a:t> as the basis, </a:t>
            </a:r>
            <a:r>
              <a:rPr lang="en-US" sz="1200" i="1" dirty="0"/>
              <a:t>skills and abilities</a:t>
            </a:r>
            <a:r>
              <a:rPr lang="en-US" sz="1200" dirty="0"/>
              <a:t> as necessary for the practical use of knowledge and understanding, followed by acquired </a:t>
            </a:r>
            <a:r>
              <a:rPr lang="en-US" sz="1200" i="1" dirty="0"/>
              <a:t>values and attitudes</a:t>
            </a:r>
            <a:r>
              <a:rPr lang="en-US" sz="1200" dirty="0"/>
              <a:t> enabling assessments and responsible use of these abilities.</a:t>
            </a:r>
          </a:p>
          <a:p>
            <a:endParaRPr lang="en-US" sz="1200" dirty="0"/>
          </a:p>
          <a:p>
            <a:r>
              <a:rPr lang="en-US" sz="1200" dirty="0"/>
              <a:t>Combined with a suitable assessment, they should be helpful in the context of accreditations or for the CDIO Syllabus.</a:t>
            </a:r>
          </a:p>
          <a:p>
            <a:endParaRPr lang="en-US" sz="1200" dirty="0"/>
          </a:p>
          <a:p>
            <a:r>
              <a:rPr lang="en-US" sz="1200" dirty="0"/>
              <a:t>The Texts listed are from books authored or co-authored by Prof. Mike Ashby but other texts are also referred to in the Science Notes.</a:t>
            </a:r>
            <a:endParaRPr lang="en-GB"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3612571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this lecture presentation has emphasized the impact of addressing both simulation and materials selection during design.</a:t>
            </a:r>
          </a:p>
          <a:p>
            <a:endParaRPr lang="en-US" dirty="0"/>
          </a:p>
          <a:p>
            <a:r>
              <a:rPr lang="en-US" dirty="0"/>
              <a:t>Our expanded methodology allows for students to explore both elements using various Ansys simulation tools, as shown by </a:t>
            </a:r>
            <a:r>
              <a:rPr lang="en-US"/>
              <a:t>the longboard deck example. </a:t>
            </a:r>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dirty="0"/>
          </a:p>
        </p:txBody>
      </p:sp>
    </p:spTree>
    <p:extLst>
      <p:ext uri="{BB962C8B-B14F-4D97-AF65-F5344CB8AC3E}">
        <p14:creationId xmlns:p14="http://schemas.microsoft.com/office/powerpoint/2010/main" val="206311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presentation is to emphasize the synergy between materials and simulation in design and showcase a methodology that utilizes various Ansys software products to conduct the steps. </a:t>
            </a:r>
          </a:p>
          <a:p>
            <a:endParaRPr lang="en-US" dirty="0"/>
          </a:p>
          <a:p>
            <a:r>
              <a:rPr lang="en-US" dirty="0"/>
              <a:t>An in-class exploration of this expanded methodology is shown at the end, using a longboard deck as the product of interest. </a:t>
            </a:r>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2778680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problems are, inherently, design focused! Computer Aided Engineering (CAE) and simulation are very beneficial in exploring designs quickly before prototyping. </a:t>
            </a:r>
          </a:p>
          <a:p>
            <a:endParaRPr lang="en-US" dirty="0"/>
          </a:p>
          <a:p>
            <a:r>
              <a:rPr lang="en-US" dirty="0"/>
              <a:t>But many engineering students focus on the physical dimensions and loading conditions of the product only. Everything physical is made out of a material, and the material chosen could have significant impacts on the loads a part can experience, etc. </a:t>
            </a:r>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3301746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flip side, in materials engineering/materials science and engineering departments, design projects are often starting by thinking of the material used in the final product. This ties into the materials science tetrahedron, where a materials performance is directly impacted by structure, processing, and properties.</a:t>
            </a:r>
          </a:p>
          <a:p>
            <a:endParaRPr lang="en-US" dirty="0"/>
          </a:p>
          <a:p>
            <a:r>
              <a:rPr lang="en-US" dirty="0"/>
              <a:t>During design, materials engineers can leverage these elements to select the optimal material for the performance needed. </a:t>
            </a:r>
          </a:p>
          <a:p>
            <a:endParaRPr lang="en-US" dirty="0"/>
          </a:p>
          <a:p>
            <a:r>
              <a:rPr lang="en-US" dirty="0"/>
              <a:t>But one needs to understand the design specifications, such as loading and physical environment, to truly know what performance to optimize. </a:t>
            </a:r>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993673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lies the challenge we look to address today: how do we ensure both of these key elements of design – CAD/simulation and materials selection – are addressed during student design projects?</a:t>
            </a:r>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3904709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Ansys, we support both materials selection and simulation across our product portfolio and recognize the importance of these two elements working in synergy during design. </a:t>
            </a:r>
          </a:p>
          <a:p>
            <a:endParaRPr lang="en-US" dirty="0"/>
          </a:p>
          <a:p>
            <a:r>
              <a:rPr lang="en-US" dirty="0"/>
              <a:t>But dealing with multiple software platforms while also tackling design challenges as a young engineer can be challenging, so we wanted to make that easier. </a:t>
            </a:r>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2237018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products, Ansys Granta EduPack, was originally created by Profs. Mike Ashby and Dave </a:t>
            </a:r>
            <a:r>
              <a:rPr lang="en-US" dirty="0" err="1"/>
              <a:t>Cebon</a:t>
            </a:r>
            <a:r>
              <a:rPr lang="en-US" dirty="0"/>
              <a:t>. Professor Ashby is famous for his Ashby Selection Methodology, shown on the screen. This logical workflow helps break down design requirements into different elements of design : function, constraints, objectives, and free design variables. These elements can then be applied to large number of materials to screen out unsuitable materials and rank the remaining based on what performance is key to optimize for a specific design. Granta EduPack makes this process easier through its large amount of reliable materials data and visual material data plotting capabilities. </a:t>
            </a:r>
          </a:p>
          <a:p>
            <a:endParaRPr lang="en-US" dirty="0"/>
          </a:p>
          <a:p>
            <a:r>
              <a:rPr lang="en-US" dirty="0"/>
              <a:t>But this methodology is focused solely on materials, not elements of design like optimal product shape for a given load. What can we do to expand this?</a:t>
            </a:r>
          </a:p>
          <a:p>
            <a:endParaRPr lang="en-US"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249951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Ashby Selection Methodology, we are left with a small number of top material candidates. These are perfect to plug into a simulation, so that is where we go next in what we are calling the Sustainable Product Design Methodology or SPDM.</a:t>
            </a:r>
          </a:p>
          <a:p>
            <a:endParaRPr lang="en-US" dirty="0"/>
          </a:p>
          <a:p>
            <a:r>
              <a:rPr lang="en-US" dirty="0"/>
              <a:t>Here, we plug into the cyclic simulation set-up and benchmarking workflow, illustrated here. This can be used for many types of simulation, such as mechanical, thermal, and fluid. </a:t>
            </a:r>
          </a:p>
          <a:p>
            <a:endParaRPr lang="en-US" dirty="0"/>
          </a:p>
          <a:p>
            <a:r>
              <a:rPr lang="en-US" dirty="0"/>
              <a:t>By following this widely used simulation process, while also utilizing the top material candidates identified by the Ashby methodology, you can be sure you are considering all aspects of the design during the simulation and truly be optimizing the best design. </a:t>
            </a:r>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1069188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©2023 ANSYS, Inc.</a:t>
            </a:r>
          </a:p>
        </p:txBody>
      </p:sp>
      <p:pic>
        <p:nvPicPr>
          <p:cNvPr id="4" name="Picture 3" descr="A picture containing graphical user interface&#10;&#10;Description automatically generated">
            <a:extLst>
              <a:ext uri="{FF2B5EF4-FFF2-40B4-BE49-F238E27FC236}">
                <a16:creationId xmlns:a16="http://schemas.microsoft.com/office/drawing/2014/main" id="{8A3E6F51-C20E-4A4D-BFBD-21DB92907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32232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2023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topics covering multiple physics areas. </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092554C7-57B5-4C1E-8F40-CAC1EEEAFA5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696200" y="6513565"/>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9.svg"/><Relationship Id="rId18" Type="http://schemas.microsoft.com/office/2007/relationships/diagramDrawing" Target="../diagrams/drawing2.xml"/><Relationship Id="rId3" Type="http://schemas.openxmlformats.org/officeDocument/2006/relationships/image" Target="../media/image9.png"/><Relationship Id="rId21"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18.png"/><Relationship Id="rId17" Type="http://schemas.openxmlformats.org/officeDocument/2006/relationships/diagramColors" Target="../diagrams/colors2.xml"/><Relationship Id="rId2" Type="http://schemas.openxmlformats.org/officeDocument/2006/relationships/notesSlide" Target="../notesSlides/notesSlide10.xml"/><Relationship Id="rId16" Type="http://schemas.openxmlformats.org/officeDocument/2006/relationships/diagramQuickStyle" Target="../diagrams/quickStyle2.xml"/><Relationship Id="rId20"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diagramLayout" Target="../diagrams/layout2.xml"/><Relationship Id="rId10" Type="http://schemas.openxmlformats.org/officeDocument/2006/relationships/image" Target="../media/image16.svg"/><Relationship Id="rId19" Type="http://schemas.openxmlformats.org/officeDocument/2006/relationships/hyperlink" Target="https://www.ansys.com/academic/educators/education-resources/bike-crank-case-study?utm_campaign=academic&amp;utm_medium=referral&amp;utm_source=education-resource&amp;utm_content=partner_cross-bu_educator-resource-link_case-study_download_na_en_global&amp;campaignID=7013g000000gv7hAAA" TargetMode="External"/><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9.svg"/><Relationship Id="rId1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18.png"/><Relationship Id="rId17" Type="http://schemas.openxmlformats.org/officeDocument/2006/relationships/diagramColors" Target="../diagrams/colors3.xml"/><Relationship Id="rId2" Type="http://schemas.openxmlformats.org/officeDocument/2006/relationships/notesSlide" Target="../notesSlides/notesSlide11.xml"/><Relationship Id="rId16" Type="http://schemas.openxmlformats.org/officeDocument/2006/relationships/diagramQuickStyle" Target="../diagrams/quickStyle3.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diagramLayout" Target="../diagrams/layout3.xml"/><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www.ansys.com/academic/educators/education-resources/case-study-longboard-material?utm_campaign=academic&amp;utm_medium=referral&amp;utm_source=education-resource&amp;utm_content=partner_cross-bu_educator-resource-link_case-study_download_na_en_global&amp;campaignID=7013g000000gv7hAAA" TargetMode="External"/><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s://courses.ansys.com/index.php/courses/intro-to-performance-indices-using-ansys-granta-edupack/?utm_campaign=academic&amp;utm_medium=referral&amp;utm_source=education-resource&amp;utm_content=partner_cross-bu_educator-resource-link_course-aic_learn-more_na_en_global&amp;campaignID=7013g000000gv7hAAA"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emf"/><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diagramData" Target="../diagrams/data4.xml"/><Relationship Id="rId12" Type="http://schemas.openxmlformats.org/officeDocument/2006/relationships/hyperlink" Target="https://www.ansys.com/academic/educators/education-resources/case-study-longboard-simulation?utm_campaign=academic&amp;utm_medium=referral&amp;utm_source=education-resource&amp;utm_content=partner_cross-bu_educator-resource-link_case-study_download_na_en_global&amp;campaignID=7013g000000gv7hAAA" TargetMode="External"/><Relationship Id="rId17" Type="http://schemas.openxmlformats.org/officeDocument/2006/relationships/image" Target="../media/image30.png"/><Relationship Id="rId2" Type="http://schemas.openxmlformats.org/officeDocument/2006/relationships/notesSlide" Target="../notesSlides/notesSlide17.xml"/><Relationship Id="rId16" Type="http://schemas.openxmlformats.org/officeDocument/2006/relationships/image" Target="../media/image29.emf"/><Relationship Id="rId1" Type="http://schemas.openxmlformats.org/officeDocument/2006/relationships/slideLayout" Target="../slideLayouts/slideLayout4.xml"/><Relationship Id="rId6" Type="http://schemas.openxmlformats.org/officeDocument/2006/relationships/image" Target="../media/image19.svg"/><Relationship Id="rId11" Type="http://schemas.microsoft.com/office/2007/relationships/diagramDrawing" Target="../diagrams/drawing4.xml"/><Relationship Id="rId5" Type="http://schemas.openxmlformats.org/officeDocument/2006/relationships/image" Target="../media/image18.png"/><Relationship Id="rId15" Type="http://schemas.openxmlformats.org/officeDocument/2006/relationships/image" Target="../media/image28.emf"/><Relationship Id="rId10" Type="http://schemas.openxmlformats.org/officeDocument/2006/relationships/diagramColors" Target="../diagrams/colors4.xml"/><Relationship Id="rId4" Type="http://schemas.openxmlformats.org/officeDocument/2006/relationships/image" Target="../media/image16.svg"/><Relationship Id="rId9" Type="http://schemas.openxmlformats.org/officeDocument/2006/relationships/diagramQuickStyle" Target="../diagrams/quickStyle4.xml"/><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3.emf"/><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3" Type="http://schemas.openxmlformats.org/officeDocument/2006/relationships/hyperlink" Target="https://peer.asee.org/41465"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hyperlink" Target="https://courses.ansys.com/index.php/courses/basic-systematic-materials-selection/?utm_campaign=academic&amp;utm_medium=referral&amp;utm_source=education-resource&amp;utm_content=partner_cross-bu_educator-resource-link_course-aic_learn-more_na_en_global&amp;campaignID=7013g000000gv7hAAA"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diagramData" Target="../diagrams/data1.xml"/><Relationship Id="rId2" Type="http://schemas.openxmlformats.org/officeDocument/2006/relationships/notesSlide" Target="../notesSlides/notesSlide9.xml"/><Relationship Id="rId16" Type="http://schemas.microsoft.com/office/2007/relationships/diagramDrawing" Target="../diagrams/drawing1.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png"/><Relationship Id="rId15" Type="http://schemas.openxmlformats.org/officeDocument/2006/relationships/diagramColors" Target="../diagrams/colors1.xml"/><Relationship Id="rId10" Type="http://schemas.openxmlformats.org/officeDocument/2006/relationships/image" Target="../media/image18.png"/><Relationship Id="rId4" Type="http://schemas.openxmlformats.org/officeDocument/2006/relationships/image" Target="../media/image10.svg"/><Relationship Id="rId9" Type="http://schemas.openxmlformats.org/officeDocument/2006/relationships/image" Target="../media/image17.png"/><Relationship Id="rId1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US" dirty="0"/>
              <a:t>Utilizing Materials Selection and Simulation in Design</a:t>
            </a:r>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0"/>
            <a:ext cx="5394325" cy="1066800"/>
          </a:xfrm>
        </p:spPr>
        <p:txBody>
          <a:bodyPr>
            <a:normAutofit fontScale="92500" lnSpcReduction="10000"/>
          </a:bodyPr>
          <a:lstStyle/>
          <a:p>
            <a:r>
              <a:rPr lang="en-US" dirty="0">
                <a:solidFill>
                  <a:schemeClr val="accent3"/>
                </a:solidFill>
              </a:rPr>
              <a:t>Kaitlin Tyler</a:t>
            </a:r>
          </a:p>
          <a:p>
            <a:r>
              <a:rPr lang="en-US" dirty="0"/>
              <a:t>Ansys Academic Development Team</a:t>
            </a:r>
          </a:p>
          <a:p>
            <a:r>
              <a:rPr lang="en-US" dirty="0">
                <a:solidFill>
                  <a:schemeClr val="accent3"/>
                </a:solidFill>
                <a:hlinkClick r:id="rId3"/>
              </a:rPr>
              <a:t>education@ansys.com</a:t>
            </a:r>
            <a:r>
              <a:rPr lang="en-US" dirty="0">
                <a:solidFill>
                  <a:schemeClr val="accent3"/>
                </a:solidFill>
              </a:rPr>
              <a:t> </a:t>
            </a:r>
          </a:p>
        </p:txBody>
      </p:sp>
      <p:pic>
        <p:nvPicPr>
          <p:cNvPr id="4" name="Picture 3" descr="Diagram&#10;&#10;Description automatically generated">
            <a:extLst>
              <a:ext uri="{FF2B5EF4-FFF2-40B4-BE49-F238E27FC236}">
                <a16:creationId xmlns:a16="http://schemas.microsoft.com/office/drawing/2014/main" id="{2BD7CBEB-A8CC-EE82-C72B-109FF2049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1143000"/>
            <a:ext cx="3948275" cy="3948275"/>
          </a:xfrm>
          <a:prstGeom prst="rect">
            <a:avLst/>
          </a:prstGeom>
        </p:spPr>
      </p:pic>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DFA4C9-7938-51F3-F19C-722E9F9D381B}"/>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3" name="Title 2">
            <a:extLst>
              <a:ext uri="{FF2B5EF4-FFF2-40B4-BE49-F238E27FC236}">
                <a16:creationId xmlns:a16="http://schemas.microsoft.com/office/drawing/2014/main" id="{1ED6C293-E427-A1D6-4DEB-C60DD133A0DB}"/>
              </a:ext>
            </a:extLst>
          </p:cNvPr>
          <p:cNvSpPr>
            <a:spLocks noGrp="1"/>
          </p:cNvSpPr>
          <p:nvPr>
            <p:ph type="title"/>
          </p:nvPr>
        </p:nvSpPr>
        <p:spPr/>
        <p:txBody>
          <a:bodyPr/>
          <a:lstStyle/>
          <a:p>
            <a:r>
              <a:rPr lang="en-US" dirty="0"/>
              <a:t>Building on the Ashby Selection Methodology (3)</a:t>
            </a:r>
          </a:p>
        </p:txBody>
      </p:sp>
      <p:grpSp>
        <p:nvGrpSpPr>
          <p:cNvPr id="68" name="Group 67">
            <a:extLst>
              <a:ext uri="{FF2B5EF4-FFF2-40B4-BE49-F238E27FC236}">
                <a16:creationId xmlns:a16="http://schemas.microsoft.com/office/drawing/2014/main" id="{28B81DCA-4BD7-FF68-B65A-E3FD18BE1259}"/>
              </a:ext>
            </a:extLst>
          </p:cNvPr>
          <p:cNvGrpSpPr/>
          <p:nvPr/>
        </p:nvGrpSpPr>
        <p:grpSpPr>
          <a:xfrm>
            <a:off x="557906" y="811142"/>
            <a:ext cx="4154562" cy="5318639"/>
            <a:chOff x="557906" y="811142"/>
            <a:chExt cx="4154562" cy="5318639"/>
          </a:xfrm>
        </p:grpSpPr>
        <p:grpSp>
          <p:nvGrpSpPr>
            <p:cNvPr id="67" name="Group 66">
              <a:extLst>
                <a:ext uri="{FF2B5EF4-FFF2-40B4-BE49-F238E27FC236}">
                  <a16:creationId xmlns:a16="http://schemas.microsoft.com/office/drawing/2014/main" id="{C9911D44-BF6D-0425-58C9-044D61D2CF23}"/>
                </a:ext>
              </a:extLst>
            </p:cNvPr>
            <p:cNvGrpSpPr/>
            <p:nvPr/>
          </p:nvGrpSpPr>
          <p:grpSpPr>
            <a:xfrm>
              <a:off x="557906" y="811142"/>
              <a:ext cx="4154562" cy="5318639"/>
              <a:chOff x="557906" y="811142"/>
              <a:chExt cx="4154562" cy="5318639"/>
            </a:xfrm>
          </p:grpSpPr>
          <p:sp>
            <p:nvSpPr>
              <p:cNvPr id="4" name="Rectangle 3">
                <a:extLst>
                  <a:ext uri="{FF2B5EF4-FFF2-40B4-BE49-F238E27FC236}">
                    <a16:creationId xmlns:a16="http://schemas.microsoft.com/office/drawing/2014/main" id="{7AE0BAAE-E043-523D-8D7D-14BEA38941F5}"/>
                  </a:ext>
                </a:extLst>
              </p:cNvPr>
              <p:cNvSpPr/>
              <p:nvPr/>
            </p:nvSpPr>
            <p:spPr>
              <a:xfrm>
                <a:off x="650239" y="1981200"/>
                <a:ext cx="4062229" cy="3859451"/>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08EC54-F9D9-462C-33B9-C91F58C01A97}"/>
                  </a:ext>
                </a:extLst>
              </p:cNvPr>
              <p:cNvSpPr txBox="1"/>
              <p:nvPr/>
            </p:nvSpPr>
            <p:spPr>
              <a:xfrm>
                <a:off x="650239" y="5524510"/>
                <a:ext cx="22947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B71B"/>
                    </a:solidFill>
                    <a:effectLst/>
                    <a:uLnTx/>
                    <a:uFillTx/>
                    <a:latin typeface="Calibri" panose="020F0502020204030204"/>
                    <a:ea typeface="+mn-ea"/>
                    <a:cs typeface="+mn-cs"/>
                  </a:rPr>
                  <a:t>Ashby’s Methodology</a:t>
                </a:r>
              </a:p>
            </p:txBody>
          </p:sp>
          <p:sp>
            <p:nvSpPr>
              <p:cNvPr id="6" name="Freeform: Shape 5">
                <a:extLst>
                  <a:ext uri="{FF2B5EF4-FFF2-40B4-BE49-F238E27FC236}">
                    <a16:creationId xmlns:a16="http://schemas.microsoft.com/office/drawing/2014/main" id="{018561DE-BB29-E038-6615-1F129D85FD83}"/>
                  </a:ext>
                </a:extLst>
              </p:cNvPr>
              <p:cNvSpPr/>
              <p:nvPr/>
            </p:nvSpPr>
            <p:spPr>
              <a:xfrm>
                <a:off x="917045" y="5169602"/>
                <a:ext cx="3563053" cy="309541"/>
              </a:xfrm>
              <a:custGeom>
                <a:avLst/>
                <a:gdLst>
                  <a:gd name="connsiteX0" fmla="*/ 0 w 2696615"/>
                  <a:gd name="connsiteY0" fmla="*/ 34327 h 343271"/>
                  <a:gd name="connsiteX1" fmla="*/ 34327 w 2696615"/>
                  <a:gd name="connsiteY1" fmla="*/ 0 h 343271"/>
                  <a:gd name="connsiteX2" fmla="*/ 2662288 w 2696615"/>
                  <a:gd name="connsiteY2" fmla="*/ 0 h 343271"/>
                  <a:gd name="connsiteX3" fmla="*/ 2696615 w 2696615"/>
                  <a:gd name="connsiteY3" fmla="*/ 34327 h 343271"/>
                  <a:gd name="connsiteX4" fmla="*/ 2696615 w 2696615"/>
                  <a:gd name="connsiteY4" fmla="*/ 308944 h 343271"/>
                  <a:gd name="connsiteX5" fmla="*/ 2662288 w 2696615"/>
                  <a:gd name="connsiteY5" fmla="*/ 343271 h 343271"/>
                  <a:gd name="connsiteX6" fmla="*/ 34327 w 2696615"/>
                  <a:gd name="connsiteY6" fmla="*/ 343271 h 343271"/>
                  <a:gd name="connsiteX7" fmla="*/ 0 w 2696615"/>
                  <a:gd name="connsiteY7" fmla="*/ 308944 h 343271"/>
                  <a:gd name="connsiteX8" fmla="*/ 0 w 2696615"/>
                  <a:gd name="connsiteY8" fmla="*/ 34327 h 34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6615" h="343271">
                    <a:moveTo>
                      <a:pt x="0" y="34327"/>
                    </a:moveTo>
                    <a:cubicBezTo>
                      <a:pt x="0" y="15369"/>
                      <a:pt x="15369" y="0"/>
                      <a:pt x="34327" y="0"/>
                    </a:cubicBezTo>
                    <a:lnTo>
                      <a:pt x="2662288" y="0"/>
                    </a:lnTo>
                    <a:cubicBezTo>
                      <a:pt x="2681246" y="0"/>
                      <a:pt x="2696615" y="15369"/>
                      <a:pt x="2696615" y="34327"/>
                    </a:cubicBezTo>
                    <a:lnTo>
                      <a:pt x="2696615" y="308944"/>
                    </a:lnTo>
                    <a:cubicBezTo>
                      <a:pt x="2696615" y="327902"/>
                      <a:pt x="2681246" y="343271"/>
                      <a:pt x="2662288" y="343271"/>
                    </a:cubicBezTo>
                    <a:lnTo>
                      <a:pt x="34327" y="343271"/>
                    </a:lnTo>
                    <a:cubicBezTo>
                      <a:pt x="15369" y="343271"/>
                      <a:pt x="0" y="327902"/>
                      <a:pt x="0" y="308944"/>
                    </a:cubicBezTo>
                    <a:lnTo>
                      <a:pt x="0" y="34327"/>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1014" tIns="71014" rIns="71014" bIns="71014" numCol="1" spcCol="1270" anchor="ctr" anchorCtr="0">
                <a:noAutofit/>
              </a:bodyPr>
              <a:lstStyle/>
              <a:p>
                <a:pPr marL="0" lvl="0" indent="0" algn="ctr" defTabSz="711200">
                  <a:lnSpc>
                    <a:spcPct val="90000"/>
                  </a:lnSpc>
                  <a:spcBef>
                    <a:spcPct val="0"/>
                  </a:spcBef>
                  <a:spcAft>
                    <a:spcPct val="35000"/>
                  </a:spcAft>
                  <a:buNone/>
                </a:pPr>
                <a:r>
                  <a:rPr lang="en-GB" sz="1400" b="1" kern="1200">
                    <a:solidFill>
                      <a:schemeClr val="tx1"/>
                    </a:solidFill>
                  </a:rPr>
                  <a:t>Top candidate materials/processes</a:t>
                </a:r>
              </a:p>
            </p:txBody>
          </p:sp>
          <p:grpSp>
            <p:nvGrpSpPr>
              <p:cNvPr id="7" name="Group 6">
                <a:extLst>
                  <a:ext uri="{FF2B5EF4-FFF2-40B4-BE49-F238E27FC236}">
                    <a16:creationId xmlns:a16="http://schemas.microsoft.com/office/drawing/2014/main" id="{213AD533-B495-1A24-9993-F6561899611E}"/>
                  </a:ext>
                </a:extLst>
              </p:cNvPr>
              <p:cNvGrpSpPr/>
              <p:nvPr/>
            </p:nvGrpSpPr>
            <p:grpSpPr>
              <a:xfrm>
                <a:off x="917044" y="4183978"/>
                <a:ext cx="3563053" cy="985624"/>
                <a:chOff x="743383" y="3349644"/>
                <a:chExt cx="5032078" cy="1418398"/>
              </a:xfrm>
            </p:grpSpPr>
            <p:sp>
              <p:nvSpPr>
                <p:cNvPr id="8" name="Freeform: Shape 7">
                  <a:extLst>
                    <a:ext uri="{FF2B5EF4-FFF2-40B4-BE49-F238E27FC236}">
                      <a16:creationId xmlns:a16="http://schemas.microsoft.com/office/drawing/2014/main" id="{6A29F651-E818-72E6-77AD-7535CA582565}"/>
                    </a:ext>
                  </a:extLst>
                </p:cNvPr>
                <p:cNvSpPr/>
                <p:nvPr/>
              </p:nvSpPr>
              <p:spPr>
                <a:xfrm>
                  <a:off x="743383" y="3349644"/>
                  <a:ext cx="5032078" cy="1116327"/>
                </a:xfrm>
                <a:custGeom>
                  <a:avLst/>
                  <a:gdLst>
                    <a:gd name="connsiteX0" fmla="*/ 0 w 5720025"/>
                    <a:gd name="connsiteY0" fmla="*/ 60126 h 601260"/>
                    <a:gd name="connsiteX1" fmla="*/ 60126 w 5720025"/>
                    <a:gd name="connsiteY1" fmla="*/ 0 h 601260"/>
                    <a:gd name="connsiteX2" fmla="*/ 5659899 w 5720025"/>
                    <a:gd name="connsiteY2" fmla="*/ 0 h 601260"/>
                    <a:gd name="connsiteX3" fmla="*/ 5720025 w 5720025"/>
                    <a:gd name="connsiteY3" fmla="*/ 60126 h 601260"/>
                    <a:gd name="connsiteX4" fmla="*/ 5720025 w 5720025"/>
                    <a:gd name="connsiteY4" fmla="*/ 541134 h 601260"/>
                    <a:gd name="connsiteX5" fmla="*/ 5659899 w 5720025"/>
                    <a:gd name="connsiteY5" fmla="*/ 601260 h 601260"/>
                    <a:gd name="connsiteX6" fmla="*/ 60126 w 5720025"/>
                    <a:gd name="connsiteY6" fmla="*/ 601260 h 601260"/>
                    <a:gd name="connsiteX7" fmla="*/ 0 w 5720025"/>
                    <a:gd name="connsiteY7" fmla="*/ 541134 h 601260"/>
                    <a:gd name="connsiteX8" fmla="*/ 0 w 5720025"/>
                    <a:gd name="connsiteY8" fmla="*/ 60126 h 60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0025" h="601260">
                      <a:moveTo>
                        <a:pt x="0" y="60126"/>
                      </a:moveTo>
                      <a:cubicBezTo>
                        <a:pt x="0" y="26919"/>
                        <a:pt x="26919" y="0"/>
                        <a:pt x="60126" y="0"/>
                      </a:cubicBezTo>
                      <a:lnTo>
                        <a:pt x="5659899" y="0"/>
                      </a:lnTo>
                      <a:cubicBezTo>
                        <a:pt x="5693106" y="0"/>
                        <a:pt x="5720025" y="26919"/>
                        <a:pt x="5720025" y="60126"/>
                      </a:cubicBezTo>
                      <a:lnTo>
                        <a:pt x="5720025" y="541134"/>
                      </a:lnTo>
                      <a:cubicBezTo>
                        <a:pt x="5720025" y="574341"/>
                        <a:pt x="5693106" y="601260"/>
                        <a:pt x="5659899" y="601260"/>
                      </a:cubicBezTo>
                      <a:lnTo>
                        <a:pt x="60126" y="601260"/>
                      </a:lnTo>
                      <a:cubicBezTo>
                        <a:pt x="26919" y="601260"/>
                        <a:pt x="0" y="574341"/>
                        <a:pt x="0" y="541134"/>
                      </a:cubicBezTo>
                      <a:lnTo>
                        <a:pt x="0" y="60126"/>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8570" tIns="78570" rIns="78570" bIns="78570" numCol="1" spcCol="1270" anchor="ctr" anchorCtr="0">
                  <a:noAutofit/>
                </a:bodyPr>
                <a:lstStyle/>
                <a:p>
                  <a:pPr marL="180000" lvl="0" indent="0" defTabSz="711200">
                    <a:lnSpc>
                      <a:spcPct val="100000"/>
                    </a:lnSpc>
                    <a:spcBef>
                      <a:spcPct val="0"/>
                    </a:spcBef>
                    <a:spcAft>
                      <a:spcPts val="0"/>
                    </a:spcAft>
                    <a:buNone/>
                  </a:pPr>
                  <a:r>
                    <a:rPr lang="en-GB" sz="1400" b="1" kern="1200">
                      <a:solidFill>
                        <a:schemeClr val="tx1"/>
                      </a:solidFill>
                    </a:rPr>
                    <a:t>Screen on constraints </a:t>
                  </a:r>
                  <a:r>
                    <a:rPr lang="en-GB" sz="1400" kern="1200">
                      <a:solidFill>
                        <a:schemeClr val="tx1"/>
                      </a:solidFill>
                    </a:rPr>
                    <a:t>– ‘Go/’no-go’ criteria </a:t>
                  </a:r>
                  <a:r>
                    <a:rPr lang="en-GB" sz="1400" b="1" kern="1200">
                      <a:solidFill>
                        <a:schemeClr val="tx1"/>
                      </a:solidFill>
                    </a:rPr>
                    <a:t>Rank on objectives </a:t>
                  </a:r>
                  <a:r>
                    <a:rPr lang="en-GB" sz="1400" kern="1200">
                      <a:solidFill>
                        <a:schemeClr val="tx1"/>
                      </a:solidFill>
                    </a:rPr>
                    <a:t>– Ordering of materials that ‘go’</a:t>
                  </a:r>
                </a:p>
              </p:txBody>
            </p:sp>
            <p:sp>
              <p:nvSpPr>
                <p:cNvPr id="9" name="Arrow: Down 8">
                  <a:extLst>
                    <a:ext uri="{FF2B5EF4-FFF2-40B4-BE49-F238E27FC236}">
                      <a16:creationId xmlns:a16="http://schemas.microsoft.com/office/drawing/2014/main" id="{CB053D10-DCB9-EA7B-A943-A3A89B827CD1}"/>
                    </a:ext>
                  </a:extLst>
                </p:cNvPr>
                <p:cNvSpPr/>
                <p:nvPr/>
              </p:nvSpPr>
              <p:spPr>
                <a:xfrm>
                  <a:off x="3107019" y="4465971"/>
                  <a:ext cx="304800" cy="30207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D138DE53-B9D5-4F9D-4A61-BF99438276A8}"/>
                  </a:ext>
                </a:extLst>
              </p:cNvPr>
              <p:cNvGrpSpPr/>
              <p:nvPr/>
            </p:nvGrpSpPr>
            <p:grpSpPr>
              <a:xfrm>
                <a:off x="917044" y="2476125"/>
                <a:ext cx="3563053" cy="1722451"/>
                <a:chOff x="743383" y="1083905"/>
                <a:chExt cx="5032078" cy="2433105"/>
              </a:xfrm>
            </p:grpSpPr>
            <p:sp>
              <p:nvSpPr>
                <p:cNvPr id="11" name="Freeform: Shape 10">
                  <a:extLst>
                    <a:ext uri="{FF2B5EF4-FFF2-40B4-BE49-F238E27FC236}">
                      <a16:creationId xmlns:a16="http://schemas.microsoft.com/office/drawing/2014/main" id="{67364785-3CCF-DC11-D637-451DC51737FC}"/>
                    </a:ext>
                  </a:extLst>
                </p:cNvPr>
                <p:cNvSpPr/>
                <p:nvPr/>
              </p:nvSpPr>
              <p:spPr>
                <a:xfrm>
                  <a:off x="743383" y="1083905"/>
                  <a:ext cx="5032078" cy="2118966"/>
                </a:xfrm>
                <a:custGeom>
                  <a:avLst/>
                  <a:gdLst>
                    <a:gd name="connsiteX0" fmla="*/ 0 w 5689910"/>
                    <a:gd name="connsiteY0" fmla="*/ 119970 h 1199701"/>
                    <a:gd name="connsiteX1" fmla="*/ 119970 w 5689910"/>
                    <a:gd name="connsiteY1" fmla="*/ 0 h 1199701"/>
                    <a:gd name="connsiteX2" fmla="*/ 5569940 w 5689910"/>
                    <a:gd name="connsiteY2" fmla="*/ 0 h 1199701"/>
                    <a:gd name="connsiteX3" fmla="*/ 5689910 w 5689910"/>
                    <a:gd name="connsiteY3" fmla="*/ 119970 h 1199701"/>
                    <a:gd name="connsiteX4" fmla="*/ 5689910 w 5689910"/>
                    <a:gd name="connsiteY4" fmla="*/ 1079731 h 1199701"/>
                    <a:gd name="connsiteX5" fmla="*/ 5569940 w 5689910"/>
                    <a:gd name="connsiteY5" fmla="*/ 1199701 h 1199701"/>
                    <a:gd name="connsiteX6" fmla="*/ 119970 w 5689910"/>
                    <a:gd name="connsiteY6" fmla="*/ 1199701 h 1199701"/>
                    <a:gd name="connsiteX7" fmla="*/ 0 w 5689910"/>
                    <a:gd name="connsiteY7" fmla="*/ 1079731 h 1199701"/>
                    <a:gd name="connsiteX8" fmla="*/ 0 w 5689910"/>
                    <a:gd name="connsiteY8" fmla="*/ 119970 h 119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910" h="1199701">
                      <a:moveTo>
                        <a:pt x="0" y="119970"/>
                      </a:moveTo>
                      <a:cubicBezTo>
                        <a:pt x="0" y="53712"/>
                        <a:pt x="53712" y="0"/>
                        <a:pt x="119970" y="0"/>
                      </a:cubicBezTo>
                      <a:lnTo>
                        <a:pt x="5569940" y="0"/>
                      </a:lnTo>
                      <a:cubicBezTo>
                        <a:pt x="5636198" y="0"/>
                        <a:pt x="5689910" y="53712"/>
                        <a:pt x="5689910" y="119970"/>
                      </a:cubicBezTo>
                      <a:lnTo>
                        <a:pt x="5689910" y="1079731"/>
                      </a:lnTo>
                      <a:cubicBezTo>
                        <a:pt x="5689910" y="1145989"/>
                        <a:pt x="5636198" y="1199701"/>
                        <a:pt x="5569940" y="1199701"/>
                      </a:cubicBezTo>
                      <a:lnTo>
                        <a:pt x="119970" y="1199701"/>
                      </a:lnTo>
                      <a:cubicBezTo>
                        <a:pt x="53712" y="1199701"/>
                        <a:pt x="0" y="1145989"/>
                        <a:pt x="0" y="1079731"/>
                      </a:cubicBezTo>
                      <a:lnTo>
                        <a:pt x="0" y="119970"/>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96098" tIns="96098" rIns="96098" bIns="96098" numCol="1" spcCol="1270" anchor="ctr" anchorCtr="0">
                  <a:noAutofit/>
                </a:bodyPr>
                <a:lstStyle/>
                <a:p>
                  <a:pPr marL="180000" lvl="0" indent="0" algn="ctr" defTabSz="711200">
                    <a:lnSpc>
                      <a:spcPct val="100000"/>
                    </a:lnSpc>
                    <a:spcBef>
                      <a:spcPct val="0"/>
                    </a:spcBef>
                    <a:spcAft>
                      <a:spcPts val="600"/>
                    </a:spcAft>
                    <a:buNone/>
                  </a:pPr>
                  <a:r>
                    <a:rPr lang="en-GB" sz="1400" b="1" kern="1200" dirty="0">
                      <a:solidFill>
                        <a:schemeClr val="tx1"/>
                      </a:solidFill>
                    </a:rPr>
                    <a:t>Breakdown design requirements into:</a:t>
                  </a:r>
                </a:p>
                <a:p>
                  <a:pPr marL="180000" lvl="0" indent="0" defTabSz="711200">
                    <a:lnSpc>
                      <a:spcPct val="100000"/>
                    </a:lnSpc>
                    <a:spcBef>
                      <a:spcPct val="0"/>
                    </a:spcBef>
                    <a:spcAft>
                      <a:spcPts val="0"/>
                    </a:spcAft>
                    <a:buNone/>
                  </a:pPr>
                  <a:r>
                    <a:rPr lang="en-GB" sz="1400" b="1" kern="1200" dirty="0">
                      <a:solidFill>
                        <a:schemeClr val="tx1"/>
                      </a:solidFill>
                    </a:rPr>
                    <a:t>Function </a:t>
                  </a:r>
                  <a:r>
                    <a:rPr lang="en-GB" sz="1400" kern="1200" dirty="0">
                      <a:solidFill>
                        <a:schemeClr val="tx1"/>
                      </a:solidFill>
                    </a:rPr>
                    <a:t>– What does the component do?</a:t>
                  </a:r>
                </a:p>
                <a:p>
                  <a:pPr marL="180000" lvl="0" indent="0" algn="l" defTabSz="711200">
                    <a:lnSpc>
                      <a:spcPct val="100000"/>
                    </a:lnSpc>
                    <a:spcBef>
                      <a:spcPct val="0"/>
                    </a:spcBef>
                    <a:spcAft>
                      <a:spcPts val="0"/>
                    </a:spcAft>
                    <a:buNone/>
                  </a:pPr>
                  <a:r>
                    <a:rPr lang="en-GB" sz="1400" b="1" kern="1200" dirty="0">
                      <a:solidFill>
                        <a:schemeClr val="tx1"/>
                      </a:solidFill>
                    </a:rPr>
                    <a:t>Constraints</a:t>
                  </a:r>
                  <a:r>
                    <a:rPr lang="en-GB" sz="1400" kern="1200" dirty="0">
                      <a:solidFill>
                        <a:schemeClr val="tx1"/>
                      </a:solidFill>
                    </a:rPr>
                    <a:t> – What essential conditions must be met?</a:t>
                  </a:r>
                </a:p>
                <a:p>
                  <a:pPr marL="180000" lvl="0" indent="0" algn="l" defTabSz="711200">
                    <a:lnSpc>
                      <a:spcPct val="100000"/>
                    </a:lnSpc>
                    <a:spcBef>
                      <a:spcPct val="0"/>
                    </a:spcBef>
                    <a:spcAft>
                      <a:spcPts val="0"/>
                    </a:spcAft>
                    <a:buNone/>
                  </a:pPr>
                  <a:r>
                    <a:rPr lang="en-GB" sz="1400" b="1" kern="1200" dirty="0">
                      <a:solidFill>
                        <a:schemeClr val="tx1"/>
                      </a:solidFill>
                    </a:rPr>
                    <a:t>Objectives</a:t>
                  </a:r>
                  <a:r>
                    <a:rPr lang="en-GB" sz="1400" kern="1200" dirty="0">
                      <a:solidFill>
                        <a:schemeClr val="tx1"/>
                      </a:solidFill>
                    </a:rPr>
                    <a:t> – What is to be maximized or minimized?</a:t>
                  </a:r>
                  <a:endParaRPr lang="en-GB" sz="1200" kern="1200" dirty="0">
                    <a:solidFill>
                      <a:schemeClr val="tx1"/>
                    </a:solidFill>
                  </a:endParaRPr>
                </a:p>
              </p:txBody>
            </p:sp>
            <p:sp>
              <p:nvSpPr>
                <p:cNvPr id="12" name="Arrow: Down 11">
                  <a:extLst>
                    <a:ext uri="{FF2B5EF4-FFF2-40B4-BE49-F238E27FC236}">
                      <a16:creationId xmlns:a16="http://schemas.microsoft.com/office/drawing/2014/main" id="{F90B5763-AE5D-72EB-3345-028118482614}"/>
                    </a:ext>
                  </a:extLst>
                </p:cNvPr>
                <p:cNvSpPr/>
                <p:nvPr/>
              </p:nvSpPr>
              <p:spPr>
                <a:xfrm>
                  <a:off x="3110845" y="3213015"/>
                  <a:ext cx="300974" cy="30399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3" name="Group 12">
                <a:extLst>
                  <a:ext uri="{FF2B5EF4-FFF2-40B4-BE49-F238E27FC236}">
                    <a16:creationId xmlns:a16="http://schemas.microsoft.com/office/drawing/2014/main" id="{B2FA76C3-0DB3-0371-ADEF-909E71EBFB2D}"/>
                  </a:ext>
                </a:extLst>
              </p:cNvPr>
              <p:cNvGrpSpPr/>
              <p:nvPr/>
            </p:nvGrpSpPr>
            <p:grpSpPr>
              <a:xfrm>
                <a:off x="1123863" y="2046003"/>
                <a:ext cx="3173561" cy="430122"/>
                <a:chOff x="1035472" y="476321"/>
                <a:chExt cx="4482000" cy="607584"/>
              </a:xfrm>
            </p:grpSpPr>
            <p:sp>
              <p:nvSpPr>
                <p:cNvPr id="14" name="Freeform: Shape 13">
                  <a:extLst>
                    <a:ext uri="{FF2B5EF4-FFF2-40B4-BE49-F238E27FC236}">
                      <a16:creationId xmlns:a16="http://schemas.microsoft.com/office/drawing/2014/main" id="{3E5AE918-A4BC-9A39-A3D3-B4E964497C86}"/>
                    </a:ext>
                  </a:extLst>
                </p:cNvPr>
                <p:cNvSpPr/>
                <p:nvPr/>
              </p:nvSpPr>
              <p:spPr>
                <a:xfrm>
                  <a:off x="1035472" y="476321"/>
                  <a:ext cx="4482000" cy="379983"/>
                </a:xfrm>
                <a:custGeom>
                  <a:avLst/>
                  <a:gdLst>
                    <a:gd name="connsiteX0" fmla="*/ 0 w 2124112"/>
                    <a:gd name="connsiteY0" fmla="*/ 27866 h 278660"/>
                    <a:gd name="connsiteX1" fmla="*/ 27866 w 2124112"/>
                    <a:gd name="connsiteY1" fmla="*/ 0 h 278660"/>
                    <a:gd name="connsiteX2" fmla="*/ 2096246 w 2124112"/>
                    <a:gd name="connsiteY2" fmla="*/ 0 h 278660"/>
                    <a:gd name="connsiteX3" fmla="*/ 2124112 w 2124112"/>
                    <a:gd name="connsiteY3" fmla="*/ 27866 h 278660"/>
                    <a:gd name="connsiteX4" fmla="*/ 2124112 w 2124112"/>
                    <a:gd name="connsiteY4" fmla="*/ 250794 h 278660"/>
                    <a:gd name="connsiteX5" fmla="*/ 2096246 w 2124112"/>
                    <a:gd name="connsiteY5" fmla="*/ 278660 h 278660"/>
                    <a:gd name="connsiteX6" fmla="*/ 27866 w 2124112"/>
                    <a:gd name="connsiteY6" fmla="*/ 278660 h 278660"/>
                    <a:gd name="connsiteX7" fmla="*/ 0 w 2124112"/>
                    <a:gd name="connsiteY7" fmla="*/ 250794 h 278660"/>
                    <a:gd name="connsiteX8" fmla="*/ 0 w 2124112"/>
                    <a:gd name="connsiteY8" fmla="*/ 27866 h 27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112" h="278660">
                      <a:moveTo>
                        <a:pt x="0" y="27866"/>
                      </a:moveTo>
                      <a:cubicBezTo>
                        <a:pt x="0" y="12476"/>
                        <a:pt x="12476" y="0"/>
                        <a:pt x="27866" y="0"/>
                      </a:cubicBezTo>
                      <a:lnTo>
                        <a:pt x="2096246" y="0"/>
                      </a:lnTo>
                      <a:cubicBezTo>
                        <a:pt x="2111636" y="0"/>
                        <a:pt x="2124112" y="12476"/>
                        <a:pt x="2124112" y="27866"/>
                      </a:cubicBezTo>
                      <a:lnTo>
                        <a:pt x="2124112" y="250794"/>
                      </a:lnTo>
                      <a:cubicBezTo>
                        <a:pt x="2124112" y="266184"/>
                        <a:pt x="2111636" y="278660"/>
                        <a:pt x="2096246" y="278660"/>
                      </a:cubicBezTo>
                      <a:lnTo>
                        <a:pt x="27866" y="278660"/>
                      </a:lnTo>
                      <a:cubicBezTo>
                        <a:pt x="12476" y="278660"/>
                        <a:pt x="0" y="266184"/>
                        <a:pt x="0" y="250794"/>
                      </a:cubicBezTo>
                      <a:lnTo>
                        <a:pt x="0" y="27866"/>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69122" tIns="69122" rIns="69122" bIns="69122" numCol="1" spcCol="1270" anchor="ctr" anchorCtr="0">
                  <a:noAutofit/>
                </a:bodyPr>
                <a:lstStyle/>
                <a:p>
                  <a:pPr marL="0" lvl="0" indent="0" algn="ctr" defTabSz="711200">
                    <a:lnSpc>
                      <a:spcPct val="90000"/>
                    </a:lnSpc>
                    <a:spcBef>
                      <a:spcPct val="0"/>
                    </a:spcBef>
                    <a:spcAft>
                      <a:spcPct val="35000"/>
                    </a:spcAft>
                    <a:buNone/>
                  </a:pPr>
                  <a:r>
                    <a:rPr lang="en-GB" sz="1400" b="1" kern="1200" dirty="0">
                      <a:solidFill>
                        <a:schemeClr val="tx1"/>
                      </a:solidFill>
                    </a:rPr>
                    <a:t>All materials/Processes</a:t>
                  </a:r>
                </a:p>
              </p:txBody>
            </p:sp>
            <p:sp>
              <p:nvSpPr>
                <p:cNvPr id="15" name="Arrow: Down 14">
                  <a:extLst>
                    <a:ext uri="{FF2B5EF4-FFF2-40B4-BE49-F238E27FC236}">
                      <a16:creationId xmlns:a16="http://schemas.microsoft.com/office/drawing/2014/main" id="{3986B3D7-ED89-7621-7AA5-D1FB8867D985}"/>
                    </a:ext>
                  </a:extLst>
                </p:cNvPr>
                <p:cNvSpPr/>
                <p:nvPr/>
              </p:nvSpPr>
              <p:spPr>
                <a:xfrm>
                  <a:off x="3110244" y="856894"/>
                  <a:ext cx="301576" cy="2270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6" name="TextBox 15">
                <a:extLst>
                  <a:ext uri="{FF2B5EF4-FFF2-40B4-BE49-F238E27FC236}">
                    <a16:creationId xmlns:a16="http://schemas.microsoft.com/office/drawing/2014/main" id="{2BF56C47-DAB3-E1F2-AB6A-D6A948B27C5C}"/>
                  </a:ext>
                </a:extLst>
              </p:cNvPr>
              <p:cNvSpPr txBox="1"/>
              <p:nvPr/>
            </p:nvSpPr>
            <p:spPr>
              <a:xfrm>
                <a:off x="557906" y="5868171"/>
                <a:ext cx="4062229" cy="261610"/>
              </a:xfrm>
              <a:prstGeom prst="rect">
                <a:avLst/>
              </a:prstGeom>
              <a:noFill/>
            </p:spPr>
            <p:txBody>
              <a:bodyPr wrap="square">
                <a:spAutoFit/>
              </a:bodyPr>
              <a:lstStyle/>
              <a:p>
                <a:r>
                  <a:rPr lang="en-US" sz="1050"/>
                  <a:t>M.F. Ashby - Materials Selection in Mechanical Design 5</a:t>
                </a:r>
                <a:r>
                  <a:rPr lang="en-US" sz="1050" baseline="30000"/>
                  <a:t>th</a:t>
                </a:r>
                <a:r>
                  <a:rPr lang="en-US" sz="1050"/>
                  <a:t> Edition, 2016</a:t>
                </a:r>
              </a:p>
            </p:txBody>
          </p:sp>
          <p:grpSp>
            <p:nvGrpSpPr>
              <p:cNvPr id="17" name="Group 16">
                <a:extLst>
                  <a:ext uri="{FF2B5EF4-FFF2-40B4-BE49-F238E27FC236}">
                    <a16:creationId xmlns:a16="http://schemas.microsoft.com/office/drawing/2014/main" id="{3B125ECC-EB29-0101-8396-BD4900D50592}"/>
                  </a:ext>
                </a:extLst>
              </p:cNvPr>
              <p:cNvGrpSpPr/>
              <p:nvPr/>
            </p:nvGrpSpPr>
            <p:grpSpPr>
              <a:xfrm>
                <a:off x="2085441" y="811142"/>
                <a:ext cx="1226254" cy="1226254"/>
                <a:chOff x="2667000" y="746704"/>
                <a:chExt cx="1226254" cy="1226254"/>
              </a:xfrm>
            </p:grpSpPr>
            <p:pic>
              <p:nvPicPr>
                <p:cNvPr id="18" name="Graphic 17" descr="Monitor with solid fill">
                  <a:extLst>
                    <a:ext uri="{FF2B5EF4-FFF2-40B4-BE49-F238E27FC236}">
                      <a16:creationId xmlns:a16="http://schemas.microsoft.com/office/drawing/2014/main" id="{537515D8-5741-9204-EF38-D393B84460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7000" y="746704"/>
                  <a:ext cx="1226254" cy="1226254"/>
                </a:xfrm>
                <a:prstGeom prst="rect">
                  <a:avLst/>
                </a:prstGeom>
              </p:spPr>
            </p:pic>
            <p:pic>
              <p:nvPicPr>
                <p:cNvPr id="19" name="Picture 18" descr="Text&#10;&#10;Description automatically generated with low confidence">
                  <a:extLst>
                    <a:ext uri="{FF2B5EF4-FFF2-40B4-BE49-F238E27FC236}">
                      <a16:creationId xmlns:a16="http://schemas.microsoft.com/office/drawing/2014/main" id="{8AFC6D70-4B7F-79F8-C2E1-5BC48687D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975" y="1068265"/>
                  <a:ext cx="798649" cy="419543"/>
                </a:xfrm>
                <a:prstGeom prst="rect">
                  <a:avLst/>
                </a:prstGeom>
              </p:spPr>
            </p:pic>
          </p:grpSp>
        </p:grpSp>
        <p:pic>
          <p:nvPicPr>
            <p:cNvPr id="20" name="Picture 8">
              <a:extLst>
                <a:ext uri="{FF2B5EF4-FFF2-40B4-BE49-F238E27FC236}">
                  <a16:creationId xmlns:a16="http://schemas.microsoft.com/office/drawing/2014/main" id="{4EB1DCC2-2097-5E80-B58E-901821886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50" y="1699349"/>
              <a:ext cx="381741" cy="3377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253CEF69-A969-6626-D7CD-25C85D1AEDA7}"/>
              </a:ext>
            </a:extLst>
          </p:cNvPr>
          <p:cNvGrpSpPr/>
          <p:nvPr/>
        </p:nvGrpSpPr>
        <p:grpSpPr>
          <a:xfrm>
            <a:off x="4617946" y="2383167"/>
            <a:ext cx="2557798" cy="2797533"/>
            <a:chOff x="4789363" y="2263754"/>
            <a:chExt cx="2557798" cy="2797533"/>
          </a:xfrm>
        </p:grpSpPr>
        <p:sp>
          <p:nvSpPr>
            <p:cNvPr id="22" name="Rectangle: Rounded Corners 21">
              <a:extLst>
                <a:ext uri="{FF2B5EF4-FFF2-40B4-BE49-F238E27FC236}">
                  <a16:creationId xmlns:a16="http://schemas.microsoft.com/office/drawing/2014/main" id="{24E03C90-E3B0-FF67-BDF7-4CC40017D635}"/>
                </a:ext>
              </a:extLst>
            </p:cNvPr>
            <p:cNvSpPr/>
            <p:nvPr/>
          </p:nvSpPr>
          <p:spPr>
            <a:xfrm>
              <a:off x="5145405" y="2361768"/>
              <a:ext cx="2114145" cy="2590068"/>
            </a:xfrm>
            <a:prstGeom prst="roundRect">
              <a:avLst>
                <a:gd name="adj" fmla="val 5745"/>
              </a:avLst>
            </a:prstGeom>
            <a:solidFill>
              <a:schemeClr val="bg1"/>
            </a:solidFill>
            <a:ln w="190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chemeClr val="tx1"/>
                </a:solidFill>
                <a:effectLst/>
                <a:uLnTx/>
                <a:uFillTx/>
                <a:ea typeface="+mn-ea"/>
                <a:cs typeface="+mn-cs"/>
              </a:endParaRPr>
            </a:p>
          </p:txBody>
        </p:sp>
        <p:grpSp>
          <p:nvGrpSpPr>
            <p:cNvPr id="23" name="Group 22">
              <a:extLst>
                <a:ext uri="{FF2B5EF4-FFF2-40B4-BE49-F238E27FC236}">
                  <a16:creationId xmlns:a16="http://schemas.microsoft.com/office/drawing/2014/main" id="{C2A0F7C6-9F41-BE27-16C4-8704CDD7498B}"/>
                </a:ext>
              </a:extLst>
            </p:cNvPr>
            <p:cNvGrpSpPr/>
            <p:nvPr/>
          </p:nvGrpSpPr>
          <p:grpSpPr>
            <a:xfrm>
              <a:off x="5145405" y="3504737"/>
              <a:ext cx="2201756" cy="1386021"/>
              <a:chOff x="5145405" y="3504737"/>
              <a:chExt cx="2201756" cy="1386021"/>
            </a:xfrm>
          </p:grpSpPr>
          <p:grpSp>
            <p:nvGrpSpPr>
              <p:cNvPr id="31" name="Group 30">
                <a:extLst>
                  <a:ext uri="{FF2B5EF4-FFF2-40B4-BE49-F238E27FC236}">
                    <a16:creationId xmlns:a16="http://schemas.microsoft.com/office/drawing/2014/main" id="{0D9F90EC-0E03-8B56-DEFB-E742B80B370B}"/>
                  </a:ext>
                </a:extLst>
              </p:cNvPr>
              <p:cNvGrpSpPr/>
              <p:nvPr/>
            </p:nvGrpSpPr>
            <p:grpSpPr>
              <a:xfrm>
                <a:off x="5145405" y="3504737"/>
                <a:ext cx="2201756" cy="1386021"/>
                <a:chOff x="5198229" y="3380507"/>
                <a:chExt cx="2201756" cy="1386021"/>
              </a:xfrm>
            </p:grpSpPr>
            <p:pic>
              <p:nvPicPr>
                <p:cNvPr id="36" name="Graphic 35" descr="Database with solid fill">
                  <a:extLst>
                    <a:ext uri="{FF2B5EF4-FFF2-40B4-BE49-F238E27FC236}">
                      <a16:creationId xmlns:a16="http://schemas.microsoft.com/office/drawing/2014/main" id="{E8FC6BAB-74FF-0F38-91C8-FA742F338A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98229" y="3773760"/>
                  <a:ext cx="576000" cy="576000"/>
                </a:xfrm>
                <a:prstGeom prst="rect">
                  <a:avLst/>
                </a:prstGeom>
              </p:spPr>
            </p:pic>
            <p:sp>
              <p:nvSpPr>
                <p:cNvPr id="37" name="TextBox 36">
                  <a:extLst>
                    <a:ext uri="{FF2B5EF4-FFF2-40B4-BE49-F238E27FC236}">
                      <a16:creationId xmlns:a16="http://schemas.microsoft.com/office/drawing/2014/main" id="{FFD45D00-BD98-A7CA-5D08-AA849940A063}"/>
                    </a:ext>
                  </a:extLst>
                </p:cNvPr>
                <p:cNvSpPr txBox="1"/>
                <p:nvPr/>
              </p:nvSpPr>
              <p:spPr>
                <a:xfrm>
                  <a:off x="5885403" y="3746982"/>
                  <a:ext cx="1514582" cy="276999"/>
                </a:xfrm>
                <a:prstGeom prst="rect">
                  <a:avLst/>
                </a:prstGeom>
                <a:noFill/>
              </p:spPr>
              <p:txBody>
                <a:bodyPr wrap="none" rtlCol="0">
                  <a:spAutoFit/>
                </a:bodyPr>
                <a:lstStyle/>
                <a:p>
                  <a:r>
                    <a:rPr lang="en-US" sz="1200" b="1"/>
                    <a:t>Ecological properties</a:t>
                  </a:r>
                </a:p>
              </p:txBody>
            </p:sp>
            <p:sp>
              <p:nvSpPr>
                <p:cNvPr id="38" name="TextBox 37">
                  <a:extLst>
                    <a:ext uri="{FF2B5EF4-FFF2-40B4-BE49-F238E27FC236}">
                      <a16:creationId xmlns:a16="http://schemas.microsoft.com/office/drawing/2014/main" id="{828674AC-6532-FFC5-7238-DF41CF3C0F77}"/>
                    </a:ext>
                  </a:extLst>
                </p:cNvPr>
                <p:cNvSpPr txBox="1"/>
                <p:nvPr/>
              </p:nvSpPr>
              <p:spPr>
                <a:xfrm>
                  <a:off x="5837232" y="4122920"/>
                  <a:ext cx="1533112" cy="276999"/>
                </a:xfrm>
                <a:prstGeom prst="rect">
                  <a:avLst/>
                </a:prstGeom>
                <a:noFill/>
              </p:spPr>
              <p:txBody>
                <a:bodyPr wrap="none" rtlCol="0">
                  <a:spAutoFit/>
                </a:bodyPr>
                <a:lstStyle/>
                <a:p>
                  <a:r>
                    <a:rPr lang="en-US" sz="1200" b="1"/>
                    <a:t>Economic properties</a:t>
                  </a:r>
                </a:p>
              </p:txBody>
            </p:sp>
            <p:sp>
              <p:nvSpPr>
                <p:cNvPr id="39" name="TextBox 38">
                  <a:extLst>
                    <a:ext uri="{FF2B5EF4-FFF2-40B4-BE49-F238E27FC236}">
                      <a16:creationId xmlns:a16="http://schemas.microsoft.com/office/drawing/2014/main" id="{86BBA139-EA3A-3F9C-BF2C-3588FB207B59}"/>
                    </a:ext>
                  </a:extLst>
                </p:cNvPr>
                <p:cNvSpPr txBox="1"/>
                <p:nvPr/>
              </p:nvSpPr>
              <p:spPr>
                <a:xfrm>
                  <a:off x="5448092" y="3380507"/>
                  <a:ext cx="1616596" cy="276999"/>
                </a:xfrm>
                <a:prstGeom prst="rect">
                  <a:avLst/>
                </a:prstGeom>
                <a:noFill/>
              </p:spPr>
              <p:txBody>
                <a:bodyPr wrap="none" rtlCol="0">
                  <a:spAutoFit/>
                </a:bodyPr>
                <a:lstStyle/>
                <a:p>
                  <a:r>
                    <a:rPr lang="en-US" sz="1200" b="1"/>
                    <a:t>Mechanical properties</a:t>
                  </a:r>
                </a:p>
              </p:txBody>
            </p:sp>
            <p:sp>
              <p:nvSpPr>
                <p:cNvPr id="40" name="TextBox 39">
                  <a:extLst>
                    <a:ext uri="{FF2B5EF4-FFF2-40B4-BE49-F238E27FC236}">
                      <a16:creationId xmlns:a16="http://schemas.microsoft.com/office/drawing/2014/main" id="{C5555987-734B-8CD9-3EF4-074D4690E7FD}"/>
                    </a:ext>
                  </a:extLst>
                </p:cNvPr>
                <p:cNvSpPr txBox="1"/>
                <p:nvPr/>
              </p:nvSpPr>
              <p:spPr>
                <a:xfrm>
                  <a:off x="5444917" y="4489529"/>
                  <a:ext cx="1554977" cy="276999"/>
                </a:xfrm>
                <a:prstGeom prst="rect">
                  <a:avLst/>
                </a:prstGeom>
                <a:noFill/>
              </p:spPr>
              <p:txBody>
                <a:bodyPr wrap="none" rtlCol="0">
                  <a:spAutoFit/>
                </a:bodyPr>
                <a:lstStyle/>
                <a:p>
                  <a:r>
                    <a:rPr lang="en-US" sz="1200" b="1"/>
                    <a:t>Social aspects (S-LCA)</a:t>
                  </a:r>
                </a:p>
              </p:txBody>
            </p:sp>
          </p:grpSp>
          <p:cxnSp>
            <p:nvCxnSpPr>
              <p:cNvPr id="32" name="Straight Connector 31">
                <a:extLst>
                  <a:ext uri="{FF2B5EF4-FFF2-40B4-BE49-F238E27FC236}">
                    <a16:creationId xmlns:a16="http://schemas.microsoft.com/office/drawing/2014/main" id="{C8FA2252-AF2F-842B-1220-FEBE2FFBEE8C}"/>
                  </a:ext>
                </a:extLst>
              </p:cNvPr>
              <p:cNvCxnSpPr>
                <a:cxnSpLocks/>
                <a:endCxn id="39" idx="1"/>
              </p:cNvCxnSpPr>
              <p:nvPr/>
            </p:nvCxnSpPr>
            <p:spPr>
              <a:xfrm flipH="1" flipV="1">
                <a:off x="5395268" y="3643237"/>
                <a:ext cx="28528" cy="276999"/>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7833B2-669F-E001-B852-9A929F7B0F09}"/>
                  </a:ext>
                </a:extLst>
              </p:cNvPr>
              <p:cNvCxnSpPr>
                <a:cxnSpLocks/>
                <a:endCxn id="37" idx="1"/>
              </p:cNvCxnSpPr>
              <p:nvPr/>
            </p:nvCxnSpPr>
            <p:spPr>
              <a:xfrm flipV="1">
                <a:off x="5639730" y="4009712"/>
                <a:ext cx="192849" cy="75652"/>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1899673-D2CC-E553-AE31-8C4F3DD2EEF6}"/>
                  </a:ext>
                </a:extLst>
              </p:cNvPr>
              <p:cNvCxnSpPr>
                <a:cxnSpLocks/>
                <a:endCxn id="38" idx="1"/>
              </p:cNvCxnSpPr>
              <p:nvPr/>
            </p:nvCxnSpPr>
            <p:spPr>
              <a:xfrm>
                <a:off x="5658454" y="4275426"/>
                <a:ext cx="125954" cy="110224"/>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EE1DE4D-C88A-791F-114F-D56E2B4BDCA7}"/>
                  </a:ext>
                </a:extLst>
              </p:cNvPr>
              <p:cNvCxnSpPr>
                <a:cxnSpLocks/>
                <a:stCxn id="36" idx="2"/>
                <a:endCxn id="40" idx="1"/>
              </p:cNvCxnSpPr>
              <p:nvPr/>
            </p:nvCxnSpPr>
            <p:spPr>
              <a:xfrm flipH="1">
                <a:off x="5392093" y="4473990"/>
                <a:ext cx="41312" cy="278269"/>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CBB23AA1-1071-00E1-EA90-59AF727CB9ED}"/>
                </a:ext>
              </a:extLst>
            </p:cNvPr>
            <p:cNvCxnSpPr/>
            <p:nvPr/>
          </p:nvCxnSpPr>
          <p:spPr>
            <a:xfrm>
              <a:off x="4881696" y="2263754"/>
              <a:ext cx="246546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E39E76-6FF1-3B8C-CCFE-94105C1CD266}"/>
                </a:ext>
              </a:extLst>
            </p:cNvPr>
            <p:cNvCxnSpPr>
              <a:cxnSpLocks/>
            </p:cNvCxnSpPr>
            <p:nvPr/>
          </p:nvCxnSpPr>
          <p:spPr>
            <a:xfrm flipV="1">
              <a:off x="7347161" y="2263754"/>
              <a:ext cx="0" cy="27975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F55A9BD-0705-8585-A570-24EC47996CA1}"/>
                </a:ext>
              </a:extLst>
            </p:cNvPr>
            <p:cNvCxnSpPr/>
            <p:nvPr/>
          </p:nvCxnSpPr>
          <p:spPr>
            <a:xfrm>
              <a:off x="4881696" y="5047031"/>
              <a:ext cx="246546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732A320-B094-A7E2-803F-5DB875080CA8}"/>
                </a:ext>
              </a:extLst>
            </p:cNvPr>
            <p:cNvSpPr/>
            <p:nvPr/>
          </p:nvSpPr>
          <p:spPr>
            <a:xfrm>
              <a:off x="4789363" y="2290218"/>
              <a:ext cx="231761" cy="2736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36DCBF1-4323-A7BF-ED6C-E23965AC1E7C}"/>
                </a:ext>
              </a:extLst>
            </p:cNvPr>
            <p:cNvSpPr txBox="1"/>
            <p:nvPr/>
          </p:nvSpPr>
          <p:spPr>
            <a:xfrm>
              <a:off x="5137309" y="2380009"/>
              <a:ext cx="209366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ea typeface="+mn-ea"/>
                  <a:cs typeface="+mn-cs"/>
                </a:rPr>
                <a:t>Trade-Off Analysis:</a:t>
              </a:r>
            </a:p>
          </p:txBody>
        </p:sp>
        <p:cxnSp>
          <p:nvCxnSpPr>
            <p:cNvPr id="29" name="Straight Connector 28">
              <a:extLst>
                <a:ext uri="{FF2B5EF4-FFF2-40B4-BE49-F238E27FC236}">
                  <a16:creationId xmlns:a16="http://schemas.microsoft.com/office/drawing/2014/main" id="{F4E0B59A-2366-75AE-EE18-2BFE47701DF7}"/>
                </a:ext>
              </a:extLst>
            </p:cNvPr>
            <p:cNvCxnSpPr/>
            <p:nvPr/>
          </p:nvCxnSpPr>
          <p:spPr>
            <a:xfrm>
              <a:off x="5310599" y="3463934"/>
              <a:ext cx="175637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E9DD014-1A4F-6933-BE1D-ECE19242821D}"/>
                </a:ext>
              </a:extLst>
            </p:cNvPr>
            <p:cNvSpPr txBox="1"/>
            <p:nvPr/>
          </p:nvSpPr>
          <p:spPr>
            <a:xfrm>
              <a:off x="5082165" y="2718637"/>
              <a:ext cx="2142674" cy="646331"/>
            </a:xfrm>
            <a:prstGeom prst="rect">
              <a:avLst/>
            </a:prstGeom>
            <a:noFill/>
          </p:spPr>
          <p:txBody>
            <a:bodyPr wrap="square">
              <a:spAutoFit/>
            </a:bodyPr>
            <a:lstStyle/>
            <a:p>
              <a:pPr marL="180000" lvl="0" indent="0" defTabSz="711200">
                <a:lnSpc>
                  <a:spcPct val="100000"/>
                </a:lnSpc>
                <a:spcBef>
                  <a:spcPct val="0"/>
                </a:spcBef>
                <a:spcAft>
                  <a:spcPts val="0"/>
                </a:spcAft>
                <a:buNone/>
              </a:pPr>
              <a:r>
                <a:rPr lang="en-GB" sz="1200" b="1" kern="1200">
                  <a:solidFill>
                    <a:schemeClr val="tx1"/>
                  </a:solidFill>
                </a:rPr>
                <a:t>Life-Cycle-Assessment </a:t>
              </a:r>
              <a:r>
                <a:rPr lang="en-GB" sz="1200" kern="1200">
                  <a:solidFill>
                    <a:schemeClr val="tx1"/>
                  </a:solidFill>
                </a:rPr>
                <a:t>– What are the embodied energies and CO</a:t>
              </a:r>
              <a:r>
                <a:rPr lang="en-GB" sz="1200" kern="1200" baseline="-25000">
                  <a:solidFill>
                    <a:schemeClr val="tx1"/>
                  </a:solidFill>
                </a:rPr>
                <a:t>2</a:t>
              </a:r>
              <a:r>
                <a:rPr lang="en-GB" sz="1200" kern="1200">
                  <a:solidFill>
                    <a:schemeClr val="tx1"/>
                  </a:solidFill>
                </a:rPr>
                <a:t> footprints?</a:t>
              </a:r>
            </a:p>
          </p:txBody>
        </p:sp>
      </p:grpSp>
      <p:grpSp>
        <p:nvGrpSpPr>
          <p:cNvPr id="41" name="Group 40">
            <a:extLst>
              <a:ext uri="{FF2B5EF4-FFF2-40B4-BE49-F238E27FC236}">
                <a16:creationId xmlns:a16="http://schemas.microsoft.com/office/drawing/2014/main" id="{559F2273-1ACD-E9C4-FD3C-DFD3235F0058}"/>
              </a:ext>
            </a:extLst>
          </p:cNvPr>
          <p:cNvGrpSpPr/>
          <p:nvPr/>
        </p:nvGrpSpPr>
        <p:grpSpPr>
          <a:xfrm>
            <a:off x="7351221" y="810575"/>
            <a:ext cx="4068690" cy="5057596"/>
            <a:chOff x="7520449" y="691162"/>
            <a:chExt cx="4068690" cy="5057596"/>
          </a:xfrm>
        </p:grpSpPr>
        <p:sp>
          <p:nvSpPr>
            <p:cNvPr id="42" name="Rectangle: Rounded Corners 41">
              <a:extLst>
                <a:ext uri="{FF2B5EF4-FFF2-40B4-BE49-F238E27FC236}">
                  <a16:creationId xmlns:a16="http://schemas.microsoft.com/office/drawing/2014/main" id="{1F04384A-5CCD-4D48-D9B2-82252E76F90F}"/>
                </a:ext>
              </a:extLst>
            </p:cNvPr>
            <p:cNvSpPr/>
            <p:nvPr/>
          </p:nvSpPr>
          <p:spPr>
            <a:xfrm>
              <a:off x="7795490" y="1927995"/>
              <a:ext cx="3413529" cy="26759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ea typeface="+mn-ea"/>
                  <a:cs typeface="+mn-cs"/>
                </a:rPr>
                <a:t>Select design</a:t>
              </a:r>
            </a:p>
          </p:txBody>
        </p:sp>
        <p:grpSp>
          <p:nvGrpSpPr>
            <p:cNvPr id="43" name="Group 42">
              <a:extLst>
                <a:ext uri="{FF2B5EF4-FFF2-40B4-BE49-F238E27FC236}">
                  <a16:creationId xmlns:a16="http://schemas.microsoft.com/office/drawing/2014/main" id="{5AF4FE38-0F2D-4827-60FA-9FBAE958CEEC}"/>
                </a:ext>
              </a:extLst>
            </p:cNvPr>
            <p:cNvGrpSpPr/>
            <p:nvPr/>
          </p:nvGrpSpPr>
          <p:grpSpPr>
            <a:xfrm>
              <a:off x="8938436" y="691162"/>
              <a:ext cx="1226254" cy="1226254"/>
              <a:chOff x="3899080" y="759861"/>
              <a:chExt cx="1226254" cy="1226254"/>
            </a:xfrm>
          </p:grpSpPr>
          <p:pic>
            <p:nvPicPr>
              <p:cNvPr id="63" name="Graphic 62" descr="Monitor with solid fill">
                <a:extLst>
                  <a:ext uri="{FF2B5EF4-FFF2-40B4-BE49-F238E27FC236}">
                    <a16:creationId xmlns:a16="http://schemas.microsoft.com/office/drawing/2014/main" id="{321E012B-CACE-6FDB-4AC8-862FB05DFF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99080" y="759861"/>
                <a:ext cx="1226254" cy="1226254"/>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95B32F83-4E7D-9352-5EC8-D07EF909D8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24316" y="1074385"/>
                <a:ext cx="798649" cy="419543"/>
              </a:xfrm>
              <a:prstGeom prst="rect">
                <a:avLst/>
              </a:prstGeom>
            </p:spPr>
          </p:pic>
        </p:grpSp>
        <p:sp>
          <p:nvSpPr>
            <p:cNvPr id="44" name="Rectangle 43">
              <a:extLst>
                <a:ext uri="{FF2B5EF4-FFF2-40B4-BE49-F238E27FC236}">
                  <a16:creationId xmlns:a16="http://schemas.microsoft.com/office/drawing/2014/main" id="{8DD03EF0-3FF8-2CC2-D1C8-87C1BDCD4446}"/>
                </a:ext>
              </a:extLst>
            </p:cNvPr>
            <p:cNvSpPr/>
            <p:nvPr/>
          </p:nvSpPr>
          <p:spPr>
            <a:xfrm>
              <a:off x="7520449" y="1889307"/>
              <a:ext cx="4062229" cy="385945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Wreath outline">
              <a:extLst>
                <a:ext uri="{FF2B5EF4-FFF2-40B4-BE49-F238E27FC236}">
                  <a16:creationId xmlns:a16="http://schemas.microsoft.com/office/drawing/2014/main" id="{1800720F-9DB2-6340-D371-8FCA975190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29139" y="1903754"/>
              <a:ext cx="360000" cy="360000"/>
            </a:xfrm>
            <a:prstGeom prst="rect">
              <a:avLst/>
            </a:prstGeom>
          </p:spPr>
        </p:pic>
        <p:sp>
          <p:nvSpPr>
            <p:cNvPr id="46" name="Rectangle: Rounded Corners 45">
              <a:extLst>
                <a:ext uri="{FF2B5EF4-FFF2-40B4-BE49-F238E27FC236}">
                  <a16:creationId xmlns:a16="http://schemas.microsoft.com/office/drawing/2014/main" id="{A97DD7D5-4EC3-094E-33B7-773D10C2F65B}"/>
                </a:ext>
              </a:extLst>
            </p:cNvPr>
            <p:cNvSpPr/>
            <p:nvPr/>
          </p:nvSpPr>
          <p:spPr>
            <a:xfrm>
              <a:off x="7803750" y="2815938"/>
              <a:ext cx="3649341" cy="2865256"/>
            </a:xfrm>
            <a:prstGeom prst="roundRect">
              <a:avLst>
                <a:gd name="adj" fmla="val 4831"/>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1AFE3CE1-4B4A-B09F-A732-5E2B433BAA45}"/>
                </a:ext>
              </a:extLst>
            </p:cNvPr>
            <p:cNvSpPr txBox="1"/>
            <p:nvPr/>
          </p:nvSpPr>
          <p:spPr>
            <a:xfrm>
              <a:off x="7795489" y="2791423"/>
              <a:ext cx="3657602" cy="307777"/>
            </a:xfrm>
            <a:prstGeom prst="rect">
              <a:avLst/>
            </a:prstGeom>
            <a:noFill/>
          </p:spPr>
          <p:txBody>
            <a:bodyPr wrap="square">
              <a:spAutoFit/>
            </a:bodyPr>
            <a:lstStyle/>
            <a:p>
              <a:pPr marL="180000" lvl="0" indent="0" algn="ctr" defTabSz="711200">
                <a:lnSpc>
                  <a:spcPct val="100000"/>
                </a:lnSpc>
                <a:spcBef>
                  <a:spcPct val="0"/>
                </a:spcBef>
                <a:spcAft>
                  <a:spcPts val="600"/>
                </a:spcAft>
                <a:buNone/>
              </a:pPr>
              <a:r>
                <a:rPr lang="en-GB" sz="1400" b="1" kern="1200">
                  <a:solidFill>
                    <a:schemeClr val="tx1"/>
                  </a:solidFill>
                </a:rPr>
                <a:t>Simulation Set-Up and Benchmarking</a:t>
              </a:r>
            </a:p>
          </p:txBody>
        </p:sp>
        <p:grpSp>
          <p:nvGrpSpPr>
            <p:cNvPr id="48" name="Group 47">
              <a:extLst>
                <a:ext uri="{FF2B5EF4-FFF2-40B4-BE49-F238E27FC236}">
                  <a16:creationId xmlns:a16="http://schemas.microsoft.com/office/drawing/2014/main" id="{8BF128CC-C56B-35EF-B917-B3C56EE85CAD}"/>
                </a:ext>
              </a:extLst>
            </p:cNvPr>
            <p:cNvGrpSpPr>
              <a:grpSpLocks noChangeAspect="1"/>
            </p:cNvGrpSpPr>
            <p:nvPr/>
          </p:nvGrpSpPr>
          <p:grpSpPr>
            <a:xfrm>
              <a:off x="7915019" y="3109866"/>
              <a:ext cx="3294000" cy="2196000"/>
              <a:chOff x="4868352" y="3713461"/>
              <a:chExt cx="1566000" cy="1044000"/>
            </a:xfrm>
          </p:grpSpPr>
          <p:graphicFrame>
            <p:nvGraphicFramePr>
              <p:cNvPr id="57" name="Diagram 56">
                <a:extLst>
                  <a:ext uri="{FF2B5EF4-FFF2-40B4-BE49-F238E27FC236}">
                    <a16:creationId xmlns:a16="http://schemas.microsoft.com/office/drawing/2014/main" id="{1F281B65-10EA-27E8-605F-8C45636D6524}"/>
                  </a:ext>
                </a:extLst>
              </p:cNvPr>
              <p:cNvGraphicFramePr>
                <a:graphicFrameLocks noChangeAspect="1"/>
              </p:cNvGraphicFramePr>
              <p:nvPr/>
            </p:nvGraphicFramePr>
            <p:xfrm>
              <a:off x="4868352" y="3713461"/>
              <a:ext cx="1566000" cy="1044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58" name="TextBox 57">
                <a:extLst>
                  <a:ext uri="{FF2B5EF4-FFF2-40B4-BE49-F238E27FC236}">
                    <a16:creationId xmlns:a16="http://schemas.microsoft.com/office/drawing/2014/main" id="{149E2F1A-83D3-DF6F-B6C1-91BD497DCB9E}"/>
                  </a:ext>
                </a:extLst>
              </p:cNvPr>
              <p:cNvSpPr txBox="1"/>
              <p:nvPr/>
            </p:nvSpPr>
            <p:spPr>
              <a:xfrm>
                <a:off x="5342744" y="3948125"/>
                <a:ext cx="265788" cy="1204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Design</a:t>
                </a:r>
                <a:endParaRPr kumimoji="0" lang="en-DE" sz="1100" b="1" i="0" u="none" strike="noStrike" kern="0" cap="none" spc="0" normalizeH="0" baseline="0" noProof="0">
                  <a:ln>
                    <a:noFill/>
                  </a:ln>
                  <a:solidFill>
                    <a:srgbClr val="000000"/>
                  </a:solidFill>
                  <a:effectLst/>
                  <a:uLnTx/>
                  <a:uFillTx/>
                </a:endParaRPr>
              </a:p>
            </p:txBody>
          </p:sp>
          <p:sp>
            <p:nvSpPr>
              <p:cNvPr id="59" name="TextBox 58">
                <a:extLst>
                  <a:ext uri="{FF2B5EF4-FFF2-40B4-BE49-F238E27FC236}">
                    <a16:creationId xmlns:a16="http://schemas.microsoft.com/office/drawing/2014/main" id="{D28C4C5E-E7F1-325D-CB5F-2B47B2E8B219}"/>
                  </a:ext>
                </a:extLst>
              </p:cNvPr>
              <p:cNvSpPr txBox="1"/>
              <p:nvPr/>
            </p:nvSpPr>
            <p:spPr>
              <a:xfrm>
                <a:off x="5460968" y="4436338"/>
                <a:ext cx="409420" cy="2048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Post-Processing</a:t>
                </a:r>
                <a:endParaRPr kumimoji="0" lang="en-DE" sz="1100" b="1" i="0" u="none" strike="noStrike" kern="0" cap="none" spc="0" normalizeH="0" baseline="0" noProof="0">
                  <a:ln>
                    <a:noFill/>
                  </a:ln>
                  <a:solidFill>
                    <a:srgbClr val="000000"/>
                  </a:solidFill>
                  <a:effectLst/>
                  <a:uLnTx/>
                  <a:uFillTx/>
                </a:endParaRPr>
              </a:p>
            </p:txBody>
          </p:sp>
          <p:sp>
            <p:nvSpPr>
              <p:cNvPr id="60" name="TextBox 59">
                <a:extLst>
                  <a:ext uri="{FF2B5EF4-FFF2-40B4-BE49-F238E27FC236}">
                    <a16:creationId xmlns:a16="http://schemas.microsoft.com/office/drawing/2014/main" id="{F17356AC-9EE8-FD74-3DC2-1060BA37692E}"/>
                  </a:ext>
                </a:extLst>
              </p:cNvPr>
              <p:cNvSpPr txBox="1"/>
              <p:nvPr/>
            </p:nvSpPr>
            <p:spPr>
              <a:xfrm>
                <a:off x="5206508" y="4246749"/>
                <a:ext cx="362452" cy="1204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Validation</a:t>
                </a:r>
                <a:endParaRPr kumimoji="0" lang="en-DE" sz="1100" b="1" i="0" u="none" strike="noStrike" kern="0" cap="none" spc="0" normalizeH="0" baseline="0" noProof="0">
                  <a:ln>
                    <a:noFill/>
                  </a:ln>
                  <a:solidFill>
                    <a:srgbClr val="000000"/>
                  </a:solidFill>
                  <a:effectLst/>
                  <a:uLnTx/>
                  <a:uFillTx/>
                </a:endParaRPr>
              </a:p>
            </p:txBody>
          </p:sp>
          <p:sp>
            <p:nvSpPr>
              <p:cNvPr id="61" name="TextBox 60">
                <a:extLst>
                  <a:ext uri="{FF2B5EF4-FFF2-40B4-BE49-F238E27FC236}">
                    <a16:creationId xmlns:a16="http://schemas.microsoft.com/office/drawing/2014/main" id="{90FA5428-6C53-300F-B66D-2861D3D6D6D4}"/>
                  </a:ext>
                </a:extLst>
              </p:cNvPr>
              <p:cNvSpPr txBox="1"/>
              <p:nvPr/>
            </p:nvSpPr>
            <p:spPr>
              <a:xfrm>
                <a:off x="5760038" y="4260921"/>
                <a:ext cx="301207" cy="12042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Method</a:t>
                </a:r>
                <a:endParaRPr kumimoji="0" lang="en-DE" sz="1100" b="1" i="0" u="none" strike="noStrike" kern="0" cap="none" spc="0" normalizeH="0" baseline="0" noProof="0">
                  <a:ln>
                    <a:noFill/>
                  </a:ln>
                  <a:solidFill>
                    <a:srgbClr val="000000"/>
                  </a:solidFill>
                  <a:effectLst/>
                  <a:uLnTx/>
                  <a:uFillTx/>
                </a:endParaRPr>
              </a:p>
            </p:txBody>
          </p:sp>
          <p:sp>
            <p:nvSpPr>
              <p:cNvPr id="62" name="TextBox 61">
                <a:extLst>
                  <a:ext uri="{FF2B5EF4-FFF2-40B4-BE49-F238E27FC236}">
                    <a16:creationId xmlns:a16="http://schemas.microsoft.com/office/drawing/2014/main" id="{9D7CC5D2-896C-20FA-0944-F02BFE045000}"/>
                  </a:ext>
                </a:extLst>
              </p:cNvPr>
              <p:cNvSpPr txBox="1"/>
              <p:nvPr/>
            </p:nvSpPr>
            <p:spPr>
              <a:xfrm>
                <a:off x="5628878" y="3909165"/>
                <a:ext cx="407133" cy="2048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Pre-Processing</a:t>
                </a:r>
                <a:endParaRPr kumimoji="0" lang="en-DE" sz="1100" b="1" i="0" u="none" strike="noStrike" kern="0" cap="none" spc="0" normalizeH="0" baseline="0" noProof="0">
                  <a:ln>
                    <a:noFill/>
                  </a:ln>
                  <a:solidFill>
                    <a:srgbClr val="000000"/>
                  </a:solidFill>
                  <a:effectLst/>
                  <a:uLnTx/>
                  <a:uFillTx/>
                </a:endParaRPr>
              </a:p>
            </p:txBody>
          </p:sp>
        </p:grpSp>
        <p:sp>
          <p:nvSpPr>
            <p:cNvPr id="49" name="Arrow: Down 48">
              <a:extLst>
                <a:ext uri="{FF2B5EF4-FFF2-40B4-BE49-F238E27FC236}">
                  <a16:creationId xmlns:a16="http://schemas.microsoft.com/office/drawing/2014/main" id="{E425634E-041D-F80A-CFC3-8F54D8B82F3C}"/>
                </a:ext>
              </a:extLst>
            </p:cNvPr>
            <p:cNvSpPr/>
            <p:nvPr/>
          </p:nvSpPr>
          <p:spPr>
            <a:xfrm rot="10800000">
              <a:off x="9399259" y="2196472"/>
              <a:ext cx="192894" cy="19802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81464E7B-02A8-49FA-7C92-B37EF31B8090}"/>
                </a:ext>
              </a:extLst>
            </p:cNvPr>
            <p:cNvSpPr txBox="1"/>
            <p:nvPr/>
          </p:nvSpPr>
          <p:spPr>
            <a:xfrm>
              <a:off x="7829282" y="3128549"/>
              <a:ext cx="1022310" cy="769441"/>
            </a:xfrm>
            <a:prstGeom prst="rect">
              <a:avLst/>
            </a:prstGeom>
            <a:noFill/>
          </p:spPr>
          <p:txBody>
            <a:bodyPr wrap="square" rtlCol="0">
              <a:spAutoFit/>
            </a:bodyPr>
            <a:lstStyle/>
            <a:p>
              <a:r>
                <a:rPr lang="en-US" sz="1100" i="1"/>
                <a:t>Geometry of part or assembly (CAD)</a:t>
              </a:r>
            </a:p>
          </p:txBody>
        </p:sp>
        <p:sp>
          <p:nvSpPr>
            <p:cNvPr id="51" name="TextBox 50">
              <a:extLst>
                <a:ext uri="{FF2B5EF4-FFF2-40B4-BE49-F238E27FC236}">
                  <a16:creationId xmlns:a16="http://schemas.microsoft.com/office/drawing/2014/main" id="{23D34528-917D-91EB-15EB-4FA0FD9DF745}"/>
                </a:ext>
              </a:extLst>
            </p:cNvPr>
            <p:cNvSpPr txBox="1"/>
            <p:nvPr/>
          </p:nvSpPr>
          <p:spPr>
            <a:xfrm>
              <a:off x="10244942" y="3099200"/>
              <a:ext cx="1213458" cy="600164"/>
            </a:xfrm>
            <a:prstGeom prst="rect">
              <a:avLst/>
            </a:prstGeom>
            <a:noFill/>
          </p:spPr>
          <p:txBody>
            <a:bodyPr wrap="square" rtlCol="0">
              <a:spAutoFit/>
            </a:bodyPr>
            <a:lstStyle/>
            <a:p>
              <a:pPr algn="r"/>
              <a:r>
                <a:rPr lang="en-US" sz="1100" i="1"/>
                <a:t>Boundary conditions, loads, etc.</a:t>
              </a:r>
            </a:p>
          </p:txBody>
        </p:sp>
        <p:sp>
          <p:nvSpPr>
            <p:cNvPr id="52" name="TextBox 51">
              <a:extLst>
                <a:ext uri="{FF2B5EF4-FFF2-40B4-BE49-F238E27FC236}">
                  <a16:creationId xmlns:a16="http://schemas.microsoft.com/office/drawing/2014/main" id="{D562F31E-ECC3-113E-9F06-03055544F75B}"/>
                </a:ext>
              </a:extLst>
            </p:cNvPr>
            <p:cNvSpPr txBox="1"/>
            <p:nvPr/>
          </p:nvSpPr>
          <p:spPr>
            <a:xfrm>
              <a:off x="10344400" y="3943847"/>
              <a:ext cx="1091137" cy="1277273"/>
            </a:xfrm>
            <a:prstGeom prst="rect">
              <a:avLst/>
            </a:prstGeom>
            <a:noFill/>
          </p:spPr>
          <p:txBody>
            <a:bodyPr wrap="square" rtlCol="0">
              <a:spAutoFit/>
            </a:bodyPr>
            <a:lstStyle/>
            <a:p>
              <a:pPr algn="r"/>
              <a:r>
                <a:rPr lang="en-US" sz="1100" i="1"/>
                <a:t>Numerical analysis &amp; optimization (structural, thermal fluid flow) through FEA and CFD</a:t>
              </a:r>
            </a:p>
          </p:txBody>
        </p:sp>
        <p:sp>
          <p:nvSpPr>
            <p:cNvPr id="53" name="TextBox 52">
              <a:extLst>
                <a:ext uri="{FF2B5EF4-FFF2-40B4-BE49-F238E27FC236}">
                  <a16:creationId xmlns:a16="http://schemas.microsoft.com/office/drawing/2014/main" id="{19EDA71B-F8E1-FC0C-0A4F-C137104A2807}"/>
                </a:ext>
              </a:extLst>
            </p:cNvPr>
            <p:cNvSpPr txBox="1"/>
            <p:nvPr/>
          </p:nvSpPr>
          <p:spPr>
            <a:xfrm>
              <a:off x="8705375" y="5239662"/>
              <a:ext cx="1703657" cy="430887"/>
            </a:xfrm>
            <a:prstGeom prst="rect">
              <a:avLst/>
            </a:prstGeom>
            <a:noFill/>
          </p:spPr>
          <p:txBody>
            <a:bodyPr wrap="square" rtlCol="0">
              <a:spAutoFit/>
            </a:bodyPr>
            <a:lstStyle/>
            <a:p>
              <a:pPr algn="ctr"/>
              <a:r>
                <a:rPr lang="en-US" sz="1100" i="1"/>
                <a:t>Evaluation of state variables (output results)</a:t>
              </a:r>
            </a:p>
          </p:txBody>
        </p:sp>
        <p:sp>
          <p:nvSpPr>
            <p:cNvPr id="54" name="Arrow: Down 53">
              <a:extLst>
                <a:ext uri="{FF2B5EF4-FFF2-40B4-BE49-F238E27FC236}">
                  <a16:creationId xmlns:a16="http://schemas.microsoft.com/office/drawing/2014/main" id="{69D5DC23-0E8D-AEF4-FD55-F23939C33837}"/>
                </a:ext>
              </a:extLst>
            </p:cNvPr>
            <p:cNvSpPr/>
            <p:nvPr/>
          </p:nvSpPr>
          <p:spPr>
            <a:xfrm rot="10800000">
              <a:off x="9401642" y="2624304"/>
              <a:ext cx="190511" cy="18010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Rectangle: Rounded Corners 54">
              <a:extLst>
                <a:ext uri="{FF2B5EF4-FFF2-40B4-BE49-F238E27FC236}">
                  <a16:creationId xmlns:a16="http://schemas.microsoft.com/office/drawing/2014/main" id="{7ADA1B84-2EEA-672E-EEC8-5D2F63E1652B}"/>
                </a:ext>
              </a:extLst>
            </p:cNvPr>
            <p:cNvSpPr/>
            <p:nvPr/>
          </p:nvSpPr>
          <p:spPr>
            <a:xfrm>
              <a:off x="7793490" y="2356712"/>
              <a:ext cx="3657602" cy="267593"/>
            </a:xfrm>
            <a:prstGeom prst="round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ea typeface="+mn-ea"/>
                  <a:cs typeface="+mn-cs"/>
                </a:rPr>
                <a:t>Portfolio of viable results </a:t>
              </a:r>
              <a:r>
                <a:rPr kumimoji="0" lang="en-GB" sz="1400" i="0" u="none" strike="noStrike" kern="1200" cap="none" spc="0" normalizeH="0" baseline="0" noProof="0">
                  <a:ln>
                    <a:noFill/>
                  </a:ln>
                  <a:solidFill>
                    <a:schemeClr val="tx1"/>
                  </a:solidFill>
                  <a:effectLst/>
                  <a:uLnTx/>
                  <a:uFillTx/>
                  <a:ea typeface="+mn-ea"/>
                  <a:cs typeface="+mn-cs"/>
                </a:rPr>
                <a:t>(design + material)</a:t>
              </a:r>
            </a:p>
          </p:txBody>
        </p:sp>
        <p:sp>
          <p:nvSpPr>
            <p:cNvPr id="56" name="TextBox 55">
              <a:extLst>
                <a:ext uri="{FF2B5EF4-FFF2-40B4-BE49-F238E27FC236}">
                  <a16:creationId xmlns:a16="http://schemas.microsoft.com/office/drawing/2014/main" id="{ABB80D22-0B46-B2B4-02FC-75262DA61EFB}"/>
                </a:ext>
              </a:extLst>
            </p:cNvPr>
            <p:cNvSpPr txBox="1"/>
            <p:nvPr/>
          </p:nvSpPr>
          <p:spPr>
            <a:xfrm>
              <a:off x="7805279" y="4492474"/>
              <a:ext cx="943712" cy="769441"/>
            </a:xfrm>
            <a:prstGeom prst="rect">
              <a:avLst/>
            </a:prstGeom>
            <a:noFill/>
          </p:spPr>
          <p:txBody>
            <a:bodyPr wrap="square" rtlCol="0">
              <a:spAutoFit/>
            </a:bodyPr>
            <a:lstStyle/>
            <a:p>
              <a:r>
                <a:rPr lang="en-US" sz="1100" i="1"/>
                <a:t>Sanity-check (plausibility, expectations, fidelity, etc.)</a:t>
              </a:r>
            </a:p>
          </p:txBody>
        </p:sp>
      </p:grpSp>
      <p:sp>
        <p:nvSpPr>
          <p:cNvPr id="65" name="Arrow: Left-Right 64">
            <a:extLst>
              <a:ext uri="{FF2B5EF4-FFF2-40B4-BE49-F238E27FC236}">
                <a16:creationId xmlns:a16="http://schemas.microsoft.com/office/drawing/2014/main" id="{F929B203-77D8-0106-E82C-DA3FFA64E6F1}"/>
              </a:ext>
            </a:extLst>
          </p:cNvPr>
          <p:cNvSpPr/>
          <p:nvPr/>
        </p:nvSpPr>
        <p:spPr>
          <a:xfrm>
            <a:off x="7088134" y="2502309"/>
            <a:ext cx="544200" cy="252934"/>
          </a:xfrm>
          <a:prstGeom prst="leftRightArrow">
            <a:avLst/>
          </a:prstGeom>
          <a:gradFill flip="none" rotWithShape="1">
            <a:gsLst>
              <a:gs pos="32436">
                <a:srgbClr val="FFE4A9"/>
              </a:gs>
              <a:gs pos="69356">
                <a:srgbClr val="A6A6A6"/>
              </a:gs>
              <a:gs pos="100000">
                <a:schemeClr val="tx1"/>
              </a:gs>
              <a:gs pos="0">
                <a:schemeClr val="accent4">
                  <a:lumMod val="97000"/>
                  <a:lumOff val="3000"/>
                </a:schemeClr>
              </a:gs>
              <a:gs pos="5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Down 65">
            <a:extLst>
              <a:ext uri="{FF2B5EF4-FFF2-40B4-BE49-F238E27FC236}">
                <a16:creationId xmlns:a16="http://schemas.microsoft.com/office/drawing/2014/main" id="{A1B560FC-8995-37DB-4A89-9885011B77EE}"/>
              </a:ext>
            </a:extLst>
          </p:cNvPr>
          <p:cNvSpPr/>
          <p:nvPr/>
        </p:nvSpPr>
        <p:spPr>
          <a:xfrm rot="16200000">
            <a:off x="5924523" y="3760548"/>
            <a:ext cx="252933" cy="3146165"/>
          </a:xfrm>
          <a:prstGeom prst="downArrow">
            <a:avLst/>
          </a:prstGeom>
          <a:gradFill flip="none" rotWithShape="1">
            <a:gsLst>
              <a:gs pos="32436">
                <a:srgbClr val="FFE4A9"/>
              </a:gs>
              <a:gs pos="69356">
                <a:srgbClr val="A6A6A6"/>
              </a:gs>
              <a:gs pos="100000">
                <a:schemeClr val="tx1"/>
              </a:gs>
              <a:gs pos="0">
                <a:schemeClr val="accent4">
                  <a:lumMod val="97000"/>
                  <a:lumOff val="3000"/>
                </a:schemeClr>
              </a:gs>
              <a:gs pos="5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FF981A02-BFA3-C582-8CC5-D0C93DDFEDED}"/>
              </a:ext>
            </a:extLst>
          </p:cNvPr>
          <p:cNvSpPr/>
          <p:nvPr/>
        </p:nvSpPr>
        <p:spPr>
          <a:xfrm>
            <a:off x="557906" y="2246193"/>
            <a:ext cx="4296812" cy="3255633"/>
          </a:xfrm>
          <a:prstGeom prst="rect">
            <a:avLst/>
          </a:prstGeom>
          <a:solidFill>
            <a:schemeClr val="bg2"/>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last step is to conduct a </a:t>
            </a:r>
            <a:br>
              <a:rPr lang="en-US" dirty="0">
                <a:solidFill>
                  <a:schemeClr val="tx1"/>
                </a:solidFill>
              </a:rPr>
            </a:br>
            <a:r>
              <a:rPr lang="en-US" b="1" dirty="0">
                <a:solidFill>
                  <a:schemeClr val="tx1"/>
                </a:solidFill>
              </a:rPr>
              <a:t>trade off analysis </a:t>
            </a:r>
            <a:r>
              <a:rPr lang="en-US" dirty="0">
                <a:solidFill>
                  <a:schemeClr val="tx1"/>
                </a:solidFill>
              </a:rPr>
              <a:t>to consider:</a:t>
            </a:r>
            <a:endParaRPr lang="en-US" b="1" dirty="0">
              <a:solidFill>
                <a:schemeClr val="tx1"/>
              </a:solidFill>
            </a:endParaRPr>
          </a:p>
          <a:p>
            <a:pPr algn="ctr"/>
            <a:endParaRPr lang="en-US" dirty="0">
              <a:solidFill>
                <a:schemeClr val="tx1"/>
              </a:solidFill>
            </a:endParaRPr>
          </a:p>
          <a:p>
            <a:pPr marL="285750" indent="-285750" algn="ctr">
              <a:buFont typeface="Arial" panose="020B0604020202020204" pitchFamily="34" charset="0"/>
              <a:buChar char="•"/>
            </a:pPr>
            <a:r>
              <a:rPr lang="en-US" dirty="0">
                <a:solidFill>
                  <a:schemeClr val="tx1"/>
                </a:solidFill>
              </a:rPr>
              <a:t>Mechanical properties</a:t>
            </a:r>
          </a:p>
          <a:p>
            <a:pPr marL="285750" indent="-285750" algn="ctr">
              <a:buFont typeface="Arial" panose="020B0604020202020204" pitchFamily="34" charset="0"/>
              <a:buChar char="•"/>
            </a:pPr>
            <a:r>
              <a:rPr lang="en-US" dirty="0">
                <a:solidFill>
                  <a:schemeClr val="tx1"/>
                </a:solidFill>
              </a:rPr>
              <a:t>Ecological properties</a:t>
            </a:r>
          </a:p>
          <a:p>
            <a:pPr marL="285750" indent="-285750" algn="ctr">
              <a:buFont typeface="Arial" panose="020B0604020202020204" pitchFamily="34" charset="0"/>
              <a:buChar char="•"/>
            </a:pPr>
            <a:r>
              <a:rPr lang="en-US" dirty="0">
                <a:solidFill>
                  <a:schemeClr val="tx1"/>
                </a:solidFill>
              </a:rPr>
              <a:t>Economic properties</a:t>
            </a:r>
          </a:p>
          <a:p>
            <a:pPr marL="285750" indent="-285750" algn="ctr">
              <a:buFont typeface="Arial" panose="020B0604020202020204" pitchFamily="34" charset="0"/>
              <a:buChar char="•"/>
            </a:pPr>
            <a:r>
              <a:rPr lang="en-US" dirty="0">
                <a:solidFill>
                  <a:schemeClr val="tx1"/>
                </a:solidFill>
              </a:rPr>
              <a:t>Social aspects</a:t>
            </a:r>
          </a:p>
        </p:txBody>
      </p:sp>
      <p:grpSp>
        <p:nvGrpSpPr>
          <p:cNvPr id="70" name="Group 69">
            <a:extLst>
              <a:ext uri="{FF2B5EF4-FFF2-40B4-BE49-F238E27FC236}">
                <a16:creationId xmlns:a16="http://schemas.microsoft.com/office/drawing/2014/main" id="{D7374DCA-7B7D-8C4D-F805-EBE90F24A8AD}"/>
              </a:ext>
            </a:extLst>
          </p:cNvPr>
          <p:cNvGrpSpPr/>
          <p:nvPr/>
        </p:nvGrpSpPr>
        <p:grpSpPr>
          <a:xfrm>
            <a:off x="7183753" y="5942161"/>
            <a:ext cx="4473483" cy="469512"/>
            <a:chOff x="7114982" y="5926863"/>
            <a:chExt cx="4521301" cy="468100"/>
          </a:xfrm>
        </p:grpSpPr>
        <p:pic>
          <p:nvPicPr>
            <p:cNvPr id="71" name="Graphic 70" descr="Internet outline">
              <a:hlinkClick r:id="rId19"/>
              <a:extLst>
                <a:ext uri="{FF2B5EF4-FFF2-40B4-BE49-F238E27FC236}">
                  <a16:creationId xmlns:a16="http://schemas.microsoft.com/office/drawing/2014/main" id="{8C1B104B-1970-65F9-2394-EB3C4350C21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114982" y="5926863"/>
              <a:ext cx="468100" cy="468100"/>
            </a:xfrm>
            <a:prstGeom prst="rect">
              <a:avLst/>
            </a:prstGeom>
          </p:spPr>
        </p:pic>
        <p:sp>
          <p:nvSpPr>
            <p:cNvPr id="72" name="TextBox 71">
              <a:extLst>
                <a:ext uri="{FF2B5EF4-FFF2-40B4-BE49-F238E27FC236}">
                  <a16:creationId xmlns:a16="http://schemas.microsoft.com/office/drawing/2014/main" id="{6EA4CFF2-3512-E463-E218-04D0A468DF39}"/>
                </a:ext>
              </a:extLst>
            </p:cNvPr>
            <p:cNvSpPr txBox="1"/>
            <p:nvPr/>
          </p:nvSpPr>
          <p:spPr>
            <a:xfrm>
              <a:off x="7521483" y="6030108"/>
              <a:ext cx="4114800" cy="261610"/>
            </a:xfrm>
            <a:prstGeom prst="rect">
              <a:avLst/>
            </a:prstGeom>
            <a:noFill/>
          </p:spPr>
          <p:txBody>
            <a:bodyPr wrap="square" rtlCol="0">
              <a:spAutoFit/>
            </a:bodyPr>
            <a:lstStyle/>
            <a:p>
              <a:r>
                <a:rPr lang="en-US" sz="1100" dirty="0"/>
                <a:t>Explore this expanded methodology using our bike crank case study!</a:t>
              </a:r>
            </a:p>
          </p:txBody>
        </p:sp>
      </p:grpSp>
    </p:spTree>
    <p:extLst>
      <p:ext uri="{BB962C8B-B14F-4D97-AF65-F5344CB8AC3E}">
        <p14:creationId xmlns:p14="http://schemas.microsoft.com/office/powerpoint/2010/main" val="23415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68"/>
                                        </p:tgtEl>
                                        <p:attrNameLst>
                                          <p:attrName>style.opacity</p:attrName>
                                        </p:attrNameLst>
                                      </p:cBhvr>
                                      <p:to>
                                        <p:strVal val="0.75"/>
                                      </p:to>
                                    </p:set>
                                    <p:animEffect filter="image" prLst="opacity: 0.75">
                                      <p:cBhvr rctx="IE">
                                        <p:cTn id="7" dur="indefinite"/>
                                        <p:tgtEl>
                                          <p:spTgt spid="6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9">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9">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9">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9">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9">
                                            <p:txEl>
                                              <p:pRg st="0" end="0"/>
                                            </p:txEl>
                                          </p:spTgt>
                                        </p:tgtEl>
                                        <p:attrNameLst>
                                          <p:attrName>style.visibility</p:attrName>
                                        </p:attrNameLst>
                                      </p:cBhvr>
                                      <p:to>
                                        <p:strVal val="visible"/>
                                      </p:to>
                                    </p:set>
                                  </p:childTnLst>
                                </p:cTn>
                              </p:par>
                              <p:par>
                                <p:cTn id="20" presetID="9" presetClass="emph" presetSubtype="0" nodeType="withEffect">
                                  <p:stCondLst>
                                    <p:cond delay="0"/>
                                  </p:stCondLst>
                                  <p:childTnLst>
                                    <p:set>
                                      <p:cBhvr>
                                        <p:cTn id="21" dur="indefinite"/>
                                        <p:tgtEl>
                                          <p:spTgt spid="41"/>
                                        </p:tgtEl>
                                        <p:attrNameLst>
                                          <p:attrName>style.opacity</p:attrName>
                                        </p:attrNameLst>
                                      </p:cBhvr>
                                      <p:to>
                                        <p:strVal val="0.75"/>
                                      </p:to>
                                    </p:set>
                                    <p:animEffect filter="image" prLst="opacity: 0.75">
                                      <p:cBhvr rctx="IE">
                                        <p:cTn id="22" dur="indefinite"/>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3BDB4-6C4A-188E-4134-F52ADF1C1447}"/>
              </a:ext>
            </a:extLst>
          </p:cNvPr>
          <p:cNvSpPr>
            <a:spLocks noGrp="1"/>
          </p:cNvSpPr>
          <p:nvPr>
            <p:ph type="sldNum" sz="quarter" idx="11"/>
          </p:nvPr>
        </p:nvSpPr>
        <p:spPr/>
        <p:txBody>
          <a:bodyPr/>
          <a:lstStyle/>
          <a:p>
            <a:fld id="{F0D23093-2AB0-F74C-B865-1A12A15B650E}" type="slidenum">
              <a:rPr lang="en-US" smtClean="0"/>
              <a:pPr/>
              <a:t>11</a:t>
            </a:fld>
            <a:endParaRPr lang="en-US" dirty="0"/>
          </a:p>
        </p:txBody>
      </p:sp>
      <p:sp>
        <p:nvSpPr>
          <p:cNvPr id="3" name="Title 2">
            <a:extLst>
              <a:ext uri="{FF2B5EF4-FFF2-40B4-BE49-F238E27FC236}">
                <a16:creationId xmlns:a16="http://schemas.microsoft.com/office/drawing/2014/main" id="{18755A6A-5B89-97D6-CA68-8FEF04E8A2E7}"/>
              </a:ext>
            </a:extLst>
          </p:cNvPr>
          <p:cNvSpPr>
            <a:spLocks noGrp="1"/>
          </p:cNvSpPr>
          <p:nvPr>
            <p:ph type="title"/>
          </p:nvPr>
        </p:nvSpPr>
        <p:spPr/>
        <p:txBody>
          <a:bodyPr/>
          <a:lstStyle/>
          <a:p>
            <a:r>
              <a:rPr lang="en-US" dirty="0"/>
              <a:t>The Sustainable Product Design Methodology (SPDM)</a:t>
            </a:r>
          </a:p>
        </p:txBody>
      </p:sp>
      <p:grpSp>
        <p:nvGrpSpPr>
          <p:cNvPr id="4" name="Group 3">
            <a:extLst>
              <a:ext uri="{FF2B5EF4-FFF2-40B4-BE49-F238E27FC236}">
                <a16:creationId xmlns:a16="http://schemas.microsoft.com/office/drawing/2014/main" id="{20679E51-92CE-FCFC-CD72-EB15CDA1E24E}"/>
              </a:ext>
            </a:extLst>
          </p:cNvPr>
          <p:cNvGrpSpPr/>
          <p:nvPr/>
        </p:nvGrpSpPr>
        <p:grpSpPr>
          <a:xfrm>
            <a:off x="557906" y="811142"/>
            <a:ext cx="4154562" cy="5318639"/>
            <a:chOff x="557906" y="811142"/>
            <a:chExt cx="4154562" cy="5318639"/>
          </a:xfrm>
        </p:grpSpPr>
        <p:grpSp>
          <p:nvGrpSpPr>
            <p:cNvPr id="5" name="Group 4">
              <a:extLst>
                <a:ext uri="{FF2B5EF4-FFF2-40B4-BE49-F238E27FC236}">
                  <a16:creationId xmlns:a16="http://schemas.microsoft.com/office/drawing/2014/main" id="{B3F1BFE1-FEB6-62A2-3820-21CE9074DCA9}"/>
                </a:ext>
              </a:extLst>
            </p:cNvPr>
            <p:cNvGrpSpPr/>
            <p:nvPr/>
          </p:nvGrpSpPr>
          <p:grpSpPr>
            <a:xfrm>
              <a:off x="557906" y="811142"/>
              <a:ext cx="4154562" cy="5318639"/>
              <a:chOff x="557906" y="811142"/>
              <a:chExt cx="4154562" cy="5318639"/>
            </a:xfrm>
          </p:grpSpPr>
          <p:sp>
            <p:nvSpPr>
              <p:cNvPr id="7" name="Rectangle 6">
                <a:extLst>
                  <a:ext uri="{FF2B5EF4-FFF2-40B4-BE49-F238E27FC236}">
                    <a16:creationId xmlns:a16="http://schemas.microsoft.com/office/drawing/2014/main" id="{F2AABB1B-B330-C4A7-EAB8-B68036B7D387}"/>
                  </a:ext>
                </a:extLst>
              </p:cNvPr>
              <p:cNvSpPr/>
              <p:nvPr/>
            </p:nvSpPr>
            <p:spPr>
              <a:xfrm>
                <a:off x="650239" y="1981200"/>
                <a:ext cx="4062229" cy="3859451"/>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FAA26DD-CFD2-AAC1-B7E0-DBA6B328C230}"/>
                  </a:ext>
                </a:extLst>
              </p:cNvPr>
              <p:cNvSpPr txBox="1"/>
              <p:nvPr/>
            </p:nvSpPr>
            <p:spPr>
              <a:xfrm>
                <a:off x="650239" y="5524510"/>
                <a:ext cx="22947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B71B"/>
                    </a:solidFill>
                    <a:effectLst/>
                    <a:uLnTx/>
                    <a:uFillTx/>
                    <a:latin typeface="Calibri" panose="020F0502020204030204"/>
                    <a:ea typeface="+mn-ea"/>
                    <a:cs typeface="+mn-cs"/>
                  </a:rPr>
                  <a:t>Ashby’s Methodology</a:t>
                </a:r>
              </a:p>
            </p:txBody>
          </p:sp>
          <p:sp>
            <p:nvSpPr>
              <p:cNvPr id="9" name="Freeform: Shape 8">
                <a:extLst>
                  <a:ext uri="{FF2B5EF4-FFF2-40B4-BE49-F238E27FC236}">
                    <a16:creationId xmlns:a16="http://schemas.microsoft.com/office/drawing/2014/main" id="{204F4327-69D4-0EB6-0B16-8B8656FAB399}"/>
                  </a:ext>
                </a:extLst>
              </p:cNvPr>
              <p:cNvSpPr/>
              <p:nvPr/>
            </p:nvSpPr>
            <p:spPr>
              <a:xfrm>
                <a:off x="917045" y="5169602"/>
                <a:ext cx="3563053" cy="309541"/>
              </a:xfrm>
              <a:custGeom>
                <a:avLst/>
                <a:gdLst>
                  <a:gd name="connsiteX0" fmla="*/ 0 w 2696615"/>
                  <a:gd name="connsiteY0" fmla="*/ 34327 h 343271"/>
                  <a:gd name="connsiteX1" fmla="*/ 34327 w 2696615"/>
                  <a:gd name="connsiteY1" fmla="*/ 0 h 343271"/>
                  <a:gd name="connsiteX2" fmla="*/ 2662288 w 2696615"/>
                  <a:gd name="connsiteY2" fmla="*/ 0 h 343271"/>
                  <a:gd name="connsiteX3" fmla="*/ 2696615 w 2696615"/>
                  <a:gd name="connsiteY3" fmla="*/ 34327 h 343271"/>
                  <a:gd name="connsiteX4" fmla="*/ 2696615 w 2696615"/>
                  <a:gd name="connsiteY4" fmla="*/ 308944 h 343271"/>
                  <a:gd name="connsiteX5" fmla="*/ 2662288 w 2696615"/>
                  <a:gd name="connsiteY5" fmla="*/ 343271 h 343271"/>
                  <a:gd name="connsiteX6" fmla="*/ 34327 w 2696615"/>
                  <a:gd name="connsiteY6" fmla="*/ 343271 h 343271"/>
                  <a:gd name="connsiteX7" fmla="*/ 0 w 2696615"/>
                  <a:gd name="connsiteY7" fmla="*/ 308944 h 343271"/>
                  <a:gd name="connsiteX8" fmla="*/ 0 w 2696615"/>
                  <a:gd name="connsiteY8" fmla="*/ 34327 h 34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6615" h="343271">
                    <a:moveTo>
                      <a:pt x="0" y="34327"/>
                    </a:moveTo>
                    <a:cubicBezTo>
                      <a:pt x="0" y="15369"/>
                      <a:pt x="15369" y="0"/>
                      <a:pt x="34327" y="0"/>
                    </a:cubicBezTo>
                    <a:lnTo>
                      <a:pt x="2662288" y="0"/>
                    </a:lnTo>
                    <a:cubicBezTo>
                      <a:pt x="2681246" y="0"/>
                      <a:pt x="2696615" y="15369"/>
                      <a:pt x="2696615" y="34327"/>
                    </a:cubicBezTo>
                    <a:lnTo>
                      <a:pt x="2696615" y="308944"/>
                    </a:lnTo>
                    <a:cubicBezTo>
                      <a:pt x="2696615" y="327902"/>
                      <a:pt x="2681246" y="343271"/>
                      <a:pt x="2662288" y="343271"/>
                    </a:cubicBezTo>
                    <a:lnTo>
                      <a:pt x="34327" y="343271"/>
                    </a:lnTo>
                    <a:cubicBezTo>
                      <a:pt x="15369" y="343271"/>
                      <a:pt x="0" y="327902"/>
                      <a:pt x="0" y="308944"/>
                    </a:cubicBezTo>
                    <a:lnTo>
                      <a:pt x="0" y="34327"/>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1014" tIns="71014" rIns="71014" bIns="71014" numCol="1" spcCol="1270" anchor="ctr" anchorCtr="0">
                <a:noAutofit/>
              </a:bodyPr>
              <a:lstStyle/>
              <a:p>
                <a:pPr marL="0" lvl="0" indent="0" algn="ctr" defTabSz="711200">
                  <a:lnSpc>
                    <a:spcPct val="90000"/>
                  </a:lnSpc>
                  <a:spcBef>
                    <a:spcPct val="0"/>
                  </a:spcBef>
                  <a:spcAft>
                    <a:spcPct val="35000"/>
                  </a:spcAft>
                  <a:buNone/>
                </a:pPr>
                <a:r>
                  <a:rPr lang="en-GB" sz="1400" b="1" kern="1200">
                    <a:solidFill>
                      <a:schemeClr val="tx1"/>
                    </a:solidFill>
                  </a:rPr>
                  <a:t>Top candidate materials/processes</a:t>
                </a:r>
              </a:p>
            </p:txBody>
          </p:sp>
          <p:grpSp>
            <p:nvGrpSpPr>
              <p:cNvPr id="10" name="Group 9">
                <a:extLst>
                  <a:ext uri="{FF2B5EF4-FFF2-40B4-BE49-F238E27FC236}">
                    <a16:creationId xmlns:a16="http://schemas.microsoft.com/office/drawing/2014/main" id="{D2D45E1F-B7DE-A520-CD4D-657128681A8F}"/>
                  </a:ext>
                </a:extLst>
              </p:cNvPr>
              <p:cNvGrpSpPr/>
              <p:nvPr/>
            </p:nvGrpSpPr>
            <p:grpSpPr>
              <a:xfrm>
                <a:off x="917044" y="4183978"/>
                <a:ext cx="3563053" cy="985624"/>
                <a:chOff x="743383" y="3349644"/>
                <a:chExt cx="5032078" cy="1418398"/>
              </a:xfrm>
            </p:grpSpPr>
            <p:sp>
              <p:nvSpPr>
                <p:cNvPr id="21" name="Freeform: Shape 20">
                  <a:extLst>
                    <a:ext uri="{FF2B5EF4-FFF2-40B4-BE49-F238E27FC236}">
                      <a16:creationId xmlns:a16="http://schemas.microsoft.com/office/drawing/2014/main" id="{4B1D598B-AFB4-5E2C-8FB6-BA9E1F88019A}"/>
                    </a:ext>
                  </a:extLst>
                </p:cNvPr>
                <p:cNvSpPr/>
                <p:nvPr/>
              </p:nvSpPr>
              <p:spPr>
                <a:xfrm>
                  <a:off x="743383" y="3349644"/>
                  <a:ext cx="5032078" cy="1116327"/>
                </a:xfrm>
                <a:custGeom>
                  <a:avLst/>
                  <a:gdLst>
                    <a:gd name="connsiteX0" fmla="*/ 0 w 5720025"/>
                    <a:gd name="connsiteY0" fmla="*/ 60126 h 601260"/>
                    <a:gd name="connsiteX1" fmla="*/ 60126 w 5720025"/>
                    <a:gd name="connsiteY1" fmla="*/ 0 h 601260"/>
                    <a:gd name="connsiteX2" fmla="*/ 5659899 w 5720025"/>
                    <a:gd name="connsiteY2" fmla="*/ 0 h 601260"/>
                    <a:gd name="connsiteX3" fmla="*/ 5720025 w 5720025"/>
                    <a:gd name="connsiteY3" fmla="*/ 60126 h 601260"/>
                    <a:gd name="connsiteX4" fmla="*/ 5720025 w 5720025"/>
                    <a:gd name="connsiteY4" fmla="*/ 541134 h 601260"/>
                    <a:gd name="connsiteX5" fmla="*/ 5659899 w 5720025"/>
                    <a:gd name="connsiteY5" fmla="*/ 601260 h 601260"/>
                    <a:gd name="connsiteX6" fmla="*/ 60126 w 5720025"/>
                    <a:gd name="connsiteY6" fmla="*/ 601260 h 601260"/>
                    <a:gd name="connsiteX7" fmla="*/ 0 w 5720025"/>
                    <a:gd name="connsiteY7" fmla="*/ 541134 h 601260"/>
                    <a:gd name="connsiteX8" fmla="*/ 0 w 5720025"/>
                    <a:gd name="connsiteY8" fmla="*/ 60126 h 60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0025" h="601260">
                      <a:moveTo>
                        <a:pt x="0" y="60126"/>
                      </a:moveTo>
                      <a:cubicBezTo>
                        <a:pt x="0" y="26919"/>
                        <a:pt x="26919" y="0"/>
                        <a:pt x="60126" y="0"/>
                      </a:cubicBezTo>
                      <a:lnTo>
                        <a:pt x="5659899" y="0"/>
                      </a:lnTo>
                      <a:cubicBezTo>
                        <a:pt x="5693106" y="0"/>
                        <a:pt x="5720025" y="26919"/>
                        <a:pt x="5720025" y="60126"/>
                      </a:cubicBezTo>
                      <a:lnTo>
                        <a:pt x="5720025" y="541134"/>
                      </a:lnTo>
                      <a:cubicBezTo>
                        <a:pt x="5720025" y="574341"/>
                        <a:pt x="5693106" y="601260"/>
                        <a:pt x="5659899" y="601260"/>
                      </a:cubicBezTo>
                      <a:lnTo>
                        <a:pt x="60126" y="601260"/>
                      </a:lnTo>
                      <a:cubicBezTo>
                        <a:pt x="26919" y="601260"/>
                        <a:pt x="0" y="574341"/>
                        <a:pt x="0" y="541134"/>
                      </a:cubicBezTo>
                      <a:lnTo>
                        <a:pt x="0" y="60126"/>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8570" tIns="78570" rIns="78570" bIns="78570" numCol="1" spcCol="1270" anchor="ctr" anchorCtr="0">
                  <a:noAutofit/>
                </a:bodyPr>
                <a:lstStyle/>
                <a:p>
                  <a:pPr marL="180000" lvl="0" indent="0" defTabSz="711200">
                    <a:lnSpc>
                      <a:spcPct val="100000"/>
                    </a:lnSpc>
                    <a:spcBef>
                      <a:spcPct val="0"/>
                    </a:spcBef>
                    <a:spcAft>
                      <a:spcPts val="0"/>
                    </a:spcAft>
                    <a:buNone/>
                  </a:pPr>
                  <a:r>
                    <a:rPr lang="en-GB" sz="1400" b="1" kern="1200">
                      <a:solidFill>
                        <a:schemeClr val="tx1"/>
                      </a:solidFill>
                    </a:rPr>
                    <a:t>Screen on constraints </a:t>
                  </a:r>
                  <a:r>
                    <a:rPr lang="en-GB" sz="1400" kern="1200">
                      <a:solidFill>
                        <a:schemeClr val="tx1"/>
                      </a:solidFill>
                    </a:rPr>
                    <a:t>– ‘Go/’no-go’ criteria </a:t>
                  </a:r>
                  <a:r>
                    <a:rPr lang="en-GB" sz="1400" b="1" kern="1200">
                      <a:solidFill>
                        <a:schemeClr val="tx1"/>
                      </a:solidFill>
                    </a:rPr>
                    <a:t>Rank on objectives </a:t>
                  </a:r>
                  <a:r>
                    <a:rPr lang="en-GB" sz="1400" kern="1200">
                      <a:solidFill>
                        <a:schemeClr val="tx1"/>
                      </a:solidFill>
                    </a:rPr>
                    <a:t>– Ordering of materials that ‘go’</a:t>
                  </a:r>
                </a:p>
              </p:txBody>
            </p:sp>
            <p:sp>
              <p:nvSpPr>
                <p:cNvPr id="22" name="Arrow: Down 21">
                  <a:extLst>
                    <a:ext uri="{FF2B5EF4-FFF2-40B4-BE49-F238E27FC236}">
                      <a16:creationId xmlns:a16="http://schemas.microsoft.com/office/drawing/2014/main" id="{37455035-13CE-1B54-8C53-62EA47EA6604}"/>
                    </a:ext>
                  </a:extLst>
                </p:cNvPr>
                <p:cNvSpPr/>
                <p:nvPr/>
              </p:nvSpPr>
              <p:spPr>
                <a:xfrm>
                  <a:off x="3107019" y="4465971"/>
                  <a:ext cx="304800" cy="30207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1" name="Group 10">
                <a:extLst>
                  <a:ext uri="{FF2B5EF4-FFF2-40B4-BE49-F238E27FC236}">
                    <a16:creationId xmlns:a16="http://schemas.microsoft.com/office/drawing/2014/main" id="{A13D19EF-D4F3-6CFF-B941-CC9A89272BD1}"/>
                  </a:ext>
                </a:extLst>
              </p:cNvPr>
              <p:cNvGrpSpPr/>
              <p:nvPr/>
            </p:nvGrpSpPr>
            <p:grpSpPr>
              <a:xfrm>
                <a:off x="917044" y="2476125"/>
                <a:ext cx="3563053" cy="1722451"/>
                <a:chOff x="743383" y="1083905"/>
                <a:chExt cx="5032078" cy="2433105"/>
              </a:xfrm>
            </p:grpSpPr>
            <p:sp>
              <p:nvSpPr>
                <p:cNvPr id="19" name="Freeform: Shape 18">
                  <a:extLst>
                    <a:ext uri="{FF2B5EF4-FFF2-40B4-BE49-F238E27FC236}">
                      <a16:creationId xmlns:a16="http://schemas.microsoft.com/office/drawing/2014/main" id="{95B92ABB-1C0A-7964-1D12-B6474A1151A4}"/>
                    </a:ext>
                  </a:extLst>
                </p:cNvPr>
                <p:cNvSpPr/>
                <p:nvPr/>
              </p:nvSpPr>
              <p:spPr>
                <a:xfrm>
                  <a:off x="743383" y="1083905"/>
                  <a:ext cx="5032078" cy="2118966"/>
                </a:xfrm>
                <a:custGeom>
                  <a:avLst/>
                  <a:gdLst>
                    <a:gd name="connsiteX0" fmla="*/ 0 w 5689910"/>
                    <a:gd name="connsiteY0" fmla="*/ 119970 h 1199701"/>
                    <a:gd name="connsiteX1" fmla="*/ 119970 w 5689910"/>
                    <a:gd name="connsiteY1" fmla="*/ 0 h 1199701"/>
                    <a:gd name="connsiteX2" fmla="*/ 5569940 w 5689910"/>
                    <a:gd name="connsiteY2" fmla="*/ 0 h 1199701"/>
                    <a:gd name="connsiteX3" fmla="*/ 5689910 w 5689910"/>
                    <a:gd name="connsiteY3" fmla="*/ 119970 h 1199701"/>
                    <a:gd name="connsiteX4" fmla="*/ 5689910 w 5689910"/>
                    <a:gd name="connsiteY4" fmla="*/ 1079731 h 1199701"/>
                    <a:gd name="connsiteX5" fmla="*/ 5569940 w 5689910"/>
                    <a:gd name="connsiteY5" fmla="*/ 1199701 h 1199701"/>
                    <a:gd name="connsiteX6" fmla="*/ 119970 w 5689910"/>
                    <a:gd name="connsiteY6" fmla="*/ 1199701 h 1199701"/>
                    <a:gd name="connsiteX7" fmla="*/ 0 w 5689910"/>
                    <a:gd name="connsiteY7" fmla="*/ 1079731 h 1199701"/>
                    <a:gd name="connsiteX8" fmla="*/ 0 w 5689910"/>
                    <a:gd name="connsiteY8" fmla="*/ 119970 h 119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910" h="1199701">
                      <a:moveTo>
                        <a:pt x="0" y="119970"/>
                      </a:moveTo>
                      <a:cubicBezTo>
                        <a:pt x="0" y="53712"/>
                        <a:pt x="53712" y="0"/>
                        <a:pt x="119970" y="0"/>
                      </a:cubicBezTo>
                      <a:lnTo>
                        <a:pt x="5569940" y="0"/>
                      </a:lnTo>
                      <a:cubicBezTo>
                        <a:pt x="5636198" y="0"/>
                        <a:pt x="5689910" y="53712"/>
                        <a:pt x="5689910" y="119970"/>
                      </a:cubicBezTo>
                      <a:lnTo>
                        <a:pt x="5689910" y="1079731"/>
                      </a:lnTo>
                      <a:cubicBezTo>
                        <a:pt x="5689910" y="1145989"/>
                        <a:pt x="5636198" y="1199701"/>
                        <a:pt x="5569940" y="1199701"/>
                      </a:cubicBezTo>
                      <a:lnTo>
                        <a:pt x="119970" y="1199701"/>
                      </a:lnTo>
                      <a:cubicBezTo>
                        <a:pt x="53712" y="1199701"/>
                        <a:pt x="0" y="1145989"/>
                        <a:pt x="0" y="1079731"/>
                      </a:cubicBezTo>
                      <a:lnTo>
                        <a:pt x="0" y="119970"/>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96098" tIns="96098" rIns="96098" bIns="96098" numCol="1" spcCol="1270" anchor="ctr" anchorCtr="0">
                  <a:noAutofit/>
                </a:bodyPr>
                <a:lstStyle/>
                <a:p>
                  <a:pPr marL="180000" lvl="0" indent="0" algn="ctr" defTabSz="711200">
                    <a:lnSpc>
                      <a:spcPct val="100000"/>
                    </a:lnSpc>
                    <a:spcBef>
                      <a:spcPct val="0"/>
                    </a:spcBef>
                    <a:spcAft>
                      <a:spcPts val="600"/>
                    </a:spcAft>
                    <a:buNone/>
                  </a:pPr>
                  <a:r>
                    <a:rPr lang="en-GB" sz="1400" b="1" kern="1200" dirty="0">
                      <a:solidFill>
                        <a:schemeClr val="tx1"/>
                      </a:solidFill>
                    </a:rPr>
                    <a:t>Breakdown design requirements into:</a:t>
                  </a:r>
                </a:p>
                <a:p>
                  <a:pPr marL="180000" lvl="0" indent="0" defTabSz="711200">
                    <a:lnSpc>
                      <a:spcPct val="100000"/>
                    </a:lnSpc>
                    <a:spcBef>
                      <a:spcPct val="0"/>
                    </a:spcBef>
                    <a:spcAft>
                      <a:spcPts val="0"/>
                    </a:spcAft>
                    <a:buNone/>
                  </a:pPr>
                  <a:r>
                    <a:rPr lang="en-GB" sz="1400" b="1" kern="1200" dirty="0">
                      <a:solidFill>
                        <a:schemeClr val="tx1"/>
                      </a:solidFill>
                    </a:rPr>
                    <a:t>Function </a:t>
                  </a:r>
                  <a:r>
                    <a:rPr lang="en-GB" sz="1400" kern="1200" dirty="0">
                      <a:solidFill>
                        <a:schemeClr val="tx1"/>
                      </a:solidFill>
                    </a:rPr>
                    <a:t>– What does the component do?</a:t>
                  </a:r>
                </a:p>
                <a:p>
                  <a:pPr marL="180000" lvl="0" indent="0" algn="l" defTabSz="711200">
                    <a:lnSpc>
                      <a:spcPct val="100000"/>
                    </a:lnSpc>
                    <a:spcBef>
                      <a:spcPct val="0"/>
                    </a:spcBef>
                    <a:spcAft>
                      <a:spcPts val="0"/>
                    </a:spcAft>
                    <a:buNone/>
                  </a:pPr>
                  <a:r>
                    <a:rPr lang="en-GB" sz="1400" b="1" kern="1200" dirty="0">
                      <a:solidFill>
                        <a:schemeClr val="tx1"/>
                      </a:solidFill>
                    </a:rPr>
                    <a:t>Constraints</a:t>
                  </a:r>
                  <a:r>
                    <a:rPr lang="en-GB" sz="1400" kern="1200" dirty="0">
                      <a:solidFill>
                        <a:schemeClr val="tx1"/>
                      </a:solidFill>
                    </a:rPr>
                    <a:t> – What essential conditions must be met?</a:t>
                  </a:r>
                </a:p>
                <a:p>
                  <a:pPr marL="180000" lvl="0" indent="0" algn="l" defTabSz="711200">
                    <a:lnSpc>
                      <a:spcPct val="100000"/>
                    </a:lnSpc>
                    <a:spcBef>
                      <a:spcPct val="0"/>
                    </a:spcBef>
                    <a:spcAft>
                      <a:spcPts val="0"/>
                    </a:spcAft>
                    <a:buNone/>
                  </a:pPr>
                  <a:r>
                    <a:rPr lang="en-GB" sz="1400" b="1" kern="1200" dirty="0">
                      <a:solidFill>
                        <a:schemeClr val="tx1"/>
                      </a:solidFill>
                    </a:rPr>
                    <a:t>Objectives</a:t>
                  </a:r>
                  <a:r>
                    <a:rPr lang="en-GB" sz="1400" kern="1200" dirty="0">
                      <a:solidFill>
                        <a:schemeClr val="tx1"/>
                      </a:solidFill>
                    </a:rPr>
                    <a:t> – What is to be maximized or minimized?</a:t>
                  </a:r>
                  <a:endParaRPr lang="en-GB" sz="1200" kern="1200" dirty="0">
                    <a:solidFill>
                      <a:schemeClr val="tx1"/>
                    </a:solidFill>
                  </a:endParaRPr>
                </a:p>
              </p:txBody>
            </p:sp>
            <p:sp>
              <p:nvSpPr>
                <p:cNvPr id="20" name="Arrow: Down 19">
                  <a:extLst>
                    <a:ext uri="{FF2B5EF4-FFF2-40B4-BE49-F238E27FC236}">
                      <a16:creationId xmlns:a16="http://schemas.microsoft.com/office/drawing/2014/main" id="{6C2B78BC-F490-AD1F-C949-8E86A8B5DC49}"/>
                    </a:ext>
                  </a:extLst>
                </p:cNvPr>
                <p:cNvSpPr/>
                <p:nvPr/>
              </p:nvSpPr>
              <p:spPr>
                <a:xfrm>
                  <a:off x="3110845" y="3213015"/>
                  <a:ext cx="300974" cy="30399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2" name="Group 11">
                <a:extLst>
                  <a:ext uri="{FF2B5EF4-FFF2-40B4-BE49-F238E27FC236}">
                    <a16:creationId xmlns:a16="http://schemas.microsoft.com/office/drawing/2014/main" id="{30ECDB7D-C3F3-1B7A-5231-716755D921F3}"/>
                  </a:ext>
                </a:extLst>
              </p:cNvPr>
              <p:cNvGrpSpPr/>
              <p:nvPr/>
            </p:nvGrpSpPr>
            <p:grpSpPr>
              <a:xfrm>
                <a:off x="1123863" y="2046003"/>
                <a:ext cx="3173561" cy="430122"/>
                <a:chOff x="1035472" y="476321"/>
                <a:chExt cx="4482000" cy="607584"/>
              </a:xfrm>
            </p:grpSpPr>
            <p:sp>
              <p:nvSpPr>
                <p:cNvPr id="17" name="Freeform: Shape 16">
                  <a:extLst>
                    <a:ext uri="{FF2B5EF4-FFF2-40B4-BE49-F238E27FC236}">
                      <a16:creationId xmlns:a16="http://schemas.microsoft.com/office/drawing/2014/main" id="{7C5E66C3-10BB-91B5-174F-CA22F7932C71}"/>
                    </a:ext>
                  </a:extLst>
                </p:cNvPr>
                <p:cNvSpPr/>
                <p:nvPr/>
              </p:nvSpPr>
              <p:spPr>
                <a:xfrm>
                  <a:off x="1035472" y="476321"/>
                  <a:ext cx="4482000" cy="379983"/>
                </a:xfrm>
                <a:custGeom>
                  <a:avLst/>
                  <a:gdLst>
                    <a:gd name="connsiteX0" fmla="*/ 0 w 2124112"/>
                    <a:gd name="connsiteY0" fmla="*/ 27866 h 278660"/>
                    <a:gd name="connsiteX1" fmla="*/ 27866 w 2124112"/>
                    <a:gd name="connsiteY1" fmla="*/ 0 h 278660"/>
                    <a:gd name="connsiteX2" fmla="*/ 2096246 w 2124112"/>
                    <a:gd name="connsiteY2" fmla="*/ 0 h 278660"/>
                    <a:gd name="connsiteX3" fmla="*/ 2124112 w 2124112"/>
                    <a:gd name="connsiteY3" fmla="*/ 27866 h 278660"/>
                    <a:gd name="connsiteX4" fmla="*/ 2124112 w 2124112"/>
                    <a:gd name="connsiteY4" fmla="*/ 250794 h 278660"/>
                    <a:gd name="connsiteX5" fmla="*/ 2096246 w 2124112"/>
                    <a:gd name="connsiteY5" fmla="*/ 278660 h 278660"/>
                    <a:gd name="connsiteX6" fmla="*/ 27866 w 2124112"/>
                    <a:gd name="connsiteY6" fmla="*/ 278660 h 278660"/>
                    <a:gd name="connsiteX7" fmla="*/ 0 w 2124112"/>
                    <a:gd name="connsiteY7" fmla="*/ 250794 h 278660"/>
                    <a:gd name="connsiteX8" fmla="*/ 0 w 2124112"/>
                    <a:gd name="connsiteY8" fmla="*/ 27866 h 27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112" h="278660">
                      <a:moveTo>
                        <a:pt x="0" y="27866"/>
                      </a:moveTo>
                      <a:cubicBezTo>
                        <a:pt x="0" y="12476"/>
                        <a:pt x="12476" y="0"/>
                        <a:pt x="27866" y="0"/>
                      </a:cubicBezTo>
                      <a:lnTo>
                        <a:pt x="2096246" y="0"/>
                      </a:lnTo>
                      <a:cubicBezTo>
                        <a:pt x="2111636" y="0"/>
                        <a:pt x="2124112" y="12476"/>
                        <a:pt x="2124112" y="27866"/>
                      </a:cubicBezTo>
                      <a:lnTo>
                        <a:pt x="2124112" y="250794"/>
                      </a:lnTo>
                      <a:cubicBezTo>
                        <a:pt x="2124112" y="266184"/>
                        <a:pt x="2111636" y="278660"/>
                        <a:pt x="2096246" y="278660"/>
                      </a:cubicBezTo>
                      <a:lnTo>
                        <a:pt x="27866" y="278660"/>
                      </a:lnTo>
                      <a:cubicBezTo>
                        <a:pt x="12476" y="278660"/>
                        <a:pt x="0" y="266184"/>
                        <a:pt x="0" y="250794"/>
                      </a:cubicBezTo>
                      <a:lnTo>
                        <a:pt x="0" y="27866"/>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69122" tIns="69122" rIns="69122" bIns="69122" numCol="1" spcCol="1270" anchor="ctr" anchorCtr="0">
                  <a:noAutofit/>
                </a:bodyPr>
                <a:lstStyle/>
                <a:p>
                  <a:pPr marL="0" lvl="0" indent="0" algn="ctr" defTabSz="711200">
                    <a:lnSpc>
                      <a:spcPct val="90000"/>
                    </a:lnSpc>
                    <a:spcBef>
                      <a:spcPct val="0"/>
                    </a:spcBef>
                    <a:spcAft>
                      <a:spcPct val="35000"/>
                    </a:spcAft>
                    <a:buNone/>
                  </a:pPr>
                  <a:r>
                    <a:rPr lang="en-GB" sz="1400" b="1" kern="1200" dirty="0">
                      <a:solidFill>
                        <a:schemeClr val="tx1"/>
                      </a:solidFill>
                    </a:rPr>
                    <a:t>All materials/Processes</a:t>
                  </a:r>
                </a:p>
              </p:txBody>
            </p:sp>
            <p:sp>
              <p:nvSpPr>
                <p:cNvPr id="18" name="Arrow: Down 17">
                  <a:extLst>
                    <a:ext uri="{FF2B5EF4-FFF2-40B4-BE49-F238E27FC236}">
                      <a16:creationId xmlns:a16="http://schemas.microsoft.com/office/drawing/2014/main" id="{F7B9926F-EA2C-6472-318D-A69BA53C239F}"/>
                    </a:ext>
                  </a:extLst>
                </p:cNvPr>
                <p:cNvSpPr/>
                <p:nvPr/>
              </p:nvSpPr>
              <p:spPr>
                <a:xfrm>
                  <a:off x="3110244" y="856894"/>
                  <a:ext cx="301576" cy="2270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3" name="TextBox 12">
                <a:extLst>
                  <a:ext uri="{FF2B5EF4-FFF2-40B4-BE49-F238E27FC236}">
                    <a16:creationId xmlns:a16="http://schemas.microsoft.com/office/drawing/2014/main" id="{6D38DE4C-2F6B-9918-1632-A207BE7D96FC}"/>
                  </a:ext>
                </a:extLst>
              </p:cNvPr>
              <p:cNvSpPr txBox="1"/>
              <p:nvPr/>
            </p:nvSpPr>
            <p:spPr>
              <a:xfrm>
                <a:off x="557906" y="5868171"/>
                <a:ext cx="4062229" cy="261610"/>
              </a:xfrm>
              <a:prstGeom prst="rect">
                <a:avLst/>
              </a:prstGeom>
              <a:noFill/>
            </p:spPr>
            <p:txBody>
              <a:bodyPr wrap="square">
                <a:spAutoFit/>
              </a:bodyPr>
              <a:lstStyle/>
              <a:p>
                <a:r>
                  <a:rPr lang="en-US" sz="1050"/>
                  <a:t>M.F. Ashby - Materials Selection in Mechanical Design 5</a:t>
                </a:r>
                <a:r>
                  <a:rPr lang="en-US" sz="1050" baseline="30000"/>
                  <a:t>th</a:t>
                </a:r>
                <a:r>
                  <a:rPr lang="en-US" sz="1050"/>
                  <a:t> Edition, 2016</a:t>
                </a:r>
              </a:p>
            </p:txBody>
          </p:sp>
          <p:grpSp>
            <p:nvGrpSpPr>
              <p:cNvPr id="14" name="Group 13">
                <a:extLst>
                  <a:ext uri="{FF2B5EF4-FFF2-40B4-BE49-F238E27FC236}">
                    <a16:creationId xmlns:a16="http://schemas.microsoft.com/office/drawing/2014/main" id="{212DC960-4DE2-5523-5F5B-429F16A2C008}"/>
                  </a:ext>
                </a:extLst>
              </p:cNvPr>
              <p:cNvGrpSpPr/>
              <p:nvPr/>
            </p:nvGrpSpPr>
            <p:grpSpPr>
              <a:xfrm>
                <a:off x="2085441" y="811142"/>
                <a:ext cx="1226254" cy="1226254"/>
                <a:chOff x="2667000" y="746704"/>
                <a:chExt cx="1226254" cy="1226254"/>
              </a:xfrm>
            </p:grpSpPr>
            <p:pic>
              <p:nvPicPr>
                <p:cNvPr id="15" name="Graphic 14" descr="Monitor with solid fill">
                  <a:extLst>
                    <a:ext uri="{FF2B5EF4-FFF2-40B4-BE49-F238E27FC236}">
                      <a16:creationId xmlns:a16="http://schemas.microsoft.com/office/drawing/2014/main" id="{8D807A91-56D5-7EBD-D6B4-87A2CC2BAE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7000" y="746704"/>
                  <a:ext cx="1226254" cy="1226254"/>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54693E2C-46D5-AC4A-5468-1345F29CE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975" y="1068265"/>
                  <a:ext cx="798649" cy="419543"/>
                </a:xfrm>
                <a:prstGeom prst="rect">
                  <a:avLst/>
                </a:prstGeom>
              </p:spPr>
            </p:pic>
          </p:grpSp>
        </p:grpSp>
        <p:pic>
          <p:nvPicPr>
            <p:cNvPr id="6" name="Picture 8">
              <a:extLst>
                <a:ext uri="{FF2B5EF4-FFF2-40B4-BE49-F238E27FC236}">
                  <a16:creationId xmlns:a16="http://schemas.microsoft.com/office/drawing/2014/main" id="{BBF156A1-B443-993E-D486-0C44AB4767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50" y="1699349"/>
              <a:ext cx="381741" cy="3377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9956945D-34DD-229D-5420-736A0832F176}"/>
              </a:ext>
            </a:extLst>
          </p:cNvPr>
          <p:cNvGrpSpPr/>
          <p:nvPr/>
        </p:nvGrpSpPr>
        <p:grpSpPr>
          <a:xfrm>
            <a:off x="4617946" y="2383167"/>
            <a:ext cx="2557798" cy="2797533"/>
            <a:chOff x="4789363" y="2263754"/>
            <a:chExt cx="2557798" cy="2797533"/>
          </a:xfrm>
        </p:grpSpPr>
        <p:sp>
          <p:nvSpPr>
            <p:cNvPr id="24" name="Rectangle: Rounded Corners 23">
              <a:extLst>
                <a:ext uri="{FF2B5EF4-FFF2-40B4-BE49-F238E27FC236}">
                  <a16:creationId xmlns:a16="http://schemas.microsoft.com/office/drawing/2014/main" id="{6551891C-6049-D49A-374A-288F860D4C91}"/>
                </a:ext>
              </a:extLst>
            </p:cNvPr>
            <p:cNvSpPr/>
            <p:nvPr/>
          </p:nvSpPr>
          <p:spPr>
            <a:xfrm>
              <a:off x="5145405" y="2361768"/>
              <a:ext cx="2114145" cy="2590068"/>
            </a:xfrm>
            <a:prstGeom prst="roundRect">
              <a:avLst>
                <a:gd name="adj" fmla="val 5745"/>
              </a:avLst>
            </a:prstGeom>
            <a:solidFill>
              <a:schemeClr val="bg1"/>
            </a:solidFill>
            <a:ln w="190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chemeClr val="tx1"/>
                </a:solidFill>
                <a:effectLst/>
                <a:uLnTx/>
                <a:uFillTx/>
                <a:ea typeface="+mn-ea"/>
                <a:cs typeface="+mn-cs"/>
              </a:endParaRPr>
            </a:p>
          </p:txBody>
        </p:sp>
        <p:grpSp>
          <p:nvGrpSpPr>
            <p:cNvPr id="25" name="Group 24">
              <a:extLst>
                <a:ext uri="{FF2B5EF4-FFF2-40B4-BE49-F238E27FC236}">
                  <a16:creationId xmlns:a16="http://schemas.microsoft.com/office/drawing/2014/main" id="{D7CFDBF0-9B34-DD07-31B0-CC071033B83A}"/>
                </a:ext>
              </a:extLst>
            </p:cNvPr>
            <p:cNvGrpSpPr/>
            <p:nvPr/>
          </p:nvGrpSpPr>
          <p:grpSpPr>
            <a:xfrm>
              <a:off x="5145405" y="3504737"/>
              <a:ext cx="2201756" cy="1386021"/>
              <a:chOff x="5145405" y="3504737"/>
              <a:chExt cx="2201756" cy="1386021"/>
            </a:xfrm>
          </p:grpSpPr>
          <p:grpSp>
            <p:nvGrpSpPr>
              <p:cNvPr id="33" name="Group 32">
                <a:extLst>
                  <a:ext uri="{FF2B5EF4-FFF2-40B4-BE49-F238E27FC236}">
                    <a16:creationId xmlns:a16="http://schemas.microsoft.com/office/drawing/2014/main" id="{9782AAC2-F2BE-CA9A-78F1-229B481ED16A}"/>
                  </a:ext>
                </a:extLst>
              </p:cNvPr>
              <p:cNvGrpSpPr/>
              <p:nvPr/>
            </p:nvGrpSpPr>
            <p:grpSpPr>
              <a:xfrm>
                <a:off x="5145405" y="3504737"/>
                <a:ext cx="2201756" cy="1386021"/>
                <a:chOff x="5198229" y="3380507"/>
                <a:chExt cx="2201756" cy="1386021"/>
              </a:xfrm>
            </p:grpSpPr>
            <p:pic>
              <p:nvPicPr>
                <p:cNvPr id="38" name="Graphic 37" descr="Database with solid fill">
                  <a:extLst>
                    <a:ext uri="{FF2B5EF4-FFF2-40B4-BE49-F238E27FC236}">
                      <a16:creationId xmlns:a16="http://schemas.microsoft.com/office/drawing/2014/main" id="{060EB1F2-4F4E-D7F0-B8A6-2389A7F4CA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98229" y="3773760"/>
                  <a:ext cx="576000" cy="576000"/>
                </a:xfrm>
                <a:prstGeom prst="rect">
                  <a:avLst/>
                </a:prstGeom>
              </p:spPr>
            </p:pic>
            <p:sp>
              <p:nvSpPr>
                <p:cNvPr id="39" name="TextBox 38">
                  <a:extLst>
                    <a:ext uri="{FF2B5EF4-FFF2-40B4-BE49-F238E27FC236}">
                      <a16:creationId xmlns:a16="http://schemas.microsoft.com/office/drawing/2014/main" id="{0F990CD4-57A7-49CC-04ED-EEBAEEA860C1}"/>
                    </a:ext>
                  </a:extLst>
                </p:cNvPr>
                <p:cNvSpPr txBox="1"/>
                <p:nvPr/>
              </p:nvSpPr>
              <p:spPr>
                <a:xfrm>
                  <a:off x="5885403" y="3746982"/>
                  <a:ext cx="1514582" cy="276999"/>
                </a:xfrm>
                <a:prstGeom prst="rect">
                  <a:avLst/>
                </a:prstGeom>
                <a:noFill/>
              </p:spPr>
              <p:txBody>
                <a:bodyPr wrap="none" rtlCol="0">
                  <a:spAutoFit/>
                </a:bodyPr>
                <a:lstStyle/>
                <a:p>
                  <a:r>
                    <a:rPr lang="en-US" sz="1200" b="1"/>
                    <a:t>Ecological properties</a:t>
                  </a:r>
                </a:p>
              </p:txBody>
            </p:sp>
            <p:sp>
              <p:nvSpPr>
                <p:cNvPr id="40" name="TextBox 39">
                  <a:extLst>
                    <a:ext uri="{FF2B5EF4-FFF2-40B4-BE49-F238E27FC236}">
                      <a16:creationId xmlns:a16="http://schemas.microsoft.com/office/drawing/2014/main" id="{606DCEE6-CCDF-2DE2-E4C4-FEA18497CB1D}"/>
                    </a:ext>
                  </a:extLst>
                </p:cNvPr>
                <p:cNvSpPr txBox="1"/>
                <p:nvPr/>
              </p:nvSpPr>
              <p:spPr>
                <a:xfrm>
                  <a:off x="5837232" y="4122920"/>
                  <a:ext cx="1533112" cy="276999"/>
                </a:xfrm>
                <a:prstGeom prst="rect">
                  <a:avLst/>
                </a:prstGeom>
                <a:noFill/>
              </p:spPr>
              <p:txBody>
                <a:bodyPr wrap="none" rtlCol="0">
                  <a:spAutoFit/>
                </a:bodyPr>
                <a:lstStyle/>
                <a:p>
                  <a:r>
                    <a:rPr lang="en-US" sz="1200" b="1"/>
                    <a:t>Economic properties</a:t>
                  </a:r>
                </a:p>
              </p:txBody>
            </p:sp>
            <p:sp>
              <p:nvSpPr>
                <p:cNvPr id="41" name="TextBox 40">
                  <a:extLst>
                    <a:ext uri="{FF2B5EF4-FFF2-40B4-BE49-F238E27FC236}">
                      <a16:creationId xmlns:a16="http://schemas.microsoft.com/office/drawing/2014/main" id="{DEDD68C6-0A5A-118E-AF2E-D56D61D6BE7C}"/>
                    </a:ext>
                  </a:extLst>
                </p:cNvPr>
                <p:cNvSpPr txBox="1"/>
                <p:nvPr/>
              </p:nvSpPr>
              <p:spPr>
                <a:xfrm>
                  <a:off x="5448092" y="3380507"/>
                  <a:ext cx="1616596" cy="276999"/>
                </a:xfrm>
                <a:prstGeom prst="rect">
                  <a:avLst/>
                </a:prstGeom>
                <a:noFill/>
              </p:spPr>
              <p:txBody>
                <a:bodyPr wrap="none" rtlCol="0">
                  <a:spAutoFit/>
                </a:bodyPr>
                <a:lstStyle/>
                <a:p>
                  <a:r>
                    <a:rPr lang="en-US" sz="1200" b="1"/>
                    <a:t>Mechanical properties</a:t>
                  </a:r>
                </a:p>
              </p:txBody>
            </p:sp>
            <p:sp>
              <p:nvSpPr>
                <p:cNvPr id="42" name="TextBox 41">
                  <a:extLst>
                    <a:ext uri="{FF2B5EF4-FFF2-40B4-BE49-F238E27FC236}">
                      <a16:creationId xmlns:a16="http://schemas.microsoft.com/office/drawing/2014/main" id="{1381BBE1-8001-0747-BC13-F441B65825B0}"/>
                    </a:ext>
                  </a:extLst>
                </p:cNvPr>
                <p:cNvSpPr txBox="1"/>
                <p:nvPr/>
              </p:nvSpPr>
              <p:spPr>
                <a:xfrm>
                  <a:off x="5444917" y="4489529"/>
                  <a:ext cx="1554977" cy="276999"/>
                </a:xfrm>
                <a:prstGeom prst="rect">
                  <a:avLst/>
                </a:prstGeom>
                <a:noFill/>
              </p:spPr>
              <p:txBody>
                <a:bodyPr wrap="none" rtlCol="0">
                  <a:spAutoFit/>
                </a:bodyPr>
                <a:lstStyle/>
                <a:p>
                  <a:r>
                    <a:rPr lang="en-US" sz="1200" b="1"/>
                    <a:t>Social aspects (S-LCA)</a:t>
                  </a:r>
                </a:p>
              </p:txBody>
            </p:sp>
          </p:grpSp>
          <p:cxnSp>
            <p:nvCxnSpPr>
              <p:cNvPr id="34" name="Straight Connector 33">
                <a:extLst>
                  <a:ext uri="{FF2B5EF4-FFF2-40B4-BE49-F238E27FC236}">
                    <a16:creationId xmlns:a16="http://schemas.microsoft.com/office/drawing/2014/main" id="{AE441C9A-D226-3106-26C6-F0009B948208}"/>
                  </a:ext>
                </a:extLst>
              </p:cNvPr>
              <p:cNvCxnSpPr>
                <a:cxnSpLocks/>
                <a:endCxn id="41" idx="1"/>
              </p:cNvCxnSpPr>
              <p:nvPr/>
            </p:nvCxnSpPr>
            <p:spPr>
              <a:xfrm flipH="1" flipV="1">
                <a:off x="5395268" y="3643237"/>
                <a:ext cx="28528" cy="276999"/>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D5EA7AB-0D91-98C0-9902-35D2F7E3A8CB}"/>
                  </a:ext>
                </a:extLst>
              </p:cNvPr>
              <p:cNvCxnSpPr>
                <a:cxnSpLocks/>
                <a:endCxn id="39" idx="1"/>
              </p:cNvCxnSpPr>
              <p:nvPr/>
            </p:nvCxnSpPr>
            <p:spPr>
              <a:xfrm flipV="1">
                <a:off x="5639730" y="4009712"/>
                <a:ext cx="192849" cy="75652"/>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54C4016-585E-8721-48F1-D459DF55F8FA}"/>
                  </a:ext>
                </a:extLst>
              </p:cNvPr>
              <p:cNvCxnSpPr>
                <a:cxnSpLocks/>
                <a:endCxn id="40" idx="1"/>
              </p:cNvCxnSpPr>
              <p:nvPr/>
            </p:nvCxnSpPr>
            <p:spPr>
              <a:xfrm>
                <a:off x="5658454" y="4275426"/>
                <a:ext cx="125954" cy="110224"/>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EE85F11-030D-3410-D873-7F1C8C400824}"/>
                  </a:ext>
                </a:extLst>
              </p:cNvPr>
              <p:cNvCxnSpPr>
                <a:cxnSpLocks/>
                <a:stCxn id="38" idx="2"/>
                <a:endCxn id="42" idx="1"/>
              </p:cNvCxnSpPr>
              <p:nvPr/>
            </p:nvCxnSpPr>
            <p:spPr>
              <a:xfrm flipH="1">
                <a:off x="5392093" y="4473990"/>
                <a:ext cx="41312" cy="278269"/>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6021C0C6-2EB2-DA51-A4FD-90726D93549B}"/>
                </a:ext>
              </a:extLst>
            </p:cNvPr>
            <p:cNvCxnSpPr/>
            <p:nvPr/>
          </p:nvCxnSpPr>
          <p:spPr>
            <a:xfrm>
              <a:off x="4881696" y="2263754"/>
              <a:ext cx="246546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0AF0-83A8-ECA3-AE3F-B81B76BA0B39}"/>
                </a:ext>
              </a:extLst>
            </p:cNvPr>
            <p:cNvCxnSpPr>
              <a:cxnSpLocks/>
            </p:cNvCxnSpPr>
            <p:nvPr/>
          </p:nvCxnSpPr>
          <p:spPr>
            <a:xfrm flipV="1">
              <a:off x="7347161" y="2263754"/>
              <a:ext cx="0" cy="27975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40B753E-18DA-9B8B-7608-4AA27554E37D}"/>
                </a:ext>
              </a:extLst>
            </p:cNvPr>
            <p:cNvCxnSpPr/>
            <p:nvPr/>
          </p:nvCxnSpPr>
          <p:spPr>
            <a:xfrm>
              <a:off x="4881696" y="5047031"/>
              <a:ext cx="246546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68B867F-A792-6B88-E26C-E9C65D41C1D7}"/>
                </a:ext>
              </a:extLst>
            </p:cNvPr>
            <p:cNvSpPr/>
            <p:nvPr/>
          </p:nvSpPr>
          <p:spPr>
            <a:xfrm>
              <a:off x="4789363" y="2290218"/>
              <a:ext cx="231761" cy="2736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051783A-9F7B-593A-9DBC-535A9CA74410}"/>
                </a:ext>
              </a:extLst>
            </p:cNvPr>
            <p:cNvSpPr txBox="1"/>
            <p:nvPr/>
          </p:nvSpPr>
          <p:spPr>
            <a:xfrm>
              <a:off x="5137309" y="2380009"/>
              <a:ext cx="209366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ea typeface="+mn-ea"/>
                  <a:cs typeface="+mn-cs"/>
                </a:rPr>
                <a:t>Trade-Off Analysis:</a:t>
              </a:r>
            </a:p>
          </p:txBody>
        </p:sp>
        <p:cxnSp>
          <p:nvCxnSpPr>
            <p:cNvPr id="31" name="Straight Connector 30">
              <a:extLst>
                <a:ext uri="{FF2B5EF4-FFF2-40B4-BE49-F238E27FC236}">
                  <a16:creationId xmlns:a16="http://schemas.microsoft.com/office/drawing/2014/main" id="{1DF760C1-C14A-FE35-399A-DF55F4D00608}"/>
                </a:ext>
              </a:extLst>
            </p:cNvPr>
            <p:cNvCxnSpPr/>
            <p:nvPr/>
          </p:nvCxnSpPr>
          <p:spPr>
            <a:xfrm>
              <a:off x="5310599" y="3463934"/>
              <a:ext cx="175637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4FD5FBC-B60A-3A92-E923-9329498E4202}"/>
                </a:ext>
              </a:extLst>
            </p:cNvPr>
            <p:cNvSpPr txBox="1"/>
            <p:nvPr/>
          </p:nvSpPr>
          <p:spPr>
            <a:xfrm>
              <a:off x="5082165" y="2718637"/>
              <a:ext cx="2142674" cy="646331"/>
            </a:xfrm>
            <a:prstGeom prst="rect">
              <a:avLst/>
            </a:prstGeom>
            <a:noFill/>
          </p:spPr>
          <p:txBody>
            <a:bodyPr wrap="square">
              <a:spAutoFit/>
            </a:bodyPr>
            <a:lstStyle/>
            <a:p>
              <a:pPr marL="180000" lvl="0" indent="0" defTabSz="711200">
                <a:lnSpc>
                  <a:spcPct val="100000"/>
                </a:lnSpc>
                <a:spcBef>
                  <a:spcPct val="0"/>
                </a:spcBef>
                <a:spcAft>
                  <a:spcPts val="0"/>
                </a:spcAft>
                <a:buNone/>
              </a:pPr>
              <a:r>
                <a:rPr lang="en-GB" sz="1200" b="1" kern="1200">
                  <a:solidFill>
                    <a:schemeClr val="tx1"/>
                  </a:solidFill>
                </a:rPr>
                <a:t>Life-Cycle-Assessment </a:t>
              </a:r>
              <a:r>
                <a:rPr lang="en-GB" sz="1200" kern="1200">
                  <a:solidFill>
                    <a:schemeClr val="tx1"/>
                  </a:solidFill>
                </a:rPr>
                <a:t>– What are the embodied energies and CO</a:t>
              </a:r>
              <a:r>
                <a:rPr lang="en-GB" sz="1200" kern="1200" baseline="-25000">
                  <a:solidFill>
                    <a:schemeClr val="tx1"/>
                  </a:solidFill>
                </a:rPr>
                <a:t>2</a:t>
              </a:r>
              <a:r>
                <a:rPr lang="en-GB" sz="1200" kern="1200">
                  <a:solidFill>
                    <a:schemeClr val="tx1"/>
                  </a:solidFill>
                </a:rPr>
                <a:t> footprints?</a:t>
              </a:r>
            </a:p>
          </p:txBody>
        </p:sp>
      </p:grpSp>
      <p:grpSp>
        <p:nvGrpSpPr>
          <p:cNvPr id="43" name="Group 42">
            <a:extLst>
              <a:ext uri="{FF2B5EF4-FFF2-40B4-BE49-F238E27FC236}">
                <a16:creationId xmlns:a16="http://schemas.microsoft.com/office/drawing/2014/main" id="{A0438B3D-81D4-A21A-CD64-246053F03CB0}"/>
              </a:ext>
            </a:extLst>
          </p:cNvPr>
          <p:cNvGrpSpPr/>
          <p:nvPr/>
        </p:nvGrpSpPr>
        <p:grpSpPr>
          <a:xfrm>
            <a:off x="7351221" y="810575"/>
            <a:ext cx="4068690" cy="5057596"/>
            <a:chOff x="7520449" y="691162"/>
            <a:chExt cx="4068690" cy="5057596"/>
          </a:xfrm>
        </p:grpSpPr>
        <p:sp>
          <p:nvSpPr>
            <p:cNvPr id="44" name="Rectangle: Rounded Corners 43">
              <a:extLst>
                <a:ext uri="{FF2B5EF4-FFF2-40B4-BE49-F238E27FC236}">
                  <a16:creationId xmlns:a16="http://schemas.microsoft.com/office/drawing/2014/main" id="{5F6B3947-BCB3-C50A-B7A0-69A8B5F0049C}"/>
                </a:ext>
              </a:extLst>
            </p:cNvPr>
            <p:cNvSpPr/>
            <p:nvPr/>
          </p:nvSpPr>
          <p:spPr>
            <a:xfrm>
              <a:off x="7795490" y="1927995"/>
              <a:ext cx="3413529" cy="26759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ea typeface="+mn-ea"/>
                  <a:cs typeface="+mn-cs"/>
                </a:rPr>
                <a:t>Select design</a:t>
              </a:r>
            </a:p>
          </p:txBody>
        </p:sp>
        <p:grpSp>
          <p:nvGrpSpPr>
            <p:cNvPr id="45" name="Group 44">
              <a:extLst>
                <a:ext uri="{FF2B5EF4-FFF2-40B4-BE49-F238E27FC236}">
                  <a16:creationId xmlns:a16="http://schemas.microsoft.com/office/drawing/2014/main" id="{FAB95198-C439-E446-5975-FE2B3C3437DE}"/>
                </a:ext>
              </a:extLst>
            </p:cNvPr>
            <p:cNvGrpSpPr/>
            <p:nvPr/>
          </p:nvGrpSpPr>
          <p:grpSpPr>
            <a:xfrm>
              <a:off x="8938436" y="691162"/>
              <a:ext cx="1226254" cy="1226254"/>
              <a:chOff x="3899080" y="759861"/>
              <a:chExt cx="1226254" cy="1226254"/>
            </a:xfrm>
          </p:grpSpPr>
          <p:pic>
            <p:nvPicPr>
              <p:cNvPr id="65" name="Graphic 64" descr="Monitor with solid fill">
                <a:extLst>
                  <a:ext uri="{FF2B5EF4-FFF2-40B4-BE49-F238E27FC236}">
                    <a16:creationId xmlns:a16="http://schemas.microsoft.com/office/drawing/2014/main" id="{70C96BED-5993-D4F6-A607-C8739E1FB4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99080" y="759861"/>
                <a:ext cx="1226254" cy="1226254"/>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58E558DD-9220-F368-83BA-78448B7EE6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24316" y="1074385"/>
                <a:ext cx="798649" cy="419543"/>
              </a:xfrm>
              <a:prstGeom prst="rect">
                <a:avLst/>
              </a:prstGeom>
            </p:spPr>
          </p:pic>
        </p:grpSp>
        <p:sp>
          <p:nvSpPr>
            <p:cNvPr id="46" name="Rectangle 45">
              <a:extLst>
                <a:ext uri="{FF2B5EF4-FFF2-40B4-BE49-F238E27FC236}">
                  <a16:creationId xmlns:a16="http://schemas.microsoft.com/office/drawing/2014/main" id="{33CD83CA-09E2-8B99-2671-99C9A34330D6}"/>
                </a:ext>
              </a:extLst>
            </p:cNvPr>
            <p:cNvSpPr/>
            <p:nvPr/>
          </p:nvSpPr>
          <p:spPr>
            <a:xfrm>
              <a:off x="7520449" y="1889307"/>
              <a:ext cx="4062229" cy="385945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Graphic 46" descr="Wreath outline">
              <a:extLst>
                <a:ext uri="{FF2B5EF4-FFF2-40B4-BE49-F238E27FC236}">
                  <a16:creationId xmlns:a16="http://schemas.microsoft.com/office/drawing/2014/main" id="{13AA77DD-ABB0-F53D-8C71-D767CAEAFC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29139" y="1903754"/>
              <a:ext cx="360000" cy="360000"/>
            </a:xfrm>
            <a:prstGeom prst="rect">
              <a:avLst/>
            </a:prstGeom>
          </p:spPr>
        </p:pic>
        <p:sp>
          <p:nvSpPr>
            <p:cNvPr id="48" name="Rectangle: Rounded Corners 47">
              <a:extLst>
                <a:ext uri="{FF2B5EF4-FFF2-40B4-BE49-F238E27FC236}">
                  <a16:creationId xmlns:a16="http://schemas.microsoft.com/office/drawing/2014/main" id="{E8A8CF6D-1CD5-2F91-54E6-5CFDDFE61204}"/>
                </a:ext>
              </a:extLst>
            </p:cNvPr>
            <p:cNvSpPr/>
            <p:nvPr/>
          </p:nvSpPr>
          <p:spPr>
            <a:xfrm>
              <a:off x="7803750" y="2815938"/>
              <a:ext cx="3649341" cy="2865256"/>
            </a:xfrm>
            <a:prstGeom prst="roundRect">
              <a:avLst>
                <a:gd name="adj" fmla="val 4831"/>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A9287AD9-1271-E8BA-CEC1-C7AC0C024D12}"/>
                </a:ext>
              </a:extLst>
            </p:cNvPr>
            <p:cNvSpPr txBox="1"/>
            <p:nvPr/>
          </p:nvSpPr>
          <p:spPr>
            <a:xfrm>
              <a:off x="7795489" y="2791423"/>
              <a:ext cx="3657602" cy="307777"/>
            </a:xfrm>
            <a:prstGeom prst="rect">
              <a:avLst/>
            </a:prstGeom>
            <a:noFill/>
          </p:spPr>
          <p:txBody>
            <a:bodyPr wrap="square">
              <a:spAutoFit/>
            </a:bodyPr>
            <a:lstStyle/>
            <a:p>
              <a:pPr marL="180000" lvl="0" indent="0" algn="ctr" defTabSz="711200">
                <a:lnSpc>
                  <a:spcPct val="100000"/>
                </a:lnSpc>
                <a:spcBef>
                  <a:spcPct val="0"/>
                </a:spcBef>
                <a:spcAft>
                  <a:spcPts val="600"/>
                </a:spcAft>
                <a:buNone/>
              </a:pPr>
              <a:r>
                <a:rPr lang="en-GB" sz="1400" b="1" kern="1200">
                  <a:solidFill>
                    <a:schemeClr val="tx1"/>
                  </a:solidFill>
                </a:rPr>
                <a:t>Simulation Set-Up and Benchmarking</a:t>
              </a:r>
            </a:p>
          </p:txBody>
        </p:sp>
        <p:grpSp>
          <p:nvGrpSpPr>
            <p:cNvPr id="50" name="Group 49">
              <a:extLst>
                <a:ext uri="{FF2B5EF4-FFF2-40B4-BE49-F238E27FC236}">
                  <a16:creationId xmlns:a16="http://schemas.microsoft.com/office/drawing/2014/main" id="{88C2A456-D354-4641-64BA-99653E48FF7A}"/>
                </a:ext>
              </a:extLst>
            </p:cNvPr>
            <p:cNvGrpSpPr>
              <a:grpSpLocks noChangeAspect="1"/>
            </p:cNvGrpSpPr>
            <p:nvPr/>
          </p:nvGrpSpPr>
          <p:grpSpPr>
            <a:xfrm>
              <a:off x="7915019" y="3109866"/>
              <a:ext cx="3294000" cy="2196000"/>
              <a:chOff x="4868352" y="3713461"/>
              <a:chExt cx="1566000" cy="1044000"/>
            </a:xfrm>
          </p:grpSpPr>
          <p:graphicFrame>
            <p:nvGraphicFramePr>
              <p:cNvPr id="59" name="Diagram 58">
                <a:extLst>
                  <a:ext uri="{FF2B5EF4-FFF2-40B4-BE49-F238E27FC236}">
                    <a16:creationId xmlns:a16="http://schemas.microsoft.com/office/drawing/2014/main" id="{13AB70C8-36F7-0F58-045C-58E05F8B7DDD}"/>
                  </a:ext>
                </a:extLst>
              </p:cNvPr>
              <p:cNvGraphicFramePr>
                <a:graphicFrameLocks noChangeAspect="1"/>
              </p:cNvGraphicFramePr>
              <p:nvPr/>
            </p:nvGraphicFramePr>
            <p:xfrm>
              <a:off x="4868352" y="3713461"/>
              <a:ext cx="1566000" cy="1044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60" name="TextBox 59">
                <a:extLst>
                  <a:ext uri="{FF2B5EF4-FFF2-40B4-BE49-F238E27FC236}">
                    <a16:creationId xmlns:a16="http://schemas.microsoft.com/office/drawing/2014/main" id="{50ECB6B5-DA20-9386-7BDC-36C32128594B}"/>
                  </a:ext>
                </a:extLst>
              </p:cNvPr>
              <p:cNvSpPr txBox="1"/>
              <p:nvPr/>
            </p:nvSpPr>
            <p:spPr>
              <a:xfrm>
                <a:off x="5342744" y="3948125"/>
                <a:ext cx="265788" cy="1204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Design</a:t>
                </a:r>
                <a:endParaRPr kumimoji="0" lang="en-DE" sz="1100" b="1" i="0" u="none" strike="noStrike" kern="0" cap="none" spc="0" normalizeH="0" baseline="0" noProof="0">
                  <a:ln>
                    <a:noFill/>
                  </a:ln>
                  <a:solidFill>
                    <a:srgbClr val="000000"/>
                  </a:solidFill>
                  <a:effectLst/>
                  <a:uLnTx/>
                  <a:uFillTx/>
                </a:endParaRPr>
              </a:p>
            </p:txBody>
          </p:sp>
          <p:sp>
            <p:nvSpPr>
              <p:cNvPr id="61" name="TextBox 60">
                <a:extLst>
                  <a:ext uri="{FF2B5EF4-FFF2-40B4-BE49-F238E27FC236}">
                    <a16:creationId xmlns:a16="http://schemas.microsoft.com/office/drawing/2014/main" id="{CBE5779F-7AEA-81BA-C223-A74586E52632}"/>
                  </a:ext>
                </a:extLst>
              </p:cNvPr>
              <p:cNvSpPr txBox="1"/>
              <p:nvPr/>
            </p:nvSpPr>
            <p:spPr>
              <a:xfrm>
                <a:off x="5460968" y="4436338"/>
                <a:ext cx="409420" cy="2048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Post-Processing</a:t>
                </a:r>
                <a:endParaRPr kumimoji="0" lang="en-DE" sz="1100" b="1" i="0" u="none" strike="noStrike" kern="0" cap="none" spc="0" normalizeH="0" baseline="0" noProof="0">
                  <a:ln>
                    <a:noFill/>
                  </a:ln>
                  <a:solidFill>
                    <a:srgbClr val="000000"/>
                  </a:solidFill>
                  <a:effectLst/>
                  <a:uLnTx/>
                  <a:uFillTx/>
                </a:endParaRPr>
              </a:p>
            </p:txBody>
          </p:sp>
          <p:sp>
            <p:nvSpPr>
              <p:cNvPr id="62" name="TextBox 61">
                <a:extLst>
                  <a:ext uri="{FF2B5EF4-FFF2-40B4-BE49-F238E27FC236}">
                    <a16:creationId xmlns:a16="http://schemas.microsoft.com/office/drawing/2014/main" id="{2828E05E-41DB-2F1B-9EE1-07B49D364F64}"/>
                  </a:ext>
                </a:extLst>
              </p:cNvPr>
              <p:cNvSpPr txBox="1"/>
              <p:nvPr/>
            </p:nvSpPr>
            <p:spPr>
              <a:xfrm>
                <a:off x="5206508" y="4246749"/>
                <a:ext cx="362452" cy="1204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Validation</a:t>
                </a:r>
                <a:endParaRPr kumimoji="0" lang="en-DE" sz="1100" b="1" i="0" u="none" strike="noStrike" kern="0" cap="none" spc="0" normalizeH="0" baseline="0" noProof="0">
                  <a:ln>
                    <a:noFill/>
                  </a:ln>
                  <a:solidFill>
                    <a:srgbClr val="000000"/>
                  </a:solidFill>
                  <a:effectLst/>
                  <a:uLnTx/>
                  <a:uFillTx/>
                </a:endParaRPr>
              </a:p>
            </p:txBody>
          </p:sp>
          <p:sp>
            <p:nvSpPr>
              <p:cNvPr id="63" name="TextBox 62">
                <a:extLst>
                  <a:ext uri="{FF2B5EF4-FFF2-40B4-BE49-F238E27FC236}">
                    <a16:creationId xmlns:a16="http://schemas.microsoft.com/office/drawing/2014/main" id="{B61C9DF1-AF44-F3B9-E805-C6178F213CAA}"/>
                  </a:ext>
                </a:extLst>
              </p:cNvPr>
              <p:cNvSpPr txBox="1"/>
              <p:nvPr/>
            </p:nvSpPr>
            <p:spPr>
              <a:xfrm>
                <a:off x="5760038" y="4260921"/>
                <a:ext cx="301207" cy="12042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Method</a:t>
                </a:r>
                <a:endParaRPr kumimoji="0" lang="en-DE" sz="1100" b="1" i="0" u="none" strike="noStrike" kern="0" cap="none" spc="0" normalizeH="0" baseline="0" noProof="0">
                  <a:ln>
                    <a:noFill/>
                  </a:ln>
                  <a:solidFill>
                    <a:srgbClr val="000000"/>
                  </a:solidFill>
                  <a:effectLst/>
                  <a:uLnTx/>
                  <a:uFillTx/>
                </a:endParaRPr>
              </a:p>
            </p:txBody>
          </p:sp>
          <p:sp>
            <p:nvSpPr>
              <p:cNvPr id="64" name="TextBox 63">
                <a:extLst>
                  <a:ext uri="{FF2B5EF4-FFF2-40B4-BE49-F238E27FC236}">
                    <a16:creationId xmlns:a16="http://schemas.microsoft.com/office/drawing/2014/main" id="{29117195-E65A-29C9-387A-1E59A4C480D3}"/>
                  </a:ext>
                </a:extLst>
              </p:cNvPr>
              <p:cNvSpPr txBox="1"/>
              <p:nvPr/>
            </p:nvSpPr>
            <p:spPr>
              <a:xfrm>
                <a:off x="5628878" y="3909165"/>
                <a:ext cx="407133" cy="2048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Pre-Processing</a:t>
                </a:r>
                <a:endParaRPr kumimoji="0" lang="en-DE" sz="1100" b="1" i="0" u="none" strike="noStrike" kern="0" cap="none" spc="0" normalizeH="0" baseline="0" noProof="0">
                  <a:ln>
                    <a:noFill/>
                  </a:ln>
                  <a:solidFill>
                    <a:srgbClr val="000000"/>
                  </a:solidFill>
                  <a:effectLst/>
                  <a:uLnTx/>
                  <a:uFillTx/>
                </a:endParaRPr>
              </a:p>
            </p:txBody>
          </p:sp>
        </p:grpSp>
        <p:sp>
          <p:nvSpPr>
            <p:cNvPr id="51" name="Arrow: Down 50">
              <a:extLst>
                <a:ext uri="{FF2B5EF4-FFF2-40B4-BE49-F238E27FC236}">
                  <a16:creationId xmlns:a16="http://schemas.microsoft.com/office/drawing/2014/main" id="{37B155D5-D9A8-F1A2-A860-364ECECF6283}"/>
                </a:ext>
              </a:extLst>
            </p:cNvPr>
            <p:cNvSpPr/>
            <p:nvPr/>
          </p:nvSpPr>
          <p:spPr>
            <a:xfrm rot="10800000">
              <a:off x="9399259" y="2196472"/>
              <a:ext cx="192894" cy="19802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TextBox 51">
              <a:extLst>
                <a:ext uri="{FF2B5EF4-FFF2-40B4-BE49-F238E27FC236}">
                  <a16:creationId xmlns:a16="http://schemas.microsoft.com/office/drawing/2014/main" id="{A5A944BC-545D-ADDB-4DD0-296687AC42AD}"/>
                </a:ext>
              </a:extLst>
            </p:cNvPr>
            <p:cNvSpPr txBox="1"/>
            <p:nvPr/>
          </p:nvSpPr>
          <p:spPr>
            <a:xfrm>
              <a:off x="7829282" y="3128549"/>
              <a:ext cx="1022310" cy="769441"/>
            </a:xfrm>
            <a:prstGeom prst="rect">
              <a:avLst/>
            </a:prstGeom>
            <a:noFill/>
          </p:spPr>
          <p:txBody>
            <a:bodyPr wrap="square" rtlCol="0">
              <a:spAutoFit/>
            </a:bodyPr>
            <a:lstStyle/>
            <a:p>
              <a:r>
                <a:rPr lang="en-US" sz="1100" i="1"/>
                <a:t>Geometry of part or assembly (CAD)</a:t>
              </a:r>
            </a:p>
          </p:txBody>
        </p:sp>
        <p:sp>
          <p:nvSpPr>
            <p:cNvPr id="53" name="TextBox 52">
              <a:extLst>
                <a:ext uri="{FF2B5EF4-FFF2-40B4-BE49-F238E27FC236}">
                  <a16:creationId xmlns:a16="http://schemas.microsoft.com/office/drawing/2014/main" id="{54881A47-F0FC-C20E-1A1D-03F0F5BFD770}"/>
                </a:ext>
              </a:extLst>
            </p:cNvPr>
            <p:cNvSpPr txBox="1"/>
            <p:nvPr/>
          </p:nvSpPr>
          <p:spPr>
            <a:xfrm>
              <a:off x="10244942" y="3099200"/>
              <a:ext cx="1213458" cy="600164"/>
            </a:xfrm>
            <a:prstGeom prst="rect">
              <a:avLst/>
            </a:prstGeom>
            <a:noFill/>
          </p:spPr>
          <p:txBody>
            <a:bodyPr wrap="square" rtlCol="0">
              <a:spAutoFit/>
            </a:bodyPr>
            <a:lstStyle/>
            <a:p>
              <a:pPr algn="r"/>
              <a:r>
                <a:rPr lang="en-US" sz="1100" i="1"/>
                <a:t>Boundary conditions, loads, etc.</a:t>
              </a:r>
            </a:p>
          </p:txBody>
        </p:sp>
        <p:sp>
          <p:nvSpPr>
            <p:cNvPr id="54" name="TextBox 53">
              <a:extLst>
                <a:ext uri="{FF2B5EF4-FFF2-40B4-BE49-F238E27FC236}">
                  <a16:creationId xmlns:a16="http://schemas.microsoft.com/office/drawing/2014/main" id="{13A3480D-36ED-9D6E-D5A4-DFDCFF53506A}"/>
                </a:ext>
              </a:extLst>
            </p:cNvPr>
            <p:cNvSpPr txBox="1"/>
            <p:nvPr/>
          </p:nvSpPr>
          <p:spPr>
            <a:xfrm>
              <a:off x="10344400" y="3943847"/>
              <a:ext cx="1091137" cy="1277273"/>
            </a:xfrm>
            <a:prstGeom prst="rect">
              <a:avLst/>
            </a:prstGeom>
            <a:noFill/>
          </p:spPr>
          <p:txBody>
            <a:bodyPr wrap="square" rtlCol="0">
              <a:spAutoFit/>
            </a:bodyPr>
            <a:lstStyle/>
            <a:p>
              <a:pPr algn="r"/>
              <a:r>
                <a:rPr lang="en-US" sz="1100" i="1"/>
                <a:t>Numerical analysis &amp; optimization (structural, thermal fluid flow) through FEA and CFD</a:t>
              </a:r>
            </a:p>
          </p:txBody>
        </p:sp>
        <p:sp>
          <p:nvSpPr>
            <p:cNvPr id="55" name="TextBox 54">
              <a:extLst>
                <a:ext uri="{FF2B5EF4-FFF2-40B4-BE49-F238E27FC236}">
                  <a16:creationId xmlns:a16="http://schemas.microsoft.com/office/drawing/2014/main" id="{99881A01-E31B-3FC3-1278-6BC7D73BB88D}"/>
                </a:ext>
              </a:extLst>
            </p:cNvPr>
            <p:cNvSpPr txBox="1"/>
            <p:nvPr/>
          </p:nvSpPr>
          <p:spPr>
            <a:xfrm>
              <a:off x="8705375" y="5239662"/>
              <a:ext cx="1703657" cy="430887"/>
            </a:xfrm>
            <a:prstGeom prst="rect">
              <a:avLst/>
            </a:prstGeom>
            <a:noFill/>
          </p:spPr>
          <p:txBody>
            <a:bodyPr wrap="square" rtlCol="0">
              <a:spAutoFit/>
            </a:bodyPr>
            <a:lstStyle/>
            <a:p>
              <a:pPr algn="ctr"/>
              <a:r>
                <a:rPr lang="en-US" sz="1100" i="1"/>
                <a:t>Evaluation of state variables (output results)</a:t>
              </a:r>
            </a:p>
          </p:txBody>
        </p:sp>
        <p:sp>
          <p:nvSpPr>
            <p:cNvPr id="56" name="Arrow: Down 55">
              <a:extLst>
                <a:ext uri="{FF2B5EF4-FFF2-40B4-BE49-F238E27FC236}">
                  <a16:creationId xmlns:a16="http://schemas.microsoft.com/office/drawing/2014/main" id="{BF7C346F-C3A9-37AE-7931-6605F3A4A2C3}"/>
                </a:ext>
              </a:extLst>
            </p:cNvPr>
            <p:cNvSpPr/>
            <p:nvPr/>
          </p:nvSpPr>
          <p:spPr>
            <a:xfrm rot="10800000">
              <a:off x="9401642" y="2624304"/>
              <a:ext cx="190511" cy="18010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Rectangle: Rounded Corners 56">
              <a:extLst>
                <a:ext uri="{FF2B5EF4-FFF2-40B4-BE49-F238E27FC236}">
                  <a16:creationId xmlns:a16="http://schemas.microsoft.com/office/drawing/2014/main" id="{9CFC4143-3FBC-9514-E01E-A9E6A54AF1E4}"/>
                </a:ext>
              </a:extLst>
            </p:cNvPr>
            <p:cNvSpPr/>
            <p:nvPr/>
          </p:nvSpPr>
          <p:spPr>
            <a:xfrm>
              <a:off x="7793490" y="2356712"/>
              <a:ext cx="3657602" cy="267593"/>
            </a:xfrm>
            <a:prstGeom prst="round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ea typeface="+mn-ea"/>
                  <a:cs typeface="+mn-cs"/>
                </a:rPr>
                <a:t>Portfolio of viable results </a:t>
              </a:r>
              <a:r>
                <a:rPr kumimoji="0" lang="en-GB" sz="1400" i="0" u="none" strike="noStrike" kern="1200" cap="none" spc="0" normalizeH="0" baseline="0" noProof="0">
                  <a:ln>
                    <a:noFill/>
                  </a:ln>
                  <a:solidFill>
                    <a:schemeClr val="tx1"/>
                  </a:solidFill>
                  <a:effectLst/>
                  <a:uLnTx/>
                  <a:uFillTx/>
                  <a:ea typeface="+mn-ea"/>
                  <a:cs typeface="+mn-cs"/>
                </a:rPr>
                <a:t>(design + material)</a:t>
              </a:r>
            </a:p>
          </p:txBody>
        </p:sp>
        <p:sp>
          <p:nvSpPr>
            <p:cNvPr id="58" name="TextBox 57">
              <a:extLst>
                <a:ext uri="{FF2B5EF4-FFF2-40B4-BE49-F238E27FC236}">
                  <a16:creationId xmlns:a16="http://schemas.microsoft.com/office/drawing/2014/main" id="{A8755E4D-6414-6BB7-5B9A-AE4D5F75BE18}"/>
                </a:ext>
              </a:extLst>
            </p:cNvPr>
            <p:cNvSpPr txBox="1"/>
            <p:nvPr/>
          </p:nvSpPr>
          <p:spPr>
            <a:xfrm>
              <a:off x="7805279" y="4492474"/>
              <a:ext cx="943712" cy="769441"/>
            </a:xfrm>
            <a:prstGeom prst="rect">
              <a:avLst/>
            </a:prstGeom>
            <a:noFill/>
          </p:spPr>
          <p:txBody>
            <a:bodyPr wrap="square" rtlCol="0">
              <a:spAutoFit/>
            </a:bodyPr>
            <a:lstStyle/>
            <a:p>
              <a:r>
                <a:rPr lang="en-US" sz="1100" i="1"/>
                <a:t>Sanity-check (plausibility, expectations, fidelity, etc.)</a:t>
              </a:r>
            </a:p>
          </p:txBody>
        </p:sp>
      </p:grpSp>
      <p:sp>
        <p:nvSpPr>
          <p:cNvPr id="67" name="Arrow: Left-Right 66">
            <a:extLst>
              <a:ext uri="{FF2B5EF4-FFF2-40B4-BE49-F238E27FC236}">
                <a16:creationId xmlns:a16="http://schemas.microsoft.com/office/drawing/2014/main" id="{5D23B82C-3111-6B5C-7A59-3254D8362D5B}"/>
              </a:ext>
            </a:extLst>
          </p:cNvPr>
          <p:cNvSpPr/>
          <p:nvPr/>
        </p:nvSpPr>
        <p:spPr>
          <a:xfrm>
            <a:off x="7088134" y="2502309"/>
            <a:ext cx="544200" cy="252934"/>
          </a:xfrm>
          <a:prstGeom prst="leftRightArrow">
            <a:avLst/>
          </a:prstGeom>
          <a:gradFill flip="none" rotWithShape="1">
            <a:gsLst>
              <a:gs pos="32436">
                <a:srgbClr val="FFE4A9"/>
              </a:gs>
              <a:gs pos="69356">
                <a:srgbClr val="A6A6A6"/>
              </a:gs>
              <a:gs pos="100000">
                <a:schemeClr val="tx1"/>
              </a:gs>
              <a:gs pos="0">
                <a:schemeClr val="accent4">
                  <a:lumMod val="97000"/>
                  <a:lumOff val="3000"/>
                </a:schemeClr>
              </a:gs>
              <a:gs pos="5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6896B7AA-73A3-481C-A418-D8B4C76FC3A0}"/>
              </a:ext>
            </a:extLst>
          </p:cNvPr>
          <p:cNvSpPr/>
          <p:nvPr/>
        </p:nvSpPr>
        <p:spPr>
          <a:xfrm rot="16200000">
            <a:off x="5924523" y="3760548"/>
            <a:ext cx="252933" cy="3146165"/>
          </a:xfrm>
          <a:prstGeom prst="downArrow">
            <a:avLst/>
          </a:prstGeom>
          <a:gradFill flip="none" rotWithShape="1">
            <a:gsLst>
              <a:gs pos="32436">
                <a:srgbClr val="FFE4A9"/>
              </a:gs>
              <a:gs pos="69356">
                <a:srgbClr val="A6A6A6"/>
              </a:gs>
              <a:gs pos="100000">
                <a:schemeClr val="tx1"/>
              </a:gs>
              <a:gs pos="0">
                <a:schemeClr val="accent4">
                  <a:lumMod val="97000"/>
                  <a:lumOff val="3000"/>
                </a:schemeClr>
              </a:gs>
              <a:gs pos="5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4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01019C37-0786-1508-2452-6B3B2A5AF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7800"/>
            <a:ext cx="6514440" cy="4419600"/>
          </a:xfrm>
          <a:prstGeom prst="rect">
            <a:avLst/>
          </a:prstGeom>
        </p:spPr>
      </p:pic>
      <p:pic>
        <p:nvPicPr>
          <p:cNvPr id="21" name="Picture 20" descr="Arrow&#10;&#10;Description automatically generated">
            <a:extLst>
              <a:ext uri="{FF2B5EF4-FFF2-40B4-BE49-F238E27FC236}">
                <a16:creationId xmlns:a16="http://schemas.microsoft.com/office/drawing/2014/main" id="{7FB79231-7DD1-CF10-DDBA-EA4E8C583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476" y="1447800"/>
            <a:ext cx="6518697" cy="4419600"/>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FD4B8833-15D1-AA06-A119-2A1BA1DA4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447800"/>
            <a:ext cx="6514440" cy="44196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CB40797-BE08-9FFD-6713-26D9559F5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1447800"/>
            <a:ext cx="6514440" cy="4419600"/>
          </a:xfrm>
          <a:prstGeom prst="rect">
            <a:avLst/>
          </a:prstGeom>
        </p:spPr>
      </p:pic>
      <p:sp>
        <p:nvSpPr>
          <p:cNvPr id="2" name="Slide Number Placeholder 1">
            <a:extLst>
              <a:ext uri="{FF2B5EF4-FFF2-40B4-BE49-F238E27FC236}">
                <a16:creationId xmlns:a16="http://schemas.microsoft.com/office/drawing/2014/main" id="{E9DFD16C-7856-9136-A449-FB52EED78009}"/>
              </a:ext>
            </a:extLst>
          </p:cNvPr>
          <p:cNvSpPr>
            <a:spLocks noGrp="1"/>
          </p:cNvSpPr>
          <p:nvPr>
            <p:ph type="sldNum" sz="quarter" idx="11"/>
          </p:nvPr>
        </p:nvSpPr>
        <p:spPr/>
        <p:txBody>
          <a:bodyPr/>
          <a:lstStyle/>
          <a:p>
            <a:fld id="{F0D23093-2AB0-F74C-B865-1A12A15B650E}" type="slidenum">
              <a:rPr lang="en-US" smtClean="0"/>
              <a:pPr/>
              <a:t>12</a:t>
            </a:fld>
            <a:endParaRPr lang="en-US" dirty="0"/>
          </a:p>
        </p:txBody>
      </p:sp>
      <p:sp>
        <p:nvSpPr>
          <p:cNvPr id="3" name="Title 2">
            <a:extLst>
              <a:ext uri="{FF2B5EF4-FFF2-40B4-BE49-F238E27FC236}">
                <a16:creationId xmlns:a16="http://schemas.microsoft.com/office/drawing/2014/main" id="{292E32D7-C556-ED33-AA9A-13717272150A}"/>
              </a:ext>
            </a:extLst>
          </p:cNvPr>
          <p:cNvSpPr>
            <a:spLocks noGrp="1"/>
          </p:cNvSpPr>
          <p:nvPr>
            <p:ph type="title"/>
          </p:nvPr>
        </p:nvSpPr>
        <p:spPr/>
        <p:txBody>
          <a:bodyPr/>
          <a:lstStyle/>
          <a:p>
            <a:r>
              <a:rPr lang="en-US" dirty="0"/>
              <a:t>Building step-wise complexity in design </a:t>
            </a:r>
          </a:p>
        </p:txBody>
      </p:sp>
      <p:sp>
        <p:nvSpPr>
          <p:cNvPr id="25" name="TextBox 24">
            <a:extLst>
              <a:ext uri="{FF2B5EF4-FFF2-40B4-BE49-F238E27FC236}">
                <a16:creationId xmlns:a16="http://schemas.microsoft.com/office/drawing/2014/main" id="{4A61AF37-4195-0861-B1A5-EBB95A8EA434}"/>
              </a:ext>
            </a:extLst>
          </p:cNvPr>
          <p:cNvSpPr txBox="1"/>
          <p:nvPr/>
        </p:nvSpPr>
        <p:spPr>
          <a:xfrm>
            <a:off x="381000" y="1215605"/>
            <a:ext cx="7130151" cy="1200329"/>
          </a:xfrm>
          <a:prstGeom prst="rect">
            <a:avLst/>
          </a:prstGeom>
          <a:noFill/>
        </p:spPr>
        <p:txBody>
          <a:bodyPr wrap="square" rtlCol="0">
            <a:spAutoFit/>
          </a:bodyPr>
          <a:lstStyle/>
          <a:p>
            <a:r>
              <a:rPr lang="en-US" dirty="0"/>
              <a:t>The steps of the Sustainable Product Design Methodology allow for us to build complexity in our design, both from a results perspective and a software tool perspective. We can think of each level of information like a pyramid.</a:t>
            </a:r>
          </a:p>
        </p:txBody>
      </p:sp>
      <p:grpSp>
        <p:nvGrpSpPr>
          <p:cNvPr id="31" name="Group 30">
            <a:extLst>
              <a:ext uri="{FF2B5EF4-FFF2-40B4-BE49-F238E27FC236}">
                <a16:creationId xmlns:a16="http://schemas.microsoft.com/office/drawing/2014/main" id="{B2893B95-3FB8-F936-7AED-3BB443CAEC72}"/>
              </a:ext>
            </a:extLst>
          </p:cNvPr>
          <p:cNvGrpSpPr/>
          <p:nvPr/>
        </p:nvGrpSpPr>
        <p:grpSpPr>
          <a:xfrm>
            <a:off x="10439400" y="1295400"/>
            <a:ext cx="1447800" cy="4495800"/>
            <a:chOff x="10439400" y="1295400"/>
            <a:chExt cx="1447800" cy="4495800"/>
          </a:xfrm>
        </p:grpSpPr>
        <p:cxnSp>
          <p:nvCxnSpPr>
            <p:cNvPr id="29" name="Straight Arrow Connector 28">
              <a:extLst>
                <a:ext uri="{FF2B5EF4-FFF2-40B4-BE49-F238E27FC236}">
                  <a16:creationId xmlns:a16="http://schemas.microsoft.com/office/drawing/2014/main" id="{BC4A967B-9A0A-FF4E-D7E7-C4A0A54FAF06}"/>
                </a:ext>
              </a:extLst>
            </p:cNvPr>
            <p:cNvCxnSpPr/>
            <p:nvPr/>
          </p:nvCxnSpPr>
          <p:spPr>
            <a:xfrm flipV="1">
              <a:off x="11734800" y="1295400"/>
              <a:ext cx="0" cy="449580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37D5049-9FDE-1088-051D-BB5F39CB6B1A}"/>
                </a:ext>
              </a:extLst>
            </p:cNvPr>
            <p:cNvSpPr txBox="1"/>
            <p:nvPr/>
          </p:nvSpPr>
          <p:spPr>
            <a:xfrm>
              <a:off x="10439400" y="2133600"/>
              <a:ext cx="1447800" cy="381000"/>
            </a:xfrm>
            <a:prstGeom prst="rect">
              <a:avLst/>
            </a:prstGeom>
            <a:noFill/>
          </p:spPr>
          <p:txBody>
            <a:bodyPr wrap="square" rtlCol="0">
              <a:spAutoFit/>
            </a:bodyPr>
            <a:lstStyle/>
            <a:p>
              <a:r>
                <a:rPr lang="en-US" dirty="0">
                  <a:solidFill>
                    <a:schemeClr val="accent1"/>
                  </a:solidFill>
                </a:rPr>
                <a:t>Complexity</a:t>
              </a:r>
            </a:p>
          </p:txBody>
        </p:sp>
      </p:grpSp>
      <p:sp>
        <p:nvSpPr>
          <p:cNvPr id="32" name="TextBox 31">
            <a:extLst>
              <a:ext uri="{FF2B5EF4-FFF2-40B4-BE49-F238E27FC236}">
                <a16:creationId xmlns:a16="http://schemas.microsoft.com/office/drawing/2014/main" id="{F98AB1E6-1A4C-C8E0-0D4F-61538D962B82}"/>
              </a:ext>
            </a:extLst>
          </p:cNvPr>
          <p:cNvSpPr txBox="1"/>
          <p:nvPr/>
        </p:nvSpPr>
        <p:spPr>
          <a:xfrm>
            <a:off x="381000" y="2355471"/>
            <a:ext cx="6514440" cy="923330"/>
          </a:xfrm>
          <a:prstGeom prst="rect">
            <a:avLst/>
          </a:prstGeom>
          <a:noFill/>
        </p:spPr>
        <p:txBody>
          <a:bodyPr wrap="square" rtlCol="0">
            <a:spAutoFit/>
          </a:bodyPr>
          <a:lstStyle/>
          <a:p>
            <a:r>
              <a:rPr lang="en-US" dirty="0"/>
              <a:t>1. The foundation of the design is the analytical modeling that occurs during materials selection. Even the most advanced simulation results are incorrect if the material properties are wrong.</a:t>
            </a:r>
          </a:p>
        </p:txBody>
      </p:sp>
      <p:sp>
        <p:nvSpPr>
          <p:cNvPr id="33" name="TextBox 32">
            <a:extLst>
              <a:ext uri="{FF2B5EF4-FFF2-40B4-BE49-F238E27FC236}">
                <a16:creationId xmlns:a16="http://schemas.microsoft.com/office/drawing/2014/main" id="{3380A887-A608-A601-D18B-009FF5F0FF6F}"/>
              </a:ext>
            </a:extLst>
          </p:cNvPr>
          <p:cNvSpPr txBox="1"/>
          <p:nvPr/>
        </p:nvSpPr>
        <p:spPr>
          <a:xfrm>
            <a:off x="381000" y="3495337"/>
            <a:ext cx="6705600" cy="646331"/>
          </a:xfrm>
          <a:prstGeom prst="rect">
            <a:avLst/>
          </a:prstGeom>
          <a:noFill/>
        </p:spPr>
        <p:txBody>
          <a:bodyPr wrap="square" rtlCol="0">
            <a:spAutoFit/>
          </a:bodyPr>
          <a:lstStyle/>
          <a:p>
            <a:r>
              <a:rPr lang="en-US" dirty="0">
                <a:solidFill>
                  <a:schemeClr val="accent4"/>
                </a:solidFill>
              </a:rPr>
              <a:t>2. </a:t>
            </a:r>
            <a:r>
              <a:rPr lang="en-US" dirty="0"/>
              <a:t>Simulation-driven design, using tools such as Ansys Discovery, are very accessible to use but have limitations (</a:t>
            </a:r>
            <a:r>
              <a:rPr lang="en-US" i="1" dirty="0"/>
              <a:t>i.e.</a:t>
            </a:r>
            <a:r>
              <a:rPr lang="en-US" dirty="0"/>
              <a:t> for non-linear results)</a:t>
            </a:r>
          </a:p>
        </p:txBody>
      </p:sp>
      <p:sp>
        <p:nvSpPr>
          <p:cNvPr id="34" name="TextBox 33">
            <a:extLst>
              <a:ext uri="{FF2B5EF4-FFF2-40B4-BE49-F238E27FC236}">
                <a16:creationId xmlns:a16="http://schemas.microsoft.com/office/drawing/2014/main" id="{176BAF0B-6E23-C01F-B71D-2ED16109FB80}"/>
              </a:ext>
            </a:extLst>
          </p:cNvPr>
          <p:cNvSpPr txBox="1"/>
          <p:nvPr/>
        </p:nvSpPr>
        <p:spPr>
          <a:xfrm>
            <a:off x="381000" y="4358204"/>
            <a:ext cx="6514440" cy="646331"/>
          </a:xfrm>
          <a:prstGeom prst="rect">
            <a:avLst/>
          </a:prstGeom>
          <a:noFill/>
        </p:spPr>
        <p:txBody>
          <a:bodyPr wrap="square" rtlCol="0">
            <a:spAutoFit/>
          </a:bodyPr>
          <a:lstStyle/>
          <a:p>
            <a:r>
              <a:rPr lang="en-US" dirty="0">
                <a:solidFill>
                  <a:schemeClr val="accent3"/>
                </a:solidFill>
              </a:rPr>
              <a:t>3. </a:t>
            </a:r>
            <a:r>
              <a:rPr lang="en-US" dirty="0"/>
              <a:t>Flagship Ansys products, such as Ansys Mechanical and Fluent, give highly precise simulation results but are complex to operate</a:t>
            </a:r>
          </a:p>
        </p:txBody>
      </p:sp>
      <p:sp>
        <p:nvSpPr>
          <p:cNvPr id="35" name="TextBox 34">
            <a:extLst>
              <a:ext uri="{FF2B5EF4-FFF2-40B4-BE49-F238E27FC236}">
                <a16:creationId xmlns:a16="http://schemas.microsoft.com/office/drawing/2014/main" id="{F0F1EC26-0C61-3087-3C37-E720A4933E55}"/>
              </a:ext>
            </a:extLst>
          </p:cNvPr>
          <p:cNvSpPr txBox="1"/>
          <p:nvPr/>
        </p:nvSpPr>
        <p:spPr>
          <a:xfrm>
            <a:off x="381000" y="5221069"/>
            <a:ext cx="6514440" cy="646331"/>
          </a:xfrm>
          <a:prstGeom prst="rect">
            <a:avLst/>
          </a:prstGeom>
          <a:noFill/>
        </p:spPr>
        <p:txBody>
          <a:bodyPr wrap="square" rtlCol="0">
            <a:spAutoFit/>
          </a:bodyPr>
          <a:lstStyle/>
          <a:p>
            <a:r>
              <a:rPr lang="en-US" dirty="0">
                <a:solidFill>
                  <a:schemeClr val="accent2"/>
                </a:solidFill>
              </a:rPr>
              <a:t>4. </a:t>
            </a:r>
            <a:r>
              <a:rPr lang="en-US" dirty="0"/>
              <a:t>The prototype stage involves manufacturing and other tools, which are ultimately the most complex</a:t>
            </a:r>
          </a:p>
        </p:txBody>
      </p:sp>
    </p:spTree>
    <p:extLst>
      <p:ext uri="{BB962C8B-B14F-4D97-AF65-F5344CB8AC3E}">
        <p14:creationId xmlns:p14="http://schemas.microsoft.com/office/powerpoint/2010/main" val="24273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B28E2F-5309-7B3F-2FC1-23032BD08887}"/>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
        <p:nvSpPr>
          <p:cNvPr id="3" name="Title 2">
            <a:extLst>
              <a:ext uri="{FF2B5EF4-FFF2-40B4-BE49-F238E27FC236}">
                <a16:creationId xmlns:a16="http://schemas.microsoft.com/office/drawing/2014/main" id="{9AF41DF3-7CF7-094D-BFC0-9365BC9A0D8F}"/>
              </a:ext>
            </a:extLst>
          </p:cNvPr>
          <p:cNvSpPr>
            <a:spLocks noGrp="1"/>
          </p:cNvSpPr>
          <p:nvPr>
            <p:ph type="title"/>
          </p:nvPr>
        </p:nvSpPr>
        <p:spPr/>
        <p:txBody>
          <a:bodyPr/>
          <a:lstStyle/>
          <a:p>
            <a:r>
              <a:rPr lang="en-US" dirty="0"/>
              <a:t>In-class example: designing a longboard deck</a:t>
            </a:r>
          </a:p>
        </p:txBody>
      </p:sp>
      <p:pic>
        <p:nvPicPr>
          <p:cNvPr id="5" name="Picture 4">
            <a:extLst>
              <a:ext uri="{FF2B5EF4-FFF2-40B4-BE49-F238E27FC236}">
                <a16:creationId xmlns:a16="http://schemas.microsoft.com/office/drawing/2014/main" id="{A7A0DBA7-C3CF-EDE3-DFE2-17F472A57789}"/>
              </a:ext>
            </a:extLst>
          </p:cNvPr>
          <p:cNvPicPr>
            <a:picLocks noChangeAspect="1"/>
          </p:cNvPicPr>
          <p:nvPr/>
        </p:nvPicPr>
        <p:blipFill>
          <a:blip r:embed="rId3"/>
          <a:stretch>
            <a:fillRect/>
          </a:stretch>
        </p:blipFill>
        <p:spPr>
          <a:xfrm>
            <a:off x="1844457" y="1844594"/>
            <a:ext cx="8503087" cy="3168813"/>
          </a:xfrm>
          <a:prstGeom prst="rect">
            <a:avLst/>
          </a:prstGeom>
        </p:spPr>
      </p:pic>
    </p:spTree>
    <p:extLst>
      <p:ext uri="{BB962C8B-B14F-4D97-AF65-F5344CB8AC3E}">
        <p14:creationId xmlns:p14="http://schemas.microsoft.com/office/powerpoint/2010/main" val="2933433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BEDCA7-6F05-BABA-1832-CC035A6D3E26}"/>
              </a:ext>
            </a:extLst>
          </p:cNvPr>
          <p:cNvSpPr>
            <a:spLocks noGrp="1"/>
          </p:cNvSpPr>
          <p:nvPr>
            <p:ph type="sldNum" sz="quarter" idx="11"/>
          </p:nvPr>
        </p:nvSpPr>
        <p:spPr/>
        <p:txBody>
          <a:bodyPr/>
          <a:lstStyle/>
          <a:p>
            <a:fld id="{F0D23093-2AB0-F74C-B865-1A12A15B650E}" type="slidenum">
              <a:rPr lang="en-US" smtClean="0"/>
              <a:pPr/>
              <a:t>14</a:t>
            </a:fld>
            <a:endParaRPr lang="en-US" dirty="0"/>
          </a:p>
        </p:txBody>
      </p:sp>
      <p:sp>
        <p:nvSpPr>
          <p:cNvPr id="3" name="Title 2">
            <a:extLst>
              <a:ext uri="{FF2B5EF4-FFF2-40B4-BE49-F238E27FC236}">
                <a16:creationId xmlns:a16="http://schemas.microsoft.com/office/drawing/2014/main" id="{1A2C7D05-099E-BB8D-DC83-3541B8EA193D}"/>
              </a:ext>
            </a:extLst>
          </p:cNvPr>
          <p:cNvSpPr>
            <a:spLocks noGrp="1"/>
          </p:cNvSpPr>
          <p:nvPr>
            <p:ph type="title"/>
          </p:nvPr>
        </p:nvSpPr>
        <p:spPr/>
        <p:txBody>
          <a:bodyPr/>
          <a:lstStyle/>
          <a:p>
            <a:r>
              <a:rPr lang="en-US" dirty="0"/>
              <a:t>Step 1: Materials selection</a:t>
            </a:r>
          </a:p>
        </p:txBody>
      </p:sp>
      <p:sp>
        <p:nvSpPr>
          <p:cNvPr id="4" name="TextBox 3">
            <a:extLst>
              <a:ext uri="{FF2B5EF4-FFF2-40B4-BE49-F238E27FC236}">
                <a16:creationId xmlns:a16="http://schemas.microsoft.com/office/drawing/2014/main" id="{A27BE926-4F1E-B46F-EA3A-5412BF6D58FD}"/>
              </a:ext>
            </a:extLst>
          </p:cNvPr>
          <p:cNvSpPr txBox="1"/>
          <p:nvPr/>
        </p:nvSpPr>
        <p:spPr>
          <a:xfrm>
            <a:off x="304800" y="5867400"/>
            <a:ext cx="22947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B71B"/>
                </a:solidFill>
                <a:effectLst/>
                <a:uLnTx/>
                <a:uFillTx/>
                <a:latin typeface="Calibri" panose="020F0502020204030204"/>
                <a:ea typeface="+mn-ea"/>
                <a:cs typeface="+mn-cs"/>
              </a:rPr>
              <a:t>Ashby’s Methodology</a:t>
            </a:r>
          </a:p>
        </p:txBody>
      </p:sp>
      <p:sp>
        <p:nvSpPr>
          <p:cNvPr id="5" name="Freeform: Shape 4">
            <a:extLst>
              <a:ext uri="{FF2B5EF4-FFF2-40B4-BE49-F238E27FC236}">
                <a16:creationId xmlns:a16="http://schemas.microsoft.com/office/drawing/2014/main" id="{AC9D8BDF-40D1-A7FE-4B75-1488448AD5A6}"/>
              </a:ext>
            </a:extLst>
          </p:cNvPr>
          <p:cNvSpPr/>
          <p:nvPr/>
        </p:nvSpPr>
        <p:spPr>
          <a:xfrm>
            <a:off x="571606" y="5512492"/>
            <a:ext cx="3563053" cy="309541"/>
          </a:xfrm>
          <a:custGeom>
            <a:avLst/>
            <a:gdLst>
              <a:gd name="connsiteX0" fmla="*/ 0 w 2696615"/>
              <a:gd name="connsiteY0" fmla="*/ 34327 h 343271"/>
              <a:gd name="connsiteX1" fmla="*/ 34327 w 2696615"/>
              <a:gd name="connsiteY1" fmla="*/ 0 h 343271"/>
              <a:gd name="connsiteX2" fmla="*/ 2662288 w 2696615"/>
              <a:gd name="connsiteY2" fmla="*/ 0 h 343271"/>
              <a:gd name="connsiteX3" fmla="*/ 2696615 w 2696615"/>
              <a:gd name="connsiteY3" fmla="*/ 34327 h 343271"/>
              <a:gd name="connsiteX4" fmla="*/ 2696615 w 2696615"/>
              <a:gd name="connsiteY4" fmla="*/ 308944 h 343271"/>
              <a:gd name="connsiteX5" fmla="*/ 2662288 w 2696615"/>
              <a:gd name="connsiteY5" fmla="*/ 343271 h 343271"/>
              <a:gd name="connsiteX6" fmla="*/ 34327 w 2696615"/>
              <a:gd name="connsiteY6" fmla="*/ 343271 h 343271"/>
              <a:gd name="connsiteX7" fmla="*/ 0 w 2696615"/>
              <a:gd name="connsiteY7" fmla="*/ 308944 h 343271"/>
              <a:gd name="connsiteX8" fmla="*/ 0 w 2696615"/>
              <a:gd name="connsiteY8" fmla="*/ 34327 h 34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6615" h="343271">
                <a:moveTo>
                  <a:pt x="0" y="34327"/>
                </a:moveTo>
                <a:cubicBezTo>
                  <a:pt x="0" y="15369"/>
                  <a:pt x="15369" y="0"/>
                  <a:pt x="34327" y="0"/>
                </a:cubicBezTo>
                <a:lnTo>
                  <a:pt x="2662288" y="0"/>
                </a:lnTo>
                <a:cubicBezTo>
                  <a:pt x="2681246" y="0"/>
                  <a:pt x="2696615" y="15369"/>
                  <a:pt x="2696615" y="34327"/>
                </a:cubicBezTo>
                <a:lnTo>
                  <a:pt x="2696615" y="308944"/>
                </a:lnTo>
                <a:cubicBezTo>
                  <a:pt x="2696615" y="327902"/>
                  <a:pt x="2681246" y="343271"/>
                  <a:pt x="2662288" y="343271"/>
                </a:cubicBezTo>
                <a:lnTo>
                  <a:pt x="34327" y="343271"/>
                </a:lnTo>
                <a:cubicBezTo>
                  <a:pt x="15369" y="343271"/>
                  <a:pt x="0" y="327902"/>
                  <a:pt x="0" y="308944"/>
                </a:cubicBezTo>
                <a:lnTo>
                  <a:pt x="0" y="34327"/>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1014" tIns="71014" rIns="71014" bIns="71014" numCol="1" spcCol="1270" anchor="ctr" anchorCtr="0">
            <a:noAutofit/>
          </a:bodyPr>
          <a:lstStyle/>
          <a:p>
            <a:pPr marL="0" lvl="0" indent="0" algn="ctr" defTabSz="711200">
              <a:lnSpc>
                <a:spcPct val="90000"/>
              </a:lnSpc>
              <a:spcBef>
                <a:spcPct val="0"/>
              </a:spcBef>
              <a:spcAft>
                <a:spcPct val="35000"/>
              </a:spcAft>
              <a:buNone/>
            </a:pPr>
            <a:r>
              <a:rPr lang="en-GB" sz="1400" b="1" kern="1200">
                <a:solidFill>
                  <a:schemeClr val="tx1"/>
                </a:solidFill>
              </a:rPr>
              <a:t>Top candidate materials/processes</a:t>
            </a:r>
          </a:p>
        </p:txBody>
      </p:sp>
      <p:grpSp>
        <p:nvGrpSpPr>
          <p:cNvPr id="6" name="Group 5">
            <a:extLst>
              <a:ext uri="{FF2B5EF4-FFF2-40B4-BE49-F238E27FC236}">
                <a16:creationId xmlns:a16="http://schemas.microsoft.com/office/drawing/2014/main" id="{608DE8AF-25B6-0CA9-6010-B16349C33B0F}"/>
              </a:ext>
            </a:extLst>
          </p:cNvPr>
          <p:cNvGrpSpPr/>
          <p:nvPr/>
        </p:nvGrpSpPr>
        <p:grpSpPr>
          <a:xfrm>
            <a:off x="571605" y="4526868"/>
            <a:ext cx="3563053" cy="985624"/>
            <a:chOff x="743383" y="3349644"/>
            <a:chExt cx="5032078" cy="1418398"/>
          </a:xfrm>
        </p:grpSpPr>
        <p:sp>
          <p:nvSpPr>
            <p:cNvPr id="7" name="Freeform: Shape 6">
              <a:extLst>
                <a:ext uri="{FF2B5EF4-FFF2-40B4-BE49-F238E27FC236}">
                  <a16:creationId xmlns:a16="http://schemas.microsoft.com/office/drawing/2014/main" id="{DD31D764-B10B-DA0F-817D-98CE37421C9E}"/>
                </a:ext>
              </a:extLst>
            </p:cNvPr>
            <p:cNvSpPr/>
            <p:nvPr/>
          </p:nvSpPr>
          <p:spPr>
            <a:xfrm>
              <a:off x="743383" y="3349644"/>
              <a:ext cx="5032078" cy="1116327"/>
            </a:xfrm>
            <a:custGeom>
              <a:avLst/>
              <a:gdLst>
                <a:gd name="connsiteX0" fmla="*/ 0 w 5720025"/>
                <a:gd name="connsiteY0" fmla="*/ 60126 h 601260"/>
                <a:gd name="connsiteX1" fmla="*/ 60126 w 5720025"/>
                <a:gd name="connsiteY1" fmla="*/ 0 h 601260"/>
                <a:gd name="connsiteX2" fmla="*/ 5659899 w 5720025"/>
                <a:gd name="connsiteY2" fmla="*/ 0 h 601260"/>
                <a:gd name="connsiteX3" fmla="*/ 5720025 w 5720025"/>
                <a:gd name="connsiteY3" fmla="*/ 60126 h 601260"/>
                <a:gd name="connsiteX4" fmla="*/ 5720025 w 5720025"/>
                <a:gd name="connsiteY4" fmla="*/ 541134 h 601260"/>
                <a:gd name="connsiteX5" fmla="*/ 5659899 w 5720025"/>
                <a:gd name="connsiteY5" fmla="*/ 601260 h 601260"/>
                <a:gd name="connsiteX6" fmla="*/ 60126 w 5720025"/>
                <a:gd name="connsiteY6" fmla="*/ 601260 h 601260"/>
                <a:gd name="connsiteX7" fmla="*/ 0 w 5720025"/>
                <a:gd name="connsiteY7" fmla="*/ 541134 h 601260"/>
                <a:gd name="connsiteX8" fmla="*/ 0 w 5720025"/>
                <a:gd name="connsiteY8" fmla="*/ 60126 h 60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0025" h="601260">
                  <a:moveTo>
                    <a:pt x="0" y="60126"/>
                  </a:moveTo>
                  <a:cubicBezTo>
                    <a:pt x="0" y="26919"/>
                    <a:pt x="26919" y="0"/>
                    <a:pt x="60126" y="0"/>
                  </a:cubicBezTo>
                  <a:lnTo>
                    <a:pt x="5659899" y="0"/>
                  </a:lnTo>
                  <a:cubicBezTo>
                    <a:pt x="5693106" y="0"/>
                    <a:pt x="5720025" y="26919"/>
                    <a:pt x="5720025" y="60126"/>
                  </a:cubicBezTo>
                  <a:lnTo>
                    <a:pt x="5720025" y="541134"/>
                  </a:lnTo>
                  <a:cubicBezTo>
                    <a:pt x="5720025" y="574341"/>
                    <a:pt x="5693106" y="601260"/>
                    <a:pt x="5659899" y="601260"/>
                  </a:cubicBezTo>
                  <a:lnTo>
                    <a:pt x="60126" y="601260"/>
                  </a:lnTo>
                  <a:cubicBezTo>
                    <a:pt x="26919" y="601260"/>
                    <a:pt x="0" y="574341"/>
                    <a:pt x="0" y="541134"/>
                  </a:cubicBezTo>
                  <a:lnTo>
                    <a:pt x="0" y="60126"/>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8570" tIns="78570" rIns="78570" bIns="78570" numCol="1" spcCol="1270" anchor="ctr" anchorCtr="0">
              <a:noAutofit/>
            </a:bodyPr>
            <a:lstStyle/>
            <a:p>
              <a:pPr marL="180000" lvl="0" indent="0" defTabSz="711200">
                <a:lnSpc>
                  <a:spcPct val="100000"/>
                </a:lnSpc>
                <a:spcBef>
                  <a:spcPct val="0"/>
                </a:spcBef>
                <a:spcAft>
                  <a:spcPts val="0"/>
                </a:spcAft>
                <a:buNone/>
              </a:pPr>
              <a:r>
                <a:rPr lang="en-GB" sz="1400" b="1" kern="1200">
                  <a:solidFill>
                    <a:schemeClr val="tx1"/>
                  </a:solidFill>
                </a:rPr>
                <a:t>Screen on constraints </a:t>
              </a:r>
              <a:r>
                <a:rPr lang="en-GB" sz="1400" kern="1200">
                  <a:solidFill>
                    <a:schemeClr val="tx1"/>
                  </a:solidFill>
                </a:rPr>
                <a:t>– ‘Go/’no-go’ criteria </a:t>
              </a:r>
              <a:r>
                <a:rPr lang="en-GB" sz="1400" b="1" kern="1200">
                  <a:solidFill>
                    <a:schemeClr val="tx1"/>
                  </a:solidFill>
                </a:rPr>
                <a:t>Rank on objectives </a:t>
              </a:r>
              <a:r>
                <a:rPr lang="en-GB" sz="1400" kern="1200">
                  <a:solidFill>
                    <a:schemeClr val="tx1"/>
                  </a:solidFill>
                </a:rPr>
                <a:t>– Ordering of materials that ‘go’</a:t>
              </a:r>
            </a:p>
          </p:txBody>
        </p:sp>
        <p:sp>
          <p:nvSpPr>
            <p:cNvPr id="8" name="Arrow: Down 7">
              <a:extLst>
                <a:ext uri="{FF2B5EF4-FFF2-40B4-BE49-F238E27FC236}">
                  <a16:creationId xmlns:a16="http://schemas.microsoft.com/office/drawing/2014/main" id="{48069DAA-4F97-935F-1876-9246464A4E92}"/>
                </a:ext>
              </a:extLst>
            </p:cNvPr>
            <p:cNvSpPr/>
            <p:nvPr/>
          </p:nvSpPr>
          <p:spPr>
            <a:xfrm>
              <a:off x="3107019" y="4465971"/>
              <a:ext cx="304800" cy="30207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9" name="Group 8">
            <a:extLst>
              <a:ext uri="{FF2B5EF4-FFF2-40B4-BE49-F238E27FC236}">
                <a16:creationId xmlns:a16="http://schemas.microsoft.com/office/drawing/2014/main" id="{D8A5CBFF-0BB2-2CCF-65DC-43FC139A9BD2}"/>
              </a:ext>
            </a:extLst>
          </p:cNvPr>
          <p:cNvGrpSpPr/>
          <p:nvPr/>
        </p:nvGrpSpPr>
        <p:grpSpPr>
          <a:xfrm>
            <a:off x="571605" y="2819015"/>
            <a:ext cx="3563053" cy="1722451"/>
            <a:chOff x="743383" y="1083905"/>
            <a:chExt cx="5032078" cy="2433105"/>
          </a:xfrm>
        </p:grpSpPr>
        <p:sp>
          <p:nvSpPr>
            <p:cNvPr id="10" name="Freeform: Shape 9">
              <a:extLst>
                <a:ext uri="{FF2B5EF4-FFF2-40B4-BE49-F238E27FC236}">
                  <a16:creationId xmlns:a16="http://schemas.microsoft.com/office/drawing/2014/main" id="{8115219C-6CA7-F533-2B39-5C58BA8B05A1}"/>
                </a:ext>
              </a:extLst>
            </p:cNvPr>
            <p:cNvSpPr/>
            <p:nvPr/>
          </p:nvSpPr>
          <p:spPr>
            <a:xfrm>
              <a:off x="743383" y="1083905"/>
              <a:ext cx="5032078" cy="2118966"/>
            </a:xfrm>
            <a:custGeom>
              <a:avLst/>
              <a:gdLst>
                <a:gd name="connsiteX0" fmla="*/ 0 w 5689910"/>
                <a:gd name="connsiteY0" fmla="*/ 119970 h 1199701"/>
                <a:gd name="connsiteX1" fmla="*/ 119970 w 5689910"/>
                <a:gd name="connsiteY1" fmla="*/ 0 h 1199701"/>
                <a:gd name="connsiteX2" fmla="*/ 5569940 w 5689910"/>
                <a:gd name="connsiteY2" fmla="*/ 0 h 1199701"/>
                <a:gd name="connsiteX3" fmla="*/ 5689910 w 5689910"/>
                <a:gd name="connsiteY3" fmla="*/ 119970 h 1199701"/>
                <a:gd name="connsiteX4" fmla="*/ 5689910 w 5689910"/>
                <a:gd name="connsiteY4" fmla="*/ 1079731 h 1199701"/>
                <a:gd name="connsiteX5" fmla="*/ 5569940 w 5689910"/>
                <a:gd name="connsiteY5" fmla="*/ 1199701 h 1199701"/>
                <a:gd name="connsiteX6" fmla="*/ 119970 w 5689910"/>
                <a:gd name="connsiteY6" fmla="*/ 1199701 h 1199701"/>
                <a:gd name="connsiteX7" fmla="*/ 0 w 5689910"/>
                <a:gd name="connsiteY7" fmla="*/ 1079731 h 1199701"/>
                <a:gd name="connsiteX8" fmla="*/ 0 w 5689910"/>
                <a:gd name="connsiteY8" fmla="*/ 119970 h 119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910" h="1199701">
                  <a:moveTo>
                    <a:pt x="0" y="119970"/>
                  </a:moveTo>
                  <a:cubicBezTo>
                    <a:pt x="0" y="53712"/>
                    <a:pt x="53712" y="0"/>
                    <a:pt x="119970" y="0"/>
                  </a:cubicBezTo>
                  <a:lnTo>
                    <a:pt x="5569940" y="0"/>
                  </a:lnTo>
                  <a:cubicBezTo>
                    <a:pt x="5636198" y="0"/>
                    <a:pt x="5689910" y="53712"/>
                    <a:pt x="5689910" y="119970"/>
                  </a:cubicBezTo>
                  <a:lnTo>
                    <a:pt x="5689910" y="1079731"/>
                  </a:lnTo>
                  <a:cubicBezTo>
                    <a:pt x="5689910" y="1145989"/>
                    <a:pt x="5636198" y="1199701"/>
                    <a:pt x="5569940" y="1199701"/>
                  </a:cubicBezTo>
                  <a:lnTo>
                    <a:pt x="119970" y="1199701"/>
                  </a:lnTo>
                  <a:cubicBezTo>
                    <a:pt x="53712" y="1199701"/>
                    <a:pt x="0" y="1145989"/>
                    <a:pt x="0" y="1079731"/>
                  </a:cubicBezTo>
                  <a:lnTo>
                    <a:pt x="0" y="119970"/>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96098" tIns="96098" rIns="96098" bIns="96098" numCol="1" spcCol="1270" anchor="ctr" anchorCtr="0">
              <a:noAutofit/>
            </a:bodyPr>
            <a:lstStyle/>
            <a:p>
              <a:pPr marL="180000" lvl="0" indent="0" algn="ctr" defTabSz="711200">
                <a:lnSpc>
                  <a:spcPct val="100000"/>
                </a:lnSpc>
                <a:spcBef>
                  <a:spcPct val="0"/>
                </a:spcBef>
                <a:spcAft>
                  <a:spcPts val="600"/>
                </a:spcAft>
                <a:buNone/>
              </a:pPr>
              <a:r>
                <a:rPr lang="en-GB" sz="1400" b="1" kern="1200" dirty="0">
                  <a:solidFill>
                    <a:schemeClr val="tx1"/>
                  </a:solidFill>
                </a:rPr>
                <a:t>Breakdown design requirements into:</a:t>
              </a:r>
            </a:p>
            <a:p>
              <a:pPr marL="180000" lvl="0" indent="0" defTabSz="711200">
                <a:lnSpc>
                  <a:spcPct val="100000"/>
                </a:lnSpc>
                <a:spcBef>
                  <a:spcPct val="0"/>
                </a:spcBef>
                <a:spcAft>
                  <a:spcPts val="0"/>
                </a:spcAft>
                <a:buNone/>
              </a:pPr>
              <a:r>
                <a:rPr lang="en-GB" sz="1400" b="1" kern="1200" dirty="0">
                  <a:solidFill>
                    <a:schemeClr val="tx1"/>
                  </a:solidFill>
                </a:rPr>
                <a:t>Function </a:t>
              </a:r>
              <a:r>
                <a:rPr lang="en-GB" sz="1400" kern="1200" dirty="0">
                  <a:solidFill>
                    <a:schemeClr val="tx1"/>
                  </a:solidFill>
                </a:rPr>
                <a:t>– What does the component do?</a:t>
              </a:r>
            </a:p>
            <a:p>
              <a:pPr marL="180000" lvl="0" indent="0" algn="l" defTabSz="711200">
                <a:lnSpc>
                  <a:spcPct val="100000"/>
                </a:lnSpc>
                <a:spcBef>
                  <a:spcPct val="0"/>
                </a:spcBef>
                <a:spcAft>
                  <a:spcPts val="0"/>
                </a:spcAft>
                <a:buNone/>
              </a:pPr>
              <a:r>
                <a:rPr lang="en-GB" sz="1400" b="1" kern="1200" dirty="0">
                  <a:solidFill>
                    <a:schemeClr val="tx1"/>
                  </a:solidFill>
                </a:rPr>
                <a:t>Constraints</a:t>
              </a:r>
              <a:r>
                <a:rPr lang="en-GB" sz="1400" kern="1200" dirty="0">
                  <a:solidFill>
                    <a:schemeClr val="tx1"/>
                  </a:solidFill>
                </a:rPr>
                <a:t> – What essential conditions must be met?</a:t>
              </a:r>
            </a:p>
            <a:p>
              <a:pPr marL="180000" lvl="0" indent="0" algn="l" defTabSz="711200">
                <a:lnSpc>
                  <a:spcPct val="100000"/>
                </a:lnSpc>
                <a:spcBef>
                  <a:spcPct val="0"/>
                </a:spcBef>
                <a:spcAft>
                  <a:spcPts val="0"/>
                </a:spcAft>
                <a:buNone/>
              </a:pPr>
              <a:r>
                <a:rPr lang="en-GB" sz="1400" b="1" kern="1200" dirty="0">
                  <a:solidFill>
                    <a:schemeClr val="tx1"/>
                  </a:solidFill>
                </a:rPr>
                <a:t>Objectives</a:t>
              </a:r>
              <a:r>
                <a:rPr lang="en-GB" sz="1400" kern="1200" dirty="0">
                  <a:solidFill>
                    <a:schemeClr val="tx1"/>
                  </a:solidFill>
                </a:rPr>
                <a:t> – What is to be maximized or minimized?</a:t>
              </a:r>
              <a:endParaRPr lang="en-GB" sz="1200" kern="1200" dirty="0">
                <a:solidFill>
                  <a:schemeClr val="tx1"/>
                </a:solidFill>
              </a:endParaRPr>
            </a:p>
          </p:txBody>
        </p:sp>
        <p:sp>
          <p:nvSpPr>
            <p:cNvPr id="11" name="Arrow: Down 10">
              <a:extLst>
                <a:ext uri="{FF2B5EF4-FFF2-40B4-BE49-F238E27FC236}">
                  <a16:creationId xmlns:a16="http://schemas.microsoft.com/office/drawing/2014/main" id="{09183EBD-40A9-55B6-F31E-099FF114E33E}"/>
                </a:ext>
              </a:extLst>
            </p:cNvPr>
            <p:cNvSpPr/>
            <p:nvPr/>
          </p:nvSpPr>
          <p:spPr>
            <a:xfrm>
              <a:off x="3110845" y="3213015"/>
              <a:ext cx="300974" cy="30399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2" name="Group 11">
            <a:extLst>
              <a:ext uri="{FF2B5EF4-FFF2-40B4-BE49-F238E27FC236}">
                <a16:creationId xmlns:a16="http://schemas.microsoft.com/office/drawing/2014/main" id="{E2AE216C-FE42-0117-3259-D751234486F5}"/>
              </a:ext>
            </a:extLst>
          </p:cNvPr>
          <p:cNvGrpSpPr/>
          <p:nvPr/>
        </p:nvGrpSpPr>
        <p:grpSpPr>
          <a:xfrm>
            <a:off x="778424" y="2388893"/>
            <a:ext cx="3173561" cy="430122"/>
            <a:chOff x="1035472" y="476321"/>
            <a:chExt cx="4482000" cy="607584"/>
          </a:xfrm>
        </p:grpSpPr>
        <p:sp>
          <p:nvSpPr>
            <p:cNvPr id="13" name="Freeform: Shape 12">
              <a:extLst>
                <a:ext uri="{FF2B5EF4-FFF2-40B4-BE49-F238E27FC236}">
                  <a16:creationId xmlns:a16="http://schemas.microsoft.com/office/drawing/2014/main" id="{5AF692FE-3BC9-4B8E-B636-B06C0B7F800B}"/>
                </a:ext>
              </a:extLst>
            </p:cNvPr>
            <p:cNvSpPr/>
            <p:nvPr/>
          </p:nvSpPr>
          <p:spPr>
            <a:xfrm>
              <a:off x="1035472" y="476321"/>
              <a:ext cx="4482000" cy="379983"/>
            </a:xfrm>
            <a:custGeom>
              <a:avLst/>
              <a:gdLst>
                <a:gd name="connsiteX0" fmla="*/ 0 w 2124112"/>
                <a:gd name="connsiteY0" fmla="*/ 27866 h 278660"/>
                <a:gd name="connsiteX1" fmla="*/ 27866 w 2124112"/>
                <a:gd name="connsiteY1" fmla="*/ 0 h 278660"/>
                <a:gd name="connsiteX2" fmla="*/ 2096246 w 2124112"/>
                <a:gd name="connsiteY2" fmla="*/ 0 h 278660"/>
                <a:gd name="connsiteX3" fmla="*/ 2124112 w 2124112"/>
                <a:gd name="connsiteY3" fmla="*/ 27866 h 278660"/>
                <a:gd name="connsiteX4" fmla="*/ 2124112 w 2124112"/>
                <a:gd name="connsiteY4" fmla="*/ 250794 h 278660"/>
                <a:gd name="connsiteX5" fmla="*/ 2096246 w 2124112"/>
                <a:gd name="connsiteY5" fmla="*/ 278660 h 278660"/>
                <a:gd name="connsiteX6" fmla="*/ 27866 w 2124112"/>
                <a:gd name="connsiteY6" fmla="*/ 278660 h 278660"/>
                <a:gd name="connsiteX7" fmla="*/ 0 w 2124112"/>
                <a:gd name="connsiteY7" fmla="*/ 250794 h 278660"/>
                <a:gd name="connsiteX8" fmla="*/ 0 w 2124112"/>
                <a:gd name="connsiteY8" fmla="*/ 27866 h 27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112" h="278660">
                  <a:moveTo>
                    <a:pt x="0" y="27866"/>
                  </a:moveTo>
                  <a:cubicBezTo>
                    <a:pt x="0" y="12476"/>
                    <a:pt x="12476" y="0"/>
                    <a:pt x="27866" y="0"/>
                  </a:cubicBezTo>
                  <a:lnTo>
                    <a:pt x="2096246" y="0"/>
                  </a:lnTo>
                  <a:cubicBezTo>
                    <a:pt x="2111636" y="0"/>
                    <a:pt x="2124112" y="12476"/>
                    <a:pt x="2124112" y="27866"/>
                  </a:cubicBezTo>
                  <a:lnTo>
                    <a:pt x="2124112" y="250794"/>
                  </a:lnTo>
                  <a:cubicBezTo>
                    <a:pt x="2124112" y="266184"/>
                    <a:pt x="2111636" y="278660"/>
                    <a:pt x="2096246" y="278660"/>
                  </a:cubicBezTo>
                  <a:lnTo>
                    <a:pt x="27866" y="278660"/>
                  </a:lnTo>
                  <a:cubicBezTo>
                    <a:pt x="12476" y="278660"/>
                    <a:pt x="0" y="266184"/>
                    <a:pt x="0" y="250794"/>
                  </a:cubicBezTo>
                  <a:lnTo>
                    <a:pt x="0" y="27866"/>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69122" tIns="69122" rIns="69122" bIns="69122" numCol="1" spcCol="1270" anchor="ctr" anchorCtr="0">
              <a:noAutofit/>
            </a:bodyPr>
            <a:lstStyle/>
            <a:p>
              <a:pPr marL="0" lvl="0" indent="0" algn="ctr" defTabSz="711200">
                <a:lnSpc>
                  <a:spcPct val="90000"/>
                </a:lnSpc>
                <a:spcBef>
                  <a:spcPct val="0"/>
                </a:spcBef>
                <a:spcAft>
                  <a:spcPct val="35000"/>
                </a:spcAft>
                <a:buNone/>
              </a:pPr>
              <a:r>
                <a:rPr lang="en-GB" sz="1400" b="1" kern="1200">
                  <a:solidFill>
                    <a:schemeClr val="tx1"/>
                  </a:solidFill>
                </a:rPr>
                <a:t>All materials/Processes</a:t>
              </a:r>
            </a:p>
          </p:txBody>
        </p:sp>
        <p:sp>
          <p:nvSpPr>
            <p:cNvPr id="14" name="Arrow: Down 13">
              <a:extLst>
                <a:ext uri="{FF2B5EF4-FFF2-40B4-BE49-F238E27FC236}">
                  <a16:creationId xmlns:a16="http://schemas.microsoft.com/office/drawing/2014/main" id="{666A2D90-BE47-ECB0-02F7-3ADC6BA6AA73}"/>
                </a:ext>
              </a:extLst>
            </p:cNvPr>
            <p:cNvSpPr/>
            <p:nvPr/>
          </p:nvSpPr>
          <p:spPr>
            <a:xfrm>
              <a:off x="3110244" y="856894"/>
              <a:ext cx="301576" cy="2270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5" name="Group 14">
            <a:extLst>
              <a:ext uri="{FF2B5EF4-FFF2-40B4-BE49-F238E27FC236}">
                <a16:creationId xmlns:a16="http://schemas.microsoft.com/office/drawing/2014/main" id="{E9B022BE-1864-F04C-2BC8-E922E690C0E8}"/>
              </a:ext>
            </a:extLst>
          </p:cNvPr>
          <p:cNvGrpSpPr/>
          <p:nvPr/>
        </p:nvGrpSpPr>
        <p:grpSpPr>
          <a:xfrm>
            <a:off x="1740002" y="1154032"/>
            <a:ext cx="1226254" cy="1226254"/>
            <a:chOff x="2667000" y="746704"/>
            <a:chExt cx="1226254" cy="1226254"/>
          </a:xfrm>
        </p:grpSpPr>
        <p:pic>
          <p:nvPicPr>
            <p:cNvPr id="16" name="Graphic 15" descr="Monitor with solid fill">
              <a:extLst>
                <a:ext uri="{FF2B5EF4-FFF2-40B4-BE49-F238E27FC236}">
                  <a16:creationId xmlns:a16="http://schemas.microsoft.com/office/drawing/2014/main" id="{564F8E66-31CB-A06F-B2CD-C81286D19F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7000" y="746704"/>
              <a:ext cx="1226254" cy="1226254"/>
            </a:xfrm>
            <a:prstGeom prst="rect">
              <a:avLst/>
            </a:prstGeom>
          </p:spPr>
        </p:pic>
        <p:pic>
          <p:nvPicPr>
            <p:cNvPr id="17" name="Picture 16" descr="Text&#10;&#10;Description automatically generated with low confidence">
              <a:extLst>
                <a:ext uri="{FF2B5EF4-FFF2-40B4-BE49-F238E27FC236}">
                  <a16:creationId xmlns:a16="http://schemas.microsoft.com/office/drawing/2014/main" id="{E0D60883-95B8-BE5F-730C-3E5C65629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975" y="1068265"/>
              <a:ext cx="798649" cy="419543"/>
            </a:xfrm>
            <a:prstGeom prst="rect">
              <a:avLst/>
            </a:prstGeom>
          </p:spPr>
        </p:pic>
      </p:grpSp>
      <p:sp>
        <p:nvSpPr>
          <p:cNvPr id="18" name="Rectangle 17">
            <a:extLst>
              <a:ext uri="{FF2B5EF4-FFF2-40B4-BE49-F238E27FC236}">
                <a16:creationId xmlns:a16="http://schemas.microsoft.com/office/drawing/2014/main" id="{898D688E-F597-20F6-4AEF-4AA281DC3007}"/>
              </a:ext>
            </a:extLst>
          </p:cNvPr>
          <p:cNvSpPr/>
          <p:nvPr/>
        </p:nvSpPr>
        <p:spPr>
          <a:xfrm>
            <a:off x="457200" y="2743200"/>
            <a:ext cx="3810000" cy="1676400"/>
          </a:xfrm>
          <a:prstGeom prst="rect">
            <a:avLst/>
          </a:prstGeom>
          <a:no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A470F20-FDE0-2BB9-E62B-D1C1EC1A19A3}"/>
                  </a:ext>
                </a:extLst>
              </p:cNvPr>
              <p:cNvSpPr txBox="1"/>
              <p:nvPr/>
            </p:nvSpPr>
            <p:spPr>
              <a:xfrm>
                <a:off x="4779098" y="1593561"/>
                <a:ext cx="7283040" cy="3321166"/>
              </a:xfrm>
              <a:prstGeom prst="rect">
                <a:avLst/>
              </a:prstGeom>
              <a:noFill/>
            </p:spPr>
            <p:txBody>
              <a:bodyPr wrap="square" rtlCol="0">
                <a:spAutoFit/>
              </a:bodyPr>
              <a:lstStyle/>
              <a:p>
                <a:r>
                  <a:rPr lang="en-US" b="1" dirty="0"/>
                  <a:t>Function:</a:t>
                </a:r>
                <a:r>
                  <a:rPr lang="en-US" dirty="0"/>
                  <a:t> longboard acts as a </a:t>
                </a:r>
                <a:r>
                  <a:rPr lang="en-US" i="1" dirty="0"/>
                  <a:t>panel in bending</a:t>
                </a:r>
                <a:r>
                  <a:rPr lang="en-US" b="1" i="1" dirty="0"/>
                  <a:t> </a:t>
                </a:r>
                <a:r>
                  <a:rPr lang="en-US" dirty="0"/>
                  <a:t>limited by </a:t>
                </a:r>
                <a:r>
                  <a:rPr lang="en-US" i="1" dirty="0"/>
                  <a:t>stiffness</a:t>
                </a:r>
              </a:p>
              <a:p>
                <a:endParaRPr lang="en-US" b="1" i="1" dirty="0"/>
              </a:p>
              <a:p>
                <a:r>
                  <a:rPr lang="en-US" b="1" dirty="0"/>
                  <a:t>Constraints: </a:t>
                </a:r>
                <a:r>
                  <a:rPr lang="en-US" dirty="0"/>
                  <a:t>Service temperature: -20˚C to 60˚C</a:t>
                </a:r>
              </a:p>
              <a:p>
                <a:r>
                  <a:rPr lang="en-US" b="1" dirty="0"/>
                  <a:t>	     </a:t>
                </a:r>
                <a:r>
                  <a:rPr lang="en-US" dirty="0"/>
                  <a:t>Yield Strength: &gt;10 </a:t>
                </a:r>
                <a:r>
                  <a:rPr lang="en-US" dirty="0" err="1"/>
                  <a:t>Mpa</a:t>
                </a:r>
                <a:endParaRPr lang="en-US" dirty="0"/>
              </a:p>
              <a:p>
                <a:r>
                  <a:rPr lang="en-US" b="1" dirty="0"/>
                  <a:t>	     </a:t>
                </a:r>
                <a:r>
                  <a:rPr lang="en-US" dirty="0"/>
                  <a:t>Young’s modulus: &gt;7.5 </a:t>
                </a:r>
                <a:r>
                  <a:rPr lang="en-US" dirty="0" err="1"/>
                  <a:t>Gpa</a:t>
                </a:r>
                <a:endParaRPr lang="en-US" dirty="0"/>
              </a:p>
              <a:p>
                <a:r>
                  <a:rPr lang="en-US" b="1" dirty="0"/>
                  <a:t>	     </a:t>
                </a:r>
                <a:r>
                  <a:rPr lang="en-US" dirty="0"/>
                  <a:t>Resistance to rain &amp; saltwater: Limited + Acceptable + Excellent</a:t>
                </a:r>
              </a:p>
              <a:p>
                <a:endParaRPr lang="en-US" b="1" dirty="0"/>
              </a:p>
              <a:p>
                <a:pPr/>
                <a:r>
                  <a:rPr lang="en-US" b="1" dirty="0"/>
                  <a:t>Objective: </a:t>
                </a:r>
                <a:r>
                  <a:rPr lang="en-US" dirty="0"/>
                  <a:t>Stiffness and mass by optimizing the performance index</a:t>
                </a:r>
                <a:br>
                  <a:rPr lang="en-US" dirty="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sup>
                          </m:sSup>
                        </m:num>
                        <m:den>
                          <m:r>
                            <a:rPr lang="en-US" b="0" i="1" smtClean="0">
                              <a:latin typeface="Cambria Math" panose="02040503050406030204" pitchFamily="18" charset="0"/>
                              <a:ea typeface="Cambria Math" panose="02040503050406030204" pitchFamily="18" charset="0"/>
                            </a:rPr>
                            <m:t>𝜌</m:t>
                          </m:r>
                        </m:den>
                      </m:f>
                    </m:oMath>
                  </m:oMathPara>
                </a14:m>
                <a:endParaRPr lang="en-US" b="1" dirty="0"/>
              </a:p>
              <a:p>
                <a:endParaRPr lang="en-US" b="1" dirty="0"/>
              </a:p>
              <a:p>
                <a:r>
                  <a:rPr lang="en-US" b="1" dirty="0"/>
                  <a:t>Free Variable: </a:t>
                </a:r>
                <a:r>
                  <a:rPr lang="en-US" dirty="0"/>
                  <a:t>Board thickness</a:t>
                </a:r>
                <a:endParaRPr lang="en-US" b="1" dirty="0"/>
              </a:p>
            </p:txBody>
          </p:sp>
        </mc:Choice>
        <mc:Fallback xmlns="">
          <p:sp>
            <p:nvSpPr>
              <p:cNvPr id="19" name="TextBox 18">
                <a:extLst>
                  <a:ext uri="{FF2B5EF4-FFF2-40B4-BE49-F238E27FC236}">
                    <a16:creationId xmlns:a16="http://schemas.microsoft.com/office/drawing/2014/main" id="{6A470F20-FDE0-2BB9-E62B-D1C1EC1A19A3}"/>
                  </a:ext>
                </a:extLst>
              </p:cNvPr>
              <p:cNvSpPr txBox="1">
                <a:spLocks noRot="1" noChangeAspect="1" noMove="1" noResize="1" noEditPoints="1" noAdjustHandles="1" noChangeArrowheads="1" noChangeShapeType="1" noTextEdit="1"/>
              </p:cNvSpPr>
              <p:nvPr/>
            </p:nvSpPr>
            <p:spPr>
              <a:xfrm>
                <a:off x="4779098" y="1593561"/>
                <a:ext cx="7283040" cy="3321166"/>
              </a:xfrm>
              <a:prstGeom prst="rect">
                <a:avLst/>
              </a:prstGeom>
              <a:blipFill>
                <a:blip r:embed="rId7"/>
                <a:stretch>
                  <a:fillRect l="-753" t="-917" b="-2018"/>
                </a:stretch>
              </a:blipFill>
            </p:spPr>
            <p:txBody>
              <a:bodyPr/>
              <a:lstStyle/>
              <a:p>
                <a:r>
                  <a:rPr lang="en-DE">
                    <a:noFill/>
                  </a:rPr>
                  <a:t> </a:t>
                </a:r>
              </a:p>
            </p:txBody>
          </p:sp>
        </mc:Fallback>
      </mc:AlternateContent>
      <p:grpSp>
        <p:nvGrpSpPr>
          <p:cNvPr id="20" name="Group 19">
            <a:extLst>
              <a:ext uri="{FF2B5EF4-FFF2-40B4-BE49-F238E27FC236}">
                <a16:creationId xmlns:a16="http://schemas.microsoft.com/office/drawing/2014/main" id="{90ED1116-7C76-DE1C-C324-410E88DD781C}"/>
              </a:ext>
            </a:extLst>
          </p:cNvPr>
          <p:cNvGrpSpPr/>
          <p:nvPr/>
        </p:nvGrpSpPr>
        <p:grpSpPr>
          <a:xfrm>
            <a:off x="9062994" y="5786532"/>
            <a:ext cx="2798448" cy="469512"/>
            <a:chOff x="7114982" y="5926863"/>
            <a:chExt cx="2828361" cy="468100"/>
          </a:xfrm>
        </p:grpSpPr>
        <p:pic>
          <p:nvPicPr>
            <p:cNvPr id="21" name="Graphic 20" descr="Internet outline">
              <a:hlinkClick r:id="rId8"/>
              <a:extLst>
                <a:ext uri="{FF2B5EF4-FFF2-40B4-BE49-F238E27FC236}">
                  <a16:creationId xmlns:a16="http://schemas.microsoft.com/office/drawing/2014/main" id="{3E044C91-7C94-D5E8-7B69-2D4E74EABB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14982" y="5926863"/>
              <a:ext cx="468100" cy="468100"/>
            </a:xfrm>
            <a:prstGeom prst="rect">
              <a:avLst/>
            </a:prstGeom>
          </p:spPr>
        </p:pic>
        <p:sp>
          <p:nvSpPr>
            <p:cNvPr id="22" name="TextBox 21">
              <a:extLst>
                <a:ext uri="{FF2B5EF4-FFF2-40B4-BE49-F238E27FC236}">
                  <a16:creationId xmlns:a16="http://schemas.microsoft.com/office/drawing/2014/main" id="{87180AAA-04E2-3CAC-1D05-2A23A0227B56}"/>
                </a:ext>
              </a:extLst>
            </p:cNvPr>
            <p:cNvSpPr txBox="1"/>
            <p:nvPr/>
          </p:nvSpPr>
          <p:spPr>
            <a:xfrm>
              <a:off x="7555893" y="5926863"/>
              <a:ext cx="2387450" cy="429591"/>
            </a:xfrm>
            <a:prstGeom prst="rect">
              <a:avLst/>
            </a:prstGeom>
            <a:noFill/>
          </p:spPr>
          <p:txBody>
            <a:bodyPr wrap="square" rtlCol="0">
              <a:spAutoFit/>
            </a:bodyPr>
            <a:lstStyle/>
            <a:p>
              <a:r>
                <a:rPr lang="en-US" sz="1100" dirty="0"/>
                <a:t>Explore this example written up in our </a:t>
              </a:r>
              <a:br>
                <a:rPr lang="en-US" sz="1100" dirty="0"/>
              </a:br>
              <a:r>
                <a:rPr lang="en-US" sz="1100" dirty="0"/>
                <a:t>Longboard Materials Case Study</a:t>
              </a:r>
            </a:p>
          </p:txBody>
        </p:sp>
      </p:grpSp>
    </p:spTree>
    <p:extLst>
      <p:ext uri="{BB962C8B-B14F-4D97-AF65-F5344CB8AC3E}">
        <p14:creationId xmlns:p14="http://schemas.microsoft.com/office/powerpoint/2010/main" val="11920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5A7CF-689C-728F-95BF-43AF3ED19064}"/>
              </a:ext>
            </a:extLst>
          </p:cNvPr>
          <p:cNvSpPr>
            <a:spLocks noGrp="1"/>
          </p:cNvSpPr>
          <p:nvPr>
            <p:ph type="sldNum" sz="quarter" idx="11"/>
          </p:nvPr>
        </p:nvSpPr>
        <p:spPr/>
        <p:txBody>
          <a:bodyPr/>
          <a:lstStyle/>
          <a:p>
            <a:fld id="{F0D23093-2AB0-F74C-B865-1A12A15B650E}" type="slidenum">
              <a:rPr lang="en-US" smtClean="0"/>
              <a:pPr/>
              <a:t>15</a:t>
            </a:fld>
            <a:endParaRPr lang="en-US" dirty="0"/>
          </a:p>
        </p:txBody>
      </p:sp>
      <p:sp>
        <p:nvSpPr>
          <p:cNvPr id="3" name="Title 2">
            <a:extLst>
              <a:ext uri="{FF2B5EF4-FFF2-40B4-BE49-F238E27FC236}">
                <a16:creationId xmlns:a16="http://schemas.microsoft.com/office/drawing/2014/main" id="{4E6FC7FF-0D5C-C674-06F3-E0A8FDEB5827}"/>
              </a:ext>
            </a:extLst>
          </p:cNvPr>
          <p:cNvSpPr>
            <a:spLocks noGrp="1"/>
          </p:cNvSpPr>
          <p:nvPr>
            <p:ph type="title"/>
          </p:nvPr>
        </p:nvSpPr>
        <p:spPr/>
        <p:txBody>
          <a:bodyPr/>
          <a:lstStyle/>
          <a:p>
            <a:r>
              <a:rPr lang="en-US" dirty="0"/>
              <a:t>Screening and ranking via Granta EduPack</a:t>
            </a:r>
          </a:p>
        </p:txBody>
      </p:sp>
      <p:grpSp>
        <p:nvGrpSpPr>
          <p:cNvPr id="4" name="Group 3">
            <a:extLst>
              <a:ext uri="{FF2B5EF4-FFF2-40B4-BE49-F238E27FC236}">
                <a16:creationId xmlns:a16="http://schemas.microsoft.com/office/drawing/2014/main" id="{CF45184E-7E85-3754-2549-036ED8568E70}"/>
              </a:ext>
            </a:extLst>
          </p:cNvPr>
          <p:cNvGrpSpPr/>
          <p:nvPr/>
        </p:nvGrpSpPr>
        <p:grpSpPr>
          <a:xfrm>
            <a:off x="8326752" y="5791200"/>
            <a:ext cx="3712848" cy="469512"/>
            <a:chOff x="7114982" y="5926863"/>
            <a:chExt cx="3752535" cy="468100"/>
          </a:xfrm>
        </p:grpSpPr>
        <p:pic>
          <p:nvPicPr>
            <p:cNvPr id="5" name="Graphic 4" descr="Internet outline">
              <a:hlinkClick r:id="rId3"/>
              <a:extLst>
                <a:ext uri="{FF2B5EF4-FFF2-40B4-BE49-F238E27FC236}">
                  <a16:creationId xmlns:a16="http://schemas.microsoft.com/office/drawing/2014/main" id="{3FDEE349-6ECB-654F-90DC-30D75EDC57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4982" y="5926863"/>
              <a:ext cx="468100" cy="468100"/>
            </a:xfrm>
            <a:prstGeom prst="rect">
              <a:avLst/>
            </a:prstGeom>
          </p:spPr>
        </p:pic>
        <p:sp>
          <p:nvSpPr>
            <p:cNvPr id="6" name="TextBox 5">
              <a:extLst>
                <a:ext uri="{FF2B5EF4-FFF2-40B4-BE49-F238E27FC236}">
                  <a16:creationId xmlns:a16="http://schemas.microsoft.com/office/drawing/2014/main" id="{35F36C62-963F-B1AA-1F7D-6F5F3AC44CE2}"/>
                </a:ext>
              </a:extLst>
            </p:cNvPr>
            <p:cNvSpPr txBox="1"/>
            <p:nvPr/>
          </p:nvSpPr>
          <p:spPr>
            <a:xfrm>
              <a:off x="7555893" y="5926863"/>
              <a:ext cx="3311624" cy="429591"/>
            </a:xfrm>
            <a:prstGeom prst="rect">
              <a:avLst/>
            </a:prstGeom>
            <a:noFill/>
          </p:spPr>
          <p:txBody>
            <a:bodyPr wrap="square" rtlCol="0">
              <a:spAutoFit/>
            </a:bodyPr>
            <a:lstStyle/>
            <a:p>
              <a:r>
                <a:rPr lang="en-US" sz="1100" dirty="0"/>
                <a:t>See the methodology applied in this example in the </a:t>
              </a:r>
              <a:br>
                <a:rPr lang="en-US" sz="1100" dirty="0"/>
              </a:br>
              <a:r>
                <a:rPr lang="en-US" sz="1100" dirty="0"/>
                <a:t>Intro to Performance Indices Ansys Innovation Course</a:t>
              </a:r>
            </a:p>
          </p:txBody>
        </p:sp>
      </p:grpSp>
      <p:sp>
        <p:nvSpPr>
          <p:cNvPr id="10" name="TextBox 9">
            <a:extLst>
              <a:ext uri="{FF2B5EF4-FFF2-40B4-BE49-F238E27FC236}">
                <a16:creationId xmlns:a16="http://schemas.microsoft.com/office/drawing/2014/main" id="{2A7EB7D8-809E-0041-2A77-73FCA87EDFF8}"/>
              </a:ext>
            </a:extLst>
          </p:cNvPr>
          <p:cNvSpPr txBox="1"/>
          <p:nvPr/>
        </p:nvSpPr>
        <p:spPr>
          <a:xfrm>
            <a:off x="228600" y="5841290"/>
            <a:ext cx="4419600" cy="369332"/>
          </a:xfrm>
          <a:prstGeom prst="rect">
            <a:avLst/>
          </a:prstGeom>
          <a:noFill/>
        </p:spPr>
        <p:txBody>
          <a:bodyPr wrap="square" rtlCol="0">
            <a:spAutoFit/>
          </a:bodyPr>
          <a:lstStyle/>
          <a:p>
            <a:r>
              <a:rPr lang="en-US" dirty="0"/>
              <a:t>Selection performed in the Level 2 database </a:t>
            </a:r>
          </a:p>
        </p:txBody>
      </p:sp>
      <p:pic>
        <p:nvPicPr>
          <p:cNvPr id="11" name="Picture 10">
            <a:extLst>
              <a:ext uri="{FF2B5EF4-FFF2-40B4-BE49-F238E27FC236}">
                <a16:creationId xmlns:a16="http://schemas.microsoft.com/office/drawing/2014/main" id="{5AC8D199-9E35-56C9-5550-15C54E8C8CB5}"/>
              </a:ext>
            </a:extLst>
          </p:cNvPr>
          <p:cNvPicPr>
            <a:picLocks noChangeAspect="1"/>
          </p:cNvPicPr>
          <p:nvPr/>
        </p:nvPicPr>
        <p:blipFill>
          <a:blip r:embed="rId6"/>
          <a:stretch>
            <a:fillRect/>
          </a:stretch>
        </p:blipFill>
        <p:spPr>
          <a:xfrm>
            <a:off x="2438400" y="1401805"/>
            <a:ext cx="7315200" cy="4054391"/>
          </a:xfrm>
          <a:prstGeom prst="rect">
            <a:avLst/>
          </a:prstGeom>
        </p:spPr>
      </p:pic>
    </p:spTree>
    <p:extLst>
      <p:ext uri="{BB962C8B-B14F-4D97-AF65-F5344CB8AC3E}">
        <p14:creationId xmlns:p14="http://schemas.microsoft.com/office/powerpoint/2010/main" val="3358694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50BF05-C0EA-865B-28DF-F058E80E9765}"/>
              </a:ext>
            </a:extLst>
          </p:cNvPr>
          <p:cNvSpPr>
            <a:spLocks noGrp="1"/>
          </p:cNvSpPr>
          <p:nvPr>
            <p:ph type="sldNum" sz="quarter" idx="11"/>
          </p:nvPr>
        </p:nvSpPr>
        <p:spPr/>
        <p:txBody>
          <a:bodyPr/>
          <a:lstStyle/>
          <a:p>
            <a:fld id="{F0D23093-2AB0-F74C-B865-1A12A15B650E}" type="slidenum">
              <a:rPr lang="en-US" smtClean="0"/>
              <a:pPr/>
              <a:t>16</a:t>
            </a:fld>
            <a:endParaRPr lang="en-US" dirty="0"/>
          </a:p>
        </p:txBody>
      </p:sp>
      <p:sp>
        <p:nvSpPr>
          <p:cNvPr id="3" name="Title 2">
            <a:extLst>
              <a:ext uri="{FF2B5EF4-FFF2-40B4-BE49-F238E27FC236}">
                <a16:creationId xmlns:a16="http://schemas.microsoft.com/office/drawing/2014/main" id="{5E17B3AF-49D1-0E04-F934-DF005EEC135E}"/>
              </a:ext>
            </a:extLst>
          </p:cNvPr>
          <p:cNvSpPr>
            <a:spLocks noGrp="1"/>
          </p:cNvSpPr>
          <p:nvPr>
            <p:ph type="title"/>
          </p:nvPr>
        </p:nvSpPr>
        <p:spPr/>
        <p:txBody>
          <a:bodyPr/>
          <a:lstStyle/>
          <a:p>
            <a:r>
              <a:rPr lang="en-US" dirty="0"/>
              <a:t>Top Material Choices</a:t>
            </a:r>
          </a:p>
        </p:txBody>
      </p:sp>
      <p:sp>
        <p:nvSpPr>
          <p:cNvPr id="4" name="Text Placeholder 3">
            <a:extLst>
              <a:ext uri="{FF2B5EF4-FFF2-40B4-BE49-F238E27FC236}">
                <a16:creationId xmlns:a16="http://schemas.microsoft.com/office/drawing/2014/main" id="{8B61EDF9-DB6D-6719-2E31-260FD19282E3}"/>
              </a:ext>
            </a:extLst>
          </p:cNvPr>
          <p:cNvSpPr>
            <a:spLocks noGrp="1"/>
          </p:cNvSpPr>
          <p:nvPr>
            <p:ph type="body" sz="quarter" idx="13"/>
          </p:nvPr>
        </p:nvSpPr>
        <p:spPr>
          <a:xfrm>
            <a:off x="609600" y="1447800"/>
            <a:ext cx="5257800" cy="4191000"/>
          </a:xfrm>
        </p:spPr>
        <p:txBody>
          <a:bodyPr>
            <a:normAutofit lnSpcReduction="10000"/>
          </a:bodyPr>
          <a:lstStyle/>
          <a:p>
            <a:pPr marL="0" indent="0">
              <a:buNone/>
            </a:pPr>
            <a:r>
              <a:rPr lang="en-US" dirty="0"/>
              <a:t>Based on additional research, three top material candidates were chosen:</a:t>
            </a:r>
          </a:p>
          <a:p>
            <a:pPr marL="0" indent="0">
              <a:buNone/>
            </a:pPr>
            <a:endParaRPr lang="en-US" dirty="0"/>
          </a:p>
          <a:p>
            <a:pPr marL="457200" indent="-457200">
              <a:buFont typeface="+mj-lt"/>
              <a:buAutoNum type="arabicPeriod"/>
            </a:pPr>
            <a:r>
              <a:rPr lang="en-US" dirty="0"/>
              <a:t>Plywood (reference material)</a:t>
            </a:r>
          </a:p>
          <a:p>
            <a:pPr marL="457200" indent="-457200">
              <a:buFont typeface="+mj-lt"/>
              <a:buAutoNum type="arabicPeriod"/>
            </a:pPr>
            <a:r>
              <a:rPr lang="en-US" dirty="0"/>
              <a:t>Carbon fiber reinforced composites (CFRPs)  </a:t>
            </a:r>
          </a:p>
          <a:p>
            <a:pPr marL="457200" indent="-457200">
              <a:buFont typeface="+mj-lt"/>
              <a:buAutoNum type="arabicPeriod"/>
            </a:pPr>
            <a:r>
              <a:rPr lang="en-US" dirty="0"/>
              <a:t>Bamboo </a:t>
            </a:r>
          </a:p>
          <a:p>
            <a:pPr marL="0" indent="0">
              <a:buNone/>
            </a:pPr>
            <a:endParaRPr lang="en-US" dirty="0"/>
          </a:p>
          <a:p>
            <a:pPr marL="0" indent="0">
              <a:buNone/>
            </a:pPr>
            <a:r>
              <a:rPr lang="en-US" dirty="0"/>
              <a:t>But these are generic material records– are they accurate enough for simulation?</a:t>
            </a:r>
          </a:p>
          <a:p>
            <a:pPr marL="0" indent="0">
              <a:buNone/>
            </a:pPr>
            <a:endParaRPr lang="en-US" dirty="0"/>
          </a:p>
        </p:txBody>
      </p:sp>
      <p:sp>
        <p:nvSpPr>
          <p:cNvPr id="5" name="Text Placeholder 4">
            <a:extLst>
              <a:ext uri="{FF2B5EF4-FFF2-40B4-BE49-F238E27FC236}">
                <a16:creationId xmlns:a16="http://schemas.microsoft.com/office/drawing/2014/main" id="{C8E0264A-1AAF-0429-125A-C2B3244A3F97}"/>
              </a:ext>
            </a:extLst>
          </p:cNvPr>
          <p:cNvSpPr>
            <a:spLocks noGrp="1"/>
          </p:cNvSpPr>
          <p:nvPr>
            <p:ph type="body" sz="quarter" idx="14"/>
          </p:nvPr>
        </p:nvSpPr>
        <p:spPr>
          <a:xfrm>
            <a:off x="6248400" y="1463899"/>
            <a:ext cx="5638800" cy="1507901"/>
          </a:xfrm>
        </p:spPr>
        <p:txBody>
          <a:bodyPr>
            <a:normAutofit/>
          </a:bodyPr>
          <a:lstStyle/>
          <a:p>
            <a:pPr marL="0" indent="0">
              <a:buNone/>
            </a:pPr>
            <a:r>
              <a:rPr lang="en-US" dirty="0">
                <a:sym typeface="Wingdings" panose="05000000000000000000" pitchFamily="2" charset="2"/>
              </a:rPr>
              <a:t></a:t>
            </a:r>
            <a:r>
              <a:rPr lang="en-US" dirty="0"/>
              <a:t>To ensure accurate results, we recommend using specific material grade data for simulations. This can be found in and exported from </a:t>
            </a:r>
            <a:r>
              <a:rPr lang="en-US" b="1" dirty="0"/>
              <a:t>Level 3 databases</a:t>
            </a:r>
            <a:endParaRPr lang="en-US" dirty="0"/>
          </a:p>
        </p:txBody>
      </p:sp>
      <p:sp>
        <p:nvSpPr>
          <p:cNvPr id="8" name="TextBox 7">
            <a:extLst>
              <a:ext uri="{FF2B5EF4-FFF2-40B4-BE49-F238E27FC236}">
                <a16:creationId xmlns:a16="http://schemas.microsoft.com/office/drawing/2014/main" id="{D904A902-DDF7-CEB9-728A-3A3E3B18321A}"/>
              </a:ext>
            </a:extLst>
          </p:cNvPr>
          <p:cNvSpPr txBox="1"/>
          <p:nvPr/>
        </p:nvSpPr>
        <p:spPr>
          <a:xfrm>
            <a:off x="6172200" y="3200400"/>
            <a:ext cx="5562600" cy="2677656"/>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indent="0">
              <a:buNone/>
            </a:pPr>
            <a:r>
              <a:rPr lang="en-US" sz="2400" dirty="0">
                <a:solidFill>
                  <a:schemeClr val="tx1"/>
                </a:solidFill>
              </a:rPr>
              <a:t>The top 3 material candidates for our simulation steps are:</a:t>
            </a:r>
          </a:p>
          <a:p>
            <a:pPr marL="457200" indent="-457200">
              <a:buFont typeface="+mj-lt"/>
              <a:buAutoNum type="arabicPeriod"/>
            </a:pPr>
            <a:r>
              <a:rPr lang="en-US" sz="2400" dirty="0">
                <a:solidFill>
                  <a:schemeClr val="tx1"/>
                </a:solidFill>
              </a:rPr>
              <a:t>Plywood (3 ply. Beech), parallel to face layer </a:t>
            </a:r>
          </a:p>
          <a:p>
            <a:pPr marL="457200" indent="-457200">
              <a:buFont typeface="+mj-lt"/>
              <a:buAutoNum type="arabicPeriod"/>
            </a:pPr>
            <a:r>
              <a:rPr lang="en-US" sz="2400" dirty="0">
                <a:solidFill>
                  <a:schemeClr val="tx1"/>
                </a:solidFill>
              </a:rPr>
              <a:t>Epoxy/HS carbon fiber resin infused woven fabric, biaxial lay-up</a:t>
            </a:r>
          </a:p>
          <a:p>
            <a:pPr marL="457200" indent="-457200">
              <a:buFont typeface="+mj-lt"/>
              <a:buAutoNum type="arabicPeriod"/>
            </a:pPr>
            <a:r>
              <a:rPr lang="en-US" sz="2400" dirty="0">
                <a:solidFill>
                  <a:schemeClr val="tx1"/>
                </a:solidFill>
              </a:rPr>
              <a:t>Bamboo (longitudinal)</a:t>
            </a:r>
          </a:p>
        </p:txBody>
      </p:sp>
    </p:spTree>
    <p:extLst>
      <p:ext uri="{BB962C8B-B14F-4D97-AF65-F5344CB8AC3E}">
        <p14:creationId xmlns:p14="http://schemas.microsoft.com/office/powerpoint/2010/main" val="424853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CF4BC4-8226-992F-9C32-8F3565A6D0B6}"/>
              </a:ext>
            </a:extLst>
          </p:cNvPr>
          <p:cNvSpPr>
            <a:spLocks noGrp="1"/>
          </p:cNvSpPr>
          <p:nvPr>
            <p:ph type="sldNum" sz="quarter" idx="11"/>
          </p:nvPr>
        </p:nvSpPr>
        <p:spPr/>
        <p:txBody>
          <a:bodyPr/>
          <a:lstStyle/>
          <a:p>
            <a:fld id="{F0D23093-2AB0-F74C-B865-1A12A15B650E}" type="slidenum">
              <a:rPr lang="en-US" smtClean="0"/>
              <a:pPr/>
              <a:t>17</a:t>
            </a:fld>
            <a:endParaRPr lang="en-US" dirty="0"/>
          </a:p>
        </p:txBody>
      </p:sp>
      <p:sp>
        <p:nvSpPr>
          <p:cNvPr id="3" name="Title 2">
            <a:extLst>
              <a:ext uri="{FF2B5EF4-FFF2-40B4-BE49-F238E27FC236}">
                <a16:creationId xmlns:a16="http://schemas.microsoft.com/office/drawing/2014/main" id="{6A6456EE-3D7F-F5F3-4098-DCA14F827EE4}"/>
              </a:ext>
            </a:extLst>
          </p:cNvPr>
          <p:cNvSpPr>
            <a:spLocks noGrp="1"/>
          </p:cNvSpPr>
          <p:nvPr>
            <p:ph type="title"/>
          </p:nvPr>
        </p:nvSpPr>
        <p:spPr/>
        <p:txBody>
          <a:bodyPr/>
          <a:lstStyle/>
          <a:p>
            <a:r>
              <a:rPr lang="en-US" dirty="0"/>
              <a:t>Step 2: Simulation Workflow</a:t>
            </a:r>
          </a:p>
        </p:txBody>
      </p:sp>
      <p:sp>
        <p:nvSpPr>
          <p:cNvPr id="5" name="Rectangle: Rounded Corners 4">
            <a:extLst>
              <a:ext uri="{FF2B5EF4-FFF2-40B4-BE49-F238E27FC236}">
                <a16:creationId xmlns:a16="http://schemas.microsoft.com/office/drawing/2014/main" id="{C22F5FDB-200C-D6B7-4973-06608754A707}"/>
              </a:ext>
            </a:extLst>
          </p:cNvPr>
          <p:cNvSpPr/>
          <p:nvPr/>
        </p:nvSpPr>
        <p:spPr>
          <a:xfrm>
            <a:off x="873909" y="2137035"/>
            <a:ext cx="3413529" cy="26759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ea typeface="+mn-ea"/>
                <a:cs typeface="+mn-cs"/>
              </a:rPr>
              <a:t>Select design</a:t>
            </a:r>
          </a:p>
        </p:txBody>
      </p:sp>
      <p:pic>
        <p:nvPicPr>
          <p:cNvPr id="26" name="Graphic 25" descr="Monitor with solid fill">
            <a:extLst>
              <a:ext uri="{FF2B5EF4-FFF2-40B4-BE49-F238E27FC236}">
                <a16:creationId xmlns:a16="http://schemas.microsoft.com/office/drawing/2014/main" id="{A5440EAC-E7D8-E473-F24F-8F2CFFE717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6855" y="900202"/>
            <a:ext cx="1226254" cy="1226254"/>
          </a:xfrm>
          <a:prstGeom prst="rect">
            <a:avLst/>
          </a:prstGeom>
        </p:spPr>
      </p:pic>
      <p:sp>
        <p:nvSpPr>
          <p:cNvPr id="7" name="Rectangle 6">
            <a:extLst>
              <a:ext uri="{FF2B5EF4-FFF2-40B4-BE49-F238E27FC236}">
                <a16:creationId xmlns:a16="http://schemas.microsoft.com/office/drawing/2014/main" id="{139A5E6B-2F71-04E3-2142-5285733E0072}"/>
              </a:ext>
            </a:extLst>
          </p:cNvPr>
          <p:cNvSpPr/>
          <p:nvPr/>
        </p:nvSpPr>
        <p:spPr>
          <a:xfrm>
            <a:off x="598868" y="2098347"/>
            <a:ext cx="4062229" cy="385945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Wreath outline">
            <a:extLst>
              <a:ext uri="{FF2B5EF4-FFF2-40B4-BE49-F238E27FC236}">
                <a16:creationId xmlns:a16="http://schemas.microsoft.com/office/drawing/2014/main" id="{97B18564-981C-7E01-2A36-84809540EA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07558" y="2112794"/>
            <a:ext cx="360000" cy="360000"/>
          </a:xfrm>
          <a:prstGeom prst="rect">
            <a:avLst/>
          </a:prstGeom>
        </p:spPr>
      </p:pic>
      <p:sp>
        <p:nvSpPr>
          <p:cNvPr id="9" name="Rectangle: Rounded Corners 8">
            <a:extLst>
              <a:ext uri="{FF2B5EF4-FFF2-40B4-BE49-F238E27FC236}">
                <a16:creationId xmlns:a16="http://schemas.microsoft.com/office/drawing/2014/main" id="{11181915-D759-949D-F6C7-F8307B1789CE}"/>
              </a:ext>
            </a:extLst>
          </p:cNvPr>
          <p:cNvSpPr/>
          <p:nvPr/>
        </p:nvSpPr>
        <p:spPr>
          <a:xfrm>
            <a:off x="882169" y="3024978"/>
            <a:ext cx="3649341" cy="2865256"/>
          </a:xfrm>
          <a:prstGeom prst="roundRect">
            <a:avLst>
              <a:gd name="adj" fmla="val 4831"/>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8959DD8-3C16-3F37-BA93-150ADB583BB1}"/>
              </a:ext>
            </a:extLst>
          </p:cNvPr>
          <p:cNvSpPr txBox="1"/>
          <p:nvPr/>
        </p:nvSpPr>
        <p:spPr>
          <a:xfrm>
            <a:off x="873908" y="3000463"/>
            <a:ext cx="3657602" cy="307777"/>
          </a:xfrm>
          <a:prstGeom prst="rect">
            <a:avLst/>
          </a:prstGeom>
          <a:noFill/>
        </p:spPr>
        <p:txBody>
          <a:bodyPr wrap="square">
            <a:spAutoFit/>
          </a:bodyPr>
          <a:lstStyle/>
          <a:p>
            <a:pPr marL="180000" lvl="0" indent="0" algn="ctr" defTabSz="711200">
              <a:lnSpc>
                <a:spcPct val="100000"/>
              </a:lnSpc>
              <a:spcBef>
                <a:spcPct val="0"/>
              </a:spcBef>
              <a:spcAft>
                <a:spcPts val="600"/>
              </a:spcAft>
              <a:buNone/>
            </a:pPr>
            <a:r>
              <a:rPr lang="en-GB" sz="1400" b="1" kern="1200">
                <a:solidFill>
                  <a:schemeClr val="tx1"/>
                </a:solidFill>
              </a:rPr>
              <a:t>Simulation Set-Up and Benchmarking</a:t>
            </a:r>
          </a:p>
        </p:txBody>
      </p:sp>
      <p:grpSp>
        <p:nvGrpSpPr>
          <p:cNvPr id="11" name="Group 10">
            <a:extLst>
              <a:ext uri="{FF2B5EF4-FFF2-40B4-BE49-F238E27FC236}">
                <a16:creationId xmlns:a16="http://schemas.microsoft.com/office/drawing/2014/main" id="{A656DD71-83DB-E2C5-E58D-C7E1A26C0055}"/>
              </a:ext>
            </a:extLst>
          </p:cNvPr>
          <p:cNvGrpSpPr>
            <a:grpSpLocks noChangeAspect="1"/>
          </p:cNvGrpSpPr>
          <p:nvPr/>
        </p:nvGrpSpPr>
        <p:grpSpPr>
          <a:xfrm>
            <a:off x="993438" y="3318906"/>
            <a:ext cx="3294000" cy="2196000"/>
            <a:chOff x="4868352" y="3713461"/>
            <a:chExt cx="1566000" cy="1044000"/>
          </a:xfrm>
        </p:grpSpPr>
        <p:graphicFrame>
          <p:nvGraphicFramePr>
            <p:cNvPr id="20" name="Diagram 19">
              <a:extLst>
                <a:ext uri="{FF2B5EF4-FFF2-40B4-BE49-F238E27FC236}">
                  <a16:creationId xmlns:a16="http://schemas.microsoft.com/office/drawing/2014/main" id="{785F710A-2D5E-CB78-4944-083B4F1A37E7}"/>
                </a:ext>
              </a:extLst>
            </p:cNvPr>
            <p:cNvGraphicFramePr>
              <a:graphicFrameLocks noChangeAspect="1"/>
            </p:cNvGraphicFramePr>
            <p:nvPr/>
          </p:nvGraphicFramePr>
          <p:xfrm>
            <a:off x="4868352" y="3713461"/>
            <a:ext cx="1566000" cy="104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Box 20">
              <a:extLst>
                <a:ext uri="{FF2B5EF4-FFF2-40B4-BE49-F238E27FC236}">
                  <a16:creationId xmlns:a16="http://schemas.microsoft.com/office/drawing/2014/main" id="{953E3AFC-8A70-00B4-E4BC-80803C11C818}"/>
                </a:ext>
              </a:extLst>
            </p:cNvPr>
            <p:cNvSpPr txBox="1"/>
            <p:nvPr/>
          </p:nvSpPr>
          <p:spPr>
            <a:xfrm>
              <a:off x="5342744" y="3948125"/>
              <a:ext cx="265788" cy="1204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Design</a:t>
              </a:r>
              <a:endParaRPr kumimoji="0" lang="en-DE" sz="1100" b="1" i="0" u="none" strike="noStrike" kern="0" cap="none" spc="0" normalizeH="0" baseline="0" noProof="0">
                <a:ln>
                  <a:noFill/>
                </a:ln>
                <a:solidFill>
                  <a:srgbClr val="000000"/>
                </a:solidFill>
                <a:effectLst/>
                <a:uLnTx/>
                <a:uFillTx/>
              </a:endParaRPr>
            </a:p>
          </p:txBody>
        </p:sp>
        <p:sp>
          <p:nvSpPr>
            <p:cNvPr id="22" name="TextBox 21">
              <a:extLst>
                <a:ext uri="{FF2B5EF4-FFF2-40B4-BE49-F238E27FC236}">
                  <a16:creationId xmlns:a16="http://schemas.microsoft.com/office/drawing/2014/main" id="{A49416FA-5634-EA62-B634-39CE0A474459}"/>
                </a:ext>
              </a:extLst>
            </p:cNvPr>
            <p:cNvSpPr txBox="1"/>
            <p:nvPr/>
          </p:nvSpPr>
          <p:spPr>
            <a:xfrm>
              <a:off x="5460968" y="4436338"/>
              <a:ext cx="409420" cy="2048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Post-Processing</a:t>
              </a:r>
              <a:endParaRPr kumimoji="0" lang="en-DE" sz="1100" b="1" i="0" u="none" strike="noStrike" kern="0" cap="none" spc="0" normalizeH="0" baseline="0" noProof="0">
                <a:ln>
                  <a:noFill/>
                </a:ln>
                <a:solidFill>
                  <a:srgbClr val="000000"/>
                </a:solidFill>
                <a:effectLst/>
                <a:uLnTx/>
                <a:uFillTx/>
              </a:endParaRPr>
            </a:p>
          </p:txBody>
        </p:sp>
        <p:sp>
          <p:nvSpPr>
            <p:cNvPr id="23" name="TextBox 22">
              <a:extLst>
                <a:ext uri="{FF2B5EF4-FFF2-40B4-BE49-F238E27FC236}">
                  <a16:creationId xmlns:a16="http://schemas.microsoft.com/office/drawing/2014/main" id="{6482A288-97C2-17B8-BCDD-703CE16C5ACC}"/>
                </a:ext>
              </a:extLst>
            </p:cNvPr>
            <p:cNvSpPr txBox="1"/>
            <p:nvPr/>
          </p:nvSpPr>
          <p:spPr>
            <a:xfrm>
              <a:off x="5206508" y="4246749"/>
              <a:ext cx="362452" cy="1204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Validation</a:t>
              </a:r>
              <a:endParaRPr kumimoji="0" lang="en-DE" sz="1100" b="1" i="0" u="none" strike="noStrike" kern="0" cap="none" spc="0" normalizeH="0" baseline="0" noProof="0">
                <a:ln>
                  <a:noFill/>
                </a:ln>
                <a:solidFill>
                  <a:srgbClr val="000000"/>
                </a:solidFill>
                <a:effectLst/>
                <a:uLnTx/>
                <a:uFillTx/>
              </a:endParaRPr>
            </a:p>
          </p:txBody>
        </p:sp>
        <p:sp>
          <p:nvSpPr>
            <p:cNvPr id="24" name="TextBox 23">
              <a:extLst>
                <a:ext uri="{FF2B5EF4-FFF2-40B4-BE49-F238E27FC236}">
                  <a16:creationId xmlns:a16="http://schemas.microsoft.com/office/drawing/2014/main" id="{A0B95B34-2E53-E32D-B2A2-D6F2F2EB89C7}"/>
                </a:ext>
              </a:extLst>
            </p:cNvPr>
            <p:cNvSpPr txBox="1"/>
            <p:nvPr/>
          </p:nvSpPr>
          <p:spPr>
            <a:xfrm>
              <a:off x="5760038" y="4260921"/>
              <a:ext cx="301207" cy="12042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Method</a:t>
              </a:r>
              <a:endParaRPr kumimoji="0" lang="en-DE" sz="1100" b="1" i="0" u="none" strike="noStrike" kern="0" cap="none" spc="0" normalizeH="0" baseline="0" noProof="0">
                <a:ln>
                  <a:noFill/>
                </a:ln>
                <a:solidFill>
                  <a:srgbClr val="000000"/>
                </a:solidFill>
                <a:effectLst/>
                <a:uLnTx/>
                <a:uFillTx/>
              </a:endParaRPr>
            </a:p>
          </p:txBody>
        </p:sp>
        <p:sp>
          <p:nvSpPr>
            <p:cNvPr id="25" name="TextBox 24">
              <a:extLst>
                <a:ext uri="{FF2B5EF4-FFF2-40B4-BE49-F238E27FC236}">
                  <a16:creationId xmlns:a16="http://schemas.microsoft.com/office/drawing/2014/main" id="{3DC52A4B-9DD8-928D-2642-88C5E0F39C1E}"/>
                </a:ext>
              </a:extLst>
            </p:cNvPr>
            <p:cNvSpPr txBox="1"/>
            <p:nvPr/>
          </p:nvSpPr>
          <p:spPr>
            <a:xfrm>
              <a:off x="5628878" y="3909165"/>
              <a:ext cx="407133" cy="2048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Pre-Processing</a:t>
              </a:r>
              <a:endParaRPr kumimoji="0" lang="en-DE" sz="1100" b="1" i="0" u="none" strike="noStrike" kern="0" cap="none" spc="0" normalizeH="0" baseline="0" noProof="0">
                <a:ln>
                  <a:noFill/>
                </a:ln>
                <a:solidFill>
                  <a:srgbClr val="000000"/>
                </a:solidFill>
                <a:effectLst/>
                <a:uLnTx/>
                <a:uFillTx/>
              </a:endParaRPr>
            </a:p>
          </p:txBody>
        </p:sp>
      </p:grpSp>
      <p:sp>
        <p:nvSpPr>
          <p:cNvPr id="12" name="Arrow: Down 11">
            <a:extLst>
              <a:ext uri="{FF2B5EF4-FFF2-40B4-BE49-F238E27FC236}">
                <a16:creationId xmlns:a16="http://schemas.microsoft.com/office/drawing/2014/main" id="{2A20863D-7BB4-E22C-3B2F-228B2DE34041}"/>
              </a:ext>
            </a:extLst>
          </p:cNvPr>
          <p:cNvSpPr/>
          <p:nvPr/>
        </p:nvSpPr>
        <p:spPr>
          <a:xfrm rot="10800000">
            <a:off x="2477678" y="2405512"/>
            <a:ext cx="192894" cy="19802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440DFB62-2A25-D8F7-CFF4-96C61B43F7ED}"/>
              </a:ext>
            </a:extLst>
          </p:cNvPr>
          <p:cNvSpPr txBox="1"/>
          <p:nvPr/>
        </p:nvSpPr>
        <p:spPr>
          <a:xfrm>
            <a:off x="907701" y="3337589"/>
            <a:ext cx="1022310" cy="769441"/>
          </a:xfrm>
          <a:prstGeom prst="rect">
            <a:avLst/>
          </a:prstGeom>
          <a:noFill/>
        </p:spPr>
        <p:txBody>
          <a:bodyPr wrap="square" rtlCol="0">
            <a:spAutoFit/>
          </a:bodyPr>
          <a:lstStyle/>
          <a:p>
            <a:r>
              <a:rPr lang="en-US" sz="1100" i="1"/>
              <a:t>Geometry of part or assembly (CAD)</a:t>
            </a:r>
          </a:p>
        </p:txBody>
      </p:sp>
      <p:sp>
        <p:nvSpPr>
          <p:cNvPr id="14" name="TextBox 13">
            <a:extLst>
              <a:ext uri="{FF2B5EF4-FFF2-40B4-BE49-F238E27FC236}">
                <a16:creationId xmlns:a16="http://schemas.microsoft.com/office/drawing/2014/main" id="{747083DC-F461-FC75-9994-0041A8F2FB46}"/>
              </a:ext>
            </a:extLst>
          </p:cNvPr>
          <p:cNvSpPr txBox="1"/>
          <p:nvPr/>
        </p:nvSpPr>
        <p:spPr>
          <a:xfrm>
            <a:off x="3323361" y="3308240"/>
            <a:ext cx="1213458" cy="600164"/>
          </a:xfrm>
          <a:prstGeom prst="rect">
            <a:avLst/>
          </a:prstGeom>
          <a:noFill/>
        </p:spPr>
        <p:txBody>
          <a:bodyPr wrap="square" rtlCol="0">
            <a:spAutoFit/>
          </a:bodyPr>
          <a:lstStyle/>
          <a:p>
            <a:pPr algn="r"/>
            <a:r>
              <a:rPr lang="en-US" sz="1100" i="1"/>
              <a:t>Boundary conditions, loads, etc.</a:t>
            </a:r>
          </a:p>
        </p:txBody>
      </p:sp>
      <p:sp>
        <p:nvSpPr>
          <p:cNvPr id="15" name="TextBox 14">
            <a:extLst>
              <a:ext uri="{FF2B5EF4-FFF2-40B4-BE49-F238E27FC236}">
                <a16:creationId xmlns:a16="http://schemas.microsoft.com/office/drawing/2014/main" id="{5F058663-4004-EF02-F07E-9042CA7D358B}"/>
              </a:ext>
            </a:extLst>
          </p:cNvPr>
          <p:cNvSpPr txBox="1"/>
          <p:nvPr/>
        </p:nvSpPr>
        <p:spPr>
          <a:xfrm>
            <a:off x="3422819" y="4152887"/>
            <a:ext cx="1091137" cy="1277273"/>
          </a:xfrm>
          <a:prstGeom prst="rect">
            <a:avLst/>
          </a:prstGeom>
          <a:noFill/>
        </p:spPr>
        <p:txBody>
          <a:bodyPr wrap="square" rtlCol="0">
            <a:spAutoFit/>
          </a:bodyPr>
          <a:lstStyle/>
          <a:p>
            <a:pPr algn="r"/>
            <a:r>
              <a:rPr lang="en-US" sz="1100" i="1"/>
              <a:t>Numerical analysis &amp; optimization (structural, thermal fluid flow) through FEA and CFD</a:t>
            </a:r>
          </a:p>
        </p:txBody>
      </p:sp>
      <p:sp>
        <p:nvSpPr>
          <p:cNvPr id="16" name="TextBox 15">
            <a:extLst>
              <a:ext uri="{FF2B5EF4-FFF2-40B4-BE49-F238E27FC236}">
                <a16:creationId xmlns:a16="http://schemas.microsoft.com/office/drawing/2014/main" id="{17E6B157-5F86-5C81-0218-D3F5BAACCE30}"/>
              </a:ext>
            </a:extLst>
          </p:cNvPr>
          <p:cNvSpPr txBox="1"/>
          <p:nvPr/>
        </p:nvSpPr>
        <p:spPr>
          <a:xfrm>
            <a:off x="1783794" y="5448702"/>
            <a:ext cx="1703657" cy="430887"/>
          </a:xfrm>
          <a:prstGeom prst="rect">
            <a:avLst/>
          </a:prstGeom>
          <a:noFill/>
        </p:spPr>
        <p:txBody>
          <a:bodyPr wrap="square" rtlCol="0">
            <a:spAutoFit/>
          </a:bodyPr>
          <a:lstStyle/>
          <a:p>
            <a:pPr algn="ctr"/>
            <a:r>
              <a:rPr lang="en-US" sz="1100" i="1"/>
              <a:t>Evaluation of state variables (output results)</a:t>
            </a:r>
          </a:p>
        </p:txBody>
      </p:sp>
      <p:sp>
        <p:nvSpPr>
          <p:cNvPr id="17" name="Arrow: Down 16">
            <a:extLst>
              <a:ext uri="{FF2B5EF4-FFF2-40B4-BE49-F238E27FC236}">
                <a16:creationId xmlns:a16="http://schemas.microsoft.com/office/drawing/2014/main" id="{A28FA7FB-AC80-833B-BD67-2843FF57FE45}"/>
              </a:ext>
            </a:extLst>
          </p:cNvPr>
          <p:cNvSpPr/>
          <p:nvPr/>
        </p:nvSpPr>
        <p:spPr>
          <a:xfrm rot="10800000">
            <a:off x="2480061" y="2833344"/>
            <a:ext cx="190511" cy="18010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Rectangle: Rounded Corners 17">
            <a:extLst>
              <a:ext uri="{FF2B5EF4-FFF2-40B4-BE49-F238E27FC236}">
                <a16:creationId xmlns:a16="http://schemas.microsoft.com/office/drawing/2014/main" id="{6C914FEE-94D8-B4DF-6AF7-9B8C55CBD47C}"/>
              </a:ext>
            </a:extLst>
          </p:cNvPr>
          <p:cNvSpPr/>
          <p:nvPr/>
        </p:nvSpPr>
        <p:spPr>
          <a:xfrm>
            <a:off x="871909" y="2565752"/>
            <a:ext cx="3657602" cy="267593"/>
          </a:xfrm>
          <a:prstGeom prst="round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tx1"/>
                </a:solidFill>
                <a:effectLst/>
                <a:uLnTx/>
                <a:uFillTx/>
                <a:ea typeface="+mn-ea"/>
                <a:cs typeface="+mn-cs"/>
              </a:rPr>
              <a:t>Portfolio of viable results </a:t>
            </a:r>
            <a:r>
              <a:rPr kumimoji="0" lang="en-GB" sz="1400" i="0" u="none" strike="noStrike" kern="1200" cap="none" spc="0" normalizeH="0" baseline="0" noProof="0" dirty="0">
                <a:ln>
                  <a:noFill/>
                </a:ln>
                <a:solidFill>
                  <a:schemeClr val="tx1"/>
                </a:solidFill>
                <a:effectLst/>
                <a:uLnTx/>
                <a:uFillTx/>
                <a:ea typeface="+mn-ea"/>
                <a:cs typeface="+mn-cs"/>
              </a:rPr>
              <a:t>(design + material)</a:t>
            </a:r>
          </a:p>
        </p:txBody>
      </p:sp>
      <p:sp>
        <p:nvSpPr>
          <p:cNvPr id="19" name="TextBox 18">
            <a:extLst>
              <a:ext uri="{FF2B5EF4-FFF2-40B4-BE49-F238E27FC236}">
                <a16:creationId xmlns:a16="http://schemas.microsoft.com/office/drawing/2014/main" id="{B37B1641-54CA-18C7-2ED1-01F7C047FB54}"/>
              </a:ext>
            </a:extLst>
          </p:cNvPr>
          <p:cNvSpPr txBox="1"/>
          <p:nvPr/>
        </p:nvSpPr>
        <p:spPr>
          <a:xfrm>
            <a:off x="883698" y="4701514"/>
            <a:ext cx="943712" cy="769441"/>
          </a:xfrm>
          <a:prstGeom prst="rect">
            <a:avLst/>
          </a:prstGeom>
          <a:noFill/>
        </p:spPr>
        <p:txBody>
          <a:bodyPr wrap="square" rtlCol="0">
            <a:spAutoFit/>
          </a:bodyPr>
          <a:lstStyle/>
          <a:p>
            <a:r>
              <a:rPr lang="en-US" sz="1100" i="1"/>
              <a:t>Sanity-check (plausibility, expectations, fidelity, etc.)</a:t>
            </a:r>
          </a:p>
        </p:txBody>
      </p:sp>
      <p:grpSp>
        <p:nvGrpSpPr>
          <p:cNvPr id="28" name="Group 27">
            <a:extLst>
              <a:ext uri="{FF2B5EF4-FFF2-40B4-BE49-F238E27FC236}">
                <a16:creationId xmlns:a16="http://schemas.microsoft.com/office/drawing/2014/main" id="{AE730B1D-B46D-1D19-015F-94CD3412B940}"/>
              </a:ext>
            </a:extLst>
          </p:cNvPr>
          <p:cNvGrpSpPr/>
          <p:nvPr/>
        </p:nvGrpSpPr>
        <p:grpSpPr>
          <a:xfrm>
            <a:off x="9062994" y="5786532"/>
            <a:ext cx="2798448" cy="469512"/>
            <a:chOff x="7114982" y="5926863"/>
            <a:chExt cx="2828361" cy="468100"/>
          </a:xfrm>
        </p:grpSpPr>
        <p:pic>
          <p:nvPicPr>
            <p:cNvPr id="29" name="Graphic 28" descr="Internet outline">
              <a:hlinkClick r:id="rId12"/>
              <a:extLst>
                <a:ext uri="{FF2B5EF4-FFF2-40B4-BE49-F238E27FC236}">
                  <a16:creationId xmlns:a16="http://schemas.microsoft.com/office/drawing/2014/main" id="{4B401094-A152-BCE8-ECB8-366207C6E4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14982" y="5926863"/>
              <a:ext cx="468100" cy="468100"/>
            </a:xfrm>
            <a:prstGeom prst="rect">
              <a:avLst/>
            </a:prstGeom>
          </p:spPr>
        </p:pic>
        <p:sp>
          <p:nvSpPr>
            <p:cNvPr id="30" name="TextBox 29">
              <a:extLst>
                <a:ext uri="{FF2B5EF4-FFF2-40B4-BE49-F238E27FC236}">
                  <a16:creationId xmlns:a16="http://schemas.microsoft.com/office/drawing/2014/main" id="{E600A79F-3EDF-F95F-FBE2-6B4B2C483F79}"/>
                </a:ext>
              </a:extLst>
            </p:cNvPr>
            <p:cNvSpPr txBox="1"/>
            <p:nvPr/>
          </p:nvSpPr>
          <p:spPr>
            <a:xfrm>
              <a:off x="7555893" y="5926863"/>
              <a:ext cx="2387450" cy="429591"/>
            </a:xfrm>
            <a:prstGeom prst="rect">
              <a:avLst/>
            </a:prstGeom>
            <a:noFill/>
          </p:spPr>
          <p:txBody>
            <a:bodyPr wrap="square" rtlCol="0">
              <a:spAutoFit/>
            </a:bodyPr>
            <a:lstStyle/>
            <a:p>
              <a:r>
                <a:rPr lang="en-US" sz="1100" dirty="0"/>
                <a:t>Explore this example written up in our </a:t>
              </a:r>
              <a:br>
                <a:rPr lang="en-US" sz="1100" dirty="0"/>
              </a:br>
              <a:r>
                <a:rPr lang="en-US" sz="1100" dirty="0"/>
                <a:t>Longboard Simulation Case Study</a:t>
              </a:r>
            </a:p>
          </p:txBody>
        </p:sp>
      </p:grpSp>
      <p:grpSp>
        <p:nvGrpSpPr>
          <p:cNvPr id="36" name="Group 35">
            <a:extLst>
              <a:ext uri="{FF2B5EF4-FFF2-40B4-BE49-F238E27FC236}">
                <a16:creationId xmlns:a16="http://schemas.microsoft.com/office/drawing/2014/main" id="{CC29B14D-D46C-258D-96D5-8587EF20201A}"/>
              </a:ext>
            </a:extLst>
          </p:cNvPr>
          <p:cNvGrpSpPr/>
          <p:nvPr/>
        </p:nvGrpSpPr>
        <p:grpSpPr>
          <a:xfrm>
            <a:off x="5247667" y="900202"/>
            <a:ext cx="6408985" cy="2309836"/>
            <a:chOff x="5247667" y="900202"/>
            <a:chExt cx="6408985" cy="2309836"/>
          </a:xfrm>
        </p:grpSpPr>
        <p:pic>
          <p:nvPicPr>
            <p:cNvPr id="32" name="Picture 31">
              <a:extLst>
                <a:ext uri="{FF2B5EF4-FFF2-40B4-BE49-F238E27FC236}">
                  <a16:creationId xmlns:a16="http://schemas.microsoft.com/office/drawing/2014/main" id="{4F059C68-BF6A-8566-F71E-0C7489775980}"/>
                </a:ext>
              </a:extLst>
            </p:cNvPr>
            <p:cNvPicPr>
              <a:picLocks noChangeAspect="1"/>
            </p:cNvPicPr>
            <p:nvPr/>
          </p:nvPicPr>
          <p:blipFill>
            <a:blip r:embed="rId15"/>
            <a:stretch>
              <a:fillRect/>
            </a:stretch>
          </p:blipFill>
          <p:spPr>
            <a:xfrm>
              <a:off x="5257514" y="1331623"/>
              <a:ext cx="6399138" cy="1878415"/>
            </a:xfrm>
            <a:prstGeom prst="rect">
              <a:avLst/>
            </a:prstGeom>
          </p:spPr>
        </p:pic>
        <p:sp>
          <p:nvSpPr>
            <p:cNvPr id="35" name="TextBox 34">
              <a:extLst>
                <a:ext uri="{FF2B5EF4-FFF2-40B4-BE49-F238E27FC236}">
                  <a16:creationId xmlns:a16="http://schemas.microsoft.com/office/drawing/2014/main" id="{EBEAFB13-BC41-A501-A9F5-7F2B5F2C5CBC}"/>
                </a:ext>
              </a:extLst>
            </p:cNvPr>
            <p:cNvSpPr txBox="1"/>
            <p:nvPr/>
          </p:nvSpPr>
          <p:spPr>
            <a:xfrm>
              <a:off x="5247667" y="900202"/>
              <a:ext cx="6408985" cy="369332"/>
            </a:xfrm>
            <a:prstGeom prst="rect">
              <a:avLst/>
            </a:prstGeom>
            <a:noFill/>
          </p:spPr>
          <p:txBody>
            <a:bodyPr wrap="square" rtlCol="0">
              <a:spAutoFit/>
            </a:bodyPr>
            <a:lstStyle/>
            <a:p>
              <a:pPr algn="ctr"/>
              <a:r>
                <a:rPr lang="en-US" dirty="0"/>
                <a:t>Set up (a) the geometry and (b) the mesh</a:t>
              </a:r>
            </a:p>
          </p:txBody>
        </p:sp>
      </p:grpSp>
      <p:grpSp>
        <p:nvGrpSpPr>
          <p:cNvPr id="38" name="Group 37">
            <a:extLst>
              <a:ext uri="{FF2B5EF4-FFF2-40B4-BE49-F238E27FC236}">
                <a16:creationId xmlns:a16="http://schemas.microsoft.com/office/drawing/2014/main" id="{112853A6-3910-A583-EEB4-2AD4B7E787D0}"/>
              </a:ext>
            </a:extLst>
          </p:cNvPr>
          <p:cNvGrpSpPr/>
          <p:nvPr/>
        </p:nvGrpSpPr>
        <p:grpSpPr>
          <a:xfrm>
            <a:off x="5324251" y="3526203"/>
            <a:ext cx="6408985" cy="1725669"/>
            <a:chOff x="5324251" y="3526203"/>
            <a:chExt cx="6408985" cy="1725669"/>
          </a:xfrm>
        </p:grpSpPr>
        <p:pic>
          <p:nvPicPr>
            <p:cNvPr id="34" name="Picture 33">
              <a:extLst>
                <a:ext uri="{FF2B5EF4-FFF2-40B4-BE49-F238E27FC236}">
                  <a16:creationId xmlns:a16="http://schemas.microsoft.com/office/drawing/2014/main" id="{1352943B-B059-6CDE-3E34-C74BE6DD3706}"/>
                </a:ext>
              </a:extLst>
            </p:cNvPr>
            <p:cNvPicPr>
              <a:picLocks noChangeAspect="1"/>
            </p:cNvPicPr>
            <p:nvPr/>
          </p:nvPicPr>
          <p:blipFill>
            <a:blip r:embed="rId16"/>
            <a:stretch>
              <a:fillRect/>
            </a:stretch>
          </p:blipFill>
          <p:spPr>
            <a:xfrm>
              <a:off x="5372391" y="3978199"/>
              <a:ext cx="6294108" cy="1273673"/>
            </a:xfrm>
            <a:prstGeom prst="rect">
              <a:avLst/>
            </a:prstGeom>
          </p:spPr>
        </p:pic>
        <p:sp>
          <p:nvSpPr>
            <p:cNvPr id="37" name="TextBox 36">
              <a:extLst>
                <a:ext uri="{FF2B5EF4-FFF2-40B4-BE49-F238E27FC236}">
                  <a16:creationId xmlns:a16="http://schemas.microsoft.com/office/drawing/2014/main" id="{D6AC63D5-264D-41CA-9A8B-7BC3F2EE8048}"/>
                </a:ext>
              </a:extLst>
            </p:cNvPr>
            <p:cNvSpPr txBox="1"/>
            <p:nvPr/>
          </p:nvSpPr>
          <p:spPr>
            <a:xfrm>
              <a:off x="5324251" y="3526203"/>
              <a:ext cx="6408985" cy="369332"/>
            </a:xfrm>
            <a:prstGeom prst="rect">
              <a:avLst/>
            </a:prstGeom>
            <a:noFill/>
          </p:spPr>
          <p:txBody>
            <a:bodyPr wrap="square" rtlCol="0">
              <a:spAutoFit/>
            </a:bodyPr>
            <a:lstStyle/>
            <a:p>
              <a:pPr algn="ctr"/>
              <a:r>
                <a:rPr lang="en-US" dirty="0"/>
                <a:t>Apply (a) boundary conditions and (b) loads</a:t>
              </a:r>
            </a:p>
          </p:txBody>
        </p:sp>
      </p:grpSp>
      <p:pic>
        <p:nvPicPr>
          <p:cNvPr id="33" name="Picture 32" descr="Text&#10;&#10;Description automatically generated with medium confidence">
            <a:extLst>
              <a:ext uri="{FF2B5EF4-FFF2-40B4-BE49-F238E27FC236}">
                <a16:creationId xmlns:a16="http://schemas.microsoft.com/office/drawing/2014/main" id="{29730B91-A987-6B15-E742-14BD79CF31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20650" y="1210041"/>
            <a:ext cx="800706" cy="420624"/>
          </a:xfrm>
          <a:prstGeom prst="rect">
            <a:avLst/>
          </a:prstGeom>
        </p:spPr>
      </p:pic>
    </p:spTree>
    <p:extLst>
      <p:ext uri="{BB962C8B-B14F-4D97-AF65-F5344CB8AC3E}">
        <p14:creationId xmlns:p14="http://schemas.microsoft.com/office/powerpoint/2010/main" val="320051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2E471A-991A-5B74-4648-DFA17429C3BE}"/>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3" name="Title 2">
            <a:extLst>
              <a:ext uri="{FF2B5EF4-FFF2-40B4-BE49-F238E27FC236}">
                <a16:creationId xmlns:a16="http://schemas.microsoft.com/office/drawing/2014/main" id="{5D6BD1D9-F138-828B-781D-95AE51333DA7}"/>
              </a:ext>
            </a:extLst>
          </p:cNvPr>
          <p:cNvSpPr>
            <a:spLocks noGrp="1"/>
          </p:cNvSpPr>
          <p:nvPr>
            <p:ph type="title"/>
          </p:nvPr>
        </p:nvSpPr>
        <p:spPr/>
        <p:txBody>
          <a:bodyPr/>
          <a:lstStyle/>
          <a:p>
            <a:r>
              <a:rPr lang="en-US" dirty="0"/>
              <a:t>Parametric analysis</a:t>
            </a:r>
          </a:p>
        </p:txBody>
      </p:sp>
      <p:pic>
        <p:nvPicPr>
          <p:cNvPr id="5" name="Picture 4" descr="Icon&#10;&#10;Description automatically generated">
            <a:extLst>
              <a:ext uri="{FF2B5EF4-FFF2-40B4-BE49-F238E27FC236}">
                <a16:creationId xmlns:a16="http://schemas.microsoft.com/office/drawing/2014/main" id="{F58C8C9C-4609-1FFE-0CC7-DE33E810F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292057"/>
            <a:ext cx="2178772" cy="279442"/>
          </a:xfrm>
          <a:prstGeom prst="rect">
            <a:avLst/>
          </a:prstGeom>
        </p:spPr>
      </p:pic>
      <p:grpSp>
        <p:nvGrpSpPr>
          <p:cNvPr id="11" name="Group 10">
            <a:extLst>
              <a:ext uri="{FF2B5EF4-FFF2-40B4-BE49-F238E27FC236}">
                <a16:creationId xmlns:a16="http://schemas.microsoft.com/office/drawing/2014/main" id="{63D509F4-9670-F98B-4E6D-B07077ACADE4}"/>
              </a:ext>
            </a:extLst>
          </p:cNvPr>
          <p:cNvGrpSpPr/>
          <p:nvPr/>
        </p:nvGrpSpPr>
        <p:grpSpPr>
          <a:xfrm>
            <a:off x="762000" y="4419600"/>
            <a:ext cx="10439400" cy="1752600"/>
            <a:chOff x="762000" y="4419600"/>
            <a:chExt cx="10439400" cy="1752600"/>
          </a:xfrm>
        </p:grpSpPr>
        <p:graphicFrame>
          <p:nvGraphicFramePr>
            <p:cNvPr id="9" name="Table 7">
              <a:extLst>
                <a:ext uri="{FF2B5EF4-FFF2-40B4-BE49-F238E27FC236}">
                  <a16:creationId xmlns:a16="http://schemas.microsoft.com/office/drawing/2014/main" id="{952BBF52-5BA5-78E3-7ADF-0A09D4CAF873}"/>
                </a:ext>
              </a:extLst>
            </p:cNvPr>
            <p:cNvGraphicFramePr>
              <a:graphicFrameLocks/>
            </p:cNvGraphicFramePr>
            <p:nvPr>
              <p:extLst>
                <p:ext uri="{D42A27DB-BD31-4B8C-83A1-F6EECF244321}">
                  <p14:modId xmlns:p14="http://schemas.microsoft.com/office/powerpoint/2010/main" val="3293824747"/>
                </p:ext>
              </p:extLst>
            </p:nvPr>
          </p:nvGraphicFramePr>
          <p:xfrm>
            <a:off x="5715000" y="4419600"/>
            <a:ext cx="5486400" cy="1752600"/>
          </p:xfrm>
          <a:graphic>
            <a:graphicData uri="http://schemas.openxmlformats.org/drawingml/2006/table">
              <a:tbl>
                <a:tblPr firstRow="1" bandRow="1">
                  <a:tableStyleId>{9D7B26C5-4107-4FEC-AEDC-1716B250A1EF}</a:tableStyleId>
                </a:tblPr>
                <a:tblGrid>
                  <a:gridCol w="2362200">
                    <a:extLst>
                      <a:ext uri="{9D8B030D-6E8A-4147-A177-3AD203B41FA5}">
                        <a16:colId xmlns:a16="http://schemas.microsoft.com/office/drawing/2014/main" val="2830590468"/>
                      </a:ext>
                    </a:extLst>
                  </a:gridCol>
                  <a:gridCol w="1676400">
                    <a:extLst>
                      <a:ext uri="{9D8B030D-6E8A-4147-A177-3AD203B41FA5}">
                        <a16:colId xmlns:a16="http://schemas.microsoft.com/office/drawing/2014/main" val="3883161821"/>
                      </a:ext>
                    </a:extLst>
                  </a:gridCol>
                  <a:gridCol w="1447800">
                    <a:extLst>
                      <a:ext uri="{9D8B030D-6E8A-4147-A177-3AD203B41FA5}">
                        <a16:colId xmlns:a16="http://schemas.microsoft.com/office/drawing/2014/main" val="2389426180"/>
                      </a:ext>
                    </a:extLst>
                  </a:gridCol>
                </a:tblGrid>
                <a:tr h="370840">
                  <a:tc>
                    <a:txBody>
                      <a:bodyPr/>
                      <a:lstStyle/>
                      <a:p>
                        <a:pPr algn="ctr"/>
                        <a:r>
                          <a:rPr lang="en-US" dirty="0"/>
                          <a:t>Material</a:t>
                        </a:r>
                      </a:p>
                    </a:txBody>
                    <a:tcPr anchor="ctr"/>
                  </a:tc>
                  <a:tc>
                    <a:txBody>
                      <a:bodyPr/>
                      <a:lstStyle/>
                      <a:p>
                        <a:pPr algn="ctr"/>
                        <a:r>
                          <a:rPr lang="en-US" dirty="0"/>
                          <a:t>Optimal Thickness (mm)</a:t>
                        </a:r>
                      </a:p>
                    </a:txBody>
                    <a:tcPr anchor="ctr"/>
                  </a:tc>
                  <a:tc>
                    <a:txBody>
                      <a:bodyPr/>
                      <a:lstStyle/>
                      <a:p>
                        <a:pPr algn="ctr"/>
                        <a:r>
                          <a:rPr lang="en-US" dirty="0"/>
                          <a:t>Weight (kg)</a:t>
                        </a:r>
                      </a:p>
                    </a:txBody>
                    <a:tcPr anchor="ctr"/>
                  </a:tc>
                  <a:extLst>
                    <a:ext uri="{0D108BD9-81ED-4DB2-BD59-A6C34878D82A}">
                      <a16:rowId xmlns:a16="http://schemas.microsoft.com/office/drawing/2014/main" val="1341350966"/>
                    </a:ext>
                  </a:extLst>
                </a:tr>
                <a:tr h="370840">
                  <a:tc>
                    <a:txBody>
                      <a:bodyPr/>
                      <a:lstStyle/>
                      <a:p>
                        <a:r>
                          <a:rPr lang="en-US" dirty="0"/>
                          <a:t>Plywood (3 ply)</a:t>
                        </a:r>
                      </a:p>
                    </a:txBody>
                    <a:tcPr/>
                  </a:tc>
                  <a:tc>
                    <a:txBody>
                      <a:bodyPr/>
                      <a:lstStyle/>
                      <a:p>
                        <a:pPr algn="ctr"/>
                        <a:r>
                          <a:rPr lang="en-US" dirty="0"/>
                          <a:t>13</a:t>
                        </a:r>
                      </a:p>
                    </a:txBody>
                    <a:tcPr anchor="ctr"/>
                  </a:tc>
                  <a:tc>
                    <a:txBody>
                      <a:bodyPr/>
                      <a:lstStyle/>
                      <a:p>
                        <a:pPr algn="ctr"/>
                        <a:r>
                          <a:rPr lang="en-US" dirty="0"/>
                          <a:t>2.36</a:t>
                        </a:r>
                      </a:p>
                    </a:txBody>
                    <a:tcPr anchor="ctr"/>
                  </a:tc>
                  <a:extLst>
                    <a:ext uri="{0D108BD9-81ED-4DB2-BD59-A6C34878D82A}">
                      <a16:rowId xmlns:a16="http://schemas.microsoft.com/office/drawing/2014/main" val="3212436475"/>
                    </a:ext>
                  </a:extLst>
                </a:tr>
                <a:tr h="370840">
                  <a:tc>
                    <a:txBody>
                      <a:bodyPr/>
                      <a:lstStyle/>
                      <a:p>
                        <a:r>
                          <a:rPr lang="en-US" dirty="0"/>
                          <a:t>Epoxy/HS carbon fiber</a:t>
                        </a:r>
                      </a:p>
                    </a:txBody>
                    <a:tcPr/>
                  </a:tc>
                  <a:tc>
                    <a:txBody>
                      <a:bodyPr/>
                      <a:lstStyle/>
                      <a:p>
                        <a:pPr algn="ctr"/>
                        <a:r>
                          <a:rPr lang="en-US" dirty="0"/>
                          <a:t>1.75</a:t>
                        </a:r>
                      </a:p>
                    </a:txBody>
                    <a:tcPr anchor="ctr"/>
                  </a:tc>
                  <a:tc>
                    <a:txBody>
                      <a:bodyPr/>
                      <a:lstStyle/>
                      <a:p>
                        <a:pPr algn="ctr"/>
                        <a:r>
                          <a:rPr lang="en-US" dirty="0"/>
                          <a:t>0.65</a:t>
                        </a:r>
                      </a:p>
                    </a:txBody>
                    <a:tcPr anchor="ctr"/>
                  </a:tc>
                  <a:extLst>
                    <a:ext uri="{0D108BD9-81ED-4DB2-BD59-A6C34878D82A}">
                      <a16:rowId xmlns:a16="http://schemas.microsoft.com/office/drawing/2014/main" val="2651554956"/>
                    </a:ext>
                  </a:extLst>
                </a:tr>
                <a:tr h="370840">
                  <a:tc>
                    <a:txBody>
                      <a:bodyPr/>
                      <a:lstStyle/>
                      <a:p>
                        <a:r>
                          <a:rPr lang="en-US" dirty="0"/>
                          <a:t>Bamboo</a:t>
                        </a:r>
                      </a:p>
                    </a:txBody>
                    <a:tcPr/>
                  </a:tc>
                  <a:tc>
                    <a:txBody>
                      <a:bodyPr/>
                      <a:lstStyle/>
                      <a:p>
                        <a:pPr algn="ctr"/>
                        <a:r>
                          <a:rPr lang="en-US" dirty="0"/>
                          <a:t>11.5</a:t>
                        </a:r>
                      </a:p>
                    </a:txBody>
                    <a:tcPr anchor="ctr"/>
                  </a:tc>
                  <a:tc>
                    <a:txBody>
                      <a:bodyPr/>
                      <a:lstStyle/>
                      <a:p>
                        <a:pPr algn="ctr"/>
                        <a:r>
                          <a:rPr lang="en-US" dirty="0"/>
                          <a:t>2.36</a:t>
                        </a:r>
                      </a:p>
                    </a:txBody>
                    <a:tcPr anchor="ctr"/>
                  </a:tc>
                  <a:extLst>
                    <a:ext uri="{0D108BD9-81ED-4DB2-BD59-A6C34878D82A}">
                      <a16:rowId xmlns:a16="http://schemas.microsoft.com/office/drawing/2014/main" val="2746239206"/>
                    </a:ext>
                  </a:extLst>
                </a:tr>
              </a:tbl>
            </a:graphicData>
          </a:graphic>
        </p:graphicFrame>
        <p:sp>
          <p:nvSpPr>
            <p:cNvPr id="10" name="TextBox 9">
              <a:extLst>
                <a:ext uri="{FF2B5EF4-FFF2-40B4-BE49-F238E27FC236}">
                  <a16:creationId xmlns:a16="http://schemas.microsoft.com/office/drawing/2014/main" id="{12598AF2-9798-F2ED-2E17-3AF9185E8E5A}"/>
                </a:ext>
              </a:extLst>
            </p:cNvPr>
            <p:cNvSpPr txBox="1"/>
            <p:nvPr/>
          </p:nvSpPr>
          <p:spPr>
            <a:xfrm>
              <a:off x="762000" y="4971365"/>
              <a:ext cx="4724400" cy="707886"/>
            </a:xfrm>
            <a:prstGeom prst="rect">
              <a:avLst/>
            </a:prstGeom>
            <a:noFill/>
          </p:spPr>
          <p:txBody>
            <a:bodyPr wrap="square" rtlCol="0">
              <a:spAutoFit/>
            </a:bodyPr>
            <a:lstStyle/>
            <a:p>
              <a:r>
                <a:rPr lang="en-US" sz="2000" dirty="0"/>
                <a:t>Tweaking the thickness values to ensure a Safety Factor&gt;1 gives the following results:</a:t>
              </a:r>
            </a:p>
          </p:txBody>
        </p:sp>
      </p:grpSp>
      <p:grpSp>
        <p:nvGrpSpPr>
          <p:cNvPr id="16" name="Group 15">
            <a:extLst>
              <a:ext uri="{FF2B5EF4-FFF2-40B4-BE49-F238E27FC236}">
                <a16:creationId xmlns:a16="http://schemas.microsoft.com/office/drawing/2014/main" id="{878C1FCD-95B8-2D77-5B44-E5D674CC35FF}"/>
              </a:ext>
            </a:extLst>
          </p:cNvPr>
          <p:cNvGrpSpPr/>
          <p:nvPr/>
        </p:nvGrpSpPr>
        <p:grpSpPr>
          <a:xfrm>
            <a:off x="304800" y="994418"/>
            <a:ext cx="11547079" cy="3128153"/>
            <a:chOff x="304800" y="994418"/>
            <a:chExt cx="11547079" cy="3128153"/>
          </a:xfrm>
        </p:grpSpPr>
        <p:pic>
          <p:nvPicPr>
            <p:cNvPr id="7" name="Picture 6">
              <a:extLst>
                <a:ext uri="{FF2B5EF4-FFF2-40B4-BE49-F238E27FC236}">
                  <a16:creationId xmlns:a16="http://schemas.microsoft.com/office/drawing/2014/main" id="{3CAA93C9-6759-644F-E82D-B8CAB368F78C}"/>
                </a:ext>
              </a:extLst>
            </p:cNvPr>
            <p:cNvPicPr>
              <a:picLocks noChangeAspect="1"/>
            </p:cNvPicPr>
            <p:nvPr/>
          </p:nvPicPr>
          <p:blipFill>
            <a:blip r:embed="rId4"/>
            <a:stretch>
              <a:fillRect/>
            </a:stretch>
          </p:blipFill>
          <p:spPr>
            <a:xfrm>
              <a:off x="304800" y="1762606"/>
              <a:ext cx="7761668" cy="2359965"/>
            </a:xfrm>
            <a:prstGeom prst="rect">
              <a:avLst/>
            </a:prstGeom>
          </p:spPr>
        </p:pic>
        <p:sp>
          <p:nvSpPr>
            <p:cNvPr id="8" name="TextBox 7">
              <a:extLst>
                <a:ext uri="{FF2B5EF4-FFF2-40B4-BE49-F238E27FC236}">
                  <a16:creationId xmlns:a16="http://schemas.microsoft.com/office/drawing/2014/main" id="{EF8AD061-132D-6274-D1B6-5F515301A811}"/>
                </a:ext>
              </a:extLst>
            </p:cNvPr>
            <p:cNvSpPr txBox="1"/>
            <p:nvPr/>
          </p:nvSpPr>
          <p:spPr>
            <a:xfrm>
              <a:off x="685800" y="994418"/>
              <a:ext cx="10896600" cy="707886"/>
            </a:xfrm>
            <a:prstGeom prst="rect">
              <a:avLst/>
            </a:prstGeom>
            <a:noFill/>
          </p:spPr>
          <p:txBody>
            <a:bodyPr wrap="square" rtlCol="0">
              <a:spAutoFit/>
            </a:bodyPr>
            <a:lstStyle/>
            <a:p>
              <a:r>
                <a:rPr lang="en-US" sz="2000" dirty="0"/>
                <a:t>Ansys Workbench allows for a series of simulations to be run back-to-back, allowing for easy analysis of the impact of various parameters (such as deck thickness and material)</a:t>
              </a:r>
            </a:p>
          </p:txBody>
        </p:sp>
        <p:pic>
          <p:nvPicPr>
            <p:cNvPr id="15" name="Picture 14">
              <a:extLst>
                <a:ext uri="{FF2B5EF4-FFF2-40B4-BE49-F238E27FC236}">
                  <a16:creationId xmlns:a16="http://schemas.microsoft.com/office/drawing/2014/main" id="{798DDF3B-E92F-484F-A504-B29EC875F0B6}"/>
                </a:ext>
              </a:extLst>
            </p:cNvPr>
            <p:cNvPicPr>
              <a:picLocks noChangeAspect="1"/>
            </p:cNvPicPr>
            <p:nvPr/>
          </p:nvPicPr>
          <p:blipFill>
            <a:blip r:embed="rId5"/>
            <a:stretch>
              <a:fillRect/>
            </a:stretch>
          </p:blipFill>
          <p:spPr>
            <a:xfrm>
              <a:off x="8280894" y="2057400"/>
              <a:ext cx="3570985" cy="1855928"/>
            </a:xfrm>
            <a:prstGeom prst="rect">
              <a:avLst/>
            </a:prstGeom>
          </p:spPr>
        </p:pic>
      </p:grpSp>
    </p:spTree>
    <p:extLst>
      <p:ext uri="{BB962C8B-B14F-4D97-AF65-F5344CB8AC3E}">
        <p14:creationId xmlns:p14="http://schemas.microsoft.com/office/powerpoint/2010/main" val="310649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F5AA37-A6B2-470C-83F1-FAA6F0B936FD}"/>
              </a:ext>
            </a:extLst>
          </p:cNvPr>
          <p:cNvSpPr>
            <a:spLocks noGrp="1"/>
          </p:cNvSpPr>
          <p:nvPr>
            <p:ph type="sldNum" sz="quarter" idx="11"/>
          </p:nvPr>
        </p:nvSpPr>
        <p:spPr/>
        <p:txBody>
          <a:bodyPr/>
          <a:lstStyle/>
          <a:p>
            <a:fld id="{F0D23093-2AB0-F74C-B865-1A12A15B650E}" type="slidenum">
              <a:rPr lang="en-US" smtClean="0">
                <a:latin typeface="+mn-lt"/>
              </a:rPr>
              <a:pPr/>
              <a:t>19</a:t>
            </a:fld>
            <a:endParaRPr lang="en-US">
              <a:latin typeface="+mn-lt"/>
            </a:endParaRPr>
          </a:p>
        </p:txBody>
      </p:sp>
      <p:sp>
        <p:nvSpPr>
          <p:cNvPr id="13" name="TextBox 11">
            <a:extLst>
              <a:ext uri="{FF2B5EF4-FFF2-40B4-BE49-F238E27FC236}">
                <a16:creationId xmlns:a16="http://schemas.microsoft.com/office/drawing/2014/main" id="{E09247E5-2694-4AF5-A5A0-78D050AEAF59}"/>
              </a:ext>
            </a:extLst>
          </p:cNvPr>
          <p:cNvSpPr txBox="1">
            <a:spLocks noChangeArrowheads="1"/>
          </p:cNvSpPr>
          <p:nvPr/>
        </p:nvSpPr>
        <p:spPr bwMode="auto">
          <a:xfrm>
            <a:off x="533400" y="4622519"/>
            <a:ext cx="7199313" cy="153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800" b="1" baseline="-25000">
                <a:solidFill>
                  <a:schemeClr val="tx1"/>
                </a:solidFill>
                <a:latin typeface="Arial" panose="020B0604020202020204" pitchFamily="34" charset="0"/>
              </a:defRPr>
            </a:lvl1pPr>
            <a:lvl2pPr marL="742950" indent="-285750">
              <a:defRPr sz="2800" b="1" baseline="-25000">
                <a:solidFill>
                  <a:schemeClr val="tx1"/>
                </a:solidFill>
                <a:latin typeface="Arial" panose="020B0604020202020204" pitchFamily="34" charset="0"/>
              </a:defRPr>
            </a:lvl2pPr>
            <a:lvl3pPr marL="1143000" indent="-228600">
              <a:defRPr sz="2800" b="1" baseline="-25000">
                <a:solidFill>
                  <a:schemeClr val="tx1"/>
                </a:solidFill>
                <a:latin typeface="Arial" panose="020B0604020202020204" pitchFamily="34" charset="0"/>
              </a:defRPr>
            </a:lvl3pPr>
            <a:lvl4pPr marL="1600200" indent="-228600">
              <a:defRPr sz="2800" b="1" baseline="-25000">
                <a:solidFill>
                  <a:schemeClr val="tx1"/>
                </a:solidFill>
                <a:latin typeface="Arial" panose="020B0604020202020204" pitchFamily="34" charset="0"/>
              </a:defRPr>
            </a:lvl4pPr>
            <a:lvl5pPr marL="2057400" indent="-228600">
              <a:defRPr sz="2800" b="1"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2800" b="1"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2800" b="1"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2800" b="1"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2800" b="1" baseline="-25000">
                <a:solidFill>
                  <a:schemeClr val="tx1"/>
                </a:solidFill>
                <a:latin typeface="Arial" panose="020B0604020202020204" pitchFamily="34" charset="0"/>
              </a:defRPr>
            </a:lvl9pPr>
          </a:lstStyle>
          <a:p>
            <a:pPr marL="0" indent="0">
              <a:lnSpc>
                <a:spcPct val="150000"/>
              </a:lnSpc>
            </a:pPr>
            <a:r>
              <a:rPr lang="en-GB" altLang="en-US" sz="1600" baseline="0" dirty="0">
                <a:solidFill>
                  <a:schemeClr val="accent1"/>
                </a:solidFill>
                <a:latin typeface="+mn-lt"/>
              </a:rPr>
              <a:t>Three</a:t>
            </a:r>
            <a:r>
              <a:rPr lang="en-GB" altLang="en-US" sz="1600" b="0" baseline="0" dirty="0">
                <a:latin typeface="+mn-lt"/>
              </a:rPr>
              <a:t> possible designs</a:t>
            </a:r>
            <a:r>
              <a:rPr lang="en-GB" altLang="en-US" sz="1600" baseline="0" dirty="0">
                <a:latin typeface="+mn-lt"/>
              </a:rPr>
              <a:t>:</a:t>
            </a:r>
          </a:p>
          <a:p>
            <a:pPr marL="285750" indent="-285750">
              <a:lnSpc>
                <a:spcPct val="150000"/>
              </a:lnSpc>
              <a:buFont typeface="Arial" panose="020B0604020202020204" pitchFamily="34" charset="0"/>
              <a:buChar char="•"/>
            </a:pPr>
            <a:r>
              <a:rPr lang="en-GB" altLang="en-US" sz="1600" baseline="0" dirty="0">
                <a:latin typeface="+mn-lt"/>
              </a:rPr>
              <a:t>Bamboo </a:t>
            </a:r>
            <a:r>
              <a:rPr lang="en-GB" altLang="en-US" sz="1600" b="0" baseline="0" dirty="0">
                <a:latin typeface="+mn-lt"/>
              </a:rPr>
              <a:t>Board: </a:t>
            </a:r>
            <a:r>
              <a:rPr lang="en-GB" altLang="en-US" sz="1600" baseline="0" dirty="0">
                <a:solidFill>
                  <a:srgbClr val="FF0000"/>
                </a:solidFill>
                <a:latin typeface="+mn-lt"/>
              </a:rPr>
              <a:t>1.93 kg</a:t>
            </a:r>
            <a:r>
              <a:rPr lang="en-GB" altLang="en-US" sz="1600" baseline="0" dirty="0">
                <a:latin typeface="+mn-lt"/>
              </a:rPr>
              <a:t>, $3.17, </a:t>
            </a:r>
            <a:r>
              <a:rPr lang="en-GB" altLang="en-US" sz="1600" baseline="0" dirty="0">
                <a:solidFill>
                  <a:srgbClr val="00B050"/>
                </a:solidFill>
                <a:latin typeface="+mn-lt"/>
              </a:rPr>
              <a:t>0.63 CO</a:t>
            </a:r>
            <a:r>
              <a:rPr lang="en-GB" altLang="en-US" sz="1600" dirty="0">
                <a:solidFill>
                  <a:srgbClr val="00B050"/>
                </a:solidFill>
                <a:latin typeface="+mn-lt"/>
              </a:rPr>
              <a:t> 2</a:t>
            </a:r>
            <a:r>
              <a:rPr lang="en-GB" altLang="en-US" sz="1600" baseline="0" dirty="0">
                <a:solidFill>
                  <a:srgbClr val="00B050"/>
                </a:solidFill>
                <a:latin typeface="+mn-lt"/>
              </a:rPr>
              <a:t> kg  </a:t>
            </a:r>
          </a:p>
          <a:p>
            <a:pPr marL="285750" indent="-285750">
              <a:lnSpc>
                <a:spcPct val="150000"/>
              </a:lnSpc>
              <a:buFont typeface="Arial" panose="020B0604020202020204" pitchFamily="34" charset="0"/>
              <a:buChar char="•"/>
            </a:pPr>
            <a:r>
              <a:rPr lang="en-GB" altLang="en-US" sz="1600" baseline="0" dirty="0">
                <a:latin typeface="+mn-lt"/>
              </a:rPr>
              <a:t>CFRP </a:t>
            </a:r>
            <a:r>
              <a:rPr lang="en-GB" altLang="en-US" sz="1600" b="0" baseline="0" dirty="0">
                <a:latin typeface="+mn-lt"/>
              </a:rPr>
              <a:t>Board: </a:t>
            </a:r>
            <a:r>
              <a:rPr lang="en-GB" altLang="en-US" sz="1600" baseline="0" dirty="0">
                <a:solidFill>
                  <a:srgbClr val="00B050"/>
                </a:solidFill>
                <a:latin typeface="+mn-lt"/>
              </a:rPr>
              <a:t>0.65 kg</a:t>
            </a:r>
            <a:r>
              <a:rPr lang="en-GB" altLang="en-US" sz="1600" baseline="0" dirty="0">
                <a:latin typeface="+mn-lt"/>
              </a:rPr>
              <a:t>, </a:t>
            </a:r>
            <a:r>
              <a:rPr lang="en-GB" altLang="en-US" sz="1600" baseline="0" dirty="0">
                <a:solidFill>
                  <a:srgbClr val="FF0000"/>
                </a:solidFill>
                <a:latin typeface="+mn-lt"/>
              </a:rPr>
              <a:t>$36.21</a:t>
            </a:r>
            <a:r>
              <a:rPr lang="en-GB" altLang="en-US" sz="1600" baseline="0" dirty="0">
                <a:latin typeface="+mn-lt"/>
              </a:rPr>
              <a:t>,</a:t>
            </a:r>
            <a:r>
              <a:rPr lang="en-GB" altLang="en-US" sz="1600" baseline="0" dirty="0">
                <a:solidFill>
                  <a:srgbClr val="FF0000"/>
                </a:solidFill>
                <a:latin typeface="+mn-lt"/>
              </a:rPr>
              <a:t>  31.7 CO</a:t>
            </a:r>
            <a:r>
              <a:rPr lang="en-GB" altLang="en-US" sz="1600" dirty="0">
                <a:solidFill>
                  <a:srgbClr val="FF0000"/>
                </a:solidFill>
                <a:latin typeface="+mn-lt"/>
              </a:rPr>
              <a:t> 2</a:t>
            </a:r>
            <a:r>
              <a:rPr lang="en-GB" altLang="en-US" sz="1600" baseline="0" dirty="0">
                <a:solidFill>
                  <a:srgbClr val="00B050"/>
                </a:solidFill>
                <a:latin typeface="+mn-lt"/>
              </a:rPr>
              <a:t> </a:t>
            </a:r>
            <a:r>
              <a:rPr lang="en-GB" altLang="en-US" sz="1600" baseline="0" dirty="0">
                <a:solidFill>
                  <a:srgbClr val="FF0000"/>
                </a:solidFill>
                <a:latin typeface="+mn-lt"/>
              </a:rPr>
              <a:t>kg</a:t>
            </a:r>
          </a:p>
          <a:p>
            <a:pPr marL="285750" indent="-285750">
              <a:lnSpc>
                <a:spcPct val="150000"/>
              </a:lnSpc>
              <a:buFont typeface="Arial" panose="020B0604020202020204" pitchFamily="34" charset="0"/>
              <a:buChar char="•"/>
            </a:pPr>
            <a:r>
              <a:rPr lang="en-GB" altLang="en-US" sz="1600" baseline="0" dirty="0">
                <a:latin typeface="+mn-lt"/>
              </a:rPr>
              <a:t>Plywood </a:t>
            </a:r>
            <a:r>
              <a:rPr lang="en-GB" altLang="en-US" sz="1600" b="0" baseline="0" dirty="0">
                <a:latin typeface="+mn-lt"/>
              </a:rPr>
              <a:t>Board</a:t>
            </a:r>
            <a:r>
              <a:rPr lang="en-GB" altLang="en-US" sz="1600" baseline="0" dirty="0">
                <a:latin typeface="+mn-lt"/>
              </a:rPr>
              <a:t>: 2.36 kg, </a:t>
            </a:r>
            <a:r>
              <a:rPr lang="en-GB" altLang="en-US" sz="1600" baseline="0" dirty="0">
                <a:solidFill>
                  <a:srgbClr val="00B050"/>
                </a:solidFill>
                <a:latin typeface="+mn-lt"/>
              </a:rPr>
              <a:t>$1.37</a:t>
            </a:r>
            <a:r>
              <a:rPr lang="en-GB" altLang="en-US" sz="1600" baseline="0" dirty="0">
                <a:latin typeface="+mn-lt"/>
              </a:rPr>
              <a:t>, 1.53 CO</a:t>
            </a:r>
            <a:r>
              <a:rPr lang="en-GB" altLang="en-US" sz="1600" dirty="0">
                <a:latin typeface="+mn-lt"/>
              </a:rPr>
              <a:t> 2</a:t>
            </a:r>
            <a:r>
              <a:rPr lang="en-GB" altLang="en-US" sz="1600" baseline="0" dirty="0">
                <a:latin typeface="+mn-lt"/>
              </a:rPr>
              <a:t> kg</a:t>
            </a:r>
          </a:p>
        </p:txBody>
      </p:sp>
      <p:sp>
        <p:nvSpPr>
          <p:cNvPr id="14" name="Title 2">
            <a:extLst>
              <a:ext uri="{FF2B5EF4-FFF2-40B4-BE49-F238E27FC236}">
                <a16:creationId xmlns:a16="http://schemas.microsoft.com/office/drawing/2014/main" id="{426EDAAE-21AE-4CBF-9EAF-C05248EDDD0F}"/>
              </a:ext>
            </a:extLst>
          </p:cNvPr>
          <p:cNvSpPr>
            <a:spLocks noGrp="1"/>
          </p:cNvSpPr>
          <p:nvPr>
            <p:ph type="title"/>
          </p:nvPr>
        </p:nvSpPr>
        <p:spPr>
          <a:xfrm>
            <a:off x="609601" y="148581"/>
            <a:ext cx="11582399" cy="845837"/>
          </a:xfrm>
        </p:spPr>
        <p:txBody>
          <a:bodyPr/>
          <a:lstStyle/>
          <a:p>
            <a:r>
              <a:rPr lang="en-GB" dirty="0">
                <a:latin typeface="+mn-lt"/>
              </a:rPr>
              <a:t>What is the optimal Design for the Longboard deck?</a:t>
            </a:r>
          </a:p>
        </p:txBody>
      </p:sp>
      <p:sp>
        <p:nvSpPr>
          <p:cNvPr id="15" name="TextBox 14">
            <a:extLst>
              <a:ext uri="{FF2B5EF4-FFF2-40B4-BE49-F238E27FC236}">
                <a16:creationId xmlns:a16="http://schemas.microsoft.com/office/drawing/2014/main" id="{B5FA7D94-1CBB-4142-8478-F0C6A7D20338}"/>
              </a:ext>
            </a:extLst>
          </p:cNvPr>
          <p:cNvSpPr txBox="1"/>
          <p:nvPr/>
        </p:nvSpPr>
        <p:spPr>
          <a:xfrm>
            <a:off x="6050604" y="5257800"/>
            <a:ext cx="5424791"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000" b="1" dirty="0">
                <a:solidFill>
                  <a:schemeClr val="accent1"/>
                </a:solidFill>
              </a:rPr>
              <a:t>No optimal design but Trade off </a:t>
            </a:r>
          </a:p>
          <a:p>
            <a:pPr algn="ctr"/>
            <a:r>
              <a:rPr lang="en-GB" sz="2000" dirty="0">
                <a:solidFill>
                  <a:schemeClr val="accent1"/>
                </a:solidFill>
              </a:rPr>
              <a:t>How much are you willing to PAY for the extra weight savings?</a:t>
            </a:r>
          </a:p>
        </p:txBody>
      </p:sp>
      <p:grpSp>
        <p:nvGrpSpPr>
          <p:cNvPr id="6" name="Group 5">
            <a:extLst>
              <a:ext uri="{FF2B5EF4-FFF2-40B4-BE49-F238E27FC236}">
                <a16:creationId xmlns:a16="http://schemas.microsoft.com/office/drawing/2014/main" id="{BA377FFF-B8E5-0C4E-28A1-94C5D8552AAE}"/>
              </a:ext>
            </a:extLst>
          </p:cNvPr>
          <p:cNvGrpSpPr/>
          <p:nvPr/>
        </p:nvGrpSpPr>
        <p:grpSpPr>
          <a:xfrm>
            <a:off x="363268" y="734857"/>
            <a:ext cx="10402522" cy="2245047"/>
            <a:chOff x="363268" y="734857"/>
            <a:chExt cx="10402522" cy="2245047"/>
          </a:xfrm>
        </p:grpSpPr>
        <p:sp>
          <p:nvSpPr>
            <p:cNvPr id="9" name="TextBox 1">
              <a:extLst>
                <a:ext uri="{FF2B5EF4-FFF2-40B4-BE49-F238E27FC236}">
                  <a16:creationId xmlns:a16="http://schemas.microsoft.com/office/drawing/2014/main" id="{20C4185E-A2C5-4F40-AA7C-F2763BB79F09}"/>
                </a:ext>
              </a:extLst>
            </p:cNvPr>
            <p:cNvSpPr txBox="1">
              <a:spLocks noChangeArrowheads="1"/>
            </p:cNvSpPr>
            <p:nvPr/>
          </p:nvSpPr>
          <p:spPr bwMode="auto">
            <a:xfrm>
              <a:off x="363268" y="906993"/>
              <a:ext cx="6301180" cy="1900777"/>
            </a:xfrm>
            <a:prstGeom prst="rect">
              <a:avLst/>
            </a:prstGeom>
            <a:noFill/>
            <a:ln>
              <a:noFill/>
            </a:ln>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nSpc>
                  <a:spcPct val="150000"/>
                </a:lnSpc>
                <a:spcBef>
                  <a:spcPct val="0"/>
                </a:spcBef>
                <a:buFontTx/>
                <a:buNone/>
              </a:pPr>
              <a:r>
                <a:rPr lang="en-GB" altLang="en-US" sz="1600" b="0" baseline="0" dirty="0">
                  <a:solidFill>
                    <a:schemeClr val="tx1"/>
                  </a:solidFill>
                  <a:latin typeface="+mn-lt"/>
                </a:rPr>
                <a:t>From </a:t>
              </a:r>
              <a:r>
                <a:rPr lang="en-GB" altLang="en-US" sz="1600" baseline="0" dirty="0">
                  <a:solidFill>
                    <a:schemeClr val="accent1"/>
                  </a:solidFill>
                  <a:latin typeface="+mn-lt"/>
                </a:rPr>
                <a:t>EduPack</a:t>
              </a:r>
              <a:r>
                <a:rPr lang="en-GB" altLang="en-US" sz="1600" b="0" baseline="0" dirty="0">
                  <a:solidFill>
                    <a:schemeClr val="tx1"/>
                  </a:solidFill>
                  <a:latin typeface="+mn-lt"/>
                </a:rPr>
                <a:t> we know that:</a:t>
              </a:r>
            </a:p>
            <a:p>
              <a:pPr marL="342900" indent="-342900">
                <a:lnSpc>
                  <a:spcPct val="150000"/>
                </a:lnSpc>
                <a:spcBef>
                  <a:spcPct val="0"/>
                </a:spcBef>
              </a:pPr>
              <a:r>
                <a:rPr lang="en-GB" altLang="en-US" sz="1600" baseline="0" dirty="0">
                  <a:solidFill>
                    <a:schemeClr val="tx1"/>
                  </a:solidFill>
                  <a:latin typeface="+mn-lt"/>
                </a:rPr>
                <a:t>Bamboo</a:t>
              </a:r>
              <a:r>
                <a:rPr lang="en-GB" altLang="en-US" sz="1600" b="0" baseline="0" dirty="0">
                  <a:solidFill>
                    <a:schemeClr val="tx1"/>
                  </a:solidFill>
                  <a:latin typeface="+mn-lt"/>
                </a:rPr>
                <a:t> and</a:t>
              </a:r>
              <a:r>
                <a:rPr lang="en-GB" altLang="en-US" sz="1600" baseline="0" dirty="0">
                  <a:solidFill>
                    <a:schemeClr val="tx1"/>
                  </a:solidFill>
                  <a:latin typeface="+mn-lt"/>
                </a:rPr>
                <a:t> CFRP </a:t>
              </a:r>
              <a:r>
                <a:rPr lang="en-GB" altLang="en-US" sz="1600" b="0" baseline="0" dirty="0">
                  <a:solidFill>
                    <a:schemeClr val="tx1"/>
                  </a:solidFill>
                  <a:latin typeface="+mn-lt"/>
                </a:rPr>
                <a:t>are good candidates, with </a:t>
              </a:r>
              <a:r>
                <a:rPr lang="en-GB" altLang="en-US" sz="1600" baseline="0" dirty="0">
                  <a:solidFill>
                    <a:schemeClr val="tx1"/>
                  </a:solidFill>
                  <a:latin typeface="+mn-lt"/>
                </a:rPr>
                <a:t>Plywood</a:t>
              </a:r>
              <a:r>
                <a:rPr lang="en-GB" altLang="en-US" sz="1600" b="0" baseline="0" dirty="0">
                  <a:solidFill>
                    <a:schemeClr val="tx1"/>
                  </a:solidFill>
                  <a:latin typeface="+mn-lt"/>
                </a:rPr>
                <a:t> as a reference</a:t>
              </a:r>
            </a:p>
            <a:p>
              <a:pPr marL="342900" indent="-342900">
                <a:lnSpc>
                  <a:spcPct val="150000"/>
                </a:lnSpc>
                <a:spcBef>
                  <a:spcPct val="0"/>
                </a:spcBef>
              </a:pPr>
              <a:r>
                <a:rPr lang="en-GB" altLang="en-US" sz="1600" dirty="0">
                  <a:solidFill>
                    <a:schemeClr val="tx1"/>
                  </a:solidFill>
                  <a:latin typeface="+mn-lt"/>
                </a:rPr>
                <a:t>Bamboo </a:t>
              </a:r>
              <a:r>
                <a:rPr lang="en-GB" altLang="en-US" sz="1600" dirty="0">
                  <a:solidFill>
                    <a:schemeClr val="bg1">
                      <a:lumMod val="65000"/>
                    </a:schemeClr>
                  </a:solidFill>
                  <a:latin typeface="+mn-lt"/>
                </a:rPr>
                <a:t>$1.64/kg</a:t>
              </a:r>
              <a:r>
                <a:rPr lang="en-GB" altLang="en-US" sz="1600" dirty="0">
                  <a:solidFill>
                    <a:schemeClr val="tx1"/>
                  </a:solidFill>
                  <a:latin typeface="+mn-lt"/>
                </a:rPr>
                <a:t>, </a:t>
              </a:r>
              <a:r>
                <a:rPr lang="en-GB" altLang="en-US" sz="1600" dirty="0">
                  <a:solidFill>
                    <a:schemeClr val="accent1">
                      <a:lumMod val="60000"/>
                      <a:lumOff val="40000"/>
                    </a:schemeClr>
                  </a:solidFill>
                  <a:latin typeface="+mn-lt"/>
                </a:rPr>
                <a:t>0.327 CO</a:t>
              </a:r>
              <a:r>
                <a:rPr lang="en-GB" altLang="en-US" sz="1600" baseline="-25000" dirty="0">
                  <a:solidFill>
                    <a:schemeClr val="accent1">
                      <a:lumMod val="60000"/>
                      <a:lumOff val="40000"/>
                    </a:schemeClr>
                  </a:solidFill>
                  <a:latin typeface="+mn-lt"/>
                </a:rPr>
                <a:t>2</a:t>
              </a:r>
              <a:r>
                <a:rPr lang="en-GB" altLang="en-US" sz="1600" dirty="0">
                  <a:solidFill>
                    <a:schemeClr val="accent1">
                      <a:lumMod val="60000"/>
                      <a:lumOff val="40000"/>
                    </a:schemeClr>
                  </a:solidFill>
                  <a:latin typeface="+mn-lt"/>
                </a:rPr>
                <a:t>kg/kg</a:t>
              </a:r>
              <a:endParaRPr lang="en-GB" altLang="en-US" sz="1600" baseline="0" dirty="0">
                <a:solidFill>
                  <a:schemeClr val="accent1">
                    <a:lumMod val="60000"/>
                    <a:lumOff val="40000"/>
                  </a:schemeClr>
                </a:solidFill>
                <a:latin typeface="+mn-lt"/>
              </a:endParaRPr>
            </a:p>
            <a:p>
              <a:pPr marL="342900" indent="-342900">
                <a:lnSpc>
                  <a:spcPct val="150000"/>
                </a:lnSpc>
                <a:spcBef>
                  <a:spcPct val="0"/>
                </a:spcBef>
              </a:pPr>
              <a:r>
                <a:rPr lang="en-GB" altLang="en-US" sz="1600" dirty="0">
                  <a:solidFill>
                    <a:schemeClr val="tx1"/>
                  </a:solidFill>
                  <a:latin typeface="+mn-lt"/>
                </a:rPr>
                <a:t>CFRP : </a:t>
              </a:r>
              <a:r>
                <a:rPr lang="en-GB" altLang="en-US" sz="1600" dirty="0">
                  <a:solidFill>
                    <a:schemeClr val="bg1">
                      <a:lumMod val="65000"/>
                    </a:schemeClr>
                  </a:solidFill>
                  <a:latin typeface="+mn-lt"/>
                </a:rPr>
                <a:t>$55.7/kg</a:t>
              </a:r>
              <a:r>
                <a:rPr lang="en-GB" altLang="en-US" sz="1600" baseline="0" dirty="0">
                  <a:solidFill>
                    <a:schemeClr val="tx1"/>
                  </a:solidFill>
                  <a:latin typeface="+mn-lt"/>
                </a:rPr>
                <a:t>,</a:t>
              </a:r>
              <a:r>
                <a:rPr lang="en-GB" altLang="en-US" sz="1600" dirty="0">
                  <a:solidFill>
                    <a:schemeClr val="tx1"/>
                  </a:solidFill>
                  <a:latin typeface="+mn-lt"/>
                </a:rPr>
                <a:t> </a:t>
              </a:r>
              <a:r>
                <a:rPr lang="en-GB" altLang="en-US" sz="1600" dirty="0">
                  <a:solidFill>
                    <a:schemeClr val="accent1">
                      <a:lumMod val="60000"/>
                      <a:lumOff val="40000"/>
                    </a:schemeClr>
                  </a:solidFill>
                  <a:latin typeface="+mn-lt"/>
                </a:rPr>
                <a:t>47.8 CO</a:t>
              </a:r>
              <a:r>
                <a:rPr lang="en-GB" altLang="en-US" sz="1600" baseline="-25000" dirty="0">
                  <a:solidFill>
                    <a:schemeClr val="accent1">
                      <a:lumMod val="60000"/>
                      <a:lumOff val="40000"/>
                    </a:schemeClr>
                  </a:solidFill>
                  <a:latin typeface="+mn-lt"/>
                </a:rPr>
                <a:t>2</a:t>
              </a:r>
              <a:r>
                <a:rPr lang="en-GB" altLang="en-US" sz="1600" dirty="0">
                  <a:solidFill>
                    <a:schemeClr val="accent1">
                      <a:lumMod val="60000"/>
                      <a:lumOff val="40000"/>
                    </a:schemeClr>
                  </a:solidFill>
                  <a:latin typeface="+mn-lt"/>
                </a:rPr>
                <a:t> kg/kg</a:t>
              </a:r>
            </a:p>
            <a:p>
              <a:pPr marL="342900" indent="-342900">
                <a:lnSpc>
                  <a:spcPct val="150000"/>
                </a:lnSpc>
                <a:spcBef>
                  <a:spcPct val="0"/>
                </a:spcBef>
              </a:pPr>
              <a:r>
                <a:rPr lang="en-GB" altLang="en-US" sz="1600" dirty="0">
                  <a:solidFill>
                    <a:schemeClr val="tx1"/>
                  </a:solidFill>
                  <a:latin typeface="+mn-lt"/>
                </a:rPr>
                <a:t>Plywood : </a:t>
              </a:r>
              <a:r>
                <a:rPr lang="en-GB" altLang="en-US" sz="1600" dirty="0">
                  <a:solidFill>
                    <a:schemeClr val="bg1">
                      <a:lumMod val="65000"/>
                    </a:schemeClr>
                  </a:solidFill>
                  <a:latin typeface="+mn-lt"/>
                </a:rPr>
                <a:t>$0.579/kg</a:t>
              </a:r>
              <a:r>
                <a:rPr lang="en-GB" altLang="en-US" sz="1600" dirty="0">
                  <a:solidFill>
                    <a:schemeClr val="tx1"/>
                  </a:solidFill>
                  <a:latin typeface="+mn-lt"/>
                </a:rPr>
                <a:t>, </a:t>
              </a:r>
              <a:r>
                <a:rPr lang="en-GB" altLang="en-US" sz="1600" dirty="0">
                  <a:solidFill>
                    <a:schemeClr val="accent1">
                      <a:lumMod val="60000"/>
                      <a:lumOff val="40000"/>
                    </a:schemeClr>
                  </a:solidFill>
                  <a:latin typeface="+mn-lt"/>
                </a:rPr>
                <a:t>0.65 CO</a:t>
              </a:r>
              <a:r>
                <a:rPr lang="en-GB" altLang="en-US" sz="1600" baseline="-25000" dirty="0">
                  <a:solidFill>
                    <a:schemeClr val="accent1">
                      <a:lumMod val="60000"/>
                      <a:lumOff val="40000"/>
                    </a:schemeClr>
                  </a:solidFill>
                  <a:latin typeface="+mn-lt"/>
                </a:rPr>
                <a:t>2</a:t>
              </a:r>
              <a:r>
                <a:rPr lang="en-GB" altLang="en-US" sz="1600" dirty="0">
                  <a:solidFill>
                    <a:schemeClr val="accent1">
                      <a:lumMod val="60000"/>
                      <a:lumOff val="40000"/>
                    </a:schemeClr>
                  </a:solidFill>
                  <a:latin typeface="+mn-lt"/>
                </a:rPr>
                <a:t> kg/kg</a:t>
              </a:r>
            </a:p>
          </p:txBody>
        </p:sp>
        <p:pic>
          <p:nvPicPr>
            <p:cNvPr id="3" name="Picture 2">
              <a:extLst>
                <a:ext uri="{FF2B5EF4-FFF2-40B4-BE49-F238E27FC236}">
                  <a16:creationId xmlns:a16="http://schemas.microsoft.com/office/drawing/2014/main" id="{EB151F09-61D7-FE36-AE38-283EA3E021CF}"/>
                </a:ext>
              </a:extLst>
            </p:cNvPr>
            <p:cNvPicPr>
              <a:picLocks noChangeAspect="1"/>
            </p:cNvPicPr>
            <p:nvPr/>
          </p:nvPicPr>
          <p:blipFill>
            <a:blip r:embed="rId3"/>
            <a:stretch>
              <a:fillRect/>
            </a:stretch>
          </p:blipFill>
          <p:spPr>
            <a:xfrm>
              <a:off x="6715128" y="734857"/>
              <a:ext cx="4050662" cy="2245047"/>
            </a:xfrm>
            <a:prstGeom prst="rect">
              <a:avLst/>
            </a:prstGeom>
          </p:spPr>
        </p:pic>
      </p:grpSp>
      <p:grpSp>
        <p:nvGrpSpPr>
          <p:cNvPr id="7" name="Group 6">
            <a:extLst>
              <a:ext uri="{FF2B5EF4-FFF2-40B4-BE49-F238E27FC236}">
                <a16:creationId xmlns:a16="http://schemas.microsoft.com/office/drawing/2014/main" id="{72C9B43E-6C90-9B0B-9206-CE878D69C7A0}"/>
              </a:ext>
            </a:extLst>
          </p:cNvPr>
          <p:cNvGrpSpPr/>
          <p:nvPr/>
        </p:nvGrpSpPr>
        <p:grpSpPr>
          <a:xfrm>
            <a:off x="457200" y="2949422"/>
            <a:ext cx="10194698" cy="2070245"/>
            <a:chOff x="457200" y="2949422"/>
            <a:chExt cx="10194698" cy="2070245"/>
          </a:xfrm>
        </p:grpSpPr>
        <p:sp>
          <p:nvSpPr>
            <p:cNvPr id="10" name="TextBox 1">
              <a:extLst>
                <a:ext uri="{FF2B5EF4-FFF2-40B4-BE49-F238E27FC236}">
                  <a16:creationId xmlns:a16="http://schemas.microsoft.com/office/drawing/2014/main" id="{49A0029F-66DD-46A0-B37B-60DEA2048C34}"/>
                </a:ext>
              </a:extLst>
            </p:cNvPr>
            <p:cNvSpPr txBox="1">
              <a:spLocks noChangeArrowheads="1"/>
            </p:cNvSpPr>
            <p:nvPr/>
          </p:nvSpPr>
          <p:spPr bwMode="auto">
            <a:xfrm>
              <a:off x="457200" y="2949422"/>
              <a:ext cx="8305800" cy="1531445"/>
            </a:xfrm>
            <a:prstGeom prst="rect">
              <a:avLst/>
            </a:prstGeom>
            <a:noFill/>
            <a:ln>
              <a:noFill/>
            </a:ln>
          </p:spPr>
          <p:txBody>
            <a:bodyPr>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nSpc>
                  <a:spcPct val="150000"/>
                </a:lnSpc>
                <a:spcBef>
                  <a:spcPct val="0"/>
                </a:spcBef>
                <a:buFontTx/>
                <a:buNone/>
              </a:pPr>
              <a:r>
                <a:rPr lang="en-GB" altLang="en-US" sz="1600" b="0" baseline="0" dirty="0">
                  <a:solidFill>
                    <a:schemeClr val="tx1"/>
                  </a:solidFill>
                  <a:latin typeface="+mn-lt"/>
                </a:rPr>
                <a:t>From </a:t>
              </a:r>
              <a:r>
                <a:rPr lang="en-GB" altLang="en-US" sz="1600" baseline="0" dirty="0">
                  <a:solidFill>
                    <a:schemeClr val="accent1"/>
                  </a:solidFill>
                  <a:latin typeface="+mn-lt"/>
                </a:rPr>
                <a:t>Simulation</a:t>
              </a:r>
              <a:r>
                <a:rPr lang="en-GB" altLang="en-US" sz="1600" b="0" baseline="0" dirty="0">
                  <a:solidFill>
                    <a:schemeClr val="accent1"/>
                  </a:solidFill>
                  <a:latin typeface="+mn-lt"/>
                </a:rPr>
                <a:t> </a:t>
              </a:r>
              <a:r>
                <a:rPr lang="en-GB" altLang="en-US" sz="1600" b="0" baseline="0" dirty="0">
                  <a:solidFill>
                    <a:schemeClr val="tx1"/>
                  </a:solidFill>
                  <a:latin typeface="+mn-lt"/>
                </a:rPr>
                <a:t>we know that:</a:t>
              </a:r>
            </a:p>
            <a:p>
              <a:pPr marL="342900" indent="-342900">
                <a:lnSpc>
                  <a:spcPct val="150000"/>
                </a:lnSpc>
                <a:spcBef>
                  <a:spcPct val="0"/>
                </a:spcBef>
              </a:pPr>
              <a:r>
                <a:rPr lang="en-GB" altLang="en-US" sz="1600" dirty="0">
                  <a:solidFill>
                    <a:schemeClr val="tx1"/>
                  </a:solidFill>
                  <a:latin typeface="+mn-lt"/>
                </a:rPr>
                <a:t>11.5</a:t>
              </a:r>
              <a:r>
                <a:rPr lang="en-GB" altLang="en-US" sz="1600" baseline="0" dirty="0">
                  <a:solidFill>
                    <a:schemeClr val="tx1"/>
                  </a:solidFill>
                  <a:latin typeface="+mn-lt"/>
                </a:rPr>
                <a:t>mm</a:t>
              </a:r>
              <a:r>
                <a:rPr lang="en-GB" altLang="en-US" sz="1600" b="0" baseline="0" dirty="0">
                  <a:solidFill>
                    <a:schemeClr val="tx1"/>
                  </a:solidFill>
                  <a:latin typeface="+mn-lt"/>
                </a:rPr>
                <a:t> Board (</a:t>
              </a:r>
              <a:r>
                <a:rPr lang="en-GB" altLang="en-US" sz="1600" dirty="0">
                  <a:solidFill>
                    <a:schemeClr val="tx1"/>
                  </a:solidFill>
                  <a:latin typeface="+mn-lt"/>
                </a:rPr>
                <a:t>1.93</a:t>
              </a:r>
              <a:r>
                <a:rPr lang="en-GB" altLang="en-US" sz="1600" baseline="0" dirty="0">
                  <a:solidFill>
                    <a:schemeClr val="tx1"/>
                  </a:solidFill>
                  <a:latin typeface="+mn-lt"/>
                </a:rPr>
                <a:t> Kg</a:t>
              </a:r>
              <a:r>
                <a:rPr lang="en-GB" altLang="en-US" sz="1600" b="0" baseline="0" dirty="0">
                  <a:solidFill>
                    <a:schemeClr val="tx1"/>
                  </a:solidFill>
                  <a:latin typeface="+mn-lt"/>
                </a:rPr>
                <a:t>) is optimal for </a:t>
              </a:r>
              <a:r>
                <a:rPr lang="en-GB" altLang="en-US" sz="1600" baseline="0" dirty="0">
                  <a:solidFill>
                    <a:schemeClr val="tx1"/>
                  </a:solidFill>
                  <a:latin typeface="+mn-lt"/>
                </a:rPr>
                <a:t>Bamboo</a:t>
              </a:r>
            </a:p>
            <a:p>
              <a:pPr marL="342900" indent="-342900">
                <a:lnSpc>
                  <a:spcPct val="150000"/>
                </a:lnSpc>
                <a:spcBef>
                  <a:spcPct val="0"/>
                </a:spcBef>
              </a:pPr>
              <a:r>
                <a:rPr lang="en-GB" altLang="en-US" sz="1600" dirty="0">
                  <a:solidFill>
                    <a:schemeClr val="tx1"/>
                  </a:solidFill>
                  <a:latin typeface="+mn-lt"/>
                </a:rPr>
                <a:t>1.75</a:t>
              </a:r>
              <a:r>
                <a:rPr lang="en-GB" altLang="en-US" sz="1600" baseline="0" dirty="0">
                  <a:solidFill>
                    <a:schemeClr val="tx1"/>
                  </a:solidFill>
                  <a:latin typeface="+mn-lt"/>
                </a:rPr>
                <a:t>mm</a:t>
              </a:r>
              <a:r>
                <a:rPr lang="en-GB" altLang="en-US" sz="1600" b="0" baseline="0" dirty="0">
                  <a:solidFill>
                    <a:schemeClr val="tx1"/>
                  </a:solidFill>
                  <a:latin typeface="+mn-lt"/>
                </a:rPr>
                <a:t> Board </a:t>
              </a:r>
              <a:r>
                <a:rPr lang="en-GB" altLang="en-US" sz="1600" b="0" dirty="0">
                  <a:solidFill>
                    <a:schemeClr val="tx1"/>
                  </a:solidFill>
                  <a:latin typeface="+mn-lt"/>
                </a:rPr>
                <a:t>(</a:t>
              </a:r>
              <a:r>
                <a:rPr lang="en-GB" altLang="en-US" sz="1600" dirty="0">
                  <a:solidFill>
                    <a:schemeClr val="tx1"/>
                  </a:solidFill>
                  <a:latin typeface="+mn-lt"/>
                </a:rPr>
                <a:t>0.65</a:t>
              </a:r>
              <a:r>
                <a:rPr lang="en-GB" altLang="en-US" sz="1600" baseline="0" dirty="0">
                  <a:solidFill>
                    <a:schemeClr val="tx1"/>
                  </a:solidFill>
                  <a:latin typeface="+mn-lt"/>
                </a:rPr>
                <a:t> Kg</a:t>
              </a:r>
              <a:r>
                <a:rPr lang="en-GB" altLang="en-US" sz="1600" b="0" baseline="0" dirty="0">
                  <a:solidFill>
                    <a:schemeClr val="tx1"/>
                  </a:solidFill>
                  <a:latin typeface="+mn-lt"/>
                </a:rPr>
                <a:t>) is optimal for </a:t>
              </a:r>
              <a:r>
                <a:rPr lang="en-GB" altLang="en-US" sz="1600" baseline="0" dirty="0">
                  <a:solidFill>
                    <a:schemeClr val="tx1"/>
                  </a:solidFill>
                  <a:latin typeface="+mn-lt"/>
                </a:rPr>
                <a:t>CFRP</a:t>
              </a:r>
            </a:p>
            <a:p>
              <a:pPr marL="342900" indent="-342900">
                <a:lnSpc>
                  <a:spcPct val="150000"/>
                </a:lnSpc>
                <a:spcBef>
                  <a:spcPct val="0"/>
                </a:spcBef>
              </a:pPr>
              <a:r>
                <a:rPr lang="en-GB" altLang="en-US" sz="1600" dirty="0">
                  <a:solidFill>
                    <a:schemeClr val="tx1"/>
                  </a:solidFill>
                  <a:latin typeface="+mn-lt"/>
                </a:rPr>
                <a:t>13mm</a:t>
              </a:r>
              <a:r>
                <a:rPr lang="en-GB" altLang="en-US" sz="1600" b="0" dirty="0">
                  <a:solidFill>
                    <a:schemeClr val="tx1"/>
                  </a:solidFill>
                  <a:latin typeface="+mn-lt"/>
                </a:rPr>
                <a:t> Board (</a:t>
              </a:r>
              <a:r>
                <a:rPr lang="en-GB" altLang="en-US" sz="1600" dirty="0">
                  <a:solidFill>
                    <a:schemeClr val="tx1"/>
                  </a:solidFill>
                  <a:latin typeface="+mn-lt"/>
                </a:rPr>
                <a:t>2.36 Kg</a:t>
              </a:r>
              <a:r>
                <a:rPr lang="en-GB" altLang="en-US" sz="1600" b="0" dirty="0">
                  <a:solidFill>
                    <a:schemeClr val="tx1"/>
                  </a:solidFill>
                  <a:latin typeface="+mn-lt"/>
                </a:rPr>
                <a:t>) is optimal for </a:t>
              </a:r>
              <a:r>
                <a:rPr lang="en-GB" altLang="en-US" sz="1600" dirty="0">
                  <a:solidFill>
                    <a:schemeClr val="tx1"/>
                  </a:solidFill>
                  <a:latin typeface="+mn-lt"/>
                </a:rPr>
                <a:t>Plywood</a:t>
              </a:r>
            </a:p>
          </p:txBody>
        </p:sp>
        <p:pic>
          <p:nvPicPr>
            <p:cNvPr id="5" name="Picture 4">
              <a:extLst>
                <a:ext uri="{FF2B5EF4-FFF2-40B4-BE49-F238E27FC236}">
                  <a16:creationId xmlns:a16="http://schemas.microsoft.com/office/drawing/2014/main" id="{6C70C530-3BD6-9802-4ABD-00B95AAF2FB4}"/>
                </a:ext>
              </a:extLst>
            </p:cNvPr>
            <p:cNvPicPr>
              <a:picLocks noChangeAspect="1"/>
            </p:cNvPicPr>
            <p:nvPr/>
          </p:nvPicPr>
          <p:blipFill>
            <a:blip r:embed="rId4"/>
            <a:stretch>
              <a:fillRect/>
            </a:stretch>
          </p:blipFill>
          <p:spPr>
            <a:xfrm>
              <a:off x="6829019" y="3032824"/>
              <a:ext cx="3822879" cy="1986843"/>
            </a:xfrm>
            <a:prstGeom prst="rect">
              <a:avLst/>
            </a:prstGeom>
          </p:spPr>
        </p:pic>
      </p:grpSp>
    </p:spTree>
    <p:extLst>
      <p:ext uri="{BB962C8B-B14F-4D97-AF65-F5344CB8AC3E}">
        <p14:creationId xmlns:p14="http://schemas.microsoft.com/office/powerpoint/2010/main" val="6298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1CF2C0-F088-46E9-A4DA-1973D44BD82D}"/>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884A4B75-CF6D-4389-9B44-BCC02566AB06}"/>
              </a:ext>
            </a:extLst>
          </p:cNvPr>
          <p:cNvSpPr>
            <a:spLocks noGrp="1"/>
          </p:cNvSpPr>
          <p:nvPr>
            <p:ph type="title"/>
          </p:nvPr>
        </p:nvSpPr>
        <p:spPr/>
        <p:txBody>
          <a:bodyPr/>
          <a:lstStyle/>
          <a:p>
            <a:r>
              <a:rPr lang="en-US" dirty="0">
                <a:latin typeface="+mn-lt"/>
              </a:rPr>
              <a:t>Learning objectives for this lecture unit</a:t>
            </a:r>
          </a:p>
        </p:txBody>
      </p:sp>
      <p:graphicFrame>
        <p:nvGraphicFramePr>
          <p:cNvPr id="4" name="Table 3">
            <a:extLst>
              <a:ext uri="{FF2B5EF4-FFF2-40B4-BE49-F238E27FC236}">
                <a16:creationId xmlns:a16="http://schemas.microsoft.com/office/drawing/2014/main" id="{E6B7F40F-ABCC-43C3-AD5C-285FD304DE03}"/>
              </a:ext>
            </a:extLst>
          </p:cNvPr>
          <p:cNvGraphicFramePr>
            <a:graphicFrameLocks noGrp="1"/>
          </p:cNvGraphicFramePr>
          <p:nvPr>
            <p:extLst>
              <p:ext uri="{D42A27DB-BD31-4B8C-83A1-F6EECF244321}">
                <p14:modId xmlns:p14="http://schemas.microsoft.com/office/powerpoint/2010/main" val="1982291705"/>
              </p:ext>
            </p:extLst>
          </p:nvPr>
        </p:nvGraphicFramePr>
        <p:xfrm>
          <a:off x="957742" y="123462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Understand how materials selection and simulation relate to one another during the product design</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choose the correct Ansys software product at various stages of the design process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Awareness of how both materials data and simulation results can influence the product design cycle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Content Placeholder 3">
            <a:extLst>
              <a:ext uri="{FF2B5EF4-FFF2-40B4-BE49-F238E27FC236}">
                <a16:creationId xmlns:a16="http://schemas.microsoft.com/office/drawing/2014/main" id="{5D2123E0-3C0C-4060-AB5E-A9CE3268C810}"/>
              </a:ext>
            </a:extLst>
          </p:cNvPr>
          <p:cNvSpPr txBox="1">
            <a:spLocks/>
          </p:cNvSpPr>
          <p:nvPr/>
        </p:nvSpPr>
        <p:spPr bwMode="auto">
          <a:xfrm>
            <a:off x="957741" y="3637549"/>
            <a:ext cx="10276514" cy="1717393"/>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kumimoji="0" lang="en-GB" sz="1400" b="0" i="0" u="none" strike="noStrike" kern="0" cap="none" spc="0" normalizeH="0" baseline="0" noProof="0" dirty="0">
                <a:ln>
                  <a:noFill/>
                </a:ln>
                <a:solidFill>
                  <a:srgbClr val="000000"/>
                </a:solidFill>
                <a:effectLst/>
                <a:uLnTx/>
                <a:uFillTx/>
                <a:ea typeface="+mn-ea"/>
                <a:cs typeface="+mn-cs"/>
              </a:rPr>
              <a:t>Text:  “</a:t>
            </a:r>
            <a:r>
              <a:rPr kumimoji="0" lang="en-GB" sz="1400" b="1" i="1" u="none" strike="noStrike" kern="0" cap="none" spc="0" normalizeH="0" baseline="0" noProof="0" dirty="0">
                <a:ln>
                  <a:noFill/>
                </a:ln>
                <a:solidFill>
                  <a:srgbClr val="000000"/>
                </a:solidFill>
                <a:effectLst/>
                <a:uLnTx/>
                <a:uFillTx/>
                <a:ea typeface="+mn-ea"/>
                <a:cs typeface="+mn-cs"/>
              </a:rPr>
              <a:t>Materials Selection in Mechanical Design</a:t>
            </a:r>
            <a:r>
              <a:rPr kumimoji="0" lang="en-GB" sz="1400" b="0" i="0" u="none" strike="noStrike" kern="0" cap="none" spc="0" normalizeH="0" baseline="0" noProof="0" dirty="0">
                <a:ln>
                  <a:noFill/>
                </a:ln>
                <a:solidFill>
                  <a:srgbClr val="000000"/>
                </a:solidFill>
                <a:effectLst/>
                <a:uLnTx/>
                <a:uFillTx/>
                <a:ea typeface="+mn-ea"/>
                <a:cs typeface="+mn-cs"/>
              </a:rPr>
              <a:t>”, 5</a:t>
            </a:r>
            <a:r>
              <a:rPr kumimoji="0" lang="en-GB" sz="1400" b="0" i="0" u="none" strike="noStrike" kern="0" cap="none" spc="0" normalizeH="0" baseline="30000" noProof="0" dirty="0">
                <a:ln>
                  <a:noFill/>
                </a:ln>
                <a:solidFill>
                  <a:srgbClr val="000000"/>
                </a:solidFill>
                <a:effectLst/>
                <a:uLnTx/>
                <a:uFillTx/>
                <a:ea typeface="+mn-ea"/>
                <a:cs typeface="+mn-cs"/>
              </a:rPr>
              <a:t>th</a:t>
            </a:r>
            <a:r>
              <a:rPr kumimoji="0" lang="en-GB" sz="1400" b="0" i="0" u="none" strike="noStrike" kern="0" cap="none" spc="0" normalizeH="0" baseline="0" noProof="0" dirty="0">
                <a:ln>
                  <a:noFill/>
                </a:ln>
                <a:solidFill>
                  <a:srgbClr val="000000"/>
                </a:solidFill>
                <a:effectLst/>
                <a:uLnTx/>
                <a:uFillTx/>
                <a:ea typeface="+mn-ea"/>
                <a:cs typeface="+mn-cs"/>
              </a:rPr>
              <a:t>  edition,</a:t>
            </a:r>
            <a:r>
              <a:rPr kumimoji="0" lang="en-GB" sz="1400" b="0" i="0" u="none" strike="noStrike" kern="0" cap="none" spc="0" normalizeH="0" baseline="0" noProof="0" dirty="0">
                <a:ln>
                  <a:noFill/>
                </a:ln>
                <a:solidFill>
                  <a:srgbClr val="A50021"/>
                </a:solidFill>
                <a:effectLst/>
                <a:uLnTx/>
                <a:uFillTx/>
                <a:ea typeface="+mn-ea"/>
                <a:cs typeface="+mn-cs"/>
              </a:rPr>
              <a:t> </a:t>
            </a:r>
            <a:r>
              <a:rPr kumimoji="0" lang="en-GB" sz="1400" b="0" i="0" u="none" strike="noStrike" kern="0" cap="none" spc="0" normalizeH="0" baseline="0" noProof="0" dirty="0">
                <a:ln>
                  <a:noFill/>
                </a:ln>
                <a:solidFill>
                  <a:srgbClr val="000000"/>
                </a:solidFill>
                <a:effectLst/>
                <a:uLnTx/>
                <a:uFillTx/>
                <a:ea typeface="+mn-ea"/>
                <a:cs typeface="+mn-cs"/>
              </a:rPr>
              <a:t>by M.F. Ashby, Butterworth Heinemann, Oxford, 2016.</a:t>
            </a:r>
          </a:p>
          <a:p>
            <a:pPr marL="552450" marR="0" lvl="0" indent="-285750" algn="l" defTabSz="914400" rtl="0" eaLnBrk="0" fontAlgn="base" latinLnBrk="0" hangingPunct="0">
              <a:lnSpc>
                <a:spcPct val="100000"/>
              </a:lnSpc>
              <a:spcBef>
                <a:spcPct val="20000"/>
              </a:spcBef>
              <a:spcAft>
                <a:spcPct val="20000"/>
              </a:spcAft>
              <a:buClr>
                <a:srgbClr val="FFB71B"/>
              </a:buClr>
              <a:buSzPct val="100000"/>
              <a:buFont typeface="Wingdings" panose="05000000000000000000" pitchFamily="2" charset="2"/>
              <a:buChar char="§"/>
              <a:tabLst/>
              <a:defRPr/>
            </a:pPr>
            <a:r>
              <a:rPr lang="en-GB" sz="1400" b="0" kern="0" dirty="0">
                <a:solidFill>
                  <a:srgbClr val="000000"/>
                </a:solidFill>
              </a:rPr>
              <a:t>Article: </a:t>
            </a:r>
            <a:r>
              <a:rPr lang="en-US" sz="1400" b="0" i="0" dirty="0">
                <a:effectLst/>
              </a:rPr>
              <a:t>Tyler, K., &amp; Stefani, N., &amp; Mohee, L. (2022, August), </a:t>
            </a:r>
            <a:r>
              <a:rPr lang="en-US" sz="1400" i="1" dirty="0">
                <a:effectLst/>
              </a:rPr>
              <a:t>Teaching Engineering Design with Materials Selection and Simulation through Case Studies: A Work in Progress</a:t>
            </a:r>
            <a:r>
              <a:rPr lang="en-US" sz="1400" i="0" dirty="0">
                <a:effectLst/>
              </a:rPr>
              <a:t> </a:t>
            </a:r>
            <a:r>
              <a:rPr lang="en-US" sz="1400" b="0" i="0" dirty="0">
                <a:effectLst/>
              </a:rPr>
              <a:t>Paper presented at 2022 ASEE Annual Conference &amp; Exposition, Minneapolis, MN. </a:t>
            </a:r>
            <a:r>
              <a:rPr lang="en-US" sz="1400" b="0" i="0" dirty="0">
                <a:effectLst/>
                <a:hlinkClick r:id="rId3"/>
              </a:rPr>
              <a:t>https://peer.asee.org</a:t>
            </a:r>
            <a:r>
              <a:rPr lang="en-US" sz="1400" b="0" i="0">
                <a:effectLst/>
                <a:hlinkClick r:id="rId3"/>
              </a:rPr>
              <a:t>/41465</a:t>
            </a:r>
            <a:endParaRPr lang="en-US" sz="1400" b="0" i="0">
              <a:effectLst/>
            </a:endParaRPr>
          </a:p>
          <a:p>
            <a:pPr marL="266700" marR="0" lvl="0" algn="l" defTabSz="914400" rtl="0" eaLnBrk="0" fontAlgn="base" latinLnBrk="0" hangingPunct="0">
              <a:lnSpc>
                <a:spcPct val="100000"/>
              </a:lnSpc>
              <a:spcBef>
                <a:spcPct val="20000"/>
              </a:spcBef>
              <a:spcAft>
                <a:spcPct val="20000"/>
              </a:spcAft>
              <a:buClr>
                <a:srgbClr val="FFB71B"/>
              </a:buClr>
              <a:buSzPct val="100000"/>
              <a:tabLst/>
              <a:defRPr/>
            </a:pPr>
            <a:endParaRPr kumimoji="0" lang="en-GB" sz="1400" b="0" u="none" strike="noStrike" kern="0" cap="none" spc="0" normalizeH="0" baseline="0" noProof="0" dirty="0">
              <a:ln>
                <a:noFill/>
              </a:ln>
              <a:effectLst/>
              <a:uLnTx/>
              <a:uFillTx/>
              <a:ea typeface="+mn-ea"/>
              <a:cs typeface="+mn-cs"/>
            </a:endParaRPr>
          </a:p>
        </p:txBody>
      </p:sp>
    </p:spTree>
    <p:extLst>
      <p:ext uri="{BB962C8B-B14F-4D97-AF65-F5344CB8AC3E}">
        <p14:creationId xmlns:p14="http://schemas.microsoft.com/office/powerpoint/2010/main" val="4263479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1A7573-5D0E-CC37-4A1A-9A4ED5F8E2E0}"/>
              </a:ext>
            </a:extLst>
          </p:cNvPr>
          <p:cNvSpPr>
            <a:spLocks noGrp="1"/>
          </p:cNvSpPr>
          <p:nvPr>
            <p:ph type="sldNum" sz="quarter" idx="11"/>
          </p:nvPr>
        </p:nvSpPr>
        <p:spPr/>
        <p:txBody>
          <a:bodyPr/>
          <a:lstStyle/>
          <a:p>
            <a:fld id="{F0D23093-2AB0-F74C-B865-1A12A15B650E}" type="slidenum">
              <a:rPr lang="en-US" smtClean="0"/>
              <a:pPr/>
              <a:t>20</a:t>
            </a:fld>
            <a:endParaRPr lang="en-US" dirty="0"/>
          </a:p>
        </p:txBody>
      </p:sp>
      <p:sp>
        <p:nvSpPr>
          <p:cNvPr id="3" name="Title 2">
            <a:extLst>
              <a:ext uri="{FF2B5EF4-FFF2-40B4-BE49-F238E27FC236}">
                <a16:creationId xmlns:a16="http://schemas.microsoft.com/office/drawing/2014/main" id="{074FA421-6719-AAC9-2021-4B279741C03B}"/>
              </a:ext>
            </a:extLst>
          </p:cNvPr>
          <p:cNvSpPr>
            <a:spLocks noGrp="1"/>
          </p:cNvSpPr>
          <p:nvPr>
            <p:ph type="title"/>
          </p:nvPr>
        </p:nvSpPr>
        <p:spPr/>
        <p:txBody>
          <a:bodyPr/>
          <a:lstStyle/>
          <a:p>
            <a:r>
              <a:rPr lang="en-US" dirty="0"/>
              <a:t>Conclusions</a:t>
            </a:r>
          </a:p>
        </p:txBody>
      </p:sp>
      <p:sp>
        <p:nvSpPr>
          <p:cNvPr id="4" name="Text Placeholder 3">
            <a:extLst>
              <a:ext uri="{FF2B5EF4-FFF2-40B4-BE49-F238E27FC236}">
                <a16:creationId xmlns:a16="http://schemas.microsoft.com/office/drawing/2014/main" id="{E99168E7-993F-BE1C-04A8-4FB65C9F05C2}"/>
              </a:ext>
            </a:extLst>
          </p:cNvPr>
          <p:cNvSpPr>
            <a:spLocks noGrp="1"/>
          </p:cNvSpPr>
          <p:nvPr>
            <p:ph type="body" sz="quarter" idx="13"/>
          </p:nvPr>
        </p:nvSpPr>
        <p:spPr/>
        <p:txBody>
          <a:bodyPr/>
          <a:lstStyle/>
          <a:p>
            <a:r>
              <a:rPr lang="en-US" dirty="0"/>
              <a:t>Addressing design problems from a design perspective or materials perspective </a:t>
            </a:r>
            <a:r>
              <a:rPr lang="en-US" i="1" dirty="0"/>
              <a:t>only</a:t>
            </a:r>
            <a:r>
              <a:rPr lang="en-US" dirty="0"/>
              <a:t> can lead to key elements missing from the final product</a:t>
            </a:r>
          </a:p>
          <a:p>
            <a:endParaRPr lang="en-US" dirty="0"/>
          </a:p>
          <a:p>
            <a:r>
              <a:rPr lang="en-US" dirty="0"/>
              <a:t>By combining materials and simulation with the Expanded Methodology, Ansys supports the complete design cycle across various software platforms</a:t>
            </a:r>
          </a:p>
          <a:p>
            <a:endParaRPr lang="en-US" dirty="0"/>
          </a:p>
          <a:p>
            <a:r>
              <a:rPr lang="en-US" dirty="0"/>
              <a:t>Design problems of various types, such as a longboard deck, can be explored via this methodology </a:t>
            </a:r>
          </a:p>
        </p:txBody>
      </p:sp>
    </p:spTree>
    <p:extLst>
      <p:ext uri="{BB962C8B-B14F-4D97-AF65-F5344CB8AC3E}">
        <p14:creationId xmlns:p14="http://schemas.microsoft.com/office/powerpoint/2010/main" val="216350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21</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A9DCA-F2FB-4D3B-9940-5D6D577F3D7C}"/>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3" name="Title 2">
            <a:extLst>
              <a:ext uri="{FF2B5EF4-FFF2-40B4-BE49-F238E27FC236}">
                <a16:creationId xmlns:a16="http://schemas.microsoft.com/office/drawing/2014/main" id="{F1194F8B-4ADC-4491-803D-17042386BDB2}"/>
              </a:ext>
            </a:extLst>
          </p:cNvPr>
          <p:cNvSpPr>
            <a:spLocks noGrp="1"/>
          </p:cNvSpPr>
          <p:nvPr>
            <p:ph type="title"/>
          </p:nvPr>
        </p:nvSpPr>
        <p:spPr/>
        <p:txBody>
          <a:bodyPr/>
          <a:lstStyle/>
          <a:p>
            <a:r>
              <a:rPr lang="en-US" dirty="0"/>
              <a:t>Outline</a:t>
            </a:r>
          </a:p>
        </p:txBody>
      </p:sp>
      <p:sp>
        <p:nvSpPr>
          <p:cNvPr id="4" name="Text Placeholder 3">
            <a:extLst>
              <a:ext uri="{FF2B5EF4-FFF2-40B4-BE49-F238E27FC236}">
                <a16:creationId xmlns:a16="http://schemas.microsoft.com/office/drawing/2014/main" id="{03C0A22E-CAC2-4A00-98FF-2ABB836C6304}"/>
              </a:ext>
            </a:extLst>
          </p:cNvPr>
          <p:cNvSpPr>
            <a:spLocks noGrp="1"/>
          </p:cNvSpPr>
          <p:nvPr>
            <p:ph type="body" sz="quarter" idx="13"/>
          </p:nvPr>
        </p:nvSpPr>
        <p:spPr>
          <a:xfrm>
            <a:off x="609599" y="1219200"/>
            <a:ext cx="6781801" cy="4800600"/>
          </a:xfrm>
        </p:spPr>
        <p:txBody>
          <a:bodyPr>
            <a:normAutofit/>
          </a:bodyPr>
          <a:lstStyle/>
          <a:p>
            <a:r>
              <a:rPr lang="en-US" dirty="0"/>
              <a:t>The importance of simulation and materials selection during design </a:t>
            </a:r>
          </a:p>
          <a:p>
            <a:endParaRPr lang="en-US" dirty="0"/>
          </a:p>
          <a:p>
            <a:r>
              <a:rPr lang="en-US" dirty="0"/>
              <a:t>Sustainable Product Design Methodology (SPDM)-new Design workflow using Ansys software</a:t>
            </a:r>
          </a:p>
          <a:p>
            <a:pPr lvl="1"/>
            <a:r>
              <a:rPr lang="en-US" dirty="0"/>
              <a:t>Workflow breakdown</a:t>
            </a:r>
          </a:p>
          <a:p>
            <a:pPr lvl="1"/>
            <a:r>
              <a:rPr lang="en-US" dirty="0"/>
              <a:t>Expansion of the Ashby Selection Methodology</a:t>
            </a:r>
          </a:p>
          <a:p>
            <a:pPr lvl="1"/>
            <a:r>
              <a:rPr lang="en-US" dirty="0"/>
              <a:t>Achieving balance of accuracy and complexity</a:t>
            </a:r>
          </a:p>
          <a:p>
            <a:pPr lvl="1"/>
            <a:endParaRPr lang="en-US" dirty="0"/>
          </a:p>
          <a:p>
            <a:r>
              <a:rPr lang="en-US" dirty="0"/>
              <a:t>In-class activity: designing a longboard deck</a:t>
            </a:r>
          </a:p>
          <a:p>
            <a:pPr marL="0" indent="0">
              <a:buNone/>
            </a:pPr>
            <a:endParaRPr lang="en-US" dirty="0"/>
          </a:p>
        </p:txBody>
      </p:sp>
      <p:grpSp>
        <p:nvGrpSpPr>
          <p:cNvPr id="5" name="Group 4">
            <a:extLst>
              <a:ext uri="{FF2B5EF4-FFF2-40B4-BE49-F238E27FC236}">
                <a16:creationId xmlns:a16="http://schemas.microsoft.com/office/drawing/2014/main" id="{F879847D-01E6-E482-80C7-763EEC4F9085}"/>
              </a:ext>
            </a:extLst>
          </p:cNvPr>
          <p:cNvGrpSpPr/>
          <p:nvPr/>
        </p:nvGrpSpPr>
        <p:grpSpPr>
          <a:xfrm>
            <a:off x="6858000" y="3048000"/>
            <a:ext cx="5181600" cy="1692402"/>
            <a:chOff x="1066800" y="1812798"/>
            <a:chExt cx="10061376" cy="3232404"/>
          </a:xfrm>
        </p:grpSpPr>
        <p:pic>
          <p:nvPicPr>
            <p:cNvPr id="6" name="Picture 5" descr="A picture of different colored polymer pellets and a plastic clear water bottle">
              <a:extLst>
                <a:ext uri="{FF2B5EF4-FFF2-40B4-BE49-F238E27FC236}">
                  <a16:creationId xmlns:a16="http://schemas.microsoft.com/office/drawing/2014/main" id="{CE0BD6CE-369D-7DBA-7274-7AD66A10A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905000"/>
              <a:ext cx="4572000" cy="3048000"/>
            </a:xfrm>
            <a:prstGeom prst="rect">
              <a:avLst/>
            </a:prstGeom>
          </p:spPr>
        </p:pic>
        <p:pic>
          <p:nvPicPr>
            <p:cNvPr id="7" name="Picture 6">
              <a:extLst>
                <a:ext uri="{FF2B5EF4-FFF2-40B4-BE49-F238E27FC236}">
                  <a16:creationId xmlns:a16="http://schemas.microsoft.com/office/drawing/2014/main" id="{980B2167-D77E-35B7-DCD7-D6911345E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176" y="1812798"/>
              <a:ext cx="4572000" cy="3232404"/>
            </a:xfrm>
            <a:prstGeom prst="rect">
              <a:avLst/>
            </a:prstGeom>
          </p:spPr>
        </p:pic>
        <p:sp>
          <p:nvSpPr>
            <p:cNvPr id="8" name="Arrow: Curved Right 7">
              <a:extLst>
                <a:ext uri="{FF2B5EF4-FFF2-40B4-BE49-F238E27FC236}">
                  <a16:creationId xmlns:a16="http://schemas.microsoft.com/office/drawing/2014/main" id="{3032FA89-FEED-72EF-6B34-4F264953CF18}"/>
                </a:ext>
              </a:extLst>
            </p:cNvPr>
            <p:cNvSpPr/>
            <p:nvPr/>
          </p:nvSpPr>
          <p:spPr>
            <a:xfrm>
              <a:off x="4800601" y="2239899"/>
              <a:ext cx="1219200" cy="23782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Right 8">
              <a:extLst>
                <a:ext uri="{FF2B5EF4-FFF2-40B4-BE49-F238E27FC236}">
                  <a16:creationId xmlns:a16="http://schemas.microsoft.com/office/drawing/2014/main" id="{CBA766B0-963B-17DA-F1A5-4E851140FE7B}"/>
                </a:ext>
              </a:extLst>
            </p:cNvPr>
            <p:cNvSpPr/>
            <p:nvPr/>
          </p:nvSpPr>
          <p:spPr>
            <a:xfrm flipH="1" flipV="1">
              <a:off x="6172201" y="2222057"/>
              <a:ext cx="1219200" cy="23782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141553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EE9903-A83E-94E6-464E-21E45A00BB8B}"/>
              </a:ext>
            </a:extLst>
          </p:cNvPr>
          <p:cNvSpPr>
            <a:spLocks noGrp="1"/>
          </p:cNvSpPr>
          <p:nvPr>
            <p:ph type="sldNum" sz="quarter" idx="11"/>
          </p:nvPr>
        </p:nvSpPr>
        <p:spPr/>
        <p:txBody>
          <a:bodyPr/>
          <a:lstStyle/>
          <a:p>
            <a:fld id="{F0D23093-2AB0-F74C-B865-1A12A15B650E}" type="slidenum">
              <a:rPr lang="en-US" smtClean="0"/>
              <a:pPr/>
              <a:t>4</a:t>
            </a:fld>
            <a:endParaRPr lang="en-US" dirty="0"/>
          </a:p>
        </p:txBody>
      </p:sp>
      <p:sp>
        <p:nvSpPr>
          <p:cNvPr id="3" name="Title 2">
            <a:extLst>
              <a:ext uri="{FF2B5EF4-FFF2-40B4-BE49-F238E27FC236}">
                <a16:creationId xmlns:a16="http://schemas.microsoft.com/office/drawing/2014/main" id="{5A6EEB0A-63C2-7F36-2F23-0392486C7486}"/>
              </a:ext>
            </a:extLst>
          </p:cNvPr>
          <p:cNvSpPr>
            <a:spLocks noGrp="1"/>
          </p:cNvSpPr>
          <p:nvPr>
            <p:ph type="title"/>
          </p:nvPr>
        </p:nvSpPr>
        <p:spPr/>
        <p:txBody>
          <a:bodyPr/>
          <a:lstStyle/>
          <a:p>
            <a:r>
              <a:rPr lang="en-US" dirty="0"/>
              <a:t>Design-focus problems </a:t>
            </a:r>
          </a:p>
        </p:txBody>
      </p:sp>
      <p:sp>
        <p:nvSpPr>
          <p:cNvPr id="4" name="Text Placeholder 3">
            <a:extLst>
              <a:ext uri="{FF2B5EF4-FFF2-40B4-BE49-F238E27FC236}">
                <a16:creationId xmlns:a16="http://schemas.microsoft.com/office/drawing/2014/main" id="{F54CD7D7-4E44-ACC4-2637-98623859FDA6}"/>
              </a:ext>
            </a:extLst>
          </p:cNvPr>
          <p:cNvSpPr>
            <a:spLocks noGrp="1"/>
          </p:cNvSpPr>
          <p:nvPr>
            <p:ph type="body" sz="quarter" idx="13"/>
          </p:nvPr>
        </p:nvSpPr>
        <p:spPr>
          <a:xfrm>
            <a:off x="609599" y="1447800"/>
            <a:ext cx="5943601" cy="4572000"/>
          </a:xfrm>
        </p:spPr>
        <p:txBody>
          <a:bodyPr/>
          <a:lstStyle/>
          <a:p>
            <a:r>
              <a:rPr lang="en-US" dirty="0"/>
              <a:t>Designing products requires an understanding of:</a:t>
            </a:r>
          </a:p>
          <a:p>
            <a:pPr lvl="1"/>
            <a:r>
              <a:rPr lang="en-US" dirty="0"/>
              <a:t>Product dimensions</a:t>
            </a:r>
          </a:p>
          <a:p>
            <a:pPr lvl="1"/>
            <a:r>
              <a:rPr lang="en-US" dirty="0"/>
              <a:t>Possible forces, thermal conditions, </a:t>
            </a:r>
            <a:r>
              <a:rPr lang="en-US" i="1" dirty="0"/>
              <a:t>etc.</a:t>
            </a:r>
            <a:r>
              <a:rPr lang="en-US" dirty="0"/>
              <a:t> experienced by the product during use</a:t>
            </a:r>
          </a:p>
          <a:p>
            <a:pPr lvl="1"/>
            <a:endParaRPr lang="en-US" dirty="0"/>
          </a:p>
          <a:p>
            <a:r>
              <a:rPr lang="en-US" dirty="0"/>
              <a:t>Computer Aided Engineering (CAE) and simulation can improve understanding of these factors </a:t>
            </a:r>
            <a:r>
              <a:rPr lang="en-US" i="1" dirty="0"/>
              <a:t>before</a:t>
            </a:r>
            <a:r>
              <a:rPr lang="en-US" dirty="0"/>
              <a:t> the prototyping stage</a:t>
            </a:r>
          </a:p>
          <a:p>
            <a:pPr lvl="1"/>
            <a:r>
              <a:rPr lang="en-US" dirty="0"/>
              <a:t>Saving time and money</a:t>
            </a:r>
          </a:p>
        </p:txBody>
      </p:sp>
      <p:sp>
        <p:nvSpPr>
          <p:cNvPr id="5" name="Rectangle 4">
            <a:extLst>
              <a:ext uri="{FF2B5EF4-FFF2-40B4-BE49-F238E27FC236}">
                <a16:creationId xmlns:a16="http://schemas.microsoft.com/office/drawing/2014/main" id="{EAF9C89C-F4BD-3B9D-B47B-867C602CAAF3}"/>
              </a:ext>
            </a:extLst>
          </p:cNvPr>
          <p:cNvSpPr/>
          <p:nvPr/>
        </p:nvSpPr>
        <p:spPr>
          <a:xfrm>
            <a:off x="6858000" y="4114800"/>
            <a:ext cx="51054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Problem: Not optimizing the optimal design if the material is not considered!</a:t>
            </a:r>
          </a:p>
        </p:txBody>
      </p:sp>
      <p:pic>
        <p:nvPicPr>
          <p:cNvPr id="7" name="Picture 6">
            <a:extLst>
              <a:ext uri="{FF2B5EF4-FFF2-40B4-BE49-F238E27FC236}">
                <a16:creationId xmlns:a16="http://schemas.microsoft.com/office/drawing/2014/main" id="{2AE9DF64-C034-6A63-58B0-2DC65F0917E5}"/>
              </a:ext>
            </a:extLst>
          </p:cNvPr>
          <p:cNvPicPr>
            <a:picLocks noChangeAspect="1"/>
          </p:cNvPicPr>
          <p:nvPr/>
        </p:nvPicPr>
        <p:blipFill>
          <a:blip r:embed="rId3"/>
          <a:stretch>
            <a:fillRect/>
          </a:stretch>
        </p:blipFill>
        <p:spPr>
          <a:xfrm>
            <a:off x="7266514" y="685800"/>
            <a:ext cx="4288371" cy="2819751"/>
          </a:xfrm>
          <a:prstGeom prst="rect">
            <a:avLst/>
          </a:prstGeom>
        </p:spPr>
      </p:pic>
    </p:spTree>
    <p:extLst>
      <p:ext uri="{BB962C8B-B14F-4D97-AF65-F5344CB8AC3E}">
        <p14:creationId xmlns:p14="http://schemas.microsoft.com/office/powerpoint/2010/main" val="23886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A58C4-ABBA-49F4-0E01-D89728C88C57}"/>
              </a:ext>
            </a:extLst>
          </p:cNvPr>
          <p:cNvSpPr>
            <a:spLocks noGrp="1"/>
          </p:cNvSpPr>
          <p:nvPr>
            <p:ph type="sldNum" sz="quarter" idx="11"/>
          </p:nvPr>
        </p:nvSpPr>
        <p:spPr/>
        <p:txBody>
          <a:bodyPr/>
          <a:lstStyle/>
          <a:p>
            <a:fld id="{F0D23093-2AB0-F74C-B865-1A12A15B650E}" type="slidenum">
              <a:rPr lang="en-US" smtClean="0"/>
              <a:pPr/>
              <a:t>5</a:t>
            </a:fld>
            <a:endParaRPr lang="en-US" dirty="0"/>
          </a:p>
        </p:txBody>
      </p:sp>
      <p:sp>
        <p:nvSpPr>
          <p:cNvPr id="3" name="Title 2">
            <a:extLst>
              <a:ext uri="{FF2B5EF4-FFF2-40B4-BE49-F238E27FC236}">
                <a16:creationId xmlns:a16="http://schemas.microsoft.com/office/drawing/2014/main" id="{4F187B8D-897D-E9E3-41AC-5C81AC5782CF}"/>
              </a:ext>
            </a:extLst>
          </p:cNvPr>
          <p:cNvSpPr>
            <a:spLocks noGrp="1"/>
          </p:cNvSpPr>
          <p:nvPr>
            <p:ph type="title"/>
          </p:nvPr>
        </p:nvSpPr>
        <p:spPr/>
        <p:txBody>
          <a:bodyPr/>
          <a:lstStyle/>
          <a:p>
            <a:r>
              <a:rPr lang="en-US" dirty="0"/>
              <a:t>Materials-focus problems</a:t>
            </a:r>
          </a:p>
        </p:txBody>
      </p:sp>
      <p:sp>
        <p:nvSpPr>
          <p:cNvPr id="4" name="Text Placeholder 3">
            <a:extLst>
              <a:ext uri="{FF2B5EF4-FFF2-40B4-BE49-F238E27FC236}">
                <a16:creationId xmlns:a16="http://schemas.microsoft.com/office/drawing/2014/main" id="{A8C8F073-5AC6-B703-67C4-5F6BD2F8FD64}"/>
              </a:ext>
            </a:extLst>
          </p:cNvPr>
          <p:cNvSpPr>
            <a:spLocks noGrp="1"/>
          </p:cNvSpPr>
          <p:nvPr>
            <p:ph type="body" sz="quarter" idx="13"/>
          </p:nvPr>
        </p:nvSpPr>
        <p:spPr>
          <a:xfrm>
            <a:off x="609599" y="1447800"/>
            <a:ext cx="6019801" cy="4572000"/>
          </a:xfrm>
        </p:spPr>
        <p:txBody>
          <a:bodyPr/>
          <a:lstStyle/>
          <a:p>
            <a:r>
              <a:rPr lang="en-US" dirty="0"/>
              <a:t>Materials perform differently depending on their structure, processing, and properties</a:t>
            </a:r>
          </a:p>
          <a:p>
            <a:endParaRPr lang="en-US" dirty="0"/>
          </a:p>
          <a:p>
            <a:r>
              <a:rPr lang="en-US" dirty="0"/>
              <a:t>Understanding the link between these key aspects and how they relate to material performance aids in selecting materials during the design process</a:t>
            </a:r>
          </a:p>
        </p:txBody>
      </p:sp>
      <p:pic>
        <p:nvPicPr>
          <p:cNvPr id="6" name="Picture 5" descr="A group of light bulbs&#10;&#10;Description automatically generated with medium confidence">
            <a:extLst>
              <a:ext uri="{FF2B5EF4-FFF2-40B4-BE49-F238E27FC236}">
                <a16:creationId xmlns:a16="http://schemas.microsoft.com/office/drawing/2014/main" id="{8997B816-52C8-11EB-6DCB-1EE3FEB8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351" y="-70241"/>
            <a:ext cx="3516177" cy="3516177"/>
          </a:xfrm>
          <a:prstGeom prst="rect">
            <a:avLst/>
          </a:prstGeom>
        </p:spPr>
      </p:pic>
      <p:sp>
        <p:nvSpPr>
          <p:cNvPr id="7" name="Oval 6">
            <a:extLst>
              <a:ext uri="{FF2B5EF4-FFF2-40B4-BE49-F238E27FC236}">
                <a16:creationId xmlns:a16="http://schemas.microsoft.com/office/drawing/2014/main" id="{2BD65FEC-3B65-7D68-B3B0-4362EFAEE032}"/>
              </a:ext>
            </a:extLst>
          </p:cNvPr>
          <p:cNvSpPr/>
          <p:nvPr/>
        </p:nvSpPr>
        <p:spPr>
          <a:xfrm rot="2162695">
            <a:off x="9225359" y="565152"/>
            <a:ext cx="1700625" cy="330320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0B3FCE-C27C-CB6C-9248-7574C871C254}"/>
              </a:ext>
            </a:extLst>
          </p:cNvPr>
          <p:cNvSpPr/>
          <p:nvPr/>
        </p:nvSpPr>
        <p:spPr>
          <a:xfrm>
            <a:off x="6858000" y="4114800"/>
            <a:ext cx="51054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Problem: need to know design specifications to properly identify key material performance to optimize!</a:t>
            </a:r>
          </a:p>
        </p:txBody>
      </p:sp>
    </p:spTree>
    <p:extLst>
      <p:ext uri="{BB962C8B-B14F-4D97-AF65-F5344CB8AC3E}">
        <p14:creationId xmlns:p14="http://schemas.microsoft.com/office/powerpoint/2010/main" val="226474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978664-3037-1CF7-D321-30E2C6742EC2}"/>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 name="Title 2">
            <a:extLst>
              <a:ext uri="{FF2B5EF4-FFF2-40B4-BE49-F238E27FC236}">
                <a16:creationId xmlns:a16="http://schemas.microsoft.com/office/drawing/2014/main" id="{40797856-A9EB-F0D5-5D56-9E76328EAF2D}"/>
              </a:ext>
            </a:extLst>
          </p:cNvPr>
          <p:cNvSpPr>
            <a:spLocks noGrp="1"/>
          </p:cNvSpPr>
          <p:nvPr>
            <p:ph type="title"/>
          </p:nvPr>
        </p:nvSpPr>
        <p:spPr/>
        <p:txBody>
          <a:bodyPr/>
          <a:lstStyle/>
          <a:p>
            <a:r>
              <a:rPr lang="en-US" dirty="0"/>
              <a:t>Challenge: how to integrate both emphasis in design projects?</a:t>
            </a:r>
          </a:p>
        </p:txBody>
      </p:sp>
      <p:grpSp>
        <p:nvGrpSpPr>
          <p:cNvPr id="4" name="Group 3">
            <a:extLst>
              <a:ext uri="{FF2B5EF4-FFF2-40B4-BE49-F238E27FC236}">
                <a16:creationId xmlns:a16="http://schemas.microsoft.com/office/drawing/2014/main" id="{02D0FB0D-BA30-588B-F7A2-46FEA4A438B9}"/>
              </a:ext>
            </a:extLst>
          </p:cNvPr>
          <p:cNvGrpSpPr/>
          <p:nvPr/>
        </p:nvGrpSpPr>
        <p:grpSpPr>
          <a:xfrm>
            <a:off x="1066800" y="1812798"/>
            <a:ext cx="10061376" cy="3232404"/>
            <a:chOff x="1066800" y="1812798"/>
            <a:chExt cx="10061376" cy="3232404"/>
          </a:xfrm>
        </p:grpSpPr>
        <p:pic>
          <p:nvPicPr>
            <p:cNvPr id="6" name="Picture 5" descr="A picture of different colored polymer pellets and a plastic clear water bottle">
              <a:extLst>
                <a:ext uri="{FF2B5EF4-FFF2-40B4-BE49-F238E27FC236}">
                  <a16:creationId xmlns:a16="http://schemas.microsoft.com/office/drawing/2014/main" id="{909C6562-37A0-DF16-85F3-06B5130C9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905000"/>
              <a:ext cx="4572000" cy="3048000"/>
            </a:xfrm>
            <a:prstGeom prst="rect">
              <a:avLst/>
            </a:prstGeom>
          </p:spPr>
        </p:pic>
        <p:pic>
          <p:nvPicPr>
            <p:cNvPr id="8" name="Picture 7">
              <a:extLst>
                <a:ext uri="{FF2B5EF4-FFF2-40B4-BE49-F238E27FC236}">
                  <a16:creationId xmlns:a16="http://schemas.microsoft.com/office/drawing/2014/main" id="{6576FFA7-EE2E-8A8F-9A6A-0D92A7677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176" y="1812798"/>
              <a:ext cx="4572000" cy="3232404"/>
            </a:xfrm>
            <a:prstGeom prst="rect">
              <a:avLst/>
            </a:prstGeom>
          </p:spPr>
        </p:pic>
        <p:sp>
          <p:nvSpPr>
            <p:cNvPr id="9" name="Arrow: Curved Right 8">
              <a:extLst>
                <a:ext uri="{FF2B5EF4-FFF2-40B4-BE49-F238E27FC236}">
                  <a16:creationId xmlns:a16="http://schemas.microsoft.com/office/drawing/2014/main" id="{BACA5C2D-4CBD-E846-77EA-2026C891AFCD}"/>
                </a:ext>
              </a:extLst>
            </p:cNvPr>
            <p:cNvSpPr/>
            <p:nvPr/>
          </p:nvSpPr>
          <p:spPr>
            <a:xfrm>
              <a:off x="4800601" y="2239899"/>
              <a:ext cx="1219200" cy="23782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Right 9">
              <a:extLst>
                <a:ext uri="{FF2B5EF4-FFF2-40B4-BE49-F238E27FC236}">
                  <a16:creationId xmlns:a16="http://schemas.microsoft.com/office/drawing/2014/main" id="{E2F610AA-7C5C-B839-8C5E-8674E96DDDC6}"/>
                </a:ext>
              </a:extLst>
            </p:cNvPr>
            <p:cNvSpPr/>
            <p:nvPr/>
          </p:nvSpPr>
          <p:spPr>
            <a:xfrm flipH="1" flipV="1">
              <a:off x="6172201" y="2222057"/>
              <a:ext cx="1219200" cy="23782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60526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5903CA-AC71-13C7-BA3A-F8E600052A95}"/>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A7308A6C-6AE3-7ADF-9368-143F0AA0E4FF}"/>
              </a:ext>
            </a:extLst>
          </p:cNvPr>
          <p:cNvSpPr>
            <a:spLocks noGrp="1"/>
          </p:cNvSpPr>
          <p:nvPr>
            <p:ph type="title"/>
          </p:nvPr>
        </p:nvSpPr>
        <p:spPr/>
        <p:txBody>
          <a:bodyPr/>
          <a:lstStyle/>
          <a:p>
            <a:r>
              <a:rPr lang="en-US" dirty="0"/>
              <a:t>Design workflow with Ansys software</a:t>
            </a:r>
          </a:p>
        </p:txBody>
      </p:sp>
      <p:pic>
        <p:nvPicPr>
          <p:cNvPr id="6" name="Picture 5" descr="Diagram&#10;&#10;Description automatically generated">
            <a:extLst>
              <a:ext uri="{FF2B5EF4-FFF2-40B4-BE49-F238E27FC236}">
                <a16:creationId xmlns:a16="http://schemas.microsoft.com/office/drawing/2014/main" id="{11C06F6B-083A-AF99-6CB6-CFE403B54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055" y="990185"/>
            <a:ext cx="5167890" cy="5167890"/>
          </a:xfrm>
          <a:prstGeom prst="rect">
            <a:avLst/>
          </a:prstGeom>
        </p:spPr>
      </p:pic>
    </p:spTree>
    <p:extLst>
      <p:ext uri="{BB962C8B-B14F-4D97-AF65-F5344CB8AC3E}">
        <p14:creationId xmlns:p14="http://schemas.microsoft.com/office/powerpoint/2010/main" val="2513052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DFA4C9-7938-51F3-F19C-722E9F9D381B}"/>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
        <p:nvSpPr>
          <p:cNvPr id="3" name="Title 2">
            <a:extLst>
              <a:ext uri="{FF2B5EF4-FFF2-40B4-BE49-F238E27FC236}">
                <a16:creationId xmlns:a16="http://schemas.microsoft.com/office/drawing/2014/main" id="{1ED6C293-E427-A1D6-4DEB-C60DD133A0DB}"/>
              </a:ext>
            </a:extLst>
          </p:cNvPr>
          <p:cNvSpPr>
            <a:spLocks noGrp="1"/>
          </p:cNvSpPr>
          <p:nvPr>
            <p:ph type="title"/>
          </p:nvPr>
        </p:nvSpPr>
        <p:spPr/>
        <p:txBody>
          <a:bodyPr/>
          <a:lstStyle/>
          <a:p>
            <a:r>
              <a:rPr lang="en-US" dirty="0"/>
              <a:t>Building on the Ashby Selection Methodology</a:t>
            </a:r>
          </a:p>
        </p:txBody>
      </p:sp>
      <p:sp>
        <p:nvSpPr>
          <p:cNvPr id="5" name="TextBox 4">
            <a:extLst>
              <a:ext uri="{FF2B5EF4-FFF2-40B4-BE49-F238E27FC236}">
                <a16:creationId xmlns:a16="http://schemas.microsoft.com/office/drawing/2014/main" id="{5B08EC54-F9D9-462C-33B9-C91F58C01A97}"/>
              </a:ext>
            </a:extLst>
          </p:cNvPr>
          <p:cNvSpPr txBox="1"/>
          <p:nvPr/>
        </p:nvSpPr>
        <p:spPr>
          <a:xfrm>
            <a:off x="648050" y="5524510"/>
            <a:ext cx="22947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B71B"/>
                </a:solidFill>
                <a:effectLst/>
                <a:uLnTx/>
                <a:uFillTx/>
                <a:latin typeface="Calibri" panose="020F0502020204030204"/>
                <a:ea typeface="+mn-ea"/>
                <a:cs typeface="+mn-cs"/>
              </a:rPr>
              <a:t>Ashby’s Methodology</a:t>
            </a:r>
          </a:p>
        </p:txBody>
      </p:sp>
      <p:sp>
        <p:nvSpPr>
          <p:cNvPr id="6" name="Freeform: Shape 5">
            <a:extLst>
              <a:ext uri="{FF2B5EF4-FFF2-40B4-BE49-F238E27FC236}">
                <a16:creationId xmlns:a16="http://schemas.microsoft.com/office/drawing/2014/main" id="{018561DE-BB29-E038-6615-1F129D85FD83}"/>
              </a:ext>
            </a:extLst>
          </p:cNvPr>
          <p:cNvSpPr/>
          <p:nvPr/>
        </p:nvSpPr>
        <p:spPr>
          <a:xfrm>
            <a:off x="914856" y="5169602"/>
            <a:ext cx="3563053" cy="309541"/>
          </a:xfrm>
          <a:custGeom>
            <a:avLst/>
            <a:gdLst>
              <a:gd name="connsiteX0" fmla="*/ 0 w 2696615"/>
              <a:gd name="connsiteY0" fmla="*/ 34327 h 343271"/>
              <a:gd name="connsiteX1" fmla="*/ 34327 w 2696615"/>
              <a:gd name="connsiteY1" fmla="*/ 0 h 343271"/>
              <a:gd name="connsiteX2" fmla="*/ 2662288 w 2696615"/>
              <a:gd name="connsiteY2" fmla="*/ 0 h 343271"/>
              <a:gd name="connsiteX3" fmla="*/ 2696615 w 2696615"/>
              <a:gd name="connsiteY3" fmla="*/ 34327 h 343271"/>
              <a:gd name="connsiteX4" fmla="*/ 2696615 w 2696615"/>
              <a:gd name="connsiteY4" fmla="*/ 308944 h 343271"/>
              <a:gd name="connsiteX5" fmla="*/ 2662288 w 2696615"/>
              <a:gd name="connsiteY5" fmla="*/ 343271 h 343271"/>
              <a:gd name="connsiteX6" fmla="*/ 34327 w 2696615"/>
              <a:gd name="connsiteY6" fmla="*/ 343271 h 343271"/>
              <a:gd name="connsiteX7" fmla="*/ 0 w 2696615"/>
              <a:gd name="connsiteY7" fmla="*/ 308944 h 343271"/>
              <a:gd name="connsiteX8" fmla="*/ 0 w 2696615"/>
              <a:gd name="connsiteY8" fmla="*/ 34327 h 34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6615" h="343271">
                <a:moveTo>
                  <a:pt x="0" y="34327"/>
                </a:moveTo>
                <a:cubicBezTo>
                  <a:pt x="0" y="15369"/>
                  <a:pt x="15369" y="0"/>
                  <a:pt x="34327" y="0"/>
                </a:cubicBezTo>
                <a:lnTo>
                  <a:pt x="2662288" y="0"/>
                </a:lnTo>
                <a:cubicBezTo>
                  <a:pt x="2681246" y="0"/>
                  <a:pt x="2696615" y="15369"/>
                  <a:pt x="2696615" y="34327"/>
                </a:cubicBezTo>
                <a:lnTo>
                  <a:pt x="2696615" y="308944"/>
                </a:lnTo>
                <a:cubicBezTo>
                  <a:pt x="2696615" y="327902"/>
                  <a:pt x="2681246" y="343271"/>
                  <a:pt x="2662288" y="343271"/>
                </a:cubicBezTo>
                <a:lnTo>
                  <a:pt x="34327" y="343271"/>
                </a:lnTo>
                <a:cubicBezTo>
                  <a:pt x="15369" y="343271"/>
                  <a:pt x="0" y="327902"/>
                  <a:pt x="0" y="308944"/>
                </a:cubicBezTo>
                <a:lnTo>
                  <a:pt x="0" y="34327"/>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1014" tIns="71014" rIns="71014" bIns="71014" numCol="1" spcCol="1270" anchor="ctr" anchorCtr="0">
            <a:noAutofit/>
          </a:bodyPr>
          <a:lstStyle/>
          <a:p>
            <a:pPr marL="0" lvl="0" indent="0" algn="ctr" defTabSz="711200">
              <a:lnSpc>
                <a:spcPct val="90000"/>
              </a:lnSpc>
              <a:spcBef>
                <a:spcPct val="0"/>
              </a:spcBef>
              <a:spcAft>
                <a:spcPct val="35000"/>
              </a:spcAft>
              <a:buNone/>
            </a:pPr>
            <a:r>
              <a:rPr lang="en-GB" sz="1400" b="1" kern="1200">
                <a:solidFill>
                  <a:schemeClr val="tx1"/>
                </a:solidFill>
              </a:rPr>
              <a:t>Top candidate materials/processes</a:t>
            </a:r>
          </a:p>
        </p:txBody>
      </p:sp>
      <p:grpSp>
        <p:nvGrpSpPr>
          <p:cNvPr id="7" name="Group 6">
            <a:extLst>
              <a:ext uri="{FF2B5EF4-FFF2-40B4-BE49-F238E27FC236}">
                <a16:creationId xmlns:a16="http://schemas.microsoft.com/office/drawing/2014/main" id="{213AD533-B495-1A24-9993-F6561899611E}"/>
              </a:ext>
            </a:extLst>
          </p:cNvPr>
          <p:cNvGrpSpPr/>
          <p:nvPr/>
        </p:nvGrpSpPr>
        <p:grpSpPr>
          <a:xfrm>
            <a:off x="914855" y="4183978"/>
            <a:ext cx="3563053" cy="985624"/>
            <a:chOff x="743383" y="3349644"/>
            <a:chExt cx="5032078" cy="1418398"/>
          </a:xfrm>
        </p:grpSpPr>
        <p:sp>
          <p:nvSpPr>
            <p:cNvPr id="8" name="Freeform: Shape 7">
              <a:extLst>
                <a:ext uri="{FF2B5EF4-FFF2-40B4-BE49-F238E27FC236}">
                  <a16:creationId xmlns:a16="http://schemas.microsoft.com/office/drawing/2014/main" id="{6A29F651-E818-72E6-77AD-7535CA582565}"/>
                </a:ext>
              </a:extLst>
            </p:cNvPr>
            <p:cNvSpPr/>
            <p:nvPr/>
          </p:nvSpPr>
          <p:spPr>
            <a:xfrm>
              <a:off x="743383" y="3349644"/>
              <a:ext cx="5032078" cy="1116327"/>
            </a:xfrm>
            <a:custGeom>
              <a:avLst/>
              <a:gdLst>
                <a:gd name="connsiteX0" fmla="*/ 0 w 5720025"/>
                <a:gd name="connsiteY0" fmla="*/ 60126 h 601260"/>
                <a:gd name="connsiteX1" fmla="*/ 60126 w 5720025"/>
                <a:gd name="connsiteY1" fmla="*/ 0 h 601260"/>
                <a:gd name="connsiteX2" fmla="*/ 5659899 w 5720025"/>
                <a:gd name="connsiteY2" fmla="*/ 0 h 601260"/>
                <a:gd name="connsiteX3" fmla="*/ 5720025 w 5720025"/>
                <a:gd name="connsiteY3" fmla="*/ 60126 h 601260"/>
                <a:gd name="connsiteX4" fmla="*/ 5720025 w 5720025"/>
                <a:gd name="connsiteY4" fmla="*/ 541134 h 601260"/>
                <a:gd name="connsiteX5" fmla="*/ 5659899 w 5720025"/>
                <a:gd name="connsiteY5" fmla="*/ 601260 h 601260"/>
                <a:gd name="connsiteX6" fmla="*/ 60126 w 5720025"/>
                <a:gd name="connsiteY6" fmla="*/ 601260 h 601260"/>
                <a:gd name="connsiteX7" fmla="*/ 0 w 5720025"/>
                <a:gd name="connsiteY7" fmla="*/ 541134 h 601260"/>
                <a:gd name="connsiteX8" fmla="*/ 0 w 5720025"/>
                <a:gd name="connsiteY8" fmla="*/ 60126 h 60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0025" h="601260">
                  <a:moveTo>
                    <a:pt x="0" y="60126"/>
                  </a:moveTo>
                  <a:cubicBezTo>
                    <a:pt x="0" y="26919"/>
                    <a:pt x="26919" y="0"/>
                    <a:pt x="60126" y="0"/>
                  </a:cubicBezTo>
                  <a:lnTo>
                    <a:pt x="5659899" y="0"/>
                  </a:lnTo>
                  <a:cubicBezTo>
                    <a:pt x="5693106" y="0"/>
                    <a:pt x="5720025" y="26919"/>
                    <a:pt x="5720025" y="60126"/>
                  </a:cubicBezTo>
                  <a:lnTo>
                    <a:pt x="5720025" y="541134"/>
                  </a:lnTo>
                  <a:cubicBezTo>
                    <a:pt x="5720025" y="574341"/>
                    <a:pt x="5693106" y="601260"/>
                    <a:pt x="5659899" y="601260"/>
                  </a:cubicBezTo>
                  <a:lnTo>
                    <a:pt x="60126" y="601260"/>
                  </a:lnTo>
                  <a:cubicBezTo>
                    <a:pt x="26919" y="601260"/>
                    <a:pt x="0" y="574341"/>
                    <a:pt x="0" y="541134"/>
                  </a:cubicBezTo>
                  <a:lnTo>
                    <a:pt x="0" y="60126"/>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8570" tIns="78570" rIns="78570" bIns="78570" numCol="1" spcCol="1270" anchor="ctr" anchorCtr="0">
              <a:noAutofit/>
            </a:bodyPr>
            <a:lstStyle/>
            <a:p>
              <a:pPr marL="180000" lvl="0" indent="0" defTabSz="711200">
                <a:lnSpc>
                  <a:spcPct val="100000"/>
                </a:lnSpc>
                <a:spcBef>
                  <a:spcPct val="0"/>
                </a:spcBef>
                <a:spcAft>
                  <a:spcPts val="0"/>
                </a:spcAft>
                <a:buNone/>
              </a:pPr>
              <a:r>
                <a:rPr lang="en-GB" sz="1400" b="1" kern="1200">
                  <a:solidFill>
                    <a:schemeClr val="tx1"/>
                  </a:solidFill>
                </a:rPr>
                <a:t>Screen on constraints </a:t>
              </a:r>
              <a:r>
                <a:rPr lang="en-GB" sz="1400" kern="1200">
                  <a:solidFill>
                    <a:schemeClr val="tx1"/>
                  </a:solidFill>
                </a:rPr>
                <a:t>– ‘Go/’no-go’ criteria </a:t>
              </a:r>
              <a:r>
                <a:rPr lang="en-GB" sz="1400" b="1" kern="1200">
                  <a:solidFill>
                    <a:schemeClr val="tx1"/>
                  </a:solidFill>
                </a:rPr>
                <a:t>Rank on objectives </a:t>
              </a:r>
              <a:r>
                <a:rPr lang="en-GB" sz="1400" kern="1200">
                  <a:solidFill>
                    <a:schemeClr val="tx1"/>
                  </a:solidFill>
                </a:rPr>
                <a:t>– Ordering of materials that ‘go’</a:t>
              </a:r>
            </a:p>
          </p:txBody>
        </p:sp>
        <p:sp>
          <p:nvSpPr>
            <p:cNvPr id="9" name="Arrow: Down 8">
              <a:extLst>
                <a:ext uri="{FF2B5EF4-FFF2-40B4-BE49-F238E27FC236}">
                  <a16:creationId xmlns:a16="http://schemas.microsoft.com/office/drawing/2014/main" id="{CB053D10-DCB9-EA7B-A943-A3A89B827CD1}"/>
                </a:ext>
              </a:extLst>
            </p:cNvPr>
            <p:cNvSpPr/>
            <p:nvPr/>
          </p:nvSpPr>
          <p:spPr>
            <a:xfrm>
              <a:off x="3107019" y="4465971"/>
              <a:ext cx="304800" cy="30207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D138DE53-B9D5-4F9D-4A61-BF99438276A8}"/>
              </a:ext>
            </a:extLst>
          </p:cNvPr>
          <p:cNvGrpSpPr/>
          <p:nvPr/>
        </p:nvGrpSpPr>
        <p:grpSpPr>
          <a:xfrm>
            <a:off x="914855" y="2476125"/>
            <a:ext cx="3563053" cy="1722451"/>
            <a:chOff x="743383" y="1083905"/>
            <a:chExt cx="5032078" cy="2433105"/>
          </a:xfrm>
        </p:grpSpPr>
        <p:sp>
          <p:nvSpPr>
            <p:cNvPr id="11" name="Freeform: Shape 10">
              <a:extLst>
                <a:ext uri="{FF2B5EF4-FFF2-40B4-BE49-F238E27FC236}">
                  <a16:creationId xmlns:a16="http://schemas.microsoft.com/office/drawing/2014/main" id="{67364785-3CCF-DC11-D637-451DC51737FC}"/>
                </a:ext>
              </a:extLst>
            </p:cNvPr>
            <p:cNvSpPr/>
            <p:nvPr/>
          </p:nvSpPr>
          <p:spPr>
            <a:xfrm>
              <a:off x="743383" y="1083905"/>
              <a:ext cx="5032078" cy="2118966"/>
            </a:xfrm>
            <a:custGeom>
              <a:avLst/>
              <a:gdLst>
                <a:gd name="connsiteX0" fmla="*/ 0 w 5689910"/>
                <a:gd name="connsiteY0" fmla="*/ 119970 h 1199701"/>
                <a:gd name="connsiteX1" fmla="*/ 119970 w 5689910"/>
                <a:gd name="connsiteY1" fmla="*/ 0 h 1199701"/>
                <a:gd name="connsiteX2" fmla="*/ 5569940 w 5689910"/>
                <a:gd name="connsiteY2" fmla="*/ 0 h 1199701"/>
                <a:gd name="connsiteX3" fmla="*/ 5689910 w 5689910"/>
                <a:gd name="connsiteY3" fmla="*/ 119970 h 1199701"/>
                <a:gd name="connsiteX4" fmla="*/ 5689910 w 5689910"/>
                <a:gd name="connsiteY4" fmla="*/ 1079731 h 1199701"/>
                <a:gd name="connsiteX5" fmla="*/ 5569940 w 5689910"/>
                <a:gd name="connsiteY5" fmla="*/ 1199701 h 1199701"/>
                <a:gd name="connsiteX6" fmla="*/ 119970 w 5689910"/>
                <a:gd name="connsiteY6" fmla="*/ 1199701 h 1199701"/>
                <a:gd name="connsiteX7" fmla="*/ 0 w 5689910"/>
                <a:gd name="connsiteY7" fmla="*/ 1079731 h 1199701"/>
                <a:gd name="connsiteX8" fmla="*/ 0 w 5689910"/>
                <a:gd name="connsiteY8" fmla="*/ 119970 h 119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910" h="1199701">
                  <a:moveTo>
                    <a:pt x="0" y="119970"/>
                  </a:moveTo>
                  <a:cubicBezTo>
                    <a:pt x="0" y="53712"/>
                    <a:pt x="53712" y="0"/>
                    <a:pt x="119970" y="0"/>
                  </a:cubicBezTo>
                  <a:lnTo>
                    <a:pt x="5569940" y="0"/>
                  </a:lnTo>
                  <a:cubicBezTo>
                    <a:pt x="5636198" y="0"/>
                    <a:pt x="5689910" y="53712"/>
                    <a:pt x="5689910" y="119970"/>
                  </a:cubicBezTo>
                  <a:lnTo>
                    <a:pt x="5689910" y="1079731"/>
                  </a:lnTo>
                  <a:cubicBezTo>
                    <a:pt x="5689910" y="1145989"/>
                    <a:pt x="5636198" y="1199701"/>
                    <a:pt x="5569940" y="1199701"/>
                  </a:cubicBezTo>
                  <a:lnTo>
                    <a:pt x="119970" y="1199701"/>
                  </a:lnTo>
                  <a:cubicBezTo>
                    <a:pt x="53712" y="1199701"/>
                    <a:pt x="0" y="1145989"/>
                    <a:pt x="0" y="1079731"/>
                  </a:cubicBezTo>
                  <a:lnTo>
                    <a:pt x="0" y="119970"/>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96098" tIns="96098" rIns="96098" bIns="96098" numCol="1" spcCol="1270" anchor="ctr" anchorCtr="0">
              <a:noAutofit/>
            </a:bodyPr>
            <a:lstStyle/>
            <a:p>
              <a:pPr marL="180000" lvl="0" indent="0" algn="ctr" defTabSz="711200">
                <a:lnSpc>
                  <a:spcPct val="100000"/>
                </a:lnSpc>
                <a:spcBef>
                  <a:spcPct val="0"/>
                </a:spcBef>
                <a:spcAft>
                  <a:spcPts val="600"/>
                </a:spcAft>
                <a:buNone/>
              </a:pPr>
              <a:r>
                <a:rPr lang="en-GB" sz="1400" b="1" kern="1200" dirty="0">
                  <a:solidFill>
                    <a:schemeClr val="tx1"/>
                  </a:solidFill>
                </a:rPr>
                <a:t>Breakdown design requirements into:</a:t>
              </a:r>
            </a:p>
            <a:p>
              <a:pPr marL="180000" lvl="0" indent="0" defTabSz="711200">
                <a:lnSpc>
                  <a:spcPct val="100000"/>
                </a:lnSpc>
                <a:spcBef>
                  <a:spcPct val="0"/>
                </a:spcBef>
                <a:spcAft>
                  <a:spcPts val="0"/>
                </a:spcAft>
                <a:buNone/>
              </a:pPr>
              <a:r>
                <a:rPr lang="en-GB" sz="1400" b="1" kern="1200" dirty="0">
                  <a:solidFill>
                    <a:schemeClr val="tx1"/>
                  </a:solidFill>
                </a:rPr>
                <a:t>Function </a:t>
              </a:r>
              <a:r>
                <a:rPr lang="en-GB" sz="1400" kern="1200" dirty="0">
                  <a:solidFill>
                    <a:schemeClr val="tx1"/>
                  </a:solidFill>
                </a:rPr>
                <a:t>– What does the component do?</a:t>
              </a:r>
            </a:p>
            <a:p>
              <a:pPr marL="180000" lvl="0" indent="0" algn="l" defTabSz="711200">
                <a:lnSpc>
                  <a:spcPct val="100000"/>
                </a:lnSpc>
                <a:spcBef>
                  <a:spcPct val="0"/>
                </a:spcBef>
                <a:spcAft>
                  <a:spcPts val="0"/>
                </a:spcAft>
                <a:buNone/>
              </a:pPr>
              <a:r>
                <a:rPr lang="en-GB" sz="1400" b="1" kern="1200" dirty="0">
                  <a:solidFill>
                    <a:schemeClr val="tx1"/>
                  </a:solidFill>
                </a:rPr>
                <a:t>Constraints</a:t>
              </a:r>
              <a:r>
                <a:rPr lang="en-GB" sz="1400" kern="1200" dirty="0">
                  <a:solidFill>
                    <a:schemeClr val="tx1"/>
                  </a:solidFill>
                </a:rPr>
                <a:t> – What essential conditions must be met?</a:t>
              </a:r>
            </a:p>
            <a:p>
              <a:pPr marL="180000" lvl="0" indent="0" algn="l" defTabSz="711200">
                <a:lnSpc>
                  <a:spcPct val="100000"/>
                </a:lnSpc>
                <a:spcBef>
                  <a:spcPct val="0"/>
                </a:spcBef>
                <a:spcAft>
                  <a:spcPts val="0"/>
                </a:spcAft>
                <a:buNone/>
              </a:pPr>
              <a:r>
                <a:rPr lang="en-GB" sz="1400" b="1" kern="1200" dirty="0">
                  <a:solidFill>
                    <a:schemeClr val="tx1"/>
                  </a:solidFill>
                </a:rPr>
                <a:t>Objectives</a:t>
              </a:r>
              <a:r>
                <a:rPr lang="en-GB" sz="1400" kern="1200" dirty="0">
                  <a:solidFill>
                    <a:schemeClr val="tx1"/>
                  </a:solidFill>
                </a:rPr>
                <a:t> – What is to be maximized or minimized?</a:t>
              </a:r>
              <a:endParaRPr lang="en-GB" sz="1200" kern="1200" dirty="0">
                <a:solidFill>
                  <a:schemeClr val="tx1"/>
                </a:solidFill>
              </a:endParaRPr>
            </a:p>
          </p:txBody>
        </p:sp>
        <p:sp>
          <p:nvSpPr>
            <p:cNvPr id="12" name="Arrow: Down 11">
              <a:extLst>
                <a:ext uri="{FF2B5EF4-FFF2-40B4-BE49-F238E27FC236}">
                  <a16:creationId xmlns:a16="http://schemas.microsoft.com/office/drawing/2014/main" id="{F90B5763-AE5D-72EB-3345-028118482614}"/>
                </a:ext>
              </a:extLst>
            </p:cNvPr>
            <p:cNvSpPr/>
            <p:nvPr/>
          </p:nvSpPr>
          <p:spPr>
            <a:xfrm>
              <a:off x="3110845" y="3213015"/>
              <a:ext cx="300974" cy="30399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3" name="Group 12">
            <a:extLst>
              <a:ext uri="{FF2B5EF4-FFF2-40B4-BE49-F238E27FC236}">
                <a16:creationId xmlns:a16="http://schemas.microsoft.com/office/drawing/2014/main" id="{B2FA76C3-0DB3-0371-ADEF-909E71EBFB2D}"/>
              </a:ext>
            </a:extLst>
          </p:cNvPr>
          <p:cNvGrpSpPr/>
          <p:nvPr/>
        </p:nvGrpSpPr>
        <p:grpSpPr>
          <a:xfrm>
            <a:off x="1121674" y="2046003"/>
            <a:ext cx="3173561" cy="430122"/>
            <a:chOff x="1035472" y="476321"/>
            <a:chExt cx="4482000" cy="607584"/>
          </a:xfrm>
        </p:grpSpPr>
        <p:sp>
          <p:nvSpPr>
            <p:cNvPr id="14" name="Freeform: Shape 13">
              <a:extLst>
                <a:ext uri="{FF2B5EF4-FFF2-40B4-BE49-F238E27FC236}">
                  <a16:creationId xmlns:a16="http://schemas.microsoft.com/office/drawing/2014/main" id="{3E5AE918-A4BC-9A39-A3D3-B4E964497C86}"/>
                </a:ext>
              </a:extLst>
            </p:cNvPr>
            <p:cNvSpPr/>
            <p:nvPr/>
          </p:nvSpPr>
          <p:spPr>
            <a:xfrm>
              <a:off x="1035472" y="476321"/>
              <a:ext cx="4482000" cy="379983"/>
            </a:xfrm>
            <a:custGeom>
              <a:avLst/>
              <a:gdLst>
                <a:gd name="connsiteX0" fmla="*/ 0 w 2124112"/>
                <a:gd name="connsiteY0" fmla="*/ 27866 h 278660"/>
                <a:gd name="connsiteX1" fmla="*/ 27866 w 2124112"/>
                <a:gd name="connsiteY1" fmla="*/ 0 h 278660"/>
                <a:gd name="connsiteX2" fmla="*/ 2096246 w 2124112"/>
                <a:gd name="connsiteY2" fmla="*/ 0 h 278660"/>
                <a:gd name="connsiteX3" fmla="*/ 2124112 w 2124112"/>
                <a:gd name="connsiteY3" fmla="*/ 27866 h 278660"/>
                <a:gd name="connsiteX4" fmla="*/ 2124112 w 2124112"/>
                <a:gd name="connsiteY4" fmla="*/ 250794 h 278660"/>
                <a:gd name="connsiteX5" fmla="*/ 2096246 w 2124112"/>
                <a:gd name="connsiteY5" fmla="*/ 278660 h 278660"/>
                <a:gd name="connsiteX6" fmla="*/ 27866 w 2124112"/>
                <a:gd name="connsiteY6" fmla="*/ 278660 h 278660"/>
                <a:gd name="connsiteX7" fmla="*/ 0 w 2124112"/>
                <a:gd name="connsiteY7" fmla="*/ 250794 h 278660"/>
                <a:gd name="connsiteX8" fmla="*/ 0 w 2124112"/>
                <a:gd name="connsiteY8" fmla="*/ 27866 h 27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112" h="278660">
                  <a:moveTo>
                    <a:pt x="0" y="27866"/>
                  </a:moveTo>
                  <a:cubicBezTo>
                    <a:pt x="0" y="12476"/>
                    <a:pt x="12476" y="0"/>
                    <a:pt x="27866" y="0"/>
                  </a:cubicBezTo>
                  <a:lnTo>
                    <a:pt x="2096246" y="0"/>
                  </a:lnTo>
                  <a:cubicBezTo>
                    <a:pt x="2111636" y="0"/>
                    <a:pt x="2124112" y="12476"/>
                    <a:pt x="2124112" y="27866"/>
                  </a:cubicBezTo>
                  <a:lnTo>
                    <a:pt x="2124112" y="250794"/>
                  </a:lnTo>
                  <a:cubicBezTo>
                    <a:pt x="2124112" y="266184"/>
                    <a:pt x="2111636" y="278660"/>
                    <a:pt x="2096246" y="278660"/>
                  </a:cubicBezTo>
                  <a:lnTo>
                    <a:pt x="27866" y="278660"/>
                  </a:lnTo>
                  <a:cubicBezTo>
                    <a:pt x="12476" y="278660"/>
                    <a:pt x="0" y="266184"/>
                    <a:pt x="0" y="250794"/>
                  </a:cubicBezTo>
                  <a:lnTo>
                    <a:pt x="0" y="27866"/>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69122" tIns="69122" rIns="69122" bIns="69122" numCol="1" spcCol="1270" anchor="ctr" anchorCtr="0">
              <a:noAutofit/>
            </a:bodyPr>
            <a:lstStyle/>
            <a:p>
              <a:pPr marL="0" lvl="0" indent="0" algn="ctr" defTabSz="711200">
                <a:lnSpc>
                  <a:spcPct val="90000"/>
                </a:lnSpc>
                <a:spcBef>
                  <a:spcPct val="0"/>
                </a:spcBef>
                <a:spcAft>
                  <a:spcPct val="35000"/>
                </a:spcAft>
                <a:buNone/>
              </a:pPr>
              <a:r>
                <a:rPr lang="en-GB" sz="1400" b="1" kern="1200">
                  <a:solidFill>
                    <a:schemeClr val="tx1"/>
                  </a:solidFill>
                </a:rPr>
                <a:t>All materials/Processes</a:t>
              </a:r>
            </a:p>
          </p:txBody>
        </p:sp>
        <p:sp>
          <p:nvSpPr>
            <p:cNvPr id="15" name="Arrow: Down 14">
              <a:extLst>
                <a:ext uri="{FF2B5EF4-FFF2-40B4-BE49-F238E27FC236}">
                  <a16:creationId xmlns:a16="http://schemas.microsoft.com/office/drawing/2014/main" id="{3986B3D7-ED89-7621-7AA5-D1FB8867D985}"/>
                </a:ext>
              </a:extLst>
            </p:cNvPr>
            <p:cNvSpPr/>
            <p:nvPr/>
          </p:nvSpPr>
          <p:spPr>
            <a:xfrm>
              <a:off x="3110244" y="856894"/>
              <a:ext cx="301576" cy="2270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6" name="TextBox 15">
            <a:extLst>
              <a:ext uri="{FF2B5EF4-FFF2-40B4-BE49-F238E27FC236}">
                <a16:creationId xmlns:a16="http://schemas.microsoft.com/office/drawing/2014/main" id="{2BF56C47-DAB3-E1F2-AB6A-D6A948B27C5C}"/>
              </a:ext>
            </a:extLst>
          </p:cNvPr>
          <p:cNvSpPr txBox="1"/>
          <p:nvPr/>
        </p:nvSpPr>
        <p:spPr>
          <a:xfrm>
            <a:off x="555717" y="5868171"/>
            <a:ext cx="4062229" cy="261610"/>
          </a:xfrm>
          <a:prstGeom prst="rect">
            <a:avLst/>
          </a:prstGeom>
          <a:noFill/>
        </p:spPr>
        <p:txBody>
          <a:bodyPr wrap="square">
            <a:spAutoFit/>
          </a:bodyPr>
          <a:lstStyle/>
          <a:p>
            <a:r>
              <a:rPr lang="en-US" sz="1050"/>
              <a:t>M.F. Ashby - Materials Selection in Mechanical Design 5</a:t>
            </a:r>
            <a:r>
              <a:rPr lang="en-US" sz="1050" baseline="30000"/>
              <a:t>th</a:t>
            </a:r>
            <a:r>
              <a:rPr lang="en-US" sz="1050"/>
              <a:t> Edition, 2016</a:t>
            </a:r>
          </a:p>
        </p:txBody>
      </p:sp>
      <p:grpSp>
        <p:nvGrpSpPr>
          <p:cNvPr id="17" name="Group 16">
            <a:extLst>
              <a:ext uri="{FF2B5EF4-FFF2-40B4-BE49-F238E27FC236}">
                <a16:creationId xmlns:a16="http://schemas.microsoft.com/office/drawing/2014/main" id="{3B125ECC-EB29-0101-8396-BD4900D50592}"/>
              </a:ext>
            </a:extLst>
          </p:cNvPr>
          <p:cNvGrpSpPr/>
          <p:nvPr/>
        </p:nvGrpSpPr>
        <p:grpSpPr>
          <a:xfrm>
            <a:off x="2083252" y="811142"/>
            <a:ext cx="1226254" cy="1226254"/>
            <a:chOff x="2667000" y="746704"/>
            <a:chExt cx="1226254" cy="1226254"/>
          </a:xfrm>
        </p:grpSpPr>
        <p:pic>
          <p:nvPicPr>
            <p:cNvPr id="18" name="Graphic 17" descr="Monitor with solid fill">
              <a:extLst>
                <a:ext uri="{FF2B5EF4-FFF2-40B4-BE49-F238E27FC236}">
                  <a16:creationId xmlns:a16="http://schemas.microsoft.com/office/drawing/2014/main" id="{537515D8-5741-9204-EF38-D393B84460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7000" y="746704"/>
              <a:ext cx="1226254" cy="1226254"/>
            </a:xfrm>
            <a:prstGeom prst="rect">
              <a:avLst/>
            </a:prstGeom>
          </p:spPr>
        </p:pic>
        <p:pic>
          <p:nvPicPr>
            <p:cNvPr id="19" name="Picture 18" descr="Text&#10;&#10;Description automatically generated with low confidence">
              <a:extLst>
                <a:ext uri="{FF2B5EF4-FFF2-40B4-BE49-F238E27FC236}">
                  <a16:creationId xmlns:a16="http://schemas.microsoft.com/office/drawing/2014/main" id="{8AFC6D70-4B7F-79F8-C2E1-5BC48687D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975" y="1068265"/>
              <a:ext cx="798649" cy="419543"/>
            </a:xfrm>
            <a:prstGeom prst="rect">
              <a:avLst/>
            </a:prstGeom>
          </p:spPr>
        </p:pic>
      </p:grpSp>
      <p:pic>
        <p:nvPicPr>
          <p:cNvPr id="20" name="Picture 8">
            <a:extLst>
              <a:ext uri="{FF2B5EF4-FFF2-40B4-BE49-F238E27FC236}">
                <a16:creationId xmlns:a16="http://schemas.microsoft.com/office/drawing/2014/main" id="{4EB1DCC2-2097-5E80-B58E-901821886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50" y="1699349"/>
            <a:ext cx="381741" cy="33772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BD7ABD50-C40A-2FDB-6AA1-56BDB6887775}"/>
              </a:ext>
            </a:extLst>
          </p:cNvPr>
          <p:cNvSpPr txBox="1"/>
          <p:nvPr/>
        </p:nvSpPr>
        <p:spPr>
          <a:xfrm>
            <a:off x="5791200" y="1371600"/>
            <a:ext cx="5410200" cy="4093428"/>
          </a:xfrm>
          <a:prstGeom prst="rect">
            <a:avLst/>
          </a:prstGeom>
          <a:noFill/>
        </p:spPr>
        <p:txBody>
          <a:bodyPr wrap="square" rtlCol="0">
            <a:spAutoFit/>
          </a:bodyPr>
          <a:lstStyle/>
          <a:p>
            <a:r>
              <a:rPr lang="en-US" sz="2000" dirty="0"/>
              <a:t>The Ashby Selection Methodology is widely used to logically break down design requirements into:</a:t>
            </a:r>
            <a:br>
              <a:rPr lang="en-US" sz="2000" dirty="0"/>
            </a:br>
            <a:endParaRPr lang="en-US" sz="2000" dirty="0"/>
          </a:p>
          <a:p>
            <a:pPr marL="285750" indent="-285750">
              <a:buFont typeface="Arial" panose="020B0604020202020204" pitchFamily="34" charset="0"/>
              <a:buChar char="•"/>
            </a:pPr>
            <a:r>
              <a:rPr lang="en-US" sz="2000" dirty="0"/>
              <a:t>Function</a:t>
            </a:r>
          </a:p>
          <a:p>
            <a:pPr marL="285750" indent="-285750">
              <a:buFont typeface="Arial" panose="020B0604020202020204" pitchFamily="34" charset="0"/>
              <a:buChar char="•"/>
            </a:pPr>
            <a:r>
              <a:rPr lang="en-US" sz="2000" dirty="0"/>
              <a:t>Constraints</a:t>
            </a:r>
          </a:p>
          <a:p>
            <a:pPr marL="285750" indent="-285750">
              <a:buFont typeface="Arial" panose="020B0604020202020204" pitchFamily="34" charset="0"/>
              <a:buChar char="•"/>
            </a:pPr>
            <a:r>
              <a:rPr lang="en-US" sz="2000" dirty="0"/>
              <a:t>Objectives</a:t>
            </a:r>
          </a:p>
          <a:p>
            <a:pPr marL="285750" indent="-285750">
              <a:buFont typeface="Arial" panose="020B0604020202020204" pitchFamily="34" charset="0"/>
              <a:buChar char="•"/>
            </a:pPr>
            <a:endParaRPr lang="en-US" sz="2000" dirty="0"/>
          </a:p>
          <a:p>
            <a:r>
              <a:rPr lang="en-US" sz="2000" dirty="0"/>
              <a:t>These can then be implemented using Granta EduPack to identify top material candidates and processes</a:t>
            </a:r>
          </a:p>
          <a:p>
            <a:endParaRPr lang="en-US" sz="2000" dirty="0"/>
          </a:p>
          <a:p>
            <a:endParaRPr lang="en-US" sz="2000" dirty="0"/>
          </a:p>
          <a:p>
            <a:r>
              <a:rPr lang="en-US" sz="2000" b="1" dirty="0">
                <a:solidFill>
                  <a:schemeClr val="accent1"/>
                </a:solidFill>
              </a:rPr>
              <a:t>But how does this connect to simulation?</a:t>
            </a:r>
          </a:p>
        </p:txBody>
      </p:sp>
      <p:grpSp>
        <p:nvGrpSpPr>
          <p:cNvPr id="70" name="Group 69">
            <a:extLst>
              <a:ext uri="{FF2B5EF4-FFF2-40B4-BE49-F238E27FC236}">
                <a16:creationId xmlns:a16="http://schemas.microsoft.com/office/drawing/2014/main" id="{AD9262BE-BB99-3554-8586-6B3AE3E9DE30}"/>
              </a:ext>
            </a:extLst>
          </p:cNvPr>
          <p:cNvGrpSpPr/>
          <p:nvPr/>
        </p:nvGrpSpPr>
        <p:grpSpPr>
          <a:xfrm>
            <a:off x="7848600" y="5868171"/>
            <a:ext cx="4114800" cy="469512"/>
            <a:chOff x="7114982" y="5926863"/>
            <a:chExt cx="3892389" cy="468100"/>
          </a:xfrm>
        </p:grpSpPr>
        <p:pic>
          <p:nvPicPr>
            <p:cNvPr id="71" name="Graphic 70" descr="Internet outline">
              <a:hlinkClick r:id="rId7"/>
              <a:extLst>
                <a:ext uri="{FF2B5EF4-FFF2-40B4-BE49-F238E27FC236}">
                  <a16:creationId xmlns:a16="http://schemas.microsoft.com/office/drawing/2014/main" id="{EC597C5A-B30B-E12C-8E8B-CC4A24312D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14982" y="5926863"/>
              <a:ext cx="468100" cy="468100"/>
            </a:xfrm>
            <a:prstGeom prst="rect">
              <a:avLst/>
            </a:prstGeom>
          </p:spPr>
        </p:pic>
        <p:sp>
          <p:nvSpPr>
            <p:cNvPr id="72" name="TextBox 71">
              <a:extLst>
                <a:ext uri="{FF2B5EF4-FFF2-40B4-BE49-F238E27FC236}">
                  <a16:creationId xmlns:a16="http://schemas.microsoft.com/office/drawing/2014/main" id="{88A944A6-91C7-5F8C-79D0-620A5A3F58E6}"/>
                </a:ext>
              </a:extLst>
            </p:cNvPr>
            <p:cNvSpPr txBox="1"/>
            <p:nvPr/>
          </p:nvSpPr>
          <p:spPr>
            <a:xfrm>
              <a:off x="7547471" y="5926863"/>
              <a:ext cx="3459900" cy="429591"/>
            </a:xfrm>
            <a:prstGeom prst="rect">
              <a:avLst/>
            </a:prstGeom>
            <a:noFill/>
          </p:spPr>
          <p:txBody>
            <a:bodyPr wrap="square" rtlCol="0">
              <a:spAutoFit/>
            </a:bodyPr>
            <a:lstStyle/>
            <a:p>
              <a:r>
                <a:rPr lang="en-US" sz="1100" dirty="0"/>
                <a:t>Explore the Ashby Selection Methodology in our </a:t>
              </a:r>
              <a:br>
                <a:rPr lang="en-US" sz="1100" dirty="0"/>
              </a:br>
              <a:r>
                <a:rPr lang="en-US" sz="1100" dirty="0"/>
                <a:t>Basic Systematic Materials Selection Ansys Innovation Course</a:t>
              </a:r>
            </a:p>
          </p:txBody>
        </p:sp>
      </p:grpSp>
    </p:spTree>
    <p:extLst>
      <p:ext uri="{BB962C8B-B14F-4D97-AF65-F5344CB8AC3E}">
        <p14:creationId xmlns:p14="http://schemas.microsoft.com/office/powerpoint/2010/main" val="27019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DFA4C9-7938-51F3-F19C-722E9F9D381B}"/>
              </a:ext>
            </a:extLst>
          </p:cNvPr>
          <p:cNvSpPr>
            <a:spLocks noGrp="1"/>
          </p:cNvSpPr>
          <p:nvPr>
            <p:ph type="sldNum" sz="quarter" idx="11"/>
          </p:nvPr>
        </p:nvSpPr>
        <p:spPr/>
        <p:txBody>
          <a:bodyPr/>
          <a:lstStyle/>
          <a:p>
            <a:fld id="{F0D23093-2AB0-F74C-B865-1A12A15B650E}" type="slidenum">
              <a:rPr lang="en-US" smtClean="0"/>
              <a:pPr/>
              <a:t>9</a:t>
            </a:fld>
            <a:endParaRPr lang="en-US" dirty="0"/>
          </a:p>
        </p:txBody>
      </p:sp>
      <p:sp>
        <p:nvSpPr>
          <p:cNvPr id="3" name="Title 2">
            <a:extLst>
              <a:ext uri="{FF2B5EF4-FFF2-40B4-BE49-F238E27FC236}">
                <a16:creationId xmlns:a16="http://schemas.microsoft.com/office/drawing/2014/main" id="{1ED6C293-E427-A1D6-4DEB-C60DD133A0DB}"/>
              </a:ext>
            </a:extLst>
          </p:cNvPr>
          <p:cNvSpPr>
            <a:spLocks noGrp="1"/>
          </p:cNvSpPr>
          <p:nvPr>
            <p:ph type="title"/>
          </p:nvPr>
        </p:nvSpPr>
        <p:spPr/>
        <p:txBody>
          <a:bodyPr/>
          <a:lstStyle/>
          <a:p>
            <a:r>
              <a:rPr lang="en-US" dirty="0"/>
              <a:t>Building on the Ashby Selection Methodology (2)</a:t>
            </a:r>
          </a:p>
        </p:txBody>
      </p:sp>
      <p:grpSp>
        <p:nvGrpSpPr>
          <p:cNvPr id="67" name="Group 66">
            <a:extLst>
              <a:ext uri="{FF2B5EF4-FFF2-40B4-BE49-F238E27FC236}">
                <a16:creationId xmlns:a16="http://schemas.microsoft.com/office/drawing/2014/main" id="{EC4EF314-5832-EEE8-0958-5B0DB7293A84}"/>
              </a:ext>
            </a:extLst>
          </p:cNvPr>
          <p:cNvGrpSpPr/>
          <p:nvPr/>
        </p:nvGrpSpPr>
        <p:grpSpPr>
          <a:xfrm>
            <a:off x="555717" y="811142"/>
            <a:ext cx="4154562" cy="5318639"/>
            <a:chOff x="555717" y="811142"/>
            <a:chExt cx="4154562" cy="5318639"/>
          </a:xfrm>
        </p:grpSpPr>
        <p:sp>
          <p:nvSpPr>
            <p:cNvPr id="4" name="Rectangle 3">
              <a:extLst>
                <a:ext uri="{FF2B5EF4-FFF2-40B4-BE49-F238E27FC236}">
                  <a16:creationId xmlns:a16="http://schemas.microsoft.com/office/drawing/2014/main" id="{7AE0BAAE-E043-523D-8D7D-14BEA38941F5}"/>
                </a:ext>
              </a:extLst>
            </p:cNvPr>
            <p:cNvSpPr/>
            <p:nvPr/>
          </p:nvSpPr>
          <p:spPr>
            <a:xfrm>
              <a:off x="648050" y="1981200"/>
              <a:ext cx="4062229" cy="3859451"/>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08EC54-F9D9-462C-33B9-C91F58C01A97}"/>
                </a:ext>
              </a:extLst>
            </p:cNvPr>
            <p:cNvSpPr txBox="1"/>
            <p:nvPr/>
          </p:nvSpPr>
          <p:spPr>
            <a:xfrm>
              <a:off x="648050" y="5524510"/>
              <a:ext cx="22947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B71B"/>
                  </a:solidFill>
                  <a:effectLst/>
                  <a:uLnTx/>
                  <a:uFillTx/>
                  <a:latin typeface="Calibri" panose="020F0502020204030204"/>
                  <a:ea typeface="+mn-ea"/>
                  <a:cs typeface="+mn-cs"/>
                </a:rPr>
                <a:t>Ashby’s Methodology</a:t>
              </a:r>
            </a:p>
          </p:txBody>
        </p:sp>
        <p:sp>
          <p:nvSpPr>
            <p:cNvPr id="6" name="Freeform: Shape 5">
              <a:extLst>
                <a:ext uri="{FF2B5EF4-FFF2-40B4-BE49-F238E27FC236}">
                  <a16:creationId xmlns:a16="http://schemas.microsoft.com/office/drawing/2014/main" id="{018561DE-BB29-E038-6615-1F129D85FD83}"/>
                </a:ext>
              </a:extLst>
            </p:cNvPr>
            <p:cNvSpPr/>
            <p:nvPr/>
          </p:nvSpPr>
          <p:spPr>
            <a:xfrm>
              <a:off x="914856" y="5169602"/>
              <a:ext cx="3563053" cy="309541"/>
            </a:xfrm>
            <a:custGeom>
              <a:avLst/>
              <a:gdLst>
                <a:gd name="connsiteX0" fmla="*/ 0 w 2696615"/>
                <a:gd name="connsiteY0" fmla="*/ 34327 h 343271"/>
                <a:gd name="connsiteX1" fmla="*/ 34327 w 2696615"/>
                <a:gd name="connsiteY1" fmla="*/ 0 h 343271"/>
                <a:gd name="connsiteX2" fmla="*/ 2662288 w 2696615"/>
                <a:gd name="connsiteY2" fmla="*/ 0 h 343271"/>
                <a:gd name="connsiteX3" fmla="*/ 2696615 w 2696615"/>
                <a:gd name="connsiteY3" fmla="*/ 34327 h 343271"/>
                <a:gd name="connsiteX4" fmla="*/ 2696615 w 2696615"/>
                <a:gd name="connsiteY4" fmla="*/ 308944 h 343271"/>
                <a:gd name="connsiteX5" fmla="*/ 2662288 w 2696615"/>
                <a:gd name="connsiteY5" fmla="*/ 343271 h 343271"/>
                <a:gd name="connsiteX6" fmla="*/ 34327 w 2696615"/>
                <a:gd name="connsiteY6" fmla="*/ 343271 h 343271"/>
                <a:gd name="connsiteX7" fmla="*/ 0 w 2696615"/>
                <a:gd name="connsiteY7" fmla="*/ 308944 h 343271"/>
                <a:gd name="connsiteX8" fmla="*/ 0 w 2696615"/>
                <a:gd name="connsiteY8" fmla="*/ 34327 h 34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6615" h="343271">
                  <a:moveTo>
                    <a:pt x="0" y="34327"/>
                  </a:moveTo>
                  <a:cubicBezTo>
                    <a:pt x="0" y="15369"/>
                    <a:pt x="15369" y="0"/>
                    <a:pt x="34327" y="0"/>
                  </a:cubicBezTo>
                  <a:lnTo>
                    <a:pt x="2662288" y="0"/>
                  </a:lnTo>
                  <a:cubicBezTo>
                    <a:pt x="2681246" y="0"/>
                    <a:pt x="2696615" y="15369"/>
                    <a:pt x="2696615" y="34327"/>
                  </a:cubicBezTo>
                  <a:lnTo>
                    <a:pt x="2696615" y="308944"/>
                  </a:lnTo>
                  <a:cubicBezTo>
                    <a:pt x="2696615" y="327902"/>
                    <a:pt x="2681246" y="343271"/>
                    <a:pt x="2662288" y="343271"/>
                  </a:cubicBezTo>
                  <a:lnTo>
                    <a:pt x="34327" y="343271"/>
                  </a:lnTo>
                  <a:cubicBezTo>
                    <a:pt x="15369" y="343271"/>
                    <a:pt x="0" y="327902"/>
                    <a:pt x="0" y="308944"/>
                  </a:cubicBezTo>
                  <a:lnTo>
                    <a:pt x="0" y="34327"/>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1014" tIns="71014" rIns="71014" bIns="71014" numCol="1" spcCol="1270" anchor="ctr" anchorCtr="0">
              <a:noAutofit/>
            </a:bodyPr>
            <a:lstStyle/>
            <a:p>
              <a:pPr marL="0" lvl="0" indent="0" algn="ctr" defTabSz="711200">
                <a:lnSpc>
                  <a:spcPct val="90000"/>
                </a:lnSpc>
                <a:spcBef>
                  <a:spcPct val="0"/>
                </a:spcBef>
                <a:spcAft>
                  <a:spcPct val="35000"/>
                </a:spcAft>
                <a:buNone/>
              </a:pPr>
              <a:r>
                <a:rPr lang="en-GB" sz="1400" b="1" kern="1200">
                  <a:solidFill>
                    <a:schemeClr val="tx1"/>
                  </a:solidFill>
                </a:rPr>
                <a:t>Top candidate materials/processes</a:t>
              </a:r>
            </a:p>
          </p:txBody>
        </p:sp>
        <p:grpSp>
          <p:nvGrpSpPr>
            <p:cNvPr id="7" name="Group 6">
              <a:extLst>
                <a:ext uri="{FF2B5EF4-FFF2-40B4-BE49-F238E27FC236}">
                  <a16:creationId xmlns:a16="http://schemas.microsoft.com/office/drawing/2014/main" id="{213AD533-B495-1A24-9993-F6561899611E}"/>
                </a:ext>
              </a:extLst>
            </p:cNvPr>
            <p:cNvGrpSpPr/>
            <p:nvPr/>
          </p:nvGrpSpPr>
          <p:grpSpPr>
            <a:xfrm>
              <a:off x="914855" y="4183978"/>
              <a:ext cx="3563053" cy="985624"/>
              <a:chOff x="743383" y="3349644"/>
              <a:chExt cx="5032078" cy="1418398"/>
            </a:xfrm>
          </p:grpSpPr>
          <p:sp>
            <p:nvSpPr>
              <p:cNvPr id="8" name="Freeform: Shape 7">
                <a:extLst>
                  <a:ext uri="{FF2B5EF4-FFF2-40B4-BE49-F238E27FC236}">
                    <a16:creationId xmlns:a16="http://schemas.microsoft.com/office/drawing/2014/main" id="{6A29F651-E818-72E6-77AD-7535CA582565}"/>
                  </a:ext>
                </a:extLst>
              </p:cNvPr>
              <p:cNvSpPr/>
              <p:nvPr/>
            </p:nvSpPr>
            <p:spPr>
              <a:xfrm>
                <a:off x="743383" y="3349644"/>
                <a:ext cx="5032078" cy="1116327"/>
              </a:xfrm>
              <a:custGeom>
                <a:avLst/>
                <a:gdLst>
                  <a:gd name="connsiteX0" fmla="*/ 0 w 5720025"/>
                  <a:gd name="connsiteY0" fmla="*/ 60126 h 601260"/>
                  <a:gd name="connsiteX1" fmla="*/ 60126 w 5720025"/>
                  <a:gd name="connsiteY1" fmla="*/ 0 h 601260"/>
                  <a:gd name="connsiteX2" fmla="*/ 5659899 w 5720025"/>
                  <a:gd name="connsiteY2" fmla="*/ 0 h 601260"/>
                  <a:gd name="connsiteX3" fmla="*/ 5720025 w 5720025"/>
                  <a:gd name="connsiteY3" fmla="*/ 60126 h 601260"/>
                  <a:gd name="connsiteX4" fmla="*/ 5720025 w 5720025"/>
                  <a:gd name="connsiteY4" fmla="*/ 541134 h 601260"/>
                  <a:gd name="connsiteX5" fmla="*/ 5659899 w 5720025"/>
                  <a:gd name="connsiteY5" fmla="*/ 601260 h 601260"/>
                  <a:gd name="connsiteX6" fmla="*/ 60126 w 5720025"/>
                  <a:gd name="connsiteY6" fmla="*/ 601260 h 601260"/>
                  <a:gd name="connsiteX7" fmla="*/ 0 w 5720025"/>
                  <a:gd name="connsiteY7" fmla="*/ 541134 h 601260"/>
                  <a:gd name="connsiteX8" fmla="*/ 0 w 5720025"/>
                  <a:gd name="connsiteY8" fmla="*/ 60126 h 60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0025" h="601260">
                    <a:moveTo>
                      <a:pt x="0" y="60126"/>
                    </a:moveTo>
                    <a:cubicBezTo>
                      <a:pt x="0" y="26919"/>
                      <a:pt x="26919" y="0"/>
                      <a:pt x="60126" y="0"/>
                    </a:cubicBezTo>
                    <a:lnTo>
                      <a:pt x="5659899" y="0"/>
                    </a:lnTo>
                    <a:cubicBezTo>
                      <a:pt x="5693106" y="0"/>
                      <a:pt x="5720025" y="26919"/>
                      <a:pt x="5720025" y="60126"/>
                    </a:cubicBezTo>
                    <a:lnTo>
                      <a:pt x="5720025" y="541134"/>
                    </a:lnTo>
                    <a:cubicBezTo>
                      <a:pt x="5720025" y="574341"/>
                      <a:pt x="5693106" y="601260"/>
                      <a:pt x="5659899" y="601260"/>
                    </a:cubicBezTo>
                    <a:lnTo>
                      <a:pt x="60126" y="601260"/>
                    </a:lnTo>
                    <a:cubicBezTo>
                      <a:pt x="26919" y="601260"/>
                      <a:pt x="0" y="574341"/>
                      <a:pt x="0" y="541134"/>
                    </a:cubicBezTo>
                    <a:lnTo>
                      <a:pt x="0" y="60126"/>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78570" tIns="78570" rIns="78570" bIns="78570" numCol="1" spcCol="1270" anchor="ctr" anchorCtr="0">
                <a:noAutofit/>
              </a:bodyPr>
              <a:lstStyle/>
              <a:p>
                <a:pPr marL="180000" lvl="0" indent="0" defTabSz="711200">
                  <a:lnSpc>
                    <a:spcPct val="100000"/>
                  </a:lnSpc>
                  <a:spcBef>
                    <a:spcPct val="0"/>
                  </a:spcBef>
                  <a:spcAft>
                    <a:spcPts val="0"/>
                  </a:spcAft>
                  <a:buNone/>
                </a:pPr>
                <a:r>
                  <a:rPr lang="en-GB" sz="1400" b="1" kern="1200">
                    <a:solidFill>
                      <a:schemeClr val="tx1"/>
                    </a:solidFill>
                  </a:rPr>
                  <a:t>Screen on constraints </a:t>
                </a:r>
                <a:r>
                  <a:rPr lang="en-GB" sz="1400" kern="1200">
                    <a:solidFill>
                      <a:schemeClr val="tx1"/>
                    </a:solidFill>
                  </a:rPr>
                  <a:t>– ‘Go/’no-go’ criteria </a:t>
                </a:r>
                <a:r>
                  <a:rPr lang="en-GB" sz="1400" b="1" kern="1200">
                    <a:solidFill>
                      <a:schemeClr val="tx1"/>
                    </a:solidFill>
                  </a:rPr>
                  <a:t>Rank on objectives </a:t>
                </a:r>
                <a:r>
                  <a:rPr lang="en-GB" sz="1400" kern="1200">
                    <a:solidFill>
                      <a:schemeClr val="tx1"/>
                    </a:solidFill>
                  </a:rPr>
                  <a:t>– Ordering of materials that ‘go’</a:t>
                </a:r>
              </a:p>
            </p:txBody>
          </p:sp>
          <p:sp>
            <p:nvSpPr>
              <p:cNvPr id="9" name="Arrow: Down 8">
                <a:extLst>
                  <a:ext uri="{FF2B5EF4-FFF2-40B4-BE49-F238E27FC236}">
                    <a16:creationId xmlns:a16="http://schemas.microsoft.com/office/drawing/2014/main" id="{CB053D10-DCB9-EA7B-A943-A3A89B827CD1}"/>
                  </a:ext>
                </a:extLst>
              </p:cNvPr>
              <p:cNvSpPr/>
              <p:nvPr/>
            </p:nvSpPr>
            <p:spPr>
              <a:xfrm>
                <a:off x="3107019" y="4465971"/>
                <a:ext cx="304800" cy="30207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D138DE53-B9D5-4F9D-4A61-BF99438276A8}"/>
                </a:ext>
              </a:extLst>
            </p:cNvPr>
            <p:cNvGrpSpPr/>
            <p:nvPr/>
          </p:nvGrpSpPr>
          <p:grpSpPr>
            <a:xfrm>
              <a:off x="914855" y="2476125"/>
              <a:ext cx="3563053" cy="1722451"/>
              <a:chOff x="743383" y="1083905"/>
              <a:chExt cx="5032078" cy="2433105"/>
            </a:xfrm>
          </p:grpSpPr>
          <p:sp>
            <p:nvSpPr>
              <p:cNvPr id="11" name="Freeform: Shape 10">
                <a:extLst>
                  <a:ext uri="{FF2B5EF4-FFF2-40B4-BE49-F238E27FC236}">
                    <a16:creationId xmlns:a16="http://schemas.microsoft.com/office/drawing/2014/main" id="{67364785-3CCF-DC11-D637-451DC51737FC}"/>
                  </a:ext>
                </a:extLst>
              </p:cNvPr>
              <p:cNvSpPr/>
              <p:nvPr/>
            </p:nvSpPr>
            <p:spPr>
              <a:xfrm>
                <a:off x="743383" y="1083905"/>
                <a:ext cx="5032078" cy="2118966"/>
              </a:xfrm>
              <a:custGeom>
                <a:avLst/>
                <a:gdLst>
                  <a:gd name="connsiteX0" fmla="*/ 0 w 5689910"/>
                  <a:gd name="connsiteY0" fmla="*/ 119970 h 1199701"/>
                  <a:gd name="connsiteX1" fmla="*/ 119970 w 5689910"/>
                  <a:gd name="connsiteY1" fmla="*/ 0 h 1199701"/>
                  <a:gd name="connsiteX2" fmla="*/ 5569940 w 5689910"/>
                  <a:gd name="connsiteY2" fmla="*/ 0 h 1199701"/>
                  <a:gd name="connsiteX3" fmla="*/ 5689910 w 5689910"/>
                  <a:gd name="connsiteY3" fmla="*/ 119970 h 1199701"/>
                  <a:gd name="connsiteX4" fmla="*/ 5689910 w 5689910"/>
                  <a:gd name="connsiteY4" fmla="*/ 1079731 h 1199701"/>
                  <a:gd name="connsiteX5" fmla="*/ 5569940 w 5689910"/>
                  <a:gd name="connsiteY5" fmla="*/ 1199701 h 1199701"/>
                  <a:gd name="connsiteX6" fmla="*/ 119970 w 5689910"/>
                  <a:gd name="connsiteY6" fmla="*/ 1199701 h 1199701"/>
                  <a:gd name="connsiteX7" fmla="*/ 0 w 5689910"/>
                  <a:gd name="connsiteY7" fmla="*/ 1079731 h 1199701"/>
                  <a:gd name="connsiteX8" fmla="*/ 0 w 5689910"/>
                  <a:gd name="connsiteY8" fmla="*/ 119970 h 119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910" h="1199701">
                    <a:moveTo>
                      <a:pt x="0" y="119970"/>
                    </a:moveTo>
                    <a:cubicBezTo>
                      <a:pt x="0" y="53712"/>
                      <a:pt x="53712" y="0"/>
                      <a:pt x="119970" y="0"/>
                    </a:cubicBezTo>
                    <a:lnTo>
                      <a:pt x="5569940" y="0"/>
                    </a:lnTo>
                    <a:cubicBezTo>
                      <a:pt x="5636198" y="0"/>
                      <a:pt x="5689910" y="53712"/>
                      <a:pt x="5689910" y="119970"/>
                    </a:cubicBezTo>
                    <a:lnTo>
                      <a:pt x="5689910" y="1079731"/>
                    </a:lnTo>
                    <a:cubicBezTo>
                      <a:pt x="5689910" y="1145989"/>
                      <a:pt x="5636198" y="1199701"/>
                      <a:pt x="5569940" y="1199701"/>
                    </a:cubicBezTo>
                    <a:lnTo>
                      <a:pt x="119970" y="1199701"/>
                    </a:lnTo>
                    <a:cubicBezTo>
                      <a:pt x="53712" y="1199701"/>
                      <a:pt x="0" y="1145989"/>
                      <a:pt x="0" y="1079731"/>
                    </a:cubicBezTo>
                    <a:lnTo>
                      <a:pt x="0" y="119970"/>
                    </a:lnTo>
                    <a:close/>
                  </a:path>
                </a:pathLst>
              </a:custGeom>
              <a:no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96098" tIns="96098" rIns="96098" bIns="96098" numCol="1" spcCol="1270" anchor="ctr" anchorCtr="0">
                <a:noAutofit/>
              </a:bodyPr>
              <a:lstStyle/>
              <a:p>
                <a:pPr marL="180000" lvl="0" indent="0" algn="ctr" defTabSz="711200">
                  <a:lnSpc>
                    <a:spcPct val="100000"/>
                  </a:lnSpc>
                  <a:spcBef>
                    <a:spcPct val="0"/>
                  </a:spcBef>
                  <a:spcAft>
                    <a:spcPts val="600"/>
                  </a:spcAft>
                  <a:buNone/>
                </a:pPr>
                <a:r>
                  <a:rPr lang="en-GB" sz="1400" b="1" kern="1200" dirty="0">
                    <a:solidFill>
                      <a:schemeClr val="tx1"/>
                    </a:solidFill>
                  </a:rPr>
                  <a:t>Breakdown design requirements into:</a:t>
                </a:r>
              </a:p>
              <a:p>
                <a:pPr marL="180000" lvl="0" indent="0" defTabSz="711200">
                  <a:lnSpc>
                    <a:spcPct val="100000"/>
                  </a:lnSpc>
                  <a:spcBef>
                    <a:spcPct val="0"/>
                  </a:spcBef>
                  <a:spcAft>
                    <a:spcPts val="0"/>
                  </a:spcAft>
                  <a:buNone/>
                </a:pPr>
                <a:r>
                  <a:rPr lang="en-GB" sz="1400" b="1" kern="1200" dirty="0">
                    <a:solidFill>
                      <a:schemeClr val="tx1"/>
                    </a:solidFill>
                  </a:rPr>
                  <a:t>Function </a:t>
                </a:r>
                <a:r>
                  <a:rPr lang="en-GB" sz="1400" kern="1200" dirty="0">
                    <a:solidFill>
                      <a:schemeClr val="tx1"/>
                    </a:solidFill>
                  </a:rPr>
                  <a:t>– What does the component do?</a:t>
                </a:r>
              </a:p>
              <a:p>
                <a:pPr marL="180000" lvl="0" indent="0" algn="l" defTabSz="711200">
                  <a:lnSpc>
                    <a:spcPct val="100000"/>
                  </a:lnSpc>
                  <a:spcBef>
                    <a:spcPct val="0"/>
                  </a:spcBef>
                  <a:spcAft>
                    <a:spcPts val="0"/>
                  </a:spcAft>
                  <a:buNone/>
                </a:pPr>
                <a:r>
                  <a:rPr lang="en-GB" sz="1400" b="1" kern="1200" dirty="0">
                    <a:solidFill>
                      <a:schemeClr val="tx1"/>
                    </a:solidFill>
                  </a:rPr>
                  <a:t>Constraints</a:t>
                </a:r>
                <a:r>
                  <a:rPr lang="en-GB" sz="1400" kern="1200" dirty="0">
                    <a:solidFill>
                      <a:schemeClr val="tx1"/>
                    </a:solidFill>
                  </a:rPr>
                  <a:t> – What essential conditions must be met?</a:t>
                </a:r>
              </a:p>
              <a:p>
                <a:pPr marL="180000" lvl="0" indent="0" algn="l" defTabSz="711200">
                  <a:lnSpc>
                    <a:spcPct val="100000"/>
                  </a:lnSpc>
                  <a:spcBef>
                    <a:spcPct val="0"/>
                  </a:spcBef>
                  <a:spcAft>
                    <a:spcPts val="0"/>
                  </a:spcAft>
                  <a:buNone/>
                </a:pPr>
                <a:r>
                  <a:rPr lang="en-GB" sz="1400" b="1" kern="1200" dirty="0">
                    <a:solidFill>
                      <a:schemeClr val="tx1"/>
                    </a:solidFill>
                  </a:rPr>
                  <a:t>Objectives</a:t>
                </a:r>
                <a:r>
                  <a:rPr lang="en-GB" sz="1400" kern="1200" dirty="0">
                    <a:solidFill>
                      <a:schemeClr val="tx1"/>
                    </a:solidFill>
                  </a:rPr>
                  <a:t> – What is to be maximized or minimized?</a:t>
                </a:r>
                <a:endParaRPr lang="en-GB" sz="1200" kern="1200" dirty="0">
                  <a:solidFill>
                    <a:schemeClr val="tx1"/>
                  </a:solidFill>
                </a:endParaRPr>
              </a:p>
            </p:txBody>
          </p:sp>
          <p:sp>
            <p:nvSpPr>
              <p:cNvPr id="12" name="Arrow: Down 11">
                <a:extLst>
                  <a:ext uri="{FF2B5EF4-FFF2-40B4-BE49-F238E27FC236}">
                    <a16:creationId xmlns:a16="http://schemas.microsoft.com/office/drawing/2014/main" id="{F90B5763-AE5D-72EB-3345-028118482614}"/>
                  </a:ext>
                </a:extLst>
              </p:cNvPr>
              <p:cNvSpPr/>
              <p:nvPr/>
            </p:nvSpPr>
            <p:spPr>
              <a:xfrm>
                <a:off x="3110845" y="3213015"/>
                <a:ext cx="300974" cy="30399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3" name="Group 12">
              <a:extLst>
                <a:ext uri="{FF2B5EF4-FFF2-40B4-BE49-F238E27FC236}">
                  <a16:creationId xmlns:a16="http://schemas.microsoft.com/office/drawing/2014/main" id="{B2FA76C3-0DB3-0371-ADEF-909E71EBFB2D}"/>
                </a:ext>
              </a:extLst>
            </p:cNvPr>
            <p:cNvGrpSpPr/>
            <p:nvPr/>
          </p:nvGrpSpPr>
          <p:grpSpPr>
            <a:xfrm>
              <a:off x="1121674" y="2046003"/>
              <a:ext cx="3173561" cy="430122"/>
              <a:chOff x="1035472" y="476321"/>
              <a:chExt cx="4482000" cy="607584"/>
            </a:xfrm>
          </p:grpSpPr>
          <p:sp>
            <p:nvSpPr>
              <p:cNvPr id="14" name="Freeform: Shape 13">
                <a:extLst>
                  <a:ext uri="{FF2B5EF4-FFF2-40B4-BE49-F238E27FC236}">
                    <a16:creationId xmlns:a16="http://schemas.microsoft.com/office/drawing/2014/main" id="{3E5AE918-A4BC-9A39-A3D3-B4E964497C86}"/>
                  </a:ext>
                </a:extLst>
              </p:cNvPr>
              <p:cNvSpPr/>
              <p:nvPr/>
            </p:nvSpPr>
            <p:spPr>
              <a:xfrm>
                <a:off x="1035472" y="476321"/>
                <a:ext cx="4482000" cy="379983"/>
              </a:xfrm>
              <a:custGeom>
                <a:avLst/>
                <a:gdLst>
                  <a:gd name="connsiteX0" fmla="*/ 0 w 2124112"/>
                  <a:gd name="connsiteY0" fmla="*/ 27866 h 278660"/>
                  <a:gd name="connsiteX1" fmla="*/ 27866 w 2124112"/>
                  <a:gd name="connsiteY1" fmla="*/ 0 h 278660"/>
                  <a:gd name="connsiteX2" fmla="*/ 2096246 w 2124112"/>
                  <a:gd name="connsiteY2" fmla="*/ 0 h 278660"/>
                  <a:gd name="connsiteX3" fmla="*/ 2124112 w 2124112"/>
                  <a:gd name="connsiteY3" fmla="*/ 27866 h 278660"/>
                  <a:gd name="connsiteX4" fmla="*/ 2124112 w 2124112"/>
                  <a:gd name="connsiteY4" fmla="*/ 250794 h 278660"/>
                  <a:gd name="connsiteX5" fmla="*/ 2096246 w 2124112"/>
                  <a:gd name="connsiteY5" fmla="*/ 278660 h 278660"/>
                  <a:gd name="connsiteX6" fmla="*/ 27866 w 2124112"/>
                  <a:gd name="connsiteY6" fmla="*/ 278660 h 278660"/>
                  <a:gd name="connsiteX7" fmla="*/ 0 w 2124112"/>
                  <a:gd name="connsiteY7" fmla="*/ 250794 h 278660"/>
                  <a:gd name="connsiteX8" fmla="*/ 0 w 2124112"/>
                  <a:gd name="connsiteY8" fmla="*/ 27866 h 27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112" h="278660">
                    <a:moveTo>
                      <a:pt x="0" y="27866"/>
                    </a:moveTo>
                    <a:cubicBezTo>
                      <a:pt x="0" y="12476"/>
                      <a:pt x="12476" y="0"/>
                      <a:pt x="27866" y="0"/>
                    </a:cubicBezTo>
                    <a:lnTo>
                      <a:pt x="2096246" y="0"/>
                    </a:lnTo>
                    <a:cubicBezTo>
                      <a:pt x="2111636" y="0"/>
                      <a:pt x="2124112" y="12476"/>
                      <a:pt x="2124112" y="27866"/>
                    </a:cubicBezTo>
                    <a:lnTo>
                      <a:pt x="2124112" y="250794"/>
                    </a:lnTo>
                    <a:cubicBezTo>
                      <a:pt x="2124112" y="266184"/>
                      <a:pt x="2111636" y="278660"/>
                      <a:pt x="2096246" y="278660"/>
                    </a:cubicBezTo>
                    <a:lnTo>
                      <a:pt x="27866" y="278660"/>
                    </a:lnTo>
                    <a:cubicBezTo>
                      <a:pt x="12476" y="278660"/>
                      <a:pt x="0" y="266184"/>
                      <a:pt x="0" y="250794"/>
                    </a:cubicBezTo>
                    <a:lnTo>
                      <a:pt x="0" y="27866"/>
                    </a:lnTo>
                    <a:close/>
                  </a:path>
                </a:pathLst>
              </a:custGeom>
              <a:solidFill>
                <a:schemeClr val="accent1"/>
              </a:solidFill>
              <a:ln w="19050">
                <a:solidFill>
                  <a:schemeClr val="accent1"/>
                </a:solidFill>
              </a:ln>
              <a:effectLst/>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69122" tIns="69122" rIns="69122" bIns="69122" numCol="1" spcCol="1270" anchor="ctr" anchorCtr="0">
                <a:noAutofit/>
              </a:bodyPr>
              <a:lstStyle/>
              <a:p>
                <a:pPr marL="0" lvl="0" indent="0" algn="ctr" defTabSz="711200">
                  <a:lnSpc>
                    <a:spcPct val="90000"/>
                  </a:lnSpc>
                  <a:spcBef>
                    <a:spcPct val="0"/>
                  </a:spcBef>
                  <a:spcAft>
                    <a:spcPct val="35000"/>
                  </a:spcAft>
                  <a:buNone/>
                </a:pPr>
                <a:r>
                  <a:rPr lang="en-GB" sz="1400" b="1" kern="1200">
                    <a:solidFill>
                      <a:schemeClr val="tx1"/>
                    </a:solidFill>
                  </a:rPr>
                  <a:t>All materials/Processes</a:t>
                </a:r>
              </a:p>
            </p:txBody>
          </p:sp>
          <p:sp>
            <p:nvSpPr>
              <p:cNvPr id="15" name="Arrow: Down 14">
                <a:extLst>
                  <a:ext uri="{FF2B5EF4-FFF2-40B4-BE49-F238E27FC236}">
                    <a16:creationId xmlns:a16="http://schemas.microsoft.com/office/drawing/2014/main" id="{3986B3D7-ED89-7621-7AA5-D1FB8867D985}"/>
                  </a:ext>
                </a:extLst>
              </p:cNvPr>
              <p:cNvSpPr/>
              <p:nvPr/>
            </p:nvSpPr>
            <p:spPr>
              <a:xfrm>
                <a:off x="3110244" y="856894"/>
                <a:ext cx="301576" cy="2270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6" name="TextBox 15">
              <a:extLst>
                <a:ext uri="{FF2B5EF4-FFF2-40B4-BE49-F238E27FC236}">
                  <a16:creationId xmlns:a16="http://schemas.microsoft.com/office/drawing/2014/main" id="{2BF56C47-DAB3-E1F2-AB6A-D6A948B27C5C}"/>
                </a:ext>
              </a:extLst>
            </p:cNvPr>
            <p:cNvSpPr txBox="1"/>
            <p:nvPr/>
          </p:nvSpPr>
          <p:spPr>
            <a:xfrm>
              <a:off x="555717" y="5868171"/>
              <a:ext cx="4062229" cy="261610"/>
            </a:xfrm>
            <a:prstGeom prst="rect">
              <a:avLst/>
            </a:prstGeom>
            <a:noFill/>
          </p:spPr>
          <p:txBody>
            <a:bodyPr wrap="square">
              <a:spAutoFit/>
            </a:bodyPr>
            <a:lstStyle/>
            <a:p>
              <a:r>
                <a:rPr lang="en-US" sz="1050"/>
                <a:t>M.F. Ashby - Materials Selection in Mechanical Design 5</a:t>
              </a:r>
              <a:r>
                <a:rPr lang="en-US" sz="1050" baseline="30000"/>
                <a:t>th</a:t>
              </a:r>
              <a:r>
                <a:rPr lang="en-US" sz="1050"/>
                <a:t> Edition, 2016</a:t>
              </a:r>
            </a:p>
          </p:txBody>
        </p:sp>
        <p:grpSp>
          <p:nvGrpSpPr>
            <p:cNvPr id="17" name="Group 16">
              <a:extLst>
                <a:ext uri="{FF2B5EF4-FFF2-40B4-BE49-F238E27FC236}">
                  <a16:creationId xmlns:a16="http://schemas.microsoft.com/office/drawing/2014/main" id="{3B125ECC-EB29-0101-8396-BD4900D50592}"/>
                </a:ext>
              </a:extLst>
            </p:cNvPr>
            <p:cNvGrpSpPr/>
            <p:nvPr/>
          </p:nvGrpSpPr>
          <p:grpSpPr>
            <a:xfrm>
              <a:off x="2083252" y="811142"/>
              <a:ext cx="1226254" cy="1226254"/>
              <a:chOff x="2667000" y="746704"/>
              <a:chExt cx="1226254" cy="1226254"/>
            </a:xfrm>
          </p:grpSpPr>
          <p:pic>
            <p:nvPicPr>
              <p:cNvPr id="18" name="Graphic 17" descr="Monitor with solid fill">
                <a:extLst>
                  <a:ext uri="{FF2B5EF4-FFF2-40B4-BE49-F238E27FC236}">
                    <a16:creationId xmlns:a16="http://schemas.microsoft.com/office/drawing/2014/main" id="{537515D8-5741-9204-EF38-D393B84460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7000" y="746704"/>
                <a:ext cx="1226254" cy="1226254"/>
              </a:xfrm>
              <a:prstGeom prst="rect">
                <a:avLst/>
              </a:prstGeom>
            </p:spPr>
          </p:pic>
          <p:pic>
            <p:nvPicPr>
              <p:cNvPr id="19" name="Picture 18" descr="Text&#10;&#10;Description automatically generated with low confidence">
                <a:extLst>
                  <a:ext uri="{FF2B5EF4-FFF2-40B4-BE49-F238E27FC236}">
                    <a16:creationId xmlns:a16="http://schemas.microsoft.com/office/drawing/2014/main" id="{8AFC6D70-4B7F-79F8-C2E1-5BC48687D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975" y="1068265"/>
                <a:ext cx="798649" cy="419543"/>
              </a:xfrm>
              <a:prstGeom prst="rect">
                <a:avLst/>
              </a:prstGeom>
            </p:spPr>
          </p:pic>
        </p:grpSp>
        <p:pic>
          <p:nvPicPr>
            <p:cNvPr id="20" name="Picture 8">
              <a:extLst>
                <a:ext uri="{FF2B5EF4-FFF2-40B4-BE49-F238E27FC236}">
                  <a16:creationId xmlns:a16="http://schemas.microsoft.com/office/drawing/2014/main" id="{4EB1DCC2-2097-5E80-B58E-901821886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50" y="1699349"/>
              <a:ext cx="381741" cy="3377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559F2273-1ACD-E9C4-FD3C-DFD3235F0058}"/>
              </a:ext>
            </a:extLst>
          </p:cNvPr>
          <p:cNvGrpSpPr/>
          <p:nvPr/>
        </p:nvGrpSpPr>
        <p:grpSpPr>
          <a:xfrm>
            <a:off x="7349032" y="810575"/>
            <a:ext cx="4068690" cy="5057596"/>
            <a:chOff x="7520449" y="691162"/>
            <a:chExt cx="4068690" cy="5057596"/>
          </a:xfrm>
        </p:grpSpPr>
        <p:sp>
          <p:nvSpPr>
            <p:cNvPr id="42" name="Rectangle: Rounded Corners 41">
              <a:extLst>
                <a:ext uri="{FF2B5EF4-FFF2-40B4-BE49-F238E27FC236}">
                  <a16:creationId xmlns:a16="http://schemas.microsoft.com/office/drawing/2014/main" id="{1F04384A-5CCD-4D48-D9B2-82252E76F90F}"/>
                </a:ext>
              </a:extLst>
            </p:cNvPr>
            <p:cNvSpPr/>
            <p:nvPr/>
          </p:nvSpPr>
          <p:spPr>
            <a:xfrm>
              <a:off x="7795490" y="1927995"/>
              <a:ext cx="3413529" cy="26759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ea typeface="+mn-ea"/>
                  <a:cs typeface="+mn-cs"/>
                </a:rPr>
                <a:t>Select design</a:t>
              </a:r>
            </a:p>
          </p:txBody>
        </p:sp>
        <p:grpSp>
          <p:nvGrpSpPr>
            <p:cNvPr id="43" name="Group 42">
              <a:extLst>
                <a:ext uri="{FF2B5EF4-FFF2-40B4-BE49-F238E27FC236}">
                  <a16:creationId xmlns:a16="http://schemas.microsoft.com/office/drawing/2014/main" id="{5AF4FE38-0F2D-4827-60FA-9FBAE958CEEC}"/>
                </a:ext>
              </a:extLst>
            </p:cNvPr>
            <p:cNvGrpSpPr/>
            <p:nvPr/>
          </p:nvGrpSpPr>
          <p:grpSpPr>
            <a:xfrm>
              <a:off x="8938436" y="691162"/>
              <a:ext cx="1226254" cy="1226254"/>
              <a:chOff x="3899080" y="759861"/>
              <a:chExt cx="1226254" cy="1226254"/>
            </a:xfrm>
          </p:grpSpPr>
          <p:pic>
            <p:nvPicPr>
              <p:cNvPr id="63" name="Graphic 62" descr="Monitor with solid fill">
                <a:extLst>
                  <a:ext uri="{FF2B5EF4-FFF2-40B4-BE49-F238E27FC236}">
                    <a16:creationId xmlns:a16="http://schemas.microsoft.com/office/drawing/2014/main" id="{321E012B-CACE-6FDB-4AC8-862FB05DFF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99080" y="759861"/>
                <a:ext cx="1226254" cy="1226254"/>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95B32F83-4E7D-9352-5EC8-D07EF909D8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4316" y="1074385"/>
                <a:ext cx="798649" cy="419543"/>
              </a:xfrm>
              <a:prstGeom prst="rect">
                <a:avLst/>
              </a:prstGeom>
            </p:spPr>
          </p:pic>
        </p:grpSp>
        <p:sp>
          <p:nvSpPr>
            <p:cNvPr id="44" name="Rectangle 43">
              <a:extLst>
                <a:ext uri="{FF2B5EF4-FFF2-40B4-BE49-F238E27FC236}">
                  <a16:creationId xmlns:a16="http://schemas.microsoft.com/office/drawing/2014/main" id="{8DD03EF0-3FF8-2CC2-D1C8-87C1BDCD4446}"/>
                </a:ext>
              </a:extLst>
            </p:cNvPr>
            <p:cNvSpPr/>
            <p:nvPr/>
          </p:nvSpPr>
          <p:spPr>
            <a:xfrm>
              <a:off x="7520449" y="1889307"/>
              <a:ext cx="4062229" cy="385945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Wreath outline">
              <a:extLst>
                <a:ext uri="{FF2B5EF4-FFF2-40B4-BE49-F238E27FC236}">
                  <a16:creationId xmlns:a16="http://schemas.microsoft.com/office/drawing/2014/main" id="{1800720F-9DB2-6340-D371-8FCA975190E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29139" y="1903754"/>
              <a:ext cx="360000" cy="360000"/>
            </a:xfrm>
            <a:prstGeom prst="rect">
              <a:avLst/>
            </a:prstGeom>
          </p:spPr>
        </p:pic>
        <p:sp>
          <p:nvSpPr>
            <p:cNvPr id="46" name="Rectangle: Rounded Corners 45">
              <a:extLst>
                <a:ext uri="{FF2B5EF4-FFF2-40B4-BE49-F238E27FC236}">
                  <a16:creationId xmlns:a16="http://schemas.microsoft.com/office/drawing/2014/main" id="{A97DD7D5-4EC3-094E-33B7-773D10C2F65B}"/>
                </a:ext>
              </a:extLst>
            </p:cNvPr>
            <p:cNvSpPr/>
            <p:nvPr/>
          </p:nvSpPr>
          <p:spPr>
            <a:xfrm>
              <a:off x="7803750" y="2815938"/>
              <a:ext cx="3649341" cy="2865256"/>
            </a:xfrm>
            <a:prstGeom prst="roundRect">
              <a:avLst>
                <a:gd name="adj" fmla="val 4831"/>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1AFE3CE1-4B4A-B09F-A732-5E2B433BAA45}"/>
                </a:ext>
              </a:extLst>
            </p:cNvPr>
            <p:cNvSpPr txBox="1"/>
            <p:nvPr/>
          </p:nvSpPr>
          <p:spPr>
            <a:xfrm>
              <a:off x="7795489" y="2791423"/>
              <a:ext cx="3657602" cy="307777"/>
            </a:xfrm>
            <a:prstGeom prst="rect">
              <a:avLst/>
            </a:prstGeom>
            <a:noFill/>
          </p:spPr>
          <p:txBody>
            <a:bodyPr wrap="square">
              <a:spAutoFit/>
            </a:bodyPr>
            <a:lstStyle/>
            <a:p>
              <a:pPr marL="180000" lvl="0" indent="0" algn="ctr" defTabSz="711200">
                <a:lnSpc>
                  <a:spcPct val="100000"/>
                </a:lnSpc>
                <a:spcBef>
                  <a:spcPct val="0"/>
                </a:spcBef>
                <a:spcAft>
                  <a:spcPts val="600"/>
                </a:spcAft>
                <a:buNone/>
              </a:pPr>
              <a:r>
                <a:rPr lang="en-GB" sz="1400" b="1" kern="1200">
                  <a:solidFill>
                    <a:schemeClr val="tx1"/>
                  </a:solidFill>
                </a:rPr>
                <a:t>Simulation Set-Up and Benchmarking</a:t>
              </a:r>
            </a:p>
          </p:txBody>
        </p:sp>
        <p:grpSp>
          <p:nvGrpSpPr>
            <p:cNvPr id="48" name="Group 47">
              <a:extLst>
                <a:ext uri="{FF2B5EF4-FFF2-40B4-BE49-F238E27FC236}">
                  <a16:creationId xmlns:a16="http://schemas.microsoft.com/office/drawing/2014/main" id="{8BF128CC-C56B-35EF-B917-B3C56EE85CAD}"/>
                </a:ext>
              </a:extLst>
            </p:cNvPr>
            <p:cNvGrpSpPr>
              <a:grpSpLocks noChangeAspect="1"/>
            </p:cNvGrpSpPr>
            <p:nvPr/>
          </p:nvGrpSpPr>
          <p:grpSpPr>
            <a:xfrm>
              <a:off x="7915019" y="3109866"/>
              <a:ext cx="3294000" cy="2196000"/>
              <a:chOff x="4868352" y="3713461"/>
              <a:chExt cx="1566000" cy="1044000"/>
            </a:xfrm>
          </p:grpSpPr>
          <p:graphicFrame>
            <p:nvGraphicFramePr>
              <p:cNvPr id="57" name="Diagram 56">
                <a:extLst>
                  <a:ext uri="{FF2B5EF4-FFF2-40B4-BE49-F238E27FC236}">
                    <a16:creationId xmlns:a16="http://schemas.microsoft.com/office/drawing/2014/main" id="{1F281B65-10EA-27E8-605F-8C45636D6524}"/>
                  </a:ext>
                </a:extLst>
              </p:cNvPr>
              <p:cNvGraphicFramePr>
                <a:graphicFrameLocks noChangeAspect="1"/>
              </p:cNvGraphicFramePr>
              <p:nvPr/>
            </p:nvGraphicFramePr>
            <p:xfrm>
              <a:off x="4868352" y="3713461"/>
              <a:ext cx="1566000" cy="104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8" name="TextBox 57">
                <a:extLst>
                  <a:ext uri="{FF2B5EF4-FFF2-40B4-BE49-F238E27FC236}">
                    <a16:creationId xmlns:a16="http://schemas.microsoft.com/office/drawing/2014/main" id="{149E2F1A-83D3-DF6F-B6C1-91BD497DCB9E}"/>
                  </a:ext>
                </a:extLst>
              </p:cNvPr>
              <p:cNvSpPr txBox="1"/>
              <p:nvPr/>
            </p:nvSpPr>
            <p:spPr>
              <a:xfrm>
                <a:off x="5342744" y="3948125"/>
                <a:ext cx="265788" cy="1204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Design</a:t>
                </a:r>
                <a:endParaRPr kumimoji="0" lang="en-DE" sz="1100" b="1" i="0" u="none" strike="noStrike" kern="0" cap="none" spc="0" normalizeH="0" baseline="0" noProof="0">
                  <a:ln>
                    <a:noFill/>
                  </a:ln>
                  <a:solidFill>
                    <a:srgbClr val="000000"/>
                  </a:solidFill>
                  <a:effectLst/>
                  <a:uLnTx/>
                  <a:uFillTx/>
                </a:endParaRPr>
              </a:p>
            </p:txBody>
          </p:sp>
          <p:sp>
            <p:nvSpPr>
              <p:cNvPr id="59" name="TextBox 58">
                <a:extLst>
                  <a:ext uri="{FF2B5EF4-FFF2-40B4-BE49-F238E27FC236}">
                    <a16:creationId xmlns:a16="http://schemas.microsoft.com/office/drawing/2014/main" id="{D28C4C5E-E7F1-325D-CB5F-2B47B2E8B219}"/>
                  </a:ext>
                </a:extLst>
              </p:cNvPr>
              <p:cNvSpPr txBox="1"/>
              <p:nvPr/>
            </p:nvSpPr>
            <p:spPr>
              <a:xfrm>
                <a:off x="5460968" y="4436338"/>
                <a:ext cx="409420" cy="2048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Post-Processing</a:t>
                </a:r>
                <a:endParaRPr kumimoji="0" lang="en-DE" sz="1100" b="1" i="0" u="none" strike="noStrike" kern="0" cap="none" spc="0" normalizeH="0" baseline="0" noProof="0">
                  <a:ln>
                    <a:noFill/>
                  </a:ln>
                  <a:solidFill>
                    <a:srgbClr val="000000"/>
                  </a:solidFill>
                  <a:effectLst/>
                  <a:uLnTx/>
                  <a:uFillTx/>
                </a:endParaRPr>
              </a:p>
            </p:txBody>
          </p:sp>
          <p:sp>
            <p:nvSpPr>
              <p:cNvPr id="60" name="TextBox 59">
                <a:extLst>
                  <a:ext uri="{FF2B5EF4-FFF2-40B4-BE49-F238E27FC236}">
                    <a16:creationId xmlns:a16="http://schemas.microsoft.com/office/drawing/2014/main" id="{F17356AC-9EE8-FD74-3DC2-1060BA37692E}"/>
                  </a:ext>
                </a:extLst>
              </p:cNvPr>
              <p:cNvSpPr txBox="1"/>
              <p:nvPr/>
            </p:nvSpPr>
            <p:spPr>
              <a:xfrm>
                <a:off x="5206508" y="4246749"/>
                <a:ext cx="362452" cy="12042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Validation</a:t>
                </a:r>
                <a:endParaRPr kumimoji="0" lang="en-DE" sz="1100" b="1" i="0" u="none" strike="noStrike" kern="0" cap="none" spc="0" normalizeH="0" baseline="0" noProof="0">
                  <a:ln>
                    <a:noFill/>
                  </a:ln>
                  <a:solidFill>
                    <a:srgbClr val="000000"/>
                  </a:solidFill>
                  <a:effectLst/>
                  <a:uLnTx/>
                  <a:uFillTx/>
                </a:endParaRPr>
              </a:p>
            </p:txBody>
          </p:sp>
          <p:sp>
            <p:nvSpPr>
              <p:cNvPr id="61" name="TextBox 60">
                <a:extLst>
                  <a:ext uri="{FF2B5EF4-FFF2-40B4-BE49-F238E27FC236}">
                    <a16:creationId xmlns:a16="http://schemas.microsoft.com/office/drawing/2014/main" id="{90FA5428-6C53-300F-B66D-2861D3D6D6D4}"/>
                  </a:ext>
                </a:extLst>
              </p:cNvPr>
              <p:cNvSpPr txBox="1"/>
              <p:nvPr/>
            </p:nvSpPr>
            <p:spPr>
              <a:xfrm>
                <a:off x="5760038" y="4260921"/>
                <a:ext cx="301207" cy="12042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Method</a:t>
                </a:r>
                <a:endParaRPr kumimoji="0" lang="en-DE" sz="1100" b="1" i="0" u="none" strike="noStrike" kern="0" cap="none" spc="0" normalizeH="0" baseline="0" noProof="0">
                  <a:ln>
                    <a:noFill/>
                  </a:ln>
                  <a:solidFill>
                    <a:srgbClr val="000000"/>
                  </a:solidFill>
                  <a:effectLst/>
                  <a:uLnTx/>
                  <a:uFillTx/>
                </a:endParaRPr>
              </a:p>
            </p:txBody>
          </p:sp>
          <p:sp>
            <p:nvSpPr>
              <p:cNvPr id="62" name="TextBox 61">
                <a:extLst>
                  <a:ext uri="{FF2B5EF4-FFF2-40B4-BE49-F238E27FC236}">
                    <a16:creationId xmlns:a16="http://schemas.microsoft.com/office/drawing/2014/main" id="{9D7CC5D2-896C-20FA-0944-F02BFE045000}"/>
                  </a:ext>
                </a:extLst>
              </p:cNvPr>
              <p:cNvSpPr txBox="1"/>
              <p:nvPr/>
            </p:nvSpPr>
            <p:spPr>
              <a:xfrm>
                <a:off x="5628878" y="3909165"/>
                <a:ext cx="407133" cy="2048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rPr>
                  <a:t>Pre-Processing</a:t>
                </a:r>
                <a:endParaRPr kumimoji="0" lang="en-DE" sz="1100" b="1" i="0" u="none" strike="noStrike" kern="0" cap="none" spc="0" normalizeH="0" baseline="0" noProof="0">
                  <a:ln>
                    <a:noFill/>
                  </a:ln>
                  <a:solidFill>
                    <a:srgbClr val="000000"/>
                  </a:solidFill>
                  <a:effectLst/>
                  <a:uLnTx/>
                  <a:uFillTx/>
                </a:endParaRPr>
              </a:p>
            </p:txBody>
          </p:sp>
        </p:grpSp>
        <p:sp>
          <p:nvSpPr>
            <p:cNvPr id="49" name="Arrow: Down 48">
              <a:extLst>
                <a:ext uri="{FF2B5EF4-FFF2-40B4-BE49-F238E27FC236}">
                  <a16:creationId xmlns:a16="http://schemas.microsoft.com/office/drawing/2014/main" id="{E425634E-041D-F80A-CFC3-8F54D8B82F3C}"/>
                </a:ext>
              </a:extLst>
            </p:cNvPr>
            <p:cNvSpPr/>
            <p:nvPr/>
          </p:nvSpPr>
          <p:spPr>
            <a:xfrm rot="10800000">
              <a:off x="9399259" y="2196472"/>
              <a:ext cx="192894" cy="19802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81464E7B-02A8-49FA-7C92-B37EF31B8090}"/>
                </a:ext>
              </a:extLst>
            </p:cNvPr>
            <p:cNvSpPr txBox="1"/>
            <p:nvPr/>
          </p:nvSpPr>
          <p:spPr>
            <a:xfrm>
              <a:off x="7829282" y="3128549"/>
              <a:ext cx="1022310" cy="769441"/>
            </a:xfrm>
            <a:prstGeom prst="rect">
              <a:avLst/>
            </a:prstGeom>
            <a:noFill/>
          </p:spPr>
          <p:txBody>
            <a:bodyPr wrap="square" rtlCol="0">
              <a:spAutoFit/>
            </a:bodyPr>
            <a:lstStyle/>
            <a:p>
              <a:r>
                <a:rPr lang="en-US" sz="1100" i="1"/>
                <a:t>Geometry of part or assembly (CAD)</a:t>
              </a:r>
            </a:p>
          </p:txBody>
        </p:sp>
        <p:sp>
          <p:nvSpPr>
            <p:cNvPr id="51" name="TextBox 50">
              <a:extLst>
                <a:ext uri="{FF2B5EF4-FFF2-40B4-BE49-F238E27FC236}">
                  <a16:creationId xmlns:a16="http://schemas.microsoft.com/office/drawing/2014/main" id="{23D34528-917D-91EB-15EB-4FA0FD9DF745}"/>
                </a:ext>
              </a:extLst>
            </p:cNvPr>
            <p:cNvSpPr txBox="1"/>
            <p:nvPr/>
          </p:nvSpPr>
          <p:spPr>
            <a:xfrm>
              <a:off x="10244942" y="3099200"/>
              <a:ext cx="1213458" cy="600164"/>
            </a:xfrm>
            <a:prstGeom prst="rect">
              <a:avLst/>
            </a:prstGeom>
            <a:noFill/>
          </p:spPr>
          <p:txBody>
            <a:bodyPr wrap="square" rtlCol="0">
              <a:spAutoFit/>
            </a:bodyPr>
            <a:lstStyle/>
            <a:p>
              <a:pPr algn="r"/>
              <a:r>
                <a:rPr lang="en-US" sz="1100" i="1"/>
                <a:t>Boundary conditions, loads, etc.</a:t>
              </a:r>
            </a:p>
          </p:txBody>
        </p:sp>
        <p:sp>
          <p:nvSpPr>
            <p:cNvPr id="52" name="TextBox 51">
              <a:extLst>
                <a:ext uri="{FF2B5EF4-FFF2-40B4-BE49-F238E27FC236}">
                  <a16:creationId xmlns:a16="http://schemas.microsoft.com/office/drawing/2014/main" id="{D562F31E-ECC3-113E-9F06-03055544F75B}"/>
                </a:ext>
              </a:extLst>
            </p:cNvPr>
            <p:cNvSpPr txBox="1"/>
            <p:nvPr/>
          </p:nvSpPr>
          <p:spPr>
            <a:xfrm>
              <a:off x="10344400" y="3943847"/>
              <a:ext cx="1091137" cy="1277273"/>
            </a:xfrm>
            <a:prstGeom prst="rect">
              <a:avLst/>
            </a:prstGeom>
            <a:noFill/>
          </p:spPr>
          <p:txBody>
            <a:bodyPr wrap="square" rtlCol="0">
              <a:spAutoFit/>
            </a:bodyPr>
            <a:lstStyle/>
            <a:p>
              <a:pPr algn="r"/>
              <a:r>
                <a:rPr lang="en-US" sz="1100" i="1"/>
                <a:t>Numerical analysis &amp; optimization (structural, thermal fluid flow) through FEA and CFD</a:t>
              </a:r>
            </a:p>
          </p:txBody>
        </p:sp>
        <p:sp>
          <p:nvSpPr>
            <p:cNvPr id="53" name="TextBox 52">
              <a:extLst>
                <a:ext uri="{FF2B5EF4-FFF2-40B4-BE49-F238E27FC236}">
                  <a16:creationId xmlns:a16="http://schemas.microsoft.com/office/drawing/2014/main" id="{19EDA71B-F8E1-FC0C-0A4F-C137104A2807}"/>
                </a:ext>
              </a:extLst>
            </p:cNvPr>
            <p:cNvSpPr txBox="1"/>
            <p:nvPr/>
          </p:nvSpPr>
          <p:spPr>
            <a:xfrm>
              <a:off x="8705375" y="5239662"/>
              <a:ext cx="1703657" cy="430887"/>
            </a:xfrm>
            <a:prstGeom prst="rect">
              <a:avLst/>
            </a:prstGeom>
            <a:noFill/>
          </p:spPr>
          <p:txBody>
            <a:bodyPr wrap="square" rtlCol="0">
              <a:spAutoFit/>
            </a:bodyPr>
            <a:lstStyle/>
            <a:p>
              <a:pPr algn="ctr"/>
              <a:r>
                <a:rPr lang="en-US" sz="1100" i="1"/>
                <a:t>Evaluation of state variables (output results)</a:t>
              </a:r>
            </a:p>
          </p:txBody>
        </p:sp>
        <p:sp>
          <p:nvSpPr>
            <p:cNvPr id="54" name="Arrow: Down 53">
              <a:extLst>
                <a:ext uri="{FF2B5EF4-FFF2-40B4-BE49-F238E27FC236}">
                  <a16:creationId xmlns:a16="http://schemas.microsoft.com/office/drawing/2014/main" id="{69D5DC23-0E8D-AEF4-FD55-F23939C33837}"/>
                </a:ext>
              </a:extLst>
            </p:cNvPr>
            <p:cNvSpPr/>
            <p:nvPr/>
          </p:nvSpPr>
          <p:spPr>
            <a:xfrm rot="10800000">
              <a:off x="9401642" y="2624304"/>
              <a:ext cx="190511" cy="18010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Rectangle: Rounded Corners 54">
              <a:extLst>
                <a:ext uri="{FF2B5EF4-FFF2-40B4-BE49-F238E27FC236}">
                  <a16:creationId xmlns:a16="http://schemas.microsoft.com/office/drawing/2014/main" id="{7ADA1B84-2EEA-672E-EEC8-5D2F63E1652B}"/>
                </a:ext>
              </a:extLst>
            </p:cNvPr>
            <p:cNvSpPr/>
            <p:nvPr/>
          </p:nvSpPr>
          <p:spPr>
            <a:xfrm>
              <a:off x="7793490" y="2356712"/>
              <a:ext cx="3657602" cy="267593"/>
            </a:xfrm>
            <a:prstGeom prst="roundRect">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1"/>
                  </a:solidFill>
                  <a:effectLst/>
                  <a:uLnTx/>
                  <a:uFillTx/>
                  <a:ea typeface="+mn-ea"/>
                  <a:cs typeface="+mn-cs"/>
                </a:rPr>
                <a:t>Portfolio of viable results </a:t>
              </a:r>
              <a:r>
                <a:rPr kumimoji="0" lang="en-GB" sz="1400" i="0" u="none" strike="noStrike" kern="1200" cap="none" spc="0" normalizeH="0" baseline="0" noProof="0">
                  <a:ln>
                    <a:noFill/>
                  </a:ln>
                  <a:solidFill>
                    <a:schemeClr val="tx1"/>
                  </a:solidFill>
                  <a:effectLst/>
                  <a:uLnTx/>
                  <a:uFillTx/>
                  <a:ea typeface="+mn-ea"/>
                  <a:cs typeface="+mn-cs"/>
                </a:rPr>
                <a:t>(design + material)</a:t>
              </a:r>
            </a:p>
          </p:txBody>
        </p:sp>
        <p:sp>
          <p:nvSpPr>
            <p:cNvPr id="56" name="TextBox 55">
              <a:extLst>
                <a:ext uri="{FF2B5EF4-FFF2-40B4-BE49-F238E27FC236}">
                  <a16:creationId xmlns:a16="http://schemas.microsoft.com/office/drawing/2014/main" id="{ABB80D22-0B46-B2B4-02FC-75262DA61EFB}"/>
                </a:ext>
              </a:extLst>
            </p:cNvPr>
            <p:cNvSpPr txBox="1"/>
            <p:nvPr/>
          </p:nvSpPr>
          <p:spPr>
            <a:xfrm>
              <a:off x="7805279" y="4492474"/>
              <a:ext cx="943712" cy="769441"/>
            </a:xfrm>
            <a:prstGeom prst="rect">
              <a:avLst/>
            </a:prstGeom>
            <a:noFill/>
          </p:spPr>
          <p:txBody>
            <a:bodyPr wrap="square" rtlCol="0">
              <a:spAutoFit/>
            </a:bodyPr>
            <a:lstStyle/>
            <a:p>
              <a:r>
                <a:rPr lang="en-US" sz="1100" i="1"/>
                <a:t>Sanity-check (plausibility, expectations, fidelity, etc.)</a:t>
              </a:r>
            </a:p>
          </p:txBody>
        </p:sp>
      </p:grpSp>
      <p:sp>
        <p:nvSpPr>
          <p:cNvPr id="66" name="Arrow: Down 65">
            <a:extLst>
              <a:ext uri="{FF2B5EF4-FFF2-40B4-BE49-F238E27FC236}">
                <a16:creationId xmlns:a16="http://schemas.microsoft.com/office/drawing/2014/main" id="{A1B560FC-8995-37DB-4A89-9885011B77EE}"/>
              </a:ext>
            </a:extLst>
          </p:cNvPr>
          <p:cNvSpPr/>
          <p:nvPr/>
        </p:nvSpPr>
        <p:spPr>
          <a:xfrm rot="16200000">
            <a:off x="5924523" y="3760548"/>
            <a:ext cx="252933" cy="3146165"/>
          </a:xfrm>
          <a:prstGeom prst="downArrow">
            <a:avLst/>
          </a:prstGeom>
          <a:gradFill flip="none" rotWithShape="1">
            <a:gsLst>
              <a:gs pos="32436">
                <a:srgbClr val="FFE4A9"/>
              </a:gs>
              <a:gs pos="69356">
                <a:srgbClr val="A6A6A6"/>
              </a:gs>
              <a:gs pos="100000">
                <a:schemeClr val="tx1"/>
              </a:gs>
              <a:gs pos="0">
                <a:schemeClr val="accent4">
                  <a:lumMod val="97000"/>
                  <a:lumOff val="3000"/>
                </a:schemeClr>
              </a:gs>
              <a:gs pos="5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E8FF55D-9FE9-5E95-B467-C3189E8EDB6A}"/>
              </a:ext>
            </a:extLst>
          </p:cNvPr>
          <p:cNvSpPr/>
          <p:nvPr/>
        </p:nvSpPr>
        <p:spPr>
          <a:xfrm>
            <a:off x="294542" y="2246193"/>
            <a:ext cx="4800600" cy="3255633"/>
          </a:xfrm>
          <a:prstGeom prst="rect">
            <a:avLst/>
          </a:prstGeom>
          <a:solidFill>
            <a:schemeClr val="bg2"/>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Simulation set-up and benchmarking follow a workflow, just like the selection methodology</a:t>
            </a:r>
          </a:p>
          <a:p>
            <a:pPr algn="ctr"/>
            <a:endParaRPr lang="en-US" dirty="0">
              <a:solidFill>
                <a:schemeClr val="tx1"/>
              </a:solidFill>
            </a:endParaRPr>
          </a:p>
          <a:p>
            <a:pPr algn="ctr"/>
            <a:r>
              <a:rPr lang="en-US" dirty="0">
                <a:solidFill>
                  <a:schemeClr val="tx1"/>
                </a:solidFill>
              </a:rPr>
              <a:t>By conducting materials selection first</a:t>
            </a:r>
            <a:br>
              <a:rPr lang="en-US" dirty="0">
                <a:solidFill>
                  <a:schemeClr val="tx1"/>
                </a:solidFill>
              </a:rPr>
            </a:br>
            <a:r>
              <a:rPr lang="en-US" dirty="0">
                <a:solidFill>
                  <a:schemeClr val="tx1"/>
                </a:solidFill>
              </a:rPr>
              <a:t>and then starting the simulation workflow,</a:t>
            </a:r>
          </a:p>
          <a:p>
            <a:pPr algn="ctr"/>
            <a:endParaRPr lang="en-US" dirty="0">
              <a:solidFill>
                <a:schemeClr val="tx1"/>
              </a:solidFill>
            </a:endParaRPr>
          </a:p>
          <a:p>
            <a:pPr algn="ctr"/>
            <a:r>
              <a:rPr lang="en-US" dirty="0">
                <a:solidFill>
                  <a:schemeClr val="tx1"/>
                </a:solidFill>
              </a:rPr>
              <a:t>Leading to a portfolio of viable results considering </a:t>
            </a:r>
            <a:r>
              <a:rPr lang="en-US" i="1" dirty="0">
                <a:solidFill>
                  <a:schemeClr val="tx1"/>
                </a:solidFill>
              </a:rPr>
              <a:t>both</a:t>
            </a:r>
            <a:r>
              <a:rPr lang="en-US" dirty="0">
                <a:solidFill>
                  <a:schemeClr val="tx1"/>
                </a:solidFill>
              </a:rPr>
              <a:t> design and materials from which to select the final design!</a:t>
            </a:r>
          </a:p>
        </p:txBody>
      </p:sp>
      <p:sp>
        <p:nvSpPr>
          <p:cNvPr id="73" name="Rectangle 72">
            <a:extLst>
              <a:ext uri="{FF2B5EF4-FFF2-40B4-BE49-F238E27FC236}">
                <a16:creationId xmlns:a16="http://schemas.microsoft.com/office/drawing/2014/main" id="{81629308-52B3-8461-AD8E-C160BF88295F}"/>
              </a:ext>
            </a:extLst>
          </p:cNvPr>
          <p:cNvSpPr/>
          <p:nvPr/>
        </p:nvSpPr>
        <p:spPr>
          <a:xfrm>
            <a:off x="7239000" y="1827904"/>
            <a:ext cx="4304950" cy="102270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32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67"/>
                                        </p:tgtEl>
                                        <p:attrNameLst>
                                          <p:attrName>style.opacity</p:attrName>
                                        </p:attrNameLst>
                                      </p:cBhvr>
                                      <p:to>
                                        <p:strVal val="0.75"/>
                                      </p:to>
                                    </p:set>
                                    <p:animEffect filter="image" prLst="opacity: 0.75">
                                      <p:cBhvr rctx="IE">
                                        <p:cTn id="7" dur="indefinite"/>
                                        <p:tgtEl>
                                          <p:spTgt spid="6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2">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Lst>
  </p:timing>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5C5AD2AE-A44B-43F3-A7C1-70FA7E3D83C3}" vid="{F3DC514C-D5F3-45D8-924B-ED5973D3C9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FA53D3-C218-4FBF-9050-B80612014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86bbf1-55fc-49d2-af7e-ec287a478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54582C-3F01-4F8D-9460-F0A670A527E2}">
  <ds:schemaRefs>
    <ds:schemaRef ds:uri="4486bbf1-55fc-49d2-af7e-ec287a4789b3"/>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F5FE876-BBFA-4E5E-8653-4E4CAC43203B}">
  <ds:schemaRefs>
    <ds:schemaRef ds:uri="http://schemas.microsoft.com/sharepoint/v3/contenttype/forms"/>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2022 Multiphysics PPT Template</Template>
  <TotalTime>12693</TotalTime>
  <Words>3540</Words>
  <Application>Microsoft Office PowerPoint</Application>
  <PresentationFormat>Widescreen</PresentationFormat>
  <Paragraphs>376</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Ansys - Slide Master</vt:lpstr>
      <vt:lpstr>PowerPoint Presentation</vt:lpstr>
      <vt:lpstr>Learning objectives for this lecture unit</vt:lpstr>
      <vt:lpstr>Outline</vt:lpstr>
      <vt:lpstr>Design-focus problems </vt:lpstr>
      <vt:lpstr>Materials-focus problems</vt:lpstr>
      <vt:lpstr>Challenge: how to integrate both emphasis in design projects?</vt:lpstr>
      <vt:lpstr>Design workflow with Ansys software</vt:lpstr>
      <vt:lpstr>Building on the Ashby Selection Methodology</vt:lpstr>
      <vt:lpstr>Building on the Ashby Selection Methodology (2)</vt:lpstr>
      <vt:lpstr>Building on the Ashby Selection Methodology (3)</vt:lpstr>
      <vt:lpstr>The Sustainable Product Design Methodology (SPDM)</vt:lpstr>
      <vt:lpstr>Building step-wise complexity in design </vt:lpstr>
      <vt:lpstr>In-class example: designing a longboard deck</vt:lpstr>
      <vt:lpstr>Step 1: Materials selection</vt:lpstr>
      <vt:lpstr>Screening and ranking via Granta EduPack</vt:lpstr>
      <vt:lpstr>Top Material Choices</vt:lpstr>
      <vt:lpstr>Step 2: Simulation Workflow</vt:lpstr>
      <vt:lpstr>Parametric analysis</vt:lpstr>
      <vt:lpstr>What is the optimal Design for the Longboard deck?</vt:lpstr>
      <vt:lpstr>Conclusions</vt:lpstr>
      <vt:lpstr>PowerPoint Presentation</vt:lpstr>
    </vt:vector>
  </TitlesOfParts>
  <Company>Ansys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Kaitlin Tyler</dc:creator>
  <cp:lastModifiedBy>Kaitlin Tyler</cp:lastModifiedBy>
  <cp:revision>11</cp:revision>
  <dcterms:created xsi:type="dcterms:W3CDTF">2022-10-24T17:21:28Z</dcterms:created>
  <dcterms:modified xsi:type="dcterms:W3CDTF">2023-04-11T10:00:55Z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