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7"/>
  </p:notesMasterIdLst>
  <p:sldIdLst>
    <p:sldId id="256" r:id="rId5"/>
    <p:sldId id="286" r:id="rId6"/>
    <p:sldId id="576" r:id="rId7"/>
    <p:sldId id="727" r:id="rId8"/>
    <p:sldId id="257" r:id="rId9"/>
    <p:sldId id="720" r:id="rId10"/>
    <p:sldId id="701" r:id="rId11"/>
    <p:sldId id="702" r:id="rId12"/>
    <p:sldId id="703" r:id="rId13"/>
    <p:sldId id="704" r:id="rId14"/>
    <p:sldId id="707" r:id="rId15"/>
    <p:sldId id="705" r:id="rId16"/>
    <p:sldId id="706" r:id="rId17"/>
    <p:sldId id="708" r:id="rId18"/>
    <p:sldId id="644" r:id="rId19"/>
    <p:sldId id="710" r:id="rId20"/>
    <p:sldId id="711" r:id="rId21"/>
    <p:sldId id="712" r:id="rId22"/>
    <p:sldId id="725" r:id="rId23"/>
    <p:sldId id="713" r:id="rId24"/>
    <p:sldId id="721" r:id="rId25"/>
    <p:sldId id="722" r:id="rId26"/>
    <p:sldId id="728" r:id="rId27"/>
    <p:sldId id="667" r:id="rId28"/>
    <p:sldId id="679" r:id="rId29"/>
    <p:sldId id="258" r:id="rId30"/>
    <p:sldId id="729" r:id="rId31"/>
    <p:sldId id="715" r:id="rId32"/>
    <p:sldId id="716" r:id="rId33"/>
    <p:sldId id="730" r:id="rId34"/>
    <p:sldId id="723" r:id="rId35"/>
    <p:sldId id="726" r:id="rId36"/>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406B6C-C8BE-3577-6E19-055A4647DC2C}" name="Stephane Molla" initials="SM" userId="S::stephane.molla@ansys.com::a3bf4e30-cc64-40c0-8e4c-6a30ca5f2ba7" providerId="AD"/>
  <p188:author id="{39D1D193-A450-3713-5AA3-E27C8E087729}" name="Alexandre Boutheon" initials="AB" userId="S::alexandre.boutheon@ansys.com::41680f9a-35c2-418c-8255-89c8affb2e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43" autoAdjust="0"/>
  </p:normalViewPr>
  <p:slideViewPr>
    <p:cSldViewPr snapToGrid="0">
      <p:cViewPr>
        <p:scale>
          <a:sx n="132" d="100"/>
          <a:sy n="132" d="100"/>
        </p:scale>
        <p:origin x="1352" y="1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B765B65D-6AD3-4434-AFA0-5F41EC24EDF6}"/>
    <pc:docChg chg="custSel modSld">
      <pc:chgData name="Kaitlin Tyler" userId="971d5887-dada-4101-bef7-69a3ed4a7a52" providerId="ADAL" clId="{B765B65D-6AD3-4434-AFA0-5F41EC24EDF6}" dt="2023-03-13T15:23:18.567" v="108" actId="20577"/>
      <pc:docMkLst>
        <pc:docMk/>
      </pc:docMkLst>
      <pc:sldChg chg="modSp mod">
        <pc:chgData name="Kaitlin Tyler" userId="971d5887-dada-4101-bef7-69a3ed4a7a52" providerId="ADAL" clId="{B765B65D-6AD3-4434-AFA0-5F41EC24EDF6}" dt="2023-03-13T15:23:18.567" v="108" actId="20577"/>
        <pc:sldMkLst>
          <pc:docMk/>
          <pc:sldMk cId="3207685698" sldId="256"/>
        </pc:sldMkLst>
        <pc:spChg chg="mod">
          <ac:chgData name="Kaitlin Tyler" userId="971d5887-dada-4101-bef7-69a3ed4a7a52" providerId="ADAL" clId="{B765B65D-6AD3-4434-AFA0-5F41EC24EDF6}" dt="2023-03-13T15:23:18.567" v="108" actId="20577"/>
          <ac:spMkLst>
            <pc:docMk/>
            <pc:sldMk cId="3207685698" sldId="256"/>
            <ac:spMk id="3" creationId="{8DED2F7F-2065-4CCE-9AD5-77DBF0CD562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r>
            <a:rPr lang="en-US" sz="1400" b="1">
              <a:solidFill>
                <a:schemeClr val="tx1"/>
              </a:solidFill>
            </a:rPr>
            <a:t>Time Domain Signal</a:t>
          </a:r>
          <a:endParaRPr lang="en-DE" sz="1400" b="1">
            <a:solidFill>
              <a:schemeClr val="tx1"/>
            </a:solidFill>
          </a:endParaRPr>
        </a:p>
      </dgm:t>
    </dgm:pt>
    <dgm:pt modelId="{F7ECCCDA-E546-463D-AE2D-BBE0DED8308F}" type="parTrans" cxnId="{AEAF03AA-FD6A-4B8B-895B-EE4A3E080322}">
      <dgm:prSet/>
      <dgm:spPr/>
      <dgm:t>
        <a:bodyPr/>
        <a:lstStyle/>
        <a:p>
          <a:endParaRPr lang="en-DE" sz="700" b="1"/>
        </a:p>
      </dgm:t>
    </dgm:pt>
    <dgm:pt modelId="{308D2EB1-FB92-4AD4-97A3-D2EC1D38AB41}" type="sibTrans" cxnId="{AEAF03AA-FD6A-4B8B-895B-EE4A3E080322}">
      <dgm:prSet/>
      <dgm:spPr/>
      <dgm:t>
        <a:bodyPr/>
        <a:lstStyle/>
        <a:p>
          <a:endParaRPr lang="en-DE" sz="700" b="1"/>
        </a:p>
      </dgm:t>
    </dgm:pt>
    <dgm:pt modelId="{86192DB7-CD74-464A-88AF-E010E04DC3FF}">
      <dgm:prSet phldrT="[Text]" custT="1"/>
      <dgm:spPr>
        <a:solidFill>
          <a:schemeClr val="accent5">
            <a:lumMod val="60000"/>
            <a:lumOff val="40000"/>
          </a:schemeClr>
        </a:solidFill>
      </dgm:spPr>
      <dgm:t>
        <a:bodyPr/>
        <a:lstStyle/>
        <a:p>
          <a:r>
            <a:rPr lang="en-US" sz="1400" b="1">
              <a:solidFill>
                <a:schemeClr val="tx1"/>
              </a:solidFill>
            </a:rPr>
            <a:t>Fourier Transform</a:t>
          </a:r>
          <a:endParaRPr lang="en-DE" sz="1400" b="1">
            <a:solidFill>
              <a:schemeClr val="tx1"/>
            </a:solidFill>
          </a:endParaRPr>
        </a:p>
      </dgm:t>
    </dgm:pt>
    <dgm:pt modelId="{CD4F1A3C-1AF7-4742-BC37-8E020D2F40EE}" type="parTrans" cxnId="{2477FE88-16C9-4437-8204-AB27C293BCF8}">
      <dgm:prSet/>
      <dgm:spPr/>
      <dgm:t>
        <a:bodyPr/>
        <a:lstStyle/>
        <a:p>
          <a:endParaRPr lang="en-DE" sz="700" b="1"/>
        </a:p>
      </dgm:t>
    </dgm:pt>
    <dgm:pt modelId="{0D6E013B-1423-4E1A-BE68-3DD72B50CDA1}" type="sibTrans" cxnId="{2477FE88-16C9-4437-8204-AB27C293BCF8}">
      <dgm:prSet/>
      <dgm:spPr/>
      <dgm:t>
        <a:bodyPr/>
        <a:lstStyle/>
        <a:p>
          <a:endParaRPr lang="en-DE" sz="700" b="1"/>
        </a:p>
      </dgm:t>
    </dgm:pt>
    <dgm:pt modelId="{6126D71E-06CC-4F3D-9EA2-371732C971F6}">
      <dgm:prSet phldrT="[Text]" custT="1"/>
      <dgm:spPr>
        <a:solidFill>
          <a:schemeClr val="accent2"/>
        </a:solidFill>
      </dgm:spPr>
      <dgm:t>
        <a:bodyPr/>
        <a:lstStyle/>
        <a:p>
          <a:r>
            <a:rPr lang="en-US" sz="1400" b="1">
              <a:solidFill>
                <a:schemeClr val="tx1"/>
              </a:solidFill>
            </a:rPr>
            <a:t>Frequency Domain Analysis</a:t>
          </a:r>
          <a:endParaRPr lang="en-DE" sz="1400" b="1">
            <a:solidFill>
              <a:schemeClr val="tx1"/>
            </a:solidFill>
          </a:endParaRPr>
        </a:p>
      </dgm:t>
    </dgm:pt>
    <dgm:pt modelId="{54934816-B6FB-41A6-BB38-4D2CBE8B7A4D}" type="parTrans" cxnId="{A9A71130-0AC6-43F1-A1C0-AF13192D73C0}">
      <dgm:prSet/>
      <dgm:spPr/>
      <dgm:t>
        <a:bodyPr/>
        <a:lstStyle/>
        <a:p>
          <a:endParaRPr lang="en-DE" sz="700" b="1"/>
        </a:p>
      </dgm:t>
    </dgm:pt>
    <dgm:pt modelId="{8A8CE226-2EDA-42D3-96B2-DD9EB7865A31}" type="sibTrans" cxnId="{A9A71130-0AC6-43F1-A1C0-AF13192D73C0}">
      <dgm:prSet/>
      <dgm:spPr/>
      <dgm:t>
        <a:bodyPr/>
        <a:lstStyle/>
        <a:p>
          <a:endParaRPr lang="en-DE" sz="700" b="1"/>
        </a:p>
      </dgm:t>
    </dgm:pt>
    <dgm:pt modelId="{5FBFC782-8A18-42BF-9FE2-86A7E53520C0}">
      <dgm:prSet phldrT="[Text]" custT="1"/>
      <dgm:spPr>
        <a:solidFill>
          <a:schemeClr val="accent6">
            <a:lumMod val="60000"/>
            <a:lumOff val="40000"/>
          </a:schemeClr>
        </a:solidFill>
      </dgm:spPr>
      <dgm:t>
        <a:bodyPr/>
        <a:lstStyle/>
        <a:p>
          <a:r>
            <a:rPr lang="en-US" sz="1400" b="1">
              <a:solidFill>
                <a:schemeClr val="tx1"/>
              </a:solidFill>
            </a:rPr>
            <a:t>Inverse Fourier Transform</a:t>
          </a:r>
          <a:endParaRPr lang="en-DE" sz="1400" b="1">
            <a:solidFill>
              <a:schemeClr val="tx1"/>
            </a:solidFill>
          </a:endParaRPr>
        </a:p>
      </dgm:t>
    </dgm:pt>
    <dgm:pt modelId="{746D7E5A-BA14-47CC-A2E5-21719EF5F74F}" type="parTrans" cxnId="{CDB51D22-5385-44C5-808B-CAF8BE84EAA6}">
      <dgm:prSet/>
      <dgm:spPr/>
      <dgm:t>
        <a:bodyPr/>
        <a:lstStyle/>
        <a:p>
          <a:endParaRPr lang="en-DE" sz="700" b="1"/>
        </a:p>
      </dgm:t>
    </dgm:pt>
    <dgm:pt modelId="{6D67D76B-DABE-4C0B-B873-899C304D87B7}" type="sibTrans" cxnId="{CDB51D22-5385-44C5-808B-CAF8BE84EAA6}">
      <dgm:prSet/>
      <dgm:spPr/>
      <dgm:t>
        <a:bodyPr/>
        <a:lstStyle/>
        <a:p>
          <a:endParaRPr lang="en-DE" sz="700" b="1"/>
        </a:p>
      </dgm:t>
    </dgm:pt>
    <dgm:pt modelId="{74785938-3FEE-403C-AFF5-FEDC001DA97B}">
      <dgm:prSet phldrT="[Text]" custT="1"/>
      <dgm:spPr>
        <a:solidFill>
          <a:schemeClr val="accent4">
            <a:lumMod val="60000"/>
            <a:lumOff val="40000"/>
          </a:schemeClr>
        </a:solidFill>
      </dgm:spPr>
      <dgm:t>
        <a:bodyPr/>
        <a:lstStyle/>
        <a:p>
          <a:r>
            <a:rPr lang="en-US" sz="1400" b="1">
              <a:solidFill>
                <a:schemeClr val="tx1"/>
              </a:solidFill>
            </a:rPr>
            <a:t>Filtering</a:t>
          </a:r>
          <a:endParaRPr lang="en-DE" sz="1400" b="1">
            <a:solidFill>
              <a:schemeClr val="tx1"/>
            </a:solidFill>
          </a:endParaRPr>
        </a:p>
      </dgm:t>
    </dgm:pt>
    <dgm:pt modelId="{E4C52AB1-8BC1-4EF7-92FC-E9DCFF17992A}" type="parTrans" cxnId="{91B57E6E-60CE-466D-87ED-74A9F1ACD9B8}">
      <dgm:prSet/>
      <dgm:spPr/>
      <dgm:t>
        <a:bodyPr/>
        <a:lstStyle/>
        <a:p>
          <a:endParaRPr lang="en-DE" sz="700" b="1"/>
        </a:p>
      </dgm:t>
    </dgm:pt>
    <dgm:pt modelId="{9AC29AD7-DDAE-4AD8-9EED-575B7A990325}" type="sibTrans" cxnId="{91B57E6E-60CE-466D-87ED-74A9F1ACD9B8}">
      <dgm:prSet/>
      <dgm:spPr/>
      <dgm:t>
        <a:bodyPr/>
        <a:lstStyle/>
        <a:p>
          <a:endParaRPr lang="en-DE" sz="7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1181260" y="213926"/>
          <a:ext cx="2903040" cy="290304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Time Domain Signal</a:t>
          </a:r>
          <a:endParaRPr lang="en-DE" sz="1400" b="1" kern="1200">
            <a:solidFill>
              <a:schemeClr val="tx1"/>
            </a:solidFill>
          </a:endParaRPr>
        </a:p>
      </dsp:txBody>
      <dsp:txXfrm>
        <a:off x="2695679" y="701913"/>
        <a:ext cx="933120" cy="622080"/>
      </dsp:txXfrm>
    </dsp:sp>
    <dsp:sp modelId="{076A89EF-9AD0-467E-9E7B-6207B0CC2093}">
      <dsp:nvSpPr>
        <dsp:cNvPr id="0" name=""/>
        <dsp:cNvSpPr/>
      </dsp:nvSpPr>
      <dsp:spPr>
        <a:xfrm>
          <a:off x="1206143" y="291340"/>
          <a:ext cx="2903040" cy="290304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Fourier Transform</a:t>
          </a:r>
          <a:endParaRPr lang="en-DE" sz="1400" b="1" kern="1200">
            <a:solidFill>
              <a:schemeClr val="tx1"/>
            </a:solidFill>
          </a:endParaRPr>
        </a:p>
      </dsp:txBody>
      <dsp:txXfrm>
        <a:off x="3075840" y="1617753"/>
        <a:ext cx="864000" cy="691200"/>
      </dsp:txXfrm>
    </dsp:sp>
    <dsp:sp modelId="{3FCB5E40-C275-4E05-9C8B-A720EA1B4472}">
      <dsp:nvSpPr>
        <dsp:cNvPr id="0" name=""/>
        <dsp:cNvSpPr/>
      </dsp:nvSpPr>
      <dsp:spPr>
        <a:xfrm>
          <a:off x="1140479" y="339033"/>
          <a:ext cx="2903040" cy="290304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Frequency Domain Analysis</a:t>
          </a:r>
          <a:endParaRPr lang="en-DE" sz="1400" b="1" kern="1200">
            <a:solidFill>
              <a:schemeClr val="tx1"/>
            </a:solidFill>
          </a:endParaRPr>
        </a:p>
      </dsp:txBody>
      <dsp:txXfrm>
        <a:off x="2177279" y="2378073"/>
        <a:ext cx="829440" cy="760320"/>
      </dsp:txXfrm>
    </dsp:sp>
    <dsp:sp modelId="{E31F2271-6B44-4751-9350-0B52A3378B1E}">
      <dsp:nvSpPr>
        <dsp:cNvPr id="0" name=""/>
        <dsp:cNvSpPr/>
      </dsp:nvSpPr>
      <dsp:spPr>
        <a:xfrm>
          <a:off x="1074815" y="291340"/>
          <a:ext cx="2903040" cy="290304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Filtering</a:t>
          </a:r>
          <a:endParaRPr lang="en-DE" sz="1400" b="1" kern="1200">
            <a:solidFill>
              <a:schemeClr val="tx1"/>
            </a:solidFill>
          </a:endParaRPr>
        </a:p>
      </dsp:txBody>
      <dsp:txXfrm>
        <a:off x="1244159" y="1617753"/>
        <a:ext cx="864000" cy="691200"/>
      </dsp:txXfrm>
    </dsp:sp>
    <dsp:sp modelId="{A7A39D14-43B3-43C2-9EC7-2A35C5C21CFE}">
      <dsp:nvSpPr>
        <dsp:cNvPr id="0" name=""/>
        <dsp:cNvSpPr/>
      </dsp:nvSpPr>
      <dsp:spPr>
        <a:xfrm>
          <a:off x="1099699" y="213926"/>
          <a:ext cx="2903040" cy="290304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Inverse Fourier Transform</a:t>
          </a:r>
          <a:endParaRPr lang="en-DE" sz="1400" b="1" kern="1200">
            <a:solidFill>
              <a:schemeClr val="tx1"/>
            </a:solidFill>
          </a:endParaRPr>
        </a:p>
      </dsp:txBody>
      <dsp:txXfrm>
        <a:off x="1555199" y="701913"/>
        <a:ext cx="933120" cy="622080"/>
      </dsp:txXfrm>
    </dsp:sp>
    <dsp:sp modelId="{6D4A8EB9-0439-4DA5-96E1-C044A076E79A}">
      <dsp:nvSpPr>
        <dsp:cNvPr id="0" name=""/>
        <dsp:cNvSpPr/>
      </dsp:nvSpPr>
      <dsp:spPr>
        <a:xfrm>
          <a:off x="1001412" y="34214"/>
          <a:ext cx="3262464" cy="3262464"/>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1026632" y="111603"/>
          <a:ext cx="3262464" cy="3262464"/>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960767" y="159441"/>
          <a:ext cx="3262464" cy="3262464"/>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894903" y="111603"/>
          <a:ext cx="3262464" cy="3262464"/>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920123" y="34214"/>
          <a:ext cx="3262464" cy="3262464"/>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3/13/2023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a:solidFill>
                  <a:srgbClr val="FF0000"/>
                </a:solidFill>
              </a:rPr>
              <a:t>Learning Objectives</a:t>
            </a:r>
          </a:p>
          <a:p>
            <a:pPr algn="ctr"/>
            <a:endParaRPr lang="en-US" sz="1200" b="0">
              <a:solidFill>
                <a:srgbClr val="FF0000"/>
              </a:solidFill>
            </a:endParaRPr>
          </a:p>
          <a:p>
            <a:pPr marL="171450" indent="-171450" algn="l">
              <a:buFont typeface="Arial" panose="020B0604020202020204" pitchFamily="34" charset="0"/>
              <a:buChar char="•"/>
            </a:pPr>
            <a:r>
              <a:rPr lang="en-US" sz="1200" b="0">
                <a:solidFill>
                  <a:srgbClr val="FF0000"/>
                </a:solidFill>
              </a:rPr>
              <a:t>This lecture unit aims at introducing elementary notions of Audio Digital Signal Processing and illustrate the theory with the help of the Ansys’ “Sound Analysis &amp; Specification” Software.</a:t>
            </a:r>
          </a:p>
          <a:p>
            <a:pPr marL="0" indent="0" algn="l">
              <a:buFont typeface="Arial" panose="020B0604020202020204" pitchFamily="34" charset="0"/>
              <a:buNone/>
            </a:pPr>
            <a:endParaRPr lang="en-US" sz="1200" b="0">
              <a:solidFill>
                <a:srgbClr val="FF0000"/>
              </a:solidFill>
            </a:endParaRPr>
          </a:p>
          <a:p>
            <a:pPr marL="171450" indent="-171450" algn="l">
              <a:buFont typeface="Arial" panose="020B0604020202020204" pitchFamily="34" charset="0"/>
              <a:buChar char="•"/>
            </a:pPr>
            <a:r>
              <a:rPr lang="en-US" sz="1200" b="0" i="0">
                <a:solidFill>
                  <a:srgbClr val="CC0000"/>
                </a:solidFill>
              </a:rPr>
              <a:t>Through out this lecture unit, links will be present to relevant resources to supplement the learning, together with exercises and small quizzes to verify that the learning outcomes have been met. </a:t>
            </a:r>
          </a:p>
          <a:p>
            <a:pPr marL="171450" indent="-171450" algn="l">
              <a:buFont typeface="Arial" panose="020B0604020202020204" pitchFamily="34" charset="0"/>
              <a:buChar char="•"/>
            </a:pPr>
            <a:endParaRPr lang="en-US" sz="1200" b="0" i="0">
              <a:solidFill>
                <a:srgbClr val="CC0000"/>
              </a:solidFill>
            </a:endParaRPr>
          </a:p>
          <a:p>
            <a:pPr marL="171450" indent="-171450" algn="l">
              <a:buFont typeface="Arial" panose="020B0604020202020204" pitchFamily="34" charset="0"/>
              <a:buChar char="•"/>
            </a:pPr>
            <a:r>
              <a:rPr lang="en-US" sz="1200" b="0" i="0">
                <a:solidFill>
                  <a:srgbClr val="CC0000"/>
                </a:solidFill>
              </a:rPr>
              <a:t>Extra content has also been added through some bonus slides which are available after the end of the lecture unit. </a:t>
            </a:r>
          </a:p>
          <a:p>
            <a:pPr marL="171450" indent="-171450" algn="l">
              <a:buFont typeface="Arial" panose="020B0604020202020204" pitchFamily="34" charset="0"/>
              <a:buChar char="•"/>
            </a:pPr>
            <a:endParaRPr lang="en-US" sz="1200" b="0" i="0">
              <a:solidFill>
                <a:srgbClr val="CC0000"/>
              </a:solidFill>
            </a:endParaRPr>
          </a:p>
          <a:p>
            <a:pPr marL="171450" indent="-171450" algn="l">
              <a:buFont typeface="Arial" panose="020B0604020202020204" pitchFamily="34" charset="0"/>
              <a:buChar char="•"/>
            </a:pPr>
            <a:r>
              <a:rPr lang="en-US" sz="1200" b="0" i="0">
                <a:solidFill>
                  <a:srgbClr val="CC0000"/>
                </a:solidFill>
              </a:rPr>
              <a:t>Be aware that it’s an introductory course, it won’t delve into details nor mathematical aspects</a:t>
            </a:r>
            <a:endParaRPr lang="en-US" sz="1200" b="1" i="1">
              <a:solidFill>
                <a:srgbClr val="CC0000"/>
              </a:solidFill>
            </a:endParaRPr>
          </a:p>
          <a:p>
            <a:pPr marL="0" indent="0" algn="l">
              <a:buFont typeface="Arial" panose="020B0604020202020204" pitchFamily="34" charset="0"/>
              <a:buNone/>
            </a:pPr>
            <a:endParaRPr lang="en-US" sz="1200" b="1">
              <a:solidFill>
                <a:srgbClr val="FF0000"/>
              </a:solidFill>
            </a:endParaRPr>
          </a:p>
          <a:p>
            <a:pPr marL="171450" indent="-171450" algn="l">
              <a:buFont typeface="Arial" panose="020B0604020202020204" pitchFamily="34" charset="0"/>
              <a:buChar char="•"/>
            </a:pPr>
            <a:endParaRPr lang="en-US" sz="1200" b="1">
              <a:solidFill>
                <a:srgbClr val="FF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Note:</a:t>
            </a:r>
            <a:r>
              <a:rPr lang="en-US" b="0"/>
              <a:t> for simplicity’s sake, we consider only fundamental frequencies of each of the items, of course there are harmonic content that will require a higher sampling frequency than the one proposed in the answers. The answer does not need to be rigorously exact, the important aspect is to understand how sampling frequencies work.</a:t>
            </a:r>
          </a:p>
          <a:p>
            <a:endParaRPr lang="en-US" b="1"/>
          </a:p>
          <a:p>
            <a:r>
              <a:rPr lang="en-US" b="1"/>
              <a:t>Answers :</a:t>
            </a:r>
          </a:p>
          <a:p>
            <a:pPr marL="171450" indent="-171450">
              <a:buFontTx/>
              <a:buChar char="-"/>
            </a:pPr>
            <a:r>
              <a:rPr lang="en-US"/>
              <a:t>Female voice is usually between 165Hz and 255Hz </a:t>
            </a:r>
            <a:r>
              <a:rPr lang="en-US">
                <a:sym typeface="Wingdings" panose="05000000000000000000" pitchFamily="2" charset="2"/>
              </a:rPr>
              <a:t> An appropriate sampling frequency would be above 510Hz. Note that these are average values and of course some pitches go higher than the average, hence in real applications the sampling frequency will be way higher than 510 Hz.</a:t>
            </a:r>
          </a:p>
          <a:p>
            <a:pPr marL="171450" indent="-171450">
              <a:buFontTx/>
              <a:buChar char="-"/>
            </a:pPr>
            <a:endParaRPr lang="en-US">
              <a:sym typeface="Wingdings" panose="05000000000000000000" pitchFamily="2" charset="2"/>
            </a:endParaRPr>
          </a:p>
          <a:p>
            <a:pPr marL="171450" indent="-171450">
              <a:buFontTx/>
              <a:buChar char="-"/>
            </a:pPr>
            <a:r>
              <a:rPr lang="en-US">
                <a:sym typeface="Wingdings" panose="05000000000000000000" pitchFamily="2" charset="2"/>
              </a:rPr>
              <a:t>An average model of guitar will be able to go to the note B5 (5</a:t>
            </a:r>
            <a:r>
              <a:rPr lang="en-US" baseline="30000">
                <a:sym typeface="Wingdings" panose="05000000000000000000" pitchFamily="2" charset="2"/>
              </a:rPr>
              <a:t>th</a:t>
            </a:r>
            <a:r>
              <a:rPr lang="en-US">
                <a:sym typeface="Wingdings" panose="05000000000000000000" pitchFamily="2" charset="2"/>
              </a:rPr>
              <a:t> octave of the note B) which is around 996Hz, so an appropriate sampling frequency would be 2kHz, at least</a:t>
            </a:r>
          </a:p>
          <a:p>
            <a:pPr marL="0" indent="0">
              <a:buFontTx/>
              <a:buNone/>
            </a:pPr>
            <a:endParaRPr lang="en-US">
              <a:sym typeface="Wingdings" panose="05000000000000000000" pitchFamily="2" charset="2"/>
            </a:endParaRPr>
          </a:p>
          <a:p>
            <a:pPr marL="171450" indent="-171450">
              <a:buFontTx/>
              <a:buChar char="-"/>
            </a:pPr>
            <a:r>
              <a:rPr lang="en-US">
                <a:sym typeface="Wingdings" panose="05000000000000000000" pitchFamily="2" charset="2"/>
              </a:rPr>
              <a:t>The blackpoll warbler can sing up to 8kHz ! Which means an adapted sampling frequency would be at least above 16kHz</a:t>
            </a:r>
          </a:p>
          <a:p>
            <a:pPr marL="171450" indent="-171450">
              <a:buFontTx/>
              <a:buChar char="-"/>
            </a:pPr>
            <a:endParaRPr lang="en-US">
              <a:sym typeface="Wingdings" panose="05000000000000000000" pitchFamily="2" charset="2"/>
            </a:endParaRPr>
          </a:p>
          <a:p>
            <a:pPr marL="0" indent="0">
              <a:buFontTx/>
              <a:buNone/>
            </a:pPr>
            <a:r>
              <a:rPr lang="en-US">
                <a:sym typeface="Wingdings" panose="05000000000000000000" pitchFamily="2" charset="2"/>
              </a:rPr>
              <a:t>Note that this exercise is there to invite students to think about frequencies and sampling frequencies but in real life application, sampling frequencies are often standardized, and we wouldn’t have to choose a new sampling frequency each time we deal with a new signal.</a:t>
            </a: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974688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Second Part of the lecture unit, dealing with the usual Audio DSP tools, such as :</a:t>
            </a:r>
          </a:p>
          <a:p>
            <a:pPr marL="171450" indent="-171450">
              <a:buFontTx/>
              <a:buChar char="-"/>
            </a:pPr>
            <a:r>
              <a:rPr lang="en-US"/>
              <a:t>The Fourier Transform (and its implementation on computers: the FFT)</a:t>
            </a:r>
          </a:p>
          <a:p>
            <a:pPr marL="171450" indent="-171450">
              <a:buFontTx/>
              <a:buChar char="-"/>
            </a:pPr>
            <a:r>
              <a:rPr lang="en-US"/>
              <a:t>An exercise on Fourier Transforms using Ansys SAS</a:t>
            </a:r>
          </a:p>
          <a:p>
            <a:pPr marL="171450" indent="-171450">
              <a:buFontTx/>
              <a:buChar char="-"/>
            </a:pPr>
            <a:r>
              <a:rPr lang="en-US"/>
              <a:t>Spectrograms</a:t>
            </a:r>
          </a:p>
          <a:p>
            <a:pPr marL="171450" indent="-171450">
              <a:buFontTx/>
              <a:buChar char="-"/>
            </a:pPr>
            <a:r>
              <a:rPr lang="en-US"/>
              <a:t>Filtering</a:t>
            </a:r>
          </a:p>
          <a:p>
            <a:pPr marL="171450" indent="-171450">
              <a:buFontTx/>
              <a:buChar char="-"/>
            </a:pPr>
            <a:r>
              <a:rPr lang="en-US"/>
              <a:t>Workflow overview of Audio DSP</a:t>
            </a:r>
          </a:p>
          <a:p>
            <a:pPr marL="171450" indent="-171450">
              <a:buFontTx/>
              <a:buChar char="-"/>
            </a:pPr>
            <a:r>
              <a:rPr lang="en-US"/>
              <a:t>An exercise on filtering </a:t>
            </a:r>
          </a:p>
          <a:p>
            <a:pPr marL="171450" indent="-171450">
              <a:buFontTx/>
              <a:buChar char="-"/>
            </a:pPr>
            <a:endParaRPr lang="en-US"/>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2743064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Fourier Transform is probably the most important thing in Audio Digital Signal Processing, it is crucial to understand what it does.</a:t>
            </a:r>
          </a:p>
          <a:p>
            <a:endParaRPr lang="en-US"/>
          </a:p>
          <a:p>
            <a:r>
              <a:rPr lang="en-US"/>
              <a:t>Strictly speaking, the Fourier Transform is a mathematical operation (whose definition is given in the next slides) but what is more important to understand is that the Fourier Transform allows use to look at a signal in a different way, using its frequency representation instead of its time representation. </a:t>
            </a:r>
          </a:p>
          <a:p>
            <a:endParaRPr lang="en-US"/>
          </a:p>
          <a:p>
            <a:r>
              <a:rPr lang="en-US"/>
              <a:t>Prerequisite in order to understand the Fourier Transform is the fact that </a:t>
            </a:r>
            <a:r>
              <a:rPr lang="en-US" b="1"/>
              <a:t>every signal can be decomposed as a sum of sine waves with different amplitudes, frequencies and phases.</a:t>
            </a:r>
          </a:p>
          <a:p>
            <a:endParaRPr lang="en-US" b="1"/>
          </a:p>
          <a:p>
            <a:r>
              <a:rPr lang="en-US" b="0"/>
              <a:t>The Fourier transform decomposes a time signal into its frequency component. That’s what can be seen on the plots, the input time signal is a pure sine whose frequency is 440 Hz, when computing its Fourier Transform, we obtain only one peak at 440 Hz.</a:t>
            </a:r>
          </a:p>
          <a:p>
            <a:endParaRPr lang="en-US" b="0"/>
          </a:p>
          <a:p>
            <a:r>
              <a:rPr lang="en-US" b="0"/>
              <a:t>The plot obtained with the Fourier Transform is called a </a:t>
            </a:r>
            <a:r>
              <a:rPr lang="en-US" b="1"/>
              <a:t>spectrum</a:t>
            </a:r>
            <a:r>
              <a:rPr lang="en-US" b="0"/>
              <a:t>, its abscissae is the frequency axis, and its ordinate the amplitude one.</a:t>
            </a:r>
          </a:p>
          <a:p>
            <a:endParaRPr lang="en-US" b="0"/>
          </a:p>
          <a:p>
            <a:r>
              <a:rPr lang="en-US" b="0"/>
              <a:t>If we were to study another signal composed of two frequencies (440 Hz and 1000 Hz for example), we would obtain two peaks on the Fourier Transform.</a:t>
            </a:r>
          </a:p>
          <a:p>
            <a:endParaRPr lang="en-US" b="0"/>
          </a:p>
          <a:p>
            <a:r>
              <a:rPr lang="en-US" b="0"/>
              <a:t>Now, those signals are very simple and are there to illustrate what the Fourier Transform does but for a real-life signal we would obtain way more peaks and different amplitudes.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79254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mathematical definition of the Fourier Transform.</a:t>
            </a:r>
          </a:p>
          <a:p>
            <a:endParaRPr lang="en-US"/>
          </a:p>
          <a:p>
            <a:r>
              <a:rPr lang="en-US"/>
              <a:t>Note that the Fourier Transform originally was not designed for Audio DSP, it comes from French mathematician Joseph Fourier in the </a:t>
            </a:r>
            <a:r>
              <a:rPr lang="en-US" err="1"/>
              <a:t>XIXth</a:t>
            </a:r>
            <a:r>
              <a:rPr lang="en-US"/>
              <a:t> century who originally developed this tool to study heat transfer. </a:t>
            </a:r>
          </a:p>
          <a:p>
            <a:endParaRPr lang="en-US"/>
          </a:p>
          <a:p>
            <a:r>
              <a:rPr lang="en-US"/>
              <a:t>The Fourier Transform is originally defined for continuous analog signals, using an integral (on the left), it outputs a continuous, frequency-dependent function.</a:t>
            </a:r>
          </a:p>
          <a:p>
            <a:endParaRPr lang="en-US"/>
          </a:p>
          <a:p>
            <a:r>
              <a:rPr lang="en-US"/>
              <a:t>The one that is used in Audio DSP is named </a:t>
            </a:r>
            <a:r>
              <a:rPr lang="en-US" b="1"/>
              <a:t>Discrete Fourier Transform</a:t>
            </a:r>
            <a:r>
              <a:rPr lang="en-US" b="0"/>
              <a:t> (or DFT) as it takes discrete signals as inputs and outputs a discrete transform.</a:t>
            </a:r>
          </a:p>
          <a:p>
            <a:endParaRPr lang="en-US" b="0"/>
          </a:p>
          <a:p>
            <a:r>
              <a:rPr lang="en-US" b="0"/>
              <a:t>Voluntarily, we do not detail more the mathematical aspect of the transform here as it is an introductory lecture unit but to go further, it is encouraged to study a bit more in depth how the mathematics behind the DFT work.</a:t>
            </a: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2864432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Discrete Fourier Transform is not implemented “as is” on modern computers, in fact, using the formula on the previous slide will lead to extremely long computational times.</a:t>
            </a:r>
          </a:p>
          <a:p>
            <a:endParaRPr lang="en-US"/>
          </a:p>
          <a:p>
            <a:r>
              <a:rPr lang="en-US"/>
              <a:t>Fortunately, an algorithm named “Fast Fourier Transform” developed during the 60’s by James Colley and John Tukey exists. </a:t>
            </a:r>
          </a:p>
          <a:p>
            <a:endParaRPr lang="en-US"/>
          </a:p>
          <a:p>
            <a:r>
              <a:rPr lang="en-US"/>
              <a:t>The algorithm uses some symmetry properties of the DFT and reduces the complexity of the Algorithm from O(N²) to O(</a:t>
            </a:r>
            <a:r>
              <a:rPr lang="en-US" err="1"/>
              <a:t>Nlog</a:t>
            </a:r>
            <a:r>
              <a:rPr lang="en-US"/>
              <a:t>(N)) operations. It is remarkable that the output of the FFT is the same as the DFT, simply faster.</a:t>
            </a:r>
          </a:p>
          <a:p>
            <a:endParaRPr lang="en-US"/>
          </a:p>
          <a:p>
            <a:r>
              <a:rPr lang="en-US"/>
              <a:t>The computation is highly efficient </a:t>
            </a:r>
            <a:r>
              <a:rPr lang="en-US" b="1"/>
              <a:t>when the signal length’s is a power of 2</a:t>
            </a:r>
            <a:r>
              <a:rPr lang="en-US" b="0"/>
              <a:t>, in real applications we can add zeros to the end of the signal to reach a power of 2 if needed.</a:t>
            </a:r>
            <a:endParaRPr lang="en-US" b="1"/>
          </a:p>
          <a:p>
            <a:endParaRPr lang="en-US"/>
          </a:p>
          <a:p>
            <a:r>
              <a:rPr lang="en-US"/>
              <a:t>Nowadays it is used most likely everywhere a DFT is needed. </a:t>
            </a:r>
          </a:p>
          <a:p>
            <a:endParaRPr lang="en-US"/>
          </a:p>
          <a:p>
            <a:r>
              <a:rPr lang="en-US" b="1"/>
              <a:t>Trivia story of the algorithm: </a:t>
            </a:r>
            <a:r>
              <a:rPr lang="en-US"/>
              <a:t>Tukey had the idea of the algorithm while attending a</a:t>
            </a:r>
            <a:r>
              <a:rPr lang="en-US" b="0" i="0">
                <a:solidFill>
                  <a:srgbClr val="202122"/>
                </a:solidFill>
                <a:effectLst/>
                <a:latin typeface="Arial" panose="020B0604020202020204" pitchFamily="34" charset="0"/>
              </a:rPr>
              <a:t> meeting of President Kennedy’s Science Advisory Committee. He was using DFT to detect possible nuclear tests done by the Soviet Union during the cold war, but the DFT algorithm was too slow to be usable in “real time” (or at least in a time that was short enough to be useful). Eventually he came up with the FFT Algorithm with Colley. They didn’t patent the algorithm which ended up in the public domain, probably for the best as it brought considerable improvements in signal processing.</a:t>
            </a: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1163225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15</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This is the first exercise with Ansys Sound Analysis &amp; Specification.</a:t>
            </a:r>
          </a:p>
          <a:p>
            <a:pPr algn="l"/>
            <a:endParaRPr lang="en-GB" sz="1000" b="0" i="0"/>
          </a:p>
          <a:p>
            <a:pPr algn="l"/>
            <a:r>
              <a:rPr lang="en-GB" sz="1000" b="0" i="0"/>
              <a:t>The idea here is to invite students to think about what see in a spectrum.</a:t>
            </a:r>
          </a:p>
          <a:p>
            <a:pPr algn="l"/>
            <a:endParaRPr lang="en-GB" sz="1000" b="0" i="0"/>
          </a:p>
          <a:p>
            <a:pPr algn="l"/>
            <a:r>
              <a:rPr lang="en-GB" sz="1000" b="0" i="0"/>
              <a:t>Note: Don’t forget to listen to the signals (press the “Play” button in SAS once a signal is opened), listening is important !</a:t>
            </a:r>
          </a:p>
          <a:p>
            <a:pPr algn="l"/>
            <a:endParaRPr lang="en-GB" sz="1000" b="0" i="0"/>
          </a:p>
          <a:p>
            <a:pPr algn="l"/>
            <a:r>
              <a:rPr lang="en-GB" sz="1000" b="0" i="0"/>
              <a:t>Here some comments on the spectrums obtained with the available signals:</a:t>
            </a:r>
          </a:p>
          <a:p>
            <a:pPr marL="171450" indent="-171450" algn="l">
              <a:buFontTx/>
              <a:buChar char="-"/>
            </a:pPr>
            <a:r>
              <a:rPr lang="en-GB" sz="1000" b="1" i="0"/>
              <a:t>pure_sine.wav:</a:t>
            </a:r>
            <a:r>
              <a:rPr lang="en-GB" sz="1000" b="0" i="0"/>
              <a:t> This is a pure sine wav with a 440Hz frequency. The resulting spectrum only contains one distinct peak at exactly 440Hz.</a:t>
            </a:r>
          </a:p>
          <a:p>
            <a:pPr marL="171450" indent="-171450" algn="l">
              <a:buFontTx/>
              <a:buChar char="-"/>
            </a:pPr>
            <a:r>
              <a:rPr lang="en-GB" sz="1000" b="1" i="0"/>
              <a:t>pure_sine2.wav:</a:t>
            </a:r>
            <a:r>
              <a:rPr lang="en-GB" sz="1000" b="0" i="0"/>
              <a:t> This signal contains two sine wav one after the other, the first one is at 200 Hz and the second at 1Khz. There are two distinct peaks in the signal.</a:t>
            </a:r>
          </a:p>
          <a:p>
            <a:pPr marL="171450" indent="-171450" algn="l">
              <a:buFontTx/>
              <a:buChar char="-"/>
            </a:pPr>
            <a:r>
              <a:rPr lang="en-GB" sz="1000" b="1" i="0"/>
              <a:t>bell.wav:</a:t>
            </a:r>
            <a:r>
              <a:rPr lang="en-GB" sz="1000" b="0" i="0"/>
              <a:t> It now becomes trickier, it’s not a synthetized signal (compared to the two previous ones) but a real one, you can observe that the spectrum is more chaotic, but you can distinguish clearly some peaks at 900 Hz, ~1.6kHz, ~2.5kHz, 3.5kHz etc. these are the different harmonics of the bell signal !</a:t>
            </a:r>
          </a:p>
          <a:p>
            <a:pPr marL="171450" indent="-171450" algn="l">
              <a:buFontTx/>
              <a:buChar char="-"/>
            </a:pPr>
            <a:r>
              <a:rPr lang="en-GB" sz="1000" b="1" i="0"/>
              <a:t>flute.wav:</a:t>
            </a:r>
            <a:r>
              <a:rPr lang="en-GB" sz="1000" b="0" i="0"/>
              <a:t> Same analysis as the bell sound but this spectrum is a bit easier to read, the peaks are more distinct from the rest of the spectrum.</a:t>
            </a:r>
          </a:p>
          <a:p>
            <a:pPr marL="171450" indent="-171450" algn="l">
              <a:buFontTx/>
              <a:buChar char="-"/>
            </a:pPr>
            <a:r>
              <a:rPr lang="en-GB" sz="1000" b="1" i="0"/>
              <a:t>white_noise.wav:</a:t>
            </a:r>
            <a:r>
              <a:rPr lang="en-GB" sz="1000" b="0" i="0"/>
              <a:t> This one is a “trap”, there is no observable peaks ! And the reason for that is that we’re looking at a white noise signal. One property of white noise is that its spectrum is “flat”, amplitudes of the spectrum are more or less the same for all frequencies.</a:t>
            </a:r>
          </a:p>
        </p:txBody>
      </p:sp>
    </p:spTree>
    <p:extLst>
      <p:ext uri="{BB962C8B-B14F-4D97-AF65-F5344CB8AC3E}">
        <p14:creationId xmlns:p14="http://schemas.microsoft.com/office/powerpoint/2010/main" val="2366770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Spectrograms are another very important tool in Audio Digital Signal Processing.</a:t>
            </a:r>
          </a:p>
          <a:p>
            <a:endParaRPr lang="en-US"/>
          </a:p>
          <a:p>
            <a:r>
              <a:rPr lang="en-US"/>
              <a:t>In order to compute a Spectrogram, we use the “Short Time Fourier Transform”, we compute Fourier Transforms on small portions of the signals and we repeat the operation for the whole signal. Once this is done, we can concatenate the transforms in such a way that we obtain the nice plot on the right of the slide.</a:t>
            </a:r>
          </a:p>
          <a:p>
            <a:endParaRPr lang="en-US"/>
          </a:p>
          <a:p>
            <a:r>
              <a:rPr lang="en-US"/>
              <a:t>It allows the user to see how the frequency content of a signal evolves over time.</a:t>
            </a:r>
          </a:p>
          <a:p>
            <a:endParaRPr lang="en-US"/>
          </a:p>
          <a:p>
            <a:r>
              <a:rPr lang="en-US"/>
              <a:t>In simple terms: it can be seen as a “Spectrum in 3 dimensions”, the third dimension being the time.</a:t>
            </a:r>
          </a:p>
          <a:p>
            <a:endParaRPr lang="en-US"/>
          </a:p>
          <a:p>
            <a:r>
              <a:rPr lang="en-US"/>
              <a:t>If you’re dealing with non-stationary signals, i.e., signals whose frequency content evolves over time, it is the appropriate tool to use.</a:t>
            </a:r>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1773470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video’s purpose is to demonstrate what is a spectrogram using Ansys Sound Analysis and Specification.</a:t>
            </a:r>
          </a:p>
          <a:p>
            <a:endParaRPr lang="en-US"/>
          </a:p>
          <a:p>
            <a:r>
              <a:rPr lang="en-US"/>
              <a:t>Here we open the signal bell.wav and compute its time-frequency representation (spectrogram) using the right click menu.</a:t>
            </a:r>
          </a:p>
          <a:p>
            <a:endParaRPr lang="en-US"/>
          </a:p>
          <a:p>
            <a:r>
              <a:rPr lang="en-US"/>
              <a:t>First, it is interesting to notice the bursts of energy when the bell is hit, on the spectrogram it can be seen starting at 0,2s, the vertical lines with high amplitudes.</a:t>
            </a:r>
          </a:p>
          <a:p>
            <a:endParaRPr lang="en-US"/>
          </a:p>
          <a:p>
            <a:r>
              <a:rPr lang="en-US"/>
              <a:t>Second interesting thing to notice is that, once we hit the bell, we still have some horizontal lines with high amplitudes staying until the end of the signal, this correspond to the actual frequency of the bell and its harmonic.</a:t>
            </a:r>
          </a:p>
          <a:p>
            <a:endParaRPr lang="en-US"/>
          </a:p>
          <a:p>
            <a:r>
              <a:rPr lang="en-US"/>
              <a:t>The tool used in the video is the “time slice”, on the right of the spectrogram you can observe the spectrum corresponding to a given time, the goal here is to make understand students that a spectrogram is basically a concatenation of spectrums in order to observe how frequency content of a signal evolves.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2972277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Filtering is the last concept presented in this lecture unit.</a:t>
            </a:r>
          </a:p>
          <a:p>
            <a:endParaRPr lang="en-US"/>
          </a:p>
          <a:p>
            <a:r>
              <a:rPr lang="en-US"/>
              <a:t>Filtering is an operation performed on signals whose purpose is </a:t>
            </a:r>
            <a:r>
              <a:rPr lang="en-US" b="1"/>
              <a:t>to change the frequency content</a:t>
            </a:r>
            <a:r>
              <a:rPr lang="en-US"/>
              <a:t> of a signal. </a:t>
            </a:r>
          </a:p>
          <a:p>
            <a:endParaRPr lang="en-US"/>
          </a:p>
          <a:p>
            <a:r>
              <a:rPr lang="en-US"/>
              <a:t>It is used in order to extract, attenuate, amplify some frequencies in a signal.</a:t>
            </a:r>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2776111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Filters are usually classified in different types list in this slide.</a:t>
            </a:r>
          </a:p>
          <a:p>
            <a:endParaRPr lang="en-US"/>
          </a:p>
          <a:p>
            <a:pPr marL="171450" indent="-171450">
              <a:buFont typeface="Arial" panose="020B0604020202020204" pitchFamily="34" charset="0"/>
              <a:buChar char="•"/>
            </a:pPr>
            <a:r>
              <a:rPr lang="en-US" b="1"/>
              <a:t>Low-pass filter:</a:t>
            </a:r>
            <a:r>
              <a:rPr lang="en-US"/>
              <a:t> Only allow the </a:t>
            </a:r>
            <a:r>
              <a:rPr lang="en-US" i="1"/>
              <a:t>low </a:t>
            </a:r>
            <a:r>
              <a:rPr lang="en-US"/>
              <a:t>frequencies to pass and hence will attenuate the high frequencies.</a:t>
            </a:r>
          </a:p>
          <a:p>
            <a:pPr marL="171450" indent="-171450">
              <a:buFont typeface="Arial" panose="020B0604020202020204" pitchFamily="34" charset="0"/>
              <a:buChar char="•"/>
            </a:pPr>
            <a:r>
              <a:rPr lang="en-US" b="1"/>
              <a:t>Band-pass filter:</a:t>
            </a:r>
            <a:r>
              <a:rPr lang="en-US" b="0"/>
              <a:t> Allows only a </a:t>
            </a:r>
            <a:r>
              <a:rPr lang="en-US" b="0" i="1"/>
              <a:t>band </a:t>
            </a:r>
            <a:r>
              <a:rPr lang="en-US" b="0" i="0"/>
              <a:t>of frequencies to pass. It will most likely attenuate high and low frequencies and keep only frequencies in-between.</a:t>
            </a:r>
          </a:p>
          <a:p>
            <a:pPr marL="171450" indent="-171450">
              <a:buFont typeface="Arial" panose="020B0604020202020204" pitchFamily="34" charset="0"/>
              <a:buChar char="•"/>
            </a:pPr>
            <a:r>
              <a:rPr lang="en-US" b="1" i="0"/>
              <a:t>High-pass filter: </a:t>
            </a:r>
            <a:r>
              <a:rPr lang="en-US" b="0" i="0"/>
              <a:t>The opposite of a low-pass, it will allow the</a:t>
            </a:r>
            <a:r>
              <a:rPr lang="en-US" b="0" i="1"/>
              <a:t> high</a:t>
            </a:r>
            <a:r>
              <a:rPr lang="en-US" b="0" i="0"/>
              <a:t> frequencies to pass and attenuate the low ones.</a:t>
            </a:r>
            <a:endParaRPr lang="en-US" b="1" i="0"/>
          </a:p>
          <a:p>
            <a:pPr marL="171450" indent="-171450">
              <a:buFont typeface="Arial" panose="020B0604020202020204" pitchFamily="34" charset="0"/>
              <a:buChar char="•"/>
            </a:pPr>
            <a:r>
              <a:rPr lang="en-US" b="1" i="0"/>
              <a:t>All-pass filter: </a:t>
            </a:r>
            <a:r>
              <a:rPr lang="en-US" b="0" i="0"/>
              <a:t>Less common but it exist as well, it will allow all frequencies to pass but affect their phases.</a:t>
            </a:r>
          </a:p>
          <a:p>
            <a:pPr marL="171450" indent="-171450">
              <a:buFont typeface="Arial" panose="020B0604020202020204" pitchFamily="34" charset="0"/>
              <a:buChar char="•"/>
            </a:pPr>
            <a:endParaRPr lang="en-US" b="0" i="0"/>
          </a:p>
          <a:p>
            <a:pPr marL="0" indent="0">
              <a:buFont typeface="Arial" panose="020B0604020202020204" pitchFamily="34" charset="0"/>
              <a:buNone/>
            </a:pPr>
            <a:r>
              <a:rPr lang="en-US" b="0" i="0"/>
              <a:t>The picture on the right is an equalizer, it is used in music production (and in other areas) to adjust the frequency components of a sound, you can observe the first three types of filters in the picture.</a:t>
            </a:r>
            <a:endParaRPr lang="en-US" b="0" i="1"/>
          </a:p>
        </p:txBody>
      </p:sp>
      <p:sp>
        <p:nvSpPr>
          <p:cNvPr id="4" name="Slide Number Placeholder 3"/>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574562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solidFill>
                  <a:srgbClr val="CC0000"/>
                </a:solidFill>
              </a:rPr>
              <a:t>Learning Objectives</a:t>
            </a:r>
          </a:p>
          <a:p>
            <a:pPr algn="ctr"/>
            <a:endParaRPr lang="en-US" sz="1200" b="1" i="1">
              <a:solidFill>
                <a:srgbClr val="CC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CC0000"/>
                </a:solidFill>
              </a:rPr>
              <a:t>This lecture unit is aimed at teaching the fundamental </a:t>
            </a:r>
            <a:r>
              <a:rPr lang="en-GB" sz="1200" kern="1200">
                <a:solidFill>
                  <a:schemeClr val="dk1"/>
                </a:solidFill>
                <a:effectLst/>
                <a:latin typeface="+mn-lt"/>
                <a:ea typeface="+mn-ea"/>
                <a:cs typeface="+mn-cs"/>
              </a:rPr>
              <a:t>concepts associated with audio digital signal processing </a:t>
            </a:r>
            <a:r>
              <a:rPr lang="en-US" sz="1200" b="0" i="0">
                <a:solidFill>
                  <a:srgbClr val="CC0000"/>
                </a:solidFill>
              </a:rPr>
              <a:t>and consolidates their understanding by employing Ansys’ Sound Analysis &amp; Specification software.</a:t>
            </a:r>
          </a:p>
          <a:p>
            <a:pPr marL="171450" indent="-171450" algn="l">
              <a:buFont typeface="Arial" panose="020B0604020202020204" pitchFamily="34" charset="0"/>
              <a:buChar char="•"/>
            </a:pPr>
            <a:endParaRPr lang="en-US" sz="1200" b="0" i="0">
              <a:solidFill>
                <a:srgbClr val="CC0000"/>
              </a:solidFill>
            </a:endParaRPr>
          </a:p>
          <a:p>
            <a:pPr marL="171450" indent="-171450" algn="l">
              <a:buFont typeface="Arial" panose="020B0604020202020204" pitchFamily="34" charset="0"/>
              <a:buChar char="•"/>
            </a:pPr>
            <a:r>
              <a:rPr lang="en-US" sz="1200" b="0" i="0">
                <a:solidFill>
                  <a:srgbClr val="CC0000"/>
                </a:solidFill>
              </a:rPr>
              <a:t>Through out this lecture unit, links will be present to relevant resources to supplement the learning, together with exercises and small quizzes to verify that the learning outcomes have been met. </a:t>
            </a:r>
          </a:p>
          <a:p>
            <a:pPr marL="171450" indent="-171450" algn="l">
              <a:buFont typeface="Arial" panose="020B0604020202020204" pitchFamily="34" charset="0"/>
              <a:buChar char="•"/>
            </a:pPr>
            <a:endParaRPr lang="en-US" sz="1200" b="0" i="0">
              <a:solidFill>
                <a:srgbClr val="CC0000"/>
              </a:solidFill>
            </a:endParaRPr>
          </a:p>
          <a:p>
            <a:pPr marL="171450" indent="-171450" algn="l">
              <a:buFont typeface="Arial" panose="020B0604020202020204" pitchFamily="34" charset="0"/>
              <a:buChar char="•"/>
            </a:pPr>
            <a:r>
              <a:rPr lang="en-US" sz="1200" b="0" i="0">
                <a:solidFill>
                  <a:srgbClr val="CC0000"/>
                </a:solidFill>
              </a:rPr>
              <a:t>Extra content has also been added through some bonus slides which are available after the end of the lecture unit. </a:t>
            </a:r>
          </a:p>
          <a:p>
            <a:pPr marL="171450" indent="-171450" algn="l">
              <a:buFont typeface="Arial" panose="020B0604020202020204" pitchFamily="34" charset="0"/>
              <a:buChar char="•"/>
            </a:pPr>
            <a:endParaRPr lang="en-US" sz="1200" b="0" i="0">
              <a:solidFill>
                <a:srgbClr val="CC0000"/>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If you have any questions on accessing Ansys “Sound Analysis &amp; Specification” please contact the education team at education@ansys.com</a:t>
            </a:r>
          </a:p>
          <a:p>
            <a:pPr marL="0" indent="0" algn="l">
              <a:buFont typeface="Arial" panose="020B0604020202020204" pitchFamily="34" charset="0"/>
              <a:buNone/>
            </a:pPr>
            <a:endParaRPr lang="en-US" sz="1200" b="1" i="1">
              <a:solidFill>
                <a:srgbClr val="CC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gives a brief and incomplete overview about digital filter categories.</a:t>
            </a:r>
          </a:p>
          <a:p>
            <a:endParaRPr lang="en-US"/>
          </a:p>
          <a:p>
            <a:r>
              <a:rPr lang="en-US" b="1"/>
              <a:t>Be aware </a:t>
            </a:r>
            <a:r>
              <a:rPr lang="en-US"/>
              <a:t>that the category (IIR, FIR) of a filter is </a:t>
            </a:r>
            <a:r>
              <a:rPr lang="en-US" b="1"/>
              <a:t>different</a:t>
            </a:r>
            <a:r>
              <a:rPr lang="en-US"/>
              <a:t> from its type (high-pass, low-pass etc.). In fact, you can have Low-pass FIR filters as well as low-pass IIR filters.</a:t>
            </a:r>
          </a:p>
          <a:p>
            <a:endParaRPr lang="en-US"/>
          </a:p>
          <a:p>
            <a:r>
              <a:rPr lang="en-US"/>
              <a:t>Mathematically, a filter is defined by is impulse response.  The impulse response is the output produced by the filter when the input is an impulse.</a:t>
            </a:r>
          </a:p>
          <a:p>
            <a:endParaRPr lang="en-US"/>
          </a:p>
          <a:p>
            <a:r>
              <a:rPr lang="en-US"/>
              <a:t>For a FIR filter, the impulse response will have a </a:t>
            </a:r>
            <a:r>
              <a:rPr lang="en-US" b="1"/>
              <a:t>finite length</a:t>
            </a:r>
            <a:r>
              <a:rPr lang="en-US" b="0"/>
              <a:t> whereas for an IIR filter the length of the impulse response will be </a:t>
            </a:r>
            <a:r>
              <a:rPr lang="en-US" b="1"/>
              <a:t>infinite</a:t>
            </a:r>
            <a:r>
              <a:rPr lang="en-US" b="0"/>
              <a:t>.</a:t>
            </a:r>
          </a:p>
          <a:p>
            <a:endParaRPr lang="en-US" b="0"/>
          </a:p>
          <a:p>
            <a:r>
              <a:rPr lang="en-US"/>
              <a:t>There are several difference and subtilities between IIR and FIR filters, the takeaway messages here are :</a:t>
            </a:r>
          </a:p>
          <a:p>
            <a:pPr marL="171450" indent="-171450">
              <a:buFontTx/>
              <a:buChar char="-"/>
            </a:pPr>
            <a:r>
              <a:rPr lang="en-US"/>
              <a:t>Know that these two categories exist and are mainly using in digital filtering</a:t>
            </a:r>
          </a:p>
          <a:p>
            <a:pPr marL="171450" indent="-171450">
              <a:buFontTx/>
              <a:buChar char="-"/>
            </a:pPr>
            <a:r>
              <a:rPr lang="en-US"/>
              <a:t>There’s a difference in the impulse response length</a:t>
            </a:r>
          </a:p>
          <a:p>
            <a:pPr marL="171450" indent="-171450">
              <a:buFontTx/>
              <a:buChar char="-"/>
            </a:pPr>
            <a:r>
              <a:rPr lang="en-US"/>
              <a:t>Depending on the application one category of filter will be more appropriated than the other</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2847743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21</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Second Exercise with Ansys Sound Analysis and Specification.</a:t>
            </a:r>
          </a:p>
          <a:p>
            <a:pPr algn="l"/>
            <a:endParaRPr lang="en-GB" sz="1000" b="0" i="0"/>
          </a:p>
          <a:p>
            <a:pPr algn="l"/>
            <a:r>
              <a:rPr lang="en-GB" sz="1000" b="0" i="0"/>
              <a:t>The goal here is to use frequency domain representation (spectrums and spectrograms) and to filter a signal.</a:t>
            </a:r>
          </a:p>
          <a:p>
            <a:pPr algn="l"/>
            <a:endParaRPr lang="en-GB" sz="1000" b="0" i="0"/>
          </a:p>
          <a:p>
            <a:pPr algn="l"/>
            <a:r>
              <a:rPr lang="en-GB" sz="1000" b="0" i="0"/>
              <a:t>The signal used for this exercise contains a bird chirp and human voice speaking, the final goal is to isolate one of those with a filter.</a:t>
            </a:r>
          </a:p>
        </p:txBody>
      </p:sp>
    </p:spTree>
    <p:extLst>
      <p:ext uri="{BB962C8B-B14F-4D97-AF65-F5344CB8AC3E}">
        <p14:creationId xmlns:p14="http://schemas.microsoft.com/office/powerpoint/2010/main" val="2002617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22</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In order to solve this problem, one must :</a:t>
            </a:r>
          </a:p>
          <a:p>
            <a:pPr marL="228600" indent="-228600" algn="l">
              <a:buAutoNum type="arabicPeriod"/>
            </a:pPr>
            <a:r>
              <a:rPr lang="en-GB" sz="1000" b="0" i="0"/>
              <a:t>Compute the spectrogram of the input signal (spectrum can work as well but it’s easier with a spectrogram)</a:t>
            </a:r>
          </a:p>
          <a:p>
            <a:pPr marL="228600" indent="-228600" algn="l">
              <a:buAutoNum type="arabicPeriod"/>
            </a:pPr>
            <a:r>
              <a:rPr lang="en-GB" sz="1000" b="0" i="0"/>
              <a:t>Determine where is the frequency “limit” between the human voice and the bird chirp</a:t>
            </a:r>
          </a:p>
          <a:p>
            <a:pPr marL="228600" indent="-228600" algn="l">
              <a:buAutoNum type="arabicPeriod"/>
            </a:pPr>
            <a:r>
              <a:rPr lang="en-GB" sz="1000" b="0" i="0"/>
              <a:t>Open the filtering module in Ansys Sound Analysis and Specification</a:t>
            </a:r>
          </a:p>
          <a:p>
            <a:pPr marL="228600" indent="-228600" algn="l">
              <a:buAutoNum type="arabicPeriod"/>
            </a:pPr>
            <a:r>
              <a:rPr lang="en-GB" sz="1000" b="0" i="0"/>
              <a:t>Design a filter whose cut-off frequency is at the previously found limit and apply a negative gain to the part you want to isolate</a:t>
            </a:r>
          </a:p>
          <a:p>
            <a:pPr marL="228600" indent="-228600" algn="l">
              <a:buAutoNum type="arabicPeriod"/>
            </a:pPr>
            <a:r>
              <a:rPr lang="en-GB" sz="1000" b="0" i="0"/>
              <a:t>Apply the filter to the signal and list to the result</a:t>
            </a:r>
          </a:p>
        </p:txBody>
      </p:sp>
    </p:spTree>
    <p:extLst>
      <p:ext uri="{BB962C8B-B14F-4D97-AF65-F5344CB8AC3E}">
        <p14:creationId xmlns:p14="http://schemas.microsoft.com/office/powerpoint/2010/main" val="2305157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Summary of the lecture unit that sums up what has been seen</a:t>
            </a:r>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294849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b="0"/>
              <a:t>This slide serves as a summary of what has been introduced in this lecture unit.</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b="0"/>
          </a:p>
          <a:p>
            <a:pPr marL="0" marR="0" lvl="0" indent="0" algn="l" defTabSz="914400" rtl="0" eaLnBrk="1" fontAlgn="auto" latinLnBrk="0" hangingPunct="1">
              <a:lnSpc>
                <a:spcPct val="150000"/>
              </a:lnSpc>
              <a:spcBef>
                <a:spcPts val="0"/>
              </a:spcBef>
              <a:spcAft>
                <a:spcPts val="0"/>
              </a:spcAft>
              <a:buClrTx/>
              <a:buSzTx/>
              <a:buFontTx/>
              <a:buNone/>
              <a:tabLst/>
              <a:defRPr/>
            </a:pPr>
            <a:r>
              <a:rPr lang="en-GB" b="0"/>
              <a:t>When dealing with a digital audio signal : </a:t>
            </a:r>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First, it’s always a good idea to use one’s ears and look at the waveform</a:t>
            </a:r>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Then computing the DFT or the STFT to obtain a spectrum or a spectrogram</a:t>
            </a:r>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Analyse the previously obtain spectrum/spectrogram, extract information regarding the frequency components of the signal</a:t>
            </a:r>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Apply filtering on the signal depending on what is to be achieved</a:t>
            </a:r>
          </a:p>
          <a:p>
            <a:pPr marL="228600" marR="0" lvl="0" indent="-228600" algn="l" defTabSz="914400" rtl="0" eaLnBrk="1" fontAlgn="auto" latinLnBrk="0" hangingPunct="1">
              <a:lnSpc>
                <a:spcPct val="150000"/>
              </a:lnSpc>
              <a:spcBef>
                <a:spcPts val="0"/>
              </a:spcBef>
              <a:spcAft>
                <a:spcPts val="0"/>
              </a:spcAft>
              <a:buClrTx/>
              <a:buSzTx/>
              <a:buFontTx/>
              <a:buAutoNum type="arabicPeriod"/>
              <a:tabLst/>
              <a:defRPr/>
            </a:pPr>
            <a:r>
              <a:rPr lang="en-GB" b="0"/>
              <a:t>The convert the signal back to the time-domain</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b="0"/>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91425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3942398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This first appendix offers a simple “proof” of the Nyquist-Shannon Theorem, rigorously speaking the proof is not complete but it allows the student to grasp where the theorem comes from</a:t>
            </a:r>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572239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1388056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29</a:t>
            </a:fld>
            <a:endParaRPr lang="en-US"/>
          </a:p>
        </p:txBody>
      </p:sp>
    </p:spTree>
    <p:extLst>
      <p:ext uri="{BB962C8B-B14F-4D97-AF65-F5344CB8AC3E}">
        <p14:creationId xmlns:p14="http://schemas.microsoft.com/office/powerpoint/2010/main" val="1858786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This second appendix is a simple exercise that will allow students to manipulate Ansys Sound Analysis &amp; Specification and make them understand what are the different parameters in a spectrogram computation</a:t>
            </a:r>
          </a:p>
        </p:txBody>
      </p:sp>
      <p:sp>
        <p:nvSpPr>
          <p:cNvPr id="4" name="Slide Number Placeholder 3"/>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611446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a:spcBef>
                <a:spcPct val="0"/>
              </a:spcBef>
              <a:spcAft>
                <a:spcPct val="0"/>
              </a:spcAft>
              <a:buClrTx/>
              <a:buSzTx/>
              <a:buFontTx/>
              <a:buNone/>
            </a:pPr>
            <a:fld id="{0E79FD66-A7CF-41BF-AD4F-6D6F5E3643FA}" type="slidenum">
              <a:rPr lang="en-GB">
                <a:latin typeface="Times New Roman" panose="02020603050405020304" pitchFamily="18" charset="0"/>
              </a:rPr>
              <a:pPr>
                <a:spcBef>
                  <a:spcPct val="0"/>
                </a:spcBef>
                <a:spcAft>
                  <a:spcPct val="0"/>
                </a:spcAft>
                <a:buClrTx/>
                <a:buSzTx/>
                <a:buFontTx/>
                <a:buNone/>
              </a:pPr>
              <a:t>3</a:t>
            </a:fld>
            <a:endParaRPr lang="en-GB">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900"/>
              <a:t>This lecture Unit is separated in two main parts :</a:t>
            </a:r>
          </a:p>
          <a:p>
            <a:pPr marL="228600" indent="-228600">
              <a:buAutoNum type="arabicPeriod"/>
            </a:pPr>
            <a:r>
              <a:rPr lang="en-GB" sz="900"/>
              <a:t>Definition of Audio Digital Signal Processing and the sampling theory</a:t>
            </a:r>
          </a:p>
          <a:p>
            <a:pPr marL="228600" indent="-228600">
              <a:buAutoNum type="arabicPeriod"/>
            </a:pPr>
            <a:r>
              <a:rPr lang="en-GB" sz="900"/>
              <a:t>Main tools used in Audio DSP and a simple explanation on how they work (Fourier Transform, Spectrograms and Filters)</a:t>
            </a:r>
          </a:p>
          <a:p>
            <a:pPr marL="228600" indent="-228600">
              <a:buAutoNum type="arabicPeriod"/>
            </a:pPr>
            <a:endParaRPr lang="en-GB" sz="900"/>
          </a:p>
          <a:p>
            <a:pPr marL="0" indent="0">
              <a:buNone/>
            </a:pPr>
            <a:r>
              <a:rPr lang="en-GB" sz="900"/>
              <a:t>Several exercises are proposed along this lecture unit and also some appendixes.</a:t>
            </a:r>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any sound can be used, don’t hesitate to use one of the previous signal associated with this lecture unit. Important thing is for the student to try out different parameters.</a:t>
            </a:r>
          </a:p>
        </p:txBody>
      </p:sp>
      <p:sp>
        <p:nvSpPr>
          <p:cNvPr id="4" name="Slide Number Placeholder 3"/>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23348160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3309301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First part of the lecture, containing :</a:t>
            </a:r>
          </a:p>
          <a:p>
            <a:pPr marL="171450" indent="-171450">
              <a:buFontTx/>
              <a:buChar char="-"/>
            </a:pPr>
            <a:r>
              <a:rPr lang="en-US"/>
              <a:t>A Definition of Audio Digital Signal Processing</a:t>
            </a:r>
          </a:p>
          <a:p>
            <a:pPr marL="171450" indent="-171450">
              <a:buFontTx/>
              <a:buChar char="-"/>
            </a:pPr>
            <a:r>
              <a:rPr lang="en-US"/>
              <a:t>An introduction to Sampling</a:t>
            </a:r>
          </a:p>
          <a:p>
            <a:pPr marL="171450" indent="-171450">
              <a:buFontTx/>
              <a:buChar char="-"/>
            </a:pPr>
            <a:r>
              <a:rPr lang="en-US"/>
              <a:t>Definition of Sampling Frequency</a:t>
            </a:r>
          </a:p>
          <a:p>
            <a:pPr marL="171450" indent="-171450">
              <a:buFontTx/>
              <a:buChar char="-"/>
            </a:pPr>
            <a:r>
              <a:rPr lang="en-US"/>
              <a:t>The Shannon-Nyquist Theorem</a:t>
            </a:r>
          </a:p>
          <a:p>
            <a:pPr marL="171450" indent="-171450">
              <a:buFontTx/>
              <a:buChar char="-"/>
            </a:pPr>
            <a:r>
              <a:rPr lang="en-US"/>
              <a:t>Real life application of Audio DSP</a:t>
            </a:r>
          </a:p>
          <a:p>
            <a:pPr marL="171450" indent="-171450">
              <a:buFontTx/>
              <a:buChar char="-"/>
            </a:pPr>
            <a:r>
              <a:rPr lang="en-US"/>
              <a:t>An exercise on sampling frequencies</a:t>
            </a: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3385769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Defining Audio Digital Signal Processing (Audio DSP)</a:t>
            </a:r>
          </a:p>
          <a:p>
            <a:endParaRPr lang="en-US"/>
          </a:p>
          <a:p>
            <a:r>
              <a:rPr lang="en-US"/>
              <a:t>In order to introduce properly the topic, it is necessary to define what we’re dealing with :</a:t>
            </a:r>
          </a:p>
          <a:p>
            <a:pPr marL="171450" indent="-171450">
              <a:buFont typeface="Arial" panose="020B0604020202020204" pitchFamily="34" charset="0"/>
              <a:buChar char="•"/>
            </a:pPr>
            <a:r>
              <a:rPr lang="en-US" b="1"/>
              <a:t>“Signal Processing” </a:t>
            </a:r>
            <a:r>
              <a:rPr lang="en-US"/>
              <a:t>is an engineering field that deals with </a:t>
            </a:r>
            <a:r>
              <a:rPr lang="en-US" i="1"/>
              <a:t>signals. </a:t>
            </a:r>
            <a:r>
              <a:rPr lang="en-US" i="0"/>
              <a:t>A </a:t>
            </a:r>
            <a:r>
              <a:rPr lang="en-US" b="1" i="0"/>
              <a:t>“signal” </a:t>
            </a:r>
            <a:r>
              <a:rPr lang="en-US" i="0"/>
              <a:t>is a function that conveys information about a phenomenon, they are omnipresent in many engineering fields: such as telecommunications, medical devices, electrical engineering etc. The term </a:t>
            </a:r>
            <a:r>
              <a:rPr lang="en-US" b="1" i="0"/>
              <a:t>“processing” </a:t>
            </a:r>
            <a:r>
              <a:rPr lang="en-US" i="0"/>
              <a:t>means that we analyze, modify or synthetize those signals.</a:t>
            </a:r>
          </a:p>
          <a:p>
            <a:pPr marL="171450" indent="-171450">
              <a:buFont typeface="Arial" panose="020B0604020202020204" pitchFamily="34" charset="0"/>
              <a:buChar char="•"/>
            </a:pPr>
            <a:endParaRPr lang="en-US" i="0"/>
          </a:p>
          <a:p>
            <a:pPr marL="171450" indent="-171450">
              <a:buFont typeface="Arial" panose="020B0604020202020204" pitchFamily="34" charset="0"/>
              <a:buChar char="•"/>
            </a:pPr>
            <a:r>
              <a:rPr lang="en-US" b="1" i="0"/>
              <a:t>“Digital” </a:t>
            </a:r>
            <a:r>
              <a:rPr lang="en-US" b="0" i="0"/>
              <a:t>refers here to the fact that we are dealing with signals represented with a finite set of values (as opposed to an infinite physical phenomenon, such as an electric current). Digital signals are found in computers and basically any device that uses an analog-digital converter.</a:t>
            </a:r>
          </a:p>
          <a:p>
            <a:pPr marL="171450" indent="-171450">
              <a:buFont typeface="Arial" panose="020B0604020202020204" pitchFamily="34" charset="0"/>
              <a:buChar char="•"/>
            </a:pPr>
            <a:endParaRPr lang="en-US" b="0" i="0"/>
          </a:p>
          <a:p>
            <a:pPr marL="171450" indent="-171450">
              <a:buFont typeface="Arial" panose="020B0604020202020204" pitchFamily="34" charset="0"/>
              <a:buChar char="•"/>
            </a:pPr>
            <a:r>
              <a:rPr lang="en-US" b="0" i="0"/>
              <a:t>Finally, </a:t>
            </a:r>
            <a:r>
              <a:rPr lang="en-US" b="1" i="0"/>
              <a:t>“Audio” </a:t>
            </a:r>
            <a:r>
              <a:rPr lang="en-US" b="0" i="0"/>
              <a:t>implies that we are studying signals that can be heard by humans. Human can hear frequencies </a:t>
            </a:r>
            <a:r>
              <a:rPr lang="en-US" b="1" i="0"/>
              <a:t>from 20Hz to 20kHz </a:t>
            </a:r>
            <a:r>
              <a:rPr lang="en-US" b="0" i="0"/>
              <a:t>(for a perfectly healthy person), hence, Audio signals are in this frequency range.</a:t>
            </a: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1779045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Here, we explain what is sampling. </a:t>
            </a:r>
          </a:p>
          <a:p>
            <a:endParaRPr lang="en-US" dirty="0">
              <a:latin typeface="+mn-lt"/>
            </a:endParaRPr>
          </a:p>
          <a:p>
            <a:r>
              <a:rPr lang="en-US" dirty="0">
                <a:latin typeface="+mn-lt"/>
              </a:rPr>
              <a:t>It is an essential concept to understand in order to grasp Digital Signal Processing, as all the formulas and theorems use the fact that we’re dealing with </a:t>
            </a:r>
            <a:r>
              <a:rPr lang="en-US" b="1" dirty="0">
                <a:latin typeface="+mn-lt"/>
              </a:rPr>
              <a:t>discrete, sampled values.</a:t>
            </a:r>
          </a:p>
          <a:p>
            <a:endParaRPr lang="en-US" dirty="0">
              <a:latin typeface="+mn-lt"/>
            </a:endParaRPr>
          </a:p>
          <a:p>
            <a:r>
              <a:rPr lang="en-US" b="0" i="0" dirty="0">
                <a:solidFill>
                  <a:srgbClr val="202122"/>
                </a:solidFill>
                <a:effectLst/>
                <a:latin typeface="+mn-lt"/>
              </a:rPr>
              <a:t>Sampling is the process of mapping input values from a continuous set to output values in a countable smaller set with a finite number of elements.</a:t>
            </a:r>
          </a:p>
          <a:p>
            <a:endParaRPr lang="en-US" b="0" i="0" dirty="0">
              <a:solidFill>
                <a:srgbClr val="202122"/>
              </a:solidFill>
              <a:effectLst/>
              <a:latin typeface="+mn-lt"/>
            </a:endParaRPr>
          </a:p>
          <a:p>
            <a:r>
              <a:rPr lang="en-US" dirty="0">
                <a:latin typeface="+mn-lt"/>
              </a:rPr>
              <a:t>The first part of the animation displays a continuous analog “real life” signal. Its equation can be written of a time variable </a:t>
            </a:r>
            <a:r>
              <a:rPr lang="en-US" i="1" dirty="0">
                <a:latin typeface="+mn-lt"/>
              </a:rPr>
              <a:t>t </a:t>
            </a:r>
            <a:r>
              <a:rPr lang="en-US" i="0" dirty="0">
                <a:latin typeface="+mn-lt"/>
              </a:rPr>
              <a:t>that can have an infinite number of values.</a:t>
            </a:r>
          </a:p>
          <a:p>
            <a:endParaRPr lang="en-US" i="0" dirty="0">
              <a:latin typeface="+mn-lt"/>
            </a:endParaRPr>
          </a:p>
          <a:p>
            <a:r>
              <a:rPr lang="en-US" i="0" dirty="0">
                <a:latin typeface="+mn-lt"/>
              </a:rPr>
              <a:t>The second part displays the same signal after sampling, now we only have a </a:t>
            </a:r>
            <a:r>
              <a:rPr lang="en-US" b="1" i="0" dirty="0">
                <a:latin typeface="+mn-lt"/>
              </a:rPr>
              <a:t>finite sequence </a:t>
            </a:r>
            <a:r>
              <a:rPr lang="en-US" b="0" i="0" dirty="0">
                <a:latin typeface="+mn-lt"/>
              </a:rPr>
              <a:t>of sampled values. Its equation depends on a sample variable </a:t>
            </a:r>
            <a:r>
              <a:rPr lang="en-US" b="0" i="1" dirty="0">
                <a:latin typeface="+mn-lt"/>
              </a:rPr>
              <a:t>n</a:t>
            </a:r>
            <a:r>
              <a:rPr lang="en-US" b="0" i="0" dirty="0">
                <a:latin typeface="+mn-lt"/>
              </a:rPr>
              <a:t> that can only use integers.</a:t>
            </a:r>
          </a:p>
          <a:p>
            <a:endParaRPr lang="en-US" b="0" i="0" dirty="0">
              <a:latin typeface="+mn-lt"/>
            </a:endParaRPr>
          </a:p>
          <a:p>
            <a:r>
              <a:rPr lang="en-US" b="0" i="0" dirty="0">
                <a:latin typeface="+mn-lt"/>
              </a:rPr>
              <a:t>It is interesting to notice that the variable </a:t>
            </a:r>
            <a:r>
              <a:rPr lang="en-US" b="0" i="1" dirty="0">
                <a:latin typeface="+mn-lt"/>
              </a:rPr>
              <a:t>t</a:t>
            </a:r>
            <a:r>
              <a:rPr lang="en-US" b="0" i="0" dirty="0">
                <a:latin typeface="+mn-lt"/>
              </a:rPr>
              <a:t> in the analog domain corresponds to </a:t>
            </a:r>
            <a:r>
              <a:rPr lang="en-US" b="0" i="1" dirty="0">
                <a:latin typeface="+mn-lt"/>
              </a:rPr>
              <a:t>n/Fs </a:t>
            </a:r>
            <a:r>
              <a:rPr lang="en-US" b="0" i="0" dirty="0">
                <a:latin typeface="+mn-lt"/>
              </a:rPr>
              <a:t>in the digital domain.</a:t>
            </a:r>
          </a:p>
          <a:p>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latin typeface="+mn-lt"/>
              </a:rPr>
              <a:t>To go further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To be rigorously exact: the whole process of converting a “real life” signal to a “computer” signal is named “</a:t>
            </a:r>
            <a:r>
              <a:rPr lang="en-US" b="0" i="0" dirty="0">
                <a:solidFill>
                  <a:srgbClr val="000000"/>
                </a:solidFill>
                <a:effectLst/>
                <a:latin typeface="+mn-lt"/>
              </a:rPr>
              <a:t>digitization</a:t>
            </a:r>
            <a:r>
              <a:rPr lang="en-US" b="0" i="0" dirty="0">
                <a:latin typeface="+mn-lt"/>
              </a:rPr>
              <a:t>” and it englobes two processes : sampling, that is explained in this slide and quantization.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Quantization refers to the fact that computers use binary numbers and that not every number can be represented with an infinite precision.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For instance, let’s say we have f(t0) = 1.60000003, the quantization process might not be able to represent exactly this number and we will obtain a digitized value f(n0) = 1.6.</a:t>
            </a: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250653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order to fully understand how sampling works, one needs to understand what is the </a:t>
            </a:r>
            <a:r>
              <a:rPr lang="en-US" b="1"/>
              <a:t>sampling frequency.</a:t>
            </a:r>
            <a:endParaRPr lang="en-US" b="0"/>
          </a:p>
          <a:p>
            <a:endParaRPr lang="en-US" b="0"/>
          </a:p>
          <a:p>
            <a:r>
              <a:rPr lang="en-US"/>
              <a:t>Firstly, the process of converting an analog signal to a digital signal is done with an </a:t>
            </a:r>
            <a:r>
              <a:rPr lang="en-US" b="1"/>
              <a:t>ADC </a:t>
            </a:r>
            <a:r>
              <a:rPr lang="en-US"/>
              <a:t>(</a:t>
            </a:r>
            <a:r>
              <a:rPr lang="en-US" b="1"/>
              <a:t>A</a:t>
            </a:r>
            <a:r>
              <a:rPr lang="en-US"/>
              <a:t>nalog-</a:t>
            </a:r>
            <a:r>
              <a:rPr lang="en-US" b="1"/>
              <a:t>D</a:t>
            </a:r>
            <a:r>
              <a:rPr lang="en-US"/>
              <a:t>igital </a:t>
            </a:r>
            <a:r>
              <a:rPr lang="en-US" b="1"/>
              <a:t>C</a:t>
            </a:r>
            <a:r>
              <a:rPr lang="en-US"/>
              <a:t>onverter).</a:t>
            </a:r>
          </a:p>
          <a:p>
            <a:endParaRPr lang="en-US"/>
          </a:p>
          <a:p>
            <a:r>
              <a:rPr lang="en-US"/>
              <a:t>Those ADCs will take an input continuous signals and sample it, outputting a discrete sampled digital signal.</a:t>
            </a:r>
          </a:p>
          <a:p>
            <a:endParaRPr lang="en-US"/>
          </a:p>
          <a:p>
            <a:r>
              <a:rPr lang="en-US"/>
              <a:t>The sampling frequency is the </a:t>
            </a:r>
            <a:r>
              <a:rPr lang="en-US" b="1"/>
              <a:t>rate</a:t>
            </a:r>
            <a:r>
              <a:rPr lang="en-US" b="0"/>
              <a:t> at which we sample our continuous input signal. The sampling frequency is expressed in Hertz (Hz) and often denoted Fs.</a:t>
            </a:r>
          </a:p>
          <a:p>
            <a:endParaRPr lang="en-US" b="0"/>
          </a:p>
          <a:p>
            <a:r>
              <a:rPr lang="en-US" b="0"/>
              <a:t>The ADC will sample the signal at a fixed rate and extract regularly spaced values, the time difference between each sample is the inverse of the sampling frequency. This is what the plots above illustrate.</a:t>
            </a: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167291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Nyquist-Shannon Theorem is essential to sampling. It is one of the foundation of digital signal processing and it’s everywhere as soon as you’re dealing with digital signals.</a:t>
            </a:r>
          </a:p>
          <a:p>
            <a:endParaRPr lang="en-US"/>
          </a:p>
          <a:p>
            <a:r>
              <a:rPr lang="en-US"/>
              <a:t>The theorem states that the sampling frequency of an ADC must be</a:t>
            </a:r>
            <a:r>
              <a:rPr lang="en-US" b="1"/>
              <a:t> strictly</a:t>
            </a:r>
            <a:r>
              <a:rPr lang="en-US" b="0"/>
              <a:t> greater than two times the highest frequency in the signal in order to be </a:t>
            </a:r>
            <a:r>
              <a:rPr lang="en-US" b="1"/>
              <a:t>perfectly represented on a computer</a:t>
            </a:r>
            <a:r>
              <a:rPr lang="en-US" b="0"/>
              <a:t>.</a:t>
            </a:r>
          </a:p>
          <a:p>
            <a:endParaRPr lang="en-US" b="0"/>
          </a:p>
          <a:p>
            <a:r>
              <a:rPr lang="en-US" b="0"/>
              <a:t>For example, if we want to sample a sine wave of frequency 440Hz, we must use a sampling frequency that is strictly greater than 880Hz.</a:t>
            </a:r>
          </a:p>
          <a:p>
            <a:endParaRPr lang="en-US" b="0"/>
          </a:p>
          <a:p>
            <a:r>
              <a:rPr lang="en-US" b="0"/>
              <a:t>What will happen if the theorem is not respected ? A phenomenon called </a:t>
            </a:r>
            <a:r>
              <a:rPr lang="en-US" b="1"/>
              <a:t>“aliasing” </a:t>
            </a:r>
            <a:r>
              <a:rPr lang="en-US" b="0"/>
              <a:t>will occur. The sampling frequency won’t be high enough to reconstruct the signal and will “mistake” some frequencies for others, hence it will create “alias” frequencies.</a:t>
            </a:r>
          </a:p>
          <a:p>
            <a:endParaRPr lang="en-US" b="0"/>
          </a:p>
          <a:p>
            <a:r>
              <a:rPr lang="en-US" b="0"/>
              <a:t>Proof and details of that phenomenon is beyond the scope of this lecture unit but is well documented if needed.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3643761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a:t>Real life applications of Audio Digital Signal Processing</a:t>
            </a:r>
          </a:p>
          <a:p>
            <a:endParaRPr lang="en-US"/>
          </a:p>
          <a:p>
            <a:pPr marL="171450" indent="-171450">
              <a:buFontTx/>
              <a:buChar char="-"/>
            </a:pPr>
            <a:r>
              <a:rPr lang="en-US" b="1"/>
              <a:t>Video and Music Streaming </a:t>
            </a:r>
            <a:r>
              <a:rPr lang="en-US"/>
              <a:t>use it all the time : those services rely on </a:t>
            </a:r>
            <a:r>
              <a:rPr lang="en-US" b="1"/>
              <a:t>“audio codecs” </a:t>
            </a:r>
            <a:r>
              <a:rPr lang="en-US"/>
              <a:t>which are technologies used to encode and decode the transmitted data between a server and an end-user, for example a famous audio codec is the MP3. Those audio codecs need several Audio DSP operations in order to be designed and used. </a:t>
            </a:r>
          </a:p>
          <a:p>
            <a:pPr marL="171450" indent="-171450">
              <a:buFontTx/>
              <a:buChar char="-"/>
            </a:pPr>
            <a:endParaRPr lang="en-US"/>
          </a:p>
          <a:p>
            <a:pPr marL="171450" indent="-171450">
              <a:buFontTx/>
              <a:buChar char="-"/>
            </a:pPr>
            <a:r>
              <a:rPr lang="en-US" b="1"/>
              <a:t>Speech Processing : </a:t>
            </a:r>
            <a:r>
              <a:rPr lang="en-US"/>
              <a:t>smart assistants such as Amazon’s Alexa or Apple’s Siri must interpret the speech commands from the user and translate it into an action. Speech processing can be seen as a subfield of Audio DSP and focuses on Speech signals.</a:t>
            </a:r>
          </a:p>
          <a:p>
            <a:pPr marL="171450" indent="-171450">
              <a:buFontTx/>
              <a:buChar char="-"/>
            </a:pPr>
            <a:endParaRPr lang="en-US"/>
          </a:p>
          <a:p>
            <a:pPr marL="171450" indent="-171450">
              <a:buFontTx/>
              <a:buChar char="-"/>
            </a:pPr>
            <a:r>
              <a:rPr lang="en-US" b="1"/>
              <a:t>Telecommunications : </a:t>
            </a:r>
            <a:r>
              <a:rPr lang="en-US"/>
              <a:t>Transmitting data between smartphone such as voice or audio signals require digital signal processing.</a:t>
            </a:r>
          </a:p>
          <a:p>
            <a:pPr marL="171450" indent="-171450">
              <a:buFontTx/>
              <a:buChar char="-"/>
            </a:pPr>
            <a:endParaRPr lang="en-US"/>
          </a:p>
          <a:p>
            <a:pPr marL="171450" indent="-171450">
              <a:buFontTx/>
              <a:buChar char="-"/>
            </a:pPr>
            <a:r>
              <a:rPr lang="en-US" b="1"/>
              <a:t>Computer music : </a:t>
            </a:r>
            <a:r>
              <a:rPr lang="en-US"/>
              <a:t>another interesting field for digital signal processing, several applications exist today for sound engineers, producers, musicians etc. that rely on Audio Digital Signal Processing. </a:t>
            </a: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15782284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4" name="Picture 3" descr="A picture containing graphical user interface&#10;&#10;Description automatically generated">
            <a:extLst>
              <a:ext uri="{FF2B5EF4-FFF2-40B4-BE49-F238E27FC236}">
                <a16:creationId xmlns:a16="http://schemas.microsoft.com/office/drawing/2014/main" id="{8A3E6F51-C20E-4A4D-BFBD-21DB929071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covering multiple physics areas. </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A picture containing graphical user interface&#10;&#10;Description automatically generated">
            <a:extLst>
              <a:ext uri="{FF2B5EF4-FFF2-40B4-BE49-F238E27FC236}">
                <a16:creationId xmlns:a16="http://schemas.microsoft.com/office/drawing/2014/main" id="{092554C7-57B5-4C1E-8F40-CAC1EEEAFA5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696200" y="6513565"/>
            <a:ext cx="1371600" cy="276999"/>
          </a:xfrm>
          <a:prstGeom prst="rect">
            <a:avLst/>
          </a:prstGeom>
          <a:noFill/>
        </p:spPr>
        <p:txBody>
          <a:bodyPr wrap="square" rtlCol="0">
            <a:spAutoFit/>
          </a:bodyPr>
          <a:lstStyle/>
          <a:p>
            <a:r>
              <a:rPr lang="en-US" sz="1200" dirty="0">
                <a:solidFill>
                  <a:schemeClr val="tx2"/>
                </a:solidFill>
              </a:rPr>
              <a:t>©2023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07/relationships/media" Target="../media/media3.wav"/><Relationship Id="rId7" Type="http://schemas.openxmlformats.org/officeDocument/2006/relationships/image" Target="../media/image41.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audio" Target="../media/media3.wav"/><Relationship Id="rId9"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4.png"/><Relationship Id="rId7"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9.svg"/><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hyperlink" Target="https://www.youtube.com/channel/UC7nBCgEhZRsf8HcFMdNi1lQ"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https/forum.ansys.com?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9" Type="http://schemas.openxmlformats.org/officeDocument/2006/relationships/image" Target="../media/image9.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dsprelated.com/freebooks/sasp/Uncertainty_Principle.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en.wikipedia.org/wiki/Spectral_leakag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normAutofit fontScale="85000" lnSpcReduction="10000"/>
          </a:bodyPr>
          <a:lstStyle/>
          <a:p>
            <a:r>
              <a:rPr lang="en-US"/>
              <a:t>Lecture Unit</a:t>
            </a:r>
          </a:p>
          <a:p>
            <a:r>
              <a:rPr lang="en-US"/>
              <a:t>Introduction to Audio Digital Signal Processing with Ansys Sound</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2667000"/>
            <a:ext cx="5394325" cy="1449389"/>
          </a:xfrm>
        </p:spPr>
        <p:txBody>
          <a:bodyPr>
            <a:normAutofit/>
          </a:bodyPr>
          <a:lstStyle/>
          <a:p>
            <a:r>
              <a:rPr lang="en-US" dirty="0"/>
              <a:t>Alexandre </a:t>
            </a:r>
            <a:r>
              <a:rPr lang="en-US" dirty="0" err="1"/>
              <a:t>Boutheon</a:t>
            </a:r>
            <a:r>
              <a:rPr lang="en-US" dirty="0"/>
              <a:t>, Ansys R&amp;D</a:t>
            </a:r>
          </a:p>
          <a:p>
            <a:r>
              <a:rPr lang="en-US" dirty="0">
                <a:solidFill>
                  <a:schemeClr val="accent3"/>
                </a:solidFill>
              </a:rPr>
              <a:t>Edited by Madhumita Saravana Kumar</a:t>
            </a:r>
            <a:r>
              <a:rPr lang="en-US">
                <a:solidFill>
                  <a:schemeClr val="accent3"/>
                </a:solidFill>
              </a:rPr>
              <a:t>, </a:t>
            </a:r>
            <a:br>
              <a:rPr lang="en-US">
                <a:solidFill>
                  <a:schemeClr val="accent3"/>
                </a:solidFill>
              </a:rPr>
            </a:br>
            <a:r>
              <a:rPr lang="en-US">
                <a:solidFill>
                  <a:schemeClr val="accent3"/>
                </a:solidFill>
              </a:rPr>
              <a:t>Ansys </a:t>
            </a:r>
            <a:r>
              <a:rPr lang="en-US" dirty="0">
                <a:solidFill>
                  <a:schemeClr val="accent3"/>
                </a:solidFill>
              </a:rPr>
              <a:t>Academic Development Team</a:t>
            </a:r>
          </a:p>
          <a:p>
            <a:r>
              <a:rPr lang="en-US" dirty="0"/>
              <a:t>education@ansys.com</a:t>
            </a:r>
            <a:endParaRPr lang="en-US" dirty="0">
              <a:solidFill>
                <a:schemeClr val="accent3"/>
              </a:solidFill>
            </a:endParaRPr>
          </a:p>
        </p:txBody>
      </p:sp>
      <p:pic>
        <p:nvPicPr>
          <p:cNvPr id="1026" name="Picture 2" descr="sound waves">
            <a:extLst>
              <a:ext uri="{FF2B5EF4-FFF2-40B4-BE49-F238E27FC236}">
                <a16:creationId xmlns:a16="http://schemas.microsoft.com/office/drawing/2014/main" id="{9619AD56-6FD8-0B0A-5A69-6AC53E7D4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9804" y="1600200"/>
            <a:ext cx="4690533" cy="2638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769687-2EB2-7152-8ECF-DF84F2DCF5BA}"/>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A013DF6A-45AF-6579-4165-966128313A08}"/>
              </a:ext>
            </a:extLst>
          </p:cNvPr>
          <p:cNvSpPr>
            <a:spLocks noGrp="1"/>
          </p:cNvSpPr>
          <p:nvPr>
            <p:ph type="title"/>
          </p:nvPr>
        </p:nvSpPr>
        <p:spPr/>
        <p:txBody>
          <a:bodyPr/>
          <a:lstStyle/>
          <a:p>
            <a:r>
              <a:rPr lang="en-US"/>
              <a:t>Audio Digital Signal Processing – Exercise </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692DA19-F778-79C0-C67C-A16A7EEEC331}"/>
                  </a:ext>
                </a:extLst>
              </p:cNvPr>
              <p:cNvSpPr>
                <a:spLocks noGrp="1"/>
              </p:cNvSpPr>
              <p:nvPr>
                <p:ph type="body" sz="quarter" idx="13"/>
              </p:nvPr>
            </p:nvSpPr>
            <p:spPr/>
            <p:txBody>
              <a:bodyPr>
                <a:normAutofit fontScale="92500" lnSpcReduction="10000"/>
              </a:bodyPr>
              <a:lstStyle/>
              <a:p>
                <a:r>
                  <a:rPr lang="en-US"/>
                  <a:t>For the items below, identify what would be the </a:t>
                </a:r>
                <a:r>
                  <a:rPr lang="en-US" b="1"/>
                  <a:t>fundamental</a:t>
                </a:r>
                <a:r>
                  <a:rPr lang="en-US"/>
                  <a:t> frequency they could produce (approximately) and deduce what would be the minimum sampling frequency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oMath>
                </a14:m>
                <a:r>
                  <a:rPr lang="en-US"/>
                  <a:t> needed for an Analog-Digital Converter.</a:t>
                </a:r>
              </a:p>
              <a:p>
                <a:endParaRPr lang="en-US"/>
              </a:p>
              <a:p>
                <a:endParaRPr lang="en-US"/>
              </a:p>
              <a:p>
                <a:endParaRPr lang="en-US"/>
              </a:p>
              <a:p>
                <a:endParaRPr lang="en-US"/>
              </a:p>
              <a:p>
                <a:endParaRPr lang="en-US"/>
              </a:p>
              <a:p>
                <a:endParaRPr lang="en-US"/>
              </a:p>
              <a:p>
                <a:endParaRPr lang="en-US"/>
              </a:p>
              <a:p>
                <a:r>
                  <a:rPr lang="en-US"/>
                  <a:t>Note : base your answer only according to the fundamental frequency and not on the harmonics.</a:t>
                </a:r>
              </a:p>
            </p:txBody>
          </p:sp>
        </mc:Choice>
        <mc:Fallback xmlns="">
          <p:sp>
            <p:nvSpPr>
              <p:cNvPr id="4" name="Text Placeholder 3">
                <a:extLst>
                  <a:ext uri="{FF2B5EF4-FFF2-40B4-BE49-F238E27FC236}">
                    <a16:creationId xmlns:a16="http://schemas.microsoft.com/office/drawing/2014/main" id="{1692DA19-F778-79C0-C67C-A16A7EEEC331}"/>
                  </a:ext>
                </a:extLst>
              </p:cNvPr>
              <p:cNvSpPr>
                <a:spLocks noGrp="1" noRot="1" noChangeAspect="1" noMove="1" noResize="1" noEditPoints="1" noAdjustHandles="1" noChangeArrowheads="1" noChangeShapeType="1" noTextEdit="1"/>
              </p:cNvSpPr>
              <p:nvPr>
                <p:ph type="body" sz="quarter" idx="13"/>
              </p:nvPr>
            </p:nvSpPr>
            <p:spPr>
              <a:blipFill>
                <a:blip r:embed="rId4"/>
                <a:stretch>
                  <a:fillRect l="-611" t="-2267" r="-167"/>
                </a:stretch>
              </a:blipFill>
            </p:spPr>
            <p:txBody>
              <a:bodyPr/>
              <a:lstStyle/>
              <a:p>
                <a:r>
                  <a:rPr lang="en-US">
                    <a:noFill/>
                  </a:rPr>
                  <a:t> </a:t>
                </a:r>
              </a:p>
            </p:txBody>
          </p:sp>
        </mc:Fallback>
      </mc:AlternateContent>
      <p:pic>
        <p:nvPicPr>
          <p:cNvPr id="1026" name="Picture 2" descr="Female voice over: professional voice for movie trailers (VO demo) - YouTube">
            <a:extLst>
              <a:ext uri="{FF2B5EF4-FFF2-40B4-BE49-F238E27FC236}">
                <a16:creationId xmlns:a16="http://schemas.microsoft.com/office/drawing/2014/main" id="{6737957F-4DDE-35A6-0BFE-E055F0E58A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100" y="2882501"/>
            <a:ext cx="1981200" cy="1485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ender PO-220E review: Is this the best budget acoustic Fender has ever  made? | Guitar.com | All Things Guitar">
            <a:extLst>
              <a:ext uri="{FF2B5EF4-FFF2-40B4-BE49-F238E27FC236}">
                <a16:creationId xmlns:a16="http://schemas.microsoft.com/office/drawing/2014/main" id="{11231DFD-3148-2166-490E-C877454EEF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3045868"/>
            <a:ext cx="1996880" cy="115916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0D539AB-1A78-DF12-F6AC-17C856DC788C}"/>
              </a:ext>
            </a:extLst>
          </p:cNvPr>
          <p:cNvSpPr txBox="1"/>
          <p:nvPr/>
        </p:nvSpPr>
        <p:spPr>
          <a:xfrm>
            <a:off x="838200" y="4538303"/>
            <a:ext cx="2070100" cy="369332"/>
          </a:xfrm>
          <a:prstGeom prst="rect">
            <a:avLst/>
          </a:prstGeom>
          <a:noFill/>
        </p:spPr>
        <p:txBody>
          <a:bodyPr wrap="square" rtlCol="0">
            <a:spAutoFit/>
          </a:bodyPr>
          <a:lstStyle/>
          <a:p>
            <a:pPr algn="ctr"/>
            <a:r>
              <a:rPr lang="en-US"/>
              <a:t>Female Voice</a:t>
            </a:r>
          </a:p>
        </p:txBody>
      </p:sp>
      <p:sp>
        <p:nvSpPr>
          <p:cNvPr id="6" name="TextBox 5">
            <a:extLst>
              <a:ext uri="{FF2B5EF4-FFF2-40B4-BE49-F238E27FC236}">
                <a16:creationId xmlns:a16="http://schemas.microsoft.com/office/drawing/2014/main" id="{C21DABC6-0A3C-04DA-CA8D-8AFAEE0B6DDF}"/>
              </a:ext>
            </a:extLst>
          </p:cNvPr>
          <p:cNvSpPr txBox="1"/>
          <p:nvPr/>
        </p:nvSpPr>
        <p:spPr>
          <a:xfrm>
            <a:off x="4343400" y="4538303"/>
            <a:ext cx="2070100" cy="369332"/>
          </a:xfrm>
          <a:prstGeom prst="rect">
            <a:avLst/>
          </a:prstGeom>
          <a:noFill/>
        </p:spPr>
        <p:txBody>
          <a:bodyPr wrap="square" rtlCol="0">
            <a:spAutoFit/>
          </a:bodyPr>
          <a:lstStyle/>
          <a:p>
            <a:pPr algn="ctr"/>
            <a:r>
              <a:rPr lang="en-US"/>
              <a:t>Acoustic Guitar</a:t>
            </a:r>
          </a:p>
        </p:txBody>
      </p:sp>
      <p:sp>
        <p:nvSpPr>
          <p:cNvPr id="7" name="TextBox 6">
            <a:extLst>
              <a:ext uri="{FF2B5EF4-FFF2-40B4-BE49-F238E27FC236}">
                <a16:creationId xmlns:a16="http://schemas.microsoft.com/office/drawing/2014/main" id="{EEB84F64-34CD-B399-60B6-AFABAA4E2AF6}"/>
              </a:ext>
            </a:extLst>
          </p:cNvPr>
          <p:cNvSpPr txBox="1"/>
          <p:nvPr/>
        </p:nvSpPr>
        <p:spPr>
          <a:xfrm>
            <a:off x="8604250" y="4538303"/>
            <a:ext cx="2070100" cy="646331"/>
          </a:xfrm>
          <a:prstGeom prst="rect">
            <a:avLst/>
          </a:prstGeom>
          <a:noFill/>
        </p:spPr>
        <p:txBody>
          <a:bodyPr wrap="square" rtlCol="0">
            <a:spAutoFit/>
          </a:bodyPr>
          <a:lstStyle/>
          <a:p>
            <a:pPr algn="ctr"/>
            <a:r>
              <a:rPr lang="en-US"/>
              <a:t>Bird (Blackpoll Warbler)</a:t>
            </a:r>
          </a:p>
        </p:txBody>
      </p:sp>
      <p:pic>
        <p:nvPicPr>
          <p:cNvPr id="1032" name="Picture 8" descr="Blackpoll Warbler Identification, All About Birds, Cornell Lab of  Ornithology">
            <a:extLst>
              <a:ext uri="{FF2B5EF4-FFF2-40B4-BE49-F238E27FC236}">
                <a16:creationId xmlns:a16="http://schemas.microsoft.com/office/drawing/2014/main" id="{DEF57278-01B7-B9AE-F3F8-4A808A1F04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0100" y="2739625"/>
            <a:ext cx="2171700" cy="1628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948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9230-AF7F-690D-B258-C977BD371267}"/>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5" name="Title 4">
            <a:extLst>
              <a:ext uri="{FF2B5EF4-FFF2-40B4-BE49-F238E27FC236}">
                <a16:creationId xmlns:a16="http://schemas.microsoft.com/office/drawing/2014/main" id="{0A15EE6E-5AFD-0FA7-38B4-5097DC0D25CF}"/>
              </a:ext>
            </a:extLst>
          </p:cNvPr>
          <p:cNvSpPr>
            <a:spLocks noGrp="1"/>
          </p:cNvSpPr>
          <p:nvPr>
            <p:ph type="title"/>
          </p:nvPr>
        </p:nvSpPr>
        <p:spPr>
          <a:xfrm>
            <a:off x="609600" y="3124200"/>
            <a:ext cx="10972799" cy="845837"/>
          </a:xfrm>
        </p:spPr>
        <p:txBody>
          <a:bodyPr/>
          <a:lstStyle/>
          <a:p>
            <a:r>
              <a:rPr lang="en-US" i="1" dirty="0"/>
              <a:t>Section 2: Audio Digital Signal Processing Tools</a:t>
            </a:r>
          </a:p>
        </p:txBody>
      </p:sp>
    </p:spTree>
    <p:extLst>
      <p:ext uri="{BB962C8B-B14F-4D97-AF65-F5344CB8AC3E}">
        <p14:creationId xmlns:p14="http://schemas.microsoft.com/office/powerpoint/2010/main" val="14984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3CFA42-D6D5-4B20-2B7B-CB14519E6E15}"/>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B463E66F-7B6F-8019-62B8-F7CF2919023A}"/>
              </a:ext>
            </a:extLst>
          </p:cNvPr>
          <p:cNvSpPr>
            <a:spLocks noGrp="1"/>
          </p:cNvSpPr>
          <p:nvPr>
            <p:ph type="title"/>
          </p:nvPr>
        </p:nvSpPr>
        <p:spPr/>
        <p:txBody>
          <a:bodyPr/>
          <a:lstStyle/>
          <a:p>
            <a:r>
              <a:rPr lang="en-US"/>
              <a:t>Basic Audio DSP Tools – The Fourier Transform (1/2)</a:t>
            </a:r>
          </a:p>
        </p:txBody>
      </p:sp>
      <p:sp>
        <p:nvSpPr>
          <p:cNvPr id="4" name="Text Placeholder 3">
            <a:extLst>
              <a:ext uri="{FF2B5EF4-FFF2-40B4-BE49-F238E27FC236}">
                <a16:creationId xmlns:a16="http://schemas.microsoft.com/office/drawing/2014/main" id="{382A66E9-74D2-2845-61DD-4B5B06F3A5F0}"/>
              </a:ext>
            </a:extLst>
          </p:cNvPr>
          <p:cNvSpPr>
            <a:spLocks noGrp="1"/>
          </p:cNvSpPr>
          <p:nvPr>
            <p:ph type="body" sz="quarter" idx="13"/>
          </p:nvPr>
        </p:nvSpPr>
        <p:spPr>
          <a:xfrm>
            <a:off x="609600" y="990923"/>
            <a:ext cx="10972799" cy="952339"/>
          </a:xfrm>
          <a:ln>
            <a:noFill/>
          </a:ln>
        </p:spPr>
        <p:style>
          <a:lnRef idx="2">
            <a:schemeClr val="accent1"/>
          </a:lnRef>
          <a:fillRef idx="1">
            <a:schemeClr val="lt1"/>
          </a:fillRef>
          <a:effectRef idx="0">
            <a:schemeClr val="accent1"/>
          </a:effectRef>
          <a:fontRef idx="minor">
            <a:schemeClr val="dk1"/>
          </a:fontRef>
        </p:style>
        <p:txBody>
          <a:bodyPr/>
          <a:lstStyle/>
          <a:p>
            <a:r>
              <a:rPr lang="en-US"/>
              <a:t>Fourier Transform : </a:t>
            </a:r>
            <a:r>
              <a:rPr lang="en-US" b="1"/>
              <a:t>Fundamental</a:t>
            </a:r>
            <a:r>
              <a:rPr lang="en-US"/>
              <a:t> mathematical transform in DSP. It decomposes a function into the frequency components that the function is made of.</a:t>
            </a:r>
          </a:p>
        </p:txBody>
      </p:sp>
      <p:pic>
        <p:nvPicPr>
          <p:cNvPr id="7" name="Picture 6">
            <a:extLst>
              <a:ext uri="{FF2B5EF4-FFF2-40B4-BE49-F238E27FC236}">
                <a16:creationId xmlns:a16="http://schemas.microsoft.com/office/drawing/2014/main" id="{FEC1F36B-E40E-FE31-53D4-7DB97A8E0F02}"/>
              </a:ext>
            </a:extLst>
          </p:cNvPr>
          <p:cNvPicPr>
            <a:picLocks noChangeAspect="1"/>
          </p:cNvPicPr>
          <p:nvPr/>
        </p:nvPicPr>
        <p:blipFill rotWithShape="1">
          <a:blip r:embed="rId3"/>
          <a:srcRect l="32022"/>
          <a:stretch/>
        </p:blipFill>
        <p:spPr>
          <a:xfrm>
            <a:off x="253614" y="2133601"/>
            <a:ext cx="4343400" cy="3118952"/>
          </a:xfrm>
          <a:prstGeom prst="rect">
            <a:avLst/>
          </a:prstGeom>
        </p:spPr>
        <p:style>
          <a:lnRef idx="2">
            <a:schemeClr val="dk1"/>
          </a:lnRef>
          <a:fillRef idx="1">
            <a:schemeClr val="lt1"/>
          </a:fillRef>
          <a:effectRef idx="0">
            <a:schemeClr val="dk1"/>
          </a:effectRef>
          <a:fontRef idx="minor">
            <a:schemeClr val="dk1"/>
          </a:fontRef>
        </p:style>
      </p:pic>
      <p:pic>
        <p:nvPicPr>
          <p:cNvPr id="9" name="Picture 8">
            <a:extLst>
              <a:ext uri="{FF2B5EF4-FFF2-40B4-BE49-F238E27FC236}">
                <a16:creationId xmlns:a16="http://schemas.microsoft.com/office/drawing/2014/main" id="{1DDA72A1-4AAE-59AF-86E2-4D9BC1C4AE37}"/>
              </a:ext>
            </a:extLst>
          </p:cNvPr>
          <p:cNvPicPr>
            <a:picLocks noChangeAspect="1"/>
          </p:cNvPicPr>
          <p:nvPr/>
        </p:nvPicPr>
        <p:blipFill rotWithShape="1">
          <a:blip r:embed="rId4"/>
          <a:srcRect l="13487"/>
          <a:stretch/>
        </p:blipFill>
        <p:spPr>
          <a:xfrm>
            <a:off x="7207989" y="2326233"/>
            <a:ext cx="4462195" cy="2733689"/>
          </a:xfrm>
          <a:prstGeom prst="rect">
            <a:avLst/>
          </a:prstGeom>
        </p:spPr>
      </p:pic>
      <p:sp>
        <p:nvSpPr>
          <p:cNvPr id="10" name="Rectangle 9">
            <a:extLst>
              <a:ext uri="{FF2B5EF4-FFF2-40B4-BE49-F238E27FC236}">
                <a16:creationId xmlns:a16="http://schemas.microsoft.com/office/drawing/2014/main" id="{E37861A4-496F-66BC-795D-21F5CC3FA381}"/>
              </a:ext>
            </a:extLst>
          </p:cNvPr>
          <p:cNvSpPr/>
          <p:nvPr/>
        </p:nvSpPr>
        <p:spPr>
          <a:xfrm>
            <a:off x="4894725" y="3045377"/>
            <a:ext cx="19050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Fourier Transform</a:t>
            </a:r>
          </a:p>
        </p:txBody>
      </p:sp>
      <p:sp>
        <p:nvSpPr>
          <p:cNvPr id="13" name="TextBox 12">
            <a:extLst>
              <a:ext uri="{FF2B5EF4-FFF2-40B4-BE49-F238E27FC236}">
                <a16:creationId xmlns:a16="http://schemas.microsoft.com/office/drawing/2014/main" id="{D61BF4AE-35FC-EB42-1196-F26FD057C1BB}"/>
              </a:ext>
            </a:extLst>
          </p:cNvPr>
          <p:cNvSpPr txBox="1"/>
          <p:nvPr/>
        </p:nvSpPr>
        <p:spPr>
          <a:xfrm>
            <a:off x="267855" y="5625052"/>
            <a:ext cx="4267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Pure Sine of frequency 440Hz in the </a:t>
            </a:r>
            <a:r>
              <a:rPr lang="en-US" b="1"/>
              <a:t>time domain</a:t>
            </a:r>
          </a:p>
        </p:txBody>
      </p:sp>
      <p:sp>
        <p:nvSpPr>
          <p:cNvPr id="15" name="TextBox 14">
            <a:extLst>
              <a:ext uri="{FF2B5EF4-FFF2-40B4-BE49-F238E27FC236}">
                <a16:creationId xmlns:a16="http://schemas.microsoft.com/office/drawing/2014/main" id="{2A25F1A8-DF4A-0BB5-22ED-61DF0A636235}"/>
              </a:ext>
            </a:extLst>
          </p:cNvPr>
          <p:cNvSpPr txBox="1"/>
          <p:nvPr/>
        </p:nvSpPr>
        <p:spPr>
          <a:xfrm>
            <a:off x="7277100" y="5602174"/>
            <a:ext cx="4267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Fourier transform of the sine in the </a:t>
            </a:r>
            <a:r>
              <a:rPr lang="en-US" b="1"/>
              <a:t>frequency domain</a:t>
            </a:r>
          </a:p>
        </p:txBody>
      </p:sp>
      <p:sp>
        <p:nvSpPr>
          <p:cNvPr id="16" name="Oval 15">
            <a:extLst>
              <a:ext uri="{FF2B5EF4-FFF2-40B4-BE49-F238E27FC236}">
                <a16:creationId xmlns:a16="http://schemas.microsoft.com/office/drawing/2014/main" id="{70F56319-6CA7-0DC7-715C-EBC51543016C}"/>
              </a:ext>
            </a:extLst>
          </p:cNvPr>
          <p:cNvSpPr/>
          <p:nvPr/>
        </p:nvSpPr>
        <p:spPr>
          <a:xfrm>
            <a:off x="7086600" y="2286000"/>
            <a:ext cx="838200" cy="685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3F1BD1F-B4EE-4CE5-55DD-76E0EFE25489}"/>
              </a:ext>
            </a:extLst>
          </p:cNvPr>
          <p:cNvSpPr txBox="1"/>
          <p:nvPr/>
        </p:nvSpPr>
        <p:spPr>
          <a:xfrm>
            <a:off x="8205959" y="2661082"/>
            <a:ext cx="1084725" cy="923330"/>
          </a:xfrm>
          <a:prstGeom prst="rect">
            <a:avLst/>
          </a:prstGeom>
          <a:noFill/>
          <a:ln>
            <a:solidFill>
              <a:srgbClr val="FF0000"/>
            </a:solidFill>
          </a:ln>
        </p:spPr>
        <p:txBody>
          <a:bodyPr wrap="square" rtlCol="0">
            <a:spAutoFit/>
          </a:bodyPr>
          <a:lstStyle/>
          <a:p>
            <a:r>
              <a:rPr lang="en-US"/>
              <a:t>One peak at exactly 440 Hz</a:t>
            </a:r>
          </a:p>
        </p:txBody>
      </p:sp>
      <p:cxnSp>
        <p:nvCxnSpPr>
          <p:cNvPr id="19" name="Straight Connector 18">
            <a:extLst>
              <a:ext uri="{FF2B5EF4-FFF2-40B4-BE49-F238E27FC236}">
                <a16:creationId xmlns:a16="http://schemas.microsoft.com/office/drawing/2014/main" id="{937CAEC2-8EC1-08A9-CC17-4117B5469F8C}"/>
              </a:ext>
            </a:extLst>
          </p:cNvPr>
          <p:cNvCxnSpPr>
            <a:cxnSpLocks/>
            <a:stCxn id="17" idx="1"/>
          </p:cNvCxnSpPr>
          <p:nvPr/>
        </p:nvCxnSpPr>
        <p:spPr>
          <a:xfrm flipH="1">
            <a:off x="7505700" y="3122747"/>
            <a:ext cx="700259" cy="18220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02BC6E5-2791-D19B-D440-021EA1F7017A}"/>
              </a:ext>
            </a:extLst>
          </p:cNvPr>
          <p:cNvSpPr txBox="1"/>
          <p:nvPr/>
        </p:nvSpPr>
        <p:spPr>
          <a:xfrm>
            <a:off x="7379579" y="5012977"/>
            <a:ext cx="685800" cy="307777"/>
          </a:xfrm>
          <a:prstGeom prst="rect">
            <a:avLst/>
          </a:prstGeom>
          <a:noFill/>
          <a:ln>
            <a:solidFill>
              <a:srgbClr val="FF0000"/>
            </a:solidFill>
          </a:ln>
        </p:spPr>
        <p:txBody>
          <a:bodyPr wrap="square" rtlCol="0">
            <a:spAutoFit/>
          </a:bodyPr>
          <a:lstStyle/>
          <a:p>
            <a:r>
              <a:rPr lang="en-US" sz="1400" b="1"/>
              <a:t>440 Hz</a:t>
            </a:r>
          </a:p>
        </p:txBody>
      </p:sp>
      <p:cxnSp>
        <p:nvCxnSpPr>
          <p:cNvPr id="21" name="Straight Connector 20">
            <a:extLst>
              <a:ext uri="{FF2B5EF4-FFF2-40B4-BE49-F238E27FC236}">
                <a16:creationId xmlns:a16="http://schemas.microsoft.com/office/drawing/2014/main" id="{543C2733-9717-58FF-8C68-00EDB13471E8}"/>
              </a:ext>
            </a:extLst>
          </p:cNvPr>
          <p:cNvCxnSpPr>
            <a:cxnSpLocks/>
            <a:stCxn id="16" idx="6"/>
            <a:endCxn id="17" idx="1"/>
          </p:cNvCxnSpPr>
          <p:nvPr/>
        </p:nvCxnSpPr>
        <p:spPr>
          <a:xfrm>
            <a:off x="7924800" y="2628900"/>
            <a:ext cx="281159" cy="49384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Right Brace 25">
            <a:extLst>
              <a:ext uri="{FF2B5EF4-FFF2-40B4-BE49-F238E27FC236}">
                <a16:creationId xmlns:a16="http://schemas.microsoft.com/office/drawing/2014/main" id="{11007543-C757-31C8-3393-7D6890D98899}"/>
              </a:ext>
            </a:extLst>
          </p:cNvPr>
          <p:cNvSpPr/>
          <p:nvPr/>
        </p:nvSpPr>
        <p:spPr>
          <a:xfrm rot="5400000">
            <a:off x="2247899" y="3278074"/>
            <a:ext cx="304800" cy="434340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ight Brace 26">
            <a:extLst>
              <a:ext uri="{FF2B5EF4-FFF2-40B4-BE49-F238E27FC236}">
                <a16:creationId xmlns:a16="http://schemas.microsoft.com/office/drawing/2014/main" id="{68D78B6D-497E-82A1-783B-5DF3FFE160EC}"/>
              </a:ext>
            </a:extLst>
          </p:cNvPr>
          <p:cNvSpPr/>
          <p:nvPr/>
        </p:nvSpPr>
        <p:spPr>
          <a:xfrm rot="5400000">
            <a:off x="9253682" y="3259669"/>
            <a:ext cx="304800" cy="434340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D2A3489D-F605-93D2-7154-FC129D4EC5C5}"/>
              </a:ext>
            </a:extLst>
          </p:cNvPr>
          <p:cNvCxnSpPr>
            <a:stCxn id="7" idx="3"/>
            <a:endCxn id="10" idx="1"/>
          </p:cNvCxnSpPr>
          <p:nvPr/>
        </p:nvCxnSpPr>
        <p:spPr>
          <a:xfrm>
            <a:off x="4597014" y="3693077"/>
            <a:ext cx="2977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272590A-650B-A959-EC5D-9FD4229DB73D}"/>
              </a:ext>
            </a:extLst>
          </p:cNvPr>
          <p:cNvCxnSpPr>
            <a:cxnSpLocks/>
            <a:stCxn id="10" idx="3"/>
            <a:endCxn id="9" idx="1"/>
          </p:cNvCxnSpPr>
          <p:nvPr/>
        </p:nvCxnSpPr>
        <p:spPr>
          <a:xfrm>
            <a:off x="6799725" y="3693077"/>
            <a:ext cx="408264"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655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10" grpId="0" animBg="1"/>
      <p:bldP spid="13" grpId="0" animBg="1"/>
      <p:bldP spid="15" grpId="0" animBg="1"/>
      <p:bldP spid="16" grpId="0" animBg="1"/>
      <p:bldP spid="17" grpId="0" animBg="1"/>
      <p:bldP spid="20"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AD782F-1340-468D-95DC-128B4D392585}"/>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6215BA46-AF0B-618D-6F9D-7C2AF1E8E367}"/>
              </a:ext>
            </a:extLst>
          </p:cNvPr>
          <p:cNvSpPr>
            <a:spLocks noGrp="1"/>
          </p:cNvSpPr>
          <p:nvPr>
            <p:ph type="title"/>
          </p:nvPr>
        </p:nvSpPr>
        <p:spPr/>
        <p:txBody>
          <a:bodyPr/>
          <a:lstStyle/>
          <a:p>
            <a:r>
              <a:rPr lang="en-US"/>
              <a:t>Basic Audio DSP Tools – The Fourier Transform (2/2)</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5782F16-4125-9BA7-21A9-502A58053256}"/>
                  </a:ext>
                </a:extLst>
              </p:cNvPr>
              <p:cNvSpPr txBox="1"/>
              <p:nvPr/>
            </p:nvSpPr>
            <p:spPr>
              <a:xfrm>
                <a:off x="914400" y="2010250"/>
                <a:ext cx="3733800" cy="6899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m:t>
                      </m:r>
                      <m:d>
                        <m:dPr>
                          <m:ctrlPr>
                            <a:rPr lang="en-US" b="0" i="1" smtClean="0">
                              <a:latin typeface="Cambria Math" panose="02040503050406030204" pitchFamily="18" charset="0"/>
                            </a:rPr>
                          </m:ctrlPr>
                        </m:dPr>
                        <m:e>
                          <m:r>
                            <a:rPr lang="en-US" b="1" i="1" smtClean="0">
                              <a:solidFill>
                                <a:srgbClr val="0070C0"/>
                              </a:solidFill>
                              <a:latin typeface="Cambria Math" panose="02040503050406030204" pitchFamily="18" charset="0"/>
                            </a:rPr>
                            <m:t>𝝂</m:t>
                          </m:r>
                        </m:e>
                      </m:d>
                      <m:r>
                        <a:rPr lang="en-US" b="0" i="1" smtClean="0">
                          <a:latin typeface="Cambria Math" panose="02040503050406030204" pitchFamily="18" charset="0"/>
                        </a:rPr>
                        <m:t>= </m:t>
                      </m:r>
                      <m:nary>
                        <m:naryPr>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m:t>
                          </m:r>
                          <m:r>
                            <a:rPr lang="en-US" b="0" i="1" smtClean="0">
                              <a:latin typeface="Cambria Math" panose="02040503050406030204" pitchFamily="18" charset="0"/>
                            </a:rPr>
                            <m:t>∞</m:t>
                          </m:r>
                        </m:sub>
                        <m:sup>
                          <m:r>
                            <a:rPr lang="en-US" b="0" i="1" smtClean="0">
                              <a:latin typeface="Cambria Math" panose="02040503050406030204" pitchFamily="18" charset="0"/>
                            </a:rPr>
                            <m:t>∞</m:t>
                          </m:r>
                        </m:sup>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solidFill>
                                    <a:srgbClr val="00B050"/>
                                  </a:solidFill>
                                  <a:latin typeface="Cambria Math" panose="02040503050406030204" pitchFamily="18" charset="0"/>
                                </a:rPr>
                                <m:t>𝒕</m:t>
                              </m:r>
                            </m:e>
                          </m:d>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2</m:t>
                              </m:r>
                              <m:r>
                                <a:rPr lang="en-US" b="0" i="1" smtClean="0">
                                  <a:latin typeface="Cambria Math" panose="02040503050406030204" pitchFamily="18" charset="0"/>
                                </a:rPr>
                                <m:t>𝜋</m:t>
                              </m:r>
                              <m:r>
                                <a:rPr lang="en-US" b="1" i="1" smtClean="0">
                                  <a:solidFill>
                                    <a:srgbClr val="0070C0"/>
                                  </a:solidFill>
                                  <a:latin typeface="Cambria Math" panose="02040503050406030204" pitchFamily="18" charset="0"/>
                                </a:rPr>
                                <m:t>𝝂</m:t>
                              </m:r>
                              <m:r>
                                <a:rPr lang="en-US" b="1" i="1" smtClean="0">
                                  <a:solidFill>
                                    <a:srgbClr val="00B050"/>
                                  </a:solidFill>
                                  <a:latin typeface="Cambria Math" panose="02040503050406030204" pitchFamily="18" charset="0"/>
                                </a:rPr>
                                <m:t>𝒕</m:t>
                              </m:r>
                            </m:sup>
                          </m:sSup>
                          <m:r>
                            <a:rPr lang="en-US" b="0" i="1" smtClean="0">
                              <a:latin typeface="Cambria Math" panose="02040503050406030204" pitchFamily="18" charset="0"/>
                            </a:rPr>
                            <m:t>𝑑</m:t>
                          </m:r>
                          <m:r>
                            <a:rPr lang="en-US" b="1" i="1" smtClean="0">
                              <a:solidFill>
                                <a:srgbClr val="00B050"/>
                              </a:solidFill>
                              <a:latin typeface="Cambria Math" panose="02040503050406030204" pitchFamily="18" charset="0"/>
                            </a:rPr>
                            <m:t>𝒕</m:t>
                          </m:r>
                        </m:e>
                      </m:nary>
                    </m:oMath>
                  </m:oMathPara>
                </a14:m>
                <a:endParaRPr lang="en-US"/>
              </a:p>
            </p:txBody>
          </p:sp>
        </mc:Choice>
        <mc:Fallback xmlns="">
          <p:sp>
            <p:nvSpPr>
              <p:cNvPr id="7" name="TextBox 6">
                <a:extLst>
                  <a:ext uri="{FF2B5EF4-FFF2-40B4-BE49-F238E27FC236}">
                    <a16:creationId xmlns:a16="http://schemas.microsoft.com/office/drawing/2014/main" id="{95782F16-4125-9BA7-21A9-502A58053256}"/>
                  </a:ext>
                </a:extLst>
              </p:cNvPr>
              <p:cNvSpPr txBox="1">
                <a:spLocks noRot="1" noChangeAspect="1" noMove="1" noResize="1" noEditPoints="1" noAdjustHandles="1" noChangeArrowheads="1" noChangeShapeType="1" noTextEdit="1"/>
              </p:cNvSpPr>
              <p:nvPr/>
            </p:nvSpPr>
            <p:spPr>
              <a:xfrm>
                <a:off x="914400" y="2010250"/>
                <a:ext cx="3733800" cy="6899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429927EF-A626-BE8F-DD82-7ADE9571D10D}"/>
                  </a:ext>
                </a:extLst>
              </p:cNvPr>
              <p:cNvSpPr txBox="1"/>
              <p:nvPr/>
            </p:nvSpPr>
            <p:spPr>
              <a:xfrm>
                <a:off x="5943598" y="2010250"/>
                <a:ext cx="3733800" cy="87145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m:t>
                      </m:r>
                      <m:d>
                        <m:dPr>
                          <m:ctrlPr>
                            <a:rPr lang="en-US" b="0" i="1" smtClean="0">
                              <a:latin typeface="Cambria Math" panose="02040503050406030204" pitchFamily="18" charset="0"/>
                            </a:rPr>
                          </m:ctrlPr>
                        </m:dPr>
                        <m:e>
                          <m:r>
                            <a:rPr lang="en-US" b="1" i="1" smtClean="0">
                              <a:solidFill>
                                <a:srgbClr val="0070C0"/>
                              </a:solidFill>
                              <a:latin typeface="Cambria Math" panose="02040503050406030204" pitchFamily="18" charset="0"/>
                            </a:rPr>
                            <m:t>𝒌</m:t>
                          </m:r>
                        </m:e>
                      </m:d>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1" i="1" smtClean="0">
                              <a:solidFill>
                                <a:srgbClr val="00B050"/>
                              </a:solidFill>
                              <a:latin typeface="Cambria Math" panose="02040503050406030204" pitchFamily="18" charset="0"/>
                            </a:rPr>
                            <m:t>𝒏</m:t>
                          </m:r>
                          <m:r>
                            <a:rPr lang="en-US" b="0" i="1" smtClean="0">
                              <a:latin typeface="Cambria Math" panose="02040503050406030204" pitchFamily="18" charset="0"/>
                            </a:rPr>
                            <m:t>=0</m:t>
                          </m:r>
                        </m:sub>
                        <m:sup>
                          <m:r>
                            <a:rPr lang="en-US" b="0" i="1" smtClean="0">
                              <a:latin typeface="Cambria Math" panose="02040503050406030204" pitchFamily="18" charset="0"/>
                            </a:rPr>
                            <m:t>𝑁</m:t>
                          </m:r>
                          <m:r>
                            <a:rPr lang="en-US" b="0" i="1" smtClean="0">
                              <a:latin typeface="Cambria Math" panose="02040503050406030204" pitchFamily="18" charset="0"/>
                            </a:rPr>
                            <m:t>−1</m:t>
                          </m:r>
                        </m:sup>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solidFill>
                                    <a:srgbClr val="00B050"/>
                                  </a:solidFill>
                                  <a:latin typeface="Cambria Math" panose="02040503050406030204" pitchFamily="18" charset="0"/>
                                </a:rPr>
                                <m:t>𝒏</m:t>
                              </m:r>
                            </m:e>
                          </m:d>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m:t>
                                  </m:r>
                                  <m:r>
                                    <a:rPr lang="en-US" b="0" i="1" smtClean="0">
                                      <a:latin typeface="Cambria Math" panose="02040503050406030204" pitchFamily="18" charset="0"/>
                                    </a:rPr>
                                    <m:t>𝑖</m:t>
                                  </m:r>
                                  <m:r>
                                    <a:rPr lang="en-US" b="0" i="1" smtClean="0">
                                      <a:latin typeface="Cambria Math" panose="02040503050406030204" pitchFamily="18" charset="0"/>
                                    </a:rPr>
                                    <m:t>𝜋</m:t>
                                  </m:r>
                                  <m:r>
                                    <a:rPr lang="en-US" b="1" i="1" smtClean="0">
                                      <a:solidFill>
                                        <a:srgbClr val="0070C0"/>
                                      </a:solidFill>
                                      <a:latin typeface="Cambria Math" panose="02040503050406030204" pitchFamily="18" charset="0"/>
                                    </a:rPr>
                                    <m:t>𝒌</m:t>
                                  </m:r>
                                  <m:r>
                                    <a:rPr lang="en-US" b="1" i="1" smtClean="0">
                                      <a:solidFill>
                                        <a:srgbClr val="00B050"/>
                                      </a:solidFill>
                                      <a:latin typeface="Cambria Math" panose="02040503050406030204" pitchFamily="18" charset="0"/>
                                    </a:rPr>
                                    <m:t>𝒏</m:t>
                                  </m:r>
                                </m:num>
                                <m:den>
                                  <m:r>
                                    <a:rPr lang="en-US" b="0" i="1" smtClean="0">
                                      <a:latin typeface="Cambria Math" panose="02040503050406030204" pitchFamily="18" charset="0"/>
                                    </a:rPr>
                                    <m:t>𝑁</m:t>
                                  </m:r>
                                </m:den>
                              </m:f>
                            </m:sup>
                          </m:sSup>
                        </m:e>
                      </m:nary>
                    </m:oMath>
                  </m:oMathPara>
                </a14:m>
                <a:endParaRPr lang="en-US"/>
              </a:p>
            </p:txBody>
          </p:sp>
        </mc:Choice>
        <mc:Fallback xmlns="">
          <p:sp>
            <p:nvSpPr>
              <p:cNvPr id="8" name="TextBox 7">
                <a:extLst>
                  <a:ext uri="{FF2B5EF4-FFF2-40B4-BE49-F238E27FC236}">
                    <a16:creationId xmlns:a16="http://schemas.microsoft.com/office/drawing/2014/main" id="{429927EF-A626-BE8F-DD82-7ADE9571D10D}"/>
                  </a:ext>
                </a:extLst>
              </p:cNvPr>
              <p:cNvSpPr txBox="1">
                <a:spLocks noRot="1" noChangeAspect="1" noMove="1" noResize="1" noEditPoints="1" noAdjustHandles="1" noChangeArrowheads="1" noChangeShapeType="1" noTextEdit="1"/>
              </p:cNvSpPr>
              <p:nvPr/>
            </p:nvSpPr>
            <p:spPr>
              <a:xfrm>
                <a:off x="5943598" y="2010250"/>
                <a:ext cx="3733800" cy="87145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BAC6057-8DC4-18C7-1926-3F6744FA3805}"/>
                  </a:ext>
                </a:extLst>
              </p:cNvPr>
              <p:cNvSpPr txBox="1"/>
              <p:nvPr/>
            </p:nvSpPr>
            <p:spPr>
              <a:xfrm>
                <a:off x="990600" y="3733800"/>
                <a:ext cx="358140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solidFill>
                              <a:srgbClr val="00B050"/>
                            </a:solidFill>
                            <a:latin typeface="Cambria Math" panose="02040503050406030204" pitchFamily="18" charset="0"/>
                          </a:rPr>
                          <m:t>𝒕</m:t>
                        </m:r>
                      </m:e>
                    </m:d>
                  </m:oMath>
                </a14:m>
                <a:r>
                  <a:rPr lang="en-US"/>
                  <a:t>, the studied signal, time dependent</a:t>
                </a:r>
              </a:p>
              <a:p>
                <a:pPr marL="285750" indent="-285750">
                  <a:buFont typeface="Arial" panose="020B0604020202020204" pitchFamily="34" charset="0"/>
                  <a:buChar char="•"/>
                </a:pPr>
                <a14:m>
                  <m:oMath xmlns:m="http://schemas.openxmlformats.org/officeDocument/2006/math">
                    <m:r>
                      <a:rPr lang="en-US" b="1" i="1" smtClean="0">
                        <a:solidFill>
                          <a:srgbClr val="00B050"/>
                        </a:solidFill>
                        <a:latin typeface="Cambria Math" panose="02040503050406030204" pitchFamily="18" charset="0"/>
                      </a:rPr>
                      <m:t>𝒕</m:t>
                    </m:r>
                  </m:oMath>
                </a14:m>
                <a:r>
                  <a:rPr lang="en-US"/>
                  <a:t>, time index</a:t>
                </a:r>
              </a:p>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𝐹</m:t>
                    </m:r>
                    <m:r>
                      <a:rPr lang="en-US" b="0" i="1" smtClean="0">
                        <a:latin typeface="Cambria Math" panose="02040503050406030204" pitchFamily="18" charset="0"/>
                      </a:rPr>
                      <m:t>(</m:t>
                    </m:r>
                    <m:r>
                      <a:rPr lang="en-US" b="1" i="1" smtClean="0">
                        <a:solidFill>
                          <a:srgbClr val="0070C0"/>
                        </a:solidFill>
                        <a:latin typeface="Cambria Math" panose="02040503050406030204" pitchFamily="18" charset="0"/>
                      </a:rPr>
                      <m:t>𝝂</m:t>
                    </m:r>
                    <m:r>
                      <a:rPr lang="en-US" b="0" i="1" smtClean="0">
                        <a:latin typeface="Cambria Math" panose="02040503050406030204" pitchFamily="18" charset="0"/>
                      </a:rPr>
                      <m:t>)</m:t>
                    </m:r>
                  </m:oMath>
                </a14:m>
                <a:r>
                  <a:rPr lang="en-US"/>
                  <a:t>, the Fourier transformed signal, frequency dependent</a:t>
                </a:r>
              </a:p>
              <a:p>
                <a:pPr marL="285750" indent="-285750">
                  <a:buFont typeface="Arial" panose="020B0604020202020204" pitchFamily="34" charset="0"/>
                  <a:buChar char="•"/>
                </a:pPr>
                <a14:m>
                  <m:oMath xmlns:m="http://schemas.openxmlformats.org/officeDocument/2006/math">
                    <m:r>
                      <a:rPr lang="en-US" b="1" i="1" smtClean="0">
                        <a:solidFill>
                          <a:srgbClr val="0070C0"/>
                        </a:solidFill>
                        <a:latin typeface="Cambria Math" panose="02040503050406030204" pitchFamily="18" charset="0"/>
                      </a:rPr>
                      <m:t>𝝂</m:t>
                    </m:r>
                  </m:oMath>
                </a14:m>
                <a:r>
                  <a:rPr lang="en-US"/>
                  <a:t>, frequency index</a:t>
                </a:r>
              </a:p>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𝑖</m:t>
                    </m:r>
                  </m:oMath>
                </a14:m>
                <a:r>
                  <a:rPr lang="en-US"/>
                  <a:t>, the imaginary unit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𝑖</m:t>
                        </m:r>
                      </m:e>
                      <m:sup>
                        <m:r>
                          <a:rPr lang="en-US" b="0" i="1" smtClean="0">
                            <a:latin typeface="Cambria Math" panose="02040503050406030204" pitchFamily="18" charset="0"/>
                          </a:rPr>
                          <m:t>2</m:t>
                        </m:r>
                      </m:sup>
                    </m:sSup>
                    <m:r>
                      <a:rPr lang="en-US" b="0" i="1" smtClean="0">
                        <a:latin typeface="Cambria Math" panose="02040503050406030204" pitchFamily="18" charset="0"/>
                      </a:rPr>
                      <m:t>=−1</m:t>
                    </m:r>
                  </m:oMath>
                </a14:m>
                <a:r>
                  <a:rPr lang="en-US"/>
                  <a:t>)</a:t>
                </a:r>
              </a:p>
            </p:txBody>
          </p:sp>
        </mc:Choice>
        <mc:Fallback xmlns="">
          <p:sp>
            <p:nvSpPr>
              <p:cNvPr id="9" name="TextBox 8">
                <a:extLst>
                  <a:ext uri="{FF2B5EF4-FFF2-40B4-BE49-F238E27FC236}">
                    <a16:creationId xmlns:a16="http://schemas.microsoft.com/office/drawing/2014/main" id="{9BAC6057-8DC4-18C7-1926-3F6744FA3805}"/>
                  </a:ext>
                </a:extLst>
              </p:cNvPr>
              <p:cNvSpPr txBox="1">
                <a:spLocks noRot="1" noChangeAspect="1" noMove="1" noResize="1" noEditPoints="1" noAdjustHandles="1" noChangeArrowheads="1" noChangeShapeType="1" noTextEdit="1"/>
              </p:cNvSpPr>
              <p:nvPr/>
            </p:nvSpPr>
            <p:spPr>
              <a:xfrm>
                <a:off x="990600" y="3733800"/>
                <a:ext cx="3581400" cy="2031325"/>
              </a:xfrm>
              <a:prstGeom prst="rect">
                <a:avLst/>
              </a:prstGeom>
              <a:blipFill>
                <a:blip r:embed="rId5"/>
                <a:stretch>
                  <a:fillRect l="-1019" t="-1493" b="-32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086BF7A-F2AD-A49E-FFB0-49C68016AF67}"/>
                  </a:ext>
                </a:extLst>
              </p:cNvPr>
              <p:cNvSpPr txBox="1"/>
              <p:nvPr/>
            </p:nvSpPr>
            <p:spPr>
              <a:xfrm>
                <a:off x="6095998" y="3733800"/>
                <a:ext cx="358140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solidFill>
                              <a:srgbClr val="00B050"/>
                            </a:solidFill>
                            <a:latin typeface="Cambria Math" panose="02040503050406030204" pitchFamily="18" charset="0"/>
                          </a:rPr>
                          <m:t>𝒏</m:t>
                        </m:r>
                      </m:e>
                    </m:d>
                  </m:oMath>
                </a14:m>
                <a:r>
                  <a:rPr lang="en-US"/>
                  <a:t>, the studied signal, </a:t>
                </a:r>
                <a:r>
                  <a:rPr lang="en-US" b="1"/>
                  <a:t>sample</a:t>
                </a:r>
                <a:r>
                  <a:rPr lang="en-US"/>
                  <a:t> dependent</a:t>
                </a:r>
              </a:p>
              <a:p>
                <a:pPr marL="285750" indent="-285750">
                  <a:buFont typeface="Arial" panose="020B0604020202020204" pitchFamily="34" charset="0"/>
                  <a:buChar char="•"/>
                </a:pPr>
                <a14:m>
                  <m:oMath xmlns:m="http://schemas.openxmlformats.org/officeDocument/2006/math">
                    <m:r>
                      <a:rPr lang="en-US" b="1" i="1" smtClean="0">
                        <a:solidFill>
                          <a:srgbClr val="00B050"/>
                        </a:solidFill>
                        <a:latin typeface="Cambria Math" panose="02040503050406030204" pitchFamily="18" charset="0"/>
                      </a:rPr>
                      <m:t>𝒏</m:t>
                    </m:r>
                  </m:oMath>
                </a14:m>
                <a:r>
                  <a:rPr lang="en-US"/>
                  <a:t>, sample index, related to time via the sampling frequency</a:t>
                </a:r>
              </a:p>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𝐹</m:t>
                    </m:r>
                    <m:r>
                      <a:rPr lang="en-US" b="0" i="1" smtClean="0">
                        <a:latin typeface="Cambria Math" panose="02040503050406030204" pitchFamily="18" charset="0"/>
                      </a:rPr>
                      <m:t>(</m:t>
                    </m:r>
                    <m:r>
                      <a:rPr lang="en-US" b="1" i="1" smtClean="0">
                        <a:solidFill>
                          <a:srgbClr val="0070C0"/>
                        </a:solidFill>
                        <a:latin typeface="Cambria Math" panose="02040503050406030204" pitchFamily="18" charset="0"/>
                      </a:rPr>
                      <m:t>𝒌</m:t>
                    </m:r>
                    <m:r>
                      <a:rPr lang="en-US" b="0" i="1" smtClean="0">
                        <a:latin typeface="Cambria Math" panose="02040503050406030204" pitchFamily="18" charset="0"/>
                      </a:rPr>
                      <m:t>)</m:t>
                    </m:r>
                  </m:oMath>
                </a14:m>
                <a:r>
                  <a:rPr lang="en-US"/>
                  <a:t>, the Fourier transformed signal, frequency dependent</a:t>
                </a:r>
              </a:p>
              <a:p>
                <a:pPr marL="285750" indent="-285750">
                  <a:buFont typeface="Arial" panose="020B0604020202020204" pitchFamily="34" charset="0"/>
                  <a:buChar char="•"/>
                </a:pPr>
                <a14:m>
                  <m:oMath xmlns:m="http://schemas.openxmlformats.org/officeDocument/2006/math">
                    <m:r>
                      <a:rPr lang="en-US" b="0" i="1" smtClean="0">
                        <a:latin typeface="Cambria Math" panose="02040503050406030204" pitchFamily="18" charset="0"/>
                      </a:rPr>
                      <m:t>𝑁</m:t>
                    </m:r>
                  </m:oMath>
                </a14:m>
                <a:r>
                  <a:rPr lang="en-US"/>
                  <a:t> total number of samples in our signal</a:t>
                </a:r>
              </a:p>
            </p:txBody>
          </p:sp>
        </mc:Choice>
        <mc:Fallback xmlns="">
          <p:sp>
            <p:nvSpPr>
              <p:cNvPr id="10" name="TextBox 9">
                <a:extLst>
                  <a:ext uri="{FF2B5EF4-FFF2-40B4-BE49-F238E27FC236}">
                    <a16:creationId xmlns:a16="http://schemas.microsoft.com/office/drawing/2014/main" id="{7086BF7A-F2AD-A49E-FFB0-49C68016AF67}"/>
                  </a:ext>
                </a:extLst>
              </p:cNvPr>
              <p:cNvSpPr txBox="1">
                <a:spLocks noRot="1" noChangeAspect="1" noMove="1" noResize="1" noEditPoints="1" noAdjustHandles="1" noChangeArrowheads="1" noChangeShapeType="1" noTextEdit="1"/>
              </p:cNvSpPr>
              <p:nvPr/>
            </p:nvSpPr>
            <p:spPr>
              <a:xfrm>
                <a:off x="6095998" y="3733800"/>
                <a:ext cx="3581400" cy="2308324"/>
              </a:xfrm>
              <a:prstGeom prst="rect">
                <a:avLst/>
              </a:prstGeom>
              <a:blipFill>
                <a:blip r:embed="rId6"/>
                <a:stretch>
                  <a:fillRect l="-849" t="-1316" r="-2207" b="-2895"/>
                </a:stretch>
              </a:blipFill>
            </p:spPr>
            <p:txBody>
              <a:bodyPr/>
              <a:lstStyle/>
              <a:p>
                <a:r>
                  <a:rPr lang="en-US">
                    <a:noFill/>
                  </a:rPr>
                  <a:t> </a:t>
                </a:r>
              </a:p>
            </p:txBody>
          </p:sp>
        </mc:Fallback>
      </mc:AlternateContent>
      <p:sp>
        <p:nvSpPr>
          <p:cNvPr id="11" name="Rectangle 10">
            <a:extLst>
              <a:ext uri="{FF2B5EF4-FFF2-40B4-BE49-F238E27FC236}">
                <a16:creationId xmlns:a16="http://schemas.microsoft.com/office/drawing/2014/main" id="{DE8FDE39-7D6F-2DD1-DF5B-37B6F962DB91}"/>
              </a:ext>
            </a:extLst>
          </p:cNvPr>
          <p:cNvSpPr/>
          <p:nvPr/>
        </p:nvSpPr>
        <p:spPr>
          <a:xfrm>
            <a:off x="914400" y="1159434"/>
            <a:ext cx="3733800" cy="745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Fourier Transform</a:t>
            </a:r>
          </a:p>
          <a:p>
            <a:pPr algn="ctr"/>
            <a:r>
              <a:rPr lang="en-US" sz="2400"/>
              <a:t>(analog signal)</a:t>
            </a:r>
            <a:endParaRPr lang="en-US"/>
          </a:p>
        </p:txBody>
      </p:sp>
      <p:sp>
        <p:nvSpPr>
          <p:cNvPr id="12" name="Rectangle 11">
            <a:extLst>
              <a:ext uri="{FF2B5EF4-FFF2-40B4-BE49-F238E27FC236}">
                <a16:creationId xmlns:a16="http://schemas.microsoft.com/office/drawing/2014/main" id="{C7DADEA7-E0DD-3607-49C8-2C02A711545C}"/>
              </a:ext>
            </a:extLst>
          </p:cNvPr>
          <p:cNvSpPr/>
          <p:nvPr/>
        </p:nvSpPr>
        <p:spPr>
          <a:xfrm>
            <a:off x="5943598" y="1159434"/>
            <a:ext cx="3733800" cy="7455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C00000"/>
                </a:solidFill>
              </a:rPr>
              <a:t>Discrete </a:t>
            </a:r>
            <a:r>
              <a:rPr lang="en-US" sz="2400" b="1"/>
              <a:t>Fourier Transform</a:t>
            </a:r>
          </a:p>
          <a:p>
            <a:pPr algn="ctr"/>
            <a:r>
              <a:rPr lang="en-US" sz="2400"/>
              <a:t>(digital signal)</a:t>
            </a:r>
            <a:endParaRPr lang="en-US"/>
          </a:p>
        </p:txBody>
      </p:sp>
    </p:spTree>
    <p:extLst>
      <p:ext uri="{BB962C8B-B14F-4D97-AF65-F5344CB8AC3E}">
        <p14:creationId xmlns:p14="http://schemas.microsoft.com/office/powerpoint/2010/main" val="1678140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2531E0-FF16-801E-3E5C-E4D20A71C4ED}"/>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6291EAEF-E467-8C96-EBCE-A1415BAFDD55}"/>
              </a:ext>
            </a:extLst>
          </p:cNvPr>
          <p:cNvSpPr>
            <a:spLocks noGrp="1"/>
          </p:cNvSpPr>
          <p:nvPr>
            <p:ph type="title"/>
          </p:nvPr>
        </p:nvSpPr>
        <p:spPr/>
        <p:txBody>
          <a:bodyPr/>
          <a:lstStyle/>
          <a:p>
            <a:r>
              <a:rPr lang="en-US"/>
              <a:t>Basic Audio DSP Tools – The Fast Fourier Transform</a:t>
            </a:r>
          </a:p>
        </p:txBody>
      </p:sp>
      <p:sp>
        <p:nvSpPr>
          <p:cNvPr id="4" name="Text Placeholder 3">
            <a:extLst>
              <a:ext uri="{FF2B5EF4-FFF2-40B4-BE49-F238E27FC236}">
                <a16:creationId xmlns:a16="http://schemas.microsoft.com/office/drawing/2014/main" id="{A0DE11DD-2E20-B9F3-66CE-67C5C1B53F44}"/>
              </a:ext>
            </a:extLst>
          </p:cNvPr>
          <p:cNvSpPr>
            <a:spLocks noGrp="1"/>
          </p:cNvSpPr>
          <p:nvPr>
            <p:ph type="body" sz="quarter" idx="13"/>
          </p:nvPr>
        </p:nvSpPr>
        <p:spPr>
          <a:xfrm>
            <a:off x="609601" y="1142999"/>
            <a:ext cx="4495801" cy="4572000"/>
          </a:xfrm>
          <a:ln>
            <a:noFill/>
          </a:ln>
        </p:spPr>
        <p:style>
          <a:lnRef idx="2">
            <a:schemeClr val="accent1"/>
          </a:lnRef>
          <a:fillRef idx="1">
            <a:schemeClr val="lt1"/>
          </a:fillRef>
          <a:effectRef idx="0">
            <a:schemeClr val="accent1"/>
          </a:effectRef>
          <a:fontRef idx="minor">
            <a:schemeClr val="dk1"/>
          </a:fontRef>
        </p:style>
        <p:txBody>
          <a:bodyPr>
            <a:normAutofit lnSpcReduction="10000"/>
          </a:bodyPr>
          <a:lstStyle/>
          <a:p>
            <a:r>
              <a:rPr lang="en-US"/>
              <a:t>Fast Fourier Transform: Name of the </a:t>
            </a:r>
            <a:r>
              <a:rPr lang="en-US" b="1"/>
              <a:t>algorithm </a:t>
            </a:r>
            <a:r>
              <a:rPr lang="en-US"/>
              <a:t>used everywhere for the computation of the Discrete Fourier Transform</a:t>
            </a:r>
          </a:p>
          <a:p>
            <a:r>
              <a:rPr lang="en-US"/>
              <a:t>Developed in the 60’s by J. Cooley and J. Tukey, drastically improved computational time of the DFT (assuming signal length’s is a power of 2)</a:t>
            </a:r>
          </a:p>
          <a:p>
            <a:r>
              <a:rPr lang="en-US"/>
              <a:t>This is algorithm is used – most likely – in every computer or smartphones that need to compute a Discrete Fourier Transform</a:t>
            </a:r>
          </a:p>
        </p:txBody>
      </p:sp>
      <p:pic>
        <p:nvPicPr>
          <p:cNvPr id="6" name="Picture 5" descr="Chart, line chart&#10;&#10;Description automatically generated">
            <a:extLst>
              <a:ext uri="{FF2B5EF4-FFF2-40B4-BE49-F238E27FC236}">
                <a16:creationId xmlns:a16="http://schemas.microsoft.com/office/drawing/2014/main" id="{16A323C7-C4A6-B150-5CD5-E7769999624C}"/>
              </a:ext>
            </a:extLst>
          </p:cNvPr>
          <p:cNvPicPr>
            <a:picLocks noChangeAspect="1"/>
          </p:cNvPicPr>
          <p:nvPr/>
        </p:nvPicPr>
        <p:blipFill rotWithShape="1">
          <a:blip r:embed="rId3">
            <a:extLst>
              <a:ext uri="{28A0092B-C50C-407E-A947-70E740481C1C}">
                <a14:useLocalDpi xmlns:a14="http://schemas.microsoft.com/office/drawing/2010/main" val="0"/>
              </a:ext>
            </a:extLst>
          </a:blip>
          <a:srcRect l="7229" t="7059" r="8433" b="5870"/>
          <a:stretch/>
        </p:blipFill>
        <p:spPr>
          <a:xfrm>
            <a:off x="5867400" y="876300"/>
            <a:ext cx="5334000" cy="5105399"/>
          </a:xfrm>
          <a:prstGeom prst="rect">
            <a:avLst/>
          </a:prstGeom>
        </p:spPr>
      </p:pic>
    </p:spTree>
    <p:extLst>
      <p:ext uri="{BB962C8B-B14F-4D97-AF65-F5344CB8AC3E}">
        <p14:creationId xmlns:p14="http://schemas.microsoft.com/office/powerpoint/2010/main" val="292318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US"/>
              <a:t>Basic Audio DSP Tools – Exercise 1 with Ansys Sound</a:t>
            </a:r>
            <a:endParaRPr lang="en-GB" sz="3200">
              <a:latin typeface="+mn-lt"/>
            </a:endParaRPr>
          </a:p>
        </p:txBody>
      </p:sp>
      <p:graphicFrame>
        <p:nvGraphicFramePr>
          <p:cNvPr id="3" name="Table 3">
            <a:extLst>
              <a:ext uri="{FF2B5EF4-FFF2-40B4-BE49-F238E27FC236}">
                <a16:creationId xmlns:a16="http://schemas.microsoft.com/office/drawing/2014/main" id="{B6CB8CC9-4352-45BD-B1B3-E1427FA4A326}"/>
              </a:ext>
            </a:extLst>
          </p:cNvPr>
          <p:cNvGraphicFramePr>
            <a:graphicFrameLocks noGrp="1"/>
          </p:cNvGraphicFramePr>
          <p:nvPr>
            <p:extLst>
              <p:ext uri="{D42A27DB-BD31-4B8C-83A1-F6EECF244321}">
                <p14:modId xmlns:p14="http://schemas.microsoft.com/office/powerpoint/2010/main" val="3124091819"/>
              </p:ext>
            </p:extLst>
          </p:nvPr>
        </p:nvGraphicFramePr>
        <p:xfrm>
          <a:off x="609600" y="789352"/>
          <a:ext cx="8792647" cy="5377952"/>
        </p:xfrm>
        <a:graphic>
          <a:graphicData uri="http://schemas.openxmlformats.org/drawingml/2006/table">
            <a:tbl>
              <a:tblPr firstRow="1" bandRow="1">
                <a:tableStyleId>{BC89EF96-8CEA-46FF-86C4-4CE0E7609802}</a:tableStyleId>
              </a:tblPr>
              <a:tblGrid>
                <a:gridCol w="1372678">
                  <a:extLst>
                    <a:ext uri="{9D8B030D-6E8A-4147-A177-3AD203B41FA5}">
                      <a16:colId xmlns:a16="http://schemas.microsoft.com/office/drawing/2014/main" val="228112386"/>
                    </a:ext>
                  </a:extLst>
                </a:gridCol>
                <a:gridCol w="3504122">
                  <a:extLst>
                    <a:ext uri="{9D8B030D-6E8A-4147-A177-3AD203B41FA5}">
                      <a16:colId xmlns:a16="http://schemas.microsoft.com/office/drawing/2014/main" val="2234544523"/>
                    </a:ext>
                  </a:extLst>
                </a:gridCol>
                <a:gridCol w="3915847">
                  <a:extLst>
                    <a:ext uri="{9D8B030D-6E8A-4147-A177-3AD203B41FA5}">
                      <a16:colId xmlns:a16="http://schemas.microsoft.com/office/drawing/2014/main" val="377026262"/>
                    </a:ext>
                  </a:extLst>
                </a:gridCol>
              </a:tblGrid>
              <a:tr h="1012135">
                <a:tc>
                  <a:txBody>
                    <a:bodyPr/>
                    <a:lstStyle/>
                    <a:p>
                      <a:pPr marL="0" algn="ctr" defTabSz="914400" rtl="0" eaLnBrk="1" latinLnBrk="0" hangingPunct="1"/>
                      <a:r>
                        <a:rPr lang="en-US" sz="1800" b="1" kern="1200">
                          <a:solidFill>
                            <a:schemeClr val="tx1"/>
                          </a:solidFill>
                          <a:latin typeface="+mn-lt"/>
                          <a:ea typeface="+mn-ea"/>
                          <a:cs typeface="+mn-cs"/>
                        </a:rPr>
                        <a:t>Time Domain Signals</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In Ansys Sound, Open the time signals provided with this lecture Unit using the </a:t>
                      </a:r>
                      <a:r>
                        <a:rPr lang="en-GB" b="1" i="1"/>
                        <a:t>File &gt; Open… </a:t>
                      </a:r>
                      <a:r>
                        <a:rPr lang="en-GB" b="0"/>
                        <a:t>menu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GB" b="0"/>
                        <a:t>Note : You can listen to the time signals using the playback controls in the bottom panel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9368073"/>
                  </a:ext>
                </a:extLst>
              </a:tr>
              <a:tr h="1354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noProof="0">
                          <a:solidFill>
                            <a:schemeClr val="tx1"/>
                          </a:solidFill>
                          <a:latin typeface="+mn-lt"/>
                          <a:ea typeface="+mn-ea"/>
                          <a:cs typeface="+mn-cs"/>
                        </a:rPr>
                        <a:t>Frequency Domain Spectrums</a:t>
                      </a:r>
                      <a:endParaRPr lang="en-DE" sz="1800" b="1" kern="1200" noProof="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For each of the opened sound, right click on the waveform and select “calculate spectrum”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6288765"/>
                  </a:ext>
                </a:extLst>
              </a:tr>
              <a:tr h="13208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a:solidFill>
                            <a:schemeClr val="tx1"/>
                          </a:solidFill>
                          <a:latin typeface="+mn-lt"/>
                          <a:ea typeface="+mn-ea"/>
                          <a:cs typeface="+mn-cs"/>
                        </a:rPr>
                        <a:t>Frequency Domain Analysis</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a:t>For each spectra computed, analyze the frequency content : </a:t>
                      </a:r>
                    </a:p>
                    <a:p>
                      <a:pPr marL="285750" indent="-285750">
                        <a:buFontTx/>
                        <a:buChar char="-"/>
                      </a:pPr>
                      <a:r>
                        <a:rPr lang="en-US"/>
                        <a:t>How many peaks are there for each signals ?</a:t>
                      </a:r>
                    </a:p>
                    <a:p>
                      <a:pPr marL="285750" indent="-285750">
                        <a:buFontTx/>
                        <a:buChar char="-"/>
                      </a:pPr>
                      <a:r>
                        <a:rPr lang="en-US"/>
                        <a:t>What’s the frequency with the highest magnitude ?</a:t>
                      </a:r>
                    </a:p>
                    <a:p>
                      <a:pPr marL="285750" indent="-285750">
                        <a:buFontTx/>
                        <a:buChar char="-"/>
                      </a:pPr>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6257221"/>
                  </a:ext>
                </a:extLst>
              </a:tr>
            </a:tbl>
          </a:graphicData>
        </a:graphic>
      </p:graphicFrame>
      <p:sp>
        <p:nvSpPr>
          <p:cNvPr id="2" name="Slide Number Placeholder 1">
            <a:extLst>
              <a:ext uri="{FF2B5EF4-FFF2-40B4-BE49-F238E27FC236}">
                <a16:creationId xmlns:a16="http://schemas.microsoft.com/office/drawing/2014/main" id="{AEDC9510-5321-456F-AACD-26C1CD5777EE}"/>
              </a:ext>
            </a:extLst>
          </p:cNvPr>
          <p:cNvSpPr>
            <a:spLocks noGrp="1"/>
          </p:cNvSpPr>
          <p:nvPr>
            <p:ph type="sldNum" sz="quarter" idx="11"/>
          </p:nvPr>
        </p:nvSpPr>
        <p:spPr/>
        <p:txBody>
          <a:bodyPr/>
          <a:lstStyle/>
          <a:p>
            <a:fld id="{F0D23093-2AB0-F74C-B865-1A12A15B650E}" type="slidenum">
              <a:rPr lang="en-US" smtClean="0"/>
              <a:pPr/>
              <a:t>15</a:t>
            </a:fld>
            <a:endParaRPr lang="en-US"/>
          </a:p>
        </p:txBody>
      </p:sp>
      <p:pic>
        <p:nvPicPr>
          <p:cNvPr id="6" name="Picture 5">
            <a:extLst>
              <a:ext uri="{FF2B5EF4-FFF2-40B4-BE49-F238E27FC236}">
                <a16:creationId xmlns:a16="http://schemas.microsoft.com/office/drawing/2014/main" id="{51A29D38-2074-53EE-172C-10FE20E29FA7}"/>
              </a:ext>
            </a:extLst>
          </p:cNvPr>
          <p:cNvPicPr>
            <a:picLocks noChangeAspect="1"/>
          </p:cNvPicPr>
          <p:nvPr/>
        </p:nvPicPr>
        <p:blipFill>
          <a:blip r:embed="rId3"/>
          <a:stretch>
            <a:fillRect/>
          </a:stretch>
        </p:blipFill>
        <p:spPr>
          <a:xfrm>
            <a:off x="6096000" y="1038701"/>
            <a:ext cx="2864883" cy="1432442"/>
          </a:xfrm>
          <a:prstGeom prst="rect">
            <a:avLst/>
          </a:prstGeom>
        </p:spPr>
      </p:pic>
      <p:pic>
        <p:nvPicPr>
          <p:cNvPr id="11" name="Picture 10">
            <a:extLst>
              <a:ext uri="{FF2B5EF4-FFF2-40B4-BE49-F238E27FC236}">
                <a16:creationId xmlns:a16="http://schemas.microsoft.com/office/drawing/2014/main" id="{E60D5721-38F1-1F88-165F-E001BD44A3AF}"/>
              </a:ext>
            </a:extLst>
          </p:cNvPr>
          <p:cNvPicPr>
            <a:picLocks noChangeAspect="1"/>
          </p:cNvPicPr>
          <p:nvPr/>
        </p:nvPicPr>
        <p:blipFill>
          <a:blip r:embed="rId4"/>
          <a:stretch>
            <a:fillRect/>
          </a:stretch>
        </p:blipFill>
        <p:spPr>
          <a:xfrm>
            <a:off x="6262687" y="2846679"/>
            <a:ext cx="2531508" cy="1265754"/>
          </a:xfrm>
          <a:prstGeom prst="rect">
            <a:avLst/>
          </a:prstGeom>
        </p:spPr>
      </p:pic>
      <p:pic>
        <p:nvPicPr>
          <p:cNvPr id="15" name="Picture 14">
            <a:extLst>
              <a:ext uri="{FF2B5EF4-FFF2-40B4-BE49-F238E27FC236}">
                <a16:creationId xmlns:a16="http://schemas.microsoft.com/office/drawing/2014/main" id="{CBE4ED48-AEC9-2884-CABF-FB16C8248F78}"/>
              </a:ext>
            </a:extLst>
          </p:cNvPr>
          <p:cNvPicPr>
            <a:picLocks noChangeAspect="1"/>
          </p:cNvPicPr>
          <p:nvPr/>
        </p:nvPicPr>
        <p:blipFill>
          <a:blip r:embed="rId5"/>
          <a:stretch>
            <a:fillRect/>
          </a:stretch>
        </p:blipFill>
        <p:spPr>
          <a:xfrm>
            <a:off x="5943064" y="4279849"/>
            <a:ext cx="3170754" cy="1720039"/>
          </a:xfrm>
          <a:prstGeom prst="rect">
            <a:avLst/>
          </a:prstGeom>
        </p:spPr>
      </p:pic>
      <p:sp>
        <p:nvSpPr>
          <p:cNvPr id="4" name="TextBox 3">
            <a:extLst>
              <a:ext uri="{FF2B5EF4-FFF2-40B4-BE49-F238E27FC236}">
                <a16:creationId xmlns:a16="http://schemas.microsoft.com/office/drawing/2014/main" id="{FAC32671-B67F-E2B0-47E8-EDC782FEFA37}"/>
              </a:ext>
            </a:extLst>
          </p:cNvPr>
          <p:cNvSpPr txBox="1"/>
          <p:nvPr/>
        </p:nvSpPr>
        <p:spPr>
          <a:xfrm>
            <a:off x="9762135" y="956363"/>
            <a:ext cx="1727902" cy="160043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a:t>Signals to use :</a:t>
            </a:r>
          </a:p>
          <a:p>
            <a:pPr marL="285750" indent="-285750">
              <a:buFontTx/>
              <a:buChar char="-"/>
            </a:pPr>
            <a:r>
              <a:rPr lang="en-US" sz="1400"/>
              <a:t>pure_sine.wav</a:t>
            </a:r>
          </a:p>
          <a:p>
            <a:pPr marL="285750" indent="-285750">
              <a:buFontTx/>
              <a:buChar char="-"/>
            </a:pPr>
            <a:r>
              <a:rPr lang="en-US" sz="1400"/>
              <a:t>pure_sine2.wav</a:t>
            </a:r>
          </a:p>
          <a:p>
            <a:pPr marL="285750" indent="-285750">
              <a:buFontTx/>
              <a:buChar char="-"/>
            </a:pPr>
            <a:r>
              <a:rPr lang="en-US" sz="1400"/>
              <a:t>bell.wav</a:t>
            </a:r>
          </a:p>
          <a:p>
            <a:pPr marL="285750" indent="-285750">
              <a:buFontTx/>
              <a:buChar char="-"/>
            </a:pPr>
            <a:r>
              <a:rPr lang="en-US" sz="1400"/>
              <a:t>flute.wav</a:t>
            </a:r>
          </a:p>
          <a:p>
            <a:pPr marL="285750" indent="-285750">
              <a:buFontTx/>
              <a:buChar char="-"/>
            </a:pPr>
            <a:r>
              <a:rPr lang="en-US" sz="1400"/>
              <a:t>white_noise.wav</a:t>
            </a:r>
          </a:p>
          <a:p>
            <a:pPr marL="285750" indent="-285750">
              <a:buFontTx/>
              <a:buChar char="-"/>
            </a:pPr>
            <a:endParaRPr lang="en-US" sz="1400">
              <a:highlight>
                <a:srgbClr val="FF00FF"/>
              </a:highlight>
            </a:endParaRPr>
          </a:p>
        </p:txBody>
      </p:sp>
    </p:spTree>
    <p:extLst>
      <p:ext uri="{BB962C8B-B14F-4D97-AF65-F5344CB8AC3E}">
        <p14:creationId xmlns:p14="http://schemas.microsoft.com/office/powerpoint/2010/main" val="4269699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829B70-9ACD-1FD6-A39C-2F4EFD922A9B}"/>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9DC53D2F-C8BE-59D2-3570-5BC57C21A662}"/>
              </a:ext>
            </a:extLst>
          </p:cNvPr>
          <p:cNvSpPr>
            <a:spLocks noGrp="1"/>
          </p:cNvSpPr>
          <p:nvPr>
            <p:ph type="title"/>
          </p:nvPr>
        </p:nvSpPr>
        <p:spPr/>
        <p:txBody>
          <a:bodyPr/>
          <a:lstStyle/>
          <a:p>
            <a:r>
              <a:rPr lang="en-US"/>
              <a:t>Basic Audio DSP Tools – Spectrograms</a:t>
            </a:r>
          </a:p>
        </p:txBody>
      </p:sp>
      <p:pic>
        <p:nvPicPr>
          <p:cNvPr id="7" name="Picture 6">
            <a:extLst>
              <a:ext uri="{FF2B5EF4-FFF2-40B4-BE49-F238E27FC236}">
                <a16:creationId xmlns:a16="http://schemas.microsoft.com/office/drawing/2014/main" id="{2B8BE99F-3458-F3C5-8D48-7308490F06B8}"/>
              </a:ext>
            </a:extLst>
          </p:cNvPr>
          <p:cNvPicPr>
            <a:picLocks noChangeAspect="1"/>
          </p:cNvPicPr>
          <p:nvPr/>
        </p:nvPicPr>
        <p:blipFill rotWithShape="1">
          <a:blip r:embed="rId5"/>
          <a:srcRect l="14634"/>
          <a:stretch/>
        </p:blipFill>
        <p:spPr>
          <a:xfrm>
            <a:off x="145956" y="2181319"/>
            <a:ext cx="3316562" cy="2084436"/>
          </a:xfrm>
          <a:prstGeom prst="rect">
            <a:avLst/>
          </a:prstGeom>
        </p:spPr>
      </p:pic>
      <p:sp>
        <p:nvSpPr>
          <p:cNvPr id="10" name="Rectangle 9">
            <a:extLst>
              <a:ext uri="{FF2B5EF4-FFF2-40B4-BE49-F238E27FC236}">
                <a16:creationId xmlns:a16="http://schemas.microsoft.com/office/drawing/2014/main" id="{961AE32B-E3FC-C109-0A5A-F22259FB0AE6}"/>
              </a:ext>
            </a:extLst>
          </p:cNvPr>
          <p:cNvSpPr/>
          <p:nvPr/>
        </p:nvSpPr>
        <p:spPr>
          <a:xfrm>
            <a:off x="3955956" y="2575837"/>
            <a:ext cx="19050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Short Time</a:t>
            </a:r>
          </a:p>
          <a:p>
            <a:pPr algn="ctr"/>
            <a:r>
              <a:rPr lang="en-US"/>
              <a:t>Fourier Transform</a:t>
            </a:r>
          </a:p>
        </p:txBody>
      </p:sp>
      <p:sp>
        <p:nvSpPr>
          <p:cNvPr id="11" name="TextBox 10">
            <a:extLst>
              <a:ext uri="{FF2B5EF4-FFF2-40B4-BE49-F238E27FC236}">
                <a16:creationId xmlns:a16="http://schemas.microsoft.com/office/drawing/2014/main" id="{15D97ABF-B54A-D7A3-32FA-19D7E3ECE180}"/>
              </a:ext>
            </a:extLst>
          </p:cNvPr>
          <p:cNvSpPr txBox="1"/>
          <p:nvPr/>
        </p:nvSpPr>
        <p:spPr>
          <a:xfrm>
            <a:off x="261412" y="4770674"/>
            <a:ext cx="3183514"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Bell sound, in the time domain</a:t>
            </a:r>
            <a:endParaRPr lang="en-US" b="1"/>
          </a:p>
        </p:txBody>
      </p:sp>
      <p:sp>
        <p:nvSpPr>
          <p:cNvPr id="12" name="Right Brace 11">
            <a:extLst>
              <a:ext uri="{FF2B5EF4-FFF2-40B4-BE49-F238E27FC236}">
                <a16:creationId xmlns:a16="http://schemas.microsoft.com/office/drawing/2014/main" id="{0A70F8B2-61F5-B474-CC20-2662A18FD70F}"/>
              </a:ext>
            </a:extLst>
          </p:cNvPr>
          <p:cNvSpPr/>
          <p:nvPr/>
        </p:nvSpPr>
        <p:spPr>
          <a:xfrm rot="5400000">
            <a:off x="1689937" y="2975215"/>
            <a:ext cx="304800" cy="324036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0194BA46-8B7A-D5D9-826A-D15E3E4A184A}"/>
              </a:ext>
            </a:extLst>
          </p:cNvPr>
          <p:cNvSpPr txBox="1"/>
          <p:nvPr/>
        </p:nvSpPr>
        <p:spPr>
          <a:xfrm>
            <a:off x="6705600" y="4955340"/>
            <a:ext cx="3183514"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Spectrogram of the bell</a:t>
            </a:r>
          </a:p>
          <a:p>
            <a:pPr marL="285750" indent="-285750">
              <a:buFont typeface="Arial" panose="020B0604020202020204" pitchFamily="34" charset="0"/>
              <a:buChar char="•"/>
            </a:pPr>
            <a:r>
              <a:rPr lang="en-US" b="1"/>
              <a:t>X axis : Time </a:t>
            </a:r>
          </a:p>
          <a:p>
            <a:pPr marL="285750" indent="-285750">
              <a:buFont typeface="Arial" panose="020B0604020202020204" pitchFamily="34" charset="0"/>
              <a:buChar char="•"/>
            </a:pPr>
            <a:r>
              <a:rPr lang="en-US" b="1"/>
              <a:t>Y axis : frequency</a:t>
            </a:r>
          </a:p>
          <a:p>
            <a:pPr marL="285750" indent="-285750">
              <a:buFont typeface="Arial" panose="020B0604020202020204" pitchFamily="34" charset="0"/>
              <a:buChar char="•"/>
            </a:pPr>
            <a:r>
              <a:rPr lang="en-US" b="1"/>
              <a:t>Z axis : Magnitude</a:t>
            </a:r>
          </a:p>
        </p:txBody>
      </p:sp>
      <p:sp>
        <p:nvSpPr>
          <p:cNvPr id="25" name="TextBox 24">
            <a:extLst>
              <a:ext uri="{FF2B5EF4-FFF2-40B4-BE49-F238E27FC236}">
                <a16:creationId xmlns:a16="http://schemas.microsoft.com/office/drawing/2014/main" id="{D176BFD9-8F9E-C71A-EEDC-F769E82DC7DD}"/>
              </a:ext>
            </a:extLst>
          </p:cNvPr>
          <p:cNvSpPr txBox="1"/>
          <p:nvPr/>
        </p:nvSpPr>
        <p:spPr>
          <a:xfrm>
            <a:off x="261412" y="685800"/>
            <a:ext cx="11854388" cy="9233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panose="020B0604020202020204" pitchFamily="34" charset="0"/>
              <a:buChar char="•"/>
            </a:pPr>
            <a:r>
              <a:rPr lang="en-US"/>
              <a:t>A spectrogram is another way of computing the Fourier Transform by computing several “small” Fourier Transform on the input signal, thus allowing the user to visualize the evolution of the frequency content of a signal</a:t>
            </a:r>
          </a:p>
          <a:p>
            <a:pPr marL="285750" indent="-285750">
              <a:buFont typeface="Arial" panose="020B0604020202020204" pitchFamily="34" charset="0"/>
              <a:buChar char="•"/>
            </a:pPr>
            <a:r>
              <a:rPr lang="en-US"/>
              <a:t>It is particularly useful for non-stationary signals (i.e., whose frequency content is time dependent)</a:t>
            </a:r>
          </a:p>
        </p:txBody>
      </p:sp>
      <p:pic>
        <p:nvPicPr>
          <p:cNvPr id="5" name="Bell">
            <a:hlinkClick r:id="" action="ppaction://media"/>
            <a:extLst>
              <a:ext uri="{FF2B5EF4-FFF2-40B4-BE49-F238E27FC236}">
                <a16:creationId xmlns:a16="http://schemas.microsoft.com/office/drawing/2014/main" id="{1F83AA76-C922-99AA-4D86-4BD4EF652E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37537" y="5250704"/>
            <a:ext cx="609600" cy="609600"/>
          </a:xfrm>
          <a:prstGeom prst="rect">
            <a:avLst/>
          </a:prstGeom>
        </p:spPr>
      </p:pic>
      <p:cxnSp>
        <p:nvCxnSpPr>
          <p:cNvPr id="8" name="Straight Arrow Connector 7">
            <a:extLst>
              <a:ext uri="{FF2B5EF4-FFF2-40B4-BE49-F238E27FC236}">
                <a16:creationId xmlns:a16="http://schemas.microsoft.com/office/drawing/2014/main" id="{B87D7DBC-F51E-FB41-BF7F-C8E2A6A6AE1B}"/>
              </a:ext>
            </a:extLst>
          </p:cNvPr>
          <p:cNvCxnSpPr>
            <a:cxnSpLocks/>
            <a:stCxn id="7" idx="3"/>
            <a:endCxn id="10" idx="1"/>
          </p:cNvCxnSpPr>
          <p:nvPr/>
        </p:nvCxnSpPr>
        <p:spPr>
          <a:xfrm>
            <a:off x="3462518" y="3223537"/>
            <a:ext cx="4934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3074619-9A4A-9149-0FBC-D2492E53941A}"/>
              </a:ext>
            </a:extLst>
          </p:cNvPr>
          <p:cNvCxnSpPr>
            <a:cxnSpLocks/>
            <a:stCxn id="10" idx="3"/>
            <a:endCxn id="6" idx="1"/>
          </p:cNvCxnSpPr>
          <p:nvPr/>
        </p:nvCxnSpPr>
        <p:spPr>
          <a:xfrm>
            <a:off x="5860956" y="3223537"/>
            <a:ext cx="13018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880369D5-727A-B5B4-A7DA-6EAE36893F3A}"/>
              </a:ext>
            </a:extLst>
          </p:cNvPr>
          <p:cNvPicPr>
            <a:picLocks noChangeAspect="1"/>
          </p:cNvPicPr>
          <p:nvPr/>
        </p:nvPicPr>
        <p:blipFill>
          <a:blip r:embed="rId7"/>
          <a:stretch>
            <a:fillRect/>
          </a:stretch>
        </p:blipFill>
        <p:spPr>
          <a:xfrm>
            <a:off x="7162800" y="2366872"/>
            <a:ext cx="3677719" cy="1713330"/>
          </a:xfrm>
          <a:prstGeom prst="rect">
            <a:avLst/>
          </a:prstGeom>
        </p:spPr>
      </p:pic>
    </p:spTree>
    <p:extLst>
      <p:ext uri="{BB962C8B-B14F-4D97-AF65-F5344CB8AC3E}">
        <p14:creationId xmlns:p14="http://schemas.microsoft.com/office/powerpoint/2010/main" val="361093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 presetClass="mediacall" presetSubtype="0" fill="hold" nodeType="withEffect">
                                  <p:stCondLst>
                                    <p:cond delay="0"/>
                                  </p:stCondLst>
                                  <p:childTnLst>
                                    <p:cmd type="call" cmd="playFrom(0.0)">
                                      <p:cBhvr>
                                        <p:cTn id="20" dur="2074" fill="hold"/>
                                        <p:tgtEl>
                                          <p:spTgt spid="5"/>
                                        </p:tgtEl>
                                      </p:cBhvr>
                                    </p:cmd>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5"/>
                </p:tgtEl>
              </p:cMediaNode>
            </p:audio>
          </p:childTnLst>
        </p:cTn>
      </p:par>
    </p:tnLst>
    <p:bldLst>
      <p:bldP spid="10" grpId="0" animBg="1"/>
      <p:bldP spid="11" grpId="0" animBg="1"/>
      <p:bldP spid="12" grpId="0" animBg="1"/>
      <p:bldP spid="13"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1951FE-8CDD-87CB-218D-01941F0CFA84}"/>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AE6263B0-7CFF-1233-0B9A-FBB2A96207E3}"/>
              </a:ext>
            </a:extLst>
          </p:cNvPr>
          <p:cNvSpPr>
            <a:spLocks noGrp="1"/>
          </p:cNvSpPr>
          <p:nvPr>
            <p:ph type="title"/>
          </p:nvPr>
        </p:nvSpPr>
        <p:spPr/>
        <p:txBody>
          <a:bodyPr/>
          <a:lstStyle/>
          <a:p>
            <a:r>
              <a:rPr lang="en-US"/>
              <a:t>Basic Audio DSP Tools – Spectrograms</a:t>
            </a:r>
          </a:p>
        </p:txBody>
      </p:sp>
      <p:pic>
        <p:nvPicPr>
          <p:cNvPr id="4" name="Video SAS">
            <a:hlinkClick r:id="" action="ppaction://media"/>
            <a:extLst>
              <a:ext uri="{FF2B5EF4-FFF2-40B4-BE49-F238E27FC236}">
                <a16:creationId xmlns:a16="http://schemas.microsoft.com/office/drawing/2014/main" id="{16F44984-4DF1-6908-99C7-C218AB9CE54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29480" y="685800"/>
            <a:ext cx="9533040" cy="5362335"/>
          </a:xfrm>
          <a:prstGeom prst="rect">
            <a:avLst/>
          </a:prstGeom>
        </p:spPr>
      </p:pic>
    </p:spTree>
    <p:extLst>
      <p:ext uri="{BB962C8B-B14F-4D97-AF65-F5344CB8AC3E}">
        <p14:creationId xmlns:p14="http://schemas.microsoft.com/office/powerpoint/2010/main" val="75835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9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BEE9E4-EA64-29FB-97EA-0B664BC3D142}"/>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0374BCA2-7318-4FEB-0495-1D16AE04D2A7}"/>
              </a:ext>
            </a:extLst>
          </p:cNvPr>
          <p:cNvSpPr>
            <a:spLocks noGrp="1"/>
          </p:cNvSpPr>
          <p:nvPr>
            <p:ph type="title"/>
          </p:nvPr>
        </p:nvSpPr>
        <p:spPr/>
        <p:txBody>
          <a:bodyPr/>
          <a:lstStyle/>
          <a:p>
            <a:r>
              <a:rPr lang="en-US"/>
              <a:t>Basic Audio DSP Tools – Filtering</a:t>
            </a:r>
          </a:p>
        </p:txBody>
      </p:sp>
      <p:sp>
        <p:nvSpPr>
          <p:cNvPr id="4" name="Text Placeholder 3">
            <a:extLst>
              <a:ext uri="{FF2B5EF4-FFF2-40B4-BE49-F238E27FC236}">
                <a16:creationId xmlns:a16="http://schemas.microsoft.com/office/drawing/2014/main" id="{D0EA44B7-939E-AEB9-3903-24F66A7D13D6}"/>
              </a:ext>
            </a:extLst>
          </p:cNvPr>
          <p:cNvSpPr>
            <a:spLocks noGrp="1"/>
          </p:cNvSpPr>
          <p:nvPr>
            <p:ph type="body" sz="quarter" idx="13"/>
          </p:nvPr>
        </p:nvSpPr>
        <p:spPr>
          <a:xfrm>
            <a:off x="546100" y="970971"/>
            <a:ext cx="10972799" cy="845837"/>
          </a:xfrm>
          <a:ln>
            <a:noFill/>
          </a:ln>
        </p:spPr>
        <p:style>
          <a:lnRef idx="2">
            <a:schemeClr val="accent1"/>
          </a:lnRef>
          <a:fillRef idx="1">
            <a:schemeClr val="lt1"/>
          </a:fillRef>
          <a:effectRef idx="0">
            <a:schemeClr val="accent1"/>
          </a:effectRef>
          <a:fontRef idx="minor">
            <a:schemeClr val="dk1"/>
          </a:fontRef>
        </p:style>
        <p:txBody>
          <a:bodyPr/>
          <a:lstStyle/>
          <a:p>
            <a:r>
              <a:rPr lang="en-US"/>
              <a:t>Filtering : Mathematical operation on a (digital) signal whose goal is to attenuate or amplify certain components (i.e., frequencies) of the signal.</a:t>
            </a:r>
          </a:p>
        </p:txBody>
      </p:sp>
      <p:sp>
        <p:nvSpPr>
          <p:cNvPr id="6" name="TextBox 5">
            <a:extLst>
              <a:ext uri="{FF2B5EF4-FFF2-40B4-BE49-F238E27FC236}">
                <a16:creationId xmlns:a16="http://schemas.microsoft.com/office/drawing/2014/main" id="{5E0282B9-8616-EE0D-0A86-7CC9A0D26E23}"/>
              </a:ext>
            </a:extLst>
          </p:cNvPr>
          <p:cNvSpPr txBox="1"/>
          <p:nvPr/>
        </p:nvSpPr>
        <p:spPr>
          <a:xfrm>
            <a:off x="248805" y="5086137"/>
            <a:ext cx="41910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t>Original Unfiltered Bell Signal</a:t>
            </a:r>
          </a:p>
        </p:txBody>
      </p:sp>
      <p:pic>
        <p:nvPicPr>
          <p:cNvPr id="9" name="Bell">
            <a:hlinkClick r:id="" action="ppaction://media"/>
            <a:extLst>
              <a:ext uri="{FF2B5EF4-FFF2-40B4-BE49-F238E27FC236}">
                <a16:creationId xmlns:a16="http://schemas.microsoft.com/office/drawing/2014/main" id="{F50F56DE-BAA5-8B93-68F7-B0F1A92930D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058555" y="5672406"/>
            <a:ext cx="609600" cy="609600"/>
          </a:xfrm>
          <a:prstGeom prst="rect">
            <a:avLst/>
          </a:prstGeom>
        </p:spPr>
      </p:pic>
      <p:sp>
        <p:nvSpPr>
          <p:cNvPr id="11" name="TextBox 10">
            <a:extLst>
              <a:ext uri="{FF2B5EF4-FFF2-40B4-BE49-F238E27FC236}">
                <a16:creationId xmlns:a16="http://schemas.microsoft.com/office/drawing/2014/main" id="{A9194F46-E42C-CEF2-0076-609F43C009E3}"/>
              </a:ext>
            </a:extLst>
          </p:cNvPr>
          <p:cNvSpPr txBox="1"/>
          <p:nvPr/>
        </p:nvSpPr>
        <p:spPr>
          <a:xfrm>
            <a:off x="7277100" y="5086137"/>
            <a:ext cx="41910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t>Filtered Bell Signal</a:t>
            </a:r>
          </a:p>
        </p:txBody>
      </p:sp>
      <p:sp>
        <p:nvSpPr>
          <p:cNvPr id="12" name="Rectangle 11">
            <a:extLst>
              <a:ext uri="{FF2B5EF4-FFF2-40B4-BE49-F238E27FC236}">
                <a16:creationId xmlns:a16="http://schemas.microsoft.com/office/drawing/2014/main" id="{5FFCCF92-68E3-F19E-EDA5-1B8354E848A4}"/>
              </a:ext>
            </a:extLst>
          </p:cNvPr>
          <p:cNvSpPr/>
          <p:nvPr/>
        </p:nvSpPr>
        <p:spPr>
          <a:xfrm>
            <a:off x="5204055" y="3242134"/>
            <a:ext cx="1066800" cy="4186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Filtering</a:t>
            </a:r>
          </a:p>
        </p:txBody>
      </p:sp>
      <p:cxnSp>
        <p:nvCxnSpPr>
          <p:cNvPr id="13" name="Straight Arrow Connector 12">
            <a:extLst>
              <a:ext uri="{FF2B5EF4-FFF2-40B4-BE49-F238E27FC236}">
                <a16:creationId xmlns:a16="http://schemas.microsoft.com/office/drawing/2014/main" id="{73C80856-6567-0CD3-6DA8-F08AB279DAD1}"/>
              </a:ext>
            </a:extLst>
          </p:cNvPr>
          <p:cNvCxnSpPr>
            <a:cxnSpLocks/>
            <a:stCxn id="7" idx="3"/>
            <a:endCxn id="12" idx="1"/>
          </p:cNvCxnSpPr>
          <p:nvPr/>
        </p:nvCxnSpPr>
        <p:spPr>
          <a:xfrm>
            <a:off x="4267200" y="3437577"/>
            <a:ext cx="936855" cy="138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F0977B0-94DC-A7E7-7797-FA78D6544722}"/>
              </a:ext>
            </a:extLst>
          </p:cNvPr>
          <p:cNvCxnSpPr>
            <a:cxnSpLocks/>
            <a:stCxn id="12" idx="3"/>
            <a:endCxn id="17" idx="1"/>
          </p:cNvCxnSpPr>
          <p:nvPr/>
        </p:nvCxnSpPr>
        <p:spPr>
          <a:xfrm>
            <a:off x="6270855" y="3451472"/>
            <a:ext cx="98014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78BD7AF3-7C47-50B5-432F-BE52F7285B4C}"/>
              </a:ext>
            </a:extLst>
          </p:cNvPr>
          <p:cNvPicPr>
            <a:picLocks noChangeAspect="1"/>
          </p:cNvPicPr>
          <p:nvPr/>
        </p:nvPicPr>
        <p:blipFill>
          <a:blip r:embed="rId8"/>
          <a:stretch>
            <a:fillRect/>
          </a:stretch>
        </p:blipFill>
        <p:spPr>
          <a:xfrm>
            <a:off x="304801" y="2514600"/>
            <a:ext cx="3962399" cy="1845953"/>
          </a:xfrm>
          <a:prstGeom prst="rect">
            <a:avLst/>
          </a:prstGeom>
        </p:spPr>
      </p:pic>
      <p:pic>
        <p:nvPicPr>
          <p:cNvPr id="17" name="Picture 16">
            <a:extLst>
              <a:ext uri="{FF2B5EF4-FFF2-40B4-BE49-F238E27FC236}">
                <a16:creationId xmlns:a16="http://schemas.microsoft.com/office/drawing/2014/main" id="{B9B38549-DACE-62E3-1B86-F5614D500D16}"/>
              </a:ext>
            </a:extLst>
          </p:cNvPr>
          <p:cNvPicPr>
            <a:picLocks noChangeAspect="1"/>
          </p:cNvPicPr>
          <p:nvPr/>
        </p:nvPicPr>
        <p:blipFill>
          <a:blip r:embed="rId9"/>
          <a:stretch>
            <a:fillRect/>
          </a:stretch>
        </p:blipFill>
        <p:spPr>
          <a:xfrm>
            <a:off x="7250997" y="2362561"/>
            <a:ext cx="4181244" cy="2177823"/>
          </a:xfrm>
          <a:prstGeom prst="rect">
            <a:avLst/>
          </a:prstGeom>
        </p:spPr>
      </p:pic>
      <p:pic>
        <p:nvPicPr>
          <p:cNvPr id="21" name="Bell_filtered">
            <a:hlinkClick r:id="" action="ppaction://media"/>
            <a:extLst>
              <a:ext uri="{FF2B5EF4-FFF2-40B4-BE49-F238E27FC236}">
                <a16:creationId xmlns:a16="http://schemas.microsoft.com/office/drawing/2014/main" id="{DD31F37D-D44A-BB6A-2B1D-91394682E930}"/>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9067800" y="5582229"/>
            <a:ext cx="609600" cy="609600"/>
          </a:xfrm>
          <a:prstGeom prst="rect">
            <a:avLst/>
          </a:prstGeom>
        </p:spPr>
      </p:pic>
    </p:spTree>
    <p:extLst>
      <p:ext uri="{BB962C8B-B14F-4D97-AF65-F5344CB8AC3E}">
        <p14:creationId xmlns:p14="http://schemas.microsoft.com/office/powerpoint/2010/main" val="123998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2074" fill="hold"/>
                                        <p:tgtEl>
                                          <p:spTgt spid="9"/>
                                        </p:tgtEl>
                                      </p:cBhvr>
                                    </p:cmd>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2074"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StopAudio" delay="0">
                      <p:tgtEl>
                        <p:sldTgt/>
                      </p:tgtEl>
                    </p:cond>
                  </p:endCondLst>
                </p:cTn>
                <p:tgtEl>
                  <p:spTgt spid="9"/>
                </p:tgtEl>
              </p:cMediaNode>
            </p:audio>
            <p:audio>
              <p:cMediaNode vol="80000">
                <p:cTn id="45" fill="hold" display="0">
                  <p:stCondLst>
                    <p:cond delay="indefinite"/>
                  </p:stCondLst>
                  <p:endCondLst>
                    <p:cond evt="onStopAudio" delay="0">
                      <p:tgtEl>
                        <p:sldTgt/>
                      </p:tgtEl>
                    </p:cond>
                  </p:endCondLst>
                </p:cTn>
                <p:tgtEl>
                  <p:spTgt spid="21"/>
                </p:tgtEl>
              </p:cMediaNode>
            </p:audio>
          </p:childTnLst>
        </p:cTn>
      </p:par>
    </p:tnLst>
    <p:bldLst>
      <p:bldP spid="6"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C91EE-592F-72D9-01FF-25554908A858}"/>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348B0221-2017-1803-EDD6-F3D87F2047D1}"/>
              </a:ext>
            </a:extLst>
          </p:cNvPr>
          <p:cNvSpPr>
            <a:spLocks noGrp="1"/>
          </p:cNvSpPr>
          <p:nvPr>
            <p:ph type="title"/>
          </p:nvPr>
        </p:nvSpPr>
        <p:spPr/>
        <p:txBody>
          <a:bodyPr/>
          <a:lstStyle/>
          <a:p>
            <a:r>
              <a:rPr lang="en-US"/>
              <a:t>Basic Audio DSP Tools – Main Filter Types</a:t>
            </a:r>
          </a:p>
        </p:txBody>
      </p:sp>
      <p:graphicFrame>
        <p:nvGraphicFramePr>
          <p:cNvPr id="7" name="Table 7">
            <a:extLst>
              <a:ext uri="{FF2B5EF4-FFF2-40B4-BE49-F238E27FC236}">
                <a16:creationId xmlns:a16="http://schemas.microsoft.com/office/drawing/2014/main" id="{D2F8066A-5B99-F099-8196-63C44DFF9302}"/>
              </a:ext>
            </a:extLst>
          </p:cNvPr>
          <p:cNvGraphicFramePr>
            <a:graphicFrameLocks noGrp="1"/>
          </p:cNvGraphicFramePr>
          <p:nvPr>
            <p:extLst>
              <p:ext uri="{D42A27DB-BD31-4B8C-83A1-F6EECF244321}">
                <p14:modId xmlns:p14="http://schemas.microsoft.com/office/powerpoint/2010/main" val="1239335672"/>
              </p:ext>
            </p:extLst>
          </p:nvPr>
        </p:nvGraphicFramePr>
        <p:xfrm>
          <a:off x="636123" y="1390381"/>
          <a:ext cx="5714301" cy="347472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4283505154"/>
                    </a:ext>
                  </a:extLst>
                </a:gridCol>
                <a:gridCol w="4571301">
                  <a:extLst>
                    <a:ext uri="{9D8B030D-6E8A-4147-A177-3AD203B41FA5}">
                      <a16:colId xmlns:a16="http://schemas.microsoft.com/office/drawing/2014/main" val="3823045669"/>
                    </a:ext>
                  </a:extLst>
                </a:gridCol>
              </a:tblGrid>
              <a:tr h="370840">
                <a:tc>
                  <a:txBody>
                    <a:bodyPr/>
                    <a:lstStyle/>
                    <a:p>
                      <a:r>
                        <a:rPr lang="en-US"/>
                        <a:t>Filter Type</a:t>
                      </a:r>
                    </a:p>
                  </a:txBody>
                  <a:tcPr/>
                </a:tc>
                <a:tc>
                  <a:txBody>
                    <a:bodyPr/>
                    <a:lstStyle/>
                    <a:p>
                      <a:r>
                        <a:rPr lang="en-US"/>
                        <a:t>Application</a:t>
                      </a:r>
                    </a:p>
                  </a:txBody>
                  <a:tcPr/>
                </a:tc>
                <a:extLst>
                  <a:ext uri="{0D108BD9-81ED-4DB2-BD59-A6C34878D82A}">
                    <a16:rowId xmlns:a16="http://schemas.microsoft.com/office/drawing/2014/main" val="3833279172"/>
                  </a:ext>
                </a:extLst>
              </a:tr>
              <a:tr h="370840">
                <a:tc>
                  <a:txBody>
                    <a:bodyPr/>
                    <a:lstStyle/>
                    <a:p>
                      <a:r>
                        <a:rPr lang="en-US"/>
                        <a:t>Low-Pass</a:t>
                      </a:r>
                    </a:p>
                  </a:txBody>
                  <a:tcPr/>
                </a:tc>
                <a:tc>
                  <a:txBody>
                    <a:bodyPr/>
                    <a:lstStyle/>
                    <a:p>
                      <a:r>
                        <a:rPr lang="en-US"/>
                        <a:t>Will only keep low frequencies (Bass for example) and remove high frequency content.</a:t>
                      </a:r>
                    </a:p>
                  </a:txBody>
                  <a:tcPr/>
                </a:tc>
                <a:extLst>
                  <a:ext uri="{0D108BD9-81ED-4DB2-BD59-A6C34878D82A}">
                    <a16:rowId xmlns:a16="http://schemas.microsoft.com/office/drawing/2014/main" val="175722926"/>
                  </a:ext>
                </a:extLst>
              </a:tr>
              <a:tr h="370840">
                <a:tc>
                  <a:txBody>
                    <a:bodyPr/>
                    <a:lstStyle/>
                    <a:p>
                      <a:r>
                        <a:rPr lang="en-US"/>
                        <a:t>Band-Pass</a:t>
                      </a:r>
                    </a:p>
                  </a:txBody>
                  <a:tcPr/>
                </a:tc>
                <a:tc>
                  <a:txBody>
                    <a:bodyPr/>
                    <a:lstStyle/>
                    <a:p>
                      <a:r>
                        <a:rPr lang="en-US"/>
                        <a:t>Only keeps a certain frequency “band”, useful if you need to isolate only a certain set of frequencies in your signal</a:t>
                      </a:r>
                    </a:p>
                  </a:txBody>
                  <a:tcPr/>
                </a:tc>
                <a:extLst>
                  <a:ext uri="{0D108BD9-81ED-4DB2-BD59-A6C34878D82A}">
                    <a16:rowId xmlns:a16="http://schemas.microsoft.com/office/drawing/2014/main" val="2313785326"/>
                  </a:ext>
                </a:extLst>
              </a:tr>
              <a:tr h="370840">
                <a:tc>
                  <a:txBody>
                    <a:bodyPr/>
                    <a:lstStyle/>
                    <a:p>
                      <a:r>
                        <a:rPr lang="en-US"/>
                        <a:t>High-Pass</a:t>
                      </a:r>
                    </a:p>
                  </a:txBody>
                  <a:tcPr/>
                </a:tc>
                <a:tc>
                  <a:txBody>
                    <a:bodyPr/>
                    <a:lstStyle/>
                    <a:p>
                      <a:r>
                        <a:rPr lang="en-US"/>
                        <a:t>The opposite of a low-pass, will only keep high frequencies </a:t>
                      </a:r>
                    </a:p>
                  </a:txBody>
                  <a:tcPr/>
                </a:tc>
                <a:extLst>
                  <a:ext uri="{0D108BD9-81ED-4DB2-BD59-A6C34878D82A}">
                    <a16:rowId xmlns:a16="http://schemas.microsoft.com/office/drawing/2014/main" val="952108465"/>
                  </a:ext>
                </a:extLst>
              </a:tr>
              <a:tr h="370840">
                <a:tc>
                  <a:txBody>
                    <a:bodyPr/>
                    <a:lstStyle/>
                    <a:p>
                      <a:r>
                        <a:rPr lang="en-US"/>
                        <a:t>All-Pass</a:t>
                      </a:r>
                    </a:p>
                  </a:txBody>
                  <a:tcPr/>
                </a:tc>
                <a:tc>
                  <a:txBody>
                    <a:bodyPr/>
                    <a:lstStyle/>
                    <a:p>
                      <a:r>
                        <a:rPr lang="en-US"/>
                        <a:t>Will keep all frequencies but affect the </a:t>
                      </a:r>
                      <a:r>
                        <a:rPr lang="en-US" b="1"/>
                        <a:t>phase</a:t>
                      </a:r>
                      <a:r>
                        <a:rPr lang="en-US" b="0"/>
                        <a:t> of each component</a:t>
                      </a:r>
                      <a:endParaRPr lang="en-US"/>
                    </a:p>
                  </a:txBody>
                  <a:tcPr/>
                </a:tc>
                <a:extLst>
                  <a:ext uri="{0D108BD9-81ED-4DB2-BD59-A6C34878D82A}">
                    <a16:rowId xmlns:a16="http://schemas.microsoft.com/office/drawing/2014/main" val="2903185013"/>
                  </a:ext>
                </a:extLst>
              </a:tr>
            </a:tbl>
          </a:graphicData>
        </a:graphic>
      </p:graphicFrame>
      <p:pic>
        <p:nvPicPr>
          <p:cNvPr id="1026" name="Picture 2">
            <a:extLst>
              <a:ext uri="{FF2B5EF4-FFF2-40B4-BE49-F238E27FC236}">
                <a16:creationId xmlns:a16="http://schemas.microsoft.com/office/drawing/2014/main" id="{05DB46CA-584C-097D-2A22-7C5AFC1BCD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39160" y="2048350"/>
            <a:ext cx="3800475" cy="20193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318F4DD-925E-CBF8-819B-E3621C1E8344}"/>
              </a:ext>
            </a:extLst>
          </p:cNvPr>
          <p:cNvSpPr>
            <a:spLocks/>
          </p:cNvSpPr>
          <p:nvPr/>
        </p:nvSpPr>
        <p:spPr>
          <a:xfrm>
            <a:off x="8139332" y="2353150"/>
            <a:ext cx="990600" cy="1447800"/>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5EF9D5A-3629-D893-7E22-256F9C4FB87E}"/>
              </a:ext>
            </a:extLst>
          </p:cNvPr>
          <p:cNvSpPr>
            <a:spLocks/>
          </p:cNvSpPr>
          <p:nvPr/>
        </p:nvSpPr>
        <p:spPr>
          <a:xfrm>
            <a:off x="10412814" y="2367132"/>
            <a:ext cx="865901" cy="1295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A30FDDA-55B4-1417-EB72-F3EF26B74D29}"/>
              </a:ext>
            </a:extLst>
          </p:cNvPr>
          <p:cNvSpPr>
            <a:spLocks/>
          </p:cNvSpPr>
          <p:nvPr/>
        </p:nvSpPr>
        <p:spPr>
          <a:xfrm>
            <a:off x="9204799" y="2200750"/>
            <a:ext cx="865901" cy="119857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64F5A01-C58E-307E-F005-2E3BDD292F8A}"/>
              </a:ext>
            </a:extLst>
          </p:cNvPr>
          <p:cNvSpPr>
            <a:spLocks/>
          </p:cNvSpPr>
          <p:nvPr/>
        </p:nvSpPr>
        <p:spPr>
          <a:xfrm>
            <a:off x="7391400" y="4683888"/>
            <a:ext cx="1442928" cy="281556"/>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Low Pass</a:t>
            </a:r>
          </a:p>
        </p:txBody>
      </p:sp>
      <p:sp>
        <p:nvSpPr>
          <p:cNvPr id="12" name="Rectangle 11">
            <a:extLst>
              <a:ext uri="{FF2B5EF4-FFF2-40B4-BE49-F238E27FC236}">
                <a16:creationId xmlns:a16="http://schemas.microsoft.com/office/drawing/2014/main" id="{8D6FD108-DCB8-9ADA-FBBC-B7414E510BB2}"/>
              </a:ext>
            </a:extLst>
          </p:cNvPr>
          <p:cNvSpPr>
            <a:spLocks/>
          </p:cNvSpPr>
          <p:nvPr/>
        </p:nvSpPr>
        <p:spPr>
          <a:xfrm>
            <a:off x="8973271" y="4683888"/>
            <a:ext cx="1163711" cy="281556"/>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Band Pass</a:t>
            </a:r>
          </a:p>
        </p:txBody>
      </p:sp>
      <p:sp>
        <p:nvSpPr>
          <p:cNvPr id="13" name="Rectangle 12">
            <a:extLst>
              <a:ext uri="{FF2B5EF4-FFF2-40B4-BE49-F238E27FC236}">
                <a16:creationId xmlns:a16="http://schemas.microsoft.com/office/drawing/2014/main" id="{CFAA134F-C10A-1480-3E51-87B7DE27B1DD}"/>
              </a:ext>
            </a:extLst>
          </p:cNvPr>
          <p:cNvSpPr>
            <a:spLocks/>
          </p:cNvSpPr>
          <p:nvPr/>
        </p:nvSpPr>
        <p:spPr>
          <a:xfrm>
            <a:off x="10275924" y="4683888"/>
            <a:ext cx="1163711" cy="2815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High Pass</a:t>
            </a:r>
          </a:p>
        </p:txBody>
      </p:sp>
      <p:cxnSp>
        <p:nvCxnSpPr>
          <p:cNvPr id="15" name="Straight Connector 14">
            <a:extLst>
              <a:ext uri="{FF2B5EF4-FFF2-40B4-BE49-F238E27FC236}">
                <a16:creationId xmlns:a16="http://schemas.microsoft.com/office/drawing/2014/main" id="{B45BDC80-042A-BA23-9BDF-3BFC6BDB2DA4}"/>
              </a:ext>
            </a:extLst>
          </p:cNvPr>
          <p:cNvCxnSpPr>
            <a:cxnSpLocks/>
            <a:stCxn id="8" idx="2"/>
            <a:endCxn id="11" idx="0"/>
          </p:cNvCxnSpPr>
          <p:nvPr/>
        </p:nvCxnSpPr>
        <p:spPr>
          <a:xfrm flipH="1">
            <a:off x="8112864" y="3800950"/>
            <a:ext cx="521768" cy="882938"/>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0BC4168-686C-F59F-2551-87691E7AF251}"/>
              </a:ext>
            </a:extLst>
          </p:cNvPr>
          <p:cNvCxnSpPr>
            <a:cxnSpLocks/>
            <a:stCxn id="10" idx="2"/>
            <a:endCxn id="12" idx="0"/>
          </p:cNvCxnSpPr>
          <p:nvPr/>
        </p:nvCxnSpPr>
        <p:spPr>
          <a:xfrm flipH="1">
            <a:off x="9555127" y="3399326"/>
            <a:ext cx="82623" cy="128456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9307A92-FCC1-FAC7-A17C-4DB8EBB8130B}"/>
              </a:ext>
            </a:extLst>
          </p:cNvPr>
          <p:cNvCxnSpPr>
            <a:cxnSpLocks/>
            <a:stCxn id="9" idx="2"/>
            <a:endCxn id="13" idx="0"/>
          </p:cNvCxnSpPr>
          <p:nvPr/>
        </p:nvCxnSpPr>
        <p:spPr>
          <a:xfrm>
            <a:off x="10845765" y="3662532"/>
            <a:ext cx="12015" cy="102135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6AFE2E2-60FC-647B-1C8D-D284E0BD4DEF}"/>
              </a:ext>
            </a:extLst>
          </p:cNvPr>
          <p:cNvSpPr txBox="1"/>
          <p:nvPr/>
        </p:nvSpPr>
        <p:spPr>
          <a:xfrm>
            <a:off x="7654888" y="1395974"/>
            <a:ext cx="3800475"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400"/>
              <a:t>Below, a parametric equalizer (EQ) used in music production composed of several filters</a:t>
            </a:r>
          </a:p>
        </p:txBody>
      </p:sp>
    </p:spTree>
    <p:extLst>
      <p:ext uri="{BB962C8B-B14F-4D97-AF65-F5344CB8AC3E}">
        <p14:creationId xmlns:p14="http://schemas.microsoft.com/office/powerpoint/2010/main" val="416730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2957347177"/>
              </p:ext>
            </p:extLst>
          </p:nvPr>
        </p:nvGraphicFramePr>
        <p:xfrm>
          <a:off x="957742" y="1234620"/>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Knowledge and understanding of elementary Audio Signal Processing concepts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Ability to use Ansys Sound to analyse and process an audio signal</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Awareness of the importance of simulation in engineering design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7" name="Content Placeholder 3">
            <a:extLst>
              <a:ext uri="{FF2B5EF4-FFF2-40B4-BE49-F238E27FC236}">
                <a16:creationId xmlns:a16="http://schemas.microsoft.com/office/drawing/2014/main" id="{225F378B-38CF-4CE3-9632-E0471530BD92}"/>
              </a:ext>
            </a:extLst>
          </p:cNvPr>
          <p:cNvSpPr txBox="1">
            <a:spLocks/>
          </p:cNvSpPr>
          <p:nvPr/>
        </p:nvSpPr>
        <p:spPr bwMode="auto">
          <a:xfrm>
            <a:off x="6168010" y="4791149"/>
            <a:ext cx="5066251" cy="12852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Built-in Assessment</a:t>
            </a:r>
            <a:endParaRPr kumimoji="0" lang="en-GB" sz="1600" b="1" i="0" u="none" strike="noStrike" kern="0" cap="none" spc="0" normalizeH="0" baseline="0" noProof="0">
              <a:ln>
                <a:noFill/>
              </a:ln>
              <a:solidFill>
                <a:srgbClr val="0C0C0C"/>
              </a:solidFill>
              <a:effectLst/>
              <a:uLnTx/>
              <a:uFillTx/>
              <a:ea typeface="+mn-ea"/>
              <a:cs typeface="+mn-cs"/>
            </a:endParaRPr>
          </a:p>
          <a:p>
            <a:pPr marL="766763" lvl="1" indent="-285750">
              <a:buClr>
                <a:schemeClr val="accent1"/>
              </a:buClr>
              <a:buSzPct val="100000"/>
              <a:buFont typeface="Wingdings" panose="05000000000000000000" pitchFamily="2" charset="2"/>
              <a:buChar char="§"/>
            </a:pPr>
            <a:r>
              <a:rPr lang="en-GB"/>
              <a:t>Simulation exercises</a:t>
            </a:r>
          </a:p>
          <a:p>
            <a:pPr marL="481013" lvl="1" indent="0">
              <a:buClr>
                <a:schemeClr val="accent1"/>
              </a:buClr>
              <a:buSzPct val="100000"/>
              <a:buNone/>
            </a:pPr>
            <a:r>
              <a:rPr lang="en-GB" sz="1000"/>
              <a:t>		</a:t>
            </a:r>
          </a:p>
          <a:p>
            <a:pPr marL="766763" lvl="1" indent="-285750">
              <a:buClr>
                <a:schemeClr val="accent1"/>
              </a:buClr>
              <a:buSzPct val="100000"/>
              <a:buFont typeface="Wingdings" panose="05000000000000000000" pitchFamily="2" charset="2"/>
              <a:buChar char="§"/>
            </a:pPr>
            <a:r>
              <a:rPr lang="en-GB"/>
              <a:t>Quizzes</a:t>
            </a:r>
          </a:p>
        </p:txBody>
      </p:sp>
      <p:pic>
        <p:nvPicPr>
          <p:cNvPr id="18" name="Graphic 17" descr="Programmer male with solid fill">
            <a:extLst>
              <a:ext uri="{FF2B5EF4-FFF2-40B4-BE49-F238E27FC236}">
                <a16:creationId xmlns:a16="http://schemas.microsoft.com/office/drawing/2014/main" id="{0E925A1E-992E-436C-B054-2BD64F9723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0355" y="5200404"/>
            <a:ext cx="468000" cy="468000"/>
          </a:xfrm>
          <a:prstGeom prst="rect">
            <a:avLst/>
          </a:prstGeom>
        </p:spPr>
      </p:pic>
      <p:pic>
        <p:nvPicPr>
          <p:cNvPr id="19" name="Graphic 18" descr="Playbook with solid fill">
            <a:extLst>
              <a:ext uri="{FF2B5EF4-FFF2-40B4-BE49-F238E27FC236}">
                <a16:creationId xmlns:a16="http://schemas.microsoft.com/office/drawing/2014/main" id="{08A276C7-786B-488E-8D66-FB29FCE7A9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30980" y="5210670"/>
            <a:ext cx="468000" cy="468000"/>
          </a:xfrm>
          <a:prstGeom prst="rect">
            <a:avLst/>
          </a:prstGeom>
        </p:spPr>
      </p:pic>
      <p:sp>
        <p:nvSpPr>
          <p:cNvPr id="11" name="Content Placeholder 3">
            <a:extLst>
              <a:ext uri="{FF2B5EF4-FFF2-40B4-BE49-F238E27FC236}">
                <a16:creationId xmlns:a16="http://schemas.microsoft.com/office/drawing/2014/main" id="{C587C7E9-D21C-41BC-918A-F1BC1F67B302}"/>
              </a:ext>
            </a:extLst>
          </p:cNvPr>
          <p:cNvSpPr txBox="1">
            <a:spLocks/>
          </p:cNvSpPr>
          <p:nvPr/>
        </p:nvSpPr>
        <p:spPr bwMode="auto">
          <a:xfrm>
            <a:off x="957741" y="3337562"/>
            <a:ext cx="10276514"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Resources</a:t>
            </a:r>
          </a:p>
          <a:p>
            <a:pPr marL="766445" lvl="1" indent="-285750">
              <a:buClr>
                <a:schemeClr val="accent1"/>
              </a:buClr>
              <a:buSzPct val="100000"/>
              <a:buFont typeface="Wingdings" panose="05000000000000000000" pitchFamily="2" charset="2"/>
              <a:buChar char="§"/>
            </a:pPr>
            <a:r>
              <a:rPr lang="en-GB">
                <a:solidFill>
                  <a:schemeClr val="accent3">
                    <a:lumMod val="75000"/>
                  </a:schemeClr>
                </a:solidFill>
              </a:rPr>
              <a:t>Text: </a:t>
            </a:r>
            <a:r>
              <a:rPr lang="en-GB" i="1">
                <a:solidFill>
                  <a:schemeClr val="accent3">
                    <a:lumMod val="75000"/>
                  </a:schemeClr>
                </a:solidFill>
              </a:rPr>
              <a:t>“Understanding Digital Signal Processing” </a:t>
            </a:r>
            <a:r>
              <a:rPr lang="en-GB">
                <a:solidFill>
                  <a:schemeClr val="accent3">
                    <a:lumMod val="75000"/>
                  </a:schemeClr>
                </a:solidFill>
              </a:rPr>
              <a:t>– R. Lyons</a:t>
            </a:r>
          </a:p>
          <a:p>
            <a:pPr marL="766445" lvl="1" indent="-285750">
              <a:buClr>
                <a:schemeClr val="accent1"/>
              </a:buClr>
              <a:buSzPct val="100000"/>
              <a:buFont typeface="Wingdings" panose="05000000000000000000" pitchFamily="2" charset="2"/>
              <a:buChar char="§"/>
            </a:pPr>
            <a:r>
              <a:rPr lang="en-GB">
                <a:solidFill>
                  <a:schemeClr val="accent3">
                    <a:lumMod val="75000"/>
                  </a:schemeClr>
                </a:solidFill>
              </a:rPr>
              <a:t>Software: Ansys Sound v23R1 (please note that all project files are available in the downloaded resource folder) </a:t>
            </a:r>
          </a:p>
          <a:p>
            <a:pPr marL="766445" lvl="1" indent="-285750">
              <a:buClr>
                <a:schemeClr val="accent1"/>
              </a:buClr>
              <a:buSzPct val="100000"/>
              <a:buFont typeface="Wingdings" panose="05000000000000000000" pitchFamily="2" charset="2"/>
              <a:buChar char="§"/>
            </a:pPr>
            <a:r>
              <a:rPr lang="en-GB">
                <a:solidFill>
                  <a:schemeClr val="accent3">
                    <a:lumMod val="75000"/>
                  </a:schemeClr>
                </a:solidFill>
              </a:rPr>
              <a:t>Appendix Bonus Slides: Simple proof of the Nyquist Theorem and Understanding computation parameters for a spectrogram</a:t>
            </a:r>
          </a:p>
        </p:txBody>
      </p:sp>
      <p:sp>
        <p:nvSpPr>
          <p:cNvPr id="12" name="Content Placeholder 3">
            <a:extLst>
              <a:ext uri="{FF2B5EF4-FFF2-40B4-BE49-F238E27FC236}">
                <a16:creationId xmlns:a16="http://schemas.microsoft.com/office/drawing/2014/main" id="{B119C578-D161-4E26-AB13-3461CA21F446}"/>
              </a:ext>
            </a:extLst>
          </p:cNvPr>
          <p:cNvSpPr txBox="1">
            <a:spLocks/>
          </p:cNvSpPr>
          <p:nvPr/>
        </p:nvSpPr>
        <p:spPr bwMode="auto">
          <a:xfrm>
            <a:off x="957741" y="4791151"/>
            <a:ext cx="5066251"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Further reading/information</a:t>
            </a:r>
          </a:p>
          <a:p>
            <a:pPr lvl="1">
              <a:buClr>
                <a:schemeClr val="accent1"/>
              </a:buClr>
              <a:buSzPct val="100000"/>
            </a:pPr>
            <a:r>
              <a:rPr lang="en-GB">
                <a:hlinkClick r:id="rId7"/>
              </a:rPr>
              <a:t>Ansys Academic</a:t>
            </a:r>
            <a:endParaRPr lang="en-GB">
              <a:hlinkClick r:id="rId8"/>
            </a:endParaRPr>
          </a:p>
          <a:p>
            <a:pPr lvl="1">
              <a:buClr>
                <a:schemeClr val="accent1"/>
              </a:buClr>
              <a:buSzPct val="100000"/>
            </a:pPr>
            <a:r>
              <a:rPr lang="en-GB">
                <a:hlinkClick r:id="rId8"/>
              </a:rPr>
              <a:t>Ansys Innovation Courses</a:t>
            </a:r>
            <a:endParaRPr lang="en-GB"/>
          </a:p>
          <a:p>
            <a:pPr lvl="1">
              <a:buClr>
                <a:schemeClr val="accent1"/>
              </a:buClr>
              <a:buSzPct val="100000"/>
            </a:pPr>
            <a:r>
              <a:rPr lang="en-GB">
                <a:hlinkClick r:id="rId9"/>
              </a:rPr>
              <a:t>Ansys Education Resources</a:t>
            </a:r>
            <a:endParaRPr lang="en-GB"/>
          </a:p>
        </p:txBody>
      </p:sp>
      <p:pic>
        <p:nvPicPr>
          <p:cNvPr id="13" name="Graphic 12" descr="Internet outline">
            <a:extLst>
              <a:ext uri="{FF2B5EF4-FFF2-40B4-BE49-F238E27FC236}">
                <a16:creationId xmlns:a16="http://schemas.microsoft.com/office/drawing/2014/main" id="{7927B71F-C26A-416D-9D20-2B1035EB3F5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564729" y="5202971"/>
            <a:ext cx="752604" cy="764486"/>
          </a:xfrm>
          <a:prstGeom prst="rect">
            <a:avLst/>
          </a:prstGeom>
        </p:spPr>
      </p:pic>
    </p:spTree>
    <p:extLst>
      <p:ext uri="{BB962C8B-B14F-4D97-AF65-F5344CB8AC3E}">
        <p14:creationId xmlns:p14="http://schemas.microsoft.com/office/powerpoint/2010/main" val="3880842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C91EE-592F-72D9-01FF-25554908A858}"/>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3" name="Title 2">
            <a:extLst>
              <a:ext uri="{FF2B5EF4-FFF2-40B4-BE49-F238E27FC236}">
                <a16:creationId xmlns:a16="http://schemas.microsoft.com/office/drawing/2014/main" id="{348B0221-2017-1803-EDD6-F3D87F2047D1}"/>
              </a:ext>
            </a:extLst>
          </p:cNvPr>
          <p:cNvSpPr>
            <a:spLocks noGrp="1"/>
          </p:cNvSpPr>
          <p:nvPr>
            <p:ph type="title"/>
          </p:nvPr>
        </p:nvSpPr>
        <p:spPr/>
        <p:txBody>
          <a:bodyPr/>
          <a:lstStyle/>
          <a:p>
            <a:r>
              <a:rPr lang="en-US"/>
              <a:t>Basic Audio DSP Tools – Filter Categories</a:t>
            </a:r>
          </a:p>
        </p:txBody>
      </p:sp>
      <mc:AlternateContent xmlns:mc="http://schemas.openxmlformats.org/markup-compatibility/2006">
        <mc:Choice xmlns:a14="http://schemas.microsoft.com/office/drawing/2010/main" Requires="a14">
          <p:sp>
            <p:nvSpPr>
              <p:cNvPr id="25" name="Text Placeholder 3">
                <a:extLst>
                  <a:ext uri="{FF2B5EF4-FFF2-40B4-BE49-F238E27FC236}">
                    <a16:creationId xmlns:a16="http://schemas.microsoft.com/office/drawing/2014/main" id="{0C684824-66BF-2FBE-A6D5-C9F9B700E288}"/>
                  </a:ext>
                </a:extLst>
              </p:cNvPr>
              <p:cNvSpPr>
                <a:spLocks noGrp="1"/>
              </p:cNvSpPr>
              <p:nvPr>
                <p:ph type="body" sz="quarter" idx="13"/>
              </p:nvPr>
            </p:nvSpPr>
            <p:spPr>
              <a:xfrm>
                <a:off x="546100" y="762001"/>
                <a:ext cx="10972799" cy="1054808"/>
              </a:xfrm>
              <a:ln>
                <a:noFill/>
              </a:ln>
            </p:spPr>
            <p:style>
              <a:lnRef idx="2">
                <a:schemeClr val="accent1"/>
              </a:lnRef>
              <a:fillRef idx="1">
                <a:schemeClr val="lt1"/>
              </a:fillRef>
              <a:effectRef idx="0">
                <a:schemeClr val="accent1"/>
              </a:effectRef>
              <a:fontRef idx="minor">
                <a:schemeClr val="dk1"/>
              </a:fontRef>
            </p:style>
            <p:txBody>
              <a:bodyPr>
                <a:normAutofit fontScale="92500"/>
              </a:bodyPr>
              <a:lstStyle/>
              <a:p>
                <a:r>
                  <a:rPr lang="en-US"/>
                  <a:t>In general : Filters are defined by their </a:t>
                </a:r>
                <a:r>
                  <a:rPr lang="en-US" b="1"/>
                  <a:t>impulse responses </a:t>
                </a:r>
                <a14:m>
                  <m:oMath xmlns:m="http://schemas.openxmlformats.org/officeDocument/2006/math">
                    <m:r>
                      <a:rPr lang="en-US" b="1" i="1" smtClean="0">
                        <a:latin typeface="Cambria Math" panose="02040503050406030204" pitchFamily="18" charset="0"/>
                      </a:rPr>
                      <m:t>𝒉</m:t>
                    </m:r>
                    <m:r>
                      <a:rPr lang="en-US" b="1" i="1" smtClean="0">
                        <a:latin typeface="Cambria Math" panose="02040503050406030204" pitchFamily="18" charset="0"/>
                      </a:rPr>
                      <m:t>(</m:t>
                    </m:r>
                    <m:r>
                      <a:rPr lang="en-US" b="1" i="1" smtClean="0">
                        <a:latin typeface="Cambria Math" panose="02040503050406030204" pitchFamily="18" charset="0"/>
                      </a:rPr>
                      <m:t>𝒏</m:t>
                    </m:r>
                    <m:r>
                      <a:rPr lang="en-US" b="1" i="1" smtClean="0">
                        <a:latin typeface="Cambria Math" panose="02040503050406030204" pitchFamily="18" charset="0"/>
                      </a:rPr>
                      <m:t>)</m:t>
                    </m:r>
                  </m:oMath>
                </a14:m>
                <a:r>
                  <a:rPr lang="en-US" b="1"/>
                  <a:t> </a:t>
                </a:r>
                <a:r>
                  <a:rPr lang="en-US"/>
                  <a:t>in the time domain.</a:t>
                </a:r>
                <a:r>
                  <a:rPr lang="en-US" b="1"/>
                  <a:t> </a:t>
                </a:r>
                <a:r>
                  <a:rPr lang="en-US"/>
                  <a:t>The impulse response is the output produced by the filter when the input signal is an </a:t>
                </a:r>
                <a:r>
                  <a:rPr lang="en-US" b="1"/>
                  <a:t>impulse. </a:t>
                </a:r>
                <a:r>
                  <a:rPr lang="en-US"/>
                  <a:t>The Fourier transform of the impulse response leads to </a:t>
                </a:r>
                <a:r>
                  <a:rPr lang="en-US" b="1"/>
                  <a:t>the transfer function.</a:t>
                </a:r>
                <a:endParaRPr lang="en-US"/>
              </a:p>
            </p:txBody>
          </p:sp>
        </mc:Choice>
        <mc:Fallback>
          <p:sp>
            <p:nvSpPr>
              <p:cNvPr id="25" name="Text Placeholder 3">
                <a:extLst>
                  <a:ext uri="{FF2B5EF4-FFF2-40B4-BE49-F238E27FC236}">
                    <a16:creationId xmlns:a16="http://schemas.microsoft.com/office/drawing/2014/main" id="{0C684824-66BF-2FBE-A6D5-C9F9B700E288}"/>
                  </a:ext>
                </a:extLst>
              </p:cNvPr>
              <p:cNvSpPr>
                <a:spLocks noGrp="1" noRot="1" noChangeAspect="1" noMove="1" noResize="1" noEditPoints="1" noAdjustHandles="1" noChangeArrowheads="1" noChangeShapeType="1" noTextEdit="1"/>
              </p:cNvSpPr>
              <p:nvPr>
                <p:ph type="body" sz="quarter" idx="13"/>
              </p:nvPr>
            </p:nvSpPr>
            <p:spPr>
              <a:xfrm>
                <a:off x="546100" y="762001"/>
                <a:ext cx="10972799" cy="1054808"/>
              </a:xfrm>
              <a:blipFill>
                <a:blip r:embed="rId3"/>
                <a:stretch>
                  <a:fillRect l="-667" t="-6936" b="-5780"/>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3">
                <a:extLst>
                  <a:ext uri="{FF2B5EF4-FFF2-40B4-BE49-F238E27FC236}">
                    <a16:creationId xmlns:a16="http://schemas.microsoft.com/office/drawing/2014/main" id="{AB5CDF95-019C-0BB3-E467-913A0A5294BD}"/>
                  </a:ext>
                </a:extLst>
              </p:cNvPr>
              <p:cNvSpPr txBox="1">
                <a:spLocks/>
              </p:cNvSpPr>
              <p:nvPr/>
            </p:nvSpPr>
            <p:spPr>
              <a:xfrm>
                <a:off x="546100" y="1981200"/>
                <a:ext cx="5016500" cy="3543300"/>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dk1"/>
                    </a:solidFill>
                    <a:latin typeface="+mn-lt"/>
                    <a:ea typeface="+mn-ea"/>
                    <a:cs typeface="+mn-cs"/>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dk1"/>
                    </a:solidFill>
                    <a:latin typeface="+mn-lt"/>
                    <a:ea typeface="+mn-ea"/>
                    <a:cs typeface="+mn-cs"/>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dk1"/>
                    </a:solidFill>
                    <a:latin typeface="+mn-lt"/>
                    <a:ea typeface="+mn-ea"/>
                    <a:cs typeface="+mn-cs"/>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dk1"/>
                    </a:solidFill>
                    <a:latin typeface="+mn-lt"/>
                    <a:ea typeface="+mn-ea"/>
                    <a:cs typeface="+mn-cs"/>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sz="2000" b="1"/>
                  <a:t>Finite Impulse Response Filters (FIR)</a:t>
                </a:r>
              </a:p>
              <a:p>
                <a:pPr>
                  <a:buFontTx/>
                  <a:buChar char="-"/>
                </a:pPr>
                <a:r>
                  <a:rPr lang="en-US" sz="2000"/>
                  <a:t>The impulse response is finite in time</a:t>
                </a:r>
              </a:p>
              <a:p>
                <a:pPr>
                  <a:buFontTx/>
                  <a:buChar char="-"/>
                </a:pPr>
                <a:r>
                  <a:rPr lang="en-US" sz="2000"/>
                  <a:t>The output only depends on previous inputs</a:t>
                </a:r>
              </a:p>
              <a:p>
                <a:pPr>
                  <a:buFontTx/>
                  <a:buChar char="-"/>
                </a:pPr>
                <a:r>
                  <a:rPr lang="en-US" sz="2000"/>
                  <a:t>Output signal can be expressed using the following expression:</a:t>
                </a:r>
              </a:p>
              <a:p>
                <a:pPr marL="0" indent="0">
                  <a:buNone/>
                </a:pPr>
                <a:endParaRPr lang="en-US" sz="2000" b="0"/>
              </a:p>
              <a:p>
                <a:pPr marL="0" indent="0">
                  <a:buNone/>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𝑛</m:t>
                          </m:r>
                        </m:e>
                      </m:d>
                      <m:r>
                        <a:rPr lang="en-US" sz="2000" b="0" i="1" smtClean="0">
                          <a:latin typeface="Cambria Math" panose="02040503050406030204" pitchFamily="18" charset="0"/>
                        </a:rPr>
                        <m:t>= </m:t>
                      </m:r>
                      <m:nary>
                        <m:naryPr>
                          <m:chr m:val="∑"/>
                          <m:ctrlPr>
                            <a:rPr lang="en-US" sz="2000" b="0" i="1" smtClean="0">
                              <a:latin typeface="Cambria Math" panose="02040503050406030204" pitchFamily="18" charset="0"/>
                            </a:rPr>
                          </m:ctrlPr>
                        </m:naryPr>
                        <m:sub>
                          <m:r>
                            <m:rPr>
                              <m:brk m:alnAt="23"/>
                            </m:rPr>
                            <a:rPr lang="en-US" sz="2000" b="0" i="1" smtClean="0">
                              <a:latin typeface="Cambria Math" panose="02040503050406030204" pitchFamily="18" charset="0"/>
                            </a:rPr>
                            <m:t>𝑖</m:t>
                          </m:r>
                          <m:r>
                            <a:rPr lang="en-US" sz="2000" b="0" i="1" smtClean="0">
                              <a:latin typeface="Cambria Math" panose="02040503050406030204" pitchFamily="18" charset="0"/>
                            </a:rPr>
                            <m:t>=0</m:t>
                          </m:r>
                        </m:sub>
                        <m:sup>
                          <m:r>
                            <a:rPr lang="en-US" sz="2000" b="0" i="1" smtClean="0">
                              <a:latin typeface="Cambria Math" panose="02040503050406030204" pitchFamily="18" charset="0"/>
                            </a:rPr>
                            <m:t>𝑁</m:t>
                          </m:r>
                        </m:sup>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𝑖</m:t>
                              </m:r>
                            </m:sub>
                          </m:sSub>
                          <m:r>
                            <a:rPr lang="en-US" sz="2000" b="0" i="1" smtClean="0">
                              <a:latin typeface="Cambria Math" panose="02040503050406030204" pitchFamily="18" charset="0"/>
                            </a:rPr>
                            <m:t>𝑥</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𝑛</m:t>
                              </m:r>
                              <m:r>
                                <a:rPr lang="en-US" sz="2000" b="0" i="1" smtClean="0">
                                  <a:latin typeface="Cambria Math" panose="02040503050406030204" pitchFamily="18" charset="0"/>
                                </a:rPr>
                                <m:t>−</m:t>
                              </m:r>
                              <m:r>
                                <a:rPr lang="en-US" sz="2000" b="0" i="1" smtClean="0">
                                  <a:latin typeface="Cambria Math" panose="02040503050406030204" pitchFamily="18" charset="0"/>
                                </a:rPr>
                                <m:t>𝑖</m:t>
                              </m:r>
                            </m:e>
                          </m:d>
                        </m:e>
                      </m:nary>
                    </m:oMath>
                  </m:oMathPara>
                </a14:m>
                <a:endParaRPr lang="en-US" sz="2000" b="0"/>
              </a:p>
              <a:p>
                <a:pPr>
                  <a:buFontTx/>
                  <a:buChar char="-"/>
                </a:pP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𝑖</m:t>
                        </m:r>
                      </m:sub>
                    </m:sSub>
                  </m:oMath>
                </a14:m>
                <a:r>
                  <a:rPr lang="en-US" sz="2000"/>
                  <a:t> are the filter coefficients (deduced from the impulse response)</a:t>
                </a:r>
              </a:p>
              <a:p>
                <a:pPr marL="0" indent="0">
                  <a:buNone/>
                </a:pPr>
                <a:endParaRPr lang="en-US" sz="2000"/>
              </a:p>
              <a:p>
                <a:pPr marL="0" indent="0">
                  <a:buNone/>
                </a:pPr>
                <a:endParaRPr lang="en-US" sz="2000" b="0"/>
              </a:p>
            </p:txBody>
          </p:sp>
        </mc:Choice>
        <mc:Fallback xmlns="">
          <p:sp>
            <p:nvSpPr>
              <p:cNvPr id="26" name="Text Placeholder 3">
                <a:extLst>
                  <a:ext uri="{FF2B5EF4-FFF2-40B4-BE49-F238E27FC236}">
                    <a16:creationId xmlns:a16="http://schemas.microsoft.com/office/drawing/2014/main" id="{AB5CDF95-019C-0BB3-E467-913A0A5294BD}"/>
                  </a:ext>
                </a:extLst>
              </p:cNvPr>
              <p:cNvSpPr txBox="1">
                <a:spLocks noRot="1" noChangeAspect="1" noMove="1" noResize="1" noEditPoints="1" noAdjustHandles="1" noChangeArrowheads="1" noChangeShapeType="1" noTextEdit="1"/>
              </p:cNvSpPr>
              <p:nvPr/>
            </p:nvSpPr>
            <p:spPr>
              <a:xfrm>
                <a:off x="546100" y="1981200"/>
                <a:ext cx="5016500" cy="3543300"/>
              </a:xfrm>
              <a:prstGeom prst="rect">
                <a:avLst/>
              </a:prstGeom>
              <a:blipFill>
                <a:blip r:embed="rId4"/>
                <a:stretch>
                  <a:fillRect l="-1212" t="-2230" r="-121" b="-515"/>
                </a:stretch>
              </a:blipFill>
              <a:ln>
                <a:solidFill>
                  <a:srgbClr val="0070C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3">
                <a:extLst>
                  <a:ext uri="{FF2B5EF4-FFF2-40B4-BE49-F238E27FC236}">
                    <a16:creationId xmlns:a16="http://schemas.microsoft.com/office/drawing/2014/main" id="{7C9AEC9D-A34A-0473-BFCC-8092F4D99D28}"/>
                  </a:ext>
                </a:extLst>
              </p:cNvPr>
              <p:cNvSpPr txBox="1">
                <a:spLocks/>
              </p:cNvSpPr>
              <p:nvPr/>
            </p:nvSpPr>
            <p:spPr>
              <a:xfrm>
                <a:off x="5989971" y="1981200"/>
                <a:ext cx="5528928" cy="3543300"/>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dk1"/>
                    </a:solidFill>
                    <a:latin typeface="+mn-lt"/>
                    <a:ea typeface="+mn-ea"/>
                    <a:cs typeface="+mn-cs"/>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dk1"/>
                    </a:solidFill>
                    <a:latin typeface="+mn-lt"/>
                    <a:ea typeface="+mn-ea"/>
                    <a:cs typeface="+mn-cs"/>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dk1"/>
                    </a:solidFill>
                    <a:latin typeface="+mn-lt"/>
                    <a:ea typeface="+mn-ea"/>
                    <a:cs typeface="+mn-cs"/>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dk1"/>
                    </a:solidFill>
                    <a:latin typeface="+mn-lt"/>
                    <a:ea typeface="+mn-ea"/>
                    <a:cs typeface="+mn-cs"/>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sz="2000" b="1"/>
                  <a:t>Infinite Impulse Response Filters (IIR)</a:t>
                </a:r>
              </a:p>
              <a:p>
                <a:pPr>
                  <a:buFontTx/>
                  <a:buChar char="-"/>
                </a:pPr>
                <a:r>
                  <a:rPr lang="en-US" sz="2000"/>
                  <a:t>The impulse response is infinite in time</a:t>
                </a:r>
              </a:p>
              <a:p>
                <a:pPr>
                  <a:buFontTx/>
                  <a:buChar char="-"/>
                </a:pPr>
                <a:r>
                  <a:rPr lang="en-US" sz="2000"/>
                  <a:t>The output depends on previous inputs and outputs !</a:t>
                </a:r>
              </a:p>
              <a:p>
                <a:pPr>
                  <a:buFontTx/>
                  <a:buChar char="-"/>
                </a:pPr>
                <a:r>
                  <a:rPr lang="en-US" sz="2000"/>
                  <a:t>Output signal can be expressed as the following :</a:t>
                </a:r>
              </a:p>
              <a:p>
                <a:pPr marL="0" indent="0">
                  <a:buNone/>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𝑛</m:t>
                          </m:r>
                        </m:e>
                      </m:d>
                      <m:r>
                        <a:rPr lang="en-US" sz="2000" b="0" i="1" smtClean="0">
                          <a:latin typeface="Cambria Math" panose="02040503050406030204" pitchFamily="18" charset="0"/>
                        </a:rPr>
                        <m:t>= </m:t>
                      </m:r>
                      <m:nary>
                        <m:naryPr>
                          <m:chr m:val="∑"/>
                          <m:ctrlPr>
                            <a:rPr lang="en-US" sz="2000" b="0" i="1" smtClean="0">
                              <a:latin typeface="Cambria Math" panose="02040503050406030204" pitchFamily="18" charset="0"/>
                            </a:rPr>
                          </m:ctrlPr>
                        </m:naryPr>
                        <m:sub>
                          <m:r>
                            <m:rPr>
                              <m:brk m:alnAt="23"/>
                            </m:rPr>
                            <a:rPr lang="en-US" sz="2000" b="0" i="1" smtClean="0">
                              <a:latin typeface="Cambria Math" panose="02040503050406030204" pitchFamily="18" charset="0"/>
                            </a:rPr>
                            <m:t>𝑖</m:t>
                          </m:r>
                          <m:r>
                            <a:rPr lang="en-US" sz="2000" b="0" i="1" smtClean="0">
                              <a:latin typeface="Cambria Math" panose="02040503050406030204" pitchFamily="18" charset="0"/>
                            </a:rPr>
                            <m:t>=0</m:t>
                          </m:r>
                        </m:sub>
                        <m:sup>
                          <m:r>
                            <a:rPr lang="en-US" sz="2000" b="0" i="1" smtClean="0">
                              <a:latin typeface="Cambria Math" panose="02040503050406030204" pitchFamily="18" charset="0"/>
                            </a:rPr>
                            <m:t>𝑁</m:t>
                          </m:r>
                        </m:sup>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𝑖</m:t>
                              </m:r>
                            </m:sub>
                          </m:sSub>
                          <m:r>
                            <a:rPr lang="en-US" sz="2000" b="0" i="1" smtClean="0">
                              <a:latin typeface="Cambria Math" panose="02040503050406030204" pitchFamily="18" charset="0"/>
                            </a:rPr>
                            <m:t>𝑥</m:t>
                          </m:r>
                          <m:r>
                            <a:rPr lang="en-US" sz="2000" b="0" i="1" smtClean="0">
                              <a:latin typeface="Cambria Math" panose="02040503050406030204" pitchFamily="18" charset="0"/>
                            </a:rPr>
                            <m:t>(</m:t>
                          </m:r>
                          <m:r>
                            <a:rPr lang="en-US" sz="2000" b="0" i="1" smtClean="0">
                              <a:latin typeface="Cambria Math" panose="02040503050406030204" pitchFamily="18" charset="0"/>
                            </a:rPr>
                            <m:t>𝑛</m:t>
                          </m:r>
                          <m:r>
                            <a:rPr lang="en-US" sz="2000" b="0" i="1" smtClean="0">
                              <a:latin typeface="Cambria Math" panose="02040503050406030204" pitchFamily="18" charset="0"/>
                            </a:rPr>
                            <m:t>−</m:t>
                          </m:r>
                          <m:r>
                            <a:rPr lang="en-US" sz="2000" b="0" i="1" smtClean="0">
                              <a:latin typeface="Cambria Math" panose="02040503050406030204" pitchFamily="18" charset="0"/>
                            </a:rPr>
                            <m:t>𝑖</m:t>
                          </m:r>
                          <m:r>
                            <a:rPr lang="en-US" sz="2000" b="0" i="1" smtClean="0">
                              <a:latin typeface="Cambria Math" panose="02040503050406030204" pitchFamily="18" charset="0"/>
                            </a:rPr>
                            <m:t>)</m:t>
                          </m:r>
                        </m:e>
                      </m:nary>
                      <m:r>
                        <a:rPr lang="en-US" sz="2000" b="0" i="1" smtClean="0">
                          <a:latin typeface="Cambria Math" panose="02040503050406030204" pitchFamily="18" charset="0"/>
                        </a:rPr>
                        <m:t>+ </m:t>
                      </m:r>
                      <m:nary>
                        <m:naryPr>
                          <m:chr m:val="∑"/>
                          <m:ctrlPr>
                            <a:rPr lang="en-US" sz="2000" b="0" i="1" smtClean="0">
                              <a:latin typeface="Cambria Math" panose="02040503050406030204" pitchFamily="18" charset="0"/>
                            </a:rPr>
                          </m:ctrlPr>
                        </m:naryPr>
                        <m:sub>
                          <m:r>
                            <m:rPr>
                              <m:brk m:alnAt="23"/>
                            </m:rPr>
                            <a:rPr lang="en-US" sz="2000" b="0" i="1" smtClean="0">
                              <a:latin typeface="Cambria Math" panose="02040503050406030204" pitchFamily="18" charset="0"/>
                            </a:rPr>
                            <m:t>𝑗</m:t>
                          </m:r>
                          <m:r>
                            <a:rPr lang="en-US" sz="2000" b="0" i="1" smtClean="0">
                              <a:latin typeface="Cambria Math" panose="02040503050406030204" pitchFamily="18" charset="0"/>
                            </a:rPr>
                            <m:t>=0</m:t>
                          </m:r>
                        </m:sub>
                        <m:sup>
                          <m:r>
                            <a:rPr lang="en-US" sz="2000" b="0" i="1" smtClean="0">
                              <a:latin typeface="Cambria Math" panose="02040503050406030204" pitchFamily="18" charset="0"/>
                            </a:rPr>
                            <m:t>𝑃</m:t>
                          </m:r>
                        </m:sup>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𝑎</m:t>
                              </m:r>
                            </m:e>
                            <m:sub>
                              <m:r>
                                <a:rPr lang="en-US" sz="2000" b="0" i="1" smtClean="0">
                                  <a:latin typeface="Cambria Math" panose="02040503050406030204" pitchFamily="18" charset="0"/>
                                </a:rPr>
                                <m:t>𝑖</m:t>
                              </m:r>
                            </m:sub>
                          </m:sSub>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𝑛</m:t>
                              </m:r>
                              <m:r>
                                <a:rPr lang="en-US" sz="2000" b="0" i="1" smtClean="0">
                                  <a:latin typeface="Cambria Math" panose="02040503050406030204" pitchFamily="18" charset="0"/>
                                </a:rPr>
                                <m:t>−</m:t>
                              </m:r>
                              <m:r>
                                <a:rPr lang="en-US" sz="2000" b="0" i="1" smtClean="0">
                                  <a:latin typeface="Cambria Math" panose="02040503050406030204" pitchFamily="18" charset="0"/>
                                </a:rPr>
                                <m:t>𝑗</m:t>
                              </m:r>
                            </m:e>
                          </m:d>
                        </m:e>
                      </m:nary>
                    </m:oMath>
                  </m:oMathPara>
                </a14:m>
                <a:endParaRPr lang="en-US" sz="2000"/>
              </a:p>
              <a:p>
                <a:pPr marL="0" indent="0">
                  <a:buNone/>
                </a:pPr>
                <a:r>
                  <a:rPr lang="en-US" sz="2000"/>
                  <a:t>- </a:t>
                </a: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𝑎</m:t>
                        </m:r>
                      </m:e>
                      <m:sub>
                        <m:r>
                          <a:rPr lang="en-US" sz="2000" b="0" i="1" smtClean="0">
                            <a:latin typeface="Cambria Math" panose="02040503050406030204" pitchFamily="18" charset="0"/>
                          </a:rPr>
                          <m:t>𝑖</m:t>
                        </m:r>
                      </m:sub>
                    </m:sSub>
                  </m:oMath>
                </a14:m>
                <a:r>
                  <a:rPr lang="en-US" sz="2000"/>
                  <a:t> and </a:t>
                </a: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𝑖</m:t>
                        </m:r>
                      </m:sub>
                    </m:sSub>
                  </m:oMath>
                </a14:m>
                <a:r>
                  <a:rPr lang="en-US" sz="2000"/>
                  <a:t> are the filter coefficients</a:t>
                </a:r>
              </a:p>
            </p:txBody>
          </p:sp>
        </mc:Choice>
        <mc:Fallback xmlns="">
          <p:sp>
            <p:nvSpPr>
              <p:cNvPr id="27" name="Text Placeholder 3">
                <a:extLst>
                  <a:ext uri="{FF2B5EF4-FFF2-40B4-BE49-F238E27FC236}">
                    <a16:creationId xmlns:a16="http://schemas.microsoft.com/office/drawing/2014/main" id="{7C9AEC9D-A34A-0473-BFCC-8092F4D99D28}"/>
                  </a:ext>
                </a:extLst>
              </p:cNvPr>
              <p:cNvSpPr txBox="1">
                <a:spLocks noRot="1" noChangeAspect="1" noMove="1" noResize="1" noEditPoints="1" noAdjustHandles="1" noChangeArrowheads="1" noChangeShapeType="1" noTextEdit="1"/>
              </p:cNvSpPr>
              <p:nvPr/>
            </p:nvSpPr>
            <p:spPr>
              <a:xfrm>
                <a:off x="5989971" y="1981200"/>
                <a:ext cx="5528928" cy="3543300"/>
              </a:xfrm>
              <a:prstGeom prst="rect">
                <a:avLst/>
              </a:prstGeom>
              <a:blipFill>
                <a:blip r:embed="rId5"/>
                <a:stretch>
                  <a:fillRect l="-1100" t="-1544"/>
                </a:stretch>
              </a:blipFill>
              <a:ln>
                <a:solidFill>
                  <a:srgbClr val="0070C0"/>
                </a:solidFill>
              </a:ln>
            </p:spPr>
            <p:txBody>
              <a:bodyPr/>
              <a:lstStyle/>
              <a:p>
                <a:r>
                  <a:rPr lang="en-US">
                    <a:noFill/>
                  </a:rPr>
                  <a:t> </a:t>
                </a:r>
              </a:p>
            </p:txBody>
          </p:sp>
        </mc:Fallback>
      </mc:AlternateContent>
      <p:sp>
        <p:nvSpPr>
          <p:cNvPr id="28" name="Text Placeholder 3">
            <a:extLst>
              <a:ext uri="{FF2B5EF4-FFF2-40B4-BE49-F238E27FC236}">
                <a16:creationId xmlns:a16="http://schemas.microsoft.com/office/drawing/2014/main" id="{53322C5F-1FFC-53B5-BE48-3261573F98DE}"/>
              </a:ext>
            </a:extLst>
          </p:cNvPr>
          <p:cNvSpPr txBox="1">
            <a:spLocks/>
          </p:cNvSpPr>
          <p:nvPr/>
        </p:nvSpPr>
        <p:spPr>
          <a:xfrm>
            <a:off x="546099" y="5688890"/>
            <a:ext cx="10972799" cy="623717"/>
          </a:xfrm>
          <a:prstGeom prst="rect">
            <a:avLst/>
          </a:prstGeom>
          <a:ln>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lnSpcReduction="2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dk1"/>
                </a:solidFill>
                <a:latin typeface="+mn-lt"/>
                <a:ea typeface="+mn-ea"/>
                <a:cs typeface="+mn-cs"/>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dk1"/>
                </a:solidFill>
                <a:latin typeface="+mn-lt"/>
                <a:ea typeface="+mn-ea"/>
                <a:cs typeface="+mn-cs"/>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dk1"/>
                </a:solidFill>
                <a:latin typeface="+mn-lt"/>
                <a:ea typeface="+mn-ea"/>
                <a:cs typeface="+mn-cs"/>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dk1"/>
                </a:solidFill>
                <a:latin typeface="+mn-lt"/>
                <a:ea typeface="+mn-ea"/>
                <a:cs typeface="+mn-cs"/>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a:t>The two categories above are the main ones for designing filters in Audio DSP, each of them have their pros and cons but it is important to know that they exist.</a:t>
            </a:r>
          </a:p>
        </p:txBody>
      </p:sp>
    </p:spTree>
    <p:extLst>
      <p:ext uri="{BB962C8B-B14F-4D97-AF65-F5344CB8AC3E}">
        <p14:creationId xmlns:p14="http://schemas.microsoft.com/office/powerpoint/2010/main" val="1056677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bg/>
                                          </p:spTgt>
                                        </p:tgtEl>
                                        <p:attrNameLst>
                                          <p:attrName>style.visibility</p:attrName>
                                        </p:attrNameLst>
                                      </p:cBhvr>
                                      <p:to>
                                        <p:strVal val="visible"/>
                                      </p:to>
                                    </p:set>
                                    <p:animEffect transition="in" filter="fade">
                                      <p:cBhvr>
                                        <p:cTn id="7" dur="500"/>
                                        <p:tgtEl>
                                          <p:spTgt spid="2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uiExpand="1" build="p" animBg="1"/>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US"/>
              <a:t>Basic Audio DSP Tools – Exercise 2 with Ansys Sound (1/2)</a:t>
            </a:r>
            <a:endParaRPr lang="en-GB" sz="3200">
              <a:highlight>
                <a:srgbClr val="FF00FF"/>
              </a:highlight>
              <a:latin typeface="+mn-lt"/>
            </a:endParaRPr>
          </a:p>
        </p:txBody>
      </p:sp>
      <p:graphicFrame>
        <p:nvGraphicFramePr>
          <p:cNvPr id="3" name="Table 3">
            <a:extLst>
              <a:ext uri="{FF2B5EF4-FFF2-40B4-BE49-F238E27FC236}">
                <a16:creationId xmlns:a16="http://schemas.microsoft.com/office/drawing/2014/main" id="{B6CB8CC9-4352-45BD-B1B3-E1427FA4A326}"/>
              </a:ext>
            </a:extLst>
          </p:cNvPr>
          <p:cNvGraphicFramePr>
            <a:graphicFrameLocks noGrp="1"/>
          </p:cNvGraphicFramePr>
          <p:nvPr>
            <p:extLst>
              <p:ext uri="{D42A27DB-BD31-4B8C-83A1-F6EECF244321}">
                <p14:modId xmlns:p14="http://schemas.microsoft.com/office/powerpoint/2010/main" val="1038065545"/>
              </p:ext>
            </p:extLst>
          </p:nvPr>
        </p:nvGraphicFramePr>
        <p:xfrm>
          <a:off x="609600" y="789352"/>
          <a:ext cx="8792647" cy="5413328"/>
        </p:xfrm>
        <a:graphic>
          <a:graphicData uri="http://schemas.openxmlformats.org/drawingml/2006/table">
            <a:tbl>
              <a:tblPr firstRow="1" bandRow="1">
                <a:tableStyleId>{BC89EF96-8CEA-46FF-86C4-4CE0E7609802}</a:tableStyleId>
              </a:tblPr>
              <a:tblGrid>
                <a:gridCol w="1372678">
                  <a:extLst>
                    <a:ext uri="{9D8B030D-6E8A-4147-A177-3AD203B41FA5}">
                      <a16:colId xmlns:a16="http://schemas.microsoft.com/office/drawing/2014/main" val="228112386"/>
                    </a:ext>
                  </a:extLst>
                </a:gridCol>
                <a:gridCol w="3504122">
                  <a:extLst>
                    <a:ext uri="{9D8B030D-6E8A-4147-A177-3AD203B41FA5}">
                      <a16:colId xmlns:a16="http://schemas.microsoft.com/office/drawing/2014/main" val="2234544523"/>
                    </a:ext>
                  </a:extLst>
                </a:gridCol>
                <a:gridCol w="3915847">
                  <a:extLst>
                    <a:ext uri="{9D8B030D-6E8A-4147-A177-3AD203B41FA5}">
                      <a16:colId xmlns:a16="http://schemas.microsoft.com/office/drawing/2014/main" val="377026262"/>
                    </a:ext>
                  </a:extLst>
                </a:gridCol>
              </a:tblGrid>
              <a:tr h="2030048">
                <a:tc>
                  <a:txBody>
                    <a:bodyPr/>
                    <a:lstStyle/>
                    <a:p>
                      <a:pPr marL="0" algn="ctr" defTabSz="914400" rtl="0" eaLnBrk="1" latinLnBrk="0" hangingPunct="1"/>
                      <a:r>
                        <a:rPr lang="en-US" sz="1800" b="1" kern="1200">
                          <a:solidFill>
                            <a:schemeClr val="tx1"/>
                          </a:solidFill>
                          <a:latin typeface="+mn-lt"/>
                          <a:ea typeface="+mn-ea"/>
                          <a:cs typeface="+mn-cs"/>
                        </a:rPr>
                        <a:t>Time Domain Signals</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In Ansys Sound, Open the signal bird_and_voice.wav and listen to 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9368073"/>
                  </a:ext>
                </a:extLst>
              </a:tr>
              <a:tr h="1354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noProof="0">
                          <a:solidFill>
                            <a:schemeClr val="tx1"/>
                          </a:solidFill>
                          <a:latin typeface="+mn-lt"/>
                          <a:ea typeface="+mn-ea"/>
                          <a:cs typeface="+mn-cs"/>
                        </a:rPr>
                        <a:t>Frequency Domain Analysis</a:t>
                      </a:r>
                      <a:endParaRPr lang="en-DE" sz="1800" b="1" kern="1200" noProof="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Compute either the spectrum or the time frequency representation of the signal, can you identify which frequencies correspond to the voice and to the bird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Make sure to use an FFT size of 4096 points (to change this parameter go to File &gt; Preferences and then Spectrum or Time-Frequency Tab and change to the appropriate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6288765"/>
                  </a:ext>
                </a:extLst>
              </a:tr>
            </a:tbl>
          </a:graphicData>
        </a:graphic>
      </p:graphicFrame>
      <p:sp>
        <p:nvSpPr>
          <p:cNvPr id="2" name="Slide Number Placeholder 1">
            <a:extLst>
              <a:ext uri="{FF2B5EF4-FFF2-40B4-BE49-F238E27FC236}">
                <a16:creationId xmlns:a16="http://schemas.microsoft.com/office/drawing/2014/main" id="{AEDC9510-5321-456F-AACD-26C1CD5777EE}"/>
              </a:ext>
            </a:extLst>
          </p:cNvPr>
          <p:cNvSpPr>
            <a:spLocks noGrp="1"/>
          </p:cNvSpPr>
          <p:nvPr>
            <p:ph type="sldNum" sz="quarter" idx="11"/>
          </p:nvPr>
        </p:nvSpPr>
        <p:spPr/>
        <p:txBody>
          <a:bodyPr/>
          <a:lstStyle/>
          <a:p>
            <a:fld id="{F0D23093-2AB0-F74C-B865-1A12A15B650E}" type="slidenum">
              <a:rPr lang="en-US" smtClean="0"/>
              <a:pPr/>
              <a:t>21</a:t>
            </a:fld>
            <a:endParaRPr lang="en-US"/>
          </a:p>
        </p:txBody>
      </p:sp>
      <p:pic>
        <p:nvPicPr>
          <p:cNvPr id="7" name="Picture 6">
            <a:extLst>
              <a:ext uri="{FF2B5EF4-FFF2-40B4-BE49-F238E27FC236}">
                <a16:creationId xmlns:a16="http://schemas.microsoft.com/office/drawing/2014/main" id="{864B7B57-FAD0-D954-A236-D55D3368A700}"/>
              </a:ext>
            </a:extLst>
          </p:cNvPr>
          <p:cNvPicPr>
            <a:picLocks noChangeAspect="1"/>
          </p:cNvPicPr>
          <p:nvPr/>
        </p:nvPicPr>
        <p:blipFill>
          <a:blip r:embed="rId3"/>
          <a:stretch>
            <a:fillRect/>
          </a:stretch>
        </p:blipFill>
        <p:spPr>
          <a:xfrm>
            <a:off x="5507589" y="968404"/>
            <a:ext cx="3926140" cy="1482666"/>
          </a:xfrm>
          <a:prstGeom prst="rect">
            <a:avLst/>
          </a:prstGeom>
        </p:spPr>
      </p:pic>
      <p:pic>
        <p:nvPicPr>
          <p:cNvPr id="9" name="Picture 8">
            <a:extLst>
              <a:ext uri="{FF2B5EF4-FFF2-40B4-BE49-F238E27FC236}">
                <a16:creationId xmlns:a16="http://schemas.microsoft.com/office/drawing/2014/main" id="{03B1D824-FC4E-2371-0D2E-5AC5E6C59234}"/>
              </a:ext>
            </a:extLst>
          </p:cNvPr>
          <p:cNvPicPr>
            <a:picLocks noChangeAspect="1"/>
          </p:cNvPicPr>
          <p:nvPr/>
        </p:nvPicPr>
        <p:blipFill>
          <a:blip r:embed="rId4"/>
          <a:stretch>
            <a:fillRect/>
          </a:stretch>
        </p:blipFill>
        <p:spPr>
          <a:xfrm>
            <a:off x="6447727" y="2966153"/>
            <a:ext cx="1983738" cy="3076575"/>
          </a:xfrm>
          <a:prstGeom prst="rect">
            <a:avLst/>
          </a:prstGeom>
        </p:spPr>
      </p:pic>
    </p:spTree>
    <p:extLst>
      <p:ext uri="{BB962C8B-B14F-4D97-AF65-F5344CB8AC3E}">
        <p14:creationId xmlns:p14="http://schemas.microsoft.com/office/powerpoint/2010/main" val="3504918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US"/>
              <a:t>Basic Audio DSP Tools – Exercise 2 with Ansys Sound (2/2)</a:t>
            </a:r>
            <a:endParaRPr lang="en-GB" sz="3200">
              <a:latin typeface="+mn-lt"/>
            </a:endParaRPr>
          </a:p>
        </p:txBody>
      </p:sp>
      <p:graphicFrame>
        <p:nvGraphicFramePr>
          <p:cNvPr id="3" name="Table 3">
            <a:extLst>
              <a:ext uri="{FF2B5EF4-FFF2-40B4-BE49-F238E27FC236}">
                <a16:creationId xmlns:a16="http://schemas.microsoft.com/office/drawing/2014/main" id="{B6CB8CC9-4352-45BD-B1B3-E1427FA4A326}"/>
              </a:ext>
            </a:extLst>
          </p:cNvPr>
          <p:cNvGraphicFramePr>
            <a:graphicFrameLocks noGrp="1"/>
          </p:cNvGraphicFramePr>
          <p:nvPr>
            <p:extLst>
              <p:ext uri="{D42A27DB-BD31-4B8C-83A1-F6EECF244321}">
                <p14:modId xmlns:p14="http://schemas.microsoft.com/office/powerpoint/2010/main" val="4124772733"/>
              </p:ext>
            </p:extLst>
          </p:nvPr>
        </p:nvGraphicFramePr>
        <p:xfrm>
          <a:off x="609600" y="789352"/>
          <a:ext cx="8792647" cy="5154248"/>
        </p:xfrm>
        <a:graphic>
          <a:graphicData uri="http://schemas.openxmlformats.org/drawingml/2006/table">
            <a:tbl>
              <a:tblPr firstRow="1" bandRow="1">
                <a:tableStyleId>{BC89EF96-8CEA-46FF-86C4-4CE0E7609802}</a:tableStyleId>
              </a:tblPr>
              <a:tblGrid>
                <a:gridCol w="1372678">
                  <a:extLst>
                    <a:ext uri="{9D8B030D-6E8A-4147-A177-3AD203B41FA5}">
                      <a16:colId xmlns:a16="http://schemas.microsoft.com/office/drawing/2014/main" val="228112386"/>
                    </a:ext>
                  </a:extLst>
                </a:gridCol>
                <a:gridCol w="3504122">
                  <a:extLst>
                    <a:ext uri="{9D8B030D-6E8A-4147-A177-3AD203B41FA5}">
                      <a16:colId xmlns:a16="http://schemas.microsoft.com/office/drawing/2014/main" val="2234544523"/>
                    </a:ext>
                  </a:extLst>
                </a:gridCol>
                <a:gridCol w="3915847">
                  <a:extLst>
                    <a:ext uri="{9D8B030D-6E8A-4147-A177-3AD203B41FA5}">
                      <a16:colId xmlns:a16="http://schemas.microsoft.com/office/drawing/2014/main" val="377026262"/>
                    </a:ext>
                  </a:extLst>
                </a:gridCol>
              </a:tblGrid>
              <a:tr h="3630248">
                <a:tc>
                  <a:txBody>
                    <a:bodyPr/>
                    <a:lstStyle/>
                    <a:p>
                      <a:pPr marL="0" algn="ctr" defTabSz="914400" rtl="0" eaLnBrk="1" latinLnBrk="0" hangingPunct="1"/>
                      <a:r>
                        <a:rPr lang="en-US" sz="1800" b="1" kern="1200">
                          <a:solidFill>
                            <a:schemeClr val="tx1"/>
                          </a:solidFill>
                          <a:latin typeface="+mn-lt"/>
                          <a:ea typeface="+mn-ea"/>
                          <a:cs typeface="+mn-cs"/>
                        </a:rPr>
                        <a:t>Filtering</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t>In the menu Modules, choose “Frequency Filtering” this will open a filter editor that you can apply to the previous signal.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t>The goal here is to “draw” a filter that will either suppress the voice sound or the bird sound from the signal.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t>Hint : Find the frequency domain of the bird and the voice, from there define a “limit” frequency such that the voice is below this frequency and the bird is above it.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t>Then, design a filter using the “Free Hand Edition Mode” that will cut off everything above/below this frequency (depending on what sound you want to keep)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9368073"/>
                  </a:ext>
                </a:extLst>
              </a:tr>
              <a:tr h="1524000">
                <a:tc>
                  <a:txBody>
                    <a:bodyPr/>
                    <a:lstStyle/>
                    <a:p>
                      <a:pPr marL="0" algn="ctr" defTabSz="914400" rtl="0" eaLnBrk="1" latinLnBrk="0" hangingPunct="1"/>
                      <a:r>
                        <a:rPr lang="en-US" sz="1800" b="1" kern="1200">
                          <a:solidFill>
                            <a:schemeClr val="tx1"/>
                          </a:solidFill>
                          <a:latin typeface="+mn-lt"/>
                          <a:ea typeface="+mn-ea"/>
                          <a:cs typeface="+mn-cs"/>
                        </a:rPr>
                        <a:t>Listening</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t>Try different filters on your signal, and every time listen to the results ! Your ears are one of the most important tools when doing Audio Digital Signal Processing </a:t>
                      </a:r>
                      <a:r>
                        <a:rPr lang="en-GB" sz="1400" b="0">
                          <a:sym typeface="Wingdings" panose="05000000000000000000" pitchFamily="2" charset="2"/>
                        </a:rPr>
                        <a:t></a:t>
                      </a:r>
                      <a:endParaRPr lang="en-GB" sz="14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3521175"/>
                  </a:ext>
                </a:extLst>
              </a:tr>
            </a:tbl>
          </a:graphicData>
        </a:graphic>
      </p:graphicFrame>
      <p:sp>
        <p:nvSpPr>
          <p:cNvPr id="2" name="Slide Number Placeholder 1">
            <a:extLst>
              <a:ext uri="{FF2B5EF4-FFF2-40B4-BE49-F238E27FC236}">
                <a16:creationId xmlns:a16="http://schemas.microsoft.com/office/drawing/2014/main" id="{AEDC9510-5321-456F-AACD-26C1CD5777EE}"/>
              </a:ext>
            </a:extLst>
          </p:cNvPr>
          <p:cNvSpPr>
            <a:spLocks noGrp="1"/>
          </p:cNvSpPr>
          <p:nvPr>
            <p:ph type="sldNum" sz="quarter" idx="11"/>
          </p:nvPr>
        </p:nvSpPr>
        <p:spPr/>
        <p:txBody>
          <a:bodyPr/>
          <a:lstStyle/>
          <a:p>
            <a:fld id="{F0D23093-2AB0-F74C-B865-1A12A15B650E}" type="slidenum">
              <a:rPr lang="en-US" smtClean="0"/>
              <a:pPr/>
              <a:t>22</a:t>
            </a:fld>
            <a:endParaRPr lang="en-US"/>
          </a:p>
        </p:txBody>
      </p:sp>
      <p:pic>
        <p:nvPicPr>
          <p:cNvPr id="6" name="Picture 5">
            <a:extLst>
              <a:ext uri="{FF2B5EF4-FFF2-40B4-BE49-F238E27FC236}">
                <a16:creationId xmlns:a16="http://schemas.microsoft.com/office/drawing/2014/main" id="{552BA72F-7F4C-77D8-CC4D-F30264B2355F}"/>
              </a:ext>
            </a:extLst>
          </p:cNvPr>
          <p:cNvPicPr>
            <a:picLocks noChangeAspect="1"/>
          </p:cNvPicPr>
          <p:nvPr/>
        </p:nvPicPr>
        <p:blipFill>
          <a:blip r:embed="rId3"/>
          <a:stretch>
            <a:fillRect/>
          </a:stretch>
        </p:blipFill>
        <p:spPr>
          <a:xfrm>
            <a:off x="5715000" y="1217995"/>
            <a:ext cx="3406604" cy="2066503"/>
          </a:xfrm>
          <a:prstGeom prst="rect">
            <a:avLst/>
          </a:prstGeom>
        </p:spPr>
      </p:pic>
      <p:sp>
        <p:nvSpPr>
          <p:cNvPr id="7" name="TextBox 6">
            <a:extLst>
              <a:ext uri="{FF2B5EF4-FFF2-40B4-BE49-F238E27FC236}">
                <a16:creationId xmlns:a16="http://schemas.microsoft.com/office/drawing/2014/main" id="{DB464BE5-8DAD-D667-7DB9-E88CBA66BFD3}"/>
              </a:ext>
            </a:extLst>
          </p:cNvPr>
          <p:cNvSpPr txBox="1"/>
          <p:nvPr/>
        </p:nvSpPr>
        <p:spPr>
          <a:xfrm>
            <a:off x="5780002" y="3526283"/>
            <a:ext cx="3276600" cy="646331"/>
          </a:xfrm>
          <a:prstGeom prst="rect">
            <a:avLst/>
          </a:prstGeom>
          <a:noFill/>
        </p:spPr>
        <p:txBody>
          <a:bodyPr wrap="square" rtlCol="0">
            <a:spAutoFit/>
          </a:bodyPr>
          <a:lstStyle/>
          <a:p>
            <a:r>
              <a:rPr lang="en-US" sz="1200" i="1"/>
              <a:t>An example of filter that can be done in the filtering module. This will attenuate frequencies below 2kHz by 20 dB</a:t>
            </a:r>
          </a:p>
        </p:txBody>
      </p:sp>
    </p:spTree>
    <p:extLst>
      <p:ext uri="{BB962C8B-B14F-4D97-AF65-F5344CB8AC3E}">
        <p14:creationId xmlns:p14="http://schemas.microsoft.com/office/powerpoint/2010/main" val="41433892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9230-AF7F-690D-B258-C977BD371267}"/>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5" name="Title 4">
            <a:extLst>
              <a:ext uri="{FF2B5EF4-FFF2-40B4-BE49-F238E27FC236}">
                <a16:creationId xmlns:a16="http://schemas.microsoft.com/office/drawing/2014/main" id="{0A15EE6E-5AFD-0FA7-38B4-5097DC0D25CF}"/>
              </a:ext>
            </a:extLst>
          </p:cNvPr>
          <p:cNvSpPr>
            <a:spLocks noGrp="1"/>
          </p:cNvSpPr>
          <p:nvPr>
            <p:ph type="title"/>
          </p:nvPr>
        </p:nvSpPr>
        <p:spPr>
          <a:xfrm>
            <a:off x="609600" y="3124200"/>
            <a:ext cx="10972799" cy="845837"/>
          </a:xfrm>
        </p:spPr>
        <p:txBody>
          <a:bodyPr/>
          <a:lstStyle/>
          <a:p>
            <a:r>
              <a:rPr lang="en-US" i="1"/>
              <a:t>Summary : Audio DSP Overview</a:t>
            </a:r>
          </a:p>
        </p:txBody>
      </p:sp>
    </p:spTree>
    <p:extLst>
      <p:ext uri="{BB962C8B-B14F-4D97-AF65-F5344CB8AC3E}">
        <p14:creationId xmlns:p14="http://schemas.microsoft.com/office/powerpoint/2010/main" val="412936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796562-EED7-4096-A216-0DB59957BF5A}"/>
              </a:ext>
            </a:extLst>
          </p:cNvPr>
          <p:cNvSpPr>
            <a:spLocks noGrp="1"/>
          </p:cNvSpPr>
          <p:nvPr>
            <p:ph type="sldNum" sz="quarter" idx="11"/>
          </p:nvPr>
        </p:nvSpPr>
        <p:spPr>
          <a:xfrm>
            <a:off x="546100" y="6511667"/>
            <a:ext cx="2743200" cy="247724"/>
          </a:xfrm>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3192C3EC-7805-4A8C-B256-297D7CEA4D35}"/>
              </a:ext>
            </a:extLst>
          </p:cNvPr>
          <p:cNvSpPr>
            <a:spLocks noGrp="1"/>
          </p:cNvSpPr>
          <p:nvPr>
            <p:ph type="title"/>
          </p:nvPr>
        </p:nvSpPr>
        <p:spPr/>
        <p:txBody>
          <a:bodyPr/>
          <a:lstStyle/>
          <a:p>
            <a:r>
              <a:rPr lang="en-US"/>
              <a:t>Basic Audio DSP Tools – Simple Workflow Overview</a:t>
            </a:r>
            <a:endParaRPr lang="en-GB"/>
          </a:p>
        </p:txBody>
      </p:sp>
      <p:graphicFrame>
        <p:nvGraphicFramePr>
          <p:cNvPr id="4" name="Diagram 3">
            <a:extLst>
              <a:ext uri="{FF2B5EF4-FFF2-40B4-BE49-F238E27FC236}">
                <a16:creationId xmlns:a16="http://schemas.microsoft.com/office/drawing/2014/main" id="{65B63B6F-E915-4FEA-9D2B-ECD9C51F5656}"/>
              </a:ext>
            </a:extLst>
          </p:cNvPr>
          <p:cNvGraphicFramePr>
            <a:graphicFrameLocks noChangeAspect="1"/>
          </p:cNvGraphicFramePr>
          <p:nvPr>
            <p:extLst>
              <p:ext uri="{D42A27DB-BD31-4B8C-83A1-F6EECF244321}">
                <p14:modId xmlns:p14="http://schemas.microsoft.com/office/powerpoint/2010/main" val="3861449629"/>
              </p:ext>
            </p:extLst>
          </p:nvPr>
        </p:nvGraphicFramePr>
        <p:xfrm>
          <a:off x="3372427" y="2026604"/>
          <a:ext cx="5184000" cy="345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3F0E8355-181D-4B53-8480-36C98A5222CD}"/>
              </a:ext>
            </a:extLst>
          </p:cNvPr>
          <p:cNvSpPr txBox="1"/>
          <p:nvPr/>
        </p:nvSpPr>
        <p:spPr>
          <a:xfrm>
            <a:off x="609601" y="854011"/>
            <a:ext cx="11058938" cy="88036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GB"/>
              <a:t>Hereafter is a simple workflow overview on how to use the tools presented in this lecture unit to convey some simple Audio Digital Signal Processing Operations</a:t>
            </a:r>
          </a:p>
        </p:txBody>
      </p:sp>
      <p:sp>
        <p:nvSpPr>
          <p:cNvPr id="7" name="TextBox 6">
            <a:extLst>
              <a:ext uri="{FF2B5EF4-FFF2-40B4-BE49-F238E27FC236}">
                <a16:creationId xmlns:a16="http://schemas.microsoft.com/office/drawing/2014/main" id="{6178DD5D-CD87-4897-AA83-78B24A6CBC17}"/>
              </a:ext>
            </a:extLst>
          </p:cNvPr>
          <p:cNvSpPr txBox="1"/>
          <p:nvPr/>
        </p:nvSpPr>
        <p:spPr>
          <a:xfrm>
            <a:off x="7294169" y="2118399"/>
            <a:ext cx="3988100" cy="646331"/>
          </a:xfrm>
          <a:prstGeom prst="rect">
            <a:avLst/>
          </a:prstGeom>
          <a:noFill/>
        </p:spPr>
        <p:txBody>
          <a:bodyPr wrap="square">
            <a:spAutoFit/>
          </a:bodyPr>
          <a:lstStyle/>
          <a:p>
            <a:pPr algn="ctr"/>
            <a:r>
              <a:rPr lang="en-GB" b="1"/>
              <a:t>Listening </a:t>
            </a:r>
            <a:r>
              <a:rPr lang="en-GB"/>
              <a:t>to our signal in the time domain and viewing its waveform</a:t>
            </a:r>
          </a:p>
        </p:txBody>
      </p:sp>
      <p:sp>
        <p:nvSpPr>
          <p:cNvPr id="8" name="TextBox 7">
            <a:extLst>
              <a:ext uri="{FF2B5EF4-FFF2-40B4-BE49-F238E27FC236}">
                <a16:creationId xmlns:a16="http://schemas.microsoft.com/office/drawing/2014/main" id="{8C050520-DF6D-4BF2-981F-3A092AF6B65D}"/>
              </a:ext>
            </a:extLst>
          </p:cNvPr>
          <p:cNvSpPr txBox="1"/>
          <p:nvPr/>
        </p:nvSpPr>
        <p:spPr>
          <a:xfrm>
            <a:off x="1834616" y="1979900"/>
            <a:ext cx="2666177" cy="923330"/>
          </a:xfrm>
          <a:prstGeom prst="rect">
            <a:avLst/>
          </a:prstGeom>
          <a:noFill/>
        </p:spPr>
        <p:txBody>
          <a:bodyPr wrap="square">
            <a:spAutoFit/>
          </a:bodyPr>
          <a:lstStyle/>
          <a:p>
            <a:pPr algn="ctr"/>
            <a:r>
              <a:rPr lang="en-GB"/>
              <a:t>Converting the signal from </a:t>
            </a:r>
            <a:r>
              <a:rPr lang="en-GB" b="1"/>
              <a:t>frequency domain</a:t>
            </a:r>
            <a:r>
              <a:rPr lang="en-GB"/>
              <a:t> back to the </a:t>
            </a:r>
            <a:r>
              <a:rPr lang="en-GB" b="1"/>
              <a:t>time domain </a:t>
            </a:r>
          </a:p>
        </p:txBody>
      </p:sp>
      <p:sp>
        <p:nvSpPr>
          <p:cNvPr id="10" name="TextBox 9">
            <a:extLst>
              <a:ext uri="{FF2B5EF4-FFF2-40B4-BE49-F238E27FC236}">
                <a16:creationId xmlns:a16="http://schemas.microsoft.com/office/drawing/2014/main" id="{0EB8A723-7BCB-42AD-B805-DF9B67B95A32}"/>
              </a:ext>
            </a:extLst>
          </p:cNvPr>
          <p:cNvSpPr txBox="1"/>
          <p:nvPr/>
        </p:nvSpPr>
        <p:spPr>
          <a:xfrm>
            <a:off x="7850999" y="3755629"/>
            <a:ext cx="2874441" cy="923330"/>
          </a:xfrm>
          <a:prstGeom prst="rect">
            <a:avLst/>
          </a:prstGeom>
          <a:noFill/>
        </p:spPr>
        <p:txBody>
          <a:bodyPr wrap="square">
            <a:spAutoFit/>
          </a:bodyPr>
          <a:lstStyle/>
          <a:p>
            <a:pPr algn="ctr"/>
            <a:r>
              <a:rPr lang="en-GB" b="1"/>
              <a:t>Converting </a:t>
            </a:r>
            <a:r>
              <a:rPr lang="en-GB"/>
              <a:t>the signal from time domain to frequency domain, using </a:t>
            </a:r>
            <a:r>
              <a:rPr lang="en-GB" b="1"/>
              <a:t>DFT or STFT</a:t>
            </a:r>
            <a:endParaRPr lang="en-GB"/>
          </a:p>
        </p:txBody>
      </p:sp>
      <p:sp>
        <p:nvSpPr>
          <p:cNvPr id="11" name="TextBox 10">
            <a:extLst>
              <a:ext uri="{FF2B5EF4-FFF2-40B4-BE49-F238E27FC236}">
                <a16:creationId xmlns:a16="http://schemas.microsoft.com/office/drawing/2014/main" id="{B7E2A6E0-DA3E-4720-A088-7EAE78FAC34C}"/>
              </a:ext>
            </a:extLst>
          </p:cNvPr>
          <p:cNvSpPr txBox="1"/>
          <p:nvPr/>
        </p:nvSpPr>
        <p:spPr>
          <a:xfrm>
            <a:off x="1834616" y="4072792"/>
            <a:ext cx="2506387" cy="923330"/>
          </a:xfrm>
          <a:prstGeom prst="rect">
            <a:avLst/>
          </a:prstGeom>
          <a:noFill/>
        </p:spPr>
        <p:txBody>
          <a:bodyPr wrap="square">
            <a:spAutoFit/>
          </a:bodyPr>
          <a:lstStyle/>
          <a:p>
            <a:pPr algn="ctr"/>
            <a:r>
              <a:rPr lang="en-GB" b="1"/>
              <a:t>Removing / Extracting / Amplifying </a:t>
            </a:r>
            <a:r>
              <a:rPr lang="en-GB"/>
              <a:t>specific frequencies in the signal</a:t>
            </a:r>
          </a:p>
        </p:txBody>
      </p:sp>
      <p:sp>
        <p:nvSpPr>
          <p:cNvPr id="12" name="TextBox 11">
            <a:extLst>
              <a:ext uri="{FF2B5EF4-FFF2-40B4-BE49-F238E27FC236}">
                <a16:creationId xmlns:a16="http://schemas.microsoft.com/office/drawing/2014/main" id="{8EF8FA99-447B-4DBA-98B9-D50B2DD510DD}"/>
              </a:ext>
            </a:extLst>
          </p:cNvPr>
          <p:cNvSpPr txBox="1"/>
          <p:nvPr/>
        </p:nvSpPr>
        <p:spPr>
          <a:xfrm>
            <a:off x="4216252" y="5483531"/>
            <a:ext cx="3845636" cy="923330"/>
          </a:xfrm>
          <a:prstGeom prst="rect">
            <a:avLst/>
          </a:prstGeom>
          <a:noFill/>
        </p:spPr>
        <p:txBody>
          <a:bodyPr wrap="square">
            <a:spAutoFit/>
          </a:bodyPr>
          <a:lstStyle/>
          <a:p>
            <a:pPr algn="ctr"/>
            <a:r>
              <a:rPr lang="en-GB"/>
              <a:t>Studying </a:t>
            </a:r>
            <a:r>
              <a:rPr lang="en-GB" b="1"/>
              <a:t>Spectrums and/or Spectrograms </a:t>
            </a:r>
            <a:r>
              <a:rPr lang="en-GB"/>
              <a:t>to analyse the </a:t>
            </a:r>
            <a:r>
              <a:rPr lang="en-GB" b="1"/>
              <a:t>frequency components </a:t>
            </a:r>
            <a:r>
              <a:rPr lang="en-GB"/>
              <a:t>of a signal</a:t>
            </a:r>
          </a:p>
        </p:txBody>
      </p:sp>
    </p:spTree>
    <p:extLst>
      <p:ext uri="{BB962C8B-B14F-4D97-AF65-F5344CB8AC3E}">
        <p14:creationId xmlns:p14="http://schemas.microsoft.com/office/powerpoint/2010/main" val="347981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20426CA-80CA-46A3-85D1-6404D891A7AE}"/>
              </a:ext>
            </a:extLst>
          </p:cNvPr>
          <p:cNvSpPr txBox="1"/>
          <p:nvPr/>
        </p:nvSpPr>
        <p:spPr>
          <a:xfrm>
            <a:off x="273050" y="1243779"/>
            <a:ext cx="11645900" cy="3083921"/>
          </a:xfrm>
          <a:prstGeom prst="rect">
            <a:avLst/>
          </a:prstGeom>
          <a:noFill/>
        </p:spPr>
        <p:txBody>
          <a:bodyPr wrap="square">
            <a:spAutoFit/>
          </a:bodyPr>
          <a:lstStyle/>
          <a:p>
            <a:pPr marL="742950" lvl="1" indent="-285750">
              <a:lnSpc>
                <a:spcPct val="200000"/>
              </a:lnSpc>
              <a:buClr>
                <a:schemeClr val="accent1"/>
              </a:buClr>
              <a:buSzPct val="100000"/>
              <a:buFont typeface="Wingdings" panose="05000000000000000000" pitchFamily="2" charset="2"/>
              <a:buChar char="§"/>
            </a:pPr>
            <a:r>
              <a:rPr lang="en-GB" sz="2000">
                <a:solidFill>
                  <a:schemeClr val="accent1"/>
                </a:solidFill>
                <a:hlinkClick r:id="rId3">
                  <a:extLst>
                    <a:ext uri="{A12FA001-AC4F-418D-AE19-62706E023703}">
                      <ahyp:hlinkClr xmlns:ahyp="http://schemas.microsoft.com/office/drawing/2018/hyperlinkcolor" val="tx"/>
                    </a:ext>
                  </a:extLst>
                </a:hlinkClick>
              </a:rPr>
              <a:t>Ansys Academic | Simulation Software for Educators, Researchers and Students</a:t>
            </a:r>
            <a:r>
              <a:rPr lang="en-GB" sz="2000"/>
              <a:t>. </a:t>
            </a:r>
            <a:endParaRPr lang="en-GB" sz="2000">
              <a:hlinkClick r:id="rId4"/>
            </a:endParaRPr>
          </a:p>
          <a:p>
            <a:pPr marL="742950" lvl="1" indent="-285750">
              <a:lnSpc>
                <a:spcPct val="200000"/>
              </a:lnSpc>
              <a:buClr>
                <a:schemeClr val="accent1"/>
              </a:buClr>
              <a:buSzPct val="100000"/>
              <a:buFont typeface="Wingdings" panose="05000000000000000000" pitchFamily="2" charset="2"/>
              <a:buChar char="§"/>
            </a:pPr>
            <a:r>
              <a:rPr lang="en-GB" sz="2000">
                <a:hlinkClick r:id="rId4"/>
              </a:rPr>
              <a:t>Ansys Innovation Courses</a:t>
            </a:r>
            <a:r>
              <a:rPr lang="en-GB" sz="2000"/>
              <a:t> : Free to Access to courses covering a variety of physics and software. </a:t>
            </a:r>
          </a:p>
          <a:p>
            <a:pPr marL="742950" lvl="1" indent="-285750">
              <a:lnSpc>
                <a:spcPct val="200000"/>
              </a:lnSpc>
              <a:buClr>
                <a:schemeClr val="accent1"/>
              </a:buClr>
              <a:buSzPct val="100000"/>
              <a:buFont typeface="Wingdings" panose="05000000000000000000" pitchFamily="2" charset="2"/>
              <a:buChar char="§"/>
            </a:pPr>
            <a:r>
              <a:rPr lang="en-GB" sz="2000">
                <a:hlinkClick r:id="rId5"/>
              </a:rPr>
              <a:t>Ansys Education Resources</a:t>
            </a:r>
            <a:r>
              <a:rPr lang="en-GB" sz="2000"/>
              <a:t>: Specifically developed for Educators.</a:t>
            </a:r>
          </a:p>
          <a:p>
            <a:pPr marL="742950" lvl="1" indent="-285750">
              <a:lnSpc>
                <a:spcPct val="200000"/>
              </a:lnSpc>
              <a:buClr>
                <a:schemeClr val="accent1"/>
              </a:buClr>
              <a:buSzPct val="100000"/>
              <a:buFont typeface="Wingdings" panose="05000000000000000000" pitchFamily="2" charset="2"/>
              <a:buChar char="§"/>
            </a:pPr>
            <a:r>
              <a:rPr lang="en-GB" sz="2000">
                <a:hlinkClick r:id="rId6"/>
              </a:rPr>
              <a:t>Ansys Learning Forum</a:t>
            </a:r>
            <a:r>
              <a:rPr lang="en-GB" sz="2000"/>
              <a:t>: Ask questions to the Ansys Community!</a:t>
            </a:r>
          </a:p>
          <a:p>
            <a:pPr marL="742950" lvl="1" indent="-285750">
              <a:lnSpc>
                <a:spcPct val="200000"/>
              </a:lnSpc>
              <a:buClr>
                <a:schemeClr val="accent1"/>
              </a:buClr>
              <a:buSzPct val="100000"/>
              <a:buFont typeface="Wingdings" panose="05000000000000000000" pitchFamily="2" charset="2"/>
              <a:buChar char="§"/>
            </a:pPr>
            <a:r>
              <a:rPr lang="en-GB" sz="2000">
                <a:hlinkClick r:id="rId7"/>
              </a:rPr>
              <a:t>Ansys Learning </a:t>
            </a:r>
            <a:r>
              <a:rPr lang="en-GB" sz="2000"/>
              <a:t>: Ansys YouTube Channel with dedicated video playlists.</a:t>
            </a:r>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Further Information and Resources</a:t>
            </a:r>
          </a:p>
        </p:txBody>
      </p:sp>
      <p:pic>
        <p:nvPicPr>
          <p:cNvPr id="17" name="Graphic 16" descr="Internet outline">
            <a:extLst>
              <a:ext uri="{FF2B5EF4-FFF2-40B4-BE49-F238E27FC236}">
                <a16:creationId xmlns:a16="http://schemas.microsoft.com/office/drawing/2014/main" id="{72AA70DB-D91F-4703-B979-337D218CE36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679700" y="2665509"/>
            <a:ext cx="3131301" cy="3180735"/>
          </a:xfrm>
          <a:prstGeom prst="rect">
            <a:avLst/>
          </a:prstGeom>
        </p:spPr>
      </p:pic>
    </p:spTree>
    <p:extLst>
      <p:ext uri="{BB962C8B-B14F-4D97-AF65-F5344CB8AC3E}">
        <p14:creationId xmlns:p14="http://schemas.microsoft.com/office/powerpoint/2010/main" val="3249287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26</a:t>
            </a:fld>
            <a:endParaRPr lang="en-US"/>
          </a:p>
        </p:txBody>
      </p:sp>
    </p:spTree>
    <p:extLst>
      <p:ext uri="{BB962C8B-B14F-4D97-AF65-F5344CB8AC3E}">
        <p14:creationId xmlns:p14="http://schemas.microsoft.com/office/powerpoint/2010/main" val="3114710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9230-AF7F-690D-B258-C977BD371267}"/>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5" name="Title 4">
            <a:extLst>
              <a:ext uri="{FF2B5EF4-FFF2-40B4-BE49-F238E27FC236}">
                <a16:creationId xmlns:a16="http://schemas.microsoft.com/office/drawing/2014/main" id="{0A15EE6E-5AFD-0FA7-38B4-5097DC0D25CF}"/>
              </a:ext>
            </a:extLst>
          </p:cNvPr>
          <p:cNvSpPr>
            <a:spLocks noGrp="1"/>
          </p:cNvSpPr>
          <p:nvPr>
            <p:ph type="title"/>
          </p:nvPr>
        </p:nvSpPr>
        <p:spPr>
          <a:xfrm>
            <a:off x="609600" y="3124200"/>
            <a:ext cx="10972799" cy="845837"/>
          </a:xfrm>
        </p:spPr>
        <p:txBody>
          <a:bodyPr/>
          <a:lstStyle/>
          <a:p>
            <a:r>
              <a:rPr lang="en-US" i="1"/>
              <a:t>Appendix 1 : A simple proof of the Nyquist-Shannon Theorem</a:t>
            </a:r>
          </a:p>
        </p:txBody>
      </p:sp>
    </p:spTree>
    <p:extLst>
      <p:ext uri="{BB962C8B-B14F-4D97-AF65-F5344CB8AC3E}">
        <p14:creationId xmlns:p14="http://schemas.microsoft.com/office/powerpoint/2010/main" val="503678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05F3F2-F117-5862-E2C2-75440A2C7C68}"/>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3" name="Title 2">
            <a:extLst>
              <a:ext uri="{FF2B5EF4-FFF2-40B4-BE49-F238E27FC236}">
                <a16:creationId xmlns:a16="http://schemas.microsoft.com/office/drawing/2014/main" id="{64AD02FE-388A-DB0D-964D-73EABAB4E40F}"/>
              </a:ext>
            </a:extLst>
          </p:cNvPr>
          <p:cNvSpPr>
            <a:spLocks noGrp="1"/>
          </p:cNvSpPr>
          <p:nvPr>
            <p:ph type="title"/>
          </p:nvPr>
        </p:nvSpPr>
        <p:spPr/>
        <p:txBody>
          <a:bodyPr/>
          <a:lstStyle/>
          <a:p>
            <a:r>
              <a:rPr lang="en-US"/>
              <a:t>Appendix 1 – Exercise with the Nyquist-Shannon Theorem (1/2)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EF77964-4971-5927-3978-246D311CF3CF}"/>
                  </a:ext>
                </a:extLst>
              </p:cNvPr>
              <p:cNvSpPr>
                <a:spLocks noGrp="1"/>
              </p:cNvSpPr>
              <p:nvPr>
                <p:ph type="body" sz="quarter" idx="13"/>
              </p:nvPr>
            </p:nvSpPr>
            <p:spPr/>
            <p:txBody>
              <a:bodyPr/>
              <a:lstStyle/>
              <a:p>
                <a:r>
                  <a:rPr lang="en-US" b="1"/>
                  <a:t>Starting point: </a:t>
                </a:r>
                <a:r>
                  <a:rPr lang="en-US"/>
                  <a:t>Study the periodicity of </a:t>
                </a:r>
                <a14:m>
                  <m:oMath xmlns:m="http://schemas.openxmlformats.org/officeDocument/2006/math">
                    <m:r>
                      <a:rPr lang="en-US" b="0" i="1" smtClean="0">
                        <a:latin typeface="Cambria Math" panose="02040503050406030204" pitchFamily="18" charset="0"/>
                      </a:rPr>
                      <m:t>𝑥</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2</m:t>
                                </m:r>
                                <m:r>
                                  <a:rPr lang="en-US" b="0" i="1" smtClean="0">
                                    <a:latin typeface="Cambria Math" panose="02040503050406030204" pitchFamily="18" charset="0"/>
                                  </a:rPr>
                                  <m:t>𝜋</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𝑓</m:t>
                                    </m:r>
                                  </m:e>
                                  <m:sub>
                                    <m:r>
                                      <a:rPr lang="en-US" b="0" i="1" smtClean="0">
                                        <a:latin typeface="Cambria Math" panose="02040503050406030204" pitchFamily="18" charset="0"/>
                                      </a:rPr>
                                      <m:t>0</m:t>
                                    </m:r>
                                  </m:sub>
                                </m:sSub>
                                <m:r>
                                  <a:rPr lang="en-US" b="0" i="1" smtClean="0">
                                    <a:latin typeface="Cambria Math" panose="02040503050406030204" pitchFamily="18" charset="0"/>
                                  </a:rPr>
                                  <m:t>𝑛</m:t>
                                </m:r>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den>
                            </m:f>
                          </m:e>
                        </m:d>
                      </m:e>
                    </m:func>
                  </m:oMath>
                </a14:m>
                <a:endParaRPr lang="en-US" b="0"/>
              </a:p>
              <a:p>
                <a:pPr lvl="1"/>
                <a:r>
                  <a:rPr lang="en-US"/>
                  <a:t>With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𝑓</m:t>
                        </m:r>
                      </m:e>
                      <m:sub>
                        <m:r>
                          <a:rPr lang="en-US" b="0" i="1" smtClean="0">
                            <a:latin typeface="Cambria Math" panose="02040503050406030204" pitchFamily="18" charset="0"/>
                          </a:rPr>
                          <m:t>0</m:t>
                        </m:r>
                      </m:sub>
                    </m:sSub>
                  </m:oMath>
                </a14:m>
                <a:r>
                  <a:rPr lang="en-US"/>
                  <a:t> being the fundamental frequency</a:t>
                </a:r>
              </a:p>
              <a:p>
                <a:pPr lvl="1"/>
                <a:r>
                  <a:rPr lang="en-US"/>
                  <a:t>And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oMath>
                </a14:m>
                <a:r>
                  <a:rPr lang="en-US"/>
                  <a:t> being the sampling frequency</a:t>
                </a:r>
              </a:p>
              <a:p>
                <a:r>
                  <a:rPr lang="en-US" b="1"/>
                  <a:t>Exercise: </a:t>
                </a:r>
                <a14:m>
                  <m:oMath xmlns:m="http://schemas.openxmlformats.org/officeDocument/2006/math">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𝑓</m:t>
                        </m:r>
                      </m:e>
                      <m:sub>
                        <m:r>
                          <a:rPr lang="en-US" b="0" i="1" smtClean="0">
                            <a:latin typeface="Cambria Math" panose="02040503050406030204" pitchFamily="18" charset="0"/>
                          </a:rPr>
                          <m:t>0</m:t>
                        </m:r>
                      </m:sub>
                      <m:sup>
                        <m:r>
                          <a:rPr lang="en-US" b="0" i="1" smtClean="0">
                            <a:latin typeface="Cambria Math" panose="02040503050406030204" pitchFamily="18" charset="0"/>
                          </a:rPr>
                          <m:t>′</m:t>
                        </m:r>
                      </m:sup>
                    </m:sSubSup>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𝑓</m:t>
                        </m:r>
                      </m:e>
                      <m:sub>
                        <m:r>
                          <a:rPr lang="en-US" b="0" i="1" smtClean="0">
                            <a:latin typeface="Cambria Math" panose="02040503050406030204" pitchFamily="18" charset="0"/>
                          </a:rPr>
                          <m:t>0</m:t>
                        </m:r>
                      </m:sub>
                    </m:sSub>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oMath>
                </a14:m>
                <a:r>
                  <a:rPr lang="en-US"/>
                  <a:t>, what can you deduce ?</a:t>
                </a:r>
                <a:r>
                  <a:rPr lang="en-US" b="1"/>
                  <a:t> </a:t>
                </a:r>
              </a:p>
            </p:txBody>
          </p:sp>
        </mc:Choice>
        <mc:Fallback xmlns="">
          <p:sp>
            <p:nvSpPr>
              <p:cNvPr id="4" name="Text Placeholder 3">
                <a:extLst>
                  <a:ext uri="{FF2B5EF4-FFF2-40B4-BE49-F238E27FC236}">
                    <a16:creationId xmlns:a16="http://schemas.microsoft.com/office/drawing/2014/main" id="{CEF77964-4971-5927-3978-246D311CF3CF}"/>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722"/>
                </a:stretch>
              </a:blipFill>
            </p:spPr>
            <p:txBody>
              <a:bodyPr/>
              <a:lstStyle/>
              <a:p>
                <a:r>
                  <a:rPr lang="en-US">
                    <a:noFill/>
                  </a:rPr>
                  <a:t> </a:t>
                </a:r>
              </a:p>
            </p:txBody>
          </p:sp>
        </mc:Fallback>
      </mc:AlternateContent>
    </p:spTree>
    <p:extLst>
      <p:ext uri="{BB962C8B-B14F-4D97-AF65-F5344CB8AC3E}">
        <p14:creationId xmlns:p14="http://schemas.microsoft.com/office/powerpoint/2010/main" val="25082477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05F3F2-F117-5862-E2C2-75440A2C7C68}"/>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64AD02FE-388A-DB0D-964D-73EABAB4E40F}"/>
              </a:ext>
            </a:extLst>
          </p:cNvPr>
          <p:cNvSpPr>
            <a:spLocks noGrp="1"/>
          </p:cNvSpPr>
          <p:nvPr>
            <p:ph type="title"/>
          </p:nvPr>
        </p:nvSpPr>
        <p:spPr/>
        <p:txBody>
          <a:bodyPr/>
          <a:lstStyle/>
          <a:p>
            <a:r>
              <a:rPr lang="en-US"/>
              <a:t>Appendix 1 – Exercise with the Nyquist-Shannon Theorem (2/2)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EF77964-4971-5927-3978-246D311CF3CF}"/>
                  </a:ext>
                </a:extLst>
              </p:cNvPr>
              <p:cNvSpPr>
                <a:spLocks noGrp="1"/>
              </p:cNvSpPr>
              <p:nvPr>
                <p:ph type="body" sz="quarter" idx="13"/>
              </p:nvPr>
            </p:nvSpPr>
            <p:spPr/>
            <p:txBody>
              <a:bodyPr/>
              <a:lstStyle/>
              <a:p>
                <a:r>
                  <a:rPr lang="en-US" sz="1800" b="1"/>
                  <a:t>Solution: </a:t>
                </a:r>
                <a:r>
                  <a:rPr lang="en-US" sz="1800"/>
                  <a:t>Let </a:t>
                </a:r>
                <a14:m>
                  <m:oMath xmlns:m="http://schemas.openxmlformats.org/officeDocument/2006/math">
                    <m:r>
                      <a:rPr lang="en-US" sz="1800" b="0" i="1" smtClean="0">
                        <a:latin typeface="Cambria Math" panose="02040503050406030204" pitchFamily="18" charset="0"/>
                      </a:rPr>
                      <m:t>𝑥</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𝑛</m:t>
                        </m:r>
                      </m:e>
                    </m:d>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2</m:t>
                                </m:r>
                                <m:r>
                                  <a:rPr lang="en-US" sz="1800" b="0" i="1" smtClean="0">
                                    <a:latin typeface="Cambria Math" panose="02040503050406030204" pitchFamily="18" charset="0"/>
                                  </a:rPr>
                                  <m:t>𝜋</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𝑓</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𝑛</m:t>
                                </m:r>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𝐹</m:t>
                                    </m:r>
                                  </m:e>
                                  <m:sub>
                                    <m:r>
                                      <a:rPr lang="en-US" sz="1800" b="0" i="1" smtClean="0">
                                        <a:latin typeface="Cambria Math" panose="02040503050406030204" pitchFamily="18" charset="0"/>
                                      </a:rPr>
                                      <m:t>𝑠</m:t>
                                    </m:r>
                                  </m:sub>
                                </m:sSub>
                              </m:den>
                            </m:f>
                          </m:e>
                        </m:d>
                      </m:e>
                    </m:func>
                  </m:oMath>
                </a14:m>
                <a:endParaRPr lang="en-US" sz="1800">
                  <a:highlight>
                    <a:srgbClr val="FFFF00"/>
                  </a:highlight>
                </a:endParaRPr>
              </a:p>
              <a:p>
                <a:r>
                  <a:rPr lang="en-US" sz="1800"/>
                  <a:t>We can rewrite this as </a:t>
                </a:r>
                <a14:m>
                  <m:oMath xmlns:m="http://schemas.openxmlformats.org/officeDocument/2006/math">
                    <m:r>
                      <a:rPr lang="en-US" sz="1800" b="0" i="1" smtClean="0">
                        <a:latin typeface="Cambria Math" panose="02040503050406030204" pitchFamily="18" charset="0"/>
                      </a:rPr>
                      <m:t>𝑥</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𝑛</m:t>
                        </m:r>
                      </m:e>
                    </m:d>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d>
                          <m:dPr>
                            <m:ctrlPr>
                              <a:rPr lang="en-US" sz="1800" b="0" i="1" smtClean="0">
                                <a:latin typeface="Cambria Math" panose="02040503050406030204" pitchFamily="18" charset="0"/>
                              </a:rPr>
                            </m:ctrlPr>
                          </m:dPr>
                          <m:e>
                            <m:f>
                              <m:fPr>
                                <m:ctrlPr>
                                  <a:rPr lang="en-US" sz="1800" i="1">
                                    <a:latin typeface="Cambria Math" panose="02040503050406030204" pitchFamily="18" charset="0"/>
                                  </a:rPr>
                                </m:ctrlPr>
                              </m:fPr>
                              <m:num>
                                <m:r>
                                  <a:rPr lang="en-US" sz="1800" i="1">
                                    <a:latin typeface="Cambria Math" panose="02040503050406030204" pitchFamily="18" charset="0"/>
                                  </a:rPr>
                                  <m:t>2</m:t>
                                </m:r>
                                <m:r>
                                  <a:rPr lang="en-US" sz="1800" i="1">
                                    <a:latin typeface="Cambria Math" panose="02040503050406030204" pitchFamily="18" charset="0"/>
                                  </a:rPr>
                                  <m:t>𝜋</m:t>
                                </m:r>
                                <m:sSub>
                                  <m:sSubPr>
                                    <m:ctrlPr>
                                      <a:rPr lang="en-US" sz="1800" i="1">
                                        <a:latin typeface="Cambria Math" panose="02040503050406030204" pitchFamily="18" charset="0"/>
                                      </a:rPr>
                                    </m:ctrlPr>
                                  </m:sSubPr>
                                  <m:e>
                                    <m:r>
                                      <a:rPr lang="en-US" sz="1800" i="1">
                                        <a:latin typeface="Cambria Math" panose="02040503050406030204" pitchFamily="18" charset="0"/>
                                      </a:rPr>
                                      <m:t>𝑓</m:t>
                                    </m:r>
                                  </m:e>
                                  <m:sub>
                                    <m:r>
                                      <a:rPr lang="en-US" sz="1800" i="1">
                                        <a:latin typeface="Cambria Math" panose="02040503050406030204" pitchFamily="18" charset="0"/>
                                      </a:rPr>
                                      <m:t>0</m:t>
                                    </m:r>
                                  </m:sub>
                                </m:sSub>
                                <m:r>
                                  <a:rPr lang="en-US" sz="1800" i="1">
                                    <a:latin typeface="Cambria Math" panose="02040503050406030204" pitchFamily="18" charset="0"/>
                                  </a:rPr>
                                  <m:t>𝑛</m:t>
                                </m:r>
                              </m:num>
                              <m:den>
                                <m:sSub>
                                  <m:sSubPr>
                                    <m:ctrlPr>
                                      <a:rPr lang="en-US" sz="1800" i="1">
                                        <a:latin typeface="Cambria Math" panose="02040503050406030204" pitchFamily="18" charset="0"/>
                                      </a:rPr>
                                    </m:ctrlPr>
                                  </m:sSubPr>
                                  <m:e>
                                    <m:r>
                                      <a:rPr lang="en-US" sz="1800" i="1">
                                        <a:latin typeface="Cambria Math" panose="02040503050406030204" pitchFamily="18" charset="0"/>
                                      </a:rPr>
                                      <m:t>𝐹</m:t>
                                    </m:r>
                                  </m:e>
                                  <m:sub>
                                    <m:r>
                                      <a:rPr lang="en-US" sz="1800" i="1">
                                        <a:latin typeface="Cambria Math" panose="02040503050406030204" pitchFamily="18" charset="0"/>
                                      </a:rPr>
                                      <m:t>𝑠</m:t>
                                    </m:r>
                                  </m:sub>
                                </m:sSub>
                              </m:den>
                            </m:f>
                            <m:r>
                              <a:rPr lang="en-US" sz="1800" b="0" i="1" smtClean="0">
                                <a:latin typeface="Cambria Math" panose="02040503050406030204" pitchFamily="18" charset="0"/>
                              </a:rPr>
                              <m:t>+2</m:t>
                            </m:r>
                            <m:r>
                              <a:rPr lang="en-US" sz="1800" b="0" i="1" smtClean="0">
                                <a:latin typeface="Cambria Math" panose="02040503050406030204" pitchFamily="18" charset="0"/>
                              </a:rPr>
                              <m:t>𝑘</m:t>
                            </m:r>
                            <m:r>
                              <a:rPr lang="en-US" sz="1800" b="0" i="1" smtClean="0">
                                <a:latin typeface="Cambria Math" panose="02040503050406030204" pitchFamily="18" charset="0"/>
                              </a:rPr>
                              <m:t>𝜋</m:t>
                            </m:r>
                          </m:e>
                        </m:d>
                      </m:e>
                    </m:func>
                  </m:oMath>
                </a14:m>
                <a:r>
                  <a:rPr lang="en-US" sz="1800"/>
                  <a:t> with </a:t>
                </a:r>
                <a14:m>
                  <m:oMath xmlns:m="http://schemas.openxmlformats.org/officeDocument/2006/math">
                    <m:r>
                      <a:rPr lang="en-US" sz="1800" b="0" i="1" smtClean="0">
                        <a:latin typeface="Cambria Math" panose="02040503050406030204" pitchFamily="18" charset="0"/>
                      </a:rPr>
                      <m:t>𝑘</m:t>
                    </m:r>
                    <m:r>
                      <a:rPr lang="en-US" sz="1800" b="0" i="1" smtClean="0">
                        <a:latin typeface="Cambria Math" panose="02040503050406030204" pitchFamily="18" charset="0"/>
                      </a:rPr>
                      <m:t>∈</m:t>
                    </m:r>
                    <m:r>
                      <a:rPr lang="en-US" sz="1800" b="0" i="1" smtClean="0">
                        <a:latin typeface="Cambria Math" panose="02040503050406030204" pitchFamily="18" charset="0"/>
                      </a:rPr>
                      <m:t>ℤ</m:t>
                    </m:r>
                  </m:oMath>
                </a14:m>
                <a:r>
                  <a:rPr lang="en-US" sz="1800"/>
                  <a:t> (because </a:t>
                </a:r>
                <a14:m>
                  <m:oMath xmlns:m="http://schemas.openxmlformats.org/officeDocument/2006/math">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𝑥</m:t>
                            </m:r>
                          </m:e>
                        </m:d>
                      </m:e>
                    </m:func>
                  </m:oMath>
                </a14:m>
                <a:r>
                  <a:rPr lang="en-US" sz="1800"/>
                  <a:t> is </a:t>
                </a:r>
                <a14:m>
                  <m:oMath xmlns:m="http://schemas.openxmlformats.org/officeDocument/2006/math">
                    <m:r>
                      <a:rPr lang="en-US" sz="1800" b="0" i="1" smtClean="0">
                        <a:latin typeface="Cambria Math" panose="02040503050406030204" pitchFamily="18" charset="0"/>
                      </a:rPr>
                      <m:t>2</m:t>
                    </m:r>
                    <m:r>
                      <a:rPr lang="en-US" sz="1800" b="0" i="1" smtClean="0">
                        <a:latin typeface="Cambria Math" panose="02040503050406030204" pitchFamily="18" charset="0"/>
                      </a:rPr>
                      <m:t>𝜋</m:t>
                    </m:r>
                  </m:oMath>
                </a14:m>
                <a:r>
                  <a:rPr lang="en-US" sz="1800"/>
                  <a:t> periodic)</a:t>
                </a:r>
              </a:p>
              <a:p>
                <a:r>
                  <a:rPr lang="en-US" sz="1800"/>
                  <a:t>Cleverly factoring, we obtain : </a:t>
                </a:r>
                <a14:m>
                  <m:oMath xmlns:m="http://schemas.openxmlformats.org/officeDocument/2006/math">
                    <m:r>
                      <a:rPr lang="en-US" sz="1800" b="0" i="1" smtClean="0">
                        <a:latin typeface="Cambria Math" panose="02040503050406030204" pitchFamily="18" charset="0"/>
                      </a:rPr>
                      <m:t>𝑥</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𝑛</m:t>
                        </m:r>
                      </m:e>
                    </m:d>
                    <m:r>
                      <a:rPr lang="en-US" sz="1800" b="0" i="1" smtClean="0">
                        <a:latin typeface="Cambria Math" panose="02040503050406030204" pitchFamily="18" charset="0"/>
                      </a:rPr>
                      <m:t>=</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sin</m:t>
                        </m:r>
                      </m:fName>
                      <m:e>
                        <m:d>
                          <m:dPr>
                            <m:ctrlPr>
                              <a:rPr lang="en-US" sz="1800" b="0" i="1" smtClean="0">
                                <a:latin typeface="Cambria Math" panose="02040503050406030204" pitchFamily="18" charset="0"/>
                              </a:rPr>
                            </m:ctrlPr>
                          </m:dPr>
                          <m:e>
                            <m:r>
                              <a:rPr lang="en-US" sz="1800" i="1">
                                <a:latin typeface="Cambria Math" panose="02040503050406030204" pitchFamily="18" charset="0"/>
                              </a:rPr>
                              <m:t>2</m:t>
                            </m:r>
                            <m:r>
                              <a:rPr lang="en-US" sz="1800" i="1">
                                <a:latin typeface="Cambria Math" panose="02040503050406030204" pitchFamily="18" charset="0"/>
                              </a:rPr>
                              <m:t>𝜋</m:t>
                            </m:r>
                            <m:d>
                              <m:dPr>
                                <m:ctrlPr>
                                  <a:rPr lang="en-US" sz="1800" i="1">
                                    <a:latin typeface="Cambria Math" panose="02040503050406030204" pitchFamily="18" charset="0"/>
                                  </a:rPr>
                                </m:ctrlPr>
                              </m:dPr>
                              <m:e>
                                <m:sSub>
                                  <m:sSubPr>
                                    <m:ctrlPr>
                                      <a:rPr lang="en-US" sz="1800" i="1">
                                        <a:latin typeface="Cambria Math" panose="02040503050406030204" pitchFamily="18" charset="0"/>
                                      </a:rPr>
                                    </m:ctrlPr>
                                  </m:sSubPr>
                                  <m:e>
                                    <m:r>
                                      <a:rPr lang="en-US" sz="1800" i="1">
                                        <a:latin typeface="Cambria Math" panose="02040503050406030204" pitchFamily="18" charset="0"/>
                                      </a:rPr>
                                      <m:t>𝑓</m:t>
                                    </m:r>
                                  </m:e>
                                  <m:sub>
                                    <m:r>
                                      <a:rPr lang="en-US" sz="1800" i="1">
                                        <a:latin typeface="Cambria Math" panose="02040503050406030204" pitchFamily="18" charset="0"/>
                                      </a:rPr>
                                      <m:t>0</m:t>
                                    </m:r>
                                  </m:sub>
                                </m:sSub>
                                <m:r>
                                  <a:rPr lang="en-US" sz="1800" i="1">
                                    <a:latin typeface="Cambria Math" panose="02040503050406030204" pitchFamily="18" charset="0"/>
                                  </a:rPr>
                                  <m:t>+</m:t>
                                </m:r>
                                <m:sSub>
                                  <m:sSubPr>
                                    <m:ctrlPr>
                                      <a:rPr lang="en-US" sz="1800" i="1">
                                        <a:latin typeface="Cambria Math" panose="02040503050406030204" pitchFamily="18" charset="0"/>
                                      </a:rPr>
                                    </m:ctrlPr>
                                  </m:sSubPr>
                                  <m:e>
                                    <m:sSup>
                                      <m:sSupPr>
                                        <m:ctrlPr>
                                          <a:rPr lang="en-US" sz="1800" b="0" i="1" smtClean="0">
                                            <a:latin typeface="Cambria Math" panose="02040503050406030204" pitchFamily="18" charset="0"/>
                                          </a:rPr>
                                        </m:ctrlPr>
                                      </m:sSupPr>
                                      <m:e>
                                        <m:r>
                                          <a:rPr lang="en-US" sz="1800" i="1">
                                            <a:latin typeface="Cambria Math" panose="02040503050406030204" pitchFamily="18" charset="0"/>
                                          </a:rPr>
                                          <m:t>𝑘</m:t>
                                        </m:r>
                                      </m:e>
                                      <m:sup>
                                        <m:r>
                                          <a:rPr lang="en-US" sz="1800" b="0" i="1" smtClean="0">
                                            <a:latin typeface="Cambria Math" panose="02040503050406030204" pitchFamily="18" charset="0"/>
                                          </a:rPr>
                                          <m:t>′</m:t>
                                        </m:r>
                                      </m:sup>
                                    </m:sSup>
                                    <m:r>
                                      <a:rPr lang="en-US" sz="1800" i="1">
                                        <a:latin typeface="Cambria Math" panose="02040503050406030204" pitchFamily="18" charset="0"/>
                                      </a:rPr>
                                      <m:t>𝐹</m:t>
                                    </m:r>
                                  </m:e>
                                  <m:sub>
                                    <m:r>
                                      <a:rPr lang="en-US" sz="1800" i="1">
                                        <a:latin typeface="Cambria Math" panose="02040503050406030204" pitchFamily="18" charset="0"/>
                                      </a:rPr>
                                      <m:t>𝑠</m:t>
                                    </m:r>
                                  </m:sub>
                                </m:sSub>
                              </m:e>
                            </m:d>
                            <m:r>
                              <a:rPr lang="en-US" sz="180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𝑛</m:t>
                                </m:r>
                              </m:num>
                              <m:den>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𝐹</m:t>
                                    </m:r>
                                  </m:e>
                                  <m:sub>
                                    <m:r>
                                      <a:rPr lang="en-US" sz="1800" b="0" i="1" smtClean="0">
                                        <a:latin typeface="Cambria Math" panose="02040503050406030204" pitchFamily="18" charset="0"/>
                                        <a:ea typeface="Cambria Math" panose="02040503050406030204" pitchFamily="18" charset="0"/>
                                      </a:rPr>
                                      <m:t>𝑠</m:t>
                                    </m:r>
                                  </m:sub>
                                </m:sSub>
                              </m:den>
                            </m:f>
                          </m:e>
                        </m:d>
                      </m:e>
                    </m:func>
                    <m:r>
                      <a:rPr lang="en-US" sz="1800" b="0" i="1" smtClean="0">
                        <a:latin typeface="Cambria Math" panose="02040503050406030204" pitchFamily="18" charset="0"/>
                      </a:rPr>
                      <m:t> </m:t>
                    </m:r>
                  </m:oMath>
                </a14:m>
                <a:r>
                  <a:rPr lang="en-US" sz="1800"/>
                  <a:t>, with </a:t>
                </a:r>
                <a14:m>
                  <m:oMath xmlns:m="http://schemas.openxmlformats.org/officeDocument/2006/math">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𝑘</m:t>
                        </m:r>
                      </m:e>
                      <m:sup>
                        <m:r>
                          <a:rPr lang="en-US" sz="1800" b="0" i="1" smtClean="0">
                            <a:latin typeface="Cambria Math" panose="02040503050406030204" pitchFamily="18" charset="0"/>
                          </a:rPr>
                          <m:t>′</m:t>
                        </m:r>
                      </m:sup>
                    </m:sSup>
                    <m:r>
                      <a:rPr lang="en-US" sz="1800" b="0" i="1" smtClean="0">
                        <a:latin typeface="Cambria Math" panose="02040503050406030204" pitchFamily="18" charset="0"/>
                      </a:rPr>
                      <m:t>𝑛</m:t>
                    </m:r>
                    <m:r>
                      <a:rPr lang="en-US" sz="1800" b="0" i="1" smtClean="0">
                        <a:latin typeface="Cambria Math" panose="02040503050406030204" pitchFamily="18" charset="0"/>
                      </a:rPr>
                      <m:t>=</m:t>
                    </m:r>
                    <m:r>
                      <a:rPr lang="en-US" sz="1800" b="0" i="1" smtClean="0">
                        <a:latin typeface="Cambria Math" panose="02040503050406030204" pitchFamily="18" charset="0"/>
                      </a:rPr>
                      <m:t>𝑘</m:t>
                    </m:r>
                  </m:oMath>
                </a14:m>
                <a:r>
                  <a:rPr lang="en-US" sz="1800"/>
                  <a:t> (for simplicity)</a:t>
                </a:r>
              </a:p>
              <a:p>
                <a:r>
                  <a:rPr lang="en-US" sz="1800"/>
                  <a:t>The result above means that : </a:t>
                </a:r>
                <a:r>
                  <a:rPr lang="en-US" sz="1800" i="0" u="none" strike="noStrike">
                    <a:solidFill>
                      <a:srgbClr val="000000"/>
                    </a:solidFill>
                    <a:effectLst/>
                    <a:latin typeface="+mj-lt"/>
                  </a:rPr>
                  <a:t>When sampling at a rate of </a:t>
                </a:r>
                <a14:m>
                  <m:oMath xmlns:m="http://schemas.openxmlformats.org/officeDocument/2006/math">
                    <m:sSub>
                      <m:sSubPr>
                        <m:ctrlPr>
                          <a:rPr lang="en-US" sz="1800" b="0" i="1" u="none" strike="noStrike" smtClean="0">
                            <a:solidFill>
                              <a:srgbClr val="000000"/>
                            </a:solidFill>
                            <a:effectLst/>
                            <a:latin typeface="Cambria Math" panose="02040503050406030204" pitchFamily="18" charset="0"/>
                          </a:rPr>
                        </m:ctrlPr>
                      </m:sSubPr>
                      <m:e>
                        <m:r>
                          <a:rPr lang="en-US" sz="1800" b="0" i="1" u="none" strike="noStrike" smtClean="0">
                            <a:solidFill>
                              <a:srgbClr val="000000"/>
                            </a:solidFill>
                            <a:effectLst/>
                            <a:latin typeface="Cambria Math" panose="02040503050406030204" pitchFamily="18" charset="0"/>
                          </a:rPr>
                          <m:t>𝐹</m:t>
                        </m:r>
                      </m:e>
                      <m:sub>
                        <m:r>
                          <a:rPr lang="en-US" sz="1800" b="0" i="1" u="none" strike="noStrike" smtClean="0">
                            <a:solidFill>
                              <a:srgbClr val="000000"/>
                            </a:solidFill>
                            <a:effectLst/>
                            <a:latin typeface="Cambria Math" panose="02040503050406030204" pitchFamily="18" charset="0"/>
                          </a:rPr>
                          <m:t>𝑠</m:t>
                        </m:r>
                      </m:sub>
                    </m:sSub>
                  </m:oMath>
                </a14:m>
                <a:r>
                  <a:rPr lang="en-US" sz="1800" i="0" u="none" strike="noStrike">
                    <a:solidFill>
                      <a:srgbClr val="000000"/>
                    </a:solidFill>
                    <a:effectLst/>
                    <a:latin typeface="+mj-lt"/>
                  </a:rPr>
                  <a:t> samples/second, if </a:t>
                </a:r>
                <a14:m>
                  <m:oMath xmlns:m="http://schemas.openxmlformats.org/officeDocument/2006/math">
                    <m:r>
                      <a:rPr lang="en-US" sz="1800" b="0" i="1" u="none" strike="noStrike" smtClean="0">
                        <a:solidFill>
                          <a:srgbClr val="000000"/>
                        </a:solidFill>
                        <a:effectLst/>
                        <a:latin typeface="Cambria Math" panose="02040503050406030204" pitchFamily="18" charset="0"/>
                      </a:rPr>
                      <m:t>𝑘</m:t>
                    </m:r>
                  </m:oMath>
                </a14:m>
                <a:r>
                  <a:rPr lang="en-US" sz="1800" i="0" u="none" strike="noStrike">
                    <a:solidFill>
                      <a:srgbClr val="000000"/>
                    </a:solidFill>
                    <a:effectLst/>
                    <a:latin typeface="+mj-lt"/>
                  </a:rPr>
                  <a:t> is any positive or negative integer, </a:t>
                </a:r>
                <a:r>
                  <a:rPr lang="en-US" sz="1800" b="1" i="0" u="none" strike="noStrike">
                    <a:solidFill>
                      <a:srgbClr val="FF0000"/>
                    </a:solidFill>
                    <a:effectLst/>
                    <a:latin typeface="+mj-lt"/>
                  </a:rPr>
                  <a:t>we cannot distinguish between the sampled values of a sinewave of </a:t>
                </a:r>
                <a14:m>
                  <m:oMath xmlns:m="http://schemas.openxmlformats.org/officeDocument/2006/math">
                    <m:sSub>
                      <m:sSubPr>
                        <m:ctrlPr>
                          <a:rPr lang="en-US" sz="1800" b="1" i="1" u="none" strike="noStrike" smtClean="0">
                            <a:solidFill>
                              <a:srgbClr val="FF0000"/>
                            </a:solidFill>
                            <a:effectLst/>
                            <a:latin typeface="Cambria Math" panose="02040503050406030204" pitchFamily="18" charset="0"/>
                          </a:rPr>
                        </m:ctrlPr>
                      </m:sSubPr>
                      <m:e>
                        <m:r>
                          <a:rPr lang="en-US" sz="1800" b="1" i="1" u="none" strike="noStrike" smtClean="0">
                            <a:solidFill>
                              <a:srgbClr val="FF0000"/>
                            </a:solidFill>
                            <a:effectLst/>
                            <a:latin typeface="Cambria Math" panose="02040503050406030204" pitchFamily="18" charset="0"/>
                          </a:rPr>
                          <m:t>𝒇</m:t>
                        </m:r>
                      </m:e>
                      <m:sub>
                        <m:r>
                          <a:rPr lang="en-US" sz="1800" b="1" i="1" u="none" strike="noStrike" smtClean="0">
                            <a:solidFill>
                              <a:srgbClr val="FF0000"/>
                            </a:solidFill>
                            <a:effectLst/>
                            <a:latin typeface="Cambria Math" panose="02040503050406030204" pitchFamily="18" charset="0"/>
                          </a:rPr>
                          <m:t>𝟎</m:t>
                        </m:r>
                      </m:sub>
                    </m:sSub>
                  </m:oMath>
                </a14:m>
                <a:r>
                  <a:rPr lang="en-US" sz="1800" b="1" i="0" u="none" strike="noStrike">
                    <a:solidFill>
                      <a:srgbClr val="FF0000"/>
                    </a:solidFill>
                    <a:effectLst/>
                    <a:latin typeface="+mj-lt"/>
                  </a:rPr>
                  <a:t> Hz and a sinewave of </a:t>
                </a:r>
                <a14:m>
                  <m:oMath xmlns:m="http://schemas.openxmlformats.org/officeDocument/2006/math">
                    <m:sSub>
                      <m:sSubPr>
                        <m:ctrlPr>
                          <a:rPr lang="en-US" sz="1800" b="1" i="1" u="none" strike="noStrike" smtClean="0">
                            <a:solidFill>
                              <a:srgbClr val="FF0000"/>
                            </a:solidFill>
                            <a:effectLst/>
                            <a:latin typeface="Cambria Math" panose="02040503050406030204" pitchFamily="18" charset="0"/>
                          </a:rPr>
                        </m:ctrlPr>
                      </m:sSubPr>
                      <m:e>
                        <m:r>
                          <a:rPr lang="en-US" sz="1800" b="1" i="1" u="none" strike="noStrike" smtClean="0">
                            <a:solidFill>
                              <a:srgbClr val="FF0000"/>
                            </a:solidFill>
                            <a:effectLst/>
                            <a:latin typeface="Cambria Math" panose="02040503050406030204" pitchFamily="18" charset="0"/>
                          </a:rPr>
                          <m:t>(</m:t>
                        </m:r>
                        <m:r>
                          <a:rPr lang="en-US" sz="1800" b="1" i="1" u="none" strike="noStrike" smtClean="0">
                            <a:solidFill>
                              <a:srgbClr val="FF0000"/>
                            </a:solidFill>
                            <a:effectLst/>
                            <a:latin typeface="Cambria Math" panose="02040503050406030204" pitchFamily="18" charset="0"/>
                          </a:rPr>
                          <m:t>𝒇</m:t>
                        </m:r>
                      </m:e>
                      <m:sub>
                        <m:r>
                          <a:rPr lang="en-US" sz="1800" b="1" i="1" u="none" strike="noStrike" smtClean="0">
                            <a:solidFill>
                              <a:srgbClr val="FF0000"/>
                            </a:solidFill>
                            <a:effectLst/>
                            <a:latin typeface="Cambria Math" panose="02040503050406030204" pitchFamily="18" charset="0"/>
                          </a:rPr>
                          <m:t>𝟎</m:t>
                        </m:r>
                      </m:sub>
                    </m:sSub>
                    <m:r>
                      <a:rPr lang="en-US" sz="1800" b="1" i="1" u="none" strike="noStrike" smtClean="0">
                        <a:solidFill>
                          <a:srgbClr val="FF0000"/>
                        </a:solidFill>
                        <a:effectLst/>
                        <a:latin typeface="Cambria Math" panose="02040503050406030204" pitchFamily="18" charset="0"/>
                      </a:rPr>
                      <m:t>+</m:t>
                    </m:r>
                    <m:r>
                      <a:rPr lang="en-US" sz="1800" b="1" i="1" u="none" strike="noStrike" smtClean="0">
                        <a:solidFill>
                          <a:srgbClr val="FF0000"/>
                        </a:solidFill>
                        <a:effectLst/>
                        <a:latin typeface="Cambria Math" panose="02040503050406030204" pitchFamily="18" charset="0"/>
                      </a:rPr>
                      <m:t>𝒌</m:t>
                    </m:r>
                    <m:sSub>
                      <m:sSubPr>
                        <m:ctrlPr>
                          <a:rPr lang="en-US" sz="1800" b="1" i="1" u="none" strike="noStrike" smtClean="0">
                            <a:solidFill>
                              <a:srgbClr val="FF0000"/>
                            </a:solidFill>
                            <a:effectLst/>
                            <a:latin typeface="Cambria Math" panose="02040503050406030204" pitchFamily="18" charset="0"/>
                          </a:rPr>
                        </m:ctrlPr>
                      </m:sSubPr>
                      <m:e>
                        <m:r>
                          <a:rPr lang="en-US" sz="1800" b="1" i="1" u="none" strike="noStrike" smtClean="0">
                            <a:solidFill>
                              <a:srgbClr val="FF0000"/>
                            </a:solidFill>
                            <a:effectLst/>
                            <a:latin typeface="Cambria Math" panose="02040503050406030204" pitchFamily="18" charset="0"/>
                          </a:rPr>
                          <m:t>𝑭</m:t>
                        </m:r>
                      </m:e>
                      <m:sub>
                        <m:r>
                          <a:rPr lang="en-US" sz="1800" b="1" i="1" u="none" strike="noStrike" smtClean="0">
                            <a:solidFill>
                              <a:srgbClr val="FF0000"/>
                            </a:solidFill>
                            <a:effectLst/>
                            <a:latin typeface="Cambria Math" panose="02040503050406030204" pitchFamily="18" charset="0"/>
                          </a:rPr>
                          <m:t>𝒔</m:t>
                        </m:r>
                      </m:sub>
                    </m:sSub>
                    <m:r>
                      <a:rPr lang="en-US" sz="1800" b="1" i="1" u="none" strike="noStrike" smtClean="0">
                        <a:solidFill>
                          <a:srgbClr val="FF0000"/>
                        </a:solidFill>
                        <a:effectLst/>
                        <a:latin typeface="Cambria Math" panose="02040503050406030204" pitchFamily="18" charset="0"/>
                      </a:rPr>
                      <m:t>)</m:t>
                    </m:r>
                  </m:oMath>
                </a14:m>
                <a:r>
                  <a:rPr lang="en-US" sz="1800" b="1" i="0" u="none" strike="noStrike">
                    <a:solidFill>
                      <a:srgbClr val="FF0000"/>
                    </a:solidFill>
                    <a:effectLst/>
                    <a:latin typeface="+mj-lt"/>
                  </a:rPr>
                  <a:t> Hz.</a:t>
                </a:r>
              </a:p>
              <a:p>
                <a:r>
                  <a:rPr lang="en-US" sz="1800">
                    <a:latin typeface="+mj-lt"/>
                  </a:rPr>
                  <a:t>This result is a first step towards the Nyquist-Shannon theorem</a:t>
                </a:r>
                <a:endParaRPr lang="en-US" sz="1800" b="1" i="0" u="none" strike="noStrike">
                  <a:solidFill>
                    <a:srgbClr val="FF0000"/>
                  </a:solidFill>
                  <a:effectLst/>
                  <a:latin typeface="+mj-lt"/>
                </a:endParaRPr>
              </a:p>
            </p:txBody>
          </p:sp>
        </mc:Choice>
        <mc:Fallback xmlns="">
          <p:sp>
            <p:nvSpPr>
              <p:cNvPr id="4" name="Text Placeholder 3">
                <a:extLst>
                  <a:ext uri="{FF2B5EF4-FFF2-40B4-BE49-F238E27FC236}">
                    <a16:creationId xmlns:a16="http://schemas.microsoft.com/office/drawing/2014/main" id="{CEF77964-4971-5927-3978-246D311CF3CF}"/>
                  </a:ext>
                </a:extLst>
              </p:cNvPr>
              <p:cNvSpPr>
                <a:spLocks noGrp="1" noRot="1" noChangeAspect="1" noMove="1" noResize="1" noEditPoints="1" noAdjustHandles="1" noChangeArrowheads="1" noChangeShapeType="1" noTextEdit="1"/>
              </p:cNvSpPr>
              <p:nvPr>
                <p:ph type="body" sz="quarter" idx="13"/>
              </p:nvPr>
            </p:nvSpPr>
            <p:spPr>
              <a:blipFill>
                <a:blip r:embed="rId3"/>
                <a:stretch>
                  <a:fillRect l="-333"/>
                </a:stretch>
              </a:blipFill>
            </p:spPr>
            <p:txBody>
              <a:bodyPr/>
              <a:lstStyle/>
              <a:p>
                <a:r>
                  <a:rPr lang="en-US">
                    <a:noFill/>
                  </a:rPr>
                  <a:t> </a:t>
                </a:r>
              </a:p>
            </p:txBody>
          </p:sp>
        </mc:Fallback>
      </mc:AlternateContent>
    </p:spTree>
    <p:extLst>
      <p:ext uri="{BB962C8B-B14F-4D97-AF65-F5344CB8AC3E}">
        <p14:creationId xmlns:p14="http://schemas.microsoft.com/office/powerpoint/2010/main" val="753858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a:latin typeface="+mn-lt"/>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b="1">
              <a:latin typeface="+mn-lt"/>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5715000" y="865938"/>
            <a:ext cx="6085502" cy="523006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Clr>
                <a:srgbClr val="FFB71B"/>
              </a:buClr>
              <a:buSzPct val="100000"/>
              <a:buFont typeface="Wingdings" panose="05000000000000000000" pitchFamily="2" charset="2"/>
              <a:buChar char="§"/>
            </a:pPr>
            <a:r>
              <a:rPr lang="en-GB" sz="1400" b="1" i="1">
                <a:latin typeface="+mn-lt"/>
              </a:rPr>
              <a:t>Audio Digital Signal Processing ?</a:t>
            </a:r>
          </a:p>
          <a:p>
            <a:pPr marL="1085850" lvl="1" indent="-342900">
              <a:spcBef>
                <a:spcPct val="50000"/>
              </a:spcBef>
              <a:buClr>
                <a:srgbClr val="FFB71B"/>
              </a:buClr>
              <a:buSzPct val="100000"/>
              <a:buFont typeface="Wingdings" panose="05000000000000000000" pitchFamily="2" charset="2"/>
              <a:buChar char="§"/>
            </a:pPr>
            <a:r>
              <a:rPr lang="en-GB" sz="1400">
                <a:latin typeface="+mn-lt"/>
              </a:rPr>
              <a:t>Definition</a:t>
            </a:r>
          </a:p>
          <a:p>
            <a:pPr marL="1085850" lvl="1" indent="-342900">
              <a:spcBef>
                <a:spcPct val="50000"/>
              </a:spcBef>
              <a:buClr>
                <a:srgbClr val="FFB71B"/>
              </a:buClr>
              <a:buSzPct val="100000"/>
              <a:buFont typeface="Wingdings" panose="05000000000000000000" pitchFamily="2" charset="2"/>
              <a:buChar char="§"/>
            </a:pPr>
            <a:r>
              <a:rPr lang="en-GB" sz="1400">
                <a:latin typeface="+mn-lt"/>
              </a:rPr>
              <a:t>Sampling</a:t>
            </a:r>
          </a:p>
          <a:p>
            <a:pPr marL="1085850" lvl="1" indent="-342900">
              <a:spcBef>
                <a:spcPct val="50000"/>
              </a:spcBef>
              <a:buClr>
                <a:srgbClr val="FFB71B"/>
              </a:buClr>
              <a:buSzPct val="100000"/>
              <a:buFont typeface="Wingdings" panose="05000000000000000000" pitchFamily="2" charset="2"/>
              <a:buChar char="§"/>
            </a:pPr>
            <a:r>
              <a:rPr lang="en-GB" sz="1400">
                <a:latin typeface="+mn-lt"/>
              </a:rPr>
              <a:t>Sampling Frequency </a:t>
            </a:r>
          </a:p>
          <a:p>
            <a:pPr marL="1085850" lvl="1" indent="-342900">
              <a:spcBef>
                <a:spcPct val="50000"/>
              </a:spcBef>
              <a:buClr>
                <a:srgbClr val="FFB71B"/>
              </a:buClr>
              <a:buSzPct val="100000"/>
              <a:buFont typeface="Wingdings" panose="05000000000000000000" pitchFamily="2" charset="2"/>
              <a:buChar char="§"/>
            </a:pPr>
            <a:r>
              <a:rPr lang="en-GB" sz="1400">
                <a:latin typeface="+mn-lt"/>
              </a:rPr>
              <a:t>Nyquist Criterion</a:t>
            </a:r>
          </a:p>
          <a:p>
            <a:pPr marL="1085850" lvl="1" indent="-342900">
              <a:spcBef>
                <a:spcPct val="50000"/>
              </a:spcBef>
              <a:buClr>
                <a:srgbClr val="FFB71B"/>
              </a:buClr>
              <a:buSzPct val="100000"/>
              <a:buFont typeface="Wingdings" panose="05000000000000000000" pitchFamily="2" charset="2"/>
              <a:buChar char="§"/>
            </a:pPr>
            <a:r>
              <a:rPr lang="en-GB" sz="1400">
                <a:latin typeface="+mn-lt"/>
              </a:rPr>
              <a:t>Real life use cases</a:t>
            </a:r>
          </a:p>
          <a:p>
            <a:pPr marL="1085850" lvl="1" indent="-342900">
              <a:spcBef>
                <a:spcPct val="50000"/>
              </a:spcBef>
              <a:buClr>
                <a:srgbClr val="FFB71B"/>
              </a:buClr>
              <a:buSzPct val="100000"/>
              <a:buFont typeface="Wingdings" panose="05000000000000000000" pitchFamily="2" charset="2"/>
              <a:buChar char="§"/>
            </a:pPr>
            <a:r>
              <a:rPr lang="en-GB" sz="1400">
                <a:latin typeface="+mn-lt"/>
              </a:rPr>
              <a:t>Exercise – Sampling Frequencies</a:t>
            </a:r>
          </a:p>
          <a:p>
            <a:pPr marL="342900" indent="-342900">
              <a:spcBef>
                <a:spcPct val="50000"/>
              </a:spcBef>
              <a:spcAft>
                <a:spcPct val="20000"/>
              </a:spcAft>
              <a:buClr>
                <a:srgbClr val="FFB71B"/>
              </a:buClr>
              <a:buSzPct val="100000"/>
              <a:buFont typeface="Wingdings" panose="05000000000000000000" pitchFamily="2" charset="2"/>
              <a:buChar char="§"/>
            </a:pPr>
            <a:r>
              <a:rPr lang="en-GB" sz="1400" b="1" i="1">
                <a:latin typeface="+mn-lt"/>
              </a:rPr>
              <a:t>Basic Audio Digital Signal Processing Tools</a:t>
            </a:r>
          </a:p>
          <a:p>
            <a:pPr marL="1085850" lvl="1" indent="-342900">
              <a:spcBef>
                <a:spcPct val="50000"/>
              </a:spcBef>
              <a:spcAft>
                <a:spcPct val="20000"/>
              </a:spcAft>
              <a:buClr>
                <a:srgbClr val="FFB71B"/>
              </a:buClr>
              <a:buSzPct val="100000"/>
              <a:buFont typeface="Wingdings" panose="05000000000000000000" pitchFamily="2" charset="2"/>
              <a:buChar char="§"/>
            </a:pPr>
            <a:r>
              <a:rPr lang="en-GB" sz="1400">
                <a:latin typeface="+mn-lt"/>
              </a:rPr>
              <a:t>The Fourier Transform and the FFT</a:t>
            </a:r>
          </a:p>
          <a:p>
            <a:pPr marL="1085850" lvl="1" indent="-342900">
              <a:spcBef>
                <a:spcPct val="50000"/>
              </a:spcBef>
              <a:spcAft>
                <a:spcPct val="20000"/>
              </a:spcAft>
              <a:buClr>
                <a:srgbClr val="FFB71B"/>
              </a:buClr>
              <a:buSzPct val="100000"/>
              <a:buFont typeface="Wingdings" panose="05000000000000000000" pitchFamily="2" charset="2"/>
              <a:buChar char="§"/>
            </a:pPr>
            <a:r>
              <a:rPr lang="en-GB" sz="1400">
                <a:latin typeface="+mn-lt"/>
              </a:rPr>
              <a:t>Exercise – Fourier Transform</a:t>
            </a:r>
          </a:p>
          <a:p>
            <a:pPr marL="1085850" lvl="1" indent="-342900">
              <a:spcBef>
                <a:spcPct val="50000"/>
              </a:spcBef>
              <a:spcAft>
                <a:spcPct val="20000"/>
              </a:spcAft>
              <a:buClr>
                <a:srgbClr val="FFB71B"/>
              </a:buClr>
              <a:buSzPct val="100000"/>
              <a:buFont typeface="Wingdings" panose="05000000000000000000" pitchFamily="2" charset="2"/>
              <a:buChar char="§"/>
            </a:pPr>
            <a:r>
              <a:rPr lang="en-GB" sz="1400">
                <a:latin typeface="+mn-lt"/>
              </a:rPr>
              <a:t>Spectrograms</a:t>
            </a:r>
          </a:p>
          <a:p>
            <a:pPr marL="1085850" lvl="1" indent="-342900">
              <a:spcBef>
                <a:spcPct val="50000"/>
              </a:spcBef>
              <a:spcAft>
                <a:spcPct val="20000"/>
              </a:spcAft>
              <a:buClr>
                <a:srgbClr val="FFB71B"/>
              </a:buClr>
              <a:buSzPct val="100000"/>
              <a:buFont typeface="Wingdings" panose="05000000000000000000" pitchFamily="2" charset="2"/>
              <a:buChar char="§"/>
            </a:pPr>
            <a:r>
              <a:rPr lang="en-GB" sz="1400">
                <a:latin typeface="+mn-lt"/>
              </a:rPr>
              <a:t>Filtering</a:t>
            </a:r>
          </a:p>
          <a:p>
            <a:pPr marL="1085850" lvl="1" indent="-342900">
              <a:spcBef>
                <a:spcPct val="50000"/>
              </a:spcBef>
              <a:spcAft>
                <a:spcPct val="20000"/>
              </a:spcAft>
              <a:buClr>
                <a:srgbClr val="FFB71B"/>
              </a:buClr>
              <a:buSzPct val="100000"/>
              <a:buFont typeface="Wingdings" panose="05000000000000000000" pitchFamily="2" charset="2"/>
              <a:buChar char="§"/>
            </a:pPr>
            <a:r>
              <a:rPr lang="en-GB" sz="1400">
                <a:latin typeface="+mn-lt"/>
              </a:rPr>
              <a:t>Exercise – Filtering</a:t>
            </a:r>
          </a:p>
          <a:p>
            <a:pPr marL="342900" indent="-342900">
              <a:spcBef>
                <a:spcPct val="50000"/>
              </a:spcBef>
              <a:spcAft>
                <a:spcPct val="20000"/>
              </a:spcAft>
              <a:buClr>
                <a:srgbClr val="FFB71B"/>
              </a:buClr>
              <a:buSzPct val="100000"/>
              <a:buFont typeface="Wingdings" panose="05000000000000000000" pitchFamily="2" charset="2"/>
              <a:buChar char="§"/>
            </a:pPr>
            <a:r>
              <a:rPr lang="en-GB" sz="1400" b="1" i="1">
                <a:latin typeface="+mn-lt"/>
              </a:rPr>
              <a:t>Summary : Audio DSP Overview</a:t>
            </a:r>
          </a:p>
          <a:p>
            <a:pPr marL="342900" indent="-342900">
              <a:spcBef>
                <a:spcPct val="50000"/>
              </a:spcBef>
              <a:spcAft>
                <a:spcPct val="20000"/>
              </a:spcAft>
              <a:buClr>
                <a:srgbClr val="FFB71B"/>
              </a:buClr>
              <a:buSzPct val="100000"/>
              <a:buFont typeface="Wingdings" panose="05000000000000000000" pitchFamily="2" charset="2"/>
              <a:buChar char="§"/>
            </a:pPr>
            <a:r>
              <a:rPr lang="en-GB" sz="1400" b="1" i="1">
                <a:latin typeface="+mn-lt"/>
              </a:rPr>
              <a:t>Appendixes</a:t>
            </a:r>
          </a:p>
        </p:txBody>
      </p:sp>
      <p:sp>
        <p:nvSpPr>
          <p:cNvPr id="2" name="Slide Number Placeholder 1">
            <a:extLst>
              <a:ext uri="{FF2B5EF4-FFF2-40B4-BE49-F238E27FC236}">
                <a16:creationId xmlns:a16="http://schemas.microsoft.com/office/drawing/2014/main" id="{EBC81F32-20AF-46E8-8510-6C49FC277EA1}"/>
              </a:ext>
            </a:extLst>
          </p:cNvPr>
          <p:cNvSpPr>
            <a:spLocks noGrp="1"/>
          </p:cNvSpPr>
          <p:nvPr>
            <p:ph type="sldNum" sz="quarter" idx="11"/>
          </p:nvPr>
        </p:nvSpPr>
        <p:spPr/>
        <p:txBody>
          <a:bodyPr/>
          <a:lstStyle/>
          <a:p>
            <a:fld id="{F0D23093-2AB0-F74C-B865-1A12A15B650E}" type="slidenum">
              <a:rPr lang="en-US" smtClean="0"/>
              <a:pPr/>
              <a:t>3</a:t>
            </a:fld>
            <a:endParaRPr lang="en-US"/>
          </a:p>
        </p:txBody>
      </p:sp>
      <p:pic>
        <p:nvPicPr>
          <p:cNvPr id="4" name="Picture 3">
            <a:extLst>
              <a:ext uri="{FF2B5EF4-FFF2-40B4-BE49-F238E27FC236}">
                <a16:creationId xmlns:a16="http://schemas.microsoft.com/office/drawing/2014/main" id="{B0E104C3-F6BF-D593-280A-A21772BBDCE4}"/>
              </a:ext>
            </a:extLst>
          </p:cNvPr>
          <p:cNvPicPr>
            <a:picLocks noChangeAspect="1"/>
          </p:cNvPicPr>
          <p:nvPr/>
        </p:nvPicPr>
        <p:blipFill>
          <a:blip r:embed="rId3"/>
          <a:stretch>
            <a:fillRect/>
          </a:stretch>
        </p:blipFill>
        <p:spPr>
          <a:xfrm>
            <a:off x="685800" y="1678781"/>
            <a:ext cx="4169725" cy="3500437"/>
          </a:xfrm>
          <a:prstGeom prst="rect">
            <a:avLst/>
          </a:prstGeom>
        </p:spPr>
      </p:pic>
    </p:spTree>
    <p:extLst>
      <p:ext uri="{BB962C8B-B14F-4D97-AF65-F5344CB8AC3E}">
        <p14:creationId xmlns:p14="http://schemas.microsoft.com/office/powerpoint/2010/main" val="41954380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9230-AF7F-690D-B258-C977BD371267}"/>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5" name="Title 4">
            <a:extLst>
              <a:ext uri="{FF2B5EF4-FFF2-40B4-BE49-F238E27FC236}">
                <a16:creationId xmlns:a16="http://schemas.microsoft.com/office/drawing/2014/main" id="{0A15EE6E-5AFD-0FA7-38B4-5097DC0D25CF}"/>
              </a:ext>
            </a:extLst>
          </p:cNvPr>
          <p:cNvSpPr>
            <a:spLocks noGrp="1"/>
          </p:cNvSpPr>
          <p:nvPr>
            <p:ph type="title"/>
          </p:nvPr>
        </p:nvSpPr>
        <p:spPr>
          <a:xfrm>
            <a:off x="609600" y="3124200"/>
            <a:ext cx="10972799" cy="845837"/>
          </a:xfrm>
        </p:spPr>
        <p:txBody>
          <a:bodyPr/>
          <a:lstStyle/>
          <a:p>
            <a:r>
              <a:rPr lang="en-US" i="1"/>
              <a:t>Appendix 2 : Impacts of computational parameters for a spectrogram</a:t>
            </a:r>
          </a:p>
        </p:txBody>
      </p:sp>
    </p:spTree>
    <p:extLst>
      <p:ext uri="{BB962C8B-B14F-4D97-AF65-F5344CB8AC3E}">
        <p14:creationId xmlns:p14="http://schemas.microsoft.com/office/powerpoint/2010/main" val="19771690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F3446B-FA5B-AE05-96CF-0D5A135CD0DE}"/>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3" name="Title 2">
            <a:extLst>
              <a:ext uri="{FF2B5EF4-FFF2-40B4-BE49-F238E27FC236}">
                <a16:creationId xmlns:a16="http://schemas.microsoft.com/office/drawing/2014/main" id="{831DEE1F-EBA4-0684-F40D-2F02125AFD4B}"/>
              </a:ext>
            </a:extLst>
          </p:cNvPr>
          <p:cNvSpPr>
            <a:spLocks noGrp="1"/>
          </p:cNvSpPr>
          <p:nvPr>
            <p:ph type="title"/>
          </p:nvPr>
        </p:nvSpPr>
        <p:spPr/>
        <p:txBody>
          <a:bodyPr/>
          <a:lstStyle/>
          <a:p>
            <a:r>
              <a:rPr lang="en-US"/>
              <a:t>Appendix 2 – The Parameters of the spectrogram computation (1/2)</a:t>
            </a:r>
          </a:p>
        </p:txBody>
      </p:sp>
      <p:sp>
        <p:nvSpPr>
          <p:cNvPr id="4" name="Text Placeholder 3">
            <a:extLst>
              <a:ext uri="{FF2B5EF4-FFF2-40B4-BE49-F238E27FC236}">
                <a16:creationId xmlns:a16="http://schemas.microsoft.com/office/drawing/2014/main" id="{83B4F420-C2AA-DEFB-7CDE-08349A608ABA}"/>
              </a:ext>
            </a:extLst>
          </p:cNvPr>
          <p:cNvSpPr>
            <a:spLocks noGrp="1"/>
          </p:cNvSpPr>
          <p:nvPr>
            <p:ph type="body" sz="quarter" idx="13"/>
          </p:nvPr>
        </p:nvSpPr>
        <p:spPr>
          <a:xfrm>
            <a:off x="609601" y="1447799"/>
            <a:ext cx="7391399" cy="4572000"/>
          </a:xfrm>
          <a:ln>
            <a:noFill/>
          </a:ln>
        </p:spPr>
        <p:style>
          <a:lnRef idx="2">
            <a:schemeClr val="accent1"/>
          </a:lnRef>
          <a:fillRef idx="1">
            <a:schemeClr val="lt1"/>
          </a:fillRef>
          <a:effectRef idx="0">
            <a:schemeClr val="accent1"/>
          </a:effectRef>
          <a:fontRef idx="minor">
            <a:schemeClr val="dk1"/>
          </a:fontRef>
        </p:style>
        <p:txBody>
          <a:bodyPr>
            <a:normAutofit/>
          </a:bodyPr>
          <a:lstStyle/>
          <a:p>
            <a:r>
              <a:rPr lang="en-US"/>
              <a:t>The computation of a spectrogram relies on several parameters :</a:t>
            </a:r>
          </a:p>
          <a:p>
            <a:pPr lvl="1"/>
            <a:r>
              <a:rPr lang="en-US"/>
              <a:t>The size of FFT used</a:t>
            </a:r>
          </a:p>
          <a:p>
            <a:pPr lvl="1"/>
            <a:r>
              <a:rPr lang="en-US"/>
              <a:t>The window used </a:t>
            </a:r>
          </a:p>
          <a:p>
            <a:pPr lvl="1"/>
            <a:r>
              <a:rPr lang="en-US"/>
              <a:t>The Overlap used</a:t>
            </a:r>
          </a:p>
          <a:p>
            <a:r>
              <a:rPr lang="en-US"/>
              <a:t>In Ansys Sound Analysis and Specification</a:t>
            </a:r>
            <a:r>
              <a:rPr lang="en-US" b="1"/>
              <a:t>, try different values for each of these parameters, compute the spectrogram of a sound of your choice </a:t>
            </a:r>
            <a:r>
              <a:rPr lang="en-US"/>
              <a:t>and try to explain their impact on the resulting spectrogram.</a:t>
            </a:r>
          </a:p>
          <a:p>
            <a:r>
              <a:rPr lang="en-US" i="1"/>
              <a:t>The parameters can be modified in File &gt; Preferences… &gt; Time-Frequency </a:t>
            </a:r>
            <a:r>
              <a:rPr lang="en-US"/>
              <a:t>tab</a:t>
            </a:r>
          </a:p>
        </p:txBody>
      </p:sp>
      <p:pic>
        <p:nvPicPr>
          <p:cNvPr id="5" name="Picture 4">
            <a:extLst>
              <a:ext uri="{FF2B5EF4-FFF2-40B4-BE49-F238E27FC236}">
                <a16:creationId xmlns:a16="http://schemas.microsoft.com/office/drawing/2014/main" id="{B99C736B-722C-44C8-FF22-3E708FC2139F}"/>
              </a:ext>
            </a:extLst>
          </p:cNvPr>
          <p:cNvPicPr>
            <a:picLocks noChangeAspect="1"/>
          </p:cNvPicPr>
          <p:nvPr/>
        </p:nvPicPr>
        <p:blipFill>
          <a:blip r:embed="rId3"/>
          <a:stretch>
            <a:fillRect/>
          </a:stretch>
        </p:blipFill>
        <p:spPr>
          <a:xfrm>
            <a:off x="8458200" y="1524799"/>
            <a:ext cx="2848673" cy="4418001"/>
          </a:xfrm>
          <a:prstGeom prst="rect">
            <a:avLst/>
          </a:prstGeom>
        </p:spPr>
      </p:pic>
    </p:spTree>
    <p:extLst>
      <p:ext uri="{BB962C8B-B14F-4D97-AF65-F5344CB8AC3E}">
        <p14:creationId xmlns:p14="http://schemas.microsoft.com/office/powerpoint/2010/main" val="20788767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F3446B-FA5B-AE05-96CF-0D5A135CD0DE}"/>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831DEE1F-EBA4-0684-F40D-2F02125AFD4B}"/>
              </a:ext>
            </a:extLst>
          </p:cNvPr>
          <p:cNvSpPr>
            <a:spLocks noGrp="1"/>
          </p:cNvSpPr>
          <p:nvPr>
            <p:ph type="title"/>
          </p:nvPr>
        </p:nvSpPr>
        <p:spPr/>
        <p:txBody>
          <a:bodyPr/>
          <a:lstStyle/>
          <a:p>
            <a:r>
              <a:rPr lang="en-US"/>
              <a:t>Appendix 2 – The Parameters of the spectrogram computation (2/2)</a:t>
            </a:r>
          </a:p>
        </p:txBody>
      </p:sp>
      <p:graphicFrame>
        <p:nvGraphicFramePr>
          <p:cNvPr id="8" name="Table 8">
            <a:extLst>
              <a:ext uri="{FF2B5EF4-FFF2-40B4-BE49-F238E27FC236}">
                <a16:creationId xmlns:a16="http://schemas.microsoft.com/office/drawing/2014/main" id="{7EB7BA0A-C966-FD9E-0170-54D1F7B4C579}"/>
              </a:ext>
            </a:extLst>
          </p:cNvPr>
          <p:cNvGraphicFramePr>
            <a:graphicFrameLocks noGrp="1"/>
          </p:cNvGraphicFramePr>
          <p:nvPr>
            <p:extLst>
              <p:ext uri="{D42A27DB-BD31-4B8C-83A1-F6EECF244321}">
                <p14:modId xmlns:p14="http://schemas.microsoft.com/office/powerpoint/2010/main" val="2264553919"/>
              </p:ext>
            </p:extLst>
          </p:nvPr>
        </p:nvGraphicFramePr>
        <p:xfrm>
          <a:off x="1371600" y="1409700"/>
          <a:ext cx="9906000" cy="4307840"/>
        </p:xfrm>
        <a:graphic>
          <a:graphicData uri="http://schemas.openxmlformats.org/drawingml/2006/table">
            <a:tbl>
              <a:tblPr firstRow="1" bandRow="1">
                <a:tableStyleId>{5C22544A-7EE6-4342-B048-85BDC9FD1C3A}</a:tableStyleId>
              </a:tblPr>
              <a:tblGrid>
                <a:gridCol w="4953000">
                  <a:extLst>
                    <a:ext uri="{9D8B030D-6E8A-4147-A177-3AD203B41FA5}">
                      <a16:colId xmlns:a16="http://schemas.microsoft.com/office/drawing/2014/main" val="3694604878"/>
                    </a:ext>
                  </a:extLst>
                </a:gridCol>
                <a:gridCol w="4953000">
                  <a:extLst>
                    <a:ext uri="{9D8B030D-6E8A-4147-A177-3AD203B41FA5}">
                      <a16:colId xmlns:a16="http://schemas.microsoft.com/office/drawing/2014/main" val="3744730374"/>
                    </a:ext>
                  </a:extLst>
                </a:gridCol>
              </a:tblGrid>
              <a:tr h="370840">
                <a:tc gridSpan="2">
                  <a:txBody>
                    <a:bodyPr/>
                    <a:lstStyle/>
                    <a:p>
                      <a:pPr algn="ctr"/>
                      <a:r>
                        <a:rPr lang="en-US"/>
                        <a:t>Spectrogram Parameters Impact</a:t>
                      </a:r>
                    </a:p>
                  </a:txBody>
                  <a:tcPr>
                    <a:solidFill>
                      <a:schemeClr val="accent5"/>
                    </a:solidFill>
                  </a:tcPr>
                </a:tc>
                <a:tc hMerge="1">
                  <a:txBody>
                    <a:bodyPr/>
                    <a:lstStyle/>
                    <a:p>
                      <a:endParaRPr lang="en-US"/>
                    </a:p>
                  </a:txBody>
                  <a:tcPr/>
                </a:tc>
                <a:extLst>
                  <a:ext uri="{0D108BD9-81ED-4DB2-BD59-A6C34878D82A}">
                    <a16:rowId xmlns:a16="http://schemas.microsoft.com/office/drawing/2014/main" val="994464598"/>
                  </a:ext>
                </a:extLst>
              </a:tr>
              <a:tr h="370840">
                <a:tc>
                  <a:txBody>
                    <a:bodyPr/>
                    <a:lstStyle/>
                    <a:p>
                      <a:r>
                        <a:rPr lang="en-US" b="1">
                          <a:solidFill>
                            <a:schemeClr val="bg1"/>
                          </a:solidFill>
                        </a:rPr>
                        <a:t>Parameter</a:t>
                      </a:r>
                    </a:p>
                  </a:txBody>
                  <a:tcPr>
                    <a:solidFill>
                      <a:schemeClr val="accent1"/>
                    </a:solidFill>
                  </a:tcPr>
                </a:tc>
                <a:tc>
                  <a:txBody>
                    <a:bodyPr/>
                    <a:lstStyle/>
                    <a:p>
                      <a:r>
                        <a:rPr lang="en-US" b="1">
                          <a:solidFill>
                            <a:schemeClr val="bg1"/>
                          </a:solidFill>
                        </a:rPr>
                        <a:t>Importance</a:t>
                      </a:r>
                    </a:p>
                  </a:txBody>
                  <a:tcPr>
                    <a:solidFill>
                      <a:schemeClr val="accent1"/>
                    </a:solidFill>
                  </a:tcPr>
                </a:tc>
                <a:extLst>
                  <a:ext uri="{0D108BD9-81ED-4DB2-BD59-A6C34878D82A}">
                    <a16:rowId xmlns:a16="http://schemas.microsoft.com/office/drawing/2014/main" val="3154655636"/>
                  </a:ext>
                </a:extLst>
              </a:tr>
              <a:tr h="370840">
                <a:tc>
                  <a:txBody>
                    <a:bodyPr/>
                    <a:lstStyle/>
                    <a:p>
                      <a:r>
                        <a:rPr lang="en-US" b="1"/>
                        <a:t>FFT Size</a:t>
                      </a:r>
                    </a:p>
                  </a:txBody>
                  <a:tcPr/>
                </a:tc>
                <a:tc>
                  <a:txBody>
                    <a:bodyPr/>
                    <a:lstStyle/>
                    <a:p>
                      <a:r>
                        <a:rPr lang="en-US"/>
                        <a:t>Will Impact the size of the FFT. The higher the size, the finer the </a:t>
                      </a:r>
                      <a:r>
                        <a:rPr lang="en-US" b="1"/>
                        <a:t>frequency</a:t>
                      </a:r>
                      <a:r>
                        <a:rPr lang="en-US" b="0"/>
                        <a:t> </a:t>
                      </a:r>
                      <a:r>
                        <a:rPr lang="en-US" b="1"/>
                        <a:t>resolution</a:t>
                      </a:r>
                      <a:r>
                        <a:rPr lang="en-US" b="0"/>
                        <a:t> but the lower the </a:t>
                      </a:r>
                      <a:r>
                        <a:rPr lang="en-US" b="1"/>
                        <a:t>time resolution. </a:t>
                      </a:r>
                      <a:r>
                        <a:rPr lang="en-US" b="1">
                          <a:hlinkClick r:id="rId3"/>
                        </a:rPr>
                        <a:t>More info here </a:t>
                      </a:r>
                      <a:endParaRPr lang="en-US"/>
                    </a:p>
                  </a:txBody>
                  <a:tcPr/>
                </a:tc>
                <a:extLst>
                  <a:ext uri="{0D108BD9-81ED-4DB2-BD59-A6C34878D82A}">
                    <a16:rowId xmlns:a16="http://schemas.microsoft.com/office/drawing/2014/main" val="4182453740"/>
                  </a:ext>
                </a:extLst>
              </a:tr>
              <a:tr h="370840">
                <a:tc>
                  <a:txBody>
                    <a:bodyPr/>
                    <a:lstStyle/>
                    <a:p>
                      <a:r>
                        <a:rPr lang="en-US" b="1"/>
                        <a:t>Window Type</a:t>
                      </a:r>
                    </a:p>
                  </a:txBody>
                  <a:tcPr/>
                </a:tc>
                <a:tc>
                  <a:txBody>
                    <a:bodyPr/>
                    <a:lstStyle/>
                    <a:p>
                      <a:r>
                        <a:rPr lang="en-US"/>
                        <a:t>Windows are used to avoid a phenomenon called “Spectral Leakage”. A window is a mathematical function applied to our signal prior to computing the FFT, different window will have different impacts. </a:t>
                      </a:r>
                      <a:r>
                        <a:rPr lang="en-US">
                          <a:hlinkClick r:id="rId4"/>
                        </a:rPr>
                        <a:t>More info here</a:t>
                      </a:r>
                      <a:endParaRPr lang="en-US"/>
                    </a:p>
                  </a:txBody>
                  <a:tcPr/>
                </a:tc>
                <a:extLst>
                  <a:ext uri="{0D108BD9-81ED-4DB2-BD59-A6C34878D82A}">
                    <a16:rowId xmlns:a16="http://schemas.microsoft.com/office/drawing/2014/main" val="1072401813"/>
                  </a:ext>
                </a:extLst>
              </a:tr>
              <a:tr h="370840">
                <a:tc>
                  <a:txBody>
                    <a:bodyPr/>
                    <a:lstStyle/>
                    <a:p>
                      <a:r>
                        <a:rPr lang="en-US" b="1"/>
                        <a:t>Overlap</a:t>
                      </a:r>
                    </a:p>
                  </a:txBody>
                  <a:tcPr/>
                </a:tc>
                <a:tc>
                  <a:txBody>
                    <a:bodyPr/>
                    <a:lstStyle/>
                    <a:p>
                      <a:r>
                        <a:rPr lang="en-US"/>
                        <a:t>Overlap quantifies how much the successive FFT frames will “overlap” between each other, a high overlap value will ensure a smooth signal but will increase the number of points in the STFT.</a:t>
                      </a:r>
                    </a:p>
                  </a:txBody>
                  <a:tcPr/>
                </a:tc>
                <a:extLst>
                  <a:ext uri="{0D108BD9-81ED-4DB2-BD59-A6C34878D82A}">
                    <a16:rowId xmlns:a16="http://schemas.microsoft.com/office/drawing/2014/main" val="2733528214"/>
                  </a:ext>
                </a:extLst>
              </a:tr>
            </a:tbl>
          </a:graphicData>
        </a:graphic>
      </p:graphicFrame>
    </p:spTree>
    <p:extLst>
      <p:ext uri="{BB962C8B-B14F-4D97-AF65-F5344CB8AC3E}">
        <p14:creationId xmlns:p14="http://schemas.microsoft.com/office/powerpoint/2010/main" val="1456161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9230-AF7F-690D-B258-C977BD371267}"/>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5" name="Title 4">
            <a:extLst>
              <a:ext uri="{FF2B5EF4-FFF2-40B4-BE49-F238E27FC236}">
                <a16:creationId xmlns:a16="http://schemas.microsoft.com/office/drawing/2014/main" id="{0A15EE6E-5AFD-0FA7-38B4-5097DC0D25CF}"/>
              </a:ext>
            </a:extLst>
          </p:cNvPr>
          <p:cNvSpPr>
            <a:spLocks noGrp="1"/>
          </p:cNvSpPr>
          <p:nvPr>
            <p:ph type="title"/>
          </p:nvPr>
        </p:nvSpPr>
        <p:spPr>
          <a:xfrm>
            <a:off x="609600" y="3124200"/>
            <a:ext cx="10972799" cy="845837"/>
          </a:xfrm>
        </p:spPr>
        <p:txBody>
          <a:bodyPr/>
          <a:lstStyle/>
          <a:p>
            <a:r>
              <a:rPr lang="en-US" i="1" dirty="0"/>
              <a:t>Section 1: Audio Digital Signal Processing ?</a:t>
            </a:r>
          </a:p>
        </p:txBody>
      </p:sp>
    </p:spTree>
    <p:extLst>
      <p:ext uri="{BB962C8B-B14F-4D97-AF65-F5344CB8AC3E}">
        <p14:creationId xmlns:p14="http://schemas.microsoft.com/office/powerpoint/2010/main" val="3246016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a:t>Audio Digital Signal Processing - Definition</a:t>
            </a:r>
          </a:p>
        </p:txBody>
      </p:sp>
      <p:sp>
        <p:nvSpPr>
          <p:cNvPr id="4" name="Text Placeholder 3">
            <a:extLst>
              <a:ext uri="{FF2B5EF4-FFF2-40B4-BE49-F238E27FC236}">
                <a16:creationId xmlns:a16="http://schemas.microsoft.com/office/drawing/2014/main" id="{03C0A22E-CAC2-4A00-98FF-2ABB836C6304}"/>
              </a:ext>
            </a:extLst>
          </p:cNvPr>
          <p:cNvSpPr>
            <a:spLocks noGrp="1"/>
          </p:cNvSpPr>
          <p:nvPr>
            <p:ph type="body" sz="quarter" idx="13"/>
          </p:nvPr>
        </p:nvSpPr>
        <p:spPr>
          <a:xfrm>
            <a:off x="7619999" y="1792941"/>
            <a:ext cx="3962401" cy="457200"/>
          </a:xfrm>
        </p:spPr>
        <p:txBody>
          <a:bodyPr>
            <a:noAutofit/>
          </a:bodyPr>
          <a:lstStyle/>
          <a:p>
            <a:pPr marL="0" indent="0">
              <a:buNone/>
            </a:pPr>
            <a:r>
              <a:rPr lang="en-US" sz="3200" i="1">
                <a:solidFill>
                  <a:srgbClr val="0070C0"/>
                </a:solidFill>
              </a:rPr>
              <a:t>Signal</a:t>
            </a:r>
            <a:r>
              <a:rPr lang="en-US" sz="3200">
                <a:solidFill>
                  <a:srgbClr val="0070C0"/>
                </a:solidFill>
              </a:rPr>
              <a:t> Processing</a:t>
            </a:r>
          </a:p>
        </p:txBody>
      </p:sp>
      <p:sp>
        <p:nvSpPr>
          <p:cNvPr id="5" name="Text Placeholder 3">
            <a:extLst>
              <a:ext uri="{FF2B5EF4-FFF2-40B4-BE49-F238E27FC236}">
                <a16:creationId xmlns:a16="http://schemas.microsoft.com/office/drawing/2014/main" id="{58AC9902-3477-61EC-ABD0-B43332818F4F}"/>
              </a:ext>
            </a:extLst>
          </p:cNvPr>
          <p:cNvSpPr txBox="1">
            <a:spLocks/>
          </p:cNvSpPr>
          <p:nvPr/>
        </p:nvSpPr>
        <p:spPr>
          <a:xfrm>
            <a:off x="2305050" y="1792941"/>
            <a:ext cx="1174750" cy="45720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i="1">
                <a:solidFill>
                  <a:srgbClr val="FFC000"/>
                </a:solidFill>
              </a:rPr>
              <a:t>Audio</a:t>
            </a:r>
          </a:p>
        </p:txBody>
      </p:sp>
      <p:sp>
        <p:nvSpPr>
          <p:cNvPr id="7" name="Text Placeholder 3">
            <a:extLst>
              <a:ext uri="{FF2B5EF4-FFF2-40B4-BE49-F238E27FC236}">
                <a16:creationId xmlns:a16="http://schemas.microsoft.com/office/drawing/2014/main" id="{2D0BB33B-FCC2-14A1-95CD-FCEA0FB0C516}"/>
              </a:ext>
            </a:extLst>
          </p:cNvPr>
          <p:cNvSpPr txBox="1">
            <a:spLocks/>
          </p:cNvSpPr>
          <p:nvPr/>
        </p:nvSpPr>
        <p:spPr>
          <a:xfrm>
            <a:off x="4962524" y="1792942"/>
            <a:ext cx="1285875" cy="45719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i="1">
                <a:solidFill>
                  <a:srgbClr val="00B050"/>
                </a:solidFill>
              </a:rPr>
              <a:t>Digital</a:t>
            </a:r>
            <a:endParaRPr lang="en-US" i="1">
              <a:solidFill>
                <a:srgbClr val="00B050"/>
              </a:solidFill>
            </a:endParaRPr>
          </a:p>
        </p:txBody>
      </p:sp>
      <p:sp>
        <p:nvSpPr>
          <p:cNvPr id="9" name="TextBox 8">
            <a:extLst>
              <a:ext uri="{FF2B5EF4-FFF2-40B4-BE49-F238E27FC236}">
                <a16:creationId xmlns:a16="http://schemas.microsoft.com/office/drawing/2014/main" id="{C1579BF1-9C89-AD63-0A08-BB9CCBC71771}"/>
              </a:ext>
            </a:extLst>
          </p:cNvPr>
          <p:cNvSpPr txBox="1"/>
          <p:nvPr/>
        </p:nvSpPr>
        <p:spPr>
          <a:xfrm>
            <a:off x="7620000" y="3001833"/>
            <a:ext cx="3124200" cy="1200329"/>
          </a:xfrm>
          <a:prstGeom prst="rect">
            <a:avLst/>
          </a:prstGeom>
          <a:noFill/>
          <a:ln>
            <a:solidFill>
              <a:srgbClr val="0070C0"/>
            </a:solidFill>
          </a:ln>
        </p:spPr>
        <p:txBody>
          <a:bodyPr wrap="square" rtlCol="0">
            <a:spAutoFit/>
          </a:bodyPr>
          <a:lstStyle/>
          <a:p>
            <a:r>
              <a:rPr lang="en-US"/>
              <a:t>The operation of </a:t>
            </a:r>
            <a:r>
              <a:rPr lang="en-US" b="1"/>
              <a:t>analyzing, modifying or synthesizing </a:t>
            </a:r>
            <a:r>
              <a:rPr lang="en-US"/>
              <a:t>a signal. It can be a sound, an image, an electric current etc.</a:t>
            </a:r>
          </a:p>
        </p:txBody>
      </p:sp>
      <p:sp>
        <p:nvSpPr>
          <p:cNvPr id="10" name="TextBox 9">
            <a:extLst>
              <a:ext uri="{FF2B5EF4-FFF2-40B4-BE49-F238E27FC236}">
                <a16:creationId xmlns:a16="http://schemas.microsoft.com/office/drawing/2014/main" id="{121A339E-59D8-252A-B5D3-F3593E81DB52}"/>
              </a:ext>
            </a:extLst>
          </p:cNvPr>
          <p:cNvSpPr txBox="1"/>
          <p:nvPr/>
        </p:nvSpPr>
        <p:spPr>
          <a:xfrm>
            <a:off x="355600" y="3001833"/>
            <a:ext cx="3124200" cy="646331"/>
          </a:xfrm>
          <a:prstGeom prst="rect">
            <a:avLst/>
          </a:prstGeom>
          <a:noFill/>
          <a:ln>
            <a:solidFill>
              <a:srgbClr val="FFC000"/>
            </a:solidFill>
          </a:ln>
        </p:spPr>
        <p:txBody>
          <a:bodyPr wrap="square" rtlCol="0">
            <a:spAutoFit/>
          </a:bodyPr>
          <a:lstStyle/>
          <a:p>
            <a:r>
              <a:rPr lang="en-US"/>
              <a:t>A signal that represents a </a:t>
            </a:r>
            <a:r>
              <a:rPr lang="en-US" b="1"/>
              <a:t>sound hearable </a:t>
            </a:r>
            <a:r>
              <a:rPr lang="en-US"/>
              <a:t>by humans</a:t>
            </a:r>
          </a:p>
        </p:txBody>
      </p:sp>
      <p:sp>
        <p:nvSpPr>
          <p:cNvPr id="11" name="TextBox 10">
            <a:extLst>
              <a:ext uri="{FF2B5EF4-FFF2-40B4-BE49-F238E27FC236}">
                <a16:creationId xmlns:a16="http://schemas.microsoft.com/office/drawing/2014/main" id="{21573FDC-D726-B885-A21A-434109F24E5A}"/>
              </a:ext>
            </a:extLst>
          </p:cNvPr>
          <p:cNvSpPr txBox="1"/>
          <p:nvPr/>
        </p:nvSpPr>
        <p:spPr>
          <a:xfrm>
            <a:off x="3987800" y="3001833"/>
            <a:ext cx="3124200" cy="1477328"/>
          </a:xfrm>
          <a:prstGeom prst="rect">
            <a:avLst/>
          </a:prstGeom>
          <a:noFill/>
          <a:ln>
            <a:solidFill>
              <a:srgbClr val="00B050"/>
            </a:solidFill>
          </a:ln>
        </p:spPr>
        <p:txBody>
          <a:bodyPr wrap="square" rtlCol="0">
            <a:spAutoFit/>
          </a:bodyPr>
          <a:lstStyle/>
          <a:p>
            <a:r>
              <a:rPr lang="en-US"/>
              <a:t>As opposed to </a:t>
            </a:r>
            <a:r>
              <a:rPr lang="en-US" i="1"/>
              <a:t>analog</a:t>
            </a:r>
            <a:r>
              <a:rPr lang="en-US"/>
              <a:t>, the signal are processed on a </a:t>
            </a:r>
            <a:r>
              <a:rPr lang="en-US" b="1"/>
              <a:t>computer</a:t>
            </a:r>
            <a:r>
              <a:rPr lang="en-US"/>
              <a:t> and are represented by a series of </a:t>
            </a:r>
            <a:r>
              <a:rPr lang="en-US" b="1"/>
              <a:t>binary numbers </a:t>
            </a:r>
            <a:r>
              <a:rPr lang="en-US"/>
              <a:t>(0’s and 1’s)</a:t>
            </a:r>
          </a:p>
        </p:txBody>
      </p:sp>
    </p:spTree>
    <p:extLst>
      <p:ext uri="{BB962C8B-B14F-4D97-AF65-F5344CB8AC3E}">
        <p14:creationId xmlns:p14="http://schemas.microsoft.com/office/powerpoint/2010/main" val="314155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7CC5C7-3608-9DBD-1B54-F603A4BAD95F}"/>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C56243D3-D87D-A4E5-55F8-D3DBA75B99A3}"/>
              </a:ext>
            </a:extLst>
          </p:cNvPr>
          <p:cNvSpPr>
            <a:spLocks noGrp="1"/>
          </p:cNvSpPr>
          <p:nvPr>
            <p:ph type="title"/>
          </p:nvPr>
        </p:nvSpPr>
        <p:spPr/>
        <p:txBody>
          <a:bodyPr/>
          <a:lstStyle/>
          <a:p>
            <a:r>
              <a:rPr lang="en-US"/>
              <a:t>Audio Digital Signal Processing - Sampling</a:t>
            </a:r>
          </a:p>
        </p:txBody>
      </p:sp>
      <p:sp>
        <p:nvSpPr>
          <p:cNvPr id="4" name="Text Placeholder 3">
            <a:extLst>
              <a:ext uri="{FF2B5EF4-FFF2-40B4-BE49-F238E27FC236}">
                <a16:creationId xmlns:a16="http://schemas.microsoft.com/office/drawing/2014/main" id="{7A7DE46C-0717-CFF4-D722-0F5089243D91}"/>
              </a:ext>
            </a:extLst>
          </p:cNvPr>
          <p:cNvSpPr>
            <a:spLocks noGrp="1"/>
          </p:cNvSpPr>
          <p:nvPr>
            <p:ph type="body" sz="quarter" idx="13"/>
          </p:nvPr>
        </p:nvSpPr>
        <p:spPr>
          <a:xfrm>
            <a:off x="606804" y="989193"/>
            <a:ext cx="10972799" cy="915807"/>
          </a:xfrm>
          <a:ln>
            <a:noFill/>
          </a:ln>
        </p:spPr>
        <p:style>
          <a:lnRef idx="2">
            <a:schemeClr val="accent1"/>
          </a:lnRef>
          <a:fillRef idx="1">
            <a:schemeClr val="lt1"/>
          </a:fillRef>
          <a:effectRef idx="0">
            <a:schemeClr val="accent1"/>
          </a:effectRef>
          <a:fontRef idx="minor">
            <a:schemeClr val="dk1"/>
          </a:fontRef>
        </p:style>
        <p:txBody>
          <a:bodyPr>
            <a:normAutofit/>
          </a:bodyPr>
          <a:lstStyle/>
          <a:p>
            <a:r>
              <a:rPr lang="en-US" b="1"/>
              <a:t>Sampling:</a:t>
            </a:r>
            <a:r>
              <a:rPr lang="en-US"/>
              <a:t> The process of converting a continuous time-signal (an electric current, pressure levels from a sensors) to a digital signal represented by binary numbers</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542526DB-18A9-1257-900F-19973236AD4B}"/>
                  </a:ext>
                </a:extLst>
              </p:cNvPr>
              <p:cNvSpPr txBox="1"/>
              <p:nvPr/>
            </p:nvSpPr>
            <p:spPr>
              <a:xfrm>
                <a:off x="8544216" y="5050525"/>
                <a:ext cx="186551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latin typeface="Cambria Math" panose="02040503050406030204" pitchFamily="18" charset="0"/>
                            </a:rPr>
                            <m:t>𝒕</m:t>
                          </m:r>
                        </m:e>
                      </m:d>
                      <m:r>
                        <a:rPr lang="en-US" b="0" i="1" smtClean="0">
                          <a:latin typeface="Cambria Math" panose="02040503050406030204" pitchFamily="18" charset="0"/>
                        </a:rPr>
                        <m:t>=</m:t>
                      </m:r>
                      <m:r>
                        <m:rPr>
                          <m:sty m:val="p"/>
                        </m:rPr>
                        <a:rPr lang="en-US" b="0" i="0" smtClean="0">
                          <a:latin typeface="Cambria Math" panose="02040503050406030204" pitchFamily="18" charset="0"/>
                        </a:rPr>
                        <m:t>sin</m:t>
                      </m:r>
                      <m:r>
                        <a:rPr lang="en-US" b="0" i="1" smtClean="0">
                          <a:latin typeface="Cambria Math" panose="02040503050406030204" pitchFamily="18" charset="0"/>
                        </a:rPr>
                        <m:t>⁡(2</m:t>
                      </m:r>
                      <m:r>
                        <a:rPr lang="en-US" b="0" i="1" smtClean="0">
                          <a:latin typeface="Cambria Math" panose="02040503050406030204" pitchFamily="18" charset="0"/>
                        </a:rPr>
                        <m:t>𝜋</m:t>
                      </m:r>
                      <m:sSub>
                        <m:sSubPr>
                          <m:ctrlPr>
                            <a:rPr lang="en-US" b="1" i="1" smtClean="0">
                              <a:solidFill>
                                <a:srgbClr val="0070C0"/>
                              </a:solidFill>
                              <a:latin typeface="Cambria Math" panose="02040503050406030204" pitchFamily="18" charset="0"/>
                            </a:rPr>
                          </m:ctrlPr>
                        </m:sSubPr>
                        <m:e>
                          <m:r>
                            <a:rPr lang="en-US" b="1" i="1" smtClean="0">
                              <a:solidFill>
                                <a:srgbClr val="0070C0"/>
                              </a:solidFill>
                              <a:latin typeface="Cambria Math" panose="02040503050406030204" pitchFamily="18" charset="0"/>
                            </a:rPr>
                            <m:t>𝒇</m:t>
                          </m:r>
                        </m:e>
                        <m:sub>
                          <m:r>
                            <a:rPr lang="en-US" b="1" i="1" smtClean="0">
                              <a:solidFill>
                                <a:srgbClr val="0070C0"/>
                              </a:solidFill>
                              <a:latin typeface="Cambria Math" panose="02040503050406030204" pitchFamily="18" charset="0"/>
                            </a:rPr>
                            <m:t>𝟎</m:t>
                          </m:r>
                        </m:sub>
                      </m:sSub>
                      <m:r>
                        <a:rPr lang="en-US" b="1" i="1" smtClean="0">
                          <a:solidFill>
                            <a:srgbClr val="00B050"/>
                          </a:solidFill>
                          <a:latin typeface="Cambria Math" panose="02040503050406030204" pitchFamily="18" charset="0"/>
                        </a:rPr>
                        <m:t>𝒕</m:t>
                      </m:r>
                      <m:r>
                        <a:rPr lang="en-US" b="0" i="1" smtClean="0">
                          <a:latin typeface="Cambria Math" panose="02040503050406030204" pitchFamily="18" charset="0"/>
                        </a:rPr>
                        <m:t>)</m:t>
                      </m:r>
                    </m:oMath>
                  </m:oMathPara>
                </a14:m>
                <a:endParaRPr lang="en-US" dirty="0"/>
              </a:p>
            </p:txBody>
          </p:sp>
        </mc:Choice>
        <mc:Fallback>
          <p:sp>
            <p:nvSpPr>
              <p:cNvPr id="7" name="TextBox 6">
                <a:extLst>
                  <a:ext uri="{FF2B5EF4-FFF2-40B4-BE49-F238E27FC236}">
                    <a16:creationId xmlns:a16="http://schemas.microsoft.com/office/drawing/2014/main" id="{542526DB-18A9-1257-900F-19973236AD4B}"/>
                  </a:ext>
                </a:extLst>
              </p:cNvPr>
              <p:cNvSpPr txBox="1">
                <a:spLocks noRot="1" noChangeAspect="1" noMove="1" noResize="1" noEditPoints="1" noAdjustHandles="1" noChangeArrowheads="1" noChangeShapeType="1" noTextEdit="1"/>
              </p:cNvSpPr>
              <p:nvPr/>
            </p:nvSpPr>
            <p:spPr>
              <a:xfrm>
                <a:off x="8544216" y="5050525"/>
                <a:ext cx="1865511" cy="276999"/>
              </a:xfrm>
              <a:prstGeom prst="rect">
                <a:avLst/>
              </a:prstGeom>
              <a:blipFill>
                <a:blip r:embed="rId3"/>
                <a:stretch>
                  <a:fillRect l="-3922" t="-2174" r="-4248" b="-32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CE1E6B2-1F57-0F0F-F4D9-9F47D34AA918}"/>
                  </a:ext>
                </a:extLst>
              </p:cNvPr>
              <p:cNvSpPr txBox="1"/>
              <p:nvPr/>
            </p:nvSpPr>
            <p:spPr>
              <a:xfrm>
                <a:off x="7588041" y="2385164"/>
                <a:ext cx="397198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Tx/>
                  <a:buChar char="-"/>
                </a:pPr>
                <a:r>
                  <a:rPr lang="en-US"/>
                  <a:t>“Real world” signal</a:t>
                </a:r>
              </a:p>
              <a:p>
                <a:pPr marL="285750" indent="-285750">
                  <a:buFontTx/>
                  <a:buChar char="-"/>
                </a:pPr>
                <a:r>
                  <a:rPr lang="en-US"/>
                  <a:t>All values are defined for every time </a:t>
                </a:r>
                <a14:m>
                  <m:oMath xmlns:m="http://schemas.openxmlformats.org/officeDocument/2006/math">
                    <m:r>
                      <a:rPr lang="en-US" b="0" i="1" smtClean="0">
                        <a:latin typeface="Cambria Math" panose="02040503050406030204" pitchFamily="18" charset="0"/>
                      </a:rPr>
                      <m:t>𝑡</m:t>
                    </m:r>
                  </m:oMath>
                </a14:m>
                <a:endParaRPr lang="en-US"/>
              </a:p>
              <a:p>
                <a:pPr marL="285750" indent="-285750">
                  <a:buFontTx/>
                  <a:buChar char="-"/>
                </a:pPr>
                <a:r>
                  <a:rPr lang="en-US"/>
                  <a:t>The signal is continuous</a:t>
                </a:r>
              </a:p>
            </p:txBody>
          </p:sp>
        </mc:Choice>
        <mc:Fallback xmlns="">
          <p:sp>
            <p:nvSpPr>
              <p:cNvPr id="8" name="TextBox 7">
                <a:extLst>
                  <a:ext uri="{FF2B5EF4-FFF2-40B4-BE49-F238E27FC236}">
                    <a16:creationId xmlns:a16="http://schemas.microsoft.com/office/drawing/2014/main" id="{6CE1E6B2-1F57-0F0F-F4D9-9F47D34AA918}"/>
                  </a:ext>
                </a:extLst>
              </p:cNvPr>
              <p:cNvSpPr txBox="1">
                <a:spLocks noRot="1" noChangeAspect="1" noMove="1" noResize="1" noEditPoints="1" noAdjustHandles="1" noChangeArrowheads="1" noChangeShapeType="1" noTextEdit="1"/>
              </p:cNvSpPr>
              <p:nvPr/>
            </p:nvSpPr>
            <p:spPr>
              <a:xfrm>
                <a:off x="7588041" y="2385164"/>
                <a:ext cx="3971988" cy="923330"/>
              </a:xfrm>
              <a:prstGeom prst="rect">
                <a:avLst/>
              </a:prstGeom>
              <a:blipFill>
                <a:blip r:embed="rId4"/>
                <a:stretch>
                  <a:fillRect l="-1225" t="-2597" b="-8442"/>
                </a:stretch>
              </a:blipFill>
            </p:spPr>
            <p:txBody>
              <a:bodyPr/>
              <a:lstStyle/>
              <a:p>
                <a:r>
                  <a:rPr lang="en-US">
                    <a:noFill/>
                  </a:rPr>
                  <a:t> </a:t>
                </a:r>
              </a:p>
            </p:txBody>
          </p:sp>
        </mc:Fallback>
      </mc:AlternateContent>
      <p:pic>
        <p:nvPicPr>
          <p:cNvPr id="10" name="Picture 9" descr="Chart, line chart&#10;&#10;Description automatically generated">
            <a:extLst>
              <a:ext uri="{FF2B5EF4-FFF2-40B4-BE49-F238E27FC236}">
                <a16:creationId xmlns:a16="http://schemas.microsoft.com/office/drawing/2014/main" id="{C26ECE8F-055B-1623-B593-9DB54499282F}"/>
              </a:ext>
            </a:extLst>
          </p:cNvPr>
          <p:cNvPicPr>
            <a:picLocks noChangeAspect="1"/>
          </p:cNvPicPr>
          <p:nvPr/>
        </p:nvPicPr>
        <p:blipFill rotWithShape="1">
          <a:blip r:embed="rId5">
            <a:extLst>
              <a:ext uri="{28A0092B-C50C-407E-A947-70E740481C1C}">
                <a14:useLocalDpi xmlns:a14="http://schemas.microsoft.com/office/drawing/2010/main" val="0"/>
              </a:ext>
            </a:extLst>
          </a:blip>
          <a:srcRect l="7499" t="8495" r="8751" b="6275"/>
          <a:stretch/>
        </p:blipFill>
        <p:spPr>
          <a:xfrm>
            <a:off x="381000" y="2385164"/>
            <a:ext cx="6826463" cy="3556771"/>
          </a:xfrm>
          <a:prstGeom prst="rect">
            <a:avLst/>
          </a:prstGeom>
        </p:spPr>
      </p:pic>
      <p:cxnSp>
        <p:nvCxnSpPr>
          <p:cNvPr id="9" name="Straight Connector 8">
            <a:extLst>
              <a:ext uri="{FF2B5EF4-FFF2-40B4-BE49-F238E27FC236}">
                <a16:creationId xmlns:a16="http://schemas.microsoft.com/office/drawing/2014/main" id="{691A453A-1C16-E617-0504-3FEBEA6E5761}"/>
              </a:ext>
            </a:extLst>
          </p:cNvPr>
          <p:cNvCxnSpPr>
            <a:cxnSpLocks/>
            <a:endCxn id="11" idx="1"/>
          </p:cNvCxnSpPr>
          <p:nvPr/>
        </p:nvCxnSpPr>
        <p:spPr>
          <a:xfrm>
            <a:off x="10278448" y="5240989"/>
            <a:ext cx="536517" cy="1385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26D56F4-66FA-28F8-7C2D-8D97FC9B3BDC}"/>
              </a:ext>
            </a:extLst>
          </p:cNvPr>
          <p:cNvSpPr txBox="1"/>
          <p:nvPr/>
        </p:nvSpPr>
        <p:spPr>
          <a:xfrm>
            <a:off x="10814965" y="5256378"/>
            <a:ext cx="840329" cy="246221"/>
          </a:xfrm>
          <a:prstGeom prst="rect">
            <a:avLst/>
          </a:prstGeom>
          <a:noFill/>
          <a:ln>
            <a:solidFill>
              <a:srgbClr val="00B050"/>
            </a:solidFill>
          </a:ln>
        </p:spPr>
        <p:txBody>
          <a:bodyPr wrap="square" rtlCol="0">
            <a:spAutoFit/>
          </a:bodyPr>
          <a:lstStyle/>
          <a:p>
            <a:r>
              <a:rPr lang="en-US" sz="1000" b="1"/>
              <a:t>Time (s)</a:t>
            </a:r>
            <a:endParaRPr lang="en-US" sz="800" b="1"/>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DAA024B-3CBF-4C4F-CB2C-BDD6A3FA413C}"/>
                  </a:ext>
                </a:extLst>
              </p:cNvPr>
              <p:cNvSpPr txBox="1"/>
              <p:nvPr/>
            </p:nvSpPr>
            <p:spPr>
              <a:xfrm>
                <a:off x="8554140" y="4201304"/>
                <a:ext cx="2082237" cy="6223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1" i="1" smtClean="0">
                              <a:latin typeface="Cambria Math" panose="02040503050406030204" pitchFamily="18" charset="0"/>
                            </a:rPr>
                            <m:t>𝒏</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2</m:t>
                                  </m:r>
                                  <m:r>
                                    <a:rPr lang="en-US" b="0" i="1" smtClean="0">
                                      <a:latin typeface="Cambria Math" panose="02040503050406030204" pitchFamily="18" charset="0"/>
                                    </a:rPr>
                                    <m:t>𝜋</m:t>
                                  </m:r>
                                  <m:sSub>
                                    <m:sSubPr>
                                      <m:ctrlPr>
                                        <a:rPr lang="en-US" b="1" i="1" smtClean="0">
                                          <a:solidFill>
                                            <a:srgbClr val="0070C0"/>
                                          </a:solidFill>
                                          <a:latin typeface="Cambria Math" panose="02040503050406030204" pitchFamily="18" charset="0"/>
                                        </a:rPr>
                                      </m:ctrlPr>
                                    </m:sSubPr>
                                    <m:e>
                                      <m:r>
                                        <a:rPr lang="en-US" b="1" i="1" smtClean="0">
                                          <a:solidFill>
                                            <a:srgbClr val="0070C0"/>
                                          </a:solidFill>
                                          <a:latin typeface="Cambria Math" panose="02040503050406030204" pitchFamily="18" charset="0"/>
                                        </a:rPr>
                                        <m:t>𝒇</m:t>
                                      </m:r>
                                    </m:e>
                                    <m:sub>
                                      <m:r>
                                        <a:rPr lang="en-US" b="1" i="1" smtClean="0">
                                          <a:solidFill>
                                            <a:srgbClr val="0070C0"/>
                                          </a:solidFill>
                                          <a:latin typeface="Cambria Math" panose="02040503050406030204" pitchFamily="18" charset="0"/>
                                        </a:rPr>
                                        <m:t>𝟎</m:t>
                                      </m:r>
                                    </m:sub>
                                  </m:sSub>
                                  <m:r>
                                    <a:rPr lang="en-US" b="1" i="1" smtClean="0">
                                      <a:solidFill>
                                        <a:srgbClr val="00B050"/>
                                      </a:solidFill>
                                      <a:latin typeface="Cambria Math" panose="02040503050406030204" pitchFamily="18" charset="0"/>
                                    </a:rPr>
                                    <m:t>𝒏</m:t>
                                  </m:r>
                                </m:num>
                                <m:den>
                                  <m:sSub>
                                    <m:sSubPr>
                                      <m:ctrlPr>
                                        <a:rPr lang="en-US" b="1" i="1" smtClean="0">
                                          <a:solidFill>
                                            <a:srgbClr val="0070C0"/>
                                          </a:solidFill>
                                          <a:latin typeface="Cambria Math" panose="02040503050406030204" pitchFamily="18" charset="0"/>
                                        </a:rPr>
                                      </m:ctrlPr>
                                    </m:sSubPr>
                                    <m:e>
                                      <m:r>
                                        <a:rPr lang="en-US" b="1" i="1" smtClean="0">
                                          <a:solidFill>
                                            <a:srgbClr val="0070C0"/>
                                          </a:solidFill>
                                          <a:latin typeface="Cambria Math" panose="02040503050406030204" pitchFamily="18" charset="0"/>
                                        </a:rPr>
                                        <m:t>𝑭</m:t>
                                      </m:r>
                                    </m:e>
                                    <m:sub>
                                      <m:r>
                                        <a:rPr lang="en-US" b="1" i="1" smtClean="0">
                                          <a:solidFill>
                                            <a:srgbClr val="0070C0"/>
                                          </a:solidFill>
                                          <a:latin typeface="Cambria Math" panose="02040503050406030204" pitchFamily="18" charset="0"/>
                                        </a:rPr>
                                        <m:t>𝒔</m:t>
                                      </m:r>
                                    </m:sub>
                                  </m:sSub>
                                </m:den>
                              </m:f>
                            </m:e>
                          </m:d>
                        </m:e>
                      </m:func>
                    </m:oMath>
                  </m:oMathPara>
                </a14:m>
                <a:endParaRPr lang="en-US"/>
              </a:p>
            </p:txBody>
          </p:sp>
        </mc:Choice>
        <mc:Fallback xmlns="">
          <p:sp>
            <p:nvSpPr>
              <p:cNvPr id="12" name="TextBox 11">
                <a:extLst>
                  <a:ext uri="{FF2B5EF4-FFF2-40B4-BE49-F238E27FC236}">
                    <a16:creationId xmlns:a16="http://schemas.microsoft.com/office/drawing/2014/main" id="{FDAA024B-3CBF-4C4F-CB2C-BDD6A3FA413C}"/>
                  </a:ext>
                </a:extLst>
              </p:cNvPr>
              <p:cNvSpPr txBox="1">
                <a:spLocks noRot="1" noChangeAspect="1" noMove="1" noResize="1" noEditPoints="1" noAdjustHandles="1" noChangeArrowheads="1" noChangeShapeType="1" noTextEdit="1"/>
              </p:cNvSpPr>
              <p:nvPr/>
            </p:nvSpPr>
            <p:spPr>
              <a:xfrm>
                <a:off x="8554140" y="4201304"/>
                <a:ext cx="2082237" cy="622350"/>
              </a:xfrm>
              <a:prstGeom prst="rect">
                <a:avLst/>
              </a:prstGeom>
              <a:blipFill>
                <a:blip r:embed="rId6"/>
                <a:stretch>
                  <a:fillRect/>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030FDD36-C141-8F83-ED55-8539E8A4EB7D}"/>
              </a:ext>
            </a:extLst>
          </p:cNvPr>
          <p:cNvSpPr txBox="1"/>
          <p:nvPr/>
        </p:nvSpPr>
        <p:spPr>
          <a:xfrm>
            <a:off x="7588041" y="2385164"/>
            <a:ext cx="3971988"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Tx/>
              <a:buChar char="-"/>
            </a:pPr>
            <a:r>
              <a:rPr lang="en-US"/>
              <a:t>“Computer” Signal</a:t>
            </a:r>
          </a:p>
          <a:p>
            <a:pPr marL="285750" indent="-285750">
              <a:buFontTx/>
              <a:buChar char="-"/>
            </a:pPr>
            <a:r>
              <a:rPr lang="en-US"/>
              <a:t>Values are sampled </a:t>
            </a:r>
            <a:r>
              <a:rPr lang="en-US" b="1"/>
              <a:t>at indexes n</a:t>
            </a:r>
            <a:endParaRPr lang="en-US"/>
          </a:p>
          <a:p>
            <a:pPr marL="285750" indent="-285750">
              <a:buFontTx/>
              <a:buChar char="-"/>
            </a:pPr>
            <a:r>
              <a:rPr lang="en-US"/>
              <a:t>The signal is discrete</a:t>
            </a:r>
          </a:p>
          <a:p>
            <a:pPr marL="285750" indent="-285750">
              <a:buFontTx/>
              <a:buChar char="-"/>
            </a:pPr>
            <a:r>
              <a:rPr lang="en-US"/>
              <a:t>Numbers are binary (0s and 1s)</a:t>
            </a:r>
          </a:p>
        </p:txBody>
      </p:sp>
      <p:pic>
        <p:nvPicPr>
          <p:cNvPr id="14" name="Picture 13" descr="Chart, diagram, bar chart, histogram&#10;&#10;Description automatically generated">
            <a:extLst>
              <a:ext uri="{FF2B5EF4-FFF2-40B4-BE49-F238E27FC236}">
                <a16:creationId xmlns:a16="http://schemas.microsoft.com/office/drawing/2014/main" id="{F77738AC-00C9-8064-3B57-854B48F24522}"/>
              </a:ext>
            </a:extLst>
          </p:cNvPr>
          <p:cNvPicPr>
            <a:picLocks noChangeAspect="1"/>
          </p:cNvPicPr>
          <p:nvPr/>
        </p:nvPicPr>
        <p:blipFill rotWithShape="1">
          <a:blip r:embed="rId7">
            <a:extLst>
              <a:ext uri="{28A0092B-C50C-407E-A947-70E740481C1C}">
                <a14:useLocalDpi xmlns:a14="http://schemas.microsoft.com/office/drawing/2010/main" val="0"/>
              </a:ext>
            </a:extLst>
          </a:blip>
          <a:srcRect l="8125" t="8495" r="8750" b="6275"/>
          <a:stretch/>
        </p:blipFill>
        <p:spPr>
          <a:xfrm>
            <a:off x="456645" y="2385164"/>
            <a:ext cx="7042528" cy="3696934"/>
          </a:xfrm>
          <a:prstGeom prst="rect">
            <a:avLst/>
          </a:prstGeom>
        </p:spPr>
      </p:pic>
      <p:cxnSp>
        <p:nvCxnSpPr>
          <p:cNvPr id="17" name="Straight Connector 16">
            <a:extLst>
              <a:ext uri="{FF2B5EF4-FFF2-40B4-BE49-F238E27FC236}">
                <a16:creationId xmlns:a16="http://schemas.microsoft.com/office/drawing/2014/main" id="{EECB6CF2-BBF8-5C95-984B-F8106555FC84}"/>
              </a:ext>
            </a:extLst>
          </p:cNvPr>
          <p:cNvCxnSpPr>
            <a:cxnSpLocks/>
            <a:endCxn id="19" idx="1"/>
          </p:cNvCxnSpPr>
          <p:nvPr/>
        </p:nvCxnSpPr>
        <p:spPr>
          <a:xfrm>
            <a:off x="10459039" y="4460468"/>
            <a:ext cx="700399" cy="175076"/>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1E799F1-8861-B9C0-9CD3-5466F535C5BE}"/>
              </a:ext>
            </a:extLst>
          </p:cNvPr>
          <p:cNvSpPr txBox="1"/>
          <p:nvPr/>
        </p:nvSpPr>
        <p:spPr>
          <a:xfrm>
            <a:off x="7524156" y="4752339"/>
            <a:ext cx="1020060" cy="246221"/>
          </a:xfrm>
          <a:prstGeom prst="rect">
            <a:avLst/>
          </a:prstGeom>
          <a:noFill/>
          <a:ln>
            <a:solidFill>
              <a:srgbClr val="0070C0"/>
            </a:solidFill>
          </a:ln>
        </p:spPr>
        <p:txBody>
          <a:bodyPr wrap="square" rtlCol="0">
            <a:spAutoFit/>
          </a:bodyPr>
          <a:lstStyle/>
          <a:p>
            <a:r>
              <a:rPr lang="en-US" sz="1000" b="1"/>
              <a:t>Frequency (Hz)</a:t>
            </a:r>
          </a:p>
        </p:txBody>
      </p:sp>
      <p:sp>
        <p:nvSpPr>
          <p:cNvPr id="19" name="TextBox 18">
            <a:extLst>
              <a:ext uri="{FF2B5EF4-FFF2-40B4-BE49-F238E27FC236}">
                <a16:creationId xmlns:a16="http://schemas.microsoft.com/office/drawing/2014/main" id="{31C5ABD8-69FB-8155-9F45-20867DBB4300}"/>
              </a:ext>
            </a:extLst>
          </p:cNvPr>
          <p:cNvSpPr txBox="1"/>
          <p:nvPr/>
        </p:nvSpPr>
        <p:spPr>
          <a:xfrm>
            <a:off x="11159438" y="4512433"/>
            <a:ext cx="840329" cy="246221"/>
          </a:xfrm>
          <a:prstGeom prst="rect">
            <a:avLst/>
          </a:prstGeom>
          <a:noFill/>
          <a:ln>
            <a:solidFill>
              <a:srgbClr val="00B050"/>
            </a:solidFill>
          </a:ln>
        </p:spPr>
        <p:txBody>
          <a:bodyPr wrap="square" rtlCol="0">
            <a:spAutoFit/>
          </a:bodyPr>
          <a:lstStyle/>
          <a:p>
            <a:r>
              <a:rPr lang="en-US" sz="1000" b="1"/>
              <a:t>Sample</a:t>
            </a:r>
            <a:endParaRPr lang="en-US" sz="800" b="1"/>
          </a:p>
        </p:txBody>
      </p:sp>
      <p:cxnSp>
        <p:nvCxnSpPr>
          <p:cNvPr id="29" name="Connector: Elbow 28">
            <a:extLst>
              <a:ext uri="{FF2B5EF4-FFF2-40B4-BE49-F238E27FC236}">
                <a16:creationId xmlns:a16="http://schemas.microsoft.com/office/drawing/2014/main" id="{0F8ECD3D-9BB9-D7AF-39AD-A886838BD0F4}"/>
              </a:ext>
            </a:extLst>
          </p:cNvPr>
          <p:cNvCxnSpPr>
            <a:cxnSpLocks/>
          </p:cNvCxnSpPr>
          <p:nvPr/>
        </p:nvCxnSpPr>
        <p:spPr>
          <a:xfrm rot="10800000" flipV="1">
            <a:off x="8544216" y="4799466"/>
            <a:ext cx="1547178" cy="123113"/>
          </a:xfrm>
          <a:prstGeom prst="bentConnector3">
            <a:avLst>
              <a:gd name="adj1" fmla="val 38"/>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04B6A9C5-E091-72A2-8442-C7FE5FF453EF}"/>
              </a:ext>
            </a:extLst>
          </p:cNvPr>
          <p:cNvCxnSpPr>
            <a:cxnSpLocks/>
          </p:cNvCxnSpPr>
          <p:nvPr/>
        </p:nvCxnSpPr>
        <p:spPr>
          <a:xfrm rot="10800000" flipV="1">
            <a:off x="8031079" y="4196464"/>
            <a:ext cx="2144090" cy="551037"/>
          </a:xfrm>
          <a:prstGeom prst="bentConnector2">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3D2E783B-BF3B-9D43-30D1-3A6ABC9C58B0}"/>
              </a:ext>
            </a:extLst>
          </p:cNvPr>
          <p:cNvCxnSpPr>
            <a:cxnSpLocks/>
            <a:endCxn id="18" idx="2"/>
          </p:cNvCxnSpPr>
          <p:nvPr/>
        </p:nvCxnSpPr>
        <p:spPr>
          <a:xfrm rot="10800000">
            <a:off x="8034187" y="4998561"/>
            <a:ext cx="1993231" cy="406913"/>
          </a:xfrm>
          <a:prstGeom prst="bentConnector2">
            <a:avLst/>
          </a:prstGeom>
          <a:ln w="952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41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animBg="1"/>
      <p:bldP spid="8" grpId="1" animBg="1"/>
      <p:bldP spid="11" grpId="0" animBg="1"/>
      <p:bldP spid="11" grpId="1" animBg="1"/>
      <p:bldP spid="12" grpId="0"/>
      <p:bldP spid="13"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Chart, line chart&#10;&#10;Description automatically generated">
            <a:extLst>
              <a:ext uri="{FF2B5EF4-FFF2-40B4-BE49-F238E27FC236}">
                <a16:creationId xmlns:a16="http://schemas.microsoft.com/office/drawing/2014/main" id="{6EA08B78-BE05-2C46-FE18-80C5A46250BB}"/>
              </a:ext>
            </a:extLst>
          </p:cNvPr>
          <p:cNvPicPr>
            <a:picLocks noChangeAspect="1"/>
          </p:cNvPicPr>
          <p:nvPr/>
        </p:nvPicPr>
        <p:blipFill rotWithShape="1">
          <a:blip r:embed="rId3">
            <a:extLst>
              <a:ext uri="{28A0092B-C50C-407E-A947-70E740481C1C}">
                <a14:useLocalDpi xmlns:a14="http://schemas.microsoft.com/office/drawing/2010/main" val="0"/>
              </a:ext>
            </a:extLst>
          </a:blip>
          <a:srcRect l="2604" t="6398" r="8854"/>
          <a:stretch/>
        </p:blipFill>
        <p:spPr>
          <a:xfrm>
            <a:off x="6934200" y="2039143"/>
            <a:ext cx="3171529" cy="2514600"/>
          </a:xfrm>
          <a:prstGeom prst="rect">
            <a:avLst/>
          </a:prstGeom>
        </p:spPr>
      </p:pic>
      <p:pic>
        <p:nvPicPr>
          <p:cNvPr id="30" name="Picture 29" descr="Chart, line chart&#10;&#10;Description automatically generated">
            <a:extLst>
              <a:ext uri="{FF2B5EF4-FFF2-40B4-BE49-F238E27FC236}">
                <a16:creationId xmlns:a16="http://schemas.microsoft.com/office/drawing/2014/main" id="{0488848A-280D-2D83-569A-8AE76FC73D96}"/>
              </a:ext>
            </a:extLst>
          </p:cNvPr>
          <p:cNvPicPr>
            <a:picLocks noChangeAspect="1"/>
          </p:cNvPicPr>
          <p:nvPr/>
        </p:nvPicPr>
        <p:blipFill rotWithShape="1">
          <a:blip r:embed="rId4">
            <a:extLst>
              <a:ext uri="{28A0092B-C50C-407E-A947-70E740481C1C}">
                <a14:useLocalDpi xmlns:a14="http://schemas.microsoft.com/office/drawing/2010/main" val="0"/>
              </a:ext>
            </a:extLst>
          </a:blip>
          <a:srcRect t="6741" r="8849" b="1042"/>
          <a:stretch/>
        </p:blipFill>
        <p:spPr>
          <a:xfrm>
            <a:off x="822959" y="2039143"/>
            <a:ext cx="5257800" cy="3389313"/>
          </a:xfrm>
          <a:prstGeom prst="rect">
            <a:avLst/>
          </a:prstGeom>
        </p:spPr>
      </p:pic>
      <p:sp>
        <p:nvSpPr>
          <p:cNvPr id="2" name="Slide Number Placeholder 1">
            <a:extLst>
              <a:ext uri="{FF2B5EF4-FFF2-40B4-BE49-F238E27FC236}">
                <a16:creationId xmlns:a16="http://schemas.microsoft.com/office/drawing/2014/main" id="{EAB92ABE-826D-3E4B-E94B-EA7401DAE00F}"/>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BC016E11-1D50-AEAB-6C08-E2783E0E77E8}"/>
              </a:ext>
            </a:extLst>
          </p:cNvPr>
          <p:cNvSpPr>
            <a:spLocks noGrp="1"/>
          </p:cNvSpPr>
          <p:nvPr>
            <p:ph type="title"/>
          </p:nvPr>
        </p:nvSpPr>
        <p:spPr/>
        <p:txBody>
          <a:bodyPr/>
          <a:lstStyle/>
          <a:p>
            <a:r>
              <a:rPr lang="en-US"/>
              <a:t>Audio Digital Signal Processing – Sampling Frequency</a:t>
            </a:r>
          </a:p>
        </p:txBody>
      </p:sp>
      <p:sp>
        <p:nvSpPr>
          <p:cNvPr id="9" name="Text Placeholder 8">
            <a:extLst>
              <a:ext uri="{FF2B5EF4-FFF2-40B4-BE49-F238E27FC236}">
                <a16:creationId xmlns:a16="http://schemas.microsoft.com/office/drawing/2014/main" id="{3E1BCC96-A300-30B6-69F6-EE8D91FFFBC1}"/>
              </a:ext>
            </a:extLst>
          </p:cNvPr>
          <p:cNvSpPr>
            <a:spLocks noGrp="1"/>
          </p:cNvSpPr>
          <p:nvPr>
            <p:ph type="body" sz="quarter" idx="13"/>
          </p:nvPr>
        </p:nvSpPr>
        <p:spPr>
          <a:xfrm>
            <a:off x="609600" y="994418"/>
            <a:ext cx="10972799" cy="845837"/>
          </a:xfrm>
          <a:ln>
            <a:noFill/>
          </a:ln>
        </p:spPr>
        <p:style>
          <a:lnRef idx="2">
            <a:schemeClr val="accent1"/>
          </a:lnRef>
          <a:fillRef idx="1">
            <a:schemeClr val="lt1"/>
          </a:fillRef>
          <a:effectRef idx="0">
            <a:schemeClr val="accent1"/>
          </a:effectRef>
          <a:fontRef idx="minor">
            <a:schemeClr val="dk1"/>
          </a:fontRef>
        </p:style>
        <p:txBody>
          <a:bodyPr/>
          <a:lstStyle/>
          <a:p>
            <a:pPr marL="0" indent="0">
              <a:buNone/>
            </a:pPr>
            <a:r>
              <a:rPr lang="en-US" b="1"/>
              <a:t>Sampling Frequency: </a:t>
            </a:r>
            <a:r>
              <a:rPr lang="en-US"/>
              <a:t>Numbers of </a:t>
            </a:r>
            <a:r>
              <a:rPr lang="en-US" b="1"/>
              <a:t>samples per second </a:t>
            </a:r>
            <a:r>
              <a:rPr lang="en-US"/>
              <a:t>taken from the continuous signal to make it discrete, in Hertz (Hz)</a:t>
            </a:r>
          </a:p>
        </p:txBody>
      </p:sp>
      <p:cxnSp>
        <p:nvCxnSpPr>
          <p:cNvPr id="22" name="Straight Arrow Connector 21">
            <a:extLst>
              <a:ext uri="{FF2B5EF4-FFF2-40B4-BE49-F238E27FC236}">
                <a16:creationId xmlns:a16="http://schemas.microsoft.com/office/drawing/2014/main" id="{BD2D5849-46C8-6776-65CA-AB70AFCDE63F}"/>
              </a:ext>
            </a:extLst>
          </p:cNvPr>
          <p:cNvCxnSpPr>
            <a:cxnSpLocks/>
          </p:cNvCxnSpPr>
          <p:nvPr/>
        </p:nvCxnSpPr>
        <p:spPr>
          <a:xfrm>
            <a:off x="8458200" y="3733799"/>
            <a:ext cx="9144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B07F92B-AA62-E7A7-C2A4-A513603DC509}"/>
              </a:ext>
            </a:extLst>
          </p:cNvPr>
          <p:cNvSpPr/>
          <p:nvPr/>
        </p:nvSpPr>
        <p:spPr>
          <a:xfrm>
            <a:off x="3070859" y="2473229"/>
            <a:ext cx="762000" cy="1295400"/>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cxnSp>
        <p:nvCxnSpPr>
          <p:cNvPr id="28" name="Straight Arrow Connector 27">
            <a:extLst>
              <a:ext uri="{FF2B5EF4-FFF2-40B4-BE49-F238E27FC236}">
                <a16:creationId xmlns:a16="http://schemas.microsoft.com/office/drawing/2014/main" id="{FE755456-99EF-98BA-39E0-DCFABD0B0964}"/>
              </a:ext>
            </a:extLst>
          </p:cNvPr>
          <p:cNvCxnSpPr>
            <a:cxnSpLocks/>
            <a:stCxn id="26" idx="3"/>
            <a:endCxn id="33" idx="1"/>
          </p:cNvCxnSpPr>
          <p:nvPr/>
        </p:nvCxnSpPr>
        <p:spPr>
          <a:xfrm>
            <a:off x="3832859" y="3120929"/>
            <a:ext cx="3101341" cy="17551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57CD0AD7-3257-FF57-7880-EA4D38265843}"/>
                  </a:ext>
                </a:extLst>
              </p:cNvPr>
              <p:cNvSpPr txBox="1"/>
              <p:nvPr/>
            </p:nvSpPr>
            <p:spPr>
              <a:xfrm>
                <a:off x="8610600" y="3350245"/>
                <a:ext cx="578718" cy="369332"/>
              </a:xfrm>
              <a:prstGeom prst="rect">
                <a:avLst/>
              </a:prstGeom>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14:m>
                  <m:oMathPara xmlns:m="http://schemas.openxmlformats.org/officeDocument/2006/math">
                    <m:oMathParaPr>
                      <m:jc m:val="centerGroup"/>
                    </m:oMathParaPr>
                    <m:oMath xmlns:m="http://schemas.openxmlformats.org/officeDocument/2006/math">
                      <m:r>
                        <a:rPr lang="en-US" b="1" i="0" smtClean="0">
                          <a:solidFill>
                            <a:srgbClr val="FFC000"/>
                          </a:solidFill>
                          <a:latin typeface="Cambria Math" panose="02040503050406030204" pitchFamily="18" charset="0"/>
                        </a:rPr>
                        <m:t>𝚫</m:t>
                      </m:r>
                      <m:r>
                        <a:rPr lang="en-US" b="1" i="1" smtClean="0">
                          <a:solidFill>
                            <a:srgbClr val="FFC000"/>
                          </a:solidFill>
                          <a:latin typeface="Cambria Math" panose="02040503050406030204" pitchFamily="18" charset="0"/>
                        </a:rPr>
                        <m:t>𝒕</m:t>
                      </m:r>
                    </m:oMath>
                  </m:oMathPara>
                </a14:m>
                <a:endParaRPr lang="en-US" b="1">
                  <a:solidFill>
                    <a:srgbClr val="FFC000"/>
                  </a:solidFill>
                </a:endParaRPr>
              </a:p>
            </p:txBody>
          </p:sp>
        </mc:Choice>
        <mc:Fallback xmlns="">
          <p:sp>
            <p:nvSpPr>
              <p:cNvPr id="37" name="TextBox 36">
                <a:extLst>
                  <a:ext uri="{FF2B5EF4-FFF2-40B4-BE49-F238E27FC236}">
                    <a16:creationId xmlns:a16="http://schemas.microsoft.com/office/drawing/2014/main" id="{57CD0AD7-3257-FF57-7880-EA4D38265843}"/>
                  </a:ext>
                </a:extLst>
              </p:cNvPr>
              <p:cNvSpPr txBox="1">
                <a:spLocks noRot="1" noChangeAspect="1" noMove="1" noResize="1" noEditPoints="1" noAdjustHandles="1" noChangeArrowheads="1" noChangeShapeType="1" noTextEdit="1"/>
              </p:cNvSpPr>
              <p:nvPr/>
            </p:nvSpPr>
            <p:spPr>
              <a:xfrm>
                <a:off x="8610600" y="3350245"/>
                <a:ext cx="578718" cy="369332"/>
              </a:xfrm>
              <a:prstGeom prst="rect">
                <a:avLst/>
              </a:prstGeom>
              <a:blipFill>
                <a:blip r:embed="rId5"/>
                <a:stretch>
                  <a:fillRect/>
                </a:stretch>
              </a:blip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D8F89887-1211-7382-12C7-45C707D896AB}"/>
                  </a:ext>
                </a:extLst>
              </p:cNvPr>
              <p:cNvSpPr txBox="1"/>
              <p:nvPr/>
            </p:nvSpPr>
            <p:spPr>
              <a:xfrm>
                <a:off x="7429500" y="4663848"/>
                <a:ext cx="2362200" cy="8897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Sampling Frequency </a:t>
                </a:r>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m:rPr>
                              <m:sty m:val="p"/>
                            </m:rPr>
                            <a:rPr lang="en-US" b="0" i="0" smtClean="0">
                              <a:solidFill>
                                <a:srgbClr val="FFC000"/>
                              </a:solidFill>
                              <a:latin typeface="Cambria Math" panose="02040503050406030204" pitchFamily="18" charset="0"/>
                            </a:rPr>
                            <m:t>Δ</m:t>
                          </m:r>
                          <m:r>
                            <a:rPr lang="en-US" b="0" i="1" smtClean="0">
                              <a:solidFill>
                                <a:srgbClr val="FFC000"/>
                              </a:solidFill>
                              <a:latin typeface="Cambria Math" panose="02040503050406030204" pitchFamily="18" charset="0"/>
                            </a:rPr>
                            <m:t>𝑡</m:t>
                          </m:r>
                        </m:den>
                      </m:f>
                      <m:r>
                        <a:rPr lang="en-US" b="0" i="1" smtClean="0">
                          <a:latin typeface="Cambria Math" panose="02040503050406030204" pitchFamily="18" charset="0"/>
                        </a:rPr>
                        <m:t> (</m:t>
                      </m:r>
                      <m:r>
                        <a:rPr lang="en-US" b="0" i="1" smtClean="0">
                          <a:latin typeface="Cambria Math" panose="02040503050406030204" pitchFamily="18" charset="0"/>
                        </a:rPr>
                        <m:t>𝐻𝑧</m:t>
                      </m:r>
                      <m:r>
                        <a:rPr lang="en-US" b="0" i="1" smtClean="0">
                          <a:latin typeface="Cambria Math" panose="02040503050406030204" pitchFamily="18" charset="0"/>
                        </a:rPr>
                        <m:t>)</m:t>
                      </m:r>
                    </m:oMath>
                  </m:oMathPara>
                </a14:m>
                <a:endParaRPr lang="en-US"/>
              </a:p>
            </p:txBody>
          </p:sp>
        </mc:Choice>
        <mc:Fallback xmlns="">
          <p:sp>
            <p:nvSpPr>
              <p:cNvPr id="38" name="TextBox 37">
                <a:extLst>
                  <a:ext uri="{FF2B5EF4-FFF2-40B4-BE49-F238E27FC236}">
                    <a16:creationId xmlns:a16="http://schemas.microsoft.com/office/drawing/2014/main" id="{D8F89887-1211-7382-12C7-45C707D896AB}"/>
                  </a:ext>
                </a:extLst>
              </p:cNvPr>
              <p:cNvSpPr txBox="1">
                <a:spLocks noRot="1" noChangeAspect="1" noMove="1" noResize="1" noEditPoints="1" noAdjustHandles="1" noChangeArrowheads="1" noChangeShapeType="1" noTextEdit="1"/>
              </p:cNvSpPr>
              <p:nvPr/>
            </p:nvSpPr>
            <p:spPr>
              <a:xfrm>
                <a:off x="7429500" y="4663848"/>
                <a:ext cx="2362200" cy="889731"/>
              </a:xfrm>
              <a:prstGeom prst="rect">
                <a:avLst/>
              </a:prstGeom>
              <a:blipFill>
                <a:blip r:embed="rId6"/>
                <a:stretch>
                  <a:fillRect t="-2703"/>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318082AA-8718-DE78-82CB-A9304E16E79D}"/>
              </a:ext>
            </a:extLst>
          </p:cNvPr>
          <p:cNvSpPr txBox="1"/>
          <p:nvPr/>
        </p:nvSpPr>
        <p:spPr>
          <a:xfrm>
            <a:off x="6705600" y="5867400"/>
            <a:ext cx="1752600" cy="40011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000"/>
              <a:t>Time Interval (in seconds) between two samples</a:t>
            </a:r>
          </a:p>
        </p:txBody>
      </p:sp>
      <p:cxnSp>
        <p:nvCxnSpPr>
          <p:cNvPr id="7" name="Straight Connector 6">
            <a:extLst>
              <a:ext uri="{FF2B5EF4-FFF2-40B4-BE49-F238E27FC236}">
                <a16:creationId xmlns:a16="http://schemas.microsoft.com/office/drawing/2014/main" id="{E82AE7CB-CBA3-453A-F439-9265CBF76802}"/>
              </a:ext>
            </a:extLst>
          </p:cNvPr>
          <p:cNvCxnSpPr>
            <a:stCxn id="5" idx="0"/>
          </p:cNvCxnSpPr>
          <p:nvPr/>
        </p:nvCxnSpPr>
        <p:spPr>
          <a:xfrm flipV="1">
            <a:off x="7581900" y="5428456"/>
            <a:ext cx="876300" cy="43894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94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7" grpId="0" animBg="1"/>
      <p:bldP spid="38"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63F0A8-9B37-B16F-9972-FCC5F0DB1697}"/>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A85BBAE5-62E3-06EE-7A4D-752419278D64}"/>
              </a:ext>
            </a:extLst>
          </p:cNvPr>
          <p:cNvSpPr>
            <a:spLocks noGrp="1"/>
          </p:cNvSpPr>
          <p:nvPr>
            <p:ph type="title"/>
          </p:nvPr>
        </p:nvSpPr>
        <p:spPr/>
        <p:txBody>
          <a:bodyPr/>
          <a:lstStyle/>
          <a:p>
            <a:r>
              <a:rPr lang="en-US"/>
              <a:t>Audio Digital Signal Processing – Nyquist-Shannon Theorem</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792E85B-A249-10D3-4ABC-557F6D958A9E}"/>
                  </a:ext>
                </a:extLst>
              </p:cNvPr>
              <p:cNvSpPr>
                <a:spLocks noGrp="1"/>
              </p:cNvSpPr>
              <p:nvPr>
                <p:ph type="body" sz="quarter" idx="13"/>
              </p:nvPr>
            </p:nvSpPr>
            <p:spPr>
              <a:xfrm>
                <a:off x="609599" y="2819400"/>
                <a:ext cx="10972799" cy="3200400"/>
              </a:xfrm>
            </p:spPr>
            <p:txBody>
              <a:bodyPr>
                <a:normAutofit fontScale="92500" lnSpcReduction="10000"/>
              </a:bodyPr>
              <a:lstStyle/>
              <a:p>
                <a:r>
                  <a:rPr lang="en-US" b="1"/>
                  <a:t>Nyquist-Shannon Theorem: </a:t>
                </a:r>
                <a:r>
                  <a:rPr lang="en-US" i="1"/>
                  <a:t>For a given sample frequency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oMath>
                </a14:m>
                <a:r>
                  <a:rPr lang="en-US" i="1"/>
                  <a:t>, perfect reconstruction is guaranteed possible for a maximum frequency in the signal respecting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𝑀</m:t>
                        </m:r>
                      </m:sub>
                    </m:sSub>
                    <m:r>
                      <a:rPr lang="en-US" b="0" i="1" smtClean="0">
                        <a:latin typeface="Cambria Math" panose="02040503050406030204" pitchFamily="18" charset="0"/>
                      </a:rPr>
                      <m:t>&lt;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m:t>
                            </m:r>
                          </m:sub>
                        </m:sSub>
                      </m:num>
                      <m:den>
                        <m:r>
                          <a:rPr lang="en-US" b="0" i="1" smtClean="0">
                            <a:latin typeface="Cambria Math" panose="02040503050406030204" pitchFamily="18" charset="0"/>
                          </a:rPr>
                          <m:t>2</m:t>
                        </m:r>
                      </m:den>
                    </m:f>
                  </m:oMath>
                </a14:m>
                <a:endParaRPr lang="en-US" i="1"/>
              </a:p>
              <a:p>
                <a:r>
                  <a:rPr lang="en-US" b="1"/>
                  <a:t>In other words: </a:t>
                </a:r>
                <a:r>
                  <a:rPr lang="en-US"/>
                  <a:t>In order to </a:t>
                </a:r>
                <a:r>
                  <a:rPr lang="en-US" b="1">
                    <a:solidFill>
                      <a:srgbClr val="FFC000"/>
                    </a:solidFill>
                  </a:rPr>
                  <a:t>accurately</a:t>
                </a:r>
                <a:r>
                  <a:rPr lang="en-US"/>
                  <a:t> represent all the frequencies in a continuous signal after quantization, sampling frequency must be at least two times the value of the highest frequency in the signal. Otherwise, </a:t>
                </a:r>
                <a:r>
                  <a:rPr lang="en-US" b="1">
                    <a:solidFill>
                      <a:srgbClr val="FFC000"/>
                    </a:solidFill>
                  </a:rPr>
                  <a:t>aliasing</a:t>
                </a:r>
                <a:r>
                  <a:rPr lang="en-US" b="1"/>
                  <a:t> </a:t>
                </a:r>
                <a:r>
                  <a:rPr lang="en-US"/>
                  <a:t>will happen.</a:t>
                </a:r>
              </a:p>
              <a:p>
                <a:r>
                  <a:rPr lang="en-US" b="1"/>
                  <a:t>Aliasing:  </a:t>
                </a:r>
                <a:r>
                  <a:rPr lang="en-US"/>
                  <a:t>An effect that causes different signals to become indistinguishable (or aliases of one another) when sampled (quantized).</a:t>
                </a:r>
              </a:p>
              <a:p>
                <a:r>
                  <a:rPr lang="en-US" b="1"/>
                  <a:t>An exercise:</a:t>
                </a:r>
                <a:r>
                  <a:rPr lang="en-US"/>
                  <a:t> Is left to the reader as an appendix. It will allow the reader to have a first idea of where the theorem comes from.</a:t>
                </a:r>
              </a:p>
            </p:txBody>
          </p:sp>
        </mc:Choice>
        <mc:Fallback xmlns="">
          <p:sp>
            <p:nvSpPr>
              <p:cNvPr id="4" name="Text Placeholder 3">
                <a:extLst>
                  <a:ext uri="{FF2B5EF4-FFF2-40B4-BE49-F238E27FC236}">
                    <a16:creationId xmlns:a16="http://schemas.microsoft.com/office/drawing/2014/main" id="{9792E85B-A249-10D3-4ABC-557F6D958A9E}"/>
                  </a:ext>
                </a:extLst>
              </p:cNvPr>
              <p:cNvSpPr>
                <a:spLocks noGrp="1" noRot="1" noChangeAspect="1" noMove="1" noResize="1" noEditPoints="1" noAdjustHandles="1" noChangeArrowheads="1" noChangeShapeType="1" noTextEdit="1"/>
              </p:cNvSpPr>
              <p:nvPr>
                <p:ph type="body" sz="quarter" idx="13"/>
              </p:nvPr>
            </p:nvSpPr>
            <p:spPr>
              <a:xfrm>
                <a:off x="609599" y="2819400"/>
                <a:ext cx="10972799" cy="3200400"/>
              </a:xfrm>
              <a:blipFill>
                <a:blip r:embed="rId3"/>
                <a:stretch>
                  <a:fillRect l="-611" t="-3238" r="-9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430D5ECE-CE14-BB23-8261-25D1DDCE10CC}"/>
                  </a:ext>
                </a:extLst>
              </p:cNvPr>
              <p:cNvSpPr/>
              <p:nvPr/>
            </p:nvSpPr>
            <p:spPr>
              <a:xfrm>
                <a:off x="3943349" y="994418"/>
                <a:ext cx="3886200" cy="16725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ADC</a:t>
                </a:r>
              </a:p>
              <a:p>
                <a:pPr algn="ctr"/>
                <a:r>
                  <a:rPr lang="en-US" sz="2400" b="1"/>
                  <a:t>A</a:t>
                </a:r>
                <a:r>
                  <a:rPr lang="en-US" sz="2400"/>
                  <a:t>nalog/</a:t>
                </a:r>
                <a:r>
                  <a:rPr lang="en-US" sz="2400" b="1"/>
                  <a:t>D</a:t>
                </a:r>
                <a:r>
                  <a:rPr lang="en-US" sz="2400"/>
                  <a:t>igital </a:t>
                </a:r>
                <a:r>
                  <a:rPr lang="en-US" sz="2400" b="1"/>
                  <a:t>C</a:t>
                </a:r>
                <a:r>
                  <a:rPr lang="en-US" sz="2400"/>
                  <a:t>onverter with sampling frequency </a:t>
                </a:r>
                <a14:m>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𝐹</m:t>
                        </m:r>
                      </m:e>
                      <m:sub>
                        <m:r>
                          <a:rPr lang="en-US" sz="2400" b="0" i="1" smtClean="0">
                            <a:latin typeface="Cambria Math" panose="02040503050406030204" pitchFamily="18" charset="0"/>
                          </a:rPr>
                          <m:t>𝑠</m:t>
                        </m:r>
                      </m:sub>
                    </m:sSub>
                  </m:oMath>
                </a14:m>
                <a:endParaRPr lang="en-US" sz="2400"/>
              </a:p>
            </p:txBody>
          </p:sp>
        </mc:Choice>
        <mc:Fallback xmlns="">
          <p:sp>
            <p:nvSpPr>
              <p:cNvPr id="6" name="Rectangle 5">
                <a:extLst>
                  <a:ext uri="{FF2B5EF4-FFF2-40B4-BE49-F238E27FC236}">
                    <a16:creationId xmlns:a16="http://schemas.microsoft.com/office/drawing/2014/main" id="{430D5ECE-CE14-BB23-8261-25D1DDCE10CC}"/>
                  </a:ext>
                </a:extLst>
              </p:cNvPr>
              <p:cNvSpPr>
                <a:spLocks noRot="1" noChangeAspect="1" noMove="1" noResize="1" noEditPoints="1" noAdjustHandles="1" noChangeArrowheads="1" noChangeShapeType="1" noTextEdit="1"/>
              </p:cNvSpPr>
              <p:nvPr/>
            </p:nvSpPr>
            <p:spPr>
              <a:xfrm>
                <a:off x="3943349" y="994418"/>
                <a:ext cx="3886200" cy="1672582"/>
              </a:xfrm>
              <a:prstGeom prst="rect">
                <a:avLst/>
              </a:prstGeom>
              <a:blipFill>
                <a:blip r:embed="rId4"/>
                <a:stretch>
                  <a:fillRect l="-2347" r="-37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79869A8B-EA15-10CF-5570-03307D716731}"/>
                  </a:ext>
                </a:extLst>
              </p:cNvPr>
              <p:cNvSpPr txBox="1"/>
              <p:nvPr/>
            </p:nvSpPr>
            <p:spPr>
              <a:xfrm>
                <a:off x="723898" y="1228070"/>
                <a:ext cx="220980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Continuous Signal (e.g., Sound Pressure) with maximum frequency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𝑀</m:t>
                        </m:r>
                      </m:sub>
                    </m:sSub>
                  </m:oMath>
                </a14:m>
                <a:endParaRPr lang="en-US"/>
              </a:p>
            </p:txBody>
          </p:sp>
        </mc:Choice>
        <mc:Fallback xmlns="">
          <p:sp>
            <p:nvSpPr>
              <p:cNvPr id="7" name="TextBox 6">
                <a:extLst>
                  <a:ext uri="{FF2B5EF4-FFF2-40B4-BE49-F238E27FC236}">
                    <a16:creationId xmlns:a16="http://schemas.microsoft.com/office/drawing/2014/main" id="{79869A8B-EA15-10CF-5570-03307D716731}"/>
                  </a:ext>
                </a:extLst>
              </p:cNvPr>
              <p:cNvSpPr txBox="1">
                <a:spLocks noRot="1" noChangeAspect="1" noMove="1" noResize="1" noEditPoints="1" noAdjustHandles="1" noChangeArrowheads="1" noChangeShapeType="1" noTextEdit="1"/>
              </p:cNvSpPr>
              <p:nvPr/>
            </p:nvSpPr>
            <p:spPr>
              <a:xfrm>
                <a:off x="723898" y="1228070"/>
                <a:ext cx="2209800" cy="1200329"/>
              </a:xfrm>
              <a:prstGeom prst="rect">
                <a:avLst/>
              </a:prstGeom>
              <a:blipFill>
                <a:blip r:embed="rId5"/>
                <a:stretch>
                  <a:fillRect l="-2198" t="-2010" r="-3571" b="-6533"/>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2B76AA2D-1F79-97F4-38AF-7BB770D4E43D}"/>
              </a:ext>
            </a:extLst>
          </p:cNvPr>
          <p:cNvSpPr txBox="1"/>
          <p:nvPr/>
        </p:nvSpPr>
        <p:spPr>
          <a:xfrm>
            <a:off x="8839200" y="1507544"/>
            <a:ext cx="1524002"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a:t>Discrete Signal</a:t>
            </a:r>
          </a:p>
        </p:txBody>
      </p:sp>
      <p:cxnSp>
        <p:nvCxnSpPr>
          <p:cNvPr id="9" name="Straight Arrow Connector 8">
            <a:extLst>
              <a:ext uri="{FF2B5EF4-FFF2-40B4-BE49-F238E27FC236}">
                <a16:creationId xmlns:a16="http://schemas.microsoft.com/office/drawing/2014/main" id="{0717F689-53EB-8055-CFB4-565B28131E4A}"/>
              </a:ext>
            </a:extLst>
          </p:cNvPr>
          <p:cNvCxnSpPr>
            <a:cxnSpLocks/>
            <a:stCxn id="7" idx="3"/>
            <a:endCxn id="6" idx="1"/>
          </p:cNvCxnSpPr>
          <p:nvPr/>
        </p:nvCxnSpPr>
        <p:spPr>
          <a:xfrm>
            <a:off x="2933698" y="1828235"/>
            <a:ext cx="1009651" cy="24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978FAFE4-E96E-4F6D-F1C0-3E6E6F42D8DF}"/>
              </a:ext>
            </a:extLst>
          </p:cNvPr>
          <p:cNvCxnSpPr>
            <a:cxnSpLocks/>
            <a:stCxn id="6" idx="3"/>
            <a:endCxn id="8" idx="1"/>
          </p:cNvCxnSpPr>
          <p:nvPr/>
        </p:nvCxnSpPr>
        <p:spPr>
          <a:xfrm>
            <a:off x="7829549" y="1830709"/>
            <a:ext cx="1009651"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7054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1A4922-A9A9-85A6-0A90-07D5DD167B8A}"/>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8533AAC7-BA88-616F-0C98-D830FBCB5D2C}"/>
              </a:ext>
            </a:extLst>
          </p:cNvPr>
          <p:cNvSpPr>
            <a:spLocks noGrp="1"/>
          </p:cNvSpPr>
          <p:nvPr>
            <p:ph type="title"/>
          </p:nvPr>
        </p:nvSpPr>
        <p:spPr/>
        <p:txBody>
          <a:bodyPr/>
          <a:lstStyle/>
          <a:p>
            <a:r>
              <a:rPr lang="en-US"/>
              <a:t>Audio Digital Signal Processing – Real Life Applications</a:t>
            </a:r>
          </a:p>
        </p:txBody>
      </p:sp>
      <p:sp>
        <p:nvSpPr>
          <p:cNvPr id="4" name="Text Placeholder 3">
            <a:extLst>
              <a:ext uri="{FF2B5EF4-FFF2-40B4-BE49-F238E27FC236}">
                <a16:creationId xmlns:a16="http://schemas.microsoft.com/office/drawing/2014/main" id="{1FA93C1A-33F4-D8AD-0CE7-32EC5FAC81E2}"/>
              </a:ext>
            </a:extLst>
          </p:cNvPr>
          <p:cNvSpPr>
            <a:spLocks noGrp="1"/>
          </p:cNvSpPr>
          <p:nvPr>
            <p:ph type="body" sz="quarter" idx="13"/>
          </p:nvPr>
        </p:nvSpPr>
        <p:spPr>
          <a:xfrm>
            <a:off x="4808465" y="2593435"/>
            <a:ext cx="2819400" cy="449545"/>
          </a:xfrm>
        </p:spPr>
        <p:txBody>
          <a:bodyPr>
            <a:normAutofit fontScale="70000" lnSpcReduction="20000"/>
          </a:bodyPr>
          <a:lstStyle/>
          <a:p>
            <a:pPr marL="0" indent="0">
              <a:buNone/>
            </a:pPr>
            <a:r>
              <a:rPr lang="en-US"/>
              <a:t>Audio DSP can be found in …</a:t>
            </a:r>
          </a:p>
        </p:txBody>
      </p:sp>
      <p:sp>
        <p:nvSpPr>
          <p:cNvPr id="5" name="TextBox 4">
            <a:extLst>
              <a:ext uri="{FF2B5EF4-FFF2-40B4-BE49-F238E27FC236}">
                <a16:creationId xmlns:a16="http://schemas.microsoft.com/office/drawing/2014/main" id="{6938700B-F894-3D7D-0C22-91298D4A85D3}"/>
              </a:ext>
            </a:extLst>
          </p:cNvPr>
          <p:cNvSpPr txBox="1"/>
          <p:nvPr/>
        </p:nvSpPr>
        <p:spPr>
          <a:xfrm>
            <a:off x="867561" y="884218"/>
            <a:ext cx="3124200"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a:solidFill>
                  <a:schemeClr val="accent1"/>
                </a:solidFill>
              </a:rPr>
              <a:t>Video and Music Streaming </a:t>
            </a:r>
          </a:p>
        </p:txBody>
      </p:sp>
      <p:sp>
        <p:nvSpPr>
          <p:cNvPr id="6" name="TextBox 5">
            <a:extLst>
              <a:ext uri="{FF2B5EF4-FFF2-40B4-BE49-F238E27FC236}">
                <a16:creationId xmlns:a16="http://schemas.microsoft.com/office/drawing/2014/main" id="{ACB35729-B707-A5DE-7EF3-ED7895EA055F}"/>
              </a:ext>
            </a:extLst>
          </p:cNvPr>
          <p:cNvSpPr txBox="1"/>
          <p:nvPr/>
        </p:nvSpPr>
        <p:spPr>
          <a:xfrm>
            <a:off x="8449811" y="810625"/>
            <a:ext cx="3124200"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a:solidFill>
                  <a:schemeClr val="accent1"/>
                </a:solidFill>
              </a:rPr>
              <a:t>Speech Processing (Voice Assistants)</a:t>
            </a:r>
          </a:p>
        </p:txBody>
      </p:sp>
      <p:sp>
        <p:nvSpPr>
          <p:cNvPr id="7" name="TextBox 6">
            <a:extLst>
              <a:ext uri="{FF2B5EF4-FFF2-40B4-BE49-F238E27FC236}">
                <a16:creationId xmlns:a16="http://schemas.microsoft.com/office/drawing/2014/main" id="{F9E936B3-F5C8-2ECE-E69E-0381D3474BC7}"/>
              </a:ext>
            </a:extLst>
          </p:cNvPr>
          <p:cNvSpPr txBox="1"/>
          <p:nvPr/>
        </p:nvSpPr>
        <p:spPr>
          <a:xfrm>
            <a:off x="879096" y="2986838"/>
            <a:ext cx="3124200"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a:solidFill>
                  <a:schemeClr val="accent1"/>
                </a:solidFill>
              </a:rPr>
              <a:t>Telecommunications </a:t>
            </a:r>
          </a:p>
        </p:txBody>
      </p:sp>
      <p:sp>
        <p:nvSpPr>
          <p:cNvPr id="8" name="TextBox 7">
            <a:extLst>
              <a:ext uri="{FF2B5EF4-FFF2-40B4-BE49-F238E27FC236}">
                <a16:creationId xmlns:a16="http://schemas.microsoft.com/office/drawing/2014/main" id="{B3FC1615-0F94-9A29-419D-A7687F0298A8}"/>
              </a:ext>
            </a:extLst>
          </p:cNvPr>
          <p:cNvSpPr txBox="1"/>
          <p:nvPr/>
        </p:nvSpPr>
        <p:spPr>
          <a:xfrm>
            <a:off x="8449811" y="3194793"/>
            <a:ext cx="3124200"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a:solidFill>
                  <a:schemeClr val="accent1"/>
                </a:solidFill>
              </a:rPr>
              <a:t>Computer Music </a:t>
            </a:r>
          </a:p>
        </p:txBody>
      </p:sp>
      <p:pic>
        <p:nvPicPr>
          <p:cNvPr id="2058" name="Picture 10" descr="Smartphone de gravure à la main - Icônes outils et ustensiles gratuites">
            <a:extLst>
              <a:ext uri="{FF2B5EF4-FFF2-40B4-BE49-F238E27FC236}">
                <a16:creationId xmlns:a16="http://schemas.microsoft.com/office/drawing/2014/main" id="{E06D7A63-0D82-823F-9A7D-44E1AFC530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598481"/>
            <a:ext cx="14478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Les 7 meilleurs plugins d'égalisation en MAO (EQ) - meilleurVST.com">
            <a:extLst>
              <a:ext uri="{FF2B5EF4-FFF2-40B4-BE49-F238E27FC236}">
                <a16:creationId xmlns:a16="http://schemas.microsoft.com/office/drawing/2014/main" id="{A3961387-BE0A-7D19-0517-06AF12A5B0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2211" y="3730924"/>
            <a:ext cx="2819400" cy="176212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63C0712A-77CE-BE4F-AE69-FABD3E0E2208}"/>
              </a:ext>
            </a:extLst>
          </p:cNvPr>
          <p:cNvGrpSpPr/>
          <p:nvPr/>
        </p:nvGrpSpPr>
        <p:grpSpPr>
          <a:xfrm>
            <a:off x="3810000" y="5648455"/>
            <a:ext cx="3996444" cy="318438"/>
            <a:chOff x="3127486" y="6039603"/>
            <a:chExt cx="3577092" cy="318438"/>
          </a:xfrm>
        </p:grpSpPr>
        <p:sp>
          <p:nvSpPr>
            <p:cNvPr id="10" name="TextBox 9">
              <a:extLst>
                <a:ext uri="{FF2B5EF4-FFF2-40B4-BE49-F238E27FC236}">
                  <a16:creationId xmlns:a16="http://schemas.microsoft.com/office/drawing/2014/main" id="{85D3F8AF-CE70-C57E-6F9D-E4DC47652D96}"/>
                </a:ext>
              </a:extLst>
            </p:cNvPr>
            <p:cNvSpPr txBox="1"/>
            <p:nvPr/>
          </p:nvSpPr>
          <p:spPr>
            <a:xfrm>
              <a:off x="3127486" y="6039603"/>
              <a:ext cx="3577091" cy="307777"/>
            </a:xfrm>
            <a:prstGeom prst="rect">
              <a:avLst/>
            </a:prstGeom>
            <a:noFill/>
            <a:ln>
              <a:solidFill>
                <a:schemeClr val="tx1"/>
              </a:solidFill>
            </a:ln>
          </p:spPr>
          <p:txBody>
            <a:bodyPr wrap="square" rtlCol="0">
              <a:spAutoFit/>
            </a:bodyPr>
            <a:lstStyle/>
            <a:p>
              <a:r>
                <a:rPr lang="en-US" sz="1400" b="1">
                  <a:solidFill>
                    <a:schemeClr val="tx2"/>
                  </a:solidFill>
                </a:rPr>
                <a:t>Can you think of another application fields ?</a:t>
              </a:r>
            </a:p>
          </p:txBody>
        </p:sp>
        <p:pic>
          <p:nvPicPr>
            <p:cNvPr id="11" name="Graphic 10" descr="Playbook with solid fill">
              <a:extLst>
                <a:ext uri="{FF2B5EF4-FFF2-40B4-BE49-F238E27FC236}">
                  <a16:creationId xmlns:a16="http://schemas.microsoft.com/office/drawing/2014/main" id="{D0DA5CC4-ECC3-14EF-76A8-DE3D613B3E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92767" y="6046230"/>
              <a:ext cx="311811" cy="311811"/>
            </a:xfrm>
            <a:prstGeom prst="rect">
              <a:avLst/>
            </a:prstGeom>
          </p:spPr>
        </p:pic>
      </p:grpSp>
      <p:sp>
        <p:nvSpPr>
          <p:cNvPr id="12" name="TextBox 11">
            <a:extLst>
              <a:ext uri="{FF2B5EF4-FFF2-40B4-BE49-F238E27FC236}">
                <a16:creationId xmlns:a16="http://schemas.microsoft.com/office/drawing/2014/main" id="{433EDEB4-5269-5A27-8D9C-EEFDB0AB4025}"/>
              </a:ext>
            </a:extLst>
          </p:cNvPr>
          <p:cNvSpPr txBox="1"/>
          <p:nvPr/>
        </p:nvSpPr>
        <p:spPr>
          <a:xfrm>
            <a:off x="8447015" y="1679543"/>
            <a:ext cx="3229761" cy="923330"/>
          </a:xfrm>
          <a:prstGeom prst="rect">
            <a:avLst/>
          </a:prstGeom>
          <a:noFill/>
        </p:spPr>
        <p:txBody>
          <a:bodyPr wrap="square" rtlCol="0">
            <a:spAutoFit/>
          </a:bodyPr>
          <a:lstStyle/>
          <a:p>
            <a:pPr marL="285750" indent="-285750">
              <a:buFontTx/>
              <a:buChar char="-"/>
            </a:pPr>
            <a:r>
              <a:rPr lang="en-US"/>
              <a:t>Amazon’s Alexa</a:t>
            </a:r>
          </a:p>
          <a:p>
            <a:pPr marL="285750" indent="-285750">
              <a:buFontTx/>
              <a:buChar char="-"/>
            </a:pPr>
            <a:r>
              <a:rPr lang="en-US"/>
              <a:t>Apple’s Siri</a:t>
            </a:r>
          </a:p>
          <a:p>
            <a:pPr marL="285750" indent="-285750">
              <a:buFontTx/>
              <a:buChar char="-"/>
            </a:pPr>
            <a:r>
              <a:rPr lang="en-US"/>
              <a:t>Etc.</a:t>
            </a:r>
          </a:p>
        </p:txBody>
      </p:sp>
      <p:sp>
        <p:nvSpPr>
          <p:cNvPr id="13" name="TextBox 12">
            <a:extLst>
              <a:ext uri="{FF2B5EF4-FFF2-40B4-BE49-F238E27FC236}">
                <a16:creationId xmlns:a16="http://schemas.microsoft.com/office/drawing/2014/main" id="{DB5BC3D4-C08D-B29B-0959-53B883A3DBB1}"/>
              </a:ext>
            </a:extLst>
          </p:cNvPr>
          <p:cNvSpPr txBox="1"/>
          <p:nvPr/>
        </p:nvSpPr>
        <p:spPr>
          <a:xfrm>
            <a:off x="914400" y="1609356"/>
            <a:ext cx="3229761" cy="646331"/>
          </a:xfrm>
          <a:prstGeom prst="rect">
            <a:avLst/>
          </a:prstGeom>
          <a:noFill/>
        </p:spPr>
        <p:txBody>
          <a:bodyPr wrap="square" rtlCol="0">
            <a:spAutoFit/>
          </a:bodyPr>
          <a:lstStyle/>
          <a:p>
            <a:pPr marL="285750" indent="-285750">
              <a:buFontTx/>
              <a:buChar char="-"/>
            </a:pPr>
            <a:r>
              <a:rPr lang="en-US"/>
              <a:t>YouTube</a:t>
            </a:r>
          </a:p>
          <a:p>
            <a:pPr marL="285750" indent="-285750">
              <a:buFontTx/>
              <a:buChar char="-"/>
            </a:pPr>
            <a:r>
              <a:rPr lang="en-US"/>
              <a:t>Spotify</a:t>
            </a:r>
          </a:p>
        </p:txBody>
      </p:sp>
    </p:spTree>
    <p:extLst>
      <p:ext uri="{BB962C8B-B14F-4D97-AF65-F5344CB8AC3E}">
        <p14:creationId xmlns:p14="http://schemas.microsoft.com/office/powerpoint/2010/main" val="3055692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8"/>
                                        </p:tgtEl>
                                        <p:attrNameLst>
                                          <p:attrName>style.visibility</p:attrName>
                                        </p:attrNameLst>
                                      </p:cBhvr>
                                      <p:to>
                                        <p:strVal val="visible"/>
                                      </p:to>
                                    </p:set>
                                    <p:animEffect transition="in" filter="fade">
                                      <p:cBhvr>
                                        <p:cTn id="15" dur="500"/>
                                        <p:tgtEl>
                                          <p:spTgt spid="20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60"/>
                                        </p:tgtEl>
                                        <p:attrNameLst>
                                          <p:attrName>style.visibility</p:attrName>
                                        </p:attrNameLst>
                                      </p:cBhvr>
                                      <p:to>
                                        <p:strVal val="visible"/>
                                      </p:to>
                                    </p:set>
                                    <p:animEffect transition="in" filter="fade">
                                      <p:cBhvr>
                                        <p:cTn id="23" dur="500"/>
                                        <p:tgtEl>
                                          <p:spTgt spid="206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5C5AD2AE-A44B-43F3-A7C1-70FA7E3D83C3}" vid="{F3DC514C-D5F3-45D8-924B-ED5973D3C9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http://purl.org/dc/dcmitype/"/>
    <ds:schemaRef ds:uri="http://schemas.microsoft.com/office/2006/documentManagement/types"/>
    <ds:schemaRef ds:uri="4486bbf1-55fc-49d2-af7e-ec287a4789b3"/>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DDFA53D3-C218-4FBF-9050-B806120142B5}">
  <ds:schemaRefs>
    <ds:schemaRef ds:uri="4486bbf1-55fc-49d2-af7e-ec287a4789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Draft_LectureUnitSound</Template>
  <TotalTime>16</TotalTime>
  <Words>5869</Words>
  <Application>Microsoft Office PowerPoint</Application>
  <PresentationFormat>Widescreen</PresentationFormat>
  <Paragraphs>537</Paragraphs>
  <Slides>32</Slides>
  <Notes>31</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Wingdings</vt:lpstr>
      <vt:lpstr>Times New Roman</vt:lpstr>
      <vt:lpstr>Arial</vt:lpstr>
      <vt:lpstr>Courier New</vt:lpstr>
      <vt:lpstr>Calibri</vt:lpstr>
      <vt:lpstr>Cambria Math</vt:lpstr>
      <vt:lpstr>Ansys - Slide Master</vt:lpstr>
      <vt:lpstr>PowerPoint Presentation</vt:lpstr>
      <vt:lpstr>Learning objectives for this Lecture Unit</vt:lpstr>
      <vt:lpstr>Outline of lecture unit</vt:lpstr>
      <vt:lpstr>Section 1: Audio Digital Signal Processing ?</vt:lpstr>
      <vt:lpstr>Audio Digital Signal Processing - Definition</vt:lpstr>
      <vt:lpstr>Audio Digital Signal Processing - Sampling</vt:lpstr>
      <vt:lpstr>Audio Digital Signal Processing – Sampling Frequency</vt:lpstr>
      <vt:lpstr>Audio Digital Signal Processing – Nyquist-Shannon Theorem</vt:lpstr>
      <vt:lpstr>Audio Digital Signal Processing – Real Life Applications</vt:lpstr>
      <vt:lpstr>Audio Digital Signal Processing – Exercise </vt:lpstr>
      <vt:lpstr>Section 2: Audio Digital Signal Processing Tools</vt:lpstr>
      <vt:lpstr>Basic Audio DSP Tools – The Fourier Transform (1/2)</vt:lpstr>
      <vt:lpstr>Basic Audio DSP Tools – The Fourier Transform (2/2)</vt:lpstr>
      <vt:lpstr>Basic Audio DSP Tools – The Fast Fourier Transform</vt:lpstr>
      <vt:lpstr>Basic Audio DSP Tools – Exercise 1 with Ansys Sound</vt:lpstr>
      <vt:lpstr>Basic Audio DSP Tools – Spectrograms</vt:lpstr>
      <vt:lpstr>Basic Audio DSP Tools – Spectrograms</vt:lpstr>
      <vt:lpstr>Basic Audio DSP Tools – Filtering</vt:lpstr>
      <vt:lpstr>Basic Audio DSP Tools – Main Filter Types</vt:lpstr>
      <vt:lpstr>Basic Audio DSP Tools – Filter Categories</vt:lpstr>
      <vt:lpstr>Basic Audio DSP Tools – Exercise 2 with Ansys Sound (1/2)</vt:lpstr>
      <vt:lpstr>Basic Audio DSP Tools – Exercise 2 with Ansys Sound (2/2)</vt:lpstr>
      <vt:lpstr>Summary : Audio DSP Overview</vt:lpstr>
      <vt:lpstr>Basic Audio DSP Tools – Simple Workflow Overview</vt:lpstr>
      <vt:lpstr>Further Information and Resources</vt:lpstr>
      <vt:lpstr>PowerPoint Presentation</vt:lpstr>
      <vt:lpstr>Appendix 1 : A simple proof of the Nyquist-Shannon Theorem</vt:lpstr>
      <vt:lpstr>Appendix 1 – Exercise with the Nyquist-Shannon Theorem (1/2)</vt:lpstr>
      <vt:lpstr>Appendix 1 – Exercise with the Nyquist-Shannon Theorem (2/2)</vt:lpstr>
      <vt:lpstr>Appendix 2 : Impacts of computational parameters for a spectrogram</vt:lpstr>
      <vt:lpstr>Appendix 2 – The Parameters of the spectrogram computation (1/2)</vt:lpstr>
      <vt:lpstr>Appendix 2 – The Parameters of the spectrogram computation (2/2)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Alexandre Boutheon</dc:creator>
  <cp:lastModifiedBy>Kaitlin Tyler</cp:lastModifiedBy>
  <cp:revision>3</cp:revision>
  <dcterms:created xsi:type="dcterms:W3CDTF">2023-01-10T14:29:18Z</dcterms:created>
  <dcterms:modified xsi:type="dcterms:W3CDTF">2023-03-13T15:23:19Z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