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3"/>
  </p:sldMasterIdLst>
  <p:notesMasterIdLst>
    <p:notesMasterId r:id="rId28"/>
  </p:notesMasterIdLst>
  <p:sldIdLst>
    <p:sldId id="256" r:id="rId4"/>
    <p:sldId id="286" r:id="rId5"/>
    <p:sldId id="576" r:id="rId6"/>
    <p:sldId id="597" r:id="rId7"/>
    <p:sldId id="598" r:id="rId8"/>
    <p:sldId id="577" r:id="rId9"/>
    <p:sldId id="593" r:id="rId10"/>
    <p:sldId id="578" r:id="rId11"/>
    <p:sldId id="579" r:id="rId12"/>
    <p:sldId id="580" r:id="rId13"/>
    <p:sldId id="581" r:id="rId14"/>
    <p:sldId id="583" r:id="rId15"/>
    <p:sldId id="602" r:id="rId16"/>
    <p:sldId id="585" r:id="rId17"/>
    <p:sldId id="603" r:id="rId18"/>
    <p:sldId id="604" r:id="rId19"/>
    <p:sldId id="588" r:id="rId20"/>
    <p:sldId id="600" r:id="rId21"/>
    <p:sldId id="601" r:id="rId22"/>
    <p:sldId id="605" r:id="rId23"/>
    <p:sldId id="599" r:id="rId24"/>
    <p:sldId id="589" r:id="rId25"/>
    <p:sldId id="606" r:id="rId26"/>
    <p:sldId id="258"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Cambria Math" panose="02040503050406030204" pitchFamily="18" charset="0"/>
      <p:regular r:id="rId33"/>
    </p:embeddedFont>
    <p:embeddedFont>
      <p:font typeface="Consolas" panose="020B0609020204030204" pitchFamily="49" charset="0"/>
      <p:regular r:id="rId34"/>
      <p:bold r:id="rId35"/>
      <p:italic r:id="rId36"/>
      <p:boldItalic r:id="rId37"/>
    </p:embeddedFont>
    <p:embeddedFont>
      <p:font typeface="Roboto" panose="02000000000000000000" pitchFamily="2"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BCA16D-A4ED-02E1-63D2-6E2DA091A23F}" name="Nicolas Martin" initials="NM" userId="S::nicolas.martin@ansys.com::e8f042b1-366d-4c4b-8694-5d9070da7b6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3160F8-BE06-420F-B790-480698942893}" v="5" dt="2022-12-15T15:37:02.5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79742" autoAdjust="0"/>
  </p:normalViewPr>
  <p:slideViewPr>
    <p:cSldViewPr showGuides="1">
      <p:cViewPr varScale="1">
        <p:scale>
          <a:sx n="131" d="100"/>
          <a:sy n="131" d="100"/>
        </p:scale>
        <p:origin x="1684" y="84"/>
      </p:cViewPr>
      <p:guideLst>
        <p:guide orient="horz" pos="2160"/>
        <p:guide pos="3840"/>
      </p:guideLst>
    </p:cSldViewPr>
  </p:slideViewPr>
  <p:notesTextViewPr>
    <p:cViewPr>
      <p:scale>
        <a:sx n="1" d="1"/>
        <a:sy n="1" d="1"/>
      </p:scale>
      <p:origin x="0" y="0"/>
    </p:cViewPr>
  </p:notesTextViewPr>
  <p:sorterViewPr>
    <p:cViewPr>
      <p:scale>
        <a:sx n="100" d="100"/>
        <a:sy n="100" d="100"/>
      </p:scale>
      <p:origin x="0" y="-28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1.fntdata"/><Relationship Id="rId21" Type="http://schemas.openxmlformats.org/officeDocument/2006/relationships/slide" Target="slides/slide18.xml"/><Relationship Id="rId34" Type="http://schemas.openxmlformats.org/officeDocument/2006/relationships/font" Target="fonts/font6.fntdata"/><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openxmlformats.org/officeDocument/2006/relationships/font" Target="fonts/font10.fntdata"/><Relationship Id="rId46"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12/28/2022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Les 25 </a:t>
            </a:r>
            <a:r>
              <a:rPr lang="en-GB" b="1" i="1" dirty="0" err="1"/>
              <a:t>unités</a:t>
            </a:r>
            <a:r>
              <a:rPr lang="en-GB" b="1" i="1" dirty="0"/>
              <a:t> de </a:t>
            </a:r>
            <a:r>
              <a:rPr lang="en-GB" b="1" i="1" dirty="0" err="1"/>
              <a:t>cours</a:t>
            </a:r>
            <a:r>
              <a:rPr lang="en-GB" b="1" i="1" dirty="0"/>
              <a:t> PowerPoint </a:t>
            </a:r>
            <a:r>
              <a:rPr lang="en-GB" b="1" i="1" dirty="0" err="1"/>
              <a:t>en</a:t>
            </a:r>
            <a:r>
              <a:rPr lang="en-GB" b="1" i="1" dirty="0"/>
              <a:t> 2023</a:t>
            </a:r>
          </a:p>
          <a:p>
            <a:pPr algn="ctr"/>
            <a:endParaRPr lang="en-GB" b="1" i="1" dirty="0"/>
          </a:p>
          <a:p>
            <a:r>
              <a:rPr lang="en-GB" dirty="0"/>
              <a:t>Les </a:t>
            </a:r>
            <a:r>
              <a:rPr lang="en-GB" dirty="0" err="1"/>
              <a:t>unités</a:t>
            </a:r>
            <a:r>
              <a:rPr lang="en-GB" dirty="0"/>
              <a:t> de </a:t>
            </a:r>
            <a:r>
              <a:rPr lang="en-GB" dirty="0" err="1"/>
              <a:t>cours</a:t>
            </a:r>
            <a:r>
              <a:rPr lang="en-GB" dirty="0"/>
              <a:t> </a:t>
            </a:r>
            <a:r>
              <a:rPr lang="en-GB" dirty="0" err="1"/>
              <a:t>développées</a:t>
            </a:r>
            <a:r>
              <a:rPr lang="en-GB" dirty="0"/>
              <a:t> pour </a:t>
            </a:r>
            <a:r>
              <a:rPr lang="en-GB" dirty="0" err="1"/>
              <a:t>l’enseignement</a:t>
            </a:r>
            <a:r>
              <a:rPr lang="en-GB" dirty="0"/>
              <a:t> </a:t>
            </a:r>
            <a:r>
              <a:rPr lang="en-GB" dirty="0" err="1"/>
              <a:t>en</a:t>
            </a:r>
            <a:r>
              <a:rPr lang="en-GB" dirty="0"/>
              <a:t> lien avec Granta </a:t>
            </a:r>
            <a:r>
              <a:rPr lang="en-GB" dirty="0" err="1"/>
              <a:t>EduPack</a:t>
            </a:r>
            <a:r>
              <a:rPr lang="en-GB" dirty="0"/>
              <a:t> </a:t>
            </a:r>
            <a:r>
              <a:rPr lang="en-GB" dirty="0" err="1"/>
              <a:t>sont</a:t>
            </a:r>
            <a:r>
              <a:rPr lang="en-GB" dirty="0"/>
              <a:t> </a:t>
            </a:r>
            <a:r>
              <a:rPr lang="en-GB" dirty="0" err="1"/>
              <a:t>listées</a:t>
            </a:r>
            <a:r>
              <a:rPr lang="en-GB" dirty="0"/>
              <a:t> </a:t>
            </a:r>
            <a:r>
              <a:rPr lang="en-GB" dirty="0" err="1"/>
              <a:t>en</a:t>
            </a:r>
            <a:r>
              <a:rPr lang="en-GB" dirty="0"/>
              <a:t> fin de </a:t>
            </a:r>
            <a:r>
              <a:rPr lang="en-GB" dirty="0" err="1"/>
              <a:t>cette</a:t>
            </a:r>
            <a:r>
              <a:rPr lang="en-GB" dirty="0"/>
              <a:t> </a:t>
            </a:r>
            <a:r>
              <a:rPr lang="en-GB" dirty="0" err="1"/>
              <a:t>présentation</a:t>
            </a:r>
            <a:r>
              <a:rPr lang="en-GB" dirty="0"/>
              <a:t>.</a:t>
            </a:r>
            <a:endParaRPr lang="fr-FR"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47408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141768FA-F7EF-462A-814A-A5875B8DB5CE}" type="slidenum">
              <a:rPr lang="en-GB" b="0">
                <a:latin typeface="Times New Roman" panose="02020603050405020304" pitchFamily="18" charset="0"/>
              </a:rPr>
              <a:pPr>
                <a:spcBef>
                  <a:spcPct val="0"/>
                </a:spcBef>
                <a:spcAft>
                  <a:spcPct val="0"/>
                </a:spcAft>
                <a:buClrTx/>
                <a:buSzTx/>
                <a:buFontTx/>
                <a:buNone/>
              </a:pPr>
              <a:t>10</a:t>
            </a:fld>
            <a:endParaRPr lang="en-GB" b="0" dirty="0">
              <a:latin typeface="Times New Roman" panose="02020603050405020304"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err="1"/>
              <a:t>Modèles</a:t>
            </a:r>
            <a:r>
              <a:rPr lang="en-GB" sz="900" b="1" i="1" dirty="0"/>
              <a:t> pour les mousses et les </a:t>
            </a:r>
            <a:r>
              <a:rPr lang="en-GB" sz="900" b="1" i="1" dirty="0" err="1"/>
              <a:t>réseaux</a:t>
            </a:r>
            <a:endParaRPr lang="en-GB" sz="900" b="1" i="1" dirty="0"/>
          </a:p>
          <a:p>
            <a:pPr algn="ctr"/>
            <a:endParaRPr lang="en-GB" sz="900" b="1" i="1" dirty="0"/>
          </a:p>
          <a:p>
            <a:r>
              <a:rPr lang="fr-FR" sz="1100" dirty="0"/>
              <a:t>À titre d'exemple, les modèles pour </a:t>
            </a:r>
            <a:r>
              <a:rPr lang="fr-FR" sz="1100" b="1" dirty="0"/>
              <a:t>les mousses </a:t>
            </a:r>
            <a:r>
              <a:rPr lang="fr-FR" sz="1100" dirty="0"/>
              <a:t>et les </a:t>
            </a:r>
            <a:r>
              <a:rPr lang="fr-FR" sz="1100" b="1" dirty="0"/>
              <a:t>structures en treillis </a:t>
            </a:r>
            <a:r>
              <a:rPr lang="fr-FR" sz="1100" dirty="0"/>
              <a:t>incluent la déformation élastique, l'effondrement plastique, le flambement des bords des cellules et la rupture des bords des cellules, ainsi que d'autres modèles pour les propriétés thermiques et électriques. </a:t>
            </a:r>
            <a:endParaRPr lang="en-GB" sz="900" dirty="0"/>
          </a:p>
        </p:txBody>
      </p:sp>
    </p:spTree>
    <p:extLst>
      <p:ext uri="{BB962C8B-B14F-4D97-AF65-F5344CB8AC3E}">
        <p14:creationId xmlns:p14="http://schemas.microsoft.com/office/powerpoint/2010/main" val="2831598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DD9AFD35-87D8-4246-9B11-DF1372D527C9}" type="slidenum">
              <a:rPr lang="en-GB" b="0">
                <a:latin typeface="Times New Roman" panose="02020603050405020304" pitchFamily="18" charset="0"/>
              </a:rPr>
              <a:pPr>
                <a:spcBef>
                  <a:spcPct val="0"/>
                </a:spcBef>
                <a:spcAft>
                  <a:spcPct val="0"/>
                </a:spcAft>
                <a:buClrTx/>
                <a:buSzTx/>
                <a:buFontTx/>
                <a:buNone/>
              </a:pPr>
              <a:t>11</a:t>
            </a:fld>
            <a:endParaRPr lang="en-GB" b="0" dirty="0">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err="1"/>
              <a:t>Modèles</a:t>
            </a:r>
            <a:r>
              <a:rPr lang="en-GB" sz="1000" b="1" i="1" dirty="0"/>
              <a:t> pour les </a:t>
            </a:r>
            <a:r>
              <a:rPr lang="en-GB" sz="1000" b="1" i="1" dirty="0" err="1"/>
              <a:t>panneaux</a:t>
            </a:r>
            <a:r>
              <a:rPr lang="en-GB" sz="1000" b="1" i="1" dirty="0"/>
              <a:t> sandwich</a:t>
            </a:r>
          </a:p>
          <a:p>
            <a:pPr algn="ctr"/>
            <a:endParaRPr lang="en-GB" sz="1000" b="1" i="1" dirty="0"/>
          </a:p>
          <a:p>
            <a:r>
              <a:rPr lang="fr-FR" sz="1100" dirty="0"/>
              <a:t>Voici un deuxième exemple, cette fois pour les </a:t>
            </a:r>
            <a:r>
              <a:rPr lang="fr-FR" sz="1100" b="1" dirty="0"/>
              <a:t>structures sandwich</a:t>
            </a:r>
            <a:r>
              <a:rPr lang="fr-FR" sz="1100" dirty="0"/>
              <a:t>. Les modèles incluent la flexion simple, le cisaillement du noyau, l'élasticité de la face, le flambement de la face et la rupture du noyau, ainsi que d'autres modèles pour les propriétés thermiques et électriques. </a:t>
            </a:r>
            <a:endParaRPr lang="en-GB" sz="900" dirty="0"/>
          </a:p>
        </p:txBody>
      </p:sp>
    </p:spTree>
    <p:extLst>
      <p:ext uri="{BB962C8B-B14F-4D97-AF65-F5344CB8AC3E}">
        <p14:creationId xmlns:p14="http://schemas.microsoft.com/office/powerpoint/2010/main" val="4056601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dirty="0"/>
              <a:t>La Structure du Synthesizer </a:t>
            </a:r>
            <a:r>
              <a:rPr lang="en-US" sz="1000" b="1" i="1" dirty="0" err="1"/>
              <a:t>hybride</a:t>
            </a:r>
            <a:endParaRPr lang="en-US" sz="1000" b="1" i="1" dirty="0"/>
          </a:p>
          <a:p>
            <a:pPr algn="ctr"/>
            <a:endParaRPr lang="en-US" sz="1000" b="1" i="1" dirty="0"/>
          </a:p>
          <a:p>
            <a:r>
              <a:rPr lang="fr-FR" sz="900" dirty="0"/>
              <a:t>Comment comparer un hybride comme un sandwich avec des matériaux monolithiques comme, disons, le polycarbonate ou le titane ? Pour ce faire, nous devons considérer le sandwich non seulement comme un hybride avec des faces d'un matériau liées à un noyau d'un autre, mais comme un « matériau » à part entière, avec son propre ensemble de propriétés équivalentes ; ce sont elles qui permettent la comparaison. </a:t>
            </a:r>
            <a:endParaRPr lang="en-GB" sz="900" dirty="0"/>
          </a:p>
        </p:txBody>
      </p:sp>
    </p:spTree>
    <p:extLst>
      <p:ext uri="{BB962C8B-B14F-4D97-AF65-F5344CB8AC3E}">
        <p14:creationId xmlns:p14="http://schemas.microsoft.com/office/powerpoint/2010/main" val="1798276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691567" indent="-265988"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063949" indent="-21279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489529" indent="-21279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15109" indent="-21279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340688" indent="-21279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766268" indent="-21279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191847" indent="-21279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617427" indent="-21279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18050618-A874-466D-A6CC-ED300BE0E1A6}" type="slidenum">
              <a:rPr lang="en-GB" b="0">
                <a:latin typeface="Times New Roman" panose="02020603050405020304" pitchFamily="18" charset="0"/>
              </a:rPr>
              <a:pPr>
                <a:spcBef>
                  <a:spcPct val="0"/>
                </a:spcBef>
                <a:spcAft>
                  <a:spcPct val="0"/>
                </a:spcAft>
                <a:buClrTx/>
                <a:buSzTx/>
                <a:buFontTx/>
                <a:buNone/>
              </a:pPr>
              <a:t>13</a:t>
            </a:fld>
            <a:endParaRPr lang="en-GB" b="0" dirty="0">
              <a:latin typeface="Times New Roman" panose="02020603050405020304"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Le Synthesizer </a:t>
            </a:r>
            <a:r>
              <a:rPr lang="en-GB" sz="1000" b="1" i="1" dirty="0" err="1"/>
              <a:t>hybride</a:t>
            </a:r>
            <a:endParaRPr lang="en-GB" sz="1000" b="1" i="1" dirty="0"/>
          </a:p>
          <a:p>
            <a:pPr algn="ctr"/>
            <a:endParaRPr lang="en-GB" sz="1000" b="1"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t>Le </a:t>
            </a:r>
            <a:r>
              <a:rPr lang="en-GB" sz="1100" b="0" i="0" kern="1200" dirty="0">
                <a:solidFill>
                  <a:schemeClr val="tx1"/>
                </a:solidFill>
                <a:latin typeface="Calibri" panose="020F0502020204030204" pitchFamily="34" charset="0"/>
                <a:ea typeface="+mn-ea"/>
                <a:cs typeface="+mn-cs"/>
              </a:rPr>
              <a:t>Synthesizer </a:t>
            </a:r>
            <a:r>
              <a:rPr lang="en-GB" sz="1100" b="0" i="0" kern="1200" dirty="0" err="1">
                <a:solidFill>
                  <a:schemeClr val="tx1"/>
                </a:solidFill>
                <a:latin typeface="Calibri" panose="020F0502020204030204" pitchFamily="34" charset="0"/>
                <a:ea typeface="+mn-ea"/>
                <a:cs typeface="+mn-cs"/>
              </a:rPr>
              <a:t>hybride</a:t>
            </a:r>
            <a:r>
              <a:rPr lang="en-GB" sz="1100" b="0" i="0" kern="1200" dirty="0">
                <a:solidFill>
                  <a:schemeClr val="tx1"/>
                </a:solidFill>
                <a:latin typeface="Calibri" panose="020F0502020204030204" pitchFamily="34" charset="0"/>
                <a:ea typeface="+mn-ea"/>
                <a:cs typeface="+mn-cs"/>
              </a:rPr>
              <a:t> </a:t>
            </a:r>
            <a:r>
              <a:rPr lang="fr-FR" sz="1100" b="0" i="0" kern="1200" dirty="0">
                <a:solidFill>
                  <a:schemeClr val="tx1"/>
                </a:solidFill>
                <a:latin typeface="Calibri" panose="020F0502020204030204" pitchFamily="34" charset="0"/>
                <a:ea typeface="+mn-ea"/>
                <a:cs typeface="+mn-cs"/>
              </a:rPr>
              <a:t>est ouvert </a:t>
            </a:r>
            <a:r>
              <a:rPr lang="fr-FR" sz="1100" dirty="0"/>
              <a:t>à partir du bouton Outils dans la barre d'outils principale de Granta </a:t>
            </a:r>
            <a:r>
              <a:rPr lang="fr-FR" sz="1100" dirty="0" err="1"/>
              <a:t>EduPack</a:t>
            </a:r>
            <a:r>
              <a:rPr lang="fr-FR" sz="1100" dirty="0"/>
              <a:t>. Cela permet le choix de la configuration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900" b="1" i="0" kern="1200" dirty="0">
                <a:solidFill>
                  <a:schemeClr val="tx1"/>
                </a:solidFill>
                <a:latin typeface="Calibri" panose="020F0502020204030204" pitchFamily="34" charset="0"/>
                <a:ea typeface="+mn-ea"/>
                <a:cs typeface="+mn-cs"/>
              </a:rPr>
              <a:t>Structur</a:t>
            </a:r>
            <a:r>
              <a:rPr lang="fr-FR" sz="1100" b="1" dirty="0"/>
              <a:t>es cellulaires </a:t>
            </a:r>
            <a:r>
              <a:rPr lang="fr-FR" sz="1100" dirty="0"/>
              <a:t>(avec option de structures en mousse ou en treillis)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b="1" dirty="0"/>
              <a:t>Structures sandwich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b="1" dirty="0"/>
              <a:t>Composites</a:t>
            </a:r>
            <a:r>
              <a:rPr lang="fr-FR" sz="1100" dirty="0"/>
              <a:t> (avec des options unidirectionnelles, quasi-isotropes ou particulaires)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100" dirty="0"/>
              <a:t>Pour utiliser le </a:t>
            </a:r>
            <a:r>
              <a:rPr lang="en-GB" sz="1100" b="0" i="0" kern="1200" dirty="0">
                <a:solidFill>
                  <a:schemeClr val="tx1"/>
                </a:solidFill>
                <a:latin typeface="Calibri" panose="020F0502020204030204" pitchFamily="34" charset="0"/>
                <a:ea typeface="+mn-ea"/>
                <a:cs typeface="+mn-cs"/>
              </a:rPr>
              <a:t>Synthesizer</a:t>
            </a:r>
            <a:r>
              <a:rPr lang="fr-FR" sz="1100" dirty="0"/>
              <a:t>, vous sélectionnez une configuration, choisissez des matériaux dans un menu déroulant de l'arborescence </a:t>
            </a:r>
            <a:r>
              <a:rPr lang="fr-FR" sz="1100" dirty="0" err="1"/>
              <a:t>MaterialUniverse</a:t>
            </a:r>
            <a:r>
              <a:rPr lang="fr-FR" sz="1100" dirty="0"/>
              <a:t>, entrez les paramètres de contrôle et cliquez sur "Créer". </a:t>
            </a:r>
            <a:endParaRPr lang="en-GB" sz="900" dirty="0"/>
          </a:p>
        </p:txBody>
      </p:sp>
    </p:spTree>
    <p:extLst>
      <p:ext uri="{BB962C8B-B14F-4D97-AF65-F5344CB8AC3E}">
        <p14:creationId xmlns:p14="http://schemas.microsoft.com/office/powerpoint/2010/main" val="1332066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4998E555-A467-499D-8E61-FDCB74EB5948}" type="slidenum">
              <a:rPr lang="en-GB" b="0">
                <a:latin typeface="Times New Roman" panose="02020603050405020304" pitchFamily="18" charset="0"/>
              </a:rPr>
              <a:pPr>
                <a:spcBef>
                  <a:spcPct val="0"/>
                </a:spcBef>
                <a:spcAft>
                  <a:spcPct val="0"/>
                </a:spcAft>
                <a:buClrTx/>
                <a:buSzTx/>
                <a:buFontTx/>
                <a:buNone/>
              </a:pPr>
              <a:t>14</a:t>
            </a:fld>
            <a:endParaRPr lang="en-GB" b="0" dirty="0">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fr-FR" sz="1000" b="1" i="1" dirty="0"/>
              <a:t>L'interface de saisie utilisateur pour les matériaux cellulaires </a:t>
            </a:r>
          </a:p>
          <a:p>
            <a:pPr algn="ctr"/>
            <a:endParaRPr lang="en-GB" sz="1000" b="1" i="1" dirty="0"/>
          </a:p>
          <a:p>
            <a:r>
              <a:rPr lang="fr-FR" sz="900" dirty="0"/>
              <a:t>Il s'agit d'une représentation de l'interface utilisateur du S</a:t>
            </a:r>
            <a:r>
              <a:rPr lang="en-GB" sz="900" dirty="0" err="1"/>
              <a:t>ynthesizer</a:t>
            </a:r>
            <a:r>
              <a:rPr lang="fr-FR" sz="900" dirty="0"/>
              <a:t> lorsque la configuration </a:t>
            </a:r>
            <a:r>
              <a:rPr lang="fr-FR" sz="900" dirty="0" err="1"/>
              <a:t>Foam</a:t>
            </a:r>
            <a:r>
              <a:rPr lang="fr-FR" sz="900" dirty="0"/>
              <a:t> est sélectionnée. Le bouton Parcourir ouvre l'arborescence des matériaux de la base de données (niveaux 1, 2 ou 3) choisie lors de la première ouverture de Granta </a:t>
            </a:r>
            <a:r>
              <a:rPr lang="fr-FR" sz="900" dirty="0" err="1"/>
              <a:t>EduPack</a:t>
            </a:r>
            <a:r>
              <a:rPr lang="fr-FR" sz="900" dirty="0"/>
              <a:t>. Le matériau de la mousse est sélectionné à partir de celui-ci. </a:t>
            </a:r>
            <a:r>
              <a:rPr lang="fr-FR" sz="900" b="1" dirty="0"/>
              <a:t>Les paramètres de contrôle</a:t>
            </a:r>
            <a:r>
              <a:rPr lang="fr-FR" sz="900" dirty="0"/>
              <a:t>, que l'utilisateur choisit maintenant, déterminent le nombre de densités relatives (ici 15) et la plage qu'elles doivent couvrir. En cliquant sur "Créer", le synthétiseur crée 15 fiches couvrant la plage de densité relative choisie. </a:t>
            </a:r>
            <a:endParaRPr lang="en-GB" sz="900" dirty="0"/>
          </a:p>
        </p:txBody>
      </p:sp>
    </p:spTree>
    <p:extLst>
      <p:ext uri="{BB962C8B-B14F-4D97-AF65-F5344CB8AC3E}">
        <p14:creationId xmlns:p14="http://schemas.microsoft.com/office/powerpoint/2010/main" val="2172459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691567" indent="-265988"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063949" indent="-21279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489529" indent="-21279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15109" indent="-21279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340688" indent="-21279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766268" indent="-21279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191847" indent="-21279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617427" indent="-21279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EED74043-FF32-4D5D-847E-C216A4BAFD61}" type="slidenum">
              <a:rPr lang="en-GB" b="0">
                <a:latin typeface="Times New Roman" panose="02020603050405020304" pitchFamily="18" charset="0"/>
              </a:rPr>
              <a:pPr>
                <a:spcBef>
                  <a:spcPct val="0"/>
                </a:spcBef>
                <a:spcAft>
                  <a:spcPct val="0"/>
                </a:spcAft>
                <a:buClrTx/>
                <a:buSzTx/>
                <a:buFontTx/>
                <a:buNone/>
              </a:pPr>
              <a:t>15</a:t>
            </a:fld>
            <a:endParaRPr lang="en-GB" b="0" dirty="0">
              <a:latin typeface="Times New Roman" panose="02020603050405020304"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fr-FR" sz="1000" b="1" i="1" dirty="0"/>
              <a:t>Résultat typique : propriétés d’une mousse modélisée comparées aux données de mousses réelles </a:t>
            </a:r>
          </a:p>
          <a:p>
            <a:pPr algn="ctr"/>
            <a:endParaRPr lang="en-GB" sz="1000" b="1" i="1" dirty="0"/>
          </a:p>
          <a:p>
            <a:r>
              <a:rPr lang="fr-FR" sz="1100" dirty="0"/>
              <a:t>Voici un exemple, tracé sur les axes de Module et de Densité, des propriétés d'un ensemble de </a:t>
            </a:r>
            <a:r>
              <a:rPr lang="fr-FR" sz="1100" b="1" dirty="0"/>
              <a:t>Mousses</a:t>
            </a:r>
            <a:r>
              <a:rPr lang="fr-FR" sz="1100" dirty="0"/>
              <a:t> et de </a:t>
            </a:r>
            <a:r>
              <a:rPr lang="fr-FR" sz="1100" b="1" dirty="0"/>
              <a:t>Structures Treillis </a:t>
            </a:r>
            <a:r>
              <a:rPr lang="fr-FR" sz="1100" dirty="0"/>
              <a:t>en aluminium 20% carbure de silicium particulaire. Les mousses (points oranges) peuvent être comparées aux propriétés de vraies mousses d'aluminium-</a:t>
            </a:r>
            <a:r>
              <a:rPr lang="fr-FR" sz="1100" dirty="0" err="1"/>
              <a:t>SiC</a:t>
            </a:r>
            <a:r>
              <a:rPr lang="fr-FR" sz="1100" dirty="0"/>
              <a:t> (ellipses rouges plus grandes) pour avoir une idée de la précision avec laquelle le S</a:t>
            </a:r>
            <a:r>
              <a:rPr lang="en-GB" sz="1100" dirty="0" err="1"/>
              <a:t>ynthesizer</a:t>
            </a:r>
            <a:r>
              <a:rPr lang="fr-FR" sz="1100" dirty="0"/>
              <a:t> prédit les propriétés. Le critère de performance pour une poutre légère et rigide est tracé en lignes brisées. Les réseaux s'étendent jusqu'aux valeurs supérieures du critère. </a:t>
            </a:r>
            <a:endParaRPr lang="en-GB" sz="900" dirty="0"/>
          </a:p>
        </p:txBody>
      </p:sp>
    </p:spTree>
    <p:extLst>
      <p:ext uri="{BB962C8B-B14F-4D97-AF65-F5344CB8AC3E}">
        <p14:creationId xmlns:p14="http://schemas.microsoft.com/office/powerpoint/2010/main" val="436436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5445001" y="6167148"/>
            <a:ext cx="4161995" cy="32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21" tIns="44111" rIns="88221" bIns="44111" anchor="b"/>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r">
              <a:spcBef>
                <a:spcPct val="0"/>
              </a:spcBef>
              <a:spcAft>
                <a:spcPct val="0"/>
              </a:spcAft>
              <a:buClrTx/>
              <a:buSzTx/>
              <a:buFontTx/>
              <a:buNone/>
            </a:pPr>
            <a:fld id="{EFABFF29-81D7-40CB-A6FE-E981D9C9B595}" type="slidenum">
              <a:rPr lang="en-GB" sz="1200" b="0">
                <a:latin typeface="Times New Roman" panose="02020603050405020304" pitchFamily="18" charset="0"/>
              </a:rPr>
              <a:pPr algn="r">
                <a:spcBef>
                  <a:spcPct val="0"/>
                </a:spcBef>
                <a:spcAft>
                  <a:spcPct val="0"/>
                </a:spcAft>
                <a:buClrTx/>
                <a:buSzTx/>
                <a:buFontTx/>
                <a:buNone/>
              </a:pPr>
              <a:t>16</a:t>
            </a:fld>
            <a:endParaRPr lang="en-GB" sz="1200" b="0" dirty="0">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fr-FR" sz="1000" b="1" i="1" dirty="0"/>
              <a:t>Utilisation du </a:t>
            </a:r>
            <a:r>
              <a:rPr lang="fr-FR" sz="1000" b="1" i="1" dirty="0" err="1"/>
              <a:t>Synthesizer</a:t>
            </a:r>
            <a:r>
              <a:rPr lang="fr-FR" sz="1000" b="1" i="1" dirty="0"/>
              <a:t> pour synthétiser des panneaux sandwich</a:t>
            </a:r>
          </a:p>
          <a:p>
            <a:pPr algn="ctr"/>
            <a:endParaRPr lang="fr-FR" sz="1000" b="1" i="1" dirty="0"/>
          </a:p>
          <a:p>
            <a:r>
              <a:rPr lang="fr-FR" dirty="0"/>
              <a:t>Il s'agit d'une représentation de l'interface utilisateur du </a:t>
            </a:r>
            <a:r>
              <a:rPr lang="en-GB" sz="1200" dirty="0"/>
              <a:t>Synthesizer</a:t>
            </a:r>
            <a:r>
              <a:rPr lang="fr-FR" dirty="0"/>
              <a:t> lorsque la configuration panneau sandwich est sélectionnée. Le bouton Parcourir ouvre l'arborescence des matériaux de la base de données (niveaux 1, 2 ou 3) choisie lors de la première ouverture de Granta </a:t>
            </a:r>
            <a:r>
              <a:rPr lang="fr-FR" dirty="0" err="1"/>
              <a:t>EduPack</a:t>
            </a:r>
            <a:r>
              <a:rPr lang="fr-FR" dirty="0"/>
              <a:t>. Un matériau pour la couche supérieure et un matériau pour le cœur sont sélectionnés à partir de celle-ci. Les paramètres de contrôle, que l'utilisateur choisit maintenant, déterminent le nombre d'épaisseurs de couche supérieure et l'épaisseurs des couches de cœur et les plages qu'ils doivent couvrir. En cliquant sur "Créer", le </a:t>
            </a:r>
            <a:r>
              <a:rPr lang="en-GB" sz="1200" dirty="0"/>
              <a:t>Synthesizer</a:t>
            </a:r>
            <a:r>
              <a:rPr lang="fr-FR" dirty="0"/>
              <a:t> crée des fiches couvrant les plages choisies. </a:t>
            </a:r>
            <a:endParaRPr lang="en-GB" dirty="0"/>
          </a:p>
        </p:txBody>
      </p:sp>
    </p:spTree>
    <p:extLst>
      <p:ext uri="{BB962C8B-B14F-4D97-AF65-F5344CB8AC3E}">
        <p14:creationId xmlns:p14="http://schemas.microsoft.com/office/powerpoint/2010/main" val="1959956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15E99004-21BC-428C-8738-A5C069E165EA}" type="slidenum">
              <a:rPr lang="en-GB" b="0">
                <a:latin typeface="Times New Roman" panose="02020603050405020304" pitchFamily="18" charset="0"/>
              </a:rPr>
              <a:pPr>
                <a:spcBef>
                  <a:spcPct val="0"/>
                </a:spcBef>
                <a:spcAft>
                  <a:spcPct val="0"/>
                </a:spcAft>
                <a:buClrTx/>
                <a:buSzTx/>
                <a:buFontTx/>
                <a:buNone/>
              </a:pPr>
              <a:t>17</a:t>
            </a:fld>
            <a:endParaRPr lang="en-GB" b="0" dirty="0">
              <a:latin typeface="Times New Roman" panose="02020603050405020304"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fr-FR" sz="1000" b="1" i="1" dirty="0"/>
              <a:t>Rendement typique : module de flexion et densité pour les panneaux sandwich </a:t>
            </a:r>
          </a:p>
          <a:p>
            <a:pPr algn="ctr"/>
            <a:endParaRPr lang="en-GB" sz="1000" b="1" i="1" dirty="0"/>
          </a:p>
          <a:p>
            <a:r>
              <a:rPr lang="fr-FR" sz="1100" dirty="0"/>
              <a:t>Voici un exemple des propriétés, tracées sur les axes du module de flexion et de la densité, d'un ensemble de panneaux sandwich avec des faces en aluminium 6061 et des âmes en mousse PVC avec une densité de mousse de 0,1 kg/m3. Les points oranges indiquent la rigidité en flexion des panneaux. </a:t>
            </a:r>
            <a:endParaRPr lang="en-GB" sz="900" dirty="0"/>
          </a:p>
          <a:p>
            <a:endParaRPr lang="en-GB" dirty="0"/>
          </a:p>
        </p:txBody>
      </p:sp>
    </p:spTree>
    <p:extLst>
      <p:ext uri="{BB962C8B-B14F-4D97-AF65-F5344CB8AC3E}">
        <p14:creationId xmlns:p14="http://schemas.microsoft.com/office/powerpoint/2010/main" val="888967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Nouveau </a:t>
            </a:r>
            <a:r>
              <a:rPr lang="en-GB" b="1" i="1" dirty="0" err="1"/>
              <a:t>modèle</a:t>
            </a:r>
            <a:r>
              <a:rPr lang="en-GB" b="1" i="1" dirty="0"/>
              <a:t> Synthesizer</a:t>
            </a:r>
          </a:p>
          <a:p>
            <a:pPr algn="ctr"/>
            <a:endParaRPr lang="en-GB" b="1" dirty="0"/>
          </a:p>
          <a:p>
            <a:r>
              <a:rPr lang="fr-FR" dirty="0"/>
              <a:t>Que pouvez-vous faire avec l'estimateur du coût des pièces ? Cela comprend à la fois le coût des matériaux et le coût de fabrication. </a:t>
            </a:r>
            <a:endParaRPr lang="en-GB" dirty="0"/>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18</a:t>
            </a:fld>
            <a:endParaRPr lang="en-GB" dirty="0"/>
          </a:p>
        </p:txBody>
      </p:sp>
    </p:spTree>
    <p:extLst>
      <p:ext uri="{BB962C8B-B14F-4D97-AF65-F5344CB8AC3E}">
        <p14:creationId xmlns:p14="http://schemas.microsoft.com/office/powerpoint/2010/main" val="147990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100" b="1" i="1" dirty="0" err="1"/>
              <a:t>Exemple</a:t>
            </a:r>
            <a:r>
              <a:rPr lang="en-GB" sz="1100" b="1" i="1" dirty="0"/>
              <a:t> de la </a:t>
            </a:r>
            <a:r>
              <a:rPr lang="en-GB" sz="1100" b="1" i="1" dirty="0" err="1"/>
              <a:t>portière</a:t>
            </a:r>
            <a:r>
              <a:rPr lang="en-GB" sz="1100" b="1" i="1" dirty="0"/>
              <a:t> de voiture</a:t>
            </a:r>
          </a:p>
          <a:p>
            <a:pPr algn="ctr"/>
            <a:endParaRPr lang="en-GB" dirty="0"/>
          </a:p>
          <a:p>
            <a:r>
              <a:rPr lang="fr-FR" dirty="0"/>
              <a:t>Nous avons vu comment l'outil </a:t>
            </a:r>
            <a:r>
              <a:rPr lang="en-GB" dirty="0"/>
              <a:t>Synthesizer</a:t>
            </a:r>
            <a:r>
              <a:rPr lang="fr-FR" dirty="0"/>
              <a:t> et ses modèles hybrides peuvent être utilisés pour estimer les propriétés de certaines structures de matériaux intéressantes. L'outil </a:t>
            </a:r>
            <a:r>
              <a:rPr lang="en-GB" dirty="0"/>
              <a:t>Synthesizer</a:t>
            </a:r>
            <a:r>
              <a:rPr lang="fr-FR" dirty="0"/>
              <a:t> peut également être utilisé pour estimer d'autres propriétés de fabrication et de matériaux, à l'aide des données </a:t>
            </a:r>
            <a:r>
              <a:rPr lang="fr-FR" dirty="0" err="1"/>
              <a:t>EduPack</a:t>
            </a:r>
            <a:r>
              <a:rPr lang="fr-FR" dirty="0"/>
              <a:t>. L'estimateur de coût de pièce vous permet d'étudier et de comparer les coûts de fabrication. Nous utiliserons le panneau de porte de voiture de l'étude de cas précédente comme exemple… </a:t>
            </a:r>
            <a:endParaRPr lang="en-GB" baseline="0" dirty="0"/>
          </a:p>
          <a:p>
            <a:endParaRPr lang="en-GB" dirty="0"/>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19</a:t>
            </a:fld>
            <a:endParaRPr lang="en-GB" dirty="0"/>
          </a:p>
        </p:txBody>
      </p:sp>
    </p:spTree>
    <p:extLst>
      <p:ext uri="{BB962C8B-B14F-4D97-AF65-F5344CB8AC3E}">
        <p14:creationId xmlns:p14="http://schemas.microsoft.com/office/powerpoint/2010/main" val="3188513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err="1">
                <a:solidFill>
                  <a:srgbClr val="CC0000"/>
                </a:solidFill>
              </a:rPr>
              <a:t>Objectifs</a:t>
            </a:r>
            <a:r>
              <a:rPr lang="en-US" sz="1200" b="1" i="1" dirty="0">
                <a:solidFill>
                  <a:srgbClr val="CC0000"/>
                </a:solidFill>
              </a:rPr>
              <a:t> </a:t>
            </a:r>
            <a:r>
              <a:rPr lang="en-US" sz="1200" b="1" i="1" dirty="0" err="1">
                <a:solidFill>
                  <a:srgbClr val="CC0000"/>
                </a:solidFill>
              </a:rPr>
              <a:t>pédagogiques</a:t>
            </a:r>
            <a:endParaRPr lang="en-US" sz="1200" b="1" i="1" dirty="0">
              <a:solidFill>
                <a:srgbClr val="CC0000"/>
              </a:solidFill>
            </a:endParaRPr>
          </a:p>
          <a:p>
            <a:endParaRPr lang="en-US" sz="1200" dirty="0"/>
          </a:p>
          <a:p>
            <a:r>
              <a:rPr lang="fr-FR" dirty="0"/>
              <a:t>Ces résultats d'apprentissage attendus sont basés sur une taxonomie des connaissances et de la compréhension comme base, des compétences et des capacités nécessaires à l'utilisation pratique des connaissances et de la compréhension, suivies des valeurs et attitudes acquises permettant des évaluations et une utilisation responsable de ces capacités. </a:t>
            </a:r>
            <a:endParaRPr lang="en-US" sz="1200" dirty="0"/>
          </a:p>
          <a:p>
            <a:endParaRPr lang="en-US" sz="1200" dirty="0"/>
          </a:p>
          <a:p>
            <a:r>
              <a:rPr lang="fr-FR" dirty="0"/>
              <a:t>Combinées à une évaluation appropriée, elles devraient être utiles dans le cadre des accréditations ou pour le Syllabus CDIO. </a:t>
            </a:r>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textes énumérés proviennent de livres écrits ou co-écrits par Mike Ashby, mais d'autres textes sont également mentionnés dans les notes scientifiques.</a:t>
            </a:r>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dirty="0"/>
          </a:p>
        </p:txBody>
      </p:sp>
    </p:spTree>
    <p:extLst>
      <p:ext uri="{BB962C8B-B14F-4D97-AF65-F5344CB8AC3E}">
        <p14:creationId xmlns:p14="http://schemas.microsoft.com/office/powerpoint/2010/main" val="1482321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691567" indent="-265988"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063949" indent="-21279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489529" indent="-21279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15109" indent="-21279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340688" indent="-21279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766268" indent="-21279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191847" indent="-21279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617427" indent="-21279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9F89C479-F1C6-4ECF-9461-1DB93A725BA3}" type="slidenum">
              <a:rPr lang="en-GB" b="0">
                <a:latin typeface="Times New Roman" panose="02020603050405020304" pitchFamily="18" charset="0"/>
              </a:rPr>
              <a:pPr>
                <a:spcBef>
                  <a:spcPct val="0"/>
                </a:spcBef>
                <a:spcAft>
                  <a:spcPct val="0"/>
                </a:spcAft>
                <a:buClrTx/>
                <a:buSzTx/>
                <a:buFontTx/>
                <a:buNone/>
              </a:pPr>
              <a:t>20</a:t>
            </a:fld>
            <a:endParaRPr lang="en-GB" b="0" dirty="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err="1"/>
              <a:t>En</a:t>
            </a:r>
            <a:r>
              <a:rPr lang="en-GB" sz="1000" b="1" i="1" dirty="0"/>
              <a:t> résumé</a:t>
            </a:r>
          </a:p>
          <a:p>
            <a:pPr algn="ctr"/>
            <a:endParaRPr lang="en-GB" sz="1000" b="1" i="1" dirty="0"/>
          </a:p>
          <a:p>
            <a:pPr algn="l"/>
            <a:r>
              <a:rPr lang="fr-FR" sz="1200" dirty="0"/>
              <a:t>Pour les personnes souhaitant ajouter leurs propres modèles dans le </a:t>
            </a:r>
            <a:r>
              <a:rPr lang="fr-FR" sz="1200" dirty="0" err="1"/>
              <a:t>Synthesizer</a:t>
            </a:r>
            <a:r>
              <a:rPr lang="fr-FR" sz="1200" dirty="0"/>
              <a:t>, sur la base des entrées de l'utilisateur et des données de Granta </a:t>
            </a:r>
            <a:r>
              <a:rPr lang="fr-FR" sz="1200" dirty="0" err="1"/>
              <a:t>EduPack</a:t>
            </a:r>
            <a:r>
              <a:rPr lang="fr-FR" sz="1200" dirty="0"/>
              <a:t>, un guide a été produit, disponible à partir de Granta </a:t>
            </a:r>
            <a:r>
              <a:rPr lang="fr-FR" sz="1200" dirty="0" err="1"/>
              <a:t>EduPack</a:t>
            </a:r>
            <a:r>
              <a:rPr lang="fr-FR" sz="1200" dirty="0"/>
              <a:t> HELP ou du Education Hub. </a:t>
            </a:r>
            <a:endParaRPr lang="en-GB" sz="1000" dirty="0"/>
          </a:p>
        </p:txBody>
      </p:sp>
    </p:spTree>
    <p:extLst>
      <p:ext uri="{BB962C8B-B14F-4D97-AF65-F5344CB8AC3E}">
        <p14:creationId xmlns:p14="http://schemas.microsoft.com/office/powerpoint/2010/main" val="3809146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882213" eaLnBrk="1" fontAlgn="auto" hangingPunct="1">
              <a:spcBef>
                <a:spcPts val="0"/>
              </a:spcBef>
              <a:spcAft>
                <a:spcPts val="0"/>
              </a:spcAft>
              <a:defRPr/>
            </a:pPr>
            <a:r>
              <a:rPr lang="en-US" b="1" i="1" dirty="0" err="1"/>
              <a:t>Votre</a:t>
            </a:r>
            <a:r>
              <a:rPr lang="en-US" b="1" i="1" dirty="0"/>
              <a:t> propre </a:t>
            </a:r>
            <a:r>
              <a:rPr lang="en-US" b="1" i="1" dirty="0" err="1"/>
              <a:t>modèle</a:t>
            </a:r>
            <a:r>
              <a:rPr lang="en-US" b="1" i="1" dirty="0"/>
              <a:t> Synthesizer</a:t>
            </a:r>
          </a:p>
          <a:p>
            <a:pPr algn="ctr" defTabSz="882213" eaLnBrk="1" fontAlgn="auto" hangingPunct="1">
              <a:spcBef>
                <a:spcPts val="0"/>
              </a:spcBef>
              <a:spcAft>
                <a:spcPts val="0"/>
              </a:spcAft>
              <a:defRPr/>
            </a:pPr>
            <a:endParaRPr lang="en-US" b="1" dirty="0"/>
          </a:p>
          <a:p>
            <a:pPr defTabSz="882213" eaLnBrk="1" fontAlgn="auto" hangingPunct="1">
              <a:spcBef>
                <a:spcPts val="0"/>
              </a:spcBef>
              <a:spcAft>
                <a:spcPts val="0"/>
              </a:spcAft>
              <a:defRPr/>
            </a:pPr>
            <a:r>
              <a:rPr lang="fr-FR" dirty="0"/>
              <a:t>L'outil </a:t>
            </a:r>
            <a:r>
              <a:rPr lang="en-GB" dirty="0"/>
              <a:t>Synthesizer</a:t>
            </a:r>
            <a:r>
              <a:rPr lang="fr-FR" dirty="0"/>
              <a:t> utilise un système de plugin qui permet d'ajouter de nouveaux modèles. Ces modèles sont écrits à l'aide de .Net de Microsoft, en C# ou Visual Basic, mais ils ont été conçus pour nécessiter un minimum de connaissances en programmation. </a:t>
            </a:r>
          </a:p>
          <a:p>
            <a:pPr defTabSz="882213" eaLnBrk="1" fontAlgn="auto" hangingPunct="1">
              <a:spcBef>
                <a:spcPts val="0"/>
              </a:spcBef>
              <a:spcAft>
                <a:spcPts val="0"/>
              </a:spcAft>
              <a:defRPr/>
            </a:pPr>
            <a:endParaRPr lang="fr-FR" dirty="0"/>
          </a:p>
          <a:p>
            <a:pPr defTabSz="882213" eaLnBrk="1" fontAlgn="auto" hangingPunct="1">
              <a:spcBef>
                <a:spcPts val="0"/>
              </a:spcBef>
              <a:spcAft>
                <a:spcPts val="0"/>
              </a:spcAft>
              <a:defRPr/>
            </a:pPr>
            <a:r>
              <a:rPr lang="fr-FR" dirty="0"/>
              <a:t>Granta </a:t>
            </a:r>
            <a:r>
              <a:rPr lang="fr-FR" dirty="0" err="1"/>
              <a:t>EduPack</a:t>
            </a:r>
            <a:r>
              <a:rPr lang="fr-FR" dirty="0"/>
              <a:t> </a:t>
            </a:r>
            <a:r>
              <a:rPr lang="fr-FR" dirty="0" err="1"/>
              <a:t>Synthesizer</a:t>
            </a:r>
            <a:r>
              <a:rPr lang="fr-FR" dirty="0"/>
              <a:t> Tool inclut le guide des modèles et quelques exemples de modèles, à la fois en Visual Basic et en C#.</a:t>
            </a:r>
          </a:p>
          <a:p>
            <a:pPr defTabSz="882213" eaLnBrk="1" fontAlgn="auto" hangingPunct="1">
              <a:spcBef>
                <a:spcPts val="0"/>
              </a:spcBef>
              <a:spcAft>
                <a:spcPts val="0"/>
              </a:spcAft>
              <a:defRPr/>
            </a:pPr>
            <a:endParaRPr lang="fr-FR" dirty="0"/>
          </a:p>
          <a:p>
            <a:pPr defTabSz="882213" eaLnBrk="1" fontAlgn="auto" hangingPunct="1">
              <a:spcBef>
                <a:spcPts val="0"/>
              </a:spcBef>
              <a:spcAft>
                <a:spcPts val="0"/>
              </a:spcAft>
              <a:defRPr/>
            </a:pPr>
            <a:r>
              <a:rPr lang="fr-FR" dirty="0"/>
              <a:t>Le guide contient un modèle simple qui ne prend qu'une page de code afin que vous puissiez l'adapter à vos propres calculs.</a:t>
            </a:r>
          </a:p>
          <a:p>
            <a:pPr defTabSz="882213" eaLnBrk="1" fontAlgn="auto" hangingPunct="1">
              <a:spcBef>
                <a:spcPts val="0"/>
              </a:spcBef>
              <a:spcAft>
                <a:spcPts val="0"/>
              </a:spcAft>
              <a:defRPr/>
            </a:pPr>
            <a:endParaRPr lang="fr-FR" dirty="0"/>
          </a:p>
          <a:p>
            <a:pPr defTabSz="882213" eaLnBrk="1" fontAlgn="auto" hangingPunct="1">
              <a:spcBef>
                <a:spcPts val="0"/>
              </a:spcBef>
              <a:spcAft>
                <a:spcPts val="0"/>
              </a:spcAft>
              <a:defRPr/>
            </a:pPr>
            <a:r>
              <a:rPr lang="fr-FR" dirty="0"/>
              <a:t>Chaque modèle d'outil de synthétiseur doit être créé à l'aide d'une structure de programmation connue sous le nom d'objet ou de </a:t>
            </a:r>
            <a:r>
              <a:rPr lang="fr-FR" b="1" dirty="0"/>
              <a:t>classe</a:t>
            </a:r>
            <a:r>
              <a:rPr lang="fr-FR" dirty="0"/>
              <a:t>.</a:t>
            </a:r>
          </a:p>
          <a:p>
            <a:pPr defTabSz="882213" eaLnBrk="1" fontAlgn="auto" hangingPunct="1">
              <a:spcBef>
                <a:spcPts val="0"/>
              </a:spcBef>
              <a:spcAft>
                <a:spcPts val="0"/>
              </a:spcAft>
              <a:defRPr/>
            </a:pPr>
            <a:endParaRPr lang="fr-FR" dirty="0"/>
          </a:p>
          <a:p>
            <a:pPr defTabSz="882213" eaLnBrk="1" fontAlgn="auto" hangingPunct="1">
              <a:spcBef>
                <a:spcPts val="0"/>
              </a:spcBef>
              <a:spcAft>
                <a:spcPts val="0"/>
              </a:spcAft>
              <a:defRPr/>
            </a:pPr>
            <a:r>
              <a:rPr lang="fr-FR" dirty="0"/>
              <a:t>L'exemple de modèle ci-dessus a un balisage qui permet au système de savoir qu'il s'agit d'un modèle, et un balisage pour le nom, la description et le groupe dans lequel le modèle apparaîtra lorsqu'il sera exécuté dans </a:t>
            </a:r>
            <a:r>
              <a:rPr lang="fr-FR" dirty="0" err="1"/>
              <a:t>EduPack</a:t>
            </a:r>
            <a:r>
              <a:rPr lang="fr-FR" dirty="0"/>
              <a:t>.</a:t>
            </a:r>
          </a:p>
          <a:p>
            <a:pPr defTabSz="882213" eaLnBrk="1" fontAlgn="auto" hangingPunct="1">
              <a:spcBef>
                <a:spcPts val="0"/>
              </a:spcBef>
              <a:spcAft>
                <a:spcPts val="0"/>
              </a:spcAft>
              <a:defRPr/>
            </a:pPr>
            <a:endParaRPr lang="fr-FR" dirty="0"/>
          </a:p>
          <a:p>
            <a:pPr defTabSz="882213" eaLnBrk="1" fontAlgn="auto" hangingPunct="1">
              <a:spcBef>
                <a:spcPts val="0"/>
              </a:spcBef>
              <a:spcAft>
                <a:spcPts val="0"/>
              </a:spcAft>
              <a:defRPr/>
            </a:pPr>
            <a:r>
              <a:rPr lang="fr-FR" dirty="0"/>
              <a:t>Ce sont les seules lignes de code dont vous avez besoin pour que votre modèle apparaisse dans l'outil Synthétiseur ! Mais cela ne fera rien en l'état. Si vous choisissez ce modèle, vous obtiendrez un écran de saisie vide. Vous devrez également étoffer le modèle avec des matériaux sources, des entrées d'utilisateurs et des calculs. </a:t>
            </a:r>
            <a:endParaRPr lang="en-GB" dirty="0">
              <a:latin typeface="+mn-lt"/>
              <a:cs typeface="+mn-cs"/>
            </a:endParaRPr>
          </a:p>
          <a:p>
            <a:endParaRPr lang="en-GB" dirty="0"/>
          </a:p>
        </p:txBody>
      </p:sp>
      <p:sp>
        <p:nvSpPr>
          <p:cNvPr id="4" name="Slide Number Placeholder 3"/>
          <p:cNvSpPr>
            <a:spLocks noGrp="1"/>
          </p:cNvSpPr>
          <p:nvPr>
            <p:ph type="sldNum" sz="quarter" idx="10"/>
          </p:nvPr>
        </p:nvSpPr>
        <p:spPr/>
        <p:txBody>
          <a:bodyPr/>
          <a:lstStyle/>
          <a:p>
            <a:fld id="{B38AB951-0C68-4935-84CF-D0AD248AA492}" type="slidenum">
              <a:rPr lang="en-GB" smtClean="0"/>
              <a:t>21</a:t>
            </a:fld>
            <a:endParaRPr lang="en-GB" dirty="0"/>
          </a:p>
        </p:txBody>
      </p:sp>
    </p:spTree>
    <p:extLst>
      <p:ext uri="{BB962C8B-B14F-4D97-AF65-F5344CB8AC3E}">
        <p14:creationId xmlns:p14="http://schemas.microsoft.com/office/powerpoint/2010/main" val="3423592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9F89C479-F1C6-4ECF-9461-1DB93A725BA3}" type="slidenum">
              <a:rPr lang="en-GB" b="0">
                <a:latin typeface="Times New Roman" panose="02020603050405020304" pitchFamily="18" charset="0"/>
              </a:rPr>
              <a:pPr>
                <a:spcBef>
                  <a:spcPct val="0"/>
                </a:spcBef>
                <a:spcAft>
                  <a:spcPct val="0"/>
                </a:spcAft>
                <a:buClrTx/>
                <a:buSzTx/>
                <a:buFontTx/>
                <a:buNone/>
              </a:pPr>
              <a:t>22</a:t>
            </a:fld>
            <a:endParaRPr lang="en-GB" b="0" dirty="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err="1"/>
              <a:t>En</a:t>
            </a:r>
            <a:r>
              <a:rPr lang="en-GB" sz="1000" b="1" i="1" dirty="0"/>
              <a:t> résumé</a:t>
            </a:r>
          </a:p>
          <a:p>
            <a:pPr algn="ctr"/>
            <a:endParaRPr lang="en-GB" sz="1000" b="1" i="1" dirty="0"/>
          </a:p>
          <a:p>
            <a:pPr algn="l"/>
            <a:r>
              <a:rPr lang="fr-FR" sz="1100" dirty="0"/>
              <a:t>Cette unité de cours a présenté les </a:t>
            </a:r>
            <a:r>
              <a:rPr lang="fr-FR" sz="1100" b="1" dirty="0"/>
              <a:t>matériaux hybrides </a:t>
            </a:r>
            <a:r>
              <a:rPr lang="fr-FR" sz="1100" dirty="0"/>
              <a:t>et l'outil Granta </a:t>
            </a:r>
            <a:r>
              <a:rPr lang="fr-FR" sz="1100" dirty="0" err="1"/>
              <a:t>EduPack</a:t>
            </a:r>
            <a:r>
              <a:rPr lang="fr-FR" sz="1100" dirty="0"/>
              <a:t> </a:t>
            </a:r>
            <a:r>
              <a:rPr lang="fr-FR" sz="1100" b="1" dirty="0" err="1"/>
              <a:t>Synthesizer</a:t>
            </a:r>
            <a:r>
              <a:rPr lang="fr-FR" sz="1100" dirty="0"/>
              <a:t> qui vous permet de créer des fiches pour leurs propriétés ou d'estimer le coût des produits manufacturés. Ces propriétés peuvent être comparées directement avec celles de tous les autres matériaux dans les bases de données Granta </a:t>
            </a:r>
            <a:r>
              <a:rPr lang="fr-FR" sz="1100" dirty="0" err="1"/>
              <a:t>EduPack</a:t>
            </a:r>
            <a:r>
              <a:rPr lang="fr-FR" sz="1100" dirty="0"/>
              <a:t>, permettant une sélection incluant des hybrides. </a:t>
            </a:r>
            <a:endParaRPr lang="en-GB" sz="900" dirty="0"/>
          </a:p>
        </p:txBody>
      </p:sp>
    </p:spTree>
    <p:extLst>
      <p:ext uri="{BB962C8B-B14F-4D97-AF65-F5344CB8AC3E}">
        <p14:creationId xmlns:p14="http://schemas.microsoft.com/office/powerpoint/2010/main" val="2424230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Lecture Units Series</a:t>
            </a:r>
          </a:p>
          <a:p>
            <a:pPr algn="ctr"/>
            <a:endParaRPr lang="en-GB" sz="1200" b="1" i="1" dirty="0"/>
          </a:p>
          <a:p>
            <a:r>
              <a:rPr lang="en-GB" sz="1200" dirty="0"/>
              <a:t>This is a list of the Lecture Units available for teaching with the Ansys </a:t>
            </a:r>
            <a:r>
              <a:rPr lang="en-GB" sz="1200" b="0" dirty="0"/>
              <a:t>Granta</a:t>
            </a:r>
            <a:r>
              <a:rPr lang="en-GB" sz="1200" dirty="0"/>
              <a:t> EduPack. These PowerPoint presentations and more information can be found on the Ansys Education Resources webpage:</a:t>
            </a:r>
          </a:p>
          <a:p>
            <a:r>
              <a:rPr lang="en-GB" sz="1200" dirty="0">
                <a:solidFill>
                  <a:srgbClr val="FF0000"/>
                </a:solidFill>
              </a:rPr>
              <a:t>www.ansys.com</a:t>
            </a:r>
            <a:r>
              <a:rPr lang="en-GB" sz="1200">
                <a:solidFill>
                  <a:srgbClr val="FF0000"/>
                </a:solidFill>
              </a:rPr>
              <a:t>/education-resources.</a:t>
            </a:r>
            <a:endParaRPr lang="en-GB"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23</a:t>
            </a:fld>
            <a:endParaRPr lang="en-US"/>
          </a:p>
        </p:txBody>
      </p:sp>
    </p:spTree>
    <p:extLst>
      <p:ext uri="{BB962C8B-B14F-4D97-AF65-F5344CB8AC3E}">
        <p14:creationId xmlns:p14="http://schemas.microsoft.com/office/powerpoint/2010/main" val="3089947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buClrTx/>
              <a:buSzTx/>
              <a:buFontTx/>
              <a:buNone/>
            </a:pPr>
            <a:fld id="{0E79FD66-A7CF-41BF-AD4F-6D6F5E3643FA}" type="slidenum">
              <a:rPr lang="en-GB">
                <a:latin typeface="Times New Roman" panose="02020603050405020304" pitchFamily="18" charset="0"/>
              </a:rPr>
              <a:pPr>
                <a:spcBef>
                  <a:spcPct val="0"/>
                </a:spcBef>
                <a:spcAft>
                  <a:spcPct val="0"/>
                </a:spcAft>
                <a:buClrTx/>
                <a:buSzTx/>
                <a:buFontTx/>
                <a:buNone/>
              </a:pPr>
              <a:t>3</a:t>
            </a:fld>
            <a:endParaRPr lang="en-GB" dirty="0">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xfrm>
            <a:off x="2697163" y="509588"/>
            <a:ext cx="4533900" cy="2551112"/>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err="1"/>
              <a:t>Sommaire</a:t>
            </a:r>
            <a:endParaRPr lang="en-GB" sz="1000" b="1" i="1" dirty="0"/>
          </a:p>
          <a:p>
            <a:endParaRPr lang="en-GB" sz="900" dirty="0"/>
          </a:p>
          <a:p>
            <a:r>
              <a:rPr lang="fr-FR" sz="1100" dirty="0"/>
              <a:t>Il s'agit de la deuxième unité d'un cours sur la sélection </a:t>
            </a:r>
            <a:r>
              <a:rPr lang="fr-FR" sz="1100" b="1" dirty="0"/>
              <a:t>des Matériaux et des Procédés</a:t>
            </a:r>
            <a:r>
              <a:rPr lang="fr-FR" sz="1100" dirty="0"/>
              <a:t>. Les unités sont étroitement liées aux deux premiers </a:t>
            </a:r>
            <a:r>
              <a:rPr lang="fr-FR" sz="1100" b="1" dirty="0"/>
              <a:t>Livres</a:t>
            </a:r>
            <a:r>
              <a:rPr lang="fr-FR" sz="1100" dirty="0"/>
              <a:t> répertoriés sur ce cadre, mais peuvent également être utilisées conjointement avec des Livres tels que </a:t>
            </a:r>
            <a:r>
              <a:rPr lang="fr-FR" sz="1100" dirty="0" err="1"/>
              <a:t>Callister</a:t>
            </a:r>
            <a:r>
              <a:rPr lang="fr-FR" sz="1100" dirty="0"/>
              <a:t>, </a:t>
            </a:r>
            <a:r>
              <a:rPr lang="fr-FR" sz="1100" dirty="0" err="1"/>
              <a:t>Budinski</a:t>
            </a:r>
            <a:r>
              <a:rPr lang="fr-FR" sz="1100" dirty="0"/>
              <a:t>, </a:t>
            </a:r>
            <a:r>
              <a:rPr lang="fr-FR" sz="1100" dirty="0" err="1"/>
              <a:t>Askeland</a:t>
            </a:r>
            <a:r>
              <a:rPr lang="fr-FR" sz="1100" dirty="0"/>
              <a:t> et autres. Les chapitres pertinents des Livres sont répertoriés dans le Sommaire de chaque Unité. Les méthodes développées dans le cours sont implémentées dans le logiciel Granta </a:t>
            </a:r>
            <a:r>
              <a:rPr lang="fr-FR" sz="1100" dirty="0" err="1"/>
              <a:t>EduPack</a:t>
            </a:r>
            <a:r>
              <a:rPr lang="fr-FR" sz="1100" dirty="0"/>
              <a:t>, qui est structuré pour évoluer au rythme de l'étudiant tout au long d'un programme d'ingénierie de 4-5 ans. Cette première unité présente les matériaux et les processus, et la manière dont les informations les concernant peuvent être classées, stockées, récupérées et explorées. </a:t>
            </a:r>
          </a:p>
          <a:p>
            <a:endParaRPr lang="fr-FR" sz="1100" dirty="0"/>
          </a:p>
          <a:p>
            <a:pPr marL="0" marR="0" lvl="0" indent="0" algn="l" defTabSz="914400" rtl="0" eaLnBrk="1" fontAlgn="auto" latinLnBrk="0" hangingPunct="1">
              <a:lnSpc>
                <a:spcPct val="100000"/>
              </a:lnSpc>
              <a:spcBef>
                <a:spcPts val="0"/>
              </a:spcBef>
              <a:spcAft>
                <a:spcPts val="0"/>
              </a:spcAft>
              <a:buClrTx/>
              <a:buSzTx/>
              <a:buFontTx/>
              <a:buNone/>
              <a:tabLst/>
              <a:defRPr/>
            </a:pPr>
            <a:br>
              <a:rPr lang="fr-FR" sz="1100" dirty="0"/>
            </a:br>
            <a:r>
              <a:rPr lang="fr-FR" sz="1100" b="0" i="0" dirty="0">
                <a:solidFill>
                  <a:srgbClr val="E8EAED"/>
                </a:solidFill>
                <a:effectLst/>
                <a:latin typeface="Roboto" panose="02000000000000000000" pitchFamily="2" charset="0"/>
              </a:rPr>
              <a:t>Cette unité de cours ne couvre PAS le module de conception de batterie - cela peut être exploré via une unité de cours distincte dans cette série </a:t>
            </a:r>
            <a:r>
              <a:rPr lang="en-GB" sz="900" dirty="0"/>
              <a:t>(https://www.ansys.com/academic/educators/education-resources/lecture-unit-the-battery-designer1) </a:t>
            </a:r>
          </a:p>
          <a:p>
            <a:endParaRPr lang="en-GB" sz="900" dirty="0"/>
          </a:p>
        </p:txBody>
      </p:sp>
    </p:spTree>
    <p:extLst>
      <p:ext uri="{BB962C8B-B14F-4D97-AF65-F5344CB8AC3E}">
        <p14:creationId xmlns:p14="http://schemas.microsoft.com/office/powerpoint/2010/main" val="2863869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D01A8AD5-463B-4631-BDAC-6B5CFC1CA63A}" type="slidenum">
              <a:rPr lang="en-GB" b="0">
                <a:latin typeface="Times New Roman" panose="02020603050405020304" pitchFamily="18" charset="0"/>
              </a:rPr>
              <a:pPr>
                <a:spcBef>
                  <a:spcPct val="0"/>
                </a:spcBef>
                <a:spcAft>
                  <a:spcPct val="0"/>
                </a:spcAft>
                <a:buClrTx/>
                <a:buSzTx/>
                <a:buFontTx/>
                <a:buNone/>
              </a:pPr>
              <a:t>4</a:t>
            </a:fld>
            <a:endParaRPr lang="en-GB" b="0" dirty="0">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err="1"/>
              <a:t>Exemples</a:t>
            </a:r>
            <a:r>
              <a:rPr lang="en-GB" sz="1000" b="1" i="1" dirty="0"/>
              <a:t> de </a:t>
            </a:r>
            <a:r>
              <a:rPr lang="en-GB" sz="1000" b="1" i="1" dirty="0" err="1"/>
              <a:t>matériaux</a:t>
            </a:r>
            <a:r>
              <a:rPr lang="en-GB" sz="1000" b="1" i="1" dirty="0"/>
              <a:t> </a:t>
            </a:r>
            <a:r>
              <a:rPr lang="en-GB" sz="1000" b="1" i="1" dirty="0" err="1"/>
              <a:t>hybrides</a:t>
            </a:r>
            <a:endParaRPr lang="en-GB" sz="1000" b="1" i="1" dirty="0"/>
          </a:p>
          <a:p>
            <a:pPr algn="ctr"/>
            <a:endParaRPr lang="en-GB" sz="1000" b="1" i="1" dirty="0"/>
          </a:p>
          <a:p>
            <a:r>
              <a:rPr lang="fr-FR" sz="1100" dirty="0"/>
              <a:t>Les équipements sportifs de pointe utilisent largement des matériaux hybrides. </a:t>
            </a:r>
            <a:r>
              <a:rPr lang="en-GB" sz="900" dirty="0"/>
              <a:t>.</a:t>
            </a:r>
          </a:p>
        </p:txBody>
      </p:sp>
    </p:spTree>
    <p:extLst>
      <p:ext uri="{BB962C8B-B14F-4D97-AF65-F5344CB8AC3E}">
        <p14:creationId xmlns:p14="http://schemas.microsoft.com/office/powerpoint/2010/main" val="3356357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9C10D1E4-874E-4AD6-80BA-726A5CA3E299}" type="slidenum">
              <a:rPr lang="en-GB" b="0">
                <a:latin typeface="Times New Roman" panose="02020603050405020304" pitchFamily="18" charset="0"/>
              </a:rPr>
              <a:pPr>
                <a:spcBef>
                  <a:spcPct val="0"/>
                </a:spcBef>
                <a:spcAft>
                  <a:spcPct val="0"/>
                </a:spcAft>
                <a:buClrTx/>
                <a:buSzTx/>
                <a:buFontTx/>
                <a:buNone/>
              </a:pPr>
              <a:t>5</a:t>
            </a:fld>
            <a:endParaRPr lang="en-GB" b="0" dirty="0">
              <a:latin typeface="Times New Roman" panose="02020603050405020304" pitchFamily="18" charset="0"/>
            </a:endParaRPr>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fr-FR" sz="1000" b="1" i="1" dirty="0"/>
              <a:t>La poussée pour le développement de matériaux avancés </a:t>
            </a:r>
          </a:p>
          <a:p>
            <a:pPr algn="ctr"/>
            <a:endParaRPr lang="en-GB" sz="1000" b="1" i="1" dirty="0"/>
          </a:p>
          <a:p>
            <a:r>
              <a:rPr lang="fr-FR" sz="1200" dirty="0"/>
              <a:t>Un certain nombre de grands programmes parrainés par le gouvernement cherchent à stimuler et à accélérer le développement de nouveaux matériaux - l'US Integrated </a:t>
            </a:r>
            <a:r>
              <a:rPr lang="fr-FR" sz="1200" dirty="0" err="1"/>
              <a:t>Computational</a:t>
            </a:r>
            <a:r>
              <a:rPr lang="fr-FR" sz="1200" dirty="0"/>
              <a:t> Materials Engineering et la Materials </a:t>
            </a:r>
            <a:r>
              <a:rPr lang="fr-FR" sz="1200" dirty="0" err="1"/>
              <a:t>Genome</a:t>
            </a:r>
            <a:r>
              <a:rPr lang="fr-FR" sz="1200" dirty="0"/>
              <a:t> Initiative en sont des exemples. Presque tous « </a:t>
            </a:r>
            <a:r>
              <a:rPr lang="fr-FR" sz="1200" dirty="0" err="1"/>
              <a:t>bottom</a:t>
            </a:r>
            <a:r>
              <a:rPr lang="fr-FR" sz="1200" dirty="0"/>
              <a:t>-up », suivant la progression sous-atomique → nano → micron → échelle millimétrique. Il existe une approche alternative « top-down", explorée ici, qui part de matériaux existants bien établis et les combine dans des architectures innovantes pour créer de nouveaux "matériaux". </a:t>
            </a:r>
            <a:endParaRPr lang="en-GB" sz="1000" b="1" i="1" dirty="0"/>
          </a:p>
        </p:txBody>
      </p:sp>
    </p:spTree>
    <p:extLst>
      <p:ext uri="{BB962C8B-B14F-4D97-AF65-F5344CB8AC3E}">
        <p14:creationId xmlns:p14="http://schemas.microsoft.com/office/powerpoint/2010/main" val="1116276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D5663866-D69C-4512-93B0-ED3135862922}" type="slidenum">
              <a:rPr lang="en-GB" b="0">
                <a:latin typeface="Times New Roman" panose="02020603050405020304" pitchFamily="18" charset="0"/>
              </a:rPr>
              <a:pPr>
                <a:spcBef>
                  <a:spcPct val="0"/>
                </a:spcBef>
                <a:spcAft>
                  <a:spcPct val="0"/>
                </a:spcAft>
                <a:buClrTx/>
                <a:buSzTx/>
                <a:buFontTx/>
                <a:buNone/>
              </a:pPr>
              <a:t>6</a:t>
            </a:fld>
            <a:endParaRPr lang="en-GB" b="0" dirty="0">
              <a:latin typeface="Times New Roman" panose="02020603050405020304" pitchFamily="18" charset="0"/>
            </a:endParaRPr>
          </a:p>
        </p:txBody>
      </p:sp>
      <p:sp>
        <p:nvSpPr>
          <p:cNvPr id="28675" name="Rectangle 7"/>
          <p:cNvSpPr txBox="1">
            <a:spLocks noGrp="1" noChangeArrowheads="1"/>
          </p:cNvSpPr>
          <p:nvPr/>
        </p:nvSpPr>
        <p:spPr bwMode="auto">
          <a:xfrm>
            <a:off x="5445001" y="6166093"/>
            <a:ext cx="4161995" cy="32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21" tIns="44111" rIns="88221" bIns="44111" anchor="b"/>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r">
              <a:spcBef>
                <a:spcPct val="0"/>
              </a:spcBef>
              <a:spcAft>
                <a:spcPct val="0"/>
              </a:spcAft>
              <a:buClrTx/>
              <a:buSzTx/>
              <a:buFontTx/>
              <a:buNone/>
            </a:pPr>
            <a:fld id="{D87F7270-338E-4CCB-A31A-20244BE6469A}" type="slidenum">
              <a:rPr lang="en-GB" sz="1200" b="0">
                <a:latin typeface="Times New Roman" panose="02020603050405020304" pitchFamily="18" charset="0"/>
              </a:rPr>
              <a:pPr algn="r">
                <a:spcBef>
                  <a:spcPct val="0"/>
                </a:spcBef>
                <a:spcAft>
                  <a:spcPct val="0"/>
                </a:spcAft>
                <a:buClrTx/>
                <a:buSzTx/>
                <a:buFontTx/>
                <a:buNone/>
              </a:pPr>
              <a:t>6</a:t>
            </a:fld>
            <a:endParaRPr lang="en-GB" sz="1200" b="0" dirty="0">
              <a:latin typeface="Times New Roman" panose="02020603050405020304" pitchFamily="18" charset="0"/>
            </a:endParaRPr>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defTabSz="882213">
              <a:defRPr/>
            </a:pPr>
            <a:r>
              <a:rPr lang="en-GB" sz="1000" b="1" i="1" dirty="0" err="1">
                <a:solidFill>
                  <a:srgbClr val="000000"/>
                </a:solidFill>
                <a:latin typeface="Arial" charset="0"/>
                <a:cs typeface="Arial" charset="0"/>
              </a:rPr>
              <a:t>Rigidité</a:t>
            </a:r>
            <a:r>
              <a:rPr lang="en-GB" sz="1000" b="1" i="1" dirty="0">
                <a:solidFill>
                  <a:srgbClr val="000000"/>
                </a:solidFill>
                <a:latin typeface="Arial" charset="0"/>
                <a:cs typeface="Arial" charset="0"/>
              </a:rPr>
              <a:t> vs </a:t>
            </a:r>
            <a:r>
              <a:rPr lang="en-GB" sz="1000" b="1" i="1" dirty="0" err="1">
                <a:solidFill>
                  <a:srgbClr val="000000"/>
                </a:solidFill>
                <a:latin typeface="Arial" charset="0"/>
                <a:cs typeface="Arial" charset="0"/>
              </a:rPr>
              <a:t>Densité</a:t>
            </a:r>
            <a:endParaRPr lang="en-GB" sz="1000" b="1" i="1" dirty="0">
              <a:solidFill>
                <a:srgbClr val="000000"/>
              </a:solidFill>
              <a:latin typeface="Arial" charset="0"/>
              <a:cs typeface="Arial" charset="0"/>
            </a:endParaRPr>
          </a:p>
          <a:p>
            <a:pPr algn="ctr" defTabSz="882213">
              <a:defRPr/>
            </a:pPr>
            <a:endParaRPr lang="en-GB" sz="1000" b="1" i="1" dirty="0">
              <a:solidFill>
                <a:srgbClr val="000000"/>
              </a:solidFill>
              <a:latin typeface="Arial" charset="0"/>
              <a:cs typeface="Arial" charset="0"/>
            </a:endParaRPr>
          </a:p>
          <a:p>
            <a:pPr defTabSz="882213">
              <a:defRPr/>
            </a:pPr>
            <a:r>
              <a:rPr lang="fr-FR" sz="1200" dirty="0"/>
              <a:t>Les matériaux ont de nombreuses propriétés. Considérez-les comme les axes d'un espace </a:t>
            </a:r>
            <a:r>
              <a:rPr lang="fr-FR" sz="1200" b="1" dirty="0"/>
              <a:t>matériel-propriété multidimensionnel</a:t>
            </a:r>
            <a:r>
              <a:rPr lang="fr-FR" sz="1200" dirty="0"/>
              <a:t>. Les tableaux de propriétés sont des sections de cet espace. Voici la section courante E-ρ. Toute section de ce type comporte des zones remplies de matériaux et des zones vides : des trous. Y a-t-il quelque chose à gagner en développant des matériaux (ou des combinaisons de matériaux) qui se trouvent dans ces trous ? Les indices matériels indiquent où cela est rentable. Une grille de lignes d'un indice – E/ρ – est tracée sur ce graphique. Si les zones remplies peuvent être étendues dans le sens de la flèche (c'est-à-dire à des valeurs plus élevées de E/ρ ), cela permettra de réaliser des structures plus légères et plus rigides. La flèche est perpendiculaire aux lignes d'index. Il définit un </a:t>
            </a:r>
            <a:r>
              <a:rPr lang="fr-FR" sz="1200" b="1" dirty="0"/>
              <a:t>vecteur de développement matériau</a:t>
            </a:r>
            <a:r>
              <a:rPr lang="fr-FR" sz="1200" dirty="0"/>
              <a:t>. </a:t>
            </a:r>
            <a:endParaRPr lang="el-GR" sz="1000" b="1" dirty="0">
              <a:solidFill>
                <a:srgbClr val="CC0000"/>
              </a:solidFill>
              <a:latin typeface="Arial" charset="0"/>
              <a:cs typeface="Times New Roman" pitchFamily="18" charset="0"/>
            </a:endParaRPr>
          </a:p>
        </p:txBody>
      </p:sp>
    </p:spTree>
    <p:extLst>
      <p:ext uri="{BB962C8B-B14F-4D97-AF65-F5344CB8AC3E}">
        <p14:creationId xmlns:p14="http://schemas.microsoft.com/office/powerpoint/2010/main" val="2170860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defRPr>
            </a:lvl1pPr>
            <a:lvl2pPr marL="746402" indent="-287077">
              <a:defRPr b="1">
                <a:solidFill>
                  <a:schemeClr val="tx1"/>
                </a:solidFill>
                <a:latin typeface="Arial" charset="0"/>
              </a:defRPr>
            </a:lvl2pPr>
            <a:lvl3pPr marL="1148311" indent="-229662">
              <a:defRPr b="1">
                <a:solidFill>
                  <a:schemeClr val="tx1"/>
                </a:solidFill>
                <a:latin typeface="Arial" charset="0"/>
              </a:defRPr>
            </a:lvl3pPr>
            <a:lvl4pPr marL="1607635" indent="-229662">
              <a:defRPr b="1">
                <a:solidFill>
                  <a:schemeClr val="tx1"/>
                </a:solidFill>
                <a:latin typeface="Arial" charset="0"/>
              </a:defRPr>
            </a:lvl4pPr>
            <a:lvl5pPr marL="2066960" indent="-229662">
              <a:defRPr b="1">
                <a:solidFill>
                  <a:schemeClr val="tx1"/>
                </a:solidFill>
                <a:latin typeface="Arial" charset="0"/>
              </a:defRPr>
            </a:lvl5pPr>
            <a:lvl6pPr marL="2526283" indent="-229662"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85607" indent="-229662"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44932" indent="-229662"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904256" indent="-229662"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fld id="{9DAD78FD-9F00-4999-BD0C-5C80267C3FBE}" type="slidenum">
              <a:rPr lang="en-GB" b="0" smtClean="0">
                <a:latin typeface="Times New Roman" pitchFamily="18" charset="0"/>
              </a:rPr>
              <a:pPr/>
              <a:t>7</a:t>
            </a:fld>
            <a:endParaRPr lang="en-GB" b="0" dirty="0">
              <a:latin typeface="Times New Roman" pitchFamily="18" charset="0"/>
            </a:endParaRPr>
          </a:p>
        </p:txBody>
      </p:sp>
      <p:sp>
        <p:nvSpPr>
          <p:cNvPr id="35843" name="Rectangle 7"/>
          <p:cNvSpPr txBox="1">
            <a:spLocks noGrp="1" noChangeArrowheads="1"/>
          </p:cNvSpPr>
          <p:nvPr/>
        </p:nvSpPr>
        <p:spPr bwMode="auto">
          <a:xfrm>
            <a:off x="5626168" y="6456522"/>
            <a:ext cx="4300471" cy="341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64" tIns="45932" rIns="91864" bIns="45932" anchor="b"/>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r">
              <a:spcBef>
                <a:spcPct val="0"/>
              </a:spcBef>
              <a:spcAft>
                <a:spcPct val="0"/>
              </a:spcAft>
              <a:buClrTx/>
              <a:buSzTx/>
              <a:buFontTx/>
              <a:buNone/>
            </a:pPr>
            <a:fld id="{0F753DD7-AB96-4D8B-ADFF-404890AC55AF}" type="slidenum">
              <a:rPr lang="en-GB" sz="1200" b="0">
                <a:latin typeface="Times New Roman" pitchFamily="18" charset="0"/>
              </a:rPr>
              <a:pPr algn="r">
                <a:spcBef>
                  <a:spcPct val="0"/>
                </a:spcBef>
                <a:spcAft>
                  <a:spcPct val="0"/>
                </a:spcAft>
                <a:buClrTx/>
                <a:buSzTx/>
                <a:buFontTx/>
                <a:buNone/>
              </a:pPr>
              <a:t>7</a:t>
            </a:fld>
            <a:endParaRPr lang="en-GB" sz="1200" b="0" dirty="0">
              <a:latin typeface="Times New Roman" pitchFamily="18" charset="0"/>
            </a:endParaRPr>
          </a:p>
        </p:txBody>
      </p:sp>
      <p:sp>
        <p:nvSpPr>
          <p:cNvPr id="35844" name="Rectangle 2"/>
          <p:cNvSpPr>
            <a:spLocks noGrp="1" noRot="1" noChangeAspect="1" noChangeArrowheads="1" noTextEdit="1"/>
          </p:cNvSpPr>
          <p:nvPr>
            <p:ph type="sldImg"/>
          </p:nvPr>
        </p:nvSpPr>
        <p:spPr>
          <a:ln/>
        </p:spPr>
      </p:sp>
      <p:sp>
        <p:nvSpPr>
          <p:cNvPr id="35845"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900" b="1" i="1" dirty="0" err="1">
                <a:latin typeface="Arial" charset="0"/>
                <a:cs typeface="Arial" charset="0"/>
              </a:rPr>
              <a:t>Résistance</a:t>
            </a:r>
            <a:r>
              <a:rPr lang="en-GB" sz="900" b="1" i="1" dirty="0">
                <a:latin typeface="Arial" charset="0"/>
                <a:cs typeface="Arial" charset="0"/>
              </a:rPr>
              <a:t> / </a:t>
            </a:r>
            <a:r>
              <a:rPr lang="en-GB" sz="900" b="1" i="1" dirty="0" err="1">
                <a:latin typeface="Arial" charset="0"/>
                <a:cs typeface="Arial" charset="0"/>
              </a:rPr>
              <a:t>Densité</a:t>
            </a:r>
            <a:endParaRPr lang="en-GB" sz="900" b="1" i="1" dirty="0">
              <a:latin typeface="Arial" charset="0"/>
              <a:cs typeface="Arial" charset="0"/>
            </a:endParaRPr>
          </a:p>
          <a:p>
            <a:endParaRPr lang="en-GB" sz="900" dirty="0">
              <a:latin typeface="Arial" charset="0"/>
              <a:cs typeface="Arial" charset="0"/>
            </a:endParaRPr>
          </a:p>
          <a:p>
            <a:r>
              <a:rPr lang="fr-FR" sz="1100" dirty="0"/>
              <a:t>Voici une deuxième section dans l'espace des propriétés matérielles - la section Résistance / Densité. Il y a aussi des trous. Si des matériaux pouvaient être conçus pour se situer dans le trou en haut à gauche, cela permettrait de construire des structures plus légères et plus solides. </a:t>
            </a:r>
            <a:endParaRPr lang="en-GB" sz="900" dirty="0">
              <a:latin typeface="Arial" charset="0"/>
              <a:cs typeface="Arial" charset="0"/>
            </a:endParaRPr>
          </a:p>
        </p:txBody>
      </p:sp>
    </p:spTree>
    <p:extLst>
      <p:ext uri="{BB962C8B-B14F-4D97-AF65-F5344CB8AC3E}">
        <p14:creationId xmlns:p14="http://schemas.microsoft.com/office/powerpoint/2010/main" val="672836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fld id="{FCC986BD-D4DD-4895-A3C7-717478C0D36E}" type="slidenum">
              <a:rPr lang="en-GB" b="0">
                <a:latin typeface="Times New Roman" panose="02020603050405020304" pitchFamily="18" charset="0"/>
              </a:rPr>
              <a:pPr>
                <a:spcBef>
                  <a:spcPct val="0"/>
                </a:spcBef>
                <a:spcAft>
                  <a:spcPct val="0"/>
                </a:spcAft>
                <a:buClrTx/>
                <a:buSzTx/>
                <a:buFontTx/>
                <a:buNone/>
              </a:pPr>
              <a:t>8</a:t>
            </a:fld>
            <a:endParaRPr lang="en-GB" b="0" dirty="0">
              <a:latin typeface="Times New Roman" panose="02020603050405020304" pitchFamily="18" charset="0"/>
            </a:endParaRPr>
          </a:p>
        </p:txBody>
      </p:sp>
      <p:sp>
        <p:nvSpPr>
          <p:cNvPr id="29699" name="Rectangle 2"/>
          <p:cNvSpPr>
            <a:spLocks noGrp="1" noRot="1" noChangeAspect="1" noChangeArrowheads="1" noTextEdit="1"/>
          </p:cNvSpPr>
          <p:nvPr>
            <p:ph type="sldImg"/>
          </p:nvPr>
        </p:nvSpPr>
        <p:spPr>
          <a:xfrm>
            <a:off x="2643188" y="487363"/>
            <a:ext cx="4327525" cy="2435225"/>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dirty="0">
                <a:cs typeface="Times New Roman" panose="02020603050405020304" pitchFamily="18" charset="0"/>
              </a:rPr>
              <a:t>Le </a:t>
            </a:r>
            <a:r>
              <a:rPr lang="en-US" sz="1000" b="1" i="1" dirty="0" err="1">
                <a:cs typeface="Times New Roman" panose="02020603050405020304" pitchFamily="18" charset="0"/>
              </a:rPr>
              <a:t>critère</a:t>
            </a:r>
            <a:r>
              <a:rPr lang="en-US" sz="1000" b="1" i="1" dirty="0">
                <a:cs typeface="Times New Roman" panose="02020603050405020304" pitchFamily="18" charset="0"/>
              </a:rPr>
              <a:t> </a:t>
            </a:r>
            <a:r>
              <a:rPr lang="en-US" sz="1000" b="1" i="1" dirty="0" err="1">
                <a:cs typeface="Times New Roman" panose="02020603050405020304" pitchFamily="18" charset="0"/>
              </a:rPr>
              <a:t>d’excellence</a:t>
            </a:r>
            <a:endParaRPr lang="en-US" sz="1000" b="1" i="1" dirty="0">
              <a:cs typeface="Times New Roman" panose="02020603050405020304" pitchFamily="18" charset="0"/>
            </a:endParaRPr>
          </a:p>
          <a:p>
            <a:pPr algn="ctr"/>
            <a:endParaRPr lang="en-US" sz="1000" b="1" i="1" dirty="0">
              <a:cs typeface="Times New Roman" panose="02020603050405020304" pitchFamily="18" charset="0"/>
            </a:endParaRPr>
          </a:p>
          <a:p>
            <a:r>
              <a:rPr lang="fr-FR" sz="1100" dirty="0"/>
              <a:t>Les propriétés des matériaux répertoriées dans les manuels – densité, module, etc. – sont celles qui sont mesurées pour caractériser les propriétés fondamentales des matériaux – la vision des physiciens sur les matériaux, pourrait-on dire. La performance d'un composant d'ingénierie dépend des valeurs de ceux-ci, mais elle ne dépend généralement pas d'une propriété mais d'une combinaison de deux ou plus - ce sont celles-ci que nous appelons les </a:t>
            </a:r>
            <a:r>
              <a:rPr lang="fr-FR" sz="1100" b="1" dirty="0"/>
              <a:t>indices de matériaux</a:t>
            </a:r>
            <a:r>
              <a:rPr lang="fr-FR" sz="1100" dirty="0"/>
              <a:t>. Eux aussi sont des propriétés matériaux ; ce sont eux qui caractérisent la performance de l'ingénierie - la vision des matériaux par les ingénieurs, pour ainsi dire. Ceux mis en évidence dans ce cadre dépendent tous de la densité ρ et du module E. Ils fournissent des critères de sélection qui permettent d'évaluer la performance d'un nouvel hybride et de le comparer aux matériaux existants. </a:t>
            </a:r>
            <a:endParaRPr lang="en-GB" sz="900" dirty="0"/>
          </a:p>
        </p:txBody>
      </p:sp>
    </p:spTree>
    <p:extLst>
      <p:ext uri="{BB962C8B-B14F-4D97-AF65-F5344CB8AC3E}">
        <p14:creationId xmlns:p14="http://schemas.microsoft.com/office/powerpoint/2010/main" val="2905756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solidFill>
                  <a:srgbClr val="CC0000"/>
                </a:solidFill>
              </a:rPr>
              <a:t>Les </a:t>
            </a:r>
            <a:r>
              <a:rPr lang="en-GB" sz="1000" b="1" i="1" dirty="0" err="1">
                <a:solidFill>
                  <a:srgbClr val="CC0000"/>
                </a:solidFill>
              </a:rPr>
              <a:t>matériaux</a:t>
            </a:r>
            <a:r>
              <a:rPr lang="en-GB" sz="1000" b="1" i="1" dirty="0">
                <a:solidFill>
                  <a:srgbClr val="CC0000"/>
                </a:solidFill>
              </a:rPr>
              <a:t> </a:t>
            </a:r>
            <a:r>
              <a:rPr lang="en-GB" sz="1000" b="1" i="1" dirty="0" err="1">
                <a:solidFill>
                  <a:srgbClr val="CC0000"/>
                </a:solidFill>
              </a:rPr>
              <a:t>hybrides</a:t>
            </a:r>
            <a:endParaRPr lang="en-GB" sz="1000" b="1" i="1" dirty="0">
              <a:solidFill>
                <a:srgbClr val="CC0000"/>
              </a:solidFill>
            </a:endParaRPr>
          </a:p>
          <a:p>
            <a:pPr algn="ctr"/>
            <a:endParaRPr lang="en-GB" sz="1000" b="1" i="1" dirty="0">
              <a:solidFill>
                <a:srgbClr val="CC0000"/>
              </a:solidFill>
            </a:endParaRPr>
          </a:p>
          <a:p>
            <a:r>
              <a:rPr lang="fr-FR" sz="1100" dirty="0"/>
              <a:t>Les </a:t>
            </a:r>
            <a:r>
              <a:rPr lang="fr-FR" sz="1100" b="1" dirty="0"/>
              <a:t>hybrides</a:t>
            </a:r>
            <a:r>
              <a:rPr lang="fr-FR" sz="1100" dirty="0"/>
              <a:t> sont des combinaisons de deux ou plusieurs matériaux assemblés de manière à avoir des attributs non offerts par l'un ou l'autre seul. Les composites particulaires et fibreux sont des exemples d'un type d'hybride, mais il en existe de nombreux autres : structures en sandwich, structures en treillis, structures segmentées et plus encore. Leurs propriétés dépendent du </a:t>
            </a:r>
            <a:r>
              <a:rPr lang="fr-FR" sz="1100" b="1" i="0" dirty="0"/>
              <a:t>choix des composants, de leur configuration, de leur fraction volumique relative et de leur échelle</a:t>
            </a:r>
            <a:r>
              <a:rPr lang="fr-FR" sz="1100" dirty="0"/>
              <a:t>. Les nouvelles variables élargissent l'espace de conception, permettant la création de nouveaux « matériaux » avec des profils de propriétés spécifiques. </a:t>
            </a:r>
            <a:endParaRPr lang="en-GB" sz="900" dirty="0"/>
          </a:p>
        </p:txBody>
      </p:sp>
    </p:spTree>
    <p:extLst>
      <p:ext uri="{BB962C8B-B14F-4D97-AF65-F5344CB8AC3E}">
        <p14:creationId xmlns:p14="http://schemas.microsoft.com/office/powerpoint/2010/main" val="1181079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userDrawn="1"/>
        </p:nvSpPr>
        <p:spPr>
          <a:xfrm>
            <a:off x="7848600" y="6477000"/>
            <a:ext cx="1371600" cy="276999"/>
          </a:xfrm>
          <a:prstGeom prst="rect">
            <a:avLst/>
          </a:prstGeom>
          <a:noFill/>
        </p:spPr>
        <p:txBody>
          <a:bodyPr wrap="square" rtlCol="0">
            <a:spAutoFit/>
          </a:bodyPr>
          <a:lstStyle/>
          <a:p>
            <a:r>
              <a:rPr lang="en-US" sz="1200" dirty="0">
                <a:solidFill>
                  <a:schemeClr val="tx2"/>
                </a:solidFill>
              </a:rPr>
              <a:t>©2023 ANSYS, Inc.</a:t>
            </a:r>
          </a:p>
        </p:txBody>
      </p:sp>
      <p:sp>
        <p:nvSpPr>
          <p:cNvPr id="2" name="TextBox 1">
            <a:extLst>
              <a:ext uri="{FF2B5EF4-FFF2-40B4-BE49-F238E27FC236}">
                <a16:creationId xmlns:a16="http://schemas.microsoft.com/office/drawing/2014/main" id="{01660B17-CA5F-B568-2748-6868F8931093}"/>
              </a:ext>
            </a:extLst>
          </p:cNvPr>
          <p:cNvSpPr txBox="1"/>
          <p:nvPr userDrawn="1"/>
        </p:nvSpPr>
        <p:spPr>
          <a:xfrm>
            <a:off x="304800" y="6461610"/>
            <a:ext cx="3581400" cy="307777"/>
          </a:xfrm>
          <a:prstGeom prst="rect">
            <a:avLst/>
          </a:prstGeom>
          <a:noFill/>
        </p:spPr>
        <p:txBody>
          <a:bodyPr wrap="square" rtlCol="0">
            <a:spAutoFit/>
          </a:bodyPr>
          <a:lstStyle/>
          <a:p>
            <a:r>
              <a:rPr lang="en-US" sz="1400" dirty="0">
                <a:solidFill>
                  <a:schemeClr val="bg1">
                    <a:lumMod val="50000"/>
                  </a:schemeClr>
                </a:solidFill>
              </a:rPr>
              <a:t>Created with Ansys Granta EduPack 2023R1</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13765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2023 ANSYS, Inc. All rights reserved.</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solidFill>
                  <a:srgbClr val="000000"/>
                </a:solidFill>
                <a:effectLst/>
                <a:latin typeface="+mj-lt"/>
                <a:ea typeface="Calibri" panose="020F0502020204030204" pitchFamily="34" charset="0"/>
                <a:cs typeface="Times New Roman" panose="02020603050405020304" pitchFamily="18" charset="0"/>
              </a:rPr>
              <a:t>©</a:t>
            </a:r>
            <a:r>
              <a:rPr lang="en-US" sz="1400" dirty="0">
                <a:solidFill>
                  <a:srgbClr val="000000"/>
                </a:solidFill>
                <a:effectLst/>
                <a:latin typeface="+mj-lt"/>
                <a:ea typeface="Calibri" panose="020F0502020204030204" pitchFamily="34" charset="0"/>
                <a:cs typeface="Times New Roman" panose="02020603050405020304" pitchFamily="18" charset="0"/>
              </a:rPr>
              <a:t> 2018 Mike Ashby</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materials, processes and rational selections.</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4F0CD691-76C0-4AC9-8029-4BF0CEDE749C}"/>
              </a:ext>
            </a:extLst>
          </p:cNvPr>
          <p:cNvSpPr/>
          <p:nvPr userDrawn="1"/>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7835900" y="6513565"/>
            <a:ext cx="1371600" cy="276999"/>
          </a:xfrm>
          <a:prstGeom prst="rect">
            <a:avLst/>
          </a:prstGeom>
          <a:noFill/>
        </p:spPr>
        <p:txBody>
          <a:bodyPr wrap="square" rtlCol="0">
            <a:spAutoFit/>
          </a:bodyPr>
          <a:lstStyle/>
          <a:p>
            <a:r>
              <a:rPr lang="en-US" sz="1200" dirty="0">
                <a:solidFill>
                  <a:schemeClr val="tx2"/>
                </a:solidFill>
              </a:rPr>
              <a:t>©2023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24" r:id="rId4"/>
    <p:sldLayoutId id="2147483735" r:id="rId5"/>
    <p:sldLayoutId id="2147483734" r:id="rId6"/>
    <p:sldLayoutId id="2147483663" r:id="rId7"/>
    <p:sldLayoutId id="2147483729" r:id="rId8"/>
    <p:sldLayoutId id="2147483730" r:id="rId9"/>
    <p:sldLayoutId id="2147483731" r:id="rId10"/>
    <p:sldLayoutId id="2147483727" r:id="rId11"/>
    <p:sldLayoutId id="2147483726" r:id="rId12"/>
    <p:sldLayoutId id="2147483736"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3" Type="http://schemas.openxmlformats.org/officeDocument/2006/relationships/hyperlink" Target="http://www.ansys.com/products/materials/granta-edupack"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www.ansys.com/education-resourc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ansys.com/education-resource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oleObject" Target="../embeddings/oleObject2.bin"/><Relationship Id="rId5" Type="http://schemas.openxmlformats.org/officeDocument/2006/relationships/image" Target="../media/image10.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oleObject" Target="../embeddings/oleObject4.bin"/><Relationship Id="rId5" Type="http://schemas.openxmlformats.org/officeDocument/2006/relationships/image" Target="../media/image13.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8.wm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5.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image" Target="../media/image20.png"/><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8.bin"/><Relationship Id="rId14" Type="http://schemas.openxmlformats.org/officeDocument/2006/relationships/image" Target="../media/image19.wmf"/></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L’outil</a:t>
            </a:r>
            <a:r>
              <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Synthesizer :</a:t>
            </a:r>
            <a:b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hybrides</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et divers </a:t>
            </a:r>
            <a:r>
              <a:rPr kumimoji="0" lang="en-US" sz="2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modèles</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en-US" dirty="0"/>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a:xfrm>
            <a:off x="601663" y="2667000"/>
            <a:ext cx="5394325" cy="993221"/>
          </a:xfrm>
        </p:spPr>
        <p:txBody>
          <a:bodyPr>
            <a:normAutofit fontScale="92500" lnSpcReduction="10000"/>
          </a:bodyPr>
          <a:lstStyle/>
          <a:p>
            <a:r>
              <a:rPr lang="en-US" sz="1700" dirty="0"/>
              <a:t>Mike Ashby</a:t>
            </a:r>
          </a:p>
          <a:p>
            <a:r>
              <a:rPr lang="en-US" sz="1700" dirty="0"/>
              <a:t>Department of Engineering, </a:t>
            </a:r>
          </a:p>
          <a:p>
            <a:r>
              <a:rPr lang="en-US" sz="1700" dirty="0"/>
              <a:t>University of Cambridge</a:t>
            </a:r>
          </a:p>
          <a:p>
            <a:endParaRPr lang="en-US" dirty="0">
              <a:solidFill>
                <a:schemeClr val="accent3"/>
              </a:solidFill>
            </a:endParaRPr>
          </a:p>
        </p:txBody>
      </p:sp>
      <p:grpSp>
        <p:nvGrpSpPr>
          <p:cNvPr id="4" name="Group 3">
            <a:extLst>
              <a:ext uri="{FF2B5EF4-FFF2-40B4-BE49-F238E27FC236}">
                <a16:creationId xmlns:a16="http://schemas.microsoft.com/office/drawing/2014/main" id="{ECCA677D-D2D4-49AD-BD5E-D68746DD42A5}"/>
              </a:ext>
            </a:extLst>
          </p:cNvPr>
          <p:cNvGrpSpPr/>
          <p:nvPr/>
        </p:nvGrpSpPr>
        <p:grpSpPr>
          <a:xfrm>
            <a:off x="6545889" y="404355"/>
            <a:ext cx="4081482" cy="4525289"/>
            <a:chOff x="759681" y="1135192"/>
            <a:chExt cx="4484223" cy="4971825"/>
          </a:xfrm>
        </p:grpSpPr>
        <p:grpSp>
          <p:nvGrpSpPr>
            <p:cNvPr id="5" name="Group 2">
              <a:extLst>
                <a:ext uri="{FF2B5EF4-FFF2-40B4-BE49-F238E27FC236}">
                  <a16:creationId xmlns:a16="http://schemas.microsoft.com/office/drawing/2014/main" id="{01A0F91B-AFB6-423E-B7F5-291808DD3983}"/>
                </a:ext>
              </a:extLst>
            </p:cNvPr>
            <p:cNvGrpSpPr>
              <a:grpSpLocks/>
            </p:cNvGrpSpPr>
            <p:nvPr/>
          </p:nvGrpSpPr>
          <p:grpSpPr bwMode="auto">
            <a:xfrm>
              <a:off x="765175" y="1135192"/>
              <a:ext cx="3506014" cy="3943219"/>
              <a:chOff x="1031900" y="998646"/>
              <a:chExt cx="3506228" cy="3942665"/>
            </a:xfrm>
          </p:grpSpPr>
          <p:sp>
            <p:nvSpPr>
              <p:cNvPr id="10" name="Text Box 1043">
                <a:extLst>
                  <a:ext uri="{FF2B5EF4-FFF2-40B4-BE49-F238E27FC236}">
                    <a16:creationId xmlns:a16="http://schemas.microsoft.com/office/drawing/2014/main" id="{172D3B29-6E90-4BF4-B441-76A00F3957FE}"/>
                  </a:ext>
                </a:extLst>
              </p:cNvPr>
              <p:cNvSpPr txBox="1">
                <a:spLocks noChangeArrowheads="1"/>
              </p:cNvSpPr>
              <p:nvPr/>
            </p:nvSpPr>
            <p:spPr bwMode="auto">
              <a:xfrm>
                <a:off x="2146300" y="1303854"/>
                <a:ext cx="2391828" cy="40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10000"/>
                  </a:spcBef>
                  <a:spcAft>
                    <a:spcPct val="10000"/>
                  </a:spcAft>
                </a:pPr>
                <a:r>
                  <a:rPr lang="en-GB" dirty="0">
                    <a:solidFill>
                      <a:schemeClr val="accent4"/>
                    </a:solidFill>
                    <a:latin typeface="+mn-lt"/>
                  </a:rPr>
                  <a:t>Structures </a:t>
                </a:r>
                <a:r>
                  <a:rPr lang="en-GB" dirty="0" err="1">
                    <a:solidFill>
                      <a:schemeClr val="accent4"/>
                    </a:solidFill>
                    <a:latin typeface="+mn-lt"/>
                  </a:rPr>
                  <a:t>cellulaires</a:t>
                </a:r>
                <a:endParaRPr lang="en-GB" dirty="0">
                  <a:solidFill>
                    <a:schemeClr val="accent4"/>
                  </a:solidFill>
                  <a:latin typeface="+mn-lt"/>
                </a:endParaRPr>
              </a:p>
            </p:txBody>
          </p:sp>
          <p:sp>
            <p:nvSpPr>
              <p:cNvPr id="11" name="Text Box 1052">
                <a:extLst>
                  <a:ext uri="{FF2B5EF4-FFF2-40B4-BE49-F238E27FC236}">
                    <a16:creationId xmlns:a16="http://schemas.microsoft.com/office/drawing/2014/main" id="{DEF7A707-F4A2-4E73-8D3A-8D67B45ECA44}"/>
                  </a:ext>
                </a:extLst>
              </p:cNvPr>
              <p:cNvSpPr txBox="1">
                <a:spLocks noChangeArrowheads="1"/>
              </p:cNvSpPr>
              <p:nvPr/>
            </p:nvSpPr>
            <p:spPr bwMode="auto">
              <a:xfrm>
                <a:off x="2146300" y="3298772"/>
                <a:ext cx="2323139" cy="40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pPr>
                <a:r>
                  <a:rPr lang="en-GB" dirty="0" err="1">
                    <a:solidFill>
                      <a:schemeClr val="accent4"/>
                    </a:solidFill>
                    <a:latin typeface="+mn-lt"/>
                  </a:rPr>
                  <a:t>Panneaux</a:t>
                </a:r>
                <a:r>
                  <a:rPr lang="en-GB" dirty="0">
                    <a:solidFill>
                      <a:schemeClr val="accent4"/>
                    </a:solidFill>
                    <a:latin typeface="+mn-lt"/>
                  </a:rPr>
                  <a:t> sandwich</a:t>
                </a:r>
              </a:p>
            </p:txBody>
          </p:sp>
          <p:sp>
            <p:nvSpPr>
              <p:cNvPr id="12" name="Text Box 1057">
                <a:extLst>
                  <a:ext uri="{FF2B5EF4-FFF2-40B4-BE49-F238E27FC236}">
                    <a16:creationId xmlns:a16="http://schemas.microsoft.com/office/drawing/2014/main" id="{94D18FDD-3066-473F-98D2-255655B3A13A}"/>
                  </a:ext>
                </a:extLst>
              </p:cNvPr>
              <p:cNvSpPr txBox="1">
                <a:spLocks noChangeArrowheads="1"/>
              </p:cNvSpPr>
              <p:nvPr/>
            </p:nvSpPr>
            <p:spPr bwMode="auto">
              <a:xfrm>
                <a:off x="2146300" y="2301313"/>
                <a:ext cx="1423896" cy="40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5000"/>
                  </a:spcBef>
                  <a:spcAft>
                    <a:spcPct val="5000"/>
                  </a:spcAft>
                </a:pPr>
                <a:r>
                  <a:rPr lang="en-GB" dirty="0">
                    <a:solidFill>
                      <a:schemeClr val="accent4"/>
                    </a:solidFill>
                    <a:latin typeface="+mn-lt"/>
                  </a:rPr>
                  <a:t>Composites</a:t>
                </a:r>
              </a:p>
            </p:txBody>
          </p:sp>
          <p:grpSp>
            <p:nvGrpSpPr>
              <p:cNvPr id="13" name="Group 1">
                <a:extLst>
                  <a:ext uri="{FF2B5EF4-FFF2-40B4-BE49-F238E27FC236}">
                    <a16:creationId xmlns:a16="http://schemas.microsoft.com/office/drawing/2014/main" id="{7ACD8356-462B-4C2B-8B37-F6315FC64F6B}"/>
                  </a:ext>
                </a:extLst>
              </p:cNvPr>
              <p:cNvGrpSpPr>
                <a:grpSpLocks/>
              </p:cNvGrpSpPr>
              <p:nvPr/>
            </p:nvGrpSpPr>
            <p:grpSpPr bwMode="auto">
              <a:xfrm>
                <a:off x="1031900" y="998646"/>
                <a:ext cx="981420" cy="3942665"/>
                <a:chOff x="1031900" y="998646"/>
                <a:chExt cx="981420" cy="3942665"/>
              </a:xfrm>
            </p:grpSpPr>
            <p:sp>
              <p:nvSpPr>
                <p:cNvPr id="15" name="Rectangle 1038">
                  <a:extLst>
                    <a:ext uri="{FF2B5EF4-FFF2-40B4-BE49-F238E27FC236}">
                      <a16:creationId xmlns:a16="http://schemas.microsoft.com/office/drawing/2014/main" id="{1BF95CCB-EA80-4BDA-8506-DD3E1F2BB5E0}"/>
                    </a:ext>
                  </a:extLst>
                </p:cNvPr>
                <p:cNvSpPr>
                  <a:spLocks noChangeArrowheads="1"/>
                </p:cNvSpPr>
                <p:nvPr/>
              </p:nvSpPr>
              <p:spPr bwMode="auto">
                <a:xfrm>
                  <a:off x="1231900" y="1092541"/>
                  <a:ext cx="202972" cy="40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solidFill>
                      <a:schemeClr val="accent4"/>
                    </a:solidFill>
                    <a:latin typeface="+mn-lt"/>
                  </a:endParaRPr>
                </a:p>
              </p:txBody>
            </p:sp>
            <p:sp>
              <p:nvSpPr>
                <p:cNvPr id="16" name="AutoShape 1044">
                  <a:extLst>
                    <a:ext uri="{FF2B5EF4-FFF2-40B4-BE49-F238E27FC236}">
                      <a16:creationId xmlns:a16="http://schemas.microsoft.com/office/drawing/2014/main" id="{E61AB3ED-7C51-4B4E-8E95-21B07A274C06}"/>
                    </a:ext>
                  </a:extLst>
                </p:cNvPr>
                <p:cNvSpPr>
                  <a:spLocks noChangeArrowheads="1"/>
                </p:cNvSpPr>
                <p:nvPr/>
              </p:nvSpPr>
              <p:spPr bwMode="auto">
                <a:xfrm>
                  <a:off x="1117601" y="1268844"/>
                  <a:ext cx="218675" cy="421414"/>
                </a:xfrm>
                <a:prstGeom prst="roundRect">
                  <a:avLst>
                    <a:gd name="adj" fmla="val 13653"/>
                  </a:avLst>
                </a:prstGeom>
                <a:noFill/>
                <a:ln w="28575">
                  <a:solidFill>
                    <a:srgbClr val="3366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solidFill>
                      <a:schemeClr val="accent4"/>
                    </a:solidFill>
                    <a:latin typeface="+mn-lt"/>
                  </a:endParaRPr>
                </a:p>
              </p:txBody>
            </p:sp>
            <p:pic>
              <p:nvPicPr>
                <p:cNvPr id="17" name="Picture 1042">
                  <a:extLst>
                    <a:ext uri="{FF2B5EF4-FFF2-40B4-BE49-F238E27FC236}">
                      <a16:creationId xmlns:a16="http://schemas.microsoft.com/office/drawing/2014/main" id="{52C87936-66DA-4413-9772-0587B195EA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614" y="998646"/>
                  <a:ext cx="917576"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51">
                  <a:extLst>
                    <a:ext uri="{FF2B5EF4-FFF2-40B4-BE49-F238E27FC236}">
                      <a16:creationId xmlns:a16="http://schemas.microsoft.com/office/drawing/2014/main" id="{515B3654-7B94-4DC1-9F5B-075CFEA038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938" y="3005404"/>
                  <a:ext cx="935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56">
                  <a:extLst>
                    <a:ext uri="{FF2B5EF4-FFF2-40B4-BE49-F238E27FC236}">
                      <a16:creationId xmlns:a16="http://schemas.microsoft.com/office/drawing/2014/main" id="{CADB2393-2071-474D-B20B-7058B2D6ED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1407" y="2039833"/>
                  <a:ext cx="87788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a:extLst>
                    <a:ext uri="{FF2B5EF4-FFF2-40B4-BE49-F238E27FC236}">
                      <a16:creationId xmlns:a16="http://schemas.microsoft.com/office/drawing/2014/main" id="{FFD0BC30-7CE4-4D95-BBD6-94CF5CFE87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900" y="4019371"/>
                  <a:ext cx="981420" cy="921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AutoShape 1053">
                  <a:extLst>
                    <a:ext uri="{FF2B5EF4-FFF2-40B4-BE49-F238E27FC236}">
                      <a16:creationId xmlns:a16="http://schemas.microsoft.com/office/drawing/2014/main" id="{51DC0B7E-D842-414C-A366-3E9FE61C48A9}"/>
                    </a:ext>
                  </a:extLst>
                </p:cNvPr>
                <p:cNvSpPr>
                  <a:spLocks noChangeArrowheads="1"/>
                </p:cNvSpPr>
                <p:nvPr/>
              </p:nvSpPr>
              <p:spPr bwMode="auto">
                <a:xfrm>
                  <a:off x="1104900" y="2002568"/>
                  <a:ext cx="827507" cy="896074"/>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solidFill>
                      <a:schemeClr val="accent4"/>
                    </a:solidFill>
                    <a:latin typeface="+mn-lt"/>
                  </a:endParaRPr>
                </a:p>
                <a:p>
                  <a:endParaRPr lang="en-GB" dirty="0">
                    <a:solidFill>
                      <a:schemeClr val="accent4"/>
                    </a:solidFill>
                    <a:latin typeface="+mn-lt"/>
                  </a:endParaRPr>
                </a:p>
              </p:txBody>
            </p:sp>
            <p:sp>
              <p:nvSpPr>
                <p:cNvPr id="22" name="AutoShape 1058">
                  <a:extLst>
                    <a:ext uri="{FF2B5EF4-FFF2-40B4-BE49-F238E27FC236}">
                      <a16:creationId xmlns:a16="http://schemas.microsoft.com/office/drawing/2014/main" id="{B0B4823C-9864-48FC-B3A9-6666A00B0134}"/>
                    </a:ext>
                  </a:extLst>
                </p:cNvPr>
                <p:cNvSpPr>
                  <a:spLocks noChangeArrowheads="1"/>
                </p:cNvSpPr>
                <p:nvPr/>
              </p:nvSpPr>
              <p:spPr bwMode="auto">
                <a:xfrm>
                  <a:off x="1104900" y="3008780"/>
                  <a:ext cx="827507" cy="896074"/>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solidFill>
                      <a:schemeClr val="accent4"/>
                    </a:solidFill>
                    <a:latin typeface="+mn-lt"/>
                  </a:endParaRPr>
                </a:p>
                <a:p>
                  <a:endParaRPr lang="en-GB" dirty="0">
                    <a:solidFill>
                      <a:schemeClr val="accent4"/>
                    </a:solidFill>
                    <a:latin typeface="+mn-lt"/>
                  </a:endParaRPr>
                </a:p>
              </p:txBody>
            </p:sp>
            <p:sp>
              <p:nvSpPr>
                <p:cNvPr id="23" name="AutoShape 1063">
                  <a:extLst>
                    <a:ext uri="{FF2B5EF4-FFF2-40B4-BE49-F238E27FC236}">
                      <a16:creationId xmlns:a16="http://schemas.microsoft.com/office/drawing/2014/main" id="{EDE2D152-C0AF-4BCB-99F7-89A71D0DA23C}"/>
                    </a:ext>
                  </a:extLst>
                </p:cNvPr>
                <p:cNvSpPr>
                  <a:spLocks noChangeArrowheads="1"/>
                </p:cNvSpPr>
                <p:nvPr/>
              </p:nvSpPr>
              <p:spPr bwMode="auto">
                <a:xfrm>
                  <a:off x="1089937" y="1015406"/>
                  <a:ext cx="842471" cy="896074"/>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a:solidFill>
                        <a:schemeClr val="accent4"/>
                      </a:solidFill>
                      <a:latin typeface="+mn-lt"/>
                    </a:rPr>
                    <a:t> </a:t>
                  </a:r>
                </a:p>
                <a:p>
                  <a:endParaRPr lang="en-GB" dirty="0">
                    <a:solidFill>
                      <a:schemeClr val="accent4"/>
                    </a:solidFill>
                    <a:latin typeface="+mn-lt"/>
                  </a:endParaRPr>
                </a:p>
              </p:txBody>
            </p:sp>
            <p:sp>
              <p:nvSpPr>
                <p:cNvPr id="24" name="AutoShape 1058">
                  <a:extLst>
                    <a:ext uri="{FF2B5EF4-FFF2-40B4-BE49-F238E27FC236}">
                      <a16:creationId xmlns:a16="http://schemas.microsoft.com/office/drawing/2014/main" id="{1A53F3C4-348C-410E-9742-99F0563ACA72}"/>
                    </a:ext>
                  </a:extLst>
                </p:cNvPr>
                <p:cNvSpPr>
                  <a:spLocks noChangeArrowheads="1"/>
                </p:cNvSpPr>
                <p:nvPr/>
              </p:nvSpPr>
              <p:spPr bwMode="auto">
                <a:xfrm>
                  <a:off x="1104900" y="4014989"/>
                  <a:ext cx="827507" cy="896074"/>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solidFill>
                      <a:schemeClr val="accent4"/>
                    </a:solidFill>
                    <a:latin typeface="+mn-lt"/>
                  </a:endParaRPr>
                </a:p>
                <a:p>
                  <a:endParaRPr lang="en-GB" dirty="0">
                    <a:solidFill>
                      <a:schemeClr val="accent4"/>
                    </a:solidFill>
                    <a:latin typeface="+mn-lt"/>
                  </a:endParaRPr>
                </a:p>
              </p:txBody>
            </p:sp>
          </p:grpSp>
          <p:sp>
            <p:nvSpPr>
              <p:cNvPr id="14" name="Text Box 1052">
                <a:extLst>
                  <a:ext uri="{FF2B5EF4-FFF2-40B4-BE49-F238E27FC236}">
                    <a16:creationId xmlns:a16="http://schemas.microsoft.com/office/drawing/2014/main" id="{C5A27A25-DA1A-479E-97D1-A488A8819FF7}"/>
                  </a:ext>
                </a:extLst>
              </p:cNvPr>
              <p:cNvSpPr txBox="1">
                <a:spLocks noChangeArrowheads="1"/>
              </p:cNvSpPr>
              <p:nvPr/>
            </p:nvSpPr>
            <p:spPr bwMode="auto">
              <a:xfrm>
                <a:off x="2146300" y="4295675"/>
                <a:ext cx="1693443" cy="40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pPr>
                <a:r>
                  <a:rPr lang="en-GB" dirty="0">
                    <a:solidFill>
                      <a:schemeClr val="accent4"/>
                    </a:solidFill>
                    <a:latin typeface="+mn-lt"/>
                  </a:rPr>
                  <a:t>Multi-couches</a:t>
                </a:r>
              </a:p>
            </p:txBody>
          </p:sp>
        </p:grpSp>
        <p:grpSp>
          <p:nvGrpSpPr>
            <p:cNvPr id="6" name="Group 5">
              <a:extLst>
                <a:ext uri="{FF2B5EF4-FFF2-40B4-BE49-F238E27FC236}">
                  <a16:creationId xmlns:a16="http://schemas.microsoft.com/office/drawing/2014/main" id="{169585D2-8C7D-4F41-A1EB-7262F870662C}"/>
                </a:ext>
              </a:extLst>
            </p:cNvPr>
            <p:cNvGrpSpPr/>
            <p:nvPr/>
          </p:nvGrpSpPr>
          <p:grpSpPr>
            <a:xfrm>
              <a:off x="759681" y="5100665"/>
              <a:ext cx="1031513" cy="1006352"/>
              <a:chOff x="759681" y="5054171"/>
              <a:chExt cx="1031513" cy="1006352"/>
            </a:xfrm>
          </p:grpSpPr>
          <p:pic>
            <p:nvPicPr>
              <p:cNvPr id="8" name="Picture 7">
                <a:extLst>
                  <a:ext uri="{FF2B5EF4-FFF2-40B4-BE49-F238E27FC236}">
                    <a16:creationId xmlns:a16="http://schemas.microsoft.com/office/drawing/2014/main" id="{87E8E39A-84F1-49B9-B362-D18A56D53A77}"/>
                  </a:ext>
                </a:extLst>
              </p:cNvPr>
              <p:cNvPicPr>
                <a:picLocks noChangeAspect="1"/>
              </p:cNvPicPr>
              <p:nvPr/>
            </p:nvPicPr>
            <p:blipFill rotWithShape="1">
              <a:blip r:embed="rId7"/>
              <a:srcRect l="49527" t="43494" r="39166" b="43669"/>
              <a:stretch/>
            </p:blipFill>
            <p:spPr>
              <a:xfrm>
                <a:off x="759681" y="5054171"/>
                <a:ext cx="1031513" cy="1006352"/>
              </a:xfrm>
              <a:prstGeom prst="rect">
                <a:avLst/>
              </a:prstGeom>
            </p:spPr>
          </p:pic>
          <p:sp>
            <p:nvSpPr>
              <p:cNvPr id="9" name="AutoShape 1058">
                <a:extLst>
                  <a:ext uri="{FF2B5EF4-FFF2-40B4-BE49-F238E27FC236}">
                    <a16:creationId xmlns:a16="http://schemas.microsoft.com/office/drawing/2014/main" id="{38F60293-7B53-4F43-A593-FC08C6BC221D}"/>
                  </a:ext>
                </a:extLst>
              </p:cNvPr>
              <p:cNvSpPr>
                <a:spLocks noChangeArrowheads="1"/>
              </p:cNvSpPr>
              <p:nvPr/>
            </p:nvSpPr>
            <p:spPr bwMode="auto">
              <a:xfrm>
                <a:off x="835921" y="5105952"/>
                <a:ext cx="829706" cy="896200"/>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solidFill>
                    <a:schemeClr val="accent4"/>
                  </a:solidFill>
                  <a:latin typeface="+mn-lt"/>
                </a:endParaRPr>
              </a:p>
              <a:p>
                <a:endParaRPr lang="en-GB" dirty="0">
                  <a:solidFill>
                    <a:schemeClr val="accent4"/>
                  </a:solidFill>
                  <a:latin typeface="+mn-lt"/>
                </a:endParaRPr>
              </a:p>
            </p:txBody>
          </p:sp>
        </p:grpSp>
        <p:sp>
          <p:nvSpPr>
            <p:cNvPr id="7" name="Text Box 1052">
              <a:extLst>
                <a:ext uri="{FF2B5EF4-FFF2-40B4-BE49-F238E27FC236}">
                  <a16:creationId xmlns:a16="http://schemas.microsoft.com/office/drawing/2014/main" id="{9D472AC6-74A7-49EE-80D7-2EBA9D22097D}"/>
                </a:ext>
              </a:extLst>
            </p:cNvPr>
            <p:cNvSpPr txBox="1">
              <a:spLocks noChangeArrowheads="1"/>
            </p:cNvSpPr>
            <p:nvPr/>
          </p:nvSpPr>
          <p:spPr bwMode="auto">
            <a:xfrm>
              <a:off x="1917388" y="5385620"/>
              <a:ext cx="3326516" cy="40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pPr>
              <a:r>
                <a:rPr lang="fr-FR" dirty="0">
                  <a:solidFill>
                    <a:schemeClr val="accent4"/>
                  </a:solidFill>
                  <a:latin typeface="+mn-lt"/>
                </a:rPr>
                <a:t>Estimateur du coût des pièces</a:t>
              </a:r>
              <a:endParaRPr lang="en-GB" dirty="0">
                <a:solidFill>
                  <a:schemeClr val="accent4"/>
                </a:solidFill>
                <a:latin typeface="+mn-lt"/>
              </a:endParaRPr>
            </a:p>
          </p:txBody>
        </p:sp>
      </p:grpSp>
      <p:grpSp>
        <p:nvGrpSpPr>
          <p:cNvPr id="41" name="Group 40">
            <a:extLst>
              <a:ext uri="{FF2B5EF4-FFF2-40B4-BE49-F238E27FC236}">
                <a16:creationId xmlns:a16="http://schemas.microsoft.com/office/drawing/2014/main" id="{CB406A88-1E59-86F6-CDDF-DB946C80B922}"/>
              </a:ext>
            </a:extLst>
          </p:cNvPr>
          <p:cNvGrpSpPr/>
          <p:nvPr/>
        </p:nvGrpSpPr>
        <p:grpSpPr>
          <a:xfrm>
            <a:off x="6620823" y="5049760"/>
            <a:ext cx="785840" cy="811245"/>
            <a:chOff x="6728400" y="5049920"/>
            <a:chExt cx="642827" cy="642955"/>
          </a:xfrm>
        </p:grpSpPr>
        <p:sp>
          <p:nvSpPr>
            <p:cNvPr id="28" name="Rectangle: Rounded Corners 27">
              <a:extLst>
                <a:ext uri="{FF2B5EF4-FFF2-40B4-BE49-F238E27FC236}">
                  <a16:creationId xmlns:a16="http://schemas.microsoft.com/office/drawing/2014/main" id="{295B51FD-8532-1D18-2E05-4F3856E6901D}"/>
                </a:ext>
              </a:extLst>
            </p:cNvPr>
            <p:cNvSpPr/>
            <p:nvPr/>
          </p:nvSpPr>
          <p:spPr>
            <a:xfrm>
              <a:off x="6728400" y="5066598"/>
              <a:ext cx="637838" cy="6096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1FC11-9F9A-E30B-D8D8-A1ECB4DDA40B}"/>
                </a:ext>
              </a:extLst>
            </p:cNvPr>
            <p:cNvGrpSpPr/>
            <p:nvPr/>
          </p:nvGrpSpPr>
          <p:grpSpPr>
            <a:xfrm>
              <a:off x="6971119" y="5199948"/>
              <a:ext cx="152400" cy="342900"/>
              <a:chOff x="7315200" y="5524500"/>
              <a:chExt cx="152400" cy="342900"/>
            </a:xfrm>
          </p:grpSpPr>
          <p:sp>
            <p:nvSpPr>
              <p:cNvPr id="32" name="Rectangle: Rounded Corners 31">
                <a:extLst>
                  <a:ext uri="{FF2B5EF4-FFF2-40B4-BE49-F238E27FC236}">
                    <a16:creationId xmlns:a16="http://schemas.microsoft.com/office/drawing/2014/main" id="{AAD1B6BC-C37D-D352-29EA-66D3D87F1C0F}"/>
                  </a:ext>
                </a:extLst>
              </p:cNvPr>
              <p:cNvSpPr/>
              <p:nvPr/>
            </p:nvSpPr>
            <p:spPr>
              <a:xfrm>
                <a:off x="7353300" y="5524500"/>
                <a:ext cx="76200" cy="76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EA2B2497-15A9-3460-15FC-F8718782830A}"/>
                  </a:ext>
                </a:extLst>
              </p:cNvPr>
              <p:cNvSpPr/>
              <p:nvPr/>
            </p:nvSpPr>
            <p:spPr>
              <a:xfrm>
                <a:off x="7315200" y="5562600"/>
                <a:ext cx="152400" cy="304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34" name="Group 33">
                <a:extLst>
                  <a:ext uri="{FF2B5EF4-FFF2-40B4-BE49-F238E27FC236}">
                    <a16:creationId xmlns:a16="http://schemas.microsoft.com/office/drawing/2014/main" id="{E6735273-C637-0530-2F69-02266EE6FBF2}"/>
                  </a:ext>
                </a:extLst>
              </p:cNvPr>
              <p:cNvGrpSpPr/>
              <p:nvPr/>
            </p:nvGrpSpPr>
            <p:grpSpPr>
              <a:xfrm>
                <a:off x="7370027" y="5611322"/>
                <a:ext cx="54827" cy="204568"/>
                <a:chOff x="6269773" y="5515672"/>
                <a:chExt cx="131027" cy="289596"/>
              </a:xfrm>
            </p:grpSpPr>
            <p:cxnSp>
              <p:nvCxnSpPr>
                <p:cNvPr id="35" name="Straight Connector 34">
                  <a:extLst>
                    <a:ext uri="{FF2B5EF4-FFF2-40B4-BE49-F238E27FC236}">
                      <a16:creationId xmlns:a16="http://schemas.microsoft.com/office/drawing/2014/main" id="{3D1248B3-69DF-4C14-3D2D-50F66E33A6A6}"/>
                    </a:ext>
                  </a:extLst>
                </p:cNvPr>
                <p:cNvCxnSpPr>
                  <a:cxnSpLocks/>
                </p:cNvCxnSpPr>
                <p:nvPr/>
              </p:nvCxnSpPr>
              <p:spPr>
                <a:xfrm flipH="1">
                  <a:off x="6269773" y="5515672"/>
                  <a:ext cx="76200" cy="159434"/>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A3F91E0-0A60-B3CA-6697-AB9EEC9F6557}"/>
                    </a:ext>
                  </a:extLst>
                </p:cNvPr>
                <p:cNvCxnSpPr>
                  <a:cxnSpLocks/>
                </p:cNvCxnSpPr>
                <p:nvPr/>
              </p:nvCxnSpPr>
              <p:spPr>
                <a:xfrm flipH="1">
                  <a:off x="6324600" y="5645834"/>
                  <a:ext cx="76200" cy="15943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9EED3BF-D002-772D-BB6E-6690E38FAABD}"/>
                    </a:ext>
                  </a:extLst>
                </p:cNvPr>
                <p:cNvCxnSpPr>
                  <a:cxnSpLocks/>
                </p:cNvCxnSpPr>
                <p:nvPr/>
              </p:nvCxnSpPr>
              <p:spPr>
                <a:xfrm>
                  <a:off x="6269773" y="5675106"/>
                  <a:ext cx="734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9918DC9-4239-D4AD-DEE0-ABD30B0EE796}"/>
                    </a:ext>
                  </a:extLst>
                </p:cNvPr>
                <p:cNvCxnSpPr>
                  <a:cxnSpLocks/>
                </p:cNvCxnSpPr>
                <p:nvPr/>
              </p:nvCxnSpPr>
              <p:spPr>
                <a:xfrm>
                  <a:off x="6327388" y="5645834"/>
                  <a:ext cx="734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900B31F-875D-D2B3-FF74-856729DE2FF5}"/>
                    </a:ext>
                  </a:extLst>
                </p:cNvPr>
                <p:cNvCxnSpPr/>
                <p:nvPr/>
              </p:nvCxnSpPr>
              <p:spPr>
                <a:xfrm flipV="1">
                  <a:off x="6324600" y="5515672"/>
                  <a:ext cx="18585" cy="130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C73DE29-A782-29AA-2ED0-E00AB60B1BAB}"/>
                    </a:ext>
                  </a:extLst>
                </p:cNvPr>
                <p:cNvCxnSpPr/>
                <p:nvPr/>
              </p:nvCxnSpPr>
              <p:spPr>
                <a:xfrm flipV="1">
                  <a:off x="6324600" y="5675106"/>
                  <a:ext cx="18585" cy="130162"/>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30" name="AutoShape 1058">
              <a:extLst>
                <a:ext uri="{FF2B5EF4-FFF2-40B4-BE49-F238E27FC236}">
                  <a16:creationId xmlns:a16="http://schemas.microsoft.com/office/drawing/2014/main" id="{BA810BBA-D413-D80B-1D1A-3157A12FB212}"/>
                </a:ext>
              </a:extLst>
            </p:cNvPr>
            <p:cNvSpPr>
              <a:spLocks noChangeArrowheads="1"/>
            </p:cNvSpPr>
            <p:nvPr/>
          </p:nvSpPr>
          <p:spPr bwMode="auto">
            <a:xfrm>
              <a:off x="6728400" y="5049920"/>
              <a:ext cx="642827" cy="642955"/>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p>
          </p:txBody>
        </p:sp>
      </p:grpSp>
      <p:sp>
        <p:nvSpPr>
          <p:cNvPr id="31" name="Text Box 1052">
            <a:extLst>
              <a:ext uri="{FF2B5EF4-FFF2-40B4-BE49-F238E27FC236}">
                <a16:creationId xmlns:a16="http://schemas.microsoft.com/office/drawing/2014/main" id="{106B23D7-1B8E-02AE-F404-95B82A9B3DAC}"/>
              </a:ext>
            </a:extLst>
          </p:cNvPr>
          <p:cNvSpPr txBox="1">
            <a:spLocks noChangeArrowheads="1"/>
          </p:cNvSpPr>
          <p:nvPr/>
        </p:nvSpPr>
        <p:spPr bwMode="auto">
          <a:xfrm>
            <a:off x="7593623" y="5264310"/>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pPr>
            <a:r>
              <a:rPr lang="en-GB" dirty="0">
                <a:solidFill>
                  <a:schemeClr val="tx2">
                    <a:lumMod val="50000"/>
                  </a:schemeClr>
                </a:solidFill>
              </a:rPr>
              <a:t>Battery Designer</a:t>
            </a:r>
          </a:p>
        </p:txBody>
      </p:sp>
    </p:spTree>
    <p:extLst>
      <p:ext uri="{BB962C8B-B14F-4D97-AF65-F5344CB8AC3E}">
        <p14:creationId xmlns:p14="http://schemas.microsoft.com/office/powerpoint/2010/main" val="320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ln w="9525"/>
        </p:spPr>
        <p:txBody>
          <a:bodyPr/>
          <a:lstStyle/>
          <a:p>
            <a:r>
              <a:rPr lang="en-GB" dirty="0">
                <a:latin typeface="+mn-lt"/>
              </a:rPr>
              <a:t>Configuration : Mousse – </a:t>
            </a:r>
            <a:r>
              <a:rPr lang="en-GB" dirty="0" err="1">
                <a:latin typeface="+mn-lt"/>
              </a:rPr>
              <a:t>Modèles</a:t>
            </a:r>
            <a:r>
              <a:rPr lang="en-GB" dirty="0">
                <a:latin typeface="+mn-lt"/>
              </a:rPr>
              <a:t> de </a:t>
            </a:r>
            <a:r>
              <a:rPr lang="en-GB" dirty="0" err="1">
                <a:latin typeface="+mn-lt"/>
              </a:rPr>
              <a:t>propriétés</a:t>
            </a:r>
            <a:endParaRPr lang="en-US" dirty="0">
              <a:latin typeface="+mn-lt"/>
            </a:endParaRPr>
          </a:p>
        </p:txBody>
      </p:sp>
      <p:grpSp>
        <p:nvGrpSpPr>
          <p:cNvPr id="2" name="Group 41"/>
          <p:cNvGrpSpPr>
            <a:grpSpLocks/>
          </p:cNvGrpSpPr>
          <p:nvPr/>
        </p:nvGrpSpPr>
        <p:grpSpPr bwMode="auto">
          <a:xfrm>
            <a:off x="1298152" y="3149761"/>
            <a:ext cx="9329738" cy="2371725"/>
            <a:chOff x="102" y="2096"/>
            <a:chExt cx="5877" cy="1494"/>
          </a:xfrm>
        </p:grpSpPr>
        <p:grpSp>
          <p:nvGrpSpPr>
            <p:cNvPr id="10254" name="Group 33"/>
            <p:cNvGrpSpPr>
              <a:grpSpLocks/>
            </p:cNvGrpSpPr>
            <p:nvPr/>
          </p:nvGrpSpPr>
          <p:grpSpPr bwMode="auto">
            <a:xfrm>
              <a:off x="779" y="2096"/>
              <a:ext cx="5200" cy="1494"/>
              <a:chOff x="779" y="2096"/>
              <a:chExt cx="5200" cy="1494"/>
            </a:xfrm>
          </p:grpSpPr>
          <p:pic>
            <p:nvPicPr>
              <p:cNvPr id="10256"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 y="2149"/>
                <a:ext cx="1146" cy="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5" y="2096"/>
                <a:ext cx="3654" cy="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55" name="Text Box 8"/>
            <p:cNvSpPr txBox="1">
              <a:spLocks noChangeArrowheads="1"/>
            </p:cNvSpPr>
            <p:nvPr/>
          </p:nvSpPr>
          <p:spPr bwMode="auto">
            <a:xfrm>
              <a:off x="102" y="2487"/>
              <a:ext cx="81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10000"/>
                </a:spcAft>
              </a:pPr>
              <a:r>
                <a:rPr lang="en-GB" dirty="0" err="1">
                  <a:solidFill>
                    <a:schemeClr val="accent1"/>
                  </a:solidFill>
                  <a:latin typeface="+mn-lt"/>
                </a:rPr>
                <a:t>Réponse</a:t>
              </a:r>
              <a:r>
                <a:rPr lang="en-GB" dirty="0">
                  <a:solidFill>
                    <a:schemeClr val="accent1"/>
                  </a:solidFill>
                  <a:latin typeface="+mn-lt"/>
                </a:rPr>
                <a:t> </a:t>
              </a:r>
              <a:r>
                <a:rPr lang="en-GB" dirty="0" err="1">
                  <a:solidFill>
                    <a:schemeClr val="accent1"/>
                  </a:solidFill>
                  <a:latin typeface="+mn-lt"/>
                </a:rPr>
                <a:t>mécanique</a:t>
              </a:r>
              <a:endParaRPr lang="en-GB" dirty="0">
                <a:solidFill>
                  <a:schemeClr val="accent1"/>
                </a:solidFill>
                <a:latin typeface="+mn-lt"/>
              </a:endParaRPr>
            </a:p>
          </p:txBody>
        </p:sp>
      </p:grpSp>
      <p:sp>
        <p:nvSpPr>
          <p:cNvPr id="716825" name="Text Box 25"/>
          <p:cNvSpPr txBox="1">
            <a:spLocks noChangeArrowheads="1"/>
          </p:cNvSpPr>
          <p:nvPr/>
        </p:nvSpPr>
        <p:spPr bwMode="auto">
          <a:xfrm>
            <a:off x="4205612" y="5679710"/>
            <a:ext cx="4111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b="0" dirty="0">
                <a:latin typeface="+mn-lt"/>
              </a:rPr>
              <a:t>Plus </a:t>
            </a:r>
            <a:r>
              <a:rPr lang="en-GB" dirty="0" err="1">
                <a:solidFill>
                  <a:schemeClr val="accent1"/>
                </a:solidFill>
                <a:latin typeface="+mn-lt"/>
              </a:rPr>
              <a:t>propriétés</a:t>
            </a:r>
            <a:r>
              <a:rPr lang="en-GB" dirty="0">
                <a:solidFill>
                  <a:schemeClr val="accent1"/>
                </a:solidFill>
                <a:latin typeface="+mn-lt"/>
              </a:rPr>
              <a:t> </a:t>
            </a:r>
            <a:r>
              <a:rPr lang="en-GB" dirty="0" err="1">
                <a:solidFill>
                  <a:schemeClr val="accent1"/>
                </a:solidFill>
                <a:latin typeface="+mn-lt"/>
              </a:rPr>
              <a:t>thermiques</a:t>
            </a:r>
            <a:r>
              <a:rPr lang="en-GB" dirty="0">
                <a:solidFill>
                  <a:schemeClr val="accent1"/>
                </a:solidFill>
                <a:latin typeface="+mn-lt"/>
              </a:rPr>
              <a:t> et </a:t>
            </a:r>
            <a:r>
              <a:rPr lang="en-GB" dirty="0" err="1">
                <a:solidFill>
                  <a:schemeClr val="accent1"/>
                </a:solidFill>
                <a:latin typeface="+mn-lt"/>
              </a:rPr>
              <a:t>électriques</a:t>
            </a:r>
            <a:endParaRPr lang="en-GB" dirty="0">
              <a:solidFill>
                <a:schemeClr val="accent1"/>
              </a:solidFill>
              <a:latin typeface="+mn-lt"/>
            </a:endParaRPr>
          </a:p>
        </p:txBody>
      </p:sp>
      <p:pic>
        <p:nvPicPr>
          <p:cNvPr id="10248"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4611" y="1209666"/>
            <a:ext cx="1257310" cy="193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5944" y="1197981"/>
            <a:ext cx="2750775" cy="1725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CEC1EAA3-C8E6-4AB5-B39E-D0EE30EB391B}"/>
              </a:ext>
            </a:extLst>
          </p:cNvPr>
          <p:cNvSpPr>
            <a:spLocks noGrp="1"/>
          </p:cNvSpPr>
          <p:nvPr>
            <p:ph type="sldNum" sz="quarter" idx="11"/>
          </p:nvPr>
        </p:nvSpPr>
        <p:spPr/>
        <p:txBody>
          <a:bodyPr/>
          <a:lstStyle/>
          <a:p>
            <a:fld id="{F0D23093-2AB0-F74C-B865-1A12A15B650E}" type="slidenum">
              <a:rPr lang="en-US" smtClean="0">
                <a:latin typeface="+mn-lt"/>
              </a:rPr>
              <a:pPr/>
              <a:t>10</a:t>
            </a:fld>
            <a:endParaRPr lang="en-US" dirty="0">
              <a:latin typeface="+mn-lt"/>
            </a:endParaRPr>
          </a:p>
        </p:txBody>
      </p:sp>
    </p:spTree>
    <p:extLst>
      <p:ext uri="{BB962C8B-B14F-4D97-AF65-F5344CB8AC3E}">
        <p14:creationId xmlns:p14="http://schemas.microsoft.com/office/powerpoint/2010/main" val="1629998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6825"/>
                                        </p:tgtEl>
                                        <p:attrNameLst>
                                          <p:attrName>style.visibility</p:attrName>
                                        </p:attrNameLst>
                                      </p:cBhvr>
                                      <p:to>
                                        <p:strVal val="visible"/>
                                      </p:to>
                                    </p:set>
                                    <p:animEffect transition="in" filter="wipe(left)">
                                      <p:cBhvr>
                                        <p:cTn id="12" dur="500"/>
                                        <p:tgtEl>
                                          <p:spTgt spid="716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ln w="9525"/>
        </p:spPr>
        <p:txBody>
          <a:bodyPr/>
          <a:lstStyle/>
          <a:p>
            <a:r>
              <a:rPr lang="en-GB" dirty="0">
                <a:latin typeface="+mn-lt"/>
              </a:rPr>
              <a:t>Configuration : </a:t>
            </a:r>
            <a:r>
              <a:rPr lang="en-GB" dirty="0" err="1">
                <a:latin typeface="+mn-lt"/>
              </a:rPr>
              <a:t>Panneau</a:t>
            </a:r>
            <a:r>
              <a:rPr lang="en-GB" dirty="0">
                <a:latin typeface="+mn-lt"/>
              </a:rPr>
              <a:t> sandwich – </a:t>
            </a:r>
            <a:r>
              <a:rPr lang="en-GB" dirty="0" err="1">
                <a:latin typeface="+mn-lt"/>
              </a:rPr>
              <a:t>Modèles</a:t>
            </a:r>
            <a:r>
              <a:rPr lang="en-GB" dirty="0">
                <a:latin typeface="+mn-lt"/>
              </a:rPr>
              <a:t> de </a:t>
            </a:r>
            <a:r>
              <a:rPr lang="en-GB" dirty="0" err="1">
                <a:latin typeface="+mn-lt"/>
              </a:rPr>
              <a:t>propriétés</a:t>
            </a:r>
            <a:endParaRPr lang="en-US" dirty="0">
              <a:latin typeface="+mn-lt"/>
            </a:endParaRPr>
          </a:p>
        </p:txBody>
      </p:sp>
      <p:pic>
        <p:nvPicPr>
          <p:cNvPr id="112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5544" y="1126235"/>
            <a:ext cx="34750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5"/>
          <p:cNvGrpSpPr>
            <a:grpSpLocks/>
          </p:cNvGrpSpPr>
          <p:nvPr/>
        </p:nvGrpSpPr>
        <p:grpSpPr bwMode="auto">
          <a:xfrm>
            <a:off x="866774" y="2421510"/>
            <a:ext cx="4822828" cy="3114675"/>
            <a:chOff x="-760" y="1979"/>
            <a:chExt cx="3038" cy="1962"/>
          </a:xfrm>
        </p:grpSpPr>
        <p:pic>
          <p:nvPicPr>
            <p:cNvPr id="1127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 y="1979"/>
              <a:ext cx="1788" cy="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Text Box 10"/>
            <p:cNvSpPr txBox="1">
              <a:spLocks noChangeArrowheads="1"/>
            </p:cNvSpPr>
            <p:nvPr/>
          </p:nvSpPr>
          <p:spPr bwMode="auto">
            <a:xfrm>
              <a:off x="-760" y="2167"/>
              <a:ext cx="1069"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r">
                <a:spcBef>
                  <a:spcPts val="0"/>
                </a:spcBef>
                <a:spcAft>
                  <a:spcPts val="0"/>
                </a:spcAft>
              </a:pPr>
              <a:r>
                <a:rPr lang="en-GB" dirty="0" err="1">
                  <a:solidFill>
                    <a:schemeClr val="accent1"/>
                  </a:solidFill>
                  <a:latin typeface="+mn-lt"/>
                </a:rPr>
                <a:t>Réponse</a:t>
              </a:r>
              <a:r>
                <a:rPr lang="en-GB" dirty="0">
                  <a:solidFill>
                    <a:schemeClr val="accent1"/>
                  </a:solidFill>
                  <a:latin typeface="+mn-lt"/>
                </a:rPr>
                <a:t> </a:t>
              </a:r>
              <a:r>
                <a:rPr lang="en-GB" dirty="0" err="1">
                  <a:solidFill>
                    <a:schemeClr val="accent1"/>
                  </a:solidFill>
                  <a:latin typeface="+mn-lt"/>
                </a:rPr>
                <a:t>élastique</a:t>
              </a:r>
              <a:endParaRPr lang="en-GB" dirty="0">
                <a:solidFill>
                  <a:schemeClr val="accent1"/>
                </a:solidFill>
                <a:latin typeface="+mn-lt"/>
              </a:endParaRPr>
            </a:p>
          </p:txBody>
        </p:sp>
      </p:grpSp>
      <p:grpSp>
        <p:nvGrpSpPr>
          <p:cNvPr id="3" name="Group 16"/>
          <p:cNvGrpSpPr>
            <a:grpSpLocks/>
          </p:cNvGrpSpPr>
          <p:nvPr/>
        </p:nvGrpSpPr>
        <p:grpSpPr bwMode="auto">
          <a:xfrm>
            <a:off x="5821089" y="2374902"/>
            <a:ext cx="4552959" cy="3781425"/>
            <a:chOff x="2520" y="1760"/>
            <a:chExt cx="2868" cy="2382"/>
          </a:xfrm>
        </p:grpSpPr>
        <p:pic>
          <p:nvPicPr>
            <p:cNvPr id="1127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2" y="1760"/>
              <a:ext cx="1746" cy="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11"/>
            <p:cNvSpPr txBox="1">
              <a:spLocks noChangeArrowheads="1"/>
            </p:cNvSpPr>
            <p:nvPr/>
          </p:nvSpPr>
          <p:spPr bwMode="auto">
            <a:xfrm>
              <a:off x="2520" y="1967"/>
              <a:ext cx="125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ctr">
                <a:spcBef>
                  <a:spcPts val="0"/>
                </a:spcBef>
                <a:spcAft>
                  <a:spcPts val="0"/>
                </a:spcAft>
              </a:pPr>
              <a:r>
                <a:rPr lang="en-GB" dirty="0" err="1">
                  <a:solidFill>
                    <a:schemeClr val="accent1"/>
                  </a:solidFill>
                  <a:latin typeface="+mn-lt"/>
                </a:rPr>
                <a:t>Réponse</a:t>
              </a:r>
              <a:r>
                <a:rPr lang="en-GB" dirty="0">
                  <a:solidFill>
                    <a:schemeClr val="accent1"/>
                  </a:solidFill>
                  <a:latin typeface="+mn-lt"/>
                </a:rPr>
                <a:t> d’un </a:t>
              </a:r>
              <a:r>
                <a:rPr lang="en-GB" dirty="0" err="1">
                  <a:solidFill>
                    <a:schemeClr val="accent1"/>
                  </a:solidFill>
                  <a:latin typeface="+mn-lt"/>
                </a:rPr>
                <a:t>effondrement</a:t>
              </a:r>
              <a:endParaRPr lang="en-GB" dirty="0">
                <a:solidFill>
                  <a:schemeClr val="accent1"/>
                </a:solidFill>
                <a:latin typeface="+mn-lt"/>
              </a:endParaRPr>
            </a:p>
          </p:txBody>
        </p:sp>
      </p:gr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2057492" y="986119"/>
            <a:ext cx="3836896" cy="1388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id="{010ABC45-8D18-42D8-8D2E-AF843905F5C2}"/>
              </a:ext>
            </a:extLst>
          </p:cNvPr>
          <p:cNvSpPr>
            <a:spLocks noGrp="1"/>
          </p:cNvSpPr>
          <p:nvPr>
            <p:ph type="sldNum" sz="quarter" idx="11"/>
          </p:nvPr>
        </p:nvSpPr>
        <p:spPr/>
        <p:txBody>
          <a:bodyPr/>
          <a:lstStyle/>
          <a:p>
            <a:fld id="{F0D23093-2AB0-F74C-B865-1A12A15B650E}" type="slidenum">
              <a:rPr lang="en-US" smtClean="0">
                <a:latin typeface="+mn-lt"/>
              </a:rPr>
              <a:pPr/>
              <a:t>11</a:t>
            </a:fld>
            <a:endParaRPr lang="en-US" dirty="0">
              <a:latin typeface="+mn-lt"/>
            </a:endParaRPr>
          </a:p>
        </p:txBody>
      </p:sp>
      <p:sp>
        <p:nvSpPr>
          <p:cNvPr id="13" name="Text Box 25">
            <a:extLst>
              <a:ext uri="{FF2B5EF4-FFF2-40B4-BE49-F238E27FC236}">
                <a16:creationId xmlns:a16="http://schemas.microsoft.com/office/drawing/2014/main" id="{15DFEE0C-2312-4FAC-9F5D-EA016BBB6E81}"/>
              </a:ext>
            </a:extLst>
          </p:cNvPr>
          <p:cNvSpPr txBox="1">
            <a:spLocks noChangeArrowheads="1"/>
          </p:cNvSpPr>
          <p:nvPr/>
        </p:nvSpPr>
        <p:spPr bwMode="auto">
          <a:xfrm>
            <a:off x="2438400" y="5786995"/>
            <a:ext cx="4111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b="0" dirty="0">
                <a:latin typeface="+mn-lt"/>
              </a:rPr>
              <a:t>Plus </a:t>
            </a:r>
            <a:r>
              <a:rPr lang="en-GB" dirty="0" err="1">
                <a:solidFill>
                  <a:schemeClr val="accent1"/>
                </a:solidFill>
                <a:latin typeface="+mn-lt"/>
              </a:rPr>
              <a:t>propriétés</a:t>
            </a:r>
            <a:r>
              <a:rPr lang="en-GB" dirty="0">
                <a:solidFill>
                  <a:schemeClr val="accent1"/>
                </a:solidFill>
                <a:latin typeface="+mn-lt"/>
              </a:rPr>
              <a:t> </a:t>
            </a:r>
            <a:r>
              <a:rPr lang="en-GB" dirty="0" err="1">
                <a:solidFill>
                  <a:schemeClr val="accent1"/>
                </a:solidFill>
                <a:latin typeface="+mn-lt"/>
              </a:rPr>
              <a:t>thermiques</a:t>
            </a:r>
            <a:r>
              <a:rPr lang="en-GB" dirty="0">
                <a:solidFill>
                  <a:schemeClr val="accent1"/>
                </a:solidFill>
                <a:latin typeface="+mn-lt"/>
              </a:rPr>
              <a:t> et </a:t>
            </a:r>
            <a:r>
              <a:rPr lang="en-GB" dirty="0" err="1">
                <a:solidFill>
                  <a:schemeClr val="accent1"/>
                </a:solidFill>
                <a:latin typeface="+mn-lt"/>
              </a:rPr>
              <a:t>électriques</a:t>
            </a:r>
            <a:endParaRPr lang="en-GB" dirty="0">
              <a:solidFill>
                <a:schemeClr val="accent1"/>
              </a:solidFill>
              <a:latin typeface="+mn-lt"/>
            </a:endParaRPr>
          </a:p>
        </p:txBody>
      </p:sp>
    </p:spTree>
    <p:extLst>
      <p:ext uri="{BB962C8B-B14F-4D97-AF65-F5344CB8AC3E}">
        <p14:creationId xmlns:p14="http://schemas.microsoft.com/office/powerpoint/2010/main" val="3803587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ln w="9525"/>
        </p:spPr>
        <p:txBody>
          <a:bodyPr/>
          <a:lstStyle/>
          <a:p>
            <a:r>
              <a:rPr lang="en-GB" dirty="0">
                <a:latin typeface="+mn-lt"/>
              </a:rPr>
              <a:t>Structure du Synthesizer </a:t>
            </a:r>
            <a:r>
              <a:rPr lang="en-GB" dirty="0" err="1">
                <a:latin typeface="+mn-lt"/>
              </a:rPr>
              <a:t>hybride</a:t>
            </a:r>
            <a:endParaRPr lang="en-GB" dirty="0">
              <a:latin typeface="+mn-lt"/>
            </a:endParaRPr>
          </a:p>
        </p:txBody>
      </p:sp>
      <p:cxnSp>
        <p:nvCxnSpPr>
          <p:cNvPr id="13315" name="Straight Arrow Connector 8"/>
          <p:cNvCxnSpPr>
            <a:cxnSpLocks noChangeShapeType="1"/>
          </p:cNvCxnSpPr>
          <p:nvPr/>
        </p:nvCxnSpPr>
        <p:spPr bwMode="auto">
          <a:xfrm>
            <a:off x="7345363" y="4420981"/>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grpSp>
        <p:nvGrpSpPr>
          <p:cNvPr id="23" name="Group 22"/>
          <p:cNvGrpSpPr>
            <a:grpSpLocks/>
          </p:cNvGrpSpPr>
          <p:nvPr/>
        </p:nvGrpSpPr>
        <p:grpSpPr bwMode="auto">
          <a:xfrm>
            <a:off x="1469157" y="1043929"/>
            <a:ext cx="5456504" cy="4910991"/>
            <a:chOff x="136775" y="1271854"/>
            <a:chExt cx="5457500" cy="4910206"/>
          </a:xfrm>
        </p:grpSpPr>
        <p:sp>
          <p:nvSpPr>
            <p:cNvPr id="2" name="TextBox 1"/>
            <p:cNvSpPr txBox="1"/>
            <p:nvPr/>
          </p:nvSpPr>
          <p:spPr>
            <a:xfrm>
              <a:off x="136775" y="2970648"/>
              <a:ext cx="2256992" cy="1199112"/>
            </a:xfrm>
            <a:prstGeom prst="rect">
              <a:avLst/>
            </a:prstGeom>
            <a:noFill/>
            <a:ln w="28575">
              <a:solidFill>
                <a:srgbClr val="92D050"/>
              </a:solidFill>
            </a:ln>
          </p:spPr>
          <p:txBody>
            <a:bodyPr wrap="none">
              <a:spAutoFit/>
            </a:bodyPr>
            <a:lstStyle/>
            <a:p>
              <a:pPr eaLnBrk="0" hangingPunct="0">
                <a:spcBef>
                  <a:spcPct val="20000"/>
                </a:spcBef>
                <a:spcAft>
                  <a:spcPct val="20000"/>
                </a:spcAft>
                <a:buClr>
                  <a:srgbClr val="009B9B"/>
                </a:buClr>
                <a:buSzPct val="80000"/>
                <a:buFont typeface="Wingdings" pitchFamily="2" charset="2"/>
                <a:buNone/>
                <a:defRPr/>
              </a:pPr>
              <a:r>
                <a:rPr lang="en-GB" dirty="0"/>
                <a:t>     </a:t>
              </a:r>
              <a:r>
                <a:rPr lang="en-GB" sz="1600" dirty="0" err="1"/>
                <a:t>Choisir</a:t>
              </a:r>
              <a:r>
                <a:rPr lang="en-GB" sz="1600" dirty="0"/>
                <a:t> :</a:t>
              </a:r>
            </a:p>
            <a:p>
              <a:pPr marL="285750" indent="-196850">
                <a:spcBef>
                  <a:spcPts val="200"/>
                </a:spcBef>
                <a:spcAft>
                  <a:spcPts val="200"/>
                </a:spcAft>
                <a:buClr>
                  <a:schemeClr val="accent4"/>
                </a:buClr>
                <a:buSzPct val="105000"/>
                <a:buFont typeface="Arial" pitchFamily="34" charset="0"/>
                <a:buChar char="•"/>
                <a:defRPr/>
              </a:pPr>
              <a:r>
                <a:rPr lang="en-GB" sz="1400" i="1" dirty="0"/>
                <a:t>La configuration</a:t>
              </a:r>
            </a:p>
            <a:p>
              <a:pPr marL="285750" indent="-196850">
                <a:spcBef>
                  <a:spcPts val="200"/>
                </a:spcBef>
                <a:spcAft>
                  <a:spcPts val="200"/>
                </a:spcAft>
                <a:buClr>
                  <a:schemeClr val="accent4"/>
                </a:buClr>
                <a:buSzPct val="105000"/>
                <a:buFont typeface="Arial" pitchFamily="34" charset="0"/>
                <a:buChar char="•"/>
                <a:defRPr/>
              </a:pPr>
              <a:r>
                <a:rPr lang="en-GB" sz="1400" i="1" dirty="0"/>
                <a:t>Les </a:t>
              </a:r>
              <a:r>
                <a:rPr lang="en-GB" sz="1400" i="1" dirty="0" err="1"/>
                <a:t>composants</a:t>
              </a:r>
              <a:endParaRPr lang="en-GB" sz="1400" i="1" dirty="0"/>
            </a:p>
            <a:p>
              <a:pPr marL="285750" indent="-196850">
                <a:spcBef>
                  <a:spcPts val="200"/>
                </a:spcBef>
                <a:spcAft>
                  <a:spcPts val="200"/>
                </a:spcAft>
                <a:buClr>
                  <a:schemeClr val="accent4"/>
                </a:buClr>
                <a:buSzPct val="105000"/>
                <a:buFont typeface="Arial" pitchFamily="34" charset="0"/>
                <a:buChar char="•"/>
                <a:defRPr/>
              </a:pPr>
              <a:r>
                <a:rPr lang="en-GB" sz="1400" i="1" dirty="0"/>
                <a:t>Les fractions </a:t>
              </a:r>
              <a:r>
                <a:rPr lang="en-GB" sz="1400" i="1" dirty="0" err="1"/>
                <a:t>volumiques</a:t>
              </a:r>
              <a:endParaRPr lang="en-GB" sz="1400" i="1" dirty="0"/>
            </a:p>
          </p:txBody>
        </p:sp>
        <p:sp>
          <p:nvSpPr>
            <p:cNvPr id="6" name="TextBox 5"/>
            <p:cNvSpPr txBox="1"/>
            <p:nvPr/>
          </p:nvSpPr>
          <p:spPr>
            <a:xfrm>
              <a:off x="2729890" y="1271854"/>
              <a:ext cx="2864385" cy="1377080"/>
            </a:xfrm>
            <a:prstGeom prst="rect">
              <a:avLst/>
            </a:prstGeom>
            <a:noFill/>
            <a:ln w="28575">
              <a:solidFill>
                <a:schemeClr val="accent1"/>
              </a:solidFill>
            </a:ln>
          </p:spPr>
          <p:txBody>
            <a:bodyPr wrap="square">
              <a:spAutoFit/>
            </a:bodyPr>
            <a:lstStyle/>
            <a:p>
              <a:pPr algn="ctr">
                <a:spcBef>
                  <a:spcPts val="100"/>
                </a:spcBef>
                <a:spcAft>
                  <a:spcPts val="100"/>
                </a:spcAft>
                <a:defRPr/>
              </a:pPr>
              <a:r>
                <a:rPr lang="en-GB" sz="1500" dirty="0" err="1"/>
                <a:t>Modèle</a:t>
              </a:r>
              <a:r>
                <a:rPr lang="en-GB" sz="1500" dirty="0"/>
                <a:t> pour la config. des prop.</a:t>
              </a:r>
            </a:p>
            <a:p>
              <a:pPr marL="285750" indent="-196850">
                <a:spcBef>
                  <a:spcPts val="200"/>
                </a:spcBef>
                <a:spcAft>
                  <a:spcPts val="200"/>
                </a:spcAft>
                <a:buClr>
                  <a:schemeClr val="accent4"/>
                </a:buClr>
                <a:buSzPct val="105000"/>
                <a:buFont typeface="Arial" pitchFamily="34" charset="0"/>
                <a:buChar char="•"/>
                <a:defRPr/>
              </a:pPr>
              <a:r>
                <a:rPr lang="en-GB" sz="1400" i="1" dirty="0"/>
                <a:t>Modules</a:t>
              </a:r>
            </a:p>
            <a:p>
              <a:pPr marL="285750" indent="-196850">
                <a:spcBef>
                  <a:spcPts val="200"/>
                </a:spcBef>
                <a:spcAft>
                  <a:spcPts val="200"/>
                </a:spcAft>
                <a:buClr>
                  <a:schemeClr val="accent4"/>
                </a:buClr>
                <a:buSzPct val="105000"/>
                <a:buFont typeface="Arial" pitchFamily="34" charset="0"/>
                <a:buChar char="•"/>
                <a:defRPr/>
              </a:pPr>
              <a:r>
                <a:rPr lang="en-GB" sz="1400" i="1" dirty="0" err="1"/>
                <a:t>Résistance</a:t>
              </a:r>
              <a:endParaRPr lang="en-GB" sz="1400" i="1" dirty="0"/>
            </a:p>
            <a:p>
              <a:pPr marL="285750" indent="-196850">
                <a:spcBef>
                  <a:spcPts val="200"/>
                </a:spcBef>
                <a:spcAft>
                  <a:spcPts val="200"/>
                </a:spcAft>
                <a:buClr>
                  <a:schemeClr val="accent4"/>
                </a:buClr>
                <a:buSzPct val="105000"/>
                <a:buFont typeface="Arial" pitchFamily="34" charset="0"/>
                <a:buChar char="•"/>
                <a:defRPr/>
              </a:pPr>
              <a:r>
                <a:rPr lang="en-GB" sz="1400" i="1" dirty="0"/>
                <a:t>Prop. </a:t>
              </a:r>
              <a:r>
                <a:rPr lang="en-GB" sz="1400" i="1" dirty="0" err="1"/>
                <a:t>thermales</a:t>
              </a:r>
              <a:endParaRPr lang="en-GB" sz="1400" i="1" dirty="0"/>
            </a:p>
            <a:p>
              <a:pPr marL="285750" indent="-196850">
                <a:spcBef>
                  <a:spcPts val="200"/>
                </a:spcBef>
                <a:spcAft>
                  <a:spcPts val="200"/>
                </a:spcAft>
                <a:buClr>
                  <a:schemeClr val="accent4"/>
                </a:buClr>
                <a:buSzPct val="105000"/>
                <a:buFont typeface="Arial" pitchFamily="34" charset="0"/>
                <a:buChar char="•"/>
                <a:defRPr/>
              </a:pPr>
              <a:r>
                <a:rPr lang="en-GB" sz="1400" i="1" dirty="0"/>
                <a:t>Prop. </a:t>
              </a:r>
              <a:r>
                <a:rPr lang="en-GB" sz="1400" i="1" dirty="0" err="1"/>
                <a:t>électriques</a:t>
              </a:r>
              <a:endParaRPr lang="en-GB" sz="1400" i="1" dirty="0"/>
            </a:p>
          </p:txBody>
        </p:sp>
        <p:sp>
          <p:nvSpPr>
            <p:cNvPr id="7" name="TextBox 6"/>
            <p:cNvSpPr txBox="1"/>
            <p:nvPr/>
          </p:nvSpPr>
          <p:spPr>
            <a:xfrm>
              <a:off x="2802185" y="4574184"/>
              <a:ext cx="2563221" cy="1607876"/>
            </a:xfrm>
            <a:prstGeom prst="rect">
              <a:avLst/>
            </a:prstGeom>
            <a:noFill/>
            <a:ln w="28575">
              <a:solidFill>
                <a:schemeClr val="accent1"/>
              </a:solidFill>
            </a:ln>
          </p:spPr>
          <p:txBody>
            <a:bodyPr wrap="none">
              <a:spAutoFit/>
            </a:bodyPr>
            <a:lstStyle/>
            <a:p>
              <a:pPr algn="ctr">
                <a:spcBef>
                  <a:spcPts val="100"/>
                </a:spcBef>
                <a:spcAft>
                  <a:spcPts val="100"/>
                </a:spcAft>
                <a:defRPr/>
              </a:pPr>
              <a:r>
                <a:rPr lang="en-GB" sz="1500" dirty="0"/>
                <a:t>Donner pour les prop. </a:t>
              </a:r>
              <a:br>
                <a:rPr lang="en-GB" sz="1500" dirty="0"/>
              </a:br>
              <a:r>
                <a:rPr lang="en-GB" sz="1500" dirty="0"/>
                <a:t>du </a:t>
              </a:r>
              <a:r>
                <a:rPr lang="en-GB" sz="1500" dirty="0" err="1"/>
                <a:t>composants</a:t>
              </a:r>
              <a:endParaRPr lang="en-GB" sz="1500" dirty="0"/>
            </a:p>
            <a:p>
              <a:pPr marL="285750" indent="-196850">
                <a:spcBef>
                  <a:spcPts val="200"/>
                </a:spcBef>
                <a:spcAft>
                  <a:spcPts val="200"/>
                </a:spcAft>
                <a:buClr>
                  <a:schemeClr val="accent4"/>
                </a:buClr>
                <a:buSzPct val="105000"/>
                <a:buFont typeface="Arial" pitchFamily="34" charset="0"/>
                <a:buChar char="•"/>
                <a:defRPr/>
              </a:pPr>
              <a:r>
                <a:rPr lang="en-GB" sz="1400" i="1" dirty="0"/>
                <a:t>Modules</a:t>
              </a:r>
            </a:p>
            <a:p>
              <a:pPr marL="285750" indent="-196850">
                <a:spcBef>
                  <a:spcPts val="200"/>
                </a:spcBef>
                <a:spcAft>
                  <a:spcPts val="200"/>
                </a:spcAft>
                <a:buClr>
                  <a:schemeClr val="accent4"/>
                </a:buClr>
                <a:buSzPct val="105000"/>
                <a:buFont typeface="Arial" pitchFamily="34" charset="0"/>
                <a:buChar char="•"/>
                <a:defRPr/>
              </a:pPr>
              <a:r>
                <a:rPr lang="en-GB" sz="1400" i="1" dirty="0" err="1"/>
                <a:t>Résistance</a:t>
              </a:r>
              <a:endParaRPr lang="en-GB" sz="1400" i="1" dirty="0"/>
            </a:p>
            <a:p>
              <a:pPr marL="285750" indent="-196850">
                <a:spcBef>
                  <a:spcPts val="200"/>
                </a:spcBef>
                <a:spcAft>
                  <a:spcPts val="200"/>
                </a:spcAft>
                <a:buClr>
                  <a:schemeClr val="accent4"/>
                </a:buClr>
                <a:buSzPct val="105000"/>
                <a:buFont typeface="Arial" pitchFamily="34" charset="0"/>
                <a:buChar char="•"/>
                <a:defRPr/>
              </a:pPr>
              <a:r>
                <a:rPr lang="en-GB" sz="1400" i="1" dirty="0"/>
                <a:t>Prop. </a:t>
              </a:r>
              <a:r>
                <a:rPr lang="en-GB" sz="1400" i="1" dirty="0" err="1"/>
                <a:t>thermales</a:t>
              </a:r>
              <a:endParaRPr lang="en-GB" sz="1400" i="1" dirty="0"/>
            </a:p>
            <a:p>
              <a:pPr marL="285750" indent="-196850">
                <a:spcBef>
                  <a:spcPts val="200"/>
                </a:spcBef>
                <a:spcAft>
                  <a:spcPts val="200"/>
                </a:spcAft>
                <a:buClr>
                  <a:schemeClr val="accent4"/>
                </a:buClr>
                <a:buSzPct val="105000"/>
                <a:buFont typeface="Arial" pitchFamily="34" charset="0"/>
                <a:buChar char="•"/>
                <a:defRPr/>
              </a:pPr>
              <a:r>
                <a:rPr lang="en-GB" sz="1400" i="1" dirty="0"/>
                <a:t>Prop. </a:t>
              </a:r>
              <a:r>
                <a:rPr lang="en-GB" sz="1400" i="1" dirty="0" err="1"/>
                <a:t>électriques</a:t>
              </a:r>
              <a:endParaRPr lang="en-GB" sz="1400" i="1" dirty="0"/>
            </a:p>
          </p:txBody>
        </p:sp>
        <p:cxnSp>
          <p:nvCxnSpPr>
            <p:cNvPr id="4" name="Straight Arrow Connector 3"/>
            <p:cNvCxnSpPr/>
            <p:nvPr/>
          </p:nvCxnSpPr>
          <p:spPr bwMode="auto">
            <a:xfrm flipV="1">
              <a:off x="1984244" y="2375430"/>
              <a:ext cx="570017" cy="482523"/>
            </a:xfrm>
            <a:prstGeom prst="straightConnector1">
              <a:avLst/>
            </a:prstGeom>
            <a:ln w="38100">
              <a:solidFill>
                <a:schemeClr val="accent1"/>
              </a:solidFill>
              <a:headEnd type="none" w="med" len="med"/>
              <a:tailEnd type="triangle" w="med" len="lg"/>
            </a:ln>
            <a:effectLst/>
          </p:spPr>
          <p:style>
            <a:lnRef idx="3">
              <a:schemeClr val="accent6"/>
            </a:lnRef>
            <a:fillRef idx="0">
              <a:schemeClr val="accent6"/>
            </a:fillRef>
            <a:effectRef idx="2">
              <a:schemeClr val="accent6"/>
            </a:effectRef>
            <a:fontRef idx="minor">
              <a:schemeClr val="tx1"/>
            </a:fontRef>
          </p:style>
        </p:cxnSp>
        <p:cxnSp>
          <p:nvCxnSpPr>
            <p:cNvPr id="15" name="Straight Arrow Connector 14"/>
            <p:cNvCxnSpPr>
              <a:cxnSpLocks/>
            </p:cNvCxnSpPr>
            <p:nvPr/>
          </p:nvCxnSpPr>
          <p:spPr bwMode="auto">
            <a:xfrm>
              <a:off x="2092214" y="4318220"/>
              <a:ext cx="462047" cy="330147"/>
            </a:xfrm>
            <a:prstGeom prst="straightConnector1">
              <a:avLst/>
            </a:prstGeom>
            <a:ln w="38100">
              <a:solidFill>
                <a:schemeClr val="accent1"/>
              </a:solidFill>
              <a:headEnd type="none" w="med" len="med"/>
              <a:tailEnd type="triangle" w="med" len="lg"/>
            </a:ln>
            <a:effectLst/>
          </p:spPr>
          <p:style>
            <a:lnRef idx="3">
              <a:schemeClr val="accent6"/>
            </a:lnRef>
            <a:fillRef idx="0">
              <a:schemeClr val="accent6"/>
            </a:fillRef>
            <a:effectRef idx="2">
              <a:schemeClr val="accent6"/>
            </a:effectRef>
            <a:fontRef idx="minor">
              <a:schemeClr val="tx1"/>
            </a:fontRef>
          </p:style>
        </p:cxnSp>
      </p:grpSp>
      <p:grpSp>
        <p:nvGrpSpPr>
          <p:cNvPr id="27" name="Group 26"/>
          <p:cNvGrpSpPr>
            <a:grpSpLocks/>
          </p:cNvGrpSpPr>
          <p:nvPr/>
        </p:nvGrpSpPr>
        <p:grpSpPr bwMode="auto">
          <a:xfrm>
            <a:off x="7542213" y="3841543"/>
            <a:ext cx="3341688" cy="1608133"/>
            <a:chOff x="6044758" y="4068518"/>
            <a:chExt cx="3341941" cy="1608374"/>
          </a:xfrm>
        </p:grpSpPr>
        <p:cxnSp>
          <p:nvCxnSpPr>
            <p:cNvPr id="17" name="Straight Arrow Connector 16"/>
            <p:cNvCxnSpPr/>
            <p:nvPr/>
          </p:nvCxnSpPr>
          <p:spPr bwMode="auto">
            <a:xfrm>
              <a:off x="6044758" y="4076456"/>
              <a:ext cx="571543" cy="482672"/>
            </a:xfrm>
            <a:prstGeom prst="straightConnector1">
              <a:avLst/>
            </a:prstGeom>
            <a:ln w="38100">
              <a:solidFill>
                <a:schemeClr val="accent1"/>
              </a:solidFill>
              <a:headEnd type="none" w="med" len="med"/>
              <a:tailEnd type="triangle" w="med" len="lg"/>
            </a:ln>
            <a:effectLst/>
          </p:spPr>
          <p:style>
            <a:lnRef idx="3">
              <a:schemeClr val="accent6"/>
            </a:lnRef>
            <a:fillRef idx="0">
              <a:schemeClr val="accent6"/>
            </a:fillRef>
            <a:effectRef idx="2">
              <a:schemeClr val="accent6"/>
            </a:effectRef>
            <a:fontRef idx="minor">
              <a:schemeClr val="tx1"/>
            </a:fontRef>
          </p:style>
        </p:cxnSp>
        <p:sp>
          <p:nvSpPr>
            <p:cNvPr id="18" name="TextBox 17"/>
            <p:cNvSpPr txBox="1"/>
            <p:nvPr/>
          </p:nvSpPr>
          <p:spPr>
            <a:xfrm>
              <a:off x="6770301" y="4068518"/>
              <a:ext cx="2616398" cy="1608374"/>
            </a:xfrm>
            <a:prstGeom prst="rect">
              <a:avLst/>
            </a:prstGeom>
            <a:noFill/>
            <a:ln w="28575">
              <a:solidFill>
                <a:schemeClr val="accent1"/>
              </a:solidFill>
            </a:ln>
          </p:spPr>
          <p:txBody>
            <a:bodyPr>
              <a:spAutoFit/>
            </a:bodyPr>
            <a:lstStyle/>
            <a:p>
              <a:pPr algn="ctr">
                <a:spcBef>
                  <a:spcPts val="100"/>
                </a:spcBef>
                <a:spcAft>
                  <a:spcPts val="100"/>
                </a:spcAft>
                <a:defRPr/>
              </a:pPr>
              <a:r>
                <a:rPr lang="en-GB" sz="1500" dirty="0"/>
                <a:t>Fiche de </a:t>
              </a:r>
              <a:r>
                <a:rPr lang="en-GB" sz="1500" dirty="0" err="1"/>
                <a:t>données</a:t>
              </a:r>
              <a:r>
                <a:rPr lang="en-GB" sz="1500" dirty="0"/>
                <a:t> </a:t>
              </a:r>
              <a:br>
                <a:rPr lang="en-GB" sz="1500" dirty="0"/>
              </a:br>
              <a:r>
                <a:rPr lang="en-GB" sz="1500" dirty="0"/>
                <a:t>pour les </a:t>
              </a:r>
              <a:r>
                <a:rPr lang="en-GB" sz="1500" dirty="0" err="1"/>
                <a:t>hybrides</a:t>
              </a:r>
              <a:endParaRPr lang="en-GB" sz="1500" dirty="0"/>
            </a:p>
            <a:p>
              <a:pPr marL="285750" indent="-196850">
                <a:spcBef>
                  <a:spcPts val="200"/>
                </a:spcBef>
                <a:spcAft>
                  <a:spcPts val="200"/>
                </a:spcAft>
                <a:buClr>
                  <a:schemeClr val="accent4"/>
                </a:buClr>
                <a:buSzPct val="105000"/>
                <a:buFont typeface="Arial" pitchFamily="34" charset="0"/>
                <a:buChar char="•"/>
                <a:defRPr/>
              </a:pPr>
              <a:r>
                <a:rPr lang="en-GB" sz="1400" i="1" dirty="0"/>
                <a:t>Modules</a:t>
              </a:r>
            </a:p>
            <a:p>
              <a:pPr marL="285750" indent="-196850">
                <a:spcBef>
                  <a:spcPts val="200"/>
                </a:spcBef>
                <a:spcAft>
                  <a:spcPts val="200"/>
                </a:spcAft>
                <a:buClr>
                  <a:schemeClr val="accent4"/>
                </a:buClr>
                <a:buSzPct val="105000"/>
                <a:buFont typeface="Arial" pitchFamily="34" charset="0"/>
                <a:buChar char="•"/>
                <a:defRPr/>
              </a:pPr>
              <a:r>
                <a:rPr lang="en-GB" sz="1400" i="1" dirty="0" err="1"/>
                <a:t>Résistance</a:t>
              </a:r>
              <a:endParaRPr lang="en-GB" sz="1400" i="1" dirty="0"/>
            </a:p>
            <a:p>
              <a:pPr marL="285750" indent="-196850">
                <a:spcBef>
                  <a:spcPts val="200"/>
                </a:spcBef>
                <a:spcAft>
                  <a:spcPts val="200"/>
                </a:spcAft>
                <a:buClr>
                  <a:schemeClr val="accent4"/>
                </a:buClr>
                <a:buSzPct val="105000"/>
                <a:buFont typeface="Arial" pitchFamily="34" charset="0"/>
                <a:buChar char="•"/>
                <a:defRPr/>
              </a:pPr>
              <a:r>
                <a:rPr lang="en-GB" sz="1400" i="1" dirty="0"/>
                <a:t>Prop. </a:t>
              </a:r>
              <a:r>
                <a:rPr lang="en-GB" sz="1400" i="1" dirty="0" err="1"/>
                <a:t>thermales</a:t>
              </a:r>
              <a:endParaRPr lang="en-GB" sz="1400" i="1" dirty="0"/>
            </a:p>
            <a:p>
              <a:pPr marL="285750" indent="-196850">
                <a:spcBef>
                  <a:spcPts val="200"/>
                </a:spcBef>
                <a:spcAft>
                  <a:spcPts val="200"/>
                </a:spcAft>
                <a:buClr>
                  <a:schemeClr val="accent4"/>
                </a:buClr>
                <a:buSzPct val="105000"/>
                <a:buFont typeface="Arial" pitchFamily="34" charset="0"/>
                <a:buChar char="•"/>
                <a:defRPr/>
              </a:pPr>
              <a:r>
                <a:rPr lang="en-GB" sz="1400" i="1" dirty="0"/>
                <a:t>Prop. </a:t>
              </a:r>
              <a:r>
                <a:rPr lang="en-GB" sz="1400" i="1" dirty="0" err="1"/>
                <a:t>électriques</a:t>
              </a:r>
              <a:endParaRPr lang="en-GB" sz="1400" i="1" dirty="0"/>
            </a:p>
          </p:txBody>
        </p:sp>
      </p:grpSp>
      <p:grpSp>
        <p:nvGrpSpPr>
          <p:cNvPr id="24" name="Group 23"/>
          <p:cNvGrpSpPr>
            <a:grpSpLocks/>
          </p:cNvGrpSpPr>
          <p:nvPr/>
        </p:nvGrpSpPr>
        <p:grpSpPr bwMode="auto">
          <a:xfrm>
            <a:off x="6315093" y="2501694"/>
            <a:ext cx="1788375" cy="1758950"/>
            <a:chOff x="4983527" y="2729311"/>
            <a:chExt cx="1788343" cy="1758307"/>
          </a:xfrm>
        </p:grpSpPr>
        <p:sp>
          <p:nvSpPr>
            <p:cNvPr id="13328" name="TextBox 7"/>
            <p:cNvSpPr txBox="1">
              <a:spLocks noChangeArrowheads="1"/>
            </p:cNvSpPr>
            <p:nvPr/>
          </p:nvSpPr>
          <p:spPr bwMode="auto">
            <a:xfrm>
              <a:off x="5052777" y="3317678"/>
              <a:ext cx="1719093" cy="55379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ctr">
                <a:spcBef>
                  <a:spcPts val="100"/>
                </a:spcBef>
                <a:spcAft>
                  <a:spcPts val="100"/>
                </a:spcAft>
              </a:pPr>
              <a:r>
                <a:rPr lang="en-GB" sz="1500" dirty="0" err="1">
                  <a:latin typeface="+mn-lt"/>
                </a:rPr>
                <a:t>Calculer</a:t>
              </a:r>
              <a:r>
                <a:rPr lang="en-GB" sz="1500" dirty="0">
                  <a:latin typeface="+mn-lt"/>
                </a:rPr>
                <a:t> les prop. </a:t>
              </a:r>
              <a:br>
                <a:rPr lang="en-GB" sz="1500" dirty="0">
                  <a:latin typeface="+mn-lt"/>
                </a:rPr>
              </a:br>
              <a:r>
                <a:rPr lang="en-GB" sz="1500" dirty="0" err="1">
                  <a:latin typeface="+mn-lt"/>
                </a:rPr>
                <a:t>hybrides</a:t>
              </a:r>
              <a:r>
                <a:rPr lang="en-GB" sz="1500" dirty="0">
                  <a:latin typeface="+mn-lt"/>
                </a:rPr>
                <a:t> et analyse</a:t>
              </a:r>
            </a:p>
          </p:txBody>
        </p:sp>
        <p:cxnSp>
          <p:nvCxnSpPr>
            <p:cNvPr id="19" name="Straight Arrow Connector 18"/>
            <p:cNvCxnSpPr/>
            <p:nvPr/>
          </p:nvCxnSpPr>
          <p:spPr bwMode="auto">
            <a:xfrm flipV="1">
              <a:off x="4983527" y="4005194"/>
              <a:ext cx="571491" cy="482424"/>
            </a:xfrm>
            <a:prstGeom prst="straightConnector1">
              <a:avLst/>
            </a:prstGeom>
            <a:ln w="38100">
              <a:solidFill>
                <a:schemeClr val="accent1"/>
              </a:solidFill>
              <a:headEnd type="none" w="med" len="med"/>
              <a:tailEnd type="triangle" w="med" len="lg"/>
            </a:ln>
            <a:effectLst/>
          </p:spPr>
          <p:style>
            <a:lnRef idx="3">
              <a:schemeClr val="accent6"/>
            </a:lnRef>
            <a:fillRef idx="0">
              <a:schemeClr val="accent6"/>
            </a:fillRef>
            <a:effectRef idx="2">
              <a:schemeClr val="accent6"/>
            </a:effectRef>
            <a:fontRef idx="minor">
              <a:schemeClr val="tx1"/>
            </a:fontRef>
          </p:style>
        </p:cxnSp>
        <p:cxnSp>
          <p:nvCxnSpPr>
            <p:cNvPr id="20" name="Straight Arrow Connector 19"/>
            <p:cNvCxnSpPr/>
            <p:nvPr/>
          </p:nvCxnSpPr>
          <p:spPr bwMode="auto">
            <a:xfrm>
              <a:off x="5032738" y="2729311"/>
              <a:ext cx="571491" cy="482424"/>
            </a:xfrm>
            <a:prstGeom prst="straightConnector1">
              <a:avLst/>
            </a:prstGeom>
            <a:ln w="38100">
              <a:solidFill>
                <a:schemeClr val="accent1"/>
              </a:solidFill>
              <a:headEnd type="none" w="med" len="med"/>
              <a:tailEnd type="triangle" w="med" len="lg"/>
            </a:ln>
            <a:effectLst/>
          </p:spPr>
          <p:style>
            <a:lnRef idx="3">
              <a:schemeClr val="accent6"/>
            </a:lnRef>
            <a:fillRef idx="0">
              <a:schemeClr val="accent6"/>
            </a:fillRef>
            <a:effectRef idx="2">
              <a:schemeClr val="accent6"/>
            </a:effectRef>
            <a:fontRef idx="minor">
              <a:schemeClr val="tx1"/>
            </a:fontRef>
          </p:style>
        </p:cxnSp>
      </p:grpSp>
      <p:grpSp>
        <p:nvGrpSpPr>
          <p:cNvPr id="26" name="Group 25"/>
          <p:cNvGrpSpPr>
            <a:grpSpLocks/>
          </p:cNvGrpSpPr>
          <p:nvPr/>
        </p:nvGrpSpPr>
        <p:grpSpPr bwMode="auto">
          <a:xfrm>
            <a:off x="7648577" y="1345995"/>
            <a:ext cx="3235325" cy="1920240"/>
            <a:chOff x="6152242" y="1573022"/>
            <a:chExt cx="3234457" cy="1920625"/>
          </a:xfrm>
        </p:grpSpPr>
        <p:cxnSp>
          <p:nvCxnSpPr>
            <p:cNvPr id="16" name="Straight Arrow Connector 15"/>
            <p:cNvCxnSpPr/>
            <p:nvPr/>
          </p:nvCxnSpPr>
          <p:spPr bwMode="auto">
            <a:xfrm flipV="1">
              <a:off x="6152242" y="2695609"/>
              <a:ext cx="571347" cy="482697"/>
            </a:xfrm>
            <a:prstGeom prst="straightConnector1">
              <a:avLst/>
            </a:prstGeom>
            <a:ln w="38100">
              <a:solidFill>
                <a:schemeClr val="accent1"/>
              </a:solidFill>
              <a:headEnd type="none" w="med" len="med"/>
              <a:tailEnd type="triangle" w="med" len="lg"/>
            </a:ln>
            <a:effectLst/>
          </p:spPr>
          <p:style>
            <a:lnRef idx="3">
              <a:schemeClr val="accent6"/>
            </a:lnRef>
            <a:fillRef idx="0">
              <a:schemeClr val="accent6"/>
            </a:fillRef>
            <a:effectRef idx="2">
              <a:schemeClr val="accent6"/>
            </a:effectRef>
            <a:fontRef idx="minor">
              <a:schemeClr val="tx1"/>
            </a:fontRef>
          </p:style>
        </p:cxnSp>
        <p:grpSp>
          <p:nvGrpSpPr>
            <p:cNvPr id="13325" name="Group 20"/>
            <p:cNvGrpSpPr>
              <a:grpSpLocks/>
            </p:cNvGrpSpPr>
            <p:nvPr/>
          </p:nvGrpSpPr>
          <p:grpSpPr bwMode="auto">
            <a:xfrm>
              <a:off x="6796278" y="1573022"/>
              <a:ext cx="2590421" cy="1920625"/>
              <a:chOff x="7215378" y="1573022"/>
              <a:chExt cx="2590421" cy="1920625"/>
            </a:xfrm>
          </p:grpSpPr>
          <p:sp>
            <p:nvSpPr>
              <p:cNvPr id="13326" name="TextBox 12"/>
              <p:cNvSpPr txBox="1">
                <a:spLocks noChangeArrowheads="1"/>
              </p:cNvSpPr>
              <p:nvPr/>
            </p:nvSpPr>
            <p:spPr bwMode="auto">
              <a:xfrm>
                <a:off x="7215378" y="1573022"/>
                <a:ext cx="2590421" cy="192062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pic>
            <p:nvPicPr>
              <p:cNvPr id="1332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4955" y="1620950"/>
                <a:ext cx="2331269" cy="180000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2" name="Group 21"/>
          <p:cNvGrpSpPr>
            <a:grpSpLocks/>
          </p:cNvGrpSpPr>
          <p:nvPr/>
        </p:nvGrpSpPr>
        <p:grpSpPr bwMode="auto">
          <a:xfrm>
            <a:off x="1471669" y="2084002"/>
            <a:ext cx="2256580" cy="1858982"/>
            <a:chOff x="342900" y="4215085"/>
            <a:chExt cx="2256080" cy="1859842"/>
          </a:xfrm>
        </p:grpSpPr>
        <p:sp>
          <p:nvSpPr>
            <p:cNvPr id="13322" name="Rectangle 3"/>
            <p:cNvSpPr>
              <a:spLocks noChangeArrowheads="1"/>
            </p:cNvSpPr>
            <p:nvPr/>
          </p:nvSpPr>
          <p:spPr bwMode="auto">
            <a:xfrm>
              <a:off x="453599" y="4215085"/>
              <a:ext cx="1360709" cy="6466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a:solidFill>
                    <a:schemeClr val="accent4"/>
                  </a:solidFill>
                  <a:latin typeface="+mn-lt"/>
                </a:rPr>
                <a:t>Interface </a:t>
              </a:r>
              <a:r>
                <a:rPr lang="en-GB" dirty="0" err="1">
                  <a:solidFill>
                    <a:schemeClr val="accent4"/>
                  </a:solidFill>
                  <a:latin typeface="+mn-lt"/>
                </a:rPr>
                <a:t>utilisateur</a:t>
              </a:r>
              <a:endParaRPr lang="en-GB" dirty="0">
                <a:solidFill>
                  <a:schemeClr val="accent4"/>
                </a:solidFill>
                <a:latin typeface="+mn-lt"/>
              </a:endParaRPr>
            </a:p>
          </p:txBody>
        </p:sp>
        <p:sp>
          <p:nvSpPr>
            <p:cNvPr id="28" name="TextBox 27"/>
            <p:cNvSpPr txBox="1"/>
            <p:nvPr/>
          </p:nvSpPr>
          <p:spPr>
            <a:xfrm>
              <a:off x="342900" y="4875069"/>
              <a:ext cx="2256080" cy="1199858"/>
            </a:xfrm>
            <a:prstGeom prst="rect">
              <a:avLst/>
            </a:prstGeom>
            <a:noFill/>
            <a:ln w="28575">
              <a:solidFill>
                <a:schemeClr val="accent1"/>
              </a:solidFill>
            </a:ln>
          </p:spPr>
          <p:txBody>
            <a:bodyPr wrap="none">
              <a:spAutoFit/>
            </a:bodyPr>
            <a:lstStyle/>
            <a:p>
              <a:pPr eaLnBrk="0" hangingPunct="0">
                <a:spcBef>
                  <a:spcPct val="20000"/>
                </a:spcBef>
                <a:spcAft>
                  <a:spcPct val="20000"/>
                </a:spcAft>
                <a:buClr>
                  <a:srgbClr val="009B9B"/>
                </a:buClr>
                <a:buSzPct val="80000"/>
                <a:buFont typeface="Wingdings" pitchFamily="2" charset="2"/>
                <a:buNone/>
                <a:defRPr/>
              </a:pPr>
              <a:r>
                <a:rPr lang="en-GB" dirty="0"/>
                <a:t>     </a:t>
              </a:r>
            </a:p>
            <a:p>
              <a:pPr marL="285750" indent="-196850">
                <a:spcBef>
                  <a:spcPts val="200"/>
                </a:spcBef>
                <a:spcAft>
                  <a:spcPts val="200"/>
                </a:spcAft>
                <a:buClr>
                  <a:schemeClr val="accent4"/>
                </a:buClr>
                <a:buSzPct val="105000"/>
                <a:buFont typeface="Arial" pitchFamily="34" charset="0"/>
                <a:buChar char="•"/>
                <a:defRPr/>
              </a:pPr>
              <a:r>
                <a:rPr lang="en-GB" sz="1400" i="1" dirty="0"/>
                <a:t>La configuration</a:t>
              </a:r>
            </a:p>
            <a:p>
              <a:pPr marL="285750" indent="-196850">
                <a:spcBef>
                  <a:spcPts val="200"/>
                </a:spcBef>
                <a:spcAft>
                  <a:spcPts val="200"/>
                </a:spcAft>
                <a:buClr>
                  <a:schemeClr val="accent4"/>
                </a:buClr>
                <a:buSzPct val="105000"/>
                <a:buFont typeface="Arial" pitchFamily="34" charset="0"/>
                <a:buChar char="•"/>
                <a:defRPr/>
              </a:pPr>
              <a:r>
                <a:rPr lang="en-GB" sz="1400" i="1" dirty="0"/>
                <a:t>Les </a:t>
              </a:r>
              <a:r>
                <a:rPr lang="en-GB" sz="1400" i="1" dirty="0" err="1"/>
                <a:t>composants</a:t>
              </a:r>
              <a:endParaRPr lang="en-GB" sz="1400" i="1" dirty="0"/>
            </a:p>
            <a:p>
              <a:pPr marL="285750" indent="-196850">
                <a:spcBef>
                  <a:spcPts val="200"/>
                </a:spcBef>
                <a:spcAft>
                  <a:spcPts val="200"/>
                </a:spcAft>
                <a:buClr>
                  <a:schemeClr val="accent4"/>
                </a:buClr>
                <a:buSzPct val="105000"/>
                <a:buFont typeface="Arial" pitchFamily="34" charset="0"/>
                <a:buChar char="•"/>
                <a:defRPr/>
              </a:pPr>
              <a:r>
                <a:rPr lang="en-GB" sz="1400" i="1" dirty="0"/>
                <a:t>Les fractions </a:t>
              </a:r>
              <a:r>
                <a:rPr lang="en-GB" sz="1400" i="1" dirty="0" err="1"/>
                <a:t>volumiques</a:t>
              </a:r>
              <a:endParaRPr lang="en-GB" sz="1400" i="1" dirty="0"/>
            </a:p>
          </p:txBody>
        </p:sp>
      </p:grpSp>
      <p:sp>
        <p:nvSpPr>
          <p:cNvPr id="3" name="Rounded Rectangle 2"/>
          <p:cNvSpPr/>
          <p:nvPr/>
        </p:nvSpPr>
        <p:spPr bwMode="auto">
          <a:xfrm>
            <a:off x="3886200" y="903080"/>
            <a:ext cx="7195999" cy="5120069"/>
          </a:xfrm>
          <a:prstGeom prst="roundRect">
            <a:avLst>
              <a:gd name="adj" fmla="val 3472"/>
            </a:avLst>
          </a:prstGeom>
          <a:no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square">
            <a:spAutoFit/>
          </a:bodyPr>
          <a:lstStyle/>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a:p>
            <a:pPr eaLnBrk="0" hangingPunct="0">
              <a:spcBef>
                <a:spcPct val="20000"/>
              </a:spcBef>
              <a:spcAft>
                <a:spcPct val="20000"/>
              </a:spcAft>
              <a:buClr>
                <a:srgbClr val="009B9B"/>
              </a:buClr>
              <a:buSzPct val="80000"/>
              <a:buFont typeface="Wingdings" pitchFamily="2" charset="2"/>
              <a:buNone/>
              <a:defRPr/>
            </a:pPr>
            <a:endParaRPr lang="en-GB" dirty="0">
              <a:solidFill>
                <a:schemeClr val="tx1"/>
              </a:solidFill>
            </a:endParaRPr>
          </a:p>
        </p:txBody>
      </p:sp>
      <p:sp>
        <p:nvSpPr>
          <p:cNvPr id="5" name="Slide Number Placeholder 4">
            <a:extLst>
              <a:ext uri="{FF2B5EF4-FFF2-40B4-BE49-F238E27FC236}">
                <a16:creationId xmlns:a16="http://schemas.microsoft.com/office/drawing/2014/main" id="{7EC59D9C-077C-478F-8F36-8CBF00A61278}"/>
              </a:ext>
            </a:extLst>
          </p:cNvPr>
          <p:cNvSpPr>
            <a:spLocks noGrp="1"/>
          </p:cNvSpPr>
          <p:nvPr>
            <p:ph type="sldNum" sz="quarter" idx="11"/>
          </p:nvPr>
        </p:nvSpPr>
        <p:spPr/>
        <p:txBody>
          <a:bodyPr/>
          <a:lstStyle/>
          <a:p>
            <a:fld id="{F0D23093-2AB0-F74C-B865-1A12A15B650E}" type="slidenum">
              <a:rPr lang="en-US" smtClean="0"/>
              <a:pPr/>
              <a:t>12</a:t>
            </a:fld>
            <a:endParaRPr lang="en-US" dirty="0"/>
          </a:p>
        </p:txBody>
      </p:sp>
    </p:spTree>
    <p:extLst>
      <p:ext uri="{BB962C8B-B14F-4D97-AF65-F5344CB8AC3E}">
        <p14:creationId xmlns:p14="http://schemas.microsoft.com/office/powerpoint/2010/main" val="295684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99BDFCA-CABC-486F-AD53-CE2D82A8F484}"/>
              </a:ext>
            </a:extLst>
          </p:cNvPr>
          <p:cNvPicPr>
            <a:picLocks noChangeAspect="1"/>
          </p:cNvPicPr>
          <p:nvPr/>
        </p:nvPicPr>
        <p:blipFill rotWithShape="1">
          <a:blip r:embed="rId3"/>
          <a:srcRect b="86795"/>
          <a:stretch/>
        </p:blipFill>
        <p:spPr>
          <a:xfrm>
            <a:off x="1763880" y="946244"/>
            <a:ext cx="9818519" cy="695515"/>
          </a:xfrm>
          <a:prstGeom prst="rect">
            <a:avLst/>
          </a:prstGeom>
        </p:spPr>
      </p:pic>
      <p:sp>
        <p:nvSpPr>
          <p:cNvPr id="14338" name="Rectangle 2"/>
          <p:cNvSpPr>
            <a:spLocks noGrp="1" noChangeArrowheads="1"/>
          </p:cNvSpPr>
          <p:nvPr>
            <p:ph type="title"/>
          </p:nvPr>
        </p:nvSpPr>
        <p:spPr>
          <a:ln w="9525"/>
        </p:spPr>
        <p:txBody>
          <a:bodyPr/>
          <a:lstStyle/>
          <a:p>
            <a:r>
              <a:rPr lang="en-GB" dirty="0" err="1">
                <a:latin typeface="+mn-lt"/>
              </a:rPr>
              <a:t>L’outil</a:t>
            </a:r>
            <a:r>
              <a:rPr lang="en-GB" dirty="0">
                <a:latin typeface="+mn-lt"/>
              </a:rPr>
              <a:t> Synthesizer et </a:t>
            </a:r>
            <a:r>
              <a:rPr lang="en-GB" dirty="0" err="1">
                <a:latin typeface="+mn-lt"/>
              </a:rPr>
              <a:t>ses</a:t>
            </a:r>
            <a:r>
              <a:rPr lang="en-GB" dirty="0">
                <a:latin typeface="+mn-lt"/>
              </a:rPr>
              <a:t> </a:t>
            </a:r>
            <a:r>
              <a:rPr lang="en-GB" dirty="0" err="1">
                <a:latin typeface="+mn-lt"/>
              </a:rPr>
              <a:t>modèles</a:t>
            </a:r>
            <a:endParaRPr lang="en-US" dirty="0">
              <a:latin typeface="+mn-lt"/>
            </a:endParaRPr>
          </a:p>
        </p:txBody>
      </p:sp>
      <p:sp>
        <p:nvSpPr>
          <p:cNvPr id="54" name="Text Box 28"/>
          <p:cNvSpPr txBox="1">
            <a:spLocks noChangeArrowheads="1"/>
          </p:cNvSpPr>
          <p:nvPr/>
        </p:nvSpPr>
        <p:spPr bwMode="auto">
          <a:xfrm>
            <a:off x="7767209" y="3315385"/>
            <a:ext cx="2817917" cy="1557349"/>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pPr>
            <a:r>
              <a:rPr lang="en-GB" dirty="0" err="1">
                <a:latin typeface="+mn-lt"/>
              </a:rPr>
              <a:t>Sélectionner</a:t>
            </a:r>
            <a:r>
              <a:rPr lang="en-GB" dirty="0">
                <a:latin typeface="+mn-lt"/>
              </a:rPr>
              <a:t> :</a:t>
            </a:r>
          </a:p>
          <a:p>
            <a:pPr>
              <a:spcBef>
                <a:spcPct val="0"/>
              </a:spcBef>
              <a:buClr>
                <a:schemeClr val="accent1"/>
              </a:buClr>
              <a:buSzPct val="105000"/>
              <a:buFont typeface="Wingdings" panose="05000000000000000000" pitchFamily="2" charset="2"/>
              <a:buChar char="§"/>
            </a:pPr>
            <a:r>
              <a:rPr lang="en-GB" sz="1600" dirty="0">
                <a:latin typeface="+mn-lt"/>
              </a:rPr>
              <a:t>  La configuration</a:t>
            </a:r>
          </a:p>
          <a:p>
            <a:pPr>
              <a:spcBef>
                <a:spcPct val="0"/>
              </a:spcBef>
              <a:buClr>
                <a:schemeClr val="accent1"/>
              </a:buClr>
              <a:buSzPct val="105000"/>
              <a:buFont typeface="Wingdings" panose="05000000000000000000" pitchFamily="2" charset="2"/>
              <a:buChar char="§"/>
            </a:pPr>
            <a:r>
              <a:rPr lang="en-GB" sz="1600" dirty="0">
                <a:latin typeface="+mn-lt"/>
              </a:rPr>
              <a:t>  Les </a:t>
            </a:r>
            <a:r>
              <a:rPr lang="en-GB" sz="1600" dirty="0" err="1">
                <a:latin typeface="+mn-lt"/>
              </a:rPr>
              <a:t>matériaux</a:t>
            </a:r>
            <a:endParaRPr lang="en-GB" sz="1600" dirty="0">
              <a:latin typeface="+mn-lt"/>
            </a:endParaRPr>
          </a:p>
          <a:p>
            <a:pPr>
              <a:spcBef>
                <a:spcPct val="0"/>
              </a:spcBef>
              <a:buClr>
                <a:schemeClr val="accent1"/>
              </a:buClr>
              <a:buSzPct val="105000"/>
              <a:buFont typeface="Wingdings" panose="05000000000000000000" pitchFamily="2" charset="2"/>
              <a:buChar char="§"/>
            </a:pPr>
            <a:r>
              <a:rPr lang="en-GB" sz="1600" dirty="0">
                <a:latin typeface="+mn-lt"/>
              </a:rPr>
              <a:t>  Les </a:t>
            </a:r>
            <a:r>
              <a:rPr lang="en-GB" sz="1600" dirty="0" err="1">
                <a:latin typeface="+mn-lt"/>
              </a:rPr>
              <a:t>paramètres</a:t>
            </a:r>
            <a:r>
              <a:rPr lang="en-GB" sz="1600" dirty="0">
                <a:latin typeface="+mn-lt"/>
              </a:rPr>
              <a:t> </a:t>
            </a:r>
            <a:r>
              <a:rPr lang="en-GB" sz="1600" dirty="0" err="1">
                <a:latin typeface="+mn-lt"/>
              </a:rPr>
              <a:t>contrôles</a:t>
            </a:r>
            <a:endParaRPr lang="en-GB" sz="1600" dirty="0">
              <a:latin typeface="+mn-lt"/>
            </a:endParaRPr>
          </a:p>
          <a:p>
            <a:pPr>
              <a:spcBef>
                <a:spcPct val="0"/>
              </a:spcBef>
              <a:buClr>
                <a:schemeClr val="accent1"/>
              </a:buClr>
              <a:buSzPct val="105000"/>
              <a:buFont typeface="Wingdings" panose="05000000000000000000" pitchFamily="2" charset="2"/>
              <a:buChar char="§"/>
            </a:pPr>
            <a:r>
              <a:rPr lang="en-GB" sz="1600" dirty="0">
                <a:latin typeface="+mn-lt"/>
              </a:rPr>
              <a:t> Cliquer sur “</a:t>
            </a:r>
            <a:r>
              <a:rPr lang="en-GB" sz="1600" dirty="0" err="1">
                <a:latin typeface="+mn-lt"/>
              </a:rPr>
              <a:t>Créer</a:t>
            </a:r>
            <a:r>
              <a:rPr lang="en-GB" sz="1600" dirty="0">
                <a:latin typeface="+mn-lt"/>
              </a:rPr>
              <a:t>”</a:t>
            </a:r>
          </a:p>
        </p:txBody>
      </p:sp>
      <p:sp>
        <p:nvSpPr>
          <p:cNvPr id="21" name="Rectangle 40">
            <a:extLst>
              <a:ext uri="{FF2B5EF4-FFF2-40B4-BE49-F238E27FC236}">
                <a16:creationId xmlns:a16="http://schemas.microsoft.com/office/drawing/2014/main" id="{464765E0-B5F1-4E4C-AA4D-B27E777E2984}"/>
              </a:ext>
            </a:extLst>
          </p:cNvPr>
          <p:cNvSpPr>
            <a:spLocks noChangeArrowheads="1"/>
          </p:cNvSpPr>
          <p:nvPr/>
        </p:nvSpPr>
        <p:spPr bwMode="auto">
          <a:xfrm>
            <a:off x="5787390" y="1224127"/>
            <a:ext cx="685800" cy="223673"/>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sp>
        <p:nvSpPr>
          <p:cNvPr id="2" name="Slide Number Placeholder 1">
            <a:extLst>
              <a:ext uri="{FF2B5EF4-FFF2-40B4-BE49-F238E27FC236}">
                <a16:creationId xmlns:a16="http://schemas.microsoft.com/office/drawing/2014/main" id="{BA9869C3-9F68-4A1D-9EE1-ECD93E13243C}"/>
              </a:ext>
            </a:extLst>
          </p:cNvPr>
          <p:cNvSpPr>
            <a:spLocks noGrp="1"/>
          </p:cNvSpPr>
          <p:nvPr>
            <p:ph type="sldNum" sz="quarter" idx="11"/>
          </p:nvPr>
        </p:nvSpPr>
        <p:spPr/>
        <p:txBody>
          <a:bodyPr/>
          <a:lstStyle/>
          <a:p>
            <a:fld id="{F0D23093-2AB0-F74C-B865-1A12A15B650E}" type="slidenum">
              <a:rPr lang="en-US" smtClean="0">
                <a:latin typeface="+mn-lt"/>
              </a:rPr>
              <a:pPr/>
              <a:t>13</a:t>
            </a:fld>
            <a:endParaRPr lang="en-US" dirty="0">
              <a:latin typeface="+mn-lt"/>
            </a:endParaRPr>
          </a:p>
        </p:txBody>
      </p:sp>
      <p:pic>
        <p:nvPicPr>
          <p:cNvPr id="4" name="Picture 3">
            <a:extLst>
              <a:ext uri="{FF2B5EF4-FFF2-40B4-BE49-F238E27FC236}">
                <a16:creationId xmlns:a16="http://schemas.microsoft.com/office/drawing/2014/main" id="{D2431C7C-EF7D-4817-A02D-9943E24E4AFF}"/>
              </a:ext>
            </a:extLst>
          </p:cNvPr>
          <p:cNvPicPr>
            <a:picLocks noChangeAspect="1"/>
          </p:cNvPicPr>
          <p:nvPr/>
        </p:nvPicPr>
        <p:blipFill>
          <a:blip r:embed="rId4"/>
          <a:stretch>
            <a:fillRect/>
          </a:stretch>
        </p:blipFill>
        <p:spPr>
          <a:xfrm>
            <a:off x="1741695" y="1917508"/>
            <a:ext cx="5366194" cy="4053600"/>
          </a:xfrm>
          <a:prstGeom prst="rect">
            <a:avLst/>
          </a:prstGeom>
        </p:spPr>
      </p:pic>
    </p:spTree>
    <p:extLst>
      <p:ext uri="{BB962C8B-B14F-4D97-AF65-F5344CB8AC3E}">
        <p14:creationId xmlns:p14="http://schemas.microsoft.com/office/powerpoint/2010/main" val="354071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23">
            <a:extLst>
              <a:ext uri="{FF2B5EF4-FFF2-40B4-BE49-F238E27FC236}">
                <a16:creationId xmlns:a16="http://schemas.microsoft.com/office/drawing/2014/main" id="{5737311A-E942-4B8D-89F8-BCFADC7E6710}"/>
              </a:ext>
            </a:extLst>
          </p:cNvPr>
          <p:cNvSpPr>
            <a:spLocks noChangeArrowheads="1"/>
          </p:cNvSpPr>
          <p:nvPr/>
        </p:nvSpPr>
        <p:spPr bwMode="auto">
          <a:xfrm>
            <a:off x="2869758" y="1927337"/>
            <a:ext cx="3752850" cy="338554"/>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sz="1600" b="0" dirty="0">
              <a:solidFill>
                <a:schemeClr val="accent1"/>
              </a:solidFill>
              <a:latin typeface="+mn-lt"/>
            </a:endParaRPr>
          </a:p>
        </p:txBody>
      </p:sp>
      <p:sp>
        <p:nvSpPr>
          <p:cNvPr id="15364" name="Rectangle 16"/>
          <p:cNvSpPr>
            <a:spLocks noGrp="1" noChangeArrowheads="1"/>
          </p:cNvSpPr>
          <p:nvPr>
            <p:ph type="title"/>
          </p:nvPr>
        </p:nvSpPr>
        <p:spPr>
          <a:ln w="9525"/>
        </p:spPr>
        <p:txBody>
          <a:bodyPr/>
          <a:lstStyle/>
          <a:p>
            <a:r>
              <a:rPr lang="en-GB" dirty="0">
                <a:latin typeface="+mn-lt"/>
              </a:rPr>
              <a:t>Explorer les mousses </a:t>
            </a:r>
            <a:r>
              <a:rPr lang="en-GB" dirty="0" err="1">
                <a:latin typeface="+mn-lt"/>
              </a:rPr>
              <a:t>métalliques</a:t>
            </a:r>
            <a:r>
              <a:rPr lang="en-GB" dirty="0">
                <a:latin typeface="+mn-lt"/>
              </a:rPr>
              <a:t> - entrées</a:t>
            </a:r>
            <a:endParaRPr lang="en-US" dirty="0">
              <a:latin typeface="+mn-lt"/>
            </a:endParaRPr>
          </a:p>
        </p:txBody>
      </p:sp>
      <p:sp>
        <p:nvSpPr>
          <p:cNvPr id="77" name="Rectangle 4">
            <a:extLst>
              <a:ext uri="{FF2B5EF4-FFF2-40B4-BE49-F238E27FC236}">
                <a16:creationId xmlns:a16="http://schemas.microsoft.com/office/drawing/2014/main" id="{319E49BB-3BF1-4C65-96EB-9B0889585046}"/>
              </a:ext>
            </a:extLst>
          </p:cNvPr>
          <p:cNvSpPr>
            <a:spLocks noChangeArrowheads="1"/>
          </p:cNvSpPr>
          <p:nvPr/>
        </p:nvSpPr>
        <p:spPr bwMode="auto">
          <a:xfrm>
            <a:off x="738645" y="3764334"/>
            <a:ext cx="7342188" cy="369888"/>
          </a:xfrm>
          <a:prstGeom prst="rect">
            <a:avLst/>
          </a:prstGeom>
          <a:solidFill>
            <a:schemeClr val="accent2"/>
          </a:solidFill>
          <a:ln>
            <a:noFill/>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err="1">
                <a:latin typeface="+mn-lt"/>
              </a:rPr>
              <a:t>Modèle</a:t>
            </a:r>
            <a:endParaRPr lang="en-GB" dirty="0">
              <a:latin typeface="+mn-lt"/>
            </a:endParaRPr>
          </a:p>
        </p:txBody>
      </p:sp>
      <p:sp>
        <p:nvSpPr>
          <p:cNvPr id="88" name="Rectangle 17">
            <a:extLst>
              <a:ext uri="{FF2B5EF4-FFF2-40B4-BE49-F238E27FC236}">
                <a16:creationId xmlns:a16="http://schemas.microsoft.com/office/drawing/2014/main" id="{3B50DBD2-C8E4-4DAA-B989-0C3C1F8A5AD1}"/>
              </a:ext>
            </a:extLst>
          </p:cNvPr>
          <p:cNvSpPr>
            <a:spLocks noChangeArrowheads="1"/>
          </p:cNvSpPr>
          <p:nvPr/>
        </p:nvSpPr>
        <p:spPr bwMode="auto">
          <a:xfrm>
            <a:off x="744479" y="860294"/>
            <a:ext cx="7342188" cy="369332"/>
          </a:xfrm>
          <a:prstGeom prst="rect">
            <a:avLst/>
          </a:prstGeom>
          <a:solidFill>
            <a:schemeClr val="accent2"/>
          </a:solidFill>
          <a:ln>
            <a:noFill/>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a:latin typeface="+mn-lt"/>
              </a:rPr>
              <a:t>Mousse</a:t>
            </a:r>
          </a:p>
        </p:txBody>
      </p:sp>
      <p:sp>
        <p:nvSpPr>
          <p:cNvPr id="90" name="Rectangle 19">
            <a:extLst>
              <a:ext uri="{FF2B5EF4-FFF2-40B4-BE49-F238E27FC236}">
                <a16:creationId xmlns:a16="http://schemas.microsoft.com/office/drawing/2014/main" id="{5EFE3CE2-202E-4A35-A1E4-715BE63A7FCA}"/>
              </a:ext>
            </a:extLst>
          </p:cNvPr>
          <p:cNvSpPr>
            <a:spLocks noChangeArrowheads="1"/>
          </p:cNvSpPr>
          <p:nvPr/>
        </p:nvSpPr>
        <p:spPr bwMode="auto">
          <a:xfrm>
            <a:off x="744479" y="1469458"/>
            <a:ext cx="7342188" cy="381000"/>
          </a:xfrm>
          <a:prstGeom prst="rect">
            <a:avLst/>
          </a:prstGeom>
          <a:solidFill>
            <a:schemeClr val="accent2"/>
          </a:solidFill>
          <a:ln>
            <a:noFill/>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err="1">
                <a:latin typeface="+mn-lt"/>
              </a:rPr>
              <a:t>Matériau</a:t>
            </a:r>
            <a:r>
              <a:rPr lang="en-GB" dirty="0">
                <a:latin typeface="+mn-lt"/>
              </a:rPr>
              <a:t> source</a:t>
            </a:r>
          </a:p>
        </p:txBody>
      </p:sp>
      <p:sp>
        <p:nvSpPr>
          <p:cNvPr id="92" name="Text Box 21">
            <a:extLst>
              <a:ext uri="{FF2B5EF4-FFF2-40B4-BE49-F238E27FC236}">
                <a16:creationId xmlns:a16="http://schemas.microsoft.com/office/drawing/2014/main" id="{2EE617D6-3D34-4C10-9D05-769316AC734C}"/>
              </a:ext>
            </a:extLst>
          </p:cNvPr>
          <p:cNvSpPr txBox="1">
            <a:spLocks noChangeArrowheads="1"/>
          </p:cNvSpPr>
          <p:nvPr/>
        </p:nvSpPr>
        <p:spPr bwMode="auto">
          <a:xfrm>
            <a:off x="7090233" y="1923703"/>
            <a:ext cx="990600" cy="346075"/>
          </a:xfrm>
          <a:prstGeom prst="rect">
            <a:avLst/>
          </a:prstGeom>
          <a:solidFill>
            <a:schemeClr val="accent1"/>
          </a:solidFill>
          <a:ln w="9525">
            <a:solidFill>
              <a:schemeClr val="tx1"/>
            </a:solidFill>
            <a:miter lim="800000"/>
            <a:headEnd/>
            <a:tailEnd/>
          </a:ln>
          <a:effec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ctr">
              <a:spcBef>
                <a:spcPct val="50000"/>
              </a:spcBef>
            </a:pPr>
            <a:r>
              <a:rPr lang="en-GB" sz="1600" dirty="0" err="1">
                <a:latin typeface="+mn-lt"/>
              </a:rPr>
              <a:t>Parcourir</a:t>
            </a:r>
            <a:endParaRPr lang="en-GB" sz="1600" dirty="0">
              <a:latin typeface="+mn-lt"/>
            </a:endParaRPr>
          </a:p>
        </p:txBody>
      </p:sp>
      <p:sp>
        <p:nvSpPr>
          <p:cNvPr id="93" name="Text Box 22">
            <a:extLst>
              <a:ext uri="{FF2B5EF4-FFF2-40B4-BE49-F238E27FC236}">
                <a16:creationId xmlns:a16="http://schemas.microsoft.com/office/drawing/2014/main" id="{9D3327FD-E588-48FC-B459-DF029569151D}"/>
              </a:ext>
            </a:extLst>
          </p:cNvPr>
          <p:cNvSpPr txBox="1">
            <a:spLocks noChangeArrowheads="1"/>
          </p:cNvSpPr>
          <p:nvPr/>
        </p:nvSpPr>
        <p:spPr bwMode="auto">
          <a:xfrm>
            <a:off x="744479" y="1934479"/>
            <a:ext cx="15790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sz="1600" i="1" dirty="0" err="1">
                <a:latin typeface="+mn-lt"/>
              </a:rPr>
              <a:t>Matériau</a:t>
            </a:r>
            <a:r>
              <a:rPr lang="en-GB" sz="1600" i="1" dirty="0">
                <a:latin typeface="+mn-lt"/>
              </a:rPr>
              <a:t> massif</a:t>
            </a:r>
          </a:p>
        </p:txBody>
      </p:sp>
      <p:sp>
        <p:nvSpPr>
          <p:cNvPr id="94" name="Rectangle 23">
            <a:extLst>
              <a:ext uri="{FF2B5EF4-FFF2-40B4-BE49-F238E27FC236}">
                <a16:creationId xmlns:a16="http://schemas.microsoft.com/office/drawing/2014/main" id="{BA72C5FC-E766-4F79-9BFC-F7188C142350}"/>
              </a:ext>
            </a:extLst>
          </p:cNvPr>
          <p:cNvSpPr>
            <a:spLocks noChangeArrowheads="1"/>
          </p:cNvSpPr>
          <p:nvPr/>
        </p:nvSpPr>
        <p:spPr bwMode="auto">
          <a:xfrm>
            <a:off x="2869758" y="1927337"/>
            <a:ext cx="3752850" cy="338554"/>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sz="1600" b="0" dirty="0">
                <a:solidFill>
                  <a:schemeClr val="accent1"/>
                </a:solidFill>
                <a:latin typeface="+mn-lt"/>
              </a:rPr>
              <a:t>Aluminum 20% </a:t>
            </a:r>
            <a:r>
              <a:rPr lang="en-GB" sz="1600" b="0" dirty="0" err="1">
                <a:solidFill>
                  <a:schemeClr val="accent1"/>
                </a:solidFill>
                <a:latin typeface="+mn-lt"/>
              </a:rPr>
              <a:t>SiC</a:t>
            </a:r>
            <a:r>
              <a:rPr lang="en-GB" sz="1600" b="0" dirty="0">
                <a:solidFill>
                  <a:schemeClr val="accent1"/>
                </a:solidFill>
                <a:latin typeface="+mn-lt"/>
              </a:rPr>
              <a:t> (p)</a:t>
            </a:r>
          </a:p>
        </p:txBody>
      </p:sp>
      <p:sp>
        <p:nvSpPr>
          <p:cNvPr id="95" name="Rectangle 24">
            <a:extLst>
              <a:ext uri="{FF2B5EF4-FFF2-40B4-BE49-F238E27FC236}">
                <a16:creationId xmlns:a16="http://schemas.microsoft.com/office/drawing/2014/main" id="{7B411200-3EFC-41DF-991E-4B0211FEA5CE}"/>
              </a:ext>
            </a:extLst>
          </p:cNvPr>
          <p:cNvSpPr>
            <a:spLocks noChangeArrowheads="1"/>
          </p:cNvSpPr>
          <p:nvPr/>
        </p:nvSpPr>
        <p:spPr bwMode="auto">
          <a:xfrm>
            <a:off x="738645" y="2343023"/>
            <a:ext cx="7342188" cy="369332"/>
          </a:xfrm>
          <a:prstGeom prst="rect">
            <a:avLst/>
          </a:prstGeom>
          <a:solidFill>
            <a:schemeClr val="accent2"/>
          </a:solidFill>
          <a:ln>
            <a:noFill/>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a:latin typeface="+mn-lt"/>
              </a:rPr>
              <a:t>Variables du </a:t>
            </a:r>
            <a:r>
              <a:rPr lang="en-GB" dirty="0" err="1">
                <a:latin typeface="+mn-lt"/>
              </a:rPr>
              <a:t>modèle</a:t>
            </a:r>
            <a:endParaRPr lang="en-GB" dirty="0">
              <a:latin typeface="+mn-lt"/>
            </a:endParaRPr>
          </a:p>
        </p:txBody>
      </p:sp>
      <p:sp>
        <p:nvSpPr>
          <p:cNvPr id="97" name="Text Box 26">
            <a:extLst>
              <a:ext uri="{FF2B5EF4-FFF2-40B4-BE49-F238E27FC236}">
                <a16:creationId xmlns:a16="http://schemas.microsoft.com/office/drawing/2014/main" id="{50DE10A0-1961-460E-A76D-13C6ADA588B7}"/>
              </a:ext>
            </a:extLst>
          </p:cNvPr>
          <p:cNvSpPr txBox="1">
            <a:spLocks noChangeArrowheads="1"/>
          </p:cNvSpPr>
          <p:nvPr/>
        </p:nvSpPr>
        <p:spPr bwMode="auto">
          <a:xfrm>
            <a:off x="740457" y="2862278"/>
            <a:ext cx="25200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50000"/>
              </a:spcBef>
              <a:spcAft>
                <a:spcPct val="50000"/>
              </a:spcAft>
            </a:pPr>
            <a:r>
              <a:rPr lang="en-GB" sz="1600" i="1" dirty="0" err="1">
                <a:latin typeface="+mn-lt"/>
              </a:rPr>
              <a:t>Gamme</a:t>
            </a:r>
            <a:r>
              <a:rPr lang="en-GB" sz="1600" i="1" dirty="0">
                <a:latin typeface="+mn-lt"/>
              </a:rPr>
              <a:t> de </a:t>
            </a:r>
            <a:r>
              <a:rPr lang="en-GB" sz="1600" i="1" dirty="0" err="1">
                <a:latin typeface="+mn-lt"/>
              </a:rPr>
              <a:t>densité</a:t>
            </a:r>
            <a:r>
              <a:rPr lang="en-GB" sz="1600" i="1" dirty="0">
                <a:latin typeface="+mn-lt"/>
              </a:rPr>
              <a:t> relative </a:t>
            </a:r>
          </a:p>
          <a:p>
            <a:pPr>
              <a:spcBef>
                <a:spcPct val="50000"/>
              </a:spcBef>
              <a:spcAft>
                <a:spcPct val="50000"/>
              </a:spcAft>
            </a:pPr>
            <a:r>
              <a:rPr lang="en-GB" sz="1600" i="1" dirty="0" err="1">
                <a:latin typeface="+mn-lt"/>
              </a:rPr>
              <a:t>Nombre</a:t>
            </a:r>
            <a:r>
              <a:rPr lang="en-GB" sz="1600" i="1" dirty="0">
                <a:latin typeface="+mn-lt"/>
              </a:rPr>
              <a:t> de </a:t>
            </a:r>
            <a:r>
              <a:rPr lang="en-GB" sz="1600" i="1" dirty="0" err="1">
                <a:latin typeface="+mn-lt"/>
              </a:rPr>
              <a:t>densités</a:t>
            </a:r>
            <a:endParaRPr lang="en-GB" sz="1600" i="1" dirty="0">
              <a:latin typeface="+mn-lt"/>
            </a:endParaRPr>
          </a:p>
        </p:txBody>
      </p:sp>
      <p:grpSp>
        <p:nvGrpSpPr>
          <p:cNvPr id="104" name="Group 103">
            <a:extLst>
              <a:ext uri="{FF2B5EF4-FFF2-40B4-BE49-F238E27FC236}">
                <a16:creationId xmlns:a16="http://schemas.microsoft.com/office/drawing/2014/main" id="{9E5D0C83-68CD-472F-A876-A584CDFB6F4A}"/>
              </a:ext>
            </a:extLst>
          </p:cNvPr>
          <p:cNvGrpSpPr/>
          <p:nvPr/>
        </p:nvGrpSpPr>
        <p:grpSpPr>
          <a:xfrm>
            <a:off x="8081596" y="1785838"/>
            <a:ext cx="3763779" cy="3885306"/>
            <a:chOff x="4816061" y="1898794"/>
            <a:chExt cx="3763779" cy="3885306"/>
          </a:xfrm>
        </p:grpSpPr>
        <p:pic>
          <p:nvPicPr>
            <p:cNvPr id="105" name="Picture 104">
              <a:extLst>
                <a:ext uri="{FF2B5EF4-FFF2-40B4-BE49-F238E27FC236}">
                  <a16:creationId xmlns:a16="http://schemas.microsoft.com/office/drawing/2014/main" id="{E70EF8DB-46AF-4236-AF9C-32813FDFCC2D}"/>
                </a:ext>
              </a:extLst>
            </p:cNvPr>
            <p:cNvPicPr>
              <a:picLocks noChangeAspect="1"/>
            </p:cNvPicPr>
            <p:nvPr/>
          </p:nvPicPr>
          <p:blipFill rotWithShape="1">
            <a:blip r:embed="rId3"/>
            <a:srcRect l="1493" t="8551" r="-945" b="1341"/>
            <a:stretch/>
          </p:blipFill>
          <p:spPr>
            <a:xfrm>
              <a:off x="5296407" y="1898794"/>
              <a:ext cx="3283433" cy="3885306"/>
            </a:xfrm>
            <a:prstGeom prst="rect">
              <a:avLst/>
            </a:prstGeom>
            <a:ln>
              <a:solidFill>
                <a:schemeClr val="accent1"/>
              </a:solidFill>
            </a:ln>
          </p:spPr>
        </p:pic>
        <p:grpSp>
          <p:nvGrpSpPr>
            <p:cNvPr id="106" name="Group 42">
              <a:extLst>
                <a:ext uri="{FF2B5EF4-FFF2-40B4-BE49-F238E27FC236}">
                  <a16:creationId xmlns:a16="http://schemas.microsoft.com/office/drawing/2014/main" id="{6ECFA909-8D69-4043-A1BD-6967F2A29C38}"/>
                </a:ext>
              </a:extLst>
            </p:cNvPr>
            <p:cNvGrpSpPr>
              <a:grpSpLocks/>
            </p:cNvGrpSpPr>
            <p:nvPr/>
          </p:nvGrpSpPr>
          <p:grpSpPr bwMode="auto">
            <a:xfrm>
              <a:off x="4816061" y="2247149"/>
              <a:ext cx="3500438" cy="3494089"/>
              <a:chOff x="2122" y="1383"/>
              <a:chExt cx="2205" cy="2201"/>
            </a:xfrm>
          </p:grpSpPr>
          <p:sp>
            <p:nvSpPr>
              <p:cNvPr id="107" name="Rectangle 40">
                <a:extLst>
                  <a:ext uri="{FF2B5EF4-FFF2-40B4-BE49-F238E27FC236}">
                    <a16:creationId xmlns:a16="http://schemas.microsoft.com/office/drawing/2014/main" id="{B19E7DEA-17B4-4080-90B2-AEFA617F7DB9}"/>
                  </a:ext>
                </a:extLst>
              </p:cNvPr>
              <p:cNvSpPr>
                <a:spLocks noChangeArrowheads="1"/>
              </p:cNvSpPr>
              <p:nvPr/>
            </p:nvSpPr>
            <p:spPr bwMode="auto">
              <a:xfrm>
                <a:off x="3395" y="3351"/>
                <a:ext cx="932" cy="23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sp>
            <p:nvSpPr>
              <p:cNvPr id="108" name="Line 41">
                <a:extLst>
                  <a:ext uri="{FF2B5EF4-FFF2-40B4-BE49-F238E27FC236}">
                    <a16:creationId xmlns:a16="http://schemas.microsoft.com/office/drawing/2014/main" id="{AB6198C0-642C-4E6B-A35F-7DA5727BFDB8}"/>
                  </a:ext>
                </a:extLst>
              </p:cNvPr>
              <p:cNvSpPr>
                <a:spLocks noChangeShapeType="1"/>
              </p:cNvSpPr>
              <p:nvPr/>
            </p:nvSpPr>
            <p:spPr bwMode="auto">
              <a:xfrm flipV="1">
                <a:off x="2122" y="1383"/>
                <a:ext cx="294" cy="0"/>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wrap="square">
                <a:spAutoFit/>
              </a:bodyPr>
              <a:lstStyle/>
              <a:p>
                <a:endParaRPr lang="en-GB" dirty="0"/>
              </a:p>
            </p:txBody>
          </p:sp>
        </p:grpSp>
      </p:grpSp>
      <p:sp>
        <p:nvSpPr>
          <p:cNvPr id="109" name="Oval 38">
            <a:extLst>
              <a:ext uri="{FF2B5EF4-FFF2-40B4-BE49-F238E27FC236}">
                <a16:creationId xmlns:a16="http://schemas.microsoft.com/office/drawing/2014/main" id="{9B710E39-16DC-488A-923D-848A970E03EF}"/>
              </a:ext>
            </a:extLst>
          </p:cNvPr>
          <p:cNvSpPr>
            <a:spLocks noChangeArrowheads="1"/>
          </p:cNvSpPr>
          <p:nvPr/>
        </p:nvSpPr>
        <p:spPr bwMode="auto">
          <a:xfrm>
            <a:off x="457200" y="782241"/>
            <a:ext cx="1345616" cy="519351"/>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sp>
        <p:nvSpPr>
          <p:cNvPr id="3" name="Rectangle 2">
            <a:extLst>
              <a:ext uri="{FF2B5EF4-FFF2-40B4-BE49-F238E27FC236}">
                <a16:creationId xmlns:a16="http://schemas.microsoft.com/office/drawing/2014/main" id="{9C01620F-0992-40B9-8E2D-99C6C8736CAB}"/>
              </a:ext>
            </a:extLst>
          </p:cNvPr>
          <p:cNvSpPr/>
          <p:nvPr/>
        </p:nvSpPr>
        <p:spPr>
          <a:xfrm>
            <a:off x="3200400" y="2860513"/>
            <a:ext cx="342900" cy="36933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1" name="Rectangle 40">
            <a:extLst>
              <a:ext uri="{FF2B5EF4-FFF2-40B4-BE49-F238E27FC236}">
                <a16:creationId xmlns:a16="http://schemas.microsoft.com/office/drawing/2014/main" id="{D40A2019-C441-4DC5-9C98-55A3A5E1D88F}"/>
              </a:ext>
            </a:extLst>
          </p:cNvPr>
          <p:cNvSpPr/>
          <p:nvPr/>
        </p:nvSpPr>
        <p:spPr>
          <a:xfrm>
            <a:off x="3695700" y="2861355"/>
            <a:ext cx="342900" cy="36933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2" name="Rectangle 41">
            <a:extLst>
              <a:ext uri="{FF2B5EF4-FFF2-40B4-BE49-F238E27FC236}">
                <a16:creationId xmlns:a16="http://schemas.microsoft.com/office/drawing/2014/main" id="{18400D73-5A75-45E3-B659-0D0E43A2425E}"/>
              </a:ext>
            </a:extLst>
          </p:cNvPr>
          <p:cNvSpPr/>
          <p:nvPr/>
        </p:nvSpPr>
        <p:spPr>
          <a:xfrm>
            <a:off x="3695700" y="3278651"/>
            <a:ext cx="342900" cy="369332"/>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 name="TextBox 3">
            <a:extLst>
              <a:ext uri="{FF2B5EF4-FFF2-40B4-BE49-F238E27FC236}">
                <a16:creationId xmlns:a16="http://schemas.microsoft.com/office/drawing/2014/main" id="{9FB23A84-69E9-4EC1-96A7-11D198A3F78D}"/>
              </a:ext>
            </a:extLst>
          </p:cNvPr>
          <p:cNvSpPr txBox="1"/>
          <p:nvPr/>
        </p:nvSpPr>
        <p:spPr>
          <a:xfrm>
            <a:off x="4066839" y="2828706"/>
            <a:ext cx="342900" cy="369332"/>
          </a:xfrm>
          <a:prstGeom prst="rect">
            <a:avLst/>
          </a:prstGeom>
          <a:noFill/>
        </p:spPr>
        <p:txBody>
          <a:bodyPr wrap="square" rtlCol="0">
            <a:spAutoFit/>
          </a:bodyPr>
          <a:lstStyle/>
          <a:p>
            <a:r>
              <a:rPr lang="en-US" dirty="0"/>
              <a:t>%</a:t>
            </a:r>
          </a:p>
        </p:txBody>
      </p:sp>
      <p:sp>
        <p:nvSpPr>
          <p:cNvPr id="5" name="Rectangle 4">
            <a:extLst>
              <a:ext uri="{FF2B5EF4-FFF2-40B4-BE49-F238E27FC236}">
                <a16:creationId xmlns:a16="http://schemas.microsoft.com/office/drawing/2014/main" id="{9454981B-CA37-445B-9E4B-E3301FB51428}"/>
              </a:ext>
            </a:extLst>
          </p:cNvPr>
          <p:cNvSpPr/>
          <p:nvPr/>
        </p:nvSpPr>
        <p:spPr>
          <a:xfrm>
            <a:off x="4800600" y="3787167"/>
            <a:ext cx="914400" cy="32422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Retour</a:t>
            </a:r>
          </a:p>
        </p:txBody>
      </p:sp>
      <p:sp>
        <p:nvSpPr>
          <p:cNvPr id="45" name="Rectangle 44">
            <a:extLst>
              <a:ext uri="{FF2B5EF4-FFF2-40B4-BE49-F238E27FC236}">
                <a16:creationId xmlns:a16="http://schemas.microsoft.com/office/drawing/2014/main" id="{79438951-2082-4579-8731-0A02C57A230B}"/>
              </a:ext>
            </a:extLst>
          </p:cNvPr>
          <p:cNvSpPr/>
          <p:nvPr/>
        </p:nvSpPr>
        <p:spPr>
          <a:xfrm>
            <a:off x="5885742" y="3787167"/>
            <a:ext cx="914400" cy="32422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Créer</a:t>
            </a:r>
            <a:endParaRPr lang="en-US" sz="1600" dirty="0"/>
          </a:p>
        </p:txBody>
      </p:sp>
      <p:sp>
        <p:nvSpPr>
          <p:cNvPr id="46" name="Rectangle 45">
            <a:extLst>
              <a:ext uri="{FF2B5EF4-FFF2-40B4-BE49-F238E27FC236}">
                <a16:creationId xmlns:a16="http://schemas.microsoft.com/office/drawing/2014/main" id="{610FAB6D-1E3D-4010-A7D0-8F06553B5F4A}"/>
              </a:ext>
            </a:extLst>
          </p:cNvPr>
          <p:cNvSpPr/>
          <p:nvPr/>
        </p:nvSpPr>
        <p:spPr>
          <a:xfrm>
            <a:off x="6970884" y="3787167"/>
            <a:ext cx="914400" cy="32422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Annuler</a:t>
            </a:r>
            <a:endParaRPr lang="en-US" sz="1600" dirty="0"/>
          </a:p>
        </p:txBody>
      </p:sp>
      <p:grpSp>
        <p:nvGrpSpPr>
          <p:cNvPr id="7" name="Group 6">
            <a:extLst>
              <a:ext uri="{FF2B5EF4-FFF2-40B4-BE49-F238E27FC236}">
                <a16:creationId xmlns:a16="http://schemas.microsoft.com/office/drawing/2014/main" id="{A8209C2F-00ED-4A8F-B247-22BABF3D012D}"/>
              </a:ext>
            </a:extLst>
          </p:cNvPr>
          <p:cNvGrpSpPr/>
          <p:nvPr/>
        </p:nvGrpSpPr>
        <p:grpSpPr>
          <a:xfrm>
            <a:off x="3200400" y="2895600"/>
            <a:ext cx="838200" cy="730047"/>
            <a:chOff x="3144448" y="2895600"/>
            <a:chExt cx="838200" cy="730047"/>
          </a:xfrm>
        </p:grpSpPr>
        <p:sp>
          <p:nvSpPr>
            <p:cNvPr id="6" name="TextBox 5">
              <a:extLst>
                <a:ext uri="{FF2B5EF4-FFF2-40B4-BE49-F238E27FC236}">
                  <a16:creationId xmlns:a16="http://schemas.microsoft.com/office/drawing/2014/main" id="{474B0FC3-1DAC-4230-89B8-17334B0079C0}"/>
                </a:ext>
              </a:extLst>
            </p:cNvPr>
            <p:cNvSpPr txBox="1"/>
            <p:nvPr/>
          </p:nvSpPr>
          <p:spPr>
            <a:xfrm>
              <a:off x="3144448" y="2895600"/>
              <a:ext cx="220833" cy="307777"/>
            </a:xfrm>
            <a:prstGeom prst="rect">
              <a:avLst/>
            </a:prstGeom>
            <a:noFill/>
          </p:spPr>
          <p:txBody>
            <a:bodyPr wrap="square" rtlCol="0">
              <a:spAutoFit/>
            </a:bodyPr>
            <a:lstStyle/>
            <a:p>
              <a:r>
                <a:rPr lang="en-US" sz="1400" dirty="0"/>
                <a:t>2</a:t>
              </a:r>
            </a:p>
          </p:txBody>
        </p:sp>
        <p:sp>
          <p:nvSpPr>
            <p:cNvPr id="49" name="TextBox 48">
              <a:extLst>
                <a:ext uri="{FF2B5EF4-FFF2-40B4-BE49-F238E27FC236}">
                  <a16:creationId xmlns:a16="http://schemas.microsoft.com/office/drawing/2014/main" id="{30724A3A-5BB5-4AE7-B4A0-56EFEFEB9958}"/>
                </a:ext>
              </a:extLst>
            </p:cNvPr>
            <p:cNvSpPr txBox="1"/>
            <p:nvPr/>
          </p:nvSpPr>
          <p:spPr>
            <a:xfrm>
              <a:off x="3607888" y="2897143"/>
              <a:ext cx="364140" cy="307777"/>
            </a:xfrm>
            <a:prstGeom prst="rect">
              <a:avLst/>
            </a:prstGeom>
            <a:noFill/>
          </p:spPr>
          <p:txBody>
            <a:bodyPr wrap="square" rtlCol="0">
              <a:spAutoFit/>
            </a:bodyPr>
            <a:lstStyle/>
            <a:p>
              <a:r>
                <a:rPr lang="en-US" sz="1400" dirty="0"/>
                <a:t>35</a:t>
              </a:r>
            </a:p>
          </p:txBody>
        </p:sp>
        <p:sp>
          <p:nvSpPr>
            <p:cNvPr id="50" name="TextBox 49">
              <a:extLst>
                <a:ext uri="{FF2B5EF4-FFF2-40B4-BE49-F238E27FC236}">
                  <a16:creationId xmlns:a16="http://schemas.microsoft.com/office/drawing/2014/main" id="{28897015-7690-448B-BAC3-5352A79CE26A}"/>
                </a:ext>
              </a:extLst>
            </p:cNvPr>
            <p:cNvSpPr txBox="1"/>
            <p:nvPr/>
          </p:nvSpPr>
          <p:spPr>
            <a:xfrm>
              <a:off x="3618508" y="3317870"/>
              <a:ext cx="364140" cy="307777"/>
            </a:xfrm>
            <a:prstGeom prst="rect">
              <a:avLst/>
            </a:prstGeom>
            <a:noFill/>
          </p:spPr>
          <p:txBody>
            <a:bodyPr wrap="square" rtlCol="0">
              <a:spAutoFit/>
            </a:bodyPr>
            <a:lstStyle/>
            <a:p>
              <a:r>
                <a:rPr lang="en-US" sz="1400" dirty="0"/>
                <a:t>15</a:t>
              </a:r>
            </a:p>
          </p:txBody>
        </p:sp>
      </p:grpSp>
      <p:sp>
        <p:nvSpPr>
          <p:cNvPr id="2" name="Slide Number Placeholder 1">
            <a:extLst>
              <a:ext uri="{FF2B5EF4-FFF2-40B4-BE49-F238E27FC236}">
                <a16:creationId xmlns:a16="http://schemas.microsoft.com/office/drawing/2014/main" id="{52270B6E-43F2-4DD4-A2A3-1FD61188942C}"/>
              </a:ext>
            </a:extLst>
          </p:cNvPr>
          <p:cNvSpPr>
            <a:spLocks noGrp="1"/>
          </p:cNvSpPr>
          <p:nvPr>
            <p:ph type="sldNum" sz="quarter" idx="11"/>
          </p:nvPr>
        </p:nvSpPr>
        <p:spPr/>
        <p:txBody>
          <a:bodyPr/>
          <a:lstStyle/>
          <a:p>
            <a:fld id="{F0D23093-2AB0-F74C-B865-1A12A15B650E}" type="slidenum">
              <a:rPr lang="en-US" smtClean="0">
                <a:latin typeface="+mn-lt"/>
              </a:rPr>
              <a:pPr/>
              <a:t>14</a:t>
            </a:fld>
            <a:endParaRPr lang="en-US" dirty="0">
              <a:latin typeface="+mn-lt"/>
            </a:endParaRPr>
          </a:p>
        </p:txBody>
      </p:sp>
    </p:spTree>
    <p:extLst>
      <p:ext uri="{BB962C8B-B14F-4D97-AF65-F5344CB8AC3E}">
        <p14:creationId xmlns:p14="http://schemas.microsoft.com/office/powerpoint/2010/main" val="298732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subTnLst>
                                    <p:set>
                                      <p:cBhvr override="childStyle">
                                        <p:cTn dur="1" fill="hold" display="0" masterRel="nextClick" afterEffect="1"/>
                                        <p:tgtEl>
                                          <p:spTgt spid="109"/>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wipe(up)">
                                      <p:cBhvr>
                                        <p:cTn id="12" dur="500"/>
                                        <p:tgtEl>
                                          <p:spTgt spid="104"/>
                                        </p:tgtEl>
                                      </p:cBhvr>
                                    </p:animEffect>
                                  </p:childTnLst>
                                  <p:subTnLst>
                                    <p:set>
                                      <p:cBhvr override="childStyle">
                                        <p:cTn dur="1" fill="hold" display="0" masterRel="nextClick" afterEffect="1"/>
                                        <p:tgtEl>
                                          <p:spTgt spid="10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10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ln w="9525"/>
        </p:spPr>
        <p:txBody>
          <a:bodyPr/>
          <a:lstStyle/>
          <a:p>
            <a:r>
              <a:rPr lang="en-GB" dirty="0">
                <a:latin typeface="+mn-lt"/>
              </a:rPr>
              <a:t>Mousse composite </a:t>
            </a:r>
            <a:r>
              <a:rPr lang="en-GB" dirty="0" err="1">
                <a:latin typeface="+mn-lt"/>
              </a:rPr>
              <a:t>Aluminum</a:t>
            </a:r>
            <a:r>
              <a:rPr lang="en-GB" dirty="0">
                <a:latin typeface="+mn-lt"/>
              </a:rPr>
              <a:t> </a:t>
            </a:r>
            <a:r>
              <a:rPr lang="en-GB" dirty="0" err="1">
                <a:latin typeface="+mn-lt"/>
              </a:rPr>
              <a:t>SiC</a:t>
            </a:r>
            <a:endParaRPr lang="en-US" dirty="0">
              <a:latin typeface="+mn-lt"/>
            </a:endParaRPr>
          </a:p>
        </p:txBody>
      </p:sp>
      <p:pic>
        <p:nvPicPr>
          <p:cNvPr id="12" name="Picture 11">
            <a:extLst>
              <a:ext uri="{FF2B5EF4-FFF2-40B4-BE49-F238E27FC236}">
                <a16:creationId xmlns:a16="http://schemas.microsoft.com/office/drawing/2014/main" id="{A8636E11-4EA6-4DAE-9685-1DE42312A9D4}"/>
              </a:ext>
            </a:extLst>
          </p:cNvPr>
          <p:cNvPicPr>
            <a:picLocks noChangeAspect="1"/>
          </p:cNvPicPr>
          <p:nvPr/>
        </p:nvPicPr>
        <p:blipFill>
          <a:blip r:embed="rId3"/>
          <a:stretch>
            <a:fillRect/>
          </a:stretch>
        </p:blipFill>
        <p:spPr>
          <a:xfrm>
            <a:off x="1828801" y="685886"/>
            <a:ext cx="8123152" cy="5391150"/>
          </a:xfrm>
          <a:prstGeom prst="rect">
            <a:avLst/>
          </a:prstGeom>
        </p:spPr>
      </p:pic>
      <p:grpSp>
        <p:nvGrpSpPr>
          <p:cNvPr id="13" name="Group 12">
            <a:extLst>
              <a:ext uri="{FF2B5EF4-FFF2-40B4-BE49-F238E27FC236}">
                <a16:creationId xmlns:a16="http://schemas.microsoft.com/office/drawing/2014/main" id="{74A8D975-BD7F-4559-BE93-B911D1C54493}"/>
              </a:ext>
            </a:extLst>
          </p:cNvPr>
          <p:cNvGrpSpPr/>
          <p:nvPr/>
        </p:nvGrpSpPr>
        <p:grpSpPr>
          <a:xfrm>
            <a:off x="1828801" y="713960"/>
            <a:ext cx="8123152" cy="5391150"/>
            <a:chOff x="548316" y="994195"/>
            <a:chExt cx="8123152" cy="5391150"/>
          </a:xfrm>
        </p:grpSpPr>
        <p:pic>
          <p:nvPicPr>
            <p:cNvPr id="14" name="Picture 13">
              <a:extLst>
                <a:ext uri="{FF2B5EF4-FFF2-40B4-BE49-F238E27FC236}">
                  <a16:creationId xmlns:a16="http://schemas.microsoft.com/office/drawing/2014/main" id="{6D80BFCD-B7F8-47C4-B3B3-D12EC898BF98}"/>
                </a:ext>
              </a:extLst>
            </p:cNvPr>
            <p:cNvPicPr>
              <a:picLocks noChangeAspect="1"/>
            </p:cNvPicPr>
            <p:nvPr/>
          </p:nvPicPr>
          <p:blipFill>
            <a:blip r:embed="rId4"/>
            <a:stretch>
              <a:fillRect/>
            </a:stretch>
          </p:blipFill>
          <p:spPr>
            <a:xfrm>
              <a:off x="548316" y="994195"/>
              <a:ext cx="8123152" cy="5391150"/>
            </a:xfrm>
            <a:prstGeom prst="rect">
              <a:avLst/>
            </a:prstGeom>
          </p:spPr>
        </p:pic>
        <p:grpSp>
          <p:nvGrpSpPr>
            <p:cNvPr id="15" name="Group 25">
              <a:extLst>
                <a:ext uri="{FF2B5EF4-FFF2-40B4-BE49-F238E27FC236}">
                  <a16:creationId xmlns:a16="http://schemas.microsoft.com/office/drawing/2014/main" id="{92FC1045-B655-46BC-A114-CE8014EDABD3}"/>
                </a:ext>
              </a:extLst>
            </p:cNvPr>
            <p:cNvGrpSpPr>
              <a:grpSpLocks/>
            </p:cNvGrpSpPr>
            <p:nvPr/>
          </p:nvGrpSpPr>
          <p:grpSpPr bwMode="auto">
            <a:xfrm>
              <a:off x="3033068" y="4742827"/>
              <a:ext cx="4442648" cy="981075"/>
              <a:chOff x="2369" y="2801"/>
              <a:chExt cx="2520" cy="618"/>
            </a:xfrm>
          </p:grpSpPr>
          <p:pic>
            <p:nvPicPr>
              <p:cNvPr id="16" name="Picture 26">
                <a:extLst>
                  <a:ext uri="{FF2B5EF4-FFF2-40B4-BE49-F238E27FC236}">
                    <a16:creationId xmlns:a16="http://schemas.microsoft.com/office/drawing/2014/main" id="{1B65EAC7-2F99-4FFA-BBF8-F72A2085B1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4" y="2801"/>
                <a:ext cx="485"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27">
                <a:extLst>
                  <a:ext uri="{FF2B5EF4-FFF2-40B4-BE49-F238E27FC236}">
                    <a16:creationId xmlns:a16="http://schemas.microsoft.com/office/drawing/2014/main" id="{7804FDA8-D71F-49D6-89A4-B5FBC5DF589A}"/>
                  </a:ext>
                </a:extLst>
              </p:cNvPr>
              <p:cNvSpPr>
                <a:spLocks/>
              </p:cNvSpPr>
              <p:nvPr/>
            </p:nvSpPr>
            <p:spPr bwMode="auto">
              <a:xfrm>
                <a:off x="2369" y="2905"/>
                <a:ext cx="1947" cy="233"/>
              </a:xfrm>
              <a:custGeom>
                <a:avLst/>
                <a:gdLst>
                  <a:gd name="T0" fmla="*/ 1160 w 1160"/>
                  <a:gd name="T1" fmla="*/ 360 h 360"/>
                  <a:gd name="T2" fmla="*/ 568 w 1160"/>
                  <a:gd name="T3" fmla="*/ 264 h 360"/>
                  <a:gd name="T4" fmla="*/ 0 w 1160"/>
                  <a:gd name="T5" fmla="*/ 0 h 360"/>
                  <a:gd name="T6" fmla="*/ 0 60000 65536"/>
                  <a:gd name="T7" fmla="*/ 0 60000 65536"/>
                  <a:gd name="T8" fmla="*/ 0 60000 65536"/>
                  <a:gd name="T9" fmla="*/ 0 w 1160"/>
                  <a:gd name="T10" fmla="*/ 0 h 360"/>
                  <a:gd name="T11" fmla="*/ 1160 w 1160"/>
                  <a:gd name="T12" fmla="*/ 360 h 360"/>
                  <a:gd name="connsiteX0" fmla="*/ 31084 w 31084"/>
                  <a:gd name="connsiteY0" fmla="*/ 10687 h 10687"/>
                  <a:gd name="connsiteX1" fmla="*/ 4897 w 31084"/>
                  <a:gd name="connsiteY1" fmla="*/ 7333 h 10687"/>
                  <a:gd name="connsiteX2" fmla="*/ 0 w 31084"/>
                  <a:gd name="connsiteY2" fmla="*/ 0 h 10687"/>
                  <a:gd name="connsiteX0" fmla="*/ 31084 w 31084"/>
                  <a:gd name="connsiteY0" fmla="*/ 10687 h 10687"/>
                  <a:gd name="connsiteX1" fmla="*/ 3649 w 31084"/>
                  <a:gd name="connsiteY1" fmla="*/ 5957 h 10687"/>
                  <a:gd name="connsiteX2" fmla="*/ 0 w 31084"/>
                  <a:gd name="connsiteY2" fmla="*/ 0 h 10687"/>
                  <a:gd name="connsiteX0" fmla="*/ 31084 w 31084"/>
                  <a:gd name="connsiteY0" fmla="*/ 10687 h 10687"/>
                  <a:gd name="connsiteX1" fmla="*/ 3649 w 31084"/>
                  <a:gd name="connsiteY1" fmla="*/ 5957 h 10687"/>
                  <a:gd name="connsiteX2" fmla="*/ 0 w 31084"/>
                  <a:gd name="connsiteY2" fmla="*/ 0 h 10687"/>
                  <a:gd name="connsiteX0" fmla="*/ 31084 w 31084"/>
                  <a:gd name="connsiteY0" fmla="*/ 10687 h 10687"/>
                  <a:gd name="connsiteX1" fmla="*/ 3649 w 31084"/>
                  <a:gd name="connsiteY1" fmla="*/ 5957 h 10687"/>
                  <a:gd name="connsiteX2" fmla="*/ 0 w 31084"/>
                  <a:gd name="connsiteY2" fmla="*/ 0 h 10687"/>
                  <a:gd name="connsiteX0" fmla="*/ 31084 w 31084"/>
                  <a:gd name="connsiteY0" fmla="*/ 10687 h 10687"/>
                  <a:gd name="connsiteX1" fmla="*/ 4795 w 31084"/>
                  <a:gd name="connsiteY1" fmla="*/ 6585 h 10687"/>
                  <a:gd name="connsiteX2" fmla="*/ 0 w 31084"/>
                  <a:gd name="connsiteY2" fmla="*/ 0 h 10687"/>
                </a:gdLst>
                <a:ahLst/>
                <a:cxnLst>
                  <a:cxn ang="0">
                    <a:pos x="connsiteX0" y="connsiteY0"/>
                  </a:cxn>
                  <a:cxn ang="0">
                    <a:pos x="connsiteX1" y="connsiteY1"/>
                  </a:cxn>
                  <a:cxn ang="0">
                    <a:pos x="connsiteX2" y="connsiteY2"/>
                  </a:cxn>
                </a:cxnLst>
                <a:rect l="l" t="t" r="r" b="b"/>
                <a:pathLst>
                  <a:path w="31084" h="10687">
                    <a:moveTo>
                      <a:pt x="31084" y="10687"/>
                    </a:moveTo>
                    <a:cubicBezTo>
                      <a:pt x="29360" y="10187"/>
                      <a:pt x="12146" y="8596"/>
                      <a:pt x="4795" y="6585"/>
                    </a:cubicBezTo>
                    <a:cubicBezTo>
                      <a:pt x="1466" y="4231"/>
                      <a:pt x="1612" y="2833"/>
                      <a:pt x="0" y="0"/>
                    </a:cubicBezTo>
                  </a:path>
                </a:pathLst>
              </a:custGeom>
              <a:noFill/>
              <a:ln w="28575">
                <a:solidFill>
                  <a:srgbClr val="92D050"/>
                </a:solidFill>
                <a:round/>
                <a:headEnd/>
                <a:tailEnd type="triangle" w="med" len="lg"/>
              </a:ln>
              <a:extLst>
                <a:ext uri="{909E8E84-426E-40DD-AFC4-6F175D3DCCD1}">
                  <a14:hiddenFill xmlns:a14="http://schemas.microsoft.com/office/drawing/2010/main">
                    <a:solidFill>
                      <a:srgbClr val="FFFFFF"/>
                    </a:solidFill>
                  </a14:hiddenFill>
                </a:ext>
              </a:extLst>
            </p:spPr>
            <p:txBody>
              <a:bodyPr wrap="square">
                <a:spAutoFit/>
              </a:bodyPr>
              <a:lstStyle/>
              <a:p>
                <a:endParaRPr lang="en-GB" dirty="0"/>
              </a:p>
            </p:txBody>
          </p:sp>
        </p:grpSp>
      </p:grpSp>
      <p:sp>
        <p:nvSpPr>
          <p:cNvPr id="19" name="Oval 8">
            <a:extLst>
              <a:ext uri="{FF2B5EF4-FFF2-40B4-BE49-F238E27FC236}">
                <a16:creationId xmlns:a16="http://schemas.microsoft.com/office/drawing/2014/main" id="{AA1B063B-731C-42FA-BB95-DAAAC5D27E03}"/>
              </a:ext>
            </a:extLst>
          </p:cNvPr>
          <p:cNvSpPr>
            <a:spLocks noChangeArrowheads="1"/>
          </p:cNvSpPr>
          <p:nvPr/>
        </p:nvSpPr>
        <p:spPr bwMode="auto">
          <a:xfrm>
            <a:off x="8565700" y="1688187"/>
            <a:ext cx="190500" cy="519351"/>
          </a:xfrm>
          <a:prstGeom prst="ellipse">
            <a:avLst/>
          </a:prstGeom>
          <a:noFill/>
          <a:ln w="28575">
            <a:headEnd/>
            <a:tailEnd/>
          </a:ln>
        </p:spPr>
        <p:style>
          <a:lnRef idx="2">
            <a:schemeClr val="accent5"/>
          </a:lnRef>
          <a:fillRef idx="1">
            <a:schemeClr val="lt1"/>
          </a:fillRef>
          <a:effectRef idx="0">
            <a:schemeClr val="accent5"/>
          </a:effectRef>
          <a:fontRef idx="minor">
            <a:schemeClr val="dk1"/>
          </a:fontRef>
        </p:style>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sp>
        <p:nvSpPr>
          <p:cNvPr id="2" name="Slide Number Placeholder 1">
            <a:extLst>
              <a:ext uri="{FF2B5EF4-FFF2-40B4-BE49-F238E27FC236}">
                <a16:creationId xmlns:a16="http://schemas.microsoft.com/office/drawing/2014/main" id="{5F78B8DC-E282-49BC-9005-FCF505FF4920}"/>
              </a:ext>
            </a:extLst>
          </p:cNvPr>
          <p:cNvSpPr>
            <a:spLocks noGrp="1"/>
          </p:cNvSpPr>
          <p:nvPr>
            <p:ph type="sldNum" sz="quarter" idx="11"/>
          </p:nvPr>
        </p:nvSpPr>
        <p:spPr/>
        <p:txBody>
          <a:bodyPr/>
          <a:lstStyle/>
          <a:p>
            <a:fld id="{F0D23093-2AB0-F74C-B865-1A12A15B650E}" type="slidenum">
              <a:rPr lang="en-US" smtClean="0">
                <a:latin typeface="+mn-lt"/>
              </a:rPr>
              <a:pPr/>
              <a:t>15</a:t>
            </a:fld>
            <a:endParaRPr lang="en-US" dirty="0">
              <a:latin typeface="+mn-lt"/>
            </a:endParaRPr>
          </a:p>
        </p:txBody>
      </p:sp>
    </p:spTree>
    <p:extLst>
      <p:ext uri="{BB962C8B-B14F-4D97-AF65-F5344CB8AC3E}">
        <p14:creationId xmlns:p14="http://schemas.microsoft.com/office/powerpoint/2010/main" val="130790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 Box 21">
            <a:extLst>
              <a:ext uri="{FF2B5EF4-FFF2-40B4-BE49-F238E27FC236}">
                <a16:creationId xmlns:a16="http://schemas.microsoft.com/office/drawing/2014/main" id="{D0EE27B4-D2B1-440E-9DD1-AAA0E99C3A88}"/>
              </a:ext>
            </a:extLst>
          </p:cNvPr>
          <p:cNvSpPr txBox="1">
            <a:spLocks noChangeArrowheads="1"/>
          </p:cNvSpPr>
          <p:nvPr/>
        </p:nvSpPr>
        <p:spPr bwMode="auto">
          <a:xfrm>
            <a:off x="6362502" y="1737939"/>
            <a:ext cx="990600" cy="346075"/>
          </a:xfrm>
          <a:prstGeom prst="rect">
            <a:avLst/>
          </a:prstGeom>
          <a:solidFill>
            <a:schemeClr val="accent1"/>
          </a:solidFill>
          <a:ln w="9525">
            <a:solidFill>
              <a:schemeClr val="tx1"/>
            </a:solidFill>
            <a:miter lim="800000"/>
            <a:headEnd/>
            <a:tailEnd/>
          </a:ln>
          <a:effec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ctr">
              <a:spcBef>
                <a:spcPct val="50000"/>
              </a:spcBef>
            </a:pPr>
            <a:r>
              <a:rPr lang="en-GB" sz="1600" dirty="0" err="1">
                <a:latin typeface="+mn-lt"/>
              </a:rPr>
              <a:t>Parcourir</a:t>
            </a:r>
            <a:endParaRPr lang="en-GB" sz="1600" dirty="0">
              <a:latin typeface="+mn-lt"/>
            </a:endParaRPr>
          </a:p>
        </p:txBody>
      </p:sp>
      <p:sp>
        <p:nvSpPr>
          <p:cNvPr id="60" name="Rectangle 17">
            <a:extLst>
              <a:ext uri="{FF2B5EF4-FFF2-40B4-BE49-F238E27FC236}">
                <a16:creationId xmlns:a16="http://schemas.microsoft.com/office/drawing/2014/main" id="{3B688FD5-6022-45EF-B1B4-117F700F64A4}"/>
              </a:ext>
            </a:extLst>
          </p:cNvPr>
          <p:cNvSpPr>
            <a:spLocks noChangeArrowheads="1"/>
          </p:cNvSpPr>
          <p:nvPr/>
        </p:nvSpPr>
        <p:spPr bwMode="auto">
          <a:xfrm>
            <a:off x="691866" y="860294"/>
            <a:ext cx="7342188" cy="369332"/>
          </a:xfrm>
          <a:prstGeom prst="rect">
            <a:avLst/>
          </a:prstGeom>
          <a:solidFill>
            <a:schemeClr val="accent2"/>
          </a:solidFill>
          <a:ln>
            <a:noFill/>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err="1">
                <a:latin typeface="+mn-lt"/>
              </a:rPr>
              <a:t>Panneaux</a:t>
            </a:r>
            <a:r>
              <a:rPr lang="en-GB" dirty="0">
                <a:latin typeface="+mn-lt"/>
              </a:rPr>
              <a:t> sandwich </a:t>
            </a:r>
          </a:p>
        </p:txBody>
      </p:sp>
      <p:sp>
        <p:nvSpPr>
          <p:cNvPr id="61" name="Rectangle 19">
            <a:extLst>
              <a:ext uri="{FF2B5EF4-FFF2-40B4-BE49-F238E27FC236}">
                <a16:creationId xmlns:a16="http://schemas.microsoft.com/office/drawing/2014/main" id="{2DAA84CB-3E21-4362-99A4-16016C0C1BD3}"/>
              </a:ext>
            </a:extLst>
          </p:cNvPr>
          <p:cNvSpPr>
            <a:spLocks noChangeArrowheads="1"/>
          </p:cNvSpPr>
          <p:nvPr/>
        </p:nvSpPr>
        <p:spPr bwMode="auto">
          <a:xfrm>
            <a:off x="691866" y="1294345"/>
            <a:ext cx="7342188" cy="381000"/>
          </a:xfrm>
          <a:prstGeom prst="rect">
            <a:avLst/>
          </a:prstGeom>
          <a:solidFill>
            <a:schemeClr val="accent2"/>
          </a:solidFill>
          <a:ln>
            <a:noFill/>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err="1">
                <a:latin typeface="+mn-lt"/>
              </a:rPr>
              <a:t>Matériaux</a:t>
            </a:r>
            <a:r>
              <a:rPr lang="en-GB" dirty="0">
                <a:latin typeface="+mn-lt"/>
              </a:rPr>
              <a:t> source</a:t>
            </a:r>
          </a:p>
        </p:txBody>
      </p:sp>
      <p:sp>
        <p:nvSpPr>
          <p:cNvPr id="62" name="Rectangle 24">
            <a:extLst>
              <a:ext uri="{FF2B5EF4-FFF2-40B4-BE49-F238E27FC236}">
                <a16:creationId xmlns:a16="http://schemas.microsoft.com/office/drawing/2014/main" id="{C81C17C9-8E85-416E-858F-7EDC7BABAB86}"/>
              </a:ext>
            </a:extLst>
          </p:cNvPr>
          <p:cNvSpPr>
            <a:spLocks noChangeArrowheads="1"/>
          </p:cNvSpPr>
          <p:nvPr/>
        </p:nvSpPr>
        <p:spPr bwMode="auto">
          <a:xfrm>
            <a:off x="691866" y="2592470"/>
            <a:ext cx="7342188" cy="369332"/>
          </a:xfrm>
          <a:prstGeom prst="rect">
            <a:avLst/>
          </a:prstGeom>
          <a:solidFill>
            <a:schemeClr val="accent2"/>
          </a:solidFill>
          <a:ln>
            <a:noFill/>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a:latin typeface="+mn-lt"/>
              </a:rPr>
              <a:t>Variables du </a:t>
            </a:r>
            <a:r>
              <a:rPr lang="en-GB" dirty="0" err="1">
                <a:latin typeface="+mn-lt"/>
              </a:rPr>
              <a:t>modèle</a:t>
            </a:r>
            <a:endParaRPr lang="en-GB" dirty="0">
              <a:latin typeface="+mn-lt"/>
            </a:endParaRPr>
          </a:p>
        </p:txBody>
      </p:sp>
      <p:grpSp>
        <p:nvGrpSpPr>
          <p:cNvPr id="4" name="Group 3">
            <a:extLst>
              <a:ext uri="{FF2B5EF4-FFF2-40B4-BE49-F238E27FC236}">
                <a16:creationId xmlns:a16="http://schemas.microsoft.com/office/drawing/2014/main" id="{9241BC81-052F-454E-9857-07CB69AC3012}"/>
              </a:ext>
            </a:extLst>
          </p:cNvPr>
          <p:cNvGrpSpPr/>
          <p:nvPr/>
        </p:nvGrpSpPr>
        <p:grpSpPr>
          <a:xfrm>
            <a:off x="691866" y="5759159"/>
            <a:ext cx="7342188" cy="369888"/>
            <a:chOff x="738645" y="3764334"/>
            <a:chExt cx="7342188" cy="369888"/>
          </a:xfrm>
        </p:grpSpPr>
        <p:sp>
          <p:nvSpPr>
            <p:cNvPr id="58" name="Rectangle 4">
              <a:extLst>
                <a:ext uri="{FF2B5EF4-FFF2-40B4-BE49-F238E27FC236}">
                  <a16:creationId xmlns:a16="http://schemas.microsoft.com/office/drawing/2014/main" id="{15DCF5B2-1A85-43C9-AE47-03B24344D8BA}"/>
                </a:ext>
              </a:extLst>
            </p:cNvPr>
            <p:cNvSpPr>
              <a:spLocks noChangeArrowheads="1"/>
            </p:cNvSpPr>
            <p:nvPr/>
          </p:nvSpPr>
          <p:spPr bwMode="auto">
            <a:xfrm>
              <a:off x="738645" y="3764334"/>
              <a:ext cx="7342188" cy="369888"/>
            </a:xfrm>
            <a:prstGeom prst="rect">
              <a:avLst/>
            </a:prstGeom>
            <a:solidFill>
              <a:schemeClr val="accent2"/>
            </a:solidFill>
            <a:ln>
              <a:noFill/>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err="1">
                  <a:latin typeface="+mn-lt"/>
                </a:rPr>
                <a:t>Modèle</a:t>
              </a:r>
              <a:endParaRPr lang="en-GB" dirty="0">
                <a:latin typeface="+mn-lt"/>
              </a:endParaRPr>
            </a:p>
          </p:txBody>
        </p:sp>
        <p:sp>
          <p:nvSpPr>
            <p:cNvPr id="63" name="Rectangle 62">
              <a:extLst>
                <a:ext uri="{FF2B5EF4-FFF2-40B4-BE49-F238E27FC236}">
                  <a16:creationId xmlns:a16="http://schemas.microsoft.com/office/drawing/2014/main" id="{BB3C0A8B-37F1-42C8-B91F-2EBC501C66DD}"/>
                </a:ext>
              </a:extLst>
            </p:cNvPr>
            <p:cNvSpPr/>
            <p:nvPr/>
          </p:nvSpPr>
          <p:spPr>
            <a:xfrm>
              <a:off x="4800600" y="3787167"/>
              <a:ext cx="914400" cy="32422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Retour</a:t>
              </a:r>
            </a:p>
          </p:txBody>
        </p:sp>
        <p:sp>
          <p:nvSpPr>
            <p:cNvPr id="64" name="Rectangle 63">
              <a:extLst>
                <a:ext uri="{FF2B5EF4-FFF2-40B4-BE49-F238E27FC236}">
                  <a16:creationId xmlns:a16="http://schemas.microsoft.com/office/drawing/2014/main" id="{38120E2E-26C9-468D-9579-F9FB2B7BC3DB}"/>
                </a:ext>
              </a:extLst>
            </p:cNvPr>
            <p:cNvSpPr/>
            <p:nvPr/>
          </p:nvSpPr>
          <p:spPr>
            <a:xfrm>
              <a:off x="5885742" y="3787167"/>
              <a:ext cx="914400" cy="32422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Créer</a:t>
              </a:r>
              <a:endParaRPr lang="en-US" sz="1600" dirty="0"/>
            </a:p>
          </p:txBody>
        </p:sp>
        <p:sp>
          <p:nvSpPr>
            <p:cNvPr id="65" name="Rectangle 64">
              <a:extLst>
                <a:ext uri="{FF2B5EF4-FFF2-40B4-BE49-F238E27FC236}">
                  <a16:creationId xmlns:a16="http://schemas.microsoft.com/office/drawing/2014/main" id="{DEF6D7F4-95BC-4409-AAF9-5C1F5E035C59}"/>
                </a:ext>
              </a:extLst>
            </p:cNvPr>
            <p:cNvSpPr/>
            <p:nvPr/>
          </p:nvSpPr>
          <p:spPr>
            <a:xfrm>
              <a:off x="6970884" y="3787167"/>
              <a:ext cx="914400" cy="32422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t>Annuler</a:t>
              </a:r>
              <a:endParaRPr lang="en-US" sz="1600" dirty="0"/>
            </a:p>
          </p:txBody>
        </p:sp>
      </p:grpSp>
      <p:grpSp>
        <p:nvGrpSpPr>
          <p:cNvPr id="17410" name="Group 2"/>
          <p:cNvGrpSpPr>
            <a:grpSpLocks/>
          </p:cNvGrpSpPr>
          <p:nvPr/>
        </p:nvGrpSpPr>
        <p:grpSpPr bwMode="auto">
          <a:xfrm>
            <a:off x="990600" y="4538664"/>
            <a:ext cx="5772150" cy="1135063"/>
            <a:chOff x="966" y="2998"/>
            <a:chExt cx="3636" cy="715"/>
          </a:xfrm>
        </p:grpSpPr>
        <p:sp>
          <p:nvSpPr>
            <p:cNvPr id="17459" name="Text Box 69"/>
            <p:cNvSpPr txBox="1">
              <a:spLocks noChangeArrowheads="1"/>
            </p:cNvSpPr>
            <p:nvPr/>
          </p:nvSpPr>
          <p:spPr bwMode="auto">
            <a:xfrm>
              <a:off x="966" y="2998"/>
              <a:ext cx="1851" cy="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10000"/>
                </a:spcBef>
                <a:spcAft>
                  <a:spcPct val="50000"/>
                </a:spcAft>
              </a:pPr>
              <a:r>
                <a:rPr lang="en-GB" sz="1600" i="1" dirty="0">
                  <a:latin typeface="+mn-lt"/>
                </a:rPr>
                <a:t>Support et conditions de </a:t>
              </a:r>
              <a:r>
                <a:rPr lang="en-GB" sz="1600" i="1" dirty="0" err="1">
                  <a:latin typeface="+mn-lt"/>
                </a:rPr>
                <a:t>chargement</a:t>
              </a:r>
              <a:endParaRPr lang="en-GB" sz="1600" i="1" dirty="0">
                <a:latin typeface="+mn-lt"/>
              </a:endParaRPr>
            </a:p>
            <a:p>
              <a:pPr>
                <a:spcBef>
                  <a:spcPct val="10000"/>
                </a:spcBef>
                <a:spcAft>
                  <a:spcPct val="50000"/>
                </a:spcAft>
              </a:pPr>
              <a:r>
                <a:rPr lang="en-GB" sz="1600" i="1" dirty="0" err="1">
                  <a:latin typeface="+mn-lt"/>
                </a:rPr>
                <a:t>Déflection</a:t>
              </a:r>
              <a:r>
                <a:rPr lang="en-GB" sz="1600" i="1" dirty="0">
                  <a:latin typeface="+mn-lt"/>
                </a:rPr>
                <a:t>                     m</a:t>
              </a:r>
              <a:endParaRPr lang="en-GB" sz="1600" i="1" baseline="-25000" dirty="0">
                <a:latin typeface="+mn-lt"/>
              </a:endParaRPr>
            </a:p>
          </p:txBody>
        </p:sp>
        <p:pic>
          <p:nvPicPr>
            <p:cNvPr id="17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6" y="3033"/>
              <a:ext cx="803" cy="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1" name="Rectangle 5"/>
            <p:cNvSpPr>
              <a:spLocks noChangeArrowheads="1"/>
            </p:cNvSpPr>
            <p:nvPr/>
          </p:nvSpPr>
          <p:spPr bwMode="auto">
            <a:xfrm>
              <a:off x="3074" y="3009"/>
              <a:ext cx="1528" cy="7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sp>
          <p:nvSpPr>
            <p:cNvPr id="17462" name="Rectangle 6"/>
            <p:cNvSpPr>
              <a:spLocks noChangeArrowheads="1"/>
            </p:cNvSpPr>
            <p:nvPr/>
          </p:nvSpPr>
          <p:spPr bwMode="auto">
            <a:xfrm>
              <a:off x="4395" y="3084"/>
              <a:ext cx="144" cy="212"/>
            </a:xfrm>
            <a:prstGeom prst="rect">
              <a:avLst/>
            </a:prstGeom>
            <a:solidFill>
              <a:srgbClr val="DDDDDD"/>
            </a:solidFill>
            <a:ln>
              <a:noFill/>
            </a:ln>
            <a:effectLst>
              <a:outerShdw dist="63500" dir="2212194" algn="ctr" rotWithShape="0">
                <a:srgbClr val="5F5F5F">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sp>
          <p:nvSpPr>
            <p:cNvPr id="17463" name="AutoShape 7"/>
            <p:cNvSpPr>
              <a:spLocks noChangeArrowheads="1"/>
            </p:cNvSpPr>
            <p:nvPr/>
          </p:nvSpPr>
          <p:spPr bwMode="auto">
            <a:xfrm flipV="1">
              <a:off x="4418" y="3142"/>
              <a:ext cx="104" cy="96"/>
            </a:xfrm>
            <a:prstGeom prst="triangle">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grpSp>
      <p:sp>
        <p:nvSpPr>
          <p:cNvPr id="17412" name="Rectangle 16"/>
          <p:cNvSpPr>
            <a:spLocks noGrp="1" noChangeArrowheads="1"/>
          </p:cNvSpPr>
          <p:nvPr>
            <p:ph type="title"/>
          </p:nvPr>
        </p:nvSpPr>
        <p:spPr>
          <a:ln w="9525"/>
        </p:spPr>
        <p:txBody>
          <a:bodyPr/>
          <a:lstStyle/>
          <a:p>
            <a:r>
              <a:rPr lang="en-GB" dirty="0" err="1">
                <a:latin typeface="+mn-lt"/>
              </a:rPr>
              <a:t>Panneaux</a:t>
            </a:r>
            <a:r>
              <a:rPr lang="en-GB" dirty="0">
                <a:latin typeface="+mn-lt"/>
              </a:rPr>
              <a:t> sandwich - Entrées</a:t>
            </a:r>
            <a:endParaRPr lang="en-US" dirty="0">
              <a:latin typeface="+mn-lt"/>
            </a:endParaRPr>
          </a:p>
        </p:txBody>
      </p:sp>
      <p:sp>
        <p:nvSpPr>
          <p:cNvPr id="17418" name="Text Box 22"/>
          <p:cNvSpPr txBox="1">
            <a:spLocks noChangeArrowheads="1"/>
          </p:cNvSpPr>
          <p:nvPr/>
        </p:nvSpPr>
        <p:spPr bwMode="auto">
          <a:xfrm>
            <a:off x="990600" y="1743141"/>
            <a:ext cx="1233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sz="1600" i="1" dirty="0">
                <a:latin typeface="+mn-lt"/>
              </a:rPr>
              <a:t>Couche supérieure</a:t>
            </a:r>
          </a:p>
        </p:txBody>
      </p:sp>
      <p:sp>
        <p:nvSpPr>
          <p:cNvPr id="17419" name="Rectangle 23"/>
          <p:cNvSpPr>
            <a:spLocks noChangeArrowheads="1"/>
          </p:cNvSpPr>
          <p:nvPr/>
        </p:nvSpPr>
        <p:spPr bwMode="auto">
          <a:xfrm>
            <a:off x="2769285" y="1736724"/>
            <a:ext cx="3418591" cy="350189"/>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sp>
        <p:nvSpPr>
          <p:cNvPr id="753696" name="Text Box 32"/>
          <p:cNvSpPr txBox="1">
            <a:spLocks noChangeArrowheads="1"/>
          </p:cNvSpPr>
          <p:nvPr/>
        </p:nvSpPr>
        <p:spPr bwMode="auto">
          <a:xfrm>
            <a:off x="2838886" y="1770870"/>
            <a:ext cx="1751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sz="1400" dirty="0">
                <a:solidFill>
                  <a:schemeClr val="accent4"/>
                </a:solidFill>
                <a:latin typeface="+mn-lt"/>
              </a:rPr>
              <a:t>Aluminum 6061 T4</a:t>
            </a:r>
          </a:p>
        </p:txBody>
      </p:sp>
      <p:sp>
        <p:nvSpPr>
          <p:cNvPr id="17424" name="Rectangle 38"/>
          <p:cNvSpPr>
            <a:spLocks noChangeArrowheads="1"/>
          </p:cNvSpPr>
          <p:nvPr/>
        </p:nvSpPr>
        <p:spPr bwMode="auto">
          <a:xfrm>
            <a:off x="2149277" y="2181225"/>
            <a:ext cx="4038600" cy="342900"/>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sp>
        <p:nvSpPr>
          <p:cNvPr id="17425" name="Text Box 39"/>
          <p:cNvSpPr txBox="1">
            <a:spLocks noChangeArrowheads="1"/>
          </p:cNvSpPr>
          <p:nvPr/>
        </p:nvSpPr>
        <p:spPr bwMode="auto">
          <a:xfrm>
            <a:off x="990600" y="2064793"/>
            <a:ext cx="646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sz="1600" i="1" dirty="0">
                <a:latin typeface="+mn-lt"/>
              </a:rPr>
              <a:t>Coeur</a:t>
            </a:r>
          </a:p>
        </p:txBody>
      </p:sp>
      <p:sp>
        <p:nvSpPr>
          <p:cNvPr id="17428" name="Rectangle 59"/>
          <p:cNvSpPr>
            <a:spLocks noChangeArrowheads="1"/>
          </p:cNvSpPr>
          <p:nvPr/>
        </p:nvSpPr>
        <p:spPr bwMode="auto">
          <a:xfrm>
            <a:off x="2047081" y="4914393"/>
            <a:ext cx="825500" cy="376238"/>
          </a:xfrm>
          <a:prstGeom prst="rect">
            <a:avLst/>
          </a:prstGeom>
          <a:solidFill>
            <a:schemeClr val="bg1"/>
          </a:solidFill>
          <a:ln w="9525">
            <a:solidFill>
              <a:srgbClr val="5F5F5F"/>
            </a:solidFill>
            <a:miter lim="800000"/>
            <a:headEnd/>
            <a:tailEnd/>
          </a:ln>
          <a:effectLst>
            <a:outerShdw dist="71842" dir="2700000" algn="ctr" rotWithShape="0">
              <a:srgbClr val="C0C0C0">
                <a:alpha val="50000"/>
              </a:srgbClr>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sp>
        <p:nvSpPr>
          <p:cNvPr id="75814" name="Text Box 66"/>
          <p:cNvSpPr txBox="1">
            <a:spLocks noChangeArrowheads="1"/>
          </p:cNvSpPr>
          <p:nvPr/>
        </p:nvSpPr>
        <p:spPr bwMode="auto">
          <a:xfrm>
            <a:off x="2305215" y="4951583"/>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sz="1400" dirty="0">
                <a:solidFill>
                  <a:schemeClr val="accent1"/>
                </a:solidFill>
                <a:latin typeface="+mn-lt"/>
              </a:rPr>
              <a:t>3</a:t>
            </a:r>
          </a:p>
        </p:txBody>
      </p:sp>
      <p:sp>
        <p:nvSpPr>
          <p:cNvPr id="753742" name="Text Box 78"/>
          <p:cNvSpPr txBox="1">
            <a:spLocks noChangeArrowheads="1"/>
          </p:cNvSpPr>
          <p:nvPr/>
        </p:nvSpPr>
        <p:spPr bwMode="auto">
          <a:xfrm>
            <a:off x="2260402" y="2179638"/>
            <a:ext cx="3060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sz="1400" dirty="0">
                <a:solidFill>
                  <a:schemeClr val="accent1"/>
                </a:solidFill>
                <a:latin typeface="+mn-lt"/>
              </a:rPr>
              <a:t>Mousse PVC </a:t>
            </a:r>
            <a:r>
              <a:rPr lang="en-GB" sz="1400" dirty="0" err="1">
                <a:solidFill>
                  <a:schemeClr val="accent1"/>
                </a:solidFill>
                <a:latin typeface="+mn-lt"/>
              </a:rPr>
              <a:t>rigide</a:t>
            </a:r>
            <a:r>
              <a:rPr lang="en-GB" sz="1400" dirty="0">
                <a:solidFill>
                  <a:schemeClr val="accent1"/>
                </a:solidFill>
                <a:latin typeface="+mn-lt"/>
              </a:rPr>
              <a:t> </a:t>
            </a:r>
            <a:r>
              <a:rPr lang="en-GB" sz="1400" dirty="0" err="1">
                <a:solidFill>
                  <a:schemeClr val="accent1"/>
                </a:solidFill>
                <a:latin typeface="+mn-lt"/>
              </a:rPr>
              <a:t>réticulée</a:t>
            </a:r>
            <a:r>
              <a:rPr lang="en-GB" sz="1400" dirty="0">
                <a:solidFill>
                  <a:schemeClr val="accent1"/>
                </a:solidFill>
                <a:latin typeface="+mn-lt"/>
              </a:rPr>
              <a:t> (0.09)</a:t>
            </a:r>
          </a:p>
        </p:txBody>
      </p:sp>
      <p:sp>
        <p:nvSpPr>
          <p:cNvPr id="75816" name="Oval 40"/>
          <p:cNvSpPr>
            <a:spLocks noChangeArrowheads="1"/>
          </p:cNvSpPr>
          <p:nvPr/>
        </p:nvSpPr>
        <p:spPr bwMode="auto">
          <a:xfrm>
            <a:off x="618379" y="775850"/>
            <a:ext cx="2209800" cy="495300"/>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grpSp>
        <p:nvGrpSpPr>
          <p:cNvPr id="17432" name="Group 41"/>
          <p:cNvGrpSpPr>
            <a:grpSpLocks/>
          </p:cNvGrpSpPr>
          <p:nvPr/>
        </p:nvGrpSpPr>
        <p:grpSpPr bwMode="auto">
          <a:xfrm>
            <a:off x="990600" y="3019965"/>
            <a:ext cx="6847905" cy="871538"/>
            <a:chOff x="926" y="2122"/>
            <a:chExt cx="4058" cy="549"/>
          </a:xfrm>
        </p:grpSpPr>
        <p:sp>
          <p:nvSpPr>
            <p:cNvPr id="17442" name="Text Box 26"/>
            <p:cNvSpPr txBox="1">
              <a:spLocks noChangeArrowheads="1"/>
            </p:cNvSpPr>
            <p:nvPr/>
          </p:nvSpPr>
          <p:spPr bwMode="auto">
            <a:xfrm>
              <a:off x="926" y="2150"/>
              <a:ext cx="3684"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25000"/>
                </a:spcBef>
                <a:spcAft>
                  <a:spcPct val="50000"/>
                </a:spcAft>
              </a:pPr>
              <a:r>
                <a:rPr lang="en-GB" sz="1600" i="1" dirty="0" err="1">
                  <a:latin typeface="+mn-lt"/>
                </a:rPr>
                <a:t>Epaisseur</a:t>
              </a:r>
              <a:r>
                <a:rPr lang="en-GB" sz="1600" i="1" dirty="0">
                  <a:latin typeface="+mn-lt"/>
                </a:rPr>
                <a:t> de la </a:t>
              </a:r>
              <a:r>
                <a:rPr lang="en-GB" sz="1600" i="1" dirty="0" err="1">
                  <a:latin typeface="+mn-lt"/>
                </a:rPr>
                <a:t>couche</a:t>
              </a:r>
              <a:r>
                <a:rPr lang="en-GB" sz="1600" i="1" dirty="0">
                  <a:latin typeface="+mn-lt"/>
                </a:rPr>
                <a:t> supérieure                       mm           </a:t>
              </a:r>
              <a:r>
                <a:rPr lang="en-GB" sz="1600" i="1" dirty="0" err="1">
                  <a:latin typeface="+mn-lt"/>
                </a:rPr>
                <a:t>Nombre</a:t>
              </a:r>
              <a:r>
                <a:rPr lang="en-GB" sz="1600" i="1" dirty="0">
                  <a:latin typeface="+mn-lt"/>
                </a:rPr>
                <a:t> de </a:t>
              </a:r>
              <a:r>
                <a:rPr lang="en-GB" sz="1600" i="1" dirty="0" err="1">
                  <a:latin typeface="+mn-lt"/>
                </a:rPr>
                <a:t>valeurs</a:t>
              </a:r>
              <a:endParaRPr lang="en-GB" sz="1600" i="1" dirty="0">
                <a:latin typeface="+mn-lt"/>
              </a:endParaRPr>
            </a:p>
            <a:p>
              <a:pPr>
                <a:spcBef>
                  <a:spcPct val="25000"/>
                </a:spcBef>
                <a:spcAft>
                  <a:spcPct val="50000"/>
                </a:spcAft>
              </a:pPr>
              <a:r>
                <a:rPr lang="en-GB" sz="1600" i="1" dirty="0" err="1">
                  <a:latin typeface="+mn-lt"/>
                </a:rPr>
                <a:t>Epaisseur</a:t>
              </a:r>
              <a:r>
                <a:rPr lang="en-GB" sz="1600" i="1" dirty="0">
                  <a:latin typeface="+mn-lt"/>
                </a:rPr>
                <a:t> du Coeur                                                 mm           </a:t>
              </a:r>
              <a:r>
                <a:rPr lang="en-GB" sz="1600" i="1" dirty="0" err="1">
                  <a:latin typeface="+mn-lt"/>
                </a:rPr>
                <a:t>Nombre</a:t>
              </a:r>
              <a:r>
                <a:rPr lang="en-GB" sz="1600" i="1" dirty="0">
                  <a:latin typeface="+mn-lt"/>
                </a:rPr>
                <a:t> de </a:t>
              </a:r>
              <a:r>
                <a:rPr lang="en-GB" sz="1600" i="1" dirty="0" err="1">
                  <a:latin typeface="+mn-lt"/>
                </a:rPr>
                <a:t>valeurs</a:t>
              </a:r>
              <a:endParaRPr lang="en-GB" sz="1600" i="1" dirty="0">
                <a:latin typeface="+mn-lt"/>
              </a:endParaRPr>
            </a:p>
          </p:txBody>
        </p:sp>
        <p:sp>
          <p:nvSpPr>
            <p:cNvPr id="17443" name="Rectangle 15"/>
            <p:cNvSpPr>
              <a:spLocks noChangeArrowheads="1"/>
            </p:cNvSpPr>
            <p:nvPr/>
          </p:nvSpPr>
          <p:spPr bwMode="auto">
            <a:xfrm>
              <a:off x="2806" y="2122"/>
              <a:ext cx="423" cy="237"/>
            </a:xfrm>
            <a:prstGeom prst="rect">
              <a:avLst/>
            </a:prstGeom>
            <a:solidFill>
              <a:schemeClr val="bg1"/>
            </a:solidFill>
            <a:ln w="9525">
              <a:solidFill>
                <a:srgbClr val="5F5F5F"/>
              </a:solidFill>
              <a:miter lim="800000"/>
              <a:headEnd/>
              <a:tailEnd/>
            </a:ln>
            <a:effectLst>
              <a:outerShdw dist="71842" dir="2700000" algn="ctr" rotWithShape="0">
                <a:srgbClr val="C0C0C0">
                  <a:alpha val="50000"/>
                </a:srgbClr>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sp>
          <p:nvSpPr>
            <p:cNvPr id="17444" name="Rectangle 27"/>
            <p:cNvSpPr>
              <a:spLocks noChangeArrowheads="1"/>
            </p:cNvSpPr>
            <p:nvPr/>
          </p:nvSpPr>
          <p:spPr bwMode="auto">
            <a:xfrm>
              <a:off x="4760" y="2434"/>
              <a:ext cx="216" cy="237"/>
            </a:xfrm>
            <a:prstGeom prst="rect">
              <a:avLst/>
            </a:prstGeom>
            <a:solidFill>
              <a:schemeClr val="bg1"/>
            </a:solidFill>
            <a:ln w="9525">
              <a:solidFill>
                <a:srgbClr val="5F5F5F"/>
              </a:solidFill>
              <a:miter lim="800000"/>
              <a:headEnd/>
              <a:tailEnd/>
            </a:ln>
            <a:effectLst>
              <a:outerShdw dist="71842" dir="2700000" algn="ctr" rotWithShape="0">
                <a:srgbClr val="C0C0C0">
                  <a:alpha val="50000"/>
                </a:srgbClr>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sp>
          <p:nvSpPr>
            <p:cNvPr id="17445" name="Rectangle 28"/>
            <p:cNvSpPr>
              <a:spLocks noChangeArrowheads="1"/>
            </p:cNvSpPr>
            <p:nvPr/>
          </p:nvSpPr>
          <p:spPr bwMode="auto">
            <a:xfrm>
              <a:off x="4768" y="2138"/>
              <a:ext cx="216" cy="237"/>
            </a:xfrm>
            <a:prstGeom prst="rect">
              <a:avLst/>
            </a:prstGeom>
            <a:solidFill>
              <a:schemeClr val="bg1"/>
            </a:solidFill>
            <a:ln w="9525">
              <a:solidFill>
                <a:srgbClr val="5F5F5F"/>
              </a:solidFill>
              <a:miter lim="800000"/>
              <a:headEnd/>
              <a:tailEnd/>
            </a:ln>
            <a:effectLst>
              <a:outerShdw dist="71842" dir="2700000" algn="ctr" rotWithShape="0">
                <a:srgbClr val="C0C0C0">
                  <a:alpha val="50000"/>
                </a:srgbClr>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sp>
          <p:nvSpPr>
            <p:cNvPr id="17446" name="Rectangle 15"/>
            <p:cNvSpPr>
              <a:spLocks noChangeArrowheads="1"/>
            </p:cNvSpPr>
            <p:nvPr/>
          </p:nvSpPr>
          <p:spPr bwMode="auto">
            <a:xfrm>
              <a:off x="2799" y="2411"/>
              <a:ext cx="430" cy="259"/>
            </a:xfrm>
            <a:prstGeom prst="rect">
              <a:avLst/>
            </a:prstGeom>
            <a:solidFill>
              <a:schemeClr val="bg1"/>
            </a:solidFill>
            <a:ln w="9525">
              <a:solidFill>
                <a:srgbClr val="5F5F5F"/>
              </a:solidFill>
              <a:miter lim="800000"/>
              <a:headEnd/>
              <a:tailEnd/>
            </a:ln>
            <a:effectLst>
              <a:outerShdw dist="71842" dir="2700000" algn="ctr" rotWithShape="0">
                <a:srgbClr val="C0C0C0">
                  <a:alpha val="50000"/>
                </a:srgbClr>
              </a:outerShdw>
            </a:effectLst>
          </p:spPr>
          <p:txBody>
            <a:bodyPr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grpSp>
      <p:sp>
        <p:nvSpPr>
          <p:cNvPr id="75823" name="Text Box 42"/>
          <p:cNvSpPr txBox="1">
            <a:spLocks noChangeArrowheads="1"/>
          </p:cNvSpPr>
          <p:nvPr/>
        </p:nvSpPr>
        <p:spPr bwMode="auto">
          <a:xfrm>
            <a:off x="4148078" y="3056113"/>
            <a:ext cx="3333323" cy="300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sz="1400" dirty="0">
                <a:solidFill>
                  <a:schemeClr val="accent1"/>
                </a:solidFill>
                <a:latin typeface="+mn-lt"/>
              </a:rPr>
              <a:t>0.1  -   3                                                                      5</a:t>
            </a:r>
          </a:p>
        </p:txBody>
      </p:sp>
      <p:sp>
        <p:nvSpPr>
          <p:cNvPr id="75824" name="Text Box 55"/>
          <p:cNvSpPr txBox="1">
            <a:spLocks noChangeArrowheads="1"/>
          </p:cNvSpPr>
          <p:nvPr/>
        </p:nvSpPr>
        <p:spPr bwMode="auto">
          <a:xfrm>
            <a:off x="4148078" y="3518690"/>
            <a:ext cx="3336964" cy="35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sz="1400" dirty="0">
                <a:solidFill>
                  <a:schemeClr val="accent1"/>
                </a:solidFill>
                <a:latin typeface="+mn-lt"/>
              </a:rPr>
              <a:t>10   -  50                                                                      3</a:t>
            </a:r>
          </a:p>
        </p:txBody>
      </p:sp>
      <p:grpSp>
        <p:nvGrpSpPr>
          <p:cNvPr id="5" name="Group 4"/>
          <p:cNvGrpSpPr/>
          <p:nvPr/>
        </p:nvGrpSpPr>
        <p:grpSpPr>
          <a:xfrm>
            <a:off x="5892377" y="510525"/>
            <a:ext cx="5639921" cy="2616201"/>
            <a:chOff x="3974650" y="738937"/>
            <a:chExt cx="5639921" cy="2616201"/>
          </a:xfrm>
        </p:grpSpPr>
        <p:pic>
          <p:nvPicPr>
            <p:cNvPr id="17440" name="Picture 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8704" y="738937"/>
              <a:ext cx="3055867" cy="261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1" name="Rectangle 75"/>
            <p:cNvSpPr>
              <a:spLocks noChangeArrowheads="1"/>
            </p:cNvSpPr>
            <p:nvPr/>
          </p:nvSpPr>
          <p:spPr bwMode="auto">
            <a:xfrm>
              <a:off x="7511620" y="2585173"/>
              <a:ext cx="836482" cy="291621"/>
            </a:xfrm>
            <a:prstGeom prst="rect">
              <a:avLst/>
            </a:prstGeom>
            <a:noFill/>
            <a:ln w="28575">
              <a:solidFill>
                <a:schemeClr val="accent4"/>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cxnSp>
          <p:nvCxnSpPr>
            <p:cNvPr id="3" name="Straight Arrow Connector 2"/>
            <p:cNvCxnSpPr>
              <a:cxnSpLocks/>
            </p:cNvCxnSpPr>
            <p:nvPr/>
          </p:nvCxnSpPr>
          <p:spPr bwMode="auto">
            <a:xfrm flipH="1" flipV="1">
              <a:off x="3974650" y="2109643"/>
              <a:ext cx="3530337" cy="588688"/>
            </a:xfrm>
            <a:prstGeom prst="straightConnector1">
              <a:avLst/>
            </a:prstGeom>
            <a:noFill/>
            <a:ln w="38100" cap="flat" cmpd="sng" algn="ctr">
              <a:solidFill>
                <a:schemeClr val="accent4"/>
              </a:solidFill>
              <a:prstDash val="solid"/>
              <a:round/>
              <a:headEnd type="none" w="med" len="med"/>
              <a:tailEnd type="triangle"/>
            </a:ln>
            <a:effectLst/>
          </p:spPr>
        </p:cxnSp>
      </p:grpSp>
      <p:grpSp>
        <p:nvGrpSpPr>
          <p:cNvPr id="7" name="Group 6"/>
          <p:cNvGrpSpPr/>
          <p:nvPr/>
        </p:nvGrpSpPr>
        <p:grpSpPr>
          <a:xfrm>
            <a:off x="5838963" y="2401343"/>
            <a:ext cx="6010119" cy="3666925"/>
            <a:chOff x="3654937" y="2883260"/>
            <a:chExt cx="6010119" cy="3666925"/>
          </a:xfrm>
        </p:grpSpPr>
        <p:pic>
          <p:nvPicPr>
            <p:cNvPr id="17438" name="Picture 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5218" y="4247863"/>
              <a:ext cx="3289838" cy="230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9" name="Rectangle 74"/>
            <p:cNvSpPr>
              <a:spLocks noChangeArrowheads="1"/>
            </p:cNvSpPr>
            <p:nvPr/>
          </p:nvSpPr>
          <p:spPr bwMode="auto">
            <a:xfrm>
              <a:off x="6906784" y="5926075"/>
              <a:ext cx="2555126" cy="187346"/>
            </a:xfrm>
            <a:prstGeom prst="rect">
              <a:avLst/>
            </a:prstGeom>
            <a:noFill/>
            <a:ln w="28575">
              <a:solidFill>
                <a:schemeClr val="accent1"/>
              </a:solidFill>
              <a:miter lim="800000"/>
              <a:headEnd/>
              <a:tailEnd/>
            </a:ln>
          </p:spPr>
          <p:txBody>
            <a:bodyPr anchor="ct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cxnSp>
          <p:nvCxnSpPr>
            <p:cNvPr id="59" name="Straight Arrow Connector 58"/>
            <p:cNvCxnSpPr>
              <a:cxnSpLocks/>
            </p:cNvCxnSpPr>
            <p:nvPr/>
          </p:nvCxnSpPr>
          <p:spPr bwMode="auto">
            <a:xfrm flipH="1" flipV="1">
              <a:off x="3654937" y="2883260"/>
              <a:ext cx="4002450" cy="3046568"/>
            </a:xfrm>
            <a:prstGeom prst="straightConnector1">
              <a:avLst/>
            </a:prstGeom>
            <a:noFill/>
            <a:ln w="38100" cap="flat" cmpd="sng" algn="ctr">
              <a:solidFill>
                <a:schemeClr val="accent1"/>
              </a:solidFill>
              <a:prstDash val="solid"/>
              <a:round/>
              <a:headEnd type="none" w="med" len="med"/>
              <a:tailEnd type="triangle"/>
            </a:ln>
            <a:effectLst/>
          </p:spPr>
        </p:cxnSp>
      </p:grpSp>
      <p:sp>
        <p:nvSpPr>
          <p:cNvPr id="66" name="Rectangle 24">
            <a:extLst>
              <a:ext uri="{FF2B5EF4-FFF2-40B4-BE49-F238E27FC236}">
                <a16:creationId xmlns:a16="http://schemas.microsoft.com/office/drawing/2014/main" id="{EAE4D4D7-C067-4B09-AB63-AE4EA4417237}"/>
              </a:ext>
            </a:extLst>
          </p:cNvPr>
          <p:cNvSpPr>
            <a:spLocks noChangeArrowheads="1"/>
          </p:cNvSpPr>
          <p:nvPr/>
        </p:nvSpPr>
        <p:spPr bwMode="auto">
          <a:xfrm>
            <a:off x="691866" y="4032798"/>
            <a:ext cx="7342188" cy="369332"/>
          </a:xfrm>
          <a:prstGeom prst="rect">
            <a:avLst/>
          </a:prstGeom>
          <a:solidFill>
            <a:schemeClr val="accent2"/>
          </a:solidFill>
          <a:ln>
            <a:noFill/>
          </a:ln>
        </p:spPr>
        <p:txBody>
          <a:bodyPr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err="1">
                <a:latin typeface="+mn-lt"/>
              </a:rPr>
              <a:t>Paramètres</a:t>
            </a:r>
            <a:r>
              <a:rPr lang="en-GB" dirty="0">
                <a:latin typeface="+mn-lt"/>
              </a:rPr>
              <a:t> du </a:t>
            </a:r>
            <a:r>
              <a:rPr lang="en-GB" dirty="0" err="1">
                <a:latin typeface="+mn-lt"/>
              </a:rPr>
              <a:t>modèle</a:t>
            </a:r>
            <a:endParaRPr lang="en-GB" dirty="0">
              <a:latin typeface="+mn-lt"/>
            </a:endParaRPr>
          </a:p>
        </p:txBody>
      </p:sp>
      <p:sp>
        <p:nvSpPr>
          <p:cNvPr id="71" name="Text Box 21">
            <a:extLst>
              <a:ext uri="{FF2B5EF4-FFF2-40B4-BE49-F238E27FC236}">
                <a16:creationId xmlns:a16="http://schemas.microsoft.com/office/drawing/2014/main" id="{1CCD0353-AE68-4B03-9D7C-81137E3FD0D1}"/>
              </a:ext>
            </a:extLst>
          </p:cNvPr>
          <p:cNvSpPr txBox="1">
            <a:spLocks noChangeArrowheads="1"/>
          </p:cNvSpPr>
          <p:nvPr/>
        </p:nvSpPr>
        <p:spPr bwMode="auto">
          <a:xfrm>
            <a:off x="6356336" y="2178050"/>
            <a:ext cx="990600" cy="346075"/>
          </a:xfrm>
          <a:prstGeom prst="rect">
            <a:avLst/>
          </a:prstGeom>
          <a:solidFill>
            <a:schemeClr val="accent1"/>
          </a:solidFill>
          <a:ln w="9525">
            <a:solidFill>
              <a:schemeClr val="tx1"/>
            </a:solidFill>
            <a:miter lim="800000"/>
            <a:headEnd/>
            <a:tailEnd/>
          </a:ln>
          <a:effec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ctr">
              <a:spcBef>
                <a:spcPct val="50000"/>
              </a:spcBef>
            </a:pPr>
            <a:r>
              <a:rPr lang="en-GB" sz="1600" dirty="0" err="1">
                <a:latin typeface="+mn-lt"/>
              </a:rPr>
              <a:t>Parcourir</a:t>
            </a:r>
            <a:endParaRPr lang="en-GB" sz="1600" dirty="0">
              <a:latin typeface="+mn-lt"/>
            </a:endParaRPr>
          </a:p>
        </p:txBody>
      </p:sp>
      <p:sp>
        <p:nvSpPr>
          <p:cNvPr id="2" name="Slide Number Placeholder 1">
            <a:extLst>
              <a:ext uri="{FF2B5EF4-FFF2-40B4-BE49-F238E27FC236}">
                <a16:creationId xmlns:a16="http://schemas.microsoft.com/office/drawing/2014/main" id="{25AF5FD2-A49C-41A5-B111-2C6D86E34496}"/>
              </a:ext>
            </a:extLst>
          </p:cNvPr>
          <p:cNvSpPr>
            <a:spLocks noGrp="1"/>
          </p:cNvSpPr>
          <p:nvPr>
            <p:ph type="sldNum" sz="quarter" idx="11"/>
          </p:nvPr>
        </p:nvSpPr>
        <p:spPr/>
        <p:txBody>
          <a:bodyPr/>
          <a:lstStyle/>
          <a:p>
            <a:fld id="{F0D23093-2AB0-F74C-B865-1A12A15B650E}" type="slidenum">
              <a:rPr lang="en-US" smtClean="0">
                <a:latin typeface="+mn-lt"/>
              </a:rPr>
              <a:pPr/>
              <a:t>16</a:t>
            </a:fld>
            <a:endParaRPr lang="en-US" dirty="0">
              <a:latin typeface="+mn-lt"/>
            </a:endParaRPr>
          </a:p>
        </p:txBody>
      </p:sp>
    </p:spTree>
    <p:extLst>
      <p:ext uri="{BB962C8B-B14F-4D97-AF65-F5344CB8AC3E}">
        <p14:creationId xmlns:p14="http://schemas.microsoft.com/office/powerpoint/2010/main" val="974909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5816"/>
                                        </p:tgtEl>
                                        <p:attrNameLst>
                                          <p:attrName>style.visibility</p:attrName>
                                        </p:attrNameLst>
                                      </p:cBhvr>
                                      <p:to>
                                        <p:strVal val="visible"/>
                                      </p:to>
                                    </p:set>
                                    <p:animEffect transition="in" filter="wipe(left)">
                                      <p:cBhvr>
                                        <p:cTn id="7" dur="500"/>
                                        <p:tgtEl>
                                          <p:spTgt spid="75816"/>
                                        </p:tgtEl>
                                      </p:cBhvr>
                                    </p:animEffect>
                                  </p:childTnLst>
                                  <p:subTnLst>
                                    <p:set>
                                      <p:cBhvr override="childStyle">
                                        <p:cTn dur="1" fill="hold" display="0" masterRel="nextClick" afterEffect="1"/>
                                        <p:tgtEl>
                                          <p:spTgt spid="75816"/>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53696">
                                            <p:txEl>
                                              <p:pRg st="0" end="0"/>
                                            </p:txEl>
                                          </p:spTgt>
                                        </p:tgtEl>
                                        <p:attrNameLst>
                                          <p:attrName>style.visibility</p:attrName>
                                        </p:attrNameLst>
                                      </p:cBhvr>
                                      <p:to>
                                        <p:strVal val="visible"/>
                                      </p:to>
                                    </p:set>
                                    <p:animEffect transition="in" filter="wipe(left)">
                                      <p:cBhvr>
                                        <p:cTn id="17" dur="500"/>
                                        <p:tgtEl>
                                          <p:spTgt spid="75369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53742">
                                            <p:txEl>
                                              <p:pRg st="0" end="0"/>
                                            </p:txEl>
                                          </p:spTgt>
                                        </p:tgtEl>
                                        <p:attrNameLst>
                                          <p:attrName>style.visibility</p:attrName>
                                        </p:attrNameLst>
                                      </p:cBhvr>
                                      <p:to>
                                        <p:strVal val="visible"/>
                                      </p:to>
                                    </p:set>
                                    <p:animEffect transition="in" filter="wipe(left)">
                                      <p:cBhvr>
                                        <p:cTn id="27" dur="500"/>
                                        <p:tgtEl>
                                          <p:spTgt spid="75374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5823"/>
                                        </p:tgtEl>
                                        <p:attrNameLst>
                                          <p:attrName>style.visibility</p:attrName>
                                        </p:attrNameLst>
                                      </p:cBhvr>
                                      <p:to>
                                        <p:strVal val="visible"/>
                                      </p:to>
                                    </p:set>
                                    <p:animEffect transition="in" filter="wipe(left)">
                                      <p:cBhvr>
                                        <p:cTn id="32" dur="500"/>
                                        <p:tgtEl>
                                          <p:spTgt spid="758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5824"/>
                                        </p:tgtEl>
                                        <p:attrNameLst>
                                          <p:attrName>style.visibility</p:attrName>
                                        </p:attrNameLst>
                                      </p:cBhvr>
                                      <p:to>
                                        <p:strVal val="visible"/>
                                      </p:to>
                                    </p:set>
                                    <p:animEffect transition="in" filter="wipe(left)">
                                      <p:cBhvr>
                                        <p:cTn id="37" dur="500"/>
                                        <p:tgtEl>
                                          <p:spTgt spid="758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5814"/>
                                        </p:tgtEl>
                                        <p:attrNameLst>
                                          <p:attrName>style.visibility</p:attrName>
                                        </p:attrNameLst>
                                      </p:cBhvr>
                                      <p:to>
                                        <p:strVal val="visible"/>
                                      </p:to>
                                    </p:set>
                                    <p:animEffect transition="in" filter="wipe(left)">
                                      <p:cBhvr>
                                        <p:cTn id="42" dur="500"/>
                                        <p:tgtEl>
                                          <p:spTgt spid="75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14" grpId="0"/>
      <p:bldP spid="75816" grpId="0" animBg="1"/>
      <p:bldP spid="75823" grpId="0"/>
      <p:bldP spid="758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a:ln w="9525"/>
        </p:spPr>
        <p:txBody>
          <a:bodyPr/>
          <a:lstStyle/>
          <a:p>
            <a:r>
              <a:rPr lang="en-GB" dirty="0" err="1">
                <a:latin typeface="+mn-lt"/>
              </a:rPr>
              <a:t>Panneaux</a:t>
            </a:r>
            <a:r>
              <a:rPr lang="en-GB" dirty="0">
                <a:latin typeface="+mn-lt"/>
              </a:rPr>
              <a:t> sandwich </a:t>
            </a:r>
            <a:r>
              <a:rPr lang="en-GB" dirty="0" err="1">
                <a:latin typeface="+mn-lt"/>
              </a:rPr>
              <a:t>rigides</a:t>
            </a:r>
            <a:r>
              <a:rPr lang="en-GB" dirty="0">
                <a:latin typeface="+mn-lt"/>
              </a:rPr>
              <a:t> </a:t>
            </a:r>
            <a:endParaRPr lang="en-US" dirty="0">
              <a:latin typeface="+mn-lt"/>
            </a:endParaRPr>
          </a:p>
        </p:txBody>
      </p:sp>
      <p:pic>
        <p:nvPicPr>
          <p:cNvPr id="29" name="Picture 7">
            <a:extLst>
              <a:ext uri="{FF2B5EF4-FFF2-40B4-BE49-F238E27FC236}">
                <a16:creationId xmlns:a16="http://schemas.microsoft.com/office/drawing/2014/main" id="{CBC9B7AE-70F4-402E-BFA5-8B6F2D470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730250"/>
            <a:ext cx="7815263"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Oval 21">
            <a:extLst>
              <a:ext uri="{FF2B5EF4-FFF2-40B4-BE49-F238E27FC236}">
                <a16:creationId xmlns:a16="http://schemas.microsoft.com/office/drawing/2014/main" id="{ACD98947-C6DA-46C3-B5D1-6AD72B3DB49F}"/>
              </a:ext>
            </a:extLst>
          </p:cNvPr>
          <p:cNvSpPr>
            <a:spLocks noChangeArrowheads="1"/>
          </p:cNvSpPr>
          <p:nvPr/>
        </p:nvSpPr>
        <p:spPr bwMode="auto">
          <a:xfrm>
            <a:off x="7977188" y="1556425"/>
            <a:ext cx="259766" cy="519351"/>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sp>
        <p:nvSpPr>
          <p:cNvPr id="31" name="Oval 22">
            <a:extLst>
              <a:ext uri="{FF2B5EF4-FFF2-40B4-BE49-F238E27FC236}">
                <a16:creationId xmlns:a16="http://schemas.microsoft.com/office/drawing/2014/main" id="{034CE840-7300-4154-A4D2-63EE565F69C9}"/>
              </a:ext>
            </a:extLst>
          </p:cNvPr>
          <p:cNvSpPr>
            <a:spLocks noChangeArrowheads="1"/>
          </p:cNvSpPr>
          <p:nvPr/>
        </p:nvSpPr>
        <p:spPr bwMode="auto">
          <a:xfrm>
            <a:off x="5110163" y="3717013"/>
            <a:ext cx="259766" cy="519351"/>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grpSp>
        <p:nvGrpSpPr>
          <p:cNvPr id="32" name="Group 33">
            <a:extLst>
              <a:ext uri="{FF2B5EF4-FFF2-40B4-BE49-F238E27FC236}">
                <a16:creationId xmlns:a16="http://schemas.microsoft.com/office/drawing/2014/main" id="{3D0E8115-6F45-4DC8-B80E-49E458B73883}"/>
              </a:ext>
            </a:extLst>
          </p:cNvPr>
          <p:cNvGrpSpPr>
            <a:grpSpLocks/>
          </p:cNvGrpSpPr>
          <p:nvPr/>
        </p:nvGrpSpPr>
        <p:grpSpPr bwMode="auto">
          <a:xfrm>
            <a:off x="2405062" y="673100"/>
            <a:ext cx="7815263" cy="5397500"/>
            <a:chOff x="549" y="634"/>
            <a:chExt cx="4923" cy="3400"/>
          </a:xfrm>
        </p:grpSpPr>
        <p:pic>
          <p:nvPicPr>
            <p:cNvPr id="33" name="Picture 6">
              <a:extLst>
                <a:ext uri="{FF2B5EF4-FFF2-40B4-BE49-F238E27FC236}">
                  <a16:creationId xmlns:a16="http://schemas.microsoft.com/office/drawing/2014/main" id="{3E7541FD-FB5B-41EE-AB4B-0784EAB45A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 y="634"/>
              <a:ext cx="4923" cy="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Group 28">
              <a:extLst>
                <a:ext uri="{FF2B5EF4-FFF2-40B4-BE49-F238E27FC236}">
                  <a16:creationId xmlns:a16="http://schemas.microsoft.com/office/drawing/2014/main" id="{F48E0EBD-D34F-4C7B-A676-BFECF07D8E9B}"/>
                </a:ext>
              </a:extLst>
            </p:cNvPr>
            <p:cNvGrpSpPr>
              <a:grpSpLocks/>
            </p:cNvGrpSpPr>
            <p:nvPr/>
          </p:nvGrpSpPr>
          <p:grpSpPr bwMode="auto">
            <a:xfrm>
              <a:off x="3120" y="1664"/>
              <a:ext cx="2073" cy="1043"/>
              <a:chOff x="3112" y="1664"/>
              <a:chExt cx="2073" cy="1043"/>
            </a:xfrm>
          </p:grpSpPr>
          <p:pic>
            <p:nvPicPr>
              <p:cNvPr id="35" name="Picture 24">
                <a:extLst>
                  <a:ext uri="{FF2B5EF4-FFF2-40B4-BE49-F238E27FC236}">
                    <a16:creationId xmlns:a16="http://schemas.microsoft.com/office/drawing/2014/main" id="{EF78C11C-0BBE-4819-80A5-0626F70327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5" y="2221"/>
                <a:ext cx="1410"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reeform 25">
                <a:extLst>
                  <a:ext uri="{FF2B5EF4-FFF2-40B4-BE49-F238E27FC236}">
                    <a16:creationId xmlns:a16="http://schemas.microsoft.com/office/drawing/2014/main" id="{924CE9EA-33B5-4360-8C29-8D14D58CBA0B}"/>
                  </a:ext>
                </a:extLst>
              </p:cNvPr>
              <p:cNvSpPr>
                <a:spLocks/>
              </p:cNvSpPr>
              <p:nvPr/>
            </p:nvSpPr>
            <p:spPr bwMode="auto">
              <a:xfrm>
                <a:off x="3112" y="1664"/>
                <a:ext cx="976" cy="233"/>
              </a:xfrm>
              <a:custGeom>
                <a:avLst/>
                <a:gdLst>
                  <a:gd name="T0" fmla="*/ 976 w 976"/>
                  <a:gd name="T1" fmla="*/ 568 h 568"/>
                  <a:gd name="T2" fmla="*/ 512 w 976"/>
                  <a:gd name="T3" fmla="*/ 160 h 568"/>
                  <a:gd name="T4" fmla="*/ 0 w 976"/>
                  <a:gd name="T5" fmla="*/ 0 h 568"/>
                  <a:gd name="T6" fmla="*/ 0 60000 65536"/>
                  <a:gd name="T7" fmla="*/ 0 60000 65536"/>
                  <a:gd name="T8" fmla="*/ 0 60000 65536"/>
                  <a:gd name="T9" fmla="*/ 0 w 976"/>
                  <a:gd name="T10" fmla="*/ 0 h 568"/>
                  <a:gd name="T11" fmla="*/ 976 w 976"/>
                  <a:gd name="T12" fmla="*/ 568 h 568"/>
                </a:gdLst>
                <a:ahLst/>
                <a:cxnLst>
                  <a:cxn ang="T6">
                    <a:pos x="T0" y="T1"/>
                  </a:cxn>
                  <a:cxn ang="T7">
                    <a:pos x="T2" y="T3"/>
                  </a:cxn>
                  <a:cxn ang="T8">
                    <a:pos x="T4" y="T5"/>
                  </a:cxn>
                </a:cxnLst>
                <a:rect l="T9" t="T10" r="T11" b="T12"/>
                <a:pathLst>
                  <a:path w="976" h="568">
                    <a:moveTo>
                      <a:pt x="976" y="568"/>
                    </a:moveTo>
                    <a:cubicBezTo>
                      <a:pt x="825" y="411"/>
                      <a:pt x="674" y="255"/>
                      <a:pt x="512" y="160"/>
                    </a:cubicBezTo>
                    <a:cubicBezTo>
                      <a:pt x="350" y="65"/>
                      <a:pt x="175" y="32"/>
                      <a:pt x="0" y="0"/>
                    </a:cubicBezTo>
                  </a:path>
                </a:pathLst>
              </a:custGeom>
              <a:noFill/>
              <a:ln w="9525">
                <a:solidFill>
                  <a:srgbClr val="CC0000"/>
                </a:solidFill>
                <a:round/>
                <a:headEnd/>
                <a:tailEnd type="triangle" w="med" len="lg"/>
              </a:ln>
              <a:extLst>
                <a:ext uri="{909E8E84-426E-40DD-AFC4-6F175D3DCCD1}">
                  <a14:hiddenFill xmlns:a14="http://schemas.microsoft.com/office/drawing/2010/main">
                    <a:solidFill>
                      <a:srgbClr val="FFFFFF"/>
                    </a:solidFill>
                  </a14:hiddenFill>
                </a:ext>
              </a:extLst>
            </p:spPr>
            <p:txBody>
              <a:bodyPr>
                <a:spAutoFit/>
              </a:bodyPr>
              <a:lstStyle/>
              <a:p>
                <a:endParaRPr lang="en-GB" dirty="0"/>
              </a:p>
            </p:txBody>
          </p:sp>
        </p:grpSp>
      </p:grpSp>
      <p:grpSp>
        <p:nvGrpSpPr>
          <p:cNvPr id="37" name="Group 47">
            <a:extLst>
              <a:ext uri="{FF2B5EF4-FFF2-40B4-BE49-F238E27FC236}">
                <a16:creationId xmlns:a16="http://schemas.microsoft.com/office/drawing/2014/main" id="{F89A48F4-1FB1-4315-96DF-3DE7FEF25DFC}"/>
              </a:ext>
            </a:extLst>
          </p:cNvPr>
          <p:cNvGrpSpPr>
            <a:grpSpLocks/>
          </p:cNvGrpSpPr>
          <p:nvPr/>
        </p:nvGrpSpPr>
        <p:grpSpPr bwMode="auto">
          <a:xfrm>
            <a:off x="1731962" y="730250"/>
            <a:ext cx="8488363" cy="5397500"/>
            <a:chOff x="138" y="670"/>
            <a:chExt cx="5347" cy="3400"/>
          </a:xfrm>
        </p:grpSpPr>
        <p:grpSp>
          <p:nvGrpSpPr>
            <p:cNvPr id="38" name="Group 32">
              <a:extLst>
                <a:ext uri="{FF2B5EF4-FFF2-40B4-BE49-F238E27FC236}">
                  <a16:creationId xmlns:a16="http://schemas.microsoft.com/office/drawing/2014/main" id="{849DFFCE-4C7E-4CE3-B784-A31349EFB582}"/>
                </a:ext>
              </a:extLst>
            </p:cNvPr>
            <p:cNvGrpSpPr>
              <a:grpSpLocks/>
            </p:cNvGrpSpPr>
            <p:nvPr/>
          </p:nvGrpSpPr>
          <p:grpSpPr bwMode="auto">
            <a:xfrm>
              <a:off x="138" y="670"/>
              <a:ext cx="5347" cy="3400"/>
              <a:chOff x="-2726" y="1438"/>
              <a:chExt cx="5347" cy="3400"/>
            </a:xfrm>
          </p:grpSpPr>
          <p:grpSp>
            <p:nvGrpSpPr>
              <p:cNvPr id="40" name="Group 20">
                <a:extLst>
                  <a:ext uri="{FF2B5EF4-FFF2-40B4-BE49-F238E27FC236}">
                    <a16:creationId xmlns:a16="http://schemas.microsoft.com/office/drawing/2014/main" id="{E0437991-6EFE-45CB-B22D-6E48436BA117}"/>
                  </a:ext>
                </a:extLst>
              </p:cNvPr>
              <p:cNvGrpSpPr>
                <a:grpSpLocks/>
              </p:cNvGrpSpPr>
              <p:nvPr/>
            </p:nvGrpSpPr>
            <p:grpSpPr bwMode="auto">
              <a:xfrm>
                <a:off x="-2726" y="1438"/>
                <a:ext cx="5347" cy="3400"/>
                <a:chOff x="146" y="670"/>
                <a:chExt cx="5346" cy="3400"/>
              </a:xfrm>
            </p:grpSpPr>
            <p:pic>
              <p:nvPicPr>
                <p:cNvPr id="44" name="Picture 5">
                  <a:extLst>
                    <a:ext uri="{FF2B5EF4-FFF2-40B4-BE49-F238E27FC236}">
                      <a16:creationId xmlns:a16="http://schemas.microsoft.com/office/drawing/2014/main" id="{8F62700E-12B0-4B31-B143-354598E9CD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 y="670"/>
                  <a:ext cx="4922" cy="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AutoShape 10">
                  <a:extLst>
                    <a:ext uri="{FF2B5EF4-FFF2-40B4-BE49-F238E27FC236}">
                      <a16:creationId xmlns:a16="http://schemas.microsoft.com/office/drawing/2014/main" id="{34CA8990-8872-4F11-87D9-779878126CE6}"/>
                    </a:ext>
                  </a:extLst>
                </p:cNvPr>
                <p:cNvSpPr>
                  <a:spLocks noChangeArrowheads="1"/>
                </p:cNvSpPr>
                <p:nvPr/>
              </p:nvSpPr>
              <p:spPr bwMode="auto">
                <a:xfrm flipH="1">
                  <a:off x="1029" y="2782"/>
                  <a:ext cx="542" cy="623"/>
                </a:xfrm>
                <a:prstGeom prst="rtTriangle">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sp>
              <p:nvSpPr>
                <p:cNvPr id="46" name="Text Box 11">
                  <a:extLst>
                    <a:ext uri="{FF2B5EF4-FFF2-40B4-BE49-F238E27FC236}">
                      <a16:creationId xmlns:a16="http://schemas.microsoft.com/office/drawing/2014/main" id="{120C8FF2-F188-4CC8-8B5A-6E8CEC1FA613}"/>
                    </a:ext>
                  </a:extLst>
                </p:cNvPr>
                <p:cNvSpPr txBox="1">
                  <a:spLocks noChangeArrowheads="1"/>
                </p:cNvSpPr>
                <p:nvPr/>
              </p:nvSpPr>
              <p:spPr bwMode="auto">
                <a:xfrm>
                  <a:off x="198" y="3407"/>
                  <a:ext cx="46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sz="1400" dirty="0" err="1">
                      <a:latin typeface="+mn-lt"/>
                    </a:rPr>
                    <a:t>Pente</a:t>
                  </a:r>
                  <a:r>
                    <a:rPr lang="en-GB" sz="1400" dirty="0">
                      <a:latin typeface="+mn-lt"/>
                    </a:rPr>
                    <a:t> 3</a:t>
                  </a:r>
                </a:p>
              </p:txBody>
            </p:sp>
            <mc:AlternateContent xmlns:mc="http://schemas.openxmlformats.org/markup-compatibility/2006" xmlns:a14="http://schemas.microsoft.com/office/drawing/2010/main">
              <mc:Choice Requires="a14">
                <p:sp>
                  <p:nvSpPr>
                    <p:cNvPr id="48" name="Object 14">
                      <a:extLst>
                        <a:ext uri="{FF2B5EF4-FFF2-40B4-BE49-F238E27FC236}">
                          <a16:creationId xmlns:a16="http://schemas.microsoft.com/office/drawing/2014/main" id="{8BCD0126-CD63-4C88-926C-2C320403B097}"/>
                        </a:ext>
                      </a:extLst>
                    </p:cNvPr>
                    <p:cNvSpPr txBox="1"/>
                    <p:nvPr/>
                  </p:nvSpPr>
                  <p:spPr bwMode="auto">
                    <a:xfrm>
                      <a:off x="146" y="3146"/>
                      <a:ext cx="591" cy="254"/>
                    </a:xfrm>
                    <a:prstGeom prst="rect">
                      <a:avLst/>
                    </a:prstGeom>
                    <a:noFill/>
                    <a:ln>
                      <a:solidFill>
                        <a:schemeClr val="accent1"/>
                      </a:solidFill>
                    </a:ln>
                    <a:effectLst/>
                  </p:spPr>
                  <p:txBody>
                    <a:bodyPr>
                      <a:normAutofit/>
                    </a:bodyPr>
                    <a:lstStyle/>
                    <a:p>
                      <a:pPr/>
                      <a14:m>
                        <m:oMathPara xmlns:m="http://schemas.openxmlformats.org/officeDocument/2006/math">
                          <m:oMathParaPr>
                            <m:jc m:val="left"/>
                          </m:oMathParaPr>
                          <m:oMath xmlns:m="http://schemas.openxmlformats.org/officeDocument/2006/math">
                            <m:sSup>
                              <m:sSupPr>
                                <m:ctrlPr>
                                  <a:rPr lang="en-US" i="1">
                                    <a:solidFill>
                                      <a:srgbClr val="000000"/>
                                    </a:solidFill>
                                    <a:latin typeface="Cambria Math" panose="02040503050406030204" pitchFamily="18" charset="0"/>
                                  </a:rPr>
                                </m:ctrlPr>
                              </m:sSupPr>
                              <m:e>
                                <m:r>
                                  <m:rPr>
                                    <m:sty m:val="p"/>
                                  </m:rPr>
                                  <a:rPr lang="en-US" i="1">
                                    <a:solidFill>
                                      <a:srgbClr val="000000"/>
                                    </a:solidFill>
                                    <a:latin typeface="Cambria Math" panose="02040503050406030204" pitchFamily="18" charset="0"/>
                                  </a:rPr>
                                  <m:t>E</m:t>
                                </m:r>
                              </m:e>
                              <m:sup>
                                <m:r>
                                  <a:rPr lang="en-US" i="1">
                                    <a:solidFill>
                                      <a:srgbClr val="000000"/>
                                    </a:solidFill>
                                    <a:latin typeface="Cambria Math" panose="02040503050406030204" pitchFamily="18" charset="0"/>
                                  </a:rPr>
                                  <m:t>1/3</m:t>
                                </m:r>
                              </m:sup>
                            </m:sSup>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ρ</m:t>
                            </m:r>
                          </m:oMath>
                        </m:oMathPara>
                      </a14:m>
                      <a:endParaRPr lang="en-US" dirty="0"/>
                    </a:p>
                  </p:txBody>
                </p:sp>
              </mc:Choice>
              <mc:Fallback xmlns="">
                <p:sp>
                  <p:nvSpPr>
                    <p:cNvPr id="48" name="Object 14">
                      <a:extLst>
                        <a:ext uri="{FF2B5EF4-FFF2-40B4-BE49-F238E27FC236}">
                          <a16:creationId xmlns:a16="http://schemas.microsoft.com/office/drawing/2014/main" id="{8BCD0126-CD63-4C88-926C-2C320403B097}"/>
                        </a:ext>
                      </a:extLst>
                    </p:cNvPr>
                    <p:cNvSpPr txBox="1">
                      <a:spLocks noRot="1" noChangeAspect="1" noMove="1" noResize="1" noEditPoints="1" noAdjustHandles="1" noChangeArrowheads="1" noChangeShapeType="1" noTextEdit="1"/>
                    </p:cNvSpPr>
                    <p:nvPr/>
                  </p:nvSpPr>
                  <p:spPr bwMode="auto">
                    <a:xfrm>
                      <a:off x="146" y="3146"/>
                      <a:ext cx="591" cy="254"/>
                    </a:xfrm>
                    <a:prstGeom prst="rect">
                      <a:avLst/>
                    </a:prstGeom>
                    <a:blipFill>
                      <a:blip r:embed="rId7"/>
                      <a:stretch>
                        <a:fillRect b="-4412"/>
                      </a:stretch>
                    </a:blipFill>
                    <a:ln>
                      <a:solidFill>
                        <a:schemeClr val="accent1"/>
                      </a:solidFill>
                    </a:ln>
                    <a:effectLst/>
                  </p:spPr>
                  <p:txBody>
                    <a:bodyPr/>
                    <a:lstStyle/>
                    <a:p>
                      <a:r>
                        <a:rPr lang="en-US">
                          <a:noFill/>
                        </a:rPr>
                        <a:t> </a:t>
                      </a:r>
                    </a:p>
                  </p:txBody>
                </p:sp>
              </mc:Fallback>
            </mc:AlternateContent>
            <p:sp>
              <p:nvSpPr>
                <p:cNvPr id="49" name="Line 15">
                  <a:extLst>
                    <a:ext uri="{FF2B5EF4-FFF2-40B4-BE49-F238E27FC236}">
                      <a16:creationId xmlns:a16="http://schemas.microsoft.com/office/drawing/2014/main" id="{482A49A2-FAA2-41B8-9AC7-42A23B963806}"/>
                    </a:ext>
                  </a:extLst>
                </p:cNvPr>
                <p:cNvSpPr>
                  <a:spLocks noChangeShapeType="1"/>
                </p:cNvSpPr>
                <p:nvPr/>
              </p:nvSpPr>
              <p:spPr bwMode="auto">
                <a:xfrm flipH="1" flipV="1">
                  <a:off x="2008" y="1432"/>
                  <a:ext cx="496" cy="416"/>
                </a:xfrm>
                <a:prstGeom prst="line">
                  <a:avLst/>
                </a:prstGeom>
                <a:noFill/>
                <a:ln w="38100">
                  <a:solidFill>
                    <a:schemeClr val="accent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dirty="0"/>
                </a:p>
              </p:txBody>
            </p:sp>
            <p:sp>
              <p:nvSpPr>
                <p:cNvPr id="50" name="Text Box 16">
                  <a:extLst>
                    <a:ext uri="{FF2B5EF4-FFF2-40B4-BE49-F238E27FC236}">
                      <a16:creationId xmlns:a16="http://schemas.microsoft.com/office/drawing/2014/main" id="{C348FED1-5E64-4D6B-A2AB-69C77CCF8ED8}"/>
                    </a:ext>
                  </a:extLst>
                </p:cNvPr>
                <p:cNvSpPr txBox="1">
                  <a:spLocks noChangeArrowheads="1"/>
                </p:cNvSpPr>
                <p:nvPr/>
              </p:nvSpPr>
              <p:spPr bwMode="auto">
                <a:xfrm>
                  <a:off x="1218" y="1020"/>
                  <a:ext cx="884" cy="368"/>
                </a:xfrm>
                <a:prstGeom prst="rect">
                  <a:avLst/>
                </a:prstGeom>
                <a:solidFill>
                  <a:schemeClr val="bg1"/>
                </a:solidFill>
                <a:ln w="9525">
                  <a:solidFill>
                    <a:schemeClr val="accent1"/>
                  </a:solidFill>
                  <a:miter lim="800000"/>
                  <a:headEnd/>
                  <a:tailEnd/>
                </a:ln>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ctr">
                    <a:spcBef>
                      <a:spcPct val="0"/>
                    </a:spcBef>
                    <a:spcAft>
                      <a:spcPct val="0"/>
                    </a:spcAft>
                  </a:pPr>
                  <a:r>
                    <a:rPr lang="en-GB" sz="1600" dirty="0">
                      <a:latin typeface="+mn-lt"/>
                    </a:rPr>
                    <a:t>Performance </a:t>
                  </a:r>
                  <a:r>
                    <a:rPr lang="en-GB" sz="1600" dirty="0" err="1">
                      <a:latin typeface="+mn-lt"/>
                    </a:rPr>
                    <a:t>améliorée</a:t>
                  </a:r>
                  <a:endParaRPr lang="en-GB" sz="1600" dirty="0">
                    <a:latin typeface="+mn-lt"/>
                  </a:endParaRPr>
                </a:p>
              </p:txBody>
            </p:sp>
          </p:grpSp>
          <p:grpSp>
            <p:nvGrpSpPr>
              <p:cNvPr id="41" name="Group 29">
                <a:extLst>
                  <a:ext uri="{FF2B5EF4-FFF2-40B4-BE49-F238E27FC236}">
                    <a16:creationId xmlns:a16="http://schemas.microsoft.com/office/drawing/2014/main" id="{82F30F3C-3F7E-4654-9647-90457B38B0BF}"/>
                  </a:ext>
                </a:extLst>
              </p:cNvPr>
              <p:cNvGrpSpPr>
                <a:grpSpLocks/>
              </p:cNvGrpSpPr>
              <p:nvPr/>
            </p:nvGrpSpPr>
            <p:grpSpPr bwMode="auto">
              <a:xfrm>
                <a:off x="248" y="2432"/>
                <a:ext cx="2073" cy="1043"/>
                <a:chOff x="3112" y="1664"/>
                <a:chExt cx="2073" cy="1043"/>
              </a:xfrm>
            </p:grpSpPr>
            <p:pic>
              <p:nvPicPr>
                <p:cNvPr id="42" name="Picture 30">
                  <a:extLst>
                    <a:ext uri="{FF2B5EF4-FFF2-40B4-BE49-F238E27FC236}">
                      <a16:creationId xmlns:a16="http://schemas.microsoft.com/office/drawing/2014/main" id="{E3F82CAE-F31F-4356-BE4E-0CD4652F25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5" y="2221"/>
                  <a:ext cx="1410"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31">
                  <a:extLst>
                    <a:ext uri="{FF2B5EF4-FFF2-40B4-BE49-F238E27FC236}">
                      <a16:creationId xmlns:a16="http://schemas.microsoft.com/office/drawing/2014/main" id="{60E3F8BF-62A1-477C-AC97-8E0E1C67DFA5}"/>
                    </a:ext>
                  </a:extLst>
                </p:cNvPr>
                <p:cNvSpPr>
                  <a:spLocks/>
                </p:cNvSpPr>
                <p:nvPr/>
              </p:nvSpPr>
              <p:spPr bwMode="auto">
                <a:xfrm>
                  <a:off x="3112" y="1664"/>
                  <a:ext cx="976" cy="233"/>
                </a:xfrm>
                <a:custGeom>
                  <a:avLst/>
                  <a:gdLst>
                    <a:gd name="T0" fmla="*/ 976 w 976"/>
                    <a:gd name="T1" fmla="*/ 568 h 568"/>
                    <a:gd name="T2" fmla="*/ 512 w 976"/>
                    <a:gd name="T3" fmla="*/ 160 h 568"/>
                    <a:gd name="T4" fmla="*/ 0 w 976"/>
                    <a:gd name="T5" fmla="*/ 0 h 568"/>
                    <a:gd name="T6" fmla="*/ 0 60000 65536"/>
                    <a:gd name="T7" fmla="*/ 0 60000 65536"/>
                    <a:gd name="T8" fmla="*/ 0 60000 65536"/>
                    <a:gd name="T9" fmla="*/ 0 w 976"/>
                    <a:gd name="T10" fmla="*/ 0 h 568"/>
                    <a:gd name="T11" fmla="*/ 976 w 976"/>
                    <a:gd name="T12" fmla="*/ 568 h 568"/>
                  </a:gdLst>
                  <a:ahLst/>
                  <a:cxnLst>
                    <a:cxn ang="T6">
                      <a:pos x="T0" y="T1"/>
                    </a:cxn>
                    <a:cxn ang="T7">
                      <a:pos x="T2" y="T3"/>
                    </a:cxn>
                    <a:cxn ang="T8">
                      <a:pos x="T4" y="T5"/>
                    </a:cxn>
                  </a:cxnLst>
                  <a:rect l="T9" t="T10" r="T11" b="T12"/>
                  <a:pathLst>
                    <a:path w="976" h="568">
                      <a:moveTo>
                        <a:pt x="976" y="568"/>
                      </a:moveTo>
                      <a:cubicBezTo>
                        <a:pt x="825" y="411"/>
                        <a:pt x="674" y="255"/>
                        <a:pt x="512" y="160"/>
                      </a:cubicBezTo>
                      <a:cubicBezTo>
                        <a:pt x="350" y="65"/>
                        <a:pt x="175" y="32"/>
                        <a:pt x="0" y="0"/>
                      </a:cubicBezTo>
                    </a:path>
                  </a:pathLst>
                </a:custGeom>
                <a:noFill/>
                <a:ln w="9525">
                  <a:solidFill>
                    <a:srgbClr val="CC0000"/>
                  </a:solidFill>
                  <a:round/>
                  <a:headEnd/>
                  <a:tailEnd type="triangle" w="med" len="lg"/>
                </a:ln>
                <a:extLst>
                  <a:ext uri="{909E8E84-426E-40DD-AFC4-6F175D3DCCD1}">
                    <a14:hiddenFill xmlns:a14="http://schemas.microsoft.com/office/drawing/2010/main">
                      <a:solidFill>
                        <a:srgbClr val="FFFFFF"/>
                      </a:solidFill>
                    </a14:hiddenFill>
                  </a:ext>
                </a:extLst>
              </p:spPr>
              <p:txBody>
                <a:bodyPr>
                  <a:spAutoFit/>
                </a:bodyPr>
                <a:lstStyle/>
                <a:p>
                  <a:endParaRPr lang="en-GB" dirty="0"/>
                </a:p>
              </p:txBody>
            </p:sp>
          </p:grpSp>
        </p:grpSp>
        <p:sp>
          <p:nvSpPr>
            <p:cNvPr id="39" name="Text Box 46">
              <a:extLst>
                <a:ext uri="{FF2B5EF4-FFF2-40B4-BE49-F238E27FC236}">
                  <a16:creationId xmlns:a16="http://schemas.microsoft.com/office/drawing/2014/main" id="{1D2F2916-3D70-4C5D-B88F-0A83CBAFE30B}"/>
                </a:ext>
              </a:extLst>
            </p:cNvPr>
            <p:cNvSpPr txBox="1">
              <a:spLocks noChangeArrowheads="1"/>
            </p:cNvSpPr>
            <p:nvPr/>
          </p:nvSpPr>
          <p:spPr bwMode="auto">
            <a:xfrm>
              <a:off x="1166" y="314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a:latin typeface="+mn-lt"/>
                </a:rPr>
                <a:t>3</a:t>
              </a:r>
            </a:p>
          </p:txBody>
        </p:sp>
      </p:grpSp>
      <p:grpSp>
        <p:nvGrpSpPr>
          <p:cNvPr id="51" name="Group 50">
            <a:extLst>
              <a:ext uri="{FF2B5EF4-FFF2-40B4-BE49-F238E27FC236}">
                <a16:creationId xmlns:a16="http://schemas.microsoft.com/office/drawing/2014/main" id="{08AFF496-F98D-4FA1-9B28-4FB27071B722}"/>
              </a:ext>
            </a:extLst>
          </p:cNvPr>
          <p:cNvGrpSpPr/>
          <p:nvPr/>
        </p:nvGrpSpPr>
        <p:grpSpPr>
          <a:xfrm>
            <a:off x="3582730" y="868892"/>
            <a:ext cx="3602288" cy="4131733"/>
            <a:chOff x="2002639" y="1202267"/>
            <a:chExt cx="3602288" cy="4131733"/>
          </a:xfrm>
        </p:grpSpPr>
        <p:cxnSp>
          <p:nvCxnSpPr>
            <p:cNvPr id="52" name="Straight Connector 51">
              <a:extLst>
                <a:ext uri="{FF2B5EF4-FFF2-40B4-BE49-F238E27FC236}">
                  <a16:creationId xmlns:a16="http://schemas.microsoft.com/office/drawing/2014/main" id="{46C7A9B4-D958-4389-AA1D-1720817272B3}"/>
                </a:ext>
              </a:extLst>
            </p:cNvPr>
            <p:cNvCxnSpPr/>
            <p:nvPr/>
          </p:nvCxnSpPr>
          <p:spPr bwMode="auto">
            <a:xfrm flipV="1">
              <a:off x="2002639" y="1202267"/>
              <a:ext cx="3602288" cy="4131733"/>
            </a:xfrm>
            <a:prstGeom prst="line">
              <a:avLst/>
            </a:prstGeom>
            <a:ln w="28575">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3" name="TextBox 52">
              <a:extLst>
                <a:ext uri="{FF2B5EF4-FFF2-40B4-BE49-F238E27FC236}">
                  <a16:creationId xmlns:a16="http://schemas.microsoft.com/office/drawing/2014/main" id="{FEB392D1-6A2A-4148-8C68-AACF861E90F9}"/>
                </a:ext>
              </a:extLst>
            </p:cNvPr>
            <p:cNvSpPr txBox="1"/>
            <p:nvPr/>
          </p:nvSpPr>
          <p:spPr>
            <a:xfrm>
              <a:off x="2248560" y="2564368"/>
              <a:ext cx="1049390" cy="369332"/>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GB" b="1" dirty="0" err="1"/>
                <a:t>Optimisé</a:t>
              </a:r>
              <a:endParaRPr lang="en-GB" b="1" dirty="0"/>
            </a:p>
          </p:txBody>
        </p:sp>
        <p:cxnSp>
          <p:nvCxnSpPr>
            <p:cNvPr id="54" name="Straight Arrow Connector 53">
              <a:extLst>
                <a:ext uri="{FF2B5EF4-FFF2-40B4-BE49-F238E27FC236}">
                  <a16:creationId xmlns:a16="http://schemas.microsoft.com/office/drawing/2014/main" id="{CCF3DDE5-4C6F-40EC-900A-19FFBA804E48}"/>
                </a:ext>
              </a:extLst>
            </p:cNvPr>
            <p:cNvCxnSpPr>
              <a:stCxn id="53" idx="3"/>
            </p:cNvCxnSpPr>
            <p:nvPr/>
          </p:nvCxnSpPr>
          <p:spPr bwMode="auto">
            <a:xfrm>
              <a:off x="3297950" y="2749034"/>
              <a:ext cx="665156" cy="343416"/>
            </a:xfrm>
            <a:prstGeom prst="straightConnector1">
              <a:avLst/>
            </a:prstGeom>
            <a:noFill/>
            <a:ln w="28575" cap="flat" cmpd="sng" algn="ctr">
              <a:solidFill>
                <a:schemeClr val="tx1"/>
              </a:solidFill>
              <a:prstDash val="solid"/>
              <a:round/>
              <a:headEnd type="none" w="med" len="med"/>
              <a:tailEnd type="triangle" w="med" len="med"/>
            </a:ln>
            <a:effectLst/>
          </p:spPr>
        </p:cxnSp>
      </p:grpSp>
      <p:sp>
        <p:nvSpPr>
          <p:cNvPr id="2" name="Slide Number Placeholder 1">
            <a:extLst>
              <a:ext uri="{FF2B5EF4-FFF2-40B4-BE49-F238E27FC236}">
                <a16:creationId xmlns:a16="http://schemas.microsoft.com/office/drawing/2014/main" id="{F074296B-8D08-4417-BEA1-3410FFD4E1C6}"/>
              </a:ext>
            </a:extLst>
          </p:cNvPr>
          <p:cNvSpPr>
            <a:spLocks noGrp="1"/>
          </p:cNvSpPr>
          <p:nvPr>
            <p:ph type="sldNum" sz="quarter" idx="11"/>
          </p:nvPr>
        </p:nvSpPr>
        <p:spPr/>
        <p:txBody>
          <a:bodyPr/>
          <a:lstStyle/>
          <a:p>
            <a:fld id="{F0D23093-2AB0-F74C-B865-1A12A15B650E}" type="slidenum">
              <a:rPr lang="en-US" smtClean="0">
                <a:latin typeface="+mn-lt"/>
              </a:rPr>
              <a:pPr/>
              <a:t>17</a:t>
            </a:fld>
            <a:endParaRPr lang="en-US" dirty="0">
              <a:latin typeface="+mn-lt"/>
            </a:endParaRPr>
          </a:p>
        </p:txBody>
      </p:sp>
      <p:sp>
        <p:nvSpPr>
          <p:cNvPr id="47" name="Text Box 11">
            <a:extLst>
              <a:ext uri="{FF2B5EF4-FFF2-40B4-BE49-F238E27FC236}">
                <a16:creationId xmlns:a16="http://schemas.microsoft.com/office/drawing/2014/main" id="{2CA35069-A7FA-4A8E-A360-74E8F6BE0AF0}"/>
              </a:ext>
            </a:extLst>
          </p:cNvPr>
          <p:cNvSpPr txBox="1">
            <a:spLocks noChangeArrowheads="1"/>
          </p:cNvSpPr>
          <p:nvPr/>
        </p:nvSpPr>
        <p:spPr bwMode="auto">
          <a:xfrm>
            <a:off x="1651253" y="4140310"/>
            <a:ext cx="11984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sz="1400" dirty="0" err="1">
                <a:latin typeface="+mn-lt"/>
              </a:rPr>
              <a:t>Critère</a:t>
            </a:r>
            <a:r>
              <a:rPr lang="en-GB" sz="1400" dirty="0">
                <a:latin typeface="+mn-lt"/>
              </a:rPr>
              <a:t> de performance</a:t>
            </a:r>
          </a:p>
        </p:txBody>
      </p:sp>
    </p:spTree>
    <p:extLst>
      <p:ext uri="{BB962C8B-B14F-4D97-AF65-F5344CB8AC3E}">
        <p14:creationId xmlns:p14="http://schemas.microsoft.com/office/powerpoint/2010/main" val="101570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right)">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latin typeface="+mn-lt"/>
              </a:rPr>
              <a:t>Modèle</a:t>
            </a:r>
            <a:r>
              <a:rPr lang="en-GB" dirty="0">
                <a:latin typeface="+mn-lt"/>
              </a:rPr>
              <a:t> de Synthesizer pour le </a:t>
            </a:r>
            <a:r>
              <a:rPr lang="en-GB" dirty="0" err="1">
                <a:latin typeface="+mn-lt"/>
              </a:rPr>
              <a:t>coût</a:t>
            </a:r>
            <a:r>
              <a:rPr lang="en-GB" dirty="0">
                <a:latin typeface="+mn-lt"/>
              </a:rPr>
              <a:t> de </a:t>
            </a:r>
            <a:r>
              <a:rPr lang="en-GB" dirty="0" err="1">
                <a:latin typeface="+mn-lt"/>
              </a:rPr>
              <a:t>pièces</a:t>
            </a:r>
            <a:endParaRPr lang="en-GB" dirty="0">
              <a:latin typeface="+mn-lt"/>
            </a:endParaRPr>
          </a:p>
        </p:txBody>
      </p:sp>
      <p:sp>
        <p:nvSpPr>
          <p:cNvPr id="4" name="TextBox 3"/>
          <p:cNvSpPr txBox="1"/>
          <p:nvPr/>
        </p:nvSpPr>
        <p:spPr>
          <a:xfrm>
            <a:off x="1744265" y="5460557"/>
            <a:ext cx="7179733" cy="1077218"/>
          </a:xfrm>
          <a:prstGeom prst="rect">
            <a:avLst/>
          </a:prstGeom>
          <a:noFill/>
        </p:spPr>
        <p:txBody>
          <a:bodyPr wrap="square" rtlCol="0">
            <a:spAutoFit/>
          </a:bodyPr>
          <a:lstStyle/>
          <a:p>
            <a:pPr marL="285750" indent="-285750">
              <a:spcBef>
                <a:spcPts val="288"/>
              </a:spcBef>
              <a:spcAft>
                <a:spcPts val="288"/>
              </a:spcAft>
              <a:buClr>
                <a:schemeClr val="accent3">
                  <a:lumMod val="50000"/>
                </a:schemeClr>
              </a:buClr>
              <a:buFont typeface="Wingdings" panose="05000000000000000000" pitchFamily="2" charset="2"/>
              <a:buChar char="§"/>
              <a:defRPr/>
            </a:pPr>
            <a:r>
              <a:rPr lang="fr-FR" dirty="0">
                <a:cs typeface="Arial" panose="020B0604020202020204" pitchFamily="34" charset="0"/>
              </a:rPr>
              <a:t>Estimer rapidement </a:t>
            </a:r>
            <a:r>
              <a:rPr lang="fr-FR" b="1" dirty="0">
                <a:cs typeface="Arial" panose="020B0604020202020204" pitchFamily="34" charset="0"/>
              </a:rPr>
              <a:t>le coût de fabrication d'un composant</a:t>
            </a:r>
          </a:p>
          <a:p>
            <a:pPr marL="285750" indent="-285750">
              <a:spcBef>
                <a:spcPts val="288"/>
              </a:spcBef>
              <a:spcAft>
                <a:spcPts val="288"/>
              </a:spcAft>
              <a:buClr>
                <a:schemeClr val="accent3">
                  <a:lumMod val="50000"/>
                </a:schemeClr>
              </a:buClr>
              <a:buFont typeface="Wingdings" panose="05000000000000000000" pitchFamily="2" charset="2"/>
              <a:buChar char="§"/>
              <a:defRPr/>
            </a:pPr>
            <a:r>
              <a:rPr lang="fr-FR" b="1" dirty="0">
                <a:cs typeface="Arial" panose="020B0604020202020204" pitchFamily="34" charset="0"/>
              </a:rPr>
              <a:t>Comparer différentes classes de matériaux</a:t>
            </a:r>
            <a:r>
              <a:rPr lang="fr-FR" dirty="0">
                <a:cs typeface="Arial" panose="020B0604020202020204" pitchFamily="34" charset="0"/>
              </a:rPr>
              <a:t> </a:t>
            </a:r>
            <a:r>
              <a:rPr lang="fr-FR" i="1" dirty="0">
                <a:cs typeface="Arial" panose="020B0604020202020204" pitchFamily="34" charset="0"/>
              </a:rPr>
              <a:t>et </a:t>
            </a:r>
            <a:r>
              <a:rPr lang="fr-FR" dirty="0">
                <a:cs typeface="Arial" panose="020B0604020202020204" pitchFamily="34" charset="0"/>
              </a:rPr>
              <a:t>voies de fabrication </a:t>
            </a:r>
            <a:endParaRPr lang="en-US" dirty="0">
              <a:cs typeface="Arial" panose="020B0604020202020204" pitchFamily="34" charset="0"/>
            </a:endParaRPr>
          </a:p>
          <a:p>
            <a:pPr marL="285750" indent="-285750">
              <a:spcBef>
                <a:spcPts val="288"/>
              </a:spcBef>
              <a:spcAft>
                <a:spcPts val="288"/>
              </a:spcAft>
              <a:buClr>
                <a:schemeClr val="accent3">
                  <a:lumMod val="50000"/>
                </a:schemeClr>
              </a:buClr>
              <a:buFont typeface="Wingdings" panose="05000000000000000000" pitchFamily="2" charset="2"/>
              <a:buChar char="§"/>
              <a:defRPr/>
            </a:pPr>
            <a:endParaRPr lang="en-US" dirty="0">
              <a:cs typeface="Arial" panose="020B0604020202020204" pitchFamily="34" charset="0"/>
            </a:endParaRPr>
          </a:p>
        </p:txBody>
      </p:sp>
      <p:grpSp>
        <p:nvGrpSpPr>
          <p:cNvPr id="7" name="Group 6"/>
          <p:cNvGrpSpPr/>
          <p:nvPr/>
        </p:nvGrpSpPr>
        <p:grpSpPr>
          <a:xfrm>
            <a:off x="7129194" y="1301073"/>
            <a:ext cx="3589606" cy="3125784"/>
            <a:chOff x="5986194" y="1301073"/>
            <a:chExt cx="3589606" cy="3125784"/>
          </a:xfrm>
        </p:grpSpPr>
        <p:sp>
          <p:nvSpPr>
            <p:cNvPr id="5" name="Rectangle 4"/>
            <p:cNvSpPr>
              <a:spLocks noChangeArrowheads="1"/>
            </p:cNvSpPr>
            <p:nvPr/>
          </p:nvSpPr>
          <p:spPr bwMode="auto">
            <a:xfrm>
              <a:off x="5986194" y="3607925"/>
              <a:ext cx="3589606" cy="818932"/>
            </a:xfrm>
            <a:prstGeom prst="rect">
              <a:avLst/>
            </a:prstGeom>
            <a:noFill/>
            <a:ln w="9525">
              <a:noFill/>
              <a:miter lim="800000"/>
              <a:headEnd/>
              <a:tailEnd/>
            </a:ln>
          </p:spPr>
          <p:txBody>
            <a:bodyPr/>
            <a:lstStyle/>
            <a:p>
              <a:pPr marL="376238" lvl="1" indent="-185738" eaLnBrk="1" fontAlgn="auto" hangingPunct="1">
                <a:lnSpc>
                  <a:spcPct val="90000"/>
                </a:lnSpc>
                <a:spcAft>
                  <a:spcPct val="10000"/>
                </a:spcAft>
                <a:buClr>
                  <a:schemeClr val="bg2"/>
                </a:buClr>
                <a:buSzTx/>
                <a:buFontTx/>
                <a:buChar char="•"/>
                <a:defRPr/>
              </a:pPr>
              <a:r>
                <a:rPr lang="fr-FR" sz="1600" i="1" kern="0" dirty="0">
                  <a:solidFill>
                    <a:schemeClr val="accent1"/>
                  </a:solidFill>
                </a:rPr>
                <a:t>Panneau de porte rempli de PP-20% minéral soit 15 % d'économie sur le poids de la porte, mais qu'en est-il du coût ? </a:t>
              </a:r>
              <a:endParaRPr lang="en-US" sz="1600" kern="0" dirty="0">
                <a:solidFill>
                  <a:schemeClr val="bg2"/>
                </a:solidFill>
              </a:endParaRPr>
            </a:p>
          </p:txBody>
        </p:sp>
        <p:pic>
          <p:nvPicPr>
            <p:cNvPr id="6" name="Picture 5" descr="smart-body-panel.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95660" y="1301073"/>
              <a:ext cx="3171676" cy="2252260"/>
            </a:xfrm>
            <a:prstGeom prst="rect">
              <a:avLst/>
            </a:prstGeom>
          </p:spPr>
        </p:pic>
      </p:grpSp>
      <p:pic>
        <p:nvPicPr>
          <p:cNvPr id="8" name="Picture 7"/>
          <p:cNvPicPr>
            <a:picLocks noChangeAspect="1"/>
          </p:cNvPicPr>
          <p:nvPr/>
        </p:nvPicPr>
        <p:blipFill>
          <a:blip r:embed="rId4"/>
          <a:stretch>
            <a:fillRect/>
          </a:stretch>
        </p:blipFill>
        <p:spPr>
          <a:xfrm>
            <a:off x="1850338" y="1018002"/>
            <a:ext cx="5851793" cy="4159484"/>
          </a:xfrm>
          <a:prstGeom prst="rect">
            <a:avLst/>
          </a:prstGeom>
        </p:spPr>
      </p:pic>
      <p:sp>
        <p:nvSpPr>
          <p:cNvPr id="9" name="Down Arrow 7"/>
          <p:cNvSpPr/>
          <p:nvPr/>
        </p:nvSpPr>
        <p:spPr bwMode="auto">
          <a:xfrm rot="2531089">
            <a:off x="3689991" y="1500779"/>
            <a:ext cx="302958" cy="444341"/>
          </a:xfrm>
          <a:prstGeom prst="downArrow">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sp>
        <p:nvSpPr>
          <p:cNvPr id="3" name="Slide Number Placeholder 2">
            <a:extLst>
              <a:ext uri="{FF2B5EF4-FFF2-40B4-BE49-F238E27FC236}">
                <a16:creationId xmlns:a16="http://schemas.microsoft.com/office/drawing/2014/main" id="{591751EC-E2E7-4A1B-B068-FB3393E7E30B}"/>
              </a:ext>
            </a:extLst>
          </p:cNvPr>
          <p:cNvSpPr>
            <a:spLocks noGrp="1"/>
          </p:cNvSpPr>
          <p:nvPr>
            <p:ph type="sldNum" sz="quarter" idx="11"/>
          </p:nvPr>
        </p:nvSpPr>
        <p:spPr/>
        <p:txBody>
          <a:bodyPr/>
          <a:lstStyle/>
          <a:p>
            <a:fld id="{F0D23093-2AB0-F74C-B865-1A12A15B650E}" type="slidenum">
              <a:rPr lang="en-US" smtClean="0">
                <a:latin typeface="+mn-lt"/>
              </a:rPr>
              <a:pPr/>
              <a:t>18</a:t>
            </a:fld>
            <a:endParaRPr lang="en-US" dirty="0">
              <a:latin typeface="+mn-lt"/>
            </a:endParaRPr>
          </a:p>
        </p:txBody>
      </p:sp>
    </p:spTree>
    <p:extLst>
      <p:ext uri="{BB962C8B-B14F-4D97-AF65-F5344CB8AC3E}">
        <p14:creationId xmlns:p14="http://schemas.microsoft.com/office/powerpoint/2010/main" val="91649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743200" y="958559"/>
            <a:ext cx="6848475" cy="5018128"/>
          </a:xfrm>
          <a:prstGeom prst="rect">
            <a:avLst/>
          </a:prstGeom>
        </p:spPr>
      </p:pic>
      <p:sp>
        <p:nvSpPr>
          <p:cNvPr id="2" name="Title 1"/>
          <p:cNvSpPr>
            <a:spLocks noGrp="1"/>
          </p:cNvSpPr>
          <p:nvPr>
            <p:ph type="title"/>
          </p:nvPr>
        </p:nvSpPr>
        <p:spPr/>
        <p:txBody>
          <a:bodyPr/>
          <a:lstStyle/>
          <a:p>
            <a:r>
              <a:rPr lang="fr-FR" dirty="0"/>
              <a:t>Comparaison du coût des pièces : La portière de voiture</a:t>
            </a:r>
            <a:endParaRPr lang="en-GB" dirty="0"/>
          </a:p>
        </p:txBody>
      </p:sp>
      <p:pic>
        <p:nvPicPr>
          <p:cNvPr id="4"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4752" y="2468139"/>
            <a:ext cx="2044568" cy="1323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DFD998B6-995A-4F57-AA58-F5FF55A534EE}"/>
              </a:ext>
            </a:extLst>
          </p:cNvPr>
          <p:cNvSpPr>
            <a:spLocks noGrp="1"/>
          </p:cNvSpPr>
          <p:nvPr>
            <p:ph type="sldNum" sz="quarter" idx="11"/>
          </p:nvPr>
        </p:nvSpPr>
        <p:spPr/>
        <p:txBody>
          <a:bodyPr/>
          <a:lstStyle/>
          <a:p>
            <a:fld id="{F0D23093-2AB0-F74C-B865-1A12A15B650E}" type="slidenum">
              <a:rPr lang="en-US" smtClean="0"/>
              <a:pPr/>
              <a:t>19</a:t>
            </a:fld>
            <a:endParaRPr lang="en-US" dirty="0"/>
          </a:p>
        </p:txBody>
      </p:sp>
    </p:spTree>
    <p:extLst>
      <p:ext uri="{BB962C8B-B14F-4D97-AF65-F5344CB8AC3E}">
        <p14:creationId xmlns:p14="http://schemas.microsoft.com/office/powerpoint/2010/main" val="1806240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D930AD-87D0-4B92-86EB-B28C69B6EEF8}"/>
              </a:ext>
            </a:extLst>
          </p:cNvPr>
          <p:cNvSpPr>
            <a:spLocks noGrp="1"/>
          </p:cNvSpPr>
          <p:nvPr>
            <p:ph type="sldNum" sz="quarter" idx="11"/>
          </p:nvPr>
        </p:nvSpPr>
        <p:spPr/>
        <p:txBody>
          <a:bodyPr/>
          <a:lstStyle/>
          <a:p>
            <a:fld id="{F0D23093-2AB0-F74C-B865-1A12A15B650E}" type="slidenum">
              <a:rPr lang="en-US" smtClean="0"/>
              <a:pPr/>
              <a:t>2</a:t>
            </a:fld>
            <a:endParaRPr lang="en-US" dirty="0"/>
          </a:p>
        </p:txBody>
      </p:sp>
      <p:sp>
        <p:nvSpPr>
          <p:cNvPr id="3" name="Title 2">
            <a:extLst>
              <a:ext uri="{FF2B5EF4-FFF2-40B4-BE49-F238E27FC236}">
                <a16:creationId xmlns:a16="http://schemas.microsoft.com/office/drawing/2014/main" id="{DDC3F337-803D-43FE-A6E0-BC9DE6D1BB77}"/>
              </a:ext>
            </a:extLst>
          </p:cNvPr>
          <p:cNvSpPr>
            <a:spLocks noGrp="1"/>
          </p:cNvSpPr>
          <p:nvPr>
            <p:ph type="title"/>
          </p:nvPr>
        </p:nvSpPr>
        <p:spPr/>
        <p:txBody>
          <a:bodyPr/>
          <a:lstStyle/>
          <a:p>
            <a:r>
              <a:rPr lang="fr-FR" dirty="0"/>
              <a:t>Objectifs pédagogiques de cette unité de cours</a:t>
            </a:r>
            <a:endParaRPr lang="en-US" dirty="0"/>
          </a:p>
        </p:txBody>
      </p:sp>
      <p:graphicFrame>
        <p:nvGraphicFramePr>
          <p:cNvPr id="5" name="Table 4">
            <a:extLst>
              <a:ext uri="{FF2B5EF4-FFF2-40B4-BE49-F238E27FC236}">
                <a16:creationId xmlns:a16="http://schemas.microsoft.com/office/drawing/2014/main" id="{9D412438-452A-4424-9F73-77843DE6992A}"/>
              </a:ext>
            </a:extLst>
          </p:cNvPr>
          <p:cNvGraphicFramePr>
            <a:graphicFrameLocks noGrp="1"/>
          </p:cNvGraphicFramePr>
          <p:nvPr>
            <p:extLst>
              <p:ext uri="{D42A27DB-BD31-4B8C-83A1-F6EECF244321}">
                <p14:modId xmlns:p14="http://schemas.microsoft.com/office/powerpoint/2010/main" val="2644464328"/>
              </p:ext>
            </p:extLst>
          </p:nvPr>
        </p:nvGraphicFramePr>
        <p:xfrm>
          <a:off x="957742" y="1234620"/>
          <a:ext cx="10276514" cy="2127316"/>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err="1">
                          <a:solidFill>
                            <a:schemeClr val="tx1"/>
                          </a:solidFill>
                        </a:rPr>
                        <a:t>Résultats</a:t>
                      </a:r>
                      <a:r>
                        <a:rPr lang="en-GB" sz="2000" b="1" dirty="0">
                          <a:solidFill>
                            <a:schemeClr val="tx1"/>
                          </a:solidFill>
                        </a:rPr>
                        <a:t> et acquis </a:t>
                      </a:r>
                      <a:r>
                        <a:rPr lang="en-GB" sz="2000" b="1" dirty="0" err="1">
                          <a:solidFill>
                            <a:schemeClr val="tx1"/>
                          </a:solidFill>
                        </a:rPr>
                        <a:t>prévus</a:t>
                      </a:r>
                      <a:endParaRPr lang="en-GB" sz="2000" b="1" dirty="0">
                        <a:solidFill>
                          <a:schemeClr val="tx1"/>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dirty="0" err="1">
                          <a:solidFill>
                            <a:sysClr val="windowText" lastClr="000000"/>
                          </a:solidFill>
                        </a:rPr>
                        <a:t>Connaître</a:t>
                      </a:r>
                      <a:r>
                        <a:rPr lang="en-GB" sz="1400" b="1" dirty="0">
                          <a:solidFill>
                            <a:sysClr val="windowText" lastClr="000000"/>
                          </a:solidFill>
                        </a:rPr>
                        <a:t> et </a:t>
                      </a:r>
                      <a:r>
                        <a:rPr lang="en-GB" sz="1400" b="1" dirty="0" err="1">
                          <a:solidFill>
                            <a:sysClr val="windowText" lastClr="000000"/>
                          </a:solidFill>
                        </a:rPr>
                        <a:t>comprendre</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400" kern="1200" dirty="0">
                          <a:solidFill>
                            <a:schemeClr val="dk1"/>
                          </a:solidFill>
                          <a:effectLst/>
                          <a:latin typeface="+mn-lt"/>
                          <a:ea typeface="+mn-ea"/>
                          <a:cs typeface="+mn-cs"/>
                        </a:rPr>
                        <a:t>Compréhension du potentiel des matériaux hybrides</a:t>
                      </a:r>
                      <a:endParaRPr lang="en-GB" sz="1400" kern="1200" dirty="0">
                        <a:solidFill>
                          <a:schemeClr val="dk1"/>
                        </a:solidFill>
                        <a:effectLst/>
                        <a:latin typeface="+mn-lt"/>
                        <a:ea typeface="+mn-ea"/>
                        <a:cs typeface="+mn-cs"/>
                      </a:endParaRP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dirty="0" err="1">
                          <a:solidFill>
                            <a:sysClr val="windowText" lastClr="000000"/>
                          </a:solidFill>
                        </a:rPr>
                        <a:t>Compétences</a:t>
                      </a:r>
                      <a:r>
                        <a:rPr lang="en-GB" sz="1400" b="1" dirty="0">
                          <a:solidFill>
                            <a:sysClr val="windowText" lastClr="000000"/>
                          </a:solidFill>
                        </a:rPr>
                        <a:t> et aptitudes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400" dirty="0"/>
                        <a:t>Capacité à utiliser le </a:t>
                      </a:r>
                      <a:r>
                        <a:rPr lang="fr-FR" sz="1400" dirty="0" err="1"/>
                        <a:t>Synthesizer</a:t>
                      </a:r>
                      <a:r>
                        <a:rPr lang="fr-FR" sz="1400" dirty="0"/>
                        <a:t> pour explorer des combinaisons de matériaux </a:t>
                      </a:r>
                      <a:endParaRPr lang="en-GB" sz="1400" kern="1200" dirty="0">
                        <a:solidFill>
                          <a:schemeClr val="dk1"/>
                        </a:solidFill>
                        <a:effectLst/>
                        <a:latin typeface="+mn-lt"/>
                        <a:ea typeface="+mn-ea"/>
                        <a:cs typeface="+mn-cs"/>
                      </a:endParaRP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dirty="0" err="1">
                          <a:solidFill>
                            <a:sysClr val="windowText" lastClr="000000"/>
                          </a:solidFill>
                        </a:rPr>
                        <a:t>Valeurs</a:t>
                      </a:r>
                      <a:r>
                        <a:rPr lang="en-GB" sz="1400" b="1" dirty="0">
                          <a:solidFill>
                            <a:sysClr val="windowText" lastClr="000000"/>
                          </a:solidFill>
                        </a:rPr>
                        <a:t> et </a:t>
                      </a:r>
                      <a:r>
                        <a:rPr lang="en-GB" sz="1400" b="1" dirty="0" err="1">
                          <a:solidFill>
                            <a:sysClr val="windowText" lastClr="000000"/>
                          </a:solidFill>
                        </a:rPr>
                        <a:t>comportements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400" kern="1200" dirty="0">
                          <a:solidFill>
                            <a:schemeClr val="dk1"/>
                          </a:solidFill>
                          <a:effectLst/>
                          <a:latin typeface="+mn-lt"/>
                          <a:ea typeface="+mn-ea"/>
                          <a:cs typeface="+mn-cs"/>
                        </a:rPr>
                        <a:t>Inspiration pour combiner les propriétés pour créer de nouveaux matériaux </a:t>
                      </a:r>
                      <a:endParaRPr lang="en-GB" sz="14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Content Placeholder 3">
            <a:extLst>
              <a:ext uri="{FF2B5EF4-FFF2-40B4-BE49-F238E27FC236}">
                <a16:creationId xmlns:a16="http://schemas.microsoft.com/office/drawing/2014/main" id="{11FFDB6E-9893-4EB9-93D3-CFBEDCE25578}"/>
              </a:ext>
            </a:extLst>
          </p:cNvPr>
          <p:cNvSpPr txBox="1">
            <a:spLocks/>
          </p:cNvSpPr>
          <p:nvPr/>
        </p:nvSpPr>
        <p:spPr bwMode="auto">
          <a:xfrm>
            <a:off x="957741" y="3637549"/>
            <a:ext cx="10276514" cy="1932837"/>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1800" b="1" i="0" u="none" strike="noStrike" kern="0" cap="none" spc="0" normalizeH="0" baseline="0" noProof="0" dirty="0">
                <a:ln>
                  <a:noFill/>
                </a:ln>
                <a:solidFill>
                  <a:srgbClr val="0C0C0C"/>
                </a:solidFill>
                <a:effectLst/>
                <a:uLnTx/>
                <a:uFillTx/>
                <a:latin typeface="Arial"/>
                <a:ea typeface="+mn-ea"/>
                <a:cs typeface="+mn-cs"/>
              </a:rPr>
              <a:t>Resources</a:t>
            </a:r>
          </a:p>
          <a:p>
            <a:pPr marL="357188" lvl="1">
              <a:spcBef>
                <a:spcPct val="25000"/>
              </a:spcBef>
              <a:buClr>
                <a:schemeClr val="accent1"/>
              </a:buClr>
              <a:buSzPct val="105000"/>
              <a:buFont typeface="Wingdings" pitchFamily="2" charset="2"/>
              <a:buChar char="§"/>
              <a:defRPr/>
            </a:pPr>
            <a:r>
              <a:rPr lang="en-GB" dirty="0"/>
              <a:t>Livre :  </a:t>
            </a:r>
            <a:r>
              <a:rPr lang="en-GB" i="1" dirty="0"/>
              <a:t>“Materials Selection in Mechanical Design”,</a:t>
            </a:r>
            <a:r>
              <a:rPr lang="en-GB" dirty="0"/>
              <a:t> 5</a:t>
            </a:r>
            <a:r>
              <a:rPr lang="en-GB" baseline="30000" dirty="0"/>
              <a:t>th</a:t>
            </a:r>
            <a:r>
              <a:rPr lang="en-GB" dirty="0"/>
              <a:t> edition by M.F. Ashby, Butterworth Heinemann, Oxford, 2016, Chapters 12 - 13.</a:t>
            </a:r>
          </a:p>
          <a:p>
            <a:pPr marL="357188" lvl="1">
              <a:spcBef>
                <a:spcPct val="25000"/>
              </a:spcBef>
              <a:buClr>
                <a:schemeClr val="accent1"/>
              </a:buClr>
              <a:buSzPct val="105000"/>
              <a:buFont typeface="Wingdings" pitchFamily="2" charset="2"/>
              <a:buChar char="§"/>
              <a:defRPr/>
            </a:pPr>
            <a:r>
              <a:rPr lang="en-GB" dirty="0" err="1"/>
              <a:t>Logiciel</a:t>
            </a:r>
            <a:r>
              <a:rPr lang="en-GB" dirty="0"/>
              <a:t> :  </a:t>
            </a:r>
            <a:r>
              <a:rPr lang="en-GB" i="1" dirty="0"/>
              <a:t>Ansys Granta EduPack  Hybrid synthesizer tool </a:t>
            </a:r>
            <a:r>
              <a:rPr lang="en-GB" dirty="0"/>
              <a:t>(</a:t>
            </a:r>
            <a:r>
              <a:rPr lang="en-GB" dirty="0">
                <a:hlinkClick r:id="rId3"/>
              </a:rPr>
              <a:t>www.ansys.com/products/materials/granta-edupack</a:t>
            </a:r>
            <a:r>
              <a:rPr lang="en-GB" dirty="0"/>
              <a:t>)</a:t>
            </a:r>
          </a:p>
          <a:p>
            <a:pPr marL="357188" lvl="1">
              <a:spcBef>
                <a:spcPct val="25000"/>
              </a:spcBef>
              <a:buClr>
                <a:schemeClr val="accent1"/>
              </a:buClr>
              <a:buSzPct val="105000"/>
              <a:buFont typeface="Wingdings" pitchFamily="2" charset="2"/>
              <a:buChar char="§"/>
              <a:defRPr/>
            </a:pPr>
            <a:r>
              <a:rPr lang="en-GB" dirty="0"/>
              <a:t>Livre Blanc “</a:t>
            </a:r>
            <a:r>
              <a:rPr lang="en-GB" i="1" dirty="0"/>
              <a:t>The hybrid synthesizer”</a:t>
            </a:r>
            <a:r>
              <a:rPr lang="en-GB" dirty="0"/>
              <a:t>, disponible sur le site Ansys Education Resources : </a:t>
            </a:r>
            <a:r>
              <a:rPr lang="en-GB" dirty="0">
                <a:hlinkClick r:id="rId4"/>
              </a:rPr>
              <a:t>www.ansys.com/education-resources</a:t>
            </a:r>
            <a:r>
              <a:rPr lang="en-GB" dirty="0"/>
              <a:t> </a:t>
            </a:r>
          </a:p>
          <a:p>
            <a:pPr marL="357188" lvl="1">
              <a:spcBef>
                <a:spcPct val="25000"/>
              </a:spcBef>
              <a:buClr>
                <a:schemeClr val="accent1"/>
              </a:buClr>
              <a:buSzPct val="105000"/>
              <a:buFont typeface="Wingdings" pitchFamily="2" charset="2"/>
              <a:buChar char="§"/>
              <a:defRPr/>
            </a:pPr>
            <a:r>
              <a:rPr lang="en-GB" dirty="0"/>
              <a:t>“Hybrid synthesizer – Model writer’s guide” disponible dans Ansys Granta EduPack</a:t>
            </a:r>
            <a:endParaRPr lang="en-GB" sz="1600" dirty="0"/>
          </a:p>
          <a:p>
            <a:pPr marL="266700" marR="0" lvl="0" algn="l" defTabSz="914400" rtl="0" eaLnBrk="0" fontAlgn="base" latinLnBrk="0" hangingPunct="0">
              <a:lnSpc>
                <a:spcPct val="100000"/>
              </a:lnSpc>
              <a:spcBef>
                <a:spcPct val="20000"/>
              </a:spcBef>
              <a:spcAft>
                <a:spcPct val="20000"/>
              </a:spcAft>
              <a:buClr>
                <a:srgbClr val="C00000"/>
              </a:buClr>
              <a:buSzPct val="100000"/>
              <a:tabLst/>
              <a:defRPr/>
            </a:pPr>
            <a:endParaRPr kumimoji="0" lang="en-US" sz="14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80842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ln w="9525"/>
        </p:spPr>
        <p:txBody>
          <a:bodyPr/>
          <a:lstStyle/>
          <a:p>
            <a:r>
              <a:rPr lang="en-GB" dirty="0"/>
              <a:t>Entrez </a:t>
            </a:r>
            <a:r>
              <a:rPr lang="en-GB" dirty="0" err="1"/>
              <a:t>vos</a:t>
            </a:r>
            <a:r>
              <a:rPr lang="en-GB" dirty="0"/>
              <a:t> </a:t>
            </a:r>
            <a:r>
              <a:rPr lang="en-GB" dirty="0" err="1"/>
              <a:t>propres</a:t>
            </a:r>
            <a:r>
              <a:rPr lang="en-GB" dirty="0"/>
              <a:t> </a:t>
            </a:r>
            <a:r>
              <a:rPr lang="en-GB" dirty="0" err="1"/>
              <a:t>modèles</a:t>
            </a:r>
            <a:endParaRPr lang="en-US" dirty="0"/>
          </a:p>
        </p:txBody>
      </p:sp>
      <p:pic>
        <p:nvPicPr>
          <p:cNvPr id="2" name="Picture 1">
            <a:extLst>
              <a:ext uri="{FF2B5EF4-FFF2-40B4-BE49-F238E27FC236}">
                <a16:creationId xmlns:a16="http://schemas.microsoft.com/office/drawing/2014/main" id="{06856D70-3E07-4365-BD3C-2C3C5AA92CD3}"/>
              </a:ext>
            </a:extLst>
          </p:cNvPr>
          <p:cNvPicPr>
            <a:picLocks noChangeAspect="1"/>
          </p:cNvPicPr>
          <p:nvPr/>
        </p:nvPicPr>
        <p:blipFill>
          <a:blip r:embed="rId3"/>
          <a:stretch>
            <a:fillRect/>
          </a:stretch>
        </p:blipFill>
        <p:spPr>
          <a:xfrm>
            <a:off x="3429000" y="1104900"/>
            <a:ext cx="5143500" cy="4648200"/>
          </a:xfrm>
          <a:prstGeom prst="rect">
            <a:avLst/>
          </a:prstGeom>
          <a:ln>
            <a:solidFill>
              <a:schemeClr val="accent3"/>
            </a:solidFill>
          </a:ln>
        </p:spPr>
      </p:pic>
      <p:sp>
        <p:nvSpPr>
          <p:cNvPr id="3" name="Slide Number Placeholder 2">
            <a:extLst>
              <a:ext uri="{FF2B5EF4-FFF2-40B4-BE49-F238E27FC236}">
                <a16:creationId xmlns:a16="http://schemas.microsoft.com/office/drawing/2014/main" id="{2F00D2C5-0B56-405A-A96A-EC6F66457B53}"/>
              </a:ext>
            </a:extLst>
          </p:cNvPr>
          <p:cNvSpPr>
            <a:spLocks noGrp="1"/>
          </p:cNvSpPr>
          <p:nvPr>
            <p:ph type="sldNum" sz="quarter" idx="11"/>
          </p:nvPr>
        </p:nvSpPr>
        <p:spPr/>
        <p:txBody>
          <a:bodyPr/>
          <a:lstStyle/>
          <a:p>
            <a:fld id="{F0D23093-2AB0-F74C-B865-1A12A15B650E}" type="slidenum">
              <a:rPr lang="en-US" smtClean="0"/>
              <a:pPr/>
              <a:t>20</a:t>
            </a:fld>
            <a:endParaRPr lang="en-US" dirty="0"/>
          </a:p>
        </p:txBody>
      </p:sp>
    </p:spTree>
    <p:extLst>
      <p:ext uri="{BB962C8B-B14F-4D97-AF65-F5344CB8AC3E}">
        <p14:creationId xmlns:p14="http://schemas.microsoft.com/office/powerpoint/2010/main" val="3116813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Aperçu d'un modèle en code (C#)</a:t>
            </a:r>
            <a:endParaRPr lang="en-GB" dirty="0"/>
          </a:p>
        </p:txBody>
      </p:sp>
      <p:sp>
        <p:nvSpPr>
          <p:cNvPr id="3" name="Content Placeholder 2"/>
          <p:cNvSpPr txBox="1">
            <a:spLocks/>
          </p:cNvSpPr>
          <p:nvPr/>
        </p:nvSpPr>
        <p:spPr>
          <a:xfrm>
            <a:off x="1647517" y="2692752"/>
            <a:ext cx="8347690" cy="35783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2000" dirty="0">
                <a:latin typeface="Consolas" panose="020B0609020204030204" pitchFamily="49" charset="0"/>
                <a:ea typeface="Malgun Gothic" panose="020B0503020000020004" pitchFamily="34" charset="-127"/>
                <a:cs typeface="Consolas" panose="020B0609020204030204" pitchFamily="49" charset="0"/>
              </a:rPr>
              <a:t>[</a:t>
            </a:r>
            <a:r>
              <a:rPr lang="en-GB" sz="2000" dirty="0">
                <a:solidFill>
                  <a:srgbClr val="2B91AF"/>
                </a:solidFill>
                <a:latin typeface="Consolas" panose="020B0609020204030204" pitchFamily="49" charset="0"/>
                <a:ea typeface="Malgun Gothic" panose="020B0503020000020004" pitchFamily="34" charset="-127"/>
                <a:cs typeface="Consolas" panose="020B0609020204030204" pitchFamily="49" charset="0"/>
              </a:rPr>
              <a:t>Export</a:t>
            </a:r>
            <a:r>
              <a:rPr lang="en-GB" sz="2000" dirty="0">
                <a:latin typeface="Consolas" panose="020B0609020204030204" pitchFamily="49" charset="0"/>
                <a:ea typeface="Malgun Gothic" panose="020B0503020000020004" pitchFamily="34" charset="-127"/>
                <a:cs typeface="Consolas" panose="020B0609020204030204" pitchFamily="49" charset="0"/>
              </a:rPr>
              <a:t>(</a:t>
            </a:r>
            <a:r>
              <a:rPr lang="en-GB" sz="2000" dirty="0">
                <a:solidFill>
                  <a:srgbClr val="A31515"/>
                </a:solidFill>
                <a:latin typeface="Consolas" panose="020B0609020204030204" pitchFamily="49" charset="0"/>
                <a:ea typeface="Malgun Gothic" panose="020B0503020000020004" pitchFamily="34" charset="-127"/>
                <a:cs typeface="Consolas" panose="020B0609020204030204" pitchFamily="49" charset="0"/>
              </a:rPr>
              <a:t>"Granta.HybridModel"</a:t>
            </a:r>
            <a:r>
              <a:rPr lang="en-GB" sz="2000" dirty="0">
                <a:latin typeface="Consolas" panose="020B0609020204030204" pitchFamily="49" charset="0"/>
                <a:ea typeface="Malgun Gothic" panose="020B0503020000020004" pitchFamily="34" charset="-127"/>
                <a:cs typeface="Consolas" panose="020B0609020204030204" pitchFamily="49" charset="0"/>
              </a:rPr>
              <a:t>)]</a:t>
            </a:r>
          </a:p>
          <a:p>
            <a:pPr marL="0" indent="0">
              <a:lnSpc>
                <a:spcPct val="120000"/>
              </a:lnSpc>
              <a:buNone/>
            </a:pPr>
            <a:r>
              <a:rPr lang="en-GB" sz="2000" dirty="0">
                <a:solidFill>
                  <a:srgbClr val="000000"/>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t>[</a:t>
            </a:r>
            <a:r>
              <a:rPr lang="en-GB" sz="2000" dirty="0">
                <a:solidFill>
                  <a:srgbClr val="2B91AF"/>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t>BindableDisplay</a:t>
            </a:r>
            <a:r>
              <a:rPr lang="en-GB" sz="2000" dirty="0">
                <a:solidFill>
                  <a:srgbClr val="000000"/>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t>(Name = </a:t>
            </a:r>
            <a:r>
              <a:rPr lang="en-GB" sz="2000" dirty="0">
                <a:solidFill>
                  <a:srgbClr val="A31515"/>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t>"Simple Model (C#)"</a:t>
            </a:r>
            <a:r>
              <a:rPr lang="en-GB" sz="2000" dirty="0">
                <a:solidFill>
                  <a:srgbClr val="000000"/>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t>,</a:t>
            </a:r>
            <a:br>
              <a:rPr lang="en-GB" sz="2000" dirty="0">
                <a:solidFill>
                  <a:srgbClr val="000000"/>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br>
            <a:r>
              <a:rPr lang="en-GB" sz="2000" dirty="0">
                <a:solidFill>
                  <a:srgbClr val="000000"/>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t>                 Description = </a:t>
            </a:r>
            <a:r>
              <a:rPr lang="en-GB" sz="2000" dirty="0">
                <a:solidFill>
                  <a:srgbClr val="A31515"/>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t>"A simple example model."</a:t>
            </a:r>
            <a:r>
              <a:rPr lang="en-GB" sz="2000" dirty="0">
                <a:solidFill>
                  <a:srgbClr val="000000"/>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t>,</a:t>
            </a:r>
            <a:br>
              <a:rPr lang="en-GB" sz="2000" dirty="0">
                <a:solidFill>
                  <a:srgbClr val="000000"/>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br>
            <a:r>
              <a:rPr lang="en-GB" sz="2000" dirty="0">
                <a:solidFill>
                  <a:srgbClr val="000000"/>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t>                 GroupName = </a:t>
            </a:r>
            <a:r>
              <a:rPr lang="en-GB" sz="2000" dirty="0">
                <a:solidFill>
                  <a:srgbClr val="A31515"/>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t>"Examples"</a:t>
            </a:r>
            <a:r>
              <a:rPr lang="en-GB" sz="2000" dirty="0">
                <a:solidFill>
                  <a:srgbClr val="000000"/>
                </a:solidFill>
                <a:highlight>
                  <a:srgbClr val="FFFFFF"/>
                </a:highlight>
                <a:latin typeface="Consolas" panose="020B0609020204030204" pitchFamily="49" charset="0"/>
                <a:ea typeface="Malgun Gothic" panose="020B0503020000020004" pitchFamily="34" charset="-127"/>
                <a:cs typeface="Consolas" panose="020B0609020204030204" pitchFamily="49" charset="0"/>
              </a:rPr>
              <a:t>)]</a:t>
            </a:r>
            <a:endParaRPr lang="en-GB" sz="2000" dirty="0">
              <a:latin typeface="Calibri" panose="020F0502020204030204" pitchFamily="34" charset="0"/>
              <a:ea typeface="Malgun Gothic" panose="020B0503020000020004" pitchFamily="34" charset="-127"/>
              <a:cs typeface="Cordia New"/>
            </a:endParaRPr>
          </a:p>
          <a:p>
            <a:pPr marL="0" indent="0">
              <a:lnSpc>
                <a:spcPct val="120000"/>
              </a:lnSpc>
              <a:buNone/>
            </a:pPr>
            <a:r>
              <a:rPr lang="en-US" sz="2000" dirty="0">
                <a:solidFill>
                  <a:srgbClr val="0000FF"/>
                </a:solidFill>
                <a:latin typeface="Consolas" panose="020B0609020204030204" pitchFamily="49" charset="0"/>
                <a:ea typeface="Malgun Gothic" panose="020B0503020000020004" pitchFamily="34" charset="-127"/>
                <a:cs typeface="Consolas" panose="020B0609020204030204" pitchFamily="49" charset="0"/>
              </a:rPr>
              <a:t>public</a:t>
            </a:r>
            <a:r>
              <a:rPr lang="en-US" sz="2000" dirty="0">
                <a:latin typeface="Consolas" panose="020B0609020204030204" pitchFamily="49" charset="0"/>
                <a:ea typeface="Malgun Gothic" panose="020B0503020000020004" pitchFamily="34" charset="-127"/>
                <a:cs typeface="Consolas" panose="020B0609020204030204" pitchFamily="49" charset="0"/>
              </a:rPr>
              <a:t> </a:t>
            </a:r>
            <a:r>
              <a:rPr lang="en-US" sz="2000" dirty="0">
                <a:solidFill>
                  <a:srgbClr val="0000FF"/>
                </a:solidFill>
                <a:latin typeface="Consolas" panose="020B0609020204030204" pitchFamily="49" charset="0"/>
                <a:ea typeface="Malgun Gothic" panose="020B0503020000020004" pitchFamily="34" charset="-127"/>
                <a:cs typeface="Consolas" panose="020B0609020204030204" pitchFamily="49" charset="0"/>
              </a:rPr>
              <a:t>class</a:t>
            </a:r>
            <a:r>
              <a:rPr lang="en-US" sz="2000" dirty="0">
                <a:latin typeface="Consolas" panose="020B0609020204030204" pitchFamily="49" charset="0"/>
                <a:ea typeface="Malgun Gothic" panose="020B0503020000020004" pitchFamily="34" charset="-127"/>
                <a:cs typeface="Consolas" panose="020B0609020204030204" pitchFamily="49" charset="0"/>
              </a:rPr>
              <a:t> </a:t>
            </a:r>
            <a:r>
              <a:rPr lang="en-US" sz="2000" dirty="0">
                <a:solidFill>
                  <a:srgbClr val="2B91AF"/>
                </a:solidFill>
                <a:latin typeface="Consolas" panose="020B0609020204030204" pitchFamily="49" charset="0"/>
                <a:ea typeface="Malgun Gothic" panose="020B0503020000020004" pitchFamily="34" charset="-127"/>
                <a:cs typeface="Consolas" panose="020B0609020204030204" pitchFamily="49" charset="0"/>
              </a:rPr>
              <a:t>ExampleModel</a:t>
            </a:r>
            <a:endParaRPr lang="en-GB" sz="2000" dirty="0">
              <a:latin typeface="Calibri" panose="020F0502020204030204" pitchFamily="34" charset="0"/>
              <a:ea typeface="Malgun Gothic" panose="020B0503020000020004" pitchFamily="34" charset="-127"/>
              <a:cs typeface="Cordia New"/>
            </a:endParaRPr>
          </a:p>
          <a:p>
            <a:pPr marL="0" indent="0">
              <a:lnSpc>
                <a:spcPct val="120000"/>
              </a:lnSpc>
              <a:buNone/>
            </a:pPr>
            <a:r>
              <a:rPr lang="en-US" sz="2000" dirty="0">
                <a:latin typeface="Consolas" panose="020B0609020204030204" pitchFamily="49" charset="0"/>
                <a:ea typeface="Malgun Gothic" panose="020B0503020000020004" pitchFamily="34" charset="-127"/>
                <a:cs typeface="Consolas" panose="020B0609020204030204" pitchFamily="49" charset="0"/>
              </a:rPr>
              <a:t>{</a:t>
            </a:r>
            <a:endParaRPr lang="en-GB" sz="2000" dirty="0">
              <a:latin typeface="Calibri" panose="020F0502020204030204" pitchFamily="34" charset="0"/>
              <a:ea typeface="Malgun Gothic" panose="020B0503020000020004" pitchFamily="34" charset="-127"/>
              <a:cs typeface="Cordia New"/>
            </a:endParaRPr>
          </a:p>
          <a:p>
            <a:pPr marL="0" indent="0">
              <a:lnSpc>
                <a:spcPct val="120000"/>
              </a:lnSpc>
              <a:buNone/>
            </a:pPr>
            <a:r>
              <a:rPr lang="en-US" sz="2000" dirty="0">
                <a:latin typeface="Consolas" panose="020B0609020204030204" pitchFamily="49" charset="0"/>
                <a:ea typeface="Malgun Gothic" panose="020B0503020000020004" pitchFamily="34" charset="-127"/>
                <a:cs typeface="Consolas" panose="020B0609020204030204" pitchFamily="49" charset="0"/>
              </a:rPr>
              <a:t>}</a:t>
            </a:r>
            <a:endParaRPr lang="en-GB" sz="2000" dirty="0">
              <a:latin typeface="Calibri" panose="020F0502020204030204" pitchFamily="34" charset="0"/>
              <a:ea typeface="Malgun Gothic" panose="020B0503020000020004" pitchFamily="34" charset="-127"/>
              <a:cs typeface="Cordia New"/>
            </a:endParaRPr>
          </a:p>
        </p:txBody>
      </p:sp>
      <p:sp>
        <p:nvSpPr>
          <p:cNvPr id="4" name="Rectangle 3"/>
          <p:cNvSpPr/>
          <p:nvPr/>
        </p:nvSpPr>
        <p:spPr>
          <a:xfrm>
            <a:off x="1600643" y="954079"/>
            <a:ext cx="9280008" cy="1015663"/>
          </a:xfrm>
          <a:prstGeom prst="rect">
            <a:avLst/>
          </a:prstGeom>
        </p:spPr>
        <p:txBody>
          <a:bodyPr wrap="square">
            <a:spAutoFit/>
          </a:bodyPr>
          <a:lstStyle/>
          <a:p>
            <a:pPr marL="342900" indent="-342900">
              <a:buFont typeface="Wingdings" panose="05000000000000000000" pitchFamily="2" charset="2"/>
              <a:buChar char="§"/>
            </a:pPr>
            <a:r>
              <a:rPr lang="fr-FR" sz="2000" dirty="0"/>
              <a:t>Vous avez besoin de : Microsoft Visual Studio (l'édition communautaire est gratuite)</a:t>
            </a:r>
          </a:p>
          <a:p>
            <a:pPr marL="342900" indent="-342900">
              <a:buFont typeface="Wingdings" panose="05000000000000000000" pitchFamily="2" charset="2"/>
              <a:buChar char="§"/>
            </a:pPr>
            <a:r>
              <a:rPr lang="fr-FR" sz="2000" dirty="0"/>
              <a:t>Des droits administrateur sur votre PC pour copier votre modèle</a:t>
            </a:r>
          </a:p>
          <a:p>
            <a:pPr marL="342900" indent="-342900">
              <a:buFont typeface="Wingdings" panose="05000000000000000000" pitchFamily="2" charset="2"/>
              <a:buChar char="§"/>
            </a:pPr>
            <a:r>
              <a:rPr lang="fr-FR" sz="2000" dirty="0"/>
              <a:t>Des détails des calculs de votre modèle. </a:t>
            </a:r>
            <a:endParaRPr lang="en-GB" sz="2000" dirty="0"/>
          </a:p>
        </p:txBody>
      </p:sp>
      <p:sp>
        <p:nvSpPr>
          <p:cNvPr id="5" name="Slide Number Placeholder 4">
            <a:extLst>
              <a:ext uri="{FF2B5EF4-FFF2-40B4-BE49-F238E27FC236}">
                <a16:creationId xmlns:a16="http://schemas.microsoft.com/office/drawing/2014/main" id="{F04CAE6D-20FD-4027-BF61-6BFB505235C9}"/>
              </a:ext>
            </a:extLst>
          </p:cNvPr>
          <p:cNvSpPr>
            <a:spLocks noGrp="1"/>
          </p:cNvSpPr>
          <p:nvPr>
            <p:ph type="sldNum" sz="quarter" idx="11"/>
          </p:nvPr>
        </p:nvSpPr>
        <p:spPr/>
        <p:txBody>
          <a:bodyPr/>
          <a:lstStyle/>
          <a:p>
            <a:fld id="{F0D23093-2AB0-F74C-B865-1A12A15B650E}" type="slidenum">
              <a:rPr lang="en-US" smtClean="0"/>
              <a:pPr/>
              <a:t>21</a:t>
            </a:fld>
            <a:endParaRPr lang="en-US" dirty="0"/>
          </a:p>
        </p:txBody>
      </p:sp>
    </p:spTree>
    <p:extLst>
      <p:ext uri="{BB962C8B-B14F-4D97-AF65-F5344CB8AC3E}">
        <p14:creationId xmlns:p14="http://schemas.microsoft.com/office/powerpoint/2010/main" val="169129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ln w="9525"/>
        </p:spPr>
        <p:txBody>
          <a:bodyPr/>
          <a:lstStyle/>
          <a:p>
            <a:r>
              <a:rPr lang="en-GB" dirty="0" err="1"/>
              <a:t>En</a:t>
            </a:r>
            <a:r>
              <a:rPr lang="en-GB" dirty="0"/>
              <a:t> résumé</a:t>
            </a:r>
            <a:endParaRPr lang="en-US" dirty="0"/>
          </a:p>
        </p:txBody>
      </p:sp>
      <p:sp>
        <p:nvSpPr>
          <p:cNvPr id="19459" name="Text Box 4"/>
          <p:cNvSpPr txBox="1">
            <a:spLocks noChangeArrowheads="1"/>
          </p:cNvSpPr>
          <p:nvPr/>
        </p:nvSpPr>
        <p:spPr bwMode="auto">
          <a:xfrm>
            <a:off x="4503738" y="967524"/>
            <a:ext cx="28457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sz="2000" dirty="0">
                <a:latin typeface="+mn-lt"/>
              </a:rPr>
              <a:t>Le Synthesizer encourage</a:t>
            </a:r>
          </a:p>
        </p:txBody>
      </p:sp>
      <p:sp>
        <p:nvSpPr>
          <p:cNvPr id="19460" name="Text Box 5"/>
          <p:cNvSpPr txBox="1">
            <a:spLocks noChangeArrowheads="1"/>
          </p:cNvSpPr>
          <p:nvPr/>
        </p:nvSpPr>
        <p:spPr bwMode="auto">
          <a:xfrm>
            <a:off x="2133601" y="1577124"/>
            <a:ext cx="70303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fr-FR" b="0" dirty="0">
                <a:latin typeface="+mn-lt"/>
              </a:rPr>
              <a:t> Une exploration imaginative de nouvelles combinaisons de matériaux </a:t>
            </a:r>
            <a:endParaRPr lang="en-GB" b="0" dirty="0">
              <a:latin typeface="+mn-lt"/>
            </a:endParaRPr>
          </a:p>
        </p:txBody>
      </p:sp>
      <p:sp>
        <p:nvSpPr>
          <p:cNvPr id="701447" name="Text Box 7"/>
          <p:cNvSpPr txBox="1">
            <a:spLocks noChangeArrowheads="1"/>
          </p:cNvSpPr>
          <p:nvPr/>
        </p:nvSpPr>
        <p:spPr bwMode="auto">
          <a:xfrm>
            <a:off x="2133600" y="2207361"/>
            <a:ext cx="46751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en-GB" b="0" dirty="0">
                <a:latin typeface="+mn-lt"/>
              </a:rPr>
              <a:t> Un </a:t>
            </a:r>
            <a:r>
              <a:rPr lang="en-GB" b="0" dirty="0" err="1">
                <a:latin typeface="+mn-lt"/>
              </a:rPr>
              <a:t>intérêt</a:t>
            </a:r>
            <a:r>
              <a:rPr lang="en-GB" b="0" dirty="0">
                <a:latin typeface="+mn-lt"/>
              </a:rPr>
              <a:t> pour la </a:t>
            </a:r>
            <a:r>
              <a:rPr lang="en-GB" b="0" dirty="0" err="1">
                <a:latin typeface="+mn-lt"/>
              </a:rPr>
              <a:t>modélisation</a:t>
            </a:r>
            <a:r>
              <a:rPr lang="en-GB" b="0" dirty="0">
                <a:latin typeface="+mn-lt"/>
              </a:rPr>
              <a:t> des </a:t>
            </a:r>
            <a:r>
              <a:rPr lang="en-GB" b="0" dirty="0" err="1">
                <a:latin typeface="+mn-lt"/>
              </a:rPr>
              <a:t>matériaux</a:t>
            </a:r>
            <a:endParaRPr lang="en-GB" b="0" dirty="0">
              <a:latin typeface="+mn-lt"/>
            </a:endParaRPr>
          </a:p>
        </p:txBody>
      </p:sp>
      <p:sp>
        <p:nvSpPr>
          <p:cNvPr id="701448" name="Text Box 8"/>
          <p:cNvSpPr txBox="1">
            <a:spLocks noChangeArrowheads="1"/>
          </p:cNvSpPr>
          <p:nvPr/>
        </p:nvSpPr>
        <p:spPr bwMode="auto">
          <a:xfrm>
            <a:off x="2133601" y="3469424"/>
            <a:ext cx="43999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en-GB" b="0" dirty="0">
                <a:latin typeface="+mn-lt"/>
              </a:rPr>
              <a:t>  Une exploration des structures </a:t>
            </a:r>
            <a:r>
              <a:rPr lang="en-GB" b="0" dirty="0" err="1">
                <a:latin typeface="+mn-lt"/>
              </a:rPr>
              <a:t>structurées</a:t>
            </a:r>
            <a:endParaRPr lang="en-GB" b="0" dirty="0">
              <a:latin typeface="+mn-lt"/>
            </a:endParaRPr>
          </a:p>
        </p:txBody>
      </p:sp>
      <p:sp>
        <p:nvSpPr>
          <p:cNvPr id="701449" name="Text Box 9"/>
          <p:cNvSpPr txBox="1">
            <a:spLocks noChangeArrowheads="1"/>
          </p:cNvSpPr>
          <p:nvPr/>
        </p:nvSpPr>
        <p:spPr bwMode="auto">
          <a:xfrm>
            <a:off x="2133600" y="2837599"/>
            <a:ext cx="81315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fr-FR" b="0" dirty="0">
                <a:latin typeface="+mn-lt"/>
              </a:rPr>
              <a:t> Une comparaison directe des hybrides avec les matériaux standards de l'ingénierie </a:t>
            </a:r>
            <a:endParaRPr lang="en-GB" b="0" dirty="0">
              <a:latin typeface="+mn-lt"/>
            </a:endParaRPr>
          </a:p>
        </p:txBody>
      </p:sp>
      <p:sp>
        <p:nvSpPr>
          <p:cNvPr id="701450" name="Text Box 10"/>
          <p:cNvSpPr txBox="1">
            <a:spLocks noChangeArrowheads="1"/>
          </p:cNvSpPr>
          <p:nvPr/>
        </p:nvSpPr>
        <p:spPr bwMode="auto">
          <a:xfrm>
            <a:off x="2135187" y="4106011"/>
            <a:ext cx="70156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fr-FR" b="0" dirty="0">
                <a:latin typeface="+mn-lt"/>
              </a:rPr>
              <a:t> </a:t>
            </a:r>
            <a:r>
              <a:rPr lang="fr-FR" dirty="0">
                <a:latin typeface="+mn-lt"/>
              </a:rPr>
              <a:t>Ne conseille pas</a:t>
            </a:r>
            <a:r>
              <a:rPr lang="fr-FR" b="0" dirty="0">
                <a:latin typeface="+mn-lt"/>
              </a:rPr>
              <a:t> sur la fabrication d'hybrides, mais… </a:t>
            </a:r>
            <a:endParaRPr lang="en-GB" b="0" dirty="0">
              <a:latin typeface="+mn-lt"/>
            </a:endParaRPr>
          </a:p>
        </p:txBody>
      </p:sp>
      <p:sp>
        <p:nvSpPr>
          <p:cNvPr id="9" name="Text Box 10"/>
          <p:cNvSpPr txBox="1">
            <a:spLocks noChangeArrowheads="1"/>
          </p:cNvSpPr>
          <p:nvPr/>
        </p:nvSpPr>
        <p:spPr bwMode="auto">
          <a:xfrm>
            <a:off x="2135187" y="4737836"/>
            <a:ext cx="70156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fr-FR" b="0" dirty="0">
                <a:latin typeface="+mn-lt"/>
              </a:rPr>
              <a:t> Peut être utilisé pour estimer les coûts de fabrication des pièces </a:t>
            </a:r>
            <a:endParaRPr lang="en-GB" b="0" dirty="0">
              <a:latin typeface="+mn-lt"/>
            </a:endParaRPr>
          </a:p>
        </p:txBody>
      </p:sp>
      <p:sp>
        <p:nvSpPr>
          <p:cNvPr id="10" name="Text Box 10"/>
          <p:cNvSpPr txBox="1">
            <a:spLocks noChangeArrowheads="1"/>
          </p:cNvSpPr>
          <p:nvPr/>
        </p:nvSpPr>
        <p:spPr bwMode="auto">
          <a:xfrm>
            <a:off x="2133600" y="5369661"/>
            <a:ext cx="70156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buClr>
                <a:schemeClr val="accent1"/>
              </a:buClr>
              <a:buSzPct val="110000"/>
              <a:buFont typeface="Wingdings" panose="05000000000000000000" pitchFamily="2" charset="2"/>
              <a:buChar char="§"/>
            </a:pPr>
            <a:r>
              <a:rPr lang="fr-FR" b="0" dirty="0">
                <a:latin typeface="+mn-lt"/>
              </a:rPr>
              <a:t> Vous permet de saisir vos propres modèles basés sur les matériaux </a:t>
            </a:r>
            <a:endParaRPr lang="en-GB" b="0" dirty="0">
              <a:latin typeface="+mn-lt"/>
            </a:endParaRPr>
          </a:p>
        </p:txBody>
      </p:sp>
      <p:sp>
        <p:nvSpPr>
          <p:cNvPr id="2" name="Slide Number Placeholder 1">
            <a:extLst>
              <a:ext uri="{FF2B5EF4-FFF2-40B4-BE49-F238E27FC236}">
                <a16:creationId xmlns:a16="http://schemas.microsoft.com/office/drawing/2014/main" id="{39B662B3-9CE1-4B39-B030-13F13F9272E5}"/>
              </a:ext>
            </a:extLst>
          </p:cNvPr>
          <p:cNvSpPr>
            <a:spLocks noGrp="1"/>
          </p:cNvSpPr>
          <p:nvPr>
            <p:ph type="sldNum" sz="quarter" idx="11"/>
          </p:nvPr>
        </p:nvSpPr>
        <p:spPr/>
        <p:txBody>
          <a:bodyPr/>
          <a:lstStyle/>
          <a:p>
            <a:fld id="{F0D23093-2AB0-F74C-B865-1A12A15B650E}" type="slidenum">
              <a:rPr lang="en-US" smtClean="0"/>
              <a:pPr/>
              <a:t>22</a:t>
            </a:fld>
            <a:endParaRPr lang="en-US" dirty="0"/>
          </a:p>
        </p:txBody>
      </p:sp>
    </p:spTree>
    <p:extLst>
      <p:ext uri="{BB962C8B-B14F-4D97-AF65-F5344CB8AC3E}">
        <p14:creationId xmlns:p14="http://schemas.microsoft.com/office/powerpoint/2010/main" val="1524260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1447"/>
                                        </p:tgtEl>
                                        <p:attrNameLst>
                                          <p:attrName>style.visibility</p:attrName>
                                        </p:attrNameLst>
                                      </p:cBhvr>
                                      <p:to>
                                        <p:strVal val="visible"/>
                                      </p:to>
                                    </p:set>
                                    <p:animEffect transition="in" filter="wipe(left)">
                                      <p:cBhvr>
                                        <p:cTn id="7" dur="500"/>
                                        <p:tgtEl>
                                          <p:spTgt spid="7014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1449"/>
                                        </p:tgtEl>
                                        <p:attrNameLst>
                                          <p:attrName>style.visibility</p:attrName>
                                        </p:attrNameLst>
                                      </p:cBhvr>
                                      <p:to>
                                        <p:strVal val="visible"/>
                                      </p:to>
                                    </p:set>
                                    <p:animEffect transition="in" filter="wipe(left)">
                                      <p:cBhvr>
                                        <p:cTn id="12" dur="500"/>
                                        <p:tgtEl>
                                          <p:spTgt spid="7014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01448"/>
                                        </p:tgtEl>
                                        <p:attrNameLst>
                                          <p:attrName>style.visibility</p:attrName>
                                        </p:attrNameLst>
                                      </p:cBhvr>
                                      <p:to>
                                        <p:strVal val="visible"/>
                                      </p:to>
                                    </p:set>
                                    <p:animEffect transition="in" filter="wipe(left)">
                                      <p:cBhvr>
                                        <p:cTn id="17" dur="500"/>
                                        <p:tgtEl>
                                          <p:spTgt spid="7014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01450"/>
                                        </p:tgtEl>
                                        <p:attrNameLst>
                                          <p:attrName>style.visibility</p:attrName>
                                        </p:attrNameLst>
                                      </p:cBhvr>
                                      <p:to>
                                        <p:strVal val="visible"/>
                                      </p:to>
                                    </p:set>
                                    <p:animEffect transition="in" filter="wipe(left)">
                                      <p:cBhvr>
                                        <p:cTn id="22" dur="500"/>
                                        <p:tgtEl>
                                          <p:spTgt spid="7014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447" grpId="0"/>
      <p:bldP spid="701448" grpId="0"/>
      <p:bldP spid="701449" grpId="0"/>
      <p:bldP spid="701450"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23</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US" dirty="0"/>
              <a:t>Série </a:t>
            </a:r>
            <a:r>
              <a:rPr lang="en-US" dirty="0" err="1"/>
              <a:t>d’Unité</a:t>
            </a:r>
            <a:r>
              <a:rPr lang="en-US" dirty="0"/>
              <a:t> de </a:t>
            </a:r>
            <a:r>
              <a:rPr lang="en-US" dirty="0" err="1"/>
              <a:t>Cours</a:t>
            </a:r>
            <a:endParaRPr lang="en-US" dirty="0"/>
          </a:p>
        </p:txBody>
      </p:sp>
      <p:sp>
        <p:nvSpPr>
          <p:cNvPr id="5" name="TextBox 4">
            <a:extLst>
              <a:ext uri="{FF2B5EF4-FFF2-40B4-BE49-F238E27FC236}">
                <a16:creationId xmlns:a16="http://schemas.microsoft.com/office/drawing/2014/main" id="{686FA503-9976-4E6C-BEDA-E87D9E0937F5}"/>
              </a:ext>
            </a:extLst>
          </p:cNvPr>
          <p:cNvSpPr txBox="1"/>
          <p:nvPr/>
        </p:nvSpPr>
        <p:spPr>
          <a:xfrm>
            <a:off x="617220" y="601979"/>
            <a:ext cx="10972800" cy="646331"/>
          </a:xfrm>
          <a:prstGeom prst="rect">
            <a:avLst/>
          </a:prstGeom>
          <a:noFill/>
        </p:spPr>
        <p:txBody>
          <a:bodyPr wrap="square" rtlCol="0">
            <a:spAutoFit/>
          </a:bodyPr>
          <a:lstStyle/>
          <a:p>
            <a:r>
              <a:rPr lang="fr-FR" dirty="0"/>
              <a:t>Ces unités de cours PowerPoint, ainsi que de nombreux autres types de ressources, se trouvent sur la page web </a:t>
            </a:r>
            <a:r>
              <a:rPr lang="en-US" dirty="0"/>
              <a:t>Ansys Education Resources </a:t>
            </a:r>
            <a:endParaRPr lang="fr-FR" dirty="0"/>
          </a:p>
        </p:txBody>
      </p:sp>
      <p:sp>
        <p:nvSpPr>
          <p:cNvPr id="4" name="TextBox 3">
            <a:extLst>
              <a:ext uri="{FF2B5EF4-FFF2-40B4-BE49-F238E27FC236}">
                <a16:creationId xmlns:a16="http://schemas.microsoft.com/office/drawing/2014/main" id="{8432938B-AD05-4987-8A18-1D3F182D724D}"/>
              </a:ext>
            </a:extLst>
          </p:cNvPr>
          <p:cNvSpPr txBox="1"/>
          <p:nvPr/>
        </p:nvSpPr>
        <p:spPr>
          <a:xfrm>
            <a:off x="564030" y="6016926"/>
            <a:ext cx="3798925" cy="369332"/>
          </a:xfrm>
          <a:prstGeom prst="rect">
            <a:avLst/>
          </a:prstGeom>
          <a:noFill/>
        </p:spPr>
        <p:txBody>
          <a:bodyPr wrap="none" rtlCol="0">
            <a:spAutoFit/>
          </a:bodyPr>
          <a:lstStyle/>
          <a:p>
            <a:r>
              <a:rPr lang="en-US" dirty="0">
                <a:hlinkClick r:id="rId3"/>
              </a:rPr>
              <a:t>www.ansys.com/education-resources</a:t>
            </a:r>
            <a:r>
              <a:rPr lang="en-US" dirty="0"/>
              <a:t>  </a:t>
            </a:r>
          </a:p>
        </p:txBody>
      </p:sp>
      <p:graphicFrame>
        <p:nvGraphicFramePr>
          <p:cNvPr id="9" name="Table 8">
            <a:extLst>
              <a:ext uri="{FF2B5EF4-FFF2-40B4-BE49-F238E27FC236}">
                <a16:creationId xmlns:a16="http://schemas.microsoft.com/office/drawing/2014/main" id="{113480F1-3C2E-45A1-9B12-97659B221241}"/>
              </a:ext>
            </a:extLst>
          </p:cNvPr>
          <p:cNvGraphicFramePr>
            <a:graphicFrameLocks noGrp="1"/>
          </p:cNvGraphicFramePr>
          <p:nvPr/>
        </p:nvGraphicFramePr>
        <p:xfrm>
          <a:off x="621704" y="1213545"/>
          <a:ext cx="5923878" cy="4785690"/>
        </p:xfrm>
        <a:graphic>
          <a:graphicData uri="http://schemas.openxmlformats.org/drawingml/2006/table">
            <a:tbl>
              <a:tblPr firstRow="1" bandRow="1">
                <a:tableStyleId>{F5AB1C69-6EDB-4FF4-983F-18BD219EF322}</a:tableStyleId>
              </a:tblPr>
              <a:tblGrid>
                <a:gridCol w="894678">
                  <a:extLst>
                    <a:ext uri="{9D8B030D-6E8A-4147-A177-3AD203B41FA5}">
                      <a16:colId xmlns:a16="http://schemas.microsoft.com/office/drawing/2014/main" val="20000"/>
                    </a:ext>
                  </a:extLst>
                </a:gridCol>
                <a:gridCol w="5029200">
                  <a:extLst>
                    <a:ext uri="{9D8B030D-6E8A-4147-A177-3AD203B41FA5}">
                      <a16:colId xmlns:a16="http://schemas.microsoft.com/office/drawing/2014/main" val="772511890"/>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Finding and Displaying Information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0"/>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1</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a:t>
                      </a:r>
                      <a:r>
                        <a:rPr lang="en-GB" sz="1400" b="0" baseline="0" dirty="0">
                          <a:solidFill>
                            <a:schemeClr val="tx1"/>
                          </a:solidFill>
                          <a:latin typeface="Calibri" panose="020F0502020204030204" pitchFamily="34" charset="0"/>
                          <a:cs typeface="Calibri" panose="020F0502020204030204" pitchFamily="34" charset="0"/>
                        </a:rPr>
                        <a:t> materials of engineering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2</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property charts: mapping materials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3</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 Elements database: properties, relationships and resources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Material Properties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4"/>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4</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Manipulating properties:</a:t>
                      </a:r>
                      <a:r>
                        <a:rPr lang="en-GB" sz="1400" b="0" baseline="0" dirty="0">
                          <a:solidFill>
                            <a:schemeClr val="tx1"/>
                          </a:solidFill>
                          <a:latin typeface="Calibri" panose="020F0502020204030204" pitchFamily="34" charset="0"/>
                          <a:cs typeface="Calibri" panose="020F0502020204030204" pitchFamily="34" charset="0"/>
                        </a:rPr>
                        <a:t> composition, microstructure, architecture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ctr"/>
                      <a:r>
                        <a:rPr lang="en-GB" sz="1400" b="0" dirty="0">
                          <a:solidFill>
                            <a:schemeClr val="tx1"/>
                          </a:solidFill>
                          <a:latin typeface="Calibri" panose="020F0502020204030204" pitchFamily="34" charset="0"/>
                          <a:cs typeface="Calibri" panose="020F0502020204030204" pitchFamily="34" charset="0"/>
                        </a:rPr>
                        <a:t>Unit 5</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Designing new materials:</a:t>
                      </a:r>
                      <a:r>
                        <a:rPr lang="en-GB" sz="1400" b="0" baseline="0" dirty="0">
                          <a:solidFill>
                            <a:schemeClr val="tx1"/>
                          </a:solidFill>
                          <a:latin typeface="Calibri" panose="020F0502020204030204" pitchFamily="34" charset="0"/>
                          <a:cs typeface="Calibri" panose="020F0502020204030204" pitchFamily="34" charset="0"/>
                        </a:rPr>
                        <a:t> filling the materials-property space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3289">
                <a:tc>
                  <a:txBody>
                    <a:bodyPr/>
                    <a:lstStyle/>
                    <a:p>
                      <a:pPr algn="ctr"/>
                      <a:r>
                        <a:rPr lang="en-GB" sz="1400" b="0" dirty="0">
                          <a:solidFill>
                            <a:schemeClr val="tx1"/>
                          </a:solidFill>
                          <a:latin typeface="Calibri" panose="020F0502020204030204" pitchFamily="34" charset="0"/>
                          <a:cs typeface="Calibri" panose="020F0502020204030204" pitchFamily="34" charset="0"/>
                        </a:rPr>
                        <a:t>Unit 6</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Materials Science and Engineering</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9672154"/>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Selection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7"/>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 7</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 selection: translation,</a:t>
                      </a:r>
                      <a:r>
                        <a:rPr lang="en-GB" sz="1400" b="0" baseline="0" dirty="0">
                          <a:solidFill>
                            <a:schemeClr val="tx1"/>
                          </a:solidFill>
                          <a:latin typeface="Calibri" panose="020F0502020204030204" pitchFamily="34" charset="0"/>
                          <a:cs typeface="Calibri" panose="020F0502020204030204" pitchFamily="34" charset="0"/>
                        </a:rPr>
                        <a:t> screening, ranking, documentation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8</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Objectives in conflict: trade off methods and penalty functions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9</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and shape: materials for efficient structures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10</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Manufacturing processes</a:t>
                      </a:r>
                      <a:r>
                        <a:rPr lang="en-GB" sz="1400" b="0" baseline="0" dirty="0">
                          <a:solidFill>
                            <a:schemeClr val="tx1"/>
                          </a:solidFill>
                          <a:latin typeface="Calibri" panose="020F0502020204030204" pitchFamily="34" charset="0"/>
                          <a:cs typeface="Calibri" panose="020F0502020204030204" pitchFamily="34" charset="0"/>
                        </a:rPr>
                        <a:t> and cost </a:t>
                      </a:r>
                      <a:r>
                        <a:rPr lang="en-GB" sz="1400" b="0" baseline="0" dirty="0" err="1">
                          <a:solidFill>
                            <a:schemeClr val="tx1"/>
                          </a:solidFill>
                          <a:latin typeface="Calibri" panose="020F0502020204030204" pitchFamily="34" charset="0"/>
                          <a:cs typeface="Calibri" panose="020F0502020204030204" pitchFamily="34" charset="0"/>
                        </a:rPr>
                        <a:t>modeling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11</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Eco-informed</a:t>
                      </a:r>
                      <a:r>
                        <a:rPr lang="en-GB" sz="1400" b="0" baseline="0" dirty="0">
                          <a:solidFill>
                            <a:schemeClr val="tx1"/>
                          </a:solidFill>
                          <a:latin typeface="Calibri" panose="020F0502020204030204" pitchFamily="34" charset="0"/>
                          <a:cs typeface="Calibri" panose="020F0502020204030204" pitchFamily="34" charset="0"/>
                        </a:rPr>
                        <a:t> material selection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12</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 design</a:t>
                      </a:r>
                      <a:r>
                        <a:rPr lang="en-GB" sz="1400" b="0" baseline="0" dirty="0">
                          <a:solidFill>
                            <a:schemeClr val="tx1"/>
                          </a:solidFill>
                          <a:latin typeface="Calibri" panose="020F0502020204030204" pitchFamily="34" charset="0"/>
                          <a:cs typeface="Calibri" panose="020F0502020204030204" pitchFamily="34" charset="0"/>
                        </a:rPr>
                        <a:t> and</a:t>
                      </a:r>
                      <a:r>
                        <a:rPr lang="en-GB" sz="1400" b="0" dirty="0">
                          <a:solidFill>
                            <a:schemeClr val="tx1"/>
                          </a:solidFill>
                          <a:latin typeface="Calibri" panose="020F0502020204030204" pitchFamily="34" charset="0"/>
                          <a:cs typeface="Calibri" panose="020F0502020204030204" pitchFamily="34" charset="0"/>
                        </a:rPr>
                        <a:t> the Eco Audit tool </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graphicFrame>
        <p:nvGraphicFramePr>
          <p:cNvPr id="11" name="Table 10">
            <a:extLst>
              <a:ext uri="{FF2B5EF4-FFF2-40B4-BE49-F238E27FC236}">
                <a16:creationId xmlns:a16="http://schemas.microsoft.com/office/drawing/2014/main" id="{8B402B36-9188-4B05-9F2E-0252EED45C91}"/>
              </a:ext>
            </a:extLst>
          </p:cNvPr>
          <p:cNvGraphicFramePr>
            <a:graphicFrameLocks noGrp="1"/>
          </p:cNvGraphicFramePr>
          <p:nvPr/>
        </p:nvGraphicFramePr>
        <p:xfrm>
          <a:off x="6765218" y="1207147"/>
          <a:ext cx="5044438" cy="5048874"/>
        </p:xfrm>
        <a:graphic>
          <a:graphicData uri="http://schemas.openxmlformats.org/drawingml/2006/table">
            <a:tbl>
              <a:tblPr firstRow="1" bandRow="1">
                <a:tableStyleId>{F5AB1C69-6EDB-4FF4-983F-18BD219EF322}</a:tableStyleId>
              </a:tblPr>
              <a:tblGrid>
                <a:gridCol w="5044438">
                  <a:extLst>
                    <a:ext uri="{9D8B030D-6E8A-4147-A177-3AD203B41FA5}">
                      <a16:colId xmlns:a16="http://schemas.microsoft.com/office/drawing/2014/main" val="20000"/>
                    </a:ext>
                  </a:extLst>
                </a:gridCol>
              </a:tblGrid>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Sustainability</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What is a sustainable</a:t>
                      </a:r>
                      <a:r>
                        <a:rPr lang="en-GB" sz="1400" b="0" baseline="0" dirty="0">
                          <a:solidFill>
                            <a:schemeClr val="tx1"/>
                          </a:solidFill>
                          <a:latin typeface="Calibri" panose="020F0502020204030204" pitchFamily="34" charset="0"/>
                          <a:cs typeface="Calibri" panose="020F0502020204030204" pitchFamily="34" charset="0"/>
                        </a:rPr>
                        <a:t> </a:t>
                      </a:r>
                      <a:r>
                        <a:rPr lang="en-GB" sz="1400" b="0" baseline="0" dirty="0" err="1">
                          <a:solidFill>
                            <a:schemeClr val="tx1"/>
                          </a:solidFill>
                          <a:latin typeface="Calibri" panose="020F0502020204030204" pitchFamily="34" charset="0"/>
                          <a:cs typeface="Calibri" panose="020F0502020204030204" pitchFamily="34" charset="0"/>
                        </a:rPr>
                        <a:t>development?A</a:t>
                      </a:r>
                      <a:r>
                        <a:rPr lang="en-GB" sz="1400" b="0" baseline="0">
                          <a:solidFill>
                            <a:schemeClr val="tx1"/>
                          </a:solidFill>
                          <a:latin typeface="Calibri" panose="020F0502020204030204" pitchFamily="34" charset="0"/>
                          <a:cs typeface="Calibri" panose="020F0502020204030204" pitchFamily="34" charset="0"/>
                        </a:rPr>
                        <a:t> materials </a:t>
                      </a:r>
                      <a:r>
                        <a:rPr lang="en-GB" sz="1400" b="0" baseline="0" dirty="0">
                          <a:solidFill>
                            <a:schemeClr val="tx1"/>
                          </a:solidFill>
                          <a:latin typeface="Calibri" panose="020F0502020204030204" pitchFamily="34" charset="0"/>
                          <a:cs typeface="Calibri" panose="020F0502020204030204" pitchFamily="34" charset="0"/>
                        </a:rPr>
                        <a:t>perspective</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for l</a:t>
                      </a:r>
                      <a:r>
                        <a:rPr lang="en-GB" sz="1400" b="0" dirty="0">
                          <a:solidFill>
                            <a:schemeClr val="tx1"/>
                          </a:solidFill>
                          <a:latin typeface="Calibri" panose="020F0502020204030204" pitchFamily="34" charset="0"/>
                          <a:cs typeface="Calibri" panose="020F0502020204030204" pitchFamily="34" charset="0"/>
                        </a:rPr>
                        <a:t>ow</a:t>
                      </a:r>
                      <a:r>
                        <a:rPr lang="en-GB" sz="1400" b="0" baseline="0" dirty="0">
                          <a:solidFill>
                            <a:schemeClr val="tx1"/>
                          </a:solidFill>
                          <a:latin typeface="Calibri" panose="020F0502020204030204" pitchFamily="34" charset="0"/>
                          <a:cs typeface="Calibri" panose="020F0502020204030204" pitchFamily="34" charset="0"/>
                        </a:rPr>
                        <a:t> c</a:t>
                      </a:r>
                      <a:r>
                        <a:rPr lang="en-GB" sz="1400" b="0" dirty="0">
                          <a:solidFill>
                            <a:schemeClr val="tx1"/>
                          </a:solidFill>
                          <a:latin typeface="Calibri" panose="020F0502020204030204" pitchFamily="34" charset="0"/>
                          <a:cs typeface="Calibri" panose="020F0502020204030204" pitchFamily="34" charset="0"/>
                        </a:rPr>
                        <a:t>arbon power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Special Topics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4"/>
                  </a:ext>
                </a:extLst>
              </a:tr>
              <a:tr h="381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Architecture and the built</a:t>
                      </a:r>
                      <a:r>
                        <a:rPr lang="en-GB" sz="1400" b="0" baseline="0" dirty="0">
                          <a:solidFill>
                            <a:schemeClr val="tx1"/>
                          </a:solidFill>
                          <a:latin typeface="Calibri" panose="020F0502020204030204" pitchFamily="34" charset="0"/>
                          <a:cs typeface="Calibri" panose="020F0502020204030204" pitchFamily="34" charset="0"/>
                        </a:rPr>
                        <a:t> environment: materials for construction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Structural</a:t>
                      </a:r>
                      <a:r>
                        <a:rPr lang="en-GB" sz="1400" b="0" baseline="0" dirty="0">
                          <a:solidFill>
                            <a:schemeClr val="tx1"/>
                          </a:solidFill>
                          <a:latin typeface="Calibri" panose="020F0502020204030204" pitchFamily="34" charset="0"/>
                          <a:cs typeface="Calibri" panose="020F0502020204030204" pitchFamily="34" charset="0"/>
                        </a:rPr>
                        <a:t> sections: shape in action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0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in industrial design: Why do consumers buy products?</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Design database for Products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Medical Devices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95473877"/>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Battery Designer tool</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0781645"/>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Advanced Teaching and Research</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9"/>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Advanced databases: a lightning tour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Aerospace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Polymer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Synthesizer tool: hybrids and other models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0217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 for Bioengineering</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2339585"/>
                  </a:ext>
                </a:extLst>
              </a:tr>
            </a:tbl>
          </a:graphicData>
        </a:graphic>
      </p:graphicFrame>
    </p:spTree>
    <p:extLst>
      <p:ext uri="{BB962C8B-B14F-4D97-AF65-F5344CB8AC3E}">
        <p14:creationId xmlns:p14="http://schemas.microsoft.com/office/powerpoint/2010/main" val="1193319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24</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w="9525"/>
        </p:spPr>
        <p:txBody>
          <a:bodyPr/>
          <a:lstStyle/>
          <a:p>
            <a:r>
              <a:rPr lang="fr-FR" dirty="0"/>
              <a:t>Présentation de l'unité de cours</a:t>
            </a:r>
            <a:endParaRPr lang="en-GB" dirty="0">
              <a:latin typeface="+mn-lt"/>
            </a:endParaRPr>
          </a:p>
        </p:txBody>
      </p:sp>
      <p:sp>
        <p:nvSpPr>
          <p:cNvPr id="5124" name="Rectangle 15"/>
          <p:cNvSpPr>
            <a:spLocks noChangeArrowheads="1"/>
          </p:cNvSpPr>
          <p:nvPr/>
        </p:nvSpPr>
        <p:spPr bwMode="auto">
          <a:xfrm>
            <a:off x="8985250" y="6324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5130" name="Rectangle 2"/>
          <p:cNvSpPr>
            <a:spLocks noChangeArrowheads="1"/>
          </p:cNvSpPr>
          <p:nvPr/>
        </p:nvSpPr>
        <p:spPr bwMode="auto">
          <a:xfrm>
            <a:off x="3830640" y="1027114"/>
            <a:ext cx="4683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latin typeface="+mn-lt"/>
            </a:endParaRPr>
          </a:p>
        </p:txBody>
      </p:sp>
      <p:sp>
        <p:nvSpPr>
          <p:cNvPr id="10" name="Rectangle 5">
            <a:extLst>
              <a:ext uri="{FF2B5EF4-FFF2-40B4-BE49-F238E27FC236}">
                <a16:creationId xmlns:a16="http://schemas.microsoft.com/office/drawing/2014/main" id="{8EC8515A-9C89-459A-AC53-66668C3CF07E}"/>
              </a:ext>
            </a:extLst>
          </p:cNvPr>
          <p:cNvSpPr>
            <a:spLocks noChangeArrowheads="1"/>
          </p:cNvSpPr>
          <p:nvPr/>
        </p:nvSpPr>
        <p:spPr bwMode="auto">
          <a:xfrm>
            <a:off x="5643908" y="2239291"/>
            <a:ext cx="42661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50000"/>
              </a:spcBef>
              <a:spcAft>
                <a:spcPct val="35000"/>
              </a:spcAft>
              <a:buClr>
                <a:schemeClr val="accent1"/>
              </a:buClr>
              <a:buSzPct val="115000"/>
              <a:buFont typeface="Wingdings" panose="05000000000000000000" pitchFamily="2" charset="2"/>
              <a:buChar char="§"/>
            </a:pPr>
            <a:r>
              <a:rPr lang="en-GB" dirty="0">
                <a:latin typeface="+mn-lt"/>
              </a:rPr>
              <a:t>  </a:t>
            </a:r>
            <a:r>
              <a:rPr lang="en-GB" dirty="0" err="1">
                <a:latin typeface="+mn-lt"/>
              </a:rPr>
              <a:t>Trous</a:t>
            </a:r>
            <a:r>
              <a:rPr lang="en-GB" dirty="0">
                <a:latin typeface="+mn-lt"/>
              </a:rPr>
              <a:t> </a:t>
            </a:r>
            <a:r>
              <a:rPr lang="en-GB" b="0" dirty="0">
                <a:latin typeface="+mn-lt"/>
              </a:rPr>
              <a:t>dans </a:t>
            </a:r>
            <a:r>
              <a:rPr lang="en-GB" b="0" dirty="0" err="1">
                <a:latin typeface="+mn-lt"/>
              </a:rPr>
              <a:t>l’espace</a:t>
            </a:r>
            <a:r>
              <a:rPr lang="en-GB" b="0" dirty="0">
                <a:latin typeface="+mn-lt"/>
              </a:rPr>
              <a:t> </a:t>
            </a:r>
            <a:r>
              <a:rPr lang="en-GB" b="0" dirty="0" err="1">
                <a:latin typeface="+mn-lt"/>
              </a:rPr>
              <a:t>propriétés-matériaux</a:t>
            </a:r>
            <a:endParaRPr lang="en-US" b="0" dirty="0">
              <a:latin typeface="+mn-lt"/>
            </a:endParaRPr>
          </a:p>
        </p:txBody>
      </p:sp>
      <p:sp>
        <p:nvSpPr>
          <p:cNvPr id="11" name="Rectangle 6">
            <a:extLst>
              <a:ext uri="{FF2B5EF4-FFF2-40B4-BE49-F238E27FC236}">
                <a16:creationId xmlns:a16="http://schemas.microsoft.com/office/drawing/2014/main" id="{D3BB0740-9A62-4A37-903A-C3B1A827589E}"/>
              </a:ext>
            </a:extLst>
          </p:cNvPr>
          <p:cNvSpPr>
            <a:spLocks noChangeArrowheads="1"/>
          </p:cNvSpPr>
          <p:nvPr/>
        </p:nvSpPr>
        <p:spPr bwMode="auto">
          <a:xfrm>
            <a:off x="5643908" y="2700384"/>
            <a:ext cx="55977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50000"/>
              </a:spcBef>
              <a:spcAft>
                <a:spcPct val="35000"/>
              </a:spcAft>
              <a:buClr>
                <a:schemeClr val="accent1"/>
              </a:buClr>
              <a:buSzPct val="115000"/>
              <a:buFont typeface="Wingdings" panose="05000000000000000000" pitchFamily="2" charset="2"/>
              <a:buChar char="§"/>
            </a:pPr>
            <a:r>
              <a:rPr lang="en-GB" dirty="0">
                <a:latin typeface="+mn-lt"/>
              </a:rPr>
              <a:t>  </a:t>
            </a:r>
            <a:r>
              <a:rPr lang="en-GB" dirty="0" err="1">
                <a:latin typeface="+mn-lt"/>
              </a:rPr>
              <a:t>Matériaux</a:t>
            </a:r>
            <a:r>
              <a:rPr lang="en-GB" dirty="0">
                <a:latin typeface="+mn-lt"/>
              </a:rPr>
              <a:t> hybrids </a:t>
            </a:r>
            <a:r>
              <a:rPr lang="en-GB" b="0" dirty="0">
                <a:latin typeface="+mn-lt"/>
              </a:rPr>
              <a:t>– </a:t>
            </a:r>
            <a:r>
              <a:rPr lang="en-GB" b="0" dirty="0" err="1">
                <a:latin typeface="+mn-lt"/>
              </a:rPr>
              <a:t>étendre</a:t>
            </a:r>
            <a:r>
              <a:rPr lang="en-GB" b="0" dirty="0">
                <a:latin typeface="+mn-lt"/>
              </a:rPr>
              <a:t> le </a:t>
            </a:r>
            <a:r>
              <a:rPr lang="en-GB" b="0" dirty="0" err="1">
                <a:latin typeface="+mn-lt"/>
              </a:rPr>
              <a:t>remplissage</a:t>
            </a:r>
            <a:r>
              <a:rPr lang="en-GB" b="0" dirty="0">
                <a:latin typeface="+mn-lt"/>
              </a:rPr>
              <a:t> de </a:t>
            </a:r>
            <a:r>
              <a:rPr lang="en-GB" b="0" dirty="0" err="1">
                <a:latin typeface="+mn-lt"/>
              </a:rPr>
              <a:t>l’espace</a:t>
            </a:r>
            <a:endParaRPr lang="en-US" b="0" dirty="0">
              <a:latin typeface="+mn-lt"/>
            </a:endParaRPr>
          </a:p>
        </p:txBody>
      </p:sp>
      <p:sp>
        <p:nvSpPr>
          <p:cNvPr id="12" name="Rectangle 7">
            <a:extLst>
              <a:ext uri="{FF2B5EF4-FFF2-40B4-BE49-F238E27FC236}">
                <a16:creationId xmlns:a16="http://schemas.microsoft.com/office/drawing/2014/main" id="{956FEB08-8F88-45A8-A60E-682B208DEF78}"/>
              </a:ext>
            </a:extLst>
          </p:cNvPr>
          <p:cNvSpPr>
            <a:spLocks noChangeArrowheads="1"/>
          </p:cNvSpPr>
          <p:nvPr/>
        </p:nvSpPr>
        <p:spPr bwMode="auto">
          <a:xfrm>
            <a:off x="5643908" y="3158377"/>
            <a:ext cx="3583866"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50000"/>
              </a:spcBef>
              <a:buClr>
                <a:schemeClr val="accent1"/>
              </a:buClr>
              <a:buSzPct val="115000"/>
              <a:buFont typeface="Wingdings" panose="05000000000000000000" pitchFamily="2" charset="2"/>
              <a:buChar char="§"/>
            </a:pPr>
            <a:r>
              <a:rPr lang="en-GB" dirty="0">
                <a:latin typeface="+mn-lt"/>
              </a:rPr>
              <a:t>  </a:t>
            </a:r>
            <a:r>
              <a:rPr lang="en-GB" b="0" dirty="0" err="1">
                <a:latin typeface="+mn-lt"/>
              </a:rPr>
              <a:t>Exemple</a:t>
            </a:r>
            <a:r>
              <a:rPr lang="en-GB" b="0" dirty="0">
                <a:latin typeface="+mn-lt"/>
              </a:rPr>
              <a:t> 1 –</a:t>
            </a:r>
            <a:r>
              <a:rPr lang="en-GB" dirty="0">
                <a:latin typeface="+mn-lt"/>
              </a:rPr>
              <a:t> </a:t>
            </a:r>
            <a:r>
              <a:rPr lang="en-GB" dirty="0" err="1">
                <a:latin typeface="+mn-lt"/>
              </a:rPr>
              <a:t>matériaux</a:t>
            </a:r>
            <a:r>
              <a:rPr lang="en-GB" dirty="0">
                <a:latin typeface="+mn-lt"/>
              </a:rPr>
              <a:t> </a:t>
            </a:r>
            <a:r>
              <a:rPr lang="en-GB" dirty="0" err="1">
                <a:latin typeface="+mn-lt"/>
              </a:rPr>
              <a:t>cellulaires</a:t>
            </a:r>
            <a:endParaRPr lang="en-GB" dirty="0">
              <a:latin typeface="+mn-lt"/>
            </a:endParaRPr>
          </a:p>
          <a:p>
            <a:pPr>
              <a:spcBef>
                <a:spcPct val="50000"/>
              </a:spcBef>
              <a:buClr>
                <a:schemeClr val="accent1"/>
              </a:buClr>
              <a:buSzPct val="115000"/>
              <a:buFont typeface="Wingdings" panose="05000000000000000000" pitchFamily="2" charset="2"/>
              <a:buChar char="§"/>
            </a:pPr>
            <a:r>
              <a:rPr lang="en-GB" dirty="0">
                <a:latin typeface="+mn-lt"/>
              </a:rPr>
              <a:t>  </a:t>
            </a:r>
            <a:r>
              <a:rPr lang="en-GB" b="0" dirty="0" err="1">
                <a:latin typeface="+mn-lt"/>
              </a:rPr>
              <a:t>Exemple</a:t>
            </a:r>
            <a:r>
              <a:rPr lang="en-GB" b="0" dirty="0">
                <a:latin typeface="+mn-lt"/>
              </a:rPr>
              <a:t> 2 –</a:t>
            </a:r>
            <a:r>
              <a:rPr lang="en-GB" dirty="0">
                <a:latin typeface="+mn-lt"/>
              </a:rPr>
              <a:t> structures </a:t>
            </a:r>
            <a:r>
              <a:rPr lang="en-GB" dirty="0" err="1">
                <a:latin typeface="+mn-lt"/>
              </a:rPr>
              <a:t>sandwichs</a:t>
            </a:r>
            <a:endParaRPr lang="en-GB" b="0" dirty="0">
              <a:latin typeface="+mn-lt"/>
            </a:endParaRPr>
          </a:p>
        </p:txBody>
      </p:sp>
      <p:sp>
        <p:nvSpPr>
          <p:cNvPr id="13" name="Rectangle 7">
            <a:extLst>
              <a:ext uri="{FF2B5EF4-FFF2-40B4-BE49-F238E27FC236}">
                <a16:creationId xmlns:a16="http://schemas.microsoft.com/office/drawing/2014/main" id="{84306F02-7FDA-4A86-B35C-470CFCAC3DAE}"/>
              </a:ext>
            </a:extLst>
          </p:cNvPr>
          <p:cNvSpPr>
            <a:spLocks noChangeArrowheads="1"/>
          </p:cNvSpPr>
          <p:nvPr/>
        </p:nvSpPr>
        <p:spPr bwMode="auto">
          <a:xfrm>
            <a:off x="5643908" y="4087782"/>
            <a:ext cx="60737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50000"/>
              </a:spcBef>
              <a:buClr>
                <a:schemeClr val="accent1"/>
              </a:buClr>
              <a:buSzPct val="115000"/>
              <a:buFont typeface="Wingdings" panose="05000000000000000000" pitchFamily="2" charset="2"/>
              <a:buChar char="§"/>
            </a:pPr>
            <a:r>
              <a:rPr lang="en-GB" dirty="0">
                <a:latin typeface="+mn-lt"/>
              </a:rPr>
              <a:t>  </a:t>
            </a:r>
            <a:r>
              <a:rPr lang="en-GB" b="0" dirty="0">
                <a:latin typeface="+mn-lt"/>
              </a:rPr>
              <a:t>Nouveaux </a:t>
            </a:r>
            <a:r>
              <a:rPr lang="en-GB" b="0" dirty="0" err="1">
                <a:latin typeface="+mn-lt"/>
              </a:rPr>
              <a:t>développements</a:t>
            </a:r>
            <a:r>
              <a:rPr lang="en-GB" b="0" dirty="0">
                <a:latin typeface="+mn-lt"/>
              </a:rPr>
              <a:t> –</a:t>
            </a:r>
            <a:r>
              <a:rPr lang="en-GB" dirty="0">
                <a:latin typeface="+mn-lt"/>
              </a:rPr>
              <a:t> </a:t>
            </a:r>
            <a:r>
              <a:rPr lang="en-GB" dirty="0" err="1">
                <a:latin typeface="+mn-lt"/>
              </a:rPr>
              <a:t>L’estimateur</a:t>
            </a:r>
            <a:r>
              <a:rPr lang="en-GB" dirty="0">
                <a:latin typeface="+mn-lt"/>
              </a:rPr>
              <a:t> de </a:t>
            </a:r>
            <a:r>
              <a:rPr lang="en-GB" dirty="0" err="1">
                <a:latin typeface="+mn-lt"/>
              </a:rPr>
              <a:t>coût</a:t>
            </a:r>
            <a:r>
              <a:rPr lang="en-GB" dirty="0">
                <a:latin typeface="+mn-lt"/>
              </a:rPr>
              <a:t> de </a:t>
            </a:r>
            <a:r>
              <a:rPr lang="en-GB" dirty="0" err="1">
                <a:latin typeface="+mn-lt"/>
              </a:rPr>
              <a:t>pièces</a:t>
            </a:r>
            <a:endParaRPr lang="en-GB" dirty="0">
              <a:latin typeface="+mn-lt"/>
            </a:endParaRPr>
          </a:p>
        </p:txBody>
      </p:sp>
      <p:sp>
        <p:nvSpPr>
          <p:cNvPr id="40" name="Rectangle 7">
            <a:extLst>
              <a:ext uri="{FF2B5EF4-FFF2-40B4-BE49-F238E27FC236}">
                <a16:creationId xmlns:a16="http://schemas.microsoft.com/office/drawing/2014/main" id="{1D47EB8E-A2C0-457D-9745-38DD9D89CE82}"/>
              </a:ext>
            </a:extLst>
          </p:cNvPr>
          <p:cNvSpPr>
            <a:spLocks noChangeArrowheads="1"/>
          </p:cNvSpPr>
          <p:nvPr/>
        </p:nvSpPr>
        <p:spPr bwMode="auto">
          <a:xfrm>
            <a:off x="5643908" y="4551494"/>
            <a:ext cx="42514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50000"/>
              </a:spcBef>
              <a:buClr>
                <a:schemeClr val="accent1"/>
              </a:buClr>
              <a:buSzPct val="115000"/>
              <a:buFont typeface="Wingdings" panose="05000000000000000000" pitchFamily="2" charset="2"/>
              <a:buChar char="§"/>
            </a:pPr>
            <a:r>
              <a:rPr lang="en-GB" dirty="0">
                <a:latin typeface="+mn-lt"/>
              </a:rPr>
              <a:t>  </a:t>
            </a:r>
            <a:r>
              <a:rPr lang="en-GB" b="0" dirty="0" err="1">
                <a:latin typeface="+mn-lt"/>
              </a:rPr>
              <a:t>Ajouter</a:t>
            </a:r>
            <a:r>
              <a:rPr lang="en-GB" b="0" dirty="0">
                <a:latin typeface="+mn-lt"/>
              </a:rPr>
              <a:t> </a:t>
            </a:r>
            <a:r>
              <a:rPr lang="en-GB" b="0" dirty="0" err="1">
                <a:latin typeface="+mn-lt"/>
              </a:rPr>
              <a:t>votre</a:t>
            </a:r>
            <a:r>
              <a:rPr lang="en-GB" b="0" dirty="0">
                <a:latin typeface="+mn-lt"/>
              </a:rPr>
              <a:t> propre </a:t>
            </a:r>
            <a:r>
              <a:rPr lang="en-GB" b="0" dirty="0" err="1">
                <a:latin typeface="+mn-lt"/>
              </a:rPr>
              <a:t>modèle</a:t>
            </a:r>
            <a:r>
              <a:rPr lang="en-GB" b="0" dirty="0">
                <a:latin typeface="+mn-lt"/>
              </a:rPr>
              <a:t> </a:t>
            </a:r>
            <a:r>
              <a:rPr lang="en-GB" dirty="0">
                <a:latin typeface="+mn-lt"/>
              </a:rPr>
              <a:t>Synthesizer</a:t>
            </a:r>
          </a:p>
        </p:txBody>
      </p:sp>
      <p:sp>
        <p:nvSpPr>
          <p:cNvPr id="2" name="Slide Number Placeholder 1">
            <a:extLst>
              <a:ext uri="{FF2B5EF4-FFF2-40B4-BE49-F238E27FC236}">
                <a16:creationId xmlns:a16="http://schemas.microsoft.com/office/drawing/2014/main" id="{C81D3638-4818-4D84-866E-A3AC0EED4F88}"/>
              </a:ext>
            </a:extLst>
          </p:cNvPr>
          <p:cNvSpPr>
            <a:spLocks noGrp="1"/>
          </p:cNvSpPr>
          <p:nvPr>
            <p:ph type="sldNum" sz="quarter" idx="11"/>
          </p:nvPr>
        </p:nvSpPr>
        <p:spPr/>
        <p:txBody>
          <a:bodyPr/>
          <a:lstStyle/>
          <a:p>
            <a:fld id="{F0D23093-2AB0-F74C-B865-1A12A15B650E}" type="slidenum">
              <a:rPr lang="en-US" smtClean="0"/>
              <a:pPr/>
              <a:t>3</a:t>
            </a:fld>
            <a:endParaRPr lang="en-US" dirty="0"/>
          </a:p>
        </p:txBody>
      </p:sp>
      <p:grpSp>
        <p:nvGrpSpPr>
          <p:cNvPr id="3" name="Group 2">
            <a:extLst>
              <a:ext uri="{FF2B5EF4-FFF2-40B4-BE49-F238E27FC236}">
                <a16:creationId xmlns:a16="http://schemas.microsoft.com/office/drawing/2014/main" id="{99D335F1-1300-1715-0802-D8F8ECEF0AD1}"/>
              </a:ext>
            </a:extLst>
          </p:cNvPr>
          <p:cNvGrpSpPr/>
          <p:nvPr/>
        </p:nvGrpSpPr>
        <p:grpSpPr>
          <a:xfrm>
            <a:off x="1162066" y="848072"/>
            <a:ext cx="4081482" cy="4525289"/>
            <a:chOff x="759681" y="1135192"/>
            <a:chExt cx="4484223" cy="4971825"/>
          </a:xfrm>
        </p:grpSpPr>
        <p:grpSp>
          <p:nvGrpSpPr>
            <p:cNvPr id="4" name="Group 2">
              <a:extLst>
                <a:ext uri="{FF2B5EF4-FFF2-40B4-BE49-F238E27FC236}">
                  <a16:creationId xmlns:a16="http://schemas.microsoft.com/office/drawing/2014/main" id="{E32AC743-1F64-E0C9-DE4B-1217DF351C88}"/>
                </a:ext>
              </a:extLst>
            </p:cNvPr>
            <p:cNvGrpSpPr>
              <a:grpSpLocks/>
            </p:cNvGrpSpPr>
            <p:nvPr/>
          </p:nvGrpSpPr>
          <p:grpSpPr bwMode="auto">
            <a:xfrm>
              <a:off x="765175" y="1135192"/>
              <a:ext cx="3506014" cy="3943219"/>
              <a:chOff x="1031900" y="998646"/>
              <a:chExt cx="3506228" cy="3942665"/>
            </a:xfrm>
          </p:grpSpPr>
          <p:sp>
            <p:nvSpPr>
              <p:cNvPr id="9" name="Text Box 1043">
                <a:extLst>
                  <a:ext uri="{FF2B5EF4-FFF2-40B4-BE49-F238E27FC236}">
                    <a16:creationId xmlns:a16="http://schemas.microsoft.com/office/drawing/2014/main" id="{137BD075-48AD-E757-49DC-95DC468E65B6}"/>
                  </a:ext>
                </a:extLst>
              </p:cNvPr>
              <p:cNvSpPr txBox="1">
                <a:spLocks noChangeArrowheads="1"/>
              </p:cNvSpPr>
              <p:nvPr/>
            </p:nvSpPr>
            <p:spPr bwMode="auto">
              <a:xfrm>
                <a:off x="2146300" y="1303854"/>
                <a:ext cx="2391828" cy="40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10000"/>
                  </a:spcBef>
                  <a:spcAft>
                    <a:spcPct val="10000"/>
                  </a:spcAft>
                </a:pPr>
                <a:r>
                  <a:rPr lang="en-GB" dirty="0">
                    <a:solidFill>
                      <a:schemeClr val="accent4"/>
                    </a:solidFill>
                    <a:latin typeface="+mn-lt"/>
                  </a:rPr>
                  <a:t>Structures </a:t>
                </a:r>
                <a:r>
                  <a:rPr lang="en-GB" dirty="0" err="1">
                    <a:solidFill>
                      <a:schemeClr val="accent4"/>
                    </a:solidFill>
                    <a:latin typeface="+mn-lt"/>
                  </a:rPr>
                  <a:t>cellulaires</a:t>
                </a:r>
                <a:endParaRPr lang="en-GB" dirty="0">
                  <a:solidFill>
                    <a:schemeClr val="accent4"/>
                  </a:solidFill>
                  <a:latin typeface="+mn-lt"/>
                </a:endParaRPr>
              </a:p>
            </p:txBody>
          </p:sp>
          <p:sp>
            <p:nvSpPr>
              <p:cNvPr id="14" name="Text Box 1052">
                <a:extLst>
                  <a:ext uri="{FF2B5EF4-FFF2-40B4-BE49-F238E27FC236}">
                    <a16:creationId xmlns:a16="http://schemas.microsoft.com/office/drawing/2014/main" id="{F598E3CF-C9D0-961F-5FBB-7027E5421A72}"/>
                  </a:ext>
                </a:extLst>
              </p:cNvPr>
              <p:cNvSpPr txBox="1">
                <a:spLocks noChangeArrowheads="1"/>
              </p:cNvSpPr>
              <p:nvPr/>
            </p:nvSpPr>
            <p:spPr bwMode="auto">
              <a:xfrm>
                <a:off x="2146300" y="3298772"/>
                <a:ext cx="2323139" cy="40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pPr>
                <a:r>
                  <a:rPr lang="en-GB" dirty="0" err="1">
                    <a:solidFill>
                      <a:schemeClr val="accent4"/>
                    </a:solidFill>
                    <a:latin typeface="+mn-lt"/>
                  </a:rPr>
                  <a:t>Panneaux</a:t>
                </a:r>
                <a:r>
                  <a:rPr lang="en-GB" dirty="0">
                    <a:solidFill>
                      <a:schemeClr val="accent4"/>
                    </a:solidFill>
                    <a:latin typeface="+mn-lt"/>
                  </a:rPr>
                  <a:t> sandwich</a:t>
                </a:r>
              </a:p>
            </p:txBody>
          </p:sp>
          <p:sp>
            <p:nvSpPr>
              <p:cNvPr id="15" name="Text Box 1057">
                <a:extLst>
                  <a:ext uri="{FF2B5EF4-FFF2-40B4-BE49-F238E27FC236}">
                    <a16:creationId xmlns:a16="http://schemas.microsoft.com/office/drawing/2014/main" id="{CD3C005C-93C5-0E4C-4636-F6DEF4FAB95E}"/>
                  </a:ext>
                </a:extLst>
              </p:cNvPr>
              <p:cNvSpPr txBox="1">
                <a:spLocks noChangeArrowheads="1"/>
              </p:cNvSpPr>
              <p:nvPr/>
            </p:nvSpPr>
            <p:spPr bwMode="auto">
              <a:xfrm>
                <a:off x="2146300" y="2301313"/>
                <a:ext cx="1423896" cy="40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5000"/>
                  </a:spcBef>
                  <a:spcAft>
                    <a:spcPct val="5000"/>
                  </a:spcAft>
                </a:pPr>
                <a:r>
                  <a:rPr lang="en-GB" dirty="0">
                    <a:solidFill>
                      <a:schemeClr val="accent4"/>
                    </a:solidFill>
                    <a:latin typeface="+mn-lt"/>
                  </a:rPr>
                  <a:t>Composites</a:t>
                </a:r>
              </a:p>
            </p:txBody>
          </p:sp>
          <p:grpSp>
            <p:nvGrpSpPr>
              <p:cNvPr id="16" name="Group 1">
                <a:extLst>
                  <a:ext uri="{FF2B5EF4-FFF2-40B4-BE49-F238E27FC236}">
                    <a16:creationId xmlns:a16="http://schemas.microsoft.com/office/drawing/2014/main" id="{62E7F673-538E-ECE8-365E-2C254F36DFC7}"/>
                  </a:ext>
                </a:extLst>
              </p:cNvPr>
              <p:cNvGrpSpPr>
                <a:grpSpLocks/>
              </p:cNvGrpSpPr>
              <p:nvPr/>
            </p:nvGrpSpPr>
            <p:grpSpPr bwMode="auto">
              <a:xfrm>
                <a:off x="1031900" y="998646"/>
                <a:ext cx="981420" cy="3942665"/>
                <a:chOff x="1031900" y="998646"/>
                <a:chExt cx="981420" cy="3942665"/>
              </a:xfrm>
            </p:grpSpPr>
            <p:sp>
              <p:nvSpPr>
                <p:cNvPr id="18" name="Rectangle 1038">
                  <a:extLst>
                    <a:ext uri="{FF2B5EF4-FFF2-40B4-BE49-F238E27FC236}">
                      <a16:creationId xmlns:a16="http://schemas.microsoft.com/office/drawing/2014/main" id="{5931B89E-AB4B-5BB4-9AF0-86D6346372D4}"/>
                    </a:ext>
                  </a:extLst>
                </p:cNvPr>
                <p:cNvSpPr>
                  <a:spLocks noChangeArrowheads="1"/>
                </p:cNvSpPr>
                <p:nvPr/>
              </p:nvSpPr>
              <p:spPr bwMode="auto">
                <a:xfrm>
                  <a:off x="1231900" y="1092541"/>
                  <a:ext cx="202972" cy="40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solidFill>
                      <a:schemeClr val="accent4"/>
                    </a:solidFill>
                    <a:latin typeface="+mn-lt"/>
                  </a:endParaRPr>
                </a:p>
              </p:txBody>
            </p:sp>
            <p:sp>
              <p:nvSpPr>
                <p:cNvPr id="19" name="AutoShape 1044">
                  <a:extLst>
                    <a:ext uri="{FF2B5EF4-FFF2-40B4-BE49-F238E27FC236}">
                      <a16:creationId xmlns:a16="http://schemas.microsoft.com/office/drawing/2014/main" id="{FA831EFB-9D3D-C935-9698-D24B6B4A4631}"/>
                    </a:ext>
                  </a:extLst>
                </p:cNvPr>
                <p:cNvSpPr>
                  <a:spLocks noChangeArrowheads="1"/>
                </p:cNvSpPr>
                <p:nvPr/>
              </p:nvSpPr>
              <p:spPr bwMode="auto">
                <a:xfrm>
                  <a:off x="1117601" y="1268844"/>
                  <a:ext cx="218675" cy="421414"/>
                </a:xfrm>
                <a:prstGeom prst="roundRect">
                  <a:avLst>
                    <a:gd name="adj" fmla="val 13653"/>
                  </a:avLst>
                </a:prstGeom>
                <a:noFill/>
                <a:ln w="28575">
                  <a:solidFill>
                    <a:srgbClr val="3366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solidFill>
                      <a:schemeClr val="accent4"/>
                    </a:solidFill>
                    <a:latin typeface="+mn-lt"/>
                  </a:endParaRPr>
                </a:p>
              </p:txBody>
            </p:sp>
            <p:pic>
              <p:nvPicPr>
                <p:cNvPr id="20" name="Picture 1042">
                  <a:extLst>
                    <a:ext uri="{FF2B5EF4-FFF2-40B4-BE49-F238E27FC236}">
                      <a16:creationId xmlns:a16="http://schemas.microsoft.com/office/drawing/2014/main" id="{C9D69A71-B0F0-0D1E-ED2E-C721453A73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614" y="998646"/>
                  <a:ext cx="917576"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51">
                  <a:extLst>
                    <a:ext uri="{FF2B5EF4-FFF2-40B4-BE49-F238E27FC236}">
                      <a16:creationId xmlns:a16="http://schemas.microsoft.com/office/drawing/2014/main" id="{239D9735-1D4C-F7F4-DA2F-853FD7CDEE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938" y="3005404"/>
                  <a:ext cx="935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56">
                  <a:extLst>
                    <a:ext uri="{FF2B5EF4-FFF2-40B4-BE49-F238E27FC236}">
                      <a16:creationId xmlns:a16="http://schemas.microsoft.com/office/drawing/2014/main" id="{1CE1EB5F-F19A-F6F4-A513-62E7102FB8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1407" y="2039833"/>
                  <a:ext cx="87788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a:extLst>
                    <a:ext uri="{FF2B5EF4-FFF2-40B4-BE49-F238E27FC236}">
                      <a16:creationId xmlns:a16="http://schemas.microsoft.com/office/drawing/2014/main" id="{04DFC8C8-02BC-5A6B-2A0F-D267B8316D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900" y="4019371"/>
                  <a:ext cx="981420" cy="921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AutoShape 1053">
                  <a:extLst>
                    <a:ext uri="{FF2B5EF4-FFF2-40B4-BE49-F238E27FC236}">
                      <a16:creationId xmlns:a16="http://schemas.microsoft.com/office/drawing/2014/main" id="{EE4BC989-97C7-5F10-3CC9-14A403C2D563}"/>
                    </a:ext>
                  </a:extLst>
                </p:cNvPr>
                <p:cNvSpPr>
                  <a:spLocks noChangeArrowheads="1"/>
                </p:cNvSpPr>
                <p:nvPr/>
              </p:nvSpPr>
              <p:spPr bwMode="auto">
                <a:xfrm>
                  <a:off x="1104900" y="2002568"/>
                  <a:ext cx="827507" cy="896074"/>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solidFill>
                      <a:schemeClr val="accent4"/>
                    </a:solidFill>
                    <a:latin typeface="+mn-lt"/>
                  </a:endParaRPr>
                </a:p>
                <a:p>
                  <a:endParaRPr lang="en-GB" dirty="0">
                    <a:solidFill>
                      <a:schemeClr val="accent4"/>
                    </a:solidFill>
                    <a:latin typeface="+mn-lt"/>
                  </a:endParaRPr>
                </a:p>
              </p:txBody>
            </p:sp>
            <p:sp>
              <p:nvSpPr>
                <p:cNvPr id="25" name="AutoShape 1058">
                  <a:extLst>
                    <a:ext uri="{FF2B5EF4-FFF2-40B4-BE49-F238E27FC236}">
                      <a16:creationId xmlns:a16="http://schemas.microsoft.com/office/drawing/2014/main" id="{48A0CDC7-BAA4-3F93-66B0-B57B2F5C2174}"/>
                    </a:ext>
                  </a:extLst>
                </p:cNvPr>
                <p:cNvSpPr>
                  <a:spLocks noChangeArrowheads="1"/>
                </p:cNvSpPr>
                <p:nvPr/>
              </p:nvSpPr>
              <p:spPr bwMode="auto">
                <a:xfrm>
                  <a:off x="1104900" y="3008780"/>
                  <a:ext cx="827507" cy="896074"/>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solidFill>
                      <a:schemeClr val="accent4"/>
                    </a:solidFill>
                    <a:latin typeface="+mn-lt"/>
                  </a:endParaRPr>
                </a:p>
                <a:p>
                  <a:endParaRPr lang="en-GB" dirty="0">
                    <a:solidFill>
                      <a:schemeClr val="accent4"/>
                    </a:solidFill>
                    <a:latin typeface="+mn-lt"/>
                  </a:endParaRPr>
                </a:p>
              </p:txBody>
            </p:sp>
            <p:sp>
              <p:nvSpPr>
                <p:cNvPr id="26" name="AutoShape 1063">
                  <a:extLst>
                    <a:ext uri="{FF2B5EF4-FFF2-40B4-BE49-F238E27FC236}">
                      <a16:creationId xmlns:a16="http://schemas.microsoft.com/office/drawing/2014/main" id="{7BFF1866-12E7-F726-91BE-839BF0229845}"/>
                    </a:ext>
                  </a:extLst>
                </p:cNvPr>
                <p:cNvSpPr>
                  <a:spLocks noChangeArrowheads="1"/>
                </p:cNvSpPr>
                <p:nvPr/>
              </p:nvSpPr>
              <p:spPr bwMode="auto">
                <a:xfrm>
                  <a:off x="1089937" y="1015406"/>
                  <a:ext cx="842471" cy="896074"/>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a:solidFill>
                        <a:schemeClr val="accent4"/>
                      </a:solidFill>
                      <a:latin typeface="+mn-lt"/>
                    </a:rPr>
                    <a:t> </a:t>
                  </a:r>
                </a:p>
                <a:p>
                  <a:endParaRPr lang="en-GB" dirty="0">
                    <a:solidFill>
                      <a:schemeClr val="accent4"/>
                    </a:solidFill>
                    <a:latin typeface="+mn-lt"/>
                  </a:endParaRPr>
                </a:p>
              </p:txBody>
            </p:sp>
            <p:sp>
              <p:nvSpPr>
                <p:cNvPr id="27" name="AutoShape 1058">
                  <a:extLst>
                    <a:ext uri="{FF2B5EF4-FFF2-40B4-BE49-F238E27FC236}">
                      <a16:creationId xmlns:a16="http://schemas.microsoft.com/office/drawing/2014/main" id="{8BEC5226-E6FD-5015-F481-E66E399B440B}"/>
                    </a:ext>
                  </a:extLst>
                </p:cNvPr>
                <p:cNvSpPr>
                  <a:spLocks noChangeArrowheads="1"/>
                </p:cNvSpPr>
                <p:nvPr/>
              </p:nvSpPr>
              <p:spPr bwMode="auto">
                <a:xfrm>
                  <a:off x="1104900" y="4014989"/>
                  <a:ext cx="827507" cy="896074"/>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solidFill>
                      <a:schemeClr val="accent4"/>
                    </a:solidFill>
                    <a:latin typeface="+mn-lt"/>
                  </a:endParaRPr>
                </a:p>
                <a:p>
                  <a:endParaRPr lang="en-GB" dirty="0">
                    <a:solidFill>
                      <a:schemeClr val="accent4"/>
                    </a:solidFill>
                    <a:latin typeface="+mn-lt"/>
                  </a:endParaRPr>
                </a:p>
              </p:txBody>
            </p:sp>
          </p:grpSp>
          <p:sp>
            <p:nvSpPr>
              <p:cNvPr id="17" name="Text Box 1052">
                <a:extLst>
                  <a:ext uri="{FF2B5EF4-FFF2-40B4-BE49-F238E27FC236}">
                    <a16:creationId xmlns:a16="http://schemas.microsoft.com/office/drawing/2014/main" id="{97397058-C108-785A-4F0D-45A595B5EF1A}"/>
                  </a:ext>
                </a:extLst>
              </p:cNvPr>
              <p:cNvSpPr txBox="1">
                <a:spLocks noChangeArrowheads="1"/>
              </p:cNvSpPr>
              <p:nvPr/>
            </p:nvSpPr>
            <p:spPr bwMode="auto">
              <a:xfrm>
                <a:off x="2146300" y="4295675"/>
                <a:ext cx="1693443" cy="40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pPr>
                <a:r>
                  <a:rPr lang="en-GB" dirty="0">
                    <a:solidFill>
                      <a:schemeClr val="accent4"/>
                    </a:solidFill>
                    <a:latin typeface="+mn-lt"/>
                  </a:rPr>
                  <a:t>Multi-couches</a:t>
                </a:r>
              </a:p>
            </p:txBody>
          </p:sp>
        </p:grpSp>
        <p:grpSp>
          <p:nvGrpSpPr>
            <p:cNvPr id="5" name="Group 4">
              <a:extLst>
                <a:ext uri="{FF2B5EF4-FFF2-40B4-BE49-F238E27FC236}">
                  <a16:creationId xmlns:a16="http://schemas.microsoft.com/office/drawing/2014/main" id="{4480E24D-A5FA-319F-62B7-036CA12E2B84}"/>
                </a:ext>
              </a:extLst>
            </p:cNvPr>
            <p:cNvGrpSpPr/>
            <p:nvPr/>
          </p:nvGrpSpPr>
          <p:grpSpPr>
            <a:xfrm>
              <a:off x="759681" y="5100665"/>
              <a:ext cx="1031513" cy="1006352"/>
              <a:chOff x="759681" y="5054171"/>
              <a:chExt cx="1031513" cy="1006352"/>
            </a:xfrm>
          </p:grpSpPr>
          <p:pic>
            <p:nvPicPr>
              <p:cNvPr id="7" name="Picture 6">
                <a:extLst>
                  <a:ext uri="{FF2B5EF4-FFF2-40B4-BE49-F238E27FC236}">
                    <a16:creationId xmlns:a16="http://schemas.microsoft.com/office/drawing/2014/main" id="{25D1F059-3D59-4E90-3F51-8B37AA23EDA6}"/>
                  </a:ext>
                </a:extLst>
              </p:cNvPr>
              <p:cNvPicPr>
                <a:picLocks noChangeAspect="1"/>
              </p:cNvPicPr>
              <p:nvPr/>
            </p:nvPicPr>
            <p:blipFill rotWithShape="1">
              <a:blip r:embed="rId7"/>
              <a:srcRect l="49527" t="43494" r="39166" b="43669"/>
              <a:stretch/>
            </p:blipFill>
            <p:spPr>
              <a:xfrm>
                <a:off x="759681" y="5054171"/>
                <a:ext cx="1031513" cy="1006352"/>
              </a:xfrm>
              <a:prstGeom prst="rect">
                <a:avLst/>
              </a:prstGeom>
            </p:spPr>
          </p:pic>
          <p:sp>
            <p:nvSpPr>
              <p:cNvPr id="8" name="AutoShape 1058">
                <a:extLst>
                  <a:ext uri="{FF2B5EF4-FFF2-40B4-BE49-F238E27FC236}">
                    <a16:creationId xmlns:a16="http://schemas.microsoft.com/office/drawing/2014/main" id="{E3E5005C-F8D4-5B1B-C3EC-422A8ED5AD0F}"/>
                  </a:ext>
                </a:extLst>
              </p:cNvPr>
              <p:cNvSpPr>
                <a:spLocks noChangeArrowheads="1"/>
              </p:cNvSpPr>
              <p:nvPr/>
            </p:nvSpPr>
            <p:spPr bwMode="auto">
              <a:xfrm>
                <a:off x="835921" y="5105952"/>
                <a:ext cx="829706" cy="896200"/>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solidFill>
                    <a:schemeClr val="accent4"/>
                  </a:solidFill>
                  <a:latin typeface="+mn-lt"/>
                </a:endParaRPr>
              </a:p>
              <a:p>
                <a:endParaRPr lang="en-GB" dirty="0">
                  <a:solidFill>
                    <a:schemeClr val="accent4"/>
                  </a:solidFill>
                  <a:latin typeface="+mn-lt"/>
                </a:endParaRPr>
              </a:p>
            </p:txBody>
          </p:sp>
        </p:grpSp>
        <p:sp>
          <p:nvSpPr>
            <p:cNvPr id="6" name="Text Box 1052">
              <a:extLst>
                <a:ext uri="{FF2B5EF4-FFF2-40B4-BE49-F238E27FC236}">
                  <a16:creationId xmlns:a16="http://schemas.microsoft.com/office/drawing/2014/main" id="{4CF24035-FBC9-86AC-56E6-452A2F46E198}"/>
                </a:ext>
              </a:extLst>
            </p:cNvPr>
            <p:cNvSpPr txBox="1">
              <a:spLocks noChangeArrowheads="1"/>
            </p:cNvSpPr>
            <p:nvPr/>
          </p:nvSpPr>
          <p:spPr bwMode="auto">
            <a:xfrm>
              <a:off x="1917388" y="5385620"/>
              <a:ext cx="3326516" cy="40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pPr>
              <a:r>
                <a:rPr lang="fr-FR" dirty="0">
                  <a:solidFill>
                    <a:schemeClr val="accent4"/>
                  </a:solidFill>
                  <a:latin typeface="+mn-lt"/>
                </a:rPr>
                <a:t>Estimateur du coût des pièces</a:t>
              </a:r>
              <a:endParaRPr lang="en-GB" dirty="0">
                <a:solidFill>
                  <a:schemeClr val="accent4"/>
                </a:solidFill>
                <a:latin typeface="+mn-lt"/>
              </a:endParaRPr>
            </a:p>
          </p:txBody>
        </p:sp>
      </p:grpSp>
      <p:grpSp>
        <p:nvGrpSpPr>
          <p:cNvPr id="28" name="Group 27">
            <a:extLst>
              <a:ext uri="{FF2B5EF4-FFF2-40B4-BE49-F238E27FC236}">
                <a16:creationId xmlns:a16="http://schemas.microsoft.com/office/drawing/2014/main" id="{DA8DE5B1-7C18-936B-475E-507C0BAA6833}"/>
              </a:ext>
            </a:extLst>
          </p:cNvPr>
          <p:cNvGrpSpPr/>
          <p:nvPr/>
        </p:nvGrpSpPr>
        <p:grpSpPr>
          <a:xfrm>
            <a:off x="1237000" y="5493477"/>
            <a:ext cx="785840" cy="811245"/>
            <a:chOff x="6728400" y="5049920"/>
            <a:chExt cx="642827" cy="642955"/>
          </a:xfrm>
        </p:grpSpPr>
        <p:sp>
          <p:nvSpPr>
            <p:cNvPr id="29" name="Rectangle: Rounded Corners 28">
              <a:extLst>
                <a:ext uri="{FF2B5EF4-FFF2-40B4-BE49-F238E27FC236}">
                  <a16:creationId xmlns:a16="http://schemas.microsoft.com/office/drawing/2014/main" id="{BEACCC3D-400D-A055-E9BF-D17CD37E09C7}"/>
                </a:ext>
              </a:extLst>
            </p:cNvPr>
            <p:cNvSpPr/>
            <p:nvPr/>
          </p:nvSpPr>
          <p:spPr>
            <a:xfrm>
              <a:off x="6728400" y="5066598"/>
              <a:ext cx="637838" cy="6096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5F1928DA-A9AF-31E0-ECBF-62E4F39930FE}"/>
                </a:ext>
              </a:extLst>
            </p:cNvPr>
            <p:cNvGrpSpPr/>
            <p:nvPr/>
          </p:nvGrpSpPr>
          <p:grpSpPr>
            <a:xfrm>
              <a:off x="6971119" y="5199948"/>
              <a:ext cx="152400" cy="342900"/>
              <a:chOff x="7315200" y="5524500"/>
              <a:chExt cx="152400" cy="342900"/>
            </a:xfrm>
          </p:grpSpPr>
          <p:sp>
            <p:nvSpPr>
              <p:cNvPr id="41" name="Rectangle: Rounded Corners 40">
                <a:extLst>
                  <a:ext uri="{FF2B5EF4-FFF2-40B4-BE49-F238E27FC236}">
                    <a16:creationId xmlns:a16="http://schemas.microsoft.com/office/drawing/2014/main" id="{9485EA5F-F1CA-9AEA-BCE3-373E29652B51}"/>
                  </a:ext>
                </a:extLst>
              </p:cNvPr>
              <p:cNvSpPr/>
              <p:nvPr/>
            </p:nvSpPr>
            <p:spPr>
              <a:xfrm>
                <a:off x="7353300" y="5524500"/>
                <a:ext cx="76200" cy="76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50852BA1-9DF6-C666-73DD-A220FF7BED29}"/>
                  </a:ext>
                </a:extLst>
              </p:cNvPr>
              <p:cNvSpPr/>
              <p:nvPr/>
            </p:nvSpPr>
            <p:spPr>
              <a:xfrm>
                <a:off x="7315200" y="5562600"/>
                <a:ext cx="152400" cy="304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43" name="Group 42">
                <a:extLst>
                  <a:ext uri="{FF2B5EF4-FFF2-40B4-BE49-F238E27FC236}">
                    <a16:creationId xmlns:a16="http://schemas.microsoft.com/office/drawing/2014/main" id="{8BA134FD-61BC-2241-2D71-E6A3472A1A55}"/>
                  </a:ext>
                </a:extLst>
              </p:cNvPr>
              <p:cNvGrpSpPr/>
              <p:nvPr/>
            </p:nvGrpSpPr>
            <p:grpSpPr>
              <a:xfrm>
                <a:off x="7370027" y="5611322"/>
                <a:ext cx="54827" cy="204568"/>
                <a:chOff x="6269773" y="5515672"/>
                <a:chExt cx="131027" cy="289596"/>
              </a:xfrm>
            </p:grpSpPr>
            <p:cxnSp>
              <p:nvCxnSpPr>
                <p:cNvPr id="44" name="Straight Connector 43">
                  <a:extLst>
                    <a:ext uri="{FF2B5EF4-FFF2-40B4-BE49-F238E27FC236}">
                      <a16:creationId xmlns:a16="http://schemas.microsoft.com/office/drawing/2014/main" id="{7DFB15B5-147A-E9F0-E9D8-749170C2683A}"/>
                    </a:ext>
                  </a:extLst>
                </p:cNvPr>
                <p:cNvCxnSpPr>
                  <a:cxnSpLocks/>
                </p:cNvCxnSpPr>
                <p:nvPr/>
              </p:nvCxnSpPr>
              <p:spPr>
                <a:xfrm flipH="1">
                  <a:off x="6269773" y="5515672"/>
                  <a:ext cx="76200" cy="1594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56105D8-C0BA-49AA-DBDB-59DC19B01505}"/>
                    </a:ext>
                  </a:extLst>
                </p:cNvPr>
                <p:cNvCxnSpPr>
                  <a:cxnSpLocks/>
                </p:cNvCxnSpPr>
                <p:nvPr/>
              </p:nvCxnSpPr>
              <p:spPr>
                <a:xfrm flipH="1">
                  <a:off x="6324600" y="5645834"/>
                  <a:ext cx="76200" cy="1594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259C032-DD29-1AE9-4E6A-BBCBFED16516}"/>
                    </a:ext>
                  </a:extLst>
                </p:cNvPr>
                <p:cNvCxnSpPr>
                  <a:cxnSpLocks/>
                </p:cNvCxnSpPr>
                <p:nvPr/>
              </p:nvCxnSpPr>
              <p:spPr>
                <a:xfrm>
                  <a:off x="6269773" y="5675106"/>
                  <a:ext cx="734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191FE87-BAB7-58A4-473E-E594E028C85D}"/>
                    </a:ext>
                  </a:extLst>
                </p:cNvPr>
                <p:cNvCxnSpPr>
                  <a:cxnSpLocks/>
                </p:cNvCxnSpPr>
                <p:nvPr/>
              </p:nvCxnSpPr>
              <p:spPr>
                <a:xfrm>
                  <a:off x="6327388" y="5645834"/>
                  <a:ext cx="734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D9F1A4A-82DA-711B-96A5-6BF7DFFC981D}"/>
                    </a:ext>
                  </a:extLst>
                </p:cNvPr>
                <p:cNvCxnSpPr/>
                <p:nvPr/>
              </p:nvCxnSpPr>
              <p:spPr>
                <a:xfrm flipV="1">
                  <a:off x="6324600" y="5515672"/>
                  <a:ext cx="18585" cy="130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CBA9FA7-7426-8766-2DD0-F71C4EBB3026}"/>
                    </a:ext>
                  </a:extLst>
                </p:cNvPr>
                <p:cNvCxnSpPr/>
                <p:nvPr/>
              </p:nvCxnSpPr>
              <p:spPr>
                <a:xfrm flipV="1">
                  <a:off x="6324600" y="5675106"/>
                  <a:ext cx="18585" cy="130162"/>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31" name="AutoShape 1058">
              <a:extLst>
                <a:ext uri="{FF2B5EF4-FFF2-40B4-BE49-F238E27FC236}">
                  <a16:creationId xmlns:a16="http://schemas.microsoft.com/office/drawing/2014/main" id="{CACD8014-3CF9-B79A-169B-0079EFB0BD0F}"/>
                </a:ext>
              </a:extLst>
            </p:cNvPr>
            <p:cNvSpPr>
              <a:spLocks noChangeArrowheads="1"/>
            </p:cNvSpPr>
            <p:nvPr/>
          </p:nvSpPr>
          <p:spPr bwMode="auto">
            <a:xfrm>
              <a:off x="6728400" y="5049920"/>
              <a:ext cx="642827" cy="642955"/>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p>
          </p:txBody>
        </p:sp>
      </p:grpSp>
      <p:sp>
        <p:nvSpPr>
          <p:cNvPr id="50" name="Text Box 1052">
            <a:extLst>
              <a:ext uri="{FF2B5EF4-FFF2-40B4-BE49-F238E27FC236}">
                <a16:creationId xmlns:a16="http://schemas.microsoft.com/office/drawing/2014/main" id="{2937DB2B-8678-7365-004B-FB6714230C53}"/>
              </a:ext>
            </a:extLst>
          </p:cNvPr>
          <p:cNvSpPr txBox="1">
            <a:spLocks noChangeArrowheads="1"/>
          </p:cNvSpPr>
          <p:nvPr/>
        </p:nvSpPr>
        <p:spPr bwMode="auto">
          <a:xfrm>
            <a:off x="2209800" y="5708027"/>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pPr>
            <a:r>
              <a:rPr lang="en-GB" dirty="0">
                <a:solidFill>
                  <a:schemeClr val="tx2">
                    <a:lumMod val="50000"/>
                  </a:schemeClr>
                </a:solidFill>
              </a:rPr>
              <a:t>Battery Designer</a:t>
            </a:r>
          </a:p>
        </p:txBody>
      </p:sp>
    </p:spTree>
    <p:extLst>
      <p:ext uri="{BB962C8B-B14F-4D97-AF65-F5344CB8AC3E}">
        <p14:creationId xmlns:p14="http://schemas.microsoft.com/office/powerpoint/2010/main" val="4195438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w="9525"/>
        </p:spPr>
        <p:txBody>
          <a:bodyPr/>
          <a:lstStyle/>
          <a:p>
            <a:r>
              <a:rPr lang="fr-FR" dirty="0">
                <a:latin typeface="+mn-lt"/>
              </a:rPr>
              <a:t>Les systèmes avancés utilisent des matériaux hybrides </a:t>
            </a:r>
            <a:endParaRPr lang="en-GB" dirty="0">
              <a:latin typeface="+mn-lt"/>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988" y="1312863"/>
            <a:ext cx="384810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23"/>
          <p:cNvGrpSpPr>
            <a:grpSpLocks/>
          </p:cNvGrpSpPr>
          <p:nvPr/>
        </p:nvGrpSpPr>
        <p:grpSpPr bwMode="auto">
          <a:xfrm>
            <a:off x="4410075" y="3413129"/>
            <a:ext cx="4806952" cy="674688"/>
            <a:chOff x="1848" y="2336"/>
            <a:chExt cx="3028" cy="425"/>
          </a:xfrm>
        </p:grpSpPr>
        <p:grpSp>
          <p:nvGrpSpPr>
            <p:cNvPr id="5135" name="Group 19"/>
            <p:cNvGrpSpPr>
              <a:grpSpLocks/>
            </p:cNvGrpSpPr>
            <p:nvPr/>
          </p:nvGrpSpPr>
          <p:grpSpPr bwMode="auto">
            <a:xfrm>
              <a:off x="1848" y="2336"/>
              <a:ext cx="1385" cy="234"/>
              <a:chOff x="1848" y="2336"/>
              <a:chExt cx="1385" cy="234"/>
            </a:xfrm>
          </p:grpSpPr>
          <p:sp>
            <p:nvSpPr>
              <p:cNvPr id="5137" name="Freeform 12"/>
              <p:cNvSpPr>
                <a:spLocks/>
              </p:cNvSpPr>
              <p:nvPr/>
            </p:nvSpPr>
            <p:spPr bwMode="auto">
              <a:xfrm>
                <a:off x="1848" y="2336"/>
                <a:ext cx="1376" cy="233"/>
              </a:xfrm>
              <a:custGeom>
                <a:avLst/>
                <a:gdLst>
                  <a:gd name="T0" fmla="*/ 1376 w 1376"/>
                  <a:gd name="T1" fmla="*/ 160 h 160"/>
                  <a:gd name="T2" fmla="*/ 672 w 1376"/>
                  <a:gd name="T3" fmla="*/ 160 h 160"/>
                  <a:gd name="T4" fmla="*/ 0 w 1376"/>
                  <a:gd name="T5" fmla="*/ 0 h 160"/>
                  <a:gd name="T6" fmla="*/ 0 60000 65536"/>
                  <a:gd name="T7" fmla="*/ 0 60000 65536"/>
                  <a:gd name="T8" fmla="*/ 0 60000 65536"/>
                </a:gdLst>
                <a:ahLst/>
                <a:cxnLst>
                  <a:cxn ang="T6">
                    <a:pos x="T0" y="T1"/>
                  </a:cxn>
                  <a:cxn ang="T7">
                    <a:pos x="T2" y="T3"/>
                  </a:cxn>
                  <a:cxn ang="T8">
                    <a:pos x="T4" y="T5"/>
                  </a:cxn>
                </a:cxnLst>
                <a:rect l="0" t="0" r="r" b="b"/>
                <a:pathLst>
                  <a:path w="1376" h="160">
                    <a:moveTo>
                      <a:pt x="1376" y="160"/>
                    </a:moveTo>
                    <a:lnTo>
                      <a:pt x="672" y="160"/>
                    </a:lnTo>
                    <a:lnTo>
                      <a:pt x="0" y="0"/>
                    </a:lnTo>
                  </a:path>
                </a:pathLst>
              </a:custGeom>
              <a:noFill/>
              <a:ln w="3810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dirty="0"/>
              </a:p>
            </p:txBody>
          </p:sp>
          <p:sp>
            <p:nvSpPr>
              <p:cNvPr id="5138" name="Freeform 13"/>
              <p:cNvSpPr>
                <a:spLocks/>
              </p:cNvSpPr>
              <p:nvPr/>
            </p:nvSpPr>
            <p:spPr bwMode="auto">
              <a:xfrm>
                <a:off x="1857" y="2337"/>
                <a:ext cx="1376" cy="233"/>
              </a:xfrm>
              <a:custGeom>
                <a:avLst/>
                <a:gdLst>
                  <a:gd name="T0" fmla="*/ 1376 w 1376"/>
                  <a:gd name="T1" fmla="*/ 160 h 160"/>
                  <a:gd name="T2" fmla="*/ 672 w 1376"/>
                  <a:gd name="T3" fmla="*/ 160 h 160"/>
                  <a:gd name="T4" fmla="*/ 0 w 1376"/>
                  <a:gd name="T5" fmla="*/ 0 h 160"/>
                  <a:gd name="T6" fmla="*/ 0 60000 65536"/>
                  <a:gd name="T7" fmla="*/ 0 60000 65536"/>
                  <a:gd name="T8" fmla="*/ 0 60000 65536"/>
                </a:gdLst>
                <a:ahLst/>
                <a:cxnLst>
                  <a:cxn ang="T6">
                    <a:pos x="T0" y="T1"/>
                  </a:cxn>
                  <a:cxn ang="T7">
                    <a:pos x="T2" y="T3"/>
                  </a:cxn>
                  <a:cxn ang="T8">
                    <a:pos x="T4" y="T5"/>
                  </a:cxn>
                </a:cxnLst>
                <a:rect l="0" t="0" r="r" b="b"/>
                <a:pathLst>
                  <a:path w="1376" h="160">
                    <a:moveTo>
                      <a:pt x="1376" y="160"/>
                    </a:moveTo>
                    <a:lnTo>
                      <a:pt x="672" y="160"/>
                    </a:lnTo>
                    <a:lnTo>
                      <a:pt x="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dirty="0"/>
              </a:p>
            </p:txBody>
          </p:sp>
        </p:grpSp>
        <p:sp>
          <p:nvSpPr>
            <p:cNvPr id="5136" name="Text Box 6"/>
            <p:cNvSpPr txBox="1">
              <a:spLocks noChangeArrowheads="1"/>
            </p:cNvSpPr>
            <p:nvPr/>
          </p:nvSpPr>
          <p:spPr bwMode="auto">
            <a:xfrm>
              <a:off x="3224" y="2336"/>
              <a:ext cx="1652"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ctr">
                <a:spcBef>
                  <a:spcPct val="5000"/>
                </a:spcBef>
                <a:spcAft>
                  <a:spcPct val="5000"/>
                </a:spcAft>
              </a:pPr>
              <a:r>
                <a:rPr lang="fr-FR" b="0" i="1" dirty="0">
                  <a:latin typeface="+mn-lt"/>
                </a:rPr>
                <a:t>Mât et bôme –</a:t>
              </a:r>
            </a:p>
            <a:p>
              <a:pPr algn="ctr">
                <a:spcBef>
                  <a:spcPct val="5000"/>
                </a:spcBef>
                <a:spcAft>
                  <a:spcPct val="5000"/>
                </a:spcAft>
              </a:pPr>
              <a:r>
                <a:rPr lang="fr-FR" b="0" i="1" dirty="0">
                  <a:latin typeface="+mn-lt"/>
                </a:rPr>
                <a:t>CFRP, bobiné filamentaire </a:t>
              </a:r>
              <a:endParaRPr lang="en-GB" b="0" i="1" dirty="0">
                <a:latin typeface="+mn-lt"/>
              </a:endParaRPr>
            </a:p>
          </p:txBody>
        </p:sp>
      </p:grpSp>
      <p:grpSp>
        <p:nvGrpSpPr>
          <p:cNvPr id="9" name="Group 22"/>
          <p:cNvGrpSpPr>
            <a:grpSpLocks/>
          </p:cNvGrpSpPr>
          <p:nvPr/>
        </p:nvGrpSpPr>
        <p:grpSpPr bwMode="auto">
          <a:xfrm>
            <a:off x="5616576" y="5046668"/>
            <a:ext cx="4960938" cy="674688"/>
            <a:chOff x="2616" y="3210"/>
            <a:chExt cx="3125" cy="425"/>
          </a:xfrm>
        </p:grpSpPr>
        <p:sp>
          <p:nvSpPr>
            <p:cNvPr id="5131" name="Text Box 7"/>
            <p:cNvSpPr txBox="1">
              <a:spLocks noChangeArrowheads="1"/>
            </p:cNvSpPr>
            <p:nvPr/>
          </p:nvSpPr>
          <p:spPr bwMode="auto">
            <a:xfrm>
              <a:off x="3188" y="3210"/>
              <a:ext cx="2553"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5000"/>
                </a:spcBef>
                <a:spcAft>
                  <a:spcPct val="5000"/>
                </a:spcAft>
              </a:pPr>
              <a:r>
                <a:rPr lang="fr-FR" b="0" i="1" dirty="0">
                  <a:latin typeface="+mn-lt"/>
                </a:rPr>
                <a:t>Coque – construction sandwich,</a:t>
              </a:r>
            </a:p>
            <a:p>
              <a:pPr>
                <a:spcBef>
                  <a:spcPct val="5000"/>
                </a:spcBef>
                <a:spcAft>
                  <a:spcPct val="5000"/>
                </a:spcAft>
              </a:pPr>
              <a:r>
                <a:rPr lang="fr-FR" b="0" i="1" dirty="0" err="1">
                  <a:latin typeface="+mn-lt"/>
                </a:rPr>
                <a:t>coeur</a:t>
              </a:r>
              <a:r>
                <a:rPr lang="fr-FR" b="0" i="1" dirty="0">
                  <a:latin typeface="+mn-lt"/>
                </a:rPr>
                <a:t> en fibre de carbone/mousse PMAA </a:t>
              </a:r>
              <a:endParaRPr lang="en-GB" b="0" i="1" dirty="0">
                <a:latin typeface="+mn-lt"/>
              </a:endParaRPr>
            </a:p>
          </p:txBody>
        </p:sp>
        <p:grpSp>
          <p:nvGrpSpPr>
            <p:cNvPr id="5132" name="Group 20"/>
            <p:cNvGrpSpPr>
              <a:grpSpLocks/>
            </p:cNvGrpSpPr>
            <p:nvPr/>
          </p:nvGrpSpPr>
          <p:grpSpPr bwMode="auto">
            <a:xfrm>
              <a:off x="2616" y="3424"/>
              <a:ext cx="561" cy="1"/>
              <a:chOff x="2616" y="3424"/>
              <a:chExt cx="561" cy="1"/>
            </a:xfrm>
          </p:grpSpPr>
          <p:sp>
            <p:nvSpPr>
              <p:cNvPr id="5133" name="Line 14"/>
              <p:cNvSpPr>
                <a:spLocks noChangeShapeType="1"/>
              </p:cNvSpPr>
              <p:nvPr/>
            </p:nvSpPr>
            <p:spPr bwMode="auto">
              <a:xfrm flipH="1">
                <a:off x="2616" y="3424"/>
                <a:ext cx="552"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dirty="0"/>
              </a:p>
            </p:txBody>
          </p:sp>
          <p:sp>
            <p:nvSpPr>
              <p:cNvPr id="5134" name="Line 15"/>
              <p:cNvSpPr>
                <a:spLocks noChangeShapeType="1"/>
              </p:cNvSpPr>
              <p:nvPr/>
            </p:nvSpPr>
            <p:spPr bwMode="auto">
              <a:xfrm flipH="1">
                <a:off x="2625" y="3425"/>
                <a:ext cx="55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dirty="0"/>
              </a:p>
            </p:txBody>
          </p:sp>
        </p:grpSp>
      </p:grpSp>
      <p:grpSp>
        <p:nvGrpSpPr>
          <p:cNvPr id="14" name="Group 24"/>
          <p:cNvGrpSpPr>
            <a:grpSpLocks/>
          </p:cNvGrpSpPr>
          <p:nvPr/>
        </p:nvGrpSpPr>
        <p:grpSpPr bwMode="auto">
          <a:xfrm>
            <a:off x="3875088" y="1557339"/>
            <a:ext cx="6256338" cy="727075"/>
            <a:chOff x="1528" y="872"/>
            <a:chExt cx="3941" cy="458"/>
          </a:xfrm>
        </p:grpSpPr>
        <p:sp>
          <p:nvSpPr>
            <p:cNvPr id="5127" name="Text Box 5"/>
            <p:cNvSpPr txBox="1">
              <a:spLocks noChangeArrowheads="1"/>
            </p:cNvSpPr>
            <p:nvPr/>
          </p:nvSpPr>
          <p:spPr bwMode="auto">
            <a:xfrm>
              <a:off x="3188" y="872"/>
              <a:ext cx="2281" cy="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5000"/>
                </a:spcBef>
                <a:spcAft>
                  <a:spcPct val="5000"/>
                </a:spcAft>
              </a:pPr>
              <a:r>
                <a:rPr lang="fr-FR" b="0" i="1" dirty="0">
                  <a:latin typeface="+mn-lt"/>
                </a:rPr>
                <a:t>Voiles – Armure mixte Kevlar + Nylon</a:t>
              </a:r>
            </a:p>
            <a:p>
              <a:pPr>
                <a:spcBef>
                  <a:spcPct val="5000"/>
                </a:spcBef>
                <a:spcAft>
                  <a:spcPct val="5000"/>
                </a:spcAft>
              </a:pPr>
              <a:r>
                <a:rPr lang="fr-FR" b="0" i="1" dirty="0">
                  <a:latin typeface="+mn-lt"/>
                </a:rPr>
                <a:t>Avec peau en PET thermocollé </a:t>
              </a:r>
              <a:endParaRPr lang="en-GB" b="0" i="1" dirty="0">
                <a:latin typeface="+mn-lt"/>
              </a:endParaRPr>
            </a:p>
          </p:txBody>
        </p:sp>
        <p:grpSp>
          <p:nvGrpSpPr>
            <p:cNvPr id="5128" name="Group 18"/>
            <p:cNvGrpSpPr>
              <a:grpSpLocks/>
            </p:cNvGrpSpPr>
            <p:nvPr/>
          </p:nvGrpSpPr>
          <p:grpSpPr bwMode="auto">
            <a:xfrm>
              <a:off x="1528" y="1096"/>
              <a:ext cx="1633" cy="234"/>
              <a:chOff x="1528" y="1096"/>
              <a:chExt cx="1633" cy="234"/>
            </a:xfrm>
          </p:grpSpPr>
          <p:sp>
            <p:nvSpPr>
              <p:cNvPr id="5129" name="Freeform 16"/>
              <p:cNvSpPr>
                <a:spLocks/>
              </p:cNvSpPr>
              <p:nvPr/>
            </p:nvSpPr>
            <p:spPr bwMode="auto">
              <a:xfrm>
                <a:off x="1528" y="1096"/>
                <a:ext cx="1632" cy="233"/>
              </a:xfrm>
              <a:custGeom>
                <a:avLst/>
                <a:gdLst>
                  <a:gd name="T0" fmla="*/ 0 w 1632"/>
                  <a:gd name="T1" fmla="*/ 768 h 768"/>
                  <a:gd name="T2" fmla="*/ 992 w 1632"/>
                  <a:gd name="T3" fmla="*/ 0 h 768"/>
                  <a:gd name="T4" fmla="*/ 1632 w 1632"/>
                  <a:gd name="T5" fmla="*/ 0 h 768"/>
                  <a:gd name="T6" fmla="*/ 0 60000 65536"/>
                  <a:gd name="T7" fmla="*/ 0 60000 65536"/>
                  <a:gd name="T8" fmla="*/ 0 60000 65536"/>
                </a:gdLst>
                <a:ahLst/>
                <a:cxnLst>
                  <a:cxn ang="T6">
                    <a:pos x="T0" y="T1"/>
                  </a:cxn>
                  <a:cxn ang="T7">
                    <a:pos x="T2" y="T3"/>
                  </a:cxn>
                  <a:cxn ang="T8">
                    <a:pos x="T4" y="T5"/>
                  </a:cxn>
                </a:cxnLst>
                <a:rect l="0" t="0" r="r" b="b"/>
                <a:pathLst>
                  <a:path w="1632" h="768">
                    <a:moveTo>
                      <a:pt x="0" y="768"/>
                    </a:moveTo>
                    <a:lnTo>
                      <a:pt x="992" y="0"/>
                    </a:lnTo>
                    <a:lnTo>
                      <a:pt x="1632" y="0"/>
                    </a:lnTo>
                  </a:path>
                </a:pathLst>
              </a:custGeom>
              <a:noFill/>
              <a:ln w="38100" cap="flat"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dirty="0"/>
              </a:p>
            </p:txBody>
          </p:sp>
          <p:sp>
            <p:nvSpPr>
              <p:cNvPr id="5130" name="Freeform 17"/>
              <p:cNvSpPr>
                <a:spLocks/>
              </p:cNvSpPr>
              <p:nvPr/>
            </p:nvSpPr>
            <p:spPr bwMode="auto">
              <a:xfrm>
                <a:off x="1529" y="1097"/>
                <a:ext cx="1632" cy="233"/>
              </a:xfrm>
              <a:custGeom>
                <a:avLst/>
                <a:gdLst>
                  <a:gd name="T0" fmla="*/ 0 w 1632"/>
                  <a:gd name="T1" fmla="*/ 768 h 768"/>
                  <a:gd name="T2" fmla="*/ 992 w 1632"/>
                  <a:gd name="T3" fmla="*/ 0 h 768"/>
                  <a:gd name="T4" fmla="*/ 1632 w 1632"/>
                  <a:gd name="T5" fmla="*/ 0 h 768"/>
                  <a:gd name="T6" fmla="*/ 0 60000 65536"/>
                  <a:gd name="T7" fmla="*/ 0 60000 65536"/>
                  <a:gd name="T8" fmla="*/ 0 60000 65536"/>
                </a:gdLst>
                <a:ahLst/>
                <a:cxnLst>
                  <a:cxn ang="T6">
                    <a:pos x="T0" y="T1"/>
                  </a:cxn>
                  <a:cxn ang="T7">
                    <a:pos x="T2" y="T3"/>
                  </a:cxn>
                  <a:cxn ang="T8">
                    <a:pos x="T4" y="T5"/>
                  </a:cxn>
                </a:cxnLst>
                <a:rect l="0" t="0" r="r" b="b"/>
                <a:pathLst>
                  <a:path w="1632" h="768">
                    <a:moveTo>
                      <a:pt x="0" y="768"/>
                    </a:moveTo>
                    <a:lnTo>
                      <a:pt x="992" y="0"/>
                    </a:lnTo>
                    <a:lnTo>
                      <a:pt x="1632"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dirty="0"/>
              </a:p>
            </p:txBody>
          </p:sp>
        </p:grpSp>
      </p:grpSp>
      <p:sp>
        <p:nvSpPr>
          <p:cNvPr id="2" name="Slide Number Placeholder 1">
            <a:extLst>
              <a:ext uri="{FF2B5EF4-FFF2-40B4-BE49-F238E27FC236}">
                <a16:creationId xmlns:a16="http://schemas.microsoft.com/office/drawing/2014/main" id="{A1C2B3FF-448F-4A6D-9875-80CF929906D9}"/>
              </a:ext>
            </a:extLst>
          </p:cNvPr>
          <p:cNvSpPr>
            <a:spLocks noGrp="1"/>
          </p:cNvSpPr>
          <p:nvPr>
            <p:ph type="sldNum" sz="quarter" idx="11"/>
          </p:nvPr>
        </p:nvSpPr>
        <p:spPr/>
        <p:txBody>
          <a:bodyPr/>
          <a:lstStyle/>
          <a:p>
            <a:fld id="{F0D23093-2AB0-F74C-B865-1A12A15B650E}" type="slidenum">
              <a:rPr lang="en-US" smtClean="0"/>
              <a:pPr/>
              <a:t>4</a:t>
            </a:fld>
            <a:endParaRPr lang="en-US" dirty="0"/>
          </a:p>
        </p:txBody>
      </p:sp>
    </p:spTree>
    <p:extLst>
      <p:ext uri="{BB962C8B-B14F-4D97-AF65-F5344CB8AC3E}">
        <p14:creationId xmlns:p14="http://schemas.microsoft.com/office/powerpoint/2010/main" val="3636227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ln w="9525"/>
        </p:spPr>
        <p:txBody>
          <a:bodyPr/>
          <a:lstStyle/>
          <a:p>
            <a:r>
              <a:rPr lang="fr-FR" dirty="0">
                <a:latin typeface="+mn-lt"/>
              </a:rPr>
              <a:t>Accélérer le développement de nouveaux matériaux</a:t>
            </a:r>
            <a:endParaRPr lang="en-GB" dirty="0">
              <a:latin typeface="+mn-lt"/>
            </a:endParaRPr>
          </a:p>
        </p:txBody>
      </p:sp>
      <p:grpSp>
        <p:nvGrpSpPr>
          <p:cNvPr id="3" name="Group 2"/>
          <p:cNvGrpSpPr>
            <a:grpSpLocks/>
          </p:cNvGrpSpPr>
          <p:nvPr/>
        </p:nvGrpSpPr>
        <p:grpSpPr bwMode="auto">
          <a:xfrm>
            <a:off x="2830514" y="1065214"/>
            <a:ext cx="5493427" cy="1944582"/>
            <a:chOff x="1687513" y="1065213"/>
            <a:chExt cx="5492936" cy="1944027"/>
          </a:xfrm>
        </p:grpSpPr>
        <p:sp>
          <p:nvSpPr>
            <p:cNvPr id="6151" name="TextBox 1"/>
            <p:cNvSpPr txBox="1">
              <a:spLocks noChangeArrowheads="1"/>
            </p:cNvSpPr>
            <p:nvPr/>
          </p:nvSpPr>
          <p:spPr bwMode="auto">
            <a:xfrm>
              <a:off x="3060700" y="1065213"/>
              <a:ext cx="3009016" cy="39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sz="2000" dirty="0">
                  <a:latin typeface="+mn-lt"/>
                </a:rPr>
                <a:t>Courants à </a:t>
              </a:r>
              <a:r>
                <a:rPr lang="en-GB" sz="2000" dirty="0" err="1">
                  <a:latin typeface="+mn-lt"/>
                </a:rPr>
                <a:t>l'international</a:t>
              </a:r>
              <a:r>
                <a:rPr lang="en-GB" sz="2000" dirty="0">
                  <a:latin typeface="+mn-lt"/>
                </a:rPr>
                <a:t> :</a:t>
              </a:r>
            </a:p>
          </p:txBody>
        </p:sp>
        <p:grpSp>
          <p:nvGrpSpPr>
            <p:cNvPr id="6152" name="Group 1"/>
            <p:cNvGrpSpPr>
              <a:grpSpLocks/>
            </p:cNvGrpSpPr>
            <p:nvPr/>
          </p:nvGrpSpPr>
          <p:grpSpPr bwMode="auto">
            <a:xfrm>
              <a:off x="1687513" y="1579563"/>
              <a:ext cx="5492936" cy="1429677"/>
              <a:chOff x="1687513" y="1579563"/>
              <a:chExt cx="5492936" cy="1429677"/>
            </a:xfrm>
          </p:grpSpPr>
          <p:sp>
            <p:nvSpPr>
              <p:cNvPr id="6153" name="TextBox 3"/>
              <p:cNvSpPr txBox="1">
                <a:spLocks noChangeArrowheads="1"/>
              </p:cNvSpPr>
              <p:nvPr/>
            </p:nvSpPr>
            <p:spPr bwMode="auto">
              <a:xfrm>
                <a:off x="1687513" y="1579563"/>
                <a:ext cx="5492936" cy="36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a:latin typeface="+mn-lt"/>
                  </a:rPr>
                  <a:t>ICME  -  </a:t>
                </a:r>
                <a:r>
                  <a:rPr lang="en-GB" b="0" i="1" dirty="0">
                    <a:latin typeface="+mn-lt"/>
                  </a:rPr>
                  <a:t>Integrated Computational Materials Engineering</a:t>
                </a:r>
              </a:p>
            </p:txBody>
          </p:sp>
          <p:sp>
            <p:nvSpPr>
              <p:cNvPr id="6154" name="TextBox 4"/>
              <p:cNvSpPr txBox="1">
                <a:spLocks noChangeArrowheads="1"/>
              </p:cNvSpPr>
              <p:nvPr/>
            </p:nvSpPr>
            <p:spPr bwMode="auto">
              <a:xfrm>
                <a:off x="1687513" y="2110581"/>
                <a:ext cx="3878344" cy="36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a:latin typeface="+mn-lt"/>
                  </a:rPr>
                  <a:t>MGI  -  </a:t>
                </a:r>
                <a:r>
                  <a:rPr lang="en-GB" b="0" i="1" dirty="0">
                    <a:latin typeface="+mn-lt"/>
                  </a:rPr>
                  <a:t>The Materials Genome Initiative</a:t>
                </a:r>
              </a:p>
            </p:txBody>
          </p:sp>
          <p:sp>
            <p:nvSpPr>
              <p:cNvPr id="6155" name="TextBox 5"/>
              <p:cNvSpPr txBox="1">
                <a:spLocks noChangeArrowheads="1"/>
              </p:cNvSpPr>
              <p:nvPr/>
            </p:nvSpPr>
            <p:spPr bwMode="auto">
              <a:xfrm>
                <a:off x="1687513" y="2640013"/>
                <a:ext cx="5468444" cy="36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a:latin typeface="+mn-lt"/>
                  </a:rPr>
                  <a:t>AMD  -  </a:t>
                </a:r>
                <a:r>
                  <a:rPr lang="en-GB" b="0" i="1" dirty="0">
                    <a:latin typeface="+mn-lt"/>
                  </a:rPr>
                  <a:t>Accelerated Material Development</a:t>
                </a:r>
                <a:r>
                  <a:rPr lang="en-GB" dirty="0">
                    <a:latin typeface="+mn-lt"/>
                  </a:rPr>
                  <a:t>…………. </a:t>
                </a:r>
                <a:r>
                  <a:rPr lang="en-GB" b="0" dirty="0">
                    <a:latin typeface="+mn-lt"/>
                  </a:rPr>
                  <a:t>more</a:t>
                </a:r>
              </a:p>
            </p:txBody>
          </p:sp>
        </p:grpSp>
      </p:grpSp>
      <p:sp>
        <p:nvSpPr>
          <p:cNvPr id="14343" name="TextBox 6"/>
          <p:cNvSpPr txBox="1">
            <a:spLocks noChangeArrowheads="1"/>
          </p:cNvSpPr>
          <p:nvPr/>
        </p:nvSpPr>
        <p:spPr bwMode="auto">
          <a:xfrm>
            <a:off x="1867524" y="3463926"/>
            <a:ext cx="7907678"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ctr"/>
            <a:r>
              <a:rPr lang="en-GB" sz="2000" dirty="0">
                <a:latin typeface="+mn-lt"/>
              </a:rPr>
              <a:t>Vision :  Les </a:t>
            </a:r>
            <a:r>
              <a:rPr lang="en-GB" sz="2000" dirty="0" err="1">
                <a:latin typeface="+mn-lt"/>
              </a:rPr>
              <a:t>matériaux</a:t>
            </a:r>
            <a:r>
              <a:rPr lang="en-GB" sz="2000" dirty="0">
                <a:latin typeface="+mn-lt"/>
              </a:rPr>
              <a:t> </a:t>
            </a:r>
            <a:r>
              <a:rPr lang="en-GB" sz="2000" dirty="0" err="1">
                <a:latin typeface="+mn-lt"/>
              </a:rPr>
              <a:t>numériques</a:t>
            </a:r>
            <a:endParaRPr lang="en-GB" sz="2000" dirty="0">
              <a:latin typeface="+mn-lt"/>
            </a:endParaRPr>
          </a:p>
          <a:p>
            <a:pPr algn="ctr">
              <a:spcAft>
                <a:spcPct val="0"/>
              </a:spcAft>
            </a:pPr>
            <a:r>
              <a:rPr lang="fr-FR" b="0" i="1" dirty="0">
                <a:latin typeface="+mn-lt"/>
              </a:rPr>
              <a:t>Utilisez la capacité d'aujourd'hui pour stocker, traiter et récupérer des informations</a:t>
            </a:r>
          </a:p>
          <a:p>
            <a:pPr algn="ctr">
              <a:spcAft>
                <a:spcPct val="0"/>
              </a:spcAft>
            </a:pPr>
            <a:r>
              <a:rPr lang="fr-FR" b="0" i="1" dirty="0">
                <a:latin typeface="+mn-lt"/>
              </a:rPr>
              <a:t>pour accélérer le développement matériel </a:t>
            </a:r>
            <a:endParaRPr lang="en-GB" b="0" i="1" dirty="0">
              <a:latin typeface="+mn-lt"/>
            </a:endParaRPr>
          </a:p>
        </p:txBody>
      </p:sp>
      <p:sp>
        <p:nvSpPr>
          <p:cNvPr id="14344" name="TextBox 7"/>
          <p:cNvSpPr txBox="1">
            <a:spLocks noChangeArrowheads="1"/>
          </p:cNvSpPr>
          <p:nvPr/>
        </p:nvSpPr>
        <p:spPr bwMode="auto">
          <a:xfrm>
            <a:off x="1876987" y="5140326"/>
            <a:ext cx="79871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ctr"/>
            <a:r>
              <a:rPr lang="en-GB" sz="2000" dirty="0">
                <a:latin typeface="+mn-lt"/>
              </a:rPr>
              <a:t>Presque </a:t>
            </a:r>
            <a:r>
              <a:rPr lang="en-GB" sz="2000" dirty="0" err="1">
                <a:latin typeface="+mn-lt"/>
              </a:rPr>
              <a:t>tous</a:t>
            </a:r>
            <a:r>
              <a:rPr lang="en-GB" sz="2000" dirty="0">
                <a:latin typeface="+mn-lt"/>
              </a:rPr>
              <a:t> “bottom-up”: </a:t>
            </a:r>
            <a:r>
              <a:rPr lang="en-GB" b="0" i="1" dirty="0">
                <a:latin typeface="+mn-lt"/>
              </a:rPr>
              <a:t>sub-</a:t>
            </a:r>
            <a:r>
              <a:rPr lang="en-GB" b="0" i="1" dirty="0" err="1">
                <a:latin typeface="+mn-lt"/>
              </a:rPr>
              <a:t>atomique</a:t>
            </a:r>
            <a:r>
              <a:rPr lang="en-GB" b="0" i="1" dirty="0">
                <a:latin typeface="+mn-lt"/>
              </a:rPr>
              <a:t> </a:t>
            </a:r>
            <a:r>
              <a:rPr lang="en-GB" sz="2800" b="0" i="1" dirty="0">
                <a:latin typeface="+mn-lt"/>
              </a:rPr>
              <a:t>→</a:t>
            </a:r>
            <a:r>
              <a:rPr lang="en-GB" b="0" i="1" dirty="0">
                <a:latin typeface="+mn-lt"/>
              </a:rPr>
              <a:t> nano </a:t>
            </a:r>
            <a:r>
              <a:rPr lang="en-GB" sz="2800" b="0" i="1" dirty="0">
                <a:latin typeface="+mn-lt"/>
              </a:rPr>
              <a:t>→</a:t>
            </a:r>
            <a:r>
              <a:rPr lang="en-GB" b="0" i="1" dirty="0">
                <a:latin typeface="+mn-lt"/>
              </a:rPr>
              <a:t> micron </a:t>
            </a:r>
            <a:r>
              <a:rPr lang="en-GB" sz="2800" dirty="0">
                <a:latin typeface="+mn-lt"/>
              </a:rPr>
              <a:t>→ </a:t>
            </a:r>
            <a:r>
              <a:rPr lang="en-GB" dirty="0">
                <a:latin typeface="+mn-lt"/>
              </a:rPr>
              <a:t> </a:t>
            </a:r>
            <a:r>
              <a:rPr lang="en-GB" b="0" i="1" dirty="0" err="1">
                <a:latin typeface="+mn-lt"/>
              </a:rPr>
              <a:t>échelle</a:t>
            </a:r>
            <a:r>
              <a:rPr lang="en-GB" b="0" i="1" dirty="0">
                <a:latin typeface="+mn-lt"/>
              </a:rPr>
              <a:t> mm</a:t>
            </a:r>
          </a:p>
        </p:txBody>
      </p:sp>
      <p:sp>
        <p:nvSpPr>
          <p:cNvPr id="14345" name="TextBox 8"/>
          <p:cNvSpPr txBox="1">
            <a:spLocks noChangeArrowheads="1"/>
          </p:cNvSpPr>
          <p:nvPr/>
        </p:nvSpPr>
        <p:spPr bwMode="auto">
          <a:xfrm>
            <a:off x="1862773" y="5605464"/>
            <a:ext cx="77362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ctr"/>
            <a:r>
              <a:rPr lang="en-GB" sz="2000" dirty="0">
                <a:latin typeface="+mn-lt"/>
              </a:rPr>
              <a:t>On </a:t>
            </a:r>
            <a:r>
              <a:rPr lang="en-GB" sz="2000" dirty="0" err="1">
                <a:latin typeface="+mn-lt"/>
              </a:rPr>
              <a:t>peut</a:t>
            </a:r>
            <a:r>
              <a:rPr lang="en-GB" sz="2000" dirty="0">
                <a:latin typeface="+mn-lt"/>
              </a:rPr>
              <a:t> envisage le “top-down”: </a:t>
            </a:r>
            <a:r>
              <a:rPr lang="en-GB" b="0" i="1" dirty="0">
                <a:latin typeface="+mn-lt"/>
              </a:rPr>
              <a:t>Exigences de conception </a:t>
            </a:r>
            <a:r>
              <a:rPr lang="en-GB" sz="2800" b="0" i="1" dirty="0">
                <a:latin typeface="+mn-lt"/>
              </a:rPr>
              <a:t>→</a:t>
            </a:r>
            <a:r>
              <a:rPr lang="en-GB" b="0" i="1" dirty="0">
                <a:latin typeface="+mn-lt"/>
              </a:rPr>
              <a:t> Architecture </a:t>
            </a:r>
            <a:r>
              <a:rPr lang="en-GB" dirty="0">
                <a:latin typeface="+mn-lt"/>
              </a:rPr>
              <a:t>?</a:t>
            </a:r>
          </a:p>
        </p:txBody>
      </p:sp>
      <p:sp>
        <p:nvSpPr>
          <p:cNvPr id="2" name="Slide Number Placeholder 1">
            <a:extLst>
              <a:ext uri="{FF2B5EF4-FFF2-40B4-BE49-F238E27FC236}">
                <a16:creationId xmlns:a16="http://schemas.microsoft.com/office/drawing/2014/main" id="{BD7A5499-4DCE-4E43-9153-7AE347C0894B}"/>
              </a:ext>
            </a:extLst>
          </p:cNvPr>
          <p:cNvSpPr>
            <a:spLocks noGrp="1"/>
          </p:cNvSpPr>
          <p:nvPr>
            <p:ph type="sldNum" sz="quarter" idx="11"/>
          </p:nvPr>
        </p:nvSpPr>
        <p:spPr/>
        <p:txBody>
          <a:bodyPr/>
          <a:lstStyle/>
          <a:p>
            <a:fld id="{F0D23093-2AB0-F74C-B865-1A12A15B650E}" type="slidenum">
              <a:rPr lang="en-US" smtClean="0"/>
              <a:pPr/>
              <a:t>5</a:t>
            </a:fld>
            <a:endParaRPr lang="en-US" dirty="0"/>
          </a:p>
        </p:txBody>
      </p:sp>
    </p:spTree>
    <p:extLst>
      <p:ext uri="{BB962C8B-B14F-4D97-AF65-F5344CB8AC3E}">
        <p14:creationId xmlns:p14="http://schemas.microsoft.com/office/powerpoint/2010/main" val="581084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wipe(up)">
                                      <p:cBhvr>
                                        <p:cTn id="7" dur="500"/>
                                        <p:tgtEl>
                                          <p:spTgt spid="143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44"/>
                                        </p:tgtEl>
                                        <p:attrNameLst>
                                          <p:attrName>style.visibility</p:attrName>
                                        </p:attrNameLst>
                                      </p:cBhvr>
                                      <p:to>
                                        <p:strVal val="visible"/>
                                      </p:to>
                                    </p:set>
                                    <p:animEffect transition="in" filter="wipe(left)">
                                      <p:cBhvr>
                                        <p:cTn id="12" dur="500"/>
                                        <p:tgtEl>
                                          <p:spTgt spid="143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45"/>
                                        </p:tgtEl>
                                        <p:attrNameLst>
                                          <p:attrName>style.visibility</p:attrName>
                                        </p:attrNameLst>
                                      </p:cBhvr>
                                      <p:to>
                                        <p:strVal val="visible"/>
                                      </p:to>
                                    </p:set>
                                    <p:animEffect transition="in" filter="wipe(left)">
                                      <p:cBhvr>
                                        <p:cTn id="17" dur="500"/>
                                        <p:tgtEl>
                                          <p:spTgt spid="14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P spid="14344" grpId="0"/>
      <p:bldP spid="143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ln w="9525"/>
        </p:spPr>
        <p:txBody>
          <a:bodyPr/>
          <a:lstStyle/>
          <a:p>
            <a:r>
              <a:rPr lang="en-GB" dirty="0">
                <a:latin typeface="+mn-lt"/>
              </a:rPr>
              <a:t>Module et </a:t>
            </a:r>
            <a:r>
              <a:rPr lang="en-GB" dirty="0" err="1">
                <a:latin typeface="+mn-lt"/>
              </a:rPr>
              <a:t>densité</a:t>
            </a:r>
            <a:endParaRPr lang="en-GB" dirty="0">
              <a:latin typeface="+mn-lt"/>
            </a:endParaRPr>
          </a:p>
        </p:txBody>
      </p:sp>
      <p:pic>
        <p:nvPicPr>
          <p:cNvPr id="22" name="Picture 2">
            <a:extLst>
              <a:ext uri="{FF2B5EF4-FFF2-40B4-BE49-F238E27FC236}">
                <a16:creationId xmlns:a16="http://schemas.microsoft.com/office/drawing/2014/main" id="{25B851E0-8AC1-46A5-98F4-7291095707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685800"/>
            <a:ext cx="7085012" cy="5390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5">
            <a:extLst>
              <a:ext uri="{FF2B5EF4-FFF2-40B4-BE49-F238E27FC236}">
                <a16:creationId xmlns:a16="http://schemas.microsoft.com/office/drawing/2014/main" id="{736E0DB0-9DE0-4532-99CB-7DA161EB93BF}"/>
              </a:ext>
            </a:extLst>
          </p:cNvPr>
          <p:cNvGrpSpPr>
            <a:grpSpLocks/>
          </p:cNvGrpSpPr>
          <p:nvPr/>
        </p:nvGrpSpPr>
        <p:grpSpPr bwMode="auto">
          <a:xfrm>
            <a:off x="3124169" y="1135777"/>
            <a:ext cx="3505319" cy="2217706"/>
            <a:chOff x="1167" y="828"/>
            <a:chExt cx="2142" cy="1487"/>
          </a:xfrm>
        </p:grpSpPr>
        <p:sp>
          <p:nvSpPr>
            <p:cNvPr id="24" name="Freeform 6">
              <a:extLst>
                <a:ext uri="{FF2B5EF4-FFF2-40B4-BE49-F238E27FC236}">
                  <a16:creationId xmlns:a16="http://schemas.microsoft.com/office/drawing/2014/main" id="{C4086AB2-8C3F-411C-AFBA-D128D780EEDF}"/>
                </a:ext>
              </a:extLst>
            </p:cNvPr>
            <p:cNvSpPr>
              <a:spLocks/>
            </p:cNvSpPr>
            <p:nvPr/>
          </p:nvSpPr>
          <p:spPr bwMode="auto">
            <a:xfrm>
              <a:off x="1167" y="828"/>
              <a:ext cx="2142" cy="1487"/>
            </a:xfrm>
            <a:custGeom>
              <a:avLst/>
              <a:gdLst>
                <a:gd name="T0" fmla="*/ 160 w 2371"/>
                <a:gd name="T1" fmla="*/ 170 h 1700"/>
                <a:gd name="T2" fmla="*/ 848 w 2371"/>
                <a:gd name="T3" fmla="*/ 137 h 1700"/>
                <a:gd name="T4" fmla="*/ 2046 w 2371"/>
                <a:gd name="T5" fmla="*/ 161 h 1700"/>
                <a:gd name="T6" fmla="*/ 1948 w 2371"/>
                <a:gd name="T7" fmla="*/ 643 h 1700"/>
                <a:gd name="T8" fmla="*/ 1401 w 2371"/>
                <a:gd name="T9" fmla="*/ 1346 h 1700"/>
                <a:gd name="T10" fmla="*/ 418 w 2371"/>
                <a:gd name="T11" fmla="*/ 2065 h 1700"/>
                <a:gd name="T12" fmla="*/ 58 w 2371"/>
                <a:gd name="T13" fmla="*/ 1546 h 1700"/>
                <a:gd name="T14" fmla="*/ 94 w 2371"/>
                <a:gd name="T15" fmla="*/ 228 h 1700"/>
                <a:gd name="T16" fmla="*/ 160 w 2371"/>
                <a:gd name="T17" fmla="*/ 170 h 17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1"/>
                <a:gd name="T28" fmla="*/ 0 h 1700"/>
                <a:gd name="T29" fmla="*/ 2371 w 2371"/>
                <a:gd name="T30" fmla="*/ 1700 h 1700"/>
                <a:gd name="connsiteX0" fmla="*/ 604 w 9382"/>
                <a:gd name="connsiteY0" fmla="*/ 139 h 9431"/>
                <a:gd name="connsiteX1" fmla="*/ 3635 w 9382"/>
                <a:gd name="connsiteY1" fmla="*/ 241 h 9431"/>
                <a:gd name="connsiteX2" fmla="*/ 9026 w 9382"/>
                <a:gd name="connsiteY2" fmla="*/ 347 h 9431"/>
                <a:gd name="connsiteX3" fmla="*/ 8570 w 9382"/>
                <a:gd name="connsiteY3" fmla="*/ 2641 h 9431"/>
                <a:gd name="connsiteX4" fmla="*/ 6115 w 9382"/>
                <a:gd name="connsiteY4" fmla="*/ 5994 h 9431"/>
                <a:gd name="connsiteX5" fmla="*/ 1712 w 9382"/>
                <a:gd name="connsiteY5" fmla="*/ 9417 h 9431"/>
                <a:gd name="connsiteX6" fmla="*/ 93 w 9382"/>
                <a:gd name="connsiteY6" fmla="*/ 6947 h 9431"/>
                <a:gd name="connsiteX7" fmla="*/ 244 w 9382"/>
                <a:gd name="connsiteY7" fmla="*/ 664 h 9431"/>
                <a:gd name="connsiteX8" fmla="*/ 604 w 9382"/>
                <a:gd name="connsiteY8" fmla="*/ 139 h 9431"/>
                <a:gd name="connsiteX0" fmla="*/ 644 w 10000"/>
                <a:gd name="connsiteY0" fmla="*/ 99 h 9952"/>
                <a:gd name="connsiteX1" fmla="*/ 3874 w 10000"/>
                <a:gd name="connsiteY1" fmla="*/ 208 h 9952"/>
                <a:gd name="connsiteX2" fmla="*/ 9621 w 10000"/>
                <a:gd name="connsiteY2" fmla="*/ 320 h 9952"/>
                <a:gd name="connsiteX3" fmla="*/ 9135 w 10000"/>
                <a:gd name="connsiteY3" fmla="*/ 2752 h 9952"/>
                <a:gd name="connsiteX4" fmla="*/ 6518 w 10000"/>
                <a:gd name="connsiteY4" fmla="*/ 6308 h 9952"/>
                <a:gd name="connsiteX5" fmla="*/ 1825 w 10000"/>
                <a:gd name="connsiteY5" fmla="*/ 9937 h 9952"/>
                <a:gd name="connsiteX6" fmla="*/ 99 w 10000"/>
                <a:gd name="connsiteY6" fmla="*/ 7318 h 9952"/>
                <a:gd name="connsiteX7" fmla="*/ 260 w 10000"/>
                <a:gd name="connsiteY7" fmla="*/ 656 h 9952"/>
                <a:gd name="connsiteX8" fmla="*/ 644 w 10000"/>
                <a:gd name="connsiteY8" fmla="*/ 99 h 9952"/>
                <a:gd name="connsiteX0" fmla="*/ 682 w 10038"/>
                <a:gd name="connsiteY0" fmla="*/ 54 h 9955"/>
                <a:gd name="connsiteX1" fmla="*/ 3912 w 10038"/>
                <a:gd name="connsiteY1" fmla="*/ 164 h 9955"/>
                <a:gd name="connsiteX2" fmla="*/ 9659 w 10038"/>
                <a:gd name="connsiteY2" fmla="*/ 277 h 9955"/>
                <a:gd name="connsiteX3" fmla="*/ 9173 w 10038"/>
                <a:gd name="connsiteY3" fmla="*/ 2720 h 9955"/>
                <a:gd name="connsiteX4" fmla="*/ 6556 w 10038"/>
                <a:gd name="connsiteY4" fmla="*/ 6293 h 9955"/>
                <a:gd name="connsiteX5" fmla="*/ 1863 w 10038"/>
                <a:gd name="connsiteY5" fmla="*/ 9940 h 9955"/>
                <a:gd name="connsiteX6" fmla="*/ 137 w 10038"/>
                <a:gd name="connsiteY6" fmla="*/ 7308 h 9955"/>
                <a:gd name="connsiteX7" fmla="*/ 140 w 10038"/>
                <a:gd name="connsiteY7" fmla="*/ 1094 h 9955"/>
                <a:gd name="connsiteX8" fmla="*/ 682 w 10038"/>
                <a:gd name="connsiteY8" fmla="*/ 54 h 9955"/>
                <a:gd name="connsiteX0" fmla="*/ 688 w 10001"/>
                <a:gd name="connsiteY0" fmla="*/ 41 h 10098"/>
                <a:gd name="connsiteX1" fmla="*/ 3898 w 10001"/>
                <a:gd name="connsiteY1" fmla="*/ 263 h 10098"/>
                <a:gd name="connsiteX2" fmla="*/ 9623 w 10001"/>
                <a:gd name="connsiteY2" fmla="*/ 376 h 10098"/>
                <a:gd name="connsiteX3" fmla="*/ 9139 w 10001"/>
                <a:gd name="connsiteY3" fmla="*/ 2830 h 10098"/>
                <a:gd name="connsiteX4" fmla="*/ 6532 w 10001"/>
                <a:gd name="connsiteY4" fmla="*/ 6419 h 10098"/>
                <a:gd name="connsiteX5" fmla="*/ 1857 w 10001"/>
                <a:gd name="connsiteY5" fmla="*/ 10083 h 10098"/>
                <a:gd name="connsiteX6" fmla="*/ 137 w 10001"/>
                <a:gd name="connsiteY6" fmla="*/ 7439 h 10098"/>
                <a:gd name="connsiteX7" fmla="*/ 140 w 10001"/>
                <a:gd name="connsiteY7" fmla="*/ 1197 h 10098"/>
                <a:gd name="connsiteX8" fmla="*/ 688 w 10001"/>
                <a:gd name="connsiteY8" fmla="*/ 41 h 10098"/>
                <a:gd name="connsiteX0" fmla="*/ 688 w 9996"/>
                <a:gd name="connsiteY0" fmla="*/ 104 h 10161"/>
                <a:gd name="connsiteX1" fmla="*/ 3964 w 9996"/>
                <a:gd name="connsiteY1" fmla="*/ 91 h 10161"/>
                <a:gd name="connsiteX2" fmla="*/ 9623 w 9996"/>
                <a:gd name="connsiteY2" fmla="*/ 439 h 10161"/>
                <a:gd name="connsiteX3" fmla="*/ 9139 w 9996"/>
                <a:gd name="connsiteY3" fmla="*/ 2893 h 10161"/>
                <a:gd name="connsiteX4" fmla="*/ 6532 w 9996"/>
                <a:gd name="connsiteY4" fmla="*/ 6482 h 10161"/>
                <a:gd name="connsiteX5" fmla="*/ 1857 w 9996"/>
                <a:gd name="connsiteY5" fmla="*/ 10146 h 10161"/>
                <a:gd name="connsiteX6" fmla="*/ 137 w 9996"/>
                <a:gd name="connsiteY6" fmla="*/ 7502 h 10161"/>
                <a:gd name="connsiteX7" fmla="*/ 140 w 9996"/>
                <a:gd name="connsiteY7" fmla="*/ 1260 h 10161"/>
                <a:gd name="connsiteX8" fmla="*/ 688 w 9996"/>
                <a:gd name="connsiteY8" fmla="*/ 104 h 10161"/>
                <a:gd name="connsiteX0" fmla="*/ 688 w 10000"/>
                <a:gd name="connsiteY0" fmla="*/ 82 h 10065"/>
                <a:gd name="connsiteX1" fmla="*/ 3966 w 10000"/>
                <a:gd name="connsiteY1" fmla="*/ 155 h 10065"/>
                <a:gd name="connsiteX2" fmla="*/ 9627 w 10000"/>
                <a:gd name="connsiteY2" fmla="*/ 497 h 10065"/>
                <a:gd name="connsiteX3" fmla="*/ 9143 w 10000"/>
                <a:gd name="connsiteY3" fmla="*/ 2912 h 10065"/>
                <a:gd name="connsiteX4" fmla="*/ 6535 w 10000"/>
                <a:gd name="connsiteY4" fmla="*/ 6444 h 10065"/>
                <a:gd name="connsiteX5" fmla="*/ 1858 w 10000"/>
                <a:gd name="connsiteY5" fmla="*/ 10050 h 10065"/>
                <a:gd name="connsiteX6" fmla="*/ 137 w 10000"/>
                <a:gd name="connsiteY6" fmla="*/ 7448 h 10065"/>
                <a:gd name="connsiteX7" fmla="*/ 140 w 10000"/>
                <a:gd name="connsiteY7" fmla="*/ 1305 h 10065"/>
                <a:gd name="connsiteX8" fmla="*/ 688 w 10000"/>
                <a:gd name="connsiteY8" fmla="*/ 82 h 10065"/>
                <a:gd name="connsiteX0" fmla="*/ 688 w 10000"/>
                <a:gd name="connsiteY0" fmla="*/ 56 h 10039"/>
                <a:gd name="connsiteX1" fmla="*/ 3966 w 10000"/>
                <a:gd name="connsiteY1" fmla="*/ 129 h 10039"/>
                <a:gd name="connsiteX2" fmla="*/ 9627 w 10000"/>
                <a:gd name="connsiteY2" fmla="*/ 471 h 10039"/>
                <a:gd name="connsiteX3" fmla="*/ 9143 w 10000"/>
                <a:gd name="connsiteY3" fmla="*/ 2886 h 10039"/>
                <a:gd name="connsiteX4" fmla="*/ 6535 w 10000"/>
                <a:gd name="connsiteY4" fmla="*/ 6418 h 10039"/>
                <a:gd name="connsiteX5" fmla="*/ 1858 w 10000"/>
                <a:gd name="connsiteY5" fmla="*/ 10024 h 10039"/>
                <a:gd name="connsiteX6" fmla="*/ 137 w 10000"/>
                <a:gd name="connsiteY6" fmla="*/ 7422 h 10039"/>
                <a:gd name="connsiteX7" fmla="*/ 140 w 10000"/>
                <a:gd name="connsiteY7" fmla="*/ 1279 h 10039"/>
                <a:gd name="connsiteX8" fmla="*/ 688 w 10000"/>
                <a:gd name="connsiteY8" fmla="*/ 56 h 10039"/>
                <a:gd name="connsiteX0" fmla="*/ 611 w 9998"/>
                <a:gd name="connsiteY0" fmla="*/ 58 h 10029"/>
                <a:gd name="connsiteX1" fmla="*/ 3964 w 9998"/>
                <a:gd name="connsiteY1" fmla="*/ 119 h 10029"/>
                <a:gd name="connsiteX2" fmla="*/ 9625 w 9998"/>
                <a:gd name="connsiteY2" fmla="*/ 461 h 10029"/>
                <a:gd name="connsiteX3" fmla="*/ 9141 w 9998"/>
                <a:gd name="connsiteY3" fmla="*/ 2876 h 10029"/>
                <a:gd name="connsiteX4" fmla="*/ 6533 w 9998"/>
                <a:gd name="connsiteY4" fmla="*/ 6408 h 10029"/>
                <a:gd name="connsiteX5" fmla="*/ 1856 w 9998"/>
                <a:gd name="connsiteY5" fmla="*/ 10014 h 10029"/>
                <a:gd name="connsiteX6" fmla="*/ 135 w 9998"/>
                <a:gd name="connsiteY6" fmla="*/ 7412 h 10029"/>
                <a:gd name="connsiteX7" fmla="*/ 138 w 9998"/>
                <a:gd name="connsiteY7" fmla="*/ 1269 h 10029"/>
                <a:gd name="connsiteX8" fmla="*/ 611 w 9998"/>
                <a:gd name="connsiteY8" fmla="*/ 58 h 10029"/>
                <a:gd name="connsiteX0" fmla="*/ 438 w 9993"/>
                <a:gd name="connsiteY0" fmla="*/ 58 h 10000"/>
                <a:gd name="connsiteX1" fmla="*/ 3958 w 9993"/>
                <a:gd name="connsiteY1" fmla="*/ 119 h 10000"/>
                <a:gd name="connsiteX2" fmla="*/ 9620 w 9993"/>
                <a:gd name="connsiteY2" fmla="*/ 460 h 10000"/>
                <a:gd name="connsiteX3" fmla="*/ 9136 w 9993"/>
                <a:gd name="connsiteY3" fmla="*/ 2868 h 10000"/>
                <a:gd name="connsiteX4" fmla="*/ 6527 w 9993"/>
                <a:gd name="connsiteY4" fmla="*/ 6389 h 10000"/>
                <a:gd name="connsiteX5" fmla="*/ 1849 w 9993"/>
                <a:gd name="connsiteY5" fmla="*/ 9985 h 10000"/>
                <a:gd name="connsiteX6" fmla="*/ 128 w 9993"/>
                <a:gd name="connsiteY6" fmla="*/ 7391 h 10000"/>
                <a:gd name="connsiteX7" fmla="*/ 131 w 9993"/>
                <a:gd name="connsiteY7" fmla="*/ 1265 h 10000"/>
                <a:gd name="connsiteX8" fmla="*/ 438 w 9993"/>
                <a:gd name="connsiteY8" fmla="*/ 5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3" h="10000">
                  <a:moveTo>
                    <a:pt x="438" y="58"/>
                  </a:moveTo>
                  <a:cubicBezTo>
                    <a:pt x="668" y="-73"/>
                    <a:pt x="2428" y="52"/>
                    <a:pt x="3958" y="119"/>
                  </a:cubicBezTo>
                  <a:cubicBezTo>
                    <a:pt x="5488" y="186"/>
                    <a:pt x="8757" y="1"/>
                    <a:pt x="9620" y="460"/>
                  </a:cubicBezTo>
                  <a:cubicBezTo>
                    <a:pt x="10483" y="918"/>
                    <a:pt x="9650" y="1881"/>
                    <a:pt x="9136" y="2868"/>
                  </a:cubicBezTo>
                  <a:cubicBezTo>
                    <a:pt x="8620" y="3857"/>
                    <a:pt x="7742" y="5203"/>
                    <a:pt x="6527" y="6389"/>
                  </a:cubicBezTo>
                  <a:cubicBezTo>
                    <a:pt x="5313" y="7576"/>
                    <a:pt x="2916" y="9819"/>
                    <a:pt x="1849" y="9985"/>
                  </a:cubicBezTo>
                  <a:cubicBezTo>
                    <a:pt x="782" y="10154"/>
                    <a:pt x="387" y="8922"/>
                    <a:pt x="128" y="7391"/>
                  </a:cubicBezTo>
                  <a:cubicBezTo>
                    <a:pt x="-132" y="5859"/>
                    <a:pt x="79" y="2487"/>
                    <a:pt x="131" y="1265"/>
                  </a:cubicBezTo>
                  <a:cubicBezTo>
                    <a:pt x="183" y="43"/>
                    <a:pt x="208" y="188"/>
                    <a:pt x="438" y="58"/>
                  </a:cubicBezTo>
                  <a:close/>
                </a:path>
              </a:pathLst>
            </a:custGeom>
            <a:solidFill>
              <a:srgbClr val="EAEAEA">
                <a:alpha val="50195"/>
              </a:srgbClr>
            </a:solidFill>
            <a:ln w="28575">
              <a:solidFill>
                <a:schemeClr val="tx1"/>
              </a:solidFill>
              <a:prstDash val="dash"/>
              <a:round/>
              <a:headEnd/>
              <a:tailEnd/>
            </a:ln>
          </p:spPr>
          <p:txBody>
            <a:bodyPr wrap="square" anchor="ctr">
              <a:spAutoFit/>
            </a:bodyPr>
            <a:lstStyle/>
            <a:p>
              <a:endParaRPr lang="en-GB" dirty="0"/>
            </a:p>
          </p:txBody>
        </p:sp>
        <p:sp>
          <p:nvSpPr>
            <p:cNvPr id="25" name="Text Box 7">
              <a:extLst>
                <a:ext uri="{FF2B5EF4-FFF2-40B4-BE49-F238E27FC236}">
                  <a16:creationId xmlns:a16="http://schemas.microsoft.com/office/drawing/2014/main" id="{876D3F2C-47A5-4B9B-852D-7F2C1D8A3F32}"/>
                </a:ext>
              </a:extLst>
            </p:cNvPr>
            <p:cNvSpPr txBox="1">
              <a:spLocks noChangeArrowheads="1"/>
            </p:cNvSpPr>
            <p:nvPr/>
          </p:nvSpPr>
          <p:spPr bwMode="auto">
            <a:xfrm>
              <a:off x="1610" y="1331"/>
              <a:ext cx="44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US" dirty="0">
                  <a:latin typeface="+mn-lt"/>
                </a:rPr>
                <a:t>TROU</a:t>
              </a:r>
            </a:p>
          </p:txBody>
        </p:sp>
      </p:grpSp>
      <p:grpSp>
        <p:nvGrpSpPr>
          <p:cNvPr id="26" name="Group 10">
            <a:extLst>
              <a:ext uri="{FF2B5EF4-FFF2-40B4-BE49-F238E27FC236}">
                <a16:creationId xmlns:a16="http://schemas.microsoft.com/office/drawing/2014/main" id="{4E10442F-B585-46E4-A56C-CDBC3BF090B3}"/>
              </a:ext>
            </a:extLst>
          </p:cNvPr>
          <p:cNvGrpSpPr>
            <a:grpSpLocks/>
          </p:cNvGrpSpPr>
          <p:nvPr/>
        </p:nvGrpSpPr>
        <p:grpSpPr bwMode="auto">
          <a:xfrm>
            <a:off x="1370012" y="836982"/>
            <a:ext cx="8173969" cy="4687457"/>
            <a:chOff x="160" y="664"/>
            <a:chExt cx="5412" cy="3143"/>
          </a:xfrm>
        </p:grpSpPr>
        <p:grpSp>
          <p:nvGrpSpPr>
            <p:cNvPr id="27" name="Group 11">
              <a:extLst>
                <a:ext uri="{FF2B5EF4-FFF2-40B4-BE49-F238E27FC236}">
                  <a16:creationId xmlns:a16="http://schemas.microsoft.com/office/drawing/2014/main" id="{5EA95E40-B2CA-4567-95D8-16FB9C7CA1D9}"/>
                </a:ext>
              </a:extLst>
            </p:cNvPr>
            <p:cNvGrpSpPr>
              <a:grpSpLocks/>
            </p:cNvGrpSpPr>
            <p:nvPr/>
          </p:nvGrpSpPr>
          <p:grpSpPr bwMode="auto">
            <a:xfrm>
              <a:off x="160" y="664"/>
              <a:ext cx="5412" cy="3143"/>
              <a:chOff x="160" y="664"/>
              <a:chExt cx="5412" cy="3143"/>
            </a:xfrm>
          </p:grpSpPr>
          <p:graphicFrame>
            <p:nvGraphicFramePr>
              <p:cNvPr id="29" name="Object 13">
                <a:extLst>
                  <a:ext uri="{FF2B5EF4-FFF2-40B4-BE49-F238E27FC236}">
                    <a16:creationId xmlns:a16="http://schemas.microsoft.com/office/drawing/2014/main" id="{2B804D51-08D0-427F-AB75-0FF802124674}"/>
                  </a:ext>
                </a:extLst>
              </p:cNvPr>
              <p:cNvGraphicFramePr>
                <a:graphicFrameLocks noChangeAspect="1"/>
              </p:cNvGraphicFramePr>
              <p:nvPr/>
            </p:nvGraphicFramePr>
            <p:xfrm>
              <a:off x="2325" y="1293"/>
              <a:ext cx="269" cy="231"/>
            </p:xfrm>
            <a:graphic>
              <a:graphicData uri="http://schemas.openxmlformats.org/presentationml/2006/ole">
                <mc:AlternateContent xmlns:mc="http://schemas.openxmlformats.org/markup-compatibility/2006">
                  <mc:Choice xmlns:v="urn:schemas-microsoft-com:vml" Requires="v">
                    <p:oleObj name="Equation" r:id="rId4" imgW="228600" imgH="190500" progId="Equation.3">
                      <p:embed/>
                    </p:oleObj>
                  </mc:Choice>
                  <mc:Fallback>
                    <p:oleObj name="Equation" r:id="rId4" imgW="228600" imgH="190500" progId="Equation.3">
                      <p:embed/>
                      <p:pic>
                        <p:nvPicPr>
                          <p:cNvPr id="29" name="Object 13">
                            <a:extLst>
                              <a:ext uri="{FF2B5EF4-FFF2-40B4-BE49-F238E27FC236}">
                                <a16:creationId xmlns:a16="http://schemas.microsoft.com/office/drawing/2014/main" id="{2B804D51-08D0-427F-AB75-0FF8021246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5" y="1293"/>
                            <a:ext cx="269" cy="231"/>
                          </a:xfrm>
                          <a:prstGeom prst="rect">
                            <a:avLst/>
                          </a:prstGeom>
                          <a:solidFill>
                            <a:schemeClr val="bg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0" name="Group 13">
                <a:extLst>
                  <a:ext uri="{FF2B5EF4-FFF2-40B4-BE49-F238E27FC236}">
                    <a16:creationId xmlns:a16="http://schemas.microsoft.com/office/drawing/2014/main" id="{94E70752-9647-4F8F-A665-BED6D8A0B144}"/>
                  </a:ext>
                </a:extLst>
              </p:cNvPr>
              <p:cNvGrpSpPr>
                <a:grpSpLocks/>
              </p:cNvGrpSpPr>
              <p:nvPr/>
            </p:nvGrpSpPr>
            <p:grpSpPr bwMode="auto">
              <a:xfrm>
                <a:off x="160" y="664"/>
                <a:ext cx="5412" cy="3143"/>
                <a:chOff x="160" y="664"/>
                <a:chExt cx="5412" cy="3143"/>
              </a:xfrm>
            </p:grpSpPr>
            <p:grpSp>
              <p:nvGrpSpPr>
                <p:cNvPr id="32" name="Group 14">
                  <a:extLst>
                    <a:ext uri="{FF2B5EF4-FFF2-40B4-BE49-F238E27FC236}">
                      <a16:creationId xmlns:a16="http://schemas.microsoft.com/office/drawing/2014/main" id="{79C9CAC7-FCE5-4242-9D90-577C4EF93534}"/>
                    </a:ext>
                  </a:extLst>
                </p:cNvPr>
                <p:cNvGrpSpPr>
                  <a:grpSpLocks/>
                </p:cNvGrpSpPr>
                <p:nvPr/>
              </p:nvGrpSpPr>
              <p:grpSpPr bwMode="auto">
                <a:xfrm>
                  <a:off x="160" y="3266"/>
                  <a:ext cx="896" cy="445"/>
                  <a:chOff x="160" y="3266"/>
                  <a:chExt cx="896" cy="445"/>
                </a:xfrm>
              </p:grpSpPr>
              <p:sp>
                <p:nvSpPr>
                  <p:cNvPr id="38" name="Text Box 17">
                    <a:extLst>
                      <a:ext uri="{FF2B5EF4-FFF2-40B4-BE49-F238E27FC236}">
                        <a16:creationId xmlns:a16="http://schemas.microsoft.com/office/drawing/2014/main" id="{A16A5C0F-4D33-45A6-94FF-9CA1406E42A8}"/>
                      </a:ext>
                    </a:extLst>
                  </p:cNvPr>
                  <p:cNvSpPr txBox="1">
                    <a:spLocks noChangeArrowheads="1"/>
                  </p:cNvSpPr>
                  <p:nvPr/>
                </p:nvSpPr>
                <p:spPr bwMode="auto">
                  <a:xfrm>
                    <a:off x="160" y="3266"/>
                    <a:ext cx="896" cy="24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ctr">
                      <a:spcBef>
                        <a:spcPct val="0"/>
                      </a:spcBef>
                      <a:spcAft>
                        <a:spcPct val="0"/>
                      </a:spcAft>
                    </a:pPr>
                    <a:r>
                      <a:rPr lang="en-GB" b="0" dirty="0">
                        <a:latin typeface="+mn-lt"/>
                      </a:rPr>
                      <a:t>Contours de </a:t>
                    </a:r>
                  </a:p>
                </p:txBody>
              </p:sp>
              <p:graphicFrame>
                <p:nvGraphicFramePr>
                  <p:cNvPr id="39" name="Object 18">
                    <a:extLst>
                      <a:ext uri="{FF2B5EF4-FFF2-40B4-BE49-F238E27FC236}">
                        <a16:creationId xmlns:a16="http://schemas.microsoft.com/office/drawing/2014/main" id="{ADB89303-39E1-47BF-8ECF-20416A733020}"/>
                      </a:ext>
                    </a:extLst>
                  </p:cNvPr>
                  <p:cNvGraphicFramePr>
                    <a:graphicFrameLocks noChangeAspect="1"/>
                  </p:cNvGraphicFramePr>
                  <p:nvPr/>
                </p:nvGraphicFramePr>
                <p:xfrm>
                  <a:off x="464" y="3453"/>
                  <a:ext cx="298" cy="258"/>
                </p:xfrm>
                <a:graphic>
                  <a:graphicData uri="http://schemas.openxmlformats.org/presentationml/2006/ole">
                    <mc:AlternateContent xmlns:mc="http://schemas.openxmlformats.org/markup-compatibility/2006">
                      <mc:Choice xmlns:v="urn:schemas-microsoft-com:vml" Requires="v">
                        <p:oleObj name="Equation" r:id="rId6" imgW="228600" imgH="190440" progId="Equation.3">
                          <p:embed/>
                        </p:oleObj>
                      </mc:Choice>
                      <mc:Fallback>
                        <p:oleObj name="Equation" r:id="rId6" imgW="228600" imgH="190440" progId="Equation.3">
                          <p:embed/>
                          <p:pic>
                            <p:nvPicPr>
                              <p:cNvPr id="39" name="Object 18">
                                <a:extLst>
                                  <a:ext uri="{FF2B5EF4-FFF2-40B4-BE49-F238E27FC236}">
                                    <a16:creationId xmlns:a16="http://schemas.microsoft.com/office/drawing/2014/main" id="{ADB89303-39E1-47BF-8ECF-20416A733020}"/>
                                  </a:ext>
                                </a:extLst>
                              </p:cNvPr>
                              <p:cNvPicPr>
                                <a:picLocks noChangeAspect="1" noChangeArrowheads="1"/>
                              </p:cNvPicPr>
                              <p:nvPr/>
                            </p:nvPicPr>
                            <p:blipFill>
                              <a:blip r:embed="rId7"/>
                              <a:srcRect/>
                              <a:stretch>
                                <a:fillRect/>
                              </a:stretch>
                            </p:blipFill>
                            <p:spPr bwMode="auto">
                              <a:xfrm>
                                <a:off x="464" y="3453"/>
                                <a:ext cx="298" cy="258"/>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3" name="Line 19">
                  <a:extLst>
                    <a:ext uri="{FF2B5EF4-FFF2-40B4-BE49-F238E27FC236}">
                      <a16:creationId xmlns:a16="http://schemas.microsoft.com/office/drawing/2014/main" id="{06C4EFD4-E926-4AF3-BC89-967063B9CAE0}"/>
                    </a:ext>
                  </a:extLst>
                </p:cNvPr>
                <p:cNvSpPr>
                  <a:spLocks noChangeShapeType="1"/>
                </p:cNvSpPr>
                <p:nvPr/>
              </p:nvSpPr>
              <p:spPr bwMode="auto">
                <a:xfrm flipV="1">
                  <a:off x="1245" y="1488"/>
                  <a:ext cx="4298" cy="151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34" name="Line 20">
                  <a:extLst>
                    <a:ext uri="{FF2B5EF4-FFF2-40B4-BE49-F238E27FC236}">
                      <a16:creationId xmlns:a16="http://schemas.microsoft.com/office/drawing/2014/main" id="{FFB7830D-D040-4092-AD2A-F2CC3DA218C5}"/>
                    </a:ext>
                  </a:extLst>
                </p:cNvPr>
                <p:cNvSpPr>
                  <a:spLocks noChangeShapeType="1"/>
                </p:cNvSpPr>
                <p:nvPr/>
              </p:nvSpPr>
              <p:spPr bwMode="auto">
                <a:xfrm flipV="1">
                  <a:off x="1253" y="1894"/>
                  <a:ext cx="4298" cy="151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35" name="Line 21">
                  <a:extLst>
                    <a:ext uri="{FF2B5EF4-FFF2-40B4-BE49-F238E27FC236}">
                      <a16:creationId xmlns:a16="http://schemas.microsoft.com/office/drawing/2014/main" id="{E1EF4423-AAE7-4260-A833-05DEB123E0D0}"/>
                    </a:ext>
                  </a:extLst>
                </p:cNvPr>
                <p:cNvSpPr>
                  <a:spLocks noChangeShapeType="1"/>
                </p:cNvSpPr>
                <p:nvPr/>
              </p:nvSpPr>
              <p:spPr bwMode="auto">
                <a:xfrm flipV="1">
                  <a:off x="1274" y="1070"/>
                  <a:ext cx="4298" cy="151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36" name="Line 22">
                  <a:extLst>
                    <a:ext uri="{FF2B5EF4-FFF2-40B4-BE49-F238E27FC236}">
                      <a16:creationId xmlns:a16="http://schemas.microsoft.com/office/drawing/2014/main" id="{B41F862D-3B1A-4C30-88A1-D087A811199D}"/>
                    </a:ext>
                  </a:extLst>
                </p:cNvPr>
                <p:cNvSpPr>
                  <a:spLocks noChangeShapeType="1"/>
                </p:cNvSpPr>
                <p:nvPr/>
              </p:nvSpPr>
              <p:spPr bwMode="auto">
                <a:xfrm flipV="1">
                  <a:off x="1263" y="664"/>
                  <a:ext cx="4297" cy="151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37" name="Line 23">
                  <a:extLst>
                    <a:ext uri="{FF2B5EF4-FFF2-40B4-BE49-F238E27FC236}">
                      <a16:creationId xmlns:a16="http://schemas.microsoft.com/office/drawing/2014/main" id="{4002A7BF-C78A-4ABE-A0D1-CC6E548FF2DD}"/>
                    </a:ext>
                  </a:extLst>
                </p:cNvPr>
                <p:cNvSpPr>
                  <a:spLocks noChangeShapeType="1"/>
                </p:cNvSpPr>
                <p:nvPr/>
              </p:nvSpPr>
              <p:spPr bwMode="auto">
                <a:xfrm flipV="1">
                  <a:off x="1274" y="2292"/>
                  <a:ext cx="4298" cy="151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grpSp>
          <p:sp>
            <p:nvSpPr>
              <p:cNvPr id="31" name="AutoShape 24">
                <a:extLst>
                  <a:ext uri="{FF2B5EF4-FFF2-40B4-BE49-F238E27FC236}">
                    <a16:creationId xmlns:a16="http://schemas.microsoft.com/office/drawing/2014/main" id="{063F367B-208D-43A4-ABF4-5FF1058CC3E4}"/>
                  </a:ext>
                </a:extLst>
              </p:cNvPr>
              <p:cNvSpPr>
                <a:spLocks noChangeArrowheads="1"/>
              </p:cNvSpPr>
              <p:nvPr/>
            </p:nvSpPr>
            <p:spPr bwMode="auto">
              <a:xfrm rot="4143571">
                <a:off x="2229" y="1679"/>
                <a:ext cx="330" cy="140"/>
              </a:xfrm>
              <a:prstGeom prst="leftArrow">
                <a:avLst>
                  <a:gd name="adj1" fmla="val 50000"/>
                  <a:gd name="adj2" fmla="val 59286"/>
                </a:avLst>
              </a:prstGeom>
              <a:noFill/>
              <a:ln w="28575">
                <a:solidFill>
                  <a:schemeClr val="accent1"/>
                </a:solidFill>
                <a:miter lim="800000"/>
                <a:headEnd/>
                <a:tailEnd/>
              </a:ln>
            </p:spPr>
            <p:txBody>
              <a:bodyPr rot="10800000" vert="eaVert"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grpSp>
        <p:sp>
          <p:nvSpPr>
            <p:cNvPr id="28" name="Line 23">
              <a:extLst>
                <a:ext uri="{FF2B5EF4-FFF2-40B4-BE49-F238E27FC236}">
                  <a16:creationId xmlns:a16="http://schemas.microsoft.com/office/drawing/2014/main" id="{CB6C9D54-CB27-4EB3-8C61-F4B1EB1B4EDC}"/>
                </a:ext>
              </a:extLst>
            </p:cNvPr>
            <p:cNvSpPr>
              <a:spLocks noChangeShapeType="1"/>
            </p:cNvSpPr>
            <p:nvPr/>
          </p:nvSpPr>
          <p:spPr bwMode="auto">
            <a:xfrm flipV="1">
              <a:off x="976" y="3424"/>
              <a:ext cx="232" cy="80"/>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dirty="0"/>
            </a:p>
          </p:txBody>
        </p:sp>
      </p:grpSp>
      <p:sp>
        <p:nvSpPr>
          <p:cNvPr id="40" name="Text Box 24">
            <a:extLst>
              <a:ext uri="{FF2B5EF4-FFF2-40B4-BE49-F238E27FC236}">
                <a16:creationId xmlns:a16="http://schemas.microsoft.com/office/drawing/2014/main" id="{4ED053DD-7657-4802-80CD-43696FFCE1A5}"/>
              </a:ext>
            </a:extLst>
          </p:cNvPr>
          <p:cNvSpPr txBox="1">
            <a:spLocks noChangeArrowheads="1"/>
          </p:cNvSpPr>
          <p:nvPr/>
        </p:nvSpPr>
        <p:spPr bwMode="auto">
          <a:xfrm>
            <a:off x="3643358" y="1378803"/>
            <a:ext cx="1614442" cy="830997"/>
          </a:xfrm>
          <a:prstGeom prst="rect">
            <a:avLst/>
          </a:prstGeom>
          <a:solidFill>
            <a:schemeClr val="bg1"/>
          </a:solidFill>
          <a:ln w="9525">
            <a:solidFill>
              <a:schemeClr val="accent4"/>
            </a:solidFill>
            <a:miter lim="800000"/>
            <a:headEnd/>
            <a:tailEnd/>
          </a:ln>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lgn="ctr">
              <a:spcBef>
                <a:spcPct val="0"/>
              </a:spcBef>
              <a:spcAft>
                <a:spcPct val="0"/>
              </a:spcAft>
            </a:pPr>
            <a:r>
              <a:rPr lang="en-GB" sz="1600" dirty="0" err="1">
                <a:latin typeface="+mn-lt"/>
              </a:rPr>
              <a:t>Vecteur</a:t>
            </a:r>
            <a:r>
              <a:rPr lang="en-GB" sz="1600" dirty="0">
                <a:latin typeface="+mn-lt"/>
              </a:rPr>
              <a:t> pour le </a:t>
            </a:r>
            <a:r>
              <a:rPr lang="en-GB" sz="1600" dirty="0" err="1">
                <a:latin typeface="+mn-lt"/>
              </a:rPr>
              <a:t>développement</a:t>
            </a:r>
            <a:r>
              <a:rPr lang="en-GB" sz="1600" dirty="0">
                <a:latin typeface="+mn-lt"/>
              </a:rPr>
              <a:t> de </a:t>
            </a:r>
            <a:r>
              <a:rPr lang="en-GB" sz="1600" dirty="0" err="1">
                <a:latin typeface="+mn-lt"/>
              </a:rPr>
              <a:t>matériaux</a:t>
            </a:r>
            <a:endParaRPr lang="en-GB" sz="1600" dirty="0">
              <a:latin typeface="+mn-lt"/>
            </a:endParaRPr>
          </a:p>
        </p:txBody>
      </p:sp>
      <p:sp>
        <p:nvSpPr>
          <p:cNvPr id="2" name="Slide Number Placeholder 1">
            <a:extLst>
              <a:ext uri="{FF2B5EF4-FFF2-40B4-BE49-F238E27FC236}">
                <a16:creationId xmlns:a16="http://schemas.microsoft.com/office/drawing/2014/main" id="{F7926504-D84C-4599-B396-523D1D62D1A3}"/>
              </a:ext>
            </a:extLst>
          </p:cNvPr>
          <p:cNvSpPr>
            <a:spLocks noGrp="1"/>
          </p:cNvSpPr>
          <p:nvPr>
            <p:ph type="sldNum" sz="quarter" idx="11"/>
          </p:nvPr>
        </p:nvSpPr>
        <p:spPr/>
        <p:txBody>
          <a:bodyPr/>
          <a:lstStyle/>
          <a:p>
            <a:fld id="{F0D23093-2AB0-F74C-B865-1A12A15B650E}" type="slidenum">
              <a:rPr lang="en-US" smtClean="0"/>
              <a:pPr/>
              <a:t>6</a:t>
            </a:fld>
            <a:endParaRPr lang="en-US" dirty="0"/>
          </a:p>
        </p:txBody>
      </p:sp>
    </p:spTree>
    <p:extLst>
      <p:ext uri="{BB962C8B-B14F-4D97-AF65-F5344CB8AC3E}">
        <p14:creationId xmlns:p14="http://schemas.microsoft.com/office/powerpoint/2010/main" val="303539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strVal val="2/3*#ppt_w"/>
                                          </p:val>
                                        </p:tav>
                                        <p:tav tm="100000">
                                          <p:val>
                                            <p:strVal val="#ppt_w"/>
                                          </p:val>
                                        </p:tav>
                                      </p:tavLst>
                                    </p:anim>
                                    <p:anim calcmode="lin" valueType="num">
                                      <p:cBhvr>
                                        <p:cTn id="8" dur="500" fill="hold"/>
                                        <p:tgtEl>
                                          <p:spTgt spid="23"/>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20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wipe(down)">
                                      <p:cBhvr>
                                        <p:cTn id="1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609602" y="148581"/>
            <a:ext cx="9494378" cy="723841"/>
          </a:xfrm>
          <a:ln w="9525"/>
        </p:spPr>
        <p:txBody>
          <a:bodyPr/>
          <a:lstStyle/>
          <a:p>
            <a:r>
              <a:rPr lang="en-GB" dirty="0" err="1">
                <a:latin typeface="+mn-lt"/>
              </a:rPr>
              <a:t>Résistance</a:t>
            </a:r>
            <a:r>
              <a:rPr lang="en-GB" dirty="0">
                <a:latin typeface="+mn-lt"/>
              </a:rPr>
              <a:t> - </a:t>
            </a:r>
            <a:r>
              <a:rPr lang="en-GB" dirty="0" err="1">
                <a:latin typeface="+mn-lt"/>
              </a:rPr>
              <a:t>Densité</a:t>
            </a:r>
            <a:endParaRPr lang="en-GB" dirty="0">
              <a:latin typeface="+mn-lt"/>
            </a:endParaRPr>
          </a:p>
        </p:txBody>
      </p:sp>
      <p:pic>
        <p:nvPicPr>
          <p:cNvPr id="19" name="Picture 3">
            <a:extLst>
              <a:ext uri="{FF2B5EF4-FFF2-40B4-BE49-F238E27FC236}">
                <a16:creationId xmlns:a16="http://schemas.microsoft.com/office/drawing/2014/main" id="{1B9287F6-FD74-44F1-8F4A-10AEC4FC61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994243"/>
            <a:ext cx="6296099" cy="486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4">
            <a:extLst>
              <a:ext uri="{FF2B5EF4-FFF2-40B4-BE49-F238E27FC236}">
                <a16:creationId xmlns:a16="http://schemas.microsoft.com/office/drawing/2014/main" id="{4733F068-B26C-4C6E-BABC-B6E803D40218}"/>
              </a:ext>
            </a:extLst>
          </p:cNvPr>
          <p:cNvGrpSpPr>
            <a:grpSpLocks/>
          </p:cNvGrpSpPr>
          <p:nvPr/>
        </p:nvGrpSpPr>
        <p:grpSpPr bwMode="auto">
          <a:xfrm>
            <a:off x="3307547" y="1058600"/>
            <a:ext cx="5156425" cy="3424917"/>
            <a:chOff x="1080" y="568"/>
            <a:chExt cx="3882" cy="2631"/>
          </a:xfrm>
        </p:grpSpPr>
        <p:sp>
          <p:nvSpPr>
            <p:cNvPr id="21" name="Freeform 5">
              <a:extLst>
                <a:ext uri="{FF2B5EF4-FFF2-40B4-BE49-F238E27FC236}">
                  <a16:creationId xmlns:a16="http://schemas.microsoft.com/office/drawing/2014/main" id="{2C0A681B-EA21-4B05-8F31-20D12B547340}"/>
                </a:ext>
              </a:extLst>
            </p:cNvPr>
            <p:cNvSpPr>
              <a:spLocks/>
            </p:cNvSpPr>
            <p:nvPr/>
          </p:nvSpPr>
          <p:spPr bwMode="auto">
            <a:xfrm>
              <a:off x="1080" y="568"/>
              <a:ext cx="3882" cy="2631"/>
            </a:xfrm>
            <a:custGeom>
              <a:avLst/>
              <a:gdLst>
                <a:gd name="T0" fmla="*/ 61 w 3958"/>
                <a:gd name="T1" fmla="*/ 2539 h 2871"/>
                <a:gd name="T2" fmla="*/ 53 w 3958"/>
                <a:gd name="T3" fmla="*/ 683 h 2871"/>
                <a:gd name="T4" fmla="*/ 381 w 3958"/>
                <a:gd name="T5" fmla="*/ 339 h 2871"/>
                <a:gd name="T6" fmla="*/ 1157 w 3958"/>
                <a:gd name="T7" fmla="*/ 283 h 2871"/>
                <a:gd name="T8" fmla="*/ 1309 w 3958"/>
                <a:gd name="T9" fmla="*/ 115 h 2871"/>
                <a:gd name="T10" fmla="*/ 1597 w 3958"/>
                <a:gd name="T11" fmla="*/ 35 h 2871"/>
                <a:gd name="T12" fmla="*/ 3605 w 3958"/>
                <a:gd name="T13" fmla="*/ 19 h 2871"/>
                <a:gd name="T14" fmla="*/ 3717 w 3958"/>
                <a:gd name="T15" fmla="*/ 147 h 2871"/>
                <a:gd name="T16" fmla="*/ 2749 w 3958"/>
                <a:gd name="T17" fmla="*/ 387 h 2871"/>
                <a:gd name="T18" fmla="*/ 2413 w 3958"/>
                <a:gd name="T19" fmla="*/ 547 h 2871"/>
                <a:gd name="T20" fmla="*/ 2077 w 3958"/>
                <a:gd name="T21" fmla="*/ 1043 h 2871"/>
                <a:gd name="T22" fmla="*/ 1397 w 3958"/>
                <a:gd name="T23" fmla="*/ 1531 h 2871"/>
                <a:gd name="T24" fmla="*/ 917 w 3958"/>
                <a:gd name="T25" fmla="*/ 1803 h 2871"/>
                <a:gd name="T26" fmla="*/ 293 w 3958"/>
                <a:gd name="T27" fmla="*/ 2539 h 2871"/>
                <a:gd name="T28" fmla="*/ 61 w 3958"/>
                <a:gd name="T29" fmla="*/ 2675 h 2871"/>
                <a:gd name="T30" fmla="*/ 61 w 3958"/>
                <a:gd name="T31" fmla="*/ 2539 h 28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58"/>
                <a:gd name="T49" fmla="*/ 0 h 2871"/>
                <a:gd name="T50" fmla="*/ 3958 w 3958"/>
                <a:gd name="T51" fmla="*/ 2871 h 2871"/>
                <a:gd name="connsiteX0" fmla="*/ 83 w 9648"/>
                <a:gd name="connsiteY0" fmla="*/ 8806 h 9638"/>
                <a:gd name="connsiteX1" fmla="*/ 63 w 9648"/>
                <a:gd name="connsiteY1" fmla="*/ 2341 h 9638"/>
                <a:gd name="connsiteX2" fmla="*/ 892 w 9648"/>
                <a:gd name="connsiteY2" fmla="*/ 1143 h 9638"/>
                <a:gd name="connsiteX3" fmla="*/ 2852 w 9648"/>
                <a:gd name="connsiteY3" fmla="*/ 948 h 9638"/>
                <a:gd name="connsiteX4" fmla="*/ 3236 w 9648"/>
                <a:gd name="connsiteY4" fmla="*/ 363 h 9638"/>
                <a:gd name="connsiteX5" fmla="*/ 3964 w 9648"/>
                <a:gd name="connsiteY5" fmla="*/ 84 h 9638"/>
                <a:gd name="connsiteX6" fmla="*/ 9037 w 9648"/>
                <a:gd name="connsiteY6" fmla="*/ 28 h 9638"/>
                <a:gd name="connsiteX7" fmla="*/ 9320 w 9648"/>
                <a:gd name="connsiteY7" fmla="*/ 474 h 9638"/>
                <a:gd name="connsiteX8" fmla="*/ 6874 w 9648"/>
                <a:gd name="connsiteY8" fmla="*/ 1310 h 9638"/>
                <a:gd name="connsiteX9" fmla="*/ 6026 w 9648"/>
                <a:gd name="connsiteY9" fmla="*/ 1867 h 9638"/>
                <a:gd name="connsiteX10" fmla="*/ 5177 w 9648"/>
                <a:gd name="connsiteY10" fmla="*/ 3595 h 9638"/>
                <a:gd name="connsiteX11" fmla="*/ 3459 w 9648"/>
                <a:gd name="connsiteY11" fmla="*/ 5295 h 9638"/>
                <a:gd name="connsiteX12" fmla="*/ 2246 w 9648"/>
                <a:gd name="connsiteY12" fmla="*/ 6242 h 9638"/>
                <a:gd name="connsiteX13" fmla="*/ 669 w 9648"/>
                <a:gd name="connsiteY13" fmla="*/ 8806 h 9638"/>
                <a:gd name="connsiteX14" fmla="*/ 276 w 9648"/>
                <a:gd name="connsiteY14" fmla="*/ 9563 h 9638"/>
                <a:gd name="connsiteX15" fmla="*/ 83 w 9648"/>
                <a:gd name="connsiteY15" fmla="*/ 8806 h 9638"/>
                <a:gd name="connsiteX0" fmla="*/ 86 w 10000"/>
                <a:gd name="connsiteY0" fmla="*/ 9137 h 10093"/>
                <a:gd name="connsiteX1" fmla="*/ 65 w 10000"/>
                <a:gd name="connsiteY1" fmla="*/ 2429 h 10093"/>
                <a:gd name="connsiteX2" fmla="*/ 925 w 10000"/>
                <a:gd name="connsiteY2" fmla="*/ 1186 h 10093"/>
                <a:gd name="connsiteX3" fmla="*/ 2956 w 10000"/>
                <a:gd name="connsiteY3" fmla="*/ 984 h 10093"/>
                <a:gd name="connsiteX4" fmla="*/ 3354 w 10000"/>
                <a:gd name="connsiteY4" fmla="*/ 377 h 10093"/>
                <a:gd name="connsiteX5" fmla="*/ 4109 w 10000"/>
                <a:gd name="connsiteY5" fmla="*/ 87 h 10093"/>
                <a:gd name="connsiteX6" fmla="*/ 9367 w 10000"/>
                <a:gd name="connsiteY6" fmla="*/ 29 h 10093"/>
                <a:gd name="connsiteX7" fmla="*/ 9660 w 10000"/>
                <a:gd name="connsiteY7" fmla="*/ 492 h 10093"/>
                <a:gd name="connsiteX8" fmla="*/ 7125 w 10000"/>
                <a:gd name="connsiteY8" fmla="*/ 1359 h 10093"/>
                <a:gd name="connsiteX9" fmla="*/ 6246 w 10000"/>
                <a:gd name="connsiteY9" fmla="*/ 1937 h 10093"/>
                <a:gd name="connsiteX10" fmla="*/ 5366 w 10000"/>
                <a:gd name="connsiteY10" fmla="*/ 3730 h 10093"/>
                <a:gd name="connsiteX11" fmla="*/ 3585 w 10000"/>
                <a:gd name="connsiteY11" fmla="*/ 5494 h 10093"/>
                <a:gd name="connsiteX12" fmla="*/ 2328 w 10000"/>
                <a:gd name="connsiteY12" fmla="*/ 6476 h 10093"/>
                <a:gd name="connsiteX13" fmla="*/ 693 w 10000"/>
                <a:gd name="connsiteY13" fmla="*/ 9137 h 10093"/>
                <a:gd name="connsiteX14" fmla="*/ 286 w 10000"/>
                <a:gd name="connsiteY14" fmla="*/ 9922 h 10093"/>
                <a:gd name="connsiteX15" fmla="*/ 86 w 10000"/>
                <a:gd name="connsiteY15" fmla="*/ 9137 h 10093"/>
                <a:gd name="connsiteX0" fmla="*/ 84 w 9998"/>
                <a:gd name="connsiteY0" fmla="*/ 9137 h 10099"/>
                <a:gd name="connsiteX1" fmla="*/ 63 w 9998"/>
                <a:gd name="connsiteY1" fmla="*/ 2429 h 10099"/>
                <a:gd name="connsiteX2" fmla="*/ 923 w 9998"/>
                <a:gd name="connsiteY2" fmla="*/ 1186 h 10099"/>
                <a:gd name="connsiteX3" fmla="*/ 2954 w 9998"/>
                <a:gd name="connsiteY3" fmla="*/ 984 h 10099"/>
                <a:gd name="connsiteX4" fmla="*/ 3352 w 9998"/>
                <a:gd name="connsiteY4" fmla="*/ 377 h 10099"/>
                <a:gd name="connsiteX5" fmla="*/ 4107 w 9998"/>
                <a:gd name="connsiteY5" fmla="*/ 87 h 10099"/>
                <a:gd name="connsiteX6" fmla="*/ 9365 w 9998"/>
                <a:gd name="connsiteY6" fmla="*/ 29 h 10099"/>
                <a:gd name="connsiteX7" fmla="*/ 9658 w 9998"/>
                <a:gd name="connsiteY7" fmla="*/ 492 h 10099"/>
                <a:gd name="connsiteX8" fmla="*/ 7123 w 9998"/>
                <a:gd name="connsiteY8" fmla="*/ 1359 h 10099"/>
                <a:gd name="connsiteX9" fmla="*/ 6244 w 9998"/>
                <a:gd name="connsiteY9" fmla="*/ 1937 h 10099"/>
                <a:gd name="connsiteX10" fmla="*/ 5364 w 9998"/>
                <a:gd name="connsiteY10" fmla="*/ 3730 h 10099"/>
                <a:gd name="connsiteX11" fmla="*/ 3583 w 9998"/>
                <a:gd name="connsiteY11" fmla="*/ 5494 h 10099"/>
                <a:gd name="connsiteX12" fmla="*/ 2326 w 9998"/>
                <a:gd name="connsiteY12" fmla="*/ 6476 h 10099"/>
                <a:gd name="connsiteX13" fmla="*/ 691 w 9998"/>
                <a:gd name="connsiteY13" fmla="*/ 9137 h 10099"/>
                <a:gd name="connsiteX14" fmla="*/ 219 w 9998"/>
                <a:gd name="connsiteY14" fmla="*/ 9930 h 10099"/>
                <a:gd name="connsiteX15" fmla="*/ 84 w 9998"/>
                <a:gd name="connsiteY15" fmla="*/ 9137 h 10099"/>
                <a:gd name="connsiteX0" fmla="*/ 84 w 10000"/>
                <a:gd name="connsiteY0" fmla="*/ 9047 h 10005"/>
                <a:gd name="connsiteX1" fmla="*/ 63 w 10000"/>
                <a:gd name="connsiteY1" fmla="*/ 2405 h 10005"/>
                <a:gd name="connsiteX2" fmla="*/ 923 w 10000"/>
                <a:gd name="connsiteY2" fmla="*/ 1174 h 10005"/>
                <a:gd name="connsiteX3" fmla="*/ 2955 w 10000"/>
                <a:gd name="connsiteY3" fmla="*/ 974 h 10005"/>
                <a:gd name="connsiteX4" fmla="*/ 3353 w 10000"/>
                <a:gd name="connsiteY4" fmla="*/ 373 h 10005"/>
                <a:gd name="connsiteX5" fmla="*/ 4108 w 10000"/>
                <a:gd name="connsiteY5" fmla="*/ 86 h 10005"/>
                <a:gd name="connsiteX6" fmla="*/ 9367 w 10000"/>
                <a:gd name="connsiteY6" fmla="*/ 29 h 10005"/>
                <a:gd name="connsiteX7" fmla="*/ 9660 w 10000"/>
                <a:gd name="connsiteY7" fmla="*/ 487 h 10005"/>
                <a:gd name="connsiteX8" fmla="*/ 7124 w 10000"/>
                <a:gd name="connsiteY8" fmla="*/ 1346 h 10005"/>
                <a:gd name="connsiteX9" fmla="*/ 6245 w 10000"/>
                <a:gd name="connsiteY9" fmla="*/ 1918 h 10005"/>
                <a:gd name="connsiteX10" fmla="*/ 5365 w 10000"/>
                <a:gd name="connsiteY10" fmla="*/ 3693 h 10005"/>
                <a:gd name="connsiteX11" fmla="*/ 3584 w 10000"/>
                <a:gd name="connsiteY11" fmla="*/ 5440 h 10005"/>
                <a:gd name="connsiteX12" fmla="*/ 2326 w 10000"/>
                <a:gd name="connsiteY12" fmla="*/ 6413 h 10005"/>
                <a:gd name="connsiteX13" fmla="*/ 691 w 10000"/>
                <a:gd name="connsiteY13" fmla="*/ 9047 h 10005"/>
                <a:gd name="connsiteX14" fmla="*/ 262 w 10000"/>
                <a:gd name="connsiteY14" fmla="*/ 9840 h 10005"/>
                <a:gd name="connsiteX15" fmla="*/ 84 w 10000"/>
                <a:gd name="connsiteY15" fmla="*/ 9047 h 1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0" h="10005">
                  <a:moveTo>
                    <a:pt x="84" y="9047"/>
                  </a:moveTo>
                  <a:cubicBezTo>
                    <a:pt x="51" y="7808"/>
                    <a:pt x="-76" y="3718"/>
                    <a:pt x="63" y="2405"/>
                  </a:cubicBezTo>
                  <a:cubicBezTo>
                    <a:pt x="202" y="1092"/>
                    <a:pt x="441" y="1414"/>
                    <a:pt x="923" y="1174"/>
                  </a:cubicBezTo>
                  <a:cubicBezTo>
                    <a:pt x="1403" y="934"/>
                    <a:pt x="2550" y="1106"/>
                    <a:pt x="2955" y="974"/>
                  </a:cubicBezTo>
                  <a:cubicBezTo>
                    <a:pt x="3361" y="842"/>
                    <a:pt x="3162" y="519"/>
                    <a:pt x="3353" y="373"/>
                  </a:cubicBezTo>
                  <a:cubicBezTo>
                    <a:pt x="3545" y="226"/>
                    <a:pt x="3104" y="144"/>
                    <a:pt x="4108" y="86"/>
                  </a:cubicBezTo>
                  <a:cubicBezTo>
                    <a:pt x="5111" y="29"/>
                    <a:pt x="8442" y="-39"/>
                    <a:pt x="9367" y="29"/>
                  </a:cubicBezTo>
                  <a:cubicBezTo>
                    <a:pt x="10291" y="97"/>
                    <a:pt x="10034" y="269"/>
                    <a:pt x="9660" y="487"/>
                  </a:cubicBezTo>
                  <a:cubicBezTo>
                    <a:pt x="9286" y="705"/>
                    <a:pt x="7694" y="1106"/>
                    <a:pt x="7124" y="1346"/>
                  </a:cubicBezTo>
                  <a:cubicBezTo>
                    <a:pt x="6556" y="1585"/>
                    <a:pt x="6537" y="1529"/>
                    <a:pt x="6245" y="1918"/>
                  </a:cubicBezTo>
                  <a:cubicBezTo>
                    <a:pt x="5952" y="2308"/>
                    <a:pt x="5807" y="3107"/>
                    <a:pt x="5365" y="3693"/>
                  </a:cubicBezTo>
                  <a:cubicBezTo>
                    <a:pt x="4922" y="4280"/>
                    <a:pt x="4089" y="4985"/>
                    <a:pt x="3584" y="5440"/>
                  </a:cubicBezTo>
                  <a:cubicBezTo>
                    <a:pt x="3078" y="5894"/>
                    <a:pt x="2809" y="5811"/>
                    <a:pt x="2326" y="6413"/>
                  </a:cubicBezTo>
                  <a:cubicBezTo>
                    <a:pt x="1844" y="7014"/>
                    <a:pt x="1067" y="8529"/>
                    <a:pt x="691" y="9047"/>
                  </a:cubicBezTo>
                  <a:cubicBezTo>
                    <a:pt x="317" y="9566"/>
                    <a:pt x="360" y="9638"/>
                    <a:pt x="262" y="9840"/>
                  </a:cubicBezTo>
                  <a:cubicBezTo>
                    <a:pt x="164" y="10042"/>
                    <a:pt x="117" y="10286"/>
                    <a:pt x="84" y="9047"/>
                  </a:cubicBezTo>
                  <a:close/>
                </a:path>
              </a:pathLst>
            </a:custGeom>
            <a:solidFill>
              <a:srgbClr val="EAEAEA">
                <a:alpha val="39999"/>
              </a:srgbClr>
            </a:solidFill>
            <a:ln w="28575">
              <a:solidFill>
                <a:schemeClr val="tx1"/>
              </a:solidFill>
              <a:prstDash val="dash"/>
              <a:round/>
              <a:headEnd/>
              <a:tailEnd/>
            </a:ln>
          </p:spPr>
          <p:txBody>
            <a:bodyPr wrap="square">
              <a:spAutoFit/>
            </a:bodyPr>
            <a:lstStyle/>
            <a:p>
              <a:endParaRPr lang="en-GB" dirty="0"/>
            </a:p>
          </p:txBody>
        </p:sp>
        <p:sp>
          <p:nvSpPr>
            <p:cNvPr id="22" name="Rectangle 6">
              <a:extLst>
                <a:ext uri="{FF2B5EF4-FFF2-40B4-BE49-F238E27FC236}">
                  <a16:creationId xmlns:a16="http://schemas.microsoft.com/office/drawing/2014/main" id="{69F46888-D04D-4CF6-9E0B-E02DCA787336}"/>
                </a:ext>
              </a:extLst>
            </p:cNvPr>
            <p:cNvSpPr>
              <a:spLocks noChangeArrowheads="1"/>
            </p:cNvSpPr>
            <p:nvPr/>
          </p:nvSpPr>
          <p:spPr bwMode="auto">
            <a:xfrm>
              <a:off x="1742" y="1181"/>
              <a:ext cx="54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TROU</a:t>
              </a:r>
              <a:endParaRPr lang="en-GB" dirty="0"/>
            </a:p>
          </p:txBody>
        </p:sp>
      </p:grpSp>
      <p:grpSp>
        <p:nvGrpSpPr>
          <p:cNvPr id="23" name="Group 10">
            <a:extLst>
              <a:ext uri="{FF2B5EF4-FFF2-40B4-BE49-F238E27FC236}">
                <a16:creationId xmlns:a16="http://schemas.microsoft.com/office/drawing/2014/main" id="{FA94694E-825A-4D6C-9902-0D2B86739541}"/>
              </a:ext>
            </a:extLst>
          </p:cNvPr>
          <p:cNvGrpSpPr>
            <a:grpSpLocks/>
          </p:cNvGrpSpPr>
          <p:nvPr/>
        </p:nvGrpSpPr>
        <p:grpSpPr bwMode="auto">
          <a:xfrm>
            <a:off x="1689043" y="1060917"/>
            <a:ext cx="7142292" cy="3734809"/>
            <a:chOff x="72" y="552"/>
            <a:chExt cx="5351" cy="2972"/>
          </a:xfrm>
        </p:grpSpPr>
        <p:graphicFrame>
          <p:nvGraphicFramePr>
            <p:cNvPr id="24" name="Object 13">
              <a:extLst>
                <a:ext uri="{FF2B5EF4-FFF2-40B4-BE49-F238E27FC236}">
                  <a16:creationId xmlns:a16="http://schemas.microsoft.com/office/drawing/2014/main" id="{BFEF1A2F-C1CC-48ED-B39D-B37AC7795A1D}"/>
                </a:ext>
              </a:extLst>
            </p:cNvPr>
            <p:cNvGraphicFramePr>
              <a:graphicFrameLocks noChangeAspect="1"/>
            </p:cNvGraphicFramePr>
            <p:nvPr/>
          </p:nvGraphicFramePr>
          <p:xfrm>
            <a:off x="1601" y="1462"/>
            <a:ext cx="373" cy="262"/>
          </p:xfrm>
          <a:graphic>
            <a:graphicData uri="http://schemas.openxmlformats.org/presentationml/2006/ole">
              <mc:AlternateContent xmlns:mc="http://schemas.openxmlformats.org/markup-compatibility/2006">
                <mc:Choice xmlns:v="urn:schemas-microsoft-com:vml" Requires="v">
                  <p:oleObj name="Equation" r:id="rId4" imgW="317160" imgH="215640" progId="Equation.3">
                    <p:embed/>
                  </p:oleObj>
                </mc:Choice>
                <mc:Fallback>
                  <p:oleObj name="Equation" r:id="rId4" imgW="317160" imgH="215640" progId="Equation.3">
                    <p:embed/>
                    <p:pic>
                      <p:nvPicPr>
                        <p:cNvPr id="24" name="Object 13">
                          <a:extLst>
                            <a:ext uri="{FF2B5EF4-FFF2-40B4-BE49-F238E27FC236}">
                              <a16:creationId xmlns:a16="http://schemas.microsoft.com/office/drawing/2014/main" id="{BFEF1A2F-C1CC-48ED-B39D-B37AC7795A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1" y="1462"/>
                          <a:ext cx="373" cy="262"/>
                        </a:xfrm>
                        <a:prstGeom prst="rect">
                          <a:avLst/>
                        </a:prstGeom>
                        <a:solidFill>
                          <a:schemeClr val="bg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 name="Text Box 17">
              <a:extLst>
                <a:ext uri="{FF2B5EF4-FFF2-40B4-BE49-F238E27FC236}">
                  <a16:creationId xmlns:a16="http://schemas.microsoft.com/office/drawing/2014/main" id="{00449390-491F-49A4-8D9F-B63FFA66711C}"/>
                </a:ext>
              </a:extLst>
            </p:cNvPr>
            <p:cNvSpPr txBox="1">
              <a:spLocks noChangeArrowheads="1"/>
            </p:cNvSpPr>
            <p:nvPr/>
          </p:nvSpPr>
          <p:spPr bwMode="auto">
            <a:xfrm>
              <a:off x="72" y="2994"/>
              <a:ext cx="824" cy="51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0"/>
                </a:spcBef>
                <a:spcAft>
                  <a:spcPct val="0"/>
                </a:spcAft>
              </a:pPr>
              <a:r>
                <a:rPr lang="en-GB" b="0" dirty="0">
                  <a:latin typeface="+mn-lt"/>
                </a:rPr>
                <a:t>Contours </a:t>
              </a:r>
            </a:p>
            <a:p>
              <a:pPr>
                <a:spcBef>
                  <a:spcPct val="0"/>
                </a:spcBef>
                <a:spcAft>
                  <a:spcPct val="0"/>
                </a:spcAft>
              </a:pPr>
              <a:r>
                <a:rPr lang="en-GB" b="0" dirty="0">
                  <a:latin typeface="+mn-lt"/>
                </a:rPr>
                <a:t>  de</a:t>
              </a:r>
            </a:p>
          </p:txBody>
        </p:sp>
        <p:sp>
          <p:nvSpPr>
            <p:cNvPr id="26" name="Line 19">
              <a:extLst>
                <a:ext uri="{FF2B5EF4-FFF2-40B4-BE49-F238E27FC236}">
                  <a16:creationId xmlns:a16="http://schemas.microsoft.com/office/drawing/2014/main" id="{8EA617AD-F799-46E8-8411-1C79B1324F46}"/>
                </a:ext>
              </a:extLst>
            </p:cNvPr>
            <p:cNvSpPr>
              <a:spLocks noChangeShapeType="1"/>
            </p:cNvSpPr>
            <p:nvPr/>
          </p:nvSpPr>
          <p:spPr bwMode="auto">
            <a:xfrm flipV="1">
              <a:off x="1125" y="1272"/>
              <a:ext cx="4298" cy="199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27" name="Line 21">
              <a:extLst>
                <a:ext uri="{FF2B5EF4-FFF2-40B4-BE49-F238E27FC236}">
                  <a16:creationId xmlns:a16="http://schemas.microsoft.com/office/drawing/2014/main" id="{71B24158-E848-4EFF-B18D-D3DEECDE5A12}"/>
                </a:ext>
              </a:extLst>
            </p:cNvPr>
            <p:cNvSpPr>
              <a:spLocks noChangeShapeType="1"/>
            </p:cNvSpPr>
            <p:nvPr/>
          </p:nvSpPr>
          <p:spPr bwMode="auto">
            <a:xfrm flipV="1">
              <a:off x="1098" y="750"/>
              <a:ext cx="4306" cy="1963"/>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28" name="Line 22">
              <a:extLst>
                <a:ext uri="{FF2B5EF4-FFF2-40B4-BE49-F238E27FC236}">
                  <a16:creationId xmlns:a16="http://schemas.microsoft.com/office/drawing/2014/main" id="{E022BACC-79A1-4088-8BAA-C3554C928AE3}"/>
                </a:ext>
              </a:extLst>
            </p:cNvPr>
            <p:cNvSpPr>
              <a:spLocks noChangeShapeType="1"/>
            </p:cNvSpPr>
            <p:nvPr/>
          </p:nvSpPr>
          <p:spPr bwMode="auto">
            <a:xfrm flipV="1">
              <a:off x="1103" y="552"/>
              <a:ext cx="3549" cy="163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29" name="AutoShape 24">
              <a:extLst>
                <a:ext uri="{FF2B5EF4-FFF2-40B4-BE49-F238E27FC236}">
                  <a16:creationId xmlns:a16="http://schemas.microsoft.com/office/drawing/2014/main" id="{4C812AC0-C795-4BAD-A81E-E07D1C83A9BB}"/>
                </a:ext>
              </a:extLst>
            </p:cNvPr>
            <p:cNvSpPr>
              <a:spLocks noChangeArrowheads="1"/>
            </p:cNvSpPr>
            <p:nvPr/>
          </p:nvSpPr>
          <p:spPr bwMode="auto">
            <a:xfrm rot="3878914">
              <a:off x="2208" y="1449"/>
              <a:ext cx="357" cy="140"/>
            </a:xfrm>
            <a:prstGeom prst="leftArrow">
              <a:avLst>
                <a:gd name="adj1" fmla="val 50000"/>
                <a:gd name="adj2" fmla="val 59286"/>
              </a:avLst>
            </a:prstGeom>
            <a:solidFill>
              <a:schemeClr val="bg1"/>
            </a:solidFill>
            <a:ln w="28575">
              <a:solidFill>
                <a:schemeClr val="accent1"/>
              </a:solidFill>
              <a:miter lim="800000"/>
              <a:headEnd/>
              <a:tailEnd/>
            </a:ln>
          </p:spPr>
          <p:txBody>
            <a:bodyPr rot="10800000" vert="eaVert" anchor="ctr">
              <a:spAutoFit/>
            </a:bodyPr>
            <a:lstStyle/>
            <a:p>
              <a:endParaRPr lang="en-GB" dirty="0"/>
            </a:p>
          </p:txBody>
        </p:sp>
        <p:sp>
          <p:nvSpPr>
            <p:cNvPr id="30" name="Line 17">
              <a:extLst>
                <a:ext uri="{FF2B5EF4-FFF2-40B4-BE49-F238E27FC236}">
                  <a16:creationId xmlns:a16="http://schemas.microsoft.com/office/drawing/2014/main" id="{98A5C3AE-6441-43EE-BA4A-4DF24677BA6F}"/>
                </a:ext>
              </a:extLst>
            </p:cNvPr>
            <p:cNvSpPr>
              <a:spLocks noChangeShapeType="1"/>
            </p:cNvSpPr>
            <p:nvPr/>
          </p:nvSpPr>
          <p:spPr bwMode="auto">
            <a:xfrm flipV="1">
              <a:off x="824" y="3024"/>
              <a:ext cx="232" cy="80"/>
            </a:xfrm>
            <a:prstGeom prst="line">
              <a:avLst/>
            </a:prstGeom>
            <a:noFill/>
            <a:ln w="28575">
              <a:solidFill>
                <a:schemeClr val="accent1"/>
              </a:solidFill>
              <a:round/>
              <a:headEnd/>
              <a:tailEnd type="triangle" w="med" len="lg"/>
            </a:ln>
            <a:extLst>
              <a:ext uri="{909E8E84-426E-40DD-AFC4-6F175D3DCCD1}">
                <a14:hiddenFill xmlns:a14="http://schemas.microsoft.com/office/drawing/2010/main">
                  <a:noFill/>
                </a14:hiddenFill>
              </a:ext>
            </a:extLst>
          </p:spPr>
          <p:txBody>
            <a:bodyPr>
              <a:spAutoFit/>
            </a:bodyPr>
            <a:lstStyle/>
            <a:p>
              <a:endParaRPr lang="en-GB" dirty="0"/>
            </a:p>
          </p:txBody>
        </p:sp>
        <p:sp>
          <p:nvSpPr>
            <p:cNvPr id="31" name="Line 19">
              <a:extLst>
                <a:ext uri="{FF2B5EF4-FFF2-40B4-BE49-F238E27FC236}">
                  <a16:creationId xmlns:a16="http://schemas.microsoft.com/office/drawing/2014/main" id="{E2689E31-53F5-42A7-9C69-C2D0FDB80299}"/>
                </a:ext>
              </a:extLst>
            </p:cNvPr>
            <p:cNvSpPr>
              <a:spLocks noChangeShapeType="1"/>
            </p:cNvSpPr>
            <p:nvPr/>
          </p:nvSpPr>
          <p:spPr bwMode="auto">
            <a:xfrm flipV="1">
              <a:off x="1086" y="561"/>
              <a:ext cx="4106" cy="1899"/>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sp>
          <p:nvSpPr>
            <p:cNvPr id="32" name="Line 19">
              <a:extLst>
                <a:ext uri="{FF2B5EF4-FFF2-40B4-BE49-F238E27FC236}">
                  <a16:creationId xmlns:a16="http://schemas.microsoft.com/office/drawing/2014/main" id="{355B7F12-084B-40EE-95D2-43FAB5C6142D}"/>
                </a:ext>
              </a:extLst>
            </p:cNvPr>
            <p:cNvSpPr>
              <a:spLocks noChangeShapeType="1"/>
            </p:cNvSpPr>
            <p:nvPr/>
          </p:nvSpPr>
          <p:spPr bwMode="auto">
            <a:xfrm flipV="1">
              <a:off x="1110" y="993"/>
              <a:ext cx="4298" cy="199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endParaRPr lang="en-GB" dirty="0"/>
            </a:p>
          </p:txBody>
        </p:sp>
        <p:graphicFrame>
          <p:nvGraphicFramePr>
            <p:cNvPr id="33" name="Object 3">
              <a:extLst>
                <a:ext uri="{FF2B5EF4-FFF2-40B4-BE49-F238E27FC236}">
                  <a16:creationId xmlns:a16="http://schemas.microsoft.com/office/drawing/2014/main" id="{82B9F95E-A806-478D-81AF-766F9FB0F0E5}"/>
                </a:ext>
              </a:extLst>
            </p:cNvPr>
            <p:cNvGraphicFramePr>
              <a:graphicFrameLocks noChangeAspect="1"/>
            </p:cNvGraphicFramePr>
            <p:nvPr/>
          </p:nvGraphicFramePr>
          <p:xfrm>
            <a:off x="465" y="3262"/>
            <a:ext cx="373" cy="262"/>
          </p:xfrm>
          <a:graphic>
            <a:graphicData uri="http://schemas.openxmlformats.org/presentationml/2006/ole">
              <mc:AlternateContent xmlns:mc="http://schemas.openxmlformats.org/markup-compatibility/2006">
                <mc:Choice xmlns:v="urn:schemas-microsoft-com:vml" Requires="v">
                  <p:oleObj name="Equation" r:id="rId6" imgW="317160" imgH="215640" progId="Equation.3">
                    <p:embed/>
                  </p:oleObj>
                </mc:Choice>
                <mc:Fallback>
                  <p:oleObj name="Equation" r:id="rId6" imgW="317160" imgH="215640" progId="Equation.3">
                    <p:embed/>
                    <p:pic>
                      <p:nvPicPr>
                        <p:cNvPr id="33" name="Object 3">
                          <a:extLst>
                            <a:ext uri="{FF2B5EF4-FFF2-40B4-BE49-F238E27FC236}">
                              <a16:creationId xmlns:a16="http://schemas.microsoft.com/office/drawing/2014/main" id="{82B9F95E-A806-478D-81AF-766F9FB0F0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 y="3262"/>
                          <a:ext cx="373" cy="262"/>
                        </a:xfrm>
                        <a:prstGeom prst="rect">
                          <a:avLst/>
                        </a:prstGeom>
                        <a:solidFill>
                          <a:schemeClr val="bg1"/>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4" name="Text Box 21">
            <a:extLst>
              <a:ext uri="{FF2B5EF4-FFF2-40B4-BE49-F238E27FC236}">
                <a16:creationId xmlns:a16="http://schemas.microsoft.com/office/drawing/2014/main" id="{E2F34224-CEED-4428-94A9-A62E20A229FC}"/>
              </a:ext>
            </a:extLst>
          </p:cNvPr>
          <p:cNvSpPr txBox="1">
            <a:spLocks noChangeArrowheads="1"/>
          </p:cNvSpPr>
          <p:nvPr/>
        </p:nvSpPr>
        <p:spPr bwMode="auto">
          <a:xfrm>
            <a:off x="3276600" y="1716936"/>
            <a:ext cx="1589720" cy="830997"/>
          </a:xfrm>
          <a:prstGeom prst="rect">
            <a:avLst/>
          </a:prstGeom>
          <a:solidFill>
            <a:schemeClr val="bg1"/>
          </a:solidFill>
          <a:ln w="9525">
            <a:solidFill>
              <a:schemeClr val="accent4"/>
            </a:solidFill>
            <a:miter lim="800000"/>
            <a:headEnd/>
            <a:tailEnd/>
          </a:ln>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0"/>
              </a:spcBef>
              <a:spcAft>
                <a:spcPct val="0"/>
              </a:spcAft>
            </a:pPr>
            <a:r>
              <a:rPr lang="fr-FR" sz="1600" dirty="0">
                <a:latin typeface="+mn-lt"/>
              </a:rPr>
              <a:t>Vecteur pour le développement de matériaux</a:t>
            </a:r>
          </a:p>
        </p:txBody>
      </p:sp>
      <p:sp>
        <p:nvSpPr>
          <p:cNvPr id="2" name="Slide Number Placeholder 1">
            <a:extLst>
              <a:ext uri="{FF2B5EF4-FFF2-40B4-BE49-F238E27FC236}">
                <a16:creationId xmlns:a16="http://schemas.microsoft.com/office/drawing/2014/main" id="{0B78D26E-AC47-4247-A51B-FF329071AF4C}"/>
              </a:ext>
            </a:extLst>
          </p:cNvPr>
          <p:cNvSpPr>
            <a:spLocks noGrp="1"/>
          </p:cNvSpPr>
          <p:nvPr>
            <p:ph type="sldNum" sz="quarter" idx="11"/>
          </p:nvPr>
        </p:nvSpPr>
        <p:spPr/>
        <p:txBody>
          <a:bodyPr/>
          <a:lstStyle/>
          <a:p>
            <a:fld id="{F0D23093-2AB0-F74C-B865-1A12A15B650E}" type="slidenum">
              <a:rPr lang="en-US" smtClean="0"/>
              <a:pPr/>
              <a:t>7</a:t>
            </a:fld>
            <a:endParaRPr lang="en-US" dirty="0"/>
          </a:p>
        </p:txBody>
      </p:sp>
    </p:spTree>
    <p:extLst>
      <p:ext uri="{BB962C8B-B14F-4D97-AF65-F5344CB8AC3E}">
        <p14:creationId xmlns:p14="http://schemas.microsoft.com/office/powerpoint/2010/main" val="349264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75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ln w="9525"/>
        </p:spPr>
        <p:txBody>
          <a:bodyPr/>
          <a:lstStyle/>
          <a:p>
            <a:r>
              <a:rPr lang="en-GB" dirty="0" err="1">
                <a:latin typeface="+mn-lt"/>
              </a:rPr>
              <a:t>Critères</a:t>
            </a:r>
            <a:r>
              <a:rPr lang="en-GB" dirty="0">
                <a:latin typeface="+mn-lt"/>
              </a:rPr>
              <a:t> de </a:t>
            </a:r>
            <a:r>
              <a:rPr lang="en-GB" dirty="0" err="1">
                <a:latin typeface="+mn-lt"/>
              </a:rPr>
              <a:t>sélection</a:t>
            </a:r>
            <a:r>
              <a:rPr lang="en-GB" dirty="0">
                <a:latin typeface="+mn-lt"/>
              </a:rPr>
              <a:t> : indices </a:t>
            </a:r>
            <a:r>
              <a:rPr lang="en-GB" dirty="0" err="1">
                <a:latin typeface="+mn-lt"/>
              </a:rPr>
              <a:t>matériaux</a:t>
            </a:r>
            <a:endParaRPr lang="en-GB" dirty="0">
              <a:latin typeface="+mn-lt"/>
            </a:endParaRPr>
          </a:p>
        </p:txBody>
      </p:sp>
      <p:sp>
        <p:nvSpPr>
          <p:cNvPr id="19" name="Text Box 3">
            <a:extLst>
              <a:ext uri="{FF2B5EF4-FFF2-40B4-BE49-F238E27FC236}">
                <a16:creationId xmlns:a16="http://schemas.microsoft.com/office/drawing/2014/main" id="{98460EFA-C78F-4315-986B-ADF058C47785}"/>
              </a:ext>
            </a:extLst>
          </p:cNvPr>
          <p:cNvSpPr txBox="1">
            <a:spLocks noChangeArrowheads="1"/>
          </p:cNvSpPr>
          <p:nvPr/>
        </p:nvSpPr>
        <p:spPr bwMode="auto">
          <a:xfrm>
            <a:off x="1523794" y="1340954"/>
            <a:ext cx="93728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50000"/>
              </a:spcBef>
              <a:buClr>
                <a:schemeClr val="accent1"/>
              </a:buClr>
              <a:buSzPct val="115000"/>
              <a:buFont typeface="Wingdings" panose="05000000000000000000" pitchFamily="2" charset="2"/>
              <a:buChar char="§"/>
            </a:pPr>
            <a:r>
              <a:rPr lang="en-US" b="0" dirty="0">
                <a:latin typeface="+mn-lt"/>
              </a:rPr>
              <a:t> </a:t>
            </a:r>
            <a:r>
              <a:rPr lang="en-US" dirty="0" err="1">
                <a:latin typeface="+mn-lt"/>
              </a:rPr>
              <a:t>Indice</a:t>
            </a:r>
            <a:r>
              <a:rPr lang="en-US" dirty="0">
                <a:latin typeface="+mn-lt"/>
              </a:rPr>
              <a:t> </a:t>
            </a:r>
            <a:r>
              <a:rPr lang="en-US" dirty="0" err="1">
                <a:latin typeface="+mn-lt"/>
              </a:rPr>
              <a:t>matériaux</a:t>
            </a:r>
            <a:r>
              <a:rPr lang="en-US" dirty="0">
                <a:latin typeface="+mn-lt"/>
              </a:rPr>
              <a:t> </a:t>
            </a:r>
            <a:r>
              <a:rPr lang="en-US" b="0" dirty="0">
                <a:latin typeface="+mn-lt"/>
              </a:rPr>
              <a:t>=</a:t>
            </a:r>
            <a:r>
              <a:rPr lang="en-US" dirty="0">
                <a:latin typeface="+mn-lt"/>
              </a:rPr>
              <a:t> </a:t>
            </a:r>
            <a:r>
              <a:rPr lang="fr-FR" b="0" dirty="0">
                <a:latin typeface="+mn-lt"/>
              </a:rPr>
              <a:t>combinaison de propriétés matériaux qui limitent le résultat</a:t>
            </a:r>
            <a:endParaRPr lang="en-US" b="0" dirty="0">
              <a:latin typeface="+mn-lt"/>
            </a:endParaRPr>
          </a:p>
        </p:txBody>
      </p:sp>
      <p:grpSp>
        <p:nvGrpSpPr>
          <p:cNvPr id="20" name="Group 9">
            <a:extLst>
              <a:ext uri="{FF2B5EF4-FFF2-40B4-BE49-F238E27FC236}">
                <a16:creationId xmlns:a16="http://schemas.microsoft.com/office/drawing/2014/main" id="{9802FAF7-FD28-4CB9-8206-EEA0BBD946E8}"/>
              </a:ext>
            </a:extLst>
          </p:cNvPr>
          <p:cNvGrpSpPr>
            <a:grpSpLocks/>
          </p:cNvGrpSpPr>
          <p:nvPr/>
        </p:nvGrpSpPr>
        <p:grpSpPr bwMode="auto">
          <a:xfrm>
            <a:off x="2808081" y="2309329"/>
            <a:ext cx="6135688" cy="3762375"/>
            <a:chOff x="1228" y="1568"/>
            <a:chExt cx="3865" cy="2370"/>
          </a:xfrm>
        </p:grpSpPr>
        <p:graphicFrame>
          <p:nvGraphicFramePr>
            <p:cNvPr id="21" name="Object 10">
              <a:extLst>
                <a:ext uri="{FF2B5EF4-FFF2-40B4-BE49-F238E27FC236}">
                  <a16:creationId xmlns:a16="http://schemas.microsoft.com/office/drawing/2014/main" id="{5827E8E0-8477-4468-BBB4-D9E6D4A96AC4}"/>
                </a:ext>
              </a:extLst>
            </p:cNvPr>
            <p:cNvGraphicFramePr>
              <a:graphicFrameLocks noChangeAspect="1"/>
            </p:cNvGraphicFramePr>
            <p:nvPr/>
          </p:nvGraphicFramePr>
          <p:xfrm>
            <a:off x="3304" y="2297"/>
            <a:ext cx="235" cy="160"/>
          </p:xfrm>
          <a:graphic>
            <a:graphicData uri="http://schemas.openxmlformats.org/presentationml/2006/ole">
              <mc:AlternateContent xmlns:mc="http://schemas.openxmlformats.org/markup-compatibility/2006">
                <mc:Choice xmlns:v="urn:schemas-microsoft-com:vml" Requires="v">
                  <p:oleObj name="Equation" r:id="rId3" imgW="355292" imgH="253780" progId="Equation.3">
                    <p:embed/>
                  </p:oleObj>
                </mc:Choice>
                <mc:Fallback>
                  <p:oleObj name="Equation" r:id="rId3" imgW="355292" imgH="253780" progId="Equation.3">
                    <p:embed/>
                    <p:pic>
                      <p:nvPicPr>
                        <p:cNvPr id="21" name="Object 10">
                          <a:extLst>
                            <a:ext uri="{FF2B5EF4-FFF2-40B4-BE49-F238E27FC236}">
                              <a16:creationId xmlns:a16="http://schemas.microsoft.com/office/drawing/2014/main" id="{5827E8E0-8477-4468-BBB4-D9E6D4A96A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4" y="2297"/>
                          <a:ext cx="235" cy="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11">
              <a:extLst>
                <a:ext uri="{FF2B5EF4-FFF2-40B4-BE49-F238E27FC236}">
                  <a16:creationId xmlns:a16="http://schemas.microsoft.com/office/drawing/2014/main" id="{1618F5F1-90A8-43B0-86B2-74CF60A43E36}"/>
                </a:ext>
              </a:extLst>
            </p:cNvPr>
            <p:cNvGraphicFramePr>
              <a:graphicFrameLocks noChangeAspect="1"/>
            </p:cNvGraphicFramePr>
            <p:nvPr/>
          </p:nvGraphicFramePr>
          <p:xfrm>
            <a:off x="4166" y="2269"/>
            <a:ext cx="319" cy="184"/>
          </p:xfrm>
          <a:graphic>
            <a:graphicData uri="http://schemas.openxmlformats.org/presentationml/2006/ole">
              <mc:AlternateContent xmlns:mc="http://schemas.openxmlformats.org/markup-compatibility/2006">
                <mc:Choice xmlns:v="urn:schemas-microsoft-com:vml" Requires="v">
                  <p:oleObj name="Equation" r:id="rId5" imgW="482391" imgH="291973" progId="Equation.3">
                    <p:embed/>
                  </p:oleObj>
                </mc:Choice>
                <mc:Fallback>
                  <p:oleObj name="Equation" r:id="rId5" imgW="482391" imgH="291973" progId="Equation.3">
                    <p:embed/>
                    <p:pic>
                      <p:nvPicPr>
                        <p:cNvPr id="22" name="Object 11">
                          <a:extLst>
                            <a:ext uri="{FF2B5EF4-FFF2-40B4-BE49-F238E27FC236}">
                              <a16:creationId xmlns:a16="http://schemas.microsoft.com/office/drawing/2014/main" id="{1618F5F1-90A8-43B0-86B2-74CF60A43E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6" y="2269"/>
                          <a:ext cx="319" cy="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12">
              <a:extLst>
                <a:ext uri="{FF2B5EF4-FFF2-40B4-BE49-F238E27FC236}">
                  <a16:creationId xmlns:a16="http://schemas.microsoft.com/office/drawing/2014/main" id="{7AD3EEFD-D99F-4B5C-B12A-AB5903342307}"/>
                </a:ext>
              </a:extLst>
            </p:cNvPr>
            <p:cNvGraphicFramePr>
              <a:graphicFrameLocks noChangeAspect="1"/>
            </p:cNvGraphicFramePr>
            <p:nvPr/>
          </p:nvGraphicFramePr>
          <p:xfrm>
            <a:off x="3284" y="2862"/>
            <a:ext cx="394" cy="184"/>
          </p:xfrm>
          <a:graphic>
            <a:graphicData uri="http://schemas.openxmlformats.org/presentationml/2006/ole">
              <mc:AlternateContent xmlns:mc="http://schemas.openxmlformats.org/markup-compatibility/2006">
                <mc:Choice xmlns:v="urn:schemas-microsoft-com:vml" Requires="v">
                  <p:oleObj name="Equation" r:id="rId7" imgW="596900" imgH="292100" progId="Equation.3">
                    <p:embed/>
                  </p:oleObj>
                </mc:Choice>
                <mc:Fallback>
                  <p:oleObj name="Equation" r:id="rId7" imgW="596900" imgH="292100" progId="Equation.3">
                    <p:embed/>
                    <p:pic>
                      <p:nvPicPr>
                        <p:cNvPr id="23" name="Object 12">
                          <a:extLst>
                            <a:ext uri="{FF2B5EF4-FFF2-40B4-BE49-F238E27FC236}">
                              <a16:creationId xmlns:a16="http://schemas.microsoft.com/office/drawing/2014/main" id="{7AD3EEFD-D99F-4B5C-B12A-AB59033423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84" y="2862"/>
                          <a:ext cx="394" cy="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13">
              <a:extLst>
                <a:ext uri="{FF2B5EF4-FFF2-40B4-BE49-F238E27FC236}">
                  <a16:creationId xmlns:a16="http://schemas.microsoft.com/office/drawing/2014/main" id="{0567E6D7-D397-497E-A0FC-A5CBA21627D4}"/>
                </a:ext>
              </a:extLst>
            </p:cNvPr>
            <p:cNvGraphicFramePr>
              <a:graphicFrameLocks noChangeAspect="1"/>
            </p:cNvGraphicFramePr>
            <p:nvPr/>
          </p:nvGraphicFramePr>
          <p:xfrm>
            <a:off x="4136" y="2850"/>
            <a:ext cx="413" cy="240"/>
          </p:xfrm>
          <a:graphic>
            <a:graphicData uri="http://schemas.openxmlformats.org/presentationml/2006/ole">
              <mc:AlternateContent xmlns:mc="http://schemas.openxmlformats.org/markup-compatibility/2006">
                <mc:Choice xmlns:v="urn:schemas-microsoft-com:vml" Requires="v">
                  <p:oleObj name="Equation" r:id="rId9" imgW="622030" imgH="380835" progId="Equation.3">
                    <p:embed/>
                  </p:oleObj>
                </mc:Choice>
                <mc:Fallback>
                  <p:oleObj name="Equation" r:id="rId9" imgW="622030" imgH="380835" progId="Equation.3">
                    <p:embed/>
                    <p:pic>
                      <p:nvPicPr>
                        <p:cNvPr id="24" name="Object 13">
                          <a:extLst>
                            <a:ext uri="{FF2B5EF4-FFF2-40B4-BE49-F238E27FC236}">
                              <a16:creationId xmlns:a16="http://schemas.microsoft.com/office/drawing/2014/main" id="{0567E6D7-D397-497E-A0FC-A5CBA21627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36" y="2850"/>
                          <a:ext cx="413"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 name="Line 14">
              <a:extLst>
                <a:ext uri="{FF2B5EF4-FFF2-40B4-BE49-F238E27FC236}">
                  <a16:creationId xmlns:a16="http://schemas.microsoft.com/office/drawing/2014/main" id="{876B7C18-436C-4239-8ED5-D2E67252F5A5}"/>
                </a:ext>
              </a:extLst>
            </p:cNvPr>
            <p:cNvSpPr>
              <a:spLocks noChangeShapeType="1"/>
            </p:cNvSpPr>
            <p:nvPr/>
          </p:nvSpPr>
          <p:spPr bwMode="auto">
            <a:xfrm>
              <a:off x="1248" y="2041"/>
              <a:ext cx="3648" cy="0"/>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6" name="Line 15">
              <a:extLst>
                <a:ext uri="{FF2B5EF4-FFF2-40B4-BE49-F238E27FC236}">
                  <a16:creationId xmlns:a16="http://schemas.microsoft.com/office/drawing/2014/main" id="{4A5C9EBA-BE31-4BD2-A058-A0BD313CF013}"/>
                </a:ext>
              </a:extLst>
            </p:cNvPr>
            <p:cNvSpPr>
              <a:spLocks noChangeShapeType="1"/>
            </p:cNvSpPr>
            <p:nvPr/>
          </p:nvSpPr>
          <p:spPr bwMode="auto">
            <a:xfrm>
              <a:off x="3044" y="1568"/>
              <a:ext cx="0" cy="2364"/>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7" name="Line 16">
              <a:extLst>
                <a:ext uri="{FF2B5EF4-FFF2-40B4-BE49-F238E27FC236}">
                  <a16:creationId xmlns:a16="http://schemas.microsoft.com/office/drawing/2014/main" id="{90A84609-B1F2-44B9-A0C2-0882E318520F}"/>
                </a:ext>
              </a:extLst>
            </p:cNvPr>
            <p:cNvSpPr>
              <a:spLocks noChangeShapeType="1"/>
            </p:cNvSpPr>
            <p:nvPr/>
          </p:nvSpPr>
          <p:spPr bwMode="auto">
            <a:xfrm>
              <a:off x="3927" y="1840"/>
              <a:ext cx="0" cy="2076"/>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txBody>
            <a:bodyPr wrap="none" anchor="ctr"/>
            <a:lstStyle/>
            <a:p>
              <a:endParaRPr lang="en-GB" dirty="0"/>
            </a:p>
          </p:txBody>
        </p:sp>
        <p:sp>
          <p:nvSpPr>
            <p:cNvPr id="28" name="Text Box 17">
              <a:extLst>
                <a:ext uri="{FF2B5EF4-FFF2-40B4-BE49-F238E27FC236}">
                  <a16:creationId xmlns:a16="http://schemas.microsoft.com/office/drawing/2014/main" id="{22B6E5BC-7AFF-4749-84D4-7294A89986FC}"/>
                </a:ext>
              </a:extLst>
            </p:cNvPr>
            <p:cNvSpPr txBox="1">
              <a:spLocks noChangeArrowheads="1"/>
            </p:cNvSpPr>
            <p:nvPr/>
          </p:nvSpPr>
          <p:spPr bwMode="auto">
            <a:xfrm>
              <a:off x="2051" y="1798"/>
              <a:ext cx="3042" cy="2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50000"/>
                </a:spcBef>
              </a:pPr>
              <a:r>
                <a:rPr lang="en-GB" b="0" dirty="0">
                  <a:latin typeface="+mn-lt"/>
                </a:rPr>
                <a:t>                                    </a:t>
              </a:r>
              <a:r>
                <a:rPr lang="en-GB" b="0" dirty="0" err="1">
                  <a:latin typeface="+mn-lt"/>
                </a:rPr>
                <a:t>Raideur</a:t>
              </a:r>
              <a:r>
                <a:rPr lang="en-GB" b="0" dirty="0">
                  <a:latin typeface="+mn-lt"/>
                </a:rPr>
                <a:t>         </a:t>
              </a:r>
              <a:r>
                <a:rPr lang="en-GB" b="0" dirty="0" err="1">
                  <a:latin typeface="+mn-lt"/>
                </a:rPr>
                <a:t>Résistance</a:t>
              </a:r>
              <a:endParaRPr lang="en-GB" b="0" dirty="0">
                <a:latin typeface="+mn-lt"/>
              </a:endParaRPr>
            </a:p>
          </p:txBody>
        </p:sp>
        <p:sp>
          <p:nvSpPr>
            <p:cNvPr id="29" name="Text Box 18">
              <a:extLst>
                <a:ext uri="{FF2B5EF4-FFF2-40B4-BE49-F238E27FC236}">
                  <a16:creationId xmlns:a16="http://schemas.microsoft.com/office/drawing/2014/main" id="{448D5CE9-2C54-4476-A804-B0BEDA3BA5E6}"/>
                </a:ext>
              </a:extLst>
            </p:cNvPr>
            <p:cNvSpPr txBox="1">
              <a:spLocks noChangeArrowheads="1"/>
            </p:cNvSpPr>
            <p:nvPr/>
          </p:nvSpPr>
          <p:spPr bwMode="auto">
            <a:xfrm>
              <a:off x="3461" y="1599"/>
              <a:ext cx="808" cy="2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err="1">
                  <a:solidFill>
                    <a:schemeClr val="accent1"/>
                  </a:solidFill>
                  <a:latin typeface="+mn-lt"/>
                </a:rPr>
                <a:t>Contraintes</a:t>
              </a:r>
              <a:endParaRPr lang="en-GB" dirty="0">
                <a:solidFill>
                  <a:schemeClr val="accent1"/>
                </a:solidFill>
                <a:latin typeface="+mn-lt"/>
              </a:endParaRPr>
            </a:p>
          </p:txBody>
        </p:sp>
        <p:graphicFrame>
          <p:nvGraphicFramePr>
            <p:cNvPr id="30" name="Object 19">
              <a:extLst>
                <a:ext uri="{FF2B5EF4-FFF2-40B4-BE49-F238E27FC236}">
                  <a16:creationId xmlns:a16="http://schemas.microsoft.com/office/drawing/2014/main" id="{4139DA5C-28B2-44C2-A9E1-D378FD12C2F6}"/>
                </a:ext>
              </a:extLst>
            </p:cNvPr>
            <p:cNvGraphicFramePr>
              <a:graphicFrameLocks noChangeAspect="1"/>
            </p:cNvGraphicFramePr>
            <p:nvPr/>
          </p:nvGraphicFramePr>
          <p:xfrm>
            <a:off x="3258" y="3462"/>
            <a:ext cx="394" cy="184"/>
          </p:xfrm>
          <a:graphic>
            <a:graphicData uri="http://schemas.openxmlformats.org/presentationml/2006/ole">
              <mc:AlternateContent xmlns:mc="http://schemas.openxmlformats.org/markup-compatibility/2006">
                <mc:Choice xmlns:v="urn:schemas-microsoft-com:vml" Requires="v">
                  <p:oleObj name="Equation" r:id="rId11" imgW="596900" imgH="292100" progId="Equation.3">
                    <p:embed/>
                  </p:oleObj>
                </mc:Choice>
                <mc:Fallback>
                  <p:oleObj name="Equation" r:id="rId11" imgW="596900" imgH="292100" progId="Equation.3">
                    <p:embed/>
                    <p:pic>
                      <p:nvPicPr>
                        <p:cNvPr id="30" name="Object 19">
                          <a:extLst>
                            <a:ext uri="{FF2B5EF4-FFF2-40B4-BE49-F238E27FC236}">
                              <a16:creationId xmlns:a16="http://schemas.microsoft.com/office/drawing/2014/main" id="{4139DA5C-28B2-44C2-A9E1-D378FD12C2F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58" y="3462"/>
                          <a:ext cx="394" cy="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20">
              <a:extLst>
                <a:ext uri="{FF2B5EF4-FFF2-40B4-BE49-F238E27FC236}">
                  <a16:creationId xmlns:a16="http://schemas.microsoft.com/office/drawing/2014/main" id="{E7D3806E-01FB-46BB-A729-25CC5ABEFE97}"/>
                </a:ext>
              </a:extLst>
            </p:cNvPr>
            <p:cNvGraphicFramePr>
              <a:graphicFrameLocks noChangeAspect="1"/>
            </p:cNvGraphicFramePr>
            <p:nvPr/>
          </p:nvGraphicFramePr>
          <p:xfrm>
            <a:off x="4123" y="3458"/>
            <a:ext cx="405" cy="240"/>
          </p:xfrm>
          <a:graphic>
            <a:graphicData uri="http://schemas.openxmlformats.org/presentationml/2006/ole">
              <mc:AlternateContent xmlns:mc="http://schemas.openxmlformats.org/markup-compatibility/2006">
                <mc:Choice xmlns:v="urn:schemas-microsoft-com:vml" Requires="v">
                  <p:oleObj name="Equation" r:id="rId13" imgW="609336" imgH="380835" progId="Equation.3">
                    <p:embed/>
                  </p:oleObj>
                </mc:Choice>
                <mc:Fallback>
                  <p:oleObj name="Equation" r:id="rId13" imgW="609336" imgH="380835" progId="Equation.3">
                    <p:embed/>
                    <p:pic>
                      <p:nvPicPr>
                        <p:cNvPr id="31" name="Object 20">
                          <a:extLst>
                            <a:ext uri="{FF2B5EF4-FFF2-40B4-BE49-F238E27FC236}">
                              <a16:creationId xmlns:a16="http://schemas.microsoft.com/office/drawing/2014/main" id="{E7D3806E-01FB-46BB-A729-25CC5ABEFE9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23" y="3458"/>
                          <a:ext cx="405"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 name="Text Box 21">
              <a:extLst>
                <a:ext uri="{FF2B5EF4-FFF2-40B4-BE49-F238E27FC236}">
                  <a16:creationId xmlns:a16="http://schemas.microsoft.com/office/drawing/2014/main" id="{E34A08E8-ECE8-4C26-89F3-FDD2F8914CB3}"/>
                </a:ext>
              </a:extLst>
            </p:cNvPr>
            <p:cNvSpPr txBox="1">
              <a:spLocks noChangeArrowheads="1"/>
            </p:cNvSpPr>
            <p:nvPr/>
          </p:nvSpPr>
          <p:spPr bwMode="auto">
            <a:xfrm>
              <a:off x="1419" y="1628"/>
              <a:ext cx="1452" cy="40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buClrTx/>
                <a:buSzTx/>
                <a:buFontTx/>
                <a:buNone/>
              </a:pPr>
              <a:r>
                <a:rPr lang="en-GB" dirty="0">
                  <a:solidFill>
                    <a:schemeClr val="accent1"/>
                  </a:solidFill>
                  <a:latin typeface="+mn-lt"/>
                </a:rPr>
                <a:t>    Objectif</a:t>
              </a:r>
            </a:p>
            <a:p>
              <a:pPr>
                <a:spcBef>
                  <a:spcPct val="0"/>
                </a:spcBef>
                <a:spcAft>
                  <a:spcPct val="0"/>
                </a:spcAft>
                <a:buClrTx/>
                <a:buSzTx/>
                <a:buFontTx/>
                <a:buNone/>
              </a:pPr>
              <a:r>
                <a:rPr lang="en-GB" b="0" dirty="0">
                  <a:latin typeface="+mn-lt"/>
                </a:rPr>
                <a:t>Minimiser la masse</a:t>
              </a:r>
              <a:endParaRPr lang="en-GB" dirty="0">
                <a:latin typeface="+mn-lt"/>
              </a:endParaRPr>
            </a:p>
          </p:txBody>
        </p:sp>
        <p:pic>
          <p:nvPicPr>
            <p:cNvPr id="33" name="Picture 22">
              <a:extLst>
                <a:ext uri="{FF2B5EF4-FFF2-40B4-BE49-F238E27FC236}">
                  <a16:creationId xmlns:a16="http://schemas.microsoft.com/office/drawing/2014/main" id="{7905B751-B7D8-4548-8AE0-BA8FAF72B80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12" y="2091"/>
              <a:ext cx="1452" cy="17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4" name="Rectangle 23">
              <a:extLst>
                <a:ext uri="{FF2B5EF4-FFF2-40B4-BE49-F238E27FC236}">
                  <a16:creationId xmlns:a16="http://schemas.microsoft.com/office/drawing/2014/main" id="{5238E60D-2177-443C-8C40-03307F2B6391}"/>
                </a:ext>
              </a:extLst>
            </p:cNvPr>
            <p:cNvSpPr>
              <a:spLocks noChangeArrowheads="1"/>
            </p:cNvSpPr>
            <p:nvPr/>
          </p:nvSpPr>
          <p:spPr bwMode="auto">
            <a:xfrm>
              <a:off x="1228" y="1576"/>
              <a:ext cx="3632" cy="2362"/>
            </a:xfrm>
            <a:prstGeom prst="rect">
              <a:avLst/>
            </a:prstGeom>
            <a:noFill/>
            <a:ln w="28575">
              <a:solidFill>
                <a:schemeClr val="accent4"/>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latin typeface="+mn-lt"/>
              </a:endParaRPr>
            </a:p>
          </p:txBody>
        </p:sp>
      </p:grpSp>
      <p:sp>
        <p:nvSpPr>
          <p:cNvPr id="2" name="Slide Number Placeholder 1">
            <a:extLst>
              <a:ext uri="{FF2B5EF4-FFF2-40B4-BE49-F238E27FC236}">
                <a16:creationId xmlns:a16="http://schemas.microsoft.com/office/drawing/2014/main" id="{E8602AC8-FFD3-4218-BEEC-F4CECCE4D6C3}"/>
              </a:ext>
            </a:extLst>
          </p:cNvPr>
          <p:cNvSpPr>
            <a:spLocks noGrp="1"/>
          </p:cNvSpPr>
          <p:nvPr>
            <p:ph type="sldNum" sz="quarter" idx="11"/>
          </p:nvPr>
        </p:nvSpPr>
        <p:spPr/>
        <p:txBody>
          <a:bodyPr/>
          <a:lstStyle/>
          <a:p>
            <a:fld id="{F0D23093-2AB0-F74C-B865-1A12A15B650E}" type="slidenum">
              <a:rPr lang="en-US" smtClean="0"/>
              <a:pPr/>
              <a:t>8</a:t>
            </a:fld>
            <a:endParaRPr lang="en-US" dirty="0"/>
          </a:p>
        </p:txBody>
      </p:sp>
    </p:spTree>
    <p:extLst>
      <p:ext uri="{BB962C8B-B14F-4D97-AF65-F5344CB8AC3E}">
        <p14:creationId xmlns:p14="http://schemas.microsoft.com/office/powerpoint/2010/main" val="2871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ln w="9525"/>
        </p:spPr>
        <p:txBody>
          <a:bodyPr/>
          <a:lstStyle/>
          <a:p>
            <a:r>
              <a:rPr lang="en-GB" dirty="0">
                <a:latin typeface="+mn-lt"/>
              </a:rPr>
              <a:t>Les </a:t>
            </a:r>
            <a:r>
              <a:rPr lang="en-GB" dirty="0" err="1">
                <a:latin typeface="+mn-lt"/>
              </a:rPr>
              <a:t>matériaux</a:t>
            </a:r>
            <a:r>
              <a:rPr lang="en-GB" dirty="0">
                <a:latin typeface="+mn-lt"/>
              </a:rPr>
              <a:t> </a:t>
            </a:r>
            <a:r>
              <a:rPr lang="en-GB" dirty="0" err="1">
                <a:latin typeface="+mn-lt"/>
              </a:rPr>
              <a:t>hybrides</a:t>
            </a:r>
            <a:endParaRPr lang="en-US" dirty="0">
              <a:latin typeface="+mn-lt"/>
            </a:endParaRPr>
          </a:p>
        </p:txBody>
      </p:sp>
      <p:sp>
        <p:nvSpPr>
          <p:cNvPr id="178180" name="Text Box 4"/>
          <p:cNvSpPr txBox="1">
            <a:spLocks noChangeArrowheads="1"/>
          </p:cNvSpPr>
          <p:nvPr/>
        </p:nvSpPr>
        <p:spPr bwMode="auto">
          <a:xfrm>
            <a:off x="8714826" y="2439969"/>
            <a:ext cx="2633670"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US" dirty="0">
                <a:latin typeface="+mn-lt"/>
              </a:rPr>
              <a:t>Variables de conception : </a:t>
            </a:r>
          </a:p>
          <a:p>
            <a:pPr>
              <a:buClr>
                <a:schemeClr val="accent1"/>
              </a:buClr>
              <a:buSzPct val="105000"/>
              <a:buFont typeface="Wingdings" panose="05000000000000000000" pitchFamily="2" charset="2"/>
              <a:buChar char="§"/>
            </a:pPr>
            <a:r>
              <a:rPr lang="en-US" dirty="0">
                <a:latin typeface="+mn-lt"/>
              </a:rPr>
              <a:t>  </a:t>
            </a:r>
            <a:r>
              <a:rPr lang="en-US" sz="1600" dirty="0">
                <a:latin typeface="+mn-lt"/>
              </a:rPr>
              <a:t>Choix des </a:t>
            </a:r>
            <a:r>
              <a:rPr lang="en-US" sz="1600" dirty="0" err="1">
                <a:latin typeface="+mn-lt"/>
              </a:rPr>
              <a:t>matériaux</a:t>
            </a:r>
            <a:endParaRPr lang="en-US" sz="1600" dirty="0">
              <a:latin typeface="+mn-lt"/>
            </a:endParaRPr>
          </a:p>
          <a:p>
            <a:pPr>
              <a:buClr>
                <a:schemeClr val="accent1"/>
              </a:buClr>
              <a:buSzPct val="105000"/>
              <a:buFont typeface="Wingdings" panose="05000000000000000000" pitchFamily="2" charset="2"/>
              <a:buChar char="§"/>
            </a:pPr>
            <a:r>
              <a:rPr lang="en-US" sz="1600" b="0" dirty="0">
                <a:latin typeface="+mn-lt"/>
              </a:rPr>
              <a:t>  </a:t>
            </a:r>
            <a:r>
              <a:rPr lang="en-US" sz="1600" dirty="0">
                <a:latin typeface="+mn-lt"/>
              </a:rPr>
              <a:t>Fractions </a:t>
            </a:r>
            <a:r>
              <a:rPr lang="en-US" sz="1600" dirty="0" err="1">
                <a:latin typeface="+mn-lt"/>
              </a:rPr>
              <a:t>volumiques</a:t>
            </a:r>
            <a:endParaRPr lang="en-US" sz="1600" b="0" dirty="0">
              <a:latin typeface="+mn-lt"/>
            </a:endParaRPr>
          </a:p>
          <a:p>
            <a:pPr>
              <a:buClr>
                <a:schemeClr val="accent1"/>
              </a:buClr>
              <a:buSzPct val="105000"/>
              <a:buFont typeface="Wingdings" panose="05000000000000000000" pitchFamily="2" charset="2"/>
              <a:buChar char="§"/>
            </a:pPr>
            <a:r>
              <a:rPr lang="en-US" sz="1600" dirty="0">
                <a:latin typeface="+mn-lt"/>
              </a:rPr>
              <a:t>  Configuration</a:t>
            </a:r>
            <a:endParaRPr lang="en-US" sz="1600" b="0" dirty="0">
              <a:latin typeface="+mn-lt"/>
            </a:endParaRPr>
          </a:p>
          <a:p>
            <a:pPr>
              <a:buClr>
                <a:schemeClr val="accent1"/>
              </a:buClr>
              <a:buSzPct val="105000"/>
              <a:buFont typeface="Wingdings" panose="05000000000000000000" pitchFamily="2" charset="2"/>
              <a:buChar char="§"/>
            </a:pPr>
            <a:r>
              <a:rPr lang="en-US" sz="1600" dirty="0">
                <a:latin typeface="+mn-lt"/>
              </a:rPr>
              <a:t>  </a:t>
            </a:r>
            <a:r>
              <a:rPr lang="en-US" sz="1600" dirty="0" err="1">
                <a:latin typeface="+mn-lt"/>
              </a:rPr>
              <a:t>Connectivité</a:t>
            </a:r>
            <a:endParaRPr lang="en-US" sz="1600" dirty="0">
              <a:latin typeface="+mn-lt"/>
            </a:endParaRPr>
          </a:p>
          <a:p>
            <a:pPr>
              <a:buClr>
                <a:schemeClr val="accent1"/>
              </a:buClr>
              <a:buSzPct val="105000"/>
              <a:buFont typeface="Wingdings" panose="05000000000000000000" pitchFamily="2" charset="2"/>
              <a:buChar char="§"/>
            </a:pPr>
            <a:r>
              <a:rPr lang="en-US" sz="1600" dirty="0">
                <a:latin typeface="+mn-lt"/>
              </a:rPr>
              <a:t>  Echelle</a:t>
            </a:r>
          </a:p>
          <a:p>
            <a:endParaRPr lang="en-GB" dirty="0">
              <a:latin typeface="+mn-lt"/>
            </a:endParaRPr>
          </a:p>
        </p:txBody>
      </p:sp>
      <p:pic>
        <p:nvPicPr>
          <p:cNvPr id="4" name="Picture 3">
            <a:extLst>
              <a:ext uri="{FF2B5EF4-FFF2-40B4-BE49-F238E27FC236}">
                <a16:creationId xmlns:a16="http://schemas.microsoft.com/office/drawing/2014/main" id="{EAE859A6-4612-440F-AB64-F058AC6EB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4814" y="1232765"/>
            <a:ext cx="4572009" cy="4498857"/>
          </a:xfrm>
          <a:prstGeom prst="rect">
            <a:avLst/>
          </a:prstGeom>
        </p:spPr>
      </p:pic>
      <p:sp>
        <p:nvSpPr>
          <p:cNvPr id="2" name="Slide Number Placeholder 1">
            <a:extLst>
              <a:ext uri="{FF2B5EF4-FFF2-40B4-BE49-F238E27FC236}">
                <a16:creationId xmlns:a16="http://schemas.microsoft.com/office/drawing/2014/main" id="{43BE7871-FD00-4FCF-9FC8-8D4B69DD7114}"/>
              </a:ext>
            </a:extLst>
          </p:cNvPr>
          <p:cNvSpPr>
            <a:spLocks noGrp="1"/>
          </p:cNvSpPr>
          <p:nvPr>
            <p:ph type="sldNum" sz="quarter" idx="11"/>
          </p:nvPr>
        </p:nvSpPr>
        <p:spPr/>
        <p:txBody>
          <a:bodyPr/>
          <a:lstStyle/>
          <a:p>
            <a:fld id="{F0D23093-2AB0-F74C-B865-1A12A15B650E}" type="slidenum">
              <a:rPr lang="en-US" smtClean="0">
                <a:latin typeface="+mn-lt"/>
              </a:rPr>
              <a:pPr/>
              <a:t>9</a:t>
            </a:fld>
            <a:endParaRPr lang="en-US" dirty="0">
              <a:latin typeface="+mn-lt"/>
            </a:endParaRPr>
          </a:p>
        </p:txBody>
      </p:sp>
      <p:grpSp>
        <p:nvGrpSpPr>
          <p:cNvPr id="23" name="Group 2">
            <a:extLst>
              <a:ext uri="{FF2B5EF4-FFF2-40B4-BE49-F238E27FC236}">
                <a16:creationId xmlns:a16="http://schemas.microsoft.com/office/drawing/2014/main" id="{9C072B1B-E600-4647-B007-90F5AD56875C}"/>
              </a:ext>
            </a:extLst>
          </p:cNvPr>
          <p:cNvGrpSpPr>
            <a:grpSpLocks/>
          </p:cNvGrpSpPr>
          <p:nvPr/>
        </p:nvGrpSpPr>
        <p:grpSpPr bwMode="auto">
          <a:xfrm>
            <a:off x="322136" y="1687660"/>
            <a:ext cx="3191128" cy="3589065"/>
            <a:chOff x="1031900" y="998646"/>
            <a:chExt cx="3506228" cy="3942665"/>
          </a:xfrm>
        </p:grpSpPr>
        <p:sp>
          <p:nvSpPr>
            <p:cNvPr id="28" name="Text Box 1043">
              <a:extLst>
                <a:ext uri="{FF2B5EF4-FFF2-40B4-BE49-F238E27FC236}">
                  <a16:creationId xmlns:a16="http://schemas.microsoft.com/office/drawing/2014/main" id="{87FC5604-04CE-4B7A-B59E-8A65EE65C2CE}"/>
                </a:ext>
              </a:extLst>
            </p:cNvPr>
            <p:cNvSpPr txBox="1">
              <a:spLocks noChangeArrowheads="1"/>
            </p:cNvSpPr>
            <p:nvPr/>
          </p:nvSpPr>
          <p:spPr bwMode="auto">
            <a:xfrm>
              <a:off x="2146300" y="1303854"/>
              <a:ext cx="2391828" cy="40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10000"/>
                </a:spcBef>
                <a:spcAft>
                  <a:spcPct val="10000"/>
                </a:spcAft>
              </a:pPr>
              <a:r>
                <a:rPr lang="en-GB" dirty="0">
                  <a:solidFill>
                    <a:schemeClr val="accent4"/>
                  </a:solidFill>
                  <a:latin typeface="+mn-lt"/>
                </a:rPr>
                <a:t>Structures </a:t>
              </a:r>
              <a:r>
                <a:rPr lang="en-GB" dirty="0" err="1">
                  <a:solidFill>
                    <a:schemeClr val="accent4"/>
                  </a:solidFill>
                  <a:latin typeface="+mn-lt"/>
                </a:rPr>
                <a:t>cellulaires</a:t>
              </a:r>
              <a:endParaRPr lang="en-GB" dirty="0">
                <a:solidFill>
                  <a:schemeClr val="accent4"/>
                </a:solidFill>
                <a:latin typeface="+mn-lt"/>
              </a:endParaRPr>
            </a:p>
          </p:txBody>
        </p:sp>
        <p:sp>
          <p:nvSpPr>
            <p:cNvPr id="29" name="Text Box 1052">
              <a:extLst>
                <a:ext uri="{FF2B5EF4-FFF2-40B4-BE49-F238E27FC236}">
                  <a16:creationId xmlns:a16="http://schemas.microsoft.com/office/drawing/2014/main" id="{E378404D-EC21-4123-9E42-51A22EB90D03}"/>
                </a:ext>
              </a:extLst>
            </p:cNvPr>
            <p:cNvSpPr txBox="1">
              <a:spLocks noChangeArrowheads="1"/>
            </p:cNvSpPr>
            <p:nvPr/>
          </p:nvSpPr>
          <p:spPr bwMode="auto">
            <a:xfrm>
              <a:off x="2146300" y="3298772"/>
              <a:ext cx="2323139" cy="40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pPr>
              <a:r>
                <a:rPr lang="en-GB" dirty="0" err="1">
                  <a:solidFill>
                    <a:schemeClr val="accent4"/>
                  </a:solidFill>
                  <a:latin typeface="+mn-lt"/>
                </a:rPr>
                <a:t>Panneaux</a:t>
              </a:r>
              <a:r>
                <a:rPr lang="en-GB" dirty="0">
                  <a:solidFill>
                    <a:schemeClr val="accent4"/>
                  </a:solidFill>
                  <a:latin typeface="+mn-lt"/>
                </a:rPr>
                <a:t> sandwich</a:t>
              </a:r>
            </a:p>
          </p:txBody>
        </p:sp>
        <p:sp>
          <p:nvSpPr>
            <p:cNvPr id="30" name="Text Box 1057">
              <a:extLst>
                <a:ext uri="{FF2B5EF4-FFF2-40B4-BE49-F238E27FC236}">
                  <a16:creationId xmlns:a16="http://schemas.microsoft.com/office/drawing/2014/main" id="{B6C4E6EE-8EFC-44FC-BBDD-B739AE57D8E4}"/>
                </a:ext>
              </a:extLst>
            </p:cNvPr>
            <p:cNvSpPr txBox="1">
              <a:spLocks noChangeArrowheads="1"/>
            </p:cNvSpPr>
            <p:nvPr/>
          </p:nvSpPr>
          <p:spPr bwMode="auto">
            <a:xfrm>
              <a:off x="2146300" y="2301313"/>
              <a:ext cx="1423896" cy="40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5000"/>
                </a:spcBef>
                <a:spcAft>
                  <a:spcPct val="5000"/>
                </a:spcAft>
              </a:pPr>
              <a:r>
                <a:rPr lang="en-GB" dirty="0">
                  <a:solidFill>
                    <a:schemeClr val="accent4"/>
                  </a:solidFill>
                  <a:latin typeface="+mn-lt"/>
                </a:rPr>
                <a:t>Composites</a:t>
              </a:r>
            </a:p>
          </p:txBody>
        </p:sp>
        <p:grpSp>
          <p:nvGrpSpPr>
            <p:cNvPr id="31" name="Group 1">
              <a:extLst>
                <a:ext uri="{FF2B5EF4-FFF2-40B4-BE49-F238E27FC236}">
                  <a16:creationId xmlns:a16="http://schemas.microsoft.com/office/drawing/2014/main" id="{CAAD8FA4-CF78-47C9-8D12-E91B0A19D8F6}"/>
                </a:ext>
              </a:extLst>
            </p:cNvPr>
            <p:cNvGrpSpPr>
              <a:grpSpLocks/>
            </p:cNvGrpSpPr>
            <p:nvPr/>
          </p:nvGrpSpPr>
          <p:grpSpPr bwMode="auto">
            <a:xfrm>
              <a:off x="1031900" y="998646"/>
              <a:ext cx="981420" cy="3942665"/>
              <a:chOff x="1031900" y="998646"/>
              <a:chExt cx="981420" cy="3942665"/>
            </a:xfrm>
          </p:grpSpPr>
          <p:sp>
            <p:nvSpPr>
              <p:cNvPr id="33" name="Rectangle 1038">
                <a:extLst>
                  <a:ext uri="{FF2B5EF4-FFF2-40B4-BE49-F238E27FC236}">
                    <a16:creationId xmlns:a16="http://schemas.microsoft.com/office/drawing/2014/main" id="{77F617FB-53F4-47E6-AE1D-E6C6C1352988}"/>
                  </a:ext>
                </a:extLst>
              </p:cNvPr>
              <p:cNvSpPr>
                <a:spLocks noChangeArrowheads="1"/>
              </p:cNvSpPr>
              <p:nvPr/>
            </p:nvSpPr>
            <p:spPr bwMode="auto">
              <a:xfrm>
                <a:off x="1231900" y="1092541"/>
                <a:ext cx="202972" cy="40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solidFill>
                    <a:schemeClr val="accent4"/>
                  </a:solidFill>
                  <a:latin typeface="+mn-lt"/>
                </a:endParaRPr>
              </a:p>
            </p:txBody>
          </p:sp>
          <p:sp>
            <p:nvSpPr>
              <p:cNvPr id="34" name="AutoShape 1044">
                <a:extLst>
                  <a:ext uri="{FF2B5EF4-FFF2-40B4-BE49-F238E27FC236}">
                    <a16:creationId xmlns:a16="http://schemas.microsoft.com/office/drawing/2014/main" id="{EF40B718-8D00-4C90-83B0-4B342827D3AD}"/>
                  </a:ext>
                </a:extLst>
              </p:cNvPr>
              <p:cNvSpPr>
                <a:spLocks noChangeArrowheads="1"/>
              </p:cNvSpPr>
              <p:nvPr/>
            </p:nvSpPr>
            <p:spPr bwMode="auto">
              <a:xfrm>
                <a:off x="1117601" y="1268844"/>
                <a:ext cx="218675" cy="421414"/>
              </a:xfrm>
              <a:prstGeom prst="roundRect">
                <a:avLst>
                  <a:gd name="adj" fmla="val 13653"/>
                </a:avLst>
              </a:prstGeom>
              <a:noFill/>
              <a:ln w="28575">
                <a:solidFill>
                  <a:srgbClr val="3366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solidFill>
                    <a:schemeClr val="accent4"/>
                  </a:solidFill>
                  <a:latin typeface="+mn-lt"/>
                </a:endParaRPr>
              </a:p>
            </p:txBody>
          </p:sp>
          <p:pic>
            <p:nvPicPr>
              <p:cNvPr id="35" name="Picture 1042">
                <a:extLst>
                  <a:ext uri="{FF2B5EF4-FFF2-40B4-BE49-F238E27FC236}">
                    <a16:creationId xmlns:a16="http://schemas.microsoft.com/office/drawing/2014/main" id="{9440601E-30CC-401F-956E-064634D33E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614" y="998646"/>
                <a:ext cx="917576"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051">
                <a:extLst>
                  <a:ext uri="{FF2B5EF4-FFF2-40B4-BE49-F238E27FC236}">
                    <a16:creationId xmlns:a16="http://schemas.microsoft.com/office/drawing/2014/main" id="{3A7A348B-05C3-4A22-9E4D-B3AB87D336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2938" y="3005404"/>
                <a:ext cx="935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056">
                <a:extLst>
                  <a:ext uri="{FF2B5EF4-FFF2-40B4-BE49-F238E27FC236}">
                    <a16:creationId xmlns:a16="http://schemas.microsoft.com/office/drawing/2014/main" id="{C68B2166-C524-4412-9ADD-0CAD5992B6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1407" y="2039833"/>
                <a:ext cx="87788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
                <a:extLst>
                  <a:ext uri="{FF2B5EF4-FFF2-40B4-BE49-F238E27FC236}">
                    <a16:creationId xmlns:a16="http://schemas.microsoft.com/office/drawing/2014/main" id="{A744AEAE-D028-4ABC-B0DE-3599DD758E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1900" y="4019371"/>
                <a:ext cx="981420" cy="921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AutoShape 1053">
                <a:extLst>
                  <a:ext uri="{FF2B5EF4-FFF2-40B4-BE49-F238E27FC236}">
                    <a16:creationId xmlns:a16="http://schemas.microsoft.com/office/drawing/2014/main" id="{3E8C16B0-C059-42D2-9A77-023A33F8E87B}"/>
                  </a:ext>
                </a:extLst>
              </p:cNvPr>
              <p:cNvSpPr>
                <a:spLocks noChangeArrowheads="1"/>
              </p:cNvSpPr>
              <p:nvPr/>
            </p:nvSpPr>
            <p:spPr bwMode="auto">
              <a:xfrm>
                <a:off x="1104900" y="2002568"/>
                <a:ext cx="827507" cy="896074"/>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solidFill>
                    <a:schemeClr val="accent4"/>
                  </a:solidFill>
                  <a:latin typeface="+mn-lt"/>
                </a:endParaRPr>
              </a:p>
              <a:p>
                <a:endParaRPr lang="en-GB" dirty="0">
                  <a:solidFill>
                    <a:schemeClr val="accent4"/>
                  </a:solidFill>
                  <a:latin typeface="+mn-lt"/>
                </a:endParaRPr>
              </a:p>
            </p:txBody>
          </p:sp>
          <p:sp>
            <p:nvSpPr>
              <p:cNvPr id="41" name="AutoShape 1058">
                <a:extLst>
                  <a:ext uri="{FF2B5EF4-FFF2-40B4-BE49-F238E27FC236}">
                    <a16:creationId xmlns:a16="http://schemas.microsoft.com/office/drawing/2014/main" id="{BFF07B63-A4AA-461E-94B0-7744F1ACBC45}"/>
                  </a:ext>
                </a:extLst>
              </p:cNvPr>
              <p:cNvSpPr>
                <a:spLocks noChangeArrowheads="1"/>
              </p:cNvSpPr>
              <p:nvPr/>
            </p:nvSpPr>
            <p:spPr bwMode="auto">
              <a:xfrm>
                <a:off x="1104900" y="3008780"/>
                <a:ext cx="827507" cy="896074"/>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solidFill>
                    <a:schemeClr val="accent4"/>
                  </a:solidFill>
                  <a:latin typeface="+mn-lt"/>
                </a:endParaRPr>
              </a:p>
              <a:p>
                <a:endParaRPr lang="en-GB" dirty="0">
                  <a:solidFill>
                    <a:schemeClr val="accent4"/>
                  </a:solidFill>
                  <a:latin typeface="+mn-lt"/>
                </a:endParaRPr>
              </a:p>
            </p:txBody>
          </p:sp>
          <p:sp>
            <p:nvSpPr>
              <p:cNvPr id="42" name="AutoShape 1063">
                <a:extLst>
                  <a:ext uri="{FF2B5EF4-FFF2-40B4-BE49-F238E27FC236}">
                    <a16:creationId xmlns:a16="http://schemas.microsoft.com/office/drawing/2014/main" id="{4489D32F-0486-4FFD-ACF8-4D28B13A28DB}"/>
                  </a:ext>
                </a:extLst>
              </p:cNvPr>
              <p:cNvSpPr>
                <a:spLocks noChangeArrowheads="1"/>
              </p:cNvSpPr>
              <p:nvPr/>
            </p:nvSpPr>
            <p:spPr bwMode="auto">
              <a:xfrm>
                <a:off x="1089937" y="1015406"/>
                <a:ext cx="842471" cy="896074"/>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r>
                  <a:rPr lang="en-GB" dirty="0">
                    <a:solidFill>
                      <a:schemeClr val="accent4"/>
                    </a:solidFill>
                    <a:latin typeface="+mn-lt"/>
                  </a:rPr>
                  <a:t> </a:t>
                </a:r>
              </a:p>
              <a:p>
                <a:endParaRPr lang="en-GB" dirty="0">
                  <a:solidFill>
                    <a:schemeClr val="accent4"/>
                  </a:solidFill>
                  <a:latin typeface="+mn-lt"/>
                </a:endParaRPr>
              </a:p>
            </p:txBody>
          </p:sp>
          <p:sp>
            <p:nvSpPr>
              <p:cNvPr id="58" name="AutoShape 1058">
                <a:extLst>
                  <a:ext uri="{FF2B5EF4-FFF2-40B4-BE49-F238E27FC236}">
                    <a16:creationId xmlns:a16="http://schemas.microsoft.com/office/drawing/2014/main" id="{EB8FAD24-CC9B-4F3D-88C9-21889EA6966D}"/>
                  </a:ext>
                </a:extLst>
              </p:cNvPr>
              <p:cNvSpPr>
                <a:spLocks noChangeArrowheads="1"/>
              </p:cNvSpPr>
              <p:nvPr/>
            </p:nvSpPr>
            <p:spPr bwMode="auto">
              <a:xfrm>
                <a:off x="1104900" y="4014989"/>
                <a:ext cx="827507" cy="896074"/>
              </a:xfrm>
              <a:prstGeom prst="roundRect">
                <a:avLst>
                  <a:gd name="adj" fmla="val 13653"/>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endParaRPr lang="en-GB" dirty="0">
                  <a:solidFill>
                    <a:schemeClr val="accent4"/>
                  </a:solidFill>
                  <a:latin typeface="+mn-lt"/>
                </a:endParaRPr>
              </a:p>
              <a:p>
                <a:endParaRPr lang="en-GB" dirty="0">
                  <a:solidFill>
                    <a:schemeClr val="accent4"/>
                  </a:solidFill>
                  <a:latin typeface="+mn-lt"/>
                </a:endParaRPr>
              </a:p>
            </p:txBody>
          </p:sp>
        </p:grpSp>
        <p:sp>
          <p:nvSpPr>
            <p:cNvPr id="32" name="Text Box 1052">
              <a:extLst>
                <a:ext uri="{FF2B5EF4-FFF2-40B4-BE49-F238E27FC236}">
                  <a16:creationId xmlns:a16="http://schemas.microsoft.com/office/drawing/2014/main" id="{BBE6B4A7-BF7E-4B29-9F65-ADE9F61FD8BB}"/>
                </a:ext>
              </a:extLst>
            </p:cNvPr>
            <p:cNvSpPr txBox="1">
              <a:spLocks noChangeArrowheads="1"/>
            </p:cNvSpPr>
            <p:nvPr/>
          </p:nvSpPr>
          <p:spPr bwMode="auto">
            <a:xfrm>
              <a:off x="2146300" y="4295675"/>
              <a:ext cx="1693443" cy="40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b="1">
                  <a:solidFill>
                    <a:schemeClr val="tx1"/>
                  </a:solidFill>
                  <a:latin typeface="Arial" panose="020B0604020202020204" pitchFamily="34" charset="0"/>
                </a:defRPr>
              </a:lvl9pPr>
            </a:lstStyle>
            <a:p>
              <a:pPr>
                <a:spcBef>
                  <a:spcPct val="0"/>
                </a:spcBef>
                <a:spcAft>
                  <a:spcPct val="0"/>
                </a:spcAft>
              </a:pPr>
              <a:r>
                <a:rPr lang="en-GB" dirty="0">
                  <a:solidFill>
                    <a:schemeClr val="accent4"/>
                  </a:solidFill>
                  <a:latin typeface="+mn-lt"/>
                </a:rPr>
                <a:t>Multi-couches</a:t>
              </a:r>
            </a:p>
          </p:txBody>
        </p:sp>
      </p:grpSp>
    </p:spTree>
    <p:extLst>
      <p:ext uri="{BB962C8B-B14F-4D97-AF65-F5344CB8AC3E}">
        <p14:creationId xmlns:p14="http://schemas.microsoft.com/office/powerpoint/2010/main" val="398152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8180"/>
                                        </p:tgtEl>
                                        <p:attrNameLst>
                                          <p:attrName>style.visibility</p:attrName>
                                        </p:attrNameLst>
                                      </p:cBhvr>
                                      <p:to>
                                        <p:strVal val="visible"/>
                                      </p:to>
                                    </p:set>
                                    <p:animEffect transition="in" filter="wipe(up)">
                                      <p:cBhvr>
                                        <p:cTn id="7" dur="500"/>
                                        <p:tgtEl>
                                          <p:spTgt spid="178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0" grpId="0"/>
    </p:bldLst>
  </p:timing>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CA2E55D1-E75E-42A9-B5BE-2EBF54A1B007}" vid="{3CA74CE9-968C-4C38-BCBF-D52F0D1A7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11F15CCDA16C44AB1AFF6EA8F76A1A" ma:contentTypeVersion="13" ma:contentTypeDescription="Create a new document." ma:contentTypeScope="" ma:versionID="d7be0bb6f63c056c5c0b22d274fb5218">
  <xsd:schema xmlns:xsd="http://www.w3.org/2001/XMLSchema" xmlns:xs="http://www.w3.org/2001/XMLSchema" xmlns:p="http://schemas.microsoft.com/office/2006/metadata/properties" xmlns:ns1="http://schemas.microsoft.com/sharepoint/v3" xmlns:ns2="4486bbf1-55fc-49d2-af7e-ec287a4789b3" xmlns:ns3="592a2861-848e-4487-9e07-fc12779b72dd" targetNamespace="http://schemas.microsoft.com/office/2006/metadata/properties" ma:root="true" ma:fieldsID="55928435a1502ffca128e6244f75cdd4" ns1:_="" ns2:_="" ns3:_="">
    <xsd:import namespace="http://schemas.microsoft.com/sharepoint/v3"/>
    <xsd:import namespace="4486bbf1-55fc-49d2-af7e-ec287a4789b3"/>
    <xsd:import namespace="592a2861-848e-4487-9e07-fc12779b72d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Tag"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6bbf1-55fc-49d2-af7e-ec287a47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Tag" ma:index="16" nillable="true" ma:displayName="Tag" ma:format="Dropdown" ma:internalName="Tag">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2a2861-848e-4487-9e07-fc12779b72d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ACF81D-D1D2-40BD-A9BD-790470491B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486bbf1-55fc-49d2-af7e-ec287a4789b3"/>
    <ds:schemaRef ds:uri="592a2861-848e-4487-9e07-fc12779b72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5FE876-BBFA-4E5E-8653-4E4CAC43203B}">
  <ds:schemaRefs>
    <ds:schemaRef ds:uri="http://schemas.microsoft.com/sharepoint/v3/contenttype/forms"/>
  </ds:schemaRefs>
</ds:datastoreItem>
</file>

<file path=docMetadata/LabelInfo.xml><?xml version="1.0" encoding="utf-8"?>
<clbl:labelList xmlns:clbl="http://schemas.microsoft.com/office/2020/mipLabelMetadata">
  <clbl:label id="{34c6ce67-15b8-4eff-80e9-52da8be89706}" enabled="0" method="" siteId="{34c6ce67-15b8-4eff-80e9-52da8be89706}" removed="1"/>
</clbl:labelList>
</file>

<file path=docProps/app.xml><?xml version="1.0" encoding="utf-8"?>
<Properties xmlns="http://schemas.openxmlformats.org/officeDocument/2006/extended-properties" xmlns:vt="http://schemas.openxmlformats.org/officeDocument/2006/docPropsVTypes">
  <Template>AER EduPack Template-PPT 4</Template>
  <TotalTime>651</TotalTime>
  <Words>3221</Words>
  <Application>Microsoft Office PowerPoint</Application>
  <PresentationFormat>Widescreen</PresentationFormat>
  <Paragraphs>385</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Ansys - Slide Master</vt:lpstr>
      <vt:lpstr>PowerPoint Presentation</vt:lpstr>
      <vt:lpstr>Objectifs pédagogiques de cette unité de cours</vt:lpstr>
      <vt:lpstr>Présentation de l'unité de cours</vt:lpstr>
      <vt:lpstr>Les systèmes avancés utilisent des matériaux hybrides </vt:lpstr>
      <vt:lpstr>Accélérer le développement de nouveaux matériaux</vt:lpstr>
      <vt:lpstr>Module et densité</vt:lpstr>
      <vt:lpstr>Résistance - Densité</vt:lpstr>
      <vt:lpstr>Critères de sélection : indices matériaux</vt:lpstr>
      <vt:lpstr>Les matériaux hybrides</vt:lpstr>
      <vt:lpstr>Configuration : Mousse – Modèles de propriétés</vt:lpstr>
      <vt:lpstr>Configuration : Panneau sandwich – Modèles de propriétés</vt:lpstr>
      <vt:lpstr>Structure du Synthesizer hybride</vt:lpstr>
      <vt:lpstr>L’outil Synthesizer et ses modèles</vt:lpstr>
      <vt:lpstr>Explorer les mousses métalliques - entrées</vt:lpstr>
      <vt:lpstr>Mousse composite Aluminum SiC</vt:lpstr>
      <vt:lpstr>Panneaux sandwich - Entrées</vt:lpstr>
      <vt:lpstr>Panneaux sandwich rigides </vt:lpstr>
      <vt:lpstr>Modèle de Synthesizer pour le coût de pièces</vt:lpstr>
      <vt:lpstr>Comparaison du coût des pièces : La portière de voiture</vt:lpstr>
      <vt:lpstr>Entrez vos propres modèles</vt:lpstr>
      <vt:lpstr>Aperçu d'un modèle en code (C#)</vt:lpstr>
      <vt:lpstr>En résumé</vt:lpstr>
      <vt:lpstr>Série d’Unité de Cours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Soma Chakrabarti</dc:creator>
  <cp:lastModifiedBy>Kaitlin Tyler</cp:lastModifiedBy>
  <cp:revision>21</cp:revision>
  <dcterms:created xsi:type="dcterms:W3CDTF">2021-07-09T16:01:54Z</dcterms:created>
  <dcterms:modified xsi:type="dcterms:W3CDTF">2022-12-28T09:16:50Z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0x0101006F11F15CCDA16C44AB1AFF6EA8F76A1A</vt:lpwstr>
  </property>
  <property fmtid="{D5CDD505-2E9C-101B-9397-08002B2CF9AE}" pid="3" name="_ip_UnifiedCompliancePolicyUIAction">
    <vt:lpwstr/>
  </property>
  <property fmtid="{D5CDD505-2E9C-101B-9397-08002B2CF9AE}" pid="4" name="_ip_UnifiedCompliancePolicyProperties">
    <vt:lpwstr/>
  </property>
  <property fmtid="{D5CDD505-2E9C-101B-9397-08002B2CF9AE}" pid="5" name="Tag">
    <vt:lpwstr/>
  </property>
</Properties>
</file>