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3"/>
  </p:sldMasterIdLst>
  <p:notesMasterIdLst>
    <p:notesMasterId r:id="rId28"/>
  </p:notesMasterIdLst>
  <p:sldIdLst>
    <p:sldId id="256" r:id="rId4"/>
    <p:sldId id="286" r:id="rId5"/>
    <p:sldId id="576" r:id="rId6"/>
    <p:sldId id="577" r:id="rId7"/>
    <p:sldId id="603" r:id="rId8"/>
    <p:sldId id="579" r:id="rId9"/>
    <p:sldId id="580" r:id="rId10"/>
    <p:sldId id="581" r:id="rId11"/>
    <p:sldId id="290" r:id="rId12"/>
    <p:sldId id="599" r:id="rId13"/>
    <p:sldId id="584" r:id="rId14"/>
    <p:sldId id="585" r:id="rId15"/>
    <p:sldId id="586" r:id="rId16"/>
    <p:sldId id="590" r:id="rId17"/>
    <p:sldId id="606" r:id="rId18"/>
    <p:sldId id="600" r:id="rId19"/>
    <p:sldId id="593" r:id="rId20"/>
    <p:sldId id="594" r:id="rId21"/>
    <p:sldId id="595" r:id="rId22"/>
    <p:sldId id="608" r:id="rId23"/>
    <p:sldId id="609" r:id="rId24"/>
    <p:sldId id="598" r:id="rId25"/>
    <p:sldId id="610" r:id="rId26"/>
    <p:sldId id="25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E0D11-986E-4D27-8B0B-D3BCD8D17A16}" v="33" dt="2022-12-15T18:46:06.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80890" autoAdjust="0"/>
  </p:normalViewPr>
  <p:slideViewPr>
    <p:cSldViewPr showGuides="1">
      <p:cViewPr varScale="1">
        <p:scale>
          <a:sx n="133" d="100"/>
          <a:sy n="133" d="100"/>
        </p:scale>
        <p:origin x="1372" y="80"/>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2023</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a:t>
            </a:r>
            <a:r>
              <a:rPr lang="en-GB" dirty="0" err="1"/>
              <a:t>EduPack</a:t>
            </a:r>
            <a:r>
              <a:rPr lang="en-GB" dirty="0"/>
              <a:t>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17F0FA1A-A0CB-42EA-AA44-B2F6A4685D20}" type="slidenum">
              <a:rPr lang="en-GB" sz="1200" b="0">
                <a:latin typeface="Times New Roman" panose="02020603050405020304" pitchFamily="18" charset="0"/>
              </a:rPr>
              <a:pPr>
                <a:spcBef>
                  <a:spcPct val="0"/>
                </a:spcBef>
                <a:spcAft>
                  <a:spcPct val="0"/>
                </a:spcAft>
                <a:buClrTx/>
                <a:buSzTx/>
                <a:buFontTx/>
                <a:buNone/>
              </a:pPr>
              <a:t>10</a:t>
            </a:fld>
            <a:endParaRPr lang="en-GB" sz="1200" b="0" dirty="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err="1"/>
              <a:t>Polymères</a:t>
            </a:r>
            <a:r>
              <a:rPr lang="en-GB" sz="900" b="1" i="1" dirty="0"/>
              <a:t> </a:t>
            </a:r>
          </a:p>
          <a:p>
            <a:endParaRPr lang="en-GB" sz="900" dirty="0"/>
          </a:p>
          <a:p>
            <a:r>
              <a:rPr lang="fr-FR" sz="1100" dirty="0"/>
              <a:t>La base de données Granta </a:t>
            </a:r>
            <a:r>
              <a:rPr lang="fr-FR" sz="1100" dirty="0" err="1"/>
              <a:t>EduPack</a:t>
            </a:r>
            <a:r>
              <a:rPr lang="fr-FR" sz="1100" dirty="0"/>
              <a:t> </a:t>
            </a:r>
            <a:r>
              <a:rPr lang="fr-FR" sz="1100" dirty="0" err="1"/>
              <a:t>Polymer</a:t>
            </a:r>
            <a:r>
              <a:rPr lang="fr-FR" sz="1100" dirty="0"/>
              <a:t> a une fenêtre Parcourir qui ressemble à ceci. L'ouverture de l'arborescence de la classification matière permet d'accéder aux fiches. Les fiches peuvent également être trouvés à l'aide de la fonction de recherche. Parcourir et rechercher sont décrits en détail dans l'unité de cours 1.</a:t>
            </a:r>
          </a:p>
          <a:p>
            <a:endParaRPr lang="fr-FR" sz="1100" dirty="0"/>
          </a:p>
          <a:p>
            <a:r>
              <a:rPr lang="fr-FR" sz="1100" dirty="0"/>
              <a:t>Nous commencerons par le sous-ensemble Polymères disponible auprès de </a:t>
            </a:r>
            <a:r>
              <a:rPr lang="fr-FR" sz="1100" dirty="0" err="1"/>
              <a:t>MaterialUniverse</a:t>
            </a:r>
            <a:r>
              <a:rPr lang="fr-FR" sz="1100" dirty="0"/>
              <a:t>. La navigation vous montrera qu'il y a 927 fiches polymères disponibles pour la recherche et la sélection.</a:t>
            </a:r>
          </a:p>
          <a:p>
            <a:endParaRPr lang="fr-FR" sz="1100" dirty="0"/>
          </a:p>
          <a:p>
            <a:r>
              <a:rPr lang="fr-FR" sz="1100" dirty="0"/>
              <a:t>Vous pouvez rechercher des noms de polymères - soit leur nom « scientifique » ou leur marque de commerce.</a:t>
            </a:r>
          </a:p>
          <a:p>
            <a:endParaRPr lang="fr-FR" sz="1100" dirty="0"/>
          </a:p>
          <a:p>
            <a:r>
              <a:rPr lang="fr-FR" sz="1100" dirty="0"/>
              <a:t>En recherchant "Téflon", une fiche sera trouvé - celui du PTFE, son polymère de base. L'ouverture de cette fiche affichera toutes les informations disponibles pour le PTFE (diapositive suivante).</a:t>
            </a:r>
            <a:endParaRPr lang="en-GB" sz="900" dirty="0"/>
          </a:p>
        </p:txBody>
      </p:sp>
    </p:spTree>
    <p:extLst>
      <p:ext uri="{BB962C8B-B14F-4D97-AF65-F5344CB8AC3E}">
        <p14:creationId xmlns:p14="http://schemas.microsoft.com/office/powerpoint/2010/main" val="151762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Une recherche sur le ‘Teflon’</a:t>
            </a:r>
          </a:p>
          <a:p>
            <a:endParaRPr lang="pt-PT" dirty="0"/>
          </a:p>
          <a:p>
            <a:r>
              <a:rPr lang="fr-FR" dirty="0"/>
              <a:t>Une recherche de "Teflon" renvoie une liste de fiches correspondantes dans différentes bases de données. Dans </a:t>
            </a:r>
            <a:r>
              <a:rPr lang="fr-FR" dirty="0" err="1"/>
              <a:t>MaterialUniverse</a:t>
            </a:r>
            <a:r>
              <a:rPr lang="fr-FR" dirty="0"/>
              <a:t>, seul la fiche au niveau du dossier contient le mot "Téflon". Il vous indique qu'il s'appelle PTFE. Une fiche PTFE dans </a:t>
            </a:r>
            <a:r>
              <a:rPr lang="fr-FR" dirty="0" err="1"/>
              <a:t>MateriaUniverse</a:t>
            </a:r>
            <a:r>
              <a:rPr lang="fr-FR" dirty="0"/>
              <a:t> ressemble à ceci et peut être trouvé en recherchant "PTFE". Il fournit d'autres liens en bas.</a:t>
            </a:r>
          </a:p>
          <a:p>
            <a:endParaRPr lang="fr-FR" dirty="0"/>
          </a:p>
          <a:p>
            <a:r>
              <a:rPr lang="fr-FR" dirty="0"/>
              <a:t>Cela commence par quelques propriétés générales, composition, propriétés mécaniques, thermiques, de traitement, etc. Avec la durabilité et quelques éco-propriétés à la fin, suivies de notes et de liens vers les autres tables de données : </a:t>
            </a:r>
            <a:r>
              <a:rPr lang="fr-FR" dirty="0" err="1"/>
              <a:t>ProcessUniverse</a:t>
            </a:r>
            <a:r>
              <a:rPr lang="fr-FR" dirty="0"/>
              <a:t> et Global </a:t>
            </a:r>
            <a:r>
              <a:rPr lang="fr-FR" dirty="0" err="1"/>
              <a:t>Polymers</a:t>
            </a:r>
            <a:r>
              <a:rPr lang="fr-FR" dirty="0"/>
              <a:t> Plastics, par exemple.</a:t>
            </a:r>
          </a:p>
          <a:p>
            <a:endParaRPr lang="fr-FR" dirty="0"/>
          </a:p>
          <a:p>
            <a:r>
              <a:rPr lang="fr-FR" dirty="0"/>
              <a:t>Dans la fiche, vous pouvez également trouver de nombreuses informations sur la résistance chimique à des environnements spécifiques (diapositive suivante).</a:t>
            </a:r>
            <a:endParaRPr lang="en-GB"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E0E5AAD8-7272-444C-953F-D67F44B65D79}" type="slidenum">
              <a:rPr lang="en-GB" sz="1200" b="0">
                <a:latin typeface="Times New Roman" panose="02020603050405020304" pitchFamily="18" charset="0"/>
              </a:rPr>
              <a:pPr>
                <a:spcBef>
                  <a:spcPct val="0"/>
                </a:spcBef>
                <a:spcAft>
                  <a:spcPct val="0"/>
                </a:spcAft>
                <a:buClrTx/>
                <a:buSzTx/>
                <a:buFontTx/>
                <a:buNone/>
              </a:pPr>
              <a:t>11</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551038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a:t>Les </a:t>
            </a:r>
            <a:r>
              <a:rPr lang="en-GB" b="1" i="1" dirty="0" err="1"/>
              <a:t>données</a:t>
            </a:r>
            <a:r>
              <a:rPr lang="en-GB" b="1" i="1" dirty="0"/>
              <a:t> </a:t>
            </a:r>
            <a:r>
              <a:rPr lang="en-GB" b="1" i="1" dirty="0" err="1"/>
              <a:t>ChemRes</a:t>
            </a:r>
            <a:endParaRPr lang="en-GB" b="1" i="1" dirty="0"/>
          </a:p>
          <a:p>
            <a:endParaRPr lang="en-GB" dirty="0"/>
          </a:p>
          <a:p>
            <a:r>
              <a:rPr lang="fr-FR" dirty="0"/>
              <a:t>Les données </a:t>
            </a:r>
            <a:r>
              <a:rPr lang="fr-FR" dirty="0" err="1"/>
              <a:t>ChemRes</a:t>
            </a:r>
            <a:r>
              <a:rPr lang="fr-FR" dirty="0"/>
              <a:t> sont immenses. Voici un extrait des propriétés de A à D.</a:t>
            </a:r>
            <a:endParaRPr lang="en-GB"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9F26D913-FBFF-4BE8-8F08-807E0E29CB57}" type="slidenum">
              <a:rPr lang="en-GB" sz="1200" b="0">
                <a:latin typeface="Times New Roman" panose="02020603050405020304" pitchFamily="18" charset="0"/>
              </a:rPr>
              <a:pPr>
                <a:spcBef>
                  <a:spcPct val="0"/>
                </a:spcBef>
                <a:spcAft>
                  <a:spcPct val="0"/>
                </a:spcAft>
                <a:buClrTx/>
                <a:buSzTx/>
                <a:buFontTx/>
                <a:buNone/>
              </a:pPr>
              <a:t>12</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343394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Comparer les données</a:t>
            </a:r>
          </a:p>
          <a:p>
            <a:endParaRPr lang="pt-PT" dirty="0"/>
          </a:p>
          <a:p>
            <a:r>
              <a:rPr lang="fr-FR" dirty="0"/>
              <a:t>Alors, quelles sont les différences entre les différentes tables de données ? Que pouvez-vous trouver dans chacune d’elles ?</a:t>
            </a:r>
          </a:p>
          <a:p>
            <a:endParaRPr lang="fr-FR" dirty="0"/>
          </a:p>
          <a:p>
            <a:r>
              <a:rPr lang="fr-FR" dirty="0"/>
              <a:t>Une première orientation est donnée dans cette diapositive. Comme point de départ, un tableau de données générique comme </a:t>
            </a:r>
            <a:r>
              <a:rPr lang="fr-FR" dirty="0" err="1"/>
              <a:t>MaterialUniverse</a:t>
            </a:r>
            <a:r>
              <a:rPr lang="fr-FR" dirty="0"/>
              <a:t> peut être utile, puis passez aux tableaux de données Global </a:t>
            </a:r>
            <a:r>
              <a:rPr lang="fr-FR" dirty="0" err="1"/>
              <a:t>Polymers</a:t>
            </a:r>
            <a:r>
              <a:rPr lang="fr-FR" dirty="0"/>
              <a:t> Plastics pour obtenir des informations plus détaillées sur les producteurs.</a:t>
            </a:r>
          </a:p>
          <a:p>
            <a:endParaRPr lang="fr-FR" dirty="0"/>
          </a:p>
          <a:p>
            <a:r>
              <a:rPr lang="fr-FR" dirty="0"/>
              <a:t>Global </a:t>
            </a:r>
            <a:r>
              <a:rPr lang="fr-FR" dirty="0" err="1"/>
              <a:t>Polymers</a:t>
            </a:r>
            <a:r>
              <a:rPr lang="fr-FR" dirty="0"/>
              <a:t> Plastics contient des informations précieuses pour l'étudiant qui développe un projet de conception-construction où le concepteur à la recherche d'une qualité particulière de polymère pour son produit.</a:t>
            </a:r>
            <a:endParaRPr lang="pt-PT"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1AD4B82B-DB38-47EF-B11B-20AB9FB9F943}" type="slidenum">
              <a:rPr lang="en-GB" sz="1200" b="0">
                <a:latin typeface="Times New Roman" panose="02020603050405020304" pitchFamily="18" charset="0"/>
              </a:rPr>
              <a:pPr>
                <a:spcBef>
                  <a:spcPct val="0"/>
                </a:spcBef>
                <a:spcAft>
                  <a:spcPct val="0"/>
                </a:spcAft>
                <a:buClrTx/>
                <a:buSzTx/>
                <a:buFontTx/>
                <a:buNone/>
              </a:pPr>
              <a:t>13</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413459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b="1" i="1" dirty="0"/>
              <a:t>La table de données The Global </a:t>
            </a:r>
            <a:r>
              <a:rPr lang="fr-FR" b="1" i="1" dirty="0" err="1"/>
              <a:t>Polymers</a:t>
            </a:r>
            <a:r>
              <a:rPr lang="fr-FR" b="1" i="1" dirty="0"/>
              <a:t> Plastics</a:t>
            </a:r>
          </a:p>
          <a:p>
            <a:pPr algn="ctr"/>
            <a:endParaRPr lang="pt-PT" dirty="0"/>
          </a:p>
          <a:p>
            <a:r>
              <a:rPr lang="fr-FR" dirty="0"/>
              <a:t>Le tableau de données Global </a:t>
            </a:r>
            <a:r>
              <a:rPr lang="fr-FR" dirty="0" err="1"/>
              <a:t>Polymers</a:t>
            </a:r>
            <a:r>
              <a:rPr lang="fr-FR" dirty="0"/>
              <a:t> Plastics est organisé par producteur, mais le nombre de producteurs est si vaste que la fenêtre de navigation apparaît par ordre alphabétique, pour une navigation améliorée. L'ouverture des dossiers étape par étape vous permettra éventuellement d'atteindre une fiche particulière pour un polymère spécifique, comme indiqué.</a:t>
            </a:r>
            <a:endParaRPr lang="en-GB"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00DD677B-6DDD-4286-8EF6-3E5B38722C5B}" type="slidenum">
              <a:rPr lang="en-GB" sz="1200" b="0">
                <a:latin typeface="Times New Roman" panose="02020603050405020304" pitchFamily="18" charset="0"/>
              </a:rPr>
              <a:pPr>
                <a:spcBef>
                  <a:spcPct val="0"/>
                </a:spcBef>
                <a:spcAft>
                  <a:spcPct val="0"/>
                </a:spcAft>
                <a:buClrTx/>
                <a:buSzTx/>
                <a:buFontTx/>
                <a:buNone/>
              </a:pPr>
              <a:t>14</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293728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b="1" i="1" dirty="0"/>
              <a:t>Chercher du Plexiglas dans Global </a:t>
            </a:r>
            <a:r>
              <a:rPr lang="fr-FR" b="1" i="1" dirty="0" err="1"/>
              <a:t>Polymers</a:t>
            </a:r>
            <a:r>
              <a:rPr lang="fr-FR" b="1" i="1" dirty="0"/>
              <a:t> Plastics</a:t>
            </a:r>
          </a:p>
          <a:p>
            <a:pPr algn="ctr"/>
            <a:endParaRPr lang="pt-PT" dirty="0"/>
          </a:p>
          <a:p>
            <a:r>
              <a:rPr lang="fr-FR" dirty="0"/>
              <a:t>La recherche d'un "Plexiglas" dans Global </a:t>
            </a:r>
            <a:r>
              <a:rPr lang="fr-FR" dirty="0" err="1"/>
              <a:t>Polymers</a:t>
            </a:r>
            <a:r>
              <a:rPr lang="fr-FR" dirty="0"/>
              <a:t> Plastics donnera un total de 69 fiches de polymères uniques.</a:t>
            </a:r>
          </a:p>
          <a:p>
            <a:endParaRPr lang="fr-FR" dirty="0"/>
          </a:p>
          <a:p>
            <a:r>
              <a:rPr lang="fr-FR" dirty="0"/>
              <a:t>Mais encore une fois, notant que "Plexiglas" est une marque, il faut essayer d'autres mots-clés comme PMMA ou Acrylique, pour essayer de trouver ce que vous voulez, tout comme choisir les mots-clés appropriés dans un moteur de recherche Web.</a:t>
            </a: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63495CAD-53A7-430D-AAA1-36F219E90CFC}" type="slidenum">
              <a:rPr lang="en-GB" sz="1200" b="0">
                <a:latin typeface="Times New Roman" panose="02020603050405020304" pitchFamily="18" charset="0"/>
              </a:rPr>
              <a:pPr>
                <a:spcBef>
                  <a:spcPct val="0"/>
                </a:spcBef>
                <a:spcAft>
                  <a:spcPct val="0"/>
                </a:spcAft>
                <a:buClrTx/>
                <a:buSzTx/>
                <a:buFontTx/>
                <a:buNone/>
              </a:pPr>
              <a:t>15</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1128939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err="1"/>
              <a:t>Fonctionnalités</a:t>
            </a:r>
            <a:endParaRPr lang="en-GB" b="1" i="1" dirty="0"/>
          </a:p>
          <a:p>
            <a:endParaRPr lang="en-GB" dirty="0"/>
          </a:p>
          <a:p>
            <a:r>
              <a:rPr lang="fr-FR" dirty="0"/>
              <a:t>Voici à quoi ressemble une fiche Global </a:t>
            </a:r>
            <a:r>
              <a:rPr lang="fr-FR" dirty="0" err="1"/>
              <a:t>Polymers</a:t>
            </a:r>
            <a:r>
              <a:rPr lang="fr-FR" dirty="0"/>
              <a:t> Plastics - celui pour une qualité particulière de Plexiglas.</a:t>
            </a:r>
          </a:p>
          <a:p>
            <a:endParaRPr lang="fr-FR" dirty="0"/>
          </a:p>
          <a:p>
            <a:r>
              <a:rPr lang="fr-FR" dirty="0"/>
              <a:t>Vous pouvez voir beaucoup d'informations, dont certaines se trouvent également sur une fiche de </a:t>
            </a:r>
            <a:r>
              <a:rPr lang="fr-FR" dirty="0" err="1"/>
              <a:t>MaterialUniverse</a:t>
            </a:r>
            <a:r>
              <a:rPr lang="fr-FR" dirty="0"/>
              <a:t>, et certaines sont uniques à cette fiche. Dans cette fiche particulière, voir par exemple les données sur "l'Injection" avec de nombreux détails sur les paramètres de traitement de ce Plexiglas. D'autres fiches dans Global </a:t>
            </a:r>
            <a:r>
              <a:rPr lang="fr-FR" dirty="0" err="1"/>
              <a:t>Polymers</a:t>
            </a:r>
            <a:r>
              <a:rPr lang="fr-FR" dirty="0"/>
              <a:t> Plastics auront d'autres caractéristiques, selon le producteur.</a:t>
            </a:r>
          </a:p>
          <a:p>
            <a:endParaRPr lang="fr-FR" dirty="0"/>
          </a:p>
          <a:p>
            <a:r>
              <a:rPr lang="fr-FR" dirty="0"/>
              <a:t>À la fin de la fiche, un lien vers la version PDF de la fiche technique du site </a:t>
            </a:r>
            <a:r>
              <a:rPr lang="fr-FR" dirty="0" err="1"/>
              <a:t>Prospector</a:t>
            </a:r>
            <a:r>
              <a:rPr lang="fr-FR" dirty="0"/>
              <a:t> de cette fiche est accessible. Dans ce cas particulier, toutes les données suivent les normes ASTM. Dans d'autres cas, ISO peut être accessible via ces liens</a:t>
            </a:r>
            <a:endParaRPr lang="en-GB"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0249F685-A357-47A1-8C8D-A6E1AC11C3BD}" type="slidenum">
              <a:rPr lang="en-GB" sz="1200" b="0">
                <a:latin typeface="Times New Roman" panose="02020603050405020304" pitchFamily="18" charset="0"/>
              </a:rPr>
              <a:pPr>
                <a:spcBef>
                  <a:spcPct val="0"/>
                </a:spcBef>
                <a:spcAft>
                  <a:spcPct val="0"/>
                </a:spcAft>
                <a:buClrTx/>
                <a:buSzTx/>
                <a:buFontTx/>
                <a:buNone/>
              </a:pPr>
              <a:t>16</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105945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1C3A192F-54A6-4121-B9ED-5B2D1529E1CD}" type="slidenum">
              <a:rPr lang="en-GB" sz="1200" b="0">
                <a:latin typeface="Times New Roman" panose="02020603050405020304" pitchFamily="18" charset="0"/>
              </a:rPr>
              <a:pPr>
                <a:spcBef>
                  <a:spcPct val="0"/>
                </a:spcBef>
                <a:spcAft>
                  <a:spcPct val="0"/>
                </a:spcAft>
                <a:buClrTx/>
                <a:buSzTx/>
                <a:buFontTx/>
                <a:buNone/>
              </a:pPr>
              <a:t>17</a:t>
            </a:fld>
            <a:endParaRPr lang="en-GB" sz="1200" b="0" dirty="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92075" y="746125"/>
            <a:ext cx="6615113" cy="3721100"/>
          </a:xfrm>
          <a:ln/>
        </p:spPr>
      </p:sp>
      <p:sp>
        <p:nvSpPr>
          <p:cNvPr id="49156" name="Rectangle 3"/>
          <p:cNvSpPr>
            <a:spLocks noGrp="1" noChangeArrowheads="1"/>
          </p:cNvSpPr>
          <p:nvPr>
            <p:ph type="body" idx="1"/>
          </p:nvPr>
        </p:nvSpPr>
        <p:spPr>
          <a:xfrm>
            <a:off x="906463" y="4718050"/>
            <a:ext cx="4984750"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900" b="1" i="1" dirty="0"/>
              <a:t>Alors, comment pouvons-nous utiliser cette base de données ?</a:t>
            </a:r>
          </a:p>
          <a:p>
            <a:endParaRPr lang="en-GB" sz="900" dirty="0"/>
          </a:p>
          <a:p>
            <a:r>
              <a:rPr lang="fr-FR" sz="1100" dirty="0"/>
              <a:t>La table de données </a:t>
            </a:r>
            <a:r>
              <a:rPr lang="fr-FR" sz="1100" b="1" dirty="0" err="1"/>
              <a:t>MaterialUniverse</a:t>
            </a:r>
            <a:r>
              <a:rPr lang="fr-FR" sz="1100" dirty="0"/>
              <a:t> est conçue pour les exercices de sélection de matériaux primaires. Utilisez les tableaux de données Global </a:t>
            </a:r>
            <a:r>
              <a:rPr lang="fr-FR" sz="1100" dirty="0" err="1"/>
              <a:t>Polymers</a:t>
            </a:r>
            <a:r>
              <a:rPr lang="fr-FR" sz="1100" dirty="0"/>
              <a:t> Plastics pour trouver des qualités spécifiques et pour sélectionner des fournisseurs potentiels.</a:t>
            </a:r>
          </a:p>
          <a:p>
            <a:endParaRPr lang="fr-FR" sz="1100" dirty="0"/>
          </a:p>
          <a:p>
            <a:r>
              <a:rPr lang="fr-FR" sz="1100" dirty="0"/>
              <a:t>La force de la base de données </a:t>
            </a:r>
            <a:r>
              <a:rPr lang="fr-FR" sz="1100" b="1" dirty="0" err="1"/>
              <a:t>MaterialUniverse</a:t>
            </a:r>
            <a:r>
              <a:rPr lang="fr-FR" sz="1100" dirty="0"/>
              <a:t> réside dans la sélection des matériaux au niveau de la résine de remplissage. Il n'existe qu'un seul grade générique pour chaque combinaison résine-charge courante. Chaque matériau peut être comparé à tous les autres car il n'y a pas de trous dans les données - les fiches techniques sont complètes - et toutes les données sont rapportées à la même échelle. </a:t>
            </a:r>
          </a:p>
          <a:p>
            <a:endParaRPr lang="fr-FR" sz="1100" dirty="0"/>
          </a:p>
          <a:p>
            <a:r>
              <a:rPr lang="fr-FR" sz="1100" dirty="0"/>
              <a:t>La force de </a:t>
            </a:r>
            <a:r>
              <a:rPr lang="fr-FR" sz="1100" b="1" dirty="0"/>
              <a:t>Global </a:t>
            </a:r>
            <a:r>
              <a:rPr lang="fr-FR" sz="1100" b="1" dirty="0" err="1"/>
              <a:t>Polymers</a:t>
            </a:r>
            <a:r>
              <a:rPr lang="fr-FR" sz="1100" b="1" dirty="0"/>
              <a:t> Plastics </a:t>
            </a:r>
            <a:r>
              <a:rPr lang="fr-FR" sz="1100" dirty="0"/>
              <a:t>est l'étendue de la couverture - Plus de 870 fournisseurs répertorient les matériaux dans Global </a:t>
            </a:r>
            <a:r>
              <a:rPr lang="fr-FR" sz="1100" dirty="0" err="1"/>
              <a:t>Polymers</a:t>
            </a:r>
            <a:r>
              <a:rPr lang="fr-FR" sz="1100" dirty="0"/>
              <a:t> Plastics. Global </a:t>
            </a:r>
            <a:r>
              <a:rPr lang="fr-FR" sz="1100" dirty="0" err="1"/>
              <a:t>Polymers</a:t>
            </a:r>
            <a:r>
              <a:rPr lang="fr-FR" sz="1100" dirty="0"/>
              <a:t> Plastics est excellent pour une utilisation en Amérique du Nord, où les normes ASTM prédominent. Cependant, la comparabilité entre les grades de Global </a:t>
            </a:r>
            <a:r>
              <a:rPr lang="fr-FR" sz="1100" dirty="0" err="1"/>
              <a:t>Polymers</a:t>
            </a:r>
            <a:r>
              <a:rPr lang="fr-FR" sz="1100" dirty="0"/>
              <a:t> Plastics est relativement faible. Les fiches techniques Global </a:t>
            </a:r>
            <a:r>
              <a:rPr lang="fr-FR" sz="1100" dirty="0" err="1"/>
              <a:t>Polymers</a:t>
            </a:r>
            <a:r>
              <a:rPr lang="fr-FR" sz="1100" dirty="0"/>
              <a:t> Plastics ne sont pas complètes, ce qui signifie qu'une approche rigoureuse de sélection n'est pas possible.</a:t>
            </a:r>
            <a:endParaRPr lang="en-GB" sz="900" dirty="0"/>
          </a:p>
        </p:txBody>
      </p:sp>
    </p:spTree>
    <p:extLst>
      <p:ext uri="{BB962C8B-B14F-4D97-AF65-F5344CB8AC3E}">
        <p14:creationId xmlns:p14="http://schemas.microsoft.com/office/powerpoint/2010/main" val="391111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69F79CD0-D9D6-4281-BECD-148CCC681F9B}" type="slidenum">
              <a:rPr lang="en-GB" sz="1200" b="0">
                <a:latin typeface="Times New Roman" panose="02020603050405020304" pitchFamily="18" charset="0"/>
              </a:rPr>
              <a:pPr>
                <a:spcBef>
                  <a:spcPct val="0"/>
                </a:spcBef>
                <a:spcAft>
                  <a:spcPct val="0"/>
                </a:spcAft>
                <a:buClrTx/>
                <a:buSzTx/>
                <a:buFontTx/>
                <a:buNone/>
              </a:pPr>
              <a:t>18</a:t>
            </a:fld>
            <a:endParaRPr lang="en-GB" sz="1200" b="0" dirty="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79488" y="4716463"/>
            <a:ext cx="4911725" cy="446563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900" b="1" i="1" dirty="0">
                <a:solidFill>
                  <a:srgbClr val="FF0000"/>
                </a:solidFill>
              </a:rPr>
              <a:t>Sélection de polymères pour un train d'engrenages</a:t>
            </a:r>
          </a:p>
          <a:p>
            <a:pPr algn="ctr"/>
            <a:endParaRPr lang="pt-PT" sz="900" dirty="0">
              <a:solidFill>
                <a:srgbClr val="FF0000"/>
              </a:solidFill>
            </a:endParaRPr>
          </a:p>
          <a:p>
            <a:r>
              <a:rPr lang="fr-FR" sz="900" dirty="0"/>
              <a:t>Voici un exemple de ce qui peut être fait avec les tableaux de données. Voici les objectifs et les contraintes pour trouver des polymères pour un train d'engrenages.</a:t>
            </a:r>
            <a:endParaRPr lang="pt-PT" sz="900" dirty="0"/>
          </a:p>
        </p:txBody>
      </p:sp>
    </p:spTree>
    <p:extLst>
      <p:ext uri="{BB962C8B-B14F-4D97-AF65-F5344CB8AC3E}">
        <p14:creationId xmlns:p14="http://schemas.microsoft.com/office/powerpoint/2010/main" val="394594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L'influence des charges</a:t>
            </a:r>
          </a:p>
          <a:p>
            <a:pPr algn="ctr"/>
            <a:endParaRPr lang="pt-PT" dirty="0"/>
          </a:p>
          <a:p>
            <a:r>
              <a:rPr lang="fr-FR" dirty="0"/>
              <a:t>Une autre façon d'utiliser cette base de données est d'aider à développer une compréhension plus profonde des faits que les données montrent !</a:t>
            </a:r>
          </a:p>
          <a:p>
            <a:endParaRPr lang="fr-FR" dirty="0"/>
          </a:p>
          <a:p>
            <a:r>
              <a:rPr lang="fr-FR" dirty="0"/>
              <a:t>Un exemple peut être vu dans la diapositive suivante : comprendre l'influence des charges sur le comportement mécanique des polymères.</a:t>
            </a:r>
          </a:p>
          <a:p>
            <a:endParaRPr lang="fr-FR" dirty="0"/>
          </a:p>
          <a:p>
            <a:r>
              <a:rPr lang="fr-FR" dirty="0"/>
              <a:t>Ce que vous voyez dans ce graphique est un certain nombre de qualités de PP avec différents types de charges, dont certaines charges particulières sont colorées différemment : dans les qualités chargées de talc vert, dans les qualités chargées de carbonate de calcium rouge et dans les qualités chargées de fibre de verre orange, dans différentes fractions volumiques .</a:t>
            </a:r>
          </a:p>
          <a:p>
            <a:endParaRPr lang="fr-FR" dirty="0"/>
          </a:p>
          <a:p>
            <a:r>
              <a:rPr lang="fr-FR" dirty="0"/>
              <a:t>Vous pouvez voir immédiatement que toutes les charges augmentent la rigidité du mélange, tandis que la résistance présente des comportements variables en fonction de la charge. C'est une bonne introduction à la microstructure de chacun de ces matériaux, ouvrant la voie à une discussion fructueuse sur les moyens d'améliorer le comportement mécanique des polymères, ou en regardant des micrographies d'échantillons cassés de chacun des matériaux et en analysant quelle est l'influence de la charge, les caractéristiques de l'interface charge-polymère, etc.</a:t>
            </a:r>
          </a:p>
          <a:p>
            <a:endParaRPr lang="fr-FR" dirty="0"/>
          </a:p>
          <a:p>
            <a:r>
              <a:rPr lang="fr-FR" dirty="0"/>
              <a:t>Des graphiques comme ceux-ci ont beaucoup plus d'impact que des tableaux remplis de chiffres, et ils restent plus longtemps dans la mémoire des élèves.</a:t>
            </a:r>
          </a:p>
          <a:p>
            <a:endParaRPr lang="fr-FR" dirty="0"/>
          </a:p>
          <a:p>
            <a:r>
              <a:rPr lang="fr-FR" dirty="0"/>
              <a:t>Mais ce n'est pas tout ce que la base de données peut apporter comme support pédagogique.</a:t>
            </a:r>
          </a:p>
          <a:p>
            <a:r>
              <a:rPr lang="fr-FR" dirty="0"/>
              <a:t>Si les qualités de polymères et les composites intégrés ne sont pas ceux que vous souhaitez, vous pouvez créer vos propres matériaux virtuels à l'aide de l'outil </a:t>
            </a:r>
            <a:r>
              <a:rPr lang="fr-FR" dirty="0" err="1"/>
              <a:t>Hybrid</a:t>
            </a:r>
            <a:r>
              <a:rPr lang="fr-FR" dirty="0"/>
              <a:t> </a:t>
            </a:r>
            <a:r>
              <a:rPr lang="fr-FR" dirty="0" err="1"/>
              <a:t>Synthesizer</a:t>
            </a:r>
            <a:r>
              <a:rPr lang="fr-FR" dirty="0"/>
              <a:t>.</a:t>
            </a:r>
            <a:endParaRPr lang="en-GB"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5EB3B9CC-7889-473E-A89B-B4E614B4277A}" type="slidenum">
              <a:rPr lang="en-GB" sz="1200" b="0">
                <a:latin typeface="Times New Roman" panose="02020603050405020304" pitchFamily="18" charset="0"/>
              </a:rPr>
              <a:pPr>
                <a:spcBef>
                  <a:spcPct val="0"/>
                </a:spcBef>
                <a:spcAft>
                  <a:spcPct val="0"/>
                </a:spcAft>
                <a:buClrTx/>
                <a:buSzTx/>
                <a:buFontTx/>
                <a:buNone/>
              </a:pPr>
              <a:t>19</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70349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Hybrid synthesizer</a:t>
            </a:r>
          </a:p>
          <a:p>
            <a:endParaRPr lang="pt-PT" dirty="0"/>
          </a:p>
          <a:p>
            <a:r>
              <a:rPr lang="fr-FR" dirty="0"/>
              <a:t>L'outil </a:t>
            </a:r>
            <a:r>
              <a:rPr lang="fr-FR" dirty="0" err="1"/>
              <a:t>Hybrid</a:t>
            </a:r>
            <a:r>
              <a:rPr lang="fr-FR" dirty="0"/>
              <a:t> </a:t>
            </a:r>
            <a:r>
              <a:rPr lang="fr-FR" dirty="0" err="1"/>
              <a:t>Synthesizer</a:t>
            </a:r>
            <a:r>
              <a:rPr lang="fr-FR" dirty="0"/>
              <a:t> vous aide à modéliser de nouveaux polymères, mousses et structures sandwich renforcés de particules ou de fibres, et à comparer leur comportement physique, mécanique, thermique et électrique avec les matériaux existants dans la base de données.</a:t>
            </a:r>
          </a:p>
          <a:p>
            <a:endParaRPr lang="fr-FR" dirty="0"/>
          </a:p>
          <a:p>
            <a:r>
              <a:rPr lang="fr-FR" dirty="0"/>
              <a:t>De plus amples informations sont disponibles auprès de l’unité de cours </a:t>
            </a:r>
            <a:r>
              <a:rPr lang="fr-FR" dirty="0" err="1"/>
              <a:t>Hybrid</a:t>
            </a:r>
            <a:r>
              <a:rPr lang="fr-FR" dirty="0"/>
              <a:t> </a:t>
            </a:r>
            <a:r>
              <a:rPr lang="fr-FR" dirty="0" err="1"/>
              <a:t>Synthesizer</a:t>
            </a:r>
            <a:r>
              <a:rPr lang="fr-FR" dirty="0"/>
              <a:t> de cette série de cours, mais un très bref résumé de ce que l'outil peut faire est vu dans ce graphique. Ici vous pouvez voir la modélisation (les points orange) de panneaux sandwich avec des feuilles de face en aluminium 6061 T4 avec âme en mousse de PVC, sur un graphique du module de flexion en fonction de la densité.</a:t>
            </a:r>
          </a:p>
          <a:p>
            <a:endParaRPr lang="fr-FR" dirty="0"/>
          </a:p>
          <a:p>
            <a:r>
              <a:rPr lang="fr-FR" dirty="0"/>
              <a:t>Si un panneau de ce matériau est chargé en flexion, ses performances surpassent les performances des matériaux de face et de </a:t>
            </a:r>
            <a:r>
              <a:rPr lang="fr-FR" dirty="0" err="1"/>
              <a:t>coeur</a:t>
            </a:r>
            <a:r>
              <a:rPr lang="fr-FR" dirty="0"/>
              <a:t>, comblant efficacement l'écart entre les deux matériaux.</a:t>
            </a: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8D57F3-C044-40DD-9255-3EB756CA4C8B}" type="slidenum">
              <a:rPr lang="en-GB">
                <a:latin typeface="Times New Roman" panose="02020603050405020304" pitchFamily="18" charset="0"/>
              </a:rPr>
              <a:pPr>
                <a:spcBef>
                  <a:spcPct val="0"/>
                </a:spcBef>
              </a:pPr>
              <a:t>20</a:t>
            </a:fld>
            <a:endParaRPr lang="en-GB" dirty="0">
              <a:latin typeface="Times New Roman" panose="02020603050405020304" pitchFamily="18" charset="0"/>
            </a:endParaRPr>
          </a:p>
        </p:txBody>
      </p:sp>
    </p:spTree>
    <p:extLst>
      <p:ext uri="{BB962C8B-B14F-4D97-AF65-F5344CB8AC3E}">
        <p14:creationId xmlns:p14="http://schemas.microsoft.com/office/powerpoint/2010/main" val="2028826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L’outil Eco Audit</a:t>
            </a:r>
          </a:p>
          <a:p>
            <a:endParaRPr lang="pt-PT" dirty="0"/>
          </a:p>
          <a:p>
            <a:r>
              <a:rPr lang="fr-FR" dirty="0"/>
              <a:t>Un autre outil utile est l'outil Eco Audit. Cet outil permet d'évaluer l'impact environnemental des produits à différentes phases de vie, et de comparer très rapidement des scénarios « </a:t>
            </a:r>
            <a:r>
              <a:rPr lang="fr-FR" dirty="0" err="1"/>
              <a:t>what</a:t>
            </a:r>
            <a:r>
              <a:rPr lang="fr-FR" dirty="0"/>
              <a:t>-if » dès la phase de conception en amont.</a:t>
            </a:r>
          </a:p>
          <a:p>
            <a:endParaRPr lang="fr-FR" dirty="0"/>
          </a:p>
          <a:p>
            <a:r>
              <a:rPr lang="fr-FR" dirty="0"/>
              <a:t>Encore une fois, des informations supplémentaires sont disponibles dans l'unité de cours 12 de cette série de cours, mais un très bref résumé de ce que l'outil peut faire est vu dans ce graphique.</a:t>
            </a:r>
          </a:p>
          <a:p>
            <a:endParaRPr lang="fr-FR" dirty="0"/>
          </a:p>
          <a:p>
            <a:r>
              <a:rPr lang="fr-FR" dirty="0"/>
              <a:t>Différents matériaux et procédés de fabrication, ainsi que différents contenus de matériaux recyclés sont comparés, pour une bouteille d'eau. Le résultat est affiché sous forme de consommation d'énergie et d'émissions de CO2, et des conseils utiles sont donnés pour aborder chacune des phases de la vie.</a:t>
            </a:r>
          </a:p>
          <a:p>
            <a:endParaRPr lang="fr-FR" dirty="0"/>
          </a:p>
          <a:p>
            <a:r>
              <a:rPr lang="fr-FR" dirty="0"/>
              <a:t>L'outil offre la possibilité de discuter en classe de différents scénarios et d'évaluer grossièrement quelles sont les influences de décisions de conception particulières sur l'ensemble du cycle de vie des produits.</a:t>
            </a:r>
          </a:p>
          <a:p>
            <a:endParaRPr lang="fr-FR" dirty="0"/>
          </a:p>
          <a:p>
            <a:r>
              <a:rPr lang="fr-FR" dirty="0"/>
              <a:t>Cela nous amène donc à la fin de notre présentation. Quelques remarques finales peuvent être vues sur la diapositive suivante, avec quelques idées à emporter.</a:t>
            </a:r>
            <a:endParaRPr lang="en-GB"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69DAF289-739A-4A2B-AACA-0FF66C7ACBF3}" type="slidenum">
              <a:rPr lang="en-GB" sz="1200" b="0">
                <a:latin typeface="Times New Roman" panose="02020603050405020304" pitchFamily="18" charset="0"/>
              </a:rPr>
              <a:pPr>
                <a:spcBef>
                  <a:spcPct val="0"/>
                </a:spcBef>
                <a:spcAft>
                  <a:spcPct val="0"/>
                </a:spcAft>
                <a:buClrTx/>
                <a:buSzTx/>
                <a:buFontTx/>
                <a:buNone/>
              </a:pPr>
              <a:t>21</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2015830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E733C4DF-253C-4D48-A104-8D4BF35A5D97}" type="slidenum">
              <a:rPr lang="en-GB" sz="1200" b="0">
                <a:latin typeface="Times New Roman" panose="02020603050405020304" pitchFamily="18" charset="0"/>
              </a:rPr>
              <a:pPr>
                <a:spcBef>
                  <a:spcPct val="0"/>
                </a:spcBef>
                <a:spcAft>
                  <a:spcPct val="0"/>
                </a:spcAft>
                <a:buClrTx/>
                <a:buSzTx/>
                <a:buFontTx/>
                <a:buNone/>
              </a:pPr>
              <a:t>22</a:t>
            </a:fld>
            <a:endParaRPr lang="en-GB" sz="1200" b="0" dirty="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err="1"/>
              <a:t>En</a:t>
            </a:r>
            <a:r>
              <a:rPr lang="en-GB" sz="900" b="1" i="1" dirty="0"/>
              <a:t> résumé</a:t>
            </a:r>
          </a:p>
        </p:txBody>
      </p:sp>
    </p:spTree>
    <p:extLst>
      <p:ext uri="{BB962C8B-B14F-4D97-AF65-F5344CB8AC3E}">
        <p14:creationId xmlns:p14="http://schemas.microsoft.com/office/powerpoint/2010/main" val="1393294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5CACA5FE-9267-4C98-B0BE-3944A2627432}" type="slidenum">
              <a:rPr lang="en-GB" sz="1200" b="0">
                <a:latin typeface="Times New Roman" panose="02020603050405020304" pitchFamily="18" charset="0"/>
              </a:rPr>
              <a:pPr>
                <a:spcBef>
                  <a:spcPct val="0"/>
                </a:spcBef>
                <a:spcAft>
                  <a:spcPct val="0"/>
                </a:spcAft>
                <a:buClrTx/>
                <a:buSzTx/>
                <a:buFontTx/>
                <a:buNone/>
              </a:pPr>
              <a:t>3</a:t>
            </a:fld>
            <a:endParaRPr lang="en-GB" sz="1200" b="0" dirty="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La base de </a:t>
            </a:r>
            <a:r>
              <a:rPr lang="en-GB" sz="900" b="1" i="1" dirty="0" err="1"/>
              <a:t>données</a:t>
            </a:r>
            <a:r>
              <a:rPr lang="en-GB" sz="900" b="1" i="1" dirty="0"/>
              <a:t> Polymer</a:t>
            </a:r>
          </a:p>
          <a:p>
            <a:pPr algn="ctr"/>
            <a:endParaRPr lang="en-GB" sz="900" dirty="0"/>
          </a:p>
          <a:p>
            <a:r>
              <a:rPr lang="fr-FR" sz="1100" dirty="0"/>
              <a:t>Cette unité présente la base de données Granta </a:t>
            </a:r>
            <a:r>
              <a:rPr lang="fr-FR" sz="1100" dirty="0" err="1"/>
              <a:t>EduPack</a:t>
            </a:r>
            <a:r>
              <a:rPr lang="fr-FR" sz="1100" dirty="0"/>
              <a:t> </a:t>
            </a:r>
            <a:r>
              <a:rPr lang="fr-FR" sz="1100" dirty="0" err="1"/>
              <a:t>Polymer</a:t>
            </a:r>
            <a:r>
              <a:rPr lang="fr-FR" sz="1100" dirty="0"/>
              <a:t>.</a:t>
            </a:r>
          </a:p>
          <a:p>
            <a:endParaRPr lang="fr-FR" sz="1100" dirty="0"/>
          </a:p>
          <a:p>
            <a:r>
              <a:rPr lang="fr-FR" sz="1100" dirty="0"/>
              <a:t>Nous parlerons brièvement de l'importance des plastiques dans le monde d'aujourd'hui comme motivation pour la présentation de la base de données elle-même.</a:t>
            </a:r>
          </a:p>
          <a:p>
            <a:endParaRPr lang="fr-FR" sz="1100" dirty="0"/>
          </a:p>
          <a:p>
            <a:r>
              <a:rPr lang="fr-FR" sz="1100" dirty="0"/>
              <a:t>Nous présenterons ensuite le contenu de la base de données et les possibilités d'utilisation de celle-ci.</a:t>
            </a:r>
            <a:endParaRPr lang="en-GB" sz="900" dirty="0"/>
          </a:p>
        </p:txBody>
      </p:sp>
    </p:spTree>
    <p:extLst>
      <p:ext uri="{BB962C8B-B14F-4D97-AF65-F5344CB8AC3E}">
        <p14:creationId xmlns:p14="http://schemas.microsoft.com/office/powerpoint/2010/main" val="82522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Les polymères aujourd’hui</a:t>
            </a:r>
          </a:p>
          <a:p>
            <a:endParaRPr lang="pt-PT" dirty="0"/>
          </a:p>
          <a:p>
            <a:r>
              <a:rPr lang="fr-FR" dirty="0"/>
              <a:t>Les polymères sont très importants dans l'économie mondiale. </a:t>
            </a:r>
          </a:p>
          <a:p>
            <a:endParaRPr lang="fr-FR" dirty="0"/>
          </a:p>
          <a:p>
            <a:r>
              <a:rPr lang="fr-FR" dirty="0"/>
              <a:t>Le graphique montre la production mondiale annuelle (en tonnes par an) de plusieurs matériaux d'ingénierie. Le pétrole et le charbon sont indiqués à gauche à des fins de comparaison uniquement. On peut voir que les polymères viennent juste après l'acier, parmi les métaux.</a:t>
            </a:r>
          </a:p>
          <a:p>
            <a:endParaRPr lang="fr-FR" dirty="0"/>
          </a:p>
          <a:p>
            <a:r>
              <a:rPr lang="fr-FR" dirty="0"/>
              <a:t>Cependant, les polymères ne sont pas très denses, donc un graphique de la production mondiale annuelle en volume montrerait les polymères encore plus en évidence !</a:t>
            </a:r>
            <a:endParaRPr lang="en-GB"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7C21D11B-135D-45F6-85A6-07BAA771A078}" type="slidenum">
              <a:rPr lang="en-GB" sz="1200" b="0">
                <a:latin typeface="Times New Roman" panose="02020603050405020304" pitchFamily="18" charset="0"/>
              </a:rPr>
              <a:pPr>
                <a:spcBef>
                  <a:spcPct val="0"/>
                </a:spcBef>
                <a:spcAft>
                  <a:spcPct val="0"/>
                </a:spcAft>
                <a:buClrTx/>
                <a:buSzTx/>
                <a:buFontTx/>
                <a:buNone/>
              </a:pPr>
              <a:t>4</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37509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b="1" i="1" dirty="0"/>
              <a:t>Les polymères sont assez récents</a:t>
            </a:r>
          </a:p>
          <a:p>
            <a:pPr algn="ctr"/>
            <a:endParaRPr lang="pt-PT" dirty="0"/>
          </a:p>
          <a:p>
            <a:r>
              <a:rPr lang="fr-FR" dirty="0"/>
              <a:t>Le graphique montre les matériaux utilisés par l'homme au début du siècle dernier (1900) dans un graphique de la limite d'élasticité en fonction du module de Young. </a:t>
            </a:r>
          </a:p>
          <a:p>
            <a:endParaRPr lang="fr-FR" dirty="0"/>
          </a:p>
          <a:p>
            <a:r>
              <a:rPr lang="fr-FR" dirty="0"/>
              <a:t>Il y avait des céramiques et des verres, des métaux (en rouge) quelques matériaux naturels, mais les polymères n'étaient pas encore d'usage courant, à l'exception du caoutchouc naturel et des polymères synthétiques à base de cellulose, germes de ce qui allait suivre.</a:t>
            </a:r>
          </a:p>
          <a:p>
            <a:endParaRPr lang="fr-FR" dirty="0"/>
          </a:p>
          <a:p>
            <a:r>
              <a:rPr lang="fr-FR" dirty="0"/>
              <a:t>Si nous sautons 100 ans dans le présent, l'image précédente change radicalement, principalement grâce au développement des polymères. Les élastomères, les mousses, les polymères et les composites couvrent désormais l'essentiel du terrain et sont présents dans tous les aspects de notre vie.</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5</a:t>
            </a:fld>
            <a:endParaRPr lang="en-GB" dirty="0"/>
          </a:p>
        </p:txBody>
      </p:sp>
    </p:spTree>
    <p:extLst>
      <p:ext uri="{BB962C8B-B14F-4D97-AF65-F5344CB8AC3E}">
        <p14:creationId xmlns:p14="http://schemas.microsoft.com/office/powerpoint/2010/main" val="335630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a:t>Faits sur les </a:t>
            </a:r>
            <a:r>
              <a:rPr lang="en-GB" b="1" i="1" dirty="0" err="1"/>
              <a:t>polymères</a:t>
            </a:r>
            <a:endParaRPr lang="en-GB" b="1" i="1"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593C2DD7-345D-4274-851A-632275E01023}" type="slidenum">
              <a:rPr lang="en-GB" sz="1200" b="0">
                <a:latin typeface="Times New Roman" panose="02020603050405020304" pitchFamily="18" charset="0"/>
              </a:rPr>
              <a:pPr>
                <a:spcBef>
                  <a:spcPct val="0"/>
                </a:spcBef>
                <a:spcAft>
                  <a:spcPct val="0"/>
                </a:spcAft>
                <a:buClrTx/>
                <a:buSzTx/>
                <a:buFontTx/>
                <a:buNone/>
              </a:pPr>
              <a:t>6</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299281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Impacts environmentaux</a:t>
            </a:r>
          </a:p>
          <a:p>
            <a:endParaRPr lang="pt-PT" dirty="0"/>
          </a:p>
          <a:p>
            <a:r>
              <a:rPr lang="fr-FR" dirty="0"/>
              <a:t>En raison de leur utilisation omniprésente, ils ont un impact sur l'environnement, mais cela est vrai pour tous les matériaux.</a:t>
            </a:r>
          </a:p>
          <a:p>
            <a:endParaRPr lang="fr-FR" dirty="0"/>
          </a:p>
          <a:p>
            <a:r>
              <a:rPr lang="fr-FR" dirty="0"/>
              <a:t>Le graphique montre l'énergie intrinsèque des polymères les plus courants par rapport à leur fraction volumique recyclée en moyenne aujourd'hui. L'acier à faible teneur en carbone et le béton sont représentés à des fins de comparaison.</a:t>
            </a:r>
          </a:p>
          <a:p>
            <a:endParaRPr lang="fr-FR" dirty="0"/>
          </a:p>
          <a:p>
            <a:r>
              <a:rPr lang="fr-FR" dirty="0"/>
              <a:t>De bons matériaux devraient apparaître en bas à droite de ce graphique, et bien sûr, certains polymères le font (comme le PET et le PE). Les biopolymères apparaissent plus à gauche car la plupart d'entre eux sont biodégradables, ce qui rend la question du recyclage un peu vide de sens. </a:t>
            </a:r>
          </a:p>
          <a:p>
            <a:endParaRPr lang="fr-FR" dirty="0"/>
          </a:p>
          <a:p>
            <a:r>
              <a:rPr lang="fr-FR" dirty="0"/>
              <a:t>Après cette brève introduction sur les polymères, examinons maintenant la base de données Granta </a:t>
            </a:r>
            <a:r>
              <a:rPr lang="fr-FR" dirty="0" err="1"/>
              <a:t>EduPack</a:t>
            </a:r>
            <a:r>
              <a:rPr lang="fr-FR" dirty="0"/>
              <a:t> </a:t>
            </a:r>
            <a:r>
              <a:rPr lang="fr-FR" dirty="0" err="1"/>
              <a:t>Polymer</a:t>
            </a:r>
            <a:r>
              <a:rPr lang="fr-FR" dirty="0"/>
              <a:t>.</a:t>
            </a:r>
            <a:endParaRPr lang="en-GB"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373754C4-16E1-4167-B181-845248F48DB0}" type="slidenum">
              <a:rPr lang="en-GB" sz="1200" b="0">
                <a:latin typeface="Times New Roman" panose="02020603050405020304" pitchFamily="18" charset="0"/>
              </a:rPr>
              <a:pPr>
                <a:spcBef>
                  <a:spcPct val="0"/>
                </a:spcBef>
                <a:spcAft>
                  <a:spcPct val="0"/>
                </a:spcAft>
                <a:buClrTx/>
                <a:buSzTx/>
                <a:buFontTx/>
                <a:buNone/>
              </a:pPr>
              <a:t>7</a:t>
            </a:fld>
            <a:endParaRPr lang="en-GB" sz="1200" b="0" dirty="0">
              <a:latin typeface="Times New Roman" panose="02020603050405020304" pitchFamily="18" charset="0"/>
            </a:endParaRPr>
          </a:p>
        </p:txBody>
      </p:sp>
    </p:spTree>
    <p:extLst>
      <p:ext uri="{BB962C8B-B14F-4D97-AF65-F5344CB8AC3E}">
        <p14:creationId xmlns:p14="http://schemas.microsoft.com/office/powerpoint/2010/main" val="286139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spcBef>
                <a:spcPct val="0"/>
              </a:spcBef>
              <a:spcAft>
                <a:spcPct val="0"/>
              </a:spcAft>
              <a:buClrTx/>
              <a:buSzTx/>
              <a:buFontTx/>
              <a:buNone/>
            </a:pPr>
            <a:fld id="{F90CF84A-64C4-4F2A-B9F4-7D935B0DFFC3}" type="slidenum">
              <a:rPr lang="en-GB" sz="1200" b="0">
                <a:latin typeface="Times New Roman" panose="02020603050405020304" pitchFamily="18" charset="0"/>
              </a:rPr>
              <a:pPr>
                <a:spcBef>
                  <a:spcPct val="0"/>
                </a:spcBef>
                <a:spcAft>
                  <a:spcPct val="0"/>
                </a:spcAft>
                <a:buClrTx/>
                <a:buSzTx/>
                <a:buFontTx/>
                <a:buNone/>
              </a:pPr>
              <a:t>8</a:t>
            </a:fld>
            <a:endParaRPr lang="en-GB" sz="1200" b="0" dirty="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92075" y="746125"/>
            <a:ext cx="6615113" cy="3721100"/>
          </a:xfrm>
          <a:ln/>
        </p:spPr>
      </p:sp>
      <p:sp>
        <p:nvSpPr>
          <p:cNvPr id="36868" name="Rectangle 3"/>
          <p:cNvSpPr>
            <a:spLocks noGrp="1" noChangeArrowheads="1"/>
          </p:cNvSpPr>
          <p:nvPr>
            <p:ph type="body" idx="1"/>
          </p:nvPr>
        </p:nvSpPr>
        <p:spPr>
          <a:xfrm>
            <a:off x="906463" y="4718050"/>
            <a:ext cx="4984750"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ctr"/>
            <a:r>
              <a:rPr lang="fr-FR" sz="800" b="1" i="1" dirty="0"/>
              <a:t>Les tables de données du Niveau 3 </a:t>
            </a:r>
            <a:r>
              <a:rPr lang="fr-FR" sz="800" b="1" i="1" dirty="0" err="1"/>
              <a:t>Polymer</a:t>
            </a:r>
            <a:endParaRPr lang="fr-FR" sz="800" b="1" i="1" dirty="0"/>
          </a:p>
          <a:p>
            <a:pPr marL="228600" indent="-228600" algn="ctr"/>
            <a:endParaRPr lang="pt-PT" sz="800" dirty="0"/>
          </a:p>
          <a:p>
            <a:pPr marL="228600" indent="-228600"/>
            <a:r>
              <a:rPr lang="fr-FR" sz="1050" dirty="0"/>
              <a:t>La base de données Granta </a:t>
            </a:r>
            <a:r>
              <a:rPr lang="fr-FR" sz="1050" dirty="0" err="1"/>
              <a:t>EduPack</a:t>
            </a:r>
            <a:r>
              <a:rPr lang="fr-FR" sz="1050" dirty="0"/>
              <a:t> </a:t>
            </a:r>
            <a:r>
              <a:rPr lang="fr-FR" sz="1050" dirty="0" err="1"/>
              <a:t>Polymer</a:t>
            </a:r>
            <a:r>
              <a:rPr lang="fr-FR" sz="1050" dirty="0"/>
              <a:t> est une base de données de niveau 3, dans laquelle un sous-ensemble de l'univers matériel pour les polymères a été défini, contenant plus de 900 fiches de polymères. Pour ces fiches, les données </a:t>
            </a:r>
            <a:r>
              <a:rPr lang="fr-FR" sz="1050" dirty="0" err="1"/>
              <a:t>ChemRes</a:t>
            </a:r>
            <a:r>
              <a:rPr lang="fr-FR" sz="1050" dirty="0"/>
              <a:t> ajoutent environ 190 attributs aux fiches polymères dans la table </a:t>
            </a:r>
            <a:r>
              <a:rPr lang="fr-FR" sz="1050" dirty="0" err="1"/>
              <a:t>MaterialUniverse</a:t>
            </a:r>
            <a:r>
              <a:rPr lang="fr-FR" sz="1050" dirty="0"/>
              <a:t>. Ces attributs détaillent la résistance relative de chaque polymère à divers environnements chimiques. </a:t>
            </a:r>
          </a:p>
          <a:p>
            <a:pPr marL="228600" indent="-228600"/>
            <a:endParaRPr lang="fr-FR" sz="1050" dirty="0"/>
          </a:p>
          <a:p>
            <a:pPr marL="228600" indent="-228600"/>
            <a:r>
              <a:rPr lang="fr-FR" sz="1050" dirty="0"/>
              <a:t>Les données de résistance chimique de ce module sont reproduites sous licence de RAPRA </a:t>
            </a:r>
            <a:r>
              <a:rPr lang="fr-FR" sz="1050" dirty="0" err="1"/>
              <a:t>Technology</a:t>
            </a:r>
            <a:r>
              <a:rPr lang="fr-FR" sz="1050" dirty="0"/>
              <a:t> Ltd, </a:t>
            </a:r>
            <a:r>
              <a:rPr lang="fr-FR" sz="1050" dirty="0" err="1"/>
              <a:t>Shawbury</a:t>
            </a:r>
            <a:r>
              <a:rPr lang="fr-FR" sz="1050" dirty="0"/>
              <a:t>. Elles ont été accumulées par RAPRA à partir d'une grande variété de sources au cours de nombreuses années de recherche. Elles se présentent sous la forme d'une compilation de jugements de valeur fondés, dans la mesure du possible, sur des données quantitatives disponibles dans le domaine public. </a:t>
            </a:r>
          </a:p>
          <a:p>
            <a:pPr marL="228600" indent="-228600"/>
            <a:endParaRPr lang="fr-FR" sz="1050" dirty="0"/>
          </a:p>
          <a:p>
            <a:pPr marL="228600" indent="-228600"/>
            <a:r>
              <a:rPr lang="fr-FR" sz="1050" dirty="0"/>
              <a:t>Le module </a:t>
            </a:r>
            <a:r>
              <a:rPr lang="fr-FR" sz="1050" b="1" dirty="0"/>
              <a:t>Global </a:t>
            </a:r>
            <a:r>
              <a:rPr lang="fr-FR" sz="1050" b="1" dirty="0" err="1"/>
              <a:t>Polymers</a:t>
            </a:r>
            <a:r>
              <a:rPr lang="fr-FR" sz="1050" b="1" dirty="0"/>
              <a:t> Plastics </a:t>
            </a:r>
            <a:r>
              <a:rPr lang="fr-FR" sz="1050" dirty="0"/>
              <a:t>est une base de données de plus de 105 000 fiches techniques pour des qualités de résines plastiques spécifiques provenant d'environ 870 fournisseurs dans le monde. La base de données contient environ 69 000 fiches techniques ASTM, environ 48 000 fiches techniques ISO.</a:t>
            </a:r>
            <a:endParaRPr lang="en-GB" sz="800" dirty="0"/>
          </a:p>
        </p:txBody>
      </p:sp>
    </p:spTree>
    <p:extLst>
      <p:ext uri="{BB962C8B-B14F-4D97-AF65-F5344CB8AC3E}">
        <p14:creationId xmlns:p14="http://schemas.microsoft.com/office/powerpoint/2010/main" val="403989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b="1" i="1" dirty="0"/>
              <a:t>Structure de la base de données Granta </a:t>
            </a:r>
            <a:r>
              <a:rPr lang="fr-FR" b="1" i="1" dirty="0" err="1"/>
              <a:t>EduPack</a:t>
            </a:r>
            <a:r>
              <a:rPr lang="fr-FR" b="1" i="1" dirty="0"/>
              <a:t> </a:t>
            </a:r>
            <a:r>
              <a:rPr lang="fr-FR" b="1" i="1" dirty="0" err="1"/>
              <a:t>Polymer</a:t>
            </a:r>
            <a:endParaRPr lang="fr-FR" b="1" i="1" dirty="0"/>
          </a:p>
          <a:p>
            <a:pPr algn="ctr"/>
            <a:endParaRPr lang="pt-PT" dirty="0"/>
          </a:p>
          <a:p>
            <a:r>
              <a:rPr lang="fr-FR" dirty="0"/>
              <a:t>La structure de la base de données est très similaire aux autres de l'</a:t>
            </a:r>
            <a:r>
              <a:rPr lang="fr-FR" dirty="0" err="1"/>
              <a:t>EduPack</a:t>
            </a:r>
            <a:r>
              <a:rPr lang="fr-FR" dirty="0"/>
              <a:t> Niveau 3, même si la richesse des données est parfois écrasante.</a:t>
            </a:r>
          </a:p>
          <a:p>
            <a:endParaRPr lang="fr-FR" dirty="0"/>
          </a:p>
          <a:p>
            <a:r>
              <a:rPr lang="fr-FR" dirty="0"/>
              <a:t>Il s'appuie sur les tables de données éprouvées des sections </a:t>
            </a:r>
            <a:r>
              <a:rPr lang="fr-FR" dirty="0" err="1"/>
              <a:t>MaterialUniverse</a:t>
            </a:r>
            <a:r>
              <a:rPr lang="fr-FR" dirty="0"/>
              <a:t>, </a:t>
            </a:r>
            <a:r>
              <a:rPr lang="fr-FR" dirty="0" err="1"/>
              <a:t>ProcessUniverse</a:t>
            </a:r>
            <a:r>
              <a:rPr lang="fr-FR" dirty="0"/>
              <a:t>, Shape et Structural Sections, ainsi que sur la table de données Global </a:t>
            </a:r>
            <a:r>
              <a:rPr lang="fr-FR" dirty="0" err="1"/>
              <a:t>Polymers</a:t>
            </a:r>
            <a:r>
              <a:rPr lang="fr-FR" dirty="0"/>
              <a:t> Plastics connectés au matériaux.</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256856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
        <p:nvSpPr>
          <p:cNvPr id="2" name="TextBox 1">
            <a:extLst>
              <a:ext uri="{FF2B5EF4-FFF2-40B4-BE49-F238E27FC236}">
                <a16:creationId xmlns:a16="http://schemas.microsoft.com/office/drawing/2014/main" id="{51EECD41-8B93-031C-2F31-38506D5AED26}"/>
              </a:ext>
            </a:extLst>
          </p:cNvPr>
          <p:cNvSpPr txBox="1"/>
          <p:nvPr userDrawn="1"/>
        </p:nvSpPr>
        <p:spPr>
          <a:xfrm>
            <a:off x="228600" y="6446222"/>
            <a:ext cx="3810000" cy="307777"/>
          </a:xfrm>
          <a:prstGeom prst="rect">
            <a:avLst/>
          </a:prstGeom>
          <a:noFill/>
        </p:spPr>
        <p:txBody>
          <a:bodyPr wrap="square" rtlCol="0">
            <a:spAutoFit/>
          </a:bodyPr>
          <a:lstStyle/>
          <a:p>
            <a:r>
              <a:rPr lang="en-US" sz="1400" dirty="0">
                <a:solidFill>
                  <a:schemeClr val="bg1">
                    <a:lumMod val="50000"/>
                  </a:schemeClr>
                </a:solidFill>
              </a:rPr>
              <a:t>Created with Ansys Granta EduPack 2023R1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26.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ansys.com/education-resourc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90600"/>
            <a:ext cx="5394325" cy="1449388"/>
          </a:xfrm>
        </p:spPr>
        <p:txBody>
          <a:bodyPr/>
          <a:lstStyle/>
          <a:p>
            <a:r>
              <a:rPr lang="en-US" sz="3200" b="1" dirty="0"/>
              <a:t>La base de </a:t>
            </a:r>
            <a:r>
              <a:rPr lang="en-US" sz="3200" b="1" dirty="0" err="1"/>
              <a:t>données</a:t>
            </a:r>
            <a:r>
              <a:rPr lang="en-US" sz="3200" b="1" dirty="0"/>
              <a:t> Polymer</a:t>
            </a:r>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90600"/>
          </a:xfrm>
        </p:spPr>
        <p:txBody>
          <a:bodyPr>
            <a:normAutofit fontScale="92500" lnSpcReduction="10000"/>
          </a:bodyPr>
          <a:lstStyle/>
          <a:p>
            <a:r>
              <a:rPr lang="en-US" sz="1700" dirty="0"/>
              <a:t>Mike Ashby</a:t>
            </a:r>
          </a:p>
          <a:p>
            <a:r>
              <a:rPr lang="en-US" sz="1700" dirty="0"/>
              <a:t>Department of Engineering, </a:t>
            </a:r>
          </a:p>
          <a:p>
            <a:r>
              <a:rPr lang="en-US" sz="1700" dirty="0"/>
              <a:t>University of Cambridge</a:t>
            </a:r>
          </a:p>
          <a:p>
            <a:endParaRPr lang="en-US" dirty="0">
              <a:solidFill>
                <a:schemeClr val="accent3"/>
              </a:solidFill>
            </a:endParaRPr>
          </a:p>
        </p:txBody>
      </p:sp>
      <p:pic>
        <p:nvPicPr>
          <p:cNvPr id="4" name="Picture 9">
            <a:extLst>
              <a:ext uri="{FF2B5EF4-FFF2-40B4-BE49-F238E27FC236}">
                <a16:creationId xmlns:a16="http://schemas.microsoft.com/office/drawing/2014/main" id="{483DF8D8-8C2A-4821-B80E-8BC9E361C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2548762"/>
            <a:ext cx="4559884" cy="278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6">
            <a:extLst>
              <a:ext uri="{FF2B5EF4-FFF2-40B4-BE49-F238E27FC236}">
                <a16:creationId xmlns:a16="http://schemas.microsoft.com/office/drawing/2014/main" id="{7638C845-7505-4130-94C9-C8BD53D78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6396037" y="990600"/>
            <a:ext cx="2548889" cy="180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EEAE9A52-5498-4FDA-9FBE-39401B233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799" y="1137299"/>
            <a:ext cx="2004881" cy="151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Les </a:t>
            </a:r>
            <a:r>
              <a:rPr lang="en-GB" dirty="0" err="1">
                <a:latin typeface="+mn-lt"/>
              </a:rPr>
              <a:t>polymères</a:t>
            </a:r>
            <a:r>
              <a:rPr lang="en-GB" dirty="0">
                <a:latin typeface="+mn-lt"/>
              </a:rPr>
              <a:t> dans </a:t>
            </a:r>
            <a:r>
              <a:rPr lang="en-GB" dirty="0" err="1">
                <a:latin typeface="+mn-lt"/>
              </a:rPr>
              <a:t>MaterialUniverse</a:t>
            </a:r>
            <a:endParaRPr lang="en-GB" dirty="0">
              <a:latin typeface="+mn-lt"/>
            </a:endParaRPr>
          </a:p>
        </p:txBody>
      </p:sp>
      <p:grpSp>
        <p:nvGrpSpPr>
          <p:cNvPr id="6" name="Group 5"/>
          <p:cNvGrpSpPr/>
          <p:nvPr/>
        </p:nvGrpSpPr>
        <p:grpSpPr>
          <a:xfrm>
            <a:off x="1460500" y="1919289"/>
            <a:ext cx="3436938" cy="1420813"/>
            <a:chOff x="317500" y="1919288"/>
            <a:chExt cx="3436938" cy="1420813"/>
          </a:xfrm>
        </p:grpSpPr>
        <p:sp>
          <p:nvSpPr>
            <p:cNvPr id="11293" name="Line 80"/>
            <p:cNvSpPr>
              <a:spLocks noChangeShapeType="1"/>
            </p:cNvSpPr>
            <p:nvPr/>
          </p:nvSpPr>
          <p:spPr bwMode="auto">
            <a:xfrm flipH="1">
              <a:off x="1580080" y="1919288"/>
              <a:ext cx="0" cy="40322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11294" name="Group 81"/>
            <p:cNvGrpSpPr>
              <a:grpSpLocks/>
            </p:cNvGrpSpPr>
            <p:nvPr/>
          </p:nvGrpSpPr>
          <p:grpSpPr bwMode="auto">
            <a:xfrm>
              <a:off x="317500" y="2411413"/>
              <a:ext cx="3436938" cy="928688"/>
              <a:chOff x="2888" y="2868"/>
              <a:chExt cx="1998" cy="585"/>
            </a:xfrm>
          </p:grpSpPr>
          <p:grpSp>
            <p:nvGrpSpPr>
              <p:cNvPr id="11296" name="Group 82"/>
              <p:cNvGrpSpPr>
                <a:grpSpLocks/>
              </p:cNvGrpSpPr>
              <p:nvPr/>
            </p:nvGrpSpPr>
            <p:grpSpPr bwMode="auto">
              <a:xfrm>
                <a:off x="2888" y="2868"/>
                <a:ext cx="1998" cy="257"/>
                <a:chOff x="2888" y="2868"/>
                <a:chExt cx="1998" cy="257"/>
              </a:xfrm>
            </p:grpSpPr>
            <p:sp>
              <p:nvSpPr>
                <p:cNvPr id="11302" name="AutoShape 83"/>
                <p:cNvSpPr>
                  <a:spLocks noChangeArrowheads="1"/>
                </p:cNvSpPr>
                <p:nvPr/>
              </p:nvSpPr>
              <p:spPr bwMode="auto">
                <a:xfrm>
                  <a:off x="2888" y="2868"/>
                  <a:ext cx="1998" cy="257"/>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en-GB" sz="1800" b="0" dirty="0">
                      <a:latin typeface="+mn-lt"/>
                    </a:rPr>
                    <a:t>Table:</a:t>
                  </a:r>
                  <a:r>
                    <a:rPr lang="en-GB" sz="1800" dirty="0">
                      <a:latin typeface="+mn-lt"/>
                    </a:rPr>
                    <a:t> </a:t>
                  </a:r>
                  <a:r>
                    <a:rPr lang="en-GB" sz="1600" i="1" dirty="0">
                      <a:latin typeface="+mn-lt"/>
                    </a:rPr>
                    <a:t>MaterialUniverse</a:t>
                  </a:r>
                  <a:endParaRPr lang="en-US" sz="1600" i="1" dirty="0">
                    <a:latin typeface="+mn-lt"/>
                  </a:endParaRPr>
                </a:p>
              </p:txBody>
            </p:sp>
            <p:grpSp>
              <p:nvGrpSpPr>
                <p:cNvPr id="11303" name="Group 84"/>
                <p:cNvGrpSpPr>
                  <a:grpSpLocks/>
                </p:cNvGrpSpPr>
                <p:nvPr/>
              </p:nvGrpSpPr>
              <p:grpSpPr bwMode="auto">
                <a:xfrm>
                  <a:off x="4640" y="2904"/>
                  <a:ext cx="192" cy="192"/>
                  <a:chOff x="4872" y="2904"/>
                  <a:chExt cx="192" cy="192"/>
                </a:xfrm>
              </p:grpSpPr>
              <p:sp>
                <p:nvSpPr>
                  <p:cNvPr id="11304" name="AutoShape 85"/>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1305" name="AutoShape 86"/>
                  <p:cNvSpPr>
                    <a:spLocks noChangeArrowheads="1"/>
                  </p:cNvSpPr>
                  <p:nvPr/>
                </p:nvSpPr>
                <p:spPr bwMode="auto">
                  <a:xfrm flipV="1">
                    <a:off x="4928" y="2971"/>
                    <a:ext cx="87" cy="58"/>
                  </a:xfrm>
                  <a:prstGeom prst="triangle">
                    <a:avLst>
                      <a:gd name="adj" fmla="val 50000"/>
                    </a:avLst>
                  </a:prstGeom>
                  <a:solidFill>
                    <a:schemeClr val="tx1"/>
                  </a:solidFill>
                  <a:ln w="9525">
                    <a:solidFill>
                      <a:schemeClr val="accent1"/>
                    </a:solidFill>
                    <a:miter lim="800000"/>
                    <a:headEnd/>
                    <a:tailEnd/>
                  </a:ln>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grpSp>
          </p:grpSp>
          <p:grpSp>
            <p:nvGrpSpPr>
              <p:cNvPr id="11297" name="Group 87"/>
              <p:cNvGrpSpPr>
                <a:grpSpLocks/>
              </p:cNvGrpSpPr>
              <p:nvPr/>
            </p:nvGrpSpPr>
            <p:grpSpPr bwMode="auto">
              <a:xfrm>
                <a:off x="2888" y="3196"/>
                <a:ext cx="1998" cy="257"/>
                <a:chOff x="2888" y="2868"/>
                <a:chExt cx="1998" cy="257"/>
              </a:xfrm>
            </p:grpSpPr>
            <p:sp>
              <p:nvSpPr>
                <p:cNvPr id="11298" name="AutoShape 88"/>
                <p:cNvSpPr>
                  <a:spLocks noChangeArrowheads="1"/>
                </p:cNvSpPr>
                <p:nvPr/>
              </p:nvSpPr>
              <p:spPr bwMode="auto">
                <a:xfrm>
                  <a:off x="2888" y="2868"/>
                  <a:ext cx="1998" cy="257"/>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en-GB" sz="1800" b="0" dirty="0">
                      <a:latin typeface="+mn-lt"/>
                    </a:rPr>
                    <a:t>Subset:</a:t>
                  </a:r>
                  <a:r>
                    <a:rPr lang="en-GB" sz="1800" dirty="0">
                      <a:latin typeface="+mn-lt"/>
                    </a:rPr>
                    <a:t> Polymers - All</a:t>
                  </a:r>
                  <a:endParaRPr lang="en-US" sz="1600" i="1" dirty="0">
                    <a:latin typeface="+mn-lt"/>
                  </a:endParaRPr>
                </a:p>
              </p:txBody>
            </p:sp>
            <p:grpSp>
              <p:nvGrpSpPr>
                <p:cNvPr id="11299" name="Group 89"/>
                <p:cNvGrpSpPr>
                  <a:grpSpLocks/>
                </p:cNvGrpSpPr>
                <p:nvPr/>
              </p:nvGrpSpPr>
              <p:grpSpPr bwMode="auto">
                <a:xfrm>
                  <a:off x="4640" y="2904"/>
                  <a:ext cx="192" cy="192"/>
                  <a:chOff x="4872" y="2904"/>
                  <a:chExt cx="192" cy="192"/>
                </a:xfrm>
              </p:grpSpPr>
              <p:sp>
                <p:nvSpPr>
                  <p:cNvPr id="11300" name="AutoShape 90"/>
                  <p:cNvSpPr>
                    <a:spLocks noChangeArrowheads="1"/>
                  </p:cNvSpPr>
                  <p:nvPr/>
                </p:nvSpPr>
                <p:spPr bwMode="auto">
                  <a:xfrm>
                    <a:off x="4872" y="2904"/>
                    <a:ext cx="192" cy="192"/>
                  </a:xfrm>
                  <a:prstGeom prst="roundRect">
                    <a:avLst>
                      <a:gd name="adj" fmla="val 16667"/>
                    </a:avLst>
                  </a:prstGeom>
                  <a:solidFill>
                    <a:srgbClr val="EAEAEA"/>
                  </a:solidFill>
                  <a:ln w="28575">
                    <a:solidFill>
                      <a:srgbClr val="808080"/>
                    </a:solidFill>
                    <a:round/>
                    <a:headEnd/>
                    <a:tailEnd/>
                  </a:ln>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1301" name="AutoShape 91"/>
                  <p:cNvSpPr>
                    <a:spLocks noChangeArrowheads="1"/>
                  </p:cNvSpPr>
                  <p:nvPr/>
                </p:nvSpPr>
                <p:spPr bwMode="auto">
                  <a:xfrm flipV="1">
                    <a:off x="4928" y="2971"/>
                    <a:ext cx="87" cy="58"/>
                  </a:xfrm>
                  <a:prstGeom prst="triangle">
                    <a:avLst>
                      <a:gd name="adj" fmla="val 50000"/>
                    </a:avLst>
                  </a:prstGeom>
                  <a:solidFill>
                    <a:schemeClr val="tx1"/>
                  </a:solidFill>
                  <a:ln w="9525">
                    <a:solidFill>
                      <a:schemeClr val="accent1"/>
                    </a:solidFill>
                    <a:miter lim="800000"/>
                    <a:headEnd/>
                    <a:tailEnd/>
                  </a:ln>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grpSp>
          </p:grpSp>
        </p:grpSp>
      </p:grpSp>
      <p:grpSp>
        <p:nvGrpSpPr>
          <p:cNvPr id="2" name="Group 1"/>
          <p:cNvGrpSpPr>
            <a:grpSpLocks/>
          </p:cNvGrpSpPr>
          <p:nvPr/>
        </p:nvGrpSpPr>
        <p:grpSpPr bwMode="auto">
          <a:xfrm>
            <a:off x="6247741" y="3525950"/>
            <a:ext cx="4801259" cy="1317129"/>
            <a:chOff x="4878134" y="3496727"/>
            <a:chExt cx="4377505" cy="1447811"/>
          </a:xfrm>
        </p:grpSpPr>
        <p:sp>
          <p:nvSpPr>
            <p:cNvPr id="11281" name="Line 92"/>
            <p:cNvSpPr>
              <a:spLocks noChangeShapeType="1"/>
            </p:cNvSpPr>
            <p:nvPr/>
          </p:nvSpPr>
          <p:spPr bwMode="auto">
            <a:xfrm flipH="1">
              <a:off x="7113256" y="3496727"/>
              <a:ext cx="0" cy="3429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11282" name="Rectangle 13"/>
            <p:cNvSpPr>
              <a:spLocks noChangeArrowheads="1"/>
            </p:cNvSpPr>
            <p:nvPr/>
          </p:nvSpPr>
          <p:spPr bwMode="auto">
            <a:xfrm>
              <a:off x="4878134" y="3838575"/>
              <a:ext cx="4377505" cy="1081088"/>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1283" name="Rectangle 4"/>
            <p:cNvSpPr>
              <a:spLocks noChangeArrowheads="1"/>
            </p:cNvSpPr>
            <p:nvPr/>
          </p:nvSpPr>
          <p:spPr bwMode="auto">
            <a:xfrm>
              <a:off x="4974224" y="4037858"/>
              <a:ext cx="4209230" cy="9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fr-FR" dirty="0">
                  <a:latin typeface="+mn-lt"/>
                </a:rPr>
                <a:t>La recherche renvoie la fiche au niveau du dossier PTFE</a:t>
              </a:r>
            </a:p>
            <a:p>
              <a:pPr algn="l"/>
              <a:r>
                <a:rPr lang="fr-FR" dirty="0">
                  <a:latin typeface="+mn-lt"/>
                </a:rPr>
                <a:t>&gt; Rechercher PTFE (non chargé) dans </a:t>
              </a:r>
              <a:r>
                <a:rPr lang="fr-FR" dirty="0" err="1">
                  <a:latin typeface="+mn-lt"/>
                </a:rPr>
                <a:t>MaterialUniverse</a:t>
              </a:r>
              <a:endParaRPr lang="en-GB" dirty="0">
                <a:latin typeface="+mn-lt"/>
              </a:endParaRPr>
            </a:p>
          </p:txBody>
        </p:sp>
      </p:grpSp>
      <p:grpSp>
        <p:nvGrpSpPr>
          <p:cNvPr id="7" name="Group 6">
            <a:extLst>
              <a:ext uri="{FF2B5EF4-FFF2-40B4-BE49-F238E27FC236}">
                <a16:creationId xmlns:a16="http://schemas.microsoft.com/office/drawing/2014/main" id="{1228CF8B-2134-495F-8CA3-5494E403226A}"/>
              </a:ext>
            </a:extLst>
          </p:cNvPr>
          <p:cNvGrpSpPr/>
          <p:nvPr/>
        </p:nvGrpSpPr>
        <p:grpSpPr>
          <a:xfrm>
            <a:off x="1495990" y="3509077"/>
            <a:ext cx="3580655" cy="2478398"/>
            <a:chOff x="352989" y="3509077"/>
            <a:chExt cx="3580655" cy="2478398"/>
          </a:xfrm>
        </p:grpSpPr>
        <p:grpSp>
          <p:nvGrpSpPr>
            <p:cNvPr id="57" name="Group 56">
              <a:extLst>
                <a:ext uri="{FF2B5EF4-FFF2-40B4-BE49-F238E27FC236}">
                  <a16:creationId xmlns:a16="http://schemas.microsoft.com/office/drawing/2014/main" id="{C9F19913-D872-4AEF-8356-588078C7AC74}"/>
                </a:ext>
              </a:extLst>
            </p:cNvPr>
            <p:cNvGrpSpPr/>
            <p:nvPr/>
          </p:nvGrpSpPr>
          <p:grpSpPr>
            <a:xfrm>
              <a:off x="1021526" y="3509077"/>
              <a:ext cx="1795300" cy="2478398"/>
              <a:chOff x="-2445524" y="2835365"/>
              <a:chExt cx="1795300" cy="2478398"/>
            </a:xfrm>
          </p:grpSpPr>
          <p:sp>
            <p:nvSpPr>
              <p:cNvPr id="114" name="Rectangle 3">
                <a:extLst>
                  <a:ext uri="{FF2B5EF4-FFF2-40B4-BE49-F238E27FC236}">
                    <a16:creationId xmlns:a16="http://schemas.microsoft.com/office/drawing/2014/main" id="{2247D4C8-FCF7-44FE-8EDE-88C631DCAFE7}"/>
                  </a:ext>
                </a:extLst>
              </p:cNvPr>
              <p:cNvSpPr>
                <a:spLocks noChangeArrowheads="1"/>
              </p:cNvSpPr>
              <p:nvPr/>
            </p:nvSpPr>
            <p:spPr bwMode="auto">
              <a:xfrm>
                <a:off x="-2445524" y="5005986"/>
                <a:ext cx="1795300" cy="3077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00" dirty="0">
                    <a:latin typeface="+mn-lt"/>
                  </a:rPr>
                  <a:t>927 fiches </a:t>
                </a:r>
                <a:r>
                  <a:rPr lang="en-GB" sz="1400" dirty="0" err="1">
                    <a:latin typeface="+mn-lt"/>
                  </a:rPr>
                  <a:t>polymères</a:t>
                </a:r>
                <a:r>
                  <a:rPr lang="en-GB" sz="1400" dirty="0">
                    <a:latin typeface="+mn-lt"/>
                  </a:rPr>
                  <a:t> </a:t>
                </a:r>
              </a:p>
            </p:txBody>
          </p:sp>
          <p:sp>
            <p:nvSpPr>
              <p:cNvPr id="115" name="Line 92">
                <a:extLst>
                  <a:ext uri="{FF2B5EF4-FFF2-40B4-BE49-F238E27FC236}">
                    <a16:creationId xmlns:a16="http://schemas.microsoft.com/office/drawing/2014/main" id="{ECBB0DD4-7154-4133-AB31-CC78A4116155}"/>
                  </a:ext>
                </a:extLst>
              </p:cNvPr>
              <p:cNvSpPr>
                <a:spLocks noChangeShapeType="1"/>
              </p:cNvSpPr>
              <p:nvPr/>
            </p:nvSpPr>
            <p:spPr bwMode="auto">
              <a:xfrm flipH="1">
                <a:off x="-1878061" y="2835365"/>
                <a:ext cx="0" cy="3429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sp>
          <p:nvSpPr>
            <p:cNvPr id="62" name="Rectangle 4">
              <a:extLst>
                <a:ext uri="{FF2B5EF4-FFF2-40B4-BE49-F238E27FC236}">
                  <a16:creationId xmlns:a16="http://schemas.microsoft.com/office/drawing/2014/main" id="{87C76AC9-76F7-4BDA-8B6F-B5C6CEA5207B}"/>
                </a:ext>
              </a:extLst>
            </p:cNvPr>
            <p:cNvSpPr>
              <a:spLocks noChangeArrowheads="1"/>
            </p:cNvSpPr>
            <p:nvPr/>
          </p:nvSpPr>
          <p:spPr bwMode="auto">
            <a:xfrm>
              <a:off x="352989" y="3916216"/>
              <a:ext cx="3580655" cy="1552932"/>
            </a:xfrm>
            <a:prstGeom prst="rect">
              <a:avLst/>
            </a:prstGeom>
            <a:solidFill>
              <a:srgbClr val="FFFFFF"/>
            </a:solidFill>
            <a:ln w="28575">
              <a:solidFill>
                <a:schemeClr val="accent4"/>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106" name="Group 16">
              <a:extLst>
                <a:ext uri="{FF2B5EF4-FFF2-40B4-BE49-F238E27FC236}">
                  <a16:creationId xmlns:a16="http://schemas.microsoft.com/office/drawing/2014/main" id="{48BF4B22-C821-4ED1-8609-9376B03E8E35}"/>
                </a:ext>
              </a:extLst>
            </p:cNvPr>
            <p:cNvGrpSpPr>
              <a:grpSpLocks/>
            </p:cNvGrpSpPr>
            <p:nvPr/>
          </p:nvGrpSpPr>
          <p:grpSpPr bwMode="auto">
            <a:xfrm>
              <a:off x="733365" y="4839137"/>
              <a:ext cx="346075" cy="271463"/>
              <a:chOff x="1273" y="3428"/>
              <a:chExt cx="338" cy="266"/>
            </a:xfrm>
          </p:grpSpPr>
          <p:sp>
            <p:nvSpPr>
              <p:cNvPr id="108" name="Rectangle 17">
                <a:extLst>
                  <a:ext uri="{FF2B5EF4-FFF2-40B4-BE49-F238E27FC236}">
                    <a16:creationId xmlns:a16="http://schemas.microsoft.com/office/drawing/2014/main" id="{0AD252FC-31B7-4F88-8E65-3B867E499071}"/>
                  </a:ext>
                </a:extLst>
              </p:cNvPr>
              <p:cNvSpPr>
                <a:spLocks noChangeArrowheads="1"/>
              </p:cNvSpPr>
              <p:nvPr/>
            </p:nvSpPr>
            <p:spPr bwMode="auto">
              <a:xfrm>
                <a:off x="1273" y="3456"/>
                <a:ext cx="338" cy="238"/>
              </a:xfrm>
              <a:prstGeom prst="rect">
                <a:avLst/>
              </a:prstGeom>
              <a:solidFill>
                <a:srgbClr val="0000CC"/>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09" name="AutoShape 18">
                <a:extLst>
                  <a:ext uri="{FF2B5EF4-FFF2-40B4-BE49-F238E27FC236}">
                    <a16:creationId xmlns:a16="http://schemas.microsoft.com/office/drawing/2014/main" id="{843363B8-CF4E-409C-B26E-EC6C13044288}"/>
                  </a:ext>
                </a:extLst>
              </p:cNvPr>
              <p:cNvSpPr>
                <a:spLocks noChangeArrowheads="1"/>
              </p:cNvSpPr>
              <p:nvPr/>
            </p:nvSpPr>
            <p:spPr bwMode="auto">
              <a:xfrm>
                <a:off x="1296" y="3428"/>
                <a:ext cx="136" cy="60"/>
              </a:xfrm>
              <a:prstGeom prst="roundRect">
                <a:avLst>
                  <a:gd name="adj" fmla="val 11667"/>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102" name="Group 21">
              <a:extLst>
                <a:ext uri="{FF2B5EF4-FFF2-40B4-BE49-F238E27FC236}">
                  <a16:creationId xmlns:a16="http://schemas.microsoft.com/office/drawing/2014/main" id="{6A250B75-8189-4511-AE05-2238B956BDB1}"/>
                </a:ext>
              </a:extLst>
            </p:cNvPr>
            <p:cNvGrpSpPr>
              <a:grpSpLocks/>
            </p:cNvGrpSpPr>
            <p:nvPr/>
          </p:nvGrpSpPr>
          <p:grpSpPr bwMode="auto">
            <a:xfrm>
              <a:off x="719703" y="4463870"/>
              <a:ext cx="346075" cy="271463"/>
              <a:chOff x="1273" y="3428"/>
              <a:chExt cx="338" cy="266"/>
            </a:xfrm>
            <a:solidFill>
              <a:srgbClr val="006600"/>
            </a:solidFill>
          </p:grpSpPr>
          <p:sp>
            <p:nvSpPr>
              <p:cNvPr id="104" name="Rectangle 22">
                <a:extLst>
                  <a:ext uri="{FF2B5EF4-FFF2-40B4-BE49-F238E27FC236}">
                    <a16:creationId xmlns:a16="http://schemas.microsoft.com/office/drawing/2014/main" id="{1F2D70B0-F486-425B-A142-9D25C27EFC63}"/>
                  </a:ext>
                </a:extLst>
              </p:cNvPr>
              <p:cNvSpPr>
                <a:spLocks noChangeArrowheads="1"/>
              </p:cNvSpPr>
              <p:nvPr/>
            </p:nvSpPr>
            <p:spPr bwMode="auto">
              <a:xfrm>
                <a:off x="1273" y="3456"/>
                <a:ext cx="338" cy="238"/>
              </a:xfrm>
              <a:prstGeom prst="rect">
                <a:avLst/>
              </a:prstGeom>
              <a:grp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05" name="AutoShape 23">
                <a:extLst>
                  <a:ext uri="{FF2B5EF4-FFF2-40B4-BE49-F238E27FC236}">
                    <a16:creationId xmlns:a16="http://schemas.microsoft.com/office/drawing/2014/main" id="{6585B464-C22C-4080-80BA-F4FC6B76F963}"/>
                  </a:ext>
                </a:extLst>
              </p:cNvPr>
              <p:cNvSpPr>
                <a:spLocks noChangeArrowheads="1"/>
              </p:cNvSpPr>
              <p:nvPr/>
            </p:nvSpPr>
            <p:spPr bwMode="auto">
              <a:xfrm>
                <a:off x="1296" y="3428"/>
                <a:ext cx="136" cy="60"/>
              </a:xfrm>
              <a:prstGeom prst="roundRect">
                <a:avLst>
                  <a:gd name="adj" fmla="val 11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68" name="Text Box 31">
              <a:extLst>
                <a:ext uri="{FF2B5EF4-FFF2-40B4-BE49-F238E27FC236}">
                  <a16:creationId xmlns:a16="http://schemas.microsoft.com/office/drawing/2014/main" id="{0E254A3B-FDDD-43C0-92F1-9C99B7C8A0F1}"/>
                </a:ext>
              </a:extLst>
            </p:cNvPr>
            <p:cNvSpPr txBox="1">
              <a:spLocks noChangeArrowheads="1"/>
            </p:cNvSpPr>
            <p:nvPr/>
          </p:nvSpPr>
          <p:spPr bwMode="auto">
            <a:xfrm>
              <a:off x="1075303" y="4481333"/>
              <a:ext cx="224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latin typeface="+mn-lt"/>
                </a:rPr>
                <a:t>Hybrids: composites etc</a:t>
              </a:r>
            </a:p>
          </p:txBody>
        </p:sp>
        <p:sp>
          <p:nvSpPr>
            <p:cNvPr id="69" name="Text Box 32">
              <a:extLst>
                <a:ext uri="{FF2B5EF4-FFF2-40B4-BE49-F238E27FC236}">
                  <a16:creationId xmlns:a16="http://schemas.microsoft.com/office/drawing/2014/main" id="{DEAE4347-417B-470E-958C-7473264524DD}"/>
                </a:ext>
              </a:extLst>
            </p:cNvPr>
            <p:cNvSpPr txBox="1">
              <a:spLocks noChangeArrowheads="1"/>
            </p:cNvSpPr>
            <p:nvPr/>
          </p:nvSpPr>
          <p:spPr bwMode="auto">
            <a:xfrm>
              <a:off x="1100185" y="4843900"/>
              <a:ext cx="1649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latin typeface="+mn-lt"/>
                </a:rPr>
                <a:t>Polymers: plastics, elastomers</a:t>
              </a:r>
            </a:p>
          </p:txBody>
        </p:sp>
        <p:sp>
          <p:nvSpPr>
            <p:cNvPr id="73" name="Text Box 34">
              <a:extLst>
                <a:ext uri="{FF2B5EF4-FFF2-40B4-BE49-F238E27FC236}">
                  <a16:creationId xmlns:a16="http://schemas.microsoft.com/office/drawing/2014/main" id="{571446C7-17F6-4BEA-8B76-A4693AD1AE88}"/>
                </a:ext>
              </a:extLst>
            </p:cNvPr>
            <p:cNvSpPr txBox="1">
              <a:spLocks noChangeArrowheads="1"/>
            </p:cNvSpPr>
            <p:nvPr/>
          </p:nvSpPr>
          <p:spPr bwMode="auto">
            <a:xfrm>
              <a:off x="860990" y="3965427"/>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a:latin typeface="+mn-lt"/>
                </a:rPr>
                <a:t>MaterialUniverse</a:t>
              </a:r>
            </a:p>
          </p:txBody>
        </p:sp>
        <p:sp>
          <p:nvSpPr>
            <p:cNvPr id="84" name="Rectangle 17">
              <a:extLst>
                <a:ext uri="{FF2B5EF4-FFF2-40B4-BE49-F238E27FC236}">
                  <a16:creationId xmlns:a16="http://schemas.microsoft.com/office/drawing/2014/main" id="{72FFDCD3-33F6-45CF-94AB-25066AF53234}"/>
                </a:ext>
              </a:extLst>
            </p:cNvPr>
            <p:cNvSpPr>
              <a:spLocks noChangeArrowheads="1"/>
            </p:cNvSpPr>
            <p:nvPr/>
          </p:nvSpPr>
          <p:spPr bwMode="auto">
            <a:xfrm>
              <a:off x="470192" y="3993550"/>
              <a:ext cx="346075" cy="242888"/>
            </a:xfrm>
            <a:prstGeom prst="rect">
              <a:avLst/>
            </a:prstGeom>
            <a:solidFill>
              <a:srgbClr val="FF00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85" name="AutoShape 18">
              <a:extLst>
                <a:ext uri="{FF2B5EF4-FFF2-40B4-BE49-F238E27FC236}">
                  <a16:creationId xmlns:a16="http://schemas.microsoft.com/office/drawing/2014/main" id="{D319AD1B-A22B-43E2-B253-1BB3B8DCF77A}"/>
                </a:ext>
              </a:extLst>
            </p:cNvPr>
            <p:cNvSpPr>
              <a:spLocks noChangeArrowheads="1"/>
            </p:cNvSpPr>
            <p:nvPr/>
          </p:nvSpPr>
          <p:spPr bwMode="auto">
            <a:xfrm>
              <a:off x="493741" y="3964975"/>
              <a:ext cx="139249" cy="61232"/>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92" name="Group 91">
              <a:extLst>
                <a:ext uri="{FF2B5EF4-FFF2-40B4-BE49-F238E27FC236}">
                  <a16:creationId xmlns:a16="http://schemas.microsoft.com/office/drawing/2014/main" id="{9D3B16B9-337C-4023-9B3A-ACD8DF8083FB}"/>
                </a:ext>
              </a:extLst>
            </p:cNvPr>
            <p:cNvGrpSpPr/>
            <p:nvPr/>
          </p:nvGrpSpPr>
          <p:grpSpPr>
            <a:xfrm>
              <a:off x="587894" y="4568591"/>
              <a:ext cx="65350" cy="118194"/>
              <a:chOff x="688948" y="3720863"/>
              <a:chExt cx="65350" cy="118194"/>
            </a:xfrm>
          </p:grpSpPr>
          <p:cxnSp>
            <p:nvCxnSpPr>
              <p:cNvPr id="98" name="Straight Connector 97">
                <a:extLst>
                  <a:ext uri="{FF2B5EF4-FFF2-40B4-BE49-F238E27FC236}">
                    <a16:creationId xmlns:a16="http://schemas.microsoft.com/office/drawing/2014/main" id="{35995867-5A13-4DC4-9CA0-D79AB78C512F}"/>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0CA4468E-449A-4D8D-9305-B7870B740C6F}"/>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93" name="Group 92">
              <a:extLst>
                <a:ext uri="{FF2B5EF4-FFF2-40B4-BE49-F238E27FC236}">
                  <a16:creationId xmlns:a16="http://schemas.microsoft.com/office/drawing/2014/main" id="{0573FF9B-556D-4FC4-A013-8387941F0238}"/>
                </a:ext>
              </a:extLst>
            </p:cNvPr>
            <p:cNvGrpSpPr/>
            <p:nvPr/>
          </p:nvGrpSpPr>
          <p:grpSpPr>
            <a:xfrm>
              <a:off x="593662" y="4943084"/>
              <a:ext cx="65350" cy="118194"/>
              <a:chOff x="688948" y="3720863"/>
              <a:chExt cx="65350" cy="118194"/>
            </a:xfrm>
          </p:grpSpPr>
          <p:cxnSp>
            <p:nvCxnSpPr>
              <p:cNvPr id="95" name="Straight Connector 94">
                <a:extLst>
                  <a:ext uri="{FF2B5EF4-FFF2-40B4-BE49-F238E27FC236}">
                    <a16:creationId xmlns:a16="http://schemas.microsoft.com/office/drawing/2014/main" id="{E4CFDF61-CD85-4FBB-AA5A-B0312866A1C1}"/>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9018CE61-FEAC-491E-9681-1E3177779C91}"/>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pic>
        <p:nvPicPr>
          <p:cNvPr id="59" name="Picture 58">
            <a:extLst>
              <a:ext uri="{FF2B5EF4-FFF2-40B4-BE49-F238E27FC236}">
                <a16:creationId xmlns:a16="http://schemas.microsoft.com/office/drawing/2014/main" id="{93C660A9-10A5-42DC-8F64-FEC951E7A847}"/>
              </a:ext>
            </a:extLst>
          </p:cNvPr>
          <p:cNvPicPr>
            <a:picLocks noChangeAspect="1"/>
          </p:cNvPicPr>
          <p:nvPr/>
        </p:nvPicPr>
        <p:blipFill rotWithShape="1">
          <a:blip r:embed="rId3"/>
          <a:srcRect t="4372" b="86742"/>
          <a:stretch/>
        </p:blipFill>
        <p:spPr>
          <a:xfrm>
            <a:off x="1295400" y="1235568"/>
            <a:ext cx="9601200" cy="581499"/>
          </a:xfrm>
          <a:prstGeom prst="rect">
            <a:avLst/>
          </a:prstGeom>
          <a:ln>
            <a:solidFill>
              <a:schemeClr val="accent1"/>
            </a:solidFill>
          </a:ln>
        </p:spPr>
      </p:pic>
      <p:pic>
        <p:nvPicPr>
          <p:cNvPr id="61" name="Picture 60">
            <a:extLst>
              <a:ext uri="{FF2B5EF4-FFF2-40B4-BE49-F238E27FC236}">
                <a16:creationId xmlns:a16="http://schemas.microsoft.com/office/drawing/2014/main" id="{9B7BE5DB-1FF0-40A8-8C1C-CEA01DE31BE1}"/>
              </a:ext>
            </a:extLst>
          </p:cNvPr>
          <p:cNvPicPr>
            <a:picLocks noChangeAspect="1"/>
          </p:cNvPicPr>
          <p:nvPr/>
        </p:nvPicPr>
        <p:blipFill rotWithShape="1">
          <a:blip r:embed="rId4"/>
          <a:srcRect t="4260" b="86799"/>
          <a:stretch/>
        </p:blipFill>
        <p:spPr>
          <a:xfrm>
            <a:off x="1295400" y="1229268"/>
            <a:ext cx="9601200" cy="585061"/>
          </a:xfrm>
          <a:prstGeom prst="rect">
            <a:avLst/>
          </a:prstGeom>
          <a:ln>
            <a:solidFill>
              <a:schemeClr val="accent1"/>
            </a:solidFill>
          </a:ln>
        </p:spPr>
      </p:pic>
      <p:grpSp>
        <p:nvGrpSpPr>
          <p:cNvPr id="8" name="Group 7">
            <a:extLst>
              <a:ext uri="{FF2B5EF4-FFF2-40B4-BE49-F238E27FC236}">
                <a16:creationId xmlns:a16="http://schemas.microsoft.com/office/drawing/2014/main" id="{F7EA7D85-59CE-4CF5-91F3-2D88D6B040EE}"/>
              </a:ext>
            </a:extLst>
          </p:cNvPr>
          <p:cNvGrpSpPr/>
          <p:nvPr/>
        </p:nvGrpSpPr>
        <p:grpSpPr>
          <a:xfrm>
            <a:off x="3500913" y="1918689"/>
            <a:ext cx="6747304" cy="1546824"/>
            <a:chOff x="3500913" y="1918689"/>
            <a:chExt cx="6747304" cy="1546824"/>
          </a:xfrm>
        </p:grpSpPr>
        <p:sp>
          <p:nvSpPr>
            <p:cNvPr id="11286" name="Freeform 102"/>
            <p:cNvSpPr>
              <a:spLocks/>
            </p:cNvSpPr>
            <p:nvPr/>
          </p:nvSpPr>
          <p:spPr bwMode="auto">
            <a:xfrm>
              <a:off x="3500913" y="1918689"/>
              <a:ext cx="5040744" cy="489589"/>
            </a:xfrm>
            <a:custGeom>
              <a:avLst/>
              <a:gdLst>
                <a:gd name="T0" fmla="*/ 0 w 1064"/>
                <a:gd name="T1" fmla="*/ 0 h 360"/>
                <a:gd name="T2" fmla="*/ 0 w 1064"/>
                <a:gd name="T3" fmla="*/ 168 h 360"/>
                <a:gd name="T4" fmla="*/ 1064 w 1064"/>
                <a:gd name="T5" fmla="*/ 168 h 360"/>
                <a:gd name="T6" fmla="*/ 1064 w 1064"/>
                <a:gd name="T7" fmla="*/ 360 h 360"/>
                <a:gd name="T8" fmla="*/ 0 60000 65536"/>
                <a:gd name="T9" fmla="*/ 0 60000 65536"/>
                <a:gd name="T10" fmla="*/ 0 60000 65536"/>
                <a:gd name="T11" fmla="*/ 0 60000 65536"/>
                <a:gd name="T12" fmla="*/ 0 w 1064"/>
                <a:gd name="T13" fmla="*/ 0 h 360"/>
                <a:gd name="T14" fmla="*/ 1064 w 1064"/>
                <a:gd name="T15" fmla="*/ 360 h 360"/>
              </a:gdLst>
              <a:ahLst/>
              <a:cxnLst>
                <a:cxn ang="T8">
                  <a:pos x="T0" y="T1"/>
                </a:cxn>
                <a:cxn ang="T9">
                  <a:pos x="T2" y="T3"/>
                </a:cxn>
                <a:cxn ang="T10">
                  <a:pos x="T4" y="T5"/>
                </a:cxn>
                <a:cxn ang="T11">
                  <a:pos x="T6" y="T7"/>
                </a:cxn>
              </a:cxnLst>
              <a:rect l="T12" t="T13" r="T14" b="T15"/>
              <a:pathLst>
                <a:path w="1064" h="360">
                  <a:moveTo>
                    <a:pt x="0" y="0"/>
                  </a:moveTo>
                  <a:lnTo>
                    <a:pt x="0" y="168"/>
                  </a:lnTo>
                  <a:lnTo>
                    <a:pt x="1064" y="168"/>
                  </a:lnTo>
                  <a:lnTo>
                    <a:pt x="1064" y="360"/>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pic>
          <p:nvPicPr>
            <p:cNvPr id="5" name="Picture 4">
              <a:extLst>
                <a:ext uri="{FF2B5EF4-FFF2-40B4-BE49-F238E27FC236}">
                  <a16:creationId xmlns:a16="http://schemas.microsoft.com/office/drawing/2014/main" id="{1E88B697-815E-4B16-B42C-51894A91C1AD}"/>
                </a:ext>
              </a:extLst>
            </p:cNvPr>
            <p:cNvPicPr>
              <a:picLocks noChangeAspect="1"/>
            </p:cNvPicPr>
            <p:nvPr/>
          </p:nvPicPr>
          <p:blipFill>
            <a:blip r:embed="rId5"/>
            <a:stretch>
              <a:fillRect/>
            </a:stretch>
          </p:blipFill>
          <p:spPr>
            <a:xfrm>
              <a:off x="6835096" y="2513014"/>
              <a:ext cx="3413121" cy="952499"/>
            </a:xfrm>
            <a:prstGeom prst="rect">
              <a:avLst/>
            </a:prstGeom>
            <a:ln>
              <a:solidFill>
                <a:srgbClr val="002060"/>
              </a:solidFill>
            </a:ln>
          </p:spPr>
        </p:pic>
      </p:grpSp>
      <p:sp>
        <p:nvSpPr>
          <p:cNvPr id="3" name="Slide Number Placeholder 2">
            <a:extLst>
              <a:ext uri="{FF2B5EF4-FFF2-40B4-BE49-F238E27FC236}">
                <a16:creationId xmlns:a16="http://schemas.microsoft.com/office/drawing/2014/main" id="{4FC49BDF-3F08-4A82-A6B6-61B064971B86}"/>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1560761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ln w="9525"/>
        </p:spPr>
        <p:txBody>
          <a:bodyPr/>
          <a:lstStyle/>
          <a:p>
            <a:r>
              <a:rPr lang="pt-PT" dirty="0">
                <a:latin typeface="+mn-lt"/>
              </a:rPr>
              <a:t>Fiche de niveau 3 pour un PTFE (unfilled) dans les polymères</a:t>
            </a:r>
            <a:endParaRPr lang="en-GB" dirty="0">
              <a:latin typeface="+mn-lt"/>
            </a:endParaRPr>
          </a:p>
        </p:txBody>
      </p:sp>
      <p:sp>
        <p:nvSpPr>
          <p:cNvPr id="9" name="TextBox 8"/>
          <p:cNvSpPr txBox="1"/>
          <p:nvPr/>
        </p:nvSpPr>
        <p:spPr>
          <a:xfrm>
            <a:off x="1295400" y="859997"/>
            <a:ext cx="3323730" cy="369332"/>
          </a:xfrm>
          <a:prstGeom prst="rect">
            <a:avLst/>
          </a:prstGeom>
          <a:noFill/>
        </p:spPr>
        <p:txBody>
          <a:bodyPr wrap="none" rtlCol="0">
            <a:spAutoFit/>
          </a:bodyPr>
          <a:lstStyle/>
          <a:p>
            <a:r>
              <a:rPr lang="en-GB" b="1" dirty="0"/>
              <a:t>Fiche au </a:t>
            </a:r>
            <a:r>
              <a:rPr lang="en-GB" b="1" dirty="0" err="1"/>
              <a:t>niveau</a:t>
            </a:r>
            <a:r>
              <a:rPr lang="en-GB" b="1" dirty="0"/>
              <a:t> du dossier PTFE :</a:t>
            </a:r>
          </a:p>
        </p:txBody>
      </p:sp>
      <p:sp>
        <p:nvSpPr>
          <p:cNvPr id="18" name="TextBox 17"/>
          <p:cNvSpPr txBox="1"/>
          <p:nvPr/>
        </p:nvSpPr>
        <p:spPr>
          <a:xfrm>
            <a:off x="7391400" y="686731"/>
            <a:ext cx="4119718" cy="369332"/>
          </a:xfrm>
          <a:prstGeom prst="rect">
            <a:avLst/>
          </a:prstGeom>
          <a:noFill/>
        </p:spPr>
        <p:txBody>
          <a:bodyPr wrap="none" rtlCol="0">
            <a:spAutoFit/>
          </a:bodyPr>
          <a:lstStyle/>
          <a:p>
            <a:r>
              <a:rPr lang="en-GB" b="1" dirty="0"/>
              <a:t>Fiche de </a:t>
            </a:r>
            <a:r>
              <a:rPr lang="en-GB" b="1" dirty="0" err="1"/>
              <a:t>données</a:t>
            </a:r>
            <a:r>
              <a:rPr lang="en-GB" b="1" dirty="0"/>
              <a:t> pour le PTFE (unfilled) :</a:t>
            </a:r>
          </a:p>
        </p:txBody>
      </p:sp>
      <p:sp>
        <p:nvSpPr>
          <p:cNvPr id="2" name="Slide Number Placeholder 1">
            <a:extLst>
              <a:ext uri="{FF2B5EF4-FFF2-40B4-BE49-F238E27FC236}">
                <a16:creationId xmlns:a16="http://schemas.microsoft.com/office/drawing/2014/main" id="{C6AB9B3E-58A7-428A-A5E5-937C8EC5D9B3}"/>
              </a:ext>
            </a:extLst>
          </p:cNvPr>
          <p:cNvSpPr>
            <a:spLocks noGrp="1"/>
          </p:cNvSpPr>
          <p:nvPr>
            <p:ph type="sldNum" sz="quarter" idx="11"/>
          </p:nvPr>
        </p:nvSpPr>
        <p:spPr/>
        <p:txBody>
          <a:bodyPr/>
          <a:lstStyle/>
          <a:p>
            <a:fld id="{F0D23093-2AB0-F74C-B865-1A12A15B650E}" type="slidenum">
              <a:rPr lang="en-US" smtClean="0"/>
              <a:pPr/>
              <a:t>11</a:t>
            </a:fld>
            <a:endParaRPr lang="en-US" dirty="0"/>
          </a:p>
        </p:txBody>
      </p:sp>
      <p:pic>
        <p:nvPicPr>
          <p:cNvPr id="3" name="Picture 2">
            <a:extLst>
              <a:ext uri="{FF2B5EF4-FFF2-40B4-BE49-F238E27FC236}">
                <a16:creationId xmlns:a16="http://schemas.microsoft.com/office/drawing/2014/main" id="{CEA216C4-6282-9474-5BB5-ACFBFE3C81D9}"/>
              </a:ext>
            </a:extLst>
          </p:cNvPr>
          <p:cNvPicPr>
            <a:picLocks noChangeAspect="1"/>
          </p:cNvPicPr>
          <p:nvPr/>
        </p:nvPicPr>
        <p:blipFill>
          <a:blip r:embed="rId3"/>
          <a:stretch>
            <a:fillRect/>
          </a:stretch>
        </p:blipFill>
        <p:spPr>
          <a:xfrm>
            <a:off x="1329447" y="1220140"/>
            <a:ext cx="3900387" cy="4572000"/>
          </a:xfrm>
          <a:prstGeom prst="rect">
            <a:avLst/>
          </a:prstGeom>
          <a:ln>
            <a:solidFill>
              <a:schemeClr val="tx1"/>
            </a:solidFill>
          </a:ln>
        </p:spPr>
      </p:pic>
      <p:pic>
        <p:nvPicPr>
          <p:cNvPr id="4" name="Picture 3">
            <a:extLst>
              <a:ext uri="{FF2B5EF4-FFF2-40B4-BE49-F238E27FC236}">
                <a16:creationId xmlns:a16="http://schemas.microsoft.com/office/drawing/2014/main" id="{9A24C155-80B0-F910-6558-74F1BCAABCEC}"/>
              </a:ext>
            </a:extLst>
          </p:cNvPr>
          <p:cNvPicPr>
            <a:picLocks noChangeAspect="1"/>
          </p:cNvPicPr>
          <p:nvPr/>
        </p:nvPicPr>
        <p:blipFill>
          <a:blip r:embed="rId4"/>
          <a:stretch>
            <a:fillRect/>
          </a:stretch>
        </p:blipFill>
        <p:spPr>
          <a:xfrm>
            <a:off x="7507003" y="1143000"/>
            <a:ext cx="2894714" cy="4572000"/>
          </a:xfrm>
          <a:prstGeom prst="rect">
            <a:avLst/>
          </a:prstGeom>
          <a:ln>
            <a:solidFill>
              <a:schemeClr val="tx1"/>
            </a:solidFill>
          </a:ln>
        </p:spPr>
      </p:pic>
    </p:spTree>
    <p:extLst>
      <p:ext uri="{BB962C8B-B14F-4D97-AF65-F5344CB8AC3E}">
        <p14:creationId xmlns:p14="http://schemas.microsoft.com/office/powerpoint/2010/main" val="2946859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1F888-2F6D-4CFC-83F4-5F72777E287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4049"/>
          <a:stretch/>
        </p:blipFill>
        <p:spPr>
          <a:xfrm>
            <a:off x="873848" y="1310801"/>
            <a:ext cx="6738378" cy="4099399"/>
          </a:xfrm>
          <a:prstGeom prst="rect">
            <a:avLst/>
          </a:prstGeom>
          <a:ln>
            <a:solidFill>
              <a:schemeClr val="accent4"/>
            </a:solidFill>
          </a:ln>
        </p:spPr>
      </p:pic>
      <p:sp>
        <p:nvSpPr>
          <p:cNvPr id="13314" name="Title 1"/>
          <p:cNvSpPr>
            <a:spLocks noGrp="1"/>
          </p:cNvSpPr>
          <p:nvPr>
            <p:ph type="title"/>
          </p:nvPr>
        </p:nvSpPr>
        <p:spPr>
          <a:ln w="9525"/>
        </p:spPr>
        <p:txBody>
          <a:bodyPr/>
          <a:lstStyle/>
          <a:p>
            <a:r>
              <a:rPr lang="pt-PT" dirty="0">
                <a:latin typeface="+mn-lt"/>
              </a:rPr>
              <a:t>Les données ChemRes pour le PTFE</a:t>
            </a:r>
            <a:endParaRPr lang="en-GB" dirty="0">
              <a:latin typeface="+mn-lt"/>
            </a:endParaRPr>
          </a:p>
        </p:txBody>
      </p:sp>
      <p:sp>
        <p:nvSpPr>
          <p:cNvPr id="9224" name="Rectangle 6"/>
          <p:cNvSpPr>
            <a:spLocks noChangeArrowheads="1"/>
          </p:cNvSpPr>
          <p:nvPr/>
        </p:nvSpPr>
        <p:spPr bwMode="auto">
          <a:xfrm>
            <a:off x="9017064" y="1936446"/>
            <a:ext cx="20087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fr-FR" sz="1800" dirty="0">
                <a:latin typeface="+mn-lt"/>
              </a:rPr>
              <a:t>188 attributs supplémentaires détaillant la résistance relative de chaque polymère à divers environnements chimiques</a:t>
            </a:r>
            <a:endParaRPr lang="en-GB" sz="1800" dirty="0">
              <a:latin typeface="+mn-lt"/>
            </a:endParaRPr>
          </a:p>
        </p:txBody>
      </p:sp>
      <p:pic>
        <p:nvPicPr>
          <p:cNvPr id="3" name="Picture 2">
            <a:extLst>
              <a:ext uri="{FF2B5EF4-FFF2-40B4-BE49-F238E27FC236}">
                <a16:creationId xmlns:a16="http://schemas.microsoft.com/office/drawing/2014/main" id="{C374C177-1770-4501-BDB6-1CFA60C2A00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530676" y="2092990"/>
            <a:ext cx="4081550" cy="3728586"/>
          </a:xfrm>
          <a:prstGeom prst="rect">
            <a:avLst/>
          </a:prstGeom>
          <a:ln>
            <a:solidFill>
              <a:schemeClr val="accent4"/>
            </a:solidFill>
          </a:ln>
        </p:spPr>
      </p:pic>
      <p:pic>
        <p:nvPicPr>
          <p:cNvPr id="9" name="Picture 8">
            <a:extLst>
              <a:ext uri="{FF2B5EF4-FFF2-40B4-BE49-F238E27FC236}">
                <a16:creationId xmlns:a16="http://schemas.microsoft.com/office/drawing/2014/main" id="{9052DE98-24A5-4A2A-AAB5-66CF3B51D0B8}"/>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5061" t="10963" r="1606" b="2095"/>
          <a:stretch/>
        </p:blipFill>
        <p:spPr>
          <a:xfrm>
            <a:off x="5571451" y="1310801"/>
            <a:ext cx="3411246" cy="4435523"/>
          </a:xfrm>
          <a:prstGeom prst="rect">
            <a:avLst/>
          </a:prstGeom>
          <a:ln>
            <a:solidFill>
              <a:schemeClr val="accent1"/>
            </a:solidFill>
          </a:ln>
        </p:spPr>
      </p:pic>
      <p:sp>
        <p:nvSpPr>
          <p:cNvPr id="4" name="Slide Number Placeholder 3">
            <a:extLst>
              <a:ext uri="{FF2B5EF4-FFF2-40B4-BE49-F238E27FC236}">
                <a16:creationId xmlns:a16="http://schemas.microsoft.com/office/drawing/2014/main" id="{40FE982D-5D60-4A3B-933A-5B605B29A76C}"/>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2354710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wipe(left)">
                                      <p:cBhvr>
                                        <p:cTn id="1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1" y="148581"/>
            <a:ext cx="11353799" cy="845837"/>
          </a:xfrm>
          <a:ln w="9525"/>
        </p:spPr>
        <p:txBody>
          <a:bodyPr/>
          <a:lstStyle/>
          <a:p>
            <a:r>
              <a:rPr lang="en-GB" dirty="0" err="1"/>
              <a:t>MaterialUniverse</a:t>
            </a:r>
            <a:r>
              <a:rPr lang="en-GB" dirty="0"/>
              <a:t> et Global Polymers Plastics </a:t>
            </a:r>
            <a:r>
              <a:rPr lang="en-GB" dirty="0" err="1"/>
              <a:t>sont</a:t>
            </a:r>
            <a:r>
              <a:rPr lang="en-GB" dirty="0"/>
              <a:t> </a:t>
            </a:r>
            <a:r>
              <a:rPr lang="en-GB" dirty="0" err="1"/>
              <a:t>comparés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519382858"/>
              </p:ext>
            </p:extLst>
          </p:nvPr>
        </p:nvGraphicFramePr>
        <p:xfrm>
          <a:off x="2682536" y="1900656"/>
          <a:ext cx="6826928" cy="3302348"/>
        </p:xfrm>
        <a:graphic>
          <a:graphicData uri="http://schemas.openxmlformats.org/drawingml/2006/table">
            <a:tbl>
              <a:tblPr firstRow="1" firstCol="1" bandRow="1">
                <a:tableStyleId>{F2DE63D5-997A-4646-A377-4702673A728D}</a:tableStyleId>
              </a:tblPr>
              <a:tblGrid>
                <a:gridCol w="2617914">
                  <a:extLst>
                    <a:ext uri="{9D8B030D-6E8A-4147-A177-3AD203B41FA5}">
                      <a16:colId xmlns:a16="http://schemas.microsoft.com/office/drawing/2014/main" val="20000"/>
                    </a:ext>
                  </a:extLst>
                </a:gridCol>
                <a:gridCol w="1887552">
                  <a:extLst>
                    <a:ext uri="{9D8B030D-6E8A-4147-A177-3AD203B41FA5}">
                      <a16:colId xmlns:a16="http://schemas.microsoft.com/office/drawing/2014/main" val="20001"/>
                    </a:ext>
                  </a:extLst>
                </a:gridCol>
                <a:gridCol w="2321462">
                  <a:extLst>
                    <a:ext uri="{9D8B030D-6E8A-4147-A177-3AD203B41FA5}">
                      <a16:colId xmlns:a16="http://schemas.microsoft.com/office/drawing/2014/main" val="20003"/>
                    </a:ext>
                  </a:extLst>
                </a:gridCol>
              </a:tblGrid>
              <a:tr h="778923">
                <a:tc>
                  <a:txBody>
                    <a:bodyPr/>
                    <a:lstStyle/>
                    <a:p>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MaterialUniverse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Global Polymers Plastics</a:t>
                      </a: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685">
                <a:tc>
                  <a:txBody>
                    <a:bodyPr/>
                    <a:lstStyle/>
                    <a:p>
                      <a:r>
                        <a:rPr lang="en-GB" sz="1600" dirty="0"/>
                        <a:t>Type du grade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err="1"/>
                        <a:t>Générique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err="1"/>
                        <a:t>Spécifique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4685">
                <a:tc>
                  <a:txBody>
                    <a:bodyPr/>
                    <a:lstStyle/>
                    <a:p>
                      <a:r>
                        <a:rPr lang="en-GB" sz="1600" dirty="0" err="1"/>
                        <a:t>Nombre</a:t>
                      </a:r>
                      <a:r>
                        <a:rPr lang="en-GB" sz="1600" dirty="0"/>
                        <a:t> de grades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974</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105899</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4685">
                <a:tc>
                  <a:txBody>
                    <a:bodyPr/>
                    <a:lstStyle/>
                    <a:p>
                      <a:r>
                        <a:rPr lang="en-GB" sz="1600" dirty="0" err="1"/>
                        <a:t>Propriétés</a:t>
                      </a:r>
                      <a:r>
                        <a:rPr lang="en-GB" sz="1600" dirty="0"/>
                        <a:t> </a:t>
                      </a:r>
                      <a:r>
                        <a:rPr lang="en-GB" sz="1600" dirty="0" err="1"/>
                        <a:t>normalisées</a:t>
                      </a:r>
                      <a:r>
                        <a:rPr lang="en-GB" sz="1600" dirty="0"/>
                        <a:t> ?</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OUI</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NON</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4685">
                <a:tc>
                  <a:txBody>
                    <a:bodyPr/>
                    <a:lstStyle/>
                    <a:p>
                      <a:r>
                        <a:rPr lang="en-GB" sz="1600" dirty="0" err="1"/>
                        <a:t>Données</a:t>
                      </a:r>
                      <a:r>
                        <a:rPr lang="en-GB" sz="1600" dirty="0"/>
                        <a:t> completes ?</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lumMod val="65000"/>
                              <a:lumOff val="35000"/>
                            </a:schemeClr>
                          </a:solidFill>
                        </a:rPr>
                        <a:t>OUI</a:t>
                      </a: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NON</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4685">
                <a:tc>
                  <a:txBody>
                    <a:bodyPr/>
                    <a:lstStyle/>
                    <a:p>
                      <a:r>
                        <a:rPr lang="en-GB" sz="1600" dirty="0" err="1"/>
                        <a:t>Principaux</a:t>
                      </a:r>
                      <a:r>
                        <a:rPr lang="en-GB" sz="1600" dirty="0"/>
                        <a:t> standards</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Non applicable</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ASTM/ISO</a:t>
                      </a:r>
                      <a:endParaRPr lang="en-GB" sz="1600" dirty="0">
                        <a:solidFill>
                          <a:schemeClr val="tx1">
                            <a:lumMod val="65000"/>
                            <a:lumOff val="35000"/>
                          </a:schemeClr>
                        </a:solidFill>
                      </a:endParaRPr>
                    </a:p>
                  </a:txBody>
                  <a:tcPr marL="35287" marR="35287" marT="35287" marB="352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A6A7269-46C7-4700-A4F6-100E748E89A6}"/>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Tree>
    <p:extLst>
      <p:ext uri="{BB962C8B-B14F-4D97-AF65-F5344CB8AC3E}">
        <p14:creationId xmlns:p14="http://schemas.microsoft.com/office/powerpoint/2010/main" val="876592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6B30F-0855-41BB-93F6-C493A662B2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4511" y="809756"/>
            <a:ext cx="7507890" cy="4275973"/>
          </a:xfrm>
          <a:prstGeom prst="rect">
            <a:avLst/>
          </a:prstGeom>
        </p:spPr>
      </p:pic>
      <p:sp>
        <p:nvSpPr>
          <p:cNvPr id="18434" name="Title 1"/>
          <p:cNvSpPr>
            <a:spLocks noGrp="1"/>
          </p:cNvSpPr>
          <p:nvPr>
            <p:ph type="title"/>
          </p:nvPr>
        </p:nvSpPr>
        <p:spPr>
          <a:ln w="9525"/>
        </p:spPr>
        <p:txBody>
          <a:bodyPr/>
          <a:lstStyle/>
          <a:p>
            <a:r>
              <a:rPr lang="pt-PT" dirty="0"/>
              <a:t>La table de données The Global Polymers Plastics</a:t>
            </a:r>
            <a:endParaRPr lang="en-GB" dirty="0"/>
          </a:p>
        </p:txBody>
      </p:sp>
      <p:pic>
        <p:nvPicPr>
          <p:cNvPr id="6" name="Picture 5">
            <a:extLst>
              <a:ext uri="{FF2B5EF4-FFF2-40B4-BE49-F238E27FC236}">
                <a16:creationId xmlns:a16="http://schemas.microsoft.com/office/drawing/2014/main" id="{FB8AF4A2-4FB1-49DC-9EBD-99BD27EA0DA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507529" y="1600200"/>
            <a:ext cx="5109537" cy="4259191"/>
          </a:xfrm>
          <a:prstGeom prst="rect">
            <a:avLst/>
          </a:prstGeom>
          <a:ln>
            <a:solidFill>
              <a:schemeClr val="accent4"/>
            </a:solidFill>
          </a:ln>
        </p:spPr>
      </p:pic>
      <p:sp>
        <p:nvSpPr>
          <p:cNvPr id="2" name="Slide Number Placeholder 1">
            <a:extLst>
              <a:ext uri="{FF2B5EF4-FFF2-40B4-BE49-F238E27FC236}">
                <a16:creationId xmlns:a16="http://schemas.microsoft.com/office/drawing/2014/main" id="{C3FBCE5A-0A8E-41FA-8036-DAD6F4A91BAC}"/>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Tree>
    <p:extLst>
      <p:ext uri="{BB962C8B-B14F-4D97-AF65-F5344CB8AC3E}">
        <p14:creationId xmlns:p14="http://schemas.microsoft.com/office/powerpoint/2010/main" val="3136482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ln w="9525"/>
        </p:spPr>
        <p:txBody>
          <a:bodyPr/>
          <a:lstStyle/>
          <a:p>
            <a:r>
              <a:rPr lang="pt-PT" dirty="0">
                <a:latin typeface="+mn-lt"/>
              </a:rPr>
              <a:t>Chercher du Plexiglas dans Global Polymers Plastics </a:t>
            </a:r>
            <a:endParaRPr lang="en-GB" dirty="0">
              <a:latin typeface="+mn-lt"/>
            </a:endParaRPr>
          </a:p>
        </p:txBody>
      </p:sp>
      <p:sp>
        <p:nvSpPr>
          <p:cNvPr id="19465" name="Line 80"/>
          <p:cNvSpPr>
            <a:spLocks noChangeShapeType="1"/>
          </p:cNvSpPr>
          <p:nvPr/>
        </p:nvSpPr>
        <p:spPr bwMode="auto">
          <a:xfrm flipH="1">
            <a:off x="3412456" y="1574073"/>
            <a:ext cx="0" cy="3429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19466" name="Group 94"/>
          <p:cNvGrpSpPr>
            <a:grpSpLocks/>
          </p:cNvGrpSpPr>
          <p:nvPr/>
        </p:nvGrpSpPr>
        <p:grpSpPr bwMode="auto">
          <a:xfrm>
            <a:off x="1655571" y="1970949"/>
            <a:ext cx="3570287" cy="727075"/>
            <a:chOff x="2634" y="1456"/>
            <a:chExt cx="2076" cy="458"/>
          </a:xfrm>
        </p:grpSpPr>
        <p:sp>
          <p:nvSpPr>
            <p:cNvPr id="19493" name="AutoShape 95"/>
            <p:cNvSpPr>
              <a:spLocks noChangeArrowheads="1"/>
            </p:cNvSpPr>
            <p:nvPr/>
          </p:nvSpPr>
          <p:spPr bwMode="auto">
            <a:xfrm>
              <a:off x="2634" y="1456"/>
              <a:ext cx="2076" cy="285"/>
            </a:xfrm>
            <a:prstGeom prst="roundRect">
              <a:avLst>
                <a:gd name="adj" fmla="val 41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9494" name="Text Box 96"/>
            <p:cNvSpPr txBox="1">
              <a:spLocks noChangeArrowheads="1"/>
            </p:cNvSpPr>
            <p:nvPr/>
          </p:nvSpPr>
          <p:spPr bwMode="auto">
            <a:xfrm>
              <a:off x="2691" y="1521"/>
              <a:ext cx="84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30000"/>
                </a:spcBef>
              </a:pPr>
              <a:r>
                <a:rPr lang="en-US" dirty="0" err="1">
                  <a:solidFill>
                    <a:schemeClr val="tx2"/>
                  </a:solidFill>
                  <a:latin typeface="+mn-lt"/>
                </a:rPr>
                <a:t>Chercher</a:t>
              </a:r>
              <a:r>
                <a:rPr lang="en-US" dirty="0">
                  <a:solidFill>
                    <a:schemeClr val="tx2"/>
                  </a:solidFill>
                  <a:latin typeface="+mn-lt"/>
                </a:rPr>
                <a:t> :</a:t>
              </a:r>
              <a:endParaRPr lang="en-US" dirty="0">
                <a:latin typeface="+mn-lt"/>
              </a:endParaRPr>
            </a:p>
          </p:txBody>
        </p:sp>
        <p:sp>
          <p:nvSpPr>
            <p:cNvPr id="19495" name="Rectangle 97"/>
            <p:cNvSpPr>
              <a:spLocks noChangeArrowheads="1"/>
            </p:cNvSpPr>
            <p:nvPr/>
          </p:nvSpPr>
          <p:spPr bwMode="auto">
            <a:xfrm>
              <a:off x="3523" y="1512"/>
              <a:ext cx="1119" cy="184"/>
            </a:xfrm>
            <a:prstGeom prst="rect">
              <a:avLst/>
            </a:prstGeom>
            <a:solidFill>
              <a:srgbClr val="EAEAEA"/>
            </a:solidFill>
            <a:ln w="9525">
              <a:solidFill>
                <a:schemeClr val="tx1"/>
              </a:solidFill>
              <a:miter lim="800000"/>
              <a:headEnd/>
              <a:tailEnd/>
            </a:ln>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9498" name="Text Box 100"/>
            <p:cNvSpPr txBox="1">
              <a:spLocks noChangeArrowheads="1"/>
            </p:cNvSpPr>
            <p:nvPr/>
          </p:nvSpPr>
          <p:spPr bwMode="auto">
            <a:xfrm>
              <a:off x="3518" y="1502"/>
              <a:ext cx="5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pt-PT" sz="1600" i="1" dirty="0">
                  <a:solidFill>
                    <a:schemeClr val="accent1"/>
                  </a:solidFill>
                  <a:latin typeface="+mn-lt"/>
                </a:rPr>
                <a:t>Plexiglas</a:t>
              </a:r>
              <a:endParaRPr lang="en-GB" sz="1600" i="1" dirty="0">
                <a:solidFill>
                  <a:schemeClr val="accent1"/>
                </a:solidFill>
                <a:latin typeface="+mn-lt"/>
              </a:endParaRPr>
            </a:p>
          </p:txBody>
        </p:sp>
      </p:grpSp>
      <p:grpSp>
        <p:nvGrpSpPr>
          <p:cNvPr id="5" name="Group 4">
            <a:extLst>
              <a:ext uri="{FF2B5EF4-FFF2-40B4-BE49-F238E27FC236}">
                <a16:creationId xmlns:a16="http://schemas.microsoft.com/office/drawing/2014/main" id="{59CCE579-3B2B-40C5-839D-A8B40D9AE51B}"/>
              </a:ext>
            </a:extLst>
          </p:cNvPr>
          <p:cNvGrpSpPr/>
          <p:nvPr/>
        </p:nvGrpSpPr>
        <p:grpSpPr>
          <a:xfrm>
            <a:off x="6619206" y="2334486"/>
            <a:ext cx="3570288" cy="1312664"/>
            <a:chOff x="5540375" y="2586038"/>
            <a:chExt cx="3570288" cy="1312664"/>
          </a:xfrm>
        </p:grpSpPr>
        <p:sp>
          <p:nvSpPr>
            <p:cNvPr id="14350" name="Line 92"/>
            <p:cNvSpPr>
              <a:spLocks noChangeShapeType="1"/>
            </p:cNvSpPr>
            <p:nvPr/>
          </p:nvSpPr>
          <p:spPr bwMode="auto">
            <a:xfrm>
              <a:off x="7318375" y="3144838"/>
              <a:ext cx="4763" cy="4191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14351" name="Group 94"/>
            <p:cNvGrpSpPr>
              <a:grpSpLocks/>
            </p:cNvGrpSpPr>
            <p:nvPr/>
          </p:nvGrpSpPr>
          <p:grpSpPr bwMode="auto">
            <a:xfrm>
              <a:off x="5540375" y="2586038"/>
              <a:ext cx="3570288" cy="727075"/>
              <a:chOff x="2634" y="1456"/>
              <a:chExt cx="2076" cy="458"/>
            </a:xfrm>
          </p:grpSpPr>
          <p:sp>
            <p:nvSpPr>
              <p:cNvPr id="19487" name="AutoShape 95"/>
              <p:cNvSpPr>
                <a:spLocks noChangeArrowheads="1"/>
              </p:cNvSpPr>
              <p:nvPr/>
            </p:nvSpPr>
            <p:spPr bwMode="auto">
              <a:xfrm>
                <a:off x="2634" y="1456"/>
                <a:ext cx="2076" cy="306"/>
              </a:xfrm>
              <a:prstGeom prst="roundRect">
                <a:avLst>
                  <a:gd name="adj" fmla="val 41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9488" name="Text Box 96"/>
              <p:cNvSpPr txBox="1">
                <a:spLocks noChangeArrowheads="1"/>
              </p:cNvSpPr>
              <p:nvPr/>
            </p:nvSpPr>
            <p:spPr bwMode="auto">
              <a:xfrm>
                <a:off x="2691" y="1521"/>
                <a:ext cx="84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30000"/>
                  </a:spcBef>
                </a:pPr>
                <a:r>
                  <a:rPr lang="en-US" dirty="0" err="1">
                    <a:solidFill>
                      <a:schemeClr val="tx2"/>
                    </a:solidFill>
                    <a:latin typeface="+mn-lt"/>
                  </a:rPr>
                  <a:t>Chercher</a:t>
                </a:r>
                <a:r>
                  <a:rPr lang="en-US" dirty="0">
                    <a:solidFill>
                      <a:schemeClr val="tx2"/>
                    </a:solidFill>
                    <a:latin typeface="+mn-lt"/>
                  </a:rPr>
                  <a:t> :</a:t>
                </a:r>
                <a:endParaRPr lang="en-US" dirty="0">
                  <a:latin typeface="+mn-lt"/>
                </a:endParaRPr>
              </a:p>
            </p:txBody>
          </p:sp>
          <p:sp>
            <p:nvSpPr>
              <p:cNvPr id="19489" name="Rectangle 97"/>
              <p:cNvSpPr>
                <a:spLocks noChangeArrowheads="1"/>
              </p:cNvSpPr>
              <p:nvPr/>
            </p:nvSpPr>
            <p:spPr bwMode="auto">
              <a:xfrm>
                <a:off x="3523" y="1512"/>
                <a:ext cx="1119" cy="184"/>
              </a:xfrm>
              <a:prstGeom prst="rect">
                <a:avLst/>
              </a:prstGeom>
              <a:solidFill>
                <a:srgbClr val="EAEAEA"/>
              </a:solidFill>
              <a:ln w="9525">
                <a:solidFill>
                  <a:schemeClr val="tx1"/>
                </a:solidFill>
                <a:miter lim="800000"/>
                <a:headEnd/>
                <a:tailEnd/>
              </a:ln>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9492" name="Text Box 100"/>
              <p:cNvSpPr txBox="1">
                <a:spLocks noChangeArrowheads="1"/>
              </p:cNvSpPr>
              <p:nvPr/>
            </p:nvSpPr>
            <p:spPr bwMode="auto">
              <a:xfrm>
                <a:off x="3518" y="1502"/>
                <a:ext cx="5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pt-PT" sz="1600" i="1">
                    <a:solidFill>
                      <a:schemeClr val="accent1"/>
                    </a:solidFill>
                    <a:latin typeface="+mn-lt"/>
                  </a:rPr>
                  <a:t>PMMA</a:t>
                </a:r>
                <a:endParaRPr lang="en-GB" sz="1600" i="1" dirty="0">
                  <a:solidFill>
                    <a:schemeClr val="accent1"/>
                  </a:solidFill>
                  <a:latin typeface="+mn-lt"/>
                </a:endParaRPr>
              </a:p>
            </p:txBody>
          </p:sp>
        </p:grpSp>
        <p:sp>
          <p:nvSpPr>
            <p:cNvPr id="14352" name="Rectangle 76"/>
            <p:cNvSpPr>
              <a:spLocks noChangeArrowheads="1"/>
            </p:cNvSpPr>
            <p:nvPr/>
          </p:nvSpPr>
          <p:spPr bwMode="auto">
            <a:xfrm>
              <a:off x="6512475" y="3590925"/>
              <a:ext cx="1755225" cy="3077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r>
                <a:rPr lang="en-GB" dirty="0">
                  <a:latin typeface="+mn-lt"/>
                </a:rPr>
                <a:t>897 fiches </a:t>
              </a:r>
              <a:r>
                <a:rPr lang="en-GB" dirty="0" err="1">
                  <a:latin typeface="+mn-lt"/>
                </a:rPr>
                <a:t>polymères</a:t>
              </a:r>
              <a:endParaRPr lang="en-GB" dirty="0">
                <a:latin typeface="+mn-lt"/>
              </a:endParaRPr>
            </a:p>
          </p:txBody>
        </p:sp>
      </p:grpSp>
      <p:sp>
        <p:nvSpPr>
          <p:cNvPr id="14353" name="Rectangle 78"/>
          <p:cNvSpPr>
            <a:spLocks noChangeArrowheads="1"/>
          </p:cNvSpPr>
          <p:nvPr/>
        </p:nvSpPr>
        <p:spPr bwMode="auto">
          <a:xfrm>
            <a:off x="6957780" y="1916974"/>
            <a:ext cx="2891562" cy="3077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a:r>
              <a:rPr lang="pt-PT" dirty="0">
                <a:latin typeface="+mn-lt"/>
              </a:rPr>
              <a:t>... Mais le Plexiglas est une marque !</a:t>
            </a:r>
            <a:endParaRPr lang="en-GB" dirty="0">
              <a:latin typeface="+mn-lt"/>
            </a:endParaRPr>
          </a:p>
        </p:txBody>
      </p:sp>
      <p:grpSp>
        <p:nvGrpSpPr>
          <p:cNvPr id="6" name="Group 5">
            <a:extLst>
              <a:ext uri="{FF2B5EF4-FFF2-40B4-BE49-F238E27FC236}">
                <a16:creationId xmlns:a16="http://schemas.microsoft.com/office/drawing/2014/main" id="{95C3DF63-3557-4493-8220-2DAF685A3670}"/>
              </a:ext>
            </a:extLst>
          </p:cNvPr>
          <p:cNvGrpSpPr/>
          <p:nvPr/>
        </p:nvGrpSpPr>
        <p:grpSpPr>
          <a:xfrm>
            <a:off x="6614445" y="4098198"/>
            <a:ext cx="3570287" cy="1277740"/>
            <a:chOff x="5535613" y="4349750"/>
            <a:chExt cx="3570287" cy="1277740"/>
          </a:xfrm>
        </p:grpSpPr>
        <p:sp>
          <p:nvSpPr>
            <p:cNvPr id="14357" name="Line 92"/>
            <p:cNvSpPr>
              <a:spLocks noChangeShapeType="1"/>
            </p:cNvSpPr>
            <p:nvPr/>
          </p:nvSpPr>
          <p:spPr bwMode="auto">
            <a:xfrm flipH="1">
              <a:off x="7318375" y="4813300"/>
              <a:ext cx="0" cy="47942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14358" name="Group 94"/>
            <p:cNvGrpSpPr>
              <a:grpSpLocks/>
            </p:cNvGrpSpPr>
            <p:nvPr/>
          </p:nvGrpSpPr>
          <p:grpSpPr bwMode="auto">
            <a:xfrm>
              <a:off x="5535613" y="4349750"/>
              <a:ext cx="3570287" cy="692150"/>
              <a:chOff x="2634" y="1478"/>
              <a:chExt cx="2076" cy="436"/>
            </a:xfrm>
          </p:grpSpPr>
          <p:sp>
            <p:nvSpPr>
              <p:cNvPr id="19476" name="AutoShape 95"/>
              <p:cNvSpPr>
                <a:spLocks noChangeArrowheads="1"/>
              </p:cNvSpPr>
              <p:nvPr/>
            </p:nvSpPr>
            <p:spPr bwMode="auto">
              <a:xfrm>
                <a:off x="2634" y="1478"/>
                <a:ext cx="2076" cy="258"/>
              </a:xfrm>
              <a:prstGeom prst="roundRect">
                <a:avLst>
                  <a:gd name="adj" fmla="val 41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9477" name="Text Box 96"/>
              <p:cNvSpPr txBox="1">
                <a:spLocks noChangeArrowheads="1"/>
              </p:cNvSpPr>
              <p:nvPr/>
            </p:nvSpPr>
            <p:spPr bwMode="auto">
              <a:xfrm>
                <a:off x="2691" y="1521"/>
                <a:ext cx="84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30000"/>
                  </a:spcBef>
                </a:pPr>
                <a:r>
                  <a:rPr lang="en-US" dirty="0" err="1">
                    <a:solidFill>
                      <a:schemeClr val="tx2"/>
                    </a:solidFill>
                    <a:latin typeface="+mn-lt"/>
                  </a:rPr>
                  <a:t>Chercher</a:t>
                </a:r>
                <a:r>
                  <a:rPr lang="en-US" dirty="0">
                    <a:solidFill>
                      <a:schemeClr val="tx2"/>
                    </a:solidFill>
                    <a:latin typeface="+mn-lt"/>
                  </a:rPr>
                  <a:t> :</a:t>
                </a:r>
                <a:endParaRPr lang="en-US" sz="1800" dirty="0">
                  <a:latin typeface="+mn-lt"/>
                </a:endParaRPr>
              </a:p>
            </p:txBody>
          </p:sp>
          <p:sp>
            <p:nvSpPr>
              <p:cNvPr id="19478" name="Rectangle 97"/>
              <p:cNvSpPr>
                <a:spLocks noChangeArrowheads="1"/>
              </p:cNvSpPr>
              <p:nvPr/>
            </p:nvSpPr>
            <p:spPr bwMode="auto">
              <a:xfrm>
                <a:off x="3523" y="1512"/>
                <a:ext cx="1119" cy="184"/>
              </a:xfrm>
              <a:prstGeom prst="rect">
                <a:avLst/>
              </a:prstGeom>
              <a:solidFill>
                <a:srgbClr val="EAEAEA"/>
              </a:solidFill>
              <a:ln w="9525">
                <a:solidFill>
                  <a:schemeClr val="tx1"/>
                </a:solidFill>
                <a:miter lim="800000"/>
                <a:headEnd/>
                <a:tailEnd/>
              </a:ln>
            </p:spPr>
            <p:txBody>
              <a:bodyPr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9481" name="Text Box 100"/>
              <p:cNvSpPr txBox="1">
                <a:spLocks noChangeArrowheads="1"/>
              </p:cNvSpPr>
              <p:nvPr/>
            </p:nvSpPr>
            <p:spPr bwMode="auto">
              <a:xfrm>
                <a:off x="3518" y="1502"/>
                <a:ext cx="5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pt-PT" sz="1600" i="1">
                    <a:solidFill>
                      <a:schemeClr val="accent1"/>
                    </a:solidFill>
                    <a:latin typeface="+mn-lt"/>
                  </a:rPr>
                  <a:t>Acrylic</a:t>
                </a:r>
                <a:endParaRPr lang="en-GB" sz="1600" i="1" dirty="0">
                  <a:solidFill>
                    <a:schemeClr val="accent1"/>
                  </a:solidFill>
                  <a:latin typeface="+mn-lt"/>
                </a:endParaRPr>
              </a:p>
            </p:txBody>
          </p:sp>
        </p:grpSp>
        <p:sp>
          <p:nvSpPr>
            <p:cNvPr id="14359" name="Rectangle 76"/>
            <p:cNvSpPr>
              <a:spLocks noChangeArrowheads="1"/>
            </p:cNvSpPr>
            <p:nvPr/>
          </p:nvSpPr>
          <p:spPr bwMode="auto">
            <a:xfrm>
              <a:off x="6416342" y="5319713"/>
              <a:ext cx="1846596" cy="3077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r>
                <a:rPr lang="en-GB" dirty="0">
                  <a:latin typeface="+mn-lt"/>
                </a:rPr>
                <a:t>1692 fiches </a:t>
              </a:r>
              <a:r>
                <a:rPr lang="en-GB" dirty="0" err="1">
                  <a:latin typeface="+mn-lt"/>
                </a:rPr>
                <a:t>polymères</a:t>
              </a:r>
              <a:endParaRPr lang="en-GB" dirty="0">
                <a:latin typeface="+mn-lt"/>
              </a:endParaRPr>
            </a:p>
          </p:txBody>
        </p:sp>
      </p:grpSp>
      <p:pic>
        <p:nvPicPr>
          <p:cNvPr id="35" name="Picture 34">
            <a:extLst>
              <a:ext uri="{FF2B5EF4-FFF2-40B4-BE49-F238E27FC236}">
                <a16:creationId xmlns:a16="http://schemas.microsoft.com/office/drawing/2014/main" id="{2CD5BB3F-2752-4E58-9337-BC40C3406AC1}"/>
              </a:ext>
            </a:extLst>
          </p:cNvPr>
          <p:cNvPicPr>
            <a:picLocks noChangeAspect="1"/>
          </p:cNvPicPr>
          <p:nvPr/>
        </p:nvPicPr>
        <p:blipFill rotWithShape="1">
          <a:blip r:embed="rId3"/>
          <a:srcRect t="4260" b="86799"/>
          <a:stretch/>
        </p:blipFill>
        <p:spPr>
          <a:xfrm>
            <a:off x="1295400" y="914400"/>
            <a:ext cx="9601200" cy="585061"/>
          </a:xfrm>
          <a:prstGeom prst="rect">
            <a:avLst/>
          </a:prstGeom>
          <a:ln>
            <a:solidFill>
              <a:schemeClr val="accent1"/>
            </a:solidFill>
          </a:ln>
        </p:spPr>
      </p:pic>
      <p:grpSp>
        <p:nvGrpSpPr>
          <p:cNvPr id="9" name="Group 8">
            <a:extLst>
              <a:ext uri="{FF2B5EF4-FFF2-40B4-BE49-F238E27FC236}">
                <a16:creationId xmlns:a16="http://schemas.microsoft.com/office/drawing/2014/main" id="{65332A54-A3DE-4F64-8293-33D92A3E02AC}"/>
              </a:ext>
            </a:extLst>
          </p:cNvPr>
          <p:cNvGrpSpPr/>
          <p:nvPr/>
        </p:nvGrpSpPr>
        <p:grpSpPr>
          <a:xfrm>
            <a:off x="1465766" y="2462159"/>
            <a:ext cx="4535573" cy="3430699"/>
            <a:chOff x="1465766" y="2462159"/>
            <a:chExt cx="4535573" cy="3430699"/>
          </a:xfrm>
        </p:grpSpPr>
        <p:pic>
          <p:nvPicPr>
            <p:cNvPr id="4" name="Picture 3">
              <a:extLst>
                <a:ext uri="{FF2B5EF4-FFF2-40B4-BE49-F238E27FC236}">
                  <a16:creationId xmlns:a16="http://schemas.microsoft.com/office/drawing/2014/main" id="{F39E9C7F-CE15-48F1-BAFA-45BB2AEEEB1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13919" r="68343" b="16454"/>
            <a:stretch/>
          </p:blipFill>
          <p:spPr>
            <a:xfrm>
              <a:off x="3450837" y="2698025"/>
              <a:ext cx="2550502" cy="3194833"/>
            </a:xfrm>
            <a:prstGeom prst="rect">
              <a:avLst/>
            </a:prstGeom>
            <a:ln>
              <a:solidFill>
                <a:schemeClr val="accent4"/>
              </a:solidFill>
            </a:ln>
          </p:spPr>
        </p:pic>
        <p:grpSp>
          <p:nvGrpSpPr>
            <p:cNvPr id="2" name="Group 1"/>
            <p:cNvGrpSpPr>
              <a:grpSpLocks/>
            </p:cNvGrpSpPr>
            <p:nvPr/>
          </p:nvGrpSpPr>
          <p:grpSpPr bwMode="auto">
            <a:xfrm>
              <a:off x="1465766" y="2462159"/>
              <a:ext cx="1792239" cy="666934"/>
              <a:chOff x="569645" y="2916323"/>
              <a:chExt cx="1792239" cy="666934"/>
            </a:xfrm>
          </p:grpSpPr>
          <p:sp>
            <p:nvSpPr>
              <p:cNvPr id="19482" name="Line 92"/>
              <p:cNvSpPr>
                <a:spLocks noChangeShapeType="1"/>
              </p:cNvSpPr>
              <p:nvPr/>
            </p:nvSpPr>
            <p:spPr bwMode="auto">
              <a:xfrm>
                <a:off x="2333626" y="2916323"/>
                <a:ext cx="28258" cy="22614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19483" name="Rectangle 63"/>
              <p:cNvSpPr>
                <a:spLocks noChangeArrowheads="1"/>
              </p:cNvSpPr>
              <p:nvPr/>
            </p:nvSpPr>
            <p:spPr bwMode="auto">
              <a:xfrm>
                <a:off x="569645" y="3275480"/>
                <a:ext cx="1663853" cy="3077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a:r>
                  <a:rPr lang="en-GB" dirty="0">
                    <a:latin typeface="+mn-lt"/>
                  </a:rPr>
                  <a:t>69 fiches </a:t>
                </a:r>
                <a:r>
                  <a:rPr lang="en-GB" dirty="0" err="1">
                    <a:latin typeface="+mn-lt"/>
                  </a:rPr>
                  <a:t>polymères</a:t>
                </a:r>
                <a:endParaRPr lang="en-GB" dirty="0">
                  <a:latin typeface="+mn-lt"/>
                </a:endParaRPr>
              </a:p>
            </p:txBody>
          </p:sp>
        </p:grpSp>
      </p:grpSp>
      <p:sp>
        <p:nvSpPr>
          <p:cNvPr id="3" name="Slide Number Placeholder 2">
            <a:extLst>
              <a:ext uri="{FF2B5EF4-FFF2-40B4-BE49-F238E27FC236}">
                <a16:creationId xmlns:a16="http://schemas.microsoft.com/office/drawing/2014/main" id="{BBD12E1F-0B51-4681-8304-6C04AADDC15C}"/>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Tree>
    <p:extLst>
      <p:ext uri="{BB962C8B-B14F-4D97-AF65-F5344CB8AC3E}">
        <p14:creationId xmlns:p14="http://schemas.microsoft.com/office/powerpoint/2010/main" val="695074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0FA07-735C-4893-8CCA-D1E57A5EC1B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3894"/>
          <a:stretch/>
        </p:blipFill>
        <p:spPr>
          <a:xfrm>
            <a:off x="685800" y="1075966"/>
            <a:ext cx="6769051" cy="3988211"/>
          </a:xfrm>
          <a:prstGeom prst="rect">
            <a:avLst/>
          </a:prstGeom>
          <a:ln>
            <a:solidFill>
              <a:srgbClr val="FFB71B"/>
            </a:solidFill>
          </a:ln>
        </p:spPr>
      </p:pic>
      <p:sp>
        <p:nvSpPr>
          <p:cNvPr id="20482" name="Title 1"/>
          <p:cNvSpPr>
            <a:spLocks noGrp="1"/>
          </p:cNvSpPr>
          <p:nvPr>
            <p:ph type="title"/>
          </p:nvPr>
        </p:nvSpPr>
        <p:spPr>
          <a:ln w="9525"/>
        </p:spPr>
        <p:txBody>
          <a:bodyPr/>
          <a:lstStyle/>
          <a:p>
            <a:r>
              <a:rPr lang="pt-PT" dirty="0">
                <a:latin typeface="+mn-lt"/>
              </a:rPr>
              <a:t>Fonctionnalités d’une fiche Global Polymers Plastics (PMMA)</a:t>
            </a:r>
            <a:endParaRPr lang="en-GB" dirty="0">
              <a:latin typeface="+mn-lt"/>
            </a:endParaRPr>
          </a:p>
        </p:txBody>
      </p:sp>
      <p:grpSp>
        <p:nvGrpSpPr>
          <p:cNvPr id="14" name="Group 13">
            <a:extLst>
              <a:ext uri="{FF2B5EF4-FFF2-40B4-BE49-F238E27FC236}">
                <a16:creationId xmlns:a16="http://schemas.microsoft.com/office/drawing/2014/main" id="{B6CEDF3E-C0DB-40E9-95BC-7B70AA500E57}"/>
              </a:ext>
            </a:extLst>
          </p:cNvPr>
          <p:cNvGrpSpPr/>
          <p:nvPr/>
        </p:nvGrpSpPr>
        <p:grpSpPr>
          <a:xfrm>
            <a:off x="4120643" y="1303809"/>
            <a:ext cx="4610100" cy="4638675"/>
            <a:chOff x="3790950" y="1109662"/>
            <a:chExt cx="4610100" cy="4638675"/>
          </a:xfrm>
        </p:grpSpPr>
        <p:pic>
          <p:nvPicPr>
            <p:cNvPr id="13" name="Picture 12">
              <a:extLst>
                <a:ext uri="{FF2B5EF4-FFF2-40B4-BE49-F238E27FC236}">
                  <a16:creationId xmlns:a16="http://schemas.microsoft.com/office/drawing/2014/main" id="{4CC83BFA-80DE-44C0-9BE5-E1800F27757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790950" y="1109662"/>
              <a:ext cx="4610100" cy="4638675"/>
            </a:xfrm>
            <a:prstGeom prst="rect">
              <a:avLst/>
            </a:prstGeom>
            <a:ln>
              <a:solidFill>
                <a:schemeClr val="accent1"/>
              </a:solidFill>
            </a:ln>
          </p:spPr>
        </p:pic>
        <p:sp>
          <p:nvSpPr>
            <p:cNvPr id="4" name="Rounded Rectangle 3"/>
            <p:cNvSpPr>
              <a:spLocks noChangeArrowheads="1"/>
            </p:cNvSpPr>
            <p:nvPr/>
          </p:nvSpPr>
          <p:spPr bwMode="auto">
            <a:xfrm>
              <a:off x="3790950" y="1597120"/>
              <a:ext cx="3521070" cy="372904"/>
            </a:xfrm>
            <a:prstGeom prst="roundRect">
              <a:avLst>
                <a:gd name="adj" fmla="val 2873"/>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grpSp>
      <p:grpSp>
        <p:nvGrpSpPr>
          <p:cNvPr id="16" name="Group 15">
            <a:extLst>
              <a:ext uri="{FF2B5EF4-FFF2-40B4-BE49-F238E27FC236}">
                <a16:creationId xmlns:a16="http://schemas.microsoft.com/office/drawing/2014/main" id="{62E22387-DE88-46EE-B118-BEB86EE9C0CB}"/>
              </a:ext>
            </a:extLst>
          </p:cNvPr>
          <p:cNvGrpSpPr/>
          <p:nvPr/>
        </p:nvGrpSpPr>
        <p:grpSpPr>
          <a:xfrm>
            <a:off x="6537510" y="1222261"/>
            <a:ext cx="5194425" cy="4264139"/>
            <a:chOff x="6520450" y="1860627"/>
            <a:chExt cx="5194425" cy="4264139"/>
          </a:xfrm>
        </p:grpSpPr>
        <p:pic>
          <p:nvPicPr>
            <p:cNvPr id="8" name="Picture 7">
              <a:extLst>
                <a:ext uri="{FF2B5EF4-FFF2-40B4-BE49-F238E27FC236}">
                  <a16:creationId xmlns:a16="http://schemas.microsoft.com/office/drawing/2014/main" id="{8D0CBFB7-EE03-49D4-B542-BA95EAEBC4E9}"/>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359" t="17256" r="2256"/>
            <a:stretch/>
          </p:blipFill>
          <p:spPr>
            <a:xfrm>
              <a:off x="8061936" y="1860627"/>
              <a:ext cx="3461324" cy="3475647"/>
            </a:xfrm>
            <a:prstGeom prst="rect">
              <a:avLst/>
            </a:prstGeom>
            <a:ln w="19050">
              <a:solidFill>
                <a:srgbClr val="0070C0"/>
              </a:solidFill>
            </a:ln>
          </p:spPr>
        </p:pic>
        <p:sp>
          <p:nvSpPr>
            <p:cNvPr id="9" name="Oval 9">
              <a:extLst>
                <a:ext uri="{FF2B5EF4-FFF2-40B4-BE49-F238E27FC236}">
                  <a16:creationId xmlns:a16="http://schemas.microsoft.com/office/drawing/2014/main" id="{55A62547-5D57-48E1-8191-378569FDA6A3}"/>
                </a:ext>
              </a:extLst>
            </p:cNvPr>
            <p:cNvSpPr>
              <a:spLocks noChangeArrowheads="1"/>
            </p:cNvSpPr>
            <p:nvPr/>
          </p:nvSpPr>
          <p:spPr bwMode="auto">
            <a:xfrm>
              <a:off x="6520450" y="5810347"/>
              <a:ext cx="1311090" cy="314419"/>
            </a:xfrm>
            <a:prstGeom prst="ellipse">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sp>
          <p:nvSpPr>
            <p:cNvPr id="15" name="TextBox 14">
              <a:extLst>
                <a:ext uri="{FF2B5EF4-FFF2-40B4-BE49-F238E27FC236}">
                  <a16:creationId xmlns:a16="http://schemas.microsoft.com/office/drawing/2014/main" id="{CD806097-51AF-4D8E-A15E-4CE59EA188B2}"/>
                </a:ext>
              </a:extLst>
            </p:cNvPr>
            <p:cNvSpPr txBox="1"/>
            <p:nvPr/>
          </p:nvSpPr>
          <p:spPr>
            <a:xfrm>
              <a:off x="9201687" y="5577853"/>
              <a:ext cx="2513188"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sz="1600" dirty="0"/>
                <a:t>Exige un </a:t>
              </a:r>
              <a:r>
                <a:rPr lang="en-GB" sz="1600" dirty="0" err="1"/>
                <a:t>compte</a:t>
              </a:r>
              <a:r>
                <a:rPr lang="en-GB" sz="1600" dirty="0"/>
                <a:t> Prospector</a:t>
              </a:r>
            </a:p>
          </p:txBody>
        </p:sp>
      </p:grpSp>
      <p:sp>
        <p:nvSpPr>
          <p:cNvPr id="2" name="Slide Number Placeholder 1">
            <a:extLst>
              <a:ext uri="{FF2B5EF4-FFF2-40B4-BE49-F238E27FC236}">
                <a16:creationId xmlns:a16="http://schemas.microsoft.com/office/drawing/2014/main" id="{A9B3CC3D-F11A-413F-A7FD-190DF95F8DC7}"/>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Tree>
    <p:extLst>
      <p:ext uri="{BB962C8B-B14F-4D97-AF65-F5344CB8AC3E}">
        <p14:creationId xmlns:p14="http://schemas.microsoft.com/office/powerpoint/2010/main" val="3558962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9525"/>
        </p:spPr>
        <p:txBody>
          <a:bodyPr/>
          <a:lstStyle/>
          <a:p>
            <a:r>
              <a:rPr lang="en-GB" dirty="0">
                <a:latin typeface="+mn-lt"/>
              </a:rPr>
              <a:t>Utilisation du module Polymer</a:t>
            </a:r>
          </a:p>
        </p:txBody>
      </p:sp>
      <p:sp>
        <p:nvSpPr>
          <p:cNvPr id="488452" name="Rectangle 4"/>
          <p:cNvSpPr>
            <a:spLocks noChangeArrowheads="1"/>
          </p:cNvSpPr>
          <p:nvPr/>
        </p:nvSpPr>
        <p:spPr bwMode="auto">
          <a:xfrm>
            <a:off x="1706563" y="1106488"/>
            <a:ext cx="84375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50000"/>
              </a:spcBef>
              <a:buClr>
                <a:schemeClr val="accent1"/>
              </a:buClr>
              <a:buSzPct val="115000"/>
              <a:buFont typeface="Wingdings" panose="05000000000000000000" pitchFamily="2" charset="2"/>
              <a:buChar char="§"/>
            </a:pPr>
            <a:r>
              <a:rPr lang="en-US" sz="1800" dirty="0">
                <a:latin typeface="+mn-lt"/>
              </a:rPr>
              <a:t> </a:t>
            </a:r>
            <a:r>
              <a:rPr lang="en-GB" sz="1800" dirty="0">
                <a:latin typeface="+mn-lt"/>
              </a:rPr>
              <a:t>MaterialUniverse</a:t>
            </a:r>
            <a:endParaRPr lang="en-US" sz="1800" dirty="0">
              <a:latin typeface="+mn-lt"/>
            </a:endParaRPr>
          </a:p>
          <a:p>
            <a:pPr lvl="1" algn="l">
              <a:spcBef>
                <a:spcPct val="50000"/>
              </a:spcBef>
              <a:buClr>
                <a:schemeClr val="tx1"/>
              </a:buClr>
              <a:buSzPct val="115000"/>
              <a:buFontTx/>
              <a:buNone/>
            </a:pPr>
            <a:r>
              <a:rPr lang="fr-FR" sz="1800" b="0" dirty="0">
                <a:latin typeface="+mn-lt"/>
              </a:rPr>
              <a:t>Conçu pour une large sélection de matériaux primaires. Permet d'identifier facilement les candidats génériques (type résine et charge).</a:t>
            </a:r>
            <a:endParaRPr lang="en-GB" sz="1800" b="0" dirty="0">
              <a:latin typeface="+mn-lt"/>
            </a:endParaRPr>
          </a:p>
        </p:txBody>
      </p:sp>
      <p:sp>
        <p:nvSpPr>
          <p:cNvPr id="488453" name="Rectangle 5"/>
          <p:cNvSpPr>
            <a:spLocks noChangeArrowheads="1"/>
          </p:cNvSpPr>
          <p:nvPr/>
        </p:nvSpPr>
        <p:spPr bwMode="auto">
          <a:xfrm>
            <a:off x="1717676" y="2535238"/>
            <a:ext cx="843756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50000"/>
              </a:spcBef>
              <a:buClr>
                <a:schemeClr val="accent1"/>
              </a:buClr>
              <a:buSzPct val="115000"/>
              <a:buFont typeface="Wingdings" panose="05000000000000000000" pitchFamily="2" charset="2"/>
              <a:buChar char="§"/>
            </a:pPr>
            <a:r>
              <a:rPr lang="en-US" sz="1800" dirty="0">
                <a:latin typeface="+mn-lt"/>
              </a:rPr>
              <a:t> </a:t>
            </a:r>
            <a:r>
              <a:rPr lang="en-GB" sz="1800" dirty="0">
                <a:latin typeface="+mn-lt"/>
              </a:rPr>
              <a:t>Global Polymers Plastics</a:t>
            </a:r>
            <a:endParaRPr lang="en-US" sz="1800" dirty="0">
              <a:latin typeface="+mn-lt"/>
            </a:endParaRPr>
          </a:p>
          <a:p>
            <a:pPr lvl="1" algn="l">
              <a:spcBef>
                <a:spcPct val="50000"/>
              </a:spcBef>
              <a:buClr>
                <a:schemeClr val="tx1"/>
              </a:buClr>
              <a:buSzPct val="115000"/>
              <a:buFontTx/>
              <a:buNone/>
            </a:pPr>
            <a:r>
              <a:rPr lang="fr-FR" sz="1800" b="0" dirty="0">
                <a:latin typeface="+mn-lt"/>
              </a:rPr>
              <a:t>Une fois que la résine et le type de charge sont connus, ceux-ci peuvent être utilisés pour trouver des qualités commerciales spécifiques et des fournisseurs possibles.</a:t>
            </a:r>
            <a:endParaRPr lang="en-GB" sz="1800" b="0" dirty="0">
              <a:latin typeface="+mn-lt"/>
            </a:endParaRPr>
          </a:p>
        </p:txBody>
      </p:sp>
      <p:grpSp>
        <p:nvGrpSpPr>
          <p:cNvPr id="5" name="Group 4">
            <a:extLst>
              <a:ext uri="{FF2B5EF4-FFF2-40B4-BE49-F238E27FC236}">
                <a16:creationId xmlns:a16="http://schemas.microsoft.com/office/drawing/2014/main" id="{F4C4D645-CFD3-4D85-BA0E-26888F4CE9C5}"/>
              </a:ext>
            </a:extLst>
          </p:cNvPr>
          <p:cNvGrpSpPr/>
          <p:nvPr/>
        </p:nvGrpSpPr>
        <p:grpSpPr>
          <a:xfrm>
            <a:off x="6328384" y="3956051"/>
            <a:ext cx="3975231" cy="2105191"/>
            <a:chOff x="5185383" y="3956050"/>
            <a:chExt cx="3975231" cy="2105191"/>
          </a:xfrm>
        </p:grpSpPr>
        <p:sp>
          <p:nvSpPr>
            <p:cNvPr id="38" name="Isosceles Triangle 37">
              <a:extLst>
                <a:ext uri="{FF2B5EF4-FFF2-40B4-BE49-F238E27FC236}">
                  <a16:creationId xmlns:a16="http://schemas.microsoft.com/office/drawing/2014/main" id="{4F8EF6D6-8A5E-4465-AF22-8398F2EF45E0}"/>
                </a:ext>
              </a:extLst>
            </p:cNvPr>
            <p:cNvSpPr/>
            <p:nvPr/>
          </p:nvSpPr>
          <p:spPr>
            <a:xfrm rot="5400000">
              <a:off x="6851223" y="4916083"/>
              <a:ext cx="1763331" cy="302342"/>
            </a:xfrm>
            <a:prstGeom prst="triangle">
              <a:avLst/>
            </a:prstGeom>
            <a:solidFill>
              <a:schemeClr val="bg2">
                <a:lumMod val="9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4" name="Rectangle: Rounded Corners 43">
              <a:extLst>
                <a:ext uri="{FF2B5EF4-FFF2-40B4-BE49-F238E27FC236}">
                  <a16:creationId xmlns:a16="http://schemas.microsoft.com/office/drawing/2014/main" id="{39511ECD-952D-4748-B38C-E32F781131B6}"/>
                </a:ext>
              </a:extLst>
            </p:cNvPr>
            <p:cNvSpPr/>
            <p:nvPr/>
          </p:nvSpPr>
          <p:spPr>
            <a:xfrm>
              <a:off x="5185383" y="3956050"/>
              <a:ext cx="2396335" cy="2105191"/>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5" name="TextBox 44">
              <a:extLst>
                <a:ext uri="{FF2B5EF4-FFF2-40B4-BE49-F238E27FC236}">
                  <a16:creationId xmlns:a16="http://schemas.microsoft.com/office/drawing/2014/main" id="{02B56CD9-109C-4A7A-AB92-CAA27C4DC1E1}"/>
                </a:ext>
              </a:extLst>
            </p:cNvPr>
            <p:cNvSpPr txBox="1"/>
            <p:nvPr/>
          </p:nvSpPr>
          <p:spPr>
            <a:xfrm>
              <a:off x="5185383" y="4038167"/>
              <a:ext cx="2396335" cy="306801"/>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a:solidFill>
                    <a:schemeClr val="accent1"/>
                  </a:solidFill>
                  <a:cs typeface="Arial" panose="020B0604020202020204" pitchFamily="34" charset="0"/>
                </a:rPr>
                <a:t>ETAPE 2</a:t>
              </a:r>
            </a:p>
          </p:txBody>
        </p:sp>
        <p:sp>
          <p:nvSpPr>
            <p:cNvPr id="46" name="TextBox 45">
              <a:extLst>
                <a:ext uri="{FF2B5EF4-FFF2-40B4-BE49-F238E27FC236}">
                  <a16:creationId xmlns:a16="http://schemas.microsoft.com/office/drawing/2014/main" id="{825A3214-8B00-4638-97C0-E31514282800}"/>
                </a:ext>
              </a:extLst>
            </p:cNvPr>
            <p:cNvSpPr txBox="1"/>
            <p:nvPr/>
          </p:nvSpPr>
          <p:spPr>
            <a:xfrm>
              <a:off x="5185383" y="4402989"/>
              <a:ext cx="2396335" cy="523220"/>
            </a:xfrm>
            <a:prstGeom prst="rect">
              <a:avLst/>
            </a:prstGeom>
            <a:solidFill>
              <a:schemeClr val="accent2"/>
            </a:solidFill>
            <a:ln w="19050">
              <a:noFill/>
            </a:ln>
          </p:spPr>
          <p:txBody>
            <a:bodyPr wrap="square" rtlCol="0">
              <a:spAutoFit/>
            </a:bodyPr>
            <a:lstStyle/>
            <a:p>
              <a:pPr algn="ctr" eaLnBrk="1" fontAlgn="auto" hangingPunct="1">
                <a:spcBef>
                  <a:spcPts val="0"/>
                </a:spcBef>
                <a:spcAft>
                  <a:spcPts val="0"/>
                </a:spcAft>
                <a:buClrTx/>
                <a:buSzTx/>
                <a:defRPr/>
              </a:pPr>
              <a:r>
                <a:rPr lang="en-GB" sz="1400" kern="0" dirty="0">
                  <a:solidFill>
                    <a:prstClr val="black"/>
                  </a:solidFill>
                  <a:cs typeface="Arial" panose="020B0604020202020204" pitchFamily="34" charset="0"/>
                </a:rPr>
                <a:t>Identifier les grades </a:t>
              </a:r>
              <a:r>
                <a:rPr lang="en-GB" sz="1400" kern="0" dirty="0" err="1">
                  <a:solidFill>
                    <a:prstClr val="black"/>
                  </a:solidFill>
                  <a:cs typeface="Arial" panose="020B0604020202020204" pitchFamily="34" charset="0"/>
                </a:rPr>
                <a:t>commerciaux</a:t>
              </a:r>
              <a:endParaRPr lang="en-GB" sz="1400" kern="0" dirty="0">
                <a:solidFill>
                  <a:prstClr val="black"/>
                </a:solidFill>
                <a:cs typeface="Arial" panose="020B0604020202020204" pitchFamily="34" charset="0"/>
              </a:endParaRPr>
            </a:p>
          </p:txBody>
        </p:sp>
        <p:sp>
          <p:nvSpPr>
            <p:cNvPr id="47" name="TextBox 46">
              <a:extLst>
                <a:ext uri="{FF2B5EF4-FFF2-40B4-BE49-F238E27FC236}">
                  <a16:creationId xmlns:a16="http://schemas.microsoft.com/office/drawing/2014/main" id="{6D1EB3E6-566F-4840-B413-0E803157A577}"/>
                </a:ext>
              </a:extLst>
            </p:cNvPr>
            <p:cNvSpPr txBox="1"/>
            <p:nvPr/>
          </p:nvSpPr>
          <p:spPr>
            <a:xfrm>
              <a:off x="5185383" y="5342694"/>
              <a:ext cx="2396335" cy="307777"/>
            </a:xfrm>
            <a:prstGeom prst="rect">
              <a:avLst/>
            </a:prstGeom>
            <a:noFill/>
          </p:spPr>
          <p:txBody>
            <a:bodyPr wrap="square" rtlCol="0">
              <a:spAutoFit/>
            </a:bodyPr>
            <a:lstStyle/>
            <a:p>
              <a:pPr algn="ctr" eaLnBrk="1" fontAlgn="auto" hangingPunct="1">
                <a:spcBef>
                  <a:spcPts val="0"/>
                </a:spcBef>
                <a:spcAft>
                  <a:spcPts val="0"/>
                </a:spcAft>
                <a:buClrTx/>
                <a:buSzTx/>
              </a:pPr>
              <a:r>
                <a:rPr lang="en-GB" sz="1400" dirty="0">
                  <a:solidFill>
                    <a:schemeClr val="bg1"/>
                  </a:solidFill>
                  <a:cs typeface="Arial" panose="020B0604020202020204" pitchFamily="34" charset="0"/>
                </a:rPr>
                <a:t>Global Polymers Plastics</a:t>
              </a:r>
            </a:p>
          </p:txBody>
        </p:sp>
        <p:sp>
          <p:nvSpPr>
            <p:cNvPr id="48" name="Rectangle: Rounded Corners 47">
              <a:extLst>
                <a:ext uri="{FF2B5EF4-FFF2-40B4-BE49-F238E27FC236}">
                  <a16:creationId xmlns:a16="http://schemas.microsoft.com/office/drawing/2014/main" id="{209C4E5F-A371-4536-A630-354089207459}"/>
                </a:ext>
              </a:extLst>
            </p:cNvPr>
            <p:cNvSpPr/>
            <p:nvPr/>
          </p:nvSpPr>
          <p:spPr>
            <a:xfrm>
              <a:off x="7943783" y="4532758"/>
              <a:ext cx="1216831" cy="1068992"/>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9" name="TextBox 48">
              <a:extLst>
                <a:ext uri="{FF2B5EF4-FFF2-40B4-BE49-F238E27FC236}">
                  <a16:creationId xmlns:a16="http://schemas.microsoft.com/office/drawing/2014/main" id="{D92D96B5-817C-496B-ABFB-DC6B8756EFA9}"/>
                </a:ext>
              </a:extLst>
            </p:cNvPr>
            <p:cNvSpPr txBox="1"/>
            <p:nvPr/>
          </p:nvSpPr>
          <p:spPr>
            <a:xfrm>
              <a:off x="7924799" y="4796793"/>
              <a:ext cx="1145912" cy="523220"/>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err="1">
                  <a:solidFill>
                    <a:prstClr val="black"/>
                  </a:solidFill>
                  <a:cs typeface="Arial" panose="020B0604020202020204" pitchFamily="34" charset="0"/>
                </a:rPr>
                <a:t>Contacter</a:t>
              </a:r>
              <a:r>
                <a:rPr lang="en-GB" sz="1400" b="1" dirty="0">
                  <a:solidFill>
                    <a:prstClr val="black"/>
                  </a:solidFill>
                  <a:cs typeface="Arial" panose="020B0604020202020204" pitchFamily="34" charset="0"/>
                </a:rPr>
                <a:t> les </a:t>
              </a:r>
              <a:r>
                <a:rPr lang="en-GB" sz="1400" b="1" dirty="0" err="1">
                  <a:solidFill>
                    <a:prstClr val="black"/>
                  </a:solidFill>
                  <a:cs typeface="Arial" panose="020B0604020202020204" pitchFamily="34" charset="0"/>
                </a:rPr>
                <a:t>fournisseurs</a:t>
              </a:r>
              <a:endParaRPr lang="en-GB" sz="1400" b="1" dirty="0">
                <a:solidFill>
                  <a:prstClr val="black"/>
                </a:solidFill>
                <a:cs typeface="Arial" panose="020B0604020202020204" pitchFamily="34" charset="0"/>
              </a:endParaRPr>
            </a:p>
          </p:txBody>
        </p:sp>
      </p:grpSp>
      <p:grpSp>
        <p:nvGrpSpPr>
          <p:cNvPr id="4" name="Group 3">
            <a:extLst>
              <a:ext uri="{FF2B5EF4-FFF2-40B4-BE49-F238E27FC236}">
                <a16:creationId xmlns:a16="http://schemas.microsoft.com/office/drawing/2014/main" id="{DB29F509-C98E-4FC4-A3D4-1CC0F6AB94D1}"/>
              </a:ext>
            </a:extLst>
          </p:cNvPr>
          <p:cNvGrpSpPr/>
          <p:nvPr/>
        </p:nvGrpSpPr>
        <p:grpSpPr>
          <a:xfrm>
            <a:off x="1808200" y="3956051"/>
            <a:ext cx="4475398" cy="2105191"/>
            <a:chOff x="665200" y="3956050"/>
            <a:chExt cx="4475398" cy="2105191"/>
          </a:xfrm>
        </p:grpSpPr>
        <p:sp>
          <p:nvSpPr>
            <p:cNvPr id="37" name="Isosceles Triangle 36">
              <a:extLst>
                <a:ext uri="{FF2B5EF4-FFF2-40B4-BE49-F238E27FC236}">
                  <a16:creationId xmlns:a16="http://schemas.microsoft.com/office/drawing/2014/main" id="{2F9EBEC3-619E-442D-A321-945DB069A2AE}"/>
                </a:ext>
              </a:extLst>
            </p:cNvPr>
            <p:cNvSpPr/>
            <p:nvPr/>
          </p:nvSpPr>
          <p:spPr>
            <a:xfrm rot="5400000">
              <a:off x="1836305" y="4962924"/>
              <a:ext cx="914487" cy="222089"/>
            </a:xfrm>
            <a:prstGeom prst="triangle">
              <a:avLst/>
            </a:prstGeom>
            <a:solidFill>
              <a:schemeClr val="bg2">
                <a:lumMod val="9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39" name="Isosceles Triangle 38">
              <a:extLst>
                <a:ext uri="{FF2B5EF4-FFF2-40B4-BE49-F238E27FC236}">
                  <a16:creationId xmlns:a16="http://schemas.microsoft.com/office/drawing/2014/main" id="{A9B5C07E-AB13-4302-B66B-B3615A264969}"/>
                </a:ext>
              </a:extLst>
            </p:cNvPr>
            <p:cNvSpPr/>
            <p:nvPr/>
          </p:nvSpPr>
          <p:spPr>
            <a:xfrm rot="5400000">
              <a:off x="4107761" y="4895573"/>
              <a:ext cx="1763331" cy="302342"/>
            </a:xfrm>
            <a:prstGeom prst="triangle">
              <a:avLst/>
            </a:prstGeom>
            <a:solidFill>
              <a:schemeClr val="bg2">
                <a:lumMod val="95000"/>
              </a:schemeClr>
            </a:solidFill>
            <a:ln w="12700" cap="flat" cmpd="sng" algn="ctr">
              <a:no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0" name="Rectangle: Rounded Corners 39">
              <a:extLst>
                <a:ext uri="{FF2B5EF4-FFF2-40B4-BE49-F238E27FC236}">
                  <a16:creationId xmlns:a16="http://schemas.microsoft.com/office/drawing/2014/main" id="{44B47F58-4804-48E0-B9C0-270B5A21800D}"/>
                </a:ext>
              </a:extLst>
            </p:cNvPr>
            <p:cNvSpPr/>
            <p:nvPr/>
          </p:nvSpPr>
          <p:spPr>
            <a:xfrm>
              <a:off x="2441921" y="3956050"/>
              <a:ext cx="2396335" cy="2105191"/>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41" name="TextBox 40">
              <a:extLst>
                <a:ext uri="{FF2B5EF4-FFF2-40B4-BE49-F238E27FC236}">
                  <a16:creationId xmlns:a16="http://schemas.microsoft.com/office/drawing/2014/main" id="{1A46F370-8C4B-4DC9-A1A2-88F0D54E37EF}"/>
                </a:ext>
              </a:extLst>
            </p:cNvPr>
            <p:cNvSpPr txBox="1"/>
            <p:nvPr/>
          </p:nvSpPr>
          <p:spPr>
            <a:xfrm>
              <a:off x="2441921" y="4038167"/>
              <a:ext cx="2396335" cy="306801"/>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a:solidFill>
                    <a:schemeClr val="accent1"/>
                  </a:solidFill>
                  <a:cs typeface="Arial" panose="020B0604020202020204" pitchFamily="34" charset="0"/>
                </a:rPr>
                <a:t>ETAPE 1</a:t>
              </a:r>
            </a:p>
          </p:txBody>
        </p:sp>
        <p:sp>
          <p:nvSpPr>
            <p:cNvPr id="42" name="TextBox 41">
              <a:extLst>
                <a:ext uri="{FF2B5EF4-FFF2-40B4-BE49-F238E27FC236}">
                  <a16:creationId xmlns:a16="http://schemas.microsoft.com/office/drawing/2014/main" id="{874A0364-7A8F-48EC-BB7C-5EFD9A7C82C4}"/>
                </a:ext>
              </a:extLst>
            </p:cNvPr>
            <p:cNvSpPr txBox="1"/>
            <p:nvPr/>
          </p:nvSpPr>
          <p:spPr>
            <a:xfrm>
              <a:off x="2441921" y="4402989"/>
              <a:ext cx="2396335" cy="738664"/>
            </a:xfrm>
            <a:prstGeom prst="rect">
              <a:avLst/>
            </a:prstGeom>
            <a:solidFill>
              <a:schemeClr val="accent2"/>
            </a:solidFill>
            <a:ln w="19050">
              <a:noFill/>
            </a:ln>
          </p:spPr>
          <p:txBody>
            <a:bodyPr wrap="square" rtlCol="0">
              <a:spAutoFit/>
            </a:bodyPr>
            <a:lstStyle/>
            <a:p>
              <a:pPr algn="ctr" eaLnBrk="1" fontAlgn="auto" hangingPunct="1">
                <a:spcBef>
                  <a:spcPts val="0"/>
                </a:spcBef>
                <a:spcAft>
                  <a:spcPts val="0"/>
                </a:spcAft>
                <a:buClrTx/>
                <a:buSzTx/>
                <a:defRPr/>
              </a:pPr>
              <a:r>
                <a:rPr lang="fr-FR" sz="1400" dirty="0"/>
                <a:t>Identifier la résine pour remplissage</a:t>
              </a:r>
              <a:br>
                <a:rPr lang="fr-FR" sz="1400" dirty="0"/>
              </a:br>
              <a:r>
                <a:rPr lang="fr-FR" sz="1400" dirty="0"/>
                <a:t>Choix</a:t>
              </a:r>
              <a:endParaRPr lang="en-GB" sz="1400" kern="0" dirty="0">
                <a:solidFill>
                  <a:prstClr val="black"/>
                </a:solidFill>
                <a:cs typeface="Arial" panose="020B0604020202020204" pitchFamily="34" charset="0"/>
              </a:endParaRPr>
            </a:p>
          </p:txBody>
        </p:sp>
        <p:sp>
          <p:nvSpPr>
            <p:cNvPr id="43" name="TextBox 42">
              <a:extLst>
                <a:ext uri="{FF2B5EF4-FFF2-40B4-BE49-F238E27FC236}">
                  <a16:creationId xmlns:a16="http://schemas.microsoft.com/office/drawing/2014/main" id="{F77AC605-728A-4B6D-A9B9-B884A7DDE1B4}"/>
                </a:ext>
              </a:extLst>
            </p:cNvPr>
            <p:cNvSpPr txBox="1"/>
            <p:nvPr/>
          </p:nvSpPr>
          <p:spPr>
            <a:xfrm>
              <a:off x="2441921" y="5342694"/>
              <a:ext cx="2396335" cy="529929"/>
            </a:xfrm>
            <a:prstGeom prst="rect">
              <a:avLst/>
            </a:prstGeom>
            <a:noFill/>
          </p:spPr>
          <p:txBody>
            <a:bodyPr wrap="square" rtlCol="0">
              <a:spAutoFit/>
            </a:bodyPr>
            <a:lstStyle/>
            <a:p>
              <a:pPr algn="ctr" eaLnBrk="1" fontAlgn="auto" hangingPunct="1">
                <a:spcBef>
                  <a:spcPts val="0"/>
                </a:spcBef>
                <a:spcAft>
                  <a:spcPts val="0"/>
                </a:spcAft>
                <a:buClrTx/>
                <a:buSzTx/>
              </a:pPr>
              <a:r>
                <a:rPr lang="en-GB" sz="1400" dirty="0">
                  <a:solidFill>
                    <a:schemeClr val="bg1"/>
                  </a:solidFill>
                  <a:cs typeface="Arial" panose="020B0604020202020204" pitchFamily="34" charset="0"/>
                </a:rPr>
                <a:t>Granta MaterialUniverse</a:t>
              </a:r>
            </a:p>
            <a:p>
              <a:pPr algn="ctr" eaLnBrk="1" fontAlgn="auto" hangingPunct="1">
                <a:spcBef>
                  <a:spcPts val="0"/>
                </a:spcBef>
                <a:spcAft>
                  <a:spcPts val="0"/>
                </a:spcAft>
                <a:buClrTx/>
                <a:buSzTx/>
              </a:pPr>
              <a:r>
                <a:rPr lang="en-GB" sz="1400" dirty="0">
                  <a:solidFill>
                    <a:schemeClr val="bg1"/>
                  </a:solidFill>
                  <a:cs typeface="Arial" panose="020B0604020202020204" pitchFamily="34" charset="0"/>
                </a:rPr>
                <a:t>RAPRA ChemRes </a:t>
              </a:r>
            </a:p>
          </p:txBody>
        </p:sp>
        <p:sp>
          <p:nvSpPr>
            <p:cNvPr id="50" name="Rectangle: Rounded Corners 49">
              <a:extLst>
                <a:ext uri="{FF2B5EF4-FFF2-40B4-BE49-F238E27FC236}">
                  <a16:creationId xmlns:a16="http://schemas.microsoft.com/office/drawing/2014/main" id="{E05272FF-1866-4694-B88C-4DA04175995D}"/>
                </a:ext>
              </a:extLst>
            </p:cNvPr>
            <p:cNvSpPr/>
            <p:nvPr/>
          </p:nvSpPr>
          <p:spPr>
            <a:xfrm>
              <a:off x="665200" y="4532585"/>
              <a:ext cx="1517307" cy="1068992"/>
            </a:xfrm>
            <a:prstGeom prst="roundRect">
              <a:avLst>
                <a:gd name="adj" fmla="val 6029"/>
              </a:avLst>
            </a:prstGeom>
            <a:solidFill>
              <a:schemeClr val="accent2">
                <a:lumMod val="75000"/>
              </a:schemeClr>
            </a:solidFill>
            <a:ln w="12700" cap="flat" cmpd="sng" algn="ctr">
              <a:solidFill>
                <a:schemeClr val="accent2">
                  <a:lumMod val="50000"/>
                </a:schemeClr>
              </a:solidFill>
              <a:prstDash val="solid"/>
              <a:miter lim="800000"/>
            </a:ln>
            <a:effectLst/>
          </p:spPr>
          <p:txBody>
            <a:bodyPr rtlCol="0" anchor="ctr"/>
            <a:lstStyle/>
            <a:p>
              <a:pPr algn="ctr" eaLnBrk="1" fontAlgn="auto" hangingPunct="1">
                <a:spcBef>
                  <a:spcPts val="0"/>
                </a:spcBef>
                <a:spcAft>
                  <a:spcPts val="0"/>
                </a:spcAft>
                <a:buClrTx/>
                <a:buSzTx/>
                <a:defRPr/>
              </a:pPr>
              <a:endParaRPr lang="en-GB" sz="1400" kern="0" dirty="0">
                <a:solidFill>
                  <a:prstClr val="white"/>
                </a:solidFill>
                <a:cs typeface="Arial" panose="020B0604020202020204" pitchFamily="34" charset="0"/>
              </a:endParaRPr>
            </a:p>
          </p:txBody>
        </p:sp>
        <p:sp>
          <p:nvSpPr>
            <p:cNvPr id="51" name="TextBox 50">
              <a:extLst>
                <a:ext uri="{FF2B5EF4-FFF2-40B4-BE49-F238E27FC236}">
                  <a16:creationId xmlns:a16="http://schemas.microsoft.com/office/drawing/2014/main" id="{A8FB01D2-558D-4BC7-AFEC-1527B96437F2}"/>
                </a:ext>
              </a:extLst>
            </p:cNvPr>
            <p:cNvSpPr txBox="1"/>
            <p:nvPr/>
          </p:nvSpPr>
          <p:spPr>
            <a:xfrm>
              <a:off x="665200" y="4796620"/>
              <a:ext cx="1517304" cy="523220"/>
            </a:xfrm>
            <a:prstGeom prst="rect">
              <a:avLst/>
            </a:prstGeom>
            <a:noFill/>
          </p:spPr>
          <p:txBody>
            <a:bodyPr wrap="square" rtlCol="0">
              <a:spAutoFit/>
            </a:bodyPr>
            <a:lstStyle/>
            <a:p>
              <a:pPr algn="ctr" eaLnBrk="1" fontAlgn="auto" hangingPunct="1">
                <a:spcBef>
                  <a:spcPts val="0"/>
                </a:spcBef>
                <a:spcAft>
                  <a:spcPts val="0"/>
                </a:spcAft>
                <a:buClrTx/>
                <a:buSzTx/>
              </a:pPr>
              <a:r>
                <a:rPr lang="en-GB" sz="1400" b="1" dirty="0">
                  <a:solidFill>
                    <a:prstClr val="black"/>
                  </a:solidFill>
                  <a:cs typeface="Arial" panose="020B0604020202020204" pitchFamily="34" charset="0"/>
                </a:rPr>
                <a:t>Exigences de conception</a:t>
              </a:r>
            </a:p>
          </p:txBody>
        </p:sp>
      </p:grpSp>
      <p:sp>
        <p:nvSpPr>
          <p:cNvPr id="2" name="Slide Number Placeholder 1">
            <a:extLst>
              <a:ext uri="{FF2B5EF4-FFF2-40B4-BE49-F238E27FC236}">
                <a16:creationId xmlns:a16="http://schemas.microsoft.com/office/drawing/2014/main" id="{1367753C-F38A-481D-A34B-B14322F49E8E}"/>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3313558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8453"/>
                                        </p:tgtEl>
                                        <p:attrNameLst>
                                          <p:attrName>style.visibility</p:attrName>
                                        </p:attrNameLst>
                                      </p:cBhvr>
                                      <p:to>
                                        <p:strVal val="visible"/>
                                      </p:to>
                                    </p:set>
                                    <p:animEffect transition="in" filter="wipe(left)">
                                      <p:cBhvr>
                                        <p:cTn id="7" dur="500"/>
                                        <p:tgtEl>
                                          <p:spTgt spid="488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ln w="9525"/>
        </p:spPr>
        <p:txBody>
          <a:bodyPr/>
          <a:lstStyle/>
          <a:p>
            <a:r>
              <a:rPr lang="fr-FR" dirty="0">
                <a:latin typeface="+mn-lt"/>
              </a:rPr>
              <a:t>Exemple de sélection : polymères pour un train d'engrenages</a:t>
            </a:r>
            <a:endParaRPr lang="en-GB" dirty="0">
              <a:latin typeface="+mn-lt"/>
            </a:endParaRPr>
          </a:p>
        </p:txBody>
      </p:sp>
      <p:sp>
        <p:nvSpPr>
          <p:cNvPr id="22530" name="Content Placeholder 3"/>
          <p:cNvSpPr>
            <a:spLocks noGrp="1"/>
          </p:cNvSpPr>
          <p:nvPr>
            <p:ph type="body" sz="quarter" idx="13"/>
          </p:nvPr>
        </p:nvSpPr>
        <p:spPr>
          <a:xfrm>
            <a:off x="609599" y="1447800"/>
            <a:ext cx="7772401" cy="4278425"/>
          </a:xfrm>
          <a:prstGeom prst="rect">
            <a:avLst/>
          </a:prstGeom>
        </p:spPr>
        <p:txBody>
          <a:bodyPr>
            <a:normAutofit/>
          </a:bodyPr>
          <a:lstStyle/>
          <a:p>
            <a:r>
              <a:rPr lang="fr-FR" b="0" dirty="0">
                <a:latin typeface="+mn-lt"/>
              </a:rPr>
              <a:t>Le scénario:</a:t>
            </a:r>
          </a:p>
          <a:p>
            <a:pPr lvl="1"/>
            <a:r>
              <a:rPr lang="fr-FR" b="0" dirty="0">
                <a:latin typeface="+mn-lt"/>
              </a:rPr>
              <a:t>Sélectionnez un polymère pour un train d'engrenages de perceuse électrique</a:t>
            </a:r>
          </a:p>
          <a:p>
            <a:pPr lvl="1"/>
            <a:r>
              <a:rPr lang="fr-FR" b="0" dirty="0">
                <a:latin typeface="+mn-lt"/>
              </a:rPr>
              <a:t>Il doit être léger et pas cher</a:t>
            </a:r>
          </a:p>
          <a:p>
            <a:pPr lvl="1"/>
            <a:r>
              <a:rPr lang="fr-FR" b="0" dirty="0">
                <a:latin typeface="+mn-lt"/>
              </a:rPr>
              <a:t>Doit avoir de bonnes propriétés mécaniques, résister à des températures modérées et fonctionner avec de l'huile lubrifiante</a:t>
            </a:r>
          </a:p>
          <a:p>
            <a:r>
              <a:rPr lang="fr-FR" b="0" dirty="0">
                <a:latin typeface="+mn-lt"/>
              </a:rPr>
              <a:t>Quelques exigences de conception :</a:t>
            </a:r>
          </a:p>
          <a:p>
            <a:pPr lvl="1"/>
            <a:r>
              <a:rPr lang="fr-FR" b="0" dirty="0">
                <a:latin typeface="+mn-lt"/>
              </a:rPr>
              <a:t>Densité &lt; 1500 kg/m3</a:t>
            </a:r>
          </a:p>
          <a:p>
            <a:pPr lvl="1"/>
            <a:r>
              <a:rPr lang="fr-FR" b="0" dirty="0">
                <a:latin typeface="+mn-lt"/>
              </a:rPr>
              <a:t>Prix &lt; 5 $/kg</a:t>
            </a:r>
          </a:p>
          <a:p>
            <a:pPr lvl="1"/>
            <a:r>
              <a:rPr lang="fr-FR" b="0" dirty="0">
                <a:latin typeface="+mn-lt"/>
              </a:rPr>
              <a:t>Thermoplastique, semi-cristallin, non chargé</a:t>
            </a:r>
          </a:p>
          <a:p>
            <a:pPr lvl="1"/>
            <a:r>
              <a:rPr lang="fr-FR" b="0" dirty="0">
                <a:latin typeface="+mn-lt"/>
              </a:rPr>
              <a:t>Température de service maximale &lt; 250°C</a:t>
            </a:r>
          </a:p>
          <a:p>
            <a:pPr lvl="1"/>
            <a:r>
              <a:rPr lang="fr-FR" b="0" dirty="0">
                <a:latin typeface="+mn-lt"/>
              </a:rPr>
              <a:t>Une certaine résistance à l'huile de graissage</a:t>
            </a:r>
            <a:endParaRPr lang="en-GB" sz="1600" b="0" dirty="0">
              <a:latin typeface="+mn-lt"/>
            </a:endParaRPr>
          </a:p>
        </p:txBody>
      </p:sp>
      <p:grpSp>
        <p:nvGrpSpPr>
          <p:cNvPr id="22532" name="Group 7"/>
          <p:cNvGrpSpPr>
            <a:grpSpLocks/>
          </p:cNvGrpSpPr>
          <p:nvPr/>
        </p:nvGrpSpPr>
        <p:grpSpPr bwMode="auto">
          <a:xfrm>
            <a:off x="8410574" y="3200400"/>
            <a:ext cx="3152775" cy="3028950"/>
            <a:chOff x="5568670" y="1149910"/>
            <a:chExt cx="3153148" cy="3028492"/>
          </a:xfrm>
        </p:grpSpPr>
        <p:pic>
          <p:nvPicPr>
            <p:cNvPr id="22540" name="Picture 2" descr="http://www2.dupont.com/Plastics/en_US/assets/edmag/img083/ed0830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869" y="1149910"/>
              <a:ext cx="2952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9"/>
            <p:cNvSpPr>
              <a:spLocks noChangeArrowheads="1"/>
            </p:cNvSpPr>
            <p:nvPr/>
          </p:nvSpPr>
          <p:spPr bwMode="auto">
            <a:xfrm>
              <a:off x="5568670" y="4009125"/>
              <a:ext cx="3153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a:r>
                <a:rPr lang="en-GB" sz="500" dirty="0">
                  <a:solidFill>
                    <a:schemeClr val="bg1"/>
                  </a:solidFill>
                  <a:latin typeface="+mn-lt"/>
                </a:rPr>
                <a:t>http://www2.dupont.com/Plastics/en_US/Knowledge_Center/engg_design_mag/ed083/ed08305.html</a:t>
              </a:r>
            </a:p>
          </p:txBody>
        </p:sp>
      </p:grpSp>
      <p:grpSp>
        <p:nvGrpSpPr>
          <p:cNvPr id="22533" name="Group 6"/>
          <p:cNvGrpSpPr>
            <a:grpSpLocks/>
          </p:cNvGrpSpPr>
          <p:nvPr/>
        </p:nvGrpSpPr>
        <p:grpSpPr bwMode="auto">
          <a:xfrm>
            <a:off x="8915400" y="778111"/>
            <a:ext cx="2143125" cy="2292429"/>
            <a:chOff x="7527464" y="1061350"/>
            <a:chExt cx="2143125" cy="2293412"/>
          </a:xfrm>
        </p:grpSpPr>
        <p:pic>
          <p:nvPicPr>
            <p:cNvPr id="22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464" y="106135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9" name="Rectangle 5"/>
            <p:cNvSpPr>
              <a:spLocks noChangeArrowheads="1"/>
            </p:cNvSpPr>
            <p:nvPr/>
          </p:nvSpPr>
          <p:spPr bwMode="auto">
            <a:xfrm>
              <a:off x="7612217" y="3170017"/>
              <a:ext cx="1869423" cy="18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en-GB" sz="600" b="0" dirty="0">
                  <a:latin typeface="+mn-lt"/>
                </a:rPr>
                <a:t>http://hometools.onsugar.com/Power-Drill-12485056</a:t>
              </a:r>
            </a:p>
          </p:txBody>
        </p:sp>
      </p:grpSp>
      <p:sp>
        <p:nvSpPr>
          <p:cNvPr id="22534" name="Right Arrow 11"/>
          <p:cNvSpPr>
            <a:spLocks noChangeArrowheads="1"/>
          </p:cNvSpPr>
          <p:nvPr/>
        </p:nvSpPr>
        <p:spPr bwMode="auto">
          <a:xfrm rot="-3822607">
            <a:off x="8369989" y="1621171"/>
            <a:ext cx="1790329" cy="733663"/>
          </a:xfrm>
          <a:prstGeom prst="rightArrow">
            <a:avLst>
              <a:gd name="adj1" fmla="val 50000"/>
              <a:gd name="adj2" fmla="val 114264"/>
            </a:avLst>
          </a:prstGeom>
          <a:solidFill>
            <a:schemeClr val="accent1">
              <a:lumMod val="20000"/>
              <a:lumOff val="80000"/>
            </a:schemeClr>
          </a:solidFill>
          <a:ln w="9525" algn="ctr">
            <a:solidFill>
              <a:schemeClr val="accent2">
                <a:lumMod val="50000"/>
              </a:schemeClr>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grpSp>
        <p:nvGrpSpPr>
          <p:cNvPr id="16" name="Group 15"/>
          <p:cNvGrpSpPr>
            <a:grpSpLocks/>
          </p:cNvGrpSpPr>
          <p:nvPr/>
        </p:nvGrpSpPr>
        <p:grpSpPr bwMode="auto">
          <a:xfrm>
            <a:off x="3048000" y="5730479"/>
            <a:ext cx="4226704" cy="517921"/>
            <a:chOff x="3340359" y="5505478"/>
            <a:chExt cx="4226228" cy="1150110"/>
          </a:xfrm>
        </p:grpSpPr>
        <p:sp>
          <p:nvSpPr>
            <p:cNvPr id="17" name="Bent Arrow 16"/>
            <p:cNvSpPr/>
            <p:nvPr/>
          </p:nvSpPr>
          <p:spPr bwMode="auto">
            <a:xfrm flipV="1">
              <a:off x="3340359" y="5505478"/>
              <a:ext cx="1166682" cy="820149"/>
            </a:xfrm>
            <a:prstGeom prst="bentArrow">
              <a:avLst/>
            </a:prstGeom>
            <a:solidFill>
              <a:schemeClr val="accent1">
                <a:lumMod val="20000"/>
                <a:lumOff val="80000"/>
              </a:schemeClr>
            </a:solidFill>
            <a:ln w="9525" cap="flat" cmpd="sng" algn="ctr">
              <a:solidFill>
                <a:schemeClr val="accent1"/>
              </a:solidFill>
              <a:prstDash val="solid"/>
              <a:round/>
              <a:headEnd type="none" w="med" len="med"/>
              <a:tailEnd type="none" w="med" len="med"/>
            </a:ln>
            <a:effectLst/>
          </p:spPr>
          <p:txBody>
            <a:bodyPr>
              <a:spAutoFit/>
            </a:bodyPr>
            <a:lstStyle/>
            <a:p>
              <a:pPr eaLnBrk="0" hangingPunct="0">
                <a:spcBef>
                  <a:spcPct val="20000"/>
                </a:spcBef>
                <a:spcAft>
                  <a:spcPct val="20000"/>
                </a:spcAft>
                <a:buClr>
                  <a:srgbClr val="009B9B"/>
                </a:buClr>
                <a:buSzPct val="80000"/>
                <a:buFont typeface="Wingdings" pitchFamily="2" charset="2"/>
                <a:buNone/>
                <a:defRPr/>
              </a:pPr>
              <a:endParaRPr lang="en-GB" dirty="0"/>
            </a:p>
          </p:txBody>
        </p:sp>
        <p:sp>
          <p:nvSpPr>
            <p:cNvPr id="22537" name="Rectangle 17"/>
            <p:cNvSpPr>
              <a:spLocks noChangeArrowheads="1"/>
            </p:cNvSpPr>
            <p:nvPr/>
          </p:nvSpPr>
          <p:spPr bwMode="auto">
            <a:xfrm>
              <a:off x="4614518" y="5630402"/>
              <a:ext cx="2952069" cy="102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0" lvl="1" algn="l">
                <a:buClr>
                  <a:srgbClr val="47722A"/>
                </a:buClr>
                <a:buSzPct val="100000"/>
              </a:pPr>
              <a:r>
                <a:rPr lang="pt-PT" sz="2400" dirty="0">
                  <a:solidFill>
                    <a:srgbClr val="000000"/>
                  </a:solidFill>
                  <a:latin typeface="+mn-lt"/>
                  <a:sym typeface="Symbol" panose="05050102010706020507" pitchFamily="18" charset="2"/>
                </a:rPr>
                <a:t>Granta EduPack</a:t>
              </a:r>
              <a:endParaRPr lang="en-GB" sz="2000" b="0" dirty="0">
                <a:latin typeface="+mn-lt"/>
              </a:endParaRPr>
            </a:p>
          </p:txBody>
        </p:sp>
      </p:grpSp>
      <p:sp>
        <p:nvSpPr>
          <p:cNvPr id="2" name="Slide Number Placeholder 1">
            <a:extLst>
              <a:ext uri="{FF2B5EF4-FFF2-40B4-BE49-F238E27FC236}">
                <a16:creationId xmlns:a16="http://schemas.microsoft.com/office/drawing/2014/main" id="{7CBD0EFC-0D7D-4613-90A9-5D5E1E884037}"/>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Tree>
    <p:extLst>
      <p:ext uri="{BB962C8B-B14F-4D97-AF65-F5344CB8AC3E}">
        <p14:creationId xmlns:p14="http://schemas.microsoft.com/office/powerpoint/2010/main" val="809867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ln w="9525"/>
        </p:spPr>
        <p:txBody>
          <a:bodyPr/>
          <a:lstStyle/>
          <a:p>
            <a:r>
              <a:rPr lang="en-GB" dirty="0" err="1">
                <a:latin typeface="+mn-lt"/>
              </a:rPr>
              <a:t>Comprendre</a:t>
            </a:r>
            <a:r>
              <a:rPr lang="en-GB" dirty="0">
                <a:latin typeface="+mn-lt"/>
              </a:rPr>
              <a:t> </a:t>
            </a:r>
            <a:r>
              <a:rPr lang="en-GB" dirty="0" err="1">
                <a:latin typeface="+mn-lt"/>
              </a:rPr>
              <a:t>l'influence</a:t>
            </a:r>
            <a:r>
              <a:rPr lang="en-GB" dirty="0">
                <a:latin typeface="+mn-lt"/>
              </a:rPr>
              <a:t> des charges</a:t>
            </a:r>
          </a:p>
        </p:txBody>
      </p:sp>
      <p:pic>
        <p:nvPicPr>
          <p:cNvPr id="8" name="Picture 3">
            <a:extLst>
              <a:ext uri="{FF2B5EF4-FFF2-40B4-BE49-F238E27FC236}">
                <a16:creationId xmlns:a16="http://schemas.microsoft.com/office/drawing/2014/main" id="{604ECEF0-E576-4889-A1DE-28AD24EAB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76771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BE1DC80A-8924-4111-9E06-B509476D4C87}"/>
              </a:ext>
            </a:extLst>
          </p:cNvPr>
          <p:cNvGrpSpPr>
            <a:grpSpLocks/>
          </p:cNvGrpSpPr>
          <p:nvPr/>
        </p:nvGrpSpPr>
        <p:grpSpPr bwMode="auto">
          <a:xfrm>
            <a:off x="3805238" y="2588497"/>
            <a:ext cx="5835881" cy="2868789"/>
            <a:chOff x="2656113" y="2766920"/>
            <a:chExt cx="5835090" cy="2868716"/>
          </a:xfrm>
        </p:grpSpPr>
        <p:sp>
          <p:nvSpPr>
            <p:cNvPr id="10" name="Right Arrow 2">
              <a:extLst>
                <a:ext uri="{FF2B5EF4-FFF2-40B4-BE49-F238E27FC236}">
                  <a16:creationId xmlns:a16="http://schemas.microsoft.com/office/drawing/2014/main" id="{056310A9-693F-4E3A-93A8-7DF549BC2172}"/>
                </a:ext>
              </a:extLst>
            </p:cNvPr>
            <p:cNvSpPr>
              <a:spLocks noChangeArrowheads="1"/>
            </p:cNvSpPr>
            <p:nvPr/>
          </p:nvSpPr>
          <p:spPr bwMode="auto">
            <a:xfrm rot="19622151">
              <a:off x="6419500" y="2766920"/>
              <a:ext cx="2071703" cy="733644"/>
            </a:xfrm>
            <a:prstGeom prst="rightArrow">
              <a:avLst>
                <a:gd name="adj1" fmla="val 50000"/>
                <a:gd name="adj2" fmla="val 49994"/>
              </a:avLst>
            </a:prstGeom>
            <a:solidFill>
              <a:srgbClr val="FFB71B"/>
            </a:solidFill>
            <a:ln w="9525" algn="ctr">
              <a:solidFill>
                <a:srgbClr val="000000"/>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sp>
          <p:nvSpPr>
            <p:cNvPr id="11" name="Right Arrow 5">
              <a:extLst>
                <a:ext uri="{FF2B5EF4-FFF2-40B4-BE49-F238E27FC236}">
                  <a16:creationId xmlns:a16="http://schemas.microsoft.com/office/drawing/2014/main" id="{8C255B49-9DD8-499F-9B2F-CF8F29D1CA8D}"/>
                </a:ext>
              </a:extLst>
            </p:cNvPr>
            <p:cNvSpPr>
              <a:spLocks noChangeArrowheads="1"/>
            </p:cNvSpPr>
            <p:nvPr/>
          </p:nvSpPr>
          <p:spPr bwMode="auto">
            <a:xfrm rot="980831">
              <a:off x="3032499" y="3845314"/>
              <a:ext cx="1525726" cy="733644"/>
            </a:xfrm>
            <a:prstGeom prst="rightArrow">
              <a:avLst>
                <a:gd name="adj1" fmla="val 50000"/>
                <a:gd name="adj2" fmla="val 50000"/>
              </a:avLst>
            </a:prstGeom>
            <a:solidFill>
              <a:srgbClr val="D9D8D6"/>
            </a:solidFill>
            <a:ln w="9525" algn="ctr">
              <a:solidFill>
                <a:srgbClr val="000000"/>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sp>
          <p:nvSpPr>
            <p:cNvPr id="12" name="Right Arrow 6">
              <a:extLst>
                <a:ext uri="{FF2B5EF4-FFF2-40B4-BE49-F238E27FC236}">
                  <a16:creationId xmlns:a16="http://schemas.microsoft.com/office/drawing/2014/main" id="{388A8DEE-7FF3-43E2-892C-9F83B0D8C760}"/>
                </a:ext>
              </a:extLst>
            </p:cNvPr>
            <p:cNvSpPr>
              <a:spLocks noChangeArrowheads="1"/>
            </p:cNvSpPr>
            <p:nvPr/>
          </p:nvSpPr>
          <p:spPr bwMode="auto">
            <a:xfrm>
              <a:off x="2656113" y="4901992"/>
              <a:ext cx="2245417" cy="733644"/>
            </a:xfrm>
            <a:prstGeom prst="rightArrow">
              <a:avLst>
                <a:gd name="adj1" fmla="val 50000"/>
                <a:gd name="adj2" fmla="val 50000"/>
              </a:avLst>
            </a:prstGeom>
            <a:solidFill>
              <a:schemeClr val="bg1">
                <a:lumMod val="50000"/>
              </a:schemeClr>
            </a:solidFill>
            <a:ln w="9525" algn="ctr">
              <a:solidFill>
                <a:srgbClr val="898A8D"/>
              </a:solidFill>
              <a:round/>
              <a:headEnd/>
              <a:tailEnd/>
            </a:ln>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grpSp>
      <p:sp>
        <p:nvSpPr>
          <p:cNvPr id="2" name="Slide Number Placeholder 1">
            <a:extLst>
              <a:ext uri="{FF2B5EF4-FFF2-40B4-BE49-F238E27FC236}">
                <a16:creationId xmlns:a16="http://schemas.microsoft.com/office/drawing/2014/main" id="{046FE7C7-D1B6-46FD-9926-A1B4A7C77E9C}"/>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54344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fr-FR" dirty="0"/>
              <a:t>Objectifs pédagogiques de cette unité de cours</a:t>
            </a:r>
            <a:endParaRPr lang="en-US" dirty="0"/>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extLst>
              <p:ext uri="{D42A27DB-BD31-4B8C-83A1-F6EECF244321}">
                <p14:modId xmlns:p14="http://schemas.microsoft.com/office/powerpoint/2010/main" val="3339460751"/>
              </p:ext>
            </p:extLst>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Connaître et 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Connaissance des ensembles de données pertinents sur les matériaux polymères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a:solidFill>
                            <a:sysClr val="windowText" lastClr="000000"/>
                          </a:solidFill>
                        </a:rPr>
                        <a:t>Compétences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Capacité à trouver des données pour les propriétés des matériaux polymères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Valeurs et 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dirty="0"/>
                        <a:t>Appréciation de la variété de polymères disponibles pour les applications</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35756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Arial"/>
                <a:ea typeface="+mn-ea"/>
                <a:cs typeface="+mn-cs"/>
              </a:rPr>
              <a:t>Resources</a:t>
            </a:r>
          </a:p>
          <a:p>
            <a:pPr marL="536575" lvl="1">
              <a:lnSpc>
                <a:spcPct val="150000"/>
              </a:lnSpc>
              <a:buClr>
                <a:schemeClr val="accent1"/>
              </a:buClr>
              <a:buSzPct val="100000"/>
              <a:buFont typeface="Wingdings" panose="05000000000000000000" pitchFamily="2" charset="2"/>
              <a:buChar char="§"/>
            </a:pPr>
            <a:r>
              <a:rPr lang="en-GB" sz="1600" dirty="0" err="1"/>
              <a:t>Logiciel</a:t>
            </a:r>
            <a:r>
              <a:rPr lang="en-GB" sz="1600" dirty="0"/>
              <a:t> : </a:t>
            </a:r>
            <a:r>
              <a:rPr lang="en-GB" sz="1600" i="1" dirty="0"/>
              <a:t>The Ansys Granta EduPack Polymer Edition</a:t>
            </a:r>
            <a:r>
              <a:rPr lang="en-GB" sz="1600" dirty="0"/>
              <a:t>,</a:t>
            </a:r>
            <a:r>
              <a:rPr lang="en-GB" sz="1600" b="1" dirty="0"/>
              <a:t> </a:t>
            </a:r>
            <a:r>
              <a:rPr lang="en-GB" sz="1600" b="1" i="1" dirty="0"/>
              <a:t>Granta EduPack </a:t>
            </a:r>
            <a:r>
              <a:rPr lang="en-GB" sz="1600" dirty="0"/>
              <a:t>(</a:t>
            </a:r>
            <a:r>
              <a:rPr lang="en-GB" sz="1600" dirty="0">
                <a:hlinkClick r:id="rId3"/>
              </a:rPr>
              <a:t>www.ansys.com/products/materials/granta-edupack</a:t>
            </a:r>
            <a:r>
              <a:rPr lang="en-GB" sz="1600" dirty="0"/>
              <a:t>) </a:t>
            </a:r>
            <a:endParaRPr lang="en-GB" sz="1600" b="1" dirty="0"/>
          </a:p>
          <a:p>
            <a:pPr marL="536575" lvl="1">
              <a:lnSpc>
                <a:spcPct val="150000"/>
              </a:lnSpc>
              <a:buClr>
                <a:schemeClr val="accent1"/>
              </a:buClr>
              <a:buSzPct val="100000"/>
              <a:buFont typeface="Wingdings" panose="05000000000000000000" pitchFamily="2" charset="2"/>
              <a:buChar char="§"/>
            </a:pPr>
            <a:r>
              <a:rPr lang="en-GB" sz="1600" b="0" dirty="0"/>
              <a:t>Un </a:t>
            </a:r>
            <a:r>
              <a:rPr lang="en-GB" sz="1600" b="0" dirty="0" err="1"/>
              <a:t>nombre</a:t>
            </a:r>
            <a:r>
              <a:rPr lang="en-GB" sz="1600" b="0" dirty="0"/>
              <a:t> de </a:t>
            </a:r>
            <a:r>
              <a:rPr lang="en-GB" sz="1600" b="0" i="1" dirty="0"/>
              <a:t>Cas </a:t>
            </a:r>
            <a:r>
              <a:rPr lang="en-GB" sz="1600" b="0" i="1" dirty="0" err="1"/>
              <a:t>d’Etudes</a:t>
            </a:r>
            <a:r>
              <a:rPr lang="en-GB" sz="1600" b="0" i="1" dirty="0"/>
              <a:t> </a:t>
            </a:r>
            <a:r>
              <a:rPr lang="en-GB" sz="1600" b="0" i="1" dirty="0" err="1"/>
              <a:t>Industriels</a:t>
            </a:r>
            <a:r>
              <a:rPr lang="en-GB" sz="1600" b="0" i="1" dirty="0"/>
              <a:t> </a:t>
            </a:r>
            <a:r>
              <a:rPr lang="en-GB" sz="1600" b="0" i="1" dirty="0" err="1"/>
              <a:t>Avanacés</a:t>
            </a:r>
            <a:r>
              <a:rPr lang="en-GB" sz="1600" b="0" i="1" dirty="0"/>
              <a:t> </a:t>
            </a:r>
            <a:r>
              <a:rPr lang="en-GB" sz="1600" b="0" dirty="0"/>
              <a:t>disponible </a:t>
            </a:r>
            <a:r>
              <a:rPr lang="en-GB" sz="1600" dirty="0"/>
              <a:t>via la page </a:t>
            </a:r>
            <a:r>
              <a:rPr lang="en-GB" sz="1600" b="0" dirty="0"/>
              <a:t>Ansys Education Resources : </a:t>
            </a:r>
            <a:r>
              <a:rPr lang="en-GB" sz="1600" b="0" dirty="0">
                <a:hlinkClick r:id="rId4"/>
              </a:rPr>
              <a:t>www.ansys.com/education-resources</a:t>
            </a:r>
            <a:r>
              <a:rPr lang="en-GB" sz="1600" b="0" dirty="0"/>
              <a:t> </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2"/>
          <p:cNvSpPr>
            <a:spLocks noGrp="1"/>
          </p:cNvSpPr>
          <p:nvPr>
            <p:ph type="title"/>
          </p:nvPr>
        </p:nvSpPr>
        <p:spPr>
          <a:ln w="9525"/>
        </p:spPr>
        <p:txBody>
          <a:bodyPr/>
          <a:lstStyle/>
          <a:p>
            <a:r>
              <a:rPr lang="en-GB" dirty="0" err="1">
                <a:latin typeface="+mn-lt"/>
              </a:rPr>
              <a:t>L’outil</a:t>
            </a:r>
            <a:r>
              <a:rPr lang="en-GB" dirty="0">
                <a:latin typeface="+mn-lt"/>
              </a:rPr>
              <a:t> Hybrid Synthesizer</a:t>
            </a:r>
          </a:p>
        </p:txBody>
      </p:sp>
      <p:sp>
        <p:nvSpPr>
          <p:cNvPr id="46082" name="Content Placeholder 1"/>
          <p:cNvSpPr>
            <a:spLocks noGrp="1"/>
          </p:cNvSpPr>
          <p:nvPr>
            <p:ph type="body" sz="quarter" idx="13"/>
          </p:nvPr>
        </p:nvSpPr>
        <p:spPr>
          <a:xfrm>
            <a:off x="1713731" y="1223790"/>
            <a:ext cx="8991600" cy="4572000"/>
          </a:xfrm>
          <a:prstGeom prst="rect">
            <a:avLst/>
          </a:prstGeom>
        </p:spPr>
        <p:txBody>
          <a:bodyPr/>
          <a:lstStyle/>
          <a:p>
            <a:r>
              <a:rPr lang="en-GB" sz="2000" b="0" dirty="0">
                <a:latin typeface="+mn-lt"/>
              </a:rPr>
              <a:t>Si </a:t>
            </a:r>
            <a:r>
              <a:rPr lang="en-GB" sz="2000" b="0" dirty="0" err="1">
                <a:latin typeface="+mn-lt"/>
              </a:rPr>
              <a:t>vous</a:t>
            </a:r>
            <a:r>
              <a:rPr lang="en-GB" sz="2000" b="0" dirty="0">
                <a:latin typeface="+mn-lt"/>
              </a:rPr>
              <a:t> </a:t>
            </a:r>
            <a:r>
              <a:rPr lang="en-GB" sz="2000" b="0" dirty="0" err="1">
                <a:latin typeface="+mn-lt"/>
              </a:rPr>
              <a:t>souhaitez</a:t>
            </a:r>
            <a:r>
              <a:rPr lang="en-GB" sz="2000" b="0" dirty="0">
                <a:latin typeface="+mn-lt"/>
              </a:rPr>
              <a:t> </a:t>
            </a:r>
            <a:r>
              <a:rPr lang="en-GB" sz="2000" b="0" dirty="0" err="1">
                <a:latin typeface="+mn-lt"/>
              </a:rPr>
              <a:t>modéliser</a:t>
            </a:r>
            <a:r>
              <a:rPr lang="en-GB" sz="2000" b="0" dirty="0">
                <a:latin typeface="+mn-lt"/>
              </a:rPr>
              <a:t> de nouveaux composites, </a:t>
            </a:r>
            <a:r>
              <a:rPr lang="en-GB" sz="2000" b="0" dirty="0" err="1">
                <a:latin typeface="+mn-lt"/>
              </a:rPr>
              <a:t>vous</a:t>
            </a:r>
            <a:r>
              <a:rPr lang="en-GB" sz="2000" b="0" dirty="0">
                <a:latin typeface="+mn-lt"/>
              </a:rPr>
              <a:t> </a:t>
            </a:r>
            <a:r>
              <a:rPr lang="en-GB" sz="2000" b="0" dirty="0" err="1">
                <a:latin typeface="+mn-lt"/>
              </a:rPr>
              <a:t>pouvez</a:t>
            </a:r>
            <a:r>
              <a:rPr lang="en-GB" sz="2000" b="0" dirty="0">
                <a:latin typeface="+mn-lt"/>
              </a:rPr>
              <a:t> </a:t>
            </a:r>
            <a:r>
              <a:rPr lang="en-GB" sz="2000" b="0" dirty="0" err="1">
                <a:latin typeface="+mn-lt"/>
              </a:rPr>
              <a:t>utilisez</a:t>
            </a:r>
            <a:r>
              <a:rPr lang="en-GB" sz="2000" b="0" dirty="0">
                <a:latin typeface="+mn-lt"/>
              </a:rPr>
              <a:t> </a:t>
            </a:r>
            <a:r>
              <a:rPr lang="en-GB" sz="2000" b="0" dirty="0" err="1">
                <a:latin typeface="+mn-lt"/>
              </a:rPr>
              <a:t>l’outil</a:t>
            </a:r>
            <a:r>
              <a:rPr lang="en-GB" sz="2000" dirty="0">
                <a:latin typeface="+mn-lt"/>
              </a:rPr>
              <a:t> </a:t>
            </a:r>
            <a:r>
              <a:rPr lang="en-GB" sz="2000" b="0" dirty="0">
                <a:latin typeface="+mn-lt"/>
              </a:rPr>
              <a:t>Hybrid Synthesizer </a:t>
            </a:r>
            <a:r>
              <a:rPr lang="en-GB" sz="2000" b="0" dirty="0" err="1">
                <a:latin typeface="+mn-lt"/>
              </a:rPr>
              <a:t>inclue</a:t>
            </a:r>
            <a:r>
              <a:rPr lang="en-GB" sz="2000" b="0" dirty="0">
                <a:latin typeface="+mn-lt"/>
              </a:rPr>
              <a:t> dans la base de </a:t>
            </a:r>
            <a:r>
              <a:rPr lang="en-GB" sz="2000" b="0" dirty="0" err="1">
                <a:latin typeface="+mn-lt"/>
              </a:rPr>
              <a:t>données</a:t>
            </a:r>
            <a:r>
              <a:rPr lang="en-GB" sz="2000" b="0" dirty="0">
                <a:latin typeface="+mn-lt"/>
              </a:rPr>
              <a:t> Polymer</a:t>
            </a:r>
          </a:p>
          <a:p>
            <a:endParaRPr lang="en-GB" sz="2000" b="0" dirty="0">
              <a:latin typeface="+mn-lt"/>
            </a:endParaRPr>
          </a:p>
          <a:p>
            <a:r>
              <a:rPr lang="pt-PT" sz="2000" b="0" dirty="0">
                <a:latin typeface="+mn-lt"/>
              </a:rPr>
              <a:t>Cet outil vous aide à créer des modèles analytiques de composites et de les comparer avec ceux disponibles dans la base de données pour un certain nombre de propriétés physiques, mécaniques, thermiques et électriques</a:t>
            </a:r>
          </a:p>
          <a:p>
            <a:endParaRPr lang="pt-PT" sz="2000" b="0" dirty="0">
              <a:latin typeface="+mn-lt"/>
            </a:endParaRPr>
          </a:p>
          <a:p>
            <a:r>
              <a:rPr lang="pt-PT" sz="2000" b="0" dirty="0">
                <a:latin typeface="+mn-lt"/>
              </a:rPr>
              <a:t>Construiser vos propres mousses, structures sandwhich ou composites laminaires</a:t>
            </a:r>
          </a:p>
          <a:p>
            <a:endParaRPr lang="pt-PT" sz="2000" b="0" dirty="0">
              <a:latin typeface="+mn-lt"/>
            </a:endParaRPr>
          </a:p>
          <a:p>
            <a:r>
              <a:rPr lang="pt-PT" sz="2000" b="0" dirty="0">
                <a:latin typeface="+mn-lt"/>
              </a:rPr>
              <a:t>Plus d’information est disponible dans l’unité de cours Hybrid synthesizer</a:t>
            </a:r>
            <a:endParaRPr lang="en-GB" sz="2000" b="0" dirty="0">
              <a:latin typeface="+mn-lt"/>
            </a:endParaRPr>
          </a:p>
        </p:txBody>
      </p:sp>
      <p:sp>
        <p:nvSpPr>
          <p:cNvPr id="3" name="Slide Number Placeholder 2">
            <a:extLst>
              <a:ext uri="{FF2B5EF4-FFF2-40B4-BE49-F238E27FC236}">
                <a16:creationId xmlns:a16="http://schemas.microsoft.com/office/drawing/2014/main" id="{F9730A7C-75E8-4A01-9C40-6C2192E87948}"/>
              </a:ext>
            </a:extLst>
          </p:cNvPr>
          <p:cNvSpPr>
            <a:spLocks noGrp="1"/>
          </p:cNvSpPr>
          <p:nvPr>
            <p:ph type="sldNum" sz="quarter" idx="11"/>
          </p:nvPr>
        </p:nvSpPr>
        <p:spPr/>
        <p:txBody>
          <a:bodyPr/>
          <a:lstStyle/>
          <a:p>
            <a:fld id="{F0D23093-2AB0-F74C-B865-1A12A15B650E}" type="slidenum">
              <a:rPr lang="en-US" smtClean="0"/>
              <a:pPr/>
              <a:t>20</a:t>
            </a:fld>
            <a:endParaRPr lang="en-US" dirty="0"/>
          </a:p>
        </p:txBody>
      </p:sp>
      <p:grpSp>
        <p:nvGrpSpPr>
          <p:cNvPr id="4" name="Group 3">
            <a:extLst>
              <a:ext uri="{FF2B5EF4-FFF2-40B4-BE49-F238E27FC236}">
                <a16:creationId xmlns:a16="http://schemas.microsoft.com/office/drawing/2014/main" id="{2FD708CB-9C46-C943-4B74-06F5941D7C03}"/>
              </a:ext>
            </a:extLst>
          </p:cNvPr>
          <p:cNvGrpSpPr/>
          <p:nvPr/>
        </p:nvGrpSpPr>
        <p:grpSpPr>
          <a:xfrm>
            <a:off x="914400" y="609600"/>
            <a:ext cx="9790931" cy="5505450"/>
            <a:chOff x="993162" y="609600"/>
            <a:chExt cx="9271807" cy="5505450"/>
          </a:xfrm>
        </p:grpSpPr>
        <p:grpSp>
          <p:nvGrpSpPr>
            <p:cNvPr id="5" name="Group 4">
              <a:extLst>
                <a:ext uri="{FF2B5EF4-FFF2-40B4-BE49-F238E27FC236}">
                  <a16:creationId xmlns:a16="http://schemas.microsoft.com/office/drawing/2014/main" id="{A8652418-0B03-7E28-24E4-02091F69134A}"/>
                </a:ext>
              </a:extLst>
            </p:cNvPr>
            <p:cNvGrpSpPr/>
            <p:nvPr/>
          </p:nvGrpSpPr>
          <p:grpSpPr>
            <a:xfrm>
              <a:off x="993162" y="609600"/>
              <a:ext cx="9271807" cy="5505450"/>
              <a:chOff x="527979" y="1023264"/>
              <a:chExt cx="9271807" cy="5505450"/>
            </a:xfrm>
          </p:grpSpPr>
          <p:grpSp>
            <p:nvGrpSpPr>
              <p:cNvPr id="7" name="Group 6">
                <a:extLst>
                  <a:ext uri="{FF2B5EF4-FFF2-40B4-BE49-F238E27FC236}">
                    <a16:creationId xmlns:a16="http://schemas.microsoft.com/office/drawing/2014/main" id="{AB87C059-6D8E-0C1C-0D54-EEDA321F704A}"/>
                  </a:ext>
                </a:extLst>
              </p:cNvPr>
              <p:cNvGrpSpPr/>
              <p:nvPr/>
            </p:nvGrpSpPr>
            <p:grpSpPr>
              <a:xfrm>
                <a:off x="527979" y="1023264"/>
                <a:ext cx="9271807" cy="5505450"/>
                <a:chOff x="527979" y="1023264"/>
                <a:chExt cx="9271807" cy="5505450"/>
              </a:xfrm>
            </p:grpSpPr>
            <p:pic>
              <p:nvPicPr>
                <p:cNvPr id="12" name="Picture 5">
                  <a:extLst>
                    <a:ext uri="{FF2B5EF4-FFF2-40B4-BE49-F238E27FC236}">
                      <a16:creationId xmlns:a16="http://schemas.microsoft.com/office/drawing/2014/main" id="{03BE0482-7F69-75E2-3D0C-D008CC122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509" y="1023264"/>
                  <a:ext cx="8435277"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a:extLst>
                    <a:ext uri="{FF2B5EF4-FFF2-40B4-BE49-F238E27FC236}">
                      <a16:creationId xmlns:a16="http://schemas.microsoft.com/office/drawing/2014/main" id="{14533B53-ED3D-C371-2584-64DF4D2C7440}"/>
                    </a:ext>
                  </a:extLst>
                </p:cNvPr>
                <p:cNvSpPr>
                  <a:spLocks noChangeArrowheads="1"/>
                </p:cNvSpPr>
                <p:nvPr/>
              </p:nvSpPr>
              <p:spPr bwMode="auto">
                <a:xfrm flipH="1">
                  <a:off x="6161264" y="4706497"/>
                  <a:ext cx="728083" cy="796624"/>
                </a:xfrm>
                <a:prstGeom prst="rtTriangle">
                  <a:avLst/>
                </a:prstGeom>
                <a:noFill/>
                <a:ln w="57150">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14" name="Text Box 11">
                  <a:extLst>
                    <a:ext uri="{FF2B5EF4-FFF2-40B4-BE49-F238E27FC236}">
                      <a16:creationId xmlns:a16="http://schemas.microsoft.com/office/drawing/2014/main" id="{0E9E45B0-B27A-B7D8-056D-E42DB50261C5}"/>
                    </a:ext>
                  </a:extLst>
                </p:cNvPr>
                <p:cNvSpPr txBox="1">
                  <a:spLocks noChangeArrowheads="1"/>
                </p:cNvSpPr>
                <p:nvPr/>
              </p:nvSpPr>
              <p:spPr bwMode="auto">
                <a:xfrm>
                  <a:off x="620716" y="5378951"/>
                  <a:ext cx="7437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00" dirty="0" err="1">
                      <a:latin typeface="+mn-lt"/>
                    </a:rPr>
                    <a:t>Pente</a:t>
                  </a:r>
                  <a:r>
                    <a:rPr lang="en-GB" sz="1400" dirty="0">
                      <a:latin typeface="+mn-lt"/>
                    </a:rPr>
                    <a:t> 3</a:t>
                  </a:r>
                </a:p>
              </p:txBody>
            </p:sp>
            <p:sp>
              <p:nvSpPr>
                <p:cNvPr id="15" name="Rectangle 13">
                  <a:extLst>
                    <a:ext uri="{FF2B5EF4-FFF2-40B4-BE49-F238E27FC236}">
                      <a16:creationId xmlns:a16="http://schemas.microsoft.com/office/drawing/2014/main" id="{6DA3E029-53BE-F7C7-DA82-6BB7BB862EA8}"/>
                    </a:ext>
                  </a:extLst>
                </p:cNvPr>
                <p:cNvSpPr>
                  <a:spLocks noChangeArrowheads="1"/>
                </p:cNvSpPr>
                <p:nvPr/>
              </p:nvSpPr>
              <p:spPr bwMode="auto">
                <a:xfrm>
                  <a:off x="527979" y="4863476"/>
                  <a:ext cx="1219200" cy="46138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16" name="Line 15">
                  <a:extLst>
                    <a:ext uri="{FF2B5EF4-FFF2-40B4-BE49-F238E27FC236}">
                      <a16:creationId xmlns:a16="http://schemas.microsoft.com/office/drawing/2014/main" id="{3D37D42F-0998-35BB-612A-D1F2FE37598A}"/>
                    </a:ext>
                  </a:extLst>
                </p:cNvPr>
                <p:cNvSpPr>
                  <a:spLocks noChangeShapeType="1"/>
                </p:cNvSpPr>
                <p:nvPr/>
              </p:nvSpPr>
              <p:spPr bwMode="auto">
                <a:xfrm flipH="1" flipV="1">
                  <a:off x="3587295" y="2180933"/>
                  <a:ext cx="850040" cy="673608"/>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18" name="Text Box 16">
                  <a:extLst>
                    <a:ext uri="{FF2B5EF4-FFF2-40B4-BE49-F238E27FC236}">
                      <a16:creationId xmlns:a16="http://schemas.microsoft.com/office/drawing/2014/main" id="{D089B9BC-09C0-C339-C219-614F36A98B2F}"/>
                    </a:ext>
                  </a:extLst>
                </p:cNvPr>
                <p:cNvSpPr txBox="1">
                  <a:spLocks noChangeArrowheads="1"/>
                </p:cNvSpPr>
                <p:nvPr/>
              </p:nvSpPr>
              <p:spPr bwMode="auto">
                <a:xfrm>
                  <a:off x="2255197" y="1581810"/>
                  <a:ext cx="1281120"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latin typeface="+mn-lt"/>
                    </a:rPr>
                    <a:t>Performance</a:t>
                  </a:r>
                  <a:br>
                    <a:rPr lang="en-GB" sz="1600" dirty="0">
                      <a:latin typeface="+mn-lt"/>
                    </a:rPr>
                  </a:br>
                  <a:r>
                    <a:rPr lang="en-GB" sz="1600" dirty="0">
                      <a:latin typeface="+mn-lt"/>
                    </a:rPr>
                    <a:t> </a:t>
                  </a:r>
                  <a:r>
                    <a:rPr lang="en-GB" sz="1600" dirty="0" err="1">
                      <a:latin typeface="+mn-lt"/>
                    </a:rPr>
                    <a:t>améliorée</a:t>
                  </a:r>
                  <a:endParaRPr lang="en-GB" sz="1600" dirty="0">
                    <a:latin typeface="+mn-lt"/>
                  </a:endParaRPr>
                </a:p>
              </p:txBody>
            </p:sp>
          </p:grpSp>
          <p:grpSp>
            <p:nvGrpSpPr>
              <p:cNvPr id="8" name="Group 7">
                <a:extLst>
                  <a:ext uri="{FF2B5EF4-FFF2-40B4-BE49-F238E27FC236}">
                    <a16:creationId xmlns:a16="http://schemas.microsoft.com/office/drawing/2014/main" id="{FE4D93F2-3FFD-4988-D0F2-511952D9448E}"/>
                  </a:ext>
                </a:extLst>
              </p:cNvPr>
              <p:cNvGrpSpPr/>
              <p:nvPr/>
            </p:nvGrpSpPr>
            <p:grpSpPr>
              <a:xfrm>
                <a:off x="5492069" y="2556599"/>
                <a:ext cx="3552030" cy="1688878"/>
                <a:chOff x="5492069" y="2556599"/>
                <a:chExt cx="3552030" cy="1688878"/>
              </a:xfrm>
            </p:grpSpPr>
            <p:pic>
              <p:nvPicPr>
                <p:cNvPr id="10" name="Picture 30">
                  <a:extLst>
                    <a:ext uri="{FF2B5EF4-FFF2-40B4-BE49-F238E27FC236}">
                      <a16:creationId xmlns:a16="http://schemas.microsoft.com/office/drawing/2014/main" id="{00168184-09B7-DA45-EBE0-1E6C9C751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102" y="3458521"/>
                  <a:ext cx="2415997" cy="78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31">
                  <a:extLst>
                    <a:ext uri="{FF2B5EF4-FFF2-40B4-BE49-F238E27FC236}">
                      <a16:creationId xmlns:a16="http://schemas.microsoft.com/office/drawing/2014/main" id="{1BDC2D99-B369-93D8-3F08-D68255E14C65}"/>
                    </a:ext>
                  </a:extLst>
                </p:cNvPr>
                <p:cNvSpPr>
                  <a:spLocks/>
                </p:cNvSpPr>
                <p:nvPr/>
              </p:nvSpPr>
              <p:spPr bwMode="auto">
                <a:xfrm>
                  <a:off x="5492069" y="2556599"/>
                  <a:ext cx="1672350" cy="369332"/>
                </a:xfrm>
                <a:custGeom>
                  <a:avLst/>
                  <a:gdLst>
                    <a:gd name="T0" fmla="*/ 976 w 976"/>
                    <a:gd name="T1" fmla="*/ 568 h 568"/>
                    <a:gd name="T2" fmla="*/ 512 w 976"/>
                    <a:gd name="T3" fmla="*/ 160 h 568"/>
                    <a:gd name="T4" fmla="*/ 0 w 976"/>
                    <a:gd name="T5" fmla="*/ 0 h 568"/>
                    <a:gd name="T6" fmla="*/ 0 60000 65536"/>
                    <a:gd name="T7" fmla="*/ 0 60000 65536"/>
                    <a:gd name="T8" fmla="*/ 0 60000 65536"/>
                    <a:gd name="T9" fmla="*/ 0 w 976"/>
                    <a:gd name="T10" fmla="*/ 0 h 568"/>
                    <a:gd name="T11" fmla="*/ 976 w 976"/>
                    <a:gd name="T12" fmla="*/ 568 h 568"/>
                  </a:gdLst>
                  <a:ahLst/>
                  <a:cxnLst>
                    <a:cxn ang="T6">
                      <a:pos x="T0" y="T1"/>
                    </a:cxn>
                    <a:cxn ang="T7">
                      <a:pos x="T2" y="T3"/>
                    </a:cxn>
                    <a:cxn ang="T8">
                      <a:pos x="T4" y="T5"/>
                    </a:cxn>
                  </a:cxnLst>
                  <a:rect l="T9" t="T10" r="T11" b="T12"/>
                  <a:pathLst>
                    <a:path w="976" h="568">
                      <a:moveTo>
                        <a:pt x="976" y="568"/>
                      </a:moveTo>
                      <a:cubicBezTo>
                        <a:pt x="825" y="411"/>
                        <a:pt x="674" y="255"/>
                        <a:pt x="512" y="160"/>
                      </a:cubicBezTo>
                      <a:cubicBezTo>
                        <a:pt x="350" y="65"/>
                        <a:pt x="175" y="32"/>
                        <a:pt x="0" y="0"/>
                      </a:cubicBezTo>
                    </a:path>
                  </a:pathLst>
                </a:custGeom>
                <a:noFill/>
                <a:ln w="9525">
                  <a:solidFill>
                    <a:srgbClr val="CC0000"/>
                  </a:solidFill>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mc:AlternateContent xmlns:mc="http://schemas.openxmlformats.org/markup-compatibility/2006" xmlns:a14="http://schemas.microsoft.com/office/drawing/2010/main">
            <mc:Choice Requires="a14">
              <p:sp>
                <p:nvSpPr>
                  <p:cNvPr id="9" name="Object 14">
                    <a:extLst>
                      <a:ext uri="{FF2B5EF4-FFF2-40B4-BE49-F238E27FC236}">
                        <a16:creationId xmlns:a16="http://schemas.microsoft.com/office/drawing/2014/main" id="{870395A8-9FE7-A485-ABFD-5EA6AE5305AE}"/>
                      </a:ext>
                    </a:extLst>
                  </p:cNvPr>
                  <p:cNvSpPr txBox="1"/>
                  <p:nvPr/>
                </p:nvSpPr>
                <p:spPr bwMode="auto">
                  <a:xfrm>
                    <a:off x="579392" y="4907877"/>
                    <a:ext cx="1167787" cy="417512"/>
                  </a:xfrm>
                  <a:prstGeom prst="rect">
                    <a:avLst/>
                  </a:prstGeom>
                  <a:noFill/>
                  <a:ln>
                    <a:noFill/>
                  </a:ln>
                  <a:effectLst/>
                </p:spPr>
                <p:txBody>
                  <a:bodyPr>
                    <a:noAutofit/>
                  </a:bodyPr>
                  <a:lstStyle/>
                  <a:p>
                    <a:r>
                      <a:rPr lang="en-US" sz="1050" b="1" dirty="0" err="1"/>
                      <a:t>Indice</a:t>
                    </a:r>
                    <a:r>
                      <a:rPr lang="en-US" sz="1050" b="1" dirty="0"/>
                      <a:t> </a:t>
                    </a:r>
                    <a:r>
                      <a:rPr lang="en-US" sz="1050" b="1" dirty="0" err="1"/>
                      <a:t>matériaux</a:t>
                    </a:r>
                    <a:r>
                      <a:rPr lang="en-US" sz="1050" b="1" dirty="0"/>
                      <a:t> </a:t>
                    </a:r>
                    <a14:m>
                      <m:oMath xmlns:m="http://schemas.openxmlformats.org/officeDocument/2006/math">
                        <m:sSup>
                          <m:sSupPr>
                            <m:ctrlPr>
                              <a:rPr lang="en-US" sz="1050" i="1" smtClean="0">
                                <a:solidFill>
                                  <a:srgbClr val="000000"/>
                                </a:solidFill>
                                <a:latin typeface="Cambria Math" panose="02040503050406030204" pitchFamily="18" charset="0"/>
                              </a:rPr>
                            </m:ctrlPr>
                          </m:sSupPr>
                          <m:e>
                            <m:r>
                              <m:rPr>
                                <m:sty m:val="p"/>
                              </m:rPr>
                              <a:rPr lang="en-US" sz="1050" i="1">
                                <a:solidFill>
                                  <a:srgbClr val="000000"/>
                                </a:solidFill>
                                <a:latin typeface="Cambria Math" panose="02040503050406030204" pitchFamily="18" charset="0"/>
                              </a:rPr>
                              <m:t>E</m:t>
                            </m:r>
                          </m:e>
                          <m:sup>
                            <m:r>
                              <a:rPr lang="en-US" sz="1050" i="1">
                                <a:solidFill>
                                  <a:srgbClr val="000000"/>
                                </a:solidFill>
                                <a:latin typeface="Cambria Math" panose="02040503050406030204" pitchFamily="18" charset="0"/>
                              </a:rPr>
                              <m:t>1/3</m:t>
                            </m:r>
                          </m:sup>
                        </m:sSup>
                        <m:r>
                          <a:rPr lang="en-US" sz="1050" i="1">
                            <a:solidFill>
                              <a:srgbClr val="000000"/>
                            </a:solidFill>
                            <a:latin typeface="Cambria Math" panose="02040503050406030204" pitchFamily="18" charset="0"/>
                          </a:rPr>
                          <m:t>/</m:t>
                        </m:r>
                        <m:r>
                          <m:rPr>
                            <m:sty m:val="p"/>
                          </m:rPr>
                          <a:rPr lang="en-US" sz="1050" i="1">
                            <a:solidFill>
                              <a:srgbClr val="000000"/>
                            </a:solidFill>
                            <a:latin typeface="Cambria Math" panose="02040503050406030204" pitchFamily="18" charset="0"/>
                          </a:rPr>
                          <m:t>ρ</m:t>
                        </m:r>
                      </m:oMath>
                    </a14:m>
                    <a:r>
                      <a:rPr lang="en-US" sz="1050" dirty="0"/>
                      <a:t> </a:t>
                    </a:r>
                  </a:p>
                </p:txBody>
              </p:sp>
            </mc:Choice>
            <mc:Fallback xmlns="">
              <p:sp>
                <p:nvSpPr>
                  <p:cNvPr id="21" name="Object 14">
                    <a:extLst>
                      <a:ext uri="{FF2B5EF4-FFF2-40B4-BE49-F238E27FC236}">
                        <a16:creationId xmlns:a16="http://schemas.microsoft.com/office/drawing/2014/main" id="{E55BD60B-1D84-4C9F-8928-692D68A5343C}"/>
                      </a:ext>
                    </a:extLst>
                  </p:cNvPr>
                  <p:cNvSpPr txBox="1">
                    <a:spLocks noRot="1" noChangeAspect="1" noMove="1" noResize="1" noEditPoints="1" noAdjustHandles="1" noChangeArrowheads="1" noChangeShapeType="1" noTextEdit="1"/>
                  </p:cNvSpPr>
                  <p:nvPr/>
                </p:nvSpPr>
                <p:spPr bwMode="auto">
                  <a:xfrm>
                    <a:off x="579392" y="4907877"/>
                    <a:ext cx="1167787" cy="417512"/>
                  </a:xfrm>
                  <a:prstGeom prst="rect">
                    <a:avLst/>
                  </a:prstGeom>
                  <a:blipFill>
                    <a:blip r:embed="rId5"/>
                    <a:stretch>
                      <a:fillRect b="-4348"/>
                    </a:stretch>
                  </a:blipFill>
                  <a:ln>
                    <a:noFill/>
                  </a:ln>
                  <a:effectLst/>
                </p:spPr>
                <p:txBody>
                  <a:bodyPr/>
                  <a:lstStyle/>
                  <a:p>
                    <a:r>
                      <a:rPr lang="en-US">
                        <a:noFill/>
                      </a:rPr>
                      <a:t> </a:t>
                    </a:r>
                  </a:p>
                </p:txBody>
              </p:sp>
            </mc:Fallback>
          </mc:AlternateContent>
        </p:grpSp>
        <p:sp>
          <p:nvSpPr>
            <p:cNvPr id="6" name="Text Box 46">
              <a:extLst>
                <a:ext uri="{FF2B5EF4-FFF2-40B4-BE49-F238E27FC236}">
                  <a16:creationId xmlns:a16="http://schemas.microsoft.com/office/drawing/2014/main" id="{F709CD96-F428-082E-678F-48C2A058F4D8}"/>
                </a:ext>
              </a:extLst>
            </p:cNvPr>
            <p:cNvSpPr txBox="1">
              <a:spLocks noChangeArrowheads="1"/>
            </p:cNvSpPr>
            <p:nvPr/>
          </p:nvSpPr>
          <p:spPr bwMode="auto">
            <a:xfrm>
              <a:off x="6809233" y="5083316"/>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00" dirty="0">
                  <a:latin typeface="+mn-lt"/>
                </a:rPr>
                <a:t>3</a:t>
              </a:r>
            </a:p>
          </p:txBody>
        </p:sp>
      </p:grpSp>
    </p:spTree>
    <p:extLst>
      <p:ext uri="{BB962C8B-B14F-4D97-AF65-F5344CB8AC3E}">
        <p14:creationId xmlns:p14="http://schemas.microsoft.com/office/powerpoint/2010/main" val="1333337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a:ln w="9525"/>
        </p:spPr>
        <p:txBody>
          <a:bodyPr/>
          <a:lstStyle/>
          <a:p>
            <a:r>
              <a:rPr lang="pt-PT" dirty="0">
                <a:latin typeface="+mn-lt"/>
              </a:rPr>
              <a:t>L’outil Eco Audit</a:t>
            </a:r>
            <a:endParaRPr lang="en-GB" dirty="0">
              <a:latin typeface="+mn-lt"/>
            </a:endParaRPr>
          </a:p>
        </p:txBody>
      </p:sp>
      <p:sp>
        <p:nvSpPr>
          <p:cNvPr id="2" name="Content Placeholder 1"/>
          <p:cNvSpPr>
            <a:spLocks noGrp="1"/>
          </p:cNvSpPr>
          <p:nvPr>
            <p:ph type="body" sz="quarter" idx="13"/>
          </p:nvPr>
        </p:nvSpPr>
        <p:spPr>
          <a:xfrm>
            <a:off x="2121053" y="1387248"/>
            <a:ext cx="8313417" cy="4572000"/>
          </a:xfrm>
          <a:prstGeom prst="rect">
            <a:avLst/>
          </a:prstGeom>
        </p:spPr>
        <p:txBody>
          <a:bodyPr/>
          <a:lstStyle/>
          <a:p>
            <a:pPr>
              <a:defRPr/>
            </a:pPr>
            <a:r>
              <a:rPr lang="en-GB" sz="2000" b="0" dirty="0" err="1">
                <a:latin typeface="+mn-lt"/>
              </a:rPr>
              <a:t>Vous</a:t>
            </a:r>
            <a:r>
              <a:rPr lang="en-GB" sz="2000" b="0" dirty="0">
                <a:latin typeface="+mn-lt"/>
              </a:rPr>
              <a:t> </a:t>
            </a:r>
            <a:r>
              <a:rPr lang="en-GB" sz="2000" b="0" dirty="0" err="1">
                <a:latin typeface="+mn-lt"/>
              </a:rPr>
              <a:t>pouvez</a:t>
            </a:r>
            <a:r>
              <a:rPr lang="en-GB" sz="2000" b="0" dirty="0">
                <a:latin typeface="+mn-lt"/>
              </a:rPr>
              <a:t> </a:t>
            </a:r>
            <a:r>
              <a:rPr lang="en-GB" sz="2000" b="0" dirty="0" err="1">
                <a:latin typeface="+mn-lt"/>
              </a:rPr>
              <a:t>évaluez</a:t>
            </a:r>
            <a:r>
              <a:rPr lang="en-GB" sz="2000" b="0" dirty="0">
                <a:latin typeface="+mn-lt"/>
              </a:rPr>
              <a:t> </a:t>
            </a:r>
            <a:r>
              <a:rPr lang="en-GB" sz="2000" b="0" dirty="0" err="1">
                <a:latin typeface="+mn-lt"/>
              </a:rPr>
              <a:t>l’impact</a:t>
            </a:r>
            <a:r>
              <a:rPr lang="en-GB" sz="2000" b="0" dirty="0">
                <a:latin typeface="+mn-lt"/>
              </a:rPr>
              <a:t> </a:t>
            </a:r>
            <a:r>
              <a:rPr lang="en-GB" sz="2000" b="0" dirty="0" err="1">
                <a:latin typeface="+mn-lt"/>
              </a:rPr>
              <a:t>environnemental</a:t>
            </a:r>
            <a:r>
              <a:rPr lang="en-GB" sz="2000" b="0" dirty="0">
                <a:latin typeface="+mn-lt"/>
              </a:rPr>
              <a:t> d’un </a:t>
            </a:r>
            <a:r>
              <a:rPr lang="en-GB" sz="2000" b="0" dirty="0" err="1">
                <a:latin typeface="+mn-lt"/>
              </a:rPr>
              <a:t>produit</a:t>
            </a:r>
            <a:r>
              <a:rPr lang="en-GB" sz="2000" b="0" dirty="0">
                <a:latin typeface="+mn-lt"/>
              </a:rPr>
              <a:t> à </a:t>
            </a:r>
            <a:r>
              <a:rPr lang="en-GB" sz="2000" b="0" dirty="0" err="1">
                <a:latin typeface="+mn-lt"/>
              </a:rPr>
              <a:t>l’aide</a:t>
            </a:r>
            <a:r>
              <a:rPr lang="en-GB" sz="2000" b="0" dirty="0">
                <a:latin typeface="+mn-lt"/>
              </a:rPr>
              <a:t> de </a:t>
            </a:r>
            <a:r>
              <a:rPr lang="en-GB" sz="2000" b="0" dirty="0" err="1">
                <a:latin typeface="+mn-lt"/>
              </a:rPr>
              <a:t>l’outil</a:t>
            </a:r>
            <a:r>
              <a:rPr lang="en-GB" sz="2000" b="0" dirty="0">
                <a:latin typeface="+mn-lt"/>
              </a:rPr>
              <a:t> eco-audit </a:t>
            </a:r>
            <a:r>
              <a:rPr lang="en-GB" sz="2000" b="0" dirty="0" err="1">
                <a:latin typeface="+mn-lt"/>
              </a:rPr>
              <a:t>inclu</a:t>
            </a:r>
            <a:r>
              <a:rPr lang="en-GB" sz="2000" b="0" dirty="0">
                <a:latin typeface="+mn-lt"/>
              </a:rPr>
              <a:t> dans la base de </a:t>
            </a:r>
            <a:r>
              <a:rPr lang="en-GB" sz="2000" b="0" dirty="0" err="1">
                <a:latin typeface="+mn-lt"/>
              </a:rPr>
              <a:t>données</a:t>
            </a:r>
            <a:r>
              <a:rPr lang="en-GB" sz="2000" b="0" dirty="0">
                <a:latin typeface="+mn-lt"/>
              </a:rPr>
              <a:t> Granta </a:t>
            </a:r>
            <a:r>
              <a:rPr lang="en-GB" sz="2000" b="0" dirty="0" err="1">
                <a:latin typeface="+mn-lt"/>
              </a:rPr>
              <a:t>EduPack</a:t>
            </a:r>
            <a:r>
              <a:rPr lang="en-GB" sz="2000" b="0" dirty="0">
                <a:latin typeface="+mn-lt"/>
              </a:rPr>
              <a:t> polymer</a:t>
            </a:r>
          </a:p>
          <a:p>
            <a:pPr>
              <a:defRPr/>
            </a:pPr>
            <a:endParaRPr lang="pt-PT" sz="2000" b="0" dirty="0">
              <a:latin typeface="+mn-lt"/>
            </a:endParaRPr>
          </a:p>
          <a:p>
            <a:pPr>
              <a:defRPr/>
            </a:pPr>
            <a:r>
              <a:rPr lang="pt-PT" sz="2000" b="0" dirty="0">
                <a:latin typeface="+mn-lt"/>
              </a:rPr>
              <a:t>Comparer l’influence de l’utilisation de différents polymères ou procédés de fabrication sur les phases de vie du produit</a:t>
            </a:r>
          </a:p>
          <a:p>
            <a:pPr marL="0" indent="0">
              <a:buNone/>
              <a:defRPr/>
            </a:pPr>
            <a:endParaRPr lang="pt-PT" sz="2000" b="0" dirty="0">
              <a:latin typeface="+mn-lt"/>
            </a:endParaRPr>
          </a:p>
          <a:p>
            <a:pPr>
              <a:defRPr/>
            </a:pPr>
            <a:r>
              <a:rPr lang="pt-PT" sz="2000" b="0" dirty="0">
                <a:latin typeface="+mn-lt"/>
              </a:rPr>
              <a:t>Plus d’information est disponible à ce sujet dans l’unité de cours 12</a:t>
            </a:r>
          </a:p>
        </p:txBody>
      </p:sp>
      <p:sp>
        <p:nvSpPr>
          <p:cNvPr id="5" name="Slide Number Placeholder 4">
            <a:extLst>
              <a:ext uri="{FF2B5EF4-FFF2-40B4-BE49-F238E27FC236}">
                <a16:creationId xmlns:a16="http://schemas.microsoft.com/office/drawing/2014/main" id="{A222A0A4-4589-4FB3-8926-2EAB831E547E}"/>
              </a:ext>
            </a:extLst>
          </p:cNvPr>
          <p:cNvSpPr>
            <a:spLocks noGrp="1"/>
          </p:cNvSpPr>
          <p:nvPr>
            <p:ph type="sldNum" sz="quarter" idx="11"/>
          </p:nvPr>
        </p:nvSpPr>
        <p:spPr/>
        <p:txBody>
          <a:bodyPr/>
          <a:lstStyle/>
          <a:p>
            <a:fld id="{F0D23093-2AB0-F74C-B865-1A12A15B650E}" type="slidenum">
              <a:rPr lang="en-US" smtClean="0"/>
              <a:pPr/>
              <a:t>21</a:t>
            </a:fld>
            <a:endParaRPr lang="en-US" dirty="0"/>
          </a:p>
        </p:txBody>
      </p:sp>
      <p:grpSp>
        <p:nvGrpSpPr>
          <p:cNvPr id="6" name="Group 5">
            <a:extLst>
              <a:ext uri="{FF2B5EF4-FFF2-40B4-BE49-F238E27FC236}">
                <a16:creationId xmlns:a16="http://schemas.microsoft.com/office/drawing/2014/main" id="{BBFE3AC9-C5B4-B543-3C3D-25494007414C}"/>
              </a:ext>
            </a:extLst>
          </p:cNvPr>
          <p:cNvGrpSpPr/>
          <p:nvPr/>
        </p:nvGrpSpPr>
        <p:grpSpPr>
          <a:xfrm>
            <a:off x="1272363" y="571499"/>
            <a:ext cx="9090837" cy="5387749"/>
            <a:chOff x="1219200" y="571499"/>
            <a:chExt cx="9090837" cy="5387749"/>
          </a:xfrm>
        </p:grpSpPr>
        <p:sp>
          <p:nvSpPr>
            <p:cNvPr id="7" name="Rectangle 6">
              <a:extLst>
                <a:ext uri="{FF2B5EF4-FFF2-40B4-BE49-F238E27FC236}">
                  <a16:creationId xmlns:a16="http://schemas.microsoft.com/office/drawing/2014/main" id="{A6EEBA2A-C184-7EE8-DD03-0F52A0541C63}"/>
                </a:ext>
              </a:extLst>
            </p:cNvPr>
            <p:cNvSpPr/>
            <p:nvPr/>
          </p:nvSpPr>
          <p:spPr>
            <a:xfrm>
              <a:off x="1371600" y="571499"/>
              <a:ext cx="8915400" cy="5387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FEF4922-571A-7C36-CF7A-6AC6A6B3C488}"/>
                </a:ext>
              </a:extLst>
            </p:cNvPr>
            <p:cNvGrpSpPr>
              <a:grpSpLocks/>
            </p:cNvGrpSpPr>
            <p:nvPr/>
          </p:nvGrpSpPr>
          <p:grpSpPr bwMode="auto">
            <a:xfrm>
              <a:off x="1219200" y="571499"/>
              <a:ext cx="9090837" cy="5352897"/>
              <a:chOff x="130629" y="858819"/>
              <a:chExt cx="9686611" cy="5703906"/>
            </a:xfrm>
          </p:grpSpPr>
          <p:sp>
            <p:nvSpPr>
              <p:cNvPr id="9" name="Rectangle 28">
                <a:extLst>
                  <a:ext uri="{FF2B5EF4-FFF2-40B4-BE49-F238E27FC236}">
                    <a16:creationId xmlns:a16="http://schemas.microsoft.com/office/drawing/2014/main" id="{733358A2-FCA2-23B6-030C-E0D711839B20}"/>
                  </a:ext>
                </a:extLst>
              </p:cNvPr>
              <p:cNvSpPr>
                <a:spLocks noChangeArrowheads="1"/>
              </p:cNvSpPr>
              <p:nvPr/>
            </p:nvSpPr>
            <p:spPr bwMode="auto">
              <a:xfrm>
                <a:off x="130629" y="858819"/>
                <a:ext cx="9686611" cy="393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endParaRPr lang="en-GB" sz="1800" dirty="0">
                  <a:latin typeface="+mn-lt"/>
                </a:endParaRPr>
              </a:p>
            </p:txBody>
          </p:sp>
          <p:pic>
            <p:nvPicPr>
              <p:cNvPr id="10" name="Picture 4">
                <a:extLst>
                  <a:ext uri="{FF2B5EF4-FFF2-40B4-BE49-F238E27FC236}">
                    <a16:creationId xmlns:a16="http://schemas.microsoft.com/office/drawing/2014/main" id="{571A0378-BE7D-D918-F6F7-867E45910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3724275"/>
                <a:ext cx="39719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3">
                <a:extLst>
                  <a:ext uri="{FF2B5EF4-FFF2-40B4-BE49-F238E27FC236}">
                    <a16:creationId xmlns:a16="http://schemas.microsoft.com/office/drawing/2014/main" id="{8E72D54E-3405-676E-3C8F-9A748CFBECF7}"/>
                  </a:ext>
                </a:extLst>
              </p:cNvPr>
              <p:cNvSpPr>
                <a:spLocks noChangeArrowheads="1"/>
              </p:cNvSpPr>
              <p:nvPr/>
            </p:nvSpPr>
            <p:spPr bwMode="auto">
              <a:xfrm>
                <a:off x="7043252" y="1506055"/>
                <a:ext cx="2530475" cy="2861626"/>
              </a:xfrm>
              <a:prstGeom prst="roundRect">
                <a:avLst>
                  <a:gd name="adj" fmla="val 3884"/>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spcBef>
                    <a:spcPct val="10000"/>
                  </a:spcBef>
                </a:pPr>
                <a:r>
                  <a:rPr lang="en-GB" dirty="0" err="1">
                    <a:latin typeface="+mn-lt"/>
                  </a:rPr>
                  <a:t>Peut</a:t>
                </a:r>
                <a:r>
                  <a:rPr lang="en-GB" dirty="0">
                    <a:latin typeface="+mn-lt"/>
                  </a:rPr>
                  <a:t> explorer :</a:t>
                </a:r>
              </a:p>
              <a:p>
                <a:pPr algn="l">
                  <a:buClr>
                    <a:schemeClr val="accent1"/>
                  </a:buClr>
                  <a:buSzPct val="110000"/>
                  <a:buFont typeface="Wingdings" panose="05000000000000000000" pitchFamily="2" charset="2"/>
                  <a:buChar char="§"/>
                </a:pPr>
                <a:r>
                  <a:rPr lang="fr-FR" dirty="0">
                    <a:latin typeface="+mn-lt"/>
                  </a:rPr>
                  <a:t> Choix du matériau</a:t>
                </a:r>
              </a:p>
              <a:p>
                <a:pPr algn="l">
                  <a:buClr>
                    <a:schemeClr val="accent1"/>
                  </a:buClr>
                  <a:buSzPct val="110000"/>
                  <a:buFont typeface="Wingdings" panose="05000000000000000000" pitchFamily="2" charset="2"/>
                  <a:buChar char="§"/>
                </a:pPr>
                <a:r>
                  <a:rPr lang="fr-FR" dirty="0">
                    <a:latin typeface="+mn-lt"/>
                  </a:rPr>
                  <a:t>  Recycler le contenu</a:t>
                </a:r>
              </a:p>
              <a:p>
                <a:pPr algn="l">
                  <a:buClr>
                    <a:schemeClr val="accent1"/>
                  </a:buClr>
                  <a:buSzPct val="110000"/>
                  <a:buFont typeface="Wingdings" panose="05000000000000000000" pitchFamily="2" charset="2"/>
                  <a:buChar char="§"/>
                </a:pPr>
                <a:r>
                  <a:rPr lang="fr-FR" dirty="0">
                    <a:latin typeface="+mn-lt"/>
                  </a:rPr>
                  <a:t>  Mode de transport</a:t>
                </a:r>
              </a:p>
              <a:p>
                <a:pPr algn="l">
                  <a:buClr>
                    <a:schemeClr val="accent1"/>
                  </a:buClr>
                  <a:buSzPct val="110000"/>
                  <a:buFont typeface="Wingdings" panose="05000000000000000000" pitchFamily="2" charset="2"/>
                  <a:buChar char="§"/>
                </a:pPr>
                <a:r>
                  <a:rPr lang="fr-FR" dirty="0">
                    <a:latin typeface="+mn-lt"/>
                  </a:rPr>
                  <a:t>  Trajet</a:t>
                </a:r>
              </a:p>
              <a:p>
                <a:pPr algn="l">
                  <a:buClr>
                    <a:schemeClr val="accent1"/>
                  </a:buClr>
                  <a:buSzPct val="110000"/>
                  <a:buFont typeface="Wingdings" panose="05000000000000000000" pitchFamily="2" charset="2"/>
                  <a:buChar char="§"/>
                </a:pPr>
                <a:r>
                  <a:rPr lang="fr-FR" dirty="0">
                    <a:latin typeface="+mn-lt"/>
                  </a:rPr>
                  <a:t>  Utiliser le modèle</a:t>
                </a:r>
              </a:p>
              <a:p>
                <a:pPr algn="l">
                  <a:buClr>
                    <a:schemeClr val="accent1"/>
                  </a:buClr>
                  <a:buSzPct val="110000"/>
                  <a:buFont typeface="Wingdings" panose="05000000000000000000" pitchFamily="2" charset="2"/>
                  <a:buChar char="§"/>
                </a:pPr>
                <a:r>
                  <a:rPr lang="fr-FR" dirty="0">
                    <a:latin typeface="+mn-lt"/>
                  </a:rPr>
                  <a:t>  Mix énergétique électrique</a:t>
                </a:r>
              </a:p>
              <a:p>
                <a:pPr algn="l">
                  <a:buClr>
                    <a:schemeClr val="accent1"/>
                  </a:buClr>
                  <a:buSzPct val="110000"/>
                  <a:buFont typeface="Wingdings" panose="05000000000000000000" pitchFamily="2" charset="2"/>
                  <a:buChar char="§"/>
                </a:pPr>
                <a:r>
                  <a:rPr lang="fr-FR" dirty="0">
                    <a:latin typeface="+mn-lt"/>
                  </a:rPr>
                  <a:t>   Choix de fin de vie</a:t>
                </a:r>
                <a:endParaRPr lang="en-GB" dirty="0">
                  <a:latin typeface="+mn-lt"/>
                </a:endParaRPr>
              </a:p>
            </p:txBody>
          </p:sp>
          <p:sp>
            <p:nvSpPr>
              <p:cNvPr id="12" name="AutoShape 3">
                <a:extLst>
                  <a:ext uri="{FF2B5EF4-FFF2-40B4-BE49-F238E27FC236}">
                    <a16:creationId xmlns:a16="http://schemas.microsoft.com/office/drawing/2014/main" id="{8617B99C-A216-A168-8029-9E92EE849867}"/>
                  </a:ext>
                </a:extLst>
              </p:cNvPr>
              <p:cNvSpPr>
                <a:spLocks noChangeArrowheads="1"/>
              </p:cNvSpPr>
              <p:nvPr/>
            </p:nvSpPr>
            <p:spPr bwMode="auto">
              <a:xfrm>
                <a:off x="7055952" y="4340408"/>
                <a:ext cx="2505075" cy="863222"/>
              </a:xfrm>
              <a:prstGeom prst="roundRect">
                <a:avLst>
                  <a:gd name="adj" fmla="val 15792"/>
                </a:avLst>
              </a:prstGeom>
              <a:solidFill>
                <a:schemeClr val="bg1"/>
              </a:solidFill>
              <a:ln w="19050">
                <a:solidFill>
                  <a:schemeClr val="accent1"/>
                </a:solidFill>
                <a:round/>
                <a:headEnd/>
                <a:tailEnd/>
              </a:ln>
            </p:spPr>
            <p:txBody>
              <a:bodyPr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r>
                  <a:rPr lang="en-GB" dirty="0">
                    <a:latin typeface="+mn-lt"/>
                  </a:rPr>
                  <a:t>De </a:t>
                </a:r>
                <a:r>
                  <a:rPr lang="en-GB" dirty="0" err="1">
                    <a:latin typeface="+mn-lt"/>
                  </a:rPr>
                  <a:t>nombreux</a:t>
                </a:r>
                <a:r>
                  <a:rPr lang="en-GB" dirty="0">
                    <a:latin typeface="+mn-lt"/>
                  </a:rPr>
                  <a:t> </a:t>
                </a:r>
                <a:r>
                  <a:rPr lang="en-GB" dirty="0" err="1">
                    <a:latin typeface="+mn-lt"/>
                  </a:rPr>
                  <a:t>projets</a:t>
                </a:r>
                <a:r>
                  <a:rPr lang="en-GB" dirty="0">
                    <a:latin typeface="+mn-lt"/>
                  </a:rPr>
                  <a:t> </a:t>
                </a:r>
                <a:r>
                  <a:rPr lang="en-GB" dirty="0" err="1">
                    <a:solidFill>
                      <a:schemeClr val="accent1"/>
                    </a:solidFill>
                    <a:latin typeface="+mn-lt"/>
                  </a:rPr>
                  <a:t>sont</a:t>
                </a:r>
                <a:r>
                  <a:rPr lang="en-GB" dirty="0">
                    <a:solidFill>
                      <a:schemeClr val="accent1"/>
                    </a:solidFill>
                    <a:latin typeface="+mn-lt"/>
                  </a:rPr>
                  <a:t> </a:t>
                </a:r>
                <a:r>
                  <a:rPr lang="en-GB" dirty="0" err="1">
                    <a:solidFill>
                      <a:schemeClr val="accent1"/>
                    </a:solidFill>
                    <a:latin typeface="+mn-lt"/>
                  </a:rPr>
                  <a:t>disponibles</a:t>
                </a:r>
                <a:r>
                  <a:rPr lang="en-GB" dirty="0">
                    <a:solidFill>
                      <a:schemeClr val="accent1"/>
                    </a:solidFill>
                    <a:latin typeface="+mn-lt"/>
                  </a:rPr>
                  <a:t> </a:t>
                </a:r>
                <a:r>
                  <a:rPr lang="en-GB" dirty="0" err="1">
                    <a:solidFill>
                      <a:schemeClr val="accent1"/>
                    </a:solidFill>
                    <a:latin typeface="+mn-lt"/>
                  </a:rPr>
                  <a:t>entant</a:t>
                </a:r>
                <a:r>
                  <a:rPr lang="en-GB" dirty="0">
                    <a:solidFill>
                      <a:schemeClr val="accent1"/>
                    </a:solidFill>
                    <a:latin typeface="+mn-lt"/>
                  </a:rPr>
                  <a:t> que </a:t>
                </a:r>
                <a:r>
                  <a:rPr lang="en-GB" dirty="0" err="1">
                    <a:solidFill>
                      <a:schemeClr val="accent1"/>
                    </a:solidFill>
                    <a:latin typeface="+mn-lt"/>
                  </a:rPr>
                  <a:t>fichiers</a:t>
                </a:r>
                <a:r>
                  <a:rPr lang="en-GB" dirty="0">
                    <a:solidFill>
                      <a:schemeClr val="accent1"/>
                    </a:solidFill>
                    <a:latin typeface="+mn-lt"/>
                  </a:rPr>
                  <a:t> de </a:t>
                </a:r>
                <a:r>
                  <a:rPr lang="en-GB" dirty="0" err="1">
                    <a:solidFill>
                      <a:schemeClr val="accent1"/>
                    </a:solidFill>
                    <a:latin typeface="+mn-lt"/>
                  </a:rPr>
                  <a:t>projets</a:t>
                </a:r>
                <a:r>
                  <a:rPr lang="en-GB" dirty="0">
                    <a:solidFill>
                      <a:schemeClr val="accent1"/>
                    </a:solidFill>
                    <a:latin typeface="+mn-lt"/>
                  </a:rPr>
                  <a:t>.</a:t>
                </a:r>
              </a:p>
            </p:txBody>
          </p:sp>
          <p:pic>
            <p:nvPicPr>
              <p:cNvPr id="13" name="Picture 14">
                <a:extLst>
                  <a:ext uri="{FF2B5EF4-FFF2-40B4-BE49-F238E27FC236}">
                    <a16:creationId xmlns:a16="http://schemas.microsoft.com/office/drawing/2014/main" id="{D8B6C3EE-84BC-F954-23C9-DD75AA518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575" y="858819"/>
                <a:ext cx="401796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a:extLst>
                  <a:ext uri="{FF2B5EF4-FFF2-40B4-BE49-F238E27FC236}">
                    <a16:creationId xmlns:a16="http://schemas.microsoft.com/office/drawing/2014/main" id="{749A624C-F288-3048-A00C-BE7A42CAA683}"/>
                  </a:ext>
                </a:extLst>
              </p:cNvPr>
              <p:cNvGrpSpPr>
                <a:grpSpLocks/>
              </p:cNvGrpSpPr>
              <p:nvPr/>
            </p:nvGrpSpPr>
            <p:grpSpPr bwMode="auto">
              <a:xfrm>
                <a:off x="1156936" y="1609999"/>
                <a:ext cx="942975" cy="1312863"/>
                <a:chOff x="144" y="988"/>
                <a:chExt cx="594" cy="827"/>
              </a:xfrm>
            </p:grpSpPr>
            <p:pic>
              <p:nvPicPr>
                <p:cNvPr id="30" name="Picture 77">
                  <a:extLst>
                    <a:ext uri="{FF2B5EF4-FFF2-40B4-BE49-F238E27FC236}">
                      <a16:creationId xmlns:a16="http://schemas.microsoft.com/office/drawing/2014/main" id="{6F3D0416-4D41-EC69-5B7E-92944207B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 y="988"/>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20">
                  <a:extLst>
                    <a:ext uri="{FF2B5EF4-FFF2-40B4-BE49-F238E27FC236}">
                      <a16:creationId xmlns:a16="http://schemas.microsoft.com/office/drawing/2014/main" id="{405CF184-738B-1B6B-BC8B-B4857A99D09F}"/>
                    </a:ext>
                  </a:extLst>
                </p:cNvPr>
                <p:cNvSpPr>
                  <a:spLocks noChangeArrowheads="1"/>
                </p:cNvSpPr>
                <p:nvPr/>
              </p:nvSpPr>
              <p:spPr bwMode="auto">
                <a:xfrm>
                  <a:off x="160" y="1200"/>
                  <a:ext cx="168" cy="376"/>
                </a:xfrm>
                <a:prstGeom prst="rect">
                  <a:avLst/>
                </a:prstGeom>
                <a:solidFill>
                  <a:srgbClr val="10BC6E">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52" name="Text Box 21">
                  <a:extLst>
                    <a:ext uri="{FF2B5EF4-FFF2-40B4-BE49-F238E27FC236}">
                      <a16:creationId xmlns:a16="http://schemas.microsoft.com/office/drawing/2014/main" id="{AED7C61F-1DC7-A4AF-005E-6058BFC455AA}"/>
                    </a:ext>
                  </a:extLst>
                </p:cNvPr>
                <p:cNvSpPr txBox="1">
                  <a:spLocks noChangeArrowheads="1"/>
                </p:cNvSpPr>
                <p:nvPr/>
              </p:nvSpPr>
              <p:spPr bwMode="auto">
                <a:xfrm>
                  <a:off x="312" y="1270"/>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600" dirty="0">
                      <a:latin typeface="+mn-lt"/>
                    </a:rPr>
                    <a:t>=</a:t>
                  </a:r>
                </a:p>
              </p:txBody>
            </p:sp>
            <p:sp>
              <p:nvSpPr>
                <p:cNvPr id="53" name="Text Box 22">
                  <a:extLst>
                    <a:ext uri="{FF2B5EF4-FFF2-40B4-BE49-F238E27FC236}">
                      <a16:creationId xmlns:a16="http://schemas.microsoft.com/office/drawing/2014/main" id="{B1195BA2-E708-AD33-FD8A-17685757B273}"/>
                    </a:ext>
                  </a:extLst>
                </p:cNvPr>
                <p:cNvSpPr txBox="1">
                  <a:spLocks noChangeArrowheads="1"/>
                </p:cNvSpPr>
                <p:nvPr/>
              </p:nvSpPr>
              <p:spPr bwMode="auto">
                <a:xfrm>
                  <a:off x="144" y="1629"/>
                  <a:ext cx="56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200" dirty="0">
                      <a:latin typeface="+mn-lt"/>
                    </a:rPr>
                    <a:t>PET </a:t>
                  </a:r>
                  <a:r>
                    <a:rPr lang="en-GB" sz="1200" dirty="0" err="1">
                      <a:latin typeface="+mn-lt"/>
                    </a:rPr>
                    <a:t>vierge</a:t>
                  </a:r>
                  <a:endParaRPr lang="en-GB" sz="1200" dirty="0">
                    <a:latin typeface="+mn-lt"/>
                  </a:endParaRPr>
                </a:p>
              </p:txBody>
            </p:sp>
          </p:grpSp>
          <p:grpSp>
            <p:nvGrpSpPr>
              <p:cNvPr id="15" name="Group 23">
                <a:extLst>
                  <a:ext uri="{FF2B5EF4-FFF2-40B4-BE49-F238E27FC236}">
                    <a16:creationId xmlns:a16="http://schemas.microsoft.com/office/drawing/2014/main" id="{2630BB02-2812-6186-8FCE-4C269F876217}"/>
                  </a:ext>
                </a:extLst>
              </p:cNvPr>
              <p:cNvGrpSpPr>
                <a:grpSpLocks/>
              </p:cNvGrpSpPr>
              <p:nvPr/>
            </p:nvGrpSpPr>
            <p:grpSpPr bwMode="auto">
              <a:xfrm>
                <a:off x="1182336" y="3176862"/>
                <a:ext cx="698501" cy="912813"/>
                <a:chOff x="208" y="2256"/>
                <a:chExt cx="440" cy="575"/>
              </a:xfrm>
            </p:grpSpPr>
            <p:sp>
              <p:nvSpPr>
                <p:cNvPr id="24" name="Rectangle 25">
                  <a:extLst>
                    <a:ext uri="{FF2B5EF4-FFF2-40B4-BE49-F238E27FC236}">
                      <a16:creationId xmlns:a16="http://schemas.microsoft.com/office/drawing/2014/main" id="{87070795-5CC1-65BB-DABA-81F9CA0174C3}"/>
                    </a:ext>
                  </a:extLst>
                </p:cNvPr>
                <p:cNvSpPr>
                  <a:spLocks noChangeArrowheads="1"/>
                </p:cNvSpPr>
                <p:nvPr/>
              </p:nvSpPr>
              <p:spPr bwMode="auto">
                <a:xfrm>
                  <a:off x="208" y="2256"/>
                  <a:ext cx="168" cy="376"/>
                </a:xfrm>
                <a:prstGeom prst="rect">
                  <a:avLst/>
                </a:prstGeom>
                <a:solidFill>
                  <a:srgbClr val="C3C309">
                    <a:alpha val="5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25" name="Text Box 26">
                  <a:extLst>
                    <a:ext uri="{FF2B5EF4-FFF2-40B4-BE49-F238E27FC236}">
                      <a16:creationId xmlns:a16="http://schemas.microsoft.com/office/drawing/2014/main" id="{4BA14B7F-E65D-4EBB-6CB7-3610587500BA}"/>
                    </a:ext>
                  </a:extLst>
                </p:cNvPr>
                <p:cNvSpPr txBox="1">
                  <a:spLocks noChangeArrowheads="1"/>
                </p:cNvSpPr>
                <p:nvPr/>
              </p:nvSpPr>
              <p:spPr bwMode="auto">
                <a:xfrm>
                  <a:off x="352" y="2350"/>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600" dirty="0">
                      <a:latin typeface="+mn-lt"/>
                    </a:rPr>
                    <a:t>=</a:t>
                  </a:r>
                </a:p>
              </p:txBody>
            </p:sp>
            <p:sp>
              <p:nvSpPr>
                <p:cNvPr id="26" name="Text Box 27">
                  <a:extLst>
                    <a:ext uri="{FF2B5EF4-FFF2-40B4-BE49-F238E27FC236}">
                      <a16:creationId xmlns:a16="http://schemas.microsoft.com/office/drawing/2014/main" id="{3FED62D5-57FC-8595-D2FF-FD99E4399AEB}"/>
                    </a:ext>
                  </a:extLst>
                </p:cNvPr>
                <p:cNvSpPr txBox="1">
                  <a:spLocks noChangeArrowheads="1"/>
                </p:cNvSpPr>
                <p:nvPr/>
              </p:nvSpPr>
              <p:spPr bwMode="auto">
                <a:xfrm>
                  <a:off x="293" y="2645"/>
                  <a:ext cx="35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200" dirty="0" err="1">
                      <a:latin typeface="+mn-lt"/>
                    </a:rPr>
                    <a:t>Verre</a:t>
                  </a:r>
                  <a:endParaRPr lang="en-GB" sz="1200" dirty="0">
                    <a:latin typeface="+mn-lt"/>
                  </a:endParaRPr>
                </a:p>
              </p:txBody>
            </p:sp>
          </p:grpSp>
          <p:grpSp>
            <p:nvGrpSpPr>
              <p:cNvPr id="16" name="Group 28">
                <a:extLst>
                  <a:ext uri="{FF2B5EF4-FFF2-40B4-BE49-F238E27FC236}">
                    <a16:creationId xmlns:a16="http://schemas.microsoft.com/office/drawing/2014/main" id="{117A2277-3682-C1BE-2FC5-5B83B77111BC}"/>
                  </a:ext>
                </a:extLst>
              </p:cNvPr>
              <p:cNvGrpSpPr>
                <a:grpSpLocks/>
              </p:cNvGrpSpPr>
              <p:nvPr/>
            </p:nvGrpSpPr>
            <p:grpSpPr bwMode="auto">
              <a:xfrm>
                <a:off x="1145825" y="4005537"/>
                <a:ext cx="966788" cy="1312863"/>
                <a:chOff x="361" y="3346"/>
                <a:chExt cx="609" cy="827"/>
              </a:xfrm>
            </p:grpSpPr>
            <p:pic>
              <p:nvPicPr>
                <p:cNvPr id="20" name="Picture 77">
                  <a:extLst>
                    <a:ext uri="{FF2B5EF4-FFF2-40B4-BE49-F238E27FC236}">
                      <a16:creationId xmlns:a16="http://schemas.microsoft.com/office/drawing/2014/main" id="{80653198-8357-8517-7C63-CC72B2C92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 y="3346"/>
                  <a:ext cx="28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0">
                  <a:extLst>
                    <a:ext uri="{FF2B5EF4-FFF2-40B4-BE49-F238E27FC236}">
                      <a16:creationId xmlns:a16="http://schemas.microsoft.com/office/drawing/2014/main" id="{17C3B428-9D8E-3FCD-67D2-1D9C3898C8FC}"/>
                    </a:ext>
                  </a:extLst>
                </p:cNvPr>
                <p:cNvSpPr>
                  <a:spLocks noChangeArrowheads="1"/>
                </p:cNvSpPr>
                <p:nvPr/>
              </p:nvSpPr>
              <p:spPr bwMode="auto">
                <a:xfrm>
                  <a:off x="392" y="3558"/>
                  <a:ext cx="168" cy="376"/>
                </a:xfrm>
                <a:prstGeom prst="rect">
                  <a:avLst/>
                </a:prstGeom>
                <a:solidFill>
                  <a:srgbClr val="AF3C1D">
                    <a:alpha val="7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22" name="Text Box 31">
                  <a:extLst>
                    <a:ext uri="{FF2B5EF4-FFF2-40B4-BE49-F238E27FC236}">
                      <a16:creationId xmlns:a16="http://schemas.microsoft.com/office/drawing/2014/main" id="{C1B73712-A573-E6FE-FFF8-092766904B79}"/>
                    </a:ext>
                  </a:extLst>
                </p:cNvPr>
                <p:cNvSpPr txBox="1">
                  <a:spLocks noChangeArrowheads="1"/>
                </p:cNvSpPr>
                <p:nvPr/>
              </p:nvSpPr>
              <p:spPr bwMode="auto">
                <a:xfrm>
                  <a:off x="544" y="3628"/>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600" dirty="0">
                      <a:latin typeface="+mn-lt"/>
                    </a:rPr>
                    <a:t>=</a:t>
                  </a:r>
                </a:p>
              </p:txBody>
            </p:sp>
            <p:sp>
              <p:nvSpPr>
                <p:cNvPr id="23" name="Text Box 32">
                  <a:extLst>
                    <a:ext uri="{FF2B5EF4-FFF2-40B4-BE49-F238E27FC236}">
                      <a16:creationId xmlns:a16="http://schemas.microsoft.com/office/drawing/2014/main" id="{8DB39723-F9B3-B192-BF36-7BC8CB8E2AD5}"/>
                    </a:ext>
                  </a:extLst>
                </p:cNvPr>
                <p:cNvSpPr txBox="1">
                  <a:spLocks noChangeArrowheads="1"/>
                </p:cNvSpPr>
                <p:nvPr/>
              </p:nvSpPr>
              <p:spPr bwMode="auto">
                <a:xfrm>
                  <a:off x="361" y="3987"/>
                  <a:ext cx="60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eaLnBrk="1" hangingPunct="1"/>
                  <a:r>
                    <a:rPr lang="en-GB" sz="1200" dirty="0">
                      <a:latin typeface="+mn-lt"/>
                    </a:rPr>
                    <a:t>PET </a:t>
                  </a:r>
                  <a:r>
                    <a:rPr lang="en-GB" sz="1200" dirty="0" err="1">
                      <a:latin typeface="+mn-lt"/>
                    </a:rPr>
                    <a:t>recyclé</a:t>
                  </a:r>
                  <a:endParaRPr lang="en-GB" sz="1200" dirty="0">
                    <a:latin typeface="+mn-lt"/>
                  </a:endParaRPr>
                </a:p>
              </p:txBody>
            </p:sp>
          </p:grpSp>
          <p:pic>
            <p:nvPicPr>
              <p:cNvPr id="17" name="Picture 38">
                <a:extLst>
                  <a:ext uri="{FF2B5EF4-FFF2-40B4-BE49-F238E27FC236}">
                    <a16:creationId xmlns:a16="http://schemas.microsoft.com/office/drawing/2014/main" id="{B24AEE3A-1DBB-1F45-D831-E9DEF5DCF4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7274" y="2962462"/>
                <a:ext cx="373732" cy="9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34">
                <a:extLst>
                  <a:ext uri="{FF2B5EF4-FFF2-40B4-BE49-F238E27FC236}">
                    <a16:creationId xmlns:a16="http://schemas.microsoft.com/office/drawing/2014/main" id="{B280A6B4-D984-7473-C7DE-A95D5E20FA25}"/>
                  </a:ext>
                </a:extLst>
              </p:cNvPr>
              <p:cNvSpPr>
                <a:spLocks noChangeArrowheads="1"/>
              </p:cNvSpPr>
              <p:nvPr/>
            </p:nvSpPr>
            <p:spPr bwMode="auto">
              <a:xfrm>
                <a:off x="1806370" y="4383815"/>
                <a:ext cx="149705" cy="461172"/>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19" name="Oval 35">
                <a:extLst>
                  <a:ext uri="{FF2B5EF4-FFF2-40B4-BE49-F238E27FC236}">
                    <a16:creationId xmlns:a16="http://schemas.microsoft.com/office/drawing/2014/main" id="{506C1AED-A4E8-521E-EA8F-AB22C1E175FF}"/>
                  </a:ext>
                </a:extLst>
              </p:cNvPr>
              <p:cNvSpPr>
                <a:spLocks noChangeArrowheads="1"/>
              </p:cNvSpPr>
              <p:nvPr/>
            </p:nvSpPr>
            <p:spPr bwMode="auto">
              <a:xfrm>
                <a:off x="1751740" y="3208877"/>
                <a:ext cx="245929" cy="659212"/>
              </a:xfrm>
              <a:prstGeom prst="ellipse">
                <a:avLst/>
              </a:prstGeom>
              <a:solidFill>
                <a:srgbClr val="339966"/>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grpSp>
      </p:grpSp>
    </p:spTree>
    <p:extLst>
      <p:ext uri="{BB962C8B-B14F-4D97-AF65-F5344CB8AC3E}">
        <p14:creationId xmlns:p14="http://schemas.microsoft.com/office/powerpoint/2010/main" val="1059890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ln w="9525"/>
        </p:spPr>
        <p:txBody>
          <a:bodyPr/>
          <a:lstStyle/>
          <a:p>
            <a:r>
              <a:rPr lang="en-GB" dirty="0" err="1"/>
              <a:t>En</a:t>
            </a:r>
            <a:r>
              <a:rPr lang="en-GB" dirty="0"/>
              <a:t> résumé</a:t>
            </a:r>
          </a:p>
        </p:txBody>
      </p:sp>
      <p:sp>
        <p:nvSpPr>
          <p:cNvPr id="26626" name="Content Placeholder 2"/>
          <p:cNvSpPr>
            <a:spLocks noGrp="1"/>
          </p:cNvSpPr>
          <p:nvPr>
            <p:ph type="body" sz="quarter" idx="13"/>
          </p:nvPr>
        </p:nvSpPr>
        <p:spPr>
          <a:prstGeom prst="rect">
            <a:avLst/>
          </a:prstGeom>
        </p:spPr>
        <p:txBody>
          <a:bodyPr/>
          <a:lstStyle/>
          <a:p>
            <a:r>
              <a:rPr lang="fr-FR" sz="1800" dirty="0">
                <a:latin typeface="+mn-lt"/>
              </a:rPr>
              <a:t>Les polymères représentent une part importante des matériaux utilisés aujourd’hui.</a:t>
            </a:r>
          </a:p>
          <a:p>
            <a:r>
              <a:rPr lang="fr-FR" sz="1800" dirty="0">
                <a:latin typeface="+mn-lt"/>
              </a:rPr>
              <a:t>Les producteurs développent constamment de nouvelles formules et de nouveaux mélanges.</a:t>
            </a:r>
          </a:p>
          <a:p>
            <a:r>
              <a:rPr lang="fr-FR" sz="1800" dirty="0">
                <a:latin typeface="+mn-lt"/>
              </a:rPr>
              <a:t>La quantité de polymères disponibles augmente rapidement.</a:t>
            </a:r>
          </a:p>
          <a:p>
            <a:r>
              <a:rPr lang="fr-FR" sz="1800" dirty="0">
                <a:latin typeface="+mn-lt"/>
              </a:rPr>
              <a:t>Le tableau de données Global </a:t>
            </a:r>
            <a:r>
              <a:rPr lang="fr-FR" sz="1800" dirty="0" err="1">
                <a:latin typeface="+mn-lt"/>
              </a:rPr>
              <a:t>Polymers</a:t>
            </a:r>
            <a:r>
              <a:rPr lang="fr-FR" sz="1800" dirty="0">
                <a:latin typeface="+mn-lt"/>
              </a:rPr>
              <a:t> Plastics fournit aux producteurs des informations à jour sur plus de 105 000 qualités de polymères individuels.</a:t>
            </a:r>
          </a:p>
          <a:p>
            <a:r>
              <a:rPr lang="fr-FR" sz="1800" dirty="0">
                <a:latin typeface="+mn-lt"/>
              </a:rPr>
              <a:t>Granta </a:t>
            </a:r>
            <a:r>
              <a:rPr lang="fr-FR" sz="1800" dirty="0" err="1">
                <a:latin typeface="+mn-lt"/>
              </a:rPr>
              <a:t>EduPack</a:t>
            </a:r>
            <a:r>
              <a:rPr lang="fr-FR" sz="1800" dirty="0">
                <a:latin typeface="+mn-lt"/>
              </a:rPr>
              <a:t> </a:t>
            </a:r>
            <a:r>
              <a:rPr lang="fr-FR" sz="1800" dirty="0" err="1">
                <a:latin typeface="+mn-lt"/>
              </a:rPr>
              <a:t>Polymer</a:t>
            </a:r>
            <a:r>
              <a:rPr lang="fr-FR" sz="1800" dirty="0">
                <a:latin typeface="+mn-lt"/>
              </a:rPr>
              <a:t> </a:t>
            </a:r>
            <a:r>
              <a:rPr lang="fr-FR" sz="1800" dirty="0" err="1">
                <a:latin typeface="+mn-lt"/>
              </a:rPr>
              <a:t>Database</a:t>
            </a:r>
            <a:r>
              <a:rPr lang="fr-FR" sz="1800" dirty="0">
                <a:latin typeface="+mn-lt"/>
              </a:rPr>
              <a:t> offre une base de données structurée avec des informations très détaillées des producteurs.</a:t>
            </a:r>
          </a:p>
          <a:p>
            <a:r>
              <a:rPr lang="fr-FR" sz="1800" dirty="0">
                <a:latin typeface="+mn-lt"/>
              </a:rPr>
              <a:t>Les données peuvent être utilisées pour la navigation, la recherche ou la sélection systématique, mais aussi pour déclencher la compréhension.</a:t>
            </a:r>
            <a:endParaRPr lang="pt-PT" sz="1800" i="1" dirty="0">
              <a:latin typeface="+mn-lt"/>
            </a:endParaRPr>
          </a:p>
        </p:txBody>
      </p:sp>
      <p:sp>
        <p:nvSpPr>
          <p:cNvPr id="2" name="Slide Number Placeholder 1">
            <a:extLst>
              <a:ext uri="{FF2B5EF4-FFF2-40B4-BE49-F238E27FC236}">
                <a16:creationId xmlns:a16="http://schemas.microsoft.com/office/drawing/2014/main" id="{066C31F8-A78D-4580-868B-B35497292D11}"/>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117503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19331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ln w="9525"/>
        </p:spPr>
        <p:txBody>
          <a:bodyPr/>
          <a:lstStyle/>
          <a:p>
            <a:r>
              <a:rPr lang="en-GB" dirty="0" err="1">
                <a:latin typeface="+mn-lt"/>
              </a:rPr>
              <a:t>Sommaire</a:t>
            </a:r>
            <a:r>
              <a:rPr lang="en-GB" dirty="0">
                <a:latin typeface="+mn-lt"/>
              </a:rPr>
              <a:t> de </a:t>
            </a:r>
            <a:r>
              <a:rPr lang="en-GB" dirty="0" err="1">
                <a:latin typeface="+mn-lt"/>
              </a:rPr>
              <a:t>cette</a:t>
            </a:r>
            <a:r>
              <a:rPr lang="en-GB" dirty="0">
                <a:latin typeface="+mn-lt"/>
              </a:rPr>
              <a:t> </a:t>
            </a:r>
            <a:r>
              <a:rPr lang="en-GB" dirty="0" err="1">
                <a:latin typeface="+mn-lt"/>
              </a:rPr>
              <a:t>unité</a:t>
            </a:r>
            <a:endParaRPr lang="en-GB" dirty="0">
              <a:latin typeface="+mn-lt"/>
            </a:endParaRPr>
          </a:p>
        </p:txBody>
      </p:sp>
      <p:sp>
        <p:nvSpPr>
          <p:cNvPr id="228355" name="Text Box 1027"/>
          <p:cNvSpPr txBox="1">
            <a:spLocks noChangeArrowheads="1"/>
          </p:cNvSpPr>
          <p:nvPr/>
        </p:nvSpPr>
        <p:spPr bwMode="auto">
          <a:xfrm>
            <a:off x="6064268" y="3393758"/>
            <a:ext cx="5158248"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342900" indent="-342900" algn="l">
              <a:spcBef>
                <a:spcPct val="100000"/>
              </a:spcBef>
              <a:spcAft>
                <a:spcPct val="0"/>
              </a:spcAft>
              <a:buClr>
                <a:srgbClr val="FFB71B"/>
              </a:buClr>
              <a:buSzPct val="100000"/>
              <a:buFont typeface="Wingdings" panose="05000000000000000000" pitchFamily="2" charset="2"/>
              <a:buChar char="§"/>
            </a:pPr>
            <a:r>
              <a:rPr lang="en-GB" sz="2000" b="0" dirty="0" err="1">
                <a:latin typeface="+mn-lt"/>
              </a:rPr>
              <a:t>Contenu</a:t>
            </a:r>
            <a:r>
              <a:rPr lang="en-GB" sz="2000" b="0" dirty="0">
                <a:latin typeface="+mn-lt"/>
              </a:rPr>
              <a:t> et utilisation de la base de </a:t>
            </a:r>
            <a:r>
              <a:rPr lang="en-GB" sz="2000" b="0" dirty="0" err="1">
                <a:latin typeface="+mn-lt"/>
              </a:rPr>
              <a:t>données</a:t>
            </a:r>
            <a:endParaRPr lang="en-GB" sz="2000" dirty="0">
              <a:latin typeface="+mn-lt"/>
            </a:endParaRPr>
          </a:p>
        </p:txBody>
      </p:sp>
      <p:sp>
        <p:nvSpPr>
          <p:cNvPr id="4101" name="Rectangle 1031"/>
          <p:cNvSpPr>
            <a:spLocks noChangeArrowheads="1"/>
          </p:cNvSpPr>
          <p:nvPr/>
        </p:nvSpPr>
        <p:spPr bwMode="auto">
          <a:xfrm>
            <a:off x="10864850" y="6324601"/>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endParaRPr lang="en-GB" dirty="0">
              <a:latin typeface="+mn-lt"/>
            </a:endParaRPr>
          </a:p>
        </p:txBody>
      </p:sp>
      <p:sp>
        <p:nvSpPr>
          <p:cNvPr id="4102" name="Text Box 1036"/>
          <p:cNvSpPr txBox="1">
            <a:spLocks noChangeArrowheads="1"/>
          </p:cNvSpPr>
          <p:nvPr/>
        </p:nvSpPr>
        <p:spPr bwMode="auto">
          <a:xfrm>
            <a:off x="6064267" y="2277744"/>
            <a:ext cx="481052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285750" indent="-285750" algn="l">
              <a:spcBef>
                <a:spcPct val="100000"/>
              </a:spcBef>
              <a:spcAft>
                <a:spcPct val="0"/>
              </a:spcAft>
              <a:buClr>
                <a:srgbClr val="FFB71B"/>
              </a:buClr>
              <a:buSzPct val="100000"/>
              <a:buFont typeface="Wingdings" panose="05000000000000000000" pitchFamily="2" charset="2"/>
              <a:buChar char="§"/>
            </a:pPr>
            <a:r>
              <a:rPr lang="en-GB" sz="2000" b="0" dirty="0" err="1">
                <a:latin typeface="+mn-lt"/>
              </a:rPr>
              <a:t>Pourquoi</a:t>
            </a:r>
            <a:r>
              <a:rPr lang="en-GB" sz="2000" b="0" dirty="0">
                <a:latin typeface="+mn-lt"/>
              </a:rPr>
              <a:t> les </a:t>
            </a:r>
            <a:r>
              <a:rPr lang="en-GB" sz="2000" b="0" dirty="0" err="1">
                <a:latin typeface="+mn-lt"/>
              </a:rPr>
              <a:t>polymères</a:t>
            </a:r>
            <a:r>
              <a:rPr lang="en-GB" sz="2000" b="0" dirty="0">
                <a:latin typeface="+mn-lt"/>
              </a:rPr>
              <a:t> </a:t>
            </a:r>
            <a:r>
              <a:rPr lang="en-GB" sz="2000" b="0" dirty="0" err="1">
                <a:latin typeface="+mn-lt"/>
              </a:rPr>
              <a:t>sont</a:t>
            </a:r>
            <a:r>
              <a:rPr lang="en-GB" sz="2000" b="0" dirty="0">
                <a:latin typeface="+mn-lt"/>
              </a:rPr>
              <a:t> </a:t>
            </a:r>
            <a:r>
              <a:rPr lang="en-GB" sz="2000" b="0" dirty="0" err="1">
                <a:latin typeface="+mn-lt"/>
              </a:rPr>
              <a:t>importants</a:t>
            </a:r>
            <a:r>
              <a:rPr lang="en-GB" sz="2000" b="0" dirty="0">
                <a:latin typeface="+mn-lt"/>
              </a:rPr>
              <a:t> </a:t>
            </a:r>
            <a:r>
              <a:rPr lang="pt-PT" sz="2000" b="0" dirty="0">
                <a:latin typeface="+mn-lt"/>
              </a:rPr>
              <a:t>?</a:t>
            </a:r>
            <a:endParaRPr lang="en-GB" sz="2000" b="0" dirty="0">
              <a:latin typeface="+mn-lt"/>
            </a:endParaRPr>
          </a:p>
        </p:txBody>
      </p:sp>
      <p:sp>
        <p:nvSpPr>
          <p:cNvPr id="228365" name="Text Box 1037"/>
          <p:cNvSpPr txBox="1">
            <a:spLocks noChangeArrowheads="1"/>
          </p:cNvSpPr>
          <p:nvPr/>
        </p:nvSpPr>
        <p:spPr bwMode="auto">
          <a:xfrm>
            <a:off x="6064267" y="2835751"/>
            <a:ext cx="5227306"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285750" indent="-285750" algn="l">
              <a:spcBef>
                <a:spcPct val="100000"/>
              </a:spcBef>
              <a:spcAft>
                <a:spcPct val="0"/>
              </a:spcAft>
              <a:buClr>
                <a:srgbClr val="FFB71B"/>
              </a:buClr>
              <a:buSzPct val="100000"/>
              <a:buFont typeface="Wingdings" panose="05000000000000000000" pitchFamily="2" charset="2"/>
              <a:buChar char="§"/>
            </a:pPr>
            <a:r>
              <a:rPr lang="en-GB" sz="2000" b="0" dirty="0">
                <a:latin typeface="+mn-lt"/>
              </a:rPr>
              <a:t>La base de </a:t>
            </a:r>
            <a:r>
              <a:rPr lang="en-GB" sz="2000" b="0" dirty="0" err="1">
                <a:latin typeface="+mn-lt"/>
              </a:rPr>
              <a:t>données</a:t>
            </a:r>
            <a:r>
              <a:rPr lang="en-GB" sz="2000" b="0" dirty="0">
                <a:latin typeface="+mn-lt"/>
              </a:rPr>
              <a:t> Granta </a:t>
            </a:r>
            <a:r>
              <a:rPr lang="en-GB" sz="2000" b="0" dirty="0" err="1">
                <a:latin typeface="+mn-lt"/>
              </a:rPr>
              <a:t>EduPack</a:t>
            </a:r>
            <a:r>
              <a:rPr lang="en-GB" sz="2000" b="0" dirty="0">
                <a:latin typeface="+mn-lt"/>
              </a:rPr>
              <a:t> Polymer</a:t>
            </a:r>
            <a:endParaRPr lang="en-GB" sz="2000" dirty="0">
              <a:latin typeface="+mn-lt"/>
            </a:endParaRPr>
          </a:p>
        </p:txBody>
      </p:sp>
      <p:pic>
        <p:nvPicPr>
          <p:cNvPr id="10" name="Picture 26"/>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2065335" y="1541475"/>
            <a:ext cx="198596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6" y="2759088"/>
            <a:ext cx="3552825"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297" y="1655775"/>
            <a:ext cx="15621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E9224F6C-D3BD-4BAC-929D-2D03EFEF2982}"/>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253999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ln w="9525"/>
        </p:spPr>
        <p:txBody>
          <a:bodyPr/>
          <a:lstStyle/>
          <a:p>
            <a:r>
              <a:rPr lang="fr-FR" dirty="0">
                <a:latin typeface="+mn-lt"/>
              </a:rPr>
              <a:t>Les polymères dans le monde d'aujourd'hui</a:t>
            </a:r>
            <a:endParaRPr lang="en-GB" dirty="0">
              <a:latin typeface="+mn-lt"/>
            </a:endParaRPr>
          </a:p>
        </p:txBody>
      </p:sp>
      <p:sp>
        <p:nvSpPr>
          <p:cNvPr id="4" name="Slide Number Placeholder 3">
            <a:extLst>
              <a:ext uri="{FF2B5EF4-FFF2-40B4-BE49-F238E27FC236}">
                <a16:creationId xmlns:a16="http://schemas.microsoft.com/office/drawing/2014/main" id="{82DA6208-4747-4369-881D-5D32AA491C2F}"/>
              </a:ext>
            </a:extLst>
          </p:cNvPr>
          <p:cNvSpPr>
            <a:spLocks noGrp="1"/>
          </p:cNvSpPr>
          <p:nvPr>
            <p:ph type="sldNum" sz="quarter" idx="11"/>
          </p:nvPr>
        </p:nvSpPr>
        <p:spPr/>
        <p:txBody>
          <a:bodyPr/>
          <a:lstStyle/>
          <a:p>
            <a:fld id="{F0D23093-2AB0-F74C-B865-1A12A15B650E}" type="slidenum">
              <a:rPr lang="en-US" smtClean="0"/>
              <a:pPr/>
              <a:t>4</a:t>
            </a:fld>
            <a:endParaRPr lang="en-US" dirty="0"/>
          </a:p>
        </p:txBody>
      </p:sp>
      <p:grpSp>
        <p:nvGrpSpPr>
          <p:cNvPr id="6" name="Group 5">
            <a:extLst>
              <a:ext uri="{FF2B5EF4-FFF2-40B4-BE49-F238E27FC236}">
                <a16:creationId xmlns:a16="http://schemas.microsoft.com/office/drawing/2014/main" id="{82DBB518-E1B4-D962-6F28-57D7A63EB50E}"/>
              </a:ext>
            </a:extLst>
          </p:cNvPr>
          <p:cNvGrpSpPr/>
          <p:nvPr/>
        </p:nvGrpSpPr>
        <p:grpSpPr>
          <a:xfrm>
            <a:off x="1666110" y="1103908"/>
            <a:ext cx="9230490" cy="4939127"/>
            <a:chOff x="1666110" y="1103908"/>
            <a:chExt cx="9230490" cy="4939127"/>
          </a:xfrm>
        </p:grpSpPr>
        <p:pic>
          <p:nvPicPr>
            <p:cNvPr id="2050" name="Picture 2" descr="C:\Users\magda.figuerola\Documents\ImagesBank\Teaching with EduPack Paper\Pics\newFig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110" y="1113847"/>
              <a:ext cx="8100960" cy="49291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5716591" y="1103908"/>
              <a:ext cx="1315514" cy="4929188"/>
            </a:xfrm>
            <a:prstGeom prst="rect">
              <a:avLst/>
            </a:prstGeom>
            <a:noFill/>
            <a:ln w="2857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GB" b="1" dirty="0"/>
            </a:p>
          </p:txBody>
        </p:sp>
        <p:sp>
          <p:nvSpPr>
            <p:cNvPr id="3" name="TextBox 2"/>
            <p:cNvSpPr txBox="1"/>
            <p:nvPr/>
          </p:nvSpPr>
          <p:spPr>
            <a:xfrm>
              <a:off x="7391400" y="5181600"/>
              <a:ext cx="3505200" cy="369332"/>
            </a:xfrm>
            <a:prstGeom prst="rect">
              <a:avLst/>
            </a:prstGeom>
            <a:solidFill>
              <a:schemeClr val="bg1"/>
            </a:solidFill>
            <a:ln w="28575">
              <a:solidFill>
                <a:schemeClr val="accent3"/>
              </a:solidFill>
            </a:ln>
          </p:spPr>
          <p:txBody>
            <a:bodyPr wrap="square" rtlCol="0">
              <a:spAutoFit/>
            </a:bodyPr>
            <a:lstStyle/>
            <a:p>
              <a:pPr algn="ctr"/>
              <a:r>
                <a:rPr lang="en-GB" dirty="0"/>
                <a:t>Production Mondiale </a:t>
              </a:r>
              <a:r>
                <a:rPr lang="en-GB" dirty="0" err="1"/>
                <a:t>Annuelle</a:t>
              </a:r>
              <a:endParaRPr lang="en-GB" dirty="0"/>
            </a:p>
          </p:txBody>
        </p:sp>
        <p:sp>
          <p:nvSpPr>
            <p:cNvPr id="5" name="TextBox 4">
              <a:extLst>
                <a:ext uri="{FF2B5EF4-FFF2-40B4-BE49-F238E27FC236}">
                  <a16:creationId xmlns:a16="http://schemas.microsoft.com/office/drawing/2014/main" id="{77E4B448-FECA-DDA2-570E-DC135E729560}"/>
                </a:ext>
              </a:extLst>
            </p:cNvPr>
            <p:cNvSpPr txBox="1"/>
            <p:nvPr/>
          </p:nvSpPr>
          <p:spPr>
            <a:xfrm>
              <a:off x="3581400" y="1273905"/>
              <a:ext cx="1143000" cy="307777"/>
            </a:xfrm>
            <a:prstGeom prst="rect">
              <a:avLst/>
            </a:prstGeom>
            <a:solidFill>
              <a:schemeClr val="bg1"/>
            </a:solidFill>
          </p:spPr>
          <p:txBody>
            <a:bodyPr wrap="square" rtlCol="0">
              <a:spAutoFit/>
            </a:bodyPr>
            <a:lstStyle/>
            <a:p>
              <a:pPr algn="ctr"/>
              <a:r>
                <a:rPr lang="fr-FR" sz="1400" b="1" i="1" dirty="0">
                  <a:solidFill>
                    <a:srgbClr val="FFC000"/>
                  </a:solidFill>
                </a:rPr>
                <a:t>Métaux</a:t>
              </a:r>
              <a:endParaRPr lang="en-US" sz="1400" b="1" i="1" dirty="0">
                <a:solidFill>
                  <a:srgbClr val="FFC000"/>
                </a:solidFill>
              </a:endParaRPr>
            </a:p>
          </p:txBody>
        </p:sp>
        <p:sp>
          <p:nvSpPr>
            <p:cNvPr id="8" name="TextBox 7">
              <a:extLst>
                <a:ext uri="{FF2B5EF4-FFF2-40B4-BE49-F238E27FC236}">
                  <a16:creationId xmlns:a16="http://schemas.microsoft.com/office/drawing/2014/main" id="{A6604657-AAE9-89C9-F540-2E187FCE157A}"/>
                </a:ext>
              </a:extLst>
            </p:cNvPr>
            <p:cNvSpPr txBox="1"/>
            <p:nvPr/>
          </p:nvSpPr>
          <p:spPr>
            <a:xfrm>
              <a:off x="5810954" y="1272814"/>
              <a:ext cx="1143000" cy="307777"/>
            </a:xfrm>
            <a:prstGeom prst="rect">
              <a:avLst/>
            </a:prstGeom>
            <a:solidFill>
              <a:schemeClr val="bg1"/>
            </a:solidFill>
          </p:spPr>
          <p:txBody>
            <a:bodyPr wrap="square" rtlCol="0">
              <a:spAutoFit/>
            </a:bodyPr>
            <a:lstStyle/>
            <a:p>
              <a:pPr algn="ctr"/>
              <a:r>
                <a:rPr lang="fr-FR" sz="1400" b="1" i="1" dirty="0">
                  <a:solidFill>
                    <a:srgbClr val="0070C0"/>
                  </a:solidFill>
                </a:rPr>
                <a:t>Polymères</a:t>
              </a:r>
              <a:endParaRPr lang="en-US" sz="1400" b="1" i="1" dirty="0">
                <a:solidFill>
                  <a:srgbClr val="0070C0"/>
                </a:solidFill>
              </a:endParaRPr>
            </a:p>
          </p:txBody>
        </p:sp>
        <p:sp>
          <p:nvSpPr>
            <p:cNvPr id="9" name="TextBox 8">
              <a:extLst>
                <a:ext uri="{FF2B5EF4-FFF2-40B4-BE49-F238E27FC236}">
                  <a16:creationId xmlns:a16="http://schemas.microsoft.com/office/drawing/2014/main" id="{0F74D4E4-4F41-AB48-E506-7D44EE5F700B}"/>
                </a:ext>
              </a:extLst>
            </p:cNvPr>
            <p:cNvSpPr txBox="1"/>
            <p:nvPr/>
          </p:nvSpPr>
          <p:spPr>
            <a:xfrm>
              <a:off x="7086600" y="1253449"/>
              <a:ext cx="1143000" cy="307777"/>
            </a:xfrm>
            <a:prstGeom prst="rect">
              <a:avLst/>
            </a:prstGeom>
            <a:solidFill>
              <a:schemeClr val="bg1"/>
            </a:solidFill>
          </p:spPr>
          <p:txBody>
            <a:bodyPr wrap="square" rtlCol="0">
              <a:spAutoFit/>
            </a:bodyPr>
            <a:lstStyle/>
            <a:p>
              <a:pPr algn="ctr"/>
              <a:r>
                <a:rPr lang="fr-FR" sz="1400" b="1" i="1" dirty="0">
                  <a:solidFill>
                    <a:srgbClr val="FFC000"/>
                  </a:solidFill>
                </a:rPr>
                <a:t>Céramiques</a:t>
              </a:r>
              <a:endParaRPr lang="en-US" sz="1400" b="1" i="1" dirty="0">
                <a:solidFill>
                  <a:srgbClr val="FFC000"/>
                </a:solidFill>
              </a:endParaRPr>
            </a:p>
          </p:txBody>
        </p:sp>
        <p:sp>
          <p:nvSpPr>
            <p:cNvPr id="10" name="TextBox 9">
              <a:extLst>
                <a:ext uri="{FF2B5EF4-FFF2-40B4-BE49-F238E27FC236}">
                  <a16:creationId xmlns:a16="http://schemas.microsoft.com/office/drawing/2014/main" id="{9937EAAC-02E1-E298-648C-46CD5DB28DA4}"/>
                </a:ext>
              </a:extLst>
            </p:cNvPr>
            <p:cNvSpPr txBox="1"/>
            <p:nvPr/>
          </p:nvSpPr>
          <p:spPr>
            <a:xfrm>
              <a:off x="8382000" y="1253448"/>
              <a:ext cx="1143000" cy="307777"/>
            </a:xfrm>
            <a:prstGeom prst="rect">
              <a:avLst/>
            </a:prstGeom>
            <a:solidFill>
              <a:schemeClr val="bg1"/>
            </a:solidFill>
          </p:spPr>
          <p:txBody>
            <a:bodyPr wrap="square" rtlCol="0">
              <a:spAutoFit/>
            </a:bodyPr>
            <a:lstStyle/>
            <a:p>
              <a:pPr algn="ctr"/>
              <a:r>
                <a:rPr lang="fr-FR" sz="1400" b="1" i="1" dirty="0">
                  <a:solidFill>
                    <a:srgbClr val="92D050"/>
                  </a:solidFill>
                </a:rPr>
                <a:t>Autres</a:t>
              </a:r>
              <a:endParaRPr lang="en-US" sz="1400" b="1" i="1" dirty="0">
                <a:solidFill>
                  <a:srgbClr val="92D050"/>
                </a:solidFill>
              </a:endParaRPr>
            </a:p>
          </p:txBody>
        </p:sp>
      </p:grpSp>
    </p:spTree>
    <p:extLst>
      <p:ext uri="{BB962C8B-B14F-4D97-AF65-F5344CB8AC3E}">
        <p14:creationId xmlns:p14="http://schemas.microsoft.com/office/powerpoint/2010/main" val="560212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12849" y="1262060"/>
            <a:ext cx="7121699" cy="4751280"/>
          </a:xfrm>
          <a:prstGeom prst="rect">
            <a:avLst/>
          </a:prstGeom>
        </p:spPr>
      </p:pic>
      <p:sp>
        <p:nvSpPr>
          <p:cNvPr id="2" name="Title 1"/>
          <p:cNvSpPr>
            <a:spLocks noGrp="1"/>
          </p:cNvSpPr>
          <p:nvPr>
            <p:ph type="title"/>
          </p:nvPr>
        </p:nvSpPr>
        <p:spPr/>
        <p:txBody>
          <a:bodyPr/>
          <a:lstStyle/>
          <a:p>
            <a:r>
              <a:rPr lang="fr-FR" dirty="0"/>
              <a:t>Les polymères sont assez récents</a:t>
            </a:r>
            <a:endParaRPr lang="en-GB" dirty="0"/>
          </a:p>
        </p:txBody>
      </p:sp>
      <p:pic>
        <p:nvPicPr>
          <p:cNvPr id="5" name="Picture 4"/>
          <p:cNvPicPr>
            <a:picLocks noChangeAspect="1"/>
          </p:cNvPicPr>
          <p:nvPr/>
        </p:nvPicPr>
        <p:blipFill>
          <a:blip r:embed="rId4"/>
          <a:stretch>
            <a:fillRect/>
          </a:stretch>
        </p:blipFill>
        <p:spPr>
          <a:xfrm>
            <a:off x="2612851" y="1262060"/>
            <a:ext cx="7121699" cy="4751280"/>
          </a:xfrm>
          <a:prstGeom prst="rect">
            <a:avLst/>
          </a:prstGeom>
        </p:spPr>
      </p:pic>
      <p:pic>
        <p:nvPicPr>
          <p:cNvPr id="8" name="Picture 7"/>
          <p:cNvPicPr>
            <a:picLocks noChangeAspect="1"/>
          </p:cNvPicPr>
          <p:nvPr/>
        </p:nvPicPr>
        <p:blipFill>
          <a:blip r:embed="rId5"/>
          <a:stretch>
            <a:fillRect/>
          </a:stretch>
        </p:blipFill>
        <p:spPr>
          <a:xfrm>
            <a:off x="2612850" y="1262062"/>
            <a:ext cx="7121700" cy="4751281"/>
          </a:xfrm>
          <a:prstGeom prst="rect">
            <a:avLst/>
          </a:prstGeom>
        </p:spPr>
      </p:pic>
      <p:sp>
        <p:nvSpPr>
          <p:cNvPr id="3" name="Slide Number Placeholder 2">
            <a:extLst>
              <a:ext uri="{FF2B5EF4-FFF2-40B4-BE49-F238E27FC236}">
                <a16:creationId xmlns:a16="http://schemas.microsoft.com/office/drawing/2014/main" id="{0749F281-48F0-4444-A04D-1FF84ABC9943}"/>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6289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a:ln w="9525"/>
        </p:spPr>
        <p:txBody>
          <a:bodyPr/>
          <a:lstStyle/>
          <a:p>
            <a:r>
              <a:rPr lang="pt-PT" dirty="0">
                <a:latin typeface="+mn-lt"/>
              </a:rPr>
              <a:t>Les polymères sont importants</a:t>
            </a:r>
            <a:endParaRPr lang="en-GB" dirty="0">
              <a:latin typeface="+mn-lt"/>
            </a:endParaRPr>
          </a:p>
        </p:txBody>
      </p:sp>
      <p:sp>
        <p:nvSpPr>
          <p:cNvPr id="10" name="Content Placeholder 1"/>
          <p:cNvSpPr txBox="1">
            <a:spLocks/>
          </p:cNvSpPr>
          <p:nvPr/>
        </p:nvSpPr>
        <p:spPr>
          <a:xfrm>
            <a:off x="1720048" y="1295399"/>
            <a:ext cx="8414551" cy="4578055"/>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buClr>
                <a:srgbClr val="FFB71B"/>
              </a:buClr>
              <a:buSzPct val="100000"/>
              <a:defRPr/>
            </a:pPr>
            <a:r>
              <a:rPr lang="fr-FR" sz="2000" b="0" kern="0" dirty="0"/>
              <a:t>Les polymères ont évolué des matériaux des produits jetables aux matériaux d'ingénierie sérieux permettant des structures de réduction de poids.</a:t>
            </a:r>
          </a:p>
          <a:p>
            <a:pPr>
              <a:buClr>
                <a:srgbClr val="FFB71B"/>
              </a:buClr>
              <a:buSzPct val="100000"/>
              <a:defRPr/>
            </a:pPr>
            <a:endParaRPr lang="fr-FR" sz="2000" b="0" kern="0" dirty="0"/>
          </a:p>
          <a:p>
            <a:pPr>
              <a:buClr>
                <a:srgbClr val="FFB71B"/>
              </a:buClr>
              <a:buSzPct val="100000"/>
              <a:defRPr/>
            </a:pPr>
            <a:r>
              <a:rPr lang="fr-FR" sz="2000" b="0" kern="0" dirty="0"/>
              <a:t>200 ~ 300 kg de voitures sont désormais en polymères.</a:t>
            </a:r>
          </a:p>
          <a:p>
            <a:pPr marL="0" indent="0">
              <a:buClr>
                <a:srgbClr val="FFB71B"/>
              </a:buClr>
              <a:buSzPct val="100000"/>
              <a:buNone/>
              <a:defRPr/>
            </a:pPr>
            <a:r>
              <a:rPr lang="fr-FR" sz="2000" b="0" kern="0" dirty="0"/>
              <a:t>     (10-20% du poids en moyenne pour une berline)</a:t>
            </a:r>
          </a:p>
          <a:p>
            <a:pPr>
              <a:buClr>
                <a:srgbClr val="FFB71B"/>
              </a:buClr>
              <a:buSzPct val="100000"/>
              <a:defRPr/>
            </a:pPr>
            <a:endParaRPr lang="fr-FR" sz="2000" b="0" kern="0" dirty="0"/>
          </a:p>
          <a:p>
            <a:pPr>
              <a:buClr>
                <a:srgbClr val="FFB71B"/>
              </a:buClr>
              <a:buSzPct val="100000"/>
              <a:defRPr/>
            </a:pPr>
            <a:r>
              <a:rPr lang="fr-FR" sz="2000" b="0" kern="0" dirty="0"/>
              <a:t>Les composites dépendent fortement des polymères.</a:t>
            </a:r>
          </a:p>
          <a:p>
            <a:pPr>
              <a:buClr>
                <a:srgbClr val="FFB71B"/>
              </a:buClr>
              <a:buSzPct val="100000"/>
              <a:defRPr/>
            </a:pPr>
            <a:endParaRPr lang="fr-FR" sz="2000" b="0" kern="0" dirty="0"/>
          </a:p>
          <a:p>
            <a:pPr>
              <a:buClr>
                <a:srgbClr val="FFB71B"/>
              </a:buClr>
              <a:buSzPct val="100000"/>
              <a:defRPr/>
            </a:pPr>
            <a:r>
              <a:rPr lang="fr-FR" sz="2000" b="0" kern="0" dirty="0"/>
              <a:t>Un Boeing 787 contient 36 tonnes de composites polymères.</a:t>
            </a:r>
          </a:p>
          <a:p>
            <a:pPr marL="0" indent="0">
              <a:buClr>
                <a:srgbClr val="FFB71B"/>
              </a:buClr>
              <a:buSzPct val="100000"/>
              <a:buNone/>
              <a:defRPr/>
            </a:pPr>
            <a:r>
              <a:rPr lang="fr-FR" sz="2000" b="0" kern="0" dirty="0"/>
              <a:t>      (50 % du poids sa structure)</a:t>
            </a:r>
            <a:endParaRPr lang="pt-PT" sz="2000" b="0" kern="0" dirty="0"/>
          </a:p>
        </p:txBody>
      </p:sp>
      <p:grpSp>
        <p:nvGrpSpPr>
          <p:cNvPr id="7" name="Group 6"/>
          <p:cNvGrpSpPr>
            <a:grpSpLocks/>
          </p:cNvGrpSpPr>
          <p:nvPr/>
        </p:nvGrpSpPr>
        <p:grpSpPr bwMode="auto">
          <a:xfrm>
            <a:off x="8610600" y="4419600"/>
            <a:ext cx="2857500" cy="1265237"/>
            <a:chOff x="6864719" y="4104167"/>
            <a:chExt cx="2857500" cy="1265276"/>
          </a:xfrm>
        </p:grpSpPr>
        <p:pic>
          <p:nvPicPr>
            <p:cNvPr id="7176" name="Picture 2" descr="http://upload.wikimedia.org/wikipedia/commons/thumb/1/15/All_Nippon_Airways_Boeing_787-8_Dreamliner_JA801A_OKJ_in_flight.jpg/300px-All_Nippon_Airways_Boeing_787-8_Dreamliner_JA801A_OKJ_in_flight.jpg"/>
            <p:cNvPicPr>
              <a:picLocks noChangeAspect="1" noChangeArrowheads="1"/>
            </p:cNvPicPr>
            <p:nvPr/>
          </p:nvPicPr>
          <p:blipFill>
            <a:blip r:embed="rId3">
              <a:extLst>
                <a:ext uri="{28A0092B-C50C-407E-A947-70E740481C1C}">
                  <a14:useLocalDpi xmlns:a14="http://schemas.microsoft.com/office/drawing/2010/main" val="0"/>
                </a:ext>
              </a:extLst>
            </a:blip>
            <a:srcRect t="14671" b="14671"/>
            <a:stretch>
              <a:fillRect/>
            </a:stretch>
          </p:blipFill>
          <p:spPr bwMode="auto">
            <a:xfrm>
              <a:off x="6864719" y="4104167"/>
              <a:ext cx="2857500" cy="126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3"/>
            <p:cNvSpPr>
              <a:spLocks noChangeArrowheads="1"/>
            </p:cNvSpPr>
            <p:nvPr/>
          </p:nvSpPr>
          <p:spPr bwMode="auto">
            <a:xfrm>
              <a:off x="6864719" y="5184777"/>
              <a:ext cx="28575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ctr"/>
              <a:r>
                <a:rPr lang="en-GB" sz="600" b="0" dirty="0">
                  <a:solidFill>
                    <a:schemeClr val="bg1"/>
                  </a:solidFill>
                  <a:latin typeface="+mn-lt"/>
                </a:rPr>
                <a:t>http://en.wikipedia.org/wiki/Boeing_787_Dreamliner#Specifications</a:t>
              </a:r>
            </a:p>
          </p:txBody>
        </p:sp>
      </p:grpSp>
      <p:pic>
        <p:nvPicPr>
          <p:cNvPr id="11"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089" y="2559548"/>
            <a:ext cx="2223717"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7A879C0-2153-481C-9F1F-4AFF84CCFCDF}"/>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4244126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left)">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wipe(left)">
                                      <p:cBhvr>
                                        <p:cTn id="26" dur="500"/>
                                        <p:tgtEl>
                                          <p:spTgt spid="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wipe(left)">
                                      <p:cBhvr>
                                        <p:cTn id="31" dur="500"/>
                                        <p:tgtEl>
                                          <p:spTgt spid="1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wipe(left)">
                                      <p:cBhvr>
                                        <p:cTn id="36" dur="500"/>
                                        <p:tgtEl>
                                          <p:spTgt spid="10">
                                            <p:txEl>
                                              <p:pRg st="8" end="8"/>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2"/>
          <p:cNvSpPr>
            <a:spLocks noGrp="1"/>
          </p:cNvSpPr>
          <p:nvPr>
            <p:ph type="title"/>
          </p:nvPr>
        </p:nvSpPr>
        <p:spPr>
          <a:ln w="9525"/>
        </p:spPr>
        <p:txBody>
          <a:bodyPr/>
          <a:lstStyle/>
          <a:p>
            <a:r>
              <a:rPr lang="fr-FR" dirty="0"/>
              <a:t>Les polymères ont un impact sur l'environnement</a:t>
            </a:r>
            <a:endParaRPr lang="en-GB" dirty="0"/>
          </a:p>
        </p:txBody>
      </p:sp>
      <p:sp>
        <p:nvSpPr>
          <p:cNvPr id="8195" name="Content Placeholder 1"/>
          <p:cNvSpPr>
            <a:spLocks noGrp="1"/>
          </p:cNvSpPr>
          <p:nvPr>
            <p:ph type="body" sz="quarter" idx="13"/>
          </p:nvPr>
        </p:nvSpPr>
        <p:spPr>
          <a:prstGeom prst="rect">
            <a:avLst/>
          </a:prstGeom>
        </p:spPr>
        <p:txBody>
          <a:bodyPr/>
          <a:lstStyle/>
          <a:p>
            <a:pPr marL="0" indent="0" algn="ctr">
              <a:buNone/>
            </a:pPr>
            <a:r>
              <a:rPr lang="pt-PT"/>
              <a:t>... just like any other material ...</a:t>
            </a:r>
            <a:endParaRPr lang="en-GB" dirty="0"/>
          </a:p>
        </p:txBody>
      </p:sp>
      <p:pic>
        <p:nvPicPr>
          <p:cNvPr id="2" name="Picture 1">
            <a:extLst>
              <a:ext uri="{FF2B5EF4-FFF2-40B4-BE49-F238E27FC236}">
                <a16:creationId xmlns:a16="http://schemas.microsoft.com/office/drawing/2014/main" id="{5C0E47D2-1937-4FFE-98B8-D84E316F60CB}"/>
              </a:ext>
            </a:extLst>
          </p:cNvPr>
          <p:cNvPicPr>
            <a:picLocks noChangeAspect="1"/>
          </p:cNvPicPr>
          <p:nvPr/>
        </p:nvPicPr>
        <p:blipFill>
          <a:blip r:embed="rId3"/>
          <a:stretch>
            <a:fillRect/>
          </a:stretch>
        </p:blipFill>
        <p:spPr>
          <a:xfrm>
            <a:off x="1981200" y="770937"/>
            <a:ext cx="7829202" cy="5316125"/>
          </a:xfrm>
          <a:prstGeom prst="rect">
            <a:avLst/>
          </a:prstGeom>
        </p:spPr>
      </p:pic>
      <p:sp>
        <p:nvSpPr>
          <p:cNvPr id="3" name="Slide Number Placeholder 2">
            <a:extLst>
              <a:ext uri="{FF2B5EF4-FFF2-40B4-BE49-F238E27FC236}">
                <a16:creationId xmlns:a16="http://schemas.microsoft.com/office/drawing/2014/main" id="{82FAB175-50F3-4E8B-82C0-01FA27DCE6B5}"/>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728324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Les tables de </a:t>
            </a:r>
            <a:r>
              <a:rPr lang="en-GB" dirty="0" err="1">
                <a:latin typeface="+mn-lt"/>
              </a:rPr>
              <a:t>données</a:t>
            </a:r>
            <a:r>
              <a:rPr lang="en-GB" dirty="0">
                <a:latin typeface="+mn-lt"/>
              </a:rPr>
              <a:t> du </a:t>
            </a:r>
            <a:r>
              <a:rPr lang="en-GB" dirty="0" err="1">
                <a:latin typeface="+mn-lt"/>
              </a:rPr>
              <a:t>Niveau</a:t>
            </a:r>
            <a:r>
              <a:rPr lang="en-GB" dirty="0">
                <a:latin typeface="+mn-lt"/>
              </a:rPr>
              <a:t> 3 Polymer</a:t>
            </a:r>
          </a:p>
        </p:txBody>
      </p:sp>
      <p:sp>
        <p:nvSpPr>
          <p:cNvPr id="486405" name="Rectangle 5"/>
          <p:cNvSpPr>
            <a:spLocks noChangeArrowheads="1"/>
          </p:cNvSpPr>
          <p:nvPr/>
        </p:nvSpPr>
        <p:spPr bwMode="auto">
          <a:xfrm>
            <a:off x="738126" y="3992258"/>
            <a:ext cx="528167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marL="285750" indent="-285750" algn="l">
              <a:buClr>
                <a:schemeClr val="accent1"/>
              </a:buClr>
              <a:buSzPct val="115000"/>
              <a:buFont typeface="Wingdings" panose="05000000000000000000" pitchFamily="2" charset="2"/>
              <a:buChar char="§"/>
            </a:pPr>
            <a:r>
              <a:rPr lang="en-US" sz="1800" dirty="0">
                <a:latin typeface="+mn-lt"/>
              </a:rPr>
              <a:t>Global Polymers Plastics</a:t>
            </a:r>
          </a:p>
          <a:p>
            <a:pPr lvl="1" algn="l">
              <a:buClr>
                <a:schemeClr val="tx1"/>
              </a:buClr>
              <a:buSzPct val="115000"/>
              <a:buFontTx/>
              <a:buNone/>
            </a:pPr>
            <a:r>
              <a:rPr lang="fr-FR" sz="1800" dirty="0">
                <a:latin typeface="+mn-lt"/>
              </a:rPr>
              <a:t>105,000+ fiches techniques de propriétés des plastiques provenant d'environ 870 fournisseurs, dont 68000+ fiches techniques répertoriant les propriétés standard ASTM, 47000+ fiches techniques de qualité ISO.</a:t>
            </a:r>
            <a:endParaRPr lang="en-GB" sz="1800" dirty="0">
              <a:latin typeface="+mn-lt"/>
            </a:endParaRPr>
          </a:p>
        </p:txBody>
      </p:sp>
      <p:sp>
        <p:nvSpPr>
          <p:cNvPr id="22" name="Rectangle 4"/>
          <p:cNvSpPr>
            <a:spLocks noChangeArrowheads="1"/>
          </p:cNvSpPr>
          <p:nvPr/>
        </p:nvSpPr>
        <p:spPr bwMode="auto">
          <a:xfrm>
            <a:off x="762000" y="1219200"/>
            <a:ext cx="4673918"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1pPr>
            <a:lvl2pPr marL="742950" indent="-28575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2pPr>
            <a:lvl3pPr marL="11430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3pPr>
            <a:lvl4pPr marL="16002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4pPr>
            <a:lvl5pPr marL="2057400" indent="-228600" algn="r" eaLnBrk="0"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5pPr>
            <a:lvl6pPr marL="25146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6pPr>
            <a:lvl7pPr marL="29718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7pPr>
            <a:lvl8pPr marL="34290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8pPr>
            <a:lvl9pPr marL="3886200" indent="-228600" algn="r" eaLnBrk="0" fontAlgn="base" hangingPunct="0">
              <a:spcBef>
                <a:spcPct val="20000"/>
              </a:spcBef>
              <a:spcAft>
                <a:spcPct val="20000"/>
              </a:spcAft>
              <a:buClr>
                <a:srgbClr val="009B9B"/>
              </a:buClr>
              <a:buSzPct val="80000"/>
              <a:buFont typeface="Wingdings" panose="05000000000000000000" pitchFamily="2" charset="2"/>
              <a:defRPr sz="1400" b="1">
                <a:solidFill>
                  <a:schemeClr val="tx1"/>
                </a:solidFill>
                <a:latin typeface="Arial" panose="020B0604020202020204" pitchFamily="34" charset="0"/>
              </a:defRPr>
            </a:lvl9pPr>
          </a:lstStyle>
          <a:p>
            <a:pPr algn="l">
              <a:buClr>
                <a:schemeClr val="accent1"/>
              </a:buClr>
              <a:buSzPct val="115000"/>
              <a:buFont typeface="Wingdings" panose="05000000000000000000" pitchFamily="2" charset="2"/>
              <a:buChar char="§"/>
            </a:pPr>
            <a:r>
              <a:rPr lang="en-GB" sz="1800" dirty="0">
                <a:latin typeface="+mn-lt"/>
              </a:rPr>
              <a:t>MaterialUniverse</a:t>
            </a:r>
          </a:p>
          <a:p>
            <a:pPr marL="457200" lvl="1" indent="0" algn="l">
              <a:buClr>
                <a:srgbClr val="666633"/>
              </a:buClr>
              <a:buSzPct val="115000"/>
            </a:pPr>
            <a:r>
              <a:rPr lang="fr-FR" sz="1800" dirty="0">
                <a:latin typeface="+mn-lt"/>
              </a:rPr>
              <a:t>900+ fiches de polymères contiennent des données </a:t>
            </a:r>
            <a:r>
              <a:rPr lang="fr-FR" sz="1800" dirty="0" err="1">
                <a:latin typeface="+mn-lt"/>
              </a:rPr>
              <a:t>ChemRes</a:t>
            </a:r>
            <a:r>
              <a:rPr lang="fr-FR" sz="1800" dirty="0">
                <a:latin typeface="+mn-lt"/>
              </a:rPr>
              <a:t>, 180+ attributs supplémentaires détaillant la résistance relative de chaque polymère à divers environnements chimiques.</a:t>
            </a:r>
            <a:endParaRPr lang="en-US" sz="1800" dirty="0">
              <a:latin typeface="+mn-lt"/>
            </a:endParaRPr>
          </a:p>
        </p:txBody>
      </p:sp>
      <p:sp>
        <p:nvSpPr>
          <p:cNvPr id="2" name="Slide Number Placeholder 1">
            <a:extLst>
              <a:ext uri="{FF2B5EF4-FFF2-40B4-BE49-F238E27FC236}">
                <a16:creationId xmlns:a16="http://schemas.microsoft.com/office/drawing/2014/main" id="{5A13D0FD-4AC0-49FE-AF68-289A38AD8CA0}"/>
              </a:ext>
            </a:extLst>
          </p:cNvPr>
          <p:cNvSpPr>
            <a:spLocks noGrp="1"/>
          </p:cNvSpPr>
          <p:nvPr>
            <p:ph type="sldNum" sz="quarter" idx="11"/>
          </p:nvPr>
        </p:nvSpPr>
        <p:spPr/>
        <p:txBody>
          <a:bodyPr/>
          <a:lstStyle/>
          <a:p>
            <a:fld id="{F0D23093-2AB0-F74C-B865-1A12A15B650E}" type="slidenum">
              <a:rPr lang="en-US" smtClean="0"/>
              <a:pPr/>
              <a:t>8</a:t>
            </a:fld>
            <a:endParaRPr lang="en-US" dirty="0"/>
          </a:p>
        </p:txBody>
      </p:sp>
      <p:pic>
        <p:nvPicPr>
          <p:cNvPr id="4" name="Picture 3">
            <a:extLst>
              <a:ext uri="{FF2B5EF4-FFF2-40B4-BE49-F238E27FC236}">
                <a16:creationId xmlns:a16="http://schemas.microsoft.com/office/drawing/2014/main" id="{A148AAD5-72B8-BEC1-1C0F-3E6D0EBA228A}"/>
              </a:ext>
            </a:extLst>
          </p:cNvPr>
          <p:cNvPicPr>
            <a:picLocks noChangeAspect="1"/>
          </p:cNvPicPr>
          <p:nvPr/>
        </p:nvPicPr>
        <p:blipFill>
          <a:blip r:embed="rId3"/>
          <a:stretch>
            <a:fillRect/>
          </a:stretch>
        </p:blipFill>
        <p:spPr>
          <a:xfrm>
            <a:off x="6172200" y="987352"/>
            <a:ext cx="5486400" cy="4612367"/>
          </a:xfrm>
          <a:prstGeom prst="rect">
            <a:avLst/>
          </a:prstGeom>
          <a:ln>
            <a:solidFill>
              <a:schemeClr val="tx1"/>
            </a:solidFill>
          </a:ln>
        </p:spPr>
      </p:pic>
    </p:spTree>
    <p:extLst>
      <p:ext uri="{BB962C8B-B14F-4D97-AF65-F5344CB8AC3E}">
        <p14:creationId xmlns:p14="http://schemas.microsoft.com/office/powerpoint/2010/main" val="4189589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5"/>
                                        </p:tgtEl>
                                        <p:attrNameLst>
                                          <p:attrName>style.visibility</p:attrName>
                                        </p:attrNameLst>
                                      </p:cBhvr>
                                      <p:to>
                                        <p:strVal val="visible"/>
                                      </p:to>
                                    </p:set>
                                    <p:animEffect transition="in" filter="wipe(left)">
                                      <p:cBhvr>
                                        <p:cTn id="7" dur="500"/>
                                        <p:tgtEl>
                                          <p:spTgt spid="48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fr-FR" dirty="0">
                <a:latin typeface="+mn-lt"/>
              </a:rPr>
              <a:t>Structure de la base de données Granta </a:t>
            </a:r>
            <a:r>
              <a:rPr lang="fr-FR" dirty="0" err="1">
                <a:latin typeface="+mn-lt"/>
              </a:rPr>
              <a:t>EduPack</a:t>
            </a:r>
            <a:r>
              <a:rPr lang="fr-FR" dirty="0">
                <a:latin typeface="+mn-lt"/>
              </a:rPr>
              <a:t> </a:t>
            </a:r>
            <a:r>
              <a:rPr lang="fr-FR" dirty="0" err="1">
                <a:latin typeface="+mn-lt"/>
              </a:rPr>
              <a:t>Polymer</a:t>
            </a:r>
            <a:endParaRPr lang="en-US" dirty="0">
              <a:latin typeface="+mn-lt"/>
            </a:endParaRPr>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2979893" y="1142811"/>
            <a:ext cx="7391400" cy="4418772"/>
            <a:chOff x="1742" y="964"/>
            <a:chExt cx="2896" cy="2328"/>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964"/>
              <a:ext cx="2896" cy="2328"/>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851" y="996"/>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5"/>
                  </a:solidFill>
                  <a:latin typeface="+mn-lt"/>
                </a:rPr>
                <a:t>La base de </a:t>
              </a:r>
              <a:r>
                <a:rPr lang="en-GB" b="1" i="1" dirty="0" err="1">
                  <a:solidFill>
                    <a:schemeClr val="accent5"/>
                  </a:solidFill>
                  <a:latin typeface="+mn-lt"/>
                </a:rPr>
                <a:t>données</a:t>
              </a:r>
              <a:endParaRPr lang="en-GB" b="1" i="1" dirty="0">
                <a:solidFill>
                  <a:schemeClr val="accent5"/>
                </a:solidFill>
                <a:latin typeface="+mn-lt"/>
              </a:endParaRP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023204" y="3298222"/>
            <a:ext cx="3285340" cy="423863"/>
            <a:chOff x="2171" y="2135"/>
            <a:chExt cx="2092" cy="267"/>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171" y="2135"/>
              <a:ext cx="209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65" y="2169"/>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Liens</a:t>
              </a:r>
            </a:p>
          </p:txBody>
        </p:sp>
      </p:grpSp>
      <p:grpSp>
        <p:nvGrpSpPr>
          <p:cNvPr id="42" name="Group 41">
            <a:extLst>
              <a:ext uri="{FF2B5EF4-FFF2-40B4-BE49-F238E27FC236}">
                <a16:creationId xmlns:a16="http://schemas.microsoft.com/office/drawing/2014/main" id="{4395791E-9AAA-42EB-B84F-0301A049E502}"/>
              </a:ext>
            </a:extLst>
          </p:cNvPr>
          <p:cNvGrpSpPr/>
          <p:nvPr/>
        </p:nvGrpSpPr>
        <p:grpSpPr>
          <a:xfrm>
            <a:off x="4924158" y="4082188"/>
            <a:ext cx="1485900" cy="1155700"/>
            <a:chOff x="5438775" y="4141788"/>
            <a:chExt cx="1485900" cy="1155700"/>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5565775" y="41417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5438775" y="44450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200" b="1" dirty="0">
                  <a:latin typeface="+mn-lt"/>
                </a:rPr>
                <a:t>Table de </a:t>
              </a:r>
              <a:r>
                <a:rPr lang="en-GB" sz="1200" b="1" dirty="0" err="1">
                  <a:latin typeface="+mn-lt"/>
                </a:rPr>
                <a:t>données</a:t>
              </a:r>
              <a:r>
                <a:rPr lang="en-GB" sz="1200" b="1" dirty="0">
                  <a:latin typeface="+mn-lt"/>
                </a:rPr>
                <a:t> </a:t>
              </a:r>
              <a:r>
                <a:rPr lang="en-GB" sz="1600" b="1" dirty="0">
                  <a:latin typeface="+mn-lt"/>
                </a:rPr>
                <a:t>Suppliers</a:t>
              </a:r>
              <a:endParaRPr lang="en-GB" sz="1400" dirty="0">
                <a:latin typeface="+mn-lt"/>
              </a:endParaRPr>
            </a:p>
          </p:txBody>
        </p:sp>
      </p:grpSp>
      <p:grpSp>
        <p:nvGrpSpPr>
          <p:cNvPr id="43" name="Group 42">
            <a:extLst>
              <a:ext uri="{FF2B5EF4-FFF2-40B4-BE49-F238E27FC236}">
                <a16:creationId xmlns:a16="http://schemas.microsoft.com/office/drawing/2014/main" id="{8D3522B5-B46F-49E4-BFBD-DB742F5829A8}"/>
              </a:ext>
            </a:extLst>
          </p:cNvPr>
          <p:cNvGrpSpPr/>
          <p:nvPr/>
        </p:nvGrpSpPr>
        <p:grpSpPr>
          <a:xfrm>
            <a:off x="6932266" y="1542105"/>
            <a:ext cx="1485900" cy="1155700"/>
            <a:chOff x="5438775" y="1576388"/>
            <a:chExt cx="1485900" cy="1155700"/>
          </a:xfrm>
        </p:grpSpPr>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5438775" y="18923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200" b="1" dirty="0">
                  <a:latin typeface="+mn-lt"/>
                </a:rPr>
                <a:t>Table de </a:t>
              </a:r>
              <a:r>
                <a:rPr lang="en-GB" sz="1200" b="1" dirty="0" err="1">
                  <a:latin typeface="+mn-lt"/>
                </a:rPr>
                <a:t>données</a:t>
              </a:r>
              <a:r>
                <a:rPr lang="en-GB" sz="1200" b="1" dirty="0">
                  <a:latin typeface="+mn-lt"/>
                </a:rPr>
                <a:t> </a:t>
              </a:r>
            </a:p>
            <a:p>
              <a:pPr algn="ctr">
                <a:spcBef>
                  <a:spcPct val="0"/>
                </a:spcBef>
                <a:spcAft>
                  <a:spcPct val="0"/>
                </a:spcAft>
                <a:buClrTx/>
                <a:buSzTx/>
                <a:buFontTx/>
                <a:buNone/>
              </a:pPr>
              <a:r>
                <a:rPr lang="en-GB" sz="1600" b="1" dirty="0">
                  <a:latin typeface="+mn-lt"/>
                </a:rPr>
                <a:t>References</a:t>
              </a:r>
              <a:endParaRPr lang="en-GB" sz="1400" dirty="0">
                <a:latin typeface="+mn-lt"/>
              </a:endParaRPr>
            </a:p>
          </p:txBody>
        </p:sp>
      </p:grpSp>
      <p:grpSp>
        <p:nvGrpSpPr>
          <p:cNvPr id="15" name="Group 14">
            <a:extLst>
              <a:ext uri="{FF2B5EF4-FFF2-40B4-BE49-F238E27FC236}">
                <a16:creationId xmlns:a16="http://schemas.microsoft.com/office/drawing/2014/main" id="{09FEA7F7-5254-467A-9EA3-BB8CA7F74FEF}"/>
              </a:ext>
            </a:extLst>
          </p:cNvPr>
          <p:cNvGrpSpPr/>
          <p:nvPr/>
        </p:nvGrpSpPr>
        <p:grpSpPr>
          <a:xfrm>
            <a:off x="3536682" y="2558368"/>
            <a:ext cx="1512888" cy="1435100"/>
            <a:chOff x="4124326" y="2711452"/>
            <a:chExt cx="1512888" cy="1435100"/>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4124326" y="2711452"/>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4171951" y="3096986"/>
              <a:ext cx="1417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200" b="1" dirty="0">
                  <a:latin typeface="+mn-lt"/>
                </a:rPr>
                <a:t>Table de </a:t>
              </a:r>
              <a:r>
                <a:rPr lang="en-GB" sz="1200" b="1" dirty="0" err="1">
                  <a:latin typeface="+mn-lt"/>
                </a:rPr>
                <a:t>données</a:t>
              </a:r>
              <a:r>
                <a:rPr lang="en-GB" sz="1200" b="1" dirty="0">
                  <a:latin typeface="+mn-lt"/>
                </a:rPr>
                <a:t> </a:t>
              </a:r>
              <a:r>
                <a:rPr lang="en-GB" sz="2000" b="1" dirty="0">
                  <a:latin typeface="+mn-lt"/>
                </a:rPr>
                <a:t>Materials</a:t>
              </a:r>
            </a:p>
          </p:txBody>
        </p:sp>
      </p:grpSp>
      <p:grpSp>
        <p:nvGrpSpPr>
          <p:cNvPr id="41" name="Group 40">
            <a:extLst>
              <a:ext uri="{FF2B5EF4-FFF2-40B4-BE49-F238E27FC236}">
                <a16:creationId xmlns:a16="http://schemas.microsoft.com/office/drawing/2014/main" id="{69D3A03E-6A2A-4120-8F70-34FD9BA75013}"/>
              </a:ext>
            </a:extLst>
          </p:cNvPr>
          <p:cNvGrpSpPr/>
          <p:nvPr/>
        </p:nvGrpSpPr>
        <p:grpSpPr>
          <a:xfrm>
            <a:off x="8284816" y="2503942"/>
            <a:ext cx="1512888" cy="1435100"/>
            <a:chOff x="6791327" y="2711450"/>
            <a:chExt cx="1512888" cy="1435100"/>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6791327" y="2711450"/>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6816727" y="3136900"/>
              <a:ext cx="1485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200" b="1" dirty="0">
                  <a:latin typeface="+mn-lt"/>
                </a:rPr>
                <a:t>Table de </a:t>
              </a:r>
              <a:r>
                <a:rPr lang="en-GB" sz="1200" b="1" dirty="0" err="1">
                  <a:latin typeface="+mn-lt"/>
                </a:rPr>
                <a:t>données</a:t>
              </a:r>
              <a:r>
                <a:rPr lang="en-GB" sz="1200" b="1" dirty="0">
                  <a:latin typeface="+mn-lt"/>
                </a:rPr>
                <a:t> </a:t>
              </a:r>
              <a:r>
                <a:rPr lang="en-GB" sz="2000" b="1" dirty="0">
                  <a:latin typeface="+mn-lt"/>
                </a:rPr>
                <a:t>Processes</a:t>
              </a:r>
              <a:endParaRPr lang="en-GB" sz="1600" dirty="0">
                <a:latin typeface="+mn-lt"/>
              </a:endParaRPr>
            </a:p>
          </p:txBody>
        </p:sp>
      </p:grpSp>
      <p:grpSp>
        <p:nvGrpSpPr>
          <p:cNvPr id="44" name="Group 43">
            <a:extLst>
              <a:ext uri="{FF2B5EF4-FFF2-40B4-BE49-F238E27FC236}">
                <a16:creationId xmlns:a16="http://schemas.microsoft.com/office/drawing/2014/main" id="{AA3F3015-F9A5-4AE6-A636-016FB01B7D02}"/>
              </a:ext>
            </a:extLst>
          </p:cNvPr>
          <p:cNvGrpSpPr/>
          <p:nvPr/>
        </p:nvGrpSpPr>
        <p:grpSpPr>
          <a:xfrm>
            <a:off x="6938616" y="4082188"/>
            <a:ext cx="1485900" cy="1155700"/>
            <a:chOff x="5438775" y="1576388"/>
            <a:chExt cx="1485900" cy="1155700"/>
          </a:xfrm>
        </p:grpSpPr>
        <p:sp>
          <p:nvSpPr>
            <p:cNvPr id="45" name="Oval 18">
              <a:extLst>
                <a:ext uri="{FF2B5EF4-FFF2-40B4-BE49-F238E27FC236}">
                  <a16:creationId xmlns:a16="http://schemas.microsoft.com/office/drawing/2014/main" id="{D6493469-BC7B-4BF0-8EEE-A69B28EAC9CC}"/>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6" name="Text Box 19">
              <a:extLst>
                <a:ext uri="{FF2B5EF4-FFF2-40B4-BE49-F238E27FC236}">
                  <a16:creationId xmlns:a16="http://schemas.microsoft.com/office/drawing/2014/main" id="{4C381739-457B-46CA-A300-B27C5B743D51}"/>
                </a:ext>
              </a:extLst>
            </p:cNvPr>
            <p:cNvSpPr txBox="1">
              <a:spLocks noChangeArrowheads="1"/>
            </p:cNvSpPr>
            <p:nvPr/>
          </p:nvSpPr>
          <p:spPr bwMode="auto">
            <a:xfrm>
              <a:off x="5438775" y="1817617"/>
              <a:ext cx="1485900" cy="62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200" b="1" dirty="0">
                  <a:latin typeface="+mn-lt"/>
                </a:rPr>
                <a:t>Table de </a:t>
              </a:r>
              <a:r>
                <a:rPr lang="en-GB" sz="1200" b="1" dirty="0" err="1">
                  <a:latin typeface="+mn-lt"/>
                </a:rPr>
                <a:t>données</a:t>
              </a:r>
              <a:r>
                <a:rPr lang="en-GB" sz="1200" b="1" dirty="0">
                  <a:latin typeface="+mn-lt"/>
                </a:rPr>
                <a:t> </a:t>
              </a:r>
              <a:r>
                <a:rPr lang="en-GB" sz="1600" b="1" dirty="0">
                  <a:latin typeface="+mn-lt"/>
                </a:rPr>
                <a:t>Structural Sections</a:t>
              </a:r>
              <a:endParaRPr lang="en-GB" sz="1400" dirty="0">
                <a:latin typeface="+mn-lt"/>
              </a:endParaRPr>
            </a:p>
          </p:txBody>
        </p:sp>
      </p:grpSp>
      <p:grpSp>
        <p:nvGrpSpPr>
          <p:cNvPr id="47" name="Group 46">
            <a:extLst>
              <a:ext uri="{FF2B5EF4-FFF2-40B4-BE49-F238E27FC236}">
                <a16:creationId xmlns:a16="http://schemas.microsoft.com/office/drawing/2014/main" id="{716E1BA3-D94F-4158-9EA3-0EC21D1C6322}"/>
              </a:ext>
            </a:extLst>
          </p:cNvPr>
          <p:cNvGrpSpPr/>
          <p:nvPr/>
        </p:nvGrpSpPr>
        <p:grpSpPr>
          <a:xfrm>
            <a:off x="4924158" y="1546256"/>
            <a:ext cx="1485900" cy="1155700"/>
            <a:chOff x="5438775" y="1576388"/>
            <a:chExt cx="1485900" cy="1155700"/>
          </a:xfrm>
        </p:grpSpPr>
        <p:sp>
          <p:nvSpPr>
            <p:cNvPr id="48" name="Oval 18">
              <a:extLst>
                <a:ext uri="{FF2B5EF4-FFF2-40B4-BE49-F238E27FC236}">
                  <a16:creationId xmlns:a16="http://schemas.microsoft.com/office/drawing/2014/main" id="{EF0D23D1-97DE-4D01-BF7F-099FE2CFE1F9}"/>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9" name="Text Box 19">
              <a:extLst>
                <a:ext uri="{FF2B5EF4-FFF2-40B4-BE49-F238E27FC236}">
                  <a16:creationId xmlns:a16="http://schemas.microsoft.com/office/drawing/2014/main" id="{2A879043-4D95-4BAD-9F24-E5DD28075000}"/>
                </a:ext>
              </a:extLst>
            </p:cNvPr>
            <p:cNvSpPr txBox="1">
              <a:spLocks noChangeArrowheads="1"/>
            </p:cNvSpPr>
            <p:nvPr/>
          </p:nvSpPr>
          <p:spPr bwMode="auto">
            <a:xfrm>
              <a:off x="5438775" y="1892301"/>
              <a:ext cx="1485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200" b="1" dirty="0">
                  <a:latin typeface="+mn-lt"/>
                </a:rPr>
                <a:t>Table de </a:t>
              </a:r>
              <a:r>
                <a:rPr lang="en-GB" sz="1200" b="1" dirty="0" err="1">
                  <a:latin typeface="+mn-lt"/>
                </a:rPr>
                <a:t>données</a:t>
              </a:r>
              <a:r>
                <a:rPr lang="en-GB" sz="1200" b="1" dirty="0">
                  <a:latin typeface="+mn-lt"/>
                </a:rPr>
                <a:t> </a:t>
              </a:r>
            </a:p>
            <a:p>
              <a:pPr algn="ctr">
                <a:spcBef>
                  <a:spcPct val="0"/>
                </a:spcBef>
                <a:spcAft>
                  <a:spcPct val="0"/>
                </a:spcAft>
                <a:buClrTx/>
                <a:buSzTx/>
                <a:buFontTx/>
                <a:buNone/>
              </a:pPr>
              <a:r>
                <a:rPr lang="en-GB" sz="1600" b="1" dirty="0">
                  <a:latin typeface="+mn-lt"/>
                </a:rPr>
                <a:t>Shape</a:t>
              </a:r>
              <a:endParaRPr lang="en-GB" sz="1400" dirty="0">
                <a:latin typeface="+mn-lt"/>
              </a:endParaRPr>
            </a:p>
          </p:txBody>
        </p:sp>
      </p:grpSp>
      <p:cxnSp>
        <p:nvCxnSpPr>
          <p:cNvPr id="51" name="Straight Connector 50">
            <a:extLst>
              <a:ext uri="{FF2B5EF4-FFF2-40B4-BE49-F238E27FC236}">
                <a16:creationId xmlns:a16="http://schemas.microsoft.com/office/drawing/2014/main" id="{7C707E25-3F05-451B-A209-7E7614F3A035}"/>
              </a:ext>
            </a:extLst>
          </p:cNvPr>
          <p:cNvCxnSpPr>
            <a:stCxn id="48" idx="3"/>
            <a:endCxn id="17" idx="7"/>
          </p:cNvCxnSpPr>
          <p:nvPr/>
        </p:nvCxnSpPr>
        <p:spPr>
          <a:xfrm flipH="1">
            <a:off x="4828013" y="2532708"/>
            <a:ext cx="401693" cy="235826"/>
          </a:xfrm>
          <a:prstGeom prst="line">
            <a:avLst/>
          </a:prstGeom>
          <a:ln w="38100">
            <a:solidFill>
              <a:srgbClr val="898A8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79AFFA9-6501-44E1-82C5-66697E4DBE13}"/>
              </a:ext>
            </a:extLst>
          </p:cNvPr>
          <p:cNvCxnSpPr>
            <a:stCxn id="17" idx="5"/>
            <a:endCxn id="11" idx="1"/>
          </p:cNvCxnSpPr>
          <p:nvPr/>
        </p:nvCxnSpPr>
        <p:spPr>
          <a:xfrm>
            <a:off x="4828013" y="3783302"/>
            <a:ext cx="401693" cy="46813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674A52-EE94-457F-B475-9F2AD9767AEE}"/>
              </a:ext>
            </a:extLst>
          </p:cNvPr>
          <p:cNvCxnSpPr>
            <a:cxnSpLocks/>
            <a:stCxn id="13" idx="3"/>
          </p:cNvCxnSpPr>
          <p:nvPr/>
        </p:nvCxnSpPr>
        <p:spPr>
          <a:xfrm flipH="1">
            <a:off x="4990955" y="2528557"/>
            <a:ext cx="2246859" cy="48931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FEFE2D2-B7B4-4945-B709-EF90AC37E0DB}"/>
              </a:ext>
            </a:extLst>
          </p:cNvPr>
          <p:cNvCxnSpPr>
            <a:cxnSpLocks/>
            <a:stCxn id="45" idx="1"/>
          </p:cNvCxnSpPr>
          <p:nvPr/>
        </p:nvCxnSpPr>
        <p:spPr>
          <a:xfrm flipH="1" flipV="1">
            <a:off x="4990955" y="3605079"/>
            <a:ext cx="2253209" cy="64635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870F27-FF38-40F8-BABA-494D218690CF}"/>
              </a:ext>
            </a:extLst>
          </p:cNvPr>
          <p:cNvCxnSpPr>
            <a:stCxn id="13" idx="5"/>
            <a:endCxn id="28" idx="1"/>
          </p:cNvCxnSpPr>
          <p:nvPr/>
        </p:nvCxnSpPr>
        <p:spPr>
          <a:xfrm>
            <a:off x="8099918" y="2528557"/>
            <a:ext cx="406455" cy="1855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CD794E8-38AD-426C-B720-8F91999E1E5D}"/>
              </a:ext>
            </a:extLst>
          </p:cNvPr>
          <p:cNvCxnSpPr>
            <a:stCxn id="45" idx="7"/>
            <a:endCxn id="28" idx="3"/>
          </p:cNvCxnSpPr>
          <p:nvPr/>
        </p:nvCxnSpPr>
        <p:spPr>
          <a:xfrm flipV="1">
            <a:off x="8106268" y="3728876"/>
            <a:ext cx="400105" cy="5225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8D4F38-7017-4089-9C82-30BE2A62955E}"/>
              </a:ext>
            </a:extLst>
          </p:cNvPr>
          <p:cNvCxnSpPr>
            <a:cxnSpLocks/>
            <a:stCxn id="48" idx="5"/>
          </p:cNvCxnSpPr>
          <p:nvPr/>
        </p:nvCxnSpPr>
        <p:spPr>
          <a:xfrm>
            <a:off x="6091810" y="2532708"/>
            <a:ext cx="2246323" cy="4195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7A83AA-94B8-40B8-BA19-44AEBFD5B621}"/>
              </a:ext>
            </a:extLst>
          </p:cNvPr>
          <p:cNvCxnSpPr>
            <a:cxnSpLocks/>
            <a:stCxn id="11" idx="7"/>
          </p:cNvCxnSpPr>
          <p:nvPr/>
        </p:nvCxnSpPr>
        <p:spPr>
          <a:xfrm flipV="1">
            <a:off x="6091810" y="3578576"/>
            <a:ext cx="2274329" cy="6728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7B7720A-AC7A-4582-9ECC-49D39CDC84D6}"/>
              </a:ext>
            </a:extLst>
          </p:cNvPr>
          <p:cNvCxnSpPr>
            <a:cxnSpLocks/>
          </p:cNvCxnSpPr>
          <p:nvPr/>
        </p:nvCxnSpPr>
        <p:spPr>
          <a:xfrm flipH="1">
            <a:off x="6270358" y="4669261"/>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D9AEDD-128B-4F8C-9D90-5E7205BB1F0B}"/>
              </a:ext>
            </a:extLst>
          </p:cNvPr>
          <p:cNvCxnSpPr>
            <a:cxnSpLocks/>
          </p:cNvCxnSpPr>
          <p:nvPr/>
        </p:nvCxnSpPr>
        <p:spPr>
          <a:xfrm flipH="1">
            <a:off x="6270358" y="2127254"/>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66FA13B-F186-461E-A9E8-37CA8D713FE3}"/>
              </a:ext>
            </a:extLst>
          </p:cNvPr>
          <p:cNvGrpSpPr/>
          <p:nvPr/>
        </p:nvGrpSpPr>
        <p:grpSpPr>
          <a:xfrm>
            <a:off x="1201623" y="2773088"/>
            <a:ext cx="2335059" cy="998289"/>
            <a:chOff x="379846" y="2773084"/>
            <a:chExt cx="2335059" cy="998289"/>
          </a:xfrm>
        </p:grpSpPr>
        <p:sp>
          <p:nvSpPr>
            <p:cNvPr id="80" name="Oval 79">
              <a:extLst>
                <a:ext uri="{FF2B5EF4-FFF2-40B4-BE49-F238E27FC236}">
                  <a16:creationId xmlns:a16="http://schemas.microsoft.com/office/drawing/2014/main" id="{05E1FAFF-779A-4AC7-B513-4E84CDA38EBF}"/>
                </a:ext>
              </a:extLst>
            </p:cNvPr>
            <p:cNvSpPr/>
            <p:nvPr/>
          </p:nvSpPr>
          <p:spPr>
            <a:xfrm>
              <a:off x="379846" y="2773084"/>
              <a:ext cx="2019581" cy="998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25000"/>
                </a:spcAft>
                <a:buClrTx/>
                <a:buSzTx/>
                <a:buFontTx/>
                <a:buNone/>
              </a:pPr>
              <a:r>
                <a:rPr lang="en-GB" sz="1200" b="1" dirty="0">
                  <a:solidFill>
                    <a:schemeClr val="tx1"/>
                  </a:solidFill>
                </a:rPr>
                <a:t>Global Polymers Plastics</a:t>
              </a:r>
            </a:p>
            <a:p>
              <a:pPr algn="ctr">
                <a:spcBef>
                  <a:spcPct val="0"/>
                </a:spcBef>
                <a:spcAft>
                  <a:spcPct val="25000"/>
                </a:spcAft>
                <a:buClrTx/>
                <a:buSzTx/>
                <a:buFontTx/>
                <a:buNone/>
              </a:pPr>
              <a:r>
                <a:rPr lang="en-GB" sz="1000" b="1" dirty="0">
                  <a:solidFill>
                    <a:schemeClr val="tx1"/>
                  </a:solidFill>
                </a:rPr>
                <a:t>&gt;105,000 </a:t>
              </a:r>
              <a:r>
                <a:rPr lang="en-GB" sz="1000" b="1" dirty="0" err="1">
                  <a:solidFill>
                    <a:schemeClr val="tx1"/>
                  </a:solidFill>
                </a:rPr>
                <a:t>polymères</a:t>
              </a:r>
              <a:endParaRPr lang="en-GB" sz="1000" b="1" dirty="0">
                <a:solidFill>
                  <a:schemeClr val="tx1"/>
                </a:solidFill>
              </a:endParaRPr>
            </a:p>
          </p:txBody>
        </p:sp>
        <p:cxnSp>
          <p:nvCxnSpPr>
            <p:cNvPr id="84" name="Straight Connector 83">
              <a:extLst>
                <a:ext uri="{FF2B5EF4-FFF2-40B4-BE49-F238E27FC236}">
                  <a16:creationId xmlns:a16="http://schemas.microsoft.com/office/drawing/2014/main" id="{227EC49D-98F0-484E-B15D-88D048EE0775}"/>
                </a:ext>
              </a:extLst>
            </p:cNvPr>
            <p:cNvCxnSpPr>
              <a:cxnSpLocks/>
              <a:stCxn id="17" idx="2"/>
              <a:endCxn id="80" idx="6"/>
            </p:cNvCxnSpPr>
            <p:nvPr/>
          </p:nvCxnSpPr>
          <p:spPr>
            <a:xfrm flipH="1" flipV="1">
              <a:off x="2399427" y="3272229"/>
              <a:ext cx="315478" cy="36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1D57A9AA-2231-4C47-A5F1-39EF82FFC3D6}"/>
              </a:ext>
            </a:extLst>
          </p:cNvPr>
          <p:cNvGrpSpPr/>
          <p:nvPr/>
        </p:nvGrpSpPr>
        <p:grpSpPr>
          <a:xfrm>
            <a:off x="1126577" y="2286000"/>
            <a:ext cx="3971635" cy="2209796"/>
            <a:chOff x="304800" y="914400"/>
            <a:chExt cx="3971635" cy="5029192"/>
          </a:xfrm>
        </p:grpSpPr>
        <p:sp>
          <p:nvSpPr>
            <p:cNvPr id="78" name="Rectangle: Rounded Corners 77">
              <a:extLst>
                <a:ext uri="{FF2B5EF4-FFF2-40B4-BE49-F238E27FC236}">
                  <a16:creationId xmlns:a16="http://schemas.microsoft.com/office/drawing/2014/main" id="{A9C9BD63-FC45-4E51-B2C2-6B22AD3F775E}"/>
                </a:ext>
              </a:extLst>
            </p:cNvPr>
            <p:cNvSpPr/>
            <p:nvPr/>
          </p:nvSpPr>
          <p:spPr>
            <a:xfrm>
              <a:off x="304800" y="914400"/>
              <a:ext cx="3971635" cy="502919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Box 4">
              <a:extLst>
                <a:ext uri="{FF2B5EF4-FFF2-40B4-BE49-F238E27FC236}">
                  <a16:creationId xmlns:a16="http://schemas.microsoft.com/office/drawing/2014/main" id="{4F780C9E-427F-44EA-974A-0A6616E86FDF}"/>
                </a:ext>
              </a:extLst>
            </p:cNvPr>
            <p:cNvSpPr txBox="1">
              <a:spLocks noChangeArrowheads="1"/>
            </p:cNvSpPr>
            <p:nvPr/>
          </p:nvSpPr>
          <p:spPr bwMode="auto">
            <a:xfrm>
              <a:off x="401931" y="4254299"/>
              <a:ext cx="1683027" cy="114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400" b="1" i="1" dirty="0">
                  <a:solidFill>
                    <a:schemeClr val="accent1"/>
                  </a:solidFill>
                  <a:latin typeface="+mn-lt"/>
                </a:rPr>
                <a:t>Base de </a:t>
              </a:r>
              <a:r>
                <a:rPr lang="en-GB" sz="1400" b="1" i="1" dirty="0" err="1">
                  <a:solidFill>
                    <a:schemeClr val="accent1"/>
                  </a:solidFill>
                  <a:latin typeface="+mn-lt"/>
                </a:rPr>
                <a:t>données</a:t>
              </a:r>
              <a:endParaRPr lang="en-GB" sz="1400" b="1" i="1" dirty="0">
                <a:solidFill>
                  <a:schemeClr val="accent1"/>
                </a:solidFill>
                <a:latin typeface="+mn-lt"/>
              </a:endParaRPr>
            </a:p>
            <a:p>
              <a:pPr algn="ctr">
                <a:spcBef>
                  <a:spcPct val="0"/>
                </a:spcBef>
                <a:spcAft>
                  <a:spcPct val="0"/>
                </a:spcAft>
              </a:pPr>
              <a:r>
                <a:rPr lang="en-GB" sz="1400" b="1" i="1" dirty="0" err="1">
                  <a:solidFill>
                    <a:schemeClr val="accent1"/>
                  </a:solidFill>
                  <a:latin typeface="+mn-lt"/>
                </a:rPr>
                <a:t>polymères</a:t>
              </a:r>
              <a:r>
                <a:rPr lang="en-GB" sz="1400" b="1" i="1" dirty="0">
                  <a:solidFill>
                    <a:schemeClr val="accent1"/>
                  </a:solidFill>
                  <a:latin typeface="+mn-lt"/>
                </a:rPr>
                <a:t> avec des </a:t>
              </a:r>
            </a:p>
            <a:p>
              <a:pPr algn="ctr">
                <a:spcBef>
                  <a:spcPct val="0"/>
                </a:spcBef>
                <a:spcAft>
                  <a:spcPct val="0"/>
                </a:spcAft>
              </a:pPr>
              <a:r>
                <a:rPr lang="en-GB" sz="1400" b="1" i="1" dirty="0" err="1">
                  <a:solidFill>
                    <a:schemeClr val="accent1"/>
                  </a:solidFill>
                  <a:latin typeface="+mn-lt"/>
                </a:rPr>
                <a:t>données</a:t>
              </a:r>
              <a:r>
                <a:rPr lang="en-GB" sz="1400" b="1" i="1" dirty="0">
                  <a:solidFill>
                    <a:schemeClr val="accent1"/>
                  </a:solidFill>
                  <a:latin typeface="+mn-lt"/>
                </a:rPr>
                <a:t> </a:t>
              </a:r>
              <a:r>
                <a:rPr lang="en-GB" sz="1400" b="1" i="1" dirty="0" err="1">
                  <a:solidFill>
                    <a:schemeClr val="accent1"/>
                  </a:solidFill>
                  <a:latin typeface="+mn-lt"/>
                </a:rPr>
                <a:t>spécifiques</a:t>
              </a:r>
              <a:endParaRPr lang="en-GB" sz="1400" b="1" i="1" dirty="0">
                <a:solidFill>
                  <a:schemeClr val="accent1"/>
                </a:solidFill>
                <a:latin typeface="+mn-lt"/>
              </a:endParaRPr>
            </a:p>
          </p:txBody>
        </p:sp>
      </p:grpSp>
      <p:sp>
        <p:nvSpPr>
          <p:cNvPr id="50" name="Slide Number Placeholder 1">
            <a:extLst>
              <a:ext uri="{FF2B5EF4-FFF2-40B4-BE49-F238E27FC236}">
                <a16:creationId xmlns:a16="http://schemas.microsoft.com/office/drawing/2014/main" id="{955EFFB2-77EF-00EA-4A2A-1A05F01A13E6}"/>
              </a:ext>
            </a:extLst>
          </p:cNvPr>
          <p:cNvSpPr>
            <a:spLocks noGrp="1"/>
          </p:cNvSpPr>
          <p:nvPr>
            <p:ph type="sldNum" sz="quarter" idx="11"/>
          </p:nvPr>
        </p:nvSpPr>
        <p:spPr>
          <a:xfrm>
            <a:off x="546100" y="6542840"/>
            <a:ext cx="2743200" cy="247724"/>
          </a:xfrm>
        </p:spPr>
        <p:txBody>
          <a:bodyPr/>
          <a:lstStyle/>
          <a:p>
            <a:fld id="{F0D23093-2AB0-F74C-B865-1A12A15B650E}" type="slidenum">
              <a:rPr lang="en-US" smtClean="0"/>
              <a:pPr/>
              <a:t>9</a:t>
            </a:fld>
            <a:endParaRPr lang="en-US" dirty="0"/>
          </a:p>
        </p:txBody>
      </p:sp>
    </p:spTree>
    <p:extLst>
      <p:ext uri="{BB962C8B-B14F-4D97-AF65-F5344CB8AC3E}">
        <p14:creationId xmlns:p14="http://schemas.microsoft.com/office/powerpoint/2010/main" val="4071301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22" presetClass="entr" presetSubtype="2"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right)">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F26E0C-6A10-4A6C-A9CD-693C1DDCAA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451</TotalTime>
  <Words>3740</Words>
  <Application>Microsoft Office PowerPoint</Application>
  <PresentationFormat>Widescreen</PresentationFormat>
  <Paragraphs>408</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Ansys - Slide Master</vt:lpstr>
      <vt:lpstr>PowerPoint Presentation</vt:lpstr>
      <vt:lpstr>Objectifs pédagogiques de cette unité de cours</vt:lpstr>
      <vt:lpstr>Sommaire de cette unité</vt:lpstr>
      <vt:lpstr>Les polymères dans le monde d'aujourd'hui</vt:lpstr>
      <vt:lpstr>Les polymères sont assez récents</vt:lpstr>
      <vt:lpstr>Les polymères sont importants</vt:lpstr>
      <vt:lpstr>Les polymères ont un impact sur l'environnement</vt:lpstr>
      <vt:lpstr>Les tables de données du Niveau 3 Polymer</vt:lpstr>
      <vt:lpstr>Structure de la base de données Granta EduPack Polymer</vt:lpstr>
      <vt:lpstr>Les polymères dans MaterialUniverse</vt:lpstr>
      <vt:lpstr>Fiche de niveau 3 pour un PTFE (unfilled) dans les polymères</vt:lpstr>
      <vt:lpstr>Les données ChemRes pour le PTFE</vt:lpstr>
      <vt:lpstr>MaterialUniverse et Global Polymers Plastics sont comparés</vt:lpstr>
      <vt:lpstr>La table de données The Global Polymers Plastics</vt:lpstr>
      <vt:lpstr>Chercher du Plexiglas dans Global Polymers Plastics </vt:lpstr>
      <vt:lpstr>Fonctionnalités d’une fiche Global Polymers Plastics (PMMA)</vt:lpstr>
      <vt:lpstr>Utilisation du module Polymer</vt:lpstr>
      <vt:lpstr>Exemple de sélection : polymères pour un train d'engrenages</vt:lpstr>
      <vt:lpstr>Comprendre l'influence des charges</vt:lpstr>
      <vt:lpstr>L’outil Hybrid Synthesizer</vt:lpstr>
      <vt:lpstr>L’outil Eco Audit</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15</cp:revision>
  <dcterms:created xsi:type="dcterms:W3CDTF">2021-07-09T14:32:30Z</dcterms:created>
  <dcterms:modified xsi:type="dcterms:W3CDTF">2022-12-28T09:33:51Z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y fmtid="{D5CDD505-2E9C-101B-9397-08002B2CF9AE}" pid="3" name="_ip_UnifiedCompliancePolicyUIAction">
    <vt:lpwstr/>
  </property>
  <property fmtid="{D5CDD505-2E9C-101B-9397-08002B2CF9AE}" pid="4" name="_ip_UnifiedCompliancePolicyProperties">
    <vt:lpwstr/>
  </property>
  <property fmtid="{D5CDD505-2E9C-101B-9397-08002B2CF9AE}" pid="5" name="Tag">
    <vt:lpwstr/>
  </property>
</Properties>
</file>