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3"/>
  </p:sldMasterIdLst>
  <p:notesMasterIdLst>
    <p:notesMasterId r:id="rId32"/>
  </p:notesMasterIdLst>
  <p:sldIdLst>
    <p:sldId id="256" r:id="rId4"/>
    <p:sldId id="286" r:id="rId5"/>
    <p:sldId id="287" r:id="rId6"/>
    <p:sldId id="288" r:id="rId7"/>
    <p:sldId id="289" r:id="rId8"/>
    <p:sldId id="290" r:id="rId9"/>
    <p:sldId id="291" r:id="rId10"/>
    <p:sldId id="292" r:id="rId11"/>
    <p:sldId id="293" r:id="rId12"/>
    <p:sldId id="294" r:id="rId13"/>
    <p:sldId id="296" r:id="rId14"/>
    <p:sldId id="297" r:id="rId15"/>
    <p:sldId id="298" r:id="rId16"/>
    <p:sldId id="299" r:id="rId17"/>
    <p:sldId id="300" r:id="rId18"/>
    <p:sldId id="301" r:id="rId19"/>
    <p:sldId id="302" r:id="rId20"/>
    <p:sldId id="310" r:id="rId21"/>
    <p:sldId id="311" r:id="rId22"/>
    <p:sldId id="303" r:id="rId23"/>
    <p:sldId id="304" r:id="rId24"/>
    <p:sldId id="305" r:id="rId25"/>
    <p:sldId id="306" r:id="rId26"/>
    <p:sldId id="307" r:id="rId27"/>
    <p:sldId id="308" r:id="rId28"/>
    <p:sldId id="309" r:id="rId29"/>
    <p:sldId id="606" r:id="rId30"/>
    <p:sldId id="258" r:id="rId31"/>
  </p:sldIdLst>
  <p:sldSz cx="12192000" cy="6858000"/>
  <p:notesSz cx="6858000" cy="9144000"/>
  <p:embeddedFontLst>
    <p:embeddedFont>
      <p:font typeface="Calibri" panose="020F0502020204030204"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D342C3-ABCF-476D-BFE8-9E16E3D5945B}" v="16" dt="2022-12-15T15:38:30.0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62893" autoAdjust="0"/>
  </p:normalViewPr>
  <p:slideViewPr>
    <p:cSldViewPr showGuides="1">
      <p:cViewPr varScale="1">
        <p:scale>
          <a:sx n="103" d="100"/>
          <a:sy n="103" d="100"/>
        </p:scale>
        <p:origin x="2688" y="64"/>
      </p:cViewPr>
      <p:guideLst>
        <p:guide orient="horz" pos="2160"/>
        <p:guide pos="3840"/>
      </p:guideLst>
    </p:cSldViewPr>
  </p:slideViewPr>
  <p:notesTextViewPr>
    <p:cViewPr>
      <p:scale>
        <a:sx n="1" d="1"/>
        <a:sy n="1" d="1"/>
      </p:scale>
      <p:origin x="0" y="0"/>
    </p:cViewPr>
  </p:notesTextViewPr>
  <p:sorterViewPr>
    <p:cViewPr>
      <p:scale>
        <a:sx n="100" d="100"/>
        <a:sy n="100" d="100"/>
      </p:scale>
      <p:origin x="0" y="-28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font" Target="fonts/font2.fntdata"/><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4.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3.fntdata"/><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1.fntdata"/><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9E86C5-9689-42B4-BE7D-FDE5EB4274E3}" type="datetimeFigureOut">
              <a:rPr lang="en-US" smtClean="0"/>
              <a:pPr/>
              <a:t>12/28/2022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7FDDAD7-A41A-4414-8211-C5E2AC7F93EC}" type="slidenum">
              <a:rPr lang="en-US" smtClean="0"/>
              <a:pPr/>
              <a:t>‹#›</a:t>
            </a:fld>
            <a:endParaRPr lang="en-US" dirty="0"/>
          </a:p>
        </p:txBody>
      </p:sp>
    </p:spTree>
    <p:extLst>
      <p:ext uri="{BB962C8B-B14F-4D97-AF65-F5344CB8AC3E}">
        <p14:creationId xmlns:p14="http://schemas.microsoft.com/office/powerpoint/2010/main" val="7662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Les 25 </a:t>
            </a:r>
            <a:r>
              <a:rPr lang="en-GB" b="1" i="1" dirty="0" err="1"/>
              <a:t>unités</a:t>
            </a:r>
            <a:r>
              <a:rPr lang="en-GB" b="1" i="1" dirty="0"/>
              <a:t> de </a:t>
            </a:r>
            <a:r>
              <a:rPr lang="en-GB" b="1" i="1" dirty="0" err="1"/>
              <a:t>cours</a:t>
            </a:r>
            <a:r>
              <a:rPr lang="en-GB" b="1" i="1" dirty="0"/>
              <a:t> PowerPoint </a:t>
            </a:r>
            <a:r>
              <a:rPr lang="en-GB" b="1" i="1" dirty="0" err="1"/>
              <a:t>en</a:t>
            </a:r>
            <a:r>
              <a:rPr lang="en-GB" b="1" i="1" dirty="0"/>
              <a:t> 2023</a:t>
            </a:r>
          </a:p>
          <a:p>
            <a:pPr algn="ctr"/>
            <a:endParaRPr lang="en-GB" b="1" i="1" dirty="0"/>
          </a:p>
          <a:p>
            <a:r>
              <a:rPr lang="en-GB" dirty="0"/>
              <a:t>Les </a:t>
            </a:r>
            <a:r>
              <a:rPr lang="en-GB" dirty="0" err="1"/>
              <a:t>unités</a:t>
            </a:r>
            <a:r>
              <a:rPr lang="en-GB" dirty="0"/>
              <a:t> de </a:t>
            </a:r>
            <a:r>
              <a:rPr lang="en-GB" dirty="0" err="1"/>
              <a:t>cours</a:t>
            </a:r>
            <a:r>
              <a:rPr lang="en-GB" dirty="0"/>
              <a:t> </a:t>
            </a:r>
            <a:r>
              <a:rPr lang="en-GB" dirty="0" err="1"/>
              <a:t>développées</a:t>
            </a:r>
            <a:r>
              <a:rPr lang="en-GB" dirty="0"/>
              <a:t> pour </a:t>
            </a:r>
            <a:r>
              <a:rPr lang="en-GB" dirty="0" err="1"/>
              <a:t>l’enseignement</a:t>
            </a:r>
            <a:r>
              <a:rPr lang="en-GB" dirty="0"/>
              <a:t> </a:t>
            </a:r>
            <a:r>
              <a:rPr lang="en-GB" dirty="0" err="1"/>
              <a:t>en</a:t>
            </a:r>
            <a:r>
              <a:rPr lang="en-GB" dirty="0"/>
              <a:t> lien avec Granta EduPack </a:t>
            </a:r>
            <a:r>
              <a:rPr lang="en-GB" dirty="0" err="1"/>
              <a:t>sont</a:t>
            </a:r>
            <a:r>
              <a:rPr lang="en-GB" dirty="0"/>
              <a:t> </a:t>
            </a:r>
            <a:r>
              <a:rPr lang="en-GB" dirty="0" err="1"/>
              <a:t>listées</a:t>
            </a:r>
            <a:r>
              <a:rPr lang="en-GB" dirty="0"/>
              <a:t> </a:t>
            </a:r>
            <a:r>
              <a:rPr lang="en-GB" dirty="0" err="1"/>
              <a:t>en</a:t>
            </a:r>
            <a:r>
              <a:rPr lang="en-GB" dirty="0"/>
              <a:t> fin de </a:t>
            </a:r>
            <a:r>
              <a:rPr lang="en-GB" dirty="0" err="1"/>
              <a:t>cette</a:t>
            </a:r>
            <a:r>
              <a:rPr lang="en-GB" dirty="0"/>
              <a:t> </a:t>
            </a:r>
            <a:r>
              <a:rPr lang="en-GB" dirty="0" err="1"/>
              <a:t>présentation</a:t>
            </a:r>
            <a:r>
              <a:rPr lang="en-GB" dirty="0"/>
              <a:t>.</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a:t>
            </a:fld>
            <a:endParaRPr lang="en-US" dirty="0"/>
          </a:p>
        </p:txBody>
      </p:sp>
    </p:spTree>
    <p:extLst>
      <p:ext uri="{BB962C8B-B14F-4D97-AF65-F5344CB8AC3E}">
        <p14:creationId xmlns:p14="http://schemas.microsoft.com/office/powerpoint/2010/main" val="147408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Niveau 3 </a:t>
            </a:r>
            <a:r>
              <a:rPr lang="fr-FR" b="1" dirty="0" err="1"/>
              <a:t>Bioingénierie</a:t>
            </a:r>
            <a:endParaRPr lang="fr-FR" b="1" dirty="0"/>
          </a:p>
          <a:p>
            <a:endParaRPr lang="fr-FR" b="1" dirty="0"/>
          </a:p>
          <a:p>
            <a:r>
              <a:rPr lang="fr-FR" b="0" dirty="0"/>
              <a:t>Voici une capture d'écran tirée de la page d'accueil de Granta </a:t>
            </a:r>
            <a:r>
              <a:rPr lang="fr-FR" b="0" dirty="0" err="1"/>
              <a:t>EduPack</a:t>
            </a:r>
            <a:r>
              <a:rPr lang="fr-FR" b="0" dirty="0"/>
              <a:t> </a:t>
            </a:r>
            <a:r>
              <a:rPr lang="fr-FR" b="0" dirty="0" err="1"/>
              <a:t>Level</a:t>
            </a:r>
            <a:r>
              <a:rPr lang="fr-FR" b="0" dirty="0"/>
              <a:t> 3 </a:t>
            </a:r>
            <a:r>
              <a:rPr lang="fr-FR" b="0" dirty="0" err="1"/>
              <a:t>Bioengineering</a:t>
            </a:r>
            <a:r>
              <a:rPr lang="fr-FR" b="0" dirty="0"/>
              <a:t>.</a:t>
            </a:r>
          </a:p>
          <a:p>
            <a:endParaRPr lang="fr-FR" b="0" dirty="0"/>
          </a:p>
          <a:p>
            <a:r>
              <a:rPr lang="fr-FR" b="0" dirty="0"/>
              <a:t>Au total, il y a 4261 matériaux et 247 procédés, ainsi que des outils plus avancés comme l'Engineering Solver, l'</a:t>
            </a:r>
            <a:r>
              <a:rPr lang="fr-FR" b="0" dirty="0" err="1"/>
              <a:t>Enhanced</a:t>
            </a:r>
            <a:r>
              <a:rPr lang="fr-FR" b="0" dirty="0"/>
              <a:t> Eco Audit et l'</a:t>
            </a:r>
            <a:r>
              <a:rPr lang="fr-FR" b="0" dirty="0" err="1"/>
              <a:t>Hybrid</a:t>
            </a:r>
            <a:r>
              <a:rPr lang="fr-FR" b="0" dirty="0"/>
              <a:t> </a:t>
            </a:r>
            <a:r>
              <a:rPr lang="fr-FR" b="0" dirty="0" err="1"/>
              <a:t>Synthesizer</a:t>
            </a:r>
            <a:r>
              <a:rPr lang="fr-FR" b="0" dirty="0"/>
              <a:t>. </a:t>
            </a:r>
          </a:p>
          <a:p>
            <a:endParaRPr lang="fr-FR" b="0" dirty="0"/>
          </a:p>
          <a:p>
            <a:r>
              <a:rPr lang="fr-FR" b="0" dirty="0"/>
              <a:t>Cette base de données a été conçue pour les étudiants plus avancés, afin qu'elle puisse soutenir un véritable travail de projet de conception. </a:t>
            </a:r>
          </a:p>
        </p:txBody>
      </p:sp>
      <p:sp>
        <p:nvSpPr>
          <p:cNvPr id="4" name="Slide Number Placeholder 3"/>
          <p:cNvSpPr>
            <a:spLocks noGrp="1"/>
          </p:cNvSpPr>
          <p:nvPr>
            <p:ph type="sldNum" sz="quarter" idx="5"/>
          </p:nvPr>
        </p:nvSpPr>
        <p:spPr/>
        <p:txBody>
          <a:bodyPr/>
          <a:lstStyle/>
          <a:p>
            <a:fld id="{27FDDAD7-A41A-4414-8211-C5E2AC7F93EC}" type="slidenum">
              <a:rPr lang="en-US" smtClean="0"/>
              <a:pPr/>
              <a:t>10</a:t>
            </a:fld>
            <a:endParaRPr lang="en-US" dirty="0"/>
          </a:p>
        </p:txBody>
      </p:sp>
    </p:spTree>
    <p:extLst>
      <p:ext uri="{BB962C8B-B14F-4D97-AF65-F5344CB8AC3E}">
        <p14:creationId xmlns:p14="http://schemas.microsoft.com/office/powerpoint/2010/main" val="2568252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Fiche de niveau 2 de la base de données de </a:t>
            </a:r>
            <a:r>
              <a:rPr lang="fr-FR" b="1" dirty="0" err="1"/>
              <a:t>bioingénierie</a:t>
            </a:r>
            <a:r>
              <a:rPr lang="fr-FR" b="1" dirty="0"/>
              <a:t>- Tendon</a:t>
            </a:r>
          </a:p>
          <a:p>
            <a:pPr algn="ct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Voici un exemple de fiches au niveau 2 de la base de données </a:t>
            </a:r>
            <a:r>
              <a:rPr lang="fr-FR" b="0" dirty="0" err="1"/>
              <a:t>Bioengineering</a:t>
            </a:r>
            <a:r>
              <a:rPr lang="fr-FR" b="0" dirty="0"/>
              <a:t>. La fiche, ici un tendon, contient une description du matériau ainsi qu'une liste de propriétés qui sont ensuite classées en différentes sections. L'image d'un tendon est présentée et des courbes de contrainte-déformation sont fournies lorsque le comportement est fortement non linéaire. Les propriétés figurant dans le dossier dépendent des sources. Les propriétés des matériaux biologiques proviennent de nombreuses sources différentes, et les références utilisées sont indiquées dans la fiche elle-même pour plus de clarté.</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11</a:t>
            </a:fld>
            <a:endParaRPr lang="en-US" dirty="0"/>
          </a:p>
        </p:txBody>
      </p:sp>
    </p:spTree>
    <p:extLst>
      <p:ext uri="{BB962C8B-B14F-4D97-AF65-F5344CB8AC3E}">
        <p14:creationId xmlns:p14="http://schemas.microsoft.com/office/powerpoint/2010/main" val="1211495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Fiche de niveau 2 de la base de données de </a:t>
            </a:r>
            <a:r>
              <a:rPr lang="fr-FR" b="1" dirty="0" err="1"/>
              <a:t>bioingénierie</a:t>
            </a:r>
            <a:r>
              <a:rPr lang="fr-FR" b="1" dirty="0"/>
              <a:t>- Silicone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Voici un deuxième exemple de fiche au niveau 2 de la base de données </a:t>
            </a:r>
            <a:r>
              <a:rPr lang="fr-FR" b="0" dirty="0" err="1"/>
              <a:t>Bioengineering</a:t>
            </a:r>
            <a:r>
              <a:rPr lang="fr-FR" b="0" dirty="0"/>
              <a:t>. Dans ce cas, le silicone, contrairement au tendon, est un matériau artificiel. Cette fiche contient des propriétés supplémentaires telles que le prix et des informations sur les bio-données. Toutes les fiches d'ingénierie de la base de données ont un format similaire.</a:t>
            </a:r>
            <a:endParaRPr lang="en-US" b="0"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12</a:t>
            </a:fld>
            <a:endParaRPr lang="en-US" dirty="0"/>
          </a:p>
        </p:txBody>
      </p:sp>
    </p:spTree>
    <p:extLst>
      <p:ext uri="{BB962C8B-B14F-4D97-AF65-F5344CB8AC3E}">
        <p14:creationId xmlns:p14="http://schemas.microsoft.com/office/powerpoint/2010/main" val="2045156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Graphique</a:t>
            </a:r>
            <a:r>
              <a:rPr lang="fr-FR" b="1" dirty="0"/>
              <a:t> des propriétés des matériaux, module et résistance</a:t>
            </a:r>
            <a:endParaRPr lang="en-GB" b="1" dirty="0"/>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altLang="en-US" sz="1200" dirty="0">
                <a:highlight>
                  <a:srgbClr val="FFFF00"/>
                </a:highlight>
              </a:rPr>
              <a:t>Pour montrer comment le niveau 2 de la base de données </a:t>
            </a:r>
            <a:r>
              <a:rPr lang="fr-FR" altLang="en-US" sz="1200" dirty="0" err="1">
                <a:highlight>
                  <a:srgbClr val="FFFF00"/>
                </a:highlight>
              </a:rPr>
              <a:t>Bioengineering</a:t>
            </a:r>
            <a:r>
              <a:rPr lang="fr-FR" altLang="en-US" sz="1200" dirty="0">
                <a:highlight>
                  <a:srgbClr val="FFFF00"/>
                </a:highlight>
              </a:rPr>
              <a:t> peut être utilisé pour introduire les propriétés des biomatériaux, une série de graphiques sera affichée.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altLang="en-US" sz="1200"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altLang="en-US" sz="1200" dirty="0">
                <a:highlight>
                  <a:srgbClr val="FFFF00"/>
                </a:highlight>
              </a:rPr>
              <a:t>Cette diapositive montre la résistance à la traction des matériaux d'ingénierie en fonction du module d'Young. Chaque petite bulle renferme la gamme d'un seul matériau. Les grandes enveloppes englobent les classes de matériaux : métaux et alliages, polymères, élastomères, céramiques techniques, verres, céramiques non techniques, fibres synthétiques et mousses.</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13</a:t>
            </a:fld>
            <a:endParaRPr lang="en-US" dirty="0"/>
          </a:p>
        </p:txBody>
      </p:sp>
    </p:spTree>
    <p:extLst>
      <p:ext uri="{BB962C8B-B14F-4D97-AF65-F5344CB8AC3E}">
        <p14:creationId xmlns:p14="http://schemas.microsoft.com/office/powerpoint/2010/main" val="3899966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Graphique</a:t>
            </a:r>
            <a:r>
              <a:rPr lang="fr-FR" b="1" dirty="0"/>
              <a:t> des propriétés des matériaux, module et résistance</a:t>
            </a:r>
            <a:endParaRPr lang="en-GB" b="1" dirty="0"/>
          </a:p>
          <a:p>
            <a:endParaRPr lang="en-GB" dirty="0"/>
          </a:p>
          <a:p>
            <a:r>
              <a:rPr lang="fr-FR" altLang="en-US" sz="1200" dirty="0"/>
              <a:t>Ce deuxième graphique montre les mêmes propriétés que celles qui apparaissent sur le cadre précédent sous la même échelle sur les deux axes, mais dans ce cas pour les matériaux naturels. Les graphiques de ce type permettent une comparaison directe des propriétés des matériaux naturels et artificiels. </a:t>
            </a:r>
          </a:p>
          <a:p>
            <a:endParaRPr lang="fr-FR" altLang="en-US" sz="1200" dirty="0"/>
          </a:p>
          <a:p>
            <a:r>
              <a:rPr lang="fr-FR" altLang="en-US" sz="1200" dirty="0"/>
              <a:t>Là encore, les petites bulles décrivent des matériaux individuels, tandis que les grandes enveloppes indiquent dans quelle catégorie se trouve le matériau, notamment les tissus mous, les tissus minéralisés, les fibres et les matériaux semblables au bois. </a:t>
            </a:r>
          </a:p>
          <a:p>
            <a:endParaRPr lang="fr-FR" altLang="en-US" sz="1200" dirty="0"/>
          </a:p>
          <a:p>
            <a:r>
              <a:rPr lang="fr-FR" altLang="en-US" sz="1200" dirty="0"/>
              <a:t>Ce deuxième graphique révèle que la nature est capable de synthétiser des matériaux dont les propriétés couvrent une gamme presque aussi large que celles des matériaux d'ingénierie que nous utilisons aujourd'hui.</a:t>
            </a:r>
            <a:endParaRPr lang="en-GB"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14</a:t>
            </a:fld>
            <a:endParaRPr lang="en-US" dirty="0"/>
          </a:p>
        </p:txBody>
      </p:sp>
    </p:spTree>
    <p:extLst>
      <p:ext uri="{BB962C8B-B14F-4D97-AF65-F5344CB8AC3E}">
        <p14:creationId xmlns:p14="http://schemas.microsoft.com/office/powerpoint/2010/main" val="2856409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Graphique</a:t>
            </a:r>
            <a:r>
              <a:rPr lang="fr-FR" b="1" dirty="0"/>
              <a:t> des propriétés des matériaux - énergie élastique stockée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Ce graphique compare le stockage de l'énergie élastique et la densité. Il montre les propriétés remarquables des matériaux naturels. Comme vous pouvez le constater, ces matériaux ont évolué avec des valeurs particulièrement bonnes pour les deux. La soie d'araignée et la soie de ver à soie excellent pour ces deux critères. </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15</a:t>
            </a:fld>
            <a:endParaRPr lang="en-US" dirty="0"/>
          </a:p>
        </p:txBody>
      </p:sp>
    </p:spTree>
    <p:extLst>
      <p:ext uri="{BB962C8B-B14F-4D97-AF65-F5344CB8AC3E}">
        <p14:creationId xmlns:p14="http://schemas.microsoft.com/office/powerpoint/2010/main" val="937778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Fiche de niveau 3 de la base de données de </a:t>
            </a:r>
            <a:r>
              <a:rPr lang="fr-FR" b="1" dirty="0" err="1"/>
              <a:t>bioingénierie</a:t>
            </a:r>
            <a:r>
              <a:rPr lang="fr-FR" b="1" dirty="0"/>
              <a:t>- Silicone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Voici une fiche sur le Silicone du niveau 3 de la base de données de </a:t>
            </a:r>
            <a:r>
              <a:rPr lang="fr-FR" b="0" dirty="0" err="1"/>
              <a:t>Bioengineering</a:t>
            </a:r>
            <a:r>
              <a:rPr lang="fr-FR" b="0" dirty="0"/>
              <a:t>. Elle contient plus de propriétés qu'au niveau 2 (comme indiqué précédemment). Elle comporte une section sur les </a:t>
            </a:r>
            <a:r>
              <a:rPr lang="fr-FR" b="1" dirty="0"/>
              <a:t>soins de santé et l'alimentation </a:t>
            </a:r>
            <a:r>
              <a:rPr lang="fr-FR" b="0" dirty="0"/>
              <a:t>où sont mis en évidence des attributs tels que le contact alimentaire, les qualités médicales, les noms commerciaux médicaux et les applications de soins de santé, ainsi que la </a:t>
            </a:r>
            <a:r>
              <a:rPr lang="fr-FR" b="0" dirty="0" err="1"/>
              <a:t>stérilisabilité</a:t>
            </a:r>
            <a:r>
              <a:rPr lang="fr-FR" b="0" dirty="0"/>
              <a:t> et les conseils pour la sécurité de l'IRM. Il contient également un lien permettant d'accéder à la base de données ASM sur les matériaux médicaux.</a:t>
            </a:r>
            <a:endParaRPr lang="en-US" b="0"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16</a:t>
            </a:fld>
            <a:endParaRPr lang="en-US" dirty="0"/>
          </a:p>
        </p:txBody>
      </p:sp>
    </p:spTree>
    <p:extLst>
      <p:ext uri="{BB962C8B-B14F-4D97-AF65-F5344CB8AC3E}">
        <p14:creationId xmlns:p14="http://schemas.microsoft.com/office/powerpoint/2010/main" val="3312233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Graphique des propriétés des matériaux - module et résistance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Un graphique de la résistance à la traction par rapport au module de Young est tracé en utilisant tous les matériaux présents dans la base de données de bio-ingénierie de niveau 3. Les matériaux naturels et synthétiques peuvent être représentés dans le même graphique pour faciliter la comparaison. Contrairement aux graphiques du niveau 2, le nombre de matériaux et de grades représentés ici est plus élevé. </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17</a:t>
            </a:fld>
            <a:endParaRPr lang="en-US" dirty="0"/>
          </a:p>
        </p:txBody>
      </p:sp>
    </p:spTree>
    <p:extLst>
      <p:ext uri="{BB962C8B-B14F-4D97-AF65-F5344CB8AC3E}">
        <p14:creationId xmlns:p14="http://schemas.microsoft.com/office/powerpoint/2010/main" val="3660717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t>Fiche </a:t>
            </a:r>
            <a:r>
              <a:rPr lang="en-US" b="1" dirty="0" err="1"/>
              <a:t>dispositif</a:t>
            </a:r>
            <a:r>
              <a:rPr lang="en-US" b="1" dirty="0"/>
              <a:t> </a:t>
            </a:r>
            <a:r>
              <a:rPr lang="en-US" b="1" dirty="0" err="1"/>
              <a:t>médical</a:t>
            </a:r>
            <a:endParaRPr lang="en-US" b="0" dirty="0"/>
          </a:p>
          <a:p>
            <a:endParaRPr lang="en-US" b="0" dirty="0"/>
          </a:p>
          <a:p>
            <a:r>
              <a:rPr lang="fr-FR" b="0" dirty="0"/>
              <a:t>Un exemple de fiche de la table de données </a:t>
            </a:r>
            <a:r>
              <a:rPr lang="fr-FR" b="0" dirty="0" err="1"/>
              <a:t>Medical</a:t>
            </a:r>
            <a:r>
              <a:rPr lang="fr-FR" b="0" dirty="0"/>
              <a:t> </a:t>
            </a:r>
            <a:r>
              <a:rPr lang="fr-FR" b="0" dirty="0" err="1"/>
              <a:t>Devices</a:t>
            </a:r>
            <a:r>
              <a:rPr lang="fr-FR" b="0" dirty="0"/>
              <a:t> est présenté ici, spécifiquement pour un stent en métal nu.</a:t>
            </a:r>
          </a:p>
          <a:p>
            <a:endParaRPr lang="fr-FR" b="0" dirty="0"/>
          </a:p>
          <a:p>
            <a:r>
              <a:rPr lang="fr-FR" b="0" dirty="0"/>
              <a:t>Toutes les fiches de dispositifs médicaux commencent par une image suivie d'informations sur son application, sa classification et ses exigences de conception, etc.</a:t>
            </a:r>
          </a:p>
          <a:p>
            <a:endParaRPr lang="fr-FR" b="0" dirty="0"/>
          </a:p>
          <a:p>
            <a:r>
              <a:rPr lang="fr-FR" b="0" dirty="0"/>
              <a:t>Les liens vers les tableaux de données pertinents sont affichés.</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18</a:t>
            </a:fld>
            <a:endParaRPr lang="en-US" dirty="0"/>
          </a:p>
        </p:txBody>
      </p:sp>
    </p:spTree>
    <p:extLst>
      <p:ext uri="{BB962C8B-B14F-4D97-AF65-F5344CB8AC3E}">
        <p14:creationId xmlns:p14="http://schemas.microsoft.com/office/powerpoint/2010/main" val="2482252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dirty="0" err="1"/>
              <a:t>Exemple</a:t>
            </a:r>
            <a:r>
              <a:rPr lang="en-GB" b="1" dirty="0"/>
              <a:t> </a:t>
            </a:r>
            <a:r>
              <a:rPr lang="en-GB" b="1" dirty="0" err="1"/>
              <a:t>approuvé</a:t>
            </a:r>
            <a:r>
              <a:rPr lang="en-GB" b="1" dirty="0"/>
              <a:t> par la FDA</a:t>
            </a:r>
          </a:p>
          <a:p>
            <a:endParaRPr lang="en-US" b="0" dirty="0"/>
          </a:p>
          <a:p>
            <a:r>
              <a:rPr lang="fr-FR" dirty="0"/>
              <a:t>Un exemple de fiches de la table de données des exemples approuvés par la FDA est présenté ici, spécifiquement pour un </a:t>
            </a:r>
            <a:r>
              <a:rPr lang="fr-FR" i="1" dirty="0"/>
              <a:t>stent vasculaire </a:t>
            </a:r>
            <a:r>
              <a:rPr lang="fr-FR" i="1" dirty="0" err="1"/>
              <a:t>BioMimics</a:t>
            </a:r>
            <a:r>
              <a:rPr lang="fr-FR" i="1" dirty="0"/>
              <a:t> 3D</a:t>
            </a:r>
            <a:r>
              <a:rPr lang="fr-FR" dirty="0"/>
              <a:t>. Il s'agissait de l’une des fiches pertinentes qui peuvent être facilement liées à l'endoprothèse métallique nue de dispositif médical générique illustrée sur la diapositive précédente.</a:t>
            </a:r>
          </a:p>
          <a:p>
            <a:endParaRPr lang="fr-FR" dirty="0"/>
          </a:p>
          <a:p>
            <a:r>
              <a:rPr lang="fr-FR" i="1" dirty="0"/>
              <a:t>Les exemples approuvés par la FDA </a:t>
            </a:r>
            <a:r>
              <a:rPr lang="fr-FR" dirty="0"/>
              <a:t>contiennent des informations spécifiques et réelles sur un dispositif médical actuellement sur le marché.</a:t>
            </a:r>
          </a:p>
          <a:p>
            <a:endParaRPr lang="fr-FR" dirty="0"/>
          </a:p>
          <a:p>
            <a:r>
              <a:rPr lang="fr-FR" dirty="0"/>
              <a:t>Les liens vers les tableaux de données pertinents sont indiqués à la fin.</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19</a:t>
            </a:fld>
            <a:endParaRPr lang="en-US" dirty="0"/>
          </a:p>
        </p:txBody>
      </p:sp>
    </p:spTree>
    <p:extLst>
      <p:ext uri="{BB962C8B-B14F-4D97-AF65-F5344CB8AC3E}">
        <p14:creationId xmlns:p14="http://schemas.microsoft.com/office/powerpoint/2010/main" val="4215457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err="1">
                <a:solidFill>
                  <a:srgbClr val="CC0000"/>
                </a:solidFill>
              </a:rPr>
              <a:t>Objectifs</a:t>
            </a:r>
            <a:r>
              <a:rPr lang="en-US" sz="1200" b="1" i="1" dirty="0">
                <a:solidFill>
                  <a:srgbClr val="CC0000"/>
                </a:solidFill>
              </a:rPr>
              <a:t> </a:t>
            </a:r>
            <a:r>
              <a:rPr lang="en-US" sz="1200" b="1" i="1" dirty="0" err="1">
                <a:solidFill>
                  <a:srgbClr val="CC0000"/>
                </a:solidFill>
              </a:rPr>
              <a:t>pédagogiques</a:t>
            </a:r>
            <a:endParaRPr lang="en-US" sz="1200" b="1" i="1" dirty="0">
              <a:solidFill>
                <a:srgbClr val="CC0000"/>
              </a:solidFill>
            </a:endParaRPr>
          </a:p>
          <a:p>
            <a:endParaRPr lang="en-US" sz="1200" dirty="0"/>
          </a:p>
          <a:p>
            <a:r>
              <a:rPr lang="fr-FR" dirty="0"/>
              <a:t>Ces résultats d'apprentissage attendus sont basés sur une taxonomie des connaissances et de la compréhension comme base, des compétences et des capacités nécessaires à l'utilisation pratique des connaissances et de la compréhension, suivies des valeurs et attitudes acquises permettant des évaluations et une utilisation responsable de ces capacités. </a:t>
            </a:r>
            <a:endParaRPr lang="en-US" sz="1200" dirty="0"/>
          </a:p>
          <a:p>
            <a:endParaRPr lang="en-US" sz="1200" dirty="0"/>
          </a:p>
          <a:p>
            <a:r>
              <a:rPr lang="fr-FR" dirty="0"/>
              <a:t>Combinées à une évaluation appropriée, elles devraient être utiles dans le cadre des accréditations ou pour le Syllabus CDIO. </a:t>
            </a:r>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textes énumérés proviennent de livres écrits ou co-écrits par Mike Ashby, mais d'autres textes sont également mentionnés dans les notes scientifiques.</a:t>
            </a:r>
          </a:p>
        </p:txBody>
      </p:sp>
      <p:sp>
        <p:nvSpPr>
          <p:cNvPr id="4" name="Slide Number Placeholder 3"/>
          <p:cNvSpPr>
            <a:spLocks noGrp="1"/>
          </p:cNvSpPr>
          <p:nvPr>
            <p:ph type="sldNum" sz="quarter" idx="5"/>
          </p:nvPr>
        </p:nvSpPr>
        <p:spPr/>
        <p:txBody>
          <a:bodyPr/>
          <a:lstStyle/>
          <a:p>
            <a:fld id="{27FDDAD7-A41A-4414-8211-C5E2AC7F93EC}" type="slidenum">
              <a:rPr lang="en-US" smtClean="0"/>
              <a:pPr/>
              <a:t>2</a:t>
            </a:fld>
            <a:endParaRPr lang="en-US" dirty="0"/>
          </a:p>
        </p:txBody>
      </p:sp>
    </p:spTree>
    <p:extLst>
      <p:ext uri="{BB962C8B-B14F-4D97-AF65-F5344CB8AC3E}">
        <p14:creationId xmlns:p14="http://schemas.microsoft.com/office/powerpoint/2010/main" val="2295520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La méthodologie de sélection des matériaux d'Ashby</a:t>
            </a:r>
          </a:p>
          <a:p>
            <a:endParaRPr lang="fr-FR" b="0" dirty="0"/>
          </a:p>
          <a:p>
            <a:r>
              <a:rPr lang="fr-FR" b="0" dirty="0"/>
              <a:t>Granta </a:t>
            </a:r>
            <a:r>
              <a:rPr lang="fr-FR" b="0" dirty="0" err="1"/>
              <a:t>EduPack</a:t>
            </a:r>
            <a:r>
              <a:rPr lang="fr-FR" b="0" dirty="0"/>
              <a:t> peut fournir une approche systématique pour la sélection des matériaux, c'est-à-dire la sélection et le classement ultérieur basé sur les indices de performance des matériaux. </a:t>
            </a:r>
          </a:p>
          <a:p>
            <a:endParaRPr lang="fr-FR" b="0" dirty="0"/>
          </a:p>
          <a:p>
            <a:r>
              <a:rPr lang="fr-FR" b="0" dirty="0"/>
              <a:t>Vous pouvez identifier les matériaux qui répondent à vos exigences de conception en bio-ingénierie et étudier les alternatives les mieux classées par rapport à un objectif ou au compromis entre deux objectifs. Cela permet de choisir un matériau en connaissance de cause, sur la base du plus large éventail d'informations disponibles, tout en maintenant la traçabilité pour faciliter les discussions critiques sur les décisions. Ci-dessus, vous trouverez une description schématique d'un processus de sélection typique.</a:t>
            </a:r>
          </a:p>
          <a:p>
            <a:endParaRPr lang="fr-FR" b="0" dirty="0"/>
          </a:p>
          <a:p>
            <a:r>
              <a:rPr lang="fr-FR" b="0" dirty="0"/>
              <a:t>Quatre études de cas avancées sont présentées ici, qui sont toutes explorées dans les diapositives suivantes. </a:t>
            </a:r>
            <a:endParaRPr lang="en-US" b="0"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20</a:t>
            </a:fld>
            <a:endParaRPr lang="en-US" dirty="0"/>
          </a:p>
        </p:txBody>
      </p:sp>
    </p:spTree>
    <p:extLst>
      <p:ext uri="{BB962C8B-B14F-4D97-AF65-F5344CB8AC3E}">
        <p14:creationId xmlns:p14="http://schemas.microsoft.com/office/powerpoint/2010/main" val="2215424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effectLst/>
                <a:latin typeface="Arial" panose="020B0604020202020204" pitchFamily="34" charset="0"/>
                <a:ea typeface="Times New Roman" panose="02020603050405020304" pitchFamily="18" charset="0"/>
                <a:cs typeface="Times New Roman" panose="02020603050405020304" pitchFamily="18" charset="0"/>
              </a:rPr>
              <a:t>1. Étude de cas avancée - échafaudages poreux</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effectLst/>
                <a:latin typeface="Arial" panose="020B0604020202020204" pitchFamily="34" charset="0"/>
                <a:ea typeface="Times New Roman" panose="02020603050405020304" pitchFamily="18" charset="0"/>
                <a:cs typeface="Times New Roman" panose="02020603050405020304" pitchFamily="18" charset="0"/>
              </a:rPr>
              <a:t>Cette étude de cas porte sur les matériaux hybrides pour les échafaudages dans l'ingénierie des tissus osseux. Les implants sont modélisés à l'aide de l'outil </a:t>
            </a:r>
            <a:r>
              <a:rPr lang="fr-FR" sz="1200" b="0" dirty="0" err="1">
                <a:effectLst/>
                <a:latin typeface="Arial" panose="020B0604020202020204" pitchFamily="34" charset="0"/>
                <a:ea typeface="Times New Roman" panose="02020603050405020304" pitchFamily="18" charset="0"/>
                <a:cs typeface="Times New Roman" panose="02020603050405020304" pitchFamily="18" charset="0"/>
              </a:rPr>
              <a:t>Synthesizer</a:t>
            </a:r>
            <a:r>
              <a:rPr lang="fr-FR" sz="1200" b="0" dirty="0">
                <a:effectLst/>
                <a:latin typeface="Arial" panose="020B0604020202020204" pitchFamily="34" charset="0"/>
                <a:ea typeface="Times New Roman" panose="02020603050405020304" pitchFamily="18" charset="0"/>
                <a:cs typeface="Times New Roman" panose="02020603050405020304" pitchFamily="18" charset="0"/>
              </a:rPr>
              <a:t> comme des mousses biocéramiques avec une gamme de porosités. Les matériaux obtenus peuvent être comparés à des tissus et biomatériaux humains dans des diagrammes de propriétés.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effectLst/>
                <a:latin typeface="Arial" panose="020B0604020202020204" pitchFamily="34" charset="0"/>
                <a:ea typeface="Times New Roman" panose="02020603050405020304" pitchFamily="18" charset="0"/>
                <a:cs typeface="Times New Roman" panose="02020603050405020304" pitchFamily="18" charset="0"/>
              </a:rPr>
              <a:t>Le lien vers la ressource peut être trouvé ici : https://www.ansys.com/academic/educators/education-resources/porous-scaffolds-for-bone-tissue-engineering</a:t>
            </a:r>
            <a:endParaRPr lang="en-US" b="0"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21</a:t>
            </a:fld>
            <a:endParaRPr lang="en-US" dirty="0"/>
          </a:p>
        </p:txBody>
      </p:sp>
    </p:spTree>
    <p:extLst>
      <p:ext uri="{BB962C8B-B14F-4D97-AF65-F5344CB8AC3E}">
        <p14:creationId xmlns:p14="http://schemas.microsoft.com/office/powerpoint/2010/main" val="3682032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effectLst/>
                <a:latin typeface="Arial" panose="020B0604020202020204" pitchFamily="34" charset="0"/>
                <a:ea typeface="Times New Roman" panose="02020603050405020304" pitchFamily="18" charset="0"/>
                <a:cs typeface="Times New Roman" panose="02020603050405020304" pitchFamily="18" charset="0"/>
              </a:rPr>
              <a:t>2. Étude de cas avancée - Ancrage de suture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effectLst/>
                <a:latin typeface="Arial" panose="020B0604020202020204" pitchFamily="34" charset="0"/>
                <a:ea typeface="Times New Roman" panose="02020603050405020304" pitchFamily="18" charset="0"/>
                <a:cs typeface="Times New Roman" panose="02020603050405020304" pitchFamily="18" charset="0"/>
              </a:rPr>
              <a:t>Cette étude de cas examine les matériaux candidats pour un implant d'ancrage de suture. Comme indiqué ci-dessus, l'objectif est de minimiser le coût sous un ensemble de contraintes, typiques des implants biomédicaux.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effectLst/>
                <a:latin typeface="Arial" panose="020B0604020202020204" pitchFamily="34" charset="0"/>
                <a:ea typeface="Times New Roman" panose="02020603050405020304" pitchFamily="18" charset="0"/>
                <a:cs typeface="Times New Roman" panose="02020603050405020304" pitchFamily="18" charset="0"/>
              </a:rPr>
              <a:t>Les détails de la procédure de sélection peuvent être trouvés dans le lien suivant : https://www.ansys.com/academic/educators/education-resources/suture-anchor-implant</a:t>
            </a:r>
            <a:endParaRPr lang="en-US" b="0"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22</a:t>
            </a:fld>
            <a:endParaRPr lang="en-US" dirty="0"/>
          </a:p>
        </p:txBody>
      </p:sp>
    </p:spTree>
    <p:extLst>
      <p:ext uri="{BB962C8B-B14F-4D97-AF65-F5344CB8AC3E}">
        <p14:creationId xmlns:p14="http://schemas.microsoft.com/office/powerpoint/2010/main" val="78474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effectLst/>
                <a:latin typeface="Arial" panose="020B0604020202020204" pitchFamily="34" charset="0"/>
                <a:ea typeface="Times New Roman" panose="02020603050405020304" pitchFamily="18" charset="0"/>
                <a:cs typeface="Times New Roman" panose="02020603050405020304" pitchFamily="18" charset="0"/>
              </a:rPr>
              <a:t>3. Étude de cas avancée - Prothèse totale de hanche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effectLst/>
                <a:latin typeface="Arial" panose="020B0604020202020204" pitchFamily="34" charset="0"/>
                <a:ea typeface="Times New Roman" panose="02020603050405020304" pitchFamily="18" charset="0"/>
                <a:cs typeface="Times New Roman" panose="02020603050405020304" pitchFamily="18" charset="0"/>
              </a:rPr>
              <a:t>Cette étude de cas porte sur les matériaux optimaux pour une prothèse totale de hanche, avec un regard spécifique sur les rôles des principales classes de matériaux dans l'implant. Alliages métalliques pour l'intégrité structurelle, céramiques pour minimiser l'usure des surfaces articulaires ou polymères comme alternative légère. Le tout sous les contraintes de la biocompatibilité.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effectLst/>
                <a:latin typeface="Arial" panose="020B0604020202020204" pitchFamily="34" charset="0"/>
                <a:ea typeface="Times New Roman" panose="02020603050405020304" pitchFamily="18" charset="0"/>
                <a:cs typeface="Times New Roman" panose="02020603050405020304" pitchFamily="18" charset="0"/>
              </a:rPr>
              <a:t>Vous trouverez tous les détails ici : https://www.ansys.com/academic/educators/education-resources/biomaterials-selection-for-a-joint-replacement</a:t>
            </a:r>
            <a:endParaRPr lang="en-US" b="0"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23</a:t>
            </a:fld>
            <a:endParaRPr lang="en-US" dirty="0"/>
          </a:p>
        </p:txBody>
      </p:sp>
    </p:spTree>
    <p:extLst>
      <p:ext uri="{BB962C8B-B14F-4D97-AF65-F5344CB8AC3E}">
        <p14:creationId xmlns:p14="http://schemas.microsoft.com/office/powerpoint/2010/main" val="2895792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effectLst/>
                <a:latin typeface="Arial" panose="020B0604020202020204" pitchFamily="34" charset="0"/>
                <a:ea typeface="Times New Roman" panose="02020603050405020304" pitchFamily="18" charset="0"/>
                <a:cs typeface="Times New Roman" panose="02020603050405020304" pitchFamily="18" charset="0"/>
              </a:rPr>
              <a:t>4. Étude de cas avancée - Santé et environnement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effectLst/>
                <a:latin typeface="Arial" panose="020B0604020202020204" pitchFamily="34" charset="0"/>
                <a:ea typeface="Times New Roman" panose="02020603050405020304" pitchFamily="18" charset="0"/>
                <a:cs typeface="Times New Roman" panose="02020603050405020304" pitchFamily="18" charset="0"/>
              </a:rPr>
              <a:t>Cette étude de cas explore les différents aspects des matériaux et des déchets dans le secteur de la santé. Elle comprend à la fois la sélection des matériaux en fonction des performances et des exigences cliniques, ainsi que les conséquences environnementales des matériaux jetables et des déchets. Pour plus de réalisme, il existe des liens faciles vers une ressource externe, l'ASM </a:t>
            </a:r>
            <a:r>
              <a:rPr lang="fr-FR" sz="1200" b="0" dirty="0" err="1">
                <a:effectLst/>
                <a:latin typeface="Arial" panose="020B0604020202020204" pitchFamily="34" charset="0"/>
                <a:ea typeface="Times New Roman" panose="02020603050405020304" pitchFamily="18" charset="0"/>
                <a:cs typeface="Times New Roman" panose="02020603050405020304" pitchFamily="18" charset="0"/>
              </a:rPr>
              <a:t>Medical</a:t>
            </a:r>
            <a:r>
              <a:rPr lang="fr-FR" sz="1200" b="0" dirty="0">
                <a:effectLst/>
                <a:latin typeface="Arial" panose="020B0604020202020204" pitchFamily="34" charset="0"/>
                <a:ea typeface="Times New Roman" panose="02020603050405020304" pitchFamily="18" charset="0"/>
                <a:cs typeface="Times New Roman" panose="02020603050405020304" pitchFamily="18" charset="0"/>
              </a:rPr>
              <a:t> Materials </a:t>
            </a:r>
            <a:r>
              <a:rPr lang="fr-FR" sz="1200" b="0" dirty="0" err="1">
                <a:effectLst/>
                <a:latin typeface="Arial" panose="020B0604020202020204" pitchFamily="34" charset="0"/>
                <a:ea typeface="Times New Roman" panose="02020603050405020304" pitchFamily="18" charset="0"/>
                <a:cs typeface="Times New Roman" panose="02020603050405020304" pitchFamily="18" charset="0"/>
              </a:rPr>
              <a:t>DatabaseTM</a:t>
            </a:r>
            <a:r>
              <a:rPr lang="fr-FR" sz="1200" b="0" dirty="0">
                <a:effectLst/>
                <a:latin typeface="Arial" panose="020B0604020202020204" pitchFamily="34" charset="0"/>
                <a:ea typeface="Times New Roman" panose="02020603050405020304" pitchFamily="18" charset="0"/>
                <a:cs typeface="Times New Roman" panose="02020603050405020304" pitchFamily="18" charset="0"/>
              </a:rPr>
              <a:t>, qui contient plus de 60 000 dispositifs médicaux approuvés.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effectLst/>
                <a:latin typeface="Arial" panose="020B0604020202020204" pitchFamily="34" charset="0"/>
                <a:ea typeface="Times New Roman" panose="02020603050405020304" pitchFamily="18" charset="0"/>
                <a:cs typeface="Times New Roman" panose="02020603050405020304" pitchFamily="18" charset="0"/>
              </a:rPr>
              <a:t>Vous trouverez tous les détails ici : https://www.ansys.com/academic/educators/education-resources/case-study-teaching-package-biomedical-waste-health-vs-environment</a:t>
            </a:r>
          </a:p>
        </p:txBody>
      </p:sp>
      <p:sp>
        <p:nvSpPr>
          <p:cNvPr id="4" name="Slide Number Placeholder 3"/>
          <p:cNvSpPr>
            <a:spLocks noGrp="1"/>
          </p:cNvSpPr>
          <p:nvPr>
            <p:ph type="sldNum" sz="quarter" idx="5"/>
          </p:nvPr>
        </p:nvSpPr>
        <p:spPr/>
        <p:txBody>
          <a:bodyPr/>
          <a:lstStyle/>
          <a:p>
            <a:fld id="{27FDDAD7-A41A-4414-8211-C5E2AC7F93EC}" type="slidenum">
              <a:rPr lang="en-US" smtClean="0"/>
              <a:pPr/>
              <a:t>24</a:t>
            </a:fld>
            <a:endParaRPr lang="en-US" dirty="0"/>
          </a:p>
        </p:txBody>
      </p:sp>
    </p:spTree>
    <p:extLst>
      <p:ext uri="{BB962C8B-B14F-4D97-AF65-F5344CB8AC3E}">
        <p14:creationId xmlns:p14="http://schemas.microsoft.com/office/powerpoint/2010/main" val="2027063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Aperçu des ressources</a:t>
            </a:r>
          </a:p>
          <a:p>
            <a:endParaRPr lang="fr-FR" b="0" dirty="0"/>
          </a:p>
          <a:p>
            <a:r>
              <a:rPr lang="fr-FR" b="0" dirty="0"/>
              <a:t>Jusqu'à présent, nous avons vu trois bases de données dans Granta </a:t>
            </a:r>
            <a:r>
              <a:rPr lang="fr-FR" b="0" dirty="0" err="1"/>
              <a:t>EduPack</a:t>
            </a:r>
            <a:r>
              <a:rPr lang="fr-FR" b="0" dirty="0"/>
              <a:t> qui sont utilisées pour l'enseignement de premier cycle. </a:t>
            </a:r>
          </a:p>
          <a:p>
            <a:endParaRPr lang="fr-FR" b="0" dirty="0"/>
          </a:p>
          <a:p>
            <a:r>
              <a:rPr lang="fr-FR" b="0" dirty="0"/>
              <a:t>Granta </a:t>
            </a:r>
            <a:r>
              <a:rPr lang="fr-FR" b="0" dirty="0" err="1"/>
              <a:t>Selector</a:t>
            </a:r>
            <a:r>
              <a:rPr lang="fr-FR" b="0" dirty="0"/>
              <a:t> est une version plus avancée d'</a:t>
            </a:r>
            <a:r>
              <a:rPr lang="fr-FR" b="0" dirty="0" err="1"/>
              <a:t>EduPack</a:t>
            </a:r>
            <a:r>
              <a:rPr lang="fr-FR" b="0" dirty="0"/>
              <a:t> et un outil standard de l'industrie pour la sélection des matériaux et l'analyse graphique de leurs propriétés. Il est utilisé par les ingénieurs et les concepteurs de dispositifs médicaux. </a:t>
            </a:r>
          </a:p>
          <a:p>
            <a:endParaRPr lang="fr-FR" b="0" dirty="0"/>
          </a:p>
          <a:p>
            <a:r>
              <a:rPr lang="fr-FR" b="0" dirty="0"/>
              <a:t>Granta Mi est la plateforme web de l'entreprise utilisée pour gérer des informations plus complètes sur les matériaux. </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25</a:t>
            </a:fld>
            <a:endParaRPr lang="en-US" dirty="0"/>
          </a:p>
        </p:txBody>
      </p:sp>
    </p:spTree>
    <p:extLst>
      <p:ext uri="{BB962C8B-B14F-4D97-AF65-F5344CB8AC3E}">
        <p14:creationId xmlns:p14="http://schemas.microsoft.com/office/powerpoint/2010/main" val="14175223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En résumé</a:t>
            </a:r>
          </a:p>
          <a:p>
            <a:endParaRPr lang="fr-FR" b="1" dirty="0"/>
          </a:p>
          <a:p>
            <a:r>
              <a:rPr lang="fr-FR" b="0" dirty="0"/>
              <a:t>Cette brève introduction à la base de données Granta </a:t>
            </a:r>
            <a:r>
              <a:rPr lang="fr-FR" b="0" dirty="0" err="1"/>
              <a:t>EduPack</a:t>
            </a:r>
            <a:r>
              <a:rPr lang="fr-FR" b="0" dirty="0"/>
              <a:t> </a:t>
            </a:r>
            <a:r>
              <a:rPr lang="fr-FR" b="0" dirty="0" err="1"/>
              <a:t>Bioengineering</a:t>
            </a:r>
            <a:r>
              <a:rPr lang="fr-FR" b="0" dirty="0"/>
              <a:t> donne un aperçu de la manière dont elle peut être utilisée pour explorer les propriétés des matériaux naturels et les comparer à celles des matériaux fabriqués par l'homme. Elle fournit un outil pour susciter l'intérêt des élèves, avec des exercices et des projets à l'appui.</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26</a:t>
            </a:fld>
            <a:endParaRPr lang="en-US" dirty="0"/>
          </a:p>
        </p:txBody>
      </p:sp>
    </p:spTree>
    <p:extLst>
      <p:ext uri="{BB962C8B-B14F-4D97-AF65-F5344CB8AC3E}">
        <p14:creationId xmlns:p14="http://schemas.microsoft.com/office/powerpoint/2010/main" val="6161034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Lecture Units Series</a:t>
            </a:r>
          </a:p>
          <a:p>
            <a:pPr algn="ctr"/>
            <a:endParaRPr lang="en-GB" sz="1200" b="1" i="1" dirty="0"/>
          </a:p>
          <a:p>
            <a:r>
              <a:rPr lang="en-GB" sz="1200" dirty="0"/>
              <a:t>This is a list of the Lecture Units available for teaching with the Ansys </a:t>
            </a:r>
            <a:r>
              <a:rPr lang="en-GB" sz="1200" b="0" dirty="0"/>
              <a:t>Granta</a:t>
            </a:r>
            <a:r>
              <a:rPr lang="en-GB" sz="1200" dirty="0"/>
              <a:t> EduPack. These PowerPoint presentations and more information can be found on the Ansys Education Resources webpage:</a:t>
            </a:r>
          </a:p>
          <a:p>
            <a:r>
              <a:rPr lang="en-GB" sz="1200" dirty="0">
                <a:solidFill>
                  <a:srgbClr val="FF0000"/>
                </a:solidFill>
              </a:rPr>
              <a:t>www.ansys.com</a:t>
            </a:r>
            <a:r>
              <a:rPr lang="en-GB" sz="1200">
                <a:solidFill>
                  <a:srgbClr val="FF0000"/>
                </a:solidFill>
              </a:rPr>
              <a:t>/education-resources.</a:t>
            </a:r>
            <a:endParaRPr lang="en-GB" sz="1200"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27</a:t>
            </a:fld>
            <a:endParaRPr lang="en-US"/>
          </a:p>
        </p:txBody>
      </p:sp>
    </p:spTree>
    <p:extLst>
      <p:ext uri="{BB962C8B-B14F-4D97-AF65-F5344CB8AC3E}">
        <p14:creationId xmlns:p14="http://schemas.microsoft.com/office/powerpoint/2010/main" val="3089947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400" b="1" i="0" dirty="0" err="1"/>
              <a:t>Sommaire</a:t>
            </a:r>
            <a:endParaRPr lang="en-GB" sz="1400" b="1" i="0" dirty="0"/>
          </a:p>
          <a:p>
            <a:pPr algn="l"/>
            <a:endParaRPr lang="en-GB" sz="1200" i="0" dirty="0"/>
          </a:p>
          <a:p>
            <a:r>
              <a:rPr lang="en-GB" altLang="en-US" sz="1200" dirty="0" err="1">
                <a:latin typeface="Arial" charset="0"/>
                <a:cs typeface="Arial" charset="0"/>
              </a:rPr>
              <a:t>Sommaire</a:t>
            </a:r>
            <a:r>
              <a:rPr lang="en-GB" altLang="en-US" sz="1200" dirty="0">
                <a:latin typeface="Arial" charset="0"/>
                <a:cs typeface="Arial" charset="0"/>
              </a:rPr>
              <a:t> </a:t>
            </a:r>
            <a:r>
              <a:rPr lang="en-GB" altLang="en-US" sz="1200" dirty="0" err="1">
                <a:latin typeface="Arial" charset="0"/>
                <a:cs typeface="Arial" charset="0"/>
              </a:rPr>
              <a:t>comme</a:t>
            </a:r>
            <a:r>
              <a:rPr lang="en-GB" altLang="en-US" sz="1200" dirty="0">
                <a:latin typeface="Arial" charset="0"/>
                <a:cs typeface="Arial" charset="0"/>
              </a:rPr>
              <a:t> </a:t>
            </a:r>
            <a:r>
              <a:rPr lang="en-GB" altLang="en-US" sz="1200" dirty="0" err="1">
                <a:latin typeface="Arial" charset="0"/>
                <a:cs typeface="Arial" charset="0"/>
              </a:rPr>
              <a:t>décrit</a:t>
            </a:r>
            <a:r>
              <a:rPr lang="en-GB" altLang="en-US" sz="1200" dirty="0">
                <a:latin typeface="Arial" charset="0"/>
                <a:cs typeface="Arial" charset="0"/>
              </a:rPr>
              <a:t> ci-dessus.</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3</a:t>
            </a:fld>
            <a:endParaRPr lang="en-US" dirty="0"/>
          </a:p>
        </p:txBody>
      </p:sp>
    </p:spTree>
    <p:extLst>
      <p:ext uri="{BB962C8B-B14F-4D97-AF65-F5344CB8AC3E}">
        <p14:creationId xmlns:p14="http://schemas.microsoft.com/office/powerpoint/2010/main" val="2332246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Qu'est-ce que la bio-ingénierie ?</a:t>
            </a:r>
          </a:p>
          <a:p>
            <a:endParaRPr lang="fr-FR" b="0" dirty="0"/>
          </a:p>
          <a:p>
            <a:r>
              <a:rPr lang="fr-FR" b="0" dirty="0"/>
              <a:t>La bio-ingénierie, ou génie biomédical, est une branche relativement récente des sciences appliquées, qui est apparue pour la première fois en tant que programme éducatif dans les années 1950. Elle combine deux grandes écoles de pensée, l'ingénierie et les sciences de la vie, comme le définit la fondation Whitaker. </a:t>
            </a:r>
          </a:p>
          <a:p>
            <a:endParaRPr lang="fr-FR" b="0" dirty="0"/>
          </a:p>
          <a:p>
            <a:r>
              <a:rPr lang="fr-FR" b="0" dirty="0"/>
              <a:t>L'application de concepts et de méthodes issus de chacun des domaines combinés peut être utilisée pour développer de nouvelles technologies, qui favorisent la santé humaine, ainsi que pour s'inspirer du monde naturel (par exemple, la biomimétique). Vous trouverez un exemple de pale de turbine inspirée par la nature à l'adresse suivante : https://royalsocietypublishing.org/doi/10.1098/rspa.2016.0726.</a:t>
            </a:r>
            <a:endParaRPr lang="en-US" b="0"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4</a:t>
            </a:fld>
            <a:endParaRPr lang="en-US" dirty="0"/>
          </a:p>
        </p:txBody>
      </p:sp>
    </p:spTree>
    <p:extLst>
      <p:ext uri="{BB962C8B-B14F-4D97-AF65-F5344CB8AC3E}">
        <p14:creationId xmlns:p14="http://schemas.microsoft.com/office/powerpoint/2010/main" val="1183905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Domaines de spécialisation de la bio-ingénierie</a:t>
            </a:r>
          </a:p>
          <a:p>
            <a:endParaRPr lang="fr-FR" b="1" dirty="0"/>
          </a:p>
          <a:p>
            <a:r>
              <a:rPr lang="fr-FR" b="0" dirty="0"/>
              <a:t>La bio-ingénierie est un domaine interdisciplinaire qui évolue rapidement, avec des domaines de spécialisation qui incluent :</a:t>
            </a:r>
          </a:p>
          <a:p>
            <a:pPr marL="171450" indent="-171450">
              <a:buFontTx/>
              <a:buChar char="-"/>
            </a:pPr>
            <a:r>
              <a:rPr lang="fr-FR" b="0" dirty="0"/>
              <a:t>le génie électrique, sous la forme de la robotique, des dispositifs, de la photonique et du traitement des signaux et des images</a:t>
            </a:r>
          </a:p>
          <a:p>
            <a:pPr marL="171450" indent="-171450">
              <a:buFontTx/>
              <a:buChar char="-"/>
            </a:pPr>
            <a:r>
              <a:rPr lang="fr-FR" b="0" dirty="0"/>
              <a:t>l'informatique et l'ingénierie dans le domaine de la biologie informatique, de l'intelligence artificielle et de la robotique</a:t>
            </a:r>
          </a:p>
          <a:p>
            <a:pPr marL="171450" indent="-171450">
              <a:buFontTx/>
              <a:buChar char="-"/>
            </a:pPr>
            <a:r>
              <a:rPr lang="fr-FR" b="0" dirty="0"/>
              <a:t>les mathématiques et les statistiques (manipulation des données, réalité virtuelle, statistiques, simulations et optimisation)</a:t>
            </a:r>
          </a:p>
          <a:p>
            <a:pPr marL="171450" indent="-171450">
              <a:buFontTx/>
              <a:buChar char="-"/>
            </a:pPr>
            <a:r>
              <a:rPr lang="fr-FR" b="0" dirty="0"/>
              <a:t>le génie chimique (biotechnologie, nanoparticules, interfaces et polymères)</a:t>
            </a:r>
          </a:p>
          <a:p>
            <a:pPr marL="171450" indent="-171450">
              <a:buFontTx/>
              <a:buChar char="-"/>
            </a:pPr>
            <a:r>
              <a:rPr lang="fr-FR" b="0" dirty="0"/>
              <a:t>la physique sous la forme de la biophysique et de la photonique</a:t>
            </a:r>
          </a:p>
          <a:p>
            <a:pPr marL="171450" indent="-171450">
              <a:buFontTx/>
              <a:buChar char="-"/>
            </a:pPr>
            <a:r>
              <a:rPr lang="fr-FR" b="0" dirty="0"/>
              <a:t>la chimie et la biochimie sous la forme de la nanotechnologie, de la chimie biophysique et de la chimie des matériaux, ainsi que de la science des surfaces</a:t>
            </a:r>
          </a:p>
          <a:p>
            <a:pPr marL="171450" indent="-171450">
              <a:buFontTx/>
              <a:buChar char="-"/>
            </a:pPr>
            <a:r>
              <a:rPr lang="fr-FR" b="0" dirty="0"/>
              <a:t>la biologie et la neurobiologie sous la forme de la biologie computationnelle, moléculaire et cellulaire et de la physiologie</a:t>
            </a:r>
          </a:p>
          <a:p>
            <a:pPr marL="171450" indent="-171450">
              <a:buFontTx/>
              <a:buChar char="-"/>
            </a:pPr>
            <a:r>
              <a:rPr lang="fr-FR" b="0" dirty="0"/>
              <a:t>la science et l'ingénierie des matériaux (biomimétique, biomatériaux, caractérisation des matériaux et polymères)</a:t>
            </a:r>
          </a:p>
          <a:p>
            <a:pPr marL="171450" indent="-171450">
              <a:buFontTx/>
              <a:buChar char="-"/>
            </a:pPr>
            <a:r>
              <a:rPr lang="fr-FR" b="0" dirty="0"/>
              <a:t>le génie mécanique : systèmes biologiques, prothèses et dispositifs médicaux.</a:t>
            </a:r>
          </a:p>
          <a:p>
            <a:pPr marL="171450" indent="-171450">
              <a:buFontTx/>
              <a:buChar char="-"/>
            </a:pPr>
            <a:endParaRPr lang="fr-FR" b="0" dirty="0"/>
          </a:p>
          <a:p>
            <a:pPr marL="0" indent="0">
              <a:buFontTx/>
              <a:buNone/>
            </a:pPr>
            <a:r>
              <a:rPr lang="fr-FR" b="1" dirty="0"/>
              <a:t>Biomatériaux</a:t>
            </a:r>
          </a:p>
          <a:p>
            <a:pPr marL="0" indent="0">
              <a:buFontTx/>
              <a:buNone/>
            </a:pPr>
            <a:endParaRPr lang="fr-FR" b="0" dirty="0"/>
          </a:p>
          <a:p>
            <a:pPr marL="0" indent="0">
              <a:buFontTx/>
              <a:buNone/>
            </a:pPr>
            <a:r>
              <a:rPr lang="fr-FR" b="0" dirty="0"/>
              <a:t>Le domaine moderne des biomatériaux combine la médecine, la biologie, la physique et la chimie, ainsi que des influences plus récentes de l'ingénierie tissulaire et de la science des matériaux. Il s'est considérablement développé au cours de la dernière décennie grâce aux découvertes en matière d'ingénierie tissulaire, de médecine régénérative, etc.</a:t>
            </a:r>
            <a:endParaRPr lang="en-US" b="0"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5</a:t>
            </a:fld>
            <a:endParaRPr lang="en-US" dirty="0"/>
          </a:p>
        </p:txBody>
      </p:sp>
    </p:spTree>
    <p:extLst>
      <p:ext uri="{BB962C8B-B14F-4D97-AF65-F5344CB8AC3E}">
        <p14:creationId xmlns:p14="http://schemas.microsoft.com/office/powerpoint/2010/main" val="2892612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Matériaux en bio-ingénierie - groupes de familles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Les biomatériaux peuvent être naturels ou synthétiques et sont utilisés dans des applications médicales pour soutenir, améliorer ou remplacer des tissus endommagés ou une fonction biologique.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Les métaux, les céramiques, les polymères, le verre et même les cellules et tissus vivants peuvent tous être utilisés pour créer un biomatériau. Ils peuvent être transformés en pièces moulées ou en machines, en revêtements, en fibres, en films, en mousses et en tissus pour être utilisés dans des produits et des dispositifs biomédicaux. Il peut s'agir de valves cardiaques, de prothèses de hanche, d'implants dentaires ou de lentilles de contact. Ils sont souvent biodégradables, et certains sont bio-absorbables, ce qui signifie qu'ils sont éliminés progressivement du corps après avoir rempli une fonction.</a:t>
            </a:r>
            <a:endParaRPr lang="en-US" b="0"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6</a:t>
            </a:fld>
            <a:endParaRPr lang="en-US" dirty="0"/>
          </a:p>
        </p:txBody>
      </p:sp>
    </p:spTree>
    <p:extLst>
      <p:ext uri="{BB962C8B-B14F-4D97-AF65-F5344CB8AC3E}">
        <p14:creationId xmlns:p14="http://schemas.microsoft.com/office/powerpoint/2010/main" val="601567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Matériaux en bio-ingénierie - application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Voici quelques exemples d'utilisation des biomatériaux en médecine. Ces exemples ne tiennent pas compte des soins de santé à domicile, c'est-à-dire des emballages des ordonnances. </a:t>
            </a:r>
            <a:endParaRPr lang="en-US" b="0"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7</a:t>
            </a:fld>
            <a:endParaRPr lang="en-US" dirty="0"/>
          </a:p>
        </p:txBody>
      </p:sp>
    </p:spTree>
    <p:extLst>
      <p:ext uri="{BB962C8B-B14F-4D97-AF65-F5344CB8AC3E}">
        <p14:creationId xmlns:p14="http://schemas.microsoft.com/office/powerpoint/2010/main" val="1888020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Granta </a:t>
            </a:r>
            <a:r>
              <a:rPr lang="fr-FR" b="1" dirty="0" err="1"/>
              <a:t>EduPack</a:t>
            </a:r>
            <a:endParaRPr lang="fr-FR" b="1" dirty="0"/>
          </a:p>
          <a:p>
            <a:endParaRPr lang="fr-FR" dirty="0"/>
          </a:p>
          <a:p>
            <a:r>
              <a:rPr lang="fr-FR" dirty="0"/>
              <a:t>Il y a deux bases de données dans Granta EduPack, qui sont pertinentes pour la bio-ingénierie.</a:t>
            </a:r>
          </a:p>
          <a:p>
            <a:endParaRPr lang="fr-FR" dirty="0"/>
          </a:p>
          <a:p>
            <a:pPr marL="228600" indent="-228600">
              <a:buFont typeface="+mj-lt"/>
              <a:buAutoNum type="arabicPeriod"/>
            </a:pPr>
            <a:r>
              <a:rPr lang="fr-FR" dirty="0" err="1"/>
              <a:t>Level</a:t>
            </a:r>
            <a:r>
              <a:rPr lang="fr-FR" dirty="0"/>
              <a:t> 2 </a:t>
            </a:r>
            <a:r>
              <a:rPr lang="fr-FR" dirty="0" err="1"/>
              <a:t>Bioengineering</a:t>
            </a:r>
            <a:endParaRPr lang="fr-FR" dirty="0"/>
          </a:p>
          <a:p>
            <a:pPr marL="228600" indent="-228600">
              <a:buFont typeface="+mj-lt"/>
              <a:buAutoNum type="arabicPeriod"/>
            </a:pPr>
            <a:r>
              <a:rPr lang="fr-FR" dirty="0" err="1"/>
              <a:t>Level</a:t>
            </a:r>
            <a:r>
              <a:rPr lang="fr-FR" dirty="0"/>
              <a:t> 3 </a:t>
            </a:r>
            <a:r>
              <a:rPr lang="fr-FR" dirty="0" err="1"/>
              <a:t>Bioengineering</a:t>
            </a:r>
            <a:endParaRPr lang="fr-FR"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8</a:t>
            </a:fld>
            <a:endParaRPr lang="en-US" dirty="0"/>
          </a:p>
        </p:txBody>
      </p:sp>
    </p:spTree>
    <p:extLst>
      <p:ext uri="{BB962C8B-B14F-4D97-AF65-F5344CB8AC3E}">
        <p14:creationId xmlns:p14="http://schemas.microsoft.com/office/powerpoint/2010/main" val="2671104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fr-FR" b="1" dirty="0"/>
              <a:t>Niveau 2 </a:t>
            </a:r>
            <a:r>
              <a:rPr lang="fr-FR" b="1" dirty="0" err="1"/>
              <a:t>Bioengineering</a:t>
            </a:r>
            <a:endParaRPr lang="fr-FR" b="1" dirty="0"/>
          </a:p>
          <a:p>
            <a:endParaRPr lang="en-US" b="0" dirty="0"/>
          </a:p>
          <a:p>
            <a:r>
              <a:rPr lang="fr-FR" dirty="0"/>
              <a:t>Voici une capture d'écran tirée de la page d'accueil de Granta </a:t>
            </a:r>
            <a:r>
              <a:rPr lang="fr-FR" dirty="0" err="1"/>
              <a:t>EduPack</a:t>
            </a:r>
            <a:r>
              <a:rPr lang="fr-FR" dirty="0"/>
              <a:t> </a:t>
            </a:r>
            <a:r>
              <a:rPr lang="fr-FR" dirty="0" err="1"/>
              <a:t>Bioengineering</a:t>
            </a:r>
            <a:r>
              <a:rPr lang="fr-FR" dirty="0"/>
              <a:t>- Niveau 2</a:t>
            </a:r>
          </a:p>
          <a:p>
            <a:endParaRPr lang="fr-FR" dirty="0"/>
          </a:p>
          <a:p>
            <a:r>
              <a:rPr lang="fr-FR" dirty="0"/>
              <a:t>Au total, il y a 321 matériaux et 116 procédés. Il existe également un outil Eco Audit, qui permet aux étudiants d'évaluer l'impact environnemental du choix des matériaux lors des premières étapes de la conception. </a:t>
            </a:r>
          </a:p>
          <a:p>
            <a:endParaRPr lang="fr-FR" dirty="0"/>
          </a:p>
          <a:p>
            <a:r>
              <a:rPr lang="fr-FR" dirty="0"/>
              <a:t>Il existe sept sous-ensembles, dont "Tous les matériaux", qui peuvent être facilement filtrés à partir de l'écran d'accueil. Une brève description de chacun d'eux est présentée ci-dessus. </a:t>
            </a:r>
          </a:p>
          <a:p>
            <a:endParaRPr lang="fr-FR" dirty="0"/>
          </a:p>
          <a:p>
            <a:pPr marL="171450" indent="-171450">
              <a:buFont typeface="Arial" panose="020B0604020202020204" pitchFamily="34" charset="0"/>
              <a:buChar char="•"/>
            </a:pPr>
            <a:r>
              <a:rPr lang="fr-FR" dirty="0"/>
              <a:t>Le sous-ensemble "Matériaux biologiques" comprend cinq sous-groupes : </a:t>
            </a:r>
          </a:p>
          <a:p>
            <a:pPr marL="171450" indent="-171450">
              <a:buFont typeface="Arial" panose="020B0604020202020204" pitchFamily="34" charset="0"/>
              <a:buChar char="•"/>
            </a:pPr>
            <a:r>
              <a:rPr lang="fr-FR" dirty="0"/>
              <a:t>Le sous-groupe 1 contient des fiches pour les blocs de construction moléculaires du monde naturel (les protéines, les polysaccharides et les minéraux à partir desquels ils sont assemblés).</a:t>
            </a:r>
          </a:p>
          <a:p>
            <a:pPr marL="171450" indent="-171450">
              <a:buFont typeface="Arial" panose="020B0604020202020204" pitchFamily="34" charset="0"/>
              <a:buChar char="•"/>
            </a:pPr>
            <a:r>
              <a:rPr lang="fr-FR" dirty="0"/>
              <a:t>Le sous-groupe 2 concerne les fibres naturelles issues du monde des mammifères, des insectes et des végétaux (laine et poils, soies, coton, chanvre, etc.).</a:t>
            </a:r>
          </a:p>
          <a:p>
            <a:pPr marL="171450" indent="-171450">
              <a:buFont typeface="Arial" panose="020B0604020202020204" pitchFamily="34" charset="0"/>
              <a:buChar char="•"/>
            </a:pPr>
            <a:r>
              <a:rPr lang="fr-FR" dirty="0"/>
              <a:t>Le sous-groupe 3 contient les documents relatifs aux tissus minéralisés (tels que l'émail, la dentine, l'os et le corail).</a:t>
            </a:r>
          </a:p>
          <a:p>
            <a:pPr marL="171450" indent="-171450">
              <a:buFont typeface="Arial" panose="020B0604020202020204" pitchFamily="34" charset="0"/>
              <a:buChar char="•"/>
            </a:pPr>
            <a:r>
              <a:rPr lang="fr-FR" dirty="0"/>
              <a:t>Le sous-groupe 4 contient des données sur les tissus mous, c'est-à-dire les tissus qui n'ont pas été minéralisés (tels que les muscles, les tendons, les ligaments et les cartilages).</a:t>
            </a:r>
          </a:p>
          <a:p>
            <a:pPr marL="171450" indent="-171450">
              <a:buFont typeface="Arial" panose="020B0604020202020204" pitchFamily="34" charset="0"/>
              <a:buChar char="•"/>
            </a:pPr>
            <a:r>
              <a:rPr lang="fr-FR" dirty="0"/>
              <a:t>Le sous-groupe 5 est consacré aux bois et aux matériaux similaires (du balsa et du liège de faible densité au chêne et au </a:t>
            </a:r>
            <a:r>
              <a:rPr lang="fr-FR" dirty="0" err="1"/>
              <a:t>lignum</a:t>
            </a:r>
            <a:r>
              <a:rPr lang="fr-FR" dirty="0"/>
              <a:t> vitae de haute densité).</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9</a:t>
            </a:fld>
            <a:endParaRPr lang="en-US" dirty="0"/>
          </a:p>
        </p:txBody>
      </p:sp>
    </p:spTree>
    <p:extLst>
      <p:ext uri="{BB962C8B-B14F-4D97-AF65-F5344CB8AC3E}">
        <p14:creationId xmlns:p14="http://schemas.microsoft.com/office/powerpoint/2010/main" val="41277779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000C31-16C6-4CCE-B6D2-6324F4EA24E6}"/>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914400"/>
            <a:ext cx="5394325" cy="1449388"/>
          </a:xfrm>
          <a:prstGeom prst="rect">
            <a:avLst/>
          </a:prstGeom>
        </p:spPr>
        <p:txBody>
          <a:bodyPr>
            <a:normAutofit/>
          </a:bodyPr>
          <a:lstStyle>
            <a:lvl1pPr marL="0" indent="0">
              <a:buNone/>
              <a:defRPr sz="3200" b="1"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2667000"/>
            <a:ext cx="5394325" cy="848315"/>
          </a:xfrm>
          <a:prstGeom prst="rect">
            <a:avLst/>
          </a:prstGeom>
        </p:spPr>
        <p:txBody>
          <a:bodyPr anchor="t">
            <a:normAutofit/>
          </a:bodyPr>
          <a:lstStyle>
            <a:lvl1pPr marL="0" indent="0">
              <a:buNone/>
              <a:defRPr sz="2000" b="0" i="0">
                <a:solidFill>
                  <a:schemeClr val="accent3"/>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7" name="TextBox 6">
            <a:extLst>
              <a:ext uri="{FF2B5EF4-FFF2-40B4-BE49-F238E27FC236}">
                <a16:creationId xmlns:a16="http://schemas.microsoft.com/office/drawing/2014/main" id="{86191E51-6FFC-4231-97E9-4C436119983B}"/>
              </a:ext>
            </a:extLst>
          </p:cNvPr>
          <p:cNvSpPr txBox="1"/>
          <p:nvPr userDrawn="1"/>
        </p:nvSpPr>
        <p:spPr>
          <a:xfrm>
            <a:off x="7848600" y="6477000"/>
            <a:ext cx="1371600" cy="276999"/>
          </a:xfrm>
          <a:prstGeom prst="rect">
            <a:avLst/>
          </a:prstGeom>
          <a:noFill/>
        </p:spPr>
        <p:txBody>
          <a:bodyPr wrap="square" rtlCol="0">
            <a:spAutoFit/>
          </a:bodyPr>
          <a:lstStyle/>
          <a:p>
            <a:r>
              <a:rPr lang="en-US" sz="1200" dirty="0">
                <a:solidFill>
                  <a:schemeClr val="tx2"/>
                </a:solidFill>
              </a:rPr>
              <a:t>©2023 ANSYS, Inc.</a:t>
            </a:r>
          </a:p>
        </p:txBody>
      </p:sp>
      <p:sp>
        <p:nvSpPr>
          <p:cNvPr id="2" name="TextBox 1">
            <a:extLst>
              <a:ext uri="{FF2B5EF4-FFF2-40B4-BE49-F238E27FC236}">
                <a16:creationId xmlns:a16="http://schemas.microsoft.com/office/drawing/2014/main" id="{713C1316-AF0C-A2EB-C8BA-6486FAD64C16}"/>
              </a:ext>
            </a:extLst>
          </p:cNvPr>
          <p:cNvSpPr txBox="1"/>
          <p:nvPr userDrawn="1"/>
        </p:nvSpPr>
        <p:spPr>
          <a:xfrm>
            <a:off x="374343" y="6477000"/>
            <a:ext cx="3962400" cy="338554"/>
          </a:xfrm>
          <a:prstGeom prst="rect">
            <a:avLst/>
          </a:prstGeom>
          <a:noFill/>
        </p:spPr>
        <p:txBody>
          <a:bodyPr wrap="square" rtlCol="0">
            <a:spAutoFit/>
          </a:bodyPr>
          <a:lstStyle/>
          <a:p>
            <a:r>
              <a:rPr lang="en-US" sz="1600">
                <a:solidFill>
                  <a:schemeClr val="bg1">
                    <a:lumMod val="50000"/>
                  </a:schemeClr>
                </a:solidFill>
              </a:rPr>
              <a:t>Created with Ansys Granta EduPack 2023R1</a:t>
            </a:r>
            <a:endParaRPr lang="en-US" sz="1600" dirty="0">
              <a:solidFill>
                <a:schemeClr val="bg1">
                  <a:lumMod val="50000"/>
                </a:schemeClr>
              </a:solidFill>
            </a:endParaRPr>
          </a:p>
        </p:txBody>
      </p:sp>
    </p:spTree>
    <p:extLst>
      <p:ext uri="{BB962C8B-B14F-4D97-AF65-F5344CB8AC3E}">
        <p14:creationId xmlns:p14="http://schemas.microsoft.com/office/powerpoint/2010/main" val="292240569"/>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2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447799"/>
            <a:ext cx="5486400" cy="4590977"/>
          </a:xfrm>
          <a:prstGeom prst="rect">
            <a:avLst/>
          </a:prstGeom>
        </p:spPr>
        <p:txBody>
          <a:bodyPr/>
          <a:lstStyle/>
          <a:p>
            <a:r>
              <a:rPr lang="en-US"/>
              <a:t>Click icon to add media</a:t>
            </a:r>
            <a:endParaRPr lang="en-US" dirty="0"/>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241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988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dirty="0"/>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988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4" name="TextBox 3">
            <a:extLst>
              <a:ext uri="{FF2B5EF4-FFF2-40B4-BE49-F238E27FC236}">
                <a16:creationId xmlns:a16="http://schemas.microsoft.com/office/drawing/2014/main" id="{E6AEF1B2-1440-4FE5-8C1B-C291F424F993}"/>
              </a:ext>
            </a:extLst>
          </p:cNvPr>
          <p:cNvSpPr txBox="1"/>
          <p:nvPr userDrawn="1"/>
        </p:nvSpPr>
        <p:spPr>
          <a:xfrm>
            <a:off x="533400" y="609600"/>
            <a:ext cx="10972800" cy="3137654"/>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mj-lt"/>
                <a:ea typeface="Calibri" panose="020F0502020204030204" pitchFamily="34" charset="0"/>
                <a:cs typeface="Times New Roman" panose="02020603050405020304" pitchFamily="18" charset="0"/>
              </a:rPr>
              <a:t>© </a:t>
            </a:r>
            <a:r>
              <a:rPr lang="en-US" sz="1400" dirty="0">
                <a:solidFill>
                  <a:srgbClr val="000000"/>
                </a:solidFill>
                <a:effectLst/>
                <a:latin typeface="+mj-lt"/>
                <a:ea typeface="Times New Roman" panose="02020603050405020304" pitchFamily="18" charset="0"/>
                <a:cs typeface="Times New Roman" panose="02020603050405020304" pitchFamily="18" charset="0"/>
              </a:rPr>
              <a:t>2023 ANSYS, Inc. All rights reserved.</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solidFill>
                  <a:srgbClr val="000000"/>
                </a:solidFill>
                <a:effectLst/>
                <a:latin typeface="+mj-lt"/>
                <a:ea typeface="Calibri" panose="020F0502020204030204" pitchFamily="34" charset="0"/>
                <a:cs typeface="Times New Roman" panose="02020603050405020304" pitchFamily="18" charset="0"/>
              </a:rPr>
              <a:t>©</a:t>
            </a:r>
            <a:r>
              <a:rPr lang="en-US" sz="1400" dirty="0">
                <a:solidFill>
                  <a:srgbClr val="000000"/>
                </a:solidFill>
                <a:effectLst/>
                <a:latin typeface="+mj-lt"/>
                <a:ea typeface="Calibri" panose="020F0502020204030204" pitchFamily="34" charset="0"/>
                <a:cs typeface="Times New Roman" panose="02020603050405020304" pitchFamily="18" charset="0"/>
              </a:rPr>
              <a:t> 2018 Mike Ashby</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Use and Reproduction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The content used in this resource </a:t>
            </a:r>
            <a:r>
              <a:rPr lang="en-US" sz="1400" dirty="0">
                <a:solidFill>
                  <a:srgbClr val="201F1E"/>
                </a:solidFill>
                <a:effectLst/>
                <a:latin typeface="+mj-lt"/>
                <a:ea typeface="Times New Roman" panose="02020603050405020304" pitchFamily="18" charset="0"/>
                <a:cs typeface="Times New Roman" panose="02020603050405020304" pitchFamily="18" charset="0"/>
              </a:rPr>
              <a:t>may only be used or reproduced for teaching purposes; and any commercial use is strictly prohibited.</a:t>
            </a:r>
            <a:r>
              <a:rPr lang="en-US" sz="1400" i="1" dirty="0">
                <a:solidFill>
                  <a:srgbClr val="201F1E"/>
                </a:solidFill>
                <a:effectLst/>
                <a:latin typeface="+mj-lt"/>
                <a:ea typeface="Times New Roman" panose="02020603050405020304" pitchFamily="18"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Document Information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This lecture unit is part of a set of teaching resources to help introduce students to materials, processes and rational selections.</a:t>
            </a: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Ansys Education Resources</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www.ansys.com/education-resources.</a:t>
            </a:r>
          </a:p>
          <a:p>
            <a:endParaRPr lang="en-US" sz="1600" dirty="0">
              <a:latin typeface="+mj-lt"/>
            </a:endParaRPr>
          </a:p>
        </p:txBody>
      </p:sp>
    </p:spTree>
    <p:extLst>
      <p:ext uri="{BB962C8B-B14F-4D97-AF65-F5344CB8AC3E}">
        <p14:creationId xmlns:p14="http://schemas.microsoft.com/office/powerpoint/2010/main" val="284435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570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E7604C-BDCE-428F-B486-BE14D622E649}"/>
              </a:ext>
            </a:extLst>
          </p:cNvPr>
          <p:cNvSpPr>
            <a:spLocks noGrp="1"/>
          </p:cNvSpPr>
          <p:nvPr>
            <p:ph type="sldNum" sz="quarter" idx="10"/>
          </p:nvPr>
        </p:nvSpPr>
        <p:spPr/>
        <p:txBody>
          <a:bodyPr/>
          <a:lstStyle/>
          <a:p>
            <a:fld id="{F0D23093-2AB0-F74C-B865-1A12A15B650E}" type="slidenum">
              <a:rPr lang="en-US" smtClean="0"/>
              <a:pPr/>
              <a:t>‹#›</a:t>
            </a:fld>
            <a:endParaRPr lang="en-US" dirty="0"/>
          </a:p>
        </p:txBody>
      </p:sp>
    </p:spTree>
    <p:extLst>
      <p:ext uri="{BB962C8B-B14F-4D97-AF65-F5344CB8AC3E}">
        <p14:creationId xmlns:p14="http://schemas.microsoft.com/office/powerpoint/2010/main" val="8630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4740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slash/no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2" name="Rectangle 1">
            <a:extLst>
              <a:ext uri="{FF2B5EF4-FFF2-40B4-BE49-F238E27FC236}">
                <a16:creationId xmlns:a16="http://schemas.microsoft.com/office/drawing/2014/main" id="{96277581-3B6E-45DC-A28B-56B0B91539B8}"/>
              </a:ext>
            </a:extLst>
          </p:cNvPr>
          <p:cNvSpPr/>
          <p:nvPr userDrawn="1"/>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060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44780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63366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447800"/>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dirty="0"/>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7106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r>
              <a:rPr lang="en-US"/>
              <a:t>Click icon to add chart</a:t>
            </a:r>
            <a:endParaRPr lang="en-US" dirty="0"/>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891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447800"/>
            <a:ext cx="5486400" cy="4572000"/>
          </a:xfrm>
          <a:prstGeom prst="rect">
            <a:avLst/>
          </a:prstGeom>
        </p:spPr>
        <p:txBody>
          <a:bodyPr/>
          <a:lstStyle/>
          <a:p>
            <a:r>
              <a:rPr lang="en-US"/>
              <a:t>Click icon to add table</a:t>
            </a:r>
            <a:endParaRPr lang="en-US" dirty="0"/>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455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0BF04F-53BA-40ED-A2D6-74623F7FCA9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546100" y="6542840"/>
            <a:ext cx="2743200" cy="247724"/>
          </a:xfrm>
          <a:prstGeom prst="rect">
            <a:avLst/>
          </a:prstGeom>
        </p:spPr>
        <p:txBody>
          <a:bodyPr vert="horz" lIns="91440" tIns="45720" rIns="91440" bIns="45720" rtlCol="0" anchor="ctr"/>
          <a:lstStyle>
            <a:lvl1pPr algn="l">
              <a:defRPr sz="1200" b="0" i="0">
                <a:solidFill>
                  <a:schemeClr val="bg2">
                    <a:lumMod val="65000"/>
                  </a:schemeClr>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dirty="0"/>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295400"/>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4F0CD691-76C0-4AC9-8029-4BF0CEDE749C}"/>
              </a:ext>
            </a:extLst>
          </p:cNvPr>
          <p:cNvSpPr/>
          <p:nvPr userDrawn="1"/>
        </p:nvSpPr>
        <p:spPr>
          <a:xfrm>
            <a:off x="4876800" y="6542840"/>
            <a:ext cx="1371600" cy="247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C66E622-A13F-4675-A281-8D8CC6175629}"/>
              </a:ext>
            </a:extLst>
          </p:cNvPr>
          <p:cNvSpPr txBox="1"/>
          <p:nvPr userDrawn="1"/>
        </p:nvSpPr>
        <p:spPr>
          <a:xfrm>
            <a:off x="7835900" y="6513565"/>
            <a:ext cx="1371600" cy="276999"/>
          </a:xfrm>
          <a:prstGeom prst="rect">
            <a:avLst/>
          </a:prstGeom>
          <a:noFill/>
        </p:spPr>
        <p:txBody>
          <a:bodyPr wrap="square" rtlCol="0">
            <a:spAutoFit/>
          </a:bodyPr>
          <a:lstStyle/>
          <a:p>
            <a:r>
              <a:rPr lang="en-US" sz="1200" dirty="0">
                <a:solidFill>
                  <a:schemeClr val="tx2"/>
                </a:solidFill>
              </a:rPr>
              <a:t>©2023 ANSYS, Inc.</a:t>
            </a:r>
          </a:p>
        </p:txBody>
      </p:sp>
    </p:spTree>
    <p:extLst>
      <p:ext uri="{BB962C8B-B14F-4D97-AF65-F5344CB8AC3E}">
        <p14:creationId xmlns:p14="http://schemas.microsoft.com/office/powerpoint/2010/main" val="129153713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737" r:id="rId3"/>
    <p:sldLayoutId id="2147483724" r:id="rId4"/>
    <p:sldLayoutId id="2147483735" r:id="rId5"/>
    <p:sldLayoutId id="2147483734" r:id="rId6"/>
    <p:sldLayoutId id="2147483663" r:id="rId7"/>
    <p:sldLayoutId id="2147483729" r:id="rId8"/>
    <p:sldLayoutId id="2147483730" r:id="rId9"/>
    <p:sldLayoutId id="2147483731" r:id="rId10"/>
    <p:sldLayoutId id="2147483727" r:id="rId11"/>
    <p:sldLayoutId id="2147483726" r:id="rId12"/>
    <p:sldLayoutId id="2147483736" r:id="rId13"/>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png"/></Relationships>
</file>

<file path=ppt/slides/_rels/slide1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0.png"/><Relationship Id="rId7"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1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71.png"/></Relationships>
</file>

<file path=ppt/slides/_rels/slide1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78.svg"/><Relationship Id="rId5" Type="http://schemas.openxmlformats.org/officeDocument/2006/relationships/image" Target="../media/image77.png"/><Relationship Id="rId4" Type="http://schemas.openxmlformats.org/officeDocument/2006/relationships/image" Target="../media/image7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82.jpeg"/><Relationship Id="rId5" Type="http://schemas.openxmlformats.org/officeDocument/2006/relationships/image" Target="../media/image81.png"/><Relationship Id="rId4" Type="http://schemas.openxmlformats.org/officeDocument/2006/relationships/image" Target="../media/image80.png"/></Relationships>
</file>

<file path=ppt/slides/_rels/slide2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84.png"/></Relationships>
</file>

<file path=ppt/slides/_rels/slide2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86.png"/></Relationships>
</file>

<file path=ppt/slides/_rels/slide2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89.jpg"/><Relationship Id="rId4" Type="http://schemas.openxmlformats.org/officeDocument/2006/relationships/image" Target="../media/image88.png"/></Relationships>
</file>

<file path=ppt/slides/_rels/slide24.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90.png"/><Relationship Id="rId7" Type="http://schemas.microsoft.com/office/2007/relationships/hdphoto" Target="../media/hdphoto1.wdp"/><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 Id="rId9" Type="http://schemas.microsoft.com/office/2007/relationships/hdphoto" Target="../media/hdphoto2.wdp"/></Relationships>
</file>

<file path=ppt/slides/_rels/slide25.xml.rels><?xml version="1.0" encoding="UTF-8" standalone="yes"?>
<Relationships xmlns="http://schemas.openxmlformats.org/package/2006/relationships"><Relationship Id="rId8" Type="http://schemas.openxmlformats.org/officeDocument/2006/relationships/image" Target="../media/image100.jpeg"/><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26.xml.rels><?xml version="1.0" encoding="UTF-8" standalone="yes"?>
<Relationships xmlns="http://schemas.openxmlformats.org/package/2006/relationships"><Relationship Id="rId3" Type="http://schemas.openxmlformats.org/officeDocument/2006/relationships/hyperlink" Target="http://www.ansys.com/education-resources"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www.ansys.com/education-resource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notesSlide" Target="../notesSlides/notesSlide5.xml"/><Relationship Id="rId16" Type="http://schemas.openxmlformats.org/officeDocument/2006/relationships/image" Target="../media/image30.svg"/><Relationship Id="rId20" Type="http://schemas.openxmlformats.org/officeDocument/2006/relationships/image" Target="../media/image34.svg"/><Relationship Id="rId1" Type="http://schemas.openxmlformats.org/officeDocument/2006/relationships/slideLayout" Target="../slideLayouts/slideLayout4.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19" Type="http://schemas.openxmlformats.org/officeDocument/2006/relationships/image" Target="../media/image33.pn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35.emf"/><Relationship Id="rId7" Type="http://schemas.openxmlformats.org/officeDocument/2006/relationships/image" Target="../media/image39.emf"/><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emf"/></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2C3BA5-6E5F-4798-87B7-B8DFFB97930D}"/>
              </a:ext>
            </a:extLst>
          </p:cNvPr>
          <p:cNvSpPr>
            <a:spLocks noGrp="1"/>
          </p:cNvSpPr>
          <p:nvPr>
            <p:ph type="body" sz="quarter" idx="10"/>
          </p:nvPr>
        </p:nvSpPr>
        <p:spPr>
          <a:xfrm>
            <a:off x="601662" y="1102790"/>
            <a:ext cx="5394325" cy="1449388"/>
          </a:xfrm>
        </p:spPr>
        <p:txBody>
          <a:bodyPr/>
          <a:lstStyle/>
          <a:p>
            <a:pPr marL="0" indent="0">
              <a:buNone/>
            </a:pPr>
            <a:r>
              <a:rPr lang="en-US" sz="3200" b="1" dirty="0" err="1"/>
              <a:t>Matériaux</a:t>
            </a:r>
            <a:r>
              <a:rPr lang="en-US" sz="3200" b="1" dirty="0"/>
              <a:t> pour la bio-</a:t>
            </a:r>
            <a:r>
              <a:rPr lang="en-US" sz="3200" b="1" dirty="0" err="1"/>
              <a:t>ingénierie</a:t>
            </a:r>
            <a:endParaRPr lang="en-US" dirty="0"/>
          </a:p>
        </p:txBody>
      </p:sp>
      <p:sp>
        <p:nvSpPr>
          <p:cNvPr id="3" name="Text Placeholder 2">
            <a:extLst>
              <a:ext uri="{FF2B5EF4-FFF2-40B4-BE49-F238E27FC236}">
                <a16:creationId xmlns:a16="http://schemas.microsoft.com/office/drawing/2014/main" id="{8DED2F7F-2065-4CCE-9AD5-77DBF0CD5628}"/>
              </a:ext>
            </a:extLst>
          </p:cNvPr>
          <p:cNvSpPr>
            <a:spLocks noGrp="1"/>
          </p:cNvSpPr>
          <p:nvPr>
            <p:ph type="body" sz="quarter" idx="12"/>
          </p:nvPr>
        </p:nvSpPr>
        <p:spPr>
          <a:xfrm>
            <a:off x="619408" y="2526082"/>
            <a:ext cx="5394325" cy="1066800"/>
          </a:xfrm>
        </p:spPr>
        <p:txBody>
          <a:bodyPr>
            <a:normAutofit/>
          </a:bodyPr>
          <a:lstStyle/>
          <a:p>
            <a:r>
              <a:rPr lang="en-US" sz="1600" dirty="0"/>
              <a:t>Mike Ashby</a:t>
            </a:r>
          </a:p>
          <a:p>
            <a:r>
              <a:rPr lang="en-GB" sz="1600" dirty="0"/>
              <a:t>Department of Engineering, </a:t>
            </a:r>
          </a:p>
          <a:p>
            <a:r>
              <a:rPr lang="en-GB" sz="1600" dirty="0"/>
              <a:t>University of Cambridge</a:t>
            </a:r>
            <a:endParaRPr lang="en-US" sz="1600" dirty="0"/>
          </a:p>
          <a:p>
            <a:endParaRPr lang="en-US" sz="1600" dirty="0">
              <a:solidFill>
                <a:schemeClr val="accent3"/>
              </a:solidFill>
            </a:endParaRPr>
          </a:p>
        </p:txBody>
      </p:sp>
      <p:grpSp>
        <p:nvGrpSpPr>
          <p:cNvPr id="4" name="Group 3">
            <a:extLst>
              <a:ext uri="{FF2B5EF4-FFF2-40B4-BE49-F238E27FC236}">
                <a16:creationId xmlns:a16="http://schemas.microsoft.com/office/drawing/2014/main" id="{E7C56139-B95A-4F7A-BF43-37C9C6DFC2AA}"/>
              </a:ext>
            </a:extLst>
          </p:cNvPr>
          <p:cNvGrpSpPr/>
          <p:nvPr/>
        </p:nvGrpSpPr>
        <p:grpSpPr>
          <a:xfrm>
            <a:off x="6196014" y="1024802"/>
            <a:ext cx="5348306" cy="3547198"/>
            <a:chOff x="756463" y="1520103"/>
            <a:chExt cx="4492500" cy="2979595"/>
          </a:xfrm>
        </p:grpSpPr>
        <p:pic>
          <p:nvPicPr>
            <p:cNvPr id="5" name="Picture 4" descr="A close up of a tree&#10;&#10;Description automatically generated">
              <a:extLst>
                <a:ext uri="{FF2B5EF4-FFF2-40B4-BE49-F238E27FC236}">
                  <a16:creationId xmlns:a16="http://schemas.microsoft.com/office/drawing/2014/main" id="{F992E840-7957-4DE8-A271-04B2F73267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4945" y="1521083"/>
              <a:ext cx="1496520" cy="1496520"/>
            </a:xfrm>
            <a:prstGeom prst="rect">
              <a:avLst/>
            </a:prstGeom>
          </p:spPr>
        </p:pic>
        <p:pic>
          <p:nvPicPr>
            <p:cNvPr id="6" name="Picture 5" descr="A close up of a green field&#10;&#10;Description automatically generated">
              <a:extLst>
                <a:ext uri="{FF2B5EF4-FFF2-40B4-BE49-F238E27FC236}">
                  <a16:creationId xmlns:a16="http://schemas.microsoft.com/office/drawing/2014/main" id="{AE2C0F70-30E2-4C79-A3AC-49A56B56D3A5}"/>
                </a:ext>
              </a:extLst>
            </p:cNvPr>
            <p:cNvPicPr>
              <a:picLocks noChangeAspect="1"/>
            </p:cNvPicPr>
            <p:nvPr/>
          </p:nvPicPr>
          <p:blipFill rotWithShape="1">
            <a:blip r:embed="rId4">
              <a:extLst>
                <a:ext uri="{28A0092B-C50C-407E-A947-70E740481C1C}">
                  <a14:useLocalDpi xmlns:a14="http://schemas.microsoft.com/office/drawing/2010/main" val="0"/>
                </a:ext>
              </a:extLst>
            </a:blip>
            <a:srcRect r="15246"/>
            <a:stretch/>
          </p:blipFill>
          <p:spPr>
            <a:xfrm>
              <a:off x="3751464" y="3003178"/>
              <a:ext cx="1496519" cy="1494560"/>
            </a:xfrm>
            <a:prstGeom prst="rect">
              <a:avLst/>
            </a:prstGeom>
          </p:spPr>
        </p:pic>
        <p:pic>
          <p:nvPicPr>
            <p:cNvPr id="7" name="Picture 6" descr="A picture containing cat&#10;&#10;Description automatically generated">
              <a:extLst>
                <a:ext uri="{FF2B5EF4-FFF2-40B4-BE49-F238E27FC236}">
                  <a16:creationId xmlns:a16="http://schemas.microsoft.com/office/drawing/2014/main" id="{330D743B-449A-47E7-846C-347FCCBC3F9C}"/>
                </a:ext>
              </a:extLst>
            </p:cNvPr>
            <p:cNvPicPr>
              <a:picLocks noChangeAspect="1"/>
            </p:cNvPicPr>
            <p:nvPr/>
          </p:nvPicPr>
          <p:blipFill rotWithShape="1">
            <a:blip r:embed="rId5">
              <a:extLst>
                <a:ext uri="{28A0092B-C50C-407E-A947-70E740481C1C}">
                  <a14:useLocalDpi xmlns:a14="http://schemas.microsoft.com/office/drawing/2010/main" val="0"/>
                </a:ext>
              </a:extLst>
            </a:blip>
            <a:srcRect l="4988" r="50000"/>
            <a:stretch/>
          </p:blipFill>
          <p:spPr>
            <a:xfrm>
              <a:off x="758422" y="3003178"/>
              <a:ext cx="1496521" cy="1496520"/>
            </a:xfrm>
            <a:prstGeom prst="rect">
              <a:avLst/>
            </a:prstGeom>
          </p:spPr>
        </p:pic>
        <p:pic>
          <p:nvPicPr>
            <p:cNvPr id="8" name="Picture 7">
              <a:extLst>
                <a:ext uri="{FF2B5EF4-FFF2-40B4-BE49-F238E27FC236}">
                  <a16:creationId xmlns:a16="http://schemas.microsoft.com/office/drawing/2014/main" id="{49CC3E09-CF71-44D8-8E85-120893E1BB05}"/>
                </a:ext>
              </a:extLst>
            </p:cNvPr>
            <p:cNvPicPr>
              <a:picLocks noChangeAspect="1"/>
            </p:cNvPicPr>
            <p:nvPr/>
          </p:nvPicPr>
          <p:blipFill rotWithShape="1">
            <a:blip r:embed="rId6"/>
            <a:srcRect l="11739" r="11739"/>
            <a:stretch/>
          </p:blipFill>
          <p:spPr>
            <a:xfrm>
              <a:off x="2254943" y="3003178"/>
              <a:ext cx="1496519" cy="1496519"/>
            </a:xfrm>
            <a:prstGeom prst="rect">
              <a:avLst/>
            </a:prstGeom>
          </p:spPr>
        </p:pic>
        <p:pic>
          <p:nvPicPr>
            <p:cNvPr id="9" name="Picture 8">
              <a:extLst>
                <a:ext uri="{FF2B5EF4-FFF2-40B4-BE49-F238E27FC236}">
                  <a16:creationId xmlns:a16="http://schemas.microsoft.com/office/drawing/2014/main" id="{384D0E5F-2CC5-4898-BA1B-79E1D72E2911}"/>
                </a:ext>
              </a:extLst>
            </p:cNvPr>
            <p:cNvPicPr>
              <a:picLocks noChangeAspect="1"/>
            </p:cNvPicPr>
            <p:nvPr/>
          </p:nvPicPr>
          <p:blipFill rotWithShape="1">
            <a:blip r:embed="rId7"/>
            <a:srcRect l="3178" r="3178"/>
            <a:stretch/>
          </p:blipFill>
          <p:spPr>
            <a:xfrm>
              <a:off x="3751463" y="1520103"/>
              <a:ext cx="1497500" cy="1497500"/>
            </a:xfrm>
            <a:prstGeom prst="rect">
              <a:avLst/>
            </a:prstGeom>
          </p:spPr>
        </p:pic>
        <p:pic>
          <p:nvPicPr>
            <p:cNvPr id="10" name="Picture 9">
              <a:extLst>
                <a:ext uri="{FF2B5EF4-FFF2-40B4-BE49-F238E27FC236}">
                  <a16:creationId xmlns:a16="http://schemas.microsoft.com/office/drawing/2014/main" id="{13F9B31C-0FDA-4329-814D-271100E5B607}"/>
                </a:ext>
              </a:extLst>
            </p:cNvPr>
            <p:cNvPicPr>
              <a:picLocks noChangeAspect="1"/>
            </p:cNvPicPr>
            <p:nvPr/>
          </p:nvPicPr>
          <p:blipFill rotWithShape="1">
            <a:blip r:embed="rId8"/>
            <a:srcRect l="4620" r="4620"/>
            <a:stretch/>
          </p:blipFill>
          <p:spPr>
            <a:xfrm>
              <a:off x="756463" y="1520103"/>
              <a:ext cx="1497500" cy="1497500"/>
            </a:xfrm>
            <a:prstGeom prst="rect">
              <a:avLst/>
            </a:prstGeom>
          </p:spPr>
        </p:pic>
      </p:grpSp>
    </p:spTree>
    <p:extLst>
      <p:ext uri="{BB962C8B-B14F-4D97-AF65-F5344CB8AC3E}">
        <p14:creationId xmlns:p14="http://schemas.microsoft.com/office/powerpoint/2010/main" val="320768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E86C7C2F-9F02-0B84-FF49-291722A4C864}"/>
              </a:ext>
            </a:extLst>
          </p:cNvPr>
          <p:cNvPicPr>
            <a:picLocks noChangeAspect="1"/>
          </p:cNvPicPr>
          <p:nvPr/>
        </p:nvPicPr>
        <p:blipFill>
          <a:blip r:embed="rId3"/>
          <a:stretch>
            <a:fillRect/>
          </a:stretch>
        </p:blipFill>
        <p:spPr>
          <a:xfrm>
            <a:off x="2421892" y="1045153"/>
            <a:ext cx="7109389" cy="4572000"/>
          </a:xfrm>
          <a:prstGeom prst="rect">
            <a:avLst/>
          </a:prstGeom>
          <a:ln>
            <a:solidFill>
              <a:schemeClr val="tx1"/>
            </a:solidFill>
          </a:ln>
        </p:spPr>
      </p:pic>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10</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en-US" dirty="0"/>
              <a:t>Granta EduPack: Level 3 Bioengineering</a:t>
            </a:r>
          </a:p>
        </p:txBody>
      </p:sp>
      <p:sp>
        <p:nvSpPr>
          <p:cNvPr id="5" name="Rectangle 4">
            <a:extLst>
              <a:ext uri="{FF2B5EF4-FFF2-40B4-BE49-F238E27FC236}">
                <a16:creationId xmlns:a16="http://schemas.microsoft.com/office/drawing/2014/main" id="{E1614187-362E-4D52-A466-0DE21EB584B9}"/>
              </a:ext>
            </a:extLst>
          </p:cNvPr>
          <p:cNvSpPr/>
          <p:nvPr/>
        </p:nvSpPr>
        <p:spPr>
          <a:xfrm>
            <a:off x="152400" y="5476572"/>
            <a:ext cx="3886200" cy="845836"/>
          </a:xfrm>
          <a:prstGeom prst="rect">
            <a:avLst/>
          </a:prstGeom>
          <a:solidFill>
            <a:schemeClr val="bg1">
              <a:alpha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373A36"/>
                </a:solidFill>
              </a:rPr>
              <a:t>20 sous-ensembles, par exemple, matériaux naturels, matériaux biomédicaux, composites, polymères et élastomères.</a:t>
            </a:r>
            <a:endParaRPr lang="en-GB" sz="1400" dirty="0">
              <a:solidFill>
                <a:srgbClr val="373A36"/>
              </a:solidFill>
            </a:endParaRPr>
          </a:p>
        </p:txBody>
      </p:sp>
      <p:sp>
        <p:nvSpPr>
          <p:cNvPr id="6" name="Left Brace 5">
            <a:extLst>
              <a:ext uri="{FF2B5EF4-FFF2-40B4-BE49-F238E27FC236}">
                <a16:creationId xmlns:a16="http://schemas.microsoft.com/office/drawing/2014/main" id="{3ACDE0BA-EFAE-4C05-BFD4-124D00B5FE6A}"/>
              </a:ext>
            </a:extLst>
          </p:cNvPr>
          <p:cNvSpPr/>
          <p:nvPr/>
        </p:nvSpPr>
        <p:spPr>
          <a:xfrm rot="16200000">
            <a:off x="5535526" y="4414003"/>
            <a:ext cx="130350" cy="2667001"/>
          </a:xfrm>
          <a:prstGeom prst="leftBrace">
            <a:avLst>
              <a:gd name="adj1" fmla="val 16668"/>
              <a:gd name="adj2" fmla="val 50000"/>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7" name="Freeform: Shape 6">
            <a:extLst>
              <a:ext uri="{FF2B5EF4-FFF2-40B4-BE49-F238E27FC236}">
                <a16:creationId xmlns:a16="http://schemas.microsoft.com/office/drawing/2014/main" id="{4B5471F7-5433-4092-A8A8-8B81B672A0A3}"/>
              </a:ext>
            </a:extLst>
          </p:cNvPr>
          <p:cNvSpPr/>
          <p:nvPr/>
        </p:nvSpPr>
        <p:spPr>
          <a:xfrm flipH="1">
            <a:off x="4038600" y="5812681"/>
            <a:ext cx="1600200" cy="65176"/>
          </a:xfrm>
          <a:custGeom>
            <a:avLst/>
            <a:gdLst>
              <a:gd name="connsiteX0" fmla="*/ 2889250 w 2889250"/>
              <a:gd name="connsiteY0" fmla="*/ 88900 h 88900"/>
              <a:gd name="connsiteX1" fmla="*/ 0 w 2889250"/>
              <a:gd name="connsiteY1" fmla="*/ 88900 h 88900"/>
              <a:gd name="connsiteX2" fmla="*/ 0 w 2889250"/>
              <a:gd name="connsiteY2" fmla="*/ 0 h 88900"/>
            </a:gdLst>
            <a:ahLst/>
            <a:cxnLst>
              <a:cxn ang="0">
                <a:pos x="connsiteX0" y="connsiteY0"/>
              </a:cxn>
              <a:cxn ang="0">
                <a:pos x="connsiteX1" y="connsiteY1"/>
              </a:cxn>
              <a:cxn ang="0">
                <a:pos x="connsiteX2" y="connsiteY2"/>
              </a:cxn>
            </a:cxnLst>
            <a:rect l="l" t="t" r="r" b="b"/>
            <a:pathLst>
              <a:path w="2889250" h="88900">
                <a:moveTo>
                  <a:pt x="2889250" y="88900"/>
                </a:moveTo>
                <a:lnTo>
                  <a:pt x="0" y="88900"/>
                </a:lnTo>
                <a:lnTo>
                  <a:pt x="0" y="0"/>
                </a:lnTo>
              </a:path>
            </a:pathLst>
          </a:custGeom>
          <a:noFill/>
          <a:ln>
            <a:solidFill>
              <a:schemeClr val="bg1">
                <a:lumMod val="50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peech Bubble: Oval 7">
            <a:extLst>
              <a:ext uri="{FF2B5EF4-FFF2-40B4-BE49-F238E27FC236}">
                <a16:creationId xmlns:a16="http://schemas.microsoft.com/office/drawing/2014/main" id="{F2FFDF3B-4102-4900-88C6-95CA9243900B}"/>
              </a:ext>
            </a:extLst>
          </p:cNvPr>
          <p:cNvSpPr/>
          <p:nvPr/>
        </p:nvSpPr>
        <p:spPr>
          <a:xfrm flipH="1">
            <a:off x="152395" y="945997"/>
            <a:ext cx="2049655" cy="565756"/>
          </a:xfrm>
          <a:prstGeom prst="wedgeEllipseCallout">
            <a:avLst>
              <a:gd name="adj1" fmla="val -59823"/>
              <a:gd name="adj2" fmla="val 61146"/>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4261 </a:t>
            </a:r>
            <a:r>
              <a:rPr lang="en-US" sz="1600" b="1" dirty="0" err="1"/>
              <a:t>matériaux</a:t>
            </a:r>
            <a:endParaRPr lang="en-GB" sz="1600" b="1" dirty="0"/>
          </a:p>
        </p:txBody>
      </p:sp>
      <p:sp>
        <p:nvSpPr>
          <p:cNvPr id="9" name="Speech Bubble: Oval 8">
            <a:extLst>
              <a:ext uri="{FF2B5EF4-FFF2-40B4-BE49-F238E27FC236}">
                <a16:creationId xmlns:a16="http://schemas.microsoft.com/office/drawing/2014/main" id="{A8EA2959-4FBF-4E73-A427-6228286E2AE4}"/>
              </a:ext>
            </a:extLst>
          </p:cNvPr>
          <p:cNvSpPr/>
          <p:nvPr/>
        </p:nvSpPr>
        <p:spPr>
          <a:xfrm flipH="1">
            <a:off x="152393" y="1618666"/>
            <a:ext cx="2049655" cy="565756"/>
          </a:xfrm>
          <a:prstGeom prst="wedgeEllipseCallout">
            <a:avLst>
              <a:gd name="adj1" fmla="val -64556"/>
              <a:gd name="adj2" fmla="val 29745"/>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247 </a:t>
            </a:r>
            <a:r>
              <a:rPr lang="en-US" sz="1600" b="1" dirty="0" err="1"/>
              <a:t>procédés</a:t>
            </a:r>
            <a:endParaRPr lang="en-GB" sz="1600" b="1" dirty="0"/>
          </a:p>
        </p:txBody>
      </p:sp>
      <p:grpSp>
        <p:nvGrpSpPr>
          <p:cNvPr id="10" name="Group 9">
            <a:extLst>
              <a:ext uri="{FF2B5EF4-FFF2-40B4-BE49-F238E27FC236}">
                <a16:creationId xmlns:a16="http://schemas.microsoft.com/office/drawing/2014/main" id="{96F17A24-25A6-4636-9C19-D69B94E471D9}"/>
              </a:ext>
            </a:extLst>
          </p:cNvPr>
          <p:cNvGrpSpPr/>
          <p:nvPr/>
        </p:nvGrpSpPr>
        <p:grpSpPr>
          <a:xfrm>
            <a:off x="9610449" y="1219030"/>
            <a:ext cx="2581549" cy="4420556"/>
            <a:chOff x="9610449" y="1219030"/>
            <a:chExt cx="2581549" cy="4420556"/>
          </a:xfrm>
        </p:grpSpPr>
        <p:sp>
          <p:nvSpPr>
            <p:cNvPr id="11" name="Rectangle 10">
              <a:extLst>
                <a:ext uri="{FF2B5EF4-FFF2-40B4-BE49-F238E27FC236}">
                  <a16:creationId xmlns:a16="http://schemas.microsoft.com/office/drawing/2014/main" id="{222B1587-79B8-452E-ACB8-52F67324E23F}"/>
                </a:ext>
              </a:extLst>
            </p:cNvPr>
            <p:cNvSpPr/>
            <p:nvPr/>
          </p:nvSpPr>
          <p:spPr>
            <a:xfrm flipH="1">
              <a:off x="9610449" y="1219030"/>
              <a:ext cx="2581549" cy="4420556"/>
            </a:xfrm>
            <a:prstGeom prst="rect">
              <a:avLst/>
            </a:prstGeom>
            <a:gradFill>
              <a:gsLst>
                <a:gs pos="100000">
                  <a:srgbClr val="D9D8D6">
                    <a:alpha val="25000"/>
                  </a:srgbClr>
                </a:gs>
                <a:gs pos="0">
                  <a:srgbClr val="898A8D">
                    <a:alpha val="25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F1FAD956-ACBC-4F02-A799-A422B59661B3}"/>
                </a:ext>
              </a:extLst>
            </p:cNvPr>
            <p:cNvGrpSpPr/>
            <p:nvPr/>
          </p:nvGrpSpPr>
          <p:grpSpPr>
            <a:xfrm>
              <a:off x="9932427" y="1700306"/>
              <a:ext cx="1937592" cy="1101262"/>
              <a:chOff x="9913701" y="591431"/>
              <a:chExt cx="1937592" cy="1101262"/>
            </a:xfrm>
          </p:grpSpPr>
          <p:pic>
            <p:nvPicPr>
              <p:cNvPr id="24" name="Picture 23">
                <a:extLst>
                  <a:ext uri="{FF2B5EF4-FFF2-40B4-BE49-F238E27FC236}">
                    <a16:creationId xmlns:a16="http://schemas.microsoft.com/office/drawing/2014/main" id="{932DAE81-7C9C-486F-ABD9-B73CBE217AE2}"/>
                  </a:ext>
                </a:extLst>
              </p:cNvPr>
              <p:cNvPicPr>
                <a:picLocks noChangeAspect="1"/>
              </p:cNvPicPr>
              <p:nvPr/>
            </p:nvPicPr>
            <p:blipFill rotWithShape="1">
              <a:blip r:embed="rId4">
                <a:extLst>
                  <a:ext uri="{28A0092B-C50C-407E-A947-70E740481C1C}">
                    <a14:useLocalDpi xmlns:a14="http://schemas.microsoft.com/office/drawing/2010/main" val="0"/>
                  </a:ext>
                </a:extLst>
              </a:blip>
              <a:srcRect l="40624" r="50625"/>
              <a:stretch/>
            </p:blipFill>
            <p:spPr>
              <a:xfrm>
                <a:off x="10510904" y="591431"/>
                <a:ext cx="743187" cy="849251"/>
              </a:xfrm>
              <a:prstGeom prst="rect">
                <a:avLst/>
              </a:prstGeom>
            </p:spPr>
          </p:pic>
          <p:sp>
            <p:nvSpPr>
              <p:cNvPr id="25" name="TextBox 24">
                <a:extLst>
                  <a:ext uri="{FF2B5EF4-FFF2-40B4-BE49-F238E27FC236}">
                    <a16:creationId xmlns:a16="http://schemas.microsoft.com/office/drawing/2014/main" id="{D7602489-093B-4AB5-8FB3-272C35C5072B}"/>
                  </a:ext>
                </a:extLst>
              </p:cNvPr>
              <p:cNvSpPr txBox="1"/>
              <p:nvPr/>
            </p:nvSpPr>
            <p:spPr>
              <a:xfrm>
                <a:off x="9913701" y="1354139"/>
                <a:ext cx="1937592" cy="338554"/>
              </a:xfrm>
              <a:prstGeom prst="rect">
                <a:avLst/>
              </a:prstGeom>
              <a:noFill/>
            </p:spPr>
            <p:txBody>
              <a:bodyPr wrap="square" rtlCol="0">
                <a:spAutoFit/>
              </a:bodyPr>
              <a:lstStyle/>
              <a:p>
                <a:pPr algn="ctr"/>
                <a:r>
                  <a:rPr lang="en-US" sz="1600" b="1" dirty="0"/>
                  <a:t>Engineering Solver</a:t>
                </a:r>
                <a:endParaRPr lang="en-GB" sz="1600" b="1" dirty="0"/>
              </a:p>
            </p:txBody>
          </p:sp>
        </p:grpSp>
        <p:grpSp>
          <p:nvGrpSpPr>
            <p:cNvPr id="13" name="Group 12">
              <a:extLst>
                <a:ext uri="{FF2B5EF4-FFF2-40B4-BE49-F238E27FC236}">
                  <a16:creationId xmlns:a16="http://schemas.microsoft.com/office/drawing/2014/main" id="{75B9BA37-34EB-461D-8A67-04FE8443C26B}"/>
                </a:ext>
              </a:extLst>
            </p:cNvPr>
            <p:cNvGrpSpPr/>
            <p:nvPr/>
          </p:nvGrpSpPr>
          <p:grpSpPr>
            <a:xfrm>
              <a:off x="9932427" y="3064603"/>
              <a:ext cx="1937592" cy="1072659"/>
              <a:chOff x="9913701" y="2001494"/>
              <a:chExt cx="1937592" cy="1072659"/>
            </a:xfrm>
          </p:grpSpPr>
          <p:grpSp>
            <p:nvGrpSpPr>
              <p:cNvPr id="18" name="Group 17">
                <a:extLst>
                  <a:ext uri="{FF2B5EF4-FFF2-40B4-BE49-F238E27FC236}">
                    <a16:creationId xmlns:a16="http://schemas.microsoft.com/office/drawing/2014/main" id="{34DF034E-8D12-4F22-B2C8-A987D9F72363}"/>
                  </a:ext>
                </a:extLst>
              </p:cNvPr>
              <p:cNvGrpSpPr/>
              <p:nvPr/>
            </p:nvGrpSpPr>
            <p:grpSpPr>
              <a:xfrm>
                <a:off x="10532157" y="2001494"/>
                <a:ext cx="700681" cy="849251"/>
                <a:chOff x="10344148" y="2635567"/>
                <a:chExt cx="1066800" cy="1219048"/>
              </a:xfrm>
            </p:grpSpPr>
            <p:pic>
              <p:nvPicPr>
                <p:cNvPr id="20" name="Picture 19">
                  <a:extLst>
                    <a:ext uri="{FF2B5EF4-FFF2-40B4-BE49-F238E27FC236}">
                      <a16:creationId xmlns:a16="http://schemas.microsoft.com/office/drawing/2014/main" id="{319251A4-ACD4-4000-A056-1F6139F66068}"/>
                    </a:ext>
                  </a:extLst>
                </p:cNvPr>
                <p:cNvPicPr>
                  <a:picLocks noChangeAspect="1"/>
                </p:cNvPicPr>
                <p:nvPr/>
              </p:nvPicPr>
              <p:blipFill rotWithShape="1">
                <a:blip r:embed="rId4">
                  <a:extLst>
                    <a:ext uri="{28A0092B-C50C-407E-A947-70E740481C1C}">
                      <a14:useLocalDpi xmlns:a14="http://schemas.microsoft.com/office/drawing/2010/main" val="0"/>
                    </a:ext>
                  </a:extLst>
                </a:blip>
                <a:srcRect l="50469" r="40780"/>
                <a:stretch/>
              </p:blipFill>
              <p:spPr>
                <a:xfrm>
                  <a:off x="10344148" y="2635567"/>
                  <a:ext cx="1066800" cy="1219048"/>
                </a:xfrm>
                <a:prstGeom prst="rect">
                  <a:avLst/>
                </a:prstGeom>
              </p:spPr>
            </p:pic>
            <p:grpSp>
              <p:nvGrpSpPr>
                <p:cNvPr id="21" name="Group 20">
                  <a:extLst>
                    <a:ext uri="{FF2B5EF4-FFF2-40B4-BE49-F238E27FC236}">
                      <a16:creationId xmlns:a16="http://schemas.microsoft.com/office/drawing/2014/main" id="{ED3AD3A9-F4CF-40C4-9F73-A4BD79BAABB3}"/>
                    </a:ext>
                  </a:extLst>
                </p:cNvPr>
                <p:cNvGrpSpPr/>
                <p:nvPr/>
              </p:nvGrpSpPr>
              <p:grpSpPr>
                <a:xfrm>
                  <a:off x="10877548" y="3223119"/>
                  <a:ext cx="457200" cy="457200"/>
                  <a:chOff x="10877548" y="3223119"/>
                  <a:chExt cx="457200" cy="457200"/>
                </a:xfrm>
              </p:grpSpPr>
              <p:sp>
                <p:nvSpPr>
                  <p:cNvPr id="22" name="Oval 21">
                    <a:extLst>
                      <a:ext uri="{FF2B5EF4-FFF2-40B4-BE49-F238E27FC236}">
                        <a16:creationId xmlns:a16="http://schemas.microsoft.com/office/drawing/2014/main" id="{C59A32A7-7CD8-493C-8465-B486A0A87067}"/>
                      </a:ext>
                    </a:extLst>
                  </p:cNvPr>
                  <p:cNvSpPr/>
                  <p:nvPr/>
                </p:nvSpPr>
                <p:spPr>
                  <a:xfrm>
                    <a:off x="10935037" y="3280608"/>
                    <a:ext cx="342222" cy="3422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Graphic 22" descr="Badge Follow">
                    <a:extLst>
                      <a:ext uri="{FF2B5EF4-FFF2-40B4-BE49-F238E27FC236}">
                        <a16:creationId xmlns:a16="http://schemas.microsoft.com/office/drawing/2014/main" id="{4BF3F22F-A018-4BC5-BD30-9A9639CB706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77548" y="3223119"/>
                    <a:ext cx="457200" cy="457200"/>
                  </a:xfrm>
                  <a:prstGeom prst="rect">
                    <a:avLst/>
                  </a:prstGeom>
                </p:spPr>
              </p:pic>
            </p:grpSp>
          </p:grpSp>
          <p:sp>
            <p:nvSpPr>
              <p:cNvPr id="19" name="TextBox 18">
                <a:extLst>
                  <a:ext uri="{FF2B5EF4-FFF2-40B4-BE49-F238E27FC236}">
                    <a16:creationId xmlns:a16="http://schemas.microsoft.com/office/drawing/2014/main" id="{55DF0F6D-D230-4890-9AD2-48771D8C63D4}"/>
                  </a:ext>
                </a:extLst>
              </p:cNvPr>
              <p:cNvSpPr txBox="1"/>
              <p:nvPr/>
            </p:nvSpPr>
            <p:spPr>
              <a:xfrm>
                <a:off x="9913701" y="2735599"/>
                <a:ext cx="1937592" cy="338554"/>
              </a:xfrm>
              <a:prstGeom prst="rect">
                <a:avLst/>
              </a:prstGeom>
              <a:noFill/>
            </p:spPr>
            <p:txBody>
              <a:bodyPr wrap="square" rtlCol="0">
                <a:spAutoFit/>
              </a:bodyPr>
              <a:lstStyle/>
              <a:p>
                <a:pPr algn="ctr"/>
                <a:r>
                  <a:rPr lang="en-US" sz="1600" b="1" dirty="0"/>
                  <a:t>Enhanced Eco Audit</a:t>
                </a:r>
                <a:endParaRPr lang="en-GB" sz="1600" b="1" dirty="0"/>
              </a:p>
            </p:txBody>
          </p:sp>
        </p:grpSp>
        <p:grpSp>
          <p:nvGrpSpPr>
            <p:cNvPr id="14" name="Group 13">
              <a:extLst>
                <a:ext uri="{FF2B5EF4-FFF2-40B4-BE49-F238E27FC236}">
                  <a16:creationId xmlns:a16="http://schemas.microsoft.com/office/drawing/2014/main" id="{F098789B-5E33-4007-931D-137127D2AC5F}"/>
                </a:ext>
              </a:extLst>
            </p:cNvPr>
            <p:cNvGrpSpPr/>
            <p:nvPr/>
          </p:nvGrpSpPr>
          <p:grpSpPr>
            <a:xfrm>
              <a:off x="9932427" y="4400296"/>
              <a:ext cx="1937592" cy="1068418"/>
              <a:chOff x="9913701" y="3582630"/>
              <a:chExt cx="1937592" cy="1068418"/>
            </a:xfrm>
          </p:grpSpPr>
          <p:pic>
            <p:nvPicPr>
              <p:cNvPr id="16" name="Picture 15">
                <a:extLst>
                  <a:ext uri="{FF2B5EF4-FFF2-40B4-BE49-F238E27FC236}">
                    <a16:creationId xmlns:a16="http://schemas.microsoft.com/office/drawing/2014/main" id="{A7C17DC5-2CA7-4A84-AC66-BC389E6EAC45}"/>
                  </a:ext>
                </a:extLst>
              </p:cNvPr>
              <p:cNvPicPr>
                <a:picLocks noChangeAspect="1"/>
              </p:cNvPicPr>
              <p:nvPr/>
            </p:nvPicPr>
            <p:blipFill rotWithShape="1">
              <a:blip r:embed="rId4">
                <a:extLst>
                  <a:ext uri="{28A0092B-C50C-407E-A947-70E740481C1C}">
                    <a14:useLocalDpi xmlns:a14="http://schemas.microsoft.com/office/drawing/2010/main" val="0"/>
                  </a:ext>
                </a:extLst>
              </a:blip>
              <a:srcRect l="60314" r="30935"/>
              <a:stretch/>
            </p:blipFill>
            <p:spPr>
              <a:xfrm>
                <a:off x="10510903" y="3582630"/>
                <a:ext cx="743188" cy="849251"/>
              </a:xfrm>
              <a:prstGeom prst="rect">
                <a:avLst/>
              </a:prstGeom>
            </p:spPr>
          </p:pic>
          <p:sp>
            <p:nvSpPr>
              <p:cNvPr id="17" name="TextBox 16">
                <a:extLst>
                  <a:ext uri="{FF2B5EF4-FFF2-40B4-BE49-F238E27FC236}">
                    <a16:creationId xmlns:a16="http://schemas.microsoft.com/office/drawing/2014/main" id="{B6FF77BD-250A-48D5-9C24-E07EADFFCDD0}"/>
                  </a:ext>
                </a:extLst>
              </p:cNvPr>
              <p:cNvSpPr txBox="1"/>
              <p:nvPr/>
            </p:nvSpPr>
            <p:spPr>
              <a:xfrm>
                <a:off x="9913701" y="4312494"/>
                <a:ext cx="1937592" cy="338554"/>
              </a:xfrm>
              <a:prstGeom prst="rect">
                <a:avLst/>
              </a:prstGeom>
              <a:noFill/>
            </p:spPr>
            <p:txBody>
              <a:bodyPr wrap="square" rtlCol="0">
                <a:spAutoFit/>
              </a:bodyPr>
              <a:lstStyle/>
              <a:p>
                <a:pPr algn="ctr"/>
                <a:r>
                  <a:rPr lang="en-US" sz="1600" b="1" dirty="0"/>
                  <a:t>Hybrid Synthesizer</a:t>
                </a:r>
                <a:endParaRPr lang="en-GB" sz="1600" b="1" dirty="0"/>
              </a:p>
            </p:txBody>
          </p:sp>
        </p:grpSp>
        <p:sp>
          <p:nvSpPr>
            <p:cNvPr id="15" name="Rectangle 14">
              <a:extLst>
                <a:ext uri="{FF2B5EF4-FFF2-40B4-BE49-F238E27FC236}">
                  <a16:creationId xmlns:a16="http://schemas.microsoft.com/office/drawing/2014/main" id="{B48C3F30-D826-4CA6-8497-E8109510E764}"/>
                </a:ext>
              </a:extLst>
            </p:cNvPr>
            <p:cNvSpPr/>
            <p:nvPr/>
          </p:nvSpPr>
          <p:spPr>
            <a:xfrm>
              <a:off x="10450462" y="1402020"/>
              <a:ext cx="901522" cy="215810"/>
            </a:xfrm>
            <a:prstGeom prst="rect">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t>Outils</a:t>
              </a:r>
              <a:endParaRPr lang="en-GB" sz="1600" b="1" dirty="0"/>
            </a:p>
          </p:txBody>
        </p:sp>
      </p:grpSp>
      <p:sp>
        <p:nvSpPr>
          <p:cNvPr id="26" name="Speech Bubble: Oval 25">
            <a:extLst>
              <a:ext uri="{FF2B5EF4-FFF2-40B4-BE49-F238E27FC236}">
                <a16:creationId xmlns:a16="http://schemas.microsoft.com/office/drawing/2014/main" id="{2798EAC1-F315-40A4-B398-2FBD845CA6D0}"/>
              </a:ext>
            </a:extLst>
          </p:cNvPr>
          <p:cNvSpPr/>
          <p:nvPr/>
        </p:nvSpPr>
        <p:spPr>
          <a:xfrm flipH="1">
            <a:off x="152398" y="4179736"/>
            <a:ext cx="2049656" cy="565756"/>
          </a:xfrm>
          <a:prstGeom prst="wedgeEllipseCallout">
            <a:avLst>
              <a:gd name="adj1" fmla="val -64556"/>
              <a:gd name="adj2" fmla="val -61793"/>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t>Forme</a:t>
            </a:r>
            <a:endParaRPr lang="en-GB" sz="1600" b="1" dirty="0"/>
          </a:p>
        </p:txBody>
      </p:sp>
      <p:sp>
        <p:nvSpPr>
          <p:cNvPr id="27" name="Speech Bubble: Oval 26">
            <a:extLst>
              <a:ext uri="{FF2B5EF4-FFF2-40B4-BE49-F238E27FC236}">
                <a16:creationId xmlns:a16="http://schemas.microsoft.com/office/drawing/2014/main" id="{C37CDF42-AC18-4CF0-B4A2-F512DB0D1172}"/>
              </a:ext>
            </a:extLst>
          </p:cNvPr>
          <p:cNvSpPr/>
          <p:nvPr/>
        </p:nvSpPr>
        <p:spPr>
          <a:xfrm flipH="1">
            <a:off x="152400" y="4800600"/>
            <a:ext cx="2049657" cy="565756"/>
          </a:xfrm>
          <a:prstGeom prst="wedgeEllipseCallout">
            <a:avLst>
              <a:gd name="adj1" fmla="val -69680"/>
              <a:gd name="adj2" fmla="val -79266"/>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Sections </a:t>
            </a:r>
            <a:r>
              <a:rPr lang="en-US" sz="1600" b="1" dirty="0" err="1"/>
              <a:t>structurelles</a:t>
            </a:r>
            <a:endParaRPr lang="en-GB" sz="1600" b="1" dirty="0"/>
          </a:p>
        </p:txBody>
      </p:sp>
      <p:sp>
        <p:nvSpPr>
          <p:cNvPr id="29" name="Speech Bubble: Oval 28">
            <a:extLst>
              <a:ext uri="{FF2B5EF4-FFF2-40B4-BE49-F238E27FC236}">
                <a16:creationId xmlns:a16="http://schemas.microsoft.com/office/drawing/2014/main" id="{806978D4-8148-7ED8-C7E0-9F6BA63DED3F}"/>
              </a:ext>
            </a:extLst>
          </p:cNvPr>
          <p:cNvSpPr/>
          <p:nvPr/>
        </p:nvSpPr>
        <p:spPr>
          <a:xfrm flipH="1">
            <a:off x="152392" y="2293666"/>
            <a:ext cx="2049654" cy="649224"/>
          </a:xfrm>
          <a:prstGeom prst="wedgeEllipseCallout">
            <a:avLst>
              <a:gd name="adj1" fmla="val -69563"/>
              <a:gd name="adj2" fmla="val 42922"/>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62 </a:t>
            </a:r>
            <a:r>
              <a:rPr lang="en-US" sz="1400" b="1" dirty="0" err="1"/>
              <a:t>dispositif</a:t>
            </a:r>
            <a:r>
              <a:rPr lang="en-US" sz="1400" b="1" dirty="0"/>
              <a:t> </a:t>
            </a:r>
            <a:r>
              <a:rPr lang="en-US" sz="1400" b="1" dirty="0" err="1"/>
              <a:t>médical</a:t>
            </a:r>
            <a:endParaRPr lang="en-GB" sz="1400" b="1" dirty="0"/>
          </a:p>
        </p:txBody>
      </p:sp>
      <p:sp>
        <p:nvSpPr>
          <p:cNvPr id="30" name="Speech Bubble: Oval 29">
            <a:extLst>
              <a:ext uri="{FF2B5EF4-FFF2-40B4-BE49-F238E27FC236}">
                <a16:creationId xmlns:a16="http://schemas.microsoft.com/office/drawing/2014/main" id="{41CE0DBC-BB4E-F87E-191E-D476834AABC1}"/>
              </a:ext>
            </a:extLst>
          </p:cNvPr>
          <p:cNvSpPr/>
          <p:nvPr/>
        </p:nvSpPr>
        <p:spPr>
          <a:xfrm flipH="1">
            <a:off x="152392" y="3131305"/>
            <a:ext cx="2049655" cy="862818"/>
          </a:xfrm>
          <a:prstGeom prst="wedgeEllipseCallout">
            <a:avLst>
              <a:gd name="adj1" fmla="val -78010"/>
              <a:gd name="adj2" fmla="val -57447"/>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117 </a:t>
            </a:r>
            <a:r>
              <a:rPr lang="en-GB" sz="1600" b="1" dirty="0" err="1"/>
              <a:t>exemple</a:t>
            </a:r>
            <a:r>
              <a:rPr lang="en-GB" sz="1600" b="1" dirty="0"/>
              <a:t> </a:t>
            </a:r>
            <a:r>
              <a:rPr lang="en-GB" sz="1600" b="1" dirty="0" err="1"/>
              <a:t>approuvé</a:t>
            </a:r>
            <a:r>
              <a:rPr lang="en-GB" sz="1600" b="1" dirty="0"/>
              <a:t> par la FDA</a:t>
            </a:r>
          </a:p>
        </p:txBody>
      </p:sp>
      <p:sp>
        <p:nvSpPr>
          <p:cNvPr id="31" name="Rectangle 30">
            <a:extLst>
              <a:ext uri="{FF2B5EF4-FFF2-40B4-BE49-F238E27FC236}">
                <a16:creationId xmlns:a16="http://schemas.microsoft.com/office/drawing/2014/main" id="{1701D8B7-53D4-F552-7D01-A6D0049F123A}"/>
              </a:ext>
            </a:extLst>
          </p:cNvPr>
          <p:cNvSpPr/>
          <p:nvPr/>
        </p:nvSpPr>
        <p:spPr>
          <a:xfrm>
            <a:off x="358763" y="2922275"/>
            <a:ext cx="1668162" cy="2477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New in 2023R1</a:t>
            </a:r>
          </a:p>
        </p:txBody>
      </p:sp>
    </p:spTree>
    <p:extLst>
      <p:ext uri="{BB962C8B-B14F-4D97-AF65-F5344CB8AC3E}">
        <p14:creationId xmlns:p14="http://schemas.microsoft.com/office/powerpoint/2010/main" val="12077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par>
                          <p:cTn id="28" fill="hold">
                            <p:stCondLst>
                              <p:cond delay="3000"/>
                            </p:stCondLst>
                            <p:childTnLst>
                              <p:par>
                                <p:cTn id="29" presetID="1" presetClass="entr" presetSubtype="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right)">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26" grpId="0" animBg="1"/>
      <p:bldP spid="27" grpId="0" animBg="1"/>
      <p:bldP spid="29"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11</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en-US" sz="3200" dirty="0"/>
              <a:t>Fiche sur le Tendon, Level 2 Bioengineering</a:t>
            </a:r>
            <a:endParaRPr lang="en-US" dirty="0"/>
          </a:p>
        </p:txBody>
      </p:sp>
      <p:pic>
        <p:nvPicPr>
          <p:cNvPr id="4" name="Picture 3">
            <a:extLst>
              <a:ext uri="{FF2B5EF4-FFF2-40B4-BE49-F238E27FC236}">
                <a16:creationId xmlns:a16="http://schemas.microsoft.com/office/drawing/2014/main" id="{898F2135-A4AF-400D-8983-DDFC40C1FCBB}"/>
              </a:ext>
            </a:extLst>
          </p:cNvPr>
          <p:cNvPicPr>
            <a:picLocks noChangeAspect="1"/>
          </p:cNvPicPr>
          <p:nvPr/>
        </p:nvPicPr>
        <p:blipFill>
          <a:blip r:embed="rId3"/>
          <a:stretch>
            <a:fillRect/>
          </a:stretch>
        </p:blipFill>
        <p:spPr>
          <a:xfrm>
            <a:off x="460580" y="1230674"/>
            <a:ext cx="5424026" cy="2094581"/>
          </a:xfrm>
          <a:prstGeom prst="rect">
            <a:avLst/>
          </a:prstGeom>
        </p:spPr>
      </p:pic>
      <p:pic>
        <p:nvPicPr>
          <p:cNvPr id="5" name="Picture 4">
            <a:extLst>
              <a:ext uri="{FF2B5EF4-FFF2-40B4-BE49-F238E27FC236}">
                <a16:creationId xmlns:a16="http://schemas.microsoft.com/office/drawing/2014/main" id="{8A4BE8F8-5F9F-411D-A339-CA2623CC6364}"/>
              </a:ext>
            </a:extLst>
          </p:cNvPr>
          <p:cNvPicPr>
            <a:picLocks noChangeAspect="1"/>
          </p:cNvPicPr>
          <p:nvPr/>
        </p:nvPicPr>
        <p:blipFill rotWithShape="1">
          <a:blip r:embed="rId4"/>
          <a:srcRect b="41925"/>
          <a:stretch/>
        </p:blipFill>
        <p:spPr>
          <a:xfrm>
            <a:off x="460580" y="3406703"/>
            <a:ext cx="5424026" cy="2621223"/>
          </a:xfrm>
          <a:prstGeom prst="rect">
            <a:avLst/>
          </a:prstGeom>
        </p:spPr>
      </p:pic>
      <p:pic>
        <p:nvPicPr>
          <p:cNvPr id="6" name="Picture 5">
            <a:extLst>
              <a:ext uri="{FF2B5EF4-FFF2-40B4-BE49-F238E27FC236}">
                <a16:creationId xmlns:a16="http://schemas.microsoft.com/office/drawing/2014/main" id="{F37A9396-4AD5-4012-A96C-C7E72FCE1349}"/>
              </a:ext>
            </a:extLst>
          </p:cNvPr>
          <p:cNvPicPr>
            <a:picLocks noChangeAspect="1"/>
          </p:cNvPicPr>
          <p:nvPr/>
        </p:nvPicPr>
        <p:blipFill rotWithShape="1">
          <a:blip r:embed="rId4"/>
          <a:srcRect t="59197"/>
          <a:stretch/>
        </p:blipFill>
        <p:spPr>
          <a:xfrm>
            <a:off x="6307394" y="4186272"/>
            <a:ext cx="5424026" cy="1841654"/>
          </a:xfrm>
          <a:prstGeom prst="rect">
            <a:avLst/>
          </a:prstGeom>
        </p:spPr>
      </p:pic>
      <p:pic>
        <p:nvPicPr>
          <p:cNvPr id="7" name="Picture 6">
            <a:extLst>
              <a:ext uri="{FF2B5EF4-FFF2-40B4-BE49-F238E27FC236}">
                <a16:creationId xmlns:a16="http://schemas.microsoft.com/office/drawing/2014/main" id="{CEE26ED2-1FA3-444F-ADA7-BF352E7919DD}"/>
              </a:ext>
            </a:extLst>
          </p:cNvPr>
          <p:cNvPicPr>
            <a:picLocks noChangeAspect="1"/>
          </p:cNvPicPr>
          <p:nvPr/>
        </p:nvPicPr>
        <p:blipFill>
          <a:blip r:embed="rId5"/>
          <a:stretch>
            <a:fillRect/>
          </a:stretch>
        </p:blipFill>
        <p:spPr>
          <a:xfrm>
            <a:off x="460580" y="986526"/>
            <a:ext cx="5424026" cy="240895"/>
          </a:xfrm>
          <a:prstGeom prst="rect">
            <a:avLst/>
          </a:prstGeom>
        </p:spPr>
      </p:pic>
      <p:pic>
        <p:nvPicPr>
          <p:cNvPr id="8" name="Picture 7">
            <a:extLst>
              <a:ext uri="{FF2B5EF4-FFF2-40B4-BE49-F238E27FC236}">
                <a16:creationId xmlns:a16="http://schemas.microsoft.com/office/drawing/2014/main" id="{FAD71645-A9EA-467E-AC39-D3E33830E03C}"/>
              </a:ext>
            </a:extLst>
          </p:cNvPr>
          <p:cNvPicPr/>
          <p:nvPr/>
        </p:nvPicPr>
        <p:blipFill rotWithShape="1">
          <a:blip r:embed="rId6">
            <a:extLst>
              <a:ext uri="{28A0092B-C50C-407E-A947-70E740481C1C}">
                <a14:useLocalDpi xmlns:a14="http://schemas.microsoft.com/office/drawing/2010/main" val="0"/>
              </a:ext>
            </a:extLst>
          </a:blip>
          <a:srcRect l="29487" t="1498" r="31685" b="1498"/>
          <a:stretch/>
        </p:blipFill>
        <p:spPr bwMode="auto">
          <a:xfrm>
            <a:off x="6150178" y="1227421"/>
            <a:ext cx="2906275" cy="2414042"/>
          </a:xfrm>
          <a:prstGeom prst="rect">
            <a:avLst/>
          </a:prstGeom>
          <a:noFill/>
          <a:ln>
            <a:noFill/>
          </a:ln>
        </p:spPr>
      </p:pic>
      <p:pic>
        <p:nvPicPr>
          <p:cNvPr id="9" name="Picture 8">
            <a:extLst>
              <a:ext uri="{FF2B5EF4-FFF2-40B4-BE49-F238E27FC236}">
                <a16:creationId xmlns:a16="http://schemas.microsoft.com/office/drawing/2014/main" id="{1227B912-993D-41D7-A0B9-82BA64623F81}"/>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9217523" y="1106973"/>
            <a:ext cx="2639695" cy="2488565"/>
          </a:xfrm>
          <a:prstGeom prst="rect">
            <a:avLst/>
          </a:prstGeom>
          <a:noFill/>
          <a:ln>
            <a:noFill/>
          </a:ln>
        </p:spPr>
      </p:pic>
      <p:pic>
        <p:nvPicPr>
          <p:cNvPr id="10" name="Picture 9">
            <a:extLst>
              <a:ext uri="{FF2B5EF4-FFF2-40B4-BE49-F238E27FC236}">
                <a16:creationId xmlns:a16="http://schemas.microsoft.com/office/drawing/2014/main" id="{B77EB439-E5ED-43C7-9D62-356F73535623}"/>
              </a:ext>
            </a:extLst>
          </p:cNvPr>
          <p:cNvPicPr>
            <a:picLocks noChangeAspect="1"/>
          </p:cNvPicPr>
          <p:nvPr/>
        </p:nvPicPr>
        <p:blipFill rotWithShape="1">
          <a:blip r:embed="rId8"/>
          <a:srcRect r="49317"/>
          <a:stretch/>
        </p:blipFill>
        <p:spPr>
          <a:xfrm>
            <a:off x="6307394" y="3641463"/>
            <a:ext cx="2749058" cy="430478"/>
          </a:xfrm>
          <a:prstGeom prst="rect">
            <a:avLst/>
          </a:prstGeom>
        </p:spPr>
      </p:pic>
      <p:pic>
        <p:nvPicPr>
          <p:cNvPr id="11" name="Picture 10">
            <a:extLst>
              <a:ext uri="{FF2B5EF4-FFF2-40B4-BE49-F238E27FC236}">
                <a16:creationId xmlns:a16="http://schemas.microsoft.com/office/drawing/2014/main" id="{CFC05782-193B-4A4D-A3A7-1085BA80B846}"/>
              </a:ext>
            </a:extLst>
          </p:cNvPr>
          <p:cNvPicPr>
            <a:picLocks noChangeAspect="1"/>
          </p:cNvPicPr>
          <p:nvPr/>
        </p:nvPicPr>
        <p:blipFill rotWithShape="1">
          <a:blip r:embed="rId9"/>
          <a:srcRect r="56172"/>
          <a:stretch/>
        </p:blipFill>
        <p:spPr>
          <a:xfrm>
            <a:off x="9479987" y="3648689"/>
            <a:ext cx="2377232" cy="416025"/>
          </a:xfrm>
          <a:prstGeom prst="rect">
            <a:avLst/>
          </a:prstGeom>
        </p:spPr>
      </p:pic>
    </p:spTree>
    <p:extLst>
      <p:ext uri="{BB962C8B-B14F-4D97-AF65-F5344CB8AC3E}">
        <p14:creationId xmlns:p14="http://schemas.microsoft.com/office/powerpoint/2010/main" val="935915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12</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en-GB" dirty="0"/>
              <a:t>La fiche silicone, Level 2 Bioengineering</a:t>
            </a:r>
            <a:endParaRPr lang="en-US" dirty="0"/>
          </a:p>
        </p:txBody>
      </p:sp>
      <p:pic>
        <p:nvPicPr>
          <p:cNvPr id="4" name="Picture 3">
            <a:extLst>
              <a:ext uri="{FF2B5EF4-FFF2-40B4-BE49-F238E27FC236}">
                <a16:creationId xmlns:a16="http://schemas.microsoft.com/office/drawing/2014/main" id="{CB92FC04-35C6-45B4-8980-28D414D7BC8C}"/>
              </a:ext>
            </a:extLst>
          </p:cNvPr>
          <p:cNvPicPr>
            <a:picLocks noChangeAspect="1"/>
          </p:cNvPicPr>
          <p:nvPr/>
        </p:nvPicPr>
        <p:blipFill>
          <a:blip r:embed="rId3"/>
          <a:stretch>
            <a:fillRect/>
          </a:stretch>
        </p:blipFill>
        <p:spPr>
          <a:xfrm>
            <a:off x="460580" y="1147175"/>
            <a:ext cx="5424026" cy="240895"/>
          </a:xfrm>
          <a:prstGeom prst="rect">
            <a:avLst/>
          </a:prstGeom>
        </p:spPr>
      </p:pic>
      <p:pic>
        <p:nvPicPr>
          <p:cNvPr id="5" name="Picture 4">
            <a:extLst>
              <a:ext uri="{FF2B5EF4-FFF2-40B4-BE49-F238E27FC236}">
                <a16:creationId xmlns:a16="http://schemas.microsoft.com/office/drawing/2014/main" id="{A193EE50-0B5C-4D2A-AE9C-6408E4CF894A}"/>
              </a:ext>
            </a:extLst>
          </p:cNvPr>
          <p:cNvPicPr>
            <a:picLocks noChangeAspect="1"/>
          </p:cNvPicPr>
          <p:nvPr/>
        </p:nvPicPr>
        <p:blipFill rotWithShape="1">
          <a:blip r:embed="rId4"/>
          <a:srcRect t="70089"/>
          <a:stretch/>
        </p:blipFill>
        <p:spPr>
          <a:xfrm>
            <a:off x="460580" y="2249799"/>
            <a:ext cx="5424026" cy="432794"/>
          </a:xfrm>
          <a:prstGeom prst="rect">
            <a:avLst/>
          </a:prstGeom>
        </p:spPr>
      </p:pic>
      <p:pic>
        <p:nvPicPr>
          <p:cNvPr id="6" name="Picture 5">
            <a:extLst>
              <a:ext uri="{FF2B5EF4-FFF2-40B4-BE49-F238E27FC236}">
                <a16:creationId xmlns:a16="http://schemas.microsoft.com/office/drawing/2014/main" id="{E882F9DA-B021-4309-92B5-526DCC3C9309}"/>
              </a:ext>
            </a:extLst>
          </p:cNvPr>
          <p:cNvPicPr>
            <a:picLocks noChangeAspect="1"/>
          </p:cNvPicPr>
          <p:nvPr/>
        </p:nvPicPr>
        <p:blipFill rotWithShape="1">
          <a:blip r:embed="rId5"/>
          <a:srcRect t="-1" b="57219"/>
          <a:stretch/>
        </p:blipFill>
        <p:spPr>
          <a:xfrm>
            <a:off x="460581" y="2682593"/>
            <a:ext cx="5424026" cy="2049064"/>
          </a:xfrm>
          <a:prstGeom prst="rect">
            <a:avLst/>
          </a:prstGeom>
        </p:spPr>
      </p:pic>
      <p:pic>
        <p:nvPicPr>
          <p:cNvPr id="7" name="Picture 6">
            <a:extLst>
              <a:ext uri="{FF2B5EF4-FFF2-40B4-BE49-F238E27FC236}">
                <a16:creationId xmlns:a16="http://schemas.microsoft.com/office/drawing/2014/main" id="{0E33830F-009D-4734-9ACF-6EF4FD764C3B}"/>
              </a:ext>
            </a:extLst>
          </p:cNvPr>
          <p:cNvPicPr>
            <a:picLocks noChangeAspect="1"/>
          </p:cNvPicPr>
          <p:nvPr/>
        </p:nvPicPr>
        <p:blipFill rotWithShape="1">
          <a:blip r:embed="rId6"/>
          <a:srcRect t="22275"/>
          <a:stretch/>
        </p:blipFill>
        <p:spPr>
          <a:xfrm>
            <a:off x="6307395" y="1697150"/>
            <a:ext cx="5424026" cy="4408002"/>
          </a:xfrm>
          <a:prstGeom prst="rect">
            <a:avLst/>
          </a:prstGeom>
        </p:spPr>
      </p:pic>
      <p:pic>
        <p:nvPicPr>
          <p:cNvPr id="8" name="Picture 7">
            <a:extLst>
              <a:ext uri="{FF2B5EF4-FFF2-40B4-BE49-F238E27FC236}">
                <a16:creationId xmlns:a16="http://schemas.microsoft.com/office/drawing/2014/main" id="{B6BAD50B-A9AD-4CD0-9F4B-75F06D0802BC}"/>
              </a:ext>
            </a:extLst>
          </p:cNvPr>
          <p:cNvPicPr>
            <a:picLocks noChangeAspect="1"/>
          </p:cNvPicPr>
          <p:nvPr/>
        </p:nvPicPr>
        <p:blipFill rotWithShape="1">
          <a:blip r:embed="rId4"/>
          <a:srcRect b="40444"/>
          <a:stretch/>
        </p:blipFill>
        <p:spPr>
          <a:xfrm>
            <a:off x="460580" y="1388070"/>
            <a:ext cx="5424026" cy="861729"/>
          </a:xfrm>
          <a:prstGeom prst="rect">
            <a:avLst/>
          </a:prstGeom>
        </p:spPr>
      </p:pic>
      <p:pic>
        <p:nvPicPr>
          <p:cNvPr id="9" name="Picture 8">
            <a:extLst>
              <a:ext uri="{FF2B5EF4-FFF2-40B4-BE49-F238E27FC236}">
                <a16:creationId xmlns:a16="http://schemas.microsoft.com/office/drawing/2014/main" id="{FBA86B1B-25DE-4D88-BBB8-A9F9BA2A8E58}"/>
              </a:ext>
            </a:extLst>
          </p:cNvPr>
          <p:cNvPicPr>
            <a:picLocks noChangeAspect="1"/>
          </p:cNvPicPr>
          <p:nvPr/>
        </p:nvPicPr>
        <p:blipFill rotWithShape="1">
          <a:blip r:embed="rId6"/>
          <a:srcRect b="77599"/>
          <a:stretch/>
        </p:blipFill>
        <p:spPr>
          <a:xfrm>
            <a:off x="460580" y="4834707"/>
            <a:ext cx="5424026" cy="1270445"/>
          </a:xfrm>
          <a:prstGeom prst="rect">
            <a:avLst/>
          </a:prstGeom>
        </p:spPr>
      </p:pic>
      <p:sp>
        <p:nvSpPr>
          <p:cNvPr id="10" name="Rectangle 9">
            <a:extLst>
              <a:ext uri="{FF2B5EF4-FFF2-40B4-BE49-F238E27FC236}">
                <a16:creationId xmlns:a16="http://schemas.microsoft.com/office/drawing/2014/main" id="{680B8F2B-DD0D-4CA9-800F-8AC8B70FD118}"/>
              </a:ext>
            </a:extLst>
          </p:cNvPr>
          <p:cNvSpPr/>
          <p:nvPr/>
        </p:nvSpPr>
        <p:spPr>
          <a:xfrm>
            <a:off x="460579" y="4038578"/>
            <a:ext cx="5424027" cy="769257"/>
          </a:xfrm>
          <a:prstGeom prst="rect">
            <a:avLst/>
          </a:prstGeom>
          <a:gradFill flip="none" rotWithShape="1">
            <a:gsLst>
              <a:gs pos="100000">
                <a:schemeClr val="bg1"/>
              </a:gs>
              <a:gs pos="49000">
                <a:schemeClr val="bg1">
                  <a:alpha val="75000"/>
                </a:schemeClr>
              </a:gs>
              <a:gs pos="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DD9A816A-084C-497B-AD01-11590FFBBA75}"/>
              </a:ext>
            </a:extLst>
          </p:cNvPr>
          <p:cNvGrpSpPr/>
          <p:nvPr/>
        </p:nvGrpSpPr>
        <p:grpSpPr>
          <a:xfrm>
            <a:off x="8956654" y="575762"/>
            <a:ext cx="2774766" cy="1084324"/>
            <a:chOff x="8447855" y="612826"/>
            <a:chExt cx="2774766" cy="1084324"/>
          </a:xfrm>
        </p:grpSpPr>
        <p:pic>
          <p:nvPicPr>
            <p:cNvPr id="12" name="Picture 11">
              <a:extLst>
                <a:ext uri="{FF2B5EF4-FFF2-40B4-BE49-F238E27FC236}">
                  <a16:creationId xmlns:a16="http://schemas.microsoft.com/office/drawing/2014/main" id="{6790F918-42FA-4D1D-ABE6-0FF6BABA486A}"/>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8447855" y="612826"/>
              <a:ext cx="1523460" cy="1084324"/>
            </a:xfrm>
            <a:prstGeom prst="rect">
              <a:avLst/>
            </a:prstGeom>
            <a:noFill/>
            <a:ln>
              <a:noFill/>
            </a:ln>
          </p:spPr>
        </p:pic>
        <p:pic>
          <p:nvPicPr>
            <p:cNvPr id="13" name="Picture 12">
              <a:extLst>
                <a:ext uri="{FF2B5EF4-FFF2-40B4-BE49-F238E27FC236}">
                  <a16:creationId xmlns:a16="http://schemas.microsoft.com/office/drawing/2014/main" id="{6315BCAD-9CB2-4020-864F-3DA78142E26C}"/>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0356376" y="612826"/>
              <a:ext cx="866245" cy="1084324"/>
            </a:xfrm>
            <a:prstGeom prst="rect">
              <a:avLst/>
            </a:prstGeom>
            <a:noFill/>
            <a:ln>
              <a:noFill/>
            </a:ln>
          </p:spPr>
        </p:pic>
      </p:grpSp>
    </p:spTree>
    <p:extLst>
      <p:ext uri="{BB962C8B-B14F-4D97-AF65-F5344CB8AC3E}">
        <p14:creationId xmlns:p14="http://schemas.microsoft.com/office/powerpoint/2010/main" val="3808027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13</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en-GB" dirty="0"/>
              <a:t>Material property chart, Level 2 Bioengineering</a:t>
            </a:r>
            <a:endParaRPr lang="en-US" dirty="0"/>
          </a:p>
        </p:txBody>
      </p:sp>
      <p:pic>
        <p:nvPicPr>
          <p:cNvPr id="4" name="Picture 3">
            <a:extLst>
              <a:ext uri="{FF2B5EF4-FFF2-40B4-BE49-F238E27FC236}">
                <a16:creationId xmlns:a16="http://schemas.microsoft.com/office/drawing/2014/main" id="{936330EC-E5C2-4275-9AAC-2AAE923BE577}"/>
              </a:ext>
            </a:extLst>
          </p:cNvPr>
          <p:cNvPicPr>
            <a:picLocks noChangeAspect="1"/>
          </p:cNvPicPr>
          <p:nvPr/>
        </p:nvPicPr>
        <p:blipFill>
          <a:blip r:embed="rId3"/>
          <a:stretch>
            <a:fillRect/>
          </a:stretch>
        </p:blipFill>
        <p:spPr>
          <a:xfrm>
            <a:off x="1319696" y="1020934"/>
            <a:ext cx="9015708" cy="4961272"/>
          </a:xfrm>
          <a:prstGeom prst="rect">
            <a:avLst/>
          </a:prstGeom>
        </p:spPr>
      </p:pic>
    </p:spTree>
    <p:extLst>
      <p:ext uri="{BB962C8B-B14F-4D97-AF65-F5344CB8AC3E}">
        <p14:creationId xmlns:p14="http://schemas.microsoft.com/office/powerpoint/2010/main" val="4199665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14</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fr-FR" dirty="0"/>
              <a:t>Graphique des propriétés des matériaux </a:t>
            </a:r>
            <a:r>
              <a:rPr lang="en-GB" dirty="0"/>
              <a:t>, Level 2 Bioengineering</a:t>
            </a:r>
            <a:endParaRPr lang="en-US" dirty="0"/>
          </a:p>
        </p:txBody>
      </p:sp>
      <p:pic>
        <p:nvPicPr>
          <p:cNvPr id="4" name="Picture 3">
            <a:extLst>
              <a:ext uri="{FF2B5EF4-FFF2-40B4-BE49-F238E27FC236}">
                <a16:creationId xmlns:a16="http://schemas.microsoft.com/office/drawing/2014/main" id="{D571A3AE-3241-4F6E-83C6-031EFB15D7CB}"/>
              </a:ext>
            </a:extLst>
          </p:cNvPr>
          <p:cNvPicPr>
            <a:picLocks noChangeAspect="1"/>
          </p:cNvPicPr>
          <p:nvPr/>
        </p:nvPicPr>
        <p:blipFill>
          <a:blip r:embed="rId3"/>
          <a:stretch>
            <a:fillRect/>
          </a:stretch>
        </p:blipFill>
        <p:spPr>
          <a:xfrm>
            <a:off x="1319697" y="1020934"/>
            <a:ext cx="9015708" cy="4961272"/>
          </a:xfrm>
          <a:prstGeom prst="rect">
            <a:avLst/>
          </a:prstGeom>
        </p:spPr>
      </p:pic>
    </p:spTree>
    <p:extLst>
      <p:ext uri="{BB962C8B-B14F-4D97-AF65-F5344CB8AC3E}">
        <p14:creationId xmlns:p14="http://schemas.microsoft.com/office/powerpoint/2010/main" val="4065347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15</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en-GB" dirty="0" err="1"/>
              <a:t>Graphique</a:t>
            </a:r>
            <a:r>
              <a:rPr lang="en-GB" dirty="0"/>
              <a:t> des </a:t>
            </a:r>
            <a:r>
              <a:rPr lang="en-GB" dirty="0" err="1"/>
              <a:t>propriétés</a:t>
            </a:r>
            <a:r>
              <a:rPr lang="en-GB" dirty="0"/>
              <a:t> </a:t>
            </a:r>
            <a:r>
              <a:rPr lang="en-GB" dirty="0" err="1"/>
              <a:t>matériaux</a:t>
            </a:r>
            <a:r>
              <a:rPr lang="en-GB" dirty="0"/>
              <a:t>, Level 2 Bioengineering</a:t>
            </a:r>
            <a:endParaRPr lang="en-US" dirty="0"/>
          </a:p>
        </p:txBody>
      </p:sp>
      <p:pic>
        <p:nvPicPr>
          <p:cNvPr id="4" name="Picture 3">
            <a:extLst>
              <a:ext uri="{FF2B5EF4-FFF2-40B4-BE49-F238E27FC236}">
                <a16:creationId xmlns:a16="http://schemas.microsoft.com/office/drawing/2014/main" id="{D05CC48C-D28A-4966-AEFC-ABF855C9EC15}"/>
              </a:ext>
            </a:extLst>
          </p:cNvPr>
          <p:cNvPicPr>
            <a:picLocks noChangeAspect="1"/>
          </p:cNvPicPr>
          <p:nvPr/>
        </p:nvPicPr>
        <p:blipFill>
          <a:blip r:embed="rId3"/>
          <a:stretch>
            <a:fillRect/>
          </a:stretch>
        </p:blipFill>
        <p:spPr>
          <a:xfrm>
            <a:off x="1348455" y="1020934"/>
            <a:ext cx="9015708" cy="4961272"/>
          </a:xfrm>
          <a:prstGeom prst="rect">
            <a:avLst/>
          </a:prstGeom>
        </p:spPr>
      </p:pic>
    </p:spTree>
    <p:extLst>
      <p:ext uri="{BB962C8B-B14F-4D97-AF65-F5344CB8AC3E}">
        <p14:creationId xmlns:p14="http://schemas.microsoft.com/office/powerpoint/2010/main" val="2354831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16</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en-GB" dirty="0"/>
              <a:t>La fiche silicone, Level 3 Bioengineering</a:t>
            </a:r>
            <a:endParaRPr lang="en-US" dirty="0"/>
          </a:p>
        </p:txBody>
      </p:sp>
      <p:sp>
        <p:nvSpPr>
          <p:cNvPr id="4" name="Rectangle 3">
            <a:extLst>
              <a:ext uri="{FF2B5EF4-FFF2-40B4-BE49-F238E27FC236}">
                <a16:creationId xmlns:a16="http://schemas.microsoft.com/office/drawing/2014/main" id="{0ADF2471-1524-408B-BC81-A59DC9C3AFD6}"/>
              </a:ext>
            </a:extLst>
          </p:cNvPr>
          <p:cNvSpPr/>
          <p:nvPr/>
        </p:nvSpPr>
        <p:spPr>
          <a:xfrm flipH="1">
            <a:off x="8752114" y="152400"/>
            <a:ext cx="3439886" cy="580727"/>
          </a:xfrm>
          <a:prstGeom prst="rect">
            <a:avLst/>
          </a:prstGeom>
          <a:gradFill>
            <a:gsLst>
              <a:gs pos="100000">
                <a:srgbClr val="FFB71B">
                  <a:alpha val="0"/>
                </a:srgbClr>
              </a:gs>
              <a:gs pos="0">
                <a:srgbClr val="FFB71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73A36"/>
                </a:solidFill>
              </a:rPr>
              <a:t>Plus de </a:t>
            </a:r>
            <a:r>
              <a:rPr lang="en-US" dirty="0" err="1">
                <a:solidFill>
                  <a:srgbClr val="373A36"/>
                </a:solidFill>
              </a:rPr>
              <a:t>données</a:t>
            </a:r>
            <a:r>
              <a:rPr lang="en-US" dirty="0">
                <a:solidFill>
                  <a:srgbClr val="373A36"/>
                </a:solidFill>
              </a:rPr>
              <a:t> au </a:t>
            </a:r>
            <a:r>
              <a:rPr lang="en-US" dirty="0" err="1">
                <a:solidFill>
                  <a:srgbClr val="373A36"/>
                </a:solidFill>
              </a:rPr>
              <a:t>niveau</a:t>
            </a:r>
            <a:r>
              <a:rPr lang="en-US" dirty="0">
                <a:solidFill>
                  <a:srgbClr val="373A36"/>
                </a:solidFill>
              </a:rPr>
              <a:t> 3</a:t>
            </a:r>
            <a:endParaRPr lang="en-GB" dirty="0">
              <a:solidFill>
                <a:srgbClr val="373A36"/>
              </a:solidFill>
            </a:endParaRPr>
          </a:p>
        </p:txBody>
      </p:sp>
      <p:grpSp>
        <p:nvGrpSpPr>
          <p:cNvPr id="5" name="Group 4">
            <a:extLst>
              <a:ext uri="{FF2B5EF4-FFF2-40B4-BE49-F238E27FC236}">
                <a16:creationId xmlns:a16="http://schemas.microsoft.com/office/drawing/2014/main" id="{B95F90D7-8128-4E5F-A5E8-6F3B7DE17D8B}"/>
              </a:ext>
            </a:extLst>
          </p:cNvPr>
          <p:cNvGrpSpPr/>
          <p:nvPr/>
        </p:nvGrpSpPr>
        <p:grpSpPr>
          <a:xfrm>
            <a:off x="4605646" y="997889"/>
            <a:ext cx="2989374" cy="4976193"/>
            <a:chOff x="4912704" y="997889"/>
            <a:chExt cx="2989374" cy="4976193"/>
          </a:xfrm>
        </p:grpSpPr>
        <p:pic>
          <p:nvPicPr>
            <p:cNvPr id="6" name="Picture 5">
              <a:extLst>
                <a:ext uri="{FF2B5EF4-FFF2-40B4-BE49-F238E27FC236}">
                  <a16:creationId xmlns:a16="http://schemas.microsoft.com/office/drawing/2014/main" id="{E75F0A0F-2305-4238-A186-51AAD1DC7D4F}"/>
                </a:ext>
              </a:extLst>
            </p:cNvPr>
            <p:cNvPicPr>
              <a:picLocks noChangeAspect="1"/>
            </p:cNvPicPr>
            <p:nvPr/>
          </p:nvPicPr>
          <p:blipFill>
            <a:blip r:embed="rId3"/>
            <a:stretch>
              <a:fillRect/>
            </a:stretch>
          </p:blipFill>
          <p:spPr>
            <a:xfrm>
              <a:off x="4912704" y="997889"/>
              <a:ext cx="2989374" cy="3224006"/>
            </a:xfrm>
            <a:prstGeom prst="rect">
              <a:avLst/>
            </a:prstGeom>
          </p:spPr>
        </p:pic>
        <p:pic>
          <p:nvPicPr>
            <p:cNvPr id="7" name="Picture 6">
              <a:extLst>
                <a:ext uri="{FF2B5EF4-FFF2-40B4-BE49-F238E27FC236}">
                  <a16:creationId xmlns:a16="http://schemas.microsoft.com/office/drawing/2014/main" id="{80D3ED41-B7EA-48B9-B5E8-620490A0F1EF}"/>
                </a:ext>
              </a:extLst>
            </p:cNvPr>
            <p:cNvPicPr>
              <a:picLocks noChangeAspect="1"/>
            </p:cNvPicPr>
            <p:nvPr/>
          </p:nvPicPr>
          <p:blipFill rotWithShape="1">
            <a:blip r:embed="rId4"/>
            <a:srcRect b="41355"/>
            <a:stretch/>
          </p:blipFill>
          <p:spPr>
            <a:xfrm>
              <a:off x="4912704" y="4243892"/>
              <a:ext cx="2989374" cy="1730190"/>
            </a:xfrm>
            <a:prstGeom prst="rect">
              <a:avLst/>
            </a:prstGeom>
          </p:spPr>
        </p:pic>
      </p:grpSp>
      <p:grpSp>
        <p:nvGrpSpPr>
          <p:cNvPr id="8" name="Group 7">
            <a:extLst>
              <a:ext uri="{FF2B5EF4-FFF2-40B4-BE49-F238E27FC236}">
                <a16:creationId xmlns:a16="http://schemas.microsoft.com/office/drawing/2014/main" id="{C84AC296-B203-4285-8FB7-252A1E4F5AFB}"/>
              </a:ext>
            </a:extLst>
          </p:cNvPr>
          <p:cNvGrpSpPr/>
          <p:nvPr/>
        </p:nvGrpSpPr>
        <p:grpSpPr>
          <a:xfrm>
            <a:off x="849584" y="997889"/>
            <a:ext cx="2998038" cy="4976193"/>
            <a:chOff x="1047160" y="997889"/>
            <a:chExt cx="2998038" cy="4976193"/>
          </a:xfrm>
        </p:grpSpPr>
        <p:pic>
          <p:nvPicPr>
            <p:cNvPr id="9" name="Picture 8">
              <a:extLst>
                <a:ext uri="{FF2B5EF4-FFF2-40B4-BE49-F238E27FC236}">
                  <a16:creationId xmlns:a16="http://schemas.microsoft.com/office/drawing/2014/main" id="{E357D210-088C-472E-8DF3-C83E00EC202C}"/>
                </a:ext>
              </a:extLst>
            </p:cNvPr>
            <p:cNvPicPr>
              <a:picLocks noChangeAspect="1"/>
            </p:cNvPicPr>
            <p:nvPr/>
          </p:nvPicPr>
          <p:blipFill>
            <a:blip r:embed="rId5"/>
            <a:stretch>
              <a:fillRect/>
            </a:stretch>
          </p:blipFill>
          <p:spPr>
            <a:xfrm>
              <a:off x="1055824" y="997889"/>
              <a:ext cx="2980710" cy="3106350"/>
            </a:xfrm>
            <a:prstGeom prst="rect">
              <a:avLst/>
            </a:prstGeom>
          </p:spPr>
        </p:pic>
        <p:pic>
          <p:nvPicPr>
            <p:cNvPr id="10" name="Picture 9">
              <a:extLst>
                <a:ext uri="{FF2B5EF4-FFF2-40B4-BE49-F238E27FC236}">
                  <a16:creationId xmlns:a16="http://schemas.microsoft.com/office/drawing/2014/main" id="{B65311EB-5082-4831-8B54-5D6DBE0B0D53}"/>
                </a:ext>
              </a:extLst>
            </p:cNvPr>
            <p:cNvPicPr>
              <a:picLocks noChangeAspect="1"/>
            </p:cNvPicPr>
            <p:nvPr/>
          </p:nvPicPr>
          <p:blipFill rotWithShape="1">
            <a:blip r:embed="rId6"/>
            <a:srcRect b="41955"/>
            <a:stretch/>
          </p:blipFill>
          <p:spPr>
            <a:xfrm>
              <a:off x="1047160" y="4193627"/>
              <a:ext cx="2989374" cy="1780455"/>
            </a:xfrm>
            <a:prstGeom prst="rect">
              <a:avLst/>
            </a:prstGeom>
          </p:spPr>
        </p:pic>
        <p:sp>
          <p:nvSpPr>
            <p:cNvPr id="11" name="Rectangle 10">
              <a:extLst>
                <a:ext uri="{FF2B5EF4-FFF2-40B4-BE49-F238E27FC236}">
                  <a16:creationId xmlns:a16="http://schemas.microsoft.com/office/drawing/2014/main" id="{9299F158-0819-411A-A6E4-FA4DEE3E948F}"/>
                </a:ext>
              </a:extLst>
            </p:cNvPr>
            <p:cNvSpPr/>
            <p:nvPr/>
          </p:nvSpPr>
          <p:spPr>
            <a:xfrm>
              <a:off x="1064488" y="5495925"/>
              <a:ext cx="2980710" cy="478157"/>
            </a:xfrm>
            <a:prstGeom prst="rect">
              <a:avLst/>
            </a:prstGeom>
            <a:gradFill>
              <a:gsLst>
                <a:gs pos="100000">
                  <a:schemeClr val="bg1"/>
                </a:gs>
                <a:gs pos="49000">
                  <a:schemeClr val="bg1">
                    <a:alpha val="75000"/>
                  </a:schemeClr>
                </a:gs>
                <a:gs pos="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a:extLst>
              <a:ext uri="{FF2B5EF4-FFF2-40B4-BE49-F238E27FC236}">
                <a16:creationId xmlns:a16="http://schemas.microsoft.com/office/drawing/2014/main" id="{A2C2002B-5D03-475A-B1CE-833076594719}"/>
              </a:ext>
            </a:extLst>
          </p:cNvPr>
          <p:cNvGrpSpPr/>
          <p:nvPr/>
        </p:nvGrpSpPr>
        <p:grpSpPr>
          <a:xfrm>
            <a:off x="8353044" y="997889"/>
            <a:ext cx="2989374" cy="4976193"/>
            <a:chOff x="8681206" y="997889"/>
            <a:chExt cx="2989374" cy="4976193"/>
          </a:xfrm>
        </p:grpSpPr>
        <p:pic>
          <p:nvPicPr>
            <p:cNvPr id="13" name="Picture 12">
              <a:extLst>
                <a:ext uri="{FF2B5EF4-FFF2-40B4-BE49-F238E27FC236}">
                  <a16:creationId xmlns:a16="http://schemas.microsoft.com/office/drawing/2014/main" id="{6615CB23-360B-4A0C-AE49-FE18CF4011F7}"/>
                </a:ext>
              </a:extLst>
            </p:cNvPr>
            <p:cNvPicPr>
              <a:picLocks noChangeAspect="1"/>
            </p:cNvPicPr>
            <p:nvPr/>
          </p:nvPicPr>
          <p:blipFill rotWithShape="1">
            <a:blip r:embed="rId7"/>
            <a:srcRect b="55913"/>
            <a:stretch/>
          </p:blipFill>
          <p:spPr>
            <a:xfrm>
              <a:off x="8681206" y="5047728"/>
              <a:ext cx="2989374" cy="926354"/>
            </a:xfrm>
            <a:prstGeom prst="rect">
              <a:avLst/>
            </a:prstGeom>
          </p:spPr>
        </p:pic>
        <p:pic>
          <p:nvPicPr>
            <p:cNvPr id="14" name="Picture 13">
              <a:extLst>
                <a:ext uri="{FF2B5EF4-FFF2-40B4-BE49-F238E27FC236}">
                  <a16:creationId xmlns:a16="http://schemas.microsoft.com/office/drawing/2014/main" id="{8CA9225E-7DBA-47A9-82CD-4283794E3225}"/>
                </a:ext>
              </a:extLst>
            </p:cNvPr>
            <p:cNvPicPr>
              <a:picLocks noChangeAspect="1"/>
            </p:cNvPicPr>
            <p:nvPr/>
          </p:nvPicPr>
          <p:blipFill rotWithShape="1">
            <a:blip r:embed="rId4"/>
            <a:srcRect t="59103"/>
            <a:stretch/>
          </p:blipFill>
          <p:spPr>
            <a:xfrm>
              <a:off x="8681206" y="997889"/>
              <a:ext cx="2980710" cy="1203080"/>
            </a:xfrm>
            <a:prstGeom prst="rect">
              <a:avLst/>
            </a:prstGeom>
          </p:spPr>
        </p:pic>
        <p:pic>
          <p:nvPicPr>
            <p:cNvPr id="15" name="Picture 14">
              <a:extLst>
                <a:ext uri="{FF2B5EF4-FFF2-40B4-BE49-F238E27FC236}">
                  <a16:creationId xmlns:a16="http://schemas.microsoft.com/office/drawing/2014/main" id="{521132F1-AE4C-4A54-8276-E81A0EDA54A4}"/>
                </a:ext>
              </a:extLst>
            </p:cNvPr>
            <p:cNvPicPr>
              <a:picLocks noChangeAspect="1"/>
            </p:cNvPicPr>
            <p:nvPr/>
          </p:nvPicPr>
          <p:blipFill rotWithShape="1">
            <a:blip r:embed="rId8"/>
            <a:srcRect t="1" b="46906"/>
            <a:stretch/>
          </p:blipFill>
          <p:spPr>
            <a:xfrm>
              <a:off x="8681206" y="2256463"/>
              <a:ext cx="2989374" cy="1617037"/>
            </a:xfrm>
            <a:prstGeom prst="rect">
              <a:avLst/>
            </a:prstGeom>
          </p:spPr>
        </p:pic>
        <p:pic>
          <p:nvPicPr>
            <p:cNvPr id="16" name="Picture 15">
              <a:extLst>
                <a:ext uri="{FF2B5EF4-FFF2-40B4-BE49-F238E27FC236}">
                  <a16:creationId xmlns:a16="http://schemas.microsoft.com/office/drawing/2014/main" id="{FC0DF7D7-990F-446F-9EA0-914A76F42CB8}"/>
                </a:ext>
              </a:extLst>
            </p:cNvPr>
            <p:cNvPicPr>
              <a:picLocks noChangeAspect="1"/>
            </p:cNvPicPr>
            <p:nvPr/>
          </p:nvPicPr>
          <p:blipFill rotWithShape="1">
            <a:blip r:embed="rId8"/>
            <a:srcRect t="63768"/>
            <a:stretch/>
          </p:blipFill>
          <p:spPr>
            <a:xfrm>
              <a:off x="8681206" y="3935489"/>
              <a:ext cx="2989374" cy="1103530"/>
            </a:xfrm>
            <a:prstGeom prst="rect">
              <a:avLst/>
            </a:prstGeom>
          </p:spPr>
        </p:pic>
        <p:sp>
          <p:nvSpPr>
            <p:cNvPr id="17" name="Rectangle 16">
              <a:extLst>
                <a:ext uri="{FF2B5EF4-FFF2-40B4-BE49-F238E27FC236}">
                  <a16:creationId xmlns:a16="http://schemas.microsoft.com/office/drawing/2014/main" id="{79D8EEF7-A7A4-4C4A-8D75-86D76E2E2081}"/>
                </a:ext>
              </a:extLst>
            </p:cNvPr>
            <p:cNvSpPr/>
            <p:nvPr/>
          </p:nvSpPr>
          <p:spPr>
            <a:xfrm>
              <a:off x="8681206" y="3395343"/>
              <a:ext cx="2980710" cy="478157"/>
            </a:xfrm>
            <a:prstGeom prst="rect">
              <a:avLst/>
            </a:prstGeom>
            <a:gradFill>
              <a:gsLst>
                <a:gs pos="100000">
                  <a:schemeClr val="bg1"/>
                </a:gs>
                <a:gs pos="49000">
                  <a:schemeClr val="bg1">
                    <a:alpha val="75000"/>
                  </a:schemeClr>
                </a:gs>
                <a:gs pos="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Rectangle 17">
            <a:extLst>
              <a:ext uri="{FF2B5EF4-FFF2-40B4-BE49-F238E27FC236}">
                <a16:creationId xmlns:a16="http://schemas.microsoft.com/office/drawing/2014/main" id="{A00D782D-2CB3-48A0-9B52-CB899865DD85}"/>
              </a:ext>
            </a:extLst>
          </p:cNvPr>
          <p:cNvSpPr/>
          <p:nvPr/>
        </p:nvSpPr>
        <p:spPr>
          <a:xfrm>
            <a:off x="4574380" y="4221895"/>
            <a:ext cx="3040857" cy="1752187"/>
          </a:xfrm>
          <a:prstGeom prst="rect">
            <a:avLst/>
          </a:prstGeom>
          <a:noFill/>
          <a:ln w="25400">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peech Bubble: Oval 18">
            <a:extLst>
              <a:ext uri="{FF2B5EF4-FFF2-40B4-BE49-F238E27FC236}">
                <a16:creationId xmlns:a16="http://schemas.microsoft.com/office/drawing/2014/main" id="{43FDB15A-BC41-4983-B13C-776A85616179}"/>
              </a:ext>
            </a:extLst>
          </p:cNvPr>
          <p:cNvSpPr/>
          <p:nvPr/>
        </p:nvSpPr>
        <p:spPr>
          <a:xfrm>
            <a:off x="7099381" y="5365722"/>
            <a:ext cx="1094243" cy="564354"/>
          </a:xfrm>
          <a:prstGeom prst="wedgeEllipseCallout">
            <a:avLst>
              <a:gd name="adj1" fmla="val -72815"/>
              <a:gd name="adj2" fmla="val 47410"/>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Lien </a:t>
            </a:r>
            <a:r>
              <a:rPr lang="en-US" sz="1200" b="1" dirty="0" err="1"/>
              <a:t>externe</a:t>
            </a:r>
            <a:endParaRPr lang="en-GB" sz="1200" b="1" dirty="0"/>
          </a:p>
        </p:txBody>
      </p:sp>
    </p:spTree>
    <p:extLst>
      <p:ext uri="{BB962C8B-B14F-4D97-AF65-F5344CB8AC3E}">
        <p14:creationId xmlns:p14="http://schemas.microsoft.com/office/powerpoint/2010/main" val="121550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17</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fr-FR" dirty="0"/>
              <a:t>Tableau des propriétés des matériaux</a:t>
            </a:r>
            <a:r>
              <a:rPr lang="en-GB" dirty="0"/>
              <a:t>, Level 3 Bioengineering</a:t>
            </a:r>
            <a:endParaRPr lang="en-US" dirty="0"/>
          </a:p>
        </p:txBody>
      </p:sp>
      <p:pic>
        <p:nvPicPr>
          <p:cNvPr id="4" name="Picture 3">
            <a:extLst>
              <a:ext uri="{FF2B5EF4-FFF2-40B4-BE49-F238E27FC236}">
                <a16:creationId xmlns:a16="http://schemas.microsoft.com/office/drawing/2014/main" id="{8EB4FAF7-6207-43F3-8708-8737730EEC66}"/>
              </a:ext>
            </a:extLst>
          </p:cNvPr>
          <p:cNvPicPr>
            <a:picLocks noChangeAspect="1"/>
          </p:cNvPicPr>
          <p:nvPr/>
        </p:nvPicPr>
        <p:blipFill>
          <a:blip r:embed="rId3"/>
          <a:stretch>
            <a:fillRect/>
          </a:stretch>
        </p:blipFill>
        <p:spPr>
          <a:xfrm>
            <a:off x="1493853" y="1016014"/>
            <a:ext cx="8769833" cy="4825969"/>
          </a:xfrm>
          <a:prstGeom prst="rect">
            <a:avLst/>
          </a:prstGeom>
        </p:spPr>
      </p:pic>
    </p:spTree>
    <p:extLst>
      <p:ext uri="{BB962C8B-B14F-4D97-AF65-F5344CB8AC3E}">
        <p14:creationId xmlns:p14="http://schemas.microsoft.com/office/powerpoint/2010/main" val="31536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B9E611-36C6-4F5C-98CA-92372A37AF2F}"/>
              </a:ext>
            </a:extLst>
          </p:cNvPr>
          <p:cNvSpPr>
            <a:spLocks noGrp="1"/>
          </p:cNvSpPr>
          <p:nvPr>
            <p:ph type="sldNum" sz="quarter" idx="11"/>
          </p:nvPr>
        </p:nvSpPr>
        <p:spPr/>
        <p:txBody>
          <a:bodyPr/>
          <a:lstStyle/>
          <a:p>
            <a:fld id="{F0D23093-2AB0-F74C-B865-1A12A15B650E}" type="slidenum">
              <a:rPr lang="en-US" smtClean="0"/>
              <a:pPr/>
              <a:t>18</a:t>
            </a:fld>
            <a:endParaRPr lang="en-US" dirty="0"/>
          </a:p>
        </p:txBody>
      </p:sp>
      <p:sp>
        <p:nvSpPr>
          <p:cNvPr id="3" name="Title 2">
            <a:extLst>
              <a:ext uri="{FF2B5EF4-FFF2-40B4-BE49-F238E27FC236}">
                <a16:creationId xmlns:a16="http://schemas.microsoft.com/office/drawing/2014/main" id="{7F0C858F-ACA5-458B-AD01-8A7E8E0A6ABE}"/>
              </a:ext>
            </a:extLst>
          </p:cNvPr>
          <p:cNvSpPr>
            <a:spLocks noGrp="1"/>
          </p:cNvSpPr>
          <p:nvPr>
            <p:ph type="title"/>
          </p:nvPr>
        </p:nvSpPr>
        <p:spPr/>
        <p:txBody>
          <a:bodyPr/>
          <a:lstStyle/>
          <a:p>
            <a:r>
              <a:rPr lang="en-US" dirty="0"/>
              <a:t>Fiche 1 : </a:t>
            </a:r>
            <a:r>
              <a:rPr lang="en-US" dirty="0" err="1"/>
              <a:t>dispositif</a:t>
            </a:r>
            <a:r>
              <a:rPr lang="en-US" dirty="0"/>
              <a:t> </a:t>
            </a:r>
            <a:r>
              <a:rPr lang="en-US" dirty="0" err="1"/>
              <a:t>médical</a:t>
            </a:r>
            <a:endParaRPr lang="en-US" dirty="0"/>
          </a:p>
        </p:txBody>
      </p:sp>
      <p:pic>
        <p:nvPicPr>
          <p:cNvPr id="4" name="Picture 3">
            <a:extLst>
              <a:ext uri="{FF2B5EF4-FFF2-40B4-BE49-F238E27FC236}">
                <a16:creationId xmlns:a16="http://schemas.microsoft.com/office/drawing/2014/main" id="{4F76B045-5201-43DC-8A5A-EC1825682E2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2454"/>
          <a:stretch/>
        </p:blipFill>
        <p:spPr>
          <a:xfrm>
            <a:off x="442126" y="911512"/>
            <a:ext cx="5532154" cy="4926580"/>
          </a:xfrm>
          <a:prstGeom prst="rect">
            <a:avLst/>
          </a:prstGeom>
        </p:spPr>
      </p:pic>
      <p:pic>
        <p:nvPicPr>
          <p:cNvPr id="5" name="Picture 4">
            <a:extLst>
              <a:ext uri="{FF2B5EF4-FFF2-40B4-BE49-F238E27FC236}">
                <a16:creationId xmlns:a16="http://schemas.microsoft.com/office/drawing/2014/main" id="{FD8CAAB9-8462-43C5-AEEE-B39E90AB7B50}"/>
              </a:ext>
            </a:extLst>
          </p:cNvPr>
          <p:cNvPicPr>
            <a:picLocks noChangeAspect="1"/>
          </p:cNvPicPr>
          <p:nvPr/>
        </p:nvPicPr>
        <p:blipFill>
          <a:blip r:embed="rId4"/>
          <a:stretch>
            <a:fillRect/>
          </a:stretch>
        </p:blipFill>
        <p:spPr>
          <a:xfrm>
            <a:off x="6217719" y="1397510"/>
            <a:ext cx="5532155" cy="3497339"/>
          </a:xfrm>
          <a:prstGeom prst="rect">
            <a:avLst/>
          </a:prstGeom>
        </p:spPr>
      </p:pic>
      <p:sp>
        <p:nvSpPr>
          <p:cNvPr id="6" name="Rectangle 5">
            <a:extLst>
              <a:ext uri="{FF2B5EF4-FFF2-40B4-BE49-F238E27FC236}">
                <a16:creationId xmlns:a16="http://schemas.microsoft.com/office/drawing/2014/main" id="{CB793BDA-9BCF-4D43-8333-5FE28A04CAC3}"/>
              </a:ext>
            </a:extLst>
          </p:cNvPr>
          <p:cNvSpPr/>
          <p:nvPr/>
        </p:nvSpPr>
        <p:spPr>
          <a:xfrm>
            <a:off x="6257925" y="4998720"/>
            <a:ext cx="5429250" cy="839372"/>
          </a:xfrm>
          <a:prstGeom prst="rect">
            <a:avLst/>
          </a:prstGeom>
          <a:noFill/>
          <a:ln w="19050">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Graphic 6" descr="Arrow: Rotate left">
            <a:extLst>
              <a:ext uri="{FF2B5EF4-FFF2-40B4-BE49-F238E27FC236}">
                <a16:creationId xmlns:a16="http://schemas.microsoft.com/office/drawing/2014/main" id="{DF97330D-415E-48C8-A390-61500E2587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5832031" y="4665528"/>
            <a:ext cx="851788" cy="925674"/>
          </a:xfrm>
          <a:prstGeom prst="rect">
            <a:avLst/>
          </a:prstGeom>
        </p:spPr>
      </p:pic>
      <p:sp>
        <p:nvSpPr>
          <p:cNvPr id="8" name="TextBox 7">
            <a:extLst>
              <a:ext uri="{FF2B5EF4-FFF2-40B4-BE49-F238E27FC236}">
                <a16:creationId xmlns:a16="http://schemas.microsoft.com/office/drawing/2014/main" id="{54FD42B0-04AF-4CCE-8546-7003272E67E3}"/>
              </a:ext>
            </a:extLst>
          </p:cNvPr>
          <p:cNvSpPr txBox="1"/>
          <p:nvPr/>
        </p:nvSpPr>
        <p:spPr>
          <a:xfrm>
            <a:off x="6597572" y="5068669"/>
            <a:ext cx="4984828" cy="646331"/>
          </a:xfrm>
          <a:prstGeom prst="rect">
            <a:avLst/>
          </a:prstGeom>
          <a:noFill/>
        </p:spPr>
        <p:txBody>
          <a:bodyPr wrap="square" rtlCol="0">
            <a:spAutoFit/>
          </a:bodyPr>
          <a:lstStyle/>
          <a:p>
            <a:r>
              <a:rPr lang="fr-FR" sz="1200" dirty="0"/>
              <a:t>Liens faciles de ce stent métallique générique vers des exemples réels approuvés par la FDA ; matériaux typiques utilisés pour l'application et les références.</a:t>
            </a:r>
            <a:endParaRPr lang="en-GB" sz="1200" dirty="0"/>
          </a:p>
        </p:txBody>
      </p:sp>
      <p:pic>
        <p:nvPicPr>
          <p:cNvPr id="9" name="Picture 8">
            <a:extLst>
              <a:ext uri="{FF2B5EF4-FFF2-40B4-BE49-F238E27FC236}">
                <a16:creationId xmlns:a16="http://schemas.microsoft.com/office/drawing/2014/main" id="{BC0E86AB-485C-42E8-B317-627116D61290}"/>
              </a:ext>
            </a:extLst>
          </p:cNvPr>
          <p:cNvPicPr>
            <a:picLocks noChangeAspect="1"/>
          </p:cNvPicPr>
          <p:nvPr/>
        </p:nvPicPr>
        <p:blipFill>
          <a:blip r:embed="rId7"/>
          <a:stretch>
            <a:fillRect/>
          </a:stretch>
        </p:blipFill>
        <p:spPr>
          <a:xfrm>
            <a:off x="10890475" y="165878"/>
            <a:ext cx="859399" cy="859399"/>
          </a:xfrm>
          <a:prstGeom prst="rect">
            <a:avLst/>
          </a:prstGeom>
        </p:spPr>
      </p:pic>
    </p:spTree>
    <p:extLst>
      <p:ext uri="{BB962C8B-B14F-4D97-AF65-F5344CB8AC3E}">
        <p14:creationId xmlns:p14="http://schemas.microsoft.com/office/powerpoint/2010/main" val="31389360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B9E611-36C6-4F5C-98CA-92372A37AF2F}"/>
              </a:ext>
            </a:extLst>
          </p:cNvPr>
          <p:cNvSpPr>
            <a:spLocks noGrp="1"/>
          </p:cNvSpPr>
          <p:nvPr>
            <p:ph type="sldNum" sz="quarter" idx="11"/>
          </p:nvPr>
        </p:nvSpPr>
        <p:spPr/>
        <p:txBody>
          <a:bodyPr/>
          <a:lstStyle/>
          <a:p>
            <a:fld id="{F0D23093-2AB0-F74C-B865-1A12A15B650E}" type="slidenum">
              <a:rPr lang="en-US" smtClean="0"/>
              <a:pPr/>
              <a:t>19</a:t>
            </a:fld>
            <a:endParaRPr lang="en-US" dirty="0"/>
          </a:p>
        </p:txBody>
      </p:sp>
      <p:sp>
        <p:nvSpPr>
          <p:cNvPr id="3" name="Title 2">
            <a:extLst>
              <a:ext uri="{FF2B5EF4-FFF2-40B4-BE49-F238E27FC236}">
                <a16:creationId xmlns:a16="http://schemas.microsoft.com/office/drawing/2014/main" id="{7F0C858F-ACA5-458B-AD01-8A7E8E0A6ABE}"/>
              </a:ext>
            </a:extLst>
          </p:cNvPr>
          <p:cNvSpPr>
            <a:spLocks noGrp="1"/>
          </p:cNvSpPr>
          <p:nvPr>
            <p:ph type="title"/>
          </p:nvPr>
        </p:nvSpPr>
        <p:spPr/>
        <p:txBody>
          <a:bodyPr/>
          <a:lstStyle/>
          <a:p>
            <a:r>
              <a:rPr lang="en-GB" dirty="0"/>
              <a:t>Fiche 2 : </a:t>
            </a:r>
            <a:r>
              <a:rPr lang="en-GB" dirty="0" err="1"/>
              <a:t>exemple</a:t>
            </a:r>
            <a:r>
              <a:rPr lang="en-GB" dirty="0"/>
              <a:t> </a:t>
            </a:r>
            <a:r>
              <a:rPr lang="en-GB" dirty="0" err="1"/>
              <a:t>approuvé</a:t>
            </a:r>
            <a:r>
              <a:rPr lang="en-GB" dirty="0"/>
              <a:t> par la FDA</a:t>
            </a:r>
            <a:endParaRPr lang="en-US" dirty="0"/>
          </a:p>
        </p:txBody>
      </p:sp>
      <p:pic>
        <p:nvPicPr>
          <p:cNvPr id="4" name="Picture 3">
            <a:extLst>
              <a:ext uri="{FF2B5EF4-FFF2-40B4-BE49-F238E27FC236}">
                <a16:creationId xmlns:a16="http://schemas.microsoft.com/office/drawing/2014/main" id="{FE045010-7447-4ECF-AC37-53E5F1118C27}"/>
              </a:ext>
            </a:extLst>
          </p:cNvPr>
          <p:cNvPicPr>
            <a:picLocks noChangeAspect="1"/>
          </p:cNvPicPr>
          <p:nvPr/>
        </p:nvPicPr>
        <p:blipFill>
          <a:blip r:embed="rId3"/>
          <a:stretch>
            <a:fillRect/>
          </a:stretch>
        </p:blipFill>
        <p:spPr>
          <a:xfrm>
            <a:off x="3156925" y="1011579"/>
            <a:ext cx="5878150" cy="4834842"/>
          </a:xfrm>
          <a:prstGeom prst="rect">
            <a:avLst/>
          </a:prstGeom>
          <a:effectLst/>
        </p:spPr>
      </p:pic>
      <p:pic>
        <p:nvPicPr>
          <p:cNvPr id="5" name="Picture 4">
            <a:extLst>
              <a:ext uri="{FF2B5EF4-FFF2-40B4-BE49-F238E27FC236}">
                <a16:creationId xmlns:a16="http://schemas.microsoft.com/office/drawing/2014/main" id="{6EDBDD5D-2DEB-4BEC-8C23-9DECF843EB20}"/>
              </a:ext>
            </a:extLst>
          </p:cNvPr>
          <p:cNvPicPr>
            <a:picLocks noChangeAspect="1"/>
          </p:cNvPicPr>
          <p:nvPr/>
        </p:nvPicPr>
        <p:blipFill>
          <a:blip r:embed="rId4"/>
          <a:stretch>
            <a:fillRect/>
          </a:stretch>
        </p:blipFill>
        <p:spPr>
          <a:xfrm>
            <a:off x="10890474" y="165878"/>
            <a:ext cx="859399" cy="862950"/>
          </a:xfrm>
          <a:prstGeom prst="rect">
            <a:avLst/>
          </a:prstGeom>
        </p:spPr>
      </p:pic>
      <p:sp>
        <p:nvSpPr>
          <p:cNvPr id="6" name="Rectangle 5">
            <a:extLst>
              <a:ext uri="{FF2B5EF4-FFF2-40B4-BE49-F238E27FC236}">
                <a16:creationId xmlns:a16="http://schemas.microsoft.com/office/drawing/2014/main" id="{0A64CF03-CDB2-4160-A838-FF680CFF9576}"/>
              </a:ext>
            </a:extLst>
          </p:cNvPr>
          <p:cNvSpPr/>
          <p:nvPr/>
        </p:nvSpPr>
        <p:spPr>
          <a:xfrm>
            <a:off x="666750" y="1859702"/>
            <a:ext cx="2371725" cy="786341"/>
          </a:xfrm>
          <a:prstGeom prst="rect">
            <a:avLst/>
          </a:prstGeom>
          <a:noFill/>
          <a:ln w="19050">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Graphic 6" descr="Arrow: Counter-clockwise curve">
            <a:extLst>
              <a:ext uri="{FF2B5EF4-FFF2-40B4-BE49-F238E27FC236}">
                <a16:creationId xmlns:a16="http://schemas.microsoft.com/office/drawing/2014/main" id="{2D47CBA1-4AB7-4589-B1A9-E4F1B6CB72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2327874" y="1309805"/>
            <a:ext cx="914400" cy="914400"/>
          </a:xfrm>
          <a:prstGeom prst="rect">
            <a:avLst/>
          </a:prstGeom>
        </p:spPr>
      </p:pic>
      <p:sp>
        <p:nvSpPr>
          <p:cNvPr id="8" name="TextBox 7">
            <a:extLst>
              <a:ext uri="{FF2B5EF4-FFF2-40B4-BE49-F238E27FC236}">
                <a16:creationId xmlns:a16="http://schemas.microsoft.com/office/drawing/2014/main" id="{838956CB-8ECC-4E14-AD79-F21577F3E2A7}"/>
              </a:ext>
            </a:extLst>
          </p:cNvPr>
          <p:cNvSpPr txBox="1"/>
          <p:nvPr/>
        </p:nvSpPr>
        <p:spPr>
          <a:xfrm>
            <a:off x="708304" y="1929706"/>
            <a:ext cx="2288615" cy="646331"/>
          </a:xfrm>
          <a:prstGeom prst="rect">
            <a:avLst/>
          </a:prstGeom>
          <a:noFill/>
        </p:spPr>
        <p:txBody>
          <a:bodyPr wrap="square" rtlCol="0">
            <a:spAutoFit/>
          </a:bodyPr>
          <a:lstStyle/>
          <a:p>
            <a:r>
              <a:rPr lang="fr-FR" sz="1200" dirty="0"/>
              <a:t>Introduction générale aux 16 spécialités médicales, désignées par la FDA.</a:t>
            </a:r>
          </a:p>
        </p:txBody>
      </p:sp>
      <p:pic>
        <p:nvPicPr>
          <p:cNvPr id="9" name="Graphic 8" descr="Arrow: Counter-clockwise curve">
            <a:extLst>
              <a:ext uri="{FF2B5EF4-FFF2-40B4-BE49-F238E27FC236}">
                <a16:creationId xmlns:a16="http://schemas.microsoft.com/office/drawing/2014/main" id="{A249AFD6-7A52-412F-8B9C-82F8F3174C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flipH="1">
            <a:off x="8896092" y="2400300"/>
            <a:ext cx="914400" cy="914400"/>
          </a:xfrm>
          <a:prstGeom prst="rect">
            <a:avLst/>
          </a:prstGeom>
        </p:spPr>
      </p:pic>
      <p:sp>
        <p:nvSpPr>
          <p:cNvPr id="10" name="Rectangle 9">
            <a:extLst>
              <a:ext uri="{FF2B5EF4-FFF2-40B4-BE49-F238E27FC236}">
                <a16:creationId xmlns:a16="http://schemas.microsoft.com/office/drawing/2014/main" id="{90237EC2-1BA8-4C4A-8B27-6034D5521971}"/>
              </a:ext>
            </a:extLst>
          </p:cNvPr>
          <p:cNvSpPr/>
          <p:nvPr/>
        </p:nvSpPr>
        <p:spPr>
          <a:xfrm>
            <a:off x="9153525" y="2921529"/>
            <a:ext cx="2371725" cy="1145461"/>
          </a:xfrm>
          <a:prstGeom prst="rect">
            <a:avLst/>
          </a:prstGeom>
          <a:noFill/>
          <a:ln w="19050">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65A98F60-AA0B-4F2A-9939-14DDD4CFFD16}"/>
              </a:ext>
            </a:extLst>
          </p:cNvPr>
          <p:cNvSpPr txBox="1"/>
          <p:nvPr/>
        </p:nvSpPr>
        <p:spPr>
          <a:xfrm>
            <a:off x="9195079" y="3013501"/>
            <a:ext cx="2288615" cy="1015663"/>
          </a:xfrm>
          <a:prstGeom prst="rect">
            <a:avLst/>
          </a:prstGeom>
          <a:noFill/>
        </p:spPr>
        <p:txBody>
          <a:bodyPr wrap="square" rtlCol="0">
            <a:spAutoFit/>
          </a:bodyPr>
          <a:lstStyle/>
          <a:p>
            <a:r>
              <a:rPr lang="fr-FR" sz="1200" dirty="0"/>
              <a:t>Combinaisons de 3 lettres qui associent le type d'appareil à la classification du produit, par ex. NIP (Stent, Artère Fémorale Superficielle)</a:t>
            </a:r>
            <a:endParaRPr lang="en-US" sz="1200" dirty="0"/>
          </a:p>
        </p:txBody>
      </p:sp>
      <p:sp>
        <p:nvSpPr>
          <p:cNvPr id="12" name="Rectangle 11">
            <a:extLst>
              <a:ext uri="{FF2B5EF4-FFF2-40B4-BE49-F238E27FC236}">
                <a16:creationId xmlns:a16="http://schemas.microsoft.com/office/drawing/2014/main" id="{D9C45685-2517-4B93-AE5F-5DBC05FEA955}"/>
              </a:ext>
            </a:extLst>
          </p:cNvPr>
          <p:cNvSpPr/>
          <p:nvPr/>
        </p:nvSpPr>
        <p:spPr>
          <a:xfrm>
            <a:off x="666750" y="3975209"/>
            <a:ext cx="2371725" cy="1143774"/>
          </a:xfrm>
          <a:prstGeom prst="rect">
            <a:avLst/>
          </a:prstGeom>
          <a:noFill/>
          <a:ln w="19050">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Graphic 12" descr="Arrow: Counter-clockwise curve">
            <a:extLst>
              <a:ext uri="{FF2B5EF4-FFF2-40B4-BE49-F238E27FC236}">
                <a16:creationId xmlns:a16="http://schemas.microsoft.com/office/drawing/2014/main" id="{EFC6213D-EEE1-4CD6-8822-9637D5366C7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2327874" y="3425313"/>
            <a:ext cx="914400" cy="914400"/>
          </a:xfrm>
          <a:prstGeom prst="rect">
            <a:avLst/>
          </a:prstGeom>
        </p:spPr>
      </p:pic>
      <p:sp>
        <p:nvSpPr>
          <p:cNvPr id="14" name="TextBox 13">
            <a:extLst>
              <a:ext uri="{FF2B5EF4-FFF2-40B4-BE49-F238E27FC236}">
                <a16:creationId xmlns:a16="http://schemas.microsoft.com/office/drawing/2014/main" id="{9A44DD1F-A381-461D-929C-832045198039}"/>
              </a:ext>
            </a:extLst>
          </p:cNvPr>
          <p:cNvSpPr txBox="1"/>
          <p:nvPr/>
        </p:nvSpPr>
        <p:spPr>
          <a:xfrm>
            <a:off x="708304" y="4066990"/>
            <a:ext cx="2288615" cy="1015663"/>
          </a:xfrm>
          <a:prstGeom prst="rect">
            <a:avLst/>
          </a:prstGeom>
          <a:noFill/>
        </p:spPr>
        <p:txBody>
          <a:bodyPr wrap="square" rtlCol="0">
            <a:spAutoFit/>
          </a:bodyPr>
          <a:lstStyle/>
          <a:p>
            <a:r>
              <a:rPr lang="fr-FR" sz="1200" dirty="0"/>
              <a:t>Détails spécifiques sur l'appareil, y compris les caractéristiques physiques, la date à laquelle il a été approuvé par la FDA et son numéro 510(k) ou PMA.</a:t>
            </a:r>
            <a:endParaRPr lang="en-US" sz="1200" dirty="0"/>
          </a:p>
        </p:txBody>
      </p:sp>
    </p:spTree>
    <p:extLst>
      <p:ext uri="{BB962C8B-B14F-4D97-AF65-F5344CB8AC3E}">
        <p14:creationId xmlns:p14="http://schemas.microsoft.com/office/powerpoint/2010/main" val="2357550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2</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fr-FR" dirty="0"/>
              <a:t>Objectifs pédagogiques de cette unité de cours</a:t>
            </a:r>
            <a:endParaRPr lang="en-US" dirty="0"/>
          </a:p>
        </p:txBody>
      </p:sp>
      <p:graphicFrame>
        <p:nvGraphicFramePr>
          <p:cNvPr id="4" name="Table 3">
            <a:extLst>
              <a:ext uri="{FF2B5EF4-FFF2-40B4-BE49-F238E27FC236}">
                <a16:creationId xmlns:a16="http://schemas.microsoft.com/office/drawing/2014/main" id="{2A282D6B-BB3A-4828-ADEC-3A188ED01EE2}"/>
              </a:ext>
            </a:extLst>
          </p:cNvPr>
          <p:cNvGraphicFramePr>
            <a:graphicFrameLocks noGrp="1"/>
          </p:cNvGraphicFramePr>
          <p:nvPr>
            <p:extLst>
              <p:ext uri="{D42A27DB-BD31-4B8C-83A1-F6EECF244321}">
                <p14:modId xmlns:p14="http://schemas.microsoft.com/office/powerpoint/2010/main" val="994956336"/>
              </p:ext>
            </p:extLst>
          </p:nvPr>
        </p:nvGraphicFramePr>
        <p:xfrm>
          <a:off x="957742" y="1234620"/>
          <a:ext cx="10276514" cy="2127316"/>
        </p:xfrm>
        <a:graphic>
          <a:graphicData uri="http://schemas.openxmlformats.org/drawingml/2006/table">
            <a:tbl>
              <a:tblPr firstRow="1" bandRow="1">
                <a:tableStyleId>{2D5ABB26-0587-4C30-8999-92F81FD0307C}</a:tableStyleId>
              </a:tblPr>
              <a:tblGrid>
                <a:gridCol w="1970056">
                  <a:extLst>
                    <a:ext uri="{9D8B030D-6E8A-4147-A177-3AD203B41FA5}">
                      <a16:colId xmlns:a16="http://schemas.microsoft.com/office/drawing/2014/main" val="20000"/>
                    </a:ext>
                  </a:extLst>
                </a:gridCol>
                <a:gridCol w="8306458">
                  <a:extLst>
                    <a:ext uri="{9D8B030D-6E8A-4147-A177-3AD203B41FA5}">
                      <a16:colId xmlns:a16="http://schemas.microsoft.com/office/drawing/2014/main" val="20001"/>
                    </a:ext>
                  </a:extLst>
                </a:gridCol>
              </a:tblGrid>
              <a:tr h="53640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err="1">
                          <a:solidFill>
                            <a:schemeClr val="tx1"/>
                          </a:solidFill>
                        </a:rPr>
                        <a:t>Résultats</a:t>
                      </a:r>
                      <a:r>
                        <a:rPr lang="en-GB" sz="2000" b="1" dirty="0">
                          <a:solidFill>
                            <a:schemeClr val="tx1"/>
                          </a:solidFill>
                        </a:rPr>
                        <a:t> et acquis </a:t>
                      </a:r>
                      <a:r>
                        <a:rPr lang="en-GB" sz="2000" b="1" dirty="0" err="1">
                          <a:solidFill>
                            <a:schemeClr val="tx1"/>
                          </a:solidFill>
                        </a:rPr>
                        <a:t>prévus</a:t>
                      </a:r>
                      <a:endParaRPr lang="en-GB" sz="2000" b="1" dirty="0">
                        <a:solidFill>
                          <a:schemeClr val="tx1"/>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hMerge="1">
                  <a:txBody>
                    <a:bodyPr/>
                    <a:lstStyle/>
                    <a:p>
                      <a:endParaRPr lang="en-GB"/>
                    </a:p>
                  </a:txBody>
                  <a:tcPr/>
                </a:tc>
                <a:extLst>
                  <a:ext uri="{0D108BD9-81ED-4DB2-BD59-A6C34878D82A}">
                    <a16:rowId xmlns:a16="http://schemas.microsoft.com/office/drawing/2014/main" val="10000"/>
                  </a:ext>
                </a:extLst>
              </a:tr>
              <a:tr h="536322">
                <a:tc>
                  <a:txBody>
                    <a:bodyPr/>
                    <a:lstStyle/>
                    <a:p>
                      <a:pPr algn="l"/>
                      <a:r>
                        <a:rPr lang="en-GB" sz="1400" b="1" dirty="0" err="1">
                          <a:solidFill>
                            <a:sysClr val="windowText" lastClr="000000"/>
                          </a:solidFill>
                        </a:rPr>
                        <a:t>Connaître</a:t>
                      </a:r>
                      <a:r>
                        <a:rPr lang="en-GB" sz="1400" b="1" dirty="0">
                          <a:solidFill>
                            <a:sysClr val="windowText" lastClr="000000"/>
                          </a:solidFill>
                        </a:rPr>
                        <a:t> et </a:t>
                      </a:r>
                      <a:r>
                        <a:rPr lang="en-GB" sz="1400" b="1" dirty="0" err="1">
                          <a:solidFill>
                            <a:sysClr val="windowText" lastClr="000000"/>
                          </a:solidFill>
                        </a:rPr>
                        <a:t>comprendre</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FR" sz="1400" kern="1200" dirty="0">
                          <a:solidFill>
                            <a:schemeClr val="dk1"/>
                          </a:solidFill>
                          <a:effectLst/>
                        </a:rPr>
                        <a:t>Large connaissance des différents domaines de la bio-ingénierie.</a:t>
                      </a:r>
                      <a:endParaRPr lang="en-GB" sz="1400" kern="1200" dirty="0">
                        <a:solidFill>
                          <a:schemeClr val="dk1"/>
                        </a:solidFill>
                        <a:effectLst/>
                        <a:latin typeface="+mn-lt"/>
                        <a:ea typeface="+mn-ea"/>
                        <a:cs typeface="+mn-cs"/>
                      </a:endParaRP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6406">
                <a:tc>
                  <a:txBody>
                    <a:bodyPr/>
                    <a:lstStyle/>
                    <a:p>
                      <a:pPr algn="l"/>
                      <a:r>
                        <a:rPr lang="en-GB" sz="1400" b="1" dirty="0" err="1">
                          <a:solidFill>
                            <a:sysClr val="windowText" lastClr="000000"/>
                          </a:solidFill>
                        </a:rPr>
                        <a:t>Compétences</a:t>
                      </a:r>
                      <a:r>
                        <a:rPr lang="en-GB" sz="1400" b="1" dirty="0">
                          <a:solidFill>
                            <a:sysClr val="windowText" lastClr="000000"/>
                          </a:solidFill>
                        </a:rPr>
                        <a:t> et aptitudes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FR" sz="1400" kern="1200" dirty="0">
                          <a:solidFill>
                            <a:schemeClr val="dk1"/>
                          </a:solidFill>
                          <a:effectLst/>
                        </a:rPr>
                        <a:t>Capacité à sélectionner des matériaux pour des applications de bio-ingénierie</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03790">
                <a:tc>
                  <a:txBody>
                    <a:bodyPr/>
                    <a:lstStyle/>
                    <a:p>
                      <a:pPr algn="l"/>
                      <a:r>
                        <a:rPr lang="en-GB" sz="1400" b="1" dirty="0" err="1">
                          <a:solidFill>
                            <a:sysClr val="windowText" lastClr="000000"/>
                          </a:solidFill>
                        </a:rPr>
                        <a:t>Valeurs</a:t>
                      </a:r>
                      <a:r>
                        <a:rPr lang="en-GB" sz="1400" b="1" dirty="0">
                          <a:solidFill>
                            <a:sysClr val="windowText" lastClr="000000"/>
                          </a:solidFill>
                        </a:rPr>
                        <a:t> et </a:t>
                      </a:r>
                      <a:r>
                        <a:rPr lang="en-GB" sz="1400" b="1" dirty="0" err="1">
                          <a:solidFill>
                            <a:sysClr val="windowText" lastClr="000000"/>
                          </a:solidFill>
                        </a:rPr>
                        <a:t>comportements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FR" sz="1400" kern="1200" dirty="0">
                          <a:solidFill>
                            <a:schemeClr val="dk1"/>
                          </a:solidFill>
                          <a:effectLst/>
                        </a:rPr>
                        <a:t>Connaissance de la comparaison entre les biomatériaux et les matériaux d'ingénierie.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Content Placeholder 3">
            <a:extLst>
              <a:ext uri="{FF2B5EF4-FFF2-40B4-BE49-F238E27FC236}">
                <a16:creationId xmlns:a16="http://schemas.microsoft.com/office/drawing/2014/main" id="{7B29FF6E-EC76-4249-A5CE-D3F4FF443AA2}"/>
              </a:ext>
            </a:extLst>
          </p:cNvPr>
          <p:cNvSpPr txBox="1">
            <a:spLocks/>
          </p:cNvSpPr>
          <p:nvPr/>
        </p:nvSpPr>
        <p:spPr bwMode="auto">
          <a:xfrm>
            <a:off x="957741" y="3637549"/>
            <a:ext cx="10276514" cy="1889748"/>
          </a:xfrm>
          <a:prstGeom prst="rect">
            <a:avLst/>
          </a:prstGeom>
          <a:solidFill>
            <a:schemeClr val="bg1">
              <a:lumMod val="95000"/>
            </a:schemeClr>
          </a:solidFill>
          <a:ln w="28575">
            <a:solidFill>
              <a:srgbClr val="FFB71B"/>
            </a:solidFill>
          </a:ln>
        </p:spPr>
        <p:txBody>
          <a:bodyPr vert="horz" wrap="square" lIns="91440" tIns="45720" rIns="91440" bIns="45720" numCol="1" anchor="t" anchorCtr="0" compatLnSpc="1">
            <a:prstTxWarp prst="textNoShape">
              <a:avLst/>
            </a:prstTxWarp>
            <a:spAutoFit/>
          </a:bodyPr>
          <a:lstStyle>
            <a:lvl1pPr marL="0" indent="0" algn="ctr" rtl="0" eaLnBrk="0" fontAlgn="base" hangingPunct="0">
              <a:spcBef>
                <a:spcPct val="20000"/>
              </a:spcBef>
              <a:spcAft>
                <a:spcPct val="20000"/>
              </a:spcAft>
              <a:buClr>
                <a:schemeClr val="bg1">
                  <a:lumMod val="65000"/>
                </a:schemeClr>
              </a:buClr>
              <a:buSzPct val="120000"/>
              <a:buFont typeface="Wingdings" panose="05000000000000000000" pitchFamily="2" charset="2"/>
              <a:buNone/>
              <a:defRPr sz="1800" b="1">
                <a:solidFill>
                  <a:schemeClr val="tx1"/>
                </a:solidFill>
                <a:latin typeface="+mn-lt"/>
                <a:ea typeface="+mn-ea"/>
                <a:cs typeface="+mn-cs"/>
              </a:defRPr>
            </a:lvl1pPr>
            <a:lvl2pPr marL="827088" indent="-346075" algn="l" rtl="0" eaLnBrk="0" fontAlgn="base" hangingPunct="0">
              <a:spcBef>
                <a:spcPct val="20000"/>
              </a:spcBef>
              <a:spcAft>
                <a:spcPct val="20000"/>
              </a:spcAft>
              <a:buClr>
                <a:schemeClr val="bg1">
                  <a:lumMod val="65000"/>
                </a:schemeClr>
              </a:buClr>
              <a:buSzPct val="80000"/>
              <a:buFont typeface="Wingdings" panose="05000000000000000000" pitchFamily="2" charset="2"/>
              <a:buChar char="n"/>
              <a:defRPr lang="en-US" sz="1400" b="0" dirty="0" smtClean="0">
                <a:solidFill>
                  <a:schemeClr val="tx1"/>
                </a:solidFill>
                <a:latin typeface="+mn-lt"/>
                <a:ea typeface="+mn-ea"/>
                <a:cs typeface="+mn-cs"/>
              </a:defRPr>
            </a:lvl2pPr>
            <a:lvl3pPr marL="1079500" indent="-165100"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600" b="0">
                <a:solidFill>
                  <a:schemeClr val="tx1"/>
                </a:solidFill>
                <a:latin typeface="+mn-lt"/>
              </a:defRPr>
            </a:lvl3pPr>
            <a:lvl4pPr marL="1439863" indent="-231775"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400" b="0">
                <a:solidFill>
                  <a:schemeClr val="tx1"/>
                </a:solidFill>
                <a:latin typeface="+mn-lt"/>
              </a:defRPr>
            </a:lvl4pPr>
            <a:lvl5pPr marL="1862138" indent="-231775" algn="l" rtl="0" eaLnBrk="0" fontAlgn="base" hangingPunct="0">
              <a:spcBef>
                <a:spcPct val="20000"/>
              </a:spcBef>
              <a:spcAft>
                <a:spcPct val="0"/>
              </a:spcAft>
              <a:buClr>
                <a:schemeClr val="bg1">
                  <a:lumMod val="65000"/>
                </a:schemeClr>
              </a:buClr>
              <a:buFont typeface="Wingdings" panose="05000000000000000000" pitchFamily="2" charset="2"/>
              <a:buChar char="§"/>
              <a:defRPr sz="1200" b="0">
                <a:solidFill>
                  <a:schemeClr val="tx1"/>
                </a:solidFill>
                <a:latin typeface="+mn-lt"/>
              </a:defRPr>
            </a:lvl5pPr>
            <a:lvl6pPr marL="23193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5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7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09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20000"/>
              </a:spcAft>
              <a:buClr>
                <a:sysClr val="window" lastClr="FFFFFF">
                  <a:lumMod val="65000"/>
                </a:sysClr>
              </a:buClr>
              <a:buSzPct val="120000"/>
              <a:buFont typeface="Wingdings" panose="05000000000000000000" pitchFamily="2" charset="2"/>
              <a:buNone/>
              <a:tabLst/>
              <a:defRPr/>
            </a:pPr>
            <a:r>
              <a:rPr kumimoji="0" lang="en-GB" sz="1800" b="1" i="0" u="none" strike="noStrike" kern="0" cap="none" spc="0" normalizeH="0" baseline="0" noProof="0" dirty="0">
                <a:ln>
                  <a:noFill/>
                </a:ln>
                <a:solidFill>
                  <a:srgbClr val="0C0C0C"/>
                </a:solidFill>
                <a:effectLst/>
                <a:uLnTx/>
                <a:uFillTx/>
                <a:ea typeface="+mn-ea"/>
                <a:cs typeface="+mn-cs"/>
              </a:rPr>
              <a:t>Resources</a:t>
            </a:r>
          </a:p>
          <a:p>
            <a:pPr marL="552450" marR="0" lvl="0" indent="-285750" algn="l" defTabSz="914400" rtl="0" eaLnBrk="0" fontAlgn="base" latinLnBrk="0" hangingPunct="0">
              <a:lnSpc>
                <a:spcPct val="100000"/>
              </a:lnSpc>
              <a:spcBef>
                <a:spcPct val="20000"/>
              </a:spcBef>
              <a:spcAft>
                <a:spcPct val="20000"/>
              </a:spcAft>
              <a:buClr>
                <a:srgbClr val="C00000"/>
              </a:buClr>
              <a:buSzPct val="100000"/>
              <a:buFont typeface="Wingdings" panose="05000000000000000000" pitchFamily="2" charset="2"/>
              <a:buChar char="§"/>
              <a:tabLst/>
              <a:defRPr/>
            </a:pPr>
            <a:r>
              <a:rPr kumimoji="0" lang="en-US" sz="1400" b="0" i="0" u="none" strike="noStrike" kern="0" cap="none" spc="0" normalizeH="0" baseline="0" noProof="0" dirty="0">
                <a:ln>
                  <a:noFill/>
                </a:ln>
                <a:solidFill>
                  <a:prstClr val="black"/>
                </a:solidFill>
                <a:effectLst/>
                <a:uLnTx/>
                <a:uFillTx/>
                <a:ea typeface="+mn-ea"/>
                <a:cs typeface="+mn-cs"/>
              </a:rPr>
              <a:t>White Paper: </a:t>
            </a:r>
            <a:r>
              <a:rPr kumimoji="0" lang="en-US" sz="1400" b="1" u="none" strike="noStrike" kern="0" cap="none" spc="0" normalizeH="0" baseline="0" noProof="0" dirty="0">
                <a:ln>
                  <a:noFill/>
                </a:ln>
                <a:solidFill>
                  <a:prstClr val="black"/>
                </a:solidFill>
                <a:effectLst/>
                <a:uLnTx/>
                <a:uFillTx/>
                <a:ea typeface="+mn-ea"/>
                <a:cs typeface="+mn-cs"/>
              </a:rPr>
              <a:t>“</a:t>
            </a:r>
            <a:r>
              <a:rPr kumimoji="0" lang="en-GB" sz="1400" b="1" u="none" strike="noStrike" kern="0" cap="none" spc="0" normalizeH="0" baseline="0" noProof="0" dirty="0">
                <a:ln>
                  <a:noFill/>
                </a:ln>
                <a:solidFill>
                  <a:prstClr val="black"/>
                </a:solidFill>
                <a:effectLst/>
                <a:uLnTx/>
                <a:uFillTx/>
                <a:ea typeface="+mn-ea"/>
                <a:cs typeface="+mn-cs"/>
              </a:rPr>
              <a:t>Bioengineering Database &gt; </a:t>
            </a:r>
            <a:r>
              <a:rPr kumimoji="0" lang="en-US" sz="1400" b="1" u="none" strike="noStrike" kern="0" cap="none" spc="0" normalizeH="0" baseline="0" noProof="0" dirty="0">
                <a:ln>
                  <a:noFill/>
                </a:ln>
                <a:solidFill>
                  <a:srgbClr val="0C0C0C"/>
                </a:solidFill>
                <a:effectLst/>
                <a:uLnTx/>
                <a:uFillTx/>
                <a:ea typeface="+mn-ea"/>
                <a:cs typeface="+mn-cs"/>
              </a:rPr>
              <a:t>Part 1: </a:t>
            </a:r>
            <a:r>
              <a:rPr kumimoji="0" lang="en-GB" sz="1400" b="1" u="none" strike="noStrike" kern="0" cap="none" spc="0" normalizeH="0" baseline="0" noProof="0" dirty="0">
                <a:ln>
                  <a:noFill/>
                </a:ln>
                <a:solidFill>
                  <a:prstClr val="black"/>
                </a:solidFill>
                <a:effectLst/>
                <a:uLnTx/>
                <a:uFillTx/>
                <a:ea typeface="+mn-ea"/>
                <a:cs typeface="+mn-cs"/>
              </a:rPr>
              <a:t>Introduction to Biological and Bio-medical materials”</a:t>
            </a:r>
            <a:endParaRPr kumimoji="0" lang="en-US" sz="1400" b="0" u="none" strike="noStrike" kern="0" cap="none" spc="0" normalizeH="0" baseline="0" noProof="0" dirty="0">
              <a:ln>
                <a:noFill/>
              </a:ln>
              <a:solidFill>
                <a:prstClr val="black"/>
              </a:solidFill>
              <a:effectLst/>
              <a:uLnTx/>
              <a:uFillTx/>
              <a:ea typeface="+mn-ea"/>
              <a:cs typeface="+mn-cs"/>
            </a:endParaRPr>
          </a:p>
          <a:p>
            <a:pPr marL="552450" marR="0" lvl="0" indent="-285750" algn="l" defTabSz="914400" rtl="0" eaLnBrk="0" fontAlgn="base" latinLnBrk="0" hangingPunct="0">
              <a:lnSpc>
                <a:spcPct val="100000"/>
              </a:lnSpc>
              <a:spcBef>
                <a:spcPct val="20000"/>
              </a:spcBef>
              <a:spcAft>
                <a:spcPct val="20000"/>
              </a:spcAft>
              <a:buClr>
                <a:srgbClr val="C00000"/>
              </a:buClr>
              <a:buSzPct val="100000"/>
              <a:buFont typeface="Wingdings" panose="05000000000000000000" pitchFamily="2" charset="2"/>
              <a:buChar char="§"/>
              <a:tabLst/>
              <a:defRPr/>
            </a:pPr>
            <a:r>
              <a:rPr kumimoji="0" lang="en-GB" sz="1400" b="0" i="0" u="none" strike="noStrike" kern="0" cap="none" spc="0" normalizeH="0" baseline="0" noProof="0" dirty="0">
                <a:ln>
                  <a:noFill/>
                </a:ln>
                <a:solidFill>
                  <a:prstClr val="black"/>
                </a:solidFill>
                <a:effectLst/>
                <a:uLnTx/>
                <a:uFillTx/>
                <a:ea typeface="+mn-ea"/>
                <a:cs typeface="+mn-cs"/>
              </a:rPr>
              <a:t>White Paper: </a:t>
            </a:r>
            <a:r>
              <a:rPr kumimoji="0" lang="en-GB" sz="1400" b="1" i="0" u="none" strike="noStrike" kern="0" cap="none" spc="0" normalizeH="0" baseline="0" noProof="0" dirty="0">
                <a:ln>
                  <a:noFill/>
                </a:ln>
                <a:solidFill>
                  <a:prstClr val="black"/>
                </a:solidFill>
                <a:effectLst/>
                <a:uLnTx/>
                <a:uFillTx/>
                <a:ea typeface="+mn-ea"/>
                <a:cs typeface="+mn-cs"/>
              </a:rPr>
              <a:t>“Bioengineering Database &gt; </a:t>
            </a:r>
            <a:r>
              <a:rPr kumimoji="0" lang="en-US" sz="1400" b="1" i="0" u="none" strike="noStrike" kern="0" cap="none" spc="0" normalizeH="0" baseline="0" noProof="0" dirty="0">
                <a:ln>
                  <a:noFill/>
                </a:ln>
                <a:solidFill>
                  <a:srgbClr val="0C0C0C"/>
                </a:solidFill>
                <a:effectLst/>
                <a:uLnTx/>
                <a:uFillTx/>
                <a:ea typeface="+mn-ea"/>
                <a:cs typeface="+mn-cs"/>
              </a:rPr>
              <a:t>Part 2: </a:t>
            </a:r>
            <a:r>
              <a:rPr kumimoji="0" lang="en-GB" sz="1400" b="1" i="0" u="none" strike="noStrike" kern="0" cap="none" spc="0" normalizeH="0" baseline="0" noProof="0" dirty="0">
                <a:ln>
                  <a:noFill/>
                </a:ln>
                <a:solidFill>
                  <a:prstClr val="black"/>
                </a:solidFill>
                <a:effectLst/>
                <a:uLnTx/>
                <a:uFillTx/>
                <a:ea typeface="+mn-ea"/>
                <a:cs typeface="+mn-cs"/>
              </a:rPr>
              <a:t>Bio-derived materials and example applications”</a:t>
            </a:r>
          </a:p>
          <a:p>
            <a:pPr marL="552450" marR="0" lvl="0" indent="-285750" algn="l" defTabSz="914400" rtl="0" eaLnBrk="0" fontAlgn="base" latinLnBrk="0" hangingPunct="0">
              <a:lnSpc>
                <a:spcPct val="100000"/>
              </a:lnSpc>
              <a:spcBef>
                <a:spcPct val="20000"/>
              </a:spcBef>
              <a:spcAft>
                <a:spcPct val="20000"/>
              </a:spcAft>
              <a:buClr>
                <a:srgbClr val="C00000"/>
              </a:buClr>
              <a:buSzPct val="100000"/>
              <a:buFont typeface="Wingdings" panose="05000000000000000000" pitchFamily="2" charset="2"/>
              <a:buChar char="§"/>
              <a:tabLst/>
              <a:defRPr/>
            </a:pPr>
            <a:r>
              <a:rPr lang="en-GB" sz="1400" b="0" kern="0" dirty="0">
                <a:solidFill>
                  <a:prstClr val="black"/>
                </a:solidFill>
              </a:rPr>
              <a:t>White Paper: </a:t>
            </a:r>
            <a:r>
              <a:rPr lang="en-GB" sz="1400" kern="0" dirty="0">
                <a:solidFill>
                  <a:prstClr val="black"/>
                </a:solidFill>
              </a:rPr>
              <a:t>“Medical Devices database”</a:t>
            </a:r>
            <a:endParaRPr kumimoji="0" lang="en-US" sz="1400" b="0" i="0" u="none" strike="noStrike" kern="0" cap="none" spc="0" normalizeH="0" baseline="0" noProof="0" dirty="0">
              <a:ln>
                <a:noFill/>
              </a:ln>
              <a:solidFill>
                <a:prstClr val="black"/>
              </a:solidFill>
              <a:effectLst/>
              <a:uLnTx/>
              <a:uFillTx/>
              <a:ea typeface="+mn-ea"/>
              <a:cs typeface="+mn-cs"/>
            </a:endParaRPr>
          </a:p>
          <a:p>
            <a:pPr marL="552450" marR="0" lvl="0" indent="-285750" algn="l" defTabSz="914400" rtl="0" eaLnBrk="0" fontAlgn="base" latinLnBrk="0" hangingPunct="0">
              <a:lnSpc>
                <a:spcPct val="100000"/>
              </a:lnSpc>
              <a:spcBef>
                <a:spcPct val="20000"/>
              </a:spcBef>
              <a:spcAft>
                <a:spcPct val="20000"/>
              </a:spcAft>
              <a:buClr>
                <a:srgbClr val="C00000"/>
              </a:buClr>
              <a:buSzPct val="100000"/>
              <a:buFont typeface="Wingdings" panose="05000000000000000000" pitchFamily="2" charset="2"/>
              <a:buChar char="§"/>
              <a:tabLst/>
              <a:defRPr/>
            </a:pPr>
            <a:r>
              <a:rPr kumimoji="0" lang="en-GB" sz="1400" b="0" i="1" u="none" strike="noStrike" kern="0" cap="none" spc="0" normalizeH="0" baseline="0" noProof="0" dirty="0">
                <a:ln>
                  <a:noFill/>
                </a:ln>
                <a:solidFill>
                  <a:prstClr val="black"/>
                </a:solidFill>
                <a:effectLst/>
                <a:uLnTx/>
                <a:uFillTx/>
                <a:ea typeface="+mn-ea"/>
                <a:cs typeface="+mn-cs"/>
              </a:rPr>
              <a:t>Poster: Wall chart of property maps for the materials of nature (download all three from www.ansys.com/education-resources)</a:t>
            </a:r>
          </a:p>
          <a:p>
            <a:pPr marL="552450" marR="0" lvl="0" indent="-285750" algn="l" defTabSz="914400" rtl="0" eaLnBrk="0" fontAlgn="base" latinLnBrk="0" hangingPunct="0">
              <a:lnSpc>
                <a:spcPct val="100000"/>
              </a:lnSpc>
              <a:spcBef>
                <a:spcPct val="20000"/>
              </a:spcBef>
              <a:spcAft>
                <a:spcPct val="20000"/>
              </a:spcAft>
              <a:buClr>
                <a:srgbClr val="C00000"/>
              </a:buClr>
              <a:buSzPct val="100000"/>
              <a:buFont typeface="Wingdings" panose="05000000000000000000" pitchFamily="2" charset="2"/>
              <a:buChar char="§"/>
              <a:tabLst/>
              <a:defRPr/>
            </a:pPr>
            <a:r>
              <a:rPr kumimoji="0" lang="en-GB" sz="1400" b="0" i="0" u="none" strike="noStrike" kern="0" cap="none" spc="0" normalizeH="0" baseline="0" noProof="0" dirty="0">
                <a:ln>
                  <a:noFill/>
                </a:ln>
                <a:solidFill>
                  <a:srgbClr val="000000"/>
                </a:solidFill>
                <a:effectLst/>
                <a:uLnTx/>
                <a:uFillTx/>
                <a:ea typeface="+mn-ea"/>
                <a:cs typeface="+mn-cs"/>
              </a:rPr>
              <a:t>Text:  “</a:t>
            </a:r>
            <a:r>
              <a:rPr kumimoji="0" lang="en-GB" sz="1400" b="1" i="1" u="none" strike="noStrike" kern="0" cap="none" spc="0" normalizeH="0" baseline="0" noProof="0" dirty="0">
                <a:ln>
                  <a:noFill/>
                </a:ln>
                <a:solidFill>
                  <a:srgbClr val="000000"/>
                </a:solidFill>
                <a:effectLst/>
                <a:uLnTx/>
                <a:uFillTx/>
                <a:ea typeface="+mn-ea"/>
                <a:cs typeface="+mn-cs"/>
              </a:rPr>
              <a:t>Materials Selection in Mechanical Design</a:t>
            </a:r>
            <a:r>
              <a:rPr kumimoji="0" lang="en-GB" sz="1400" b="0" i="0" u="none" strike="noStrike" kern="0" cap="none" spc="0" normalizeH="0" baseline="0" noProof="0" dirty="0">
                <a:ln>
                  <a:noFill/>
                </a:ln>
                <a:solidFill>
                  <a:srgbClr val="000000"/>
                </a:solidFill>
                <a:effectLst/>
                <a:uLnTx/>
                <a:uFillTx/>
                <a:ea typeface="+mn-ea"/>
                <a:cs typeface="+mn-cs"/>
              </a:rPr>
              <a:t>”, 5</a:t>
            </a:r>
            <a:r>
              <a:rPr kumimoji="0" lang="en-GB" sz="1400" b="0" i="0" u="none" strike="noStrike" kern="0" cap="none" spc="0" normalizeH="0" baseline="30000" noProof="0" dirty="0">
                <a:ln>
                  <a:noFill/>
                </a:ln>
                <a:solidFill>
                  <a:srgbClr val="000000"/>
                </a:solidFill>
                <a:effectLst/>
                <a:uLnTx/>
                <a:uFillTx/>
                <a:ea typeface="+mn-ea"/>
                <a:cs typeface="+mn-cs"/>
              </a:rPr>
              <a:t>th</a:t>
            </a:r>
            <a:r>
              <a:rPr kumimoji="0" lang="en-GB" sz="1400" b="0" i="0" u="none" strike="noStrike" kern="0" cap="none" spc="0" normalizeH="0" baseline="0" noProof="0" dirty="0">
                <a:ln>
                  <a:noFill/>
                </a:ln>
                <a:solidFill>
                  <a:srgbClr val="000000"/>
                </a:solidFill>
                <a:effectLst/>
                <a:uLnTx/>
                <a:uFillTx/>
                <a:ea typeface="+mn-ea"/>
                <a:cs typeface="+mn-cs"/>
              </a:rPr>
              <a:t>  edition,</a:t>
            </a:r>
            <a:r>
              <a:rPr kumimoji="0" lang="en-GB" sz="1400" b="0" i="0" u="none" strike="noStrike" kern="0" cap="none" spc="0" normalizeH="0" baseline="0" noProof="0" dirty="0">
                <a:ln>
                  <a:noFill/>
                </a:ln>
                <a:solidFill>
                  <a:srgbClr val="A50021"/>
                </a:solidFill>
                <a:effectLst/>
                <a:uLnTx/>
                <a:uFillTx/>
                <a:ea typeface="+mn-ea"/>
                <a:cs typeface="+mn-cs"/>
              </a:rPr>
              <a:t> </a:t>
            </a:r>
            <a:r>
              <a:rPr kumimoji="0" lang="en-GB" sz="1400" b="0" i="0" u="none" strike="noStrike" kern="0" cap="none" spc="0" normalizeH="0" baseline="0" noProof="0" dirty="0">
                <a:ln>
                  <a:noFill/>
                </a:ln>
                <a:solidFill>
                  <a:srgbClr val="000000"/>
                </a:solidFill>
                <a:effectLst/>
                <a:uLnTx/>
                <a:uFillTx/>
                <a:ea typeface="+mn-ea"/>
                <a:cs typeface="+mn-cs"/>
              </a:rPr>
              <a:t>by M.F. Ashby, Butterworth Heinemann, Oxford, 2016</a:t>
            </a:r>
            <a:r>
              <a:rPr kumimoji="0" lang="en-GB" sz="1400" b="0" i="0" u="none" strike="noStrike" kern="0" cap="none" spc="0" normalizeH="0" baseline="0" noProof="0" dirty="0">
                <a:ln>
                  <a:noFill/>
                </a:ln>
                <a:solidFill>
                  <a:srgbClr val="000000"/>
                </a:solidFill>
                <a:effectLst/>
                <a:uLnTx/>
                <a:uFillTx/>
                <a:latin typeface="Arial"/>
                <a:ea typeface="+mn-ea"/>
                <a:cs typeface="+mn-cs"/>
              </a:rPr>
              <a:t>.</a:t>
            </a:r>
            <a:endParaRPr kumimoji="0" lang="en-GB" sz="1400" b="0" i="1"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9864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20</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fr-FR" dirty="0"/>
              <a:t>La méthodologie de sélection des matériaux d'Ashby</a:t>
            </a:r>
            <a:endParaRPr lang="en-US" dirty="0"/>
          </a:p>
        </p:txBody>
      </p:sp>
      <p:grpSp>
        <p:nvGrpSpPr>
          <p:cNvPr id="4" name="Group 3">
            <a:extLst>
              <a:ext uri="{FF2B5EF4-FFF2-40B4-BE49-F238E27FC236}">
                <a16:creationId xmlns:a16="http://schemas.microsoft.com/office/drawing/2014/main" id="{D1B41C43-741E-423D-B0CE-ECD987783246}"/>
              </a:ext>
            </a:extLst>
          </p:cNvPr>
          <p:cNvGrpSpPr/>
          <p:nvPr/>
        </p:nvGrpSpPr>
        <p:grpSpPr>
          <a:xfrm>
            <a:off x="3897083" y="980728"/>
            <a:ext cx="4397835" cy="5018072"/>
            <a:chOff x="670555" y="1156758"/>
            <a:chExt cx="4397835" cy="5018072"/>
          </a:xfrm>
        </p:grpSpPr>
        <p:sp>
          <p:nvSpPr>
            <p:cNvPr id="5" name="Rectangle: Rounded Corners 4">
              <a:extLst>
                <a:ext uri="{FF2B5EF4-FFF2-40B4-BE49-F238E27FC236}">
                  <a16:creationId xmlns:a16="http://schemas.microsoft.com/office/drawing/2014/main" id="{084DE6A0-A0C9-4DBC-916D-87087154D6C4}"/>
                </a:ext>
              </a:extLst>
            </p:cNvPr>
            <p:cNvSpPr/>
            <p:nvPr/>
          </p:nvSpPr>
          <p:spPr>
            <a:xfrm>
              <a:off x="1746064" y="1156758"/>
              <a:ext cx="2246816" cy="360000"/>
            </a:xfrm>
            <a:prstGeom prst="roundRect">
              <a:avLst/>
            </a:prstGeom>
            <a:solidFill>
              <a:srgbClr val="D9D8D6"/>
            </a:solidFill>
            <a:ln w="28575">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Tout les </a:t>
              </a:r>
              <a:r>
                <a:rPr lang="en-US" sz="1400" b="1" dirty="0" err="1">
                  <a:solidFill>
                    <a:schemeClr val="tx1"/>
                  </a:solidFill>
                </a:rPr>
                <a:t>matériaux</a:t>
              </a:r>
              <a:endParaRPr lang="en-GB" sz="1400" b="1" dirty="0">
                <a:solidFill>
                  <a:schemeClr val="tx1"/>
                </a:solidFill>
              </a:endParaRPr>
            </a:p>
          </p:txBody>
        </p:sp>
        <p:sp>
          <p:nvSpPr>
            <p:cNvPr id="6" name="Rectangle: Rounded Corners 5">
              <a:extLst>
                <a:ext uri="{FF2B5EF4-FFF2-40B4-BE49-F238E27FC236}">
                  <a16:creationId xmlns:a16="http://schemas.microsoft.com/office/drawing/2014/main" id="{E927371A-710C-49F1-954D-17CD5F9810DE}"/>
                </a:ext>
              </a:extLst>
            </p:cNvPr>
            <p:cNvSpPr/>
            <p:nvPr/>
          </p:nvSpPr>
          <p:spPr>
            <a:xfrm>
              <a:off x="670556" y="1848737"/>
              <a:ext cx="4397833" cy="938673"/>
            </a:xfrm>
            <a:prstGeom prst="roundRect">
              <a:avLst/>
            </a:prstGeom>
            <a:solidFill>
              <a:schemeClr val="bg1"/>
            </a:solidFill>
            <a:ln w="28575">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rPr>
                <a:t>Décomposer les exigences de conception en :</a:t>
              </a:r>
            </a:p>
            <a:p>
              <a:pPr algn="ctr"/>
              <a:r>
                <a:rPr lang="en-US" sz="1200" b="1" dirty="0" err="1">
                  <a:solidFill>
                    <a:srgbClr val="FFB71B"/>
                  </a:solidFill>
                </a:rPr>
                <a:t>Fonction</a:t>
              </a:r>
              <a:r>
                <a:rPr lang="en-US" sz="1200" b="1" dirty="0">
                  <a:solidFill>
                    <a:schemeClr val="tx1"/>
                  </a:solidFill>
                </a:rPr>
                <a:t> </a:t>
              </a:r>
              <a:r>
                <a:rPr lang="en-US" sz="1200" dirty="0">
                  <a:solidFill>
                    <a:schemeClr val="tx1"/>
                  </a:solidFill>
                </a:rPr>
                <a:t>– </a:t>
              </a:r>
              <a:r>
                <a:rPr lang="en-US" sz="1200" i="1" dirty="0">
                  <a:solidFill>
                    <a:schemeClr val="tx1"/>
                  </a:solidFill>
                </a:rPr>
                <a:t>Que fait le </a:t>
              </a:r>
              <a:r>
                <a:rPr lang="en-US" sz="1200" i="1" dirty="0" err="1">
                  <a:solidFill>
                    <a:schemeClr val="tx1"/>
                  </a:solidFill>
                </a:rPr>
                <a:t>composant</a:t>
              </a:r>
              <a:r>
                <a:rPr lang="en-US" sz="1200" i="1" dirty="0">
                  <a:solidFill>
                    <a:schemeClr val="tx1"/>
                  </a:solidFill>
                </a:rPr>
                <a:t> ?</a:t>
              </a:r>
            </a:p>
            <a:p>
              <a:pPr algn="ctr"/>
              <a:r>
                <a:rPr lang="en-US" sz="1200" b="1" dirty="0" err="1">
                  <a:solidFill>
                    <a:srgbClr val="FFB71B"/>
                  </a:solidFill>
                </a:rPr>
                <a:t>Contraintes</a:t>
              </a:r>
              <a:r>
                <a:rPr lang="en-US" sz="1200" dirty="0">
                  <a:solidFill>
                    <a:schemeClr val="tx1"/>
                  </a:solidFill>
                </a:rPr>
                <a:t> – </a:t>
              </a:r>
              <a:r>
                <a:rPr lang="fr-FR" sz="1200" i="1" dirty="0">
                  <a:solidFill>
                    <a:schemeClr val="tx1"/>
                  </a:solidFill>
                </a:rPr>
                <a:t>Quelles sont les conditions essentielles à remplir ?</a:t>
              </a:r>
              <a:r>
                <a:rPr lang="en-US" sz="1200" b="1" dirty="0" err="1">
                  <a:solidFill>
                    <a:srgbClr val="FFB71B"/>
                  </a:solidFill>
                </a:rPr>
                <a:t>Objectifs</a:t>
              </a:r>
              <a:r>
                <a:rPr lang="en-US" sz="1200" dirty="0">
                  <a:solidFill>
                    <a:schemeClr val="tx1"/>
                  </a:solidFill>
                </a:rPr>
                <a:t> – </a:t>
              </a:r>
              <a:r>
                <a:rPr lang="fr-FR" sz="1200" i="1" dirty="0">
                  <a:solidFill>
                    <a:schemeClr val="tx1"/>
                  </a:solidFill>
                </a:rPr>
                <a:t>Qu'est-ce qui doit être maximisé ou minimisé ?</a:t>
              </a:r>
              <a:endParaRPr lang="en-GB" sz="1200" dirty="0">
                <a:solidFill>
                  <a:schemeClr val="tx1"/>
                </a:solidFill>
              </a:endParaRPr>
            </a:p>
          </p:txBody>
        </p:sp>
        <p:sp>
          <p:nvSpPr>
            <p:cNvPr id="7" name="Rectangle: Rounded Corners 6">
              <a:extLst>
                <a:ext uri="{FF2B5EF4-FFF2-40B4-BE49-F238E27FC236}">
                  <a16:creationId xmlns:a16="http://schemas.microsoft.com/office/drawing/2014/main" id="{287A0DE4-675F-4079-850D-937BFF96C080}"/>
                </a:ext>
              </a:extLst>
            </p:cNvPr>
            <p:cNvSpPr/>
            <p:nvPr/>
          </p:nvSpPr>
          <p:spPr>
            <a:xfrm>
              <a:off x="670556" y="3119389"/>
              <a:ext cx="4397833" cy="544270"/>
            </a:xfrm>
            <a:prstGeom prst="roundRect">
              <a:avLst/>
            </a:prstGeom>
            <a:solidFill>
              <a:schemeClr val="bg1"/>
            </a:solidFill>
            <a:ln w="28575">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rPr>
                <a:t>Contrôler</a:t>
              </a:r>
              <a:r>
                <a:rPr lang="en-US" sz="1200" b="1" dirty="0">
                  <a:solidFill>
                    <a:schemeClr val="tx1"/>
                  </a:solidFill>
                </a:rPr>
                <a:t> les </a:t>
              </a:r>
              <a:r>
                <a:rPr lang="en-US" sz="1200" b="1" dirty="0" err="1">
                  <a:solidFill>
                    <a:schemeClr val="tx1"/>
                  </a:solidFill>
                </a:rPr>
                <a:t>contraintes</a:t>
              </a:r>
              <a:r>
                <a:rPr lang="en-US" sz="1200" b="1" dirty="0">
                  <a:solidFill>
                    <a:schemeClr val="tx1"/>
                  </a:solidFill>
                </a:rPr>
                <a:t> </a:t>
              </a:r>
              <a:r>
                <a:rPr lang="en-US" sz="1200" dirty="0">
                  <a:solidFill>
                    <a:schemeClr val="tx1"/>
                  </a:solidFill>
                </a:rPr>
                <a:t>– </a:t>
              </a:r>
              <a:r>
                <a:rPr lang="en-US" sz="1200" dirty="0" err="1">
                  <a:solidFill>
                    <a:schemeClr val="tx1"/>
                  </a:solidFill>
                </a:rPr>
                <a:t>Critères</a:t>
              </a:r>
              <a:r>
                <a:rPr lang="en-US" sz="1200" dirty="0">
                  <a:solidFill>
                    <a:schemeClr val="tx1"/>
                  </a:solidFill>
                </a:rPr>
                <a:t> ‘</a:t>
              </a:r>
              <a:r>
                <a:rPr lang="en-US" sz="1200" i="1" dirty="0">
                  <a:solidFill>
                    <a:schemeClr val="tx1"/>
                  </a:solidFill>
                </a:rPr>
                <a:t>Go/ no-go’ (beaucoup)</a:t>
              </a:r>
              <a:endParaRPr lang="en-US" sz="1200" dirty="0">
                <a:solidFill>
                  <a:schemeClr val="tx1"/>
                </a:solidFill>
              </a:endParaRPr>
            </a:p>
            <a:p>
              <a:pPr algn="ctr"/>
              <a:r>
                <a:rPr lang="en-US" sz="1200" b="1" dirty="0">
                  <a:solidFill>
                    <a:schemeClr val="tx1"/>
                  </a:solidFill>
                </a:rPr>
                <a:t>Classer les </a:t>
              </a:r>
              <a:r>
                <a:rPr lang="en-US" sz="1200" b="1" dirty="0" err="1">
                  <a:solidFill>
                    <a:schemeClr val="tx1"/>
                  </a:solidFill>
                </a:rPr>
                <a:t>objectifs</a:t>
              </a:r>
              <a:r>
                <a:rPr lang="en-US" sz="1200" b="1" dirty="0">
                  <a:solidFill>
                    <a:schemeClr val="tx1"/>
                  </a:solidFill>
                </a:rPr>
                <a:t> </a:t>
              </a:r>
              <a:r>
                <a:rPr lang="en-US" sz="1200" dirty="0">
                  <a:solidFill>
                    <a:schemeClr val="tx1"/>
                  </a:solidFill>
                </a:rPr>
                <a:t>– </a:t>
              </a:r>
              <a:r>
                <a:rPr lang="en-US" sz="1200" i="1" dirty="0" err="1">
                  <a:solidFill>
                    <a:schemeClr val="tx1"/>
                  </a:solidFill>
                </a:rPr>
                <a:t>Classement</a:t>
              </a:r>
              <a:r>
                <a:rPr lang="en-US" sz="1200" i="1" dirty="0">
                  <a:solidFill>
                    <a:schemeClr val="tx1"/>
                  </a:solidFill>
                </a:rPr>
                <a:t> des </a:t>
              </a:r>
              <a:r>
                <a:rPr lang="en-US" sz="1200" i="1" dirty="0" err="1">
                  <a:solidFill>
                    <a:schemeClr val="tx1"/>
                  </a:solidFill>
                </a:rPr>
                <a:t>matériaux</a:t>
              </a:r>
              <a:r>
                <a:rPr lang="en-US" sz="1200" i="1" dirty="0">
                  <a:solidFill>
                    <a:schemeClr val="tx1"/>
                  </a:solidFill>
                </a:rPr>
                <a:t> qui </a:t>
              </a:r>
              <a:r>
                <a:rPr lang="en-US" sz="1200" i="1" dirty="0" err="1">
                  <a:solidFill>
                    <a:schemeClr val="tx1"/>
                  </a:solidFill>
                </a:rPr>
                <a:t>vont</a:t>
              </a:r>
              <a:endParaRPr lang="en-GB" sz="1200" b="1" dirty="0">
                <a:solidFill>
                  <a:schemeClr val="tx1"/>
                </a:solidFill>
              </a:endParaRPr>
            </a:p>
          </p:txBody>
        </p:sp>
        <p:sp>
          <p:nvSpPr>
            <p:cNvPr id="8" name="Rectangle: Rounded Corners 7">
              <a:extLst>
                <a:ext uri="{FF2B5EF4-FFF2-40B4-BE49-F238E27FC236}">
                  <a16:creationId xmlns:a16="http://schemas.microsoft.com/office/drawing/2014/main" id="{53EAE846-7899-411D-9CA9-3D24355C36AA}"/>
                </a:ext>
              </a:extLst>
            </p:cNvPr>
            <p:cNvSpPr/>
            <p:nvPr/>
          </p:nvSpPr>
          <p:spPr>
            <a:xfrm>
              <a:off x="1746064" y="3995638"/>
              <a:ext cx="2246816" cy="360000"/>
            </a:xfrm>
            <a:prstGeom prst="roundRect">
              <a:avLst/>
            </a:prstGeom>
            <a:solidFill>
              <a:srgbClr val="D9D8D6"/>
            </a:solidFill>
            <a:ln w="28575">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Top </a:t>
              </a:r>
              <a:r>
                <a:rPr lang="en-US" sz="1400" b="1" dirty="0" err="1">
                  <a:solidFill>
                    <a:schemeClr val="tx1"/>
                  </a:solidFill>
                </a:rPr>
                <a:t>matériaux</a:t>
              </a:r>
              <a:r>
                <a:rPr lang="en-US" sz="1400" b="1" dirty="0">
                  <a:solidFill>
                    <a:schemeClr val="tx1"/>
                  </a:solidFill>
                </a:rPr>
                <a:t> </a:t>
              </a:r>
              <a:r>
                <a:rPr lang="en-US" sz="1400" b="1" dirty="0" err="1">
                  <a:solidFill>
                    <a:schemeClr val="tx1"/>
                  </a:solidFill>
                </a:rPr>
                <a:t>candidats</a:t>
              </a:r>
              <a:endParaRPr lang="en-GB" sz="1400" b="1" dirty="0">
                <a:solidFill>
                  <a:schemeClr val="tx1"/>
                </a:solidFill>
              </a:endParaRPr>
            </a:p>
          </p:txBody>
        </p:sp>
        <p:sp>
          <p:nvSpPr>
            <p:cNvPr id="9" name="Rectangle: Rounded Corners 8">
              <a:extLst>
                <a:ext uri="{FF2B5EF4-FFF2-40B4-BE49-F238E27FC236}">
                  <a16:creationId xmlns:a16="http://schemas.microsoft.com/office/drawing/2014/main" id="{6E575A72-7105-4514-A114-0EC84449D975}"/>
                </a:ext>
              </a:extLst>
            </p:cNvPr>
            <p:cNvSpPr/>
            <p:nvPr/>
          </p:nvSpPr>
          <p:spPr>
            <a:xfrm>
              <a:off x="670555" y="4687617"/>
              <a:ext cx="4397835" cy="820904"/>
            </a:xfrm>
            <a:prstGeom prst="roundRect">
              <a:avLst/>
            </a:prstGeom>
            <a:solidFill>
              <a:schemeClr val="bg1"/>
            </a:solidFill>
            <a:ln w="28575">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Information </a:t>
              </a:r>
              <a:r>
                <a:rPr lang="en-US" sz="1200" b="1" dirty="0" err="1">
                  <a:solidFill>
                    <a:schemeClr val="tx1"/>
                  </a:solidFill>
                </a:rPr>
                <a:t>supportives</a:t>
              </a:r>
              <a:r>
                <a:rPr lang="en-US" sz="1200" b="1" dirty="0">
                  <a:solidFill>
                    <a:schemeClr val="tx1"/>
                  </a:solidFill>
                </a:rPr>
                <a:t> </a:t>
              </a:r>
              <a:r>
                <a:rPr lang="en-US" sz="1200" dirty="0">
                  <a:solidFill>
                    <a:schemeClr val="tx1"/>
                  </a:solidFill>
                </a:rPr>
                <a:t>– </a:t>
              </a:r>
              <a:r>
                <a:rPr lang="fr-FR" sz="1200" i="1" dirty="0">
                  <a:solidFill>
                    <a:schemeClr val="tx1"/>
                  </a:solidFill>
                </a:rPr>
                <a:t>Bases de données spécialisées, contacts avec les fournisseurs</a:t>
              </a:r>
              <a:endParaRPr lang="en-US" sz="1200" i="1" dirty="0">
                <a:solidFill>
                  <a:schemeClr val="tx1"/>
                </a:solidFill>
              </a:endParaRPr>
            </a:p>
            <a:p>
              <a:pPr algn="ctr"/>
              <a:r>
                <a:rPr lang="en-US" sz="1200" b="1" dirty="0">
                  <a:solidFill>
                    <a:schemeClr val="tx1"/>
                  </a:solidFill>
                </a:rPr>
                <a:t>Conditions locales </a:t>
              </a:r>
              <a:r>
                <a:rPr lang="en-US" sz="1200" dirty="0">
                  <a:solidFill>
                    <a:schemeClr val="tx1"/>
                  </a:solidFill>
                </a:rPr>
                <a:t>– </a:t>
              </a:r>
              <a:r>
                <a:rPr lang="fr-FR" sz="1200" i="1" dirty="0">
                  <a:solidFill>
                    <a:schemeClr val="tx1"/>
                  </a:solidFill>
                </a:rPr>
                <a:t>Fournisseurs préférés, capacité de traitement, emplacement</a:t>
              </a:r>
              <a:endParaRPr lang="en-GB" sz="1200" b="1" dirty="0">
                <a:solidFill>
                  <a:schemeClr val="tx1"/>
                </a:solidFill>
              </a:endParaRPr>
            </a:p>
          </p:txBody>
        </p:sp>
        <p:sp>
          <p:nvSpPr>
            <p:cNvPr id="10" name="Rectangle: Rounded Corners 9">
              <a:extLst>
                <a:ext uri="{FF2B5EF4-FFF2-40B4-BE49-F238E27FC236}">
                  <a16:creationId xmlns:a16="http://schemas.microsoft.com/office/drawing/2014/main" id="{1E932211-F29A-40B7-A052-D6116589341A}"/>
                </a:ext>
              </a:extLst>
            </p:cNvPr>
            <p:cNvSpPr/>
            <p:nvPr/>
          </p:nvSpPr>
          <p:spPr>
            <a:xfrm>
              <a:off x="1746064" y="5814830"/>
              <a:ext cx="2246817" cy="360000"/>
            </a:xfrm>
            <a:prstGeom prst="roundRect">
              <a:avLst/>
            </a:prstGeom>
            <a:solidFill>
              <a:srgbClr val="D9D8D6"/>
            </a:solidFill>
            <a:ln w="28575">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schemeClr val="tx1"/>
                  </a:solidFill>
                </a:rPr>
                <a:t>Sélection</a:t>
              </a:r>
              <a:r>
                <a:rPr lang="en-US" sz="1400" b="1" dirty="0">
                  <a:solidFill>
                    <a:schemeClr val="tx1"/>
                  </a:solidFill>
                </a:rPr>
                <a:t> finale</a:t>
              </a:r>
              <a:endParaRPr lang="en-GB" sz="1400" b="1" dirty="0">
                <a:solidFill>
                  <a:schemeClr val="tx1"/>
                </a:solidFill>
              </a:endParaRPr>
            </a:p>
          </p:txBody>
        </p:sp>
        <p:sp>
          <p:nvSpPr>
            <p:cNvPr id="11" name="Arrow: Down 10">
              <a:extLst>
                <a:ext uri="{FF2B5EF4-FFF2-40B4-BE49-F238E27FC236}">
                  <a16:creationId xmlns:a16="http://schemas.microsoft.com/office/drawing/2014/main" id="{B9AB2D82-7237-482A-B1E4-AE4E19959898}"/>
                </a:ext>
              </a:extLst>
            </p:cNvPr>
            <p:cNvSpPr/>
            <p:nvPr/>
          </p:nvSpPr>
          <p:spPr>
            <a:xfrm>
              <a:off x="2773371" y="1516758"/>
              <a:ext cx="192201" cy="271817"/>
            </a:xfrm>
            <a:prstGeom prst="downArrow">
              <a:avLst>
                <a:gd name="adj1" fmla="val 38282"/>
                <a:gd name="adj2" fmla="val 62462"/>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Down 11">
              <a:extLst>
                <a:ext uri="{FF2B5EF4-FFF2-40B4-BE49-F238E27FC236}">
                  <a16:creationId xmlns:a16="http://schemas.microsoft.com/office/drawing/2014/main" id="{33A7288B-7605-487D-8A8B-CB3936F82CCB}"/>
                </a:ext>
              </a:extLst>
            </p:cNvPr>
            <p:cNvSpPr/>
            <p:nvPr/>
          </p:nvSpPr>
          <p:spPr>
            <a:xfrm>
              <a:off x="2773370" y="2787410"/>
              <a:ext cx="192201" cy="271817"/>
            </a:xfrm>
            <a:prstGeom prst="downArrow">
              <a:avLst>
                <a:gd name="adj1" fmla="val 38282"/>
                <a:gd name="adj2" fmla="val 62462"/>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Down 12">
              <a:extLst>
                <a:ext uri="{FF2B5EF4-FFF2-40B4-BE49-F238E27FC236}">
                  <a16:creationId xmlns:a16="http://schemas.microsoft.com/office/drawing/2014/main" id="{9BCFA431-849C-4E8D-9742-85BADFF8927C}"/>
                </a:ext>
              </a:extLst>
            </p:cNvPr>
            <p:cNvSpPr/>
            <p:nvPr/>
          </p:nvSpPr>
          <p:spPr>
            <a:xfrm>
              <a:off x="2773370" y="3668624"/>
              <a:ext cx="192201" cy="271817"/>
            </a:xfrm>
            <a:prstGeom prst="downArrow">
              <a:avLst>
                <a:gd name="adj1" fmla="val 38282"/>
                <a:gd name="adj2" fmla="val 62462"/>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Down 13">
              <a:extLst>
                <a:ext uri="{FF2B5EF4-FFF2-40B4-BE49-F238E27FC236}">
                  <a16:creationId xmlns:a16="http://schemas.microsoft.com/office/drawing/2014/main" id="{1055E4D0-0737-49B7-9602-FD91CDBFBDDD}"/>
                </a:ext>
              </a:extLst>
            </p:cNvPr>
            <p:cNvSpPr/>
            <p:nvPr/>
          </p:nvSpPr>
          <p:spPr>
            <a:xfrm>
              <a:off x="2773370" y="4355183"/>
              <a:ext cx="192201" cy="271817"/>
            </a:xfrm>
            <a:prstGeom prst="downArrow">
              <a:avLst>
                <a:gd name="adj1" fmla="val 38282"/>
                <a:gd name="adj2" fmla="val 62462"/>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Down 14">
              <a:extLst>
                <a:ext uri="{FF2B5EF4-FFF2-40B4-BE49-F238E27FC236}">
                  <a16:creationId xmlns:a16="http://schemas.microsoft.com/office/drawing/2014/main" id="{493F2A3C-D589-4070-A6A0-30334C61C08D}"/>
                </a:ext>
              </a:extLst>
            </p:cNvPr>
            <p:cNvSpPr/>
            <p:nvPr/>
          </p:nvSpPr>
          <p:spPr>
            <a:xfrm>
              <a:off x="2773370" y="5510030"/>
              <a:ext cx="192201" cy="271817"/>
            </a:xfrm>
            <a:prstGeom prst="downArrow">
              <a:avLst>
                <a:gd name="adj1" fmla="val 38282"/>
                <a:gd name="adj2" fmla="val 62462"/>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E9C192FA-5422-429B-AE3D-B4991D710BFC}"/>
              </a:ext>
            </a:extLst>
          </p:cNvPr>
          <p:cNvGrpSpPr/>
          <p:nvPr/>
        </p:nvGrpSpPr>
        <p:grpSpPr>
          <a:xfrm>
            <a:off x="747168" y="4029556"/>
            <a:ext cx="2823622" cy="1865260"/>
            <a:chOff x="650723" y="1488182"/>
            <a:chExt cx="2823622" cy="1865260"/>
          </a:xfrm>
        </p:grpSpPr>
        <p:sp>
          <p:nvSpPr>
            <p:cNvPr id="17" name="TextBox 16">
              <a:extLst>
                <a:ext uri="{FF2B5EF4-FFF2-40B4-BE49-F238E27FC236}">
                  <a16:creationId xmlns:a16="http://schemas.microsoft.com/office/drawing/2014/main" id="{2B7E1816-5379-42ED-AF29-7B45039817FE}"/>
                </a:ext>
              </a:extLst>
            </p:cNvPr>
            <p:cNvSpPr txBox="1"/>
            <p:nvPr/>
          </p:nvSpPr>
          <p:spPr>
            <a:xfrm>
              <a:off x="650723" y="1488182"/>
              <a:ext cx="2823616" cy="338554"/>
            </a:xfrm>
            <a:prstGeom prst="rect">
              <a:avLst/>
            </a:prstGeom>
          </p:spPr>
          <p:txBody>
            <a:bodyPr wrap="square" rtlCol="0">
              <a:spAutoFit/>
            </a:bodyPr>
            <a:lstStyle/>
            <a:p>
              <a:pPr algn="ctr"/>
              <a:r>
                <a:rPr lang="fr-FR" sz="1600" dirty="0"/>
                <a:t>2. Implant d'ancrage de suture</a:t>
              </a:r>
              <a:endParaRPr lang="en-GB" sz="1600" dirty="0"/>
            </a:p>
          </p:txBody>
        </p:sp>
        <p:pic>
          <p:nvPicPr>
            <p:cNvPr id="18" name="Picture 17">
              <a:extLst>
                <a:ext uri="{FF2B5EF4-FFF2-40B4-BE49-F238E27FC236}">
                  <a16:creationId xmlns:a16="http://schemas.microsoft.com/office/drawing/2014/main" id="{96A1B059-9885-47F7-8850-44096BEBEB2A}"/>
                </a:ext>
              </a:extLst>
            </p:cNvPr>
            <p:cNvPicPr/>
            <p:nvPr/>
          </p:nvPicPr>
          <p:blipFill rotWithShape="1">
            <a:blip r:embed="rId3" cstate="print">
              <a:extLst>
                <a:ext uri="{28A0092B-C50C-407E-A947-70E740481C1C}">
                  <a14:useLocalDpi xmlns:a14="http://schemas.microsoft.com/office/drawing/2010/main" val="0"/>
                </a:ext>
              </a:extLst>
            </a:blip>
            <a:srcRect l="30798" t="13894" b="52884"/>
            <a:stretch/>
          </p:blipFill>
          <p:spPr bwMode="auto">
            <a:xfrm>
              <a:off x="650726" y="1826736"/>
              <a:ext cx="2823619" cy="1526706"/>
            </a:xfrm>
            <a:prstGeom prst="rect">
              <a:avLst/>
            </a:prstGeom>
            <a:noFill/>
            <a:ln>
              <a:noFill/>
            </a:ln>
            <a:extLst>
              <a:ext uri="{53640926-AAD7-44D8-BBD7-CCE9431645EC}">
                <a14:shadowObscured xmlns:a14="http://schemas.microsoft.com/office/drawing/2010/main"/>
              </a:ext>
            </a:extLst>
          </p:spPr>
        </p:pic>
      </p:grpSp>
      <p:grpSp>
        <p:nvGrpSpPr>
          <p:cNvPr id="19" name="Group 18">
            <a:extLst>
              <a:ext uri="{FF2B5EF4-FFF2-40B4-BE49-F238E27FC236}">
                <a16:creationId xmlns:a16="http://schemas.microsoft.com/office/drawing/2014/main" id="{96E2A7BB-6EFF-4123-AFD6-A77962D0E8AA}"/>
              </a:ext>
            </a:extLst>
          </p:cNvPr>
          <p:cNvGrpSpPr/>
          <p:nvPr/>
        </p:nvGrpSpPr>
        <p:grpSpPr>
          <a:xfrm>
            <a:off x="747162" y="1384459"/>
            <a:ext cx="2823622" cy="2113390"/>
            <a:chOff x="650722" y="3909807"/>
            <a:chExt cx="2823622" cy="2113390"/>
          </a:xfrm>
        </p:grpSpPr>
        <p:sp>
          <p:nvSpPr>
            <p:cNvPr id="20" name="TextBox 19">
              <a:extLst>
                <a:ext uri="{FF2B5EF4-FFF2-40B4-BE49-F238E27FC236}">
                  <a16:creationId xmlns:a16="http://schemas.microsoft.com/office/drawing/2014/main" id="{F7A40B3E-B7BC-4DBC-A6D6-AC3C86BB3A09}"/>
                </a:ext>
              </a:extLst>
            </p:cNvPr>
            <p:cNvSpPr txBox="1"/>
            <p:nvPr/>
          </p:nvSpPr>
          <p:spPr>
            <a:xfrm>
              <a:off x="650722" y="3909807"/>
              <a:ext cx="2823619" cy="584775"/>
            </a:xfrm>
            <a:prstGeom prst="rect">
              <a:avLst/>
            </a:prstGeom>
          </p:spPr>
          <p:txBody>
            <a:bodyPr wrap="square" rtlCol="0">
              <a:spAutoFit/>
            </a:bodyPr>
            <a:lstStyle/>
            <a:p>
              <a:pPr algn="ctr"/>
              <a:r>
                <a:rPr lang="fr-FR" sz="1600" dirty="0"/>
                <a:t>1. Echafaudages poreux pour l'ingénierie du tissu osseux</a:t>
              </a:r>
              <a:endParaRPr lang="en-GB" sz="1600" dirty="0"/>
            </a:p>
          </p:txBody>
        </p:sp>
        <p:pic>
          <p:nvPicPr>
            <p:cNvPr id="21" name="Picture 20">
              <a:extLst>
                <a:ext uri="{FF2B5EF4-FFF2-40B4-BE49-F238E27FC236}">
                  <a16:creationId xmlns:a16="http://schemas.microsoft.com/office/drawing/2014/main" id="{B2B33593-0CC6-4D90-AE92-F7BAF7837504}"/>
                </a:ext>
              </a:extLst>
            </p:cNvPr>
            <p:cNvPicPr/>
            <p:nvPr/>
          </p:nvPicPr>
          <p:blipFill rotWithShape="1">
            <a:blip r:embed="rId4">
              <a:extLst>
                <a:ext uri="{28A0092B-C50C-407E-A947-70E740481C1C}">
                  <a14:useLocalDpi xmlns:a14="http://schemas.microsoft.com/office/drawing/2010/main" val="0"/>
                </a:ext>
              </a:extLst>
            </a:blip>
            <a:srcRect l="2954" t="32083" r="2954"/>
            <a:stretch/>
          </p:blipFill>
          <p:spPr bwMode="auto">
            <a:xfrm>
              <a:off x="650725" y="4494584"/>
              <a:ext cx="2823619" cy="1528613"/>
            </a:xfrm>
            <a:prstGeom prst="rect">
              <a:avLst/>
            </a:prstGeom>
            <a:noFill/>
            <a:ln>
              <a:noFill/>
            </a:ln>
          </p:spPr>
        </p:pic>
      </p:grpSp>
      <p:grpSp>
        <p:nvGrpSpPr>
          <p:cNvPr id="22" name="Group 21">
            <a:extLst>
              <a:ext uri="{FF2B5EF4-FFF2-40B4-BE49-F238E27FC236}">
                <a16:creationId xmlns:a16="http://schemas.microsoft.com/office/drawing/2014/main" id="{9D71027F-545A-4C0B-B15C-1251CF8B2E33}"/>
              </a:ext>
            </a:extLst>
          </p:cNvPr>
          <p:cNvGrpSpPr/>
          <p:nvPr/>
        </p:nvGrpSpPr>
        <p:grpSpPr>
          <a:xfrm>
            <a:off x="8621207" y="3779722"/>
            <a:ext cx="2823623" cy="2115975"/>
            <a:chOff x="8717654" y="1237467"/>
            <a:chExt cx="2823623" cy="2115975"/>
          </a:xfrm>
        </p:grpSpPr>
        <p:sp>
          <p:nvSpPr>
            <p:cNvPr id="23" name="TextBox 22">
              <a:extLst>
                <a:ext uri="{FF2B5EF4-FFF2-40B4-BE49-F238E27FC236}">
                  <a16:creationId xmlns:a16="http://schemas.microsoft.com/office/drawing/2014/main" id="{6F98E2D0-ED38-43B0-9F98-7429914A0785}"/>
                </a:ext>
              </a:extLst>
            </p:cNvPr>
            <p:cNvSpPr txBox="1"/>
            <p:nvPr/>
          </p:nvSpPr>
          <p:spPr>
            <a:xfrm>
              <a:off x="8717654" y="1237467"/>
              <a:ext cx="2823618" cy="584775"/>
            </a:xfrm>
            <a:prstGeom prst="rect">
              <a:avLst/>
            </a:prstGeom>
          </p:spPr>
          <p:txBody>
            <a:bodyPr wrap="square" rtlCol="0">
              <a:spAutoFit/>
            </a:bodyPr>
            <a:lstStyle/>
            <a:p>
              <a:pPr algn="ctr"/>
              <a:r>
                <a:rPr lang="fr-FR" sz="1600" dirty="0"/>
                <a:t>4. Les déchets biomédicaux : santé et environnement</a:t>
              </a:r>
              <a:endParaRPr lang="en-GB" sz="1600" dirty="0"/>
            </a:p>
          </p:txBody>
        </p:sp>
        <p:pic>
          <p:nvPicPr>
            <p:cNvPr id="24" name="Picture 23">
              <a:extLst>
                <a:ext uri="{FF2B5EF4-FFF2-40B4-BE49-F238E27FC236}">
                  <a16:creationId xmlns:a16="http://schemas.microsoft.com/office/drawing/2014/main" id="{C212CA21-CDA5-4A50-924E-E01A579A7F6C}"/>
                </a:ext>
              </a:extLst>
            </p:cNvPr>
            <p:cNvPicPr/>
            <p:nvPr/>
          </p:nvPicPr>
          <p:blipFill rotWithShape="1">
            <a:blip r:embed="rId5" cstate="print">
              <a:extLst>
                <a:ext uri="{28A0092B-C50C-407E-A947-70E740481C1C}">
                  <a14:useLocalDpi xmlns:a14="http://schemas.microsoft.com/office/drawing/2010/main" val="0"/>
                </a:ext>
              </a:extLst>
            </a:blip>
            <a:srcRect l="7956" t="453" r="14442"/>
            <a:stretch/>
          </p:blipFill>
          <p:spPr bwMode="auto">
            <a:xfrm>
              <a:off x="8717657" y="1824830"/>
              <a:ext cx="2823620" cy="1528612"/>
            </a:xfrm>
            <a:prstGeom prst="rect">
              <a:avLst/>
            </a:prstGeom>
            <a:noFill/>
            <a:ln>
              <a:solidFill>
                <a:srgbClr val="D9D8D6"/>
              </a:solidFill>
            </a:ln>
          </p:spPr>
        </p:pic>
      </p:grpSp>
      <p:grpSp>
        <p:nvGrpSpPr>
          <p:cNvPr id="25" name="Group 24">
            <a:extLst>
              <a:ext uri="{FF2B5EF4-FFF2-40B4-BE49-F238E27FC236}">
                <a16:creationId xmlns:a16="http://schemas.microsoft.com/office/drawing/2014/main" id="{263DD3A5-FEB2-42EF-87CE-26199512BA9B}"/>
              </a:ext>
            </a:extLst>
          </p:cNvPr>
          <p:cNvGrpSpPr/>
          <p:nvPr/>
        </p:nvGrpSpPr>
        <p:grpSpPr>
          <a:xfrm>
            <a:off x="8621207" y="1384461"/>
            <a:ext cx="2823623" cy="2113388"/>
            <a:chOff x="8717652" y="3909808"/>
            <a:chExt cx="2823623" cy="2113388"/>
          </a:xfrm>
        </p:grpSpPr>
        <p:sp>
          <p:nvSpPr>
            <p:cNvPr id="26" name="TextBox 25">
              <a:extLst>
                <a:ext uri="{FF2B5EF4-FFF2-40B4-BE49-F238E27FC236}">
                  <a16:creationId xmlns:a16="http://schemas.microsoft.com/office/drawing/2014/main" id="{8BE0948C-1EAB-4351-AEDF-53BD3E0D33BB}"/>
                </a:ext>
              </a:extLst>
            </p:cNvPr>
            <p:cNvSpPr txBox="1"/>
            <p:nvPr/>
          </p:nvSpPr>
          <p:spPr>
            <a:xfrm>
              <a:off x="8717652" y="3909808"/>
              <a:ext cx="2823620" cy="584775"/>
            </a:xfrm>
            <a:prstGeom prst="rect">
              <a:avLst/>
            </a:prstGeom>
          </p:spPr>
          <p:txBody>
            <a:bodyPr wrap="square" rtlCol="0">
              <a:spAutoFit/>
            </a:bodyPr>
            <a:lstStyle/>
            <a:p>
              <a:pPr algn="ctr"/>
              <a:r>
                <a:rPr lang="fr-FR" sz="1600" dirty="0"/>
                <a:t>3. Sélection des biomatériaux pour une prothèse articulaire</a:t>
              </a:r>
              <a:endParaRPr lang="en-GB" sz="1600" dirty="0"/>
            </a:p>
          </p:txBody>
        </p:sp>
        <p:pic>
          <p:nvPicPr>
            <p:cNvPr id="27" name="Picture 26">
              <a:extLst>
                <a:ext uri="{FF2B5EF4-FFF2-40B4-BE49-F238E27FC236}">
                  <a16:creationId xmlns:a16="http://schemas.microsoft.com/office/drawing/2014/main" id="{7DDE769F-6157-4E98-93AE-99E3FD87729E}"/>
                </a:ext>
              </a:extLst>
            </p:cNvPr>
            <p:cNvPicPr/>
            <p:nvPr/>
          </p:nvPicPr>
          <p:blipFill rotWithShape="1">
            <a:blip r:embed="rId6" cstate="print">
              <a:extLst>
                <a:ext uri="{28A0092B-C50C-407E-A947-70E740481C1C}">
                  <a14:useLocalDpi xmlns:a14="http://schemas.microsoft.com/office/drawing/2010/main" val="0"/>
                </a:ext>
              </a:extLst>
            </a:blip>
            <a:srcRect l="20046" t="8023" r="10065" b="6867"/>
            <a:stretch/>
          </p:blipFill>
          <p:spPr bwMode="auto">
            <a:xfrm>
              <a:off x="8717656" y="4494583"/>
              <a:ext cx="2823619" cy="1528613"/>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08438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21</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fr-FR" dirty="0"/>
              <a:t>1. Echafaudages poreux pour l'ingénierie du tissu osseux</a:t>
            </a:r>
            <a:endParaRPr lang="en-US" dirty="0"/>
          </a:p>
        </p:txBody>
      </p:sp>
      <p:sp>
        <p:nvSpPr>
          <p:cNvPr id="4" name="TextBox 3">
            <a:extLst>
              <a:ext uri="{FF2B5EF4-FFF2-40B4-BE49-F238E27FC236}">
                <a16:creationId xmlns:a16="http://schemas.microsoft.com/office/drawing/2014/main" id="{F6DBD5D1-E556-4630-B9CA-347A168201D2}"/>
              </a:ext>
            </a:extLst>
          </p:cNvPr>
          <p:cNvSpPr txBox="1"/>
          <p:nvPr/>
        </p:nvSpPr>
        <p:spPr>
          <a:xfrm>
            <a:off x="849584" y="1230026"/>
            <a:ext cx="10492832" cy="646331"/>
          </a:xfrm>
          <a:prstGeom prst="rect">
            <a:avLst/>
          </a:prstGeom>
          <a:noFill/>
        </p:spPr>
        <p:txBody>
          <a:bodyPr wrap="square" rtlCol="0">
            <a:spAutoFit/>
          </a:bodyPr>
          <a:lstStyle/>
          <a:p>
            <a:r>
              <a:rPr lang="fr-FR" b="1" dirty="0"/>
              <a:t>Objectif </a:t>
            </a:r>
            <a:r>
              <a:rPr lang="fr-FR" dirty="0"/>
              <a:t>: étudier l'influence de la porosité sur les propriétés biomécaniques d'un matériau d'échafaudage hybride (mousse) en utilisant l'outil </a:t>
            </a:r>
            <a:r>
              <a:rPr lang="fr-FR" dirty="0" err="1"/>
              <a:t>Synthesizer</a:t>
            </a:r>
            <a:r>
              <a:rPr lang="fr-FR" dirty="0"/>
              <a:t> de Granta </a:t>
            </a:r>
            <a:r>
              <a:rPr lang="fr-FR" dirty="0" err="1"/>
              <a:t>EduPack</a:t>
            </a:r>
            <a:r>
              <a:rPr lang="fr-FR" dirty="0"/>
              <a:t>.</a:t>
            </a:r>
          </a:p>
        </p:txBody>
      </p:sp>
      <p:pic>
        <p:nvPicPr>
          <p:cNvPr id="5" name="Picture 4">
            <a:extLst>
              <a:ext uri="{FF2B5EF4-FFF2-40B4-BE49-F238E27FC236}">
                <a16:creationId xmlns:a16="http://schemas.microsoft.com/office/drawing/2014/main" id="{2B025980-7357-46B5-B1BF-79DB2BB14F4F}"/>
              </a:ext>
            </a:extLst>
          </p:cNvPr>
          <p:cNvPicPr>
            <a:picLocks noChangeAspect="1"/>
          </p:cNvPicPr>
          <p:nvPr/>
        </p:nvPicPr>
        <p:blipFill rotWithShape="1">
          <a:blip r:embed="rId3"/>
          <a:srcRect l="470" t="5526" r="377" b="746"/>
          <a:stretch/>
        </p:blipFill>
        <p:spPr>
          <a:xfrm>
            <a:off x="849584" y="2037862"/>
            <a:ext cx="5016500" cy="3816350"/>
          </a:xfrm>
          <a:prstGeom prst="rect">
            <a:avLst/>
          </a:prstGeom>
        </p:spPr>
      </p:pic>
      <p:pic>
        <p:nvPicPr>
          <p:cNvPr id="6" name="Picture 5">
            <a:extLst>
              <a:ext uri="{FF2B5EF4-FFF2-40B4-BE49-F238E27FC236}">
                <a16:creationId xmlns:a16="http://schemas.microsoft.com/office/drawing/2014/main" id="{EC682876-D0C8-45A6-A1F5-D8576AE7BAEE}"/>
              </a:ext>
            </a:extLst>
          </p:cNvPr>
          <p:cNvPicPr/>
          <p:nvPr/>
        </p:nvPicPr>
        <p:blipFill>
          <a:blip r:embed="rId4">
            <a:extLst>
              <a:ext uri="{28A0092B-C50C-407E-A947-70E740481C1C}">
                <a14:useLocalDpi xmlns:a14="http://schemas.microsoft.com/office/drawing/2010/main" val="0"/>
              </a:ext>
            </a:extLst>
          </a:blip>
          <a:stretch>
            <a:fillRect/>
          </a:stretch>
        </p:blipFill>
        <p:spPr>
          <a:xfrm>
            <a:off x="6325918" y="2826454"/>
            <a:ext cx="5016501" cy="3027758"/>
          </a:xfrm>
          <a:prstGeom prst="rect">
            <a:avLst/>
          </a:prstGeom>
        </p:spPr>
      </p:pic>
      <p:sp>
        <p:nvSpPr>
          <p:cNvPr id="7" name="Rectangle 6">
            <a:extLst>
              <a:ext uri="{FF2B5EF4-FFF2-40B4-BE49-F238E27FC236}">
                <a16:creationId xmlns:a16="http://schemas.microsoft.com/office/drawing/2014/main" id="{DCDD61D7-EB23-44DA-BF95-43BDA4B2A623}"/>
              </a:ext>
            </a:extLst>
          </p:cNvPr>
          <p:cNvSpPr/>
          <p:nvPr/>
        </p:nvSpPr>
        <p:spPr>
          <a:xfrm>
            <a:off x="6611815" y="2112879"/>
            <a:ext cx="4730601" cy="4770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8705A4B4-F706-4157-A4CB-A11E2CE831B9}"/>
              </a:ext>
            </a:extLst>
          </p:cNvPr>
          <p:cNvPicPr>
            <a:picLocks noChangeAspect="1"/>
          </p:cNvPicPr>
          <p:nvPr/>
        </p:nvPicPr>
        <p:blipFill rotWithShape="1">
          <a:blip r:embed="rId5">
            <a:extLst>
              <a:ext uri="{28A0092B-C50C-407E-A947-70E740481C1C}">
                <a14:useLocalDpi xmlns:a14="http://schemas.microsoft.com/office/drawing/2010/main" val="0"/>
              </a:ext>
            </a:extLst>
          </a:blip>
          <a:srcRect l="60314" r="30935"/>
          <a:stretch/>
        </p:blipFill>
        <p:spPr>
          <a:xfrm>
            <a:off x="6697708" y="2031195"/>
            <a:ext cx="560439" cy="640421"/>
          </a:xfrm>
          <a:prstGeom prst="rect">
            <a:avLst/>
          </a:prstGeom>
        </p:spPr>
      </p:pic>
      <p:sp>
        <p:nvSpPr>
          <p:cNvPr id="9" name="TextBox 8">
            <a:extLst>
              <a:ext uri="{FF2B5EF4-FFF2-40B4-BE49-F238E27FC236}">
                <a16:creationId xmlns:a16="http://schemas.microsoft.com/office/drawing/2014/main" id="{484ABFA1-17BE-4558-A216-2D389C6C68A9}"/>
              </a:ext>
            </a:extLst>
          </p:cNvPr>
          <p:cNvSpPr txBox="1"/>
          <p:nvPr/>
        </p:nvSpPr>
        <p:spPr>
          <a:xfrm>
            <a:off x="7285902" y="2166739"/>
            <a:ext cx="1607736" cy="369332"/>
          </a:xfrm>
          <a:prstGeom prst="rect">
            <a:avLst/>
          </a:prstGeom>
          <a:noFill/>
        </p:spPr>
        <p:txBody>
          <a:bodyPr wrap="square" rtlCol="0">
            <a:spAutoFit/>
          </a:bodyPr>
          <a:lstStyle/>
          <a:p>
            <a:r>
              <a:rPr lang="en-US" dirty="0"/>
              <a:t>Synthesizer</a:t>
            </a:r>
            <a:endParaRPr lang="en-GB" dirty="0"/>
          </a:p>
        </p:txBody>
      </p:sp>
    </p:spTree>
    <p:extLst>
      <p:ext uri="{BB962C8B-B14F-4D97-AF65-F5344CB8AC3E}">
        <p14:creationId xmlns:p14="http://schemas.microsoft.com/office/powerpoint/2010/main" val="169766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22</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fr-FR" dirty="0"/>
              <a:t>2. Implant d'ancrage de suture</a:t>
            </a:r>
            <a:endParaRPr lang="en-US" dirty="0"/>
          </a:p>
        </p:txBody>
      </p:sp>
      <p:sp>
        <p:nvSpPr>
          <p:cNvPr id="4" name="TextBox 3">
            <a:extLst>
              <a:ext uri="{FF2B5EF4-FFF2-40B4-BE49-F238E27FC236}">
                <a16:creationId xmlns:a16="http://schemas.microsoft.com/office/drawing/2014/main" id="{ED066B15-24C4-401E-BFF9-0060EE3BC31A}"/>
              </a:ext>
            </a:extLst>
          </p:cNvPr>
          <p:cNvSpPr txBox="1"/>
          <p:nvPr/>
        </p:nvSpPr>
        <p:spPr>
          <a:xfrm>
            <a:off x="849584" y="1230026"/>
            <a:ext cx="10492832" cy="369332"/>
          </a:xfrm>
          <a:prstGeom prst="rect">
            <a:avLst/>
          </a:prstGeom>
          <a:noFill/>
        </p:spPr>
        <p:txBody>
          <a:bodyPr wrap="square" rtlCol="0">
            <a:spAutoFit/>
          </a:bodyPr>
          <a:lstStyle/>
          <a:p>
            <a:r>
              <a:rPr lang="fr-FR" b="1" dirty="0"/>
              <a:t>Objectif </a:t>
            </a:r>
            <a:r>
              <a:rPr lang="fr-FR" dirty="0"/>
              <a:t>: minimiser le coût par volume, puisque la géométrie est fixe. </a:t>
            </a:r>
          </a:p>
        </p:txBody>
      </p:sp>
      <p:pic>
        <p:nvPicPr>
          <p:cNvPr id="5" name="Picture 4">
            <a:extLst>
              <a:ext uri="{FF2B5EF4-FFF2-40B4-BE49-F238E27FC236}">
                <a16:creationId xmlns:a16="http://schemas.microsoft.com/office/drawing/2014/main" id="{545D8B0C-E35F-41AB-80A4-465A59C9225C}"/>
              </a:ext>
            </a:extLst>
          </p:cNvPr>
          <p:cNvPicPr>
            <a:picLocks noChangeAspect="1"/>
          </p:cNvPicPr>
          <p:nvPr/>
        </p:nvPicPr>
        <p:blipFill>
          <a:blip r:embed="rId3"/>
          <a:stretch>
            <a:fillRect/>
          </a:stretch>
        </p:blipFill>
        <p:spPr>
          <a:xfrm>
            <a:off x="354254" y="1941418"/>
            <a:ext cx="6208778" cy="3823603"/>
          </a:xfrm>
          <a:prstGeom prst="rect">
            <a:avLst/>
          </a:prstGeom>
        </p:spPr>
      </p:pic>
      <p:sp>
        <p:nvSpPr>
          <p:cNvPr id="6" name="TextBox 5">
            <a:extLst>
              <a:ext uri="{FF2B5EF4-FFF2-40B4-BE49-F238E27FC236}">
                <a16:creationId xmlns:a16="http://schemas.microsoft.com/office/drawing/2014/main" id="{26E47B34-40FC-43AA-9185-45EBC82DF8D7}"/>
              </a:ext>
            </a:extLst>
          </p:cNvPr>
          <p:cNvSpPr txBox="1"/>
          <p:nvPr/>
        </p:nvSpPr>
        <p:spPr>
          <a:xfrm>
            <a:off x="6888690" y="1731102"/>
            <a:ext cx="4453726" cy="1661993"/>
          </a:xfrm>
          <a:prstGeom prst="rect">
            <a:avLst/>
          </a:prstGeom>
          <a:noFill/>
        </p:spPr>
        <p:txBody>
          <a:bodyPr wrap="square" rtlCol="0">
            <a:spAutoFit/>
          </a:bodyPr>
          <a:lstStyle/>
          <a:p>
            <a:r>
              <a:rPr lang="en-US" b="1" dirty="0" err="1"/>
              <a:t>Contraintes</a:t>
            </a:r>
            <a:r>
              <a:rPr lang="en-US" b="1" dirty="0"/>
              <a:t>:</a:t>
            </a:r>
          </a:p>
          <a:p>
            <a:pPr marL="285750" indent="-285750">
              <a:buFont typeface="Arial" panose="020B0604020202020204" pitchFamily="34" charset="0"/>
              <a:buChar char="•"/>
            </a:pPr>
            <a:r>
              <a:rPr lang="en-GB" sz="1400" dirty="0" err="1"/>
              <a:t>Thermoplastiques</a:t>
            </a:r>
            <a:r>
              <a:rPr lang="en-GB" sz="1400" dirty="0"/>
              <a:t> non </a:t>
            </a:r>
            <a:r>
              <a:rPr lang="en-GB" sz="1400" dirty="0" err="1"/>
              <a:t>remplis</a:t>
            </a:r>
            <a:r>
              <a:rPr lang="en-GB" sz="1400" dirty="0"/>
              <a:t>, sans </a:t>
            </a:r>
            <a:r>
              <a:rPr lang="en-GB" sz="1400" dirty="0" err="1"/>
              <a:t>additif</a:t>
            </a:r>
            <a:endParaRPr lang="en-GB" sz="1400" dirty="0"/>
          </a:p>
          <a:p>
            <a:pPr marL="285750" indent="-285750">
              <a:buFont typeface="Arial" panose="020B0604020202020204" pitchFamily="34" charset="0"/>
              <a:buChar char="•"/>
            </a:pPr>
            <a:r>
              <a:rPr lang="en-GB" sz="1400" dirty="0"/>
              <a:t>Module </a:t>
            </a:r>
            <a:r>
              <a:rPr lang="en-GB" sz="1400" dirty="0" err="1"/>
              <a:t>d'Young</a:t>
            </a:r>
            <a:r>
              <a:rPr lang="en-GB" sz="1400" dirty="0"/>
              <a:t> Min 3 </a:t>
            </a:r>
            <a:r>
              <a:rPr lang="en-GB" sz="1400" dirty="0" err="1"/>
              <a:t>GPa</a:t>
            </a:r>
            <a:r>
              <a:rPr lang="en-GB" sz="1400" dirty="0"/>
              <a:t> et Max 10 </a:t>
            </a:r>
            <a:r>
              <a:rPr lang="en-GB" sz="1400" dirty="0" err="1"/>
              <a:t>GPa</a:t>
            </a:r>
            <a:endParaRPr lang="en-GB" sz="1400" dirty="0"/>
          </a:p>
          <a:p>
            <a:pPr marL="285750" indent="-285750">
              <a:buFont typeface="Arial" panose="020B0604020202020204" pitchFamily="34" charset="0"/>
              <a:buChar char="•"/>
            </a:pPr>
            <a:r>
              <a:rPr lang="en-GB" sz="1400" dirty="0" err="1"/>
              <a:t>Limite</a:t>
            </a:r>
            <a:r>
              <a:rPr lang="en-GB" sz="1400" dirty="0"/>
              <a:t> </a:t>
            </a:r>
            <a:r>
              <a:rPr lang="en-GB" sz="1400" dirty="0" err="1"/>
              <a:t>d'élasticité</a:t>
            </a:r>
            <a:r>
              <a:rPr lang="en-GB" sz="1400" dirty="0"/>
              <a:t> </a:t>
            </a:r>
            <a:r>
              <a:rPr lang="en-GB" sz="1400" dirty="0" err="1"/>
              <a:t>adéquate</a:t>
            </a:r>
            <a:r>
              <a:rPr lang="en-GB" sz="1400" dirty="0"/>
              <a:t> Min 50 MPa</a:t>
            </a:r>
          </a:p>
          <a:p>
            <a:pPr marL="285750" indent="-285750">
              <a:buFont typeface="Arial" panose="020B0604020202020204" pitchFamily="34" charset="0"/>
              <a:buChar char="•"/>
            </a:pPr>
            <a:r>
              <a:rPr lang="en-GB" sz="1400" dirty="0" err="1"/>
              <a:t>Ténacité</a:t>
            </a:r>
            <a:r>
              <a:rPr lang="en-GB" sz="1400" dirty="0"/>
              <a:t> à la rupture Min 4 MPa^0.5</a:t>
            </a:r>
          </a:p>
          <a:p>
            <a:pPr marL="285750" indent="-285750">
              <a:buFont typeface="Arial" panose="020B0604020202020204" pitchFamily="34" charset="0"/>
              <a:buChar char="•"/>
            </a:pPr>
            <a:r>
              <a:rPr lang="en-GB" sz="1400" dirty="0"/>
              <a:t>Max </a:t>
            </a:r>
            <a:r>
              <a:rPr lang="en-GB" sz="1400" dirty="0" err="1"/>
              <a:t>Température</a:t>
            </a:r>
            <a:r>
              <a:rPr lang="en-GB" sz="1400" dirty="0"/>
              <a:t> de service Min 40 °C</a:t>
            </a:r>
          </a:p>
          <a:p>
            <a:pPr marL="285750" indent="-285750">
              <a:buFont typeface="Arial" panose="020B0604020202020204" pitchFamily="34" charset="0"/>
              <a:buChar char="•"/>
            </a:pPr>
            <a:r>
              <a:rPr lang="en-GB" sz="1400" dirty="0" err="1"/>
              <a:t>Résistance</a:t>
            </a:r>
            <a:r>
              <a:rPr lang="en-GB" sz="1400" dirty="0"/>
              <a:t> à </a:t>
            </a:r>
            <a:r>
              <a:rPr lang="en-GB" sz="1400" dirty="0" err="1"/>
              <a:t>l'eau</a:t>
            </a:r>
            <a:r>
              <a:rPr lang="en-GB" sz="1400" dirty="0"/>
              <a:t> </a:t>
            </a:r>
            <a:r>
              <a:rPr lang="en-GB" sz="1400" dirty="0" err="1"/>
              <a:t>excellente</a:t>
            </a:r>
            <a:r>
              <a:rPr lang="en-GB" sz="1400" dirty="0"/>
              <a:t>/acceptable</a:t>
            </a:r>
          </a:p>
        </p:txBody>
      </p:sp>
      <p:pic>
        <p:nvPicPr>
          <p:cNvPr id="7" name="Picture 6">
            <a:extLst>
              <a:ext uri="{FF2B5EF4-FFF2-40B4-BE49-F238E27FC236}">
                <a16:creationId xmlns:a16="http://schemas.microsoft.com/office/drawing/2014/main" id="{9DE46F4D-31C8-4358-BD30-670FB1FD319E}"/>
              </a:ext>
            </a:extLst>
          </p:cNvPr>
          <p:cNvPicPr>
            <a:picLocks noChangeAspect="1"/>
          </p:cNvPicPr>
          <p:nvPr/>
        </p:nvPicPr>
        <p:blipFill>
          <a:blip r:embed="rId4"/>
          <a:stretch>
            <a:fillRect/>
          </a:stretch>
        </p:blipFill>
        <p:spPr>
          <a:xfrm>
            <a:off x="6888690" y="3463285"/>
            <a:ext cx="4453726" cy="2429305"/>
          </a:xfrm>
          <a:prstGeom prst="rect">
            <a:avLst/>
          </a:prstGeom>
        </p:spPr>
      </p:pic>
    </p:spTree>
    <p:extLst>
      <p:ext uri="{BB962C8B-B14F-4D97-AF65-F5344CB8AC3E}">
        <p14:creationId xmlns:p14="http://schemas.microsoft.com/office/powerpoint/2010/main" val="3384229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23</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fr-FR" dirty="0"/>
              <a:t>3. Sélection des biomatériaux pour une prothèse articulaire</a:t>
            </a:r>
            <a:endParaRPr lang="en-US" dirty="0"/>
          </a:p>
        </p:txBody>
      </p:sp>
      <p:sp>
        <p:nvSpPr>
          <p:cNvPr id="4" name="TextBox 3">
            <a:extLst>
              <a:ext uri="{FF2B5EF4-FFF2-40B4-BE49-F238E27FC236}">
                <a16:creationId xmlns:a16="http://schemas.microsoft.com/office/drawing/2014/main" id="{1CD9031A-EF8A-49AB-B548-B5064CEE5C1E}"/>
              </a:ext>
            </a:extLst>
          </p:cNvPr>
          <p:cNvSpPr txBox="1"/>
          <p:nvPr/>
        </p:nvSpPr>
        <p:spPr>
          <a:xfrm>
            <a:off x="849584" y="1230026"/>
            <a:ext cx="10492832" cy="646331"/>
          </a:xfrm>
          <a:prstGeom prst="rect">
            <a:avLst/>
          </a:prstGeom>
          <a:noFill/>
        </p:spPr>
        <p:txBody>
          <a:bodyPr wrap="square" rtlCol="0">
            <a:spAutoFit/>
          </a:bodyPr>
          <a:lstStyle/>
          <a:p>
            <a:r>
              <a:rPr lang="fr-FR" b="1" dirty="0"/>
              <a:t>Objectif </a:t>
            </a:r>
            <a:r>
              <a:rPr lang="fr-FR" dirty="0"/>
              <a:t>:</a:t>
            </a:r>
            <a:r>
              <a:rPr lang="fr-FR" b="1" dirty="0"/>
              <a:t> </a:t>
            </a:r>
            <a:r>
              <a:rPr lang="fr-FR" dirty="0"/>
              <a:t>1) Tige fémorale, maximiser la résistance spécifique et minimiser le coût ; 2) Tête fémorale, maximiser la résistance à la compression et minimiser l'usure (abrasion émoussée).</a:t>
            </a:r>
          </a:p>
        </p:txBody>
      </p:sp>
      <p:pic>
        <p:nvPicPr>
          <p:cNvPr id="5" name="Picture 4">
            <a:extLst>
              <a:ext uri="{FF2B5EF4-FFF2-40B4-BE49-F238E27FC236}">
                <a16:creationId xmlns:a16="http://schemas.microsoft.com/office/drawing/2014/main" id="{36BB3D0F-C04B-4E91-9F4B-EA44FDCB6BF4}"/>
              </a:ext>
            </a:extLst>
          </p:cNvPr>
          <p:cNvPicPr>
            <a:picLocks noChangeAspect="1"/>
          </p:cNvPicPr>
          <p:nvPr/>
        </p:nvPicPr>
        <p:blipFill>
          <a:blip r:embed="rId3"/>
          <a:stretch>
            <a:fillRect/>
          </a:stretch>
        </p:blipFill>
        <p:spPr>
          <a:xfrm>
            <a:off x="609601" y="2174076"/>
            <a:ext cx="5246416" cy="3405326"/>
          </a:xfrm>
          <a:prstGeom prst="rect">
            <a:avLst/>
          </a:prstGeom>
        </p:spPr>
      </p:pic>
      <p:pic>
        <p:nvPicPr>
          <p:cNvPr id="6" name="Picture 5">
            <a:extLst>
              <a:ext uri="{FF2B5EF4-FFF2-40B4-BE49-F238E27FC236}">
                <a16:creationId xmlns:a16="http://schemas.microsoft.com/office/drawing/2014/main" id="{740C7D35-F8AF-4A11-9818-9651DF10B082}"/>
              </a:ext>
            </a:extLst>
          </p:cNvPr>
          <p:cNvPicPr>
            <a:picLocks noChangeAspect="1"/>
          </p:cNvPicPr>
          <p:nvPr/>
        </p:nvPicPr>
        <p:blipFill>
          <a:blip r:embed="rId4"/>
          <a:stretch>
            <a:fillRect/>
          </a:stretch>
        </p:blipFill>
        <p:spPr>
          <a:xfrm>
            <a:off x="6335985" y="2196246"/>
            <a:ext cx="5246416" cy="3360985"/>
          </a:xfrm>
          <a:prstGeom prst="rect">
            <a:avLst/>
          </a:prstGeom>
        </p:spPr>
      </p:pic>
      <p:pic>
        <p:nvPicPr>
          <p:cNvPr id="7" name="Picture 6" descr="A close up of a device&#10;&#10;Description automatically generated">
            <a:extLst>
              <a:ext uri="{FF2B5EF4-FFF2-40B4-BE49-F238E27FC236}">
                <a16:creationId xmlns:a16="http://schemas.microsoft.com/office/drawing/2014/main" id="{F9A2B70A-A2A2-4F4F-9274-E68BE0DF0E2D}"/>
              </a:ext>
            </a:extLst>
          </p:cNvPr>
          <p:cNvPicPr>
            <a:picLocks noChangeAspect="1"/>
          </p:cNvPicPr>
          <p:nvPr/>
        </p:nvPicPr>
        <p:blipFill rotWithShape="1">
          <a:blip r:embed="rId5">
            <a:extLst>
              <a:ext uri="{28A0092B-C50C-407E-A947-70E740481C1C}">
                <a14:useLocalDpi xmlns:a14="http://schemas.microsoft.com/office/drawing/2010/main" val="0"/>
              </a:ext>
            </a:extLst>
          </a:blip>
          <a:srcRect l="8002" t="10644" r="9858"/>
          <a:stretch/>
        </p:blipFill>
        <p:spPr>
          <a:xfrm>
            <a:off x="5381244" y="5154502"/>
            <a:ext cx="1547495" cy="946943"/>
          </a:xfrm>
          <a:prstGeom prst="rect">
            <a:avLst/>
          </a:prstGeom>
        </p:spPr>
      </p:pic>
    </p:spTree>
    <p:extLst>
      <p:ext uri="{BB962C8B-B14F-4D97-AF65-F5344CB8AC3E}">
        <p14:creationId xmlns:p14="http://schemas.microsoft.com/office/powerpoint/2010/main" val="718149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24</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fr-FR" dirty="0"/>
              <a:t>4. Les déchets biomédicaux : santé et environnement</a:t>
            </a:r>
            <a:endParaRPr lang="en-US" dirty="0"/>
          </a:p>
        </p:txBody>
      </p:sp>
      <p:sp>
        <p:nvSpPr>
          <p:cNvPr id="4" name="TextBox 3">
            <a:extLst>
              <a:ext uri="{FF2B5EF4-FFF2-40B4-BE49-F238E27FC236}">
                <a16:creationId xmlns:a16="http://schemas.microsoft.com/office/drawing/2014/main" id="{053A9252-5700-45F4-9E3B-699DB179CE94}"/>
              </a:ext>
            </a:extLst>
          </p:cNvPr>
          <p:cNvSpPr txBox="1"/>
          <p:nvPr/>
        </p:nvSpPr>
        <p:spPr>
          <a:xfrm>
            <a:off x="849584" y="1230026"/>
            <a:ext cx="10492832" cy="646331"/>
          </a:xfrm>
          <a:prstGeom prst="rect">
            <a:avLst/>
          </a:prstGeom>
          <a:noFill/>
        </p:spPr>
        <p:txBody>
          <a:bodyPr wrap="square" rtlCol="0">
            <a:spAutoFit/>
          </a:bodyPr>
          <a:lstStyle/>
          <a:p>
            <a:r>
              <a:rPr lang="fr-FR" b="1" dirty="0"/>
              <a:t>Objectif</a:t>
            </a:r>
            <a:r>
              <a:rPr lang="fr-FR" dirty="0"/>
              <a:t> : étudier les matériaux appropriés pour un flacon d'échantillon biomédical et évaluer principalement les options pour minimiser l'empreinte carbone et ensuite le coût.</a:t>
            </a:r>
            <a:endParaRPr lang="en-GB" dirty="0"/>
          </a:p>
        </p:txBody>
      </p:sp>
      <p:pic>
        <p:nvPicPr>
          <p:cNvPr id="5" name="Picture 4">
            <a:extLst>
              <a:ext uri="{FF2B5EF4-FFF2-40B4-BE49-F238E27FC236}">
                <a16:creationId xmlns:a16="http://schemas.microsoft.com/office/drawing/2014/main" id="{BD27562B-474E-4FFA-8A85-66A57C07799D}"/>
              </a:ext>
            </a:extLst>
          </p:cNvPr>
          <p:cNvPicPr>
            <a:picLocks noChangeAspect="1"/>
          </p:cNvPicPr>
          <p:nvPr/>
        </p:nvPicPr>
        <p:blipFill rotWithShape="1">
          <a:blip r:embed="rId3"/>
          <a:srcRect t="7113"/>
          <a:stretch/>
        </p:blipFill>
        <p:spPr>
          <a:xfrm>
            <a:off x="1794388" y="3898900"/>
            <a:ext cx="3914277" cy="2117517"/>
          </a:xfrm>
          <a:prstGeom prst="rect">
            <a:avLst/>
          </a:prstGeom>
        </p:spPr>
      </p:pic>
      <p:pic>
        <p:nvPicPr>
          <p:cNvPr id="6" name="Picture 5">
            <a:extLst>
              <a:ext uri="{FF2B5EF4-FFF2-40B4-BE49-F238E27FC236}">
                <a16:creationId xmlns:a16="http://schemas.microsoft.com/office/drawing/2014/main" id="{542A1448-3E90-4581-912D-978FE00E3059}"/>
              </a:ext>
            </a:extLst>
          </p:cNvPr>
          <p:cNvPicPr>
            <a:picLocks noChangeAspect="1"/>
          </p:cNvPicPr>
          <p:nvPr/>
        </p:nvPicPr>
        <p:blipFill rotWithShape="1">
          <a:blip r:embed="rId4"/>
          <a:srcRect t="7113"/>
          <a:stretch/>
        </p:blipFill>
        <p:spPr>
          <a:xfrm>
            <a:off x="6483336" y="3898900"/>
            <a:ext cx="3914277" cy="2117518"/>
          </a:xfrm>
          <a:prstGeom prst="rect">
            <a:avLst/>
          </a:prstGeom>
        </p:spPr>
      </p:pic>
      <p:pic>
        <p:nvPicPr>
          <p:cNvPr id="7" name="Picture 6">
            <a:extLst>
              <a:ext uri="{FF2B5EF4-FFF2-40B4-BE49-F238E27FC236}">
                <a16:creationId xmlns:a16="http://schemas.microsoft.com/office/drawing/2014/main" id="{21401FE9-571D-4578-AAA7-FEA055B830E0}"/>
              </a:ext>
            </a:extLst>
          </p:cNvPr>
          <p:cNvPicPr>
            <a:picLocks noChangeAspect="1"/>
          </p:cNvPicPr>
          <p:nvPr/>
        </p:nvPicPr>
        <p:blipFill rotWithShape="1">
          <a:blip r:embed="rId5"/>
          <a:srcRect l="454"/>
          <a:stretch/>
        </p:blipFill>
        <p:spPr>
          <a:xfrm>
            <a:off x="1888152" y="1956769"/>
            <a:ext cx="5005234" cy="1584719"/>
          </a:xfrm>
          <a:prstGeom prst="rect">
            <a:avLst/>
          </a:prstGeom>
        </p:spPr>
      </p:pic>
      <p:sp>
        <p:nvSpPr>
          <p:cNvPr id="8" name="Rectangle 7">
            <a:extLst>
              <a:ext uri="{FF2B5EF4-FFF2-40B4-BE49-F238E27FC236}">
                <a16:creationId xmlns:a16="http://schemas.microsoft.com/office/drawing/2014/main" id="{C9169244-4142-49AD-8458-7B66F3DF2976}"/>
              </a:ext>
            </a:extLst>
          </p:cNvPr>
          <p:cNvSpPr/>
          <p:nvPr/>
        </p:nvSpPr>
        <p:spPr>
          <a:xfrm>
            <a:off x="3208413" y="2303684"/>
            <a:ext cx="1095270" cy="293949"/>
          </a:xfrm>
          <a:prstGeom prst="rect">
            <a:avLst/>
          </a:prstGeom>
          <a:noFill/>
          <a:ln w="28575">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C263AB3-D2A3-4DFE-84FF-3FE80050B2FC}"/>
              </a:ext>
            </a:extLst>
          </p:cNvPr>
          <p:cNvSpPr txBox="1"/>
          <p:nvPr/>
        </p:nvSpPr>
        <p:spPr>
          <a:xfrm>
            <a:off x="3244112" y="3621901"/>
            <a:ext cx="1014830" cy="276999"/>
          </a:xfrm>
          <a:prstGeom prst="rect">
            <a:avLst/>
          </a:prstGeom>
          <a:noFill/>
        </p:spPr>
        <p:txBody>
          <a:bodyPr wrap="none" rtlCol="0">
            <a:spAutoFit/>
          </a:bodyPr>
          <a:lstStyle/>
          <a:p>
            <a:pPr algn="ctr"/>
            <a:r>
              <a:rPr lang="en-US" sz="1200" b="1" dirty="0" err="1"/>
              <a:t>Energie</a:t>
            </a:r>
            <a:r>
              <a:rPr lang="en-US" sz="1200" b="1" dirty="0"/>
              <a:t> (MJ)</a:t>
            </a:r>
            <a:endParaRPr lang="en-GB" sz="1200" b="1" dirty="0"/>
          </a:p>
        </p:txBody>
      </p:sp>
      <p:sp>
        <p:nvSpPr>
          <p:cNvPr id="10" name="TextBox 9">
            <a:extLst>
              <a:ext uri="{FF2B5EF4-FFF2-40B4-BE49-F238E27FC236}">
                <a16:creationId xmlns:a16="http://schemas.microsoft.com/office/drawing/2014/main" id="{C06B13C2-73BA-413A-93F9-34CBE6522F51}"/>
              </a:ext>
            </a:extLst>
          </p:cNvPr>
          <p:cNvSpPr txBox="1"/>
          <p:nvPr/>
        </p:nvSpPr>
        <p:spPr>
          <a:xfrm>
            <a:off x="7503061" y="3621901"/>
            <a:ext cx="1874826" cy="276999"/>
          </a:xfrm>
          <a:prstGeom prst="rect">
            <a:avLst/>
          </a:prstGeom>
          <a:noFill/>
        </p:spPr>
        <p:txBody>
          <a:bodyPr wrap="square" rtlCol="0">
            <a:spAutoFit/>
          </a:bodyPr>
          <a:lstStyle/>
          <a:p>
            <a:pPr algn="ctr"/>
            <a:r>
              <a:rPr lang="en-US" sz="1200" b="1" dirty="0" err="1"/>
              <a:t>Empreinte</a:t>
            </a:r>
            <a:r>
              <a:rPr lang="en-US" sz="1200" b="1" dirty="0"/>
              <a:t> CO2 (kg)</a:t>
            </a:r>
            <a:endParaRPr lang="en-GB" sz="1200" b="1" dirty="0"/>
          </a:p>
        </p:txBody>
      </p:sp>
      <p:sp>
        <p:nvSpPr>
          <p:cNvPr id="11" name="Freeform: Shape 10">
            <a:extLst>
              <a:ext uri="{FF2B5EF4-FFF2-40B4-BE49-F238E27FC236}">
                <a16:creationId xmlns:a16="http://schemas.microsoft.com/office/drawing/2014/main" id="{1AED80BD-42D3-4C57-8486-0C0CA07E53D6}"/>
              </a:ext>
            </a:extLst>
          </p:cNvPr>
          <p:cNvSpPr/>
          <p:nvPr/>
        </p:nvSpPr>
        <p:spPr>
          <a:xfrm>
            <a:off x="3793075" y="2606364"/>
            <a:ext cx="3493294" cy="78582"/>
          </a:xfrm>
          <a:custGeom>
            <a:avLst/>
            <a:gdLst>
              <a:gd name="connsiteX0" fmla="*/ 3493294 w 3493294"/>
              <a:gd name="connsiteY0" fmla="*/ 78582 h 78582"/>
              <a:gd name="connsiteX1" fmla="*/ 0 w 3493294"/>
              <a:gd name="connsiteY1" fmla="*/ 78582 h 78582"/>
              <a:gd name="connsiteX2" fmla="*/ 0 w 3493294"/>
              <a:gd name="connsiteY2" fmla="*/ 0 h 78582"/>
            </a:gdLst>
            <a:ahLst/>
            <a:cxnLst>
              <a:cxn ang="0">
                <a:pos x="connsiteX0" y="connsiteY0"/>
              </a:cxn>
              <a:cxn ang="0">
                <a:pos x="connsiteX1" y="connsiteY1"/>
              </a:cxn>
              <a:cxn ang="0">
                <a:pos x="connsiteX2" y="connsiteY2"/>
              </a:cxn>
            </a:cxnLst>
            <a:rect l="l" t="t" r="r" b="b"/>
            <a:pathLst>
              <a:path w="3493294" h="78582">
                <a:moveTo>
                  <a:pt x="3493294" y="78582"/>
                </a:moveTo>
                <a:lnTo>
                  <a:pt x="0" y="78582"/>
                </a:lnTo>
                <a:lnTo>
                  <a:pt x="0" y="0"/>
                </a:lnTo>
              </a:path>
            </a:pathLst>
          </a:custGeom>
          <a:noFill/>
          <a:ln w="15875">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C8FA5888-AE50-4F24-92CE-E34AB70FE82E}"/>
              </a:ext>
            </a:extLst>
          </p:cNvPr>
          <p:cNvSpPr/>
          <p:nvPr/>
        </p:nvSpPr>
        <p:spPr>
          <a:xfrm>
            <a:off x="7286366" y="2242311"/>
            <a:ext cx="4296034" cy="885270"/>
          </a:xfrm>
          <a:prstGeom prst="rect">
            <a:avLst/>
          </a:prstGeom>
          <a:noFill/>
          <a:ln w="19050">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Le changement de cette section permet de comparer les deux combinaisons de matériaux : </a:t>
            </a:r>
          </a:p>
          <a:p>
            <a:pPr marL="228600" indent="-228600">
              <a:buAutoNum type="arabicParenR"/>
            </a:pPr>
            <a:r>
              <a:rPr lang="fr-FR" sz="1200" dirty="0">
                <a:solidFill>
                  <a:schemeClr val="tx1"/>
                </a:solidFill>
              </a:rPr>
              <a:t>Flacon en polystyrène avec un bouchon en polypropylène. </a:t>
            </a:r>
          </a:p>
          <a:p>
            <a:pPr marL="228600" indent="-228600">
              <a:buAutoNum type="arabicParenR"/>
            </a:pPr>
            <a:r>
              <a:rPr lang="fr-FR" sz="1200" dirty="0">
                <a:solidFill>
                  <a:schemeClr val="tx1"/>
                </a:solidFill>
              </a:rPr>
              <a:t>Flacon en polypropylène avec un bouchon en polyéthylène.</a:t>
            </a:r>
            <a:endParaRPr lang="en-GB" sz="1200" dirty="0">
              <a:solidFill>
                <a:schemeClr val="tx1"/>
              </a:solidFill>
            </a:endParaRPr>
          </a:p>
        </p:txBody>
      </p:sp>
      <p:grpSp>
        <p:nvGrpSpPr>
          <p:cNvPr id="13" name="Group 12">
            <a:extLst>
              <a:ext uri="{FF2B5EF4-FFF2-40B4-BE49-F238E27FC236}">
                <a16:creationId xmlns:a16="http://schemas.microsoft.com/office/drawing/2014/main" id="{2FDBF396-5AAA-42ED-B8AD-C39EF8A41253}"/>
              </a:ext>
            </a:extLst>
          </p:cNvPr>
          <p:cNvGrpSpPr/>
          <p:nvPr/>
        </p:nvGrpSpPr>
        <p:grpSpPr>
          <a:xfrm>
            <a:off x="993738" y="2145022"/>
            <a:ext cx="697924" cy="1208211"/>
            <a:chOff x="879060" y="2552189"/>
            <a:chExt cx="697924" cy="1208211"/>
          </a:xfrm>
        </p:grpSpPr>
        <p:pic>
          <p:nvPicPr>
            <p:cNvPr id="14" name="Picture 13" descr="A close up of a logo&#10;&#10;Description automatically generated">
              <a:extLst>
                <a:ext uri="{FF2B5EF4-FFF2-40B4-BE49-F238E27FC236}">
                  <a16:creationId xmlns:a16="http://schemas.microsoft.com/office/drawing/2014/main" id="{426C5C19-BCC7-4F6D-A666-FB1340D702C8}"/>
                </a:ext>
              </a:extLst>
            </p:cNvPr>
            <p:cNvPicPr/>
            <p:nvPr/>
          </p:nvPicPr>
          <p:blipFill rotWithShape="1">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l="33623" r="33349"/>
            <a:stretch/>
          </p:blipFill>
          <p:spPr>
            <a:xfrm>
              <a:off x="879060" y="2696142"/>
              <a:ext cx="351125" cy="1064258"/>
            </a:xfrm>
            <a:prstGeom prst="rect">
              <a:avLst/>
            </a:prstGeom>
          </p:spPr>
        </p:pic>
        <p:pic>
          <p:nvPicPr>
            <p:cNvPr id="15" name="Picture 14" descr="A close up of a logo&#10;&#10;Description automatically generated">
              <a:extLst>
                <a:ext uri="{FF2B5EF4-FFF2-40B4-BE49-F238E27FC236}">
                  <a16:creationId xmlns:a16="http://schemas.microsoft.com/office/drawing/2014/main" id="{5D283088-4A34-4CCF-B4BB-ABA4600DFDF7}"/>
                </a:ext>
              </a:extLst>
            </p:cNvPr>
            <p:cNvPicPr/>
            <p:nvPr/>
          </p:nvPicPr>
          <p:blipFill rotWithShape="1">
            <a:blip r:embed="rId8" cstate="print">
              <a:duotone>
                <a:prstClr val="black"/>
                <a:schemeClr val="accent1">
                  <a:tint val="45000"/>
                  <a:satMod val="400000"/>
                </a:schemeClr>
              </a:duotone>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l="33623" r="33349"/>
            <a:stretch/>
          </p:blipFill>
          <p:spPr>
            <a:xfrm>
              <a:off x="1225133" y="2552189"/>
              <a:ext cx="351851" cy="1066434"/>
            </a:xfrm>
            <a:prstGeom prst="rect">
              <a:avLst/>
            </a:prstGeom>
          </p:spPr>
        </p:pic>
      </p:grpSp>
    </p:spTree>
    <p:extLst>
      <p:ext uri="{BB962C8B-B14F-4D97-AF65-F5344CB8AC3E}">
        <p14:creationId xmlns:p14="http://schemas.microsoft.com/office/powerpoint/2010/main" val="1555322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25</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en-US" dirty="0"/>
              <a:t>Vue </a:t>
            </a:r>
            <a:r>
              <a:rPr lang="en-US" dirty="0" err="1"/>
              <a:t>d’ensemble</a:t>
            </a:r>
            <a:r>
              <a:rPr lang="en-US" dirty="0"/>
              <a:t> des </a:t>
            </a:r>
            <a:r>
              <a:rPr lang="en-US" dirty="0" err="1"/>
              <a:t>ressources</a:t>
            </a:r>
            <a:r>
              <a:rPr lang="en-US" dirty="0"/>
              <a:t> pour la bio-</a:t>
            </a:r>
            <a:r>
              <a:rPr lang="en-US" dirty="0" err="1"/>
              <a:t>ingénierie</a:t>
            </a:r>
            <a:endParaRPr lang="en-US" dirty="0"/>
          </a:p>
        </p:txBody>
      </p:sp>
      <p:pic>
        <p:nvPicPr>
          <p:cNvPr id="4" name="Picture 3" descr="A close up of a logo&#10;&#10;Description automatically generated">
            <a:extLst>
              <a:ext uri="{FF2B5EF4-FFF2-40B4-BE49-F238E27FC236}">
                <a16:creationId xmlns:a16="http://schemas.microsoft.com/office/drawing/2014/main" id="{959C730E-246C-4F16-A27E-13416CA26F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1497" y="1434542"/>
            <a:ext cx="2007058" cy="1054340"/>
          </a:xfrm>
          <a:prstGeom prst="rect">
            <a:avLst/>
          </a:prstGeom>
        </p:spPr>
      </p:pic>
      <p:pic>
        <p:nvPicPr>
          <p:cNvPr id="5" name="Picture 4" descr="A close up of a logo&#10;&#10;Description automatically generated">
            <a:extLst>
              <a:ext uri="{FF2B5EF4-FFF2-40B4-BE49-F238E27FC236}">
                <a16:creationId xmlns:a16="http://schemas.microsoft.com/office/drawing/2014/main" id="{8F783C17-6E12-49FD-BD29-6473628EF9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2471" y="1434542"/>
            <a:ext cx="2007058" cy="1054340"/>
          </a:xfrm>
          <a:prstGeom prst="rect">
            <a:avLst/>
          </a:prstGeom>
        </p:spPr>
      </p:pic>
      <p:pic>
        <p:nvPicPr>
          <p:cNvPr id="6" name="Picture 5" descr="A close up of a logo&#10;&#10;Description automatically generated">
            <a:extLst>
              <a:ext uri="{FF2B5EF4-FFF2-40B4-BE49-F238E27FC236}">
                <a16:creationId xmlns:a16="http://schemas.microsoft.com/office/drawing/2014/main" id="{6D178DFC-47E1-4088-A122-D1758B0569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47232" y="1434542"/>
            <a:ext cx="2007058" cy="1054340"/>
          </a:xfrm>
          <a:prstGeom prst="rect">
            <a:avLst/>
          </a:prstGeom>
        </p:spPr>
      </p:pic>
      <p:sp>
        <p:nvSpPr>
          <p:cNvPr id="7" name="Rectangle 6">
            <a:extLst>
              <a:ext uri="{FF2B5EF4-FFF2-40B4-BE49-F238E27FC236}">
                <a16:creationId xmlns:a16="http://schemas.microsoft.com/office/drawing/2014/main" id="{EF47AA1D-2544-46F4-AD26-05A80240E395}"/>
              </a:ext>
            </a:extLst>
          </p:cNvPr>
          <p:cNvSpPr/>
          <p:nvPr/>
        </p:nvSpPr>
        <p:spPr>
          <a:xfrm>
            <a:off x="542594" y="1165122"/>
            <a:ext cx="3524865" cy="4763729"/>
          </a:xfrm>
          <a:prstGeom prst="rect">
            <a:avLst/>
          </a:prstGeom>
          <a:noFill/>
          <a:ln>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636C704-142E-499B-8A33-E299E7E73C40}"/>
              </a:ext>
            </a:extLst>
          </p:cNvPr>
          <p:cNvSpPr/>
          <p:nvPr/>
        </p:nvSpPr>
        <p:spPr>
          <a:xfrm>
            <a:off x="4333567" y="1165122"/>
            <a:ext cx="7315839" cy="4763729"/>
          </a:xfrm>
          <a:prstGeom prst="rect">
            <a:avLst/>
          </a:prstGeom>
          <a:noFill/>
          <a:ln>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A309CF7-F6FD-4A36-BE61-543627A64878}"/>
              </a:ext>
            </a:extLst>
          </p:cNvPr>
          <p:cNvSpPr/>
          <p:nvPr/>
        </p:nvSpPr>
        <p:spPr>
          <a:xfrm>
            <a:off x="542594" y="5545394"/>
            <a:ext cx="3524865" cy="383457"/>
          </a:xfrm>
          <a:prstGeom prst="rect">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Premier cycle </a:t>
            </a:r>
            <a:r>
              <a:rPr lang="en-US" sz="2000" b="1" dirty="0" err="1"/>
              <a:t>universitaire</a:t>
            </a:r>
            <a:endParaRPr lang="en-GB" sz="2000" b="1" dirty="0"/>
          </a:p>
        </p:txBody>
      </p:sp>
      <p:sp>
        <p:nvSpPr>
          <p:cNvPr id="10" name="Rectangle 9">
            <a:extLst>
              <a:ext uri="{FF2B5EF4-FFF2-40B4-BE49-F238E27FC236}">
                <a16:creationId xmlns:a16="http://schemas.microsoft.com/office/drawing/2014/main" id="{594E1F1E-6470-4068-A4E7-0B26A3242154}"/>
              </a:ext>
            </a:extLst>
          </p:cNvPr>
          <p:cNvSpPr/>
          <p:nvPr/>
        </p:nvSpPr>
        <p:spPr>
          <a:xfrm>
            <a:off x="4333567" y="5545394"/>
            <a:ext cx="7315839" cy="383457"/>
          </a:xfrm>
          <a:prstGeom prst="rect">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Recherche / </a:t>
            </a:r>
            <a:r>
              <a:rPr lang="en-US" sz="2000" b="1" dirty="0" err="1"/>
              <a:t>Industrie</a:t>
            </a:r>
            <a:endParaRPr lang="en-GB" sz="2000" b="1" dirty="0"/>
          </a:p>
        </p:txBody>
      </p:sp>
      <p:pic>
        <p:nvPicPr>
          <p:cNvPr id="11" name="Picture 10">
            <a:extLst>
              <a:ext uri="{FF2B5EF4-FFF2-40B4-BE49-F238E27FC236}">
                <a16:creationId xmlns:a16="http://schemas.microsoft.com/office/drawing/2014/main" id="{847629FA-8F45-4CA3-84C5-4A9CE78BA4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51966" y="2677137"/>
            <a:ext cx="2288068" cy="1713954"/>
          </a:xfrm>
          <a:prstGeom prst="rect">
            <a:avLst/>
          </a:prstGeom>
        </p:spPr>
      </p:pic>
      <p:pic>
        <p:nvPicPr>
          <p:cNvPr id="12" name="Picture 11">
            <a:extLst>
              <a:ext uri="{FF2B5EF4-FFF2-40B4-BE49-F238E27FC236}">
                <a16:creationId xmlns:a16="http://schemas.microsoft.com/office/drawing/2014/main" id="{5F96A2E9-B305-4F0F-8740-B875AC6230E7}"/>
              </a:ext>
            </a:extLst>
          </p:cNvPr>
          <p:cNvPicPr>
            <a:picLocks noChangeAspect="1"/>
          </p:cNvPicPr>
          <p:nvPr/>
        </p:nvPicPr>
        <p:blipFill rotWithShape="1">
          <a:blip r:embed="rId7"/>
          <a:srcRect l="7308" r="8111"/>
          <a:stretch/>
        </p:blipFill>
        <p:spPr>
          <a:xfrm>
            <a:off x="8806728" y="2787999"/>
            <a:ext cx="2288067" cy="1270550"/>
          </a:xfrm>
          <a:prstGeom prst="rect">
            <a:avLst/>
          </a:prstGeom>
        </p:spPr>
      </p:pic>
      <p:sp>
        <p:nvSpPr>
          <p:cNvPr id="16" name="TextBox 15">
            <a:extLst>
              <a:ext uri="{FF2B5EF4-FFF2-40B4-BE49-F238E27FC236}">
                <a16:creationId xmlns:a16="http://schemas.microsoft.com/office/drawing/2014/main" id="{F91D935F-E49D-4F20-B867-067DCE5D67F4}"/>
              </a:ext>
            </a:extLst>
          </p:cNvPr>
          <p:cNvSpPr txBox="1"/>
          <p:nvPr/>
        </p:nvSpPr>
        <p:spPr>
          <a:xfrm>
            <a:off x="1005483" y="4478518"/>
            <a:ext cx="2599087" cy="338554"/>
          </a:xfrm>
          <a:prstGeom prst="rect">
            <a:avLst/>
          </a:prstGeom>
          <a:noFill/>
        </p:spPr>
        <p:txBody>
          <a:bodyPr wrap="square" rtlCol="0">
            <a:spAutoFit/>
          </a:bodyPr>
          <a:lstStyle/>
          <a:p>
            <a:pPr algn="ctr"/>
            <a:r>
              <a:rPr lang="en-US" sz="1600" dirty="0"/>
              <a:t>Bioengineering Level 2 and 3</a:t>
            </a:r>
            <a:endParaRPr lang="en-GB" sz="1600" dirty="0"/>
          </a:p>
        </p:txBody>
      </p:sp>
      <p:sp>
        <p:nvSpPr>
          <p:cNvPr id="17" name="TextBox 16">
            <a:extLst>
              <a:ext uri="{FF2B5EF4-FFF2-40B4-BE49-F238E27FC236}">
                <a16:creationId xmlns:a16="http://schemas.microsoft.com/office/drawing/2014/main" id="{BD587539-F884-4138-BAEF-66F2690C3410}"/>
              </a:ext>
            </a:extLst>
          </p:cNvPr>
          <p:cNvSpPr txBox="1"/>
          <p:nvPr/>
        </p:nvSpPr>
        <p:spPr>
          <a:xfrm>
            <a:off x="1097206" y="4802231"/>
            <a:ext cx="2415640" cy="338554"/>
          </a:xfrm>
          <a:prstGeom prst="rect">
            <a:avLst/>
          </a:prstGeom>
          <a:noFill/>
        </p:spPr>
        <p:txBody>
          <a:bodyPr wrap="square" rtlCol="0">
            <a:spAutoFit/>
          </a:bodyPr>
          <a:lstStyle/>
          <a:p>
            <a:pPr algn="ctr"/>
            <a:r>
              <a:rPr lang="en-US" sz="1600" dirty="0"/>
              <a:t>Medical Devices</a:t>
            </a:r>
            <a:endParaRPr lang="en-GB" sz="1600" dirty="0"/>
          </a:p>
        </p:txBody>
      </p:sp>
      <p:sp>
        <p:nvSpPr>
          <p:cNvPr id="18" name="TextBox 17">
            <a:extLst>
              <a:ext uri="{FF2B5EF4-FFF2-40B4-BE49-F238E27FC236}">
                <a16:creationId xmlns:a16="http://schemas.microsoft.com/office/drawing/2014/main" id="{8C92E0DC-4281-4FB3-9AB8-A77A726A0ADC}"/>
              </a:ext>
            </a:extLst>
          </p:cNvPr>
          <p:cNvSpPr txBox="1"/>
          <p:nvPr/>
        </p:nvSpPr>
        <p:spPr>
          <a:xfrm>
            <a:off x="1097206" y="5125944"/>
            <a:ext cx="2415640" cy="338554"/>
          </a:xfrm>
          <a:prstGeom prst="rect">
            <a:avLst/>
          </a:prstGeom>
          <a:noFill/>
        </p:spPr>
        <p:txBody>
          <a:bodyPr wrap="square" rtlCol="0">
            <a:spAutoFit/>
          </a:bodyPr>
          <a:lstStyle/>
          <a:p>
            <a:pPr algn="ctr"/>
            <a:r>
              <a:rPr lang="en-US" sz="1600" dirty="0"/>
              <a:t>Enhanced Eco Audit</a:t>
            </a:r>
            <a:endParaRPr lang="en-GB" sz="1600" dirty="0"/>
          </a:p>
        </p:txBody>
      </p:sp>
      <p:sp>
        <p:nvSpPr>
          <p:cNvPr id="19" name="TextBox 18">
            <a:extLst>
              <a:ext uri="{FF2B5EF4-FFF2-40B4-BE49-F238E27FC236}">
                <a16:creationId xmlns:a16="http://schemas.microsoft.com/office/drawing/2014/main" id="{B3E2E762-9AE4-4151-A902-C751F945150F}"/>
              </a:ext>
            </a:extLst>
          </p:cNvPr>
          <p:cNvSpPr txBox="1"/>
          <p:nvPr/>
        </p:nvSpPr>
        <p:spPr>
          <a:xfrm>
            <a:off x="4888180" y="4478518"/>
            <a:ext cx="2415640" cy="338554"/>
          </a:xfrm>
          <a:prstGeom prst="rect">
            <a:avLst/>
          </a:prstGeom>
          <a:noFill/>
        </p:spPr>
        <p:txBody>
          <a:bodyPr wrap="square" rtlCol="0">
            <a:spAutoFit/>
          </a:bodyPr>
          <a:lstStyle/>
          <a:p>
            <a:pPr algn="ctr"/>
            <a:r>
              <a:rPr lang="en-US" sz="1600" dirty="0" err="1"/>
              <a:t>Enseignements</a:t>
            </a:r>
            <a:r>
              <a:rPr lang="en-US" sz="1600" dirty="0"/>
              <a:t> </a:t>
            </a:r>
            <a:r>
              <a:rPr lang="en-US" sz="1600" dirty="0" err="1"/>
              <a:t>avancés</a:t>
            </a:r>
            <a:endParaRPr lang="en-GB" sz="1600" dirty="0"/>
          </a:p>
        </p:txBody>
      </p:sp>
      <p:sp>
        <p:nvSpPr>
          <p:cNvPr id="20" name="TextBox 19">
            <a:extLst>
              <a:ext uri="{FF2B5EF4-FFF2-40B4-BE49-F238E27FC236}">
                <a16:creationId xmlns:a16="http://schemas.microsoft.com/office/drawing/2014/main" id="{FAAB747C-8B00-4A03-AC49-E3E8E9FABBD1}"/>
              </a:ext>
            </a:extLst>
          </p:cNvPr>
          <p:cNvSpPr txBox="1"/>
          <p:nvPr/>
        </p:nvSpPr>
        <p:spPr>
          <a:xfrm>
            <a:off x="4888180" y="4803208"/>
            <a:ext cx="2415640" cy="338554"/>
          </a:xfrm>
          <a:prstGeom prst="rect">
            <a:avLst/>
          </a:prstGeom>
          <a:noFill/>
        </p:spPr>
        <p:txBody>
          <a:bodyPr wrap="square" rtlCol="0">
            <a:spAutoFit/>
          </a:bodyPr>
          <a:lstStyle/>
          <a:p>
            <a:pPr algn="ctr"/>
            <a:r>
              <a:rPr lang="en-US" sz="1600" dirty="0"/>
              <a:t>Recherche</a:t>
            </a:r>
            <a:endParaRPr lang="en-GB" sz="1600" dirty="0"/>
          </a:p>
        </p:txBody>
      </p:sp>
      <p:sp>
        <p:nvSpPr>
          <p:cNvPr id="21" name="TextBox 20">
            <a:extLst>
              <a:ext uri="{FF2B5EF4-FFF2-40B4-BE49-F238E27FC236}">
                <a16:creationId xmlns:a16="http://schemas.microsoft.com/office/drawing/2014/main" id="{0565C136-7BC8-4F84-B130-494950C2766F}"/>
              </a:ext>
            </a:extLst>
          </p:cNvPr>
          <p:cNvSpPr txBox="1"/>
          <p:nvPr/>
        </p:nvSpPr>
        <p:spPr>
          <a:xfrm>
            <a:off x="4888180" y="5127898"/>
            <a:ext cx="2415640" cy="338554"/>
          </a:xfrm>
          <a:prstGeom prst="rect">
            <a:avLst/>
          </a:prstGeom>
          <a:noFill/>
        </p:spPr>
        <p:txBody>
          <a:bodyPr wrap="square" rtlCol="0">
            <a:spAutoFit/>
          </a:bodyPr>
          <a:lstStyle/>
          <a:p>
            <a:pPr algn="ctr"/>
            <a:r>
              <a:rPr lang="en-US" sz="1600" dirty="0" err="1"/>
              <a:t>Sélection</a:t>
            </a:r>
            <a:r>
              <a:rPr lang="en-US" sz="1600" dirty="0"/>
              <a:t> des </a:t>
            </a:r>
            <a:r>
              <a:rPr lang="en-US" sz="1600" dirty="0" err="1"/>
              <a:t>matériaux</a:t>
            </a:r>
            <a:endParaRPr lang="en-GB" sz="1600" dirty="0"/>
          </a:p>
        </p:txBody>
      </p:sp>
      <p:sp>
        <p:nvSpPr>
          <p:cNvPr id="22" name="TextBox 21">
            <a:extLst>
              <a:ext uri="{FF2B5EF4-FFF2-40B4-BE49-F238E27FC236}">
                <a16:creationId xmlns:a16="http://schemas.microsoft.com/office/drawing/2014/main" id="{FBDFA6EB-1401-4EFD-8681-A9185A07B927}"/>
              </a:ext>
            </a:extLst>
          </p:cNvPr>
          <p:cNvSpPr txBox="1"/>
          <p:nvPr/>
        </p:nvSpPr>
        <p:spPr>
          <a:xfrm>
            <a:off x="7991486" y="4478518"/>
            <a:ext cx="3790973" cy="338554"/>
          </a:xfrm>
          <a:prstGeom prst="rect">
            <a:avLst/>
          </a:prstGeom>
          <a:noFill/>
        </p:spPr>
        <p:txBody>
          <a:bodyPr wrap="square" rtlCol="0">
            <a:spAutoFit/>
          </a:bodyPr>
          <a:lstStyle/>
          <a:p>
            <a:pPr algn="ctr"/>
            <a:r>
              <a:rPr lang="fr-FR" sz="1600" dirty="0"/>
              <a:t>Base de données de recherche en ligne :</a:t>
            </a:r>
            <a:endParaRPr lang="en-GB" sz="1600" dirty="0"/>
          </a:p>
        </p:txBody>
      </p:sp>
      <p:sp>
        <p:nvSpPr>
          <p:cNvPr id="23" name="TextBox 22">
            <a:extLst>
              <a:ext uri="{FF2B5EF4-FFF2-40B4-BE49-F238E27FC236}">
                <a16:creationId xmlns:a16="http://schemas.microsoft.com/office/drawing/2014/main" id="{DB566045-17F1-43C1-BEF5-608BDAA269C7}"/>
              </a:ext>
            </a:extLst>
          </p:cNvPr>
          <p:cNvSpPr txBox="1"/>
          <p:nvPr/>
        </p:nvSpPr>
        <p:spPr>
          <a:xfrm>
            <a:off x="8673599" y="4803208"/>
            <a:ext cx="2554324" cy="338554"/>
          </a:xfrm>
          <a:prstGeom prst="rect">
            <a:avLst/>
          </a:prstGeom>
          <a:noFill/>
        </p:spPr>
        <p:txBody>
          <a:bodyPr wrap="square" rtlCol="0">
            <a:spAutoFit/>
          </a:bodyPr>
          <a:lstStyle/>
          <a:p>
            <a:pPr algn="ctr"/>
            <a:r>
              <a:rPr lang="en-US" sz="1600" dirty="0"/>
              <a:t>Human Biological Materials</a:t>
            </a:r>
            <a:endParaRPr lang="en-GB" sz="1600" dirty="0"/>
          </a:p>
        </p:txBody>
      </p:sp>
      <p:sp>
        <p:nvSpPr>
          <p:cNvPr id="24" name="TextBox 23">
            <a:extLst>
              <a:ext uri="{FF2B5EF4-FFF2-40B4-BE49-F238E27FC236}">
                <a16:creationId xmlns:a16="http://schemas.microsoft.com/office/drawing/2014/main" id="{7D8A0818-5554-4DCD-8C88-47869EC623D7}"/>
              </a:ext>
            </a:extLst>
          </p:cNvPr>
          <p:cNvSpPr txBox="1"/>
          <p:nvPr/>
        </p:nvSpPr>
        <p:spPr>
          <a:xfrm>
            <a:off x="8497529" y="5127898"/>
            <a:ext cx="2906465" cy="338554"/>
          </a:xfrm>
          <a:prstGeom prst="rect">
            <a:avLst/>
          </a:prstGeom>
          <a:noFill/>
        </p:spPr>
        <p:txBody>
          <a:bodyPr wrap="square" rtlCol="0">
            <a:spAutoFit/>
          </a:bodyPr>
          <a:lstStyle/>
          <a:p>
            <a:pPr algn="ctr"/>
            <a:r>
              <a:rPr lang="en-US" sz="1600" dirty="0"/>
              <a:t>ASM Medical Materials Database</a:t>
            </a:r>
            <a:endParaRPr lang="en-GB" sz="1600" dirty="0"/>
          </a:p>
        </p:txBody>
      </p:sp>
      <p:pic>
        <p:nvPicPr>
          <p:cNvPr id="1026" name="Picture 2">
            <a:extLst>
              <a:ext uri="{FF2B5EF4-FFF2-40B4-BE49-F238E27FC236}">
                <a16:creationId xmlns:a16="http://schemas.microsoft.com/office/drawing/2014/main" id="{B0FE3A4C-7693-4CC9-9276-9C8543BFC18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7795" y="2732651"/>
            <a:ext cx="2354463" cy="1513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727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26</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en-US" dirty="0" err="1"/>
              <a:t>En</a:t>
            </a:r>
            <a:r>
              <a:rPr lang="en-US" dirty="0"/>
              <a:t> résumé</a:t>
            </a:r>
          </a:p>
        </p:txBody>
      </p:sp>
      <p:sp>
        <p:nvSpPr>
          <p:cNvPr id="4" name="TextBox 3">
            <a:extLst>
              <a:ext uri="{FF2B5EF4-FFF2-40B4-BE49-F238E27FC236}">
                <a16:creationId xmlns:a16="http://schemas.microsoft.com/office/drawing/2014/main" id="{80078351-D8DA-4E99-9A6E-A3D4CCCB1F42}"/>
              </a:ext>
            </a:extLst>
          </p:cNvPr>
          <p:cNvSpPr txBox="1"/>
          <p:nvPr/>
        </p:nvSpPr>
        <p:spPr>
          <a:xfrm>
            <a:off x="875071" y="1482634"/>
            <a:ext cx="10441858" cy="3338735"/>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fr-FR" dirty="0"/>
              <a:t>La base de données </a:t>
            </a:r>
            <a:r>
              <a:rPr lang="fr-FR" dirty="0" err="1"/>
              <a:t>Bioengineering</a:t>
            </a:r>
            <a:r>
              <a:rPr lang="fr-FR" dirty="0"/>
              <a:t> de Granta </a:t>
            </a:r>
            <a:r>
              <a:rPr lang="fr-FR" dirty="0" err="1"/>
              <a:t>EduPack</a:t>
            </a:r>
            <a:r>
              <a:rPr lang="fr-FR" dirty="0"/>
              <a:t> présente les matériaux naturels et les biomatériaux dans un format bien organisé et complet.</a:t>
            </a:r>
          </a:p>
          <a:p>
            <a:pPr marL="285750" indent="-285750">
              <a:lnSpc>
                <a:spcPct val="200000"/>
              </a:lnSpc>
              <a:buFont typeface="Arial" panose="020B0604020202020204" pitchFamily="34" charset="0"/>
              <a:buChar char="•"/>
            </a:pPr>
            <a:r>
              <a:rPr lang="fr-FR" dirty="0"/>
              <a:t>Les graphiques d'Ashby aident à visualiser les propriétés remarquables des matériaux naturels.</a:t>
            </a:r>
          </a:p>
          <a:p>
            <a:pPr marL="285750" indent="-285750">
              <a:lnSpc>
                <a:spcPct val="200000"/>
              </a:lnSpc>
              <a:buFont typeface="Arial" panose="020B0604020202020204" pitchFamily="34" charset="0"/>
              <a:buChar char="•"/>
            </a:pPr>
            <a:r>
              <a:rPr lang="fr-FR" dirty="0"/>
              <a:t>Permet la comparaison avec les matériaux fabriqués par l'homme et la sélection systématique.</a:t>
            </a:r>
          </a:p>
          <a:p>
            <a:pPr marL="285750" indent="-285750">
              <a:lnSpc>
                <a:spcPct val="200000"/>
              </a:lnSpc>
              <a:buFont typeface="Arial" panose="020B0604020202020204" pitchFamily="34" charset="0"/>
              <a:buChar char="•"/>
            </a:pPr>
            <a:r>
              <a:rPr lang="fr-FR" dirty="0"/>
              <a:t>Stimule la réflexion sur le remplacement et le mimétisme.</a:t>
            </a:r>
          </a:p>
          <a:p>
            <a:pPr marL="285750" indent="-285750">
              <a:lnSpc>
                <a:spcPct val="200000"/>
              </a:lnSpc>
              <a:buFont typeface="Arial" panose="020B0604020202020204" pitchFamily="34" charset="0"/>
              <a:buChar char="•"/>
            </a:pPr>
            <a:r>
              <a:rPr lang="fr-FR" dirty="0"/>
              <a:t>Les liens vers les études de cas avancées se trouvent ici : </a:t>
            </a:r>
            <a:r>
              <a:rPr lang="fr-FR" dirty="0">
                <a:hlinkClick r:id="rId3"/>
              </a:rPr>
              <a:t>www.ansys.com/education-resources</a:t>
            </a:r>
            <a:endParaRPr lang="en-GB" dirty="0"/>
          </a:p>
        </p:txBody>
      </p:sp>
    </p:spTree>
    <p:extLst>
      <p:ext uri="{BB962C8B-B14F-4D97-AF65-F5344CB8AC3E}">
        <p14:creationId xmlns:p14="http://schemas.microsoft.com/office/powerpoint/2010/main" val="2922722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3F4F5D-1678-4229-83FC-C18B2D350F46}"/>
              </a:ext>
            </a:extLst>
          </p:cNvPr>
          <p:cNvSpPr>
            <a:spLocks noGrp="1"/>
          </p:cNvSpPr>
          <p:nvPr>
            <p:ph type="sldNum" sz="quarter" idx="11"/>
          </p:nvPr>
        </p:nvSpPr>
        <p:spPr/>
        <p:txBody>
          <a:bodyPr/>
          <a:lstStyle/>
          <a:p>
            <a:fld id="{F0D23093-2AB0-F74C-B865-1A12A15B650E}" type="slidenum">
              <a:rPr lang="en-US" smtClean="0"/>
              <a:pPr/>
              <a:t>27</a:t>
            </a:fld>
            <a:endParaRPr lang="en-US"/>
          </a:p>
        </p:txBody>
      </p:sp>
      <p:sp>
        <p:nvSpPr>
          <p:cNvPr id="3" name="Title 2">
            <a:extLst>
              <a:ext uri="{FF2B5EF4-FFF2-40B4-BE49-F238E27FC236}">
                <a16:creationId xmlns:a16="http://schemas.microsoft.com/office/drawing/2014/main" id="{40AA9338-E692-4C26-BFD3-77F262F85977}"/>
              </a:ext>
            </a:extLst>
          </p:cNvPr>
          <p:cNvSpPr>
            <a:spLocks noGrp="1"/>
          </p:cNvSpPr>
          <p:nvPr>
            <p:ph type="title"/>
          </p:nvPr>
        </p:nvSpPr>
        <p:spPr/>
        <p:txBody>
          <a:bodyPr/>
          <a:lstStyle/>
          <a:p>
            <a:r>
              <a:rPr lang="en-US" dirty="0"/>
              <a:t>Série </a:t>
            </a:r>
            <a:r>
              <a:rPr lang="en-US" dirty="0" err="1"/>
              <a:t>d’Unité</a:t>
            </a:r>
            <a:r>
              <a:rPr lang="en-US" dirty="0"/>
              <a:t> de </a:t>
            </a:r>
            <a:r>
              <a:rPr lang="en-US" dirty="0" err="1"/>
              <a:t>Cours</a:t>
            </a:r>
            <a:endParaRPr lang="en-US" dirty="0"/>
          </a:p>
        </p:txBody>
      </p:sp>
      <p:sp>
        <p:nvSpPr>
          <p:cNvPr id="5" name="TextBox 4">
            <a:extLst>
              <a:ext uri="{FF2B5EF4-FFF2-40B4-BE49-F238E27FC236}">
                <a16:creationId xmlns:a16="http://schemas.microsoft.com/office/drawing/2014/main" id="{686FA503-9976-4E6C-BEDA-E87D9E0937F5}"/>
              </a:ext>
            </a:extLst>
          </p:cNvPr>
          <p:cNvSpPr txBox="1"/>
          <p:nvPr/>
        </p:nvSpPr>
        <p:spPr>
          <a:xfrm>
            <a:off x="617220" y="601979"/>
            <a:ext cx="10972800" cy="646331"/>
          </a:xfrm>
          <a:prstGeom prst="rect">
            <a:avLst/>
          </a:prstGeom>
          <a:noFill/>
        </p:spPr>
        <p:txBody>
          <a:bodyPr wrap="square" rtlCol="0">
            <a:spAutoFit/>
          </a:bodyPr>
          <a:lstStyle/>
          <a:p>
            <a:r>
              <a:rPr lang="fr-FR" dirty="0"/>
              <a:t>Ces unités de cours PowerPoint, ainsi que de nombreux autres types de ressources, se trouvent sur la page web </a:t>
            </a:r>
            <a:r>
              <a:rPr lang="en-US" dirty="0"/>
              <a:t>Ansys Education Resources </a:t>
            </a:r>
            <a:endParaRPr lang="fr-FR" dirty="0"/>
          </a:p>
        </p:txBody>
      </p:sp>
      <p:sp>
        <p:nvSpPr>
          <p:cNvPr id="4" name="TextBox 3">
            <a:extLst>
              <a:ext uri="{FF2B5EF4-FFF2-40B4-BE49-F238E27FC236}">
                <a16:creationId xmlns:a16="http://schemas.microsoft.com/office/drawing/2014/main" id="{8432938B-AD05-4987-8A18-1D3F182D724D}"/>
              </a:ext>
            </a:extLst>
          </p:cNvPr>
          <p:cNvSpPr txBox="1"/>
          <p:nvPr/>
        </p:nvSpPr>
        <p:spPr>
          <a:xfrm>
            <a:off x="564030" y="6016926"/>
            <a:ext cx="3798925" cy="369332"/>
          </a:xfrm>
          <a:prstGeom prst="rect">
            <a:avLst/>
          </a:prstGeom>
          <a:noFill/>
        </p:spPr>
        <p:txBody>
          <a:bodyPr wrap="none" rtlCol="0">
            <a:spAutoFit/>
          </a:bodyPr>
          <a:lstStyle/>
          <a:p>
            <a:r>
              <a:rPr lang="en-US" dirty="0">
                <a:hlinkClick r:id="rId3"/>
              </a:rPr>
              <a:t>www.ansys.com/education-resources</a:t>
            </a:r>
            <a:r>
              <a:rPr lang="en-US" dirty="0"/>
              <a:t>  </a:t>
            </a:r>
          </a:p>
        </p:txBody>
      </p:sp>
      <p:graphicFrame>
        <p:nvGraphicFramePr>
          <p:cNvPr id="9" name="Table 8">
            <a:extLst>
              <a:ext uri="{FF2B5EF4-FFF2-40B4-BE49-F238E27FC236}">
                <a16:creationId xmlns:a16="http://schemas.microsoft.com/office/drawing/2014/main" id="{113480F1-3C2E-45A1-9B12-97659B221241}"/>
              </a:ext>
            </a:extLst>
          </p:cNvPr>
          <p:cNvGraphicFramePr>
            <a:graphicFrameLocks noGrp="1"/>
          </p:cNvGraphicFramePr>
          <p:nvPr/>
        </p:nvGraphicFramePr>
        <p:xfrm>
          <a:off x="621704" y="1213545"/>
          <a:ext cx="5923878" cy="4785690"/>
        </p:xfrm>
        <a:graphic>
          <a:graphicData uri="http://schemas.openxmlformats.org/drawingml/2006/table">
            <a:tbl>
              <a:tblPr firstRow="1" bandRow="1">
                <a:tableStyleId>{F5AB1C69-6EDB-4FF4-983F-18BD219EF322}</a:tableStyleId>
              </a:tblPr>
              <a:tblGrid>
                <a:gridCol w="894678">
                  <a:extLst>
                    <a:ext uri="{9D8B030D-6E8A-4147-A177-3AD203B41FA5}">
                      <a16:colId xmlns:a16="http://schemas.microsoft.com/office/drawing/2014/main" val="20000"/>
                    </a:ext>
                  </a:extLst>
                </a:gridCol>
                <a:gridCol w="5029200">
                  <a:extLst>
                    <a:ext uri="{9D8B030D-6E8A-4147-A177-3AD203B41FA5}">
                      <a16:colId xmlns:a16="http://schemas.microsoft.com/office/drawing/2014/main" val="772511890"/>
                    </a:ext>
                  </a:extLst>
                </a:gridCol>
              </a:tblGrid>
              <a:tr h="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Finding and Displaying Information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0"/>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1</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a:t>
                      </a:r>
                      <a:r>
                        <a:rPr lang="en-GB" sz="1400" b="0" baseline="0" dirty="0">
                          <a:solidFill>
                            <a:schemeClr val="tx1"/>
                          </a:solidFill>
                          <a:latin typeface="Calibri" panose="020F0502020204030204" pitchFamily="34" charset="0"/>
                          <a:cs typeface="Calibri" panose="020F0502020204030204" pitchFamily="34" charset="0"/>
                        </a:rPr>
                        <a:t> materials of engineering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2</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property charts: mapping materials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3</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 Elements database: properties, relationships and resources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Material Properties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4"/>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4</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Manipulating properties:</a:t>
                      </a:r>
                      <a:r>
                        <a:rPr lang="en-GB" sz="1400" b="0" baseline="0" dirty="0">
                          <a:solidFill>
                            <a:schemeClr val="tx1"/>
                          </a:solidFill>
                          <a:latin typeface="Calibri" panose="020F0502020204030204" pitchFamily="34" charset="0"/>
                          <a:cs typeface="Calibri" panose="020F0502020204030204" pitchFamily="34" charset="0"/>
                        </a:rPr>
                        <a:t> composition, microstructure, architecture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algn="ctr"/>
                      <a:r>
                        <a:rPr lang="en-GB" sz="1400" b="0" dirty="0">
                          <a:solidFill>
                            <a:schemeClr val="tx1"/>
                          </a:solidFill>
                          <a:latin typeface="Calibri" panose="020F0502020204030204" pitchFamily="34" charset="0"/>
                          <a:cs typeface="Calibri" panose="020F0502020204030204" pitchFamily="34" charset="0"/>
                        </a:rPr>
                        <a:t>Unit 5</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Designing new materials:</a:t>
                      </a:r>
                      <a:r>
                        <a:rPr lang="en-GB" sz="1400" b="0" baseline="0" dirty="0">
                          <a:solidFill>
                            <a:schemeClr val="tx1"/>
                          </a:solidFill>
                          <a:latin typeface="Calibri" panose="020F0502020204030204" pitchFamily="34" charset="0"/>
                          <a:cs typeface="Calibri" panose="020F0502020204030204" pitchFamily="34" charset="0"/>
                        </a:rPr>
                        <a:t> filling the materials-property space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93289">
                <a:tc>
                  <a:txBody>
                    <a:bodyPr/>
                    <a:lstStyle/>
                    <a:p>
                      <a:pPr algn="ctr"/>
                      <a:r>
                        <a:rPr lang="en-GB" sz="1400" b="0" dirty="0">
                          <a:solidFill>
                            <a:schemeClr val="tx1"/>
                          </a:solidFill>
                          <a:latin typeface="Calibri" panose="020F0502020204030204" pitchFamily="34" charset="0"/>
                          <a:cs typeface="Calibri" panose="020F0502020204030204" pitchFamily="34" charset="0"/>
                        </a:rPr>
                        <a:t>Unit 6</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Materials Science and Engineering</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49672154"/>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Selection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7"/>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 7</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 selection: translation,</a:t>
                      </a:r>
                      <a:r>
                        <a:rPr lang="en-GB" sz="1400" b="0" baseline="0" dirty="0">
                          <a:solidFill>
                            <a:schemeClr val="tx1"/>
                          </a:solidFill>
                          <a:latin typeface="Calibri" panose="020F0502020204030204" pitchFamily="34" charset="0"/>
                          <a:cs typeface="Calibri" panose="020F0502020204030204" pitchFamily="34" charset="0"/>
                        </a:rPr>
                        <a:t> screening, ranking, documentation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8</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Objectives in conflict: trade off methods and penalty functions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9</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and shape: materials for efficient structures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10</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Manufacturing processes</a:t>
                      </a:r>
                      <a:r>
                        <a:rPr lang="en-GB" sz="1400" b="0" baseline="0" dirty="0">
                          <a:solidFill>
                            <a:schemeClr val="tx1"/>
                          </a:solidFill>
                          <a:latin typeface="Calibri" panose="020F0502020204030204" pitchFamily="34" charset="0"/>
                          <a:cs typeface="Calibri" panose="020F0502020204030204" pitchFamily="34" charset="0"/>
                        </a:rPr>
                        <a:t> and cost </a:t>
                      </a:r>
                      <a:r>
                        <a:rPr lang="en-GB" sz="1400" b="0" baseline="0" dirty="0" err="1">
                          <a:solidFill>
                            <a:schemeClr val="tx1"/>
                          </a:solidFill>
                          <a:latin typeface="Calibri" panose="020F0502020204030204" pitchFamily="34" charset="0"/>
                          <a:cs typeface="Calibri" panose="020F0502020204030204" pitchFamily="34" charset="0"/>
                        </a:rPr>
                        <a:t>modeling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11</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Eco-informed</a:t>
                      </a:r>
                      <a:r>
                        <a:rPr lang="en-GB" sz="1400" b="0" baseline="0" dirty="0">
                          <a:solidFill>
                            <a:schemeClr val="tx1"/>
                          </a:solidFill>
                          <a:latin typeface="Calibri" panose="020F0502020204030204" pitchFamily="34" charset="0"/>
                          <a:cs typeface="Calibri" panose="020F0502020204030204" pitchFamily="34" charset="0"/>
                        </a:rPr>
                        <a:t> material selection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12</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 design</a:t>
                      </a:r>
                      <a:r>
                        <a:rPr lang="en-GB" sz="1400" b="0" baseline="0" dirty="0">
                          <a:solidFill>
                            <a:schemeClr val="tx1"/>
                          </a:solidFill>
                          <a:latin typeface="Calibri" panose="020F0502020204030204" pitchFamily="34" charset="0"/>
                          <a:cs typeface="Calibri" panose="020F0502020204030204" pitchFamily="34" charset="0"/>
                        </a:rPr>
                        <a:t> and</a:t>
                      </a:r>
                      <a:r>
                        <a:rPr lang="en-GB" sz="1400" b="0" dirty="0">
                          <a:solidFill>
                            <a:schemeClr val="tx1"/>
                          </a:solidFill>
                          <a:latin typeface="Calibri" panose="020F0502020204030204" pitchFamily="34" charset="0"/>
                          <a:cs typeface="Calibri" panose="020F0502020204030204" pitchFamily="34" charset="0"/>
                        </a:rPr>
                        <a:t> the Eco Audit tool </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graphicFrame>
        <p:nvGraphicFramePr>
          <p:cNvPr id="11" name="Table 10">
            <a:extLst>
              <a:ext uri="{FF2B5EF4-FFF2-40B4-BE49-F238E27FC236}">
                <a16:creationId xmlns:a16="http://schemas.microsoft.com/office/drawing/2014/main" id="{8B402B36-9188-4B05-9F2E-0252EED45C91}"/>
              </a:ext>
            </a:extLst>
          </p:cNvPr>
          <p:cNvGraphicFramePr>
            <a:graphicFrameLocks noGrp="1"/>
          </p:cNvGraphicFramePr>
          <p:nvPr/>
        </p:nvGraphicFramePr>
        <p:xfrm>
          <a:off x="6765218" y="1207147"/>
          <a:ext cx="5044438" cy="5048874"/>
        </p:xfrm>
        <a:graphic>
          <a:graphicData uri="http://schemas.openxmlformats.org/drawingml/2006/table">
            <a:tbl>
              <a:tblPr firstRow="1" bandRow="1">
                <a:tableStyleId>{F5AB1C69-6EDB-4FF4-983F-18BD219EF322}</a:tableStyleId>
              </a:tblPr>
              <a:tblGrid>
                <a:gridCol w="5044438">
                  <a:extLst>
                    <a:ext uri="{9D8B030D-6E8A-4147-A177-3AD203B41FA5}">
                      <a16:colId xmlns:a16="http://schemas.microsoft.com/office/drawing/2014/main" val="20000"/>
                    </a:ext>
                  </a:extLst>
                </a:gridCol>
              </a:tblGrid>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Sustainability</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What is a sustainable</a:t>
                      </a:r>
                      <a:r>
                        <a:rPr lang="en-GB" sz="1400" b="0" baseline="0" dirty="0">
                          <a:solidFill>
                            <a:schemeClr val="tx1"/>
                          </a:solidFill>
                          <a:latin typeface="Calibri" panose="020F0502020204030204" pitchFamily="34" charset="0"/>
                          <a:cs typeface="Calibri" panose="020F0502020204030204" pitchFamily="34" charset="0"/>
                        </a:rPr>
                        <a:t> </a:t>
                      </a:r>
                      <a:r>
                        <a:rPr lang="en-GB" sz="1400" b="0" baseline="0" dirty="0" err="1">
                          <a:solidFill>
                            <a:schemeClr val="tx1"/>
                          </a:solidFill>
                          <a:latin typeface="Calibri" panose="020F0502020204030204" pitchFamily="34" charset="0"/>
                          <a:cs typeface="Calibri" panose="020F0502020204030204" pitchFamily="34" charset="0"/>
                        </a:rPr>
                        <a:t>development?A</a:t>
                      </a:r>
                      <a:r>
                        <a:rPr lang="en-GB" sz="1400" b="0" baseline="0">
                          <a:solidFill>
                            <a:schemeClr val="tx1"/>
                          </a:solidFill>
                          <a:latin typeface="Calibri" panose="020F0502020204030204" pitchFamily="34" charset="0"/>
                          <a:cs typeface="Calibri" panose="020F0502020204030204" pitchFamily="34" charset="0"/>
                        </a:rPr>
                        <a:t> materials </a:t>
                      </a:r>
                      <a:r>
                        <a:rPr lang="en-GB" sz="1400" b="0" baseline="0" dirty="0">
                          <a:solidFill>
                            <a:schemeClr val="tx1"/>
                          </a:solidFill>
                          <a:latin typeface="Calibri" panose="020F0502020204030204" pitchFamily="34" charset="0"/>
                          <a:cs typeface="Calibri" panose="020F0502020204030204" pitchFamily="34" charset="0"/>
                        </a:rPr>
                        <a:t>perspective</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Materials</a:t>
                      </a:r>
                      <a:r>
                        <a:rPr lang="en-GB" sz="1400" b="0" baseline="0" dirty="0">
                          <a:solidFill>
                            <a:schemeClr val="tx1"/>
                          </a:solidFill>
                          <a:latin typeface="Calibri" panose="020F0502020204030204" pitchFamily="34" charset="0"/>
                          <a:cs typeface="Calibri" panose="020F0502020204030204" pitchFamily="34" charset="0"/>
                        </a:rPr>
                        <a:t> for l</a:t>
                      </a:r>
                      <a:r>
                        <a:rPr lang="en-GB" sz="1400" b="0" dirty="0">
                          <a:solidFill>
                            <a:schemeClr val="tx1"/>
                          </a:solidFill>
                          <a:latin typeface="Calibri" panose="020F0502020204030204" pitchFamily="34" charset="0"/>
                          <a:cs typeface="Calibri" panose="020F0502020204030204" pitchFamily="34" charset="0"/>
                        </a:rPr>
                        <a:t>ow</a:t>
                      </a:r>
                      <a:r>
                        <a:rPr lang="en-GB" sz="1400" b="0" baseline="0" dirty="0">
                          <a:solidFill>
                            <a:schemeClr val="tx1"/>
                          </a:solidFill>
                          <a:latin typeface="Calibri" panose="020F0502020204030204" pitchFamily="34" charset="0"/>
                          <a:cs typeface="Calibri" panose="020F0502020204030204" pitchFamily="34" charset="0"/>
                        </a:rPr>
                        <a:t> c</a:t>
                      </a:r>
                      <a:r>
                        <a:rPr lang="en-GB" sz="1400" b="0" dirty="0">
                          <a:solidFill>
                            <a:schemeClr val="tx1"/>
                          </a:solidFill>
                          <a:latin typeface="Calibri" panose="020F0502020204030204" pitchFamily="34" charset="0"/>
                          <a:cs typeface="Calibri" panose="020F0502020204030204" pitchFamily="34" charset="0"/>
                        </a:rPr>
                        <a:t>arbon power</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Special Topics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4"/>
                  </a:ext>
                </a:extLst>
              </a:tr>
              <a:tr h="381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Architecture and the built</a:t>
                      </a:r>
                      <a:r>
                        <a:rPr lang="en-GB" sz="1400" b="0" baseline="0" dirty="0">
                          <a:solidFill>
                            <a:schemeClr val="tx1"/>
                          </a:solidFill>
                          <a:latin typeface="Calibri" panose="020F0502020204030204" pitchFamily="34" charset="0"/>
                          <a:cs typeface="Calibri" panose="020F0502020204030204" pitchFamily="34" charset="0"/>
                        </a:rPr>
                        <a:t> environment: materials for construction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Structural</a:t>
                      </a:r>
                      <a:r>
                        <a:rPr lang="en-GB" sz="1400" b="0" baseline="0" dirty="0">
                          <a:solidFill>
                            <a:schemeClr val="tx1"/>
                          </a:solidFill>
                          <a:latin typeface="Calibri" panose="020F0502020204030204" pitchFamily="34" charset="0"/>
                          <a:cs typeface="Calibri" panose="020F0502020204030204" pitchFamily="34" charset="0"/>
                        </a:rPr>
                        <a:t> sections: shape in action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07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a:t>
                      </a:r>
                      <a:r>
                        <a:rPr lang="en-GB" sz="1400" b="0" baseline="0" dirty="0">
                          <a:solidFill>
                            <a:schemeClr val="tx1"/>
                          </a:solidFill>
                          <a:latin typeface="Calibri" panose="020F0502020204030204" pitchFamily="34" charset="0"/>
                          <a:cs typeface="Calibri" panose="020F0502020204030204" pitchFamily="34" charset="0"/>
                        </a:rPr>
                        <a:t> in industrial design: Why do consumers buy products?</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Design database for Products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Medical Devices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95473877"/>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Battery Designer tool</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90781645"/>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Advanced Teaching and Research</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9"/>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Advanced databases: a lightning tour</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Aerospace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Polymer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Synthesizer tool: hybrids and other models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0217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 for Bioengineering</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32339585"/>
                  </a:ext>
                </a:extLst>
              </a:tr>
            </a:tbl>
          </a:graphicData>
        </a:graphic>
      </p:graphicFrame>
    </p:spTree>
    <p:extLst>
      <p:ext uri="{BB962C8B-B14F-4D97-AF65-F5344CB8AC3E}">
        <p14:creationId xmlns:p14="http://schemas.microsoft.com/office/powerpoint/2010/main" val="1193319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3F3E9-6C8B-4F69-BB4F-1361D681D917}"/>
              </a:ext>
            </a:extLst>
          </p:cNvPr>
          <p:cNvSpPr>
            <a:spLocks noGrp="1"/>
          </p:cNvSpPr>
          <p:nvPr>
            <p:ph type="sldNum" sz="quarter" idx="10"/>
          </p:nvPr>
        </p:nvSpPr>
        <p:spPr/>
        <p:txBody>
          <a:bodyPr/>
          <a:lstStyle/>
          <a:p>
            <a:fld id="{F0D23093-2AB0-F74C-B865-1A12A15B650E}" type="slidenum">
              <a:rPr lang="en-US" smtClean="0"/>
              <a:pPr/>
              <a:t>28</a:t>
            </a:fld>
            <a:endParaRPr lang="en-US" dirty="0"/>
          </a:p>
        </p:txBody>
      </p:sp>
    </p:spTree>
    <p:extLst>
      <p:ext uri="{BB962C8B-B14F-4D97-AF65-F5344CB8AC3E}">
        <p14:creationId xmlns:p14="http://schemas.microsoft.com/office/powerpoint/2010/main" val="311471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3</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a:xfrm>
            <a:off x="609600" y="374235"/>
            <a:ext cx="10972799" cy="845837"/>
          </a:xfrm>
        </p:spPr>
        <p:txBody>
          <a:bodyPr/>
          <a:lstStyle/>
          <a:p>
            <a:r>
              <a:rPr lang="fr-FR" dirty="0"/>
              <a:t>Sommaire</a:t>
            </a:r>
            <a:endParaRPr lang="en-US" dirty="0"/>
          </a:p>
        </p:txBody>
      </p:sp>
      <p:sp>
        <p:nvSpPr>
          <p:cNvPr id="4" name="Content Placeholder 3">
            <a:extLst>
              <a:ext uri="{FF2B5EF4-FFF2-40B4-BE49-F238E27FC236}">
                <a16:creationId xmlns:a16="http://schemas.microsoft.com/office/drawing/2014/main" id="{71AB15A5-C7E2-4717-A981-6CC4F68A84A1}"/>
              </a:ext>
            </a:extLst>
          </p:cNvPr>
          <p:cNvSpPr txBox="1">
            <a:spLocks/>
          </p:cNvSpPr>
          <p:nvPr/>
        </p:nvSpPr>
        <p:spPr>
          <a:xfrm>
            <a:off x="6409938" y="932764"/>
            <a:ext cx="5172462" cy="4992471"/>
          </a:xfrm>
          <a:prstGeom prst="rect">
            <a:avLst/>
          </a:prstGeom>
        </p:spPr>
        <p:txBody>
          <a:bodyPr>
            <a:normAutofit fontScale="92500" lnSpcReduction="20000"/>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rgbClr val="FFB71B"/>
              </a:buClr>
              <a:buFont typeface="Wingdings" panose="05000000000000000000" pitchFamily="2" charset="2"/>
              <a:buChar char="§"/>
            </a:pPr>
            <a:r>
              <a:rPr lang="fr-FR" sz="2200" dirty="0"/>
              <a:t>Qu'est-ce que la bio-ingénierie ?</a:t>
            </a:r>
          </a:p>
          <a:p>
            <a:pPr>
              <a:lnSpc>
                <a:spcPct val="150000"/>
              </a:lnSpc>
              <a:buClr>
                <a:srgbClr val="FFB71B"/>
              </a:buClr>
              <a:buFont typeface="Wingdings" panose="05000000000000000000" pitchFamily="2" charset="2"/>
              <a:buChar char="§"/>
            </a:pPr>
            <a:r>
              <a:rPr lang="fr-FR" sz="2200" dirty="0"/>
              <a:t>Bases de données Ansys Granta </a:t>
            </a:r>
            <a:r>
              <a:rPr lang="fr-FR" sz="2200" dirty="0" err="1"/>
              <a:t>EduPack</a:t>
            </a:r>
            <a:endParaRPr lang="fr-FR" sz="2200" dirty="0"/>
          </a:p>
          <a:p>
            <a:pPr lvl="1">
              <a:lnSpc>
                <a:spcPct val="150000"/>
              </a:lnSpc>
              <a:buClr>
                <a:srgbClr val="FFB71B"/>
              </a:buClr>
              <a:buFont typeface="Wingdings" panose="05000000000000000000" pitchFamily="2" charset="2"/>
              <a:buChar char="§"/>
            </a:pPr>
            <a:r>
              <a:rPr lang="fr-FR" sz="1700" dirty="0"/>
              <a:t>Niveau 2 </a:t>
            </a:r>
            <a:r>
              <a:rPr lang="fr-FR" sz="1700" dirty="0" err="1"/>
              <a:t>Bioingénierie</a:t>
            </a:r>
            <a:endParaRPr lang="fr-FR" sz="1700" dirty="0"/>
          </a:p>
          <a:p>
            <a:pPr lvl="1">
              <a:lnSpc>
                <a:spcPct val="150000"/>
              </a:lnSpc>
              <a:buClr>
                <a:srgbClr val="FFB71B"/>
              </a:buClr>
              <a:buFont typeface="Wingdings" panose="05000000000000000000" pitchFamily="2" charset="2"/>
              <a:buChar char="§"/>
            </a:pPr>
            <a:r>
              <a:rPr lang="fr-FR" sz="1700" dirty="0"/>
              <a:t>Niveau 3 </a:t>
            </a:r>
            <a:r>
              <a:rPr lang="fr-FR" sz="1700" dirty="0" err="1"/>
              <a:t>Bioingénierie</a:t>
            </a:r>
            <a:endParaRPr lang="fr-FR" sz="1700" dirty="0"/>
          </a:p>
          <a:p>
            <a:pPr lvl="1">
              <a:lnSpc>
                <a:spcPct val="150000"/>
              </a:lnSpc>
              <a:buClr>
                <a:srgbClr val="FFB71B"/>
              </a:buClr>
              <a:buFont typeface="Wingdings" panose="05000000000000000000" pitchFamily="2" charset="2"/>
              <a:buChar char="§"/>
            </a:pPr>
            <a:r>
              <a:rPr lang="fr-FR" sz="1700" dirty="0"/>
              <a:t>Dispositifs médicaux</a:t>
            </a:r>
          </a:p>
          <a:p>
            <a:pPr>
              <a:lnSpc>
                <a:spcPct val="150000"/>
              </a:lnSpc>
              <a:buClr>
                <a:srgbClr val="FFB71B"/>
              </a:buClr>
              <a:buFont typeface="Wingdings" panose="05000000000000000000" pitchFamily="2" charset="2"/>
              <a:buChar char="§"/>
            </a:pPr>
            <a:r>
              <a:rPr lang="fr-FR" sz="2200" dirty="0"/>
              <a:t>Sélection des matériaux pour les applications biomédicales</a:t>
            </a:r>
          </a:p>
          <a:p>
            <a:pPr lvl="1">
              <a:lnSpc>
                <a:spcPct val="150000"/>
              </a:lnSpc>
              <a:buClr>
                <a:srgbClr val="FFB71B"/>
              </a:buClr>
              <a:buFont typeface="Wingdings" panose="05000000000000000000" pitchFamily="2" charset="2"/>
              <a:buChar char="§"/>
            </a:pPr>
            <a:r>
              <a:rPr lang="fr-FR" sz="1700" dirty="0"/>
              <a:t>Échafaudages poreux pour le génie tissulaire osseux</a:t>
            </a:r>
          </a:p>
          <a:p>
            <a:pPr lvl="1">
              <a:lnSpc>
                <a:spcPct val="150000"/>
              </a:lnSpc>
              <a:buClr>
                <a:srgbClr val="FFB71B"/>
              </a:buClr>
              <a:buFont typeface="Wingdings" panose="05000000000000000000" pitchFamily="2" charset="2"/>
              <a:buChar char="§"/>
            </a:pPr>
            <a:r>
              <a:rPr lang="fr-FR" sz="1700" dirty="0"/>
              <a:t>Implant d'ancrage de suture</a:t>
            </a:r>
          </a:p>
          <a:p>
            <a:pPr lvl="1">
              <a:lnSpc>
                <a:spcPct val="150000"/>
              </a:lnSpc>
              <a:buClr>
                <a:srgbClr val="FFB71B"/>
              </a:buClr>
              <a:buFont typeface="Wingdings" panose="05000000000000000000" pitchFamily="2" charset="2"/>
              <a:buChar char="§"/>
            </a:pPr>
            <a:r>
              <a:rPr lang="fr-FR" sz="1700" dirty="0"/>
              <a:t>Sélection de biomatériaux pour une prothèse articulaire</a:t>
            </a:r>
          </a:p>
          <a:p>
            <a:pPr lvl="1">
              <a:lnSpc>
                <a:spcPct val="150000"/>
              </a:lnSpc>
              <a:buClr>
                <a:srgbClr val="FFB71B"/>
              </a:buClr>
              <a:buFont typeface="Wingdings" panose="05000000000000000000" pitchFamily="2" charset="2"/>
              <a:buChar char="§"/>
            </a:pPr>
            <a:r>
              <a:rPr lang="fr-FR" sz="1700" dirty="0"/>
              <a:t>Déchets biomédicaux : Santé et environnement</a:t>
            </a:r>
          </a:p>
        </p:txBody>
      </p:sp>
      <p:grpSp>
        <p:nvGrpSpPr>
          <p:cNvPr id="5" name="Group 4">
            <a:extLst>
              <a:ext uri="{FF2B5EF4-FFF2-40B4-BE49-F238E27FC236}">
                <a16:creationId xmlns:a16="http://schemas.microsoft.com/office/drawing/2014/main" id="{1FC097CC-06B3-468D-878B-7566CEA5ABA1}"/>
              </a:ext>
            </a:extLst>
          </p:cNvPr>
          <p:cNvGrpSpPr/>
          <p:nvPr/>
        </p:nvGrpSpPr>
        <p:grpSpPr>
          <a:xfrm>
            <a:off x="685800" y="1220072"/>
            <a:ext cx="5398560" cy="3580528"/>
            <a:chOff x="756463" y="1520103"/>
            <a:chExt cx="4492500" cy="2979595"/>
          </a:xfrm>
        </p:grpSpPr>
        <p:pic>
          <p:nvPicPr>
            <p:cNvPr id="6" name="Picture 5" descr="A close up of a tree&#10;&#10;Description automatically generated">
              <a:extLst>
                <a:ext uri="{FF2B5EF4-FFF2-40B4-BE49-F238E27FC236}">
                  <a16:creationId xmlns:a16="http://schemas.microsoft.com/office/drawing/2014/main" id="{AC02D906-2A53-432C-80E7-6C411D3D21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4945" y="1521083"/>
              <a:ext cx="1496520" cy="1496520"/>
            </a:xfrm>
            <a:prstGeom prst="rect">
              <a:avLst/>
            </a:prstGeom>
          </p:spPr>
        </p:pic>
        <p:pic>
          <p:nvPicPr>
            <p:cNvPr id="7" name="Picture 6" descr="A close up of a green field&#10;&#10;Description automatically generated">
              <a:extLst>
                <a:ext uri="{FF2B5EF4-FFF2-40B4-BE49-F238E27FC236}">
                  <a16:creationId xmlns:a16="http://schemas.microsoft.com/office/drawing/2014/main" id="{D65C6C0C-AA2C-4EB1-B9CB-01814E25274F}"/>
                </a:ext>
              </a:extLst>
            </p:cNvPr>
            <p:cNvPicPr>
              <a:picLocks noChangeAspect="1"/>
            </p:cNvPicPr>
            <p:nvPr/>
          </p:nvPicPr>
          <p:blipFill rotWithShape="1">
            <a:blip r:embed="rId4">
              <a:extLst>
                <a:ext uri="{28A0092B-C50C-407E-A947-70E740481C1C}">
                  <a14:useLocalDpi xmlns:a14="http://schemas.microsoft.com/office/drawing/2010/main" val="0"/>
                </a:ext>
              </a:extLst>
            </a:blip>
            <a:srcRect r="15246"/>
            <a:stretch/>
          </p:blipFill>
          <p:spPr>
            <a:xfrm>
              <a:off x="3751464" y="3003178"/>
              <a:ext cx="1496519" cy="1494560"/>
            </a:xfrm>
            <a:prstGeom prst="rect">
              <a:avLst/>
            </a:prstGeom>
          </p:spPr>
        </p:pic>
        <p:pic>
          <p:nvPicPr>
            <p:cNvPr id="8" name="Picture 7" descr="A picture containing cat&#10;&#10;Description automatically generated">
              <a:extLst>
                <a:ext uri="{FF2B5EF4-FFF2-40B4-BE49-F238E27FC236}">
                  <a16:creationId xmlns:a16="http://schemas.microsoft.com/office/drawing/2014/main" id="{C60F5C37-C948-4F3D-9285-A8BF0CB04232}"/>
                </a:ext>
              </a:extLst>
            </p:cNvPr>
            <p:cNvPicPr>
              <a:picLocks noChangeAspect="1"/>
            </p:cNvPicPr>
            <p:nvPr/>
          </p:nvPicPr>
          <p:blipFill rotWithShape="1">
            <a:blip r:embed="rId5">
              <a:extLst>
                <a:ext uri="{28A0092B-C50C-407E-A947-70E740481C1C}">
                  <a14:useLocalDpi xmlns:a14="http://schemas.microsoft.com/office/drawing/2010/main" val="0"/>
                </a:ext>
              </a:extLst>
            </a:blip>
            <a:srcRect l="4988" r="50000"/>
            <a:stretch/>
          </p:blipFill>
          <p:spPr>
            <a:xfrm>
              <a:off x="758422" y="3003178"/>
              <a:ext cx="1496521" cy="1496520"/>
            </a:xfrm>
            <a:prstGeom prst="rect">
              <a:avLst/>
            </a:prstGeom>
          </p:spPr>
        </p:pic>
        <p:pic>
          <p:nvPicPr>
            <p:cNvPr id="9" name="Picture 8">
              <a:extLst>
                <a:ext uri="{FF2B5EF4-FFF2-40B4-BE49-F238E27FC236}">
                  <a16:creationId xmlns:a16="http://schemas.microsoft.com/office/drawing/2014/main" id="{7C81A353-FBF7-440A-8DB2-F5AEEE91F291}"/>
                </a:ext>
              </a:extLst>
            </p:cNvPr>
            <p:cNvPicPr>
              <a:picLocks noChangeAspect="1"/>
            </p:cNvPicPr>
            <p:nvPr/>
          </p:nvPicPr>
          <p:blipFill rotWithShape="1">
            <a:blip r:embed="rId6"/>
            <a:srcRect l="11739" r="11739"/>
            <a:stretch/>
          </p:blipFill>
          <p:spPr>
            <a:xfrm>
              <a:off x="2254943" y="3003178"/>
              <a:ext cx="1496519" cy="1496519"/>
            </a:xfrm>
            <a:prstGeom prst="rect">
              <a:avLst/>
            </a:prstGeom>
          </p:spPr>
        </p:pic>
        <p:pic>
          <p:nvPicPr>
            <p:cNvPr id="10" name="Picture 9">
              <a:extLst>
                <a:ext uri="{FF2B5EF4-FFF2-40B4-BE49-F238E27FC236}">
                  <a16:creationId xmlns:a16="http://schemas.microsoft.com/office/drawing/2014/main" id="{FF76B44C-B0BC-4F34-93B5-654B12408139}"/>
                </a:ext>
              </a:extLst>
            </p:cNvPr>
            <p:cNvPicPr>
              <a:picLocks noChangeAspect="1"/>
            </p:cNvPicPr>
            <p:nvPr/>
          </p:nvPicPr>
          <p:blipFill rotWithShape="1">
            <a:blip r:embed="rId7"/>
            <a:srcRect l="3178" r="3178"/>
            <a:stretch/>
          </p:blipFill>
          <p:spPr>
            <a:xfrm>
              <a:off x="3751463" y="1520103"/>
              <a:ext cx="1497500" cy="1497500"/>
            </a:xfrm>
            <a:prstGeom prst="rect">
              <a:avLst/>
            </a:prstGeom>
          </p:spPr>
        </p:pic>
        <p:pic>
          <p:nvPicPr>
            <p:cNvPr id="11" name="Picture 10">
              <a:extLst>
                <a:ext uri="{FF2B5EF4-FFF2-40B4-BE49-F238E27FC236}">
                  <a16:creationId xmlns:a16="http://schemas.microsoft.com/office/drawing/2014/main" id="{7054DF67-C448-4D30-B7DB-60C4D71F618E}"/>
                </a:ext>
              </a:extLst>
            </p:cNvPr>
            <p:cNvPicPr>
              <a:picLocks noChangeAspect="1"/>
            </p:cNvPicPr>
            <p:nvPr/>
          </p:nvPicPr>
          <p:blipFill rotWithShape="1">
            <a:blip r:embed="rId8"/>
            <a:srcRect l="4620" r="4620"/>
            <a:stretch/>
          </p:blipFill>
          <p:spPr>
            <a:xfrm>
              <a:off x="756463" y="1520103"/>
              <a:ext cx="1497500" cy="1497500"/>
            </a:xfrm>
            <a:prstGeom prst="rect">
              <a:avLst/>
            </a:prstGeom>
          </p:spPr>
        </p:pic>
      </p:grpSp>
    </p:spTree>
    <p:extLst>
      <p:ext uri="{BB962C8B-B14F-4D97-AF65-F5344CB8AC3E}">
        <p14:creationId xmlns:p14="http://schemas.microsoft.com/office/powerpoint/2010/main" val="229565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4</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en-US" sz="3200" dirty="0" err="1"/>
              <a:t>Qu’est-ce</a:t>
            </a:r>
            <a:r>
              <a:rPr lang="en-US" sz="3200" dirty="0"/>
              <a:t> que la bio-</a:t>
            </a:r>
            <a:r>
              <a:rPr lang="en-US" sz="3200" dirty="0" err="1"/>
              <a:t>ingénierie</a:t>
            </a:r>
            <a:r>
              <a:rPr lang="en-US" sz="3200" dirty="0"/>
              <a:t> ?</a:t>
            </a:r>
            <a:endParaRPr lang="en-US" dirty="0"/>
          </a:p>
        </p:txBody>
      </p:sp>
      <p:sp>
        <p:nvSpPr>
          <p:cNvPr id="4" name="TextBox 3">
            <a:extLst>
              <a:ext uri="{FF2B5EF4-FFF2-40B4-BE49-F238E27FC236}">
                <a16:creationId xmlns:a16="http://schemas.microsoft.com/office/drawing/2014/main" id="{D05E9823-4C46-4A72-B3E1-CC6809AD0B69}"/>
              </a:ext>
            </a:extLst>
          </p:cNvPr>
          <p:cNvSpPr txBox="1"/>
          <p:nvPr/>
        </p:nvSpPr>
        <p:spPr>
          <a:xfrm>
            <a:off x="849584" y="1135625"/>
            <a:ext cx="10565668" cy="923330"/>
          </a:xfrm>
          <a:prstGeom prst="rect">
            <a:avLst/>
          </a:prstGeom>
          <a:noFill/>
        </p:spPr>
        <p:txBody>
          <a:bodyPr wrap="square" rtlCol="0">
            <a:spAutoFit/>
          </a:bodyPr>
          <a:lstStyle/>
          <a:p>
            <a:pPr algn="ctr"/>
            <a:r>
              <a:rPr lang="fr-FR" dirty="0"/>
              <a:t>"Discipline qui fait progresser les connaissances en matière d'ingénierie, de biologie et de médecine, et améliore la santé humaine par des activités transversales qui intègrent les sciences de l'ingénieur aux sciences biomédicales et à la pratique clinique." - Fondation Whitaker</a:t>
            </a:r>
            <a:endParaRPr lang="en-GB" dirty="0"/>
          </a:p>
        </p:txBody>
      </p:sp>
      <p:grpSp>
        <p:nvGrpSpPr>
          <p:cNvPr id="5" name="Group 4">
            <a:extLst>
              <a:ext uri="{FF2B5EF4-FFF2-40B4-BE49-F238E27FC236}">
                <a16:creationId xmlns:a16="http://schemas.microsoft.com/office/drawing/2014/main" id="{C46EBD18-7439-4A1F-A122-6E0B4CEA6EF1}"/>
              </a:ext>
            </a:extLst>
          </p:cNvPr>
          <p:cNvGrpSpPr/>
          <p:nvPr/>
        </p:nvGrpSpPr>
        <p:grpSpPr>
          <a:xfrm>
            <a:off x="3953892" y="1974464"/>
            <a:ext cx="1500326" cy="1411264"/>
            <a:chOff x="2242350" y="2058955"/>
            <a:chExt cx="1500326" cy="1411264"/>
          </a:xfrm>
        </p:grpSpPr>
        <p:pic>
          <p:nvPicPr>
            <p:cNvPr id="6" name="Graphic 5" descr="Schoolhouse">
              <a:extLst>
                <a:ext uri="{FF2B5EF4-FFF2-40B4-BE49-F238E27FC236}">
                  <a16:creationId xmlns:a16="http://schemas.microsoft.com/office/drawing/2014/main" id="{04A7B92E-6458-4030-88CF-72B9281BD7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79214" y="2058955"/>
              <a:ext cx="1226598" cy="1226598"/>
            </a:xfrm>
            <a:prstGeom prst="rect">
              <a:avLst/>
            </a:prstGeom>
          </p:spPr>
        </p:pic>
        <p:sp>
          <p:nvSpPr>
            <p:cNvPr id="7" name="TextBox 6">
              <a:extLst>
                <a:ext uri="{FF2B5EF4-FFF2-40B4-BE49-F238E27FC236}">
                  <a16:creationId xmlns:a16="http://schemas.microsoft.com/office/drawing/2014/main" id="{FF90B5F5-8180-4669-8860-1DCE2413ECA8}"/>
                </a:ext>
              </a:extLst>
            </p:cNvPr>
            <p:cNvSpPr txBox="1"/>
            <p:nvPr/>
          </p:nvSpPr>
          <p:spPr>
            <a:xfrm>
              <a:off x="2242350" y="3100887"/>
              <a:ext cx="1500326" cy="369332"/>
            </a:xfrm>
            <a:prstGeom prst="rect">
              <a:avLst/>
            </a:prstGeom>
            <a:noFill/>
          </p:spPr>
          <p:txBody>
            <a:bodyPr wrap="square" rtlCol="0">
              <a:spAutoFit/>
            </a:bodyPr>
            <a:lstStyle/>
            <a:p>
              <a:pPr algn="ctr"/>
              <a:r>
                <a:rPr lang="en-US" b="1" dirty="0" err="1"/>
                <a:t>Ingénierie</a:t>
              </a:r>
              <a:endParaRPr lang="en-GB" b="1" dirty="0"/>
            </a:p>
          </p:txBody>
        </p:sp>
      </p:grpSp>
      <p:grpSp>
        <p:nvGrpSpPr>
          <p:cNvPr id="8" name="Group 7">
            <a:extLst>
              <a:ext uri="{FF2B5EF4-FFF2-40B4-BE49-F238E27FC236}">
                <a16:creationId xmlns:a16="http://schemas.microsoft.com/office/drawing/2014/main" id="{5C6DEB41-C61C-49F8-B72A-0D6367899C66}"/>
              </a:ext>
            </a:extLst>
          </p:cNvPr>
          <p:cNvGrpSpPr/>
          <p:nvPr/>
        </p:nvGrpSpPr>
        <p:grpSpPr>
          <a:xfrm>
            <a:off x="6301069" y="1974464"/>
            <a:ext cx="2157726" cy="1411264"/>
            <a:chOff x="8120624" y="2058955"/>
            <a:chExt cx="2157726" cy="1411264"/>
          </a:xfrm>
        </p:grpSpPr>
        <p:pic>
          <p:nvPicPr>
            <p:cNvPr id="9" name="Graphic 8" descr="Schoolhouse">
              <a:extLst>
                <a:ext uri="{FF2B5EF4-FFF2-40B4-BE49-F238E27FC236}">
                  <a16:creationId xmlns:a16="http://schemas.microsoft.com/office/drawing/2014/main" id="{C7A0B875-9A8E-4CA6-BEBE-8F6D4C2CED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86188" y="2058955"/>
              <a:ext cx="1226598" cy="1226598"/>
            </a:xfrm>
            <a:prstGeom prst="rect">
              <a:avLst/>
            </a:prstGeom>
          </p:spPr>
        </p:pic>
        <p:sp>
          <p:nvSpPr>
            <p:cNvPr id="10" name="TextBox 9">
              <a:extLst>
                <a:ext uri="{FF2B5EF4-FFF2-40B4-BE49-F238E27FC236}">
                  <a16:creationId xmlns:a16="http://schemas.microsoft.com/office/drawing/2014/main" id="{E039B1B8-1AB7-4C05-AD47-998C90FA6BCE}"/>
                </a:ext>
              </a:extLst>
            </p:cNvPr>
            <p:cNvSpPr txBox="1"/>
            <p:nvPr/>
          </p:nvSpPr>
          <p:spPr>
            <a:xfrm>
              <a:off x="8120624" y="3100887"/>
              <a:ext cx="2157726" cy="369332"/>
            </a:xfrm>
            <a:prstGeom prst="rect">
              <a:avLst/>
            </a:prstGeom>
            <a:noFill/>
          </p:spPr>
          <p:txBody>
            <a:bodyPr wrap="square" rtlCol="0">
              <a:spAutoFit/>
            </a:bodyPr>
            <a:lstStyle/>
            <a:p>
              <a:pPr algn="ctr"/>
              <a:r>
                <a:rPr lang="en-US" b="1" dirty="0"/>
                <a:t>Sciences de la Vie</a:t>
              </a:r>
              <a:endParaRPr lang="en-GB" b="1" dirty="0"/>
            </a:p>
          </p:txBody>
        </p:sp>
      </p:grpSp>
      <p:cxnSp>
        <p:nvCxnSpPr>
          <p:cNvPr id="11" name="Straight Connector 10">
            <a:extLst>
              <a:ext uri="{FF2B5EF4-FFF2-40B4-BE49-F238E27FC236}">
                <a16:creationId xmlns:a16="http://schemas.microsoft.com/office/drawing/2014/main" id="{56BD38F4-F294-4DC6-9F17-730240CE0101}"/>
              </a:ext>
            </a:extLst>
          </p:cNvPr>
          <p:cNvCxnSpPr>
            <a:cxnSpLocks/>
          </p:cNvCxnSpPr>
          <p:nvPr/>
        </p:nvCxnSpPr>
        <p:spPr>
          <a:xfrm>
            <a:off x="4014186" y="4802812"/>
            <a:ext cx="4163628" cy="0"/>
          </a:xfrm>
          <a:prstGeom prst="line">
            <a:avLst/>
          </a:prstGeom>
          <a:ln w="15875" cap="sq">
            <a:solidFill>
              <a:schemeClr val="tx1"/>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pic>
        <p:nvPicPr>
          <p:cNvPr id="12" name="Graphic 11" descr="Heart with pulse">
            <a:extLst>
              <a:ext uri="{FF2B5EF4-FFF2-40B4-BE49-F238E27FC236}">
                <a16:creationId xmlns:a16="http://schemas.microsoft.com/office/drawing/2014/main" id="{F01DA7F1-FA75-4762-A275-445FC7EC9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42287" y="4222535"/>
            <a:ext cx="914400" cy="914400"/>
          </a:xfrm>
          <a:prstGeom prst="rect">
            <a:avLst/>
          </a:prstGeom>
        </p:spPr>
      </p:pic>
      <p:pic>
        <p:nvPicPr>
          <p:cNvPr id="13" name="Graphic 12" descr="Wind Turbines">
            <a:extLst>
              <a:ext uri="{FF2B5EF4-FFF2-40B4-BE49-F238E27FC236}">
                <a16:creationId xmlns:a16="http://schemas.microsoft.com/office/drawing/2014/main" id="{0CC9E187-F259-4515-A18D-2D4B512DA6E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35313" y="4222535"/>
            <a:ext cx="914400" cy="914400"/>
          </a:xfrm>
          <a:prstGeom prst="rect">
            <a:avLst/>
          </a:prstGeom>
        </p:spPr>
      </p:pic>
      <p:sp>
        <p:nvSpPr>
          <p:cNvPr id="14" name="TextBox 13">
            <a:extLst>
              <a:ext uri="{FF2B5EF4-FFF2-40B4-BE49-F238E27FC236}">
                <a16:creationId xmlns:a16="http://schemas.microsoft.com/office/drawing/2014/main" id="{3C08D755-371A-4E26-AAB0-DCC8977BAD42}"/>
              </a:ext>
            </a:extLst>
          </p:cNvPr>
          <p:cNvSpPr txBox="1"/>
          <p:nvPr/>
        </p:nvSpPr>
        <p:spPr>
          <a:xfrm>
            <a:off x="955986" y="5183769"/>
            <a:ext cx="4073053" cy="830997"/>
          </a:xfrm>
          <a:prstGeom prst="rect">
            <a:avLst/>
          </a:prstGeom>
          <a:noFill/>
        </p:spPr>
        <p:txBody>
          <a:bodyPr wrap="square" rtlCol="0">
            <a:spAutoFit/>
          </a:bodyPr>
          <a:lstStyle/>
          <a:p>
            <a:pPr algn="ctr"/>
            <a:r>
              <a:rPr lang="fr-FR" sz="1600" dirty="0"/>
              <a:t>Application de la "connaissance des systèmes biologiques" aux questions d'ingénierie, par exemple les pales d'éoliennes bio-inspirées.</a:t>
            </a:r>
          </a:p>
        </p:txBody>
      </p:sp>
      <p:sp>
        <p:nvSpPr>
          <p:cNvPr id="15" name="TextBox 14">
            <a:extLst>
              <a:ext uri="{FF2B5EF4-FFF2-40B4-BE49-F238E27FC236}">
                <a16:creationId xmlns:a16="http://schemas.microsoft.com/office/drawing/2014/main" id="{971934F9-9F8E-4311-BC17-51B76A42A208}"/>
              </a:ext>
            </a:extLst>
          </p:cNvPr>
          <p:cNvSpPr txBox="1"/>
          <p:nvPr/>
        </p:nvSpPr>
        <p:spPr>
          <a:xfrm>
            <a:off x="7162963" y="5183769"/>
            <a:ext cx="4073053" cy="830997"/>
          </a:xfrm>
          <a:prstGeom prst="rect">
            <a:avLst/>
          </a:prstGeom>
          <a:noFill/>
        </p:spPr>
        <p:txBody>
          <a:bodyPr wrap="square" rtlCol="0">
            <a:spAutoFit/>
          </a:bodyPr>
          <a:lstStyle/>
          <a:p>
            <a:pPr algn="ctr"/>
            <a:r>
              <a:rPr lang="fr-FR" sz="1600" dirty="0"/>
              <a:t>Application des "principes d'ingénierie" aux défis de la biologie et de la médecine, par exemple les stimulateurs cardiaques.</a:t>
            </a:r>
            <a:endParaRPr lang="en-GB" sz="1600" dirty="0"/>
          </a:p>
        </p:txBody>
      </p:sp>
      <p:sp>
        <p:nvSpPr>
          <p:cNvPr id="16" name="TextBox 15">
            <a:extLst>
              <a:ext uri="{FF2B5EF4-FFF2-40B4-BE49-F238E27FC236}">
                <a16:creationId xmlns:a16="http://schemas.microsoft.com/office/drawing/2014/main" id="{DC172FFD-6DDE-4918-94EB-8A59307E8BA7}"/>
              </a:ext>
            </a:extLst>
          </p:cNvPr>
          <p:cNvSpPr txBox="1"/>
          <p:nvPr/>
        </p:nvSpPr>
        <p:spPr>
          <a:xfrm>
            <a:off x="4144763" y="3500005"/>
            <a:ext cx="3902475" cy="461665"/>
          </a:xfrm>
          <a:prstGeom prst="rect">
            <a:avLst/>
          </a:prstGeom>
          <a:solidFill>
            <a:srgbClr val="FFB71B"/>
          </a:solidFill>
          <a:ln w="19050">
            <a:noFill/>
            <a:prstDash val="dash"/>
          </a:ln>
        </p:spPr>
        <p:txBody>
          <a:bodyPr wrap="square" rtlCol="0">
            <a:spAutoFit/>
          </a:bodyPr>
          <a:lstStyle/>
          <a:p>
            <a:pPr algn="ctr"/>
            <a:r>
              <a:rPr lang="en-US" sz="2400" b="1" dirty="0"/>
              <a:t>Bio-</a:t>
            </a:r>
            <a:r>
              <a:rPr lang="en-US" sz="2400" b="1" dirty="0" err="1"/>
              <a:t>Ingénierie</a:t>
            </a:r>
            <a:endParaRPr lang="en-GB" sz="2400" b="1" dirty="0"/>
          </a:p>
        </p:txBody>
      </p:sp>
      <p:cxnSp>
        <p:nvCxnSpPr>
          <p:cNvPr id="17" name="Straight Connector 16">
            <a:extLst>
              <a:ext uri="{FF2B5EF4-FFF2-40B4-BE49-F238E27FC236}">
                <a16:creationId xmlns:a16="http://schemas.microsoft.com/office/drawing/2014/main" id="{AB029F23-6E0F-410C-826D-3BB714EE2910}"/>
              </a:ext>
            </a:extLst>
          </p:cNvPr>
          <p:cNvCxnSpPr>
            <a:cxnSpLocks/>
          </p:cNvCxnSpPr>
          <p:nvPr/>
        </p:nvCxnSpPr>
        <p:spPr>
          <a:xfrm>
            <a:off x="6096000" y="4147310"/>
            <a:ext cx="1" cy="648000"/>
          </a:xfrm>
          <a:prstGeom prst="line">
            <a:avLst/>
          </a:prstGeom>
          <a:ln w="15875">
            <a:solidFill>
              <a:schemeClr val="tx1"/>
            </a:solidFill>
            <a:headEnd type="none"/>
          </a:ln>
        </p:spPr>
        <p:style>
          <a:lnRef idx="1">
            <a:schemeClr val="accent1"/>
          </a:lnRef>
          <a:fillRef idx="0">
            <a:schemeClr val="accent1"/>
          </a:fillRef>
          <a:effectRef idx="0">
            <a:schemeClr val="accent1"/>
          </a:effectRef>
          <a:fontRef idx="minor">
            <a:schemeClr val="tx1"/>
          </a:fontRef>
        </p:style>
      </p:cxnSp>
      <p:pic>
        <p:nvPicPr>
          <p:cNvPr id="18" name="Graphic 17" descr="Merger">
            <a:extLst>
              <a:ext uri="{FF2B5EF4-FFF2-40B4-BE49-F238E27FC236}">
                <a16:creationId xmlns:a16="http://schemas.microsoft.com/office/drawing/2014/main" id="{82924655-6A5E-4C90-A2D6-A6840095808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6200000">
            <a:off x="5638800" y="2568898"/>
            <a:ext cx="914400" cy="914400"/>
          </a:xfrm>
          <a:prstGeom prst="rect">
            <a:avLst/>
          </a:prstGeom>
        </p:spPr>
      </p:pic>
    </p:spTree>
    <p:extLst>
      <p:ext uri="{BB962C8B-B14F-4D97-AF65-F5344CB8AC3E}">
        <p14:creationId xmlns:p14="http://schemas.microsoft.com/office/powerpoint/2010/main" val="1438871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5</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en-US" dirty="0" err="1"/>
              <a:t>Domaines</a:t>
            </a:r>
            <a:r>
              <a:rPr lang="en-US" dirty="0"/>
              <a:t> de </a:t>
            </a:r>
            <a:r>
              <a:rPr lang="en-US" dirty="0" err="1"/>
              <a:t>spécialisation</a:t>
            </a:r>
            <a:endParaRPr lang="en-US" dirty="0"/>
          </a:p>
        </p:txBody>
      </p:sp>
      <p:sp>
        <p:nvSpPr>
          <p:cNvPr id="4" name="TextBox 3">
            <a:extLst>
              <a:ext uri="{FF2B5EF4-FFF2-40B4-BE49-F238E27FC236}">
                <a16:creationId xmlns:a16="http://schemas.microsoft.com/office/drawing/2014/main" id="{2B2F1D32-6BEF-4B88-B8B7-DD21B83FC74A}"/>
              </a:ext>
            </a:extLst>
          </p:cNvPr>
          <p:cNvSpPr txBox="1"/>
          <p:nvPr/>
        </p:nvSpPr>
        <p:spPr>
          <a:xfrm>
            <a:off x="4466940" y="1562673"/>
            <a:ext cx="3258103" cy="461665"/>
          </a:xfrm>
          <a:prstGeom prst="rect">
            <a:avLst/>
          </a:prstGeom>
          <a:solidFill>
            <a:srgbClr val="FFB71B"/>
          </a:solidFill>
          <a:ln w="19050">
            <a:noFill/>
            <a:prstDash val="dash"/>
          </a:ln>
        </p:spPr>
        <p:txBody>
          <a:bodyPr wrap="square" rtlCol="0">
            <a:spAutoFit/>
          </a:bodyPr>
          <a:lstStyle/>
          <a:p>
            <a:pPr algn="ctr"/>
            <a:r>
              <a:rPr lang="en-US" sz="2400" b="1" dirty="0"/>
              <a:t>Bio-</a:t>
            </a:r>
            <a:r>
              <a:rPr lang="en-US" sz="2400" b="1" dirty="0" err="1"/>
              <a:t>ingénierie</a:t>
            </a:r>
            <a:endParaRPr lang="en-GB" sz="2400" b="1" dirty="0"/>
          </a:p>
        </p:txBody>
      </p:sp>
      <p:sp>
        <p:nvSpPr>
          <p:cNvPr id="5" name="TextBox 4">
            <a:extLst>
              <a:ext uri="{FF2B5EF4-FFF2-40B4-BE49-F238E27FC236}">
                <a16:creationId xmlns:a16="http://schemas.microsoft.com/office/drawing/2014/main" id="{BED25B69-29EF-45B1-99E1-AEBA2E08FAAC}"/>
              </a:ext>
            </a:extLst>
          </p:cNvPr>
          <p:cNvSpPr txBox="1"/>
          <p:nvPr/>
        </p:nvSpPr>
        <p:spPr>
          <a:xfrm>
            <a:off x="549265" y="3504957"/>
            <a:ext cx="1247407" cy="523220"/>
          </a:xfrm>
          <a:prstGeom prst="rect">
            <a:avLst/>
          </a:prstGeom>
          <a:noFill/>
          <a:ln w="19050">
            <a:noFill/>
            <a:prstDash val="dash"/>
          </a:ln>
        </p:spPr>
        <p:txBody>
          <a:bodyPr wrap="square" rtlCol="0">
            <a:spAutoFit/>
          </a:bodyPr>
          <a:lstStyle/>
          <a:p>
            <a:pPr algn="ctr"/>
            <a:r>
              <a:rPr lang="en-US" sz="1400" dirty="0" err="1"/>
              <a:t>Génie</a:t>
            </a:r>
            <a:r>
              <a:rPr lang="en-US" sz="1400" dirty="0"/>
              <a:t> </a:t>
            </a:r>
            <a:r>
              <a:rPr lang="en-US" sz="1400" dirty="0" err="1"/>
              <a:t>électrique</a:t>
            </a:r>
            <a:endParaRPr lang="en-GB" sz="1400" dirty="0"/>
          </a:p>
        </p:txBody>
      </p:sp>
      <p:pic>
        <p:nvPicPr>
          <p:cNvPr id="6" name="Graphic 5" descr="Monitor">
            <a:extLst>
              <a:ext uri="{FF2B5EF4-FFF2-40B4-BE49-F238E27FC236}">
                <a16:creationId xmlns:a16="http://schemas.microsoft.com/office/drawing/2014/main" id="{E2CDC97A-C6CB-4947-9381-BE10823384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46926" y="4222735"/>
            <a:ext cx="914400" cy="914400"/>
          </a:xfrm>
          <a:prstGeom prst="rect">
            <a:avLst/>
          </a:prstGeom>
        </p:spPr>
      </p:pic>
      <p:sp>
        <p:nvSpPr>
          <p:cNvPr id="7" name="TextBox 6">
            <a:extLst>
              <a:ext uri="{FF2B5EF4-FFF2-40B4-BE49-F238E27FC236}">
                <a16:creationId xmlns:a16="http://schemas.microsoft.com/office/drawing/2014/main" id="{E4F5F189-7FBC-4DA2-8C48-4AE8109D8F56}"/>
              </a:ext>
            </a:extLst>
          </p:cNvPr>
          <p:cNvSpPr txBox="1"/>
          <p:nvPr/>
        </p:nvSpPr>
        <p:spPr>
          <a:xfrm>
            <a:off x="1780021" y="3504957"/>
            <a:ext cx="1247407" cy="738664"/>
          </a:xfrm>
          <a:prstGeom prst="rect">
            <a:avLst/>
          </a:prstGeom>
          <a:noFill/>
          <a:ln w="19050">
            <a:noFill/>
            <a:prstDash val="dash"/>
          </a:ln>
        </p:spPr>
        <p:txBody>
          <a:bodyPr wrap="square" rtlCol="0">
            <a:spAutoFit/>
          </a:bodyPr>
          <a:lstStyle/>
          <a:p>
            <a:pPr algn="ctr"/>
            <a:r>
              <a:rPr lang="en-US" sz="1400" dirty="0"/>
              <a:t>Sciences et </a:t>
            </a:r>
            <a:r>
              <a:rPr lang="en-US" sz="1400" dirty="0" err="1"/>
              <a:t>ingénierie</a:t>
            </a:r>
            <a:r>
              <a:rPr lang="en-US" sz="1400" dirty="0"/>
              <a:t> </a:t>
            </a:r>
            <a:r>
              <a:rPr lang="en-US" sz="1400" dirty="0" err="1"/>
              <a:t>informatiques</a:t>
            </a:r>
            <a:endParaRPr lang="en-GB" sz="1400" dirty="0"/>
          </a:p>
        </p:txBody>
      </p:sp>
      <p:pic>
        <p:nvPicPr>
          <p:cNvPr id="8" name="Graphic 7" descr="Normal Distribution">
            <a:extLst>
              <a:ext uri="{FF2B5EF4-FFF2-40B4-BE49-F238E27FC236}">
                <a16:creationId xmlns:a16="http://schemas.microsoft.com/office/drawing/2014/main" id="{5B270C04-E6BD-4A45-89E7-985A069254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78083" y="4222735"/>
            <a:ext cx="914400" cy="914400"/>
          </a:xfrm>
          <a:prstGeom prst="rect">
            <a:avLst/>
          </a:prstGeom>
        </p:spPr>
      </p:pic>
      <p:sp>
        <p:nvSpPr>
          <p:cNvPr id="9" name="TextBox 8">
            <a:extLst>
              <a:ext uri="{FF2B5EF4-FFF2-40B4-BE49-F238E27FC236}">
                <a16:creationId xmlns:a16="http://schemas.microsoft.com/office/drawing/2014/main" id="{151F8FA4-48AB-4853-99D4-F05596DD832E}"/>
              </a:ext>
            </a:extLst>
          </p:cNvPr>
          <p:cNvSpPr txBox="1"/>
          <p:nvPr/>
        </p:nvSpPr>
        <p:spPr>
          <a:xfrm>
            <a:off x="2882564" y="3504957"/>
            <a:ext cx="1395254" cy="523220"/>
          </a:xfrm>
          <a:prstGeom prst="rect">
            <a:avLst/>
          </a:prstGeom>
          <a:noFill/>
          <a:ln w="19050">
            <a:noFill/>
            <a:prstDash val="dash"/>
          </a:ln>
        </p:spPr>
        <p:txBody>
          <a:bodyPr wrap="square" rtlCol="0">
            <a:spAutoFit/>
          </a:bodyPr>
          <a:lstStyle/>
          <a:p>
            <a:pPr algn="ctr"/>
            <a:r>
              <a:rPr lang="fr-FR" sz="1400" dirty="0"/>
              <a:t>Mathématiques et Statistiques </a:t>
            </a:r>
            <a:endParaRPr lang="en-GB" sz="1400" dirty="0"/>
          </a:p>
        </p:txBody>
      </p:sp>
      <p:sp>
        <p:nvSpPr>
          <p:cNvPr id="10" name="TextBox 9">
            <a:extLst>
              <a:ext uri="{FF2B5EF4-FFF2-40B4-BE49-F238E27FC236}">
                <a16:creationId xmlns:a16="http://schemas.microsoft.com/office/drawing/2014/main" id="{388179AC-11F0-4127-B722-C089C45CEFA9}"/>
              </a:ext>
            </a:extLst>
          </p:cNvPr>
          <p:cNvSpPr txBox="1"/>
          <p:nvPr/>
        </p:nvSpPr>
        <p:spPr>
          <a:xfrm>
            <a:off x="4241533" y="3504957"/>
            <a:ext cx="1247407" cy="523220"/>
          </a:xfrm>
          <a:prstGeom prst="rect">
            <a:avLst/>
          </a:prstGeom>
          <a:noFill/>
          <a:ln w="19050">
            <a:noFill/>
            <a:prstDash val="dash"/>
          </a:ln>
        </p:spPr>
        <p:txBody>
          <a:bodyPr wrap="square" rtlCol="0">
            <a:spAutoFit/>
          </a:bodyPr>
          <a:lstStyle/>
          <a:p>
            <a:pPr algn="ctr"/>
            <a:r>
              <a:rPr lang="en-US" sz="1400" dirty="0" err="1"/>
              <a:t>Génie</a:t>
            </a:r>
            <a:r>
              <a:rPr lang="en-US" sz="1400" dirty="0"/>
              <a:t> </a:t>
            </a:r>
            <a:r>
              <a:rPr lang="en-US" sz="1400" dirty="0" err="1"/>
              <a:t>chimique</a:t>
            </a:r>
            <a:endParaRPr lang="en-GB" sz="1400" dirty="0"/>
          </a:p>
        </p:txBody>
      </p:sp>
      <p:pic>
        <p:nvPicPr>
          <p:cNvPr id="11" name="Graphic 10" descr="Atom">
            <a:extLst>
              <a:ext uri="{FF2B5EF4-FFF2-40B4-BE49-F238E27FC236}">
                <a16:creationId xmlns:a16="http://schemas.microsoft.com/office/drawing/2014/main" id="{8DC6E878-1DCE-4663-8EFD-B3B4E910F3F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40397" y="4222735"/>
            <a:ext cx="914400" cy="914400"/>
          </a:xfrm>
          <a:prstGeom prst="rect">
            <a:avLst/>
          </a:prstGeom>
        </p:spPr>
      </p:pic>
      <p:sp>
        <p:nvSpPr>
          <p:cNvPr id="12" name="TextBox 11">
            <a:extLst>
              <a:ext uri="{FF2B5EF4-FFF2-40B4-BE49-F238E27FC236}">
                <a16:creationId xmlns:a16="http://schemas.microsoft.com/office/drawing/2014/main" id="{54A8D6C1-7A9C-4BA9-8D55-2CAE41202200}"/>
              </a:ext>
            </a:extLst>
          </p:cNvPr>
          <p:cNvSpPr txBox="1"/>
          <p:nvPr/>
        </p:nvSpPr>
        <p:spPr>
          <a:xfrm>
            <a:off x="5472289" y="3504957"/>
            <a:ext cx="1247407" cy="307777"/>
          </a:xfrm>
          <a:prstGeom prst="rect">
            <a:avLst/>
          </a:prstGeom>
          <a:noFill/>
          <a:ln w="19050">
            <a:noFill/>
            <a:prstDash val="dash"/>
          </a:ln>
        </p:spPr>
        <p:txBody>
          <a:bodyPr wrap="square" rtlCol="0">
            <a:spAutoFit/>
          </a:bodyPr>
          <a:lstStyle/>
          <a:p>
            <a:pPr algn="ctr"/>
            <a:r>
              <a:rPr lang="en-US" sz="1400" dirty="0"/>
              <a:t>Physique</a:t>
            </a:r>
            <a:endParaRPr lang="en-GB" sz="1400" dirty="0"/>
          </a:p>
        </p:txBody>
      </p:sp>
      <p:pic>
        <p:nvPicPr>
          <p:cNvPr id="13" name="Graphic 12" descr="Beaker">
            <a:extLst>
              <a:ext uri="{FF2B5EF4-FFF2-40B4-BE49-F238E27FC236}">
                <a16:creationId xmlns:a16="http://schemas.microsoft.com/office/drawing/2014/main" id="{6CCD6A97-7AC2-4C91-A926-B2CAA941AC0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71554" y="4222735"/>
            <a:ext cx="914400" cy="914400"/>
          </a:xfrm>
          <a:prstGeom prst="rect">
            <a:avLst/>
          </a:prstGeom>
        </p:spPr>
      </p:pic>
      <p:sp>
        <p:nvSpPr>
          <p:cNvPr id="14" name="TextBox 13">
            <a:extLst>
              <a:ext uri="{FF2B5EF4-FFF2-40B4-BE49-F238E27FC236}">
                <a16:creationId xmlns:a16="http://schemas.microsoft.com/office/drawing/2014/main" id="{AB8971FF-A445-4CCB-96BA-CD1CA34F287E}"/>
              </a:ext>
            </a:extLst>
          </p:cNvPr>
          <p:cNvSpPr txBox="1"/>
          <p:nvPr/>
        </p:nvSpPr>
        <p:spPr>
          <a:xfrm>
            <a:off x="6703045" y="3504957"/>
            <a:ext cx="1247407" cy="523220"/>
          </a:xfrm>
          <a:prstGeom prst="rect">
            <a:avLst/>
          </a:prstGeom>
          <a:noFill/>
          <a:ln w="19050">
            <a:noFill/>
            <a:prstDash val="dash"/>
          </a:ln>
        </p:spPr>
        <p:txBody>
          <a:bodyPr wrap="square" rtlCol="0">
            <a:spAutoFit/>
          </a:bodyPr>
          <a:lstStyle/>
          <a:p>
            <a:pPr algn="ctr"/>
            <a:r>
              <a:rPr lang="en-US" sz="1400" dirty="0" err="1"/>
              <a:t>Chimie</a:t>
            </a:r>
            <a:r>
              <a:rPr lang="en-US" sz="1400" dirty="0"/>
              <a:t> &amp; </a:t>
            </a:r>
            <a:r>
              <a:rPr lang="en-US" sz="1400" dirty="0" err="1"/>
              <a:t>Biochimie</a:t>
            </a:r>
            <a:endParaRPr lang="en-GB" sz="1400" dirty="0"/>
          </a:p>
        </p:txBody>
      </p:sp>
      <p:pic>
        <p:nvPicPr>
          <p:cNvPr id="15" name="Graphic 14" descr="Nerve">
            <a:extLst>
              <a:ext uri="{FF2B5EF4-FFF2-40B4-BE49-F238E27FC236}">
                <a16:creationId xmlns:a16="http://schemas.microsoft.com/office/drawing/2014/main" id="{9CCC5CA2-DD61-43E4-B2B9-6D6C108FCC5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102711" y="4222735"/>
            <a:ext cx="914400" cy="914400"/>
          </a:xfrm>
          <a:prstGeom prst="rect">
            <a:avLst/>
          </a:prstGeom>
        </p:spPr>
      </p:pic>
      <p:sp>
        <p:nvSpPr>
          <p:cNvPr id="16" name="TextBox 15">
            <a:extLst>
              <a:ext uri="{FF2B5EF4-FFF2-40B4-BE49-F238E27FC236}">
                <a16:creationId xmlns:a16="http://schemas.microsoft.com/office/drawing/2014/main" id="{B790ED6D-D0E1-4BFB-818C-AD63BEAC9CA1}"/>
              </a:ext>
            </a:extLst>
          </p:cNvPr>
          <p:cNvSpPr txBox="1"/>
          <p:nvPr/>
        </p:nvSpPr>
        <p:spPr>
          <a:xfrm>
            <a:off x="7933801" y="3504957"/>
            <a:ext cx="1247407" cy="523220"/>
          </a:xfrm>
          <a:prstGeom prst="rect">
            <a:avLst/>
          </a:prstGeom>
          <a:noFill/>
          <a:ln w="19050">
            <a:noFill/>
            <a:prstDash val="dash"/>
          </a:ln>
        </p:spPr>
        <p:txBody>
          <a:bodyPr wrap="square" rtlCol="0">
            <a:spAutoFit/>
          </a:bodyPr>
          <a:lstStyle/>
          <a:p>
            <a:pPr algn="ctr"/>
            <a:r>
              <a:rPr lang="en-US" sz="1400" dirty="0" err="1"/>
              <a:t>Biologie</a:t>
            </a:r>
            <a:r>
              <a:rPr lang="en-US" sz="1400" dirty="0"/>
              <a:t> &amp; </a:t>
            </a:r>
            <a:r>
              <a:rPr lang="en-US" sz="1400" dirty="0" err="1"/>
              <a:t>Neurobiologie</a:t>
            </a:r>
            <a:endParaRPr lang="en-GB" sz="1400" dirty="0"/>
          </a:p>
        </p:txBody>
      </p:sp>
      <p:pic>
        <p:nvPicPr>
          <p:cNvPr id="17" name="Graphic 16" descr="Cube">
            <a:extLst>
              <a:ext uri="{FF2B5EF4-FFF2-40B4-BE49-F238E27FC236}">
                <a16:creationId xmlns:a16="http://schemas.microsoft.com/office/drawing/2014/main" id="{E5362C17-2EE4-4F53-BC9A-CC1683681DD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333868" y="4222735"/>
            <a:ext cx="914400" cy="914400"/>
          </a:xfrm>
          <a:prstGeom prst="rect">
            <a:avLst/>
          </a:prstGeom>
        </p:spPr>
      </p:pic>
      <p:sp>
        <p:nvSpPr>
          <p:cNvPr id="18" name="TextBox 17">
            <a:extLst>
              <a:ext uri="{FF2B5EF4-FFF2-40B4-BE49-F238E27FC236}">
                <a16:creationId xmlns:a16="http://schemas.microsoft.com/office/drawing/2014/main" id="{56CD9846-9720-40D7-BBE4-C61A4D4DA274}"/>
              </a:ext>
            </a:extLst>
          </p:cNvPr>
          <p:cNvSpPr txBox="1"/>
          <p:nvPr/>
        </p:nvSpPr>
        <p:spPr>
          <a:xfrm>
            <a:off x="9164557" y="3504957"/>
            <a:ext cx="1247407" cy="738664"/>
          </a:xfrm>
          <a:prstGeom prst="rect">
            <a:avLst/>
          </a:prstGeom>
          <a:noFill/>
          <a:ln w="19050">
            <a:noFill/>
            <a:prstDash val="dash"/>
          </a:ln>
        </p:spPr>
        <p:txBody>
          <a:bodyPr wrap="square" rtlCol="0">
            <a:spAutoFit/>
          </a:bodyPr>
          <a:lstStyle/>
          <a:p>
            <a:pPr algn="ctr"/>
            <a:r>
              <a:rPr lang="fr-FR" sz="1400" dirty="0"/>
              <a:t>Science et Ingénierie des matériaux </a:t>
            </a:r>
            <a:endParaRPr lang="en-GB" sz="1400" dirty="0"/>
          </a:p>
        </p:txBody>
      </p:sp>
      <p:pic>
        <p:nvPicPr>
          <p:cNvPr id="19" name="Graphic 18" descr="Gears">
            <a:extLst>
              <a:ext uri="{FF2B5EF4-FFF2-40B4-BE49-F238E27FC236}">
                <a16:creationId xmlns:a16="http://schemas.microsoft.com/office/drawing/2014/main" id="{76C4405B-0C74-479E-A46D-F27E65C1D99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565026" y="4222735"/>
            <a:ext cx="914400" cy="914400"/>
          </a:xfrm>
          <a:prstGeom prst="rect">
            <a:avLst/>
          </a:prstGeom>
        </p:spPr>
      </p:pic>
      <p:sp>
        <p:nvSpPr>
          <p:cNvPr id="20" name="TextBox 19">
            <a:extLst>
              <a:ext uri="{FF2B5EF4-FFF2-40B4-BE49-F238E27FC236}">
                <a16:creationId xmlns:a16="http://schemas.microsoft.com/office/drawing/2014/main" id="{0CBB3166-4079-4113-B36C-AC24A1531986}"/>
              </a:ext>
            </a:extLst>
          </p:cNvPr>
          <p:cNvSpPr txBox="1"/>
          <p:nvPr/>
        </p:nvSpPr>
        <p:spPr>
          <a:xfrm>
            <a:off x="10395317" y="3504957"/>
            <a:ext cx="1247407" cy="523220"/>
          </a:xfrm>
          <a:prstGeom prst="rect">
            <a:avLst/>
          </a:prstGeom>
          <a:noFill/>
          <a:ln w="19050">
            <a:noFill/>
            <a:prstDash val="dash"/>
          </a:ln>
        </p:spPr>
        <p:txBody>
          <a:bodyPr wrap="square" rtlCol="0">
            <a:spAutoFit/>
          </a:bodyPr>
          <a:lstStyle/>
          <a:p>
            <a:pPr algn="ctr"/>
            <a:r>
              <a:rPr lang="en-US" sz="1400" dirty="0" err="1"/>
              <a:t>Génie</a:t>
            </a:r>
            <a:r>
              <a:rPr lang="en-US" sz="1400" dirty="0"/>
              <a:t> </a:t>
            </a:r>
            <a:r>
              <a:rPr lang="en-US" sz="1400" dirty="0" err="1"/>
              <a:t>mécanique</a:t>
            </a:r>
            <a:endParaRPr lang="en-GB" sz="1400" dirty="0"/>
          </a:p>
        </p:txBody>
      </p:sp>
      <p:cxnSp>
        <p:nvCxnSpPr>
          <p:cNvPr id="21" name="Straight Connector 20">
            <a:extLst>
              <a:ext uri="{FF2B5EF4-FFF2-40B4-BE49-F238E27FC236}">
                <a16:creationId xmlns:a16="http://schemas.microsoft.com/office/drawing/2014/main" id="{9C200B50-AB25-49B6-83C6-305F917F9E0F}"/>
              </a:ext>
            </a:extLst>
          </p:cNvPr>
          <p:cNvCxnSpPr>
            <a:cxnSpLocks/>
          </p:cNvCxnSpPr>
          <p:nvPr/>
        </p:nvCxnSpPr>
        <p:spPr>
          <a:xfrm rot="10800000">
            <a:off x="1172962" y="2932865"/>
            <a:ext cx="9846052" cy="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C1BAF7B-B9AF-40F2-AA50-82D402C1C9B3}"/>
              </a:ext>
            </a:extLst>
          </p:cNvPr>
          <p:cNvCxnSpPr>
            <a:cxnSpLocks/>
          </p:cNvCxnSpPr>
          <p:nvPr/>
        </p:nvCxnSpPr>
        <p:spPr>
          <a:xfrm rot="10800000">
            <a:off x="11019020" y="2932865"/>
            <a:ext cx="0" cy="360000"/>
          </a:xfrm>
          <a:prstGeom prst="line">
            <a:avLst/>
          </a:prstGeom>
          <a:ln w="15875">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1CA73B6-9C67-4D5E-8DFC-866501C1FF47}"/>
              </a:ext>
            </a:extLst>
          </p:cNvPr>
          <p:cNvCxnSpPr>
            <a:cxnSpLocks/>
          </p:cNvCxnSpPr>
          <p:nvPr/>
        </p:nvCxnSpPr>
        <p:spPr>
          <a:xfrm rot="10800000">
            <a:off x="9788263" y="2932865"/>
            <a:ext cx="0" cy="360000"/>
          </a:xfrm>
          <a:prstGeom prst="line">
            <a:avLst/>
          </a:prstGeom>
          <a:ln w="15875">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6362E7-F81A-400D-AE7A-20A928D1C121}"/>
              </a:ext>
            </a:extLst>
          </p:cNvPr>
          <p:cNvCxnSpPr>
            <a:cxnSpLocks/>
          </p:cNvCxnSpPr>
          <p:nvPr/>
        </p:nvCxnSpPr>
        <p:spPr>
          <a:xfrm rot="10800000">
            <a:off x="8557506" y="2932865"/>
            <a:ext cx="0" cy="360000"/>
          </a:xfrm>
          <a:prstGeom prst="line">
            <a:avLst/>
          </a:prstGeom>
          <a:ln w="15875">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08AC40F-CF50-4266-968A-3315812C12A8}"/>
              </a:ext>
            </a:extLst>
          </p:cNvPr>
          <p:cNvCxnSpPr>
            <a:cxnSpLocks/>
          </p:cNvCxnSpPr>
          <p:nvPr/>
        </p:nvCxnSpPr>
        <p:spPr>
          <a:xfrm rot="10800000">
            <a:off x="7326749" y="2932865"/>
            <a:ext cx="0" cy="360000"/>
          </a:xfrm>
          <a:prstGeom prst="line">
            <a:avLst/>
          </a:prstGeom>
          <a:ln w="15875">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551BEE3-7B72-4091-BA27-D0662E2DF7B7}"/>
              </a:ext>
            </a:extLst>
          </p:cNvPr>
          <p:cNvCxnSpPr>
            <a:cxnSpLocks/>
          </p:cNvCxnSpPr>
          <p:nvPr/>
        </p:nvCxnSpPr>
        <p:spPr>
          <a:xfrm rot="10800000">
            <a:off x="6095992" y="2932865"/>
            <a:ext cx="0" cy="360000"/>
          </a:xfrm>
          <a:prstGeom prst="line">
            <a:avLst/>
          </a:prstGeom>
          <a:ln w="15875">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1ABA808-DF2E-49E4-A3EB-0ACDFE556703}"/>
              </a:ext>
            </a:extLst>
          </p:cNvPr>
          <p:cNvCxnSpPr>
            <a:cxnSpLocks/>
          </p:cNvCxnSpPr>
          <p:nvPr/>
        </p:nvCxnSpPr>
        <p:spPr>
          <a:xfrm rot="10800000">
            <a:off x="4865235" y="2932865"/>
            <a:ext cx="0" cy="360000"/>
          </a:xfrm>
          <a:prstGeom prst="line">
            <a:avLst/>
          </a:prstGeom>
          <a:ln w="15875">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306630D-245F-4FFA-BAAB-6C1D0C05ADE8}"/>
              </a:ext>
            </a:extLst>
          </p:cNvPr>
          <p:cNvCxnSpPr>
            <a:cxnSpLocks/>
          </p:cNvCxnSpPr>
          <p:nvPr/>
        </p:nvCxnSpPr>
        <p:spPr>
          <a:xfrm rot="10800000">
            <a:off x="3634478" y="2932865"/>
            <a:ext cx="0" cy="360000"/>
          </a:xfrm>
          <a:prstGeom prst="line">
            <a:avLst/>
          </a:prstGeom>
          <a:ln w="15875">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597165-8BC0-4739-AB2F-53F4BA2B2AE3}"/>
              </a:ext>
            </a:extLst>
          </p:cNvPr>
          <p:cNvCxnSpPr>
            <a:cxnSpLocks/>
          </p:cNvCxnSpPr>
          <p:nvPr/>
        </p:nvCxnSpPr>
        <p:spPr>
          <a:xfrm rot="10800000">
            <a:off x="2403721" y="2932865"/>
            <a:ext cx="0" cy="360000"/>
          </a:xfrm>
          <a:prstGeom prst="line">
            <a:avLst/>
          </a:prstGeom>
          <a:ln w="15875">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A362321-7DC3-49AC-849C-384A7EAB3DE1}"/>
              </a:ext>
            </a:extLst>
          </p:cNvPr>
          <p:cNvCxnSpPr>
            <a:cxnSpLocks/>
          </p:cNvCxnSpPr>
          <p:nvPr/>
        </p:nvCxnSpPr>
        <p:spPr>
          <a:xfrm rot="10800000">
            <a:off x="1172968" y="2932865"/>
            <a:ext cx="0" cy="360000"/>
          </a:xfrm>
          <a:prstGeom prst="line">
            <a:avLst/>
          </a:prstGeom>
          <a:ln w="15875">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D2E8634-E106-4B1C-9540-B7AF30EBC6E7}"/>
              </a:ext>
            </a:extLst>
          </p:cNvPr>
          <p:cNvCxnSpPr/>
          <p:nvPr/>
        </p:nvCxnSpPr>
        <p:spPr>
          <a:xfrm rot="10800000">
            <a:off x="6095997" y="2140889"/>
            <a:ext cx="0" cy="791976"/>
          </a:xfrm>
          <a:prstGeom prst="straightConnector1">
            <a:avLst/>
          </a:prstGeom>
          <a:ln w="15875">
            <a:solidFill>
              <a:schemeClr val="bg1">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pic>
        <p:nvPicPr>
          <p:cNvPr id="32" name="Graphic 31" descr="Internet Of Things">
            <a:extLst>
              <a:ext uri="{FF2B5EF4-FFF2-40B4-BE49-F238E27FC236}">
                <a16:creationId xmlns:a16="http://schemas.microsoft.com/office/drawing/2014/main" id="{ED5A65D7-C332-4250-838E-87DAAB7C0A3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15769" y="4222735"/>
            <a:ext cx="914400" cy="914400"/>
          </a:xfrm>
          <a:prstGeom prst="rect">
            <a:avLst/>
          </a:prstGeom>
        </p:spPr>
      </p:pic>
      <p:pic>
        <p:nvPicPr>
          <p:cNvPr id="33" name="Graphic 32" descr="Flask">
            <a:extLst>
              <a:ext uri="{FF2B5EF4-FFF2-40B4-BE49-F238E27FC236}">
                <a16:creationId xmlns:a16="http://schemas.microsoft.com/office/drawing/2014/main" id="{237951B5-D989-49E4-A22E-3F0B7D3DE4F7}"/>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415324" y="4222735"/>
            <a:ext cx="914400" cy="914400"/>
          </a:xfrm>
          <a:prstGeom prst="rect">
            <a:avLst/>
          </a:prstGeom>
        </p:spPr>
      </p:pic>
    </p:spTree>
    <p:extLst>
      <p:ext uri="{BB962C8B-B14F-4D97-AF65-F5344CB8AC3E}">
        <p14:creationId xmlns:p14="http://schemas.microsoft.com/office/powerpoint/2010/main" val="3817396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6</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en-US" dirty="0" err="1"/>
              <a:t>Matériaux</a:t>
            </a:r>
            <a:r>
              <a:rPr lang="en-US" dirty="0"/>
              <a:t> </a:t>
            </a:r>
            <a:r>
              <a:rPr lang="en-US" dirty="0" err="1"/>
              <a:t>en</a:t>
            </a:r>
            <a:r>
              <a:rPr lang="en-US" dirty="0"/>
              <a:t> bio-</a:t>
            </a:r>
            <a:r>
              <a:rPr lang="en-US" dirty="0" err="1"/>
              <a:t>ingénierie</a:t>
            </a:r>
            <a:endParaRPr lang="en-US" dirty="0"/>
          </a:p>
        </p:txBody>
      </p:sp>
      <p:grpSp>
        <p:nvGrpSpPr>
          <p:cNvPr id="4" name="Group 3">
            <a:extLst>
              <a:ext uri="{FF2B5EF4-FFF2-40B4-BE49-F238E27FC236}">
                <a16:creationId xmlns:a16="http://schemas.microsoft.com/office/drawing/2014/main" id="{0D269030-19EB-4ED0-9C57-9FBCCB27F99F}"/>
              </a:ext>
            </a:extLst>
          </p:cNvPr>
          <p:cNvGrpSpPr/>
          <p:nvPr/>
        </p:nvGrpSpPr>
        <p:grpSpPr>
          <a:xfrm>
            <a:off x="1030645" y="2530721"/>
            <a:ext cx="4124412" cy="1862048"/>
            <a:chOff x="849584" y="1310952"/>
            <a:chExt cx="4124412" cy="1862048"/>
          </a:xfrm>
        </p:grpSpPr>
        <p:grpSp>
          <p:nvGrpSpPr>
            <p:cNvPr id="5" name="Group 4">
              <a:extLst>
                <a:ext uri="{FF2B5EF4-FFF2-40B4-BE49-F238E27FC236}">
                  <a16:creationId xmlns:a16="http://schemas.microsoft.com/office/drawing/2014/main" id="{9B86A44E-C34B-4BDD-ADAF-B0BF2EA6559A}"/>
                </a:ext>
              </a:extLst>
            </p:cNvPr>
            <p:cNvGrpSpPr/>
            <p:nvPr/>
          </p:nvGrpSpPr>
          <p:grpSpPr>
            <a:xfrm>
              <a:off x="849584" y="1310952"/>
              <a:ext cx="1042264" cy="1862048"/>
              <a:chOff x="3518465" y="2990666"/>
              <a:chExt cx="1042264" cy="1862048"/>
            </a:xfrm>
          </p:grpSpPr>
          <p:sp>
            <p:nvSpPr>
              <p:cNvPr id="8" name="Rectangle 7">
                <a:extLst>
                  <a:ext uri="{FF2B5EF4-FFF2-40B4-BE49-F238E27FC236}">
                    <a16:creationId xmlns:a16="http://schemas.microsoft.com/office/drawing/2014/main" id="{258159FB-5E4F-425E-980F-30A9CC7F7FA7}"/>
                  </a:ext>
                </a:extLst>
              </p:cNvPr>
              <p:cNvSpPr/>
              <p:nvPr/>
            </p:nvSpPr>
            <p:spPr>
              <a:xfrm>
                <a:off x="3518465" y="3429000"/>
                <a:ext cx="884255" cy="1014883"/>
              </a:xfrm>
              <a:prstGeom prst="rect">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821C2C59-181E-4C5D-9B98-EABDFD0CC28A}"/>
                  </a:ext>
                </a:extLst>
              </p:cNvPr>
              <p:cNvSpPr txBox="1"/>
              <p:nvPr/>
            </p:nvSpPr>
            <p:spPr>
              <a:xfrm>
                <a:off x="3676474" y="2990666"/>
                <a:ext cx="884255" cy="1862048"/>
              </a:xfrm>
              <a:prstGeom prst="rect">
                <a:avLst/>
              </a:prstGeom>
              <a:noFill/>
            </p:spPr>
            <p:txBody>
              <a:bodyPr wrap="square" rtlCol="0">
                <a:spAutoFit/>
              </a:bodyPr>
              <a:lstStyle/>
              <a:p>
                <a:r>
                  <a:rPr lang="en-US" sz="11500" b="1" dirty="0">
                    <a:solidFill>
                      <a:schemeClr val="bg1"/>
                    </a:solidFill>
                  </a:rPr>
                  <a:t>1</a:t>
                </a:r>
                <a:endParaRPr lang="en-GB" sz="11500" b="1" dirty="0">
                  <a:solidFill>
                    <a:schemeClr val="bg1"/>
                  </a:solidFill>
                </a:endParaRPr>
              </a:p>
            </p:txBody>
          </p:sp>
        </p:grpSp>
        <p:sp>
          <p:nvSpPr>
            <p:cNvPr id="6" name="TextBox 5">
              <a:extLst>
                <a:ext uri="{FF2B5EF4-FFF2-40B4-BE49-F238E27FC236}">
                  <a16:creationId xmlns:a16="http://schemas.microsoft.com/office/drawing/2014/main" id="{75A68156-A76C-4603-97A2-BFC490258DF2}"/>
                </a:ext>
              </a:extLst>
            </p:cNvPr>
            <p:cNvSpPr txBox="1"/>
            <p:nvPr/>
          </p:nvSpPr>
          <p:spPr>
            <a:xfrm>
              <a:off x="1733839" y="1749286"/>
              <a:ext cx="3240157" cy="369332"/>
            </a:xfrm>
            <a:prstGeom prst="rect">
              <a:avLst/>
            </a:prstGeom>
            <a:noFill/>
          </p:spPr>
          <p:txBody>
            <a:bodyPr wrap="square" rtlCol="0">
              <a:spAutoFit/>
            </a:bodyPr>
            <a:lstStyle/>
            <a:p>
              <a:r>
                <a:rPr lang="en-US" b="1" dirty="0"/>
                <a:t>METAUX</a:t>
              </a:r>
              <a:endParaRPr lang="en-GB" b="1" dirty="0"/>
            </a:p>
          </p:txBody>
        </p:sp>
        <p:sp>
          <p:nvSpPr>
            <p:cNvPr id="7" name="TextBox 6">
              <a:extLst>
                <a:ext uri="{FF2B5EF4-FFF2-40B4-BE49-F238E27FC236}">
                  <a16:creationId xmlns:a16="http://schemas.microsoft.com/office/drawing/2014/main" id="{5863D295-F676-410E-8339-BC72465007D9}"/>
                </a:ext>
              </a:extLst>
            </p:cNvPr>
            <p:cNvSpPr txBox="1"/>
            <p:nvPr/>
          </p:nvSpPr>
          <p:spPr>
            <a:xfrm>
              <a:off x="1728003" y="2033981"/>
              <a:ext cx="3240157" cy="738664"/>
            </a:xfrm>
            <a:prstGeom prst="rect">
              <a:avLst/>
            </a:prstGeom>
            <a:noFill/>
          </p:spPr>
          <p:txBody>
            <a:bodyPr wrap="square" rtlCol="0">
              <a:spAutoFit/>
            </a:bodyPr>
            <a:lstStyle/>
            <a:p>
              <a:r>
                <a:rPr lang="fr-FR" sz="1400" dirty="0"/>
                <a:t>Dur, ductile et conducteur de chaleur et d'électricité, par exemple l'acier inoxydable 316L.</a:t>
              </a:r>
            </a:p>
          </p:txBody>
        </p:sp>
      </p:grpSp>
      <p:grpSp>
        <p:nvGrpSpPr>
          <p:cNvPr id="10" name="Group 9">
            <a:extLst>
              <a:ext uri="{FF2B5EF4-FFF2-40B4-BE49-F238E27FC236}">
                <a16:creationId xmlns:a16="http://schemas.microsoft.com/office/drawing/2014/main" id="{8B0430EB-BAD8-4039-8C18-ECB17A245E9E}"/>
              </a:ext>
            </a:extLst>
          </p:cNvPr>
          <p:cNvGrpSpPr/>
          <p:nvPr/>
        </p:nvGrpSpPr>
        <p:grpSpPr>
          <a:xfrm>
            <a:off x="1030645" y="4156201"/>
            <a:ext cx="4133976" cy="1862048"/>
            <a:chOff x="849584" y="3093357"/>
            <a:chExt cx="4133976" cy="1862048"/>
          </a:xfrm>
        </p:grpSpPr>
        <p:sp>
          <p:nvSpPr>
            <p:cNvPr id="11" name="TextBox 10">
              <a:extLst>
                <a:ext uri="{FF2B5EF4-FFF2-40B4-BE49-F238E27FC236}">
                  <a16:creationId xmlns:a16="http://schemas.microsoft.com/office/drawing/2014/main" id="{97A2E2B7-54B8-46DB-B3DA-623D0B4D89FA}"/>
                </a:ext>
              </a:extLst>
            </p:cNvPr>
            <p:cNvSpPr txBox="1"/>
            <p:nvPr/>
          </p:nvSpPr>
          <p:spPr>
            <a:xfrm>
              <a:off x="1743403" y="3453586"/>
              <a:ext cx="3240157" cy="369332"/>
            </a:xfrm>
            <a:prstGeom prst="rect">
              <a:avLst/>
            </a:prstGeom>
            <a:noFill/>
          </p:spPr>
          <p:txBody>
            <a:bodyPr wrap="square" rtlCol="0">
              <a:spAutoFit/>
            </a:bodyPr>
            <a:lstStyle/>
            <a:p>
              <a:r>
                <a:rPr lang="en-US" b="1" dirty="0"/>
                <a:t>POLYMERES</a:t>
              </a:r>
              <a:endParaRPr lang="en-GB" b="1" dirty="0"/>
            </a:p>
          </p:txBody>
        </p:sp>
        <p:grpSp>
          <p:nvGrpSpPr>
            <p:cNvPr id="12" name="Group 11">
              <a:extLst>
                <a:ext uri="{FF2B5EF4-FFF2-40B4-BE49-F238E27FC236}">
                  <a16:creationId xmlns:a16="http://schemas.microsoft.com/office/drawing/2014/main" id="{7437198E-BEF2-4332-B893-DF8EF748A5F3}"/>
                </a:ext>
              </a:extLst>
            </p:cNvPr>
            <p:cNvGrpSpPr/>
            <p:nvPr/>
          </p:nvGrpSpPr>
          <p:grpSpPr>
            <a:xfrm>
              <a:off x="849584" y="3093357"/>
              <a:ext cx="1042264" cy="1862048"/>
              <a:chOff x="3518465" y="2980727"/>
              <a:chExt cx="1042264" cy="1862048"/>
            </a:xfrm>
          </p:grpSpPr>
          <p:sp>
            <p:nvSpPr>
              <p:cNvPr id="14" name="Rectangle 13">
                <a:extLst>
                  <a:ext uri="{FF2B5EF4-FFF2-40B4-BE49-F238E27FC236}">
                    <a16:creationId xmlns:a16="http://schemas.microsoft.com/office/drawing/2014/main" id="{C0F1855F-A42B-4107-94C5-43F02EE372F3}"/>
                  </a:ext>
                </a:extLst>
              </p:cNvPr>
              <p:cNvSpPr/>
              <p:nvPr/>
            </p:nvSpPr>
            <p:spPr>
              <a:xfrm>
                <a:off x="3518465" y="3429000"/>
                <a:ext cx="884255" cy="1014883"/>
              </a:xfrm>
              <a:prstGeom prst="rect">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0C6820FB-B38A-4B1F-B20D-0944C7A422E3}"/>
                  </a:ext>
                </a:extLst>
              </p:cNvPr>
              <p:cNvSpPr txBox="1"/>
              <p:nvPr/>
            </p:nvSpPr>
            <p:spPr>
              <a:xfrm>
                <a:off x="3676474" y="2980727"/>
                <a:ext cx="884255" cy="1862048"/>
              </a:xfrm>
              <a:prstGeom prst="rect">
                <a:avLst/>
              </a:prstGeom>
              <a:noFill/>
            </p:spPr>
            <p:txBody>
              <a:bodyPr wrap="square" rtlCol="0">
                <a:spAutoFit/>
              </a:bodyPr>
              <a:lstStyle/>
              <a:p>
                <a:r>
                  <a:rPr lang="en-US" sz="11500" b="1" dirty="0">
                    <a:solidFill>
                      <a:schemeClr val="bg1"/>
                    </a:solidFill>
                  </a:rPr>
                  <a:t>2</a:t>
                </a:r>
                <a:endParaRPr lang="en-GB" sz="11500" b="1" dirty="0">
                  <a:solidFill>
                    <a:schemeClr val="bg1"/>
                  </a:solidFill>
                </a:endParaRPr>
              </a:p>
            </p:txBody>
          </p:sp>
        </p:grpSp>
        <p:sp>
          <p:nvSpPr>
            <p:cNvPr id="13" name="TextBox 12">
              <a:extLst>
                <a:ext uri="{FF2B5EF4-FFF2-40B4-BE49-F238E27FC236}">
                  <a16:creationId xmlns:a16="http://schemas.microsoft.com/office/drawing/2014/main" id="{A4577FC9-A9E8-4846-92C9-7C2D4345342A}"/>
                </a:ext>
              </a:extLst>
            </p:cNvPr>
            <p:cNvSpPr txBox="1"/>
            <p:nvPr/>
          </p:nvSpPr>
          <p:spPr>
            <a:xfrm>
              <a:off x="1728003" y="3747971"/>
              <a:ext cx="3240157" cy="523220"/>
            </a:xfrm>
            <a:prstGeom prst="rect">
              <a:avLst/>
            </a:prstGeom>
            <a:noFill/>
          </p:spPr>
          <p:txBody>
            <a:bodyPr wrap="square" rtlCol="0">
              <a:spAutoFit/>
            </a:bodyPr>
            <a:lstStyle/>
            <a:p>
              <a:r>
                <a:rPr lang="fr-FR" sz="1400" dirty="0"/>
                <a:t>Largement variable, relativement souple et flexible, par exemple le polypropylène.</a:t>
              </a:r>
              <a:endParaRPr lang="en-GB" sz="1400" dirty="0"/>
            </a:p>
          </p:txBody>
        </p:sp>
      </p:grpSp>
      <p:grpSp>
        <p:nvGrpSpPr>
          <p:cNvPr id="16" name="Group 15">
            <a:extLst>
              <a:ext uri="{FF2B5EF4-FFF2-40B4-BE49-F238E27FC236}">
                <a16:creationId xmlns:a16="http://schemas.microsoft.com/office/drawing/2014/main" id="{65A250B1-0D31-41BD-A979-206C2C64B882}"/>
              </a:ext>
            </a:extLst>
          </p:cNvPr>
          <p:cNvGrpSpPr/>
          <p:nvPr/>
        </p:nvGrpSpPr>
        <p:grpSpPr>
          <a:xfrm>
            <a:off x="6681107" y="2530721"/>
            <a:ext cx="4124412" cy="1862048"/>
            <a:chOff x="7048951" y="1310952"/>
            <a:chExt cx="4124412" cy="1862048"/>
          </a:xfrm>
        </p:grpSpPr>
        <p:sp>
          <p:nvSpPr>
            <p:cNvPr id="17" name="TextBox 16">
              <a:extLst>
                <a:ext uri="{FF2B5EF4-FFF2-40B4-BE49-F238E27FC236}">
                  <a16:creationId xmlns:a16="http://schemas.microsoft.com/office/drawing/2014/main" id="{B8A6D611-571C-42C1-B935-BF682C913DA0}"/>
                </a:ext>
              </a:extLst>
            </p:cNvPr>
            <p:cNvSpPr txBox="1"/>
            <p:nvPr/>
          </p:nvSpPr>
          <p:spPr>
            <a:xfrm>
              <a:off x="7933206" y="1759225"/>
              <a:ext cx="3240157" cy="369332"/>
            </a:xfrm>
            <a:prstGeom prst="rect">
              <a:avLst/>
            </a:prstGeom>
            <a:noFill/>
          </p:spPr>
          <p:txBody>
            <a:bodyPr wrap="square" rtlCol="0">
              <a:spAutoFit/>
            </a:bodyPr>
            <a:lstStyle/>
            <a:p>
              <a:r>
                <a:rPr lang="en-US" b="1" dirty="0"/>
                <a:t>CERAMIQUES  </a:t>
              </a:r>
              <a:endParaRPr lang="en-GB" b="1" dirty="0"/>
            </a:p>
          </p:txBody>
        </p:sp>
        <p:grpSp>
          <p:nvGrpSpPr>
            <p:cNvPr id="18" name="Group 17">
              <a:extLst>
                <a:ext uri="{FF2B5EF4-FFF2-40B4-BE49-F238E27FC236}">
                  <a16:creationId xmlns:a16="http://schemas.microsoft.com/office/drawing/2014/main" id="{9869D083-BD82-4780-9594-6502B9EEF260}"/>
                </a:ext>
              </a:extLst>
            </p:cNvPr>
            <p:cNvGrpSpPr/>
            <p:nvPr/>
          </p:nvGrpSpPr>
          <p:grpSpPr>
            <a:xfrm>
              <a:off x="7048951" y="1310952"/>
              <a:ext cx="1022386" cy="1862048"/>
              <a:chOff x="3518465" y="2980727"/>
              <a:chExt cx="1022386" cy="1862048"/>
            </a:xfrm>
          </p:grpSpPr>
          <p:sp>
            <p:nvSpPr>
              <p:cNvPr id="20" name="Rectangle 19">
                <a:extLst>
                  <a:ext uri="{FF2B5EF4-FFF2-40B4-BE49-F238E27FC236}">
                    <a16:creationId xmlns:a16="http://schemas.microsoft.com/office/drawing/2014/main" id="{1D87D0AC-FE2C-48BC-B592-5D4269FF0B04}"/>
                  </a:ext>
                </a:extLst>
              </p:cNvPr>
              <p:cNvSpPr/>
              <p:nvPr/>
            </p:nvSpPr>
            <p:spPr>
              <a:xfrm>
                <a:off x="3518465" y="3429000"/>
                <a:ext cx="884255" cy="1014883"/>
              </a:xfrm>
              <a:prstGeom prst="rect">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03306691-D15B-4EB1-9803-9A03E771618C}"/>
                  </a:ext>
                </a:extLst>
              </p:cNvPr>
              <p:cNvSpPr txBox="1"/>
              <p:nvPr/>
            </p:nvSpPr>
            <p:spPr>
              <a:xfrm>
                <a:off x="3656596" y="2980727"/>
                <a:ext cx="884255" cy="1862048"/>
              </a:xfrm>
              <a:prstGeom prst="rect">
                <a:avLst/>
              </a:prstGeom>
              <a:noFill/>
            </p:spPr>
            <p:txBody>
              <a:bodyPr wrap="square" rtlCol="0">
                <a:spAutoFit/>
              </a:bodyPr>
              <a:lstStyle/>
              <a:p>
                <a:r>
                  <a:rPr lang="en-US" sz="11500" b="1" dirty="0">
                    <a:solidFill>
                      <a:schemeClr val="bg1"/>
                    </a:solidFill>
                  </a:rPr>
                  <a:t>3</a:t>
                </a:r>
                <a:endParaRPr lang="en-GB" sz="11500" b="1" dirty="0">
                  <a:solidFill>
                    <a:schemeClr val="bg1"/>
                  </a:solidFill>
                </a:endParaRPr>
              </a:p>
            </p:txBody>
          </p:sp>
        </p:grpSp>
        <p:sp>
          <p:nvSpPr>
            <p:cNvPr id="19" name="TextBox 18">
              <a:extLst>
                <a:ext uri="{FF2B5EF4-FFF2-40B4-BE49-F238E27FC236}">
                  <a16:creationId xmlns:a16="http://schemas.microsoft.com/office/drawing/2014/main" id="{B6B28C53-891F-4B5C-89CE-A99AB2BDCB3C}"/>
                </a:ext>
              </a:extLst>
            </p:cNvPr>
            <p:cNvSpPr txBox="1"/>
            <p:nvPr/>
          </p:nvSpPr>
          <p:spPr>
            <a:xfrm>
              <a:off x="7933204" y="2033981"/>
              <a:ext cx="3240157" cy="738664"/>
            </a:xfrm>
            <a:prstGeom prst="rect">
              <a:avLst/>
            </a:prstGeom>
            <a:noFill/>
          </p:spPr>
          <p:txBody>
            <a:bodyPr wrap="square" rtlCol="0">
              <a:spAutoFit/>
            </a:bodyPr>
            <a:lstStyle/>
            <a:p>
              <a:r>
                <a:rPr lang="fr-FR" sz="1400" dirty="0"/>
                <a:t>Dur, cassant, résistant à la corrosion, non conducteur d'électricité, par exemple l'alumine.</a:t>
              </a:r>
              <a:endParaRPr lang="en-GB" sz="1400" dirty="0"/>
            </a:p>
          </p:txBody>
        </p:sp>
      </p:grpSp>
      <p:grpSp>
        <p:nvGrpSpPr>
          <p:cNvPr id="22" name="Group 21">
            <a:extLst>
              <a:ext uri="{FF2B5EF4-FFF2-40B4-BE49-F238E27FC236}">
                <a16:creationId xmlns:a16="http://schemas.microsoft.com/office/drawing/2014/main" id="{AC231AA5-7F67-491C-AD28-55933521E39B}"/>
              </a:ext>
            </a:extLst>
          </p:cNvPr>
          <p:cNvGrpSpPr/>
          <p:nvPr/>
        </p:nvGrpSpPr>
        <p:grpSpPr>
          <a:xfrm>
            <a:off x="6681107" y="4156201"/>
            <a:ext cx="4124411" cy="1862048"/>
            <a:chOff x="7048951" y="3113235"/>
            <a:chExt cx="4124411" cy="1862048"/>
          </a:xfrm>
        </p:grpSpPr>
        <p:sp>
          <p:nvSpPr>
            <p:cNvPr id="23" name="TextBox 22">
              <a:extLst>
                <a:ext uri="{FF2B5EF4-FFF2-40B4-BE49-F238E27FC236}">
                  <a16:creationId xmlns:a16="http://schemas.microsoft.com/office/drawing/2014/main" id="{8A53DD94-6B58-4045-AC73-39CBE0F79E4B}"/>
                </a:ext>
              </a:extLst>
            </p:cNvPr>
            <p:cNvSpPr txBox="1"/>
            <p:nvPr/>
          </p:nvSpPr>
          <p:spPr>
            <a:xfrm>
              <a:off x="7933205" y="3561508"/>
              <a:ext cx="3240157" cy="369332"/>
            </a:xfrm>
            <a:prstGeom prst="rect">
              <a:avLst/>
            </a:prstGeom>
            <a:noFill/>
          </p:spPr>
          <p:txBody>
            <a:bodyPr wrap="square" rtlCol="0">
              <a:spAutoFit/>
            </a:bodyPr>
            <a:lstStyle/>
            <a:p>
              <a:r>
                <a:rPr lang="en-US" b="1" dirty="0"/>
                <a:t>COMPOSITES  </a:t>
              </a:r>
              <a:endParaRPr lang="en-GB" b="1" dirty="0"/>
            </a:p>
          </p:txBody>
        </p:sp>
        <p:grpSp>
          <p:nvGrpSpPr>
            <p:cNvPr id="24" name="Group 23">
              <a:extLst>
                <a:ext uri="{FF2B5EF4-FFF2-40B4-BE49-F238E27FC236}">
                  <a16:creationId xmlns:a16="http://schemas.microsoft.com/office/drawing/2014/main" id="{8E2CC3A8-4504-4B90-91BE-28B4E822EBFB}"/>
                </a:ext>
              </a:extLst>
            </p:cNvPr>
            <p:cNvGrpSpPr/>
            <p:nvPr/>
          </p:nvGrpSpPr>
          <p:grpSpPr>
            <a:xfrm>
              <a:off x="7048951" y="3113235"/>
              <a:ext cx="1012447" cy="1862048"/>
              <a:chOff x="3518465" y="2980727"/>
              <a:chExt cx="1012447" cy="1862048"/>
            </a:xfrm>
          </p:grpSpPr>
          <p:sp>
            <p:nvSpPr>
              <p:cNvPr id="26" name="Rectangle 25">
                <a:extLst>
                  <a:ext uri="{FF2B5EF4-FFF2-40B4-BE49-F238E27FC236}">
                    <a16:creationId xmlns:a16="http://schemas.microsoft.com/office/drawing/2014/main" id="{C5A1717F-7D20-4ED7-8E4D-4C02D103C729}"/>
                  </a:ext>
                </a:extLst>
              </p:cNvPr>
              <p:cNvSpPr/>
              <p:nvPr/>
            </p:nvSpPr>
            <p:spPr>
              <a:xfrm>
                <a:off x="3518465" y="3429000"/>
                <a:ext cx="884255" cy="1014883"/>
              </a:xfrm>
              <a:prstGeom prst="rect">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70C244FE-BFE6-463D-9165-5CFFF468CAB4}"/>
                  </a:ext>
                </a:extLst>
              </p:cNvPr>
              <p:cNvSpPr txBox="1"/>
              <p:nvPr/>
            </p:nvSpPr>
            <p:spPr>
              <a:xfrm>
                <a:off x="3646657" y="2980727"/>
                <a:ext cx="884255" cy="1862048"/>
              </a:xfrm>
              <a:prstGeom prst="rect">
                <a:avLst/>
              </a:prstGeom>
              <a:noFill/>
            </p:spPr>
            <p:txBody>
              <a:bodyPr wrap="square" rtlCol="0">
                <a:spAutoFit/>
              </a:bodyPr>
              <a:lstStyle/>
              <a:p>
                <a:r>
                  <a:rPr lang="en-US" sz="11500" b="1" dirty="0">
                    <a:solidFill>
                      <a:schemeClr val="bg1"/>
                    </a:solidFill>
                  </a:rPr>
                  <a:t>4</a:t>
                </a:r>
                <a:endParaRPr lang="en-GB" sz="11500" b="1" dirty="0">
                  <a:solidFill>
                    <a:schemeClr val="bg1"/>
                  </a:solidFill>
                </a:endParaRPr>
              </a:p>
            </p:txBody>
          </p:sp>
        </p:grpSp>
        <p:sp>
          <p:nvSpPr>
            <p:cNvPr id="25" name="TextBox 24">
              <a:extLst>
                <a:ext uri="{FF2B5EF4-FFF2-40B4-BE49-F238E27FC236}">
                  <a16:creationId xmlns:a16="http://schemas.microsoft.com/office/drawing/2014/main" id="{A8D34F53-D680-4870-8B81-75667573DECE}"/>
                </a:ext>
              </a:extLst>
            </p:cNvPr>
            <p:cNvSpPr txBox="1"/>
            <p:nvPr/>
          </p:nvSpPr>
          <p:spPr>
            <a:xfrm>
              <a:off x="7933203" y="3822918"/>
              <a:ext cx="3240157" cy="738664"/>
            </a:xfrm>
            <a:prstGeom prst="rect">
              <a:avLst/>
            </a:prstGeom>
            <a:noFill/>
          </p:spPr>
          <p:txBody>
            <a:bodyPr wrap="square" rtlCol="0">
              <a:spAutoFit/>
            </a:bodyPr>
            <a:lstStyle/>
            <a:p>
              <a:r>
                <a:rPr lang="fr-FR" sz="1400" dirty="0"/>
                <a:t>Matériaux dont les phases distinctes sont plus grandes que l'échelle atomique, par exemple le PRFC.</a:t>
              </a:r>
              <a:endParaRPr lang="en-GB" sz="1400" dirty="0"/>
            </a:p>
          </p:txBody>
        </p:sp>
      </p:grpSp>
      <p:sp>
        <p:nvSpPr>
          <p:cNvPr id="28" name="TextBox 27">
            <a:extLst>
              <a:ext uri="{FF2B5EF4-FFF2-40B4-BE49-F238E27FC236}">
                <a16:creationId xmlns:a16="http://schemas.microsoft.com/office/drawing/2014/main" id="{E096586C-896B-439F-A4FB-F4C94F59CEDC}"/>
              </a:ext>
            </a:extLst>
          </p:cNvPr>
          <p:cNvSpPr txBox="1"/>
          <p:nvPr/>
        </p:nvSpPr>
        <p:spPr>
          <a:xfrm>
            <a:off x="813166" y="1279911"/>
            <a:ext cx="10565668" cy="1200329"/>
          </a:xfrm>
          <a:prstGeom prst="rect">
            <a:avLst/>
          </a:prstGeom>
          <a:noFill/>
        </p:spPr>
        <p:txBody>
          <a:bodyPr wrap="square" rtlCol="0">
            <a:spAutoFit/>
          </a:bodyPr>
          <a:lstStyle/>
          <a:p>
            <a:r>
              <a:rPr lang="fr-FR" b="1" dirty="0"/>
              <a:t>Qu'est-ce qu'un biomatériau ?</a:t>
            </a:r>
            <a:endParaRPr lang="fr-FR" dirty="0"/>
          </a:p>
          <a:p>
            <a:r>
              <a:rPr lang="fr-FR" dirty="0"/>
              <a:t>Toute matière, surface ou construction qui interagit avec les systèmes biologiques. Les biomatériaux peuvent être dérivés de la nature ou synthétisés en laboratoire à l'aide de composants métalliques, de polymères, de céramiques ou de matériaux composites. – </a:t>
            </a:r>
            <a:r>
              <a:rPr lang="fr-FR" i="1" dirty="0"/>
              <a:t>Institut national d'imagerie biomédicale et de bio-ingénierie</a:t>
            </a:r>
          </a:p>
        </p:txBody>
      </p:sp>
    </p:spTree>
    <p:extLst>
      <p:ext uri="{BB962C8B-B14F-4D97-AF65-F5344CB8AC3E}">
        <p14:creationId xmlns:p14="http://schemas.microsoft.com/office/powerpoint/2010/main" val="2173779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7</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fr-FR" dirty="0"/>
              <a:t>Où les biomatériaux sont-ils actuellement utilisés dans la pratique médicale ?</a:t>
            </a:r>
            <a:endParaRPr lang="en-US" dirty="0"/>
          </a:p>
        </p:txBody>
      </p:sp>
      <p:sp>
        <p:nvSpPr>
          <p:cNvPr id="4" name="Freeform: Shape 3">
            <a:extLst>
              <a:ext uri="{FF2B5EF4-FFF2-40B4-BE49-F238E27FC236}">
                <a16:creationId xmlns:a16="http://schemas.microsoft.com/office/drawing/2014/main" id="{FB972CF3-E8D0-4879-B827-CDA575FD9EC2}"/>
              </a:ext>
            </a:extLst>
          </p:cNvPr>
          <p:cNvSpPr/>
          <p:nvPr/>
        </p:nvSpPr>
        <p:spPr>
          <a:xfrm>
            <a:off x="465011" y="1444466"/>
            <a:ext cx="334804" cy="4166712"/>
          </a:xfrm>
          <a:custGeom>
            <a:avLst/>
            <a:gdLst>
              <a:gd name="connsiteX0" fmla="*/ 342900 w 342900"/>
              <a:gd name="connsiteY0" fmla="*/ 0 h 4213860"/>
              <a:gd name="connsiteX1" fmla="*/ 15240 w 342900"/>
              <a:gd name="connsiteY1" fmla="*/ 853440 h 4213860"/>
              <a:gd name="connsiteX2" fmla="*/ 342900 w 342900"/>
              <a:gd name="connsiteY2" fmla="*/ 1691640 h 4213860"/>
              <a:gd name="connsiteX3" fmla="*/ 0 w 342900"/>
              <a:gd name="connsiteY3" fmla="*/ 2522220 h 4213860"/>
              <a:gd name="connsiteX4" fmla="*/ 335280 w 342900"/>
              <a:gd name="connsiteY4" fmla="*/ 3345180 h 4213860"/>
              <a:gd name="connsiteX5" fmla="*/ 0 w 342900"/>
              <a:gd name="connsiteY5" fmla="*/ 4213860 h 4213860"/>
              <a:gd name="connsiteX0" fmla="*/ 342900 w 342900"/>
              <a:gd name="connsiteY0" fmla="*/ 0 h 4221480"/>
              <a:gd name="connsiteX1" fmla="*/ 15240 w 342900"/>
              <a:gd name="connsiteY1" fmla="*/ 861060 h 4221480"/>
              <a:gd name="connsiteX2" fmla="*/ 342900 w 342900"/>
              <a:gd name="connsiteY2" fmla="*/ 1699260 h 4221480"/>
              <a:gd name="connsiteX3" fmla="*/ 0 w 342900"/>
              <a:gd name="connsiteY3" fmla="*/ 2529840 h 4221480"/>
              <a:gd name="connsiteX4" fmla="*/ 335280 w 342900"/>
              <a:gd name="connsiteY4" fmla="*/ 3352800 h 4221480"/>
              <a:gd name="connsiteX5" fmla="*/ 0 w 342900"/>
              <a:gd name="connsiteY5" fmla="*/ 4221480 h 4221480"/>
              <a:gd name="connsiteX0" fmla="*/ 323850 w 342900"/>
              <a:gd name="connsiteY0" fmla="*/ 0 h 4209574"/>
              <a:gd name="connsiteX1" fmla="*/ 15240 w 342900"/>
              <a:gd name="connsiteY1" fmla="*/ 849154 h 4209574"/>
              <a:gd name="connsiteX2" fmla="*/ 342900 w 342900"/>
              <a:gd name="connsiteY2" fmla="*/ 1687354 h 4209574"/>
              <a:gd name="connsiteX3" fmla="*/ 0 w 342900"/>
              <a:gd name="connsiteY3" fmla="*/ 2517934 h 4209574"/>
              <a:gd name="connsiteX4" fmla="*/ 335280 w 342900"/>
              <a:gd name="connsiteY4" fmla="*/ 3340894 h 4209574"/>
              <a:gd name="connsiteX5" fmla="*/ 0 w 342900"/>
              <a:gd name="connsiteY5" fmla="*/ 4209574 h 4209574"/>
              <a:gd name="connsiteX0" fmla="*/ 327660 w 346710"/>
              <a:gd name="connsiteY0" fmla="*/ 0 h 4209574"/>
              <a:gd name="connsiteX1" fmla="*/ 0 w 346710"/>
              <a:gd name="connsiteY1" fmla="*/ 844391 h 4209574"/>
              <a:gd name="connsiteX2" fmla="*/ 346710 w 346710"/>
              <a:gd name="connsiteY2" fmla="*/ 1687354 h 4209574"/>
              <a:gd name="connsiteX3" fmla="*/ 3810 w 346710"/>
              <a:gd name="connsiteY3" fmla="*/ 2517934 h 4209574"/>
              <a:gd name="connsiteX4" fmla="*/ 339090 w 346710"/>
              <a:gd name="connsiteY4" fmla="*/ 3340894 h 4209574"/>
              <a:gd name="connsiteX5" fmla="*/ 3810 w 346710"/>
              <a:gd name="connsiteY5" fmla="*/ 4209574 h 4209574"/>
              <a:gd name="connsiteX0" fmla="*/ 330042 w 349092"/>
              <a:gd name="connsiteY0" fmla="*/ 0 h 4209574"/>
              <a:gd name="connsiteX1" fmla="*/ 0 w 349092"/>
              <a:gd name="connsiteY1" fmla="*/ 827722 h 4209574"/>
              <a:gd name="connsiteX2" fmla="*/ 349092 w 349092"/>
              <a:gd name="connsiteY2" fmla="*/ 1687354 h 4209574"/>
              <a:gd name="connsiteX3" fmla="*/ 6192 w 349092"/>
              <a:gd name="connsiteY3" fmla="*/ 2517934 h 4209574"/>
              <a:gd name="connsiteX4" fmla="*/ 341472 w 349092"/>
              <a:gd name="connsiteY4" fmla="*/ 3340894 h 4209574"/>
              <a:gd name="connsiteX5" fmla="*/ 6192 w 349092"/>
              <a:gd name="connsiteY5" fmla="*/ 4209574 h 4209574"/>
              <a:gd name="connsiteX0" fmla="*/ 325279 w 344329"/>
              <a:gd name="connsiteY0" fmla="*/ 0 h 4209574"/>
              <a:gd name="connsiteX1" fmla="*/ 0 w 344329"/>
              <a:gd name="connsiteY1" fmla="*/ 827722 h 4209574"/>
              <a:gd name="connsiteX2" fmla="*/ 344329 w 344329"/>
              <a:gd name="connsiteY2" fmla="*/ 1687354 h 4209574"/>
              <a:gd name="connsiteX3" fmla="*/ 1429 w 344329"/>
              <a:gd name="connsiteY3" fmla="*/ 2517934 h 4209574"/>
              <a:gd name="connsiteX4" fmla="*/ 336709 w 344329"/>
              <a:gd name="connsiteY4" fmla="*/ 3340894 h 4209574"/>
              <a:gd name="connsiteX5" fmla="*/ 1429 w 344329"/>
              <a:gd name="connsiteY5" fmla="*/ 4209574 h 4209574"/>
              <a:gd name="connsiteX0" fmla="*/ 325279 w 336709"/>
              <a:gd name="connsiteY0" fmla="*/ 0 h 4209574"/>
              <a:gd name="connsiteX1" fmla="*/ 0 w 336709"/>
              <a:gd name="connsiteY1" fmla="*/ 827722 h 4209574"/>
              <a:gd name="connsiteX2" fmla="*/ 334804 w 336709"/>
              <a:gd name="connsiteY2" fmla="*/ 1680210 h 4209574"/>
              <a:gd name="connsiteX3" fmla="*/ 1429 w 336709"/>
              <a:gd name="connsiteY3" fmla="*/ 2517934 h 4209574"/>
              <a:gd name="connsiteX4" fmla="*/ 336709 w 336709"/>
              <a:gd name="connsiteY4" fmla="*/ 3340894 h 4209574"/>
              <a:gd name="connsiteX5" fmla="*/ 1429 w 336709"/>
              <a:gd name="connsiteY5" fmla="*/ 4209574 h 4209574"/>
              <a:gd name="connsiteX0" fmla="*/ 330994 w 342424"/>
              <a:gd name="connsiteY0" fmla="*/ 0 h 4209574"/>
              <a:gd name="connsiteX1" fmla="*/ 5715 w 342424"/>
              <a:gd name="connsiteY1" fmla="*/ 827722 h 4209574"/>
              <a:gd name="connsiteX2" fmla="*/ 340519 w 342424"/>
              <a:gd name="connsiteY2" fmla="*/ 1680210 h 4209574"/>
              <a:gd name="connsiteX3" fmla="*/ 0 w 342424"/>
              <a:gd name="connsiteY3" fmla="*/ 2489359 h 4209574"/>
              <a:gd name="connsiteX4" fmla="*/ 342424 w 342424"/>
              <a:gd name="connsiteY4" fmla="*/ 3340894 h 4209574"/>
              <a:gd name="connsiteX5" fmla="*/ 7144 w 342424"/>
              <a:gd name="connsiteY5" fmla="*/ 4209574 h 4209574"/>
              <a:gd name="connsiteX0" fmla="*/ 325279 w 336709"/>
              <a:gd name="connsiteY0" fmla="*/ 0 h 4209574"/>
              <a:gd name="connsiteX1" fmla="*/ 0 w 336709"/>
              <a:gd name="connsiteY1" fmla="*/ 827722 h 4209574"/>
              <a:gd name="connsiteX2" fmla="*/ 334804 w 336709"/>
              <a:gd name="connsiteY2" fmla="*/ 1680210 h 4209574"/>
              <a:gd name="connsiteX3" fmla="*/ 1429 w 336709"/>
              <a:gd name="connsiteY3" fmla="*/ 2489359 h 4209574"/>
              <a:gd name="connsiteX4" fmla="*/ 336709 w 336709"/>
              <a:gd name="connsiteY4" fmla="*/ 3340894 h 4209574"/>
              <a:gd name="connsiteX5" fmla="*/ 1429 w 336709"/>
              <a:gd name="connsiteY5" fmla="*/ 4209574 h 4209574"/>
              <a:gd name="connsiteX0" fmla="*/ 325279 w 334804"/>
              <a:gd name="connsiteY0" fmla="*/ 0 h 4209574"/>
              <a:gd name="connsiteX1" fmla="*/ 0 w 334804"/>
              <a:gd name="connsiteY1" fmla="*/ 827722 h 4209574"/>
              <a:gd name="connsiteX2" fmla="*/ 334804 w 334804"/>
              <a:gd name="connsiteY2" fmla="*/ 1680210 h 4209574"/>
              <a:gd name="connsiteX3" fmla="*/ 1429 w 334804"/>
              <a:gd name="connsiteY3" fmla="*/ 2489359 h 4209574"/>
              <a:gd name="connsiteX4" fmla="*/ 327184 w 334804"/>
              <a:gd name="connsiteY4" fmla="*/ 3328988 h 4209574"/>
              <a:gd name="connsiteX5" fmla="*/ 1429 w 334804"/>
              <a:gd name="connsiteY5" fmla="*/ 4209574 h 4209574"/>
              <a:gd name="connsiteX0" fmla="*/ 325279 w 334804"/>
              <a:gd name="connsiteY0" fmla="*/ 0 h 4166712"/>
              <a:gd name="connsiteX1" fmla="*/ 0 w 334804"/>
              <a:gd name="connsiteY1" fmla="*/ 827722 h 4166712"/>
              <a:gd name="connsiteX2" fmla="*/ 334804 w 334804"/>
              <a:gd name="connsiteY2" fmla="*/ 1680210 h 4166712"/>
              <a:gd name="connsiteX3" fmla="*/ 1429 w 334804"/>
              <a:gd name="connsiteY3" fmla="*/ 2489359 h 4166712"/>
              <a:gd name="connsiteX4" fmla="*/ 327184 w 334804"/>
              <a:gd name="connsiteY4" fmla="*/ 3328988 h 4166712"/>
              <a:gd name="connsiteX5" fmla="*/ 1429 w 334804"/>
              <a:gd name="connsiteY5" fmla="*/ 4166712 h 41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804" h="4166712">
                <a:moveTo>
                  <a:pt x="325279" y="0"/>
                </a:moveTo>
                <a:lnTo>
                  <a:pt x="0" y="827722"/>
                </a:lnTo>
                <a:lnTo>
                  <a:pt x="334804" y="1680210"/>
                </a:lnTo>
                <a:lnTo>
                  <a:pt x="1429" y="2489359"/>
                </a:lnTo>
                <a:lnTo>
                  <a:pt x="327184" y="3328988"/>
                </a:lnTo>
                <a:lnTo>
                  <a:pt x="1429" y="4166712"/>
                </a:lnTo>
              </a:path>
            </a:pathLst>
          </a:custGeom>
          <a:noFill/>
          <a:ln w="28575">
            <a:solidFill>
              <a:srgbClr val="373A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23955216-5BF2-4C95-A6BB-56E2E9B7B349}"/>
              </a:ext>
            </a:extLst>
          </p:cNvPr>
          <p:cNvPicPr>
            <a:picLocks noChangeAspect="1"/>
          </p:cNvPicPr>
          <p:nvPr/>
        </p:nvPicPr>
        <p:blipFill rotWithShape="1">
          <a:blip r:embed="rId3"/>
          <a:srcRect/>
          <a:stretch/>
        </p:blipFill>
        <p:spPr>
          <a:xfrm>
            <a:off x="465011" y="1127271"/>
            <a:ext cx="646331" cy="646331"/>
          </a:xfrm>
          <a:prstGeom prst="ellipse">
            <a:avLst/>
          </a:prstGeom>
        </p:spPr>
      </p:pic>
      <p:pic>
        <p:nvPicPr>
          <p:cNvPr id="6" name="Picture 5">
            <a:extLst>
              <a:ext uri="{FF2B5EF4-FFF2-40B4-BE49-F238E27FC236}">
                <a16:creationId xmlns:a16="http://schemas.microsoft.com/office/drawing/2014/main" id="{9F535AC0-3A8A-4BD3-BFCD-0D8DF569927E}"/>
              </a:ext>
            </a:extLst>
          </p:cNvPr>
          <p:cNvPicPr>
            <a:picLocks noChangeAspect="1"/>
          </p:cNvPicPr>
          <p:nvPr/>
        </p:nvPicPr>
        <p:blipFill rotWithShape="1">
          <a:blip r:embed="rId4"/>
          <a:srcRect l="1571" t="3496" r="21090" b="12036"/>
          <a:stretch/>
        </p:blipFill>
        <p:spPr>
          <a:xfrm>
            <a:off x="152400" y="1952220"/>
            <a:ext cx="646331" cy="646331"/>
          </a:xfrm>
          <a:prstGeom prst="ellipse">
            <a:avLst/>
          </a:prstGeom>
        </p:spPr>
      </p:pic>
      <p:pic>
        <p:nvPicPr>
          <p:cNvPr id="7" name="Picture 6">
            <a:extLst>
              <a:ext uri="{FF2B5EF4-FFF2-40B4-BE49-F238E27FC236}">
                <a16:creationId xmlns:a16="http://schemas.microsoft.com/office/drawing/2014/main" id="{E2A1F7C0-58F4-4778-AB19-F499A96434B0}"/>
              </a:ext>
            </a:extLst>
          </p:cNvPr>
          <p:cNvPicPr>
            <a:picLocks noChangeAspect="1"/>
          </p:cNvPicPr>
          <p:nvPr/>
        </p:nvPicPr>
        <p:blipFill rotWithShape="1">
          <a:blip r:embed="rId5"/>
          <a:srcRect/>
          <a:stretch/>
        </p:blipFill>
        <p:spPr>
          <a:xfrm>
            <a:off x="462303" y="2782669"/>
            <a:ext cx="646331" cy="646331"/>
          </a:xfrm>
          <a:prstGeom prst="ellipse">
            <a:avLst/>
          </a:prstGeom>
        </p:spPr>
      </p:pic>
      <p:pic>
        <p:nvPicPr>
          <p:cNvPr id="8" name="Picture 7">
            <a:extLst>
              <a:ext uri="{FF2B5EF4-FFF2-40B4-BE49-F238E27FC236}">
                <a16:creationId xmlns:a16="http://schemas.microsoft.com/office/drawing/2014/main" id="{DC50EFF0-9A12-4362-A6C0-FC84980EA831}"/>
              </a:ext>
            </a:extLst>
          </p:cNvPr>
          <p:cNvPicPr>
            <a:picLocks noChangeAspect="1"/>
          </p:cNvPicPr>
          <p:nvPr/>
        </p:nvPicPr>
        <p:blipFill rotWithShape="1">
          <a:blip r:embed="rId6"/>
          <a:srcRect/>
          <a:stretch/>
        </p:blipFill>
        <p:spPr>
          <a:xfrm>
            <a:off x="153192" y="3599371"/>
            <a:ext cx="646331" cy="646331"/>
          </a:xfrm>
          <a:prstGeom prst="ellipse">
            <a:avLst/>
          </a:prstGeom>
        </p:spPr>
      </p:pic>
      <p:pic>
        <p:nvPicPr>
          <p:cNvPr id="9" name="Picture 8">
            <a:extLst>
              <a:ext uri="{FF2B5EF4-FFF2-40B4-BE49-F238E27FC236}">
                <a16:creationId xmlns:a16="http://schemas.microsoft.com/office/drawing/2014/main" id="{523F12C4-799F-43D7-BF8B-AA8B07E4CD19}"/>
              </a:ext>
            </a:extLst>
          </p:cNvPr>
          <p:cNvPicPr>
            <a:picLocks noChangeAspect="1"/>
          </p:cNvPicPr>
          <p:nvPr/>
        </p:nvPicPr>
        <p:blipFill rotWithShape="1">
          <a:blip r:embed="rId7"/>
          <a:srcRect/>
          <a:stretch/>
        </p:blipFill>
        <p:spPr>
          <a:xfrm>
            <a:off x="462303" y="4432569"/>
            <a:ext cx="646331" cy="646331"/>
          </a:xfrm>
          <a:prstGeom prst="ellipse">
            <a:avLst/>
          </a:prstGeom>
        </p:spPr>
      </p:pic>
      <p:pic>
        <p:nvPicPr>
          <p:cNvPr id="10" name="Picture 9">
            <a:extLst>
              <a:ext uri="{FF2B5EF4-FFF2-40B4-BE49-F238E27FC236}">
                <a16:creationId xmlns:a16="http://schemas.microsoft.com/office/drawing/2014/main" id="{016F5972-F821-44BA-9149-1022B04E3647}"/>
              </a:ext>
            </a:extLst>
          </p:cNvPr>
          <p:cNvPicPr>
            <a:picLocks noChangeAspect="1"/>
          </p:cNvPicPr>
          <p:nvPr/>
        </p:nvPicPr>
        <p:blipFill rotWithShape="1">
          <a:blip r:embed="rId8"/>
          <a:srcRect l="3125" r="4728" b="1482"/>
          <a:stretch/>
        </p:blipFill>
        <p:spPr>
          <a:xfrm>
            <a:off x="153848" y="5260650"/>
            <a:ext cx="644836" cy="646331"/>
          </a:xfrm>
          <a:prstGeom prst="ellipse">
            <a:avLst/>
          </a:prstGeom>
        </p:spPr>
      </p:pic>
      <p:sp>
        <p:nvSpPr>
          <p:cNvPr id="11" name="TextBox 10">
            <a:extLst>
              <a:ext uri="{FF2B5EF4-FFF2-40B4-BE49-F238E27FC236}">
                <a16:creationId xmlns:a16="http://schemas.microsoft.com/office/drawing/2014/main" id="{D2A2C506-CEBE-467E-B299-62C2308BA6CC}"/>
              </a:ext>
            </a:extLst>
          </p:cNvPr>
          <p:cNvSpPr txBox="1"/>
          <p:nvPr/>
        </p:nvSpPr>
        <p:spPr>
          <a:xfrm>
            <a:off x="1219202" y="1125897"/>
            <a:ext cx="10972798" cy="646331"/>
          </a:xfrm>
          <a:prstGeom prst="rect">
            <a:avLst/>
          </a:prstGeom>
          <a:noFill/>
        </p:spPr>
        <p:txBody>
          <a:bodyPr wrap="square" rtlCol="0">
            <a:spAutoFit/>
          </a:bodyPr>
          <a:lstStyle/>
          <a:p>
            <a:r>
              <a:rPr lang="en-US" b="1" dirty="0"/>
              <a:t>Implants </a:t>
            </a:r>
            <a:r>
              <a:rPr lang="en-US" b="1" dirty="0" err="1"/>
              <a:t>médicaux</a:t>
            </a:r>
            <a:r>
              <a:rPr lang="en-US" b="1" dirty="0"/>
              <a:t> </a:t>
            </a:r>
            <a:r>
              <a:rPr lang="en-US" i="1" dirty="0"/>
              <a:t>e.g. </a:t>
            </a:r>
            <a:r>
              <a:rPr lang="fr-FR" dirty="0"/>
              <a:t>les valves cardiaques, endoprothèses et greffes ; les articulations, ligaments et tendons artificiels ; les dispositifs de perte auditive ; les implants dentaires ; et les dispositifs qui stimulent les nerfs</a:t>
            </a:r>
            <a:r>
              <a:rPr lang="en-US" dirty="0"/>
              <a:t>.</a:t>
            </a:r>
            <a:endParaRPr lang="en-GB" b="1" dirty="0"/>
          </a:p>
        </p:txBody>
      </p:sp>
      <p:sp>
        <p:nvSpPr>
          <p:cNvPr id="12" name="TextBox 11">
            <a:extLst>
              <a:ext uri="{FF2B5EF4-FFF2-40B4-BE49-F238E27FC236}">
                <a16:creationId xmlns:a16="http://schemas.microsoft.com/office/drawing/2014/main" id="{A4955974-C8DC-4500-B6E3-A9AC56B4B4F3}"/>
              </a:ext>
            </a:extLst>
          </p:cNvPr>
          <p:cNvSpPr txBox="1"/>
          <p:nvPr/>
        </p:nvSpPr>
        <p:spPr>
          <a:xfrm>
            <a:off x="1219202" y="1952221"/>
            <a:ext cx="10820397" cy="646331"/>
          </a:xfrm>
          <a:prstGeom prst="rect">
            <a:avLst/>
          </a:prstGeom>
          <a:noFill/>
        </p:spPr>
        <p:txBody>
          <a:bodyPr wrap="square" rtlCol="0">
            <a:spAutoFit/>
          </a:bodyPr>
          <a:lstStyle/>
          <a:p>
            <a:r>
              <a:rPr lang="fr-FR" b="1" dirty="0"/>
              <a:t>Favoriser la cicatrisation des tissus humains </a:t>
            </a:r>
            <a:r>
              <a:rPr lang="en-US" i="1" dirty="0"/>
              <a:t>e.g.</a:t>
            </a:r>
            <a:r>
              <a:rPr lang="en-US" dirty="0"/>
              <a:t> </a:t>
            </a:r>
            <a:r>
              <a:rPr lang="fr-FR" dirty="0"/>
              <a:t>fermeture des plaies à l'aide de sutures, de clips et d'agrafes ; pansements </a:t>
            </a:r>
            <a:r>
              <a:rPr lang="fr-FR" dirty="0" err="1"/>
              <a:t>dissolvables</a:t>
            </a:r>
            <a:r>
              <a:rPr lang="fr-FR" dirty="0"/>
              <a:t>. </a:t>
            </a:r>
            <a:endParaRPr lang="en-GB" b="1" dirty="0"/>
          </a:p>
        </p:txBody>
      </p:sp>
      <p:sp>
        <p:nvSpPr>
          <p:cNvPr id="13" name="TextBox 12">
            <a:extLst>
              <a:ext uri="{FF2B5EF4-FFF2-40B4-BE49-F238E27FC236}">
                <a16:creationId xmlns:a16="http://schemas.microsoft.com/office/drawing/2014/main" id="{9C6F3593-9DDF-4E47-A8C3-C280E958468F}"/>
              </a:ext>
            </a:extLst>
          </p:cNvPr>
          <p:cNvSpPr txBox="1"/>
          <p:nvPr/>
        </p:nvSpPr>
        <p:spPr>
          <a:xfrm>
            <a:off x="1219203" y="2778545"/>
            <a:ext cx="10820396" cy="646331"/>
          </a:xfrm>
          <a:prstGeom prst="rect">
            <a:avLst/>
          </a:prstGeom>
          <a:noFill/>
        </p:spPr>
        <p:txBody>
          <a:bodyPr wrap="square" rtlCol="0">
            <a:spAutoFit/>
          </a:bodyPr>
          <a:lstStyle/>
          <a:p>
            <a:r>
              <a:rPr lang="fr-FR" b="1" dirty="0"/>
              <a:t>Les échafaudages de régénération des tissus humains, </a:t>
            </a:r>
            <a:r>
              <a:rPr lang="fr-FR" dirty="0"/>
              <a:t>les cellules et les molécules bioactives peuvent tous être utilisés pour favoriser la croissance du tissu hôte. </a:t>
            </a:r>
            <a:endParaRPr lang="en-GB" dirty="0"/>
          </a:p>
        </p:txBody>
      </p:sp>
      <p:sp>
        <p:nvSpPr>
          <p:cNvPr id="14" name="TextBox 13">
            <a:extLst>
              <a:ext uri="{FF2B5EF4-FFF2-40B4-BE49-F238E27FC236}">
                <a16:creationId xmlns:a16="http://schemas.microsoft.com/office/drawing/2014/main" id="{26C85943-F3A6-4B3B-AF01-64A1D8E04722}"/>
              </a:ext>
            </a:extLst>
          </p:cNvPr>
          <p:cNvSpPr txBox="1"/>
          <p:nvPr/>
        </p:nvSpPr>
        <p:spPr>
          <a:xfrm>
            <a:off x="1219202" y="3604869"/>
            <a:ext cx="10819605" cy="646331"/>
          </a:xfrm>
          <a:prstGeom prst="rect">
            <a:avLst/>
          </a:prstGeom>
          <a:noFill/>
        </p:spPr>
        <p:txBody>
          <a:bodyPr wrap="square" rtlCol="0">
            <a:spAutoFit/>
          </a:bodyPr>
          <a:lstStyle/>
          <a:p>
            <a:r>
              <a:rPr lang="fr-FR" b="1" dirty="0"/>
              <a:t>Sondes moléculaires et nanoparticules </a:t>
            </a:r>
            <a:r>
              <a:rPr lang="fr-FR" dirty="0"/>
              <a:t>qui franchissent les barrières biologiques et favorisent l'imagerie et le traitement du cancer au niveau moléculaire. </a:t>
            </a:r>
            <a:endParaRPr lang="en-GB" dirty="0"/>
          </a:p>
        </p:txBody>
      </p:sp>
      <p:sp>
        <p:nvSpPr>
          <p:cNvPr id="15" name="TextBox 14">
            <a:extLst>
              <a:ext uri="{FF2B5EF4-FFF2-40B4-BE49-F238E27FC236}">
                <a16:creationId xmlns:a16="http://schemas.microsoft.com/office/drawing/2014/main" id="{2FE97D24-5C12-406E-9483-0714A9D645EC}"/>
              </a:ext>
            </a:extLst>
          </p:cNvPr>
          <p:cNvSpPr txBox="1"/>
          <p:nvPr/>
        </p:nvSpPr>
        <p:spPr>
          <a:xfrm>
            <a:off x="1219203" y="4431193"/>
            <a:ext cx="10819604" cy="646331"/>
          </a:xfrm>
          <a:prstGeom prst="rect">
            <a:avLst/>
          </a:prstGeom>
          <a:noFill/>
        </p:spPr>
        <p:txBody>
          <a:bodyPr wrap="square" rtlCol="0">
            <a:spAutoFit/>
          </a:bodyPr>
          <a:lstStyle/>
          <a:p>
            <a:r>
              <a:rPr lang="fr-FR" b="1" dirty="0"/>
              <a:t>Les biocapteurs </a:t>
            </a:r>
            <a:r>
              <a:rPr lang="fr-FR" dirty="0"/>
              <a:t>utilisent du matériel biologique, tel que l'ADN, les enzymes et les anticorps, pour détecter des éléments biologiques, chimiques ou physiques spécifiques, puis transmettent ou rapportent ces données. </a:t>
            </a:r>
            <a:endParaRPr lang="en-GB" dirty="0"/>
          </a:p>
        </p:txBody>
      </p:sp>
      <p:sp>
        <p:nvSpPr>
          <p:cNvPr id="16" name="TextBox 15">
            <a:extLst>
              <a:ext uri="{FF2B5EF4-FFF2-40B4-BE49-F238E27FC236}">
                <a16:creationId xmlns:a16="http://schemas.microsoft.com/office/drawing/2014/main" id="{02DE382D-BF39-4F4A-A625-D4215C3500D9}"/>
              </a:ext>
            </a:extLst>
          </p:cNvPr>
          <p:cNvSpPr txBox="1"/>
          <p:nvPr/>
        </p:nvSpPr>
        <p:spPr>
          <a:xfrm>
            <a:off x="1219202" y="5257519"/>
            <a:ext cx="10818949" cy="923330"/>
          </a:xfrm>
          <a:prstGeom prst="rect">
            <a:avLst/>
          </a:prstGeom>
          <a:noFill/>
        </p:spPr>
        <p:txBody>
          <a:bodyPr wrap="square" rtlCol="0">
            <a:spAutoFit/>
          </a:bodyPr>
          <a:lstStyle/>
          <a:p>
            <a:r>
              <a:rPr lang="fr-FR" b="1" dirty="0"/>
              <a:t>Systèmes d’administration de médicaments </a:t>
            </a:r>
            <a:r>
              <a:rPr lang="fr-FR" dirty="0"/>
              <a:t>qui transportent et/ou appliquent des médicaments sur la maladie cible, par exemple des endoprothèses vasculaires recouverts de médicaments, des plaquettes de chimiothérapie implantables pour les patients atteints de cancer. </a:t>
            </a:r>
            <a:endParaRPr lang="en-GB" dirty="0"/>
          </a:p>
        </p:txBody>
      </p:sp>
    </p:spTree>
    <p:extLst>
      <p:ext uri="{BB962C8B-B14F-4D97-AF65-F5344CB8AC3E}">
        <p14:creationId xmlns:p14="http://schemas.microsoft.com/office/powerpoint/2010/main" val="2054561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8</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en-US" dirty="0"/>
              <a:t>Granta EduPack</a:t>
            </a:r>
          </a:p>
        </p:txBody>
      </p:sp>
      <p:pic>
        <p:nvPicPr>
          <p:cNvPr id="10" name="Picture 9">
            <a:extLst>
              <a:ext uri="{FF2B5EF4-FFF2-40B4-BE49-F238E27FC236}">
                <a16:creationId xmlns:a16="http://schemas.microsoft.com/office/drawing/2014/main" id="{65F56586-1020-3CEE-4BD0-ACF9ADDB3A24}"/>
              </a:ext>
            </a:extLst>
          </p:cNvPr>
          <p:cNvPicPr>
            <a:picLocks noChangeAspect="1"/>
          </p:cNvPicPr>
          <p:nvPr/>
        </p:nvPicPr>
        <p:blipFill>
          <a:blip r:embed="rId3"/>
          <a:stretch>
            <a:fillRect/>
          </a:stretch>
        </p:blipFill>
        <p:spPr>
          <a:xfrm>
            <a:off x="6629400" y="1905000"/>
            <a:ext cx="3778444" cy="2876698"/>
          </a:xfrm>
          <a:prstGeom prst="rect">
            <a:avLst/>
          </a:prstGeom>
        </p:spPr>
      </p:pic>
      <p:pic>
        <p:nvPicPr>
          <p:cNvPr id="11" name="Picture 10">
            <a:extLst>
              <a:ext uri="{FF2B5EF4-FFF2-40B4-BE49-F238E27FC236}">
                <a16:creationId xmlns:a16="http://schemas.microsoft.com/office/drawing/2014/main" id="{E8D6B537-7519-55CC-F94F-2B14BD050053}"/>
              </a:ext>
            </a:extLst>
          </p:cNvPr>
          <p:cNvPicPr>
            <a:picLocks noChangeAspect="1"/>
          </p:cNvPicPr>
          <p:nvPr/>
        </p:nvPicPr>
        <p:blipFill>
          <a:blip r:embed="rId4"/>
          <a:stretch>
            <a:fillRect/>
          </a:stretch>
        </p:blipFill>
        <p:spPr>
          <a:xfrm>
            <a:off x="1517522" y="1905000"/>
            <a:ext cx="4978656" cy="2914800"/>
          </a:xfrm>
          <a:prstGeom prst="rect">
            <a:avLst/>
          </a:prstGeom>
        </p:spPr>
      </p:pic>
      <p:sp>
        <p:nvSpPr>
          <p:cNvPr id="12" name="Rectangle 11">
            <a:extLst>
              <a:ext uri="{FF2B5EF4-FFF2-40B4-BE49-F238E27FC236}">
                <a16:creationId xmlns:a16="http://schemas.microsoft.com/office/drawing/2014/main" id="{95F5A393-3FC2-D2FE-34E1-863A71FF7CD4}"/>
              </a:ext>
            </a:extLst>
          </p:cNvPr>
          <p:cNvSpPr/>
          <p:nvPr/>
        </p:nvSpPr>
        <p:spPr>
          <a:xfrm>
            <a:off x="2781300" y="2362200"/>
            <a:ext cx="1181100" cy="1117600"/>
          </a:xfrm>
          <a:prstGeom prst="rect">
            <a:avLst/>
          </a:prstGeom>
          <a:noFill/>
          <a:ln w="38100">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596F4B4-F35C-6C2A-87EC-4B698327C541}"/>
              </a:ext>
            </a:extLst>
          </p:cNvPr>
          <p:cNvSpPr/>
          <p:nvPr/>
        </p:nvSpPr>
        <p:spPr>
          <a:xfrm>
            <a:off x="9144000" y="2351114"/>
            <a:ext cx="1181100" cy="1117600"/>
          </a:xfrm>
          <a:prstGeom prst="rect">
            <a:avLst/>
          </a:prstGeom>
          <a:noFill/>
          <a:ln w="38100">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7895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FD0B1837-55CD-4BA7-D1E4-15730429FFCC}"/>
              </a:ext>
            </a:extLst>
          </p:cNvPr>
          <p:cNvPicPr>
            <a:picLocks noChangeAspect="1"/>
          </p:cNvPicPr>
          <p:nvPr/>
        </p:nvPicPr>
        <p:blipFill rotWithShape="1">
          <a:blip r:embed="rId3"/>
          <a:srcRect r="19951"/>
          <a:stretch/>
        </p:blipFill>
        <p:spPr>
          <a:xfrm>
            <a:off x="2438400" y="1343566"/>
            <a:ext cx="7040880" cy="4478224"/>
          </a:xfrm>
          <a:prstGeom prst="rect">
            <a:avLst/>
          </a:prstGeom>
          <a:ln>
            <a:solidFill>
              <a:schemeClr val="tx1"/>
            </a:solidFill>
          </a:ln>
        </p:spPr>
      </p:pic>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9</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en-US" dirty="0"/>
              <a:t>Granta EduPack: Level 2 Bioengineering</a:t>
            </a:r>
          </a:p>
        </p:txBody>
      </p:sp>
      <p:sp>
        <p:nvSpPr>
          <p:cNvPr id="5" name="Rectangle 4">
            <a:extLst>
              <a:ext uri="{FF2B5EF4-FFF2-40B4-BE49-F238E27FC236}">
                <a16:creationId xmlns:a16="http://schemas.microsoft.com/office/drawing/2014/main" id="{0A4A08C2-B0FF-4A98-A307-A27D1A96CB7C}"/>
              </a:ext>
            </a:extLst>
          </p:cNvPr>
          <p:cNvSpPr/>
          <p:nvPr/>
        </p:nvSpPr>
        <p:spPr>
          <a:xfrm>
            <a:off x="9379973" y="497735"/>
            <a:ext cx="2625213" cy="780462"/>
          </a:xfrm>
          <a:prstGeom prst="rect">
            <a:avLst/>
          </a:prstGeom>
          <a:solidFill>
            <a:schemeClr val="bg1">
              <a:alpha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373A36"/>
                </a:solidFill>
              </a:rPr>
              <a:t>Produit par un système biologique, c'est-à-dire une plante ou un animal.</a:t>
            </a:r>
          </a:p>
        </p:txBody>
      </p:sp>
      <p:sp>
        <p:nvSpPr>
          <p:cNvPr id="6" name="Rectangle 5">
            <a:extLst>
              <a:ext uri="{FF2B5EF4-FFF2-40B4-BE49-F238E27FC236}">
                <a16:creationId xmlns:a16="http://schemas.microsoft.com/office/drawing/2014/main" id="{B9DAAE4E-1876-475A-9140-2C6433BBDF28}"/>
              </a:ext>
            </a:extLst>
          </p:cNvPr>
          <p:cNvSpPr/>
          <p:nvPr/>
        </p:nvSpPr>
        <p:spPr>
          <a:xfrm>
            <a:off x="9379973" y="1395713"/>
            <a:ext cx="2625213" cy="780462"/>
          </a:xfrm>
          <a:prstGeom prst="rect">
            <a:avLst/>
          </a:prstGeom>
          <a:solidFill>
            <a:schemeClr val="bg1">
              <a:alpha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373A36"/>
                </a:solidFill>
              </a:rPr>
              <a:t>Terme générique pour les matériaux biologiques, naturels, bio-dérivés, bio-inspirés et biomédicaux.</a:t>
            </a:r>
            <a:endParaRPr lang="en-GB" sz="1400" dirty="0">
              <a:solidFill>
                <a:srgbClr val="373A36"/>
              </a:solidFill>
            </a:endParaRPr>
          </a:p>
        </p:txBody>
      </p:sp>
      <p:sp>
        <p:nvSpPr>
          <p:cNvPr id="7" name="Rectangle 6">
            <a:extLst>
              <a:ext uri="{FF2B5EF4-FFF2-40B4-BE49-F238E27FC236}">
                <a16:creationId xmlns:a16="http://schemas.microsoft.com/office/drawing/2014/main" id="{98346AC4-6BAB-4824-B7DB-184EAF1915AE}"/>
              </a:ext>
            </a:extLst>
          </p:cNvPr>
          <p:cNvSpPr/>
          <p:nvPr/>
        </p:nvSpPr>
        <p:spPr>
          <a:xfrm>
            <a:off x="9379973" y="2293691"/>
            <a:ext cx="2625213" cy="780462"/>
          </a:xfrm>
          <a:prstGeom prst="rect">
            <a:avLst/>
          </a:prstGeom>
          <a:solidFill>
            <a:schemeClr val="bg1">
              <a:alpha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rgbClr val="373A36"/>
                </a:solidFill>
              </a:rPr>
              <a:t>Utilise une source naturelle/biologique comme matière première </a:t>
            </a:r>
            <a:endParaRPr lang="fr-FR" sz="1400" dirty="0">
              <a:solidFill>
                <a:srgbClr val="373A36"/>
              </a:solidFill>
            </a:endParaRPr>
          </a:p>
        </p:txBody>
      </p:sp>
      <p:sp>
        <p:nvSpPr>
          <p:cNvPr id="8" name="Rectangle 7">
            <a:extLst>
              <a:ext uri="{FF2B5EF4-FFF2-40B4-BE49-F238E27FC236}">
                <a16:creationId xmlns:a16="http://schemas.microsoft.com/office/drawing/2014/main" id="{446704F3-788E-4551-B930-780586312E55}"/>
              </a:ext>
            </a:extLst>
          </p:cNvPr>
          <p:cNvSpPr/>
          <p:nvPr/>
        </p:nvSpPr>
        <p:spPr>
          <a:xfrm>
            <a:off x="9379973" y="3191669"/>
            <a:ext cx="2625213" cy="780462"/>
          </a:xfrm>
          <a:prstGeom prst="rect">
            <a:avLst/>
          </a:prstGeom>
          <a:solidFill>
            <a:schemeClr val="bg1">
              <a:alpha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373A36"/>
                </a:solidFill>
              </a:rPr>
              <a:t>Sous-ensemble spécifique utile pour les matériaux biomédicaux </a:t>
            </a:r>
            <a:endParaRPr lang="en-GB" sz="1400" dirty="0">
              <a:solidFill>
                <a:srgbClr val="373A36"/>
              </a:solidFill>
            </a:endParaRPr>
          </a:p>
        </p:txBody>
      </p:sp>
      <p:sp>
        <p:nvSpPr>
          <p:cNvPr id="9" name="Rectangle 8">
            <a:extLst>
              <a:ext uri="{FF2B5EF4-FFF2-40B4-BE49-F238E27FC236}">
                <a16:creationId xmlns:a16="http://schemas.microsoft.com/office/drawing/2014/main" id="{D54887AB-1CAC-4C1D-9BA0-506C7D2BA341}"/>
              </a:ext>
            </a:extLst>
          </p:cNvPr>
          <p:cNvSpPr/>
          <p:nvPr/>
        </p:nvSpPr>
        <p:spPr>
          <a:xfrm>
            <a:off x="9379973" y="4089647"/>
            <a:ext cx="2625213" cy="780462"/>
          </a:xfrm>
          <a:prstGeom prst="rect">
            <a:avLst/>
          </a:prstGeom>
          <a:solidFill>
            <a:schemeClr val="bg1">
              <a:alpha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373A36"/>
                </a:solidFill>
              </a:rPr>
              <a:t>Matériaux biocompatibles utilisés dans les applications médicales</a:t>
            </a:r>
          </a:p>
        </p:txBody>
      </p:sp>
      <p:sp>
        <p:nvSpPr>
          <p:cNvPr id="10" name="Rectangle 9">
            <a:extLst>
              <a:ext uri="{FF2B5EF4-FFF2-40B4-BE49-F238E27FC236}">
                <a16:creationId xmlns:a16="http://schemas.microsoft.com/office/drawing/2014/main" id="{40E97467-A7AD-4368-8F95-6B0AE5369E3D}"/>
              </a:ext>
            </a:extLst>
          </p:cNvPr>
          <p:cNvSpPr/>
          <p:nvPr/>
        </p:nvSpPr>
        <p:spPr>
          <a:xfrm>
            <a:off x="9379973" y="4987626"/>
            <a:ext cx="2625213" cy="780462"/>
          </a:xfrm>
          <a:prstGeom prst="rect">
            <a:avLst/>
          </a:prstGeom>
          <a:solidFill>
            <a:schemeClr val="bg1">
              <a:alpha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373A36"/>
                </a:solidFill>
              </a:rPr>
              <a:t>Les polymères qui utilisent une source naturelle/biologique comme matière première.</a:t>
            </a:r>
            <a:endParaRPr lang="en-GB" sz="1400" dirty="0">
              <a:solidFill>
                <a:srgbClr val="373A36"/>
              </a:solidFill>
            </a:endParaRPr>
          </a:p>
        </p:txBody>
      </p:sp>
      <p:sp>
        <p:nvSpPr>
          <p:cNvPr id="11" name="Freeform: Shape 10">
            <a:extLst>
              <a:ext uri="{FF2B5EF4-FFF2-40B4-BE49-F238E27FC236}">
                <a16:creationId xmlns:a16="http://schemas.microsoft.com/office/drawing/2014/main" id="{926D598F-D7DE-425D-A808-5992617B94CB}"/>
              </a:ext>
            </a:extLst>
          </p:cNvPr>
          <p:cNvSpPr/>
          <p:nvPr/>
        </p:nvSpPr>
        <p:spPr>
          <a:xfrm>
            <a:off x="5257800" y="888274"/>
            <a:ext cx="4121331" cy="1747838"/>
          </a:xfrm>
          <a:custGeom>
            <a:avLst/>
            <a:gdLst>
              <a:gd name="connsiteX0" fmla="*/ 3161211 w 3161211"/>
              <a:gd name="connsiteY0" fmla="*/ 0 h 1532709"/>
              <a:gd name="connsiteX1" fmla="*/ 975360 w 3161211"/>
              <a:gd name="connsiteY1" fmla="*/ 0 h 1532709"/>
              <a:gd name="connsiteX2" fmla="*/ 975360 w 3161211"/>
              <a:gd name="connsiteY2" fmla="*/ 1297577 h 1532709"/>
              <a:gd name="connsiteX3" fmla="*/ 0 w 3161211"/>
              <a:gd name="connsiteY3" fmla="*/ 1288869 h 1532709"/>
              <a:gd name="connsiteX4" fmla="*/ 0 w 3161211"/>
              <a:gd name="connsiteY4" fmla="*/ 1532709 h 1532709"/>
              <a:gd name="connsiteX0" fmla="*/ 3161211 w 3161211"/>
              <a:gd name="connsiteY0" fmla="*/ 0 h 1532709"/>
              <a:gd name="connsiteX1" fmla="*/ 975360 w 3161211"/>
              <a:gd name="connsiteY1" fmla="*/ 0 h 1532709"/>
              <a:gd name="connsiteX2" fmla="*/ 972185 w 3161211"/>
              <a:gd name="connsiteY2" fmla="*/ 1284877 h 1532709"/>
              <a:gd name="connsiteX3" fmla="*/ 0 w 3161211"/>
              <a:gd name="connsiteY3" fmla="*/ 1288869 h 1532709"/>
              <a:gd name="connsiteX4" fmla="*/ 0 w 3161211"/>
              <a:gd name="connsiteY4" fmla="*/ 1532709 h 1532709"/>
              <a:gd name="connsiteX0" fmla="*/ 3161211 w 3161211"/>
              <a:gd name="connsiteY0" fmla="*/ 0 h 1532709"/>
              <a:gd name="connsiteX1" fmla="*/ 975360 w 3161211"/>
              <a:gd name="connsiteY1" fmla="*/ 0 h 1532709"/>
              <a:gd name="connsiteX2" fmla="*/ 978535 w 3161211"/>
              <a:gd name="connsiteY2" fmla="*/ 1294402 h 1532709"/>
              <a:gd name="connsiteX3" fmla="*/ 0 w 3161211"/>
              <a:gd name="connsiteY3" fmla="*/ 1288869 h 1532709"/>
              <a:gd name="connsiteX4" fmla="*/ 0 w 3161211"/>
              <a:gd name="connsiteY4" fmla="*/ 1532709 h 1532709"/>
              <a:gd name="connsiteX0" fmla="*/ 3161211 w 3161211"/>
              <a:gd name="connsiteY0" fmla="*/ 0 h 1532709"/>
              <a:gd name="connsiteX1" fmla="*/ 975360 w 3161211"/>
              <a:gd name="connsiteY1" fmla="*/ 0 h 1532709"/>
              <a:gd name="connsiteX2" fmla="*/ 969010 w 3161211"/>
              <a:gd name="connsiteY2" fmla="*/ 1291227 h 1532709"/>
              <a:gd name="connsiteX3" fmla="*/ 0 w 3161211"/>
              <a:gd name="connsiteY3" fmla="*/ 1288869 h 1532709"/>
              <a:gd name="connsiteX4" fmla="*/ 0 w 3161211"/>
              <a:gd name="connsiteY4" fmla="*/ 1532709 h 1532709"/>
              <a:gd name="connsiteX0" fmla="*/ 3161211 w 3161211"/>
              <a:gd name="connsiteY0" fmla="*/ 0 h 1532709"/>
              <a:gd name="connsiteX1" fmla="*/ 975360 w 3161211"/>
              <a:gd name="connsiteY1" fmla="*/ 0 h 1532709"/>
              <a:gd name="connsiteX2" fmla="*/ 978535 w 3161211"/>
              <a:gd name="connsiteY2" fmla="*/ 1291227 h 1532709"/>
              <a:gd name="connsiteX3" fmla="*/ 0 w 3161211"/>
              <a:gd name="connsiteY3" fmla="*/ 1288869 h 1532709"/>
              <a:gd name="connsiteX4" fmla="*/ 0 w 3161211"/>
              <a:gd name="connsiteY4" fmla="*/ 1532709 h 1532709"/>
              <a:gd name="connsiteX0" fmla="*/ 3161211 w 3161211"/>
              <a:gd name="connsiteY0" fmla="*/ 0 h 1532709"/>
              <a:gd name="connsiteX1" fmla="*/ 975360 w 3161211"/>
              <a:gd name="connsiteY1" fmla="*/ 0 h 1532709"/>
              <a:gd name="connsiteX2" fmla="*/ 975360 w 3161211"/>
              <a:gd name="connsiteY2" fmla="*/ 1291227 h 1532709"/>
              <a:gd name="connsiteX3" fmla="*/ 0 w 3161211"/>
              <a:gd name="connsiteY3" fmla="*/ 1288869 h 1532709"/>
              <a:gd name="connsiteX4" fmla="*/ 0 w 3161211"/>
              <a:gd name="connsiteY4" fmla="*/ 1532709 h 1532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1211" h="1532709">
                <a:moveTo>
                  <a:pt x="3161211" y="0"/>
                </a:moveTo>
                <a:lnTo>
                  <a:pt x="975360" y="0"/>
                </a:lnTo>
                <a:cubicBezTo>
                  <a:pt x="974302" y="428292"/>
                  <a:pt x="976418" y="862935"/>
                  <a:pt x="975360" y="1291227"/>
                </a:cubicBezTo>
                <a:lnTo>
                  <a:pt x="0" y="1288869"/>
                </a:lnTo>
                <a:lnTo>
                  <a:pt x="0" y="1532709"/>
                </a:lnTo>
              </a:path>
            </a:pathLst>
          </a:custGeom>
          <a:noFill/>
          <a:ln>
            <a:solidFill>
              <a:schemeClr val="bg1">
                <a:lumMod val="50000"/>
              </a:schemeClr>
            </a:solidFill>
            <a:headEnd type="ova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EFFB9E83-A290-4ED1-B968-5852978A0B31}"/>
              </a:ext>
            </a:extLst>
          </p:cNvPr>
          <p:cNvSpPr/>
          <p:nvPr/>
        </p:nvSpPr>
        <p:spPr>
          <a:xfrm>
            <a:off x="5943600" y="1785937"/>
            <a:ext cx="3433763" cy="894855"/>
          </a:xfrm>
          <a:custGeom>
            <a:avLst/>
            <a:gdLst>
              <a:gd name="connsiteX0" fmla="*/ 2614613 w 2614613"/>
              <a:gd name="connsiteY0" fmla="*/ 0 h 626268"/>
              <a:gd name="connsiteX1" fmla="*/ 704850 w 2614613"/>
              <a:gd name="connsiteY1" fmla="*/ 2381 h 626268"/>
              <a:gd name="connsiteX2" fmla="*/ 702469 w 2614613"/>
              <a:gd name="connsiteY2" fmla="*/ 459581 h 626268"/>
              <a:gd name="connsiteX3" fmla="*/ 0 w 2614613"/>
              <a:gd name="connsiteY3" fmla="*/ 461962 h 626268"/>
              <a:gd name="connsiteX4" fmla="*/ 2381 w 2614613"/>
              <a:gd name="connsiteY4" fmla="*/ 626268 h 626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613" h="626268">
                <a:moveTo>
                  <a:pt x="2614613" y="0"/>
                </a:moveTo>
                <a:lnTo>
                  <a:pt x="704850" y="2381"/>
                </a:lnTo>
                <a:cubicBezTo>
                  <a:pt x="704056" y="154781"/>
                  <a:pt x="703263" y="307181"/>
                  <a:pt x="702469" y="459581"/>
                </a:cubicBezTo>
                <a:lnTo>
                  <a:pt x="0" y="461962"/>
                </a:lnTo>
                <a:cubicBezTo>
                  <a:pt x="794" y="516731"/>
                  <a:pt x="1587" y="571499"/>
                  <a:pt x="2381" y="626268"/>
                </a:cubicBezTo>
              </a:path>
            </a:pathLst>
          </a:custGeom>
          <a:noFill/>
          <a:ln>
            <a:solidFill>
              <a:schemeClr val="bg1">
                <a:lumMod val="50000"/>
              </a:schemeClr>
            </a:solidFill>
            <a:headEnd type="ova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50E2D714-F66C-44D3-A3FD-2787C5D40ECB}"/>
              </a:ext>
            </a:extLst>
          </p:cNvPr>
          <p:cNvSpPr/>
          <p:nvPr/>
        </p:nvSpPr>
        <p:spPr>
          <a:xfrm>
            <a:off x="6781800" y="2562223"/>
            <a:ext cx="2595563" cy="387649"/>
          </a:xfrm>
          <a:custGeom>
            <a:avLst/>
            <a:gdLst>
              <a:gd name="connsiteX0" fmla="*/ 2071688 w 2071688"/>
              <a:gd name="connsiteY0" fmla="*/ 300038 h 300038"/>
              <a:gd name="connsiteX1" fmla="*/ 1969294 w 2071688"/>
              <a:gd name="connsiteY1" fmla="*/ 300038 h 300038"/>
              <a:gd name="connsiteX2" fmla="*/ 1966913 w 2071688"/>
              <a:gd name="connsiteY2" fmla="*/ 0 h 300038"/>
              <a:gd name="connsiteX3" fmla="*/ 0 w 2071688"/>
              <a:gd name="connsiteY3" fmla="*/ 0 h 300038"/>
              <a:gd name="connsiteX4" fmla="*/ 0 w 2071688"/>
              <a:gd name="connsiteY4" fmla="*/ 28575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688" h="300038">
                <a:moveTo>
                  <a:pt x="2071688" y="300038"/>
                </a:moveTo>
                <a:lnTo>
                  <a:pt x="1969294" y="300038"/>
                </a:lnTo>
                <a:cubicBezTo>
                  <a:pt x="1968500" y="200025"/>
                  <a:pt x="1967707" y="100013"/>
                  <a:pt x="1966913" y="0"/>
                </a:cubicBezTo>
                <a:lnTo>
                  <a:pt x="0" y="0"/>
                </a:lnTo>
                <a:lnTo>
                  <a:pt x="0" y="28575"/>
                </a:lnTo>
              </a:path>
            </a:pathLst>
          </a:custGeom>
          <a:noFill/>
          <a:ln>
            <a:solidFill>
              <a:schemeClr val="bg1">
                <a:lumMod val="50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9666EC60-C42F-4920-9EC1-87E7A809C7C8}"/>
              </a:ext>
            </a:extLst>
          </p:cNvPr>
          <p:cNvSpPr/>
          <p:nvPr/>
        </p:nvSpPr>
        <p:spPr>
          <a:xfrm>
            <a:off x="5956301" y="3857287"/>
            <a:ext cx="3419475" cy="232360"/>
          </a:xfrm>
          <a:custGeom>
            <a:avLst/>
            <a:gdLst>
              <a:gd name="connsiteX0" fmla="*/ 2638425 w 2638425"/>
              <a:gd name="connsiteY0" fmla="*/ 114300 h 273050"/>
              <a:gd name="connsiteX1" fmla="*/ 2546350 w 2638425"/>
              <a:gd name="connsiteY1" fmla="*/ 117475 h 273050"/>
              <a:gd name="connsiteX2" fmla="*/ 2546350 w 2638425"/>
              <a:gd name="connsiteY2" fmla="*/ 273050 h 273050"/>
              <a:gd name="connsiteX3" fmla="*/ 0 w 2638425"/>
              <a:gd name="connsiteY3" fmla="*/ 273050 h 273050"/>
              <a:gd name="connsiteX4" fmla="*/ 0 w 2638425"/>
              <a:gd name="connsiteY4" fmla="*/ 0 h 273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8425" h="273050">
                <a:moveTo>
                  <a:pt x="2638425" y="114300"/>
                </a:moveTo>
                <a:lnTo>
                  <a:pt x="2546350" y="117475"/>
                </a:lnTo>
                <a:lnTo>
                  <a:pt x="2546350" y="273050"/>
                </a:lnTo>
                <a:lnTo>
                  <a:pt x="0" y="273050"/>
                </a:lnTo>
                <a:lnTo>
                  <a:pt x="0" y="0"/>
                </a:lnTo>
              </a:path>
            </a:pathLst>
          </a:custGeom>
          <a:noFill/>
          <a:ln>
            <a:solidFill>
              <a:schemeClr val="bg1">
                <a:lumMod val="50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475BD3EE-418C-44EB-B5AF-5274999207A2}"/>
              </a:ext>
            </a:extLst>
          </p:cNvPr>
          <p:cNvSpPr/>
          <p:nvPr/>
        </p:nvSpPr>
        <p:spPr>
          <a:xfrm>
            <a:off x="5304382" y="3850438"/>
            <a:ext cx="4071393" cy="626311"/>
          </a:xfrm>
          <a:custGeom>
            <a:avLst/>
            <a:gdLst>
              <a:gd name="connsiteX0" fmla="*/ 3140075 w 3140075"/>
              <a:gd name="connsiteY0" fmla="*/ 1016000 h 1016000"/>
              <a:gd name="connsiteX1" fmla="*/ 0 w 3140075"/>
              <a:gd name="connsiteY1" fmla="*/ 1016000 h 1016000"/>
              <a:gd name="connsiteX2" fmla="*/ 0 w 3140075"/>
              <a:gd name="connsiteY2" fmla="*/ 0 h 1016000"/>
            </a:gdLst>
            <a:ahLst/>
            <a:cxnLst>
              <a:cxn ang="0">
                <a:pos x="connsiteX0" y="connsiteY0"/>
              </a:cxn>
              <a:cxn ang="0">
                <a:pos x="connsiteX1" y="connsiteY1"/>
              </a:cxn>
              <a:cxn ang="0">
                <a:pos x="connsiteX2" y="connsiteY2"/>
              </a:cxn>
            </a:cxnLst>
            <a:rect l="l" t="t" r="r" b="b"/>
            <a:pathLst>
              <a:path w="3140075" h="1016000">
                <a:moveTo>
                  <a:pt x="3140075" y="1016000"/>
                </a:moveTo>
                <a:lnTo>
                  <a:pt x="0" y="1016000"/>
                </a:lnTo>
                <a:lnTo>
                  <a:pt x="0" y="0"/>
                </a:lnTo>
              </a:path>
            </a:pathLst>
          </a:custGeom>
          <a:noFill/>
          <a:ln>
            <a:solidFill>
              <a:schemeClr val="bg1">
                <a:lumMod val="50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D6090523-FC60-41F1-B51D-0875F1ECCCAC}"/>
              </a:ext>
            </a:extLst>
          </p:cNvPr>
          <p:cNvSpPr/>
          <p:nvPr/>
        </p:nvSpPr>
        <p:spPr>
          <a:xfrm>
            <a:off x="4648200" y="3857286"/>
            <a:ext cx="4730750" cy="1517989"/>
          </a:xfrm>
          <a:custGeom>
            <a:avLst/>
            <a:gdLst>
              <a:gd name="connsiteX0" fmla="*/ 3689350 w 3689350"/>
              <a:gd name="connsiteY0" fmla="*/ 1914525 h 1914525"/>
              <a:gd name="connsiteX1" fmla="*/ 0 w 3689350"/>
              <a:gd name="connsiteY1" fmla="*/ 1914525 h 1914525"/>
              <a:gd name="connsiteX2" fmla="*/ 9525 w 3689350"/>
              <a:gd name="connsiteY2" fmla="*/ 0 h 1914525"/>
              <a:gd name="connsiteX0" fmla="*/ 3690266 w 3690266"/>
              <a:gd name="connsiteY0" fmla="*/ 1914525 h 1914525"/>
              <a:gd name="connsiteX1" fmla="*/ 916 w 3690266"/>
              <a:gd name="connsiteY1" fmla="*/ 1914525 h 1914525"/>
              <a:gd name="connsiteX2" fmla="*/ 916 w 3690266"/>
              <a:gd name="connsiteY2" fmla="*/ 0 h 1914525"/>
              <a:gd name="connsiteX0" fmla="*/ 3689350 w 3689350"/>
              <a:gd name="connsiteY0" fmla="*/ 1914525 h 1914525"/>
              <a:gd name="connsiteX1" fmla="*/ 0 w 3689350"/>
              <a:gd name="connsiteY1" fmla="*/ 1914525 h 1914525"/>
              <a:gd name="connsiteX2" fmla="*/ 3175 w 3689350"/>
              <a:gd name="connsiteY2" fmla="*/ 0 h 1914525"/>
              <a:gd name="connsiteX0" fmla="*/ 3690266 w 3690266"/>
              <a:gd name="connsiteY0" fmla="*/ 1911350 h 1911350"/>
              <a:gd name="connsiteX1" fmla="*/ 916 w 3690266"/>
              <a:gd name="connsiteY1" fmla="*/ 1911350 h 1911350"/>
              <a:gd name="connsiteX2" fmla="*/ 916 w 3690266"/>
              <a:gd name="connsiteY2" fmla="*/ 0 h 1911350"/>
              <a:gd name="connsiteX0" fmla="*/ 3689350 w 3689350"/>
              <a:gd name="connsiteY0" fmla="*/ 1911350 h 1911350"/>
              <a:gd name="connsiteX1" fmla="*/ 0 w 3689350"/>
              <a:gd name="connsiteY1" fmla="*/ 1911350 h 1911350"/>
              <a:gd name="connsiteX2" fmla="*/ 3175 w 3689350"/>
              <a:gd name="connsiteY2" fmla="*/ 0 h 1911350"/>
            </a:gdLst>
            <a:ahLst/>
            <a:cxnLst>
              <a:cxn ang="0">
                <a:pos x="connsiteX0" y="connsiteY0"/>
              </a:cxn>
              <a:cxn ang="0">
                <a:pos x="connsiteX1" y="connsiteY1"/>
              </a:cxn>
              <a:cxn ang="0">
                <a:pos x="connsiteX2" y="connsiteY2"/>
              </a:cxn>
            </a:cxnLst>
            <a:rect l="l" t="t" r="r" b="b"/>
            <a:pathLst>
              <a:path w="3689350" h="1911350">
                <a:moveTo>
                  <a:pt x="3689350" y="1911350"/>
                </a:moveTo>
                <a:lnTo>
                  <a:pt x="0" y="1911350"/>
                </a:lnTo>
                <a:cubicBezTo>
                  <a:pt x="3175" y="1273175"/>
                  <a:pt x="0" y="638175"/>
                  <a:pt x="3175" y="0"/>
                </a:cubicBezTo>
              </a:path>
            </a:pathLst>
          </a:custGeom>
          <a:noFill/>
          <a:ln>
            <a:solidFill>
              <a:schemeClr val="bg1">
                <a:lumMod val="50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peech Bubble: Oval 16">
            <a:extLst>
              <a:ext uri="{FF2B5EF4-FFF2-40B4-BE49-F238E27FC236}">
                <a16:creationId xmlns:a16="http://schemas.microsoft.com/office/drawing/2014/main" id="{85F534F1-6467-4669-92DE-F5F28B27061D}"/>
              </a:ext>
            </a:extLst>
          </p:cNvPr>
          <p:cNvSpPr/>
          <p:nvPr/>
        </p:nvSpPr>
        <p:spPr>
          <a:xfrm flipH="1">
            <a:off x="112155" y="1203311"/>
            <a:ext cx="1958931" cy="537261"/>
          </a:xfrm>
          <a:prstGeom prst="wedgeEllipseCallout">
            <a:avLst>
              <a:gd name="adj1" fmla="val -51684"/>
              <a:gd name="adj2" fmla="val 49272"/>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321 </a:t>
            </a:r>
            <a:r>
              <a:rPr lang="en-US" sz="1600" b="1" dirty="0" err="1"/>
              <a:t>matériaux</a:t>
            </a:r>
            <a:endParaRPr lang="en-GB" sz="1600" b="1" dirty="0"/>
          </a:p>
        </p:txBody>
      </p:sp>
      <p:sp>
        <p:nvSpPr>
          <p:cNvPr id="18" name="Speech Bubble: Oval 17">
            <a:extLst>
              <a:ext uri="{FF2B5EF4-FFF2-40B4-BE49-F238E27FC236}">
                <a16:creationId xmlns:a16="http://schemas.microsoft.com/office/drawing/2014/main" id="{4C1FC068-82EF-433D-A85F-D2BD8C1F542A}"/>
              </a:ext>
            </a:extLst>
          </p:cNvPr>
          <p:cNvSpPr/>
          <p:nvPr/>
        </p:nvSpPr>
        <p:spPr>
          <a:xfrm flipH="1">
            <a:off x="94253" y="1850235"/>
            <a:ext cx="1958930" cy="602962"/>
          </a:xfrm>
          <a:prstGeom prst="wedgeEllipseCallout">
            <a:avLst>
              <a:gd name="adj1" fmla="val -56719"/>
              <a:gd name="adj2" fmla="val 455"/>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116 </a:t>
            </a:r>
            <a:r>
              <a:rPr lang="en-US" sz="1600" b="1" dirty="0" err="1"/>
              <a:t>procédés</a:t>
            </a:r>
            <a:endParaRPr lang="en-GB" sz="1600" b="1" dirty="0"/>
          </a:p>
        </p:txBody>
      </p:sp>
      <p:sp>
        <p:nvSpPr>
          <p:cNvPr id="19" name="Speech Bubble: Oval 18">
            <a:extLst>
              <a:ext uri="{FF2B5EF4-FFF2-40B4-BE49-F238E27FC236}">
                <a16:creationId xmlns:a16="http://schemas.microsoft.com/office/drawing/2014/main" id="{CAD8E281-54C9-4A43-A881-2803542CAE52}"/>
              </a:ext>
            </a:extLst>
          </p:cNvPr>
          <p:cNvSpPr/>
          <p:nvPr/>
        </p:nvSpPr>
        <p:spPr>
          <a:xfrm flipH="1">
            <a:off x="103128" y="4456895"/>
            <a:ext cx="1976983" cy="521383"/>
          </a:xfrm>
          <a:prstGeom prst="wedgeEllipseCallout">
            <a:avLst>
              <a:gd name="adj1" fmla="val -77725"/>
              <a:gd name="adj2" fmla="val -119534"/>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Elements</a:t>
            </a:r>
            <a:endParaRPr lang="en-GB" sz="1600" b="1" dirty="0"/>
          </a:p>
        </p:txBody>
      </p:sp>
      <p:sp>
        <p:nvSpPr>
          <p:cNvPr id="20" name="Rectangle 19">
            <a:extLst>
              <a:ext uri="{FF2B5EF4-FFF2-40B4-BE49-F238E27FC236}">
                <a16:creationId xmlns:a16="http://schemas.microsoft.com/office/drawing/2014/main" id="{A5B54380-E873-4EB8-94FB-B9AFD580BB3C}"/>
              </a:ext>
            </a:extLst>
          </p:cNvPr>
          <p:cNvSpPr/>
          <p:nvPr/>
        </p:nvSpPr>
        <p:spPr>
          <a:xfrm>
            <a:off x="-54344" y="5093105"/>
            <a:ext cx="2183974" cy="1255992"/>
          </a:xfrm>
          <a:prstGeom prst="rect">
            <a:avLst/>
          </a:prstGeom>
          <a:gradFill>
            <a:gsLst>
              <a:gs pos="100000">
                <a:srgbClr val="D9D8D6">
                  <a:alpha val="25000"/>
                </a:srgbClr>
              </a:gs>
              <a:gs pos="0">
                <a:srgbClr val="898A8D">
                  <a:alpha val="25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C5900C59-B649-4BE1-9A1B-9BDA5CA58B09}"/>
              </a:ext>
            </a:extLst>
          </p:cNvPr>
          <p:cNvGrpSpPr/>
          <p:nvPr/>
        </p:nvGrpSpPr>
        <p:grpSpPr>
          <a:xfrm>
            <a:off x="564004" y="5246074"/>
            <a:ext cx="901522" cy="1044027"/>
            <a:chOff x="863695" y="4489577"/>
            <a:chExt cx="901522" cy="1044027"/>
          </a:xfrm>
        </p:grpSpPr>
        <p:sp>
          <p:nvSpPr>
            <p:cNvPr id="22" name="TextBox 21">
              <a:extLst>
                <a:ext uri="{FF2B5EF4-FFF2-40B4-BE49-F238E27FC236}">
                  <a16:creationId xmlns:a16="http://schemas.microsoft.com/office/drawing/2014/main" id="{315C2296-9FD5-4718-8A15-98B5B45CEF1F}"/>
                </a:ext>
              </a:extLst>
            </p:cNvPr>
            <p:cNvSpPr txBox="1"/>
            <p:nvPr/>
          </p:nvSpPr>
          <p:spPr>
            <a:xfrm>
              <a:off x="908586" y="5335656"/>
              <a:ext cx="811741" cy="197948"/>
            </a:xfrm>
            <a:prstGeom prst="rect">
              <a:avLst/>
            </a:prstGeom>
            <a:noFill/>
          </p:spPr>
          <p:txBody>
            <a:bodyPr wrap="square" rtlCol="0">
              <a:spAutoFit/>
            </a:bodyPr>
            <a:lstStyle/>
            <a:p>
              <a:pPr algn="ctr"/>
              <a:r>
                <a:rPr lang="en-US" sz="1200" b="1" dirty="0"/>
                <a:t>Eco Audit</a:t>
              </a:r>
              <a:endParaRPr lang="en-GB" sz="1200" b="1" dirty="0"/>
            </a:p>
          </p:txBody>
        </p:sp>
        <p:sp>
          <p:nvSpPr>
            <p:cNvPr id="23" name="Rectangle 22">
              <a:extLst>
                <a:ext uri="{FF2B5EF4-FFF2-40B4-BE49-F238E27FC236}">
                  <a16:creationId xmlns:a16="http://schemas.microsoft.com/office/drawing/2014/main" id="{1E33AA49-16BD-4C29-952C-FD20577EEEF8}"/>
                </a:ext>
              </a:extLst>
            </p:cNvPr>
            <p:cNvSpPr/>
            <p:nvPr/>
          </p:nvSpPr>
          <p:spPr>
            <a:xfrm>
              <a:off x="863695" y="4489577"/>
              <a:ext cx="901522" cy="215810"/>
            </a:xfrm>
            <a:prstGeom prst="rect">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t>Outils</a:t>
              </a:r>
              <a:endParaRPr lang="en-GB" sz="1600" b="1" dirty="0"/>
            </a:p>
          </p:txBody>
        </p:sp>
        <p:pic>
          <p:nvPicPr>
            <p:cNvPr id="24" name="Picture 23">
              <a:extLst>
                <a:ext uri="{FF2B5EF4-FFF2-40B4-BE49-F238E27FC236}">
                  <a16:creationId xmlns:a16="http://schemas.microsoft.com/office/drawing/2014/main" id="{68BC4D7D-442D-4DC9-84F6-10801AA830B0}"/>
                </a:ext>
              </a:extLst>
            </p:cNvPr>
            <p:cNvPicPr>
              <a:picLocks noChangeAspect="1"/>
            </p:cNvPicPr>
            <p:nvPr/>
          </p:nvPicPr>
          <p:blipFill rotWithShape="1">
            <a:blip r:embed="rId4">
              <a:extLst>
                <a:ext uri="{28A0092B-C50C-407E-A947-70E740481C1C}">
                  <a14:useLocalDpi xmlns:a14="http://schemas.microsoft.com/office/drawing/2010/main" val="0"/>
                </a:ext>
              </a:extLst>
            </a:blip>
            <a:srcRect l="50469" r="40780"/>
            <a:stretch/>
          </p:blipFill>
          <p:spPr>
            <a:xfrm>
              <a:off x="964116" y="4630151"/>
              <a:ext cx="700681" cy="849251"/>
            </a:xfrm>
            <a:prstGeom prst="rect">
              <a:avLst/>
            </a:prstGeom>
          </p:spPr>
        </p:pic>
      </p:grpSp>
      <p:sp>
        <p:nvSpPr>
          <p:cNvPr id="25" name="Speech Bubble: Oval 24">
            <a:extLst>
              <a:ext uri="{FF2B5EF4-FFF2-40B4-BE49-F238E27FC236}">
                <a16:creationId xmlns:a16="http://schemas.microsoft.com/office/drawing/2014/main" id="{F7565D17-111F-44FC-D031-2822A8D8D039}"/>
              </a:ext>
            </a:extLst>
          </p:cNvPr>
          <p:cNvSpPr/>
          <p:nvPr/>
        </p:nvSpPr>
        <p:spPr>
          <a:xfrm flipH="1">
            <a:off x="74141" y="2641612"/>
            <a:ext cx="1976982" cy="649224"/>
          </a:xfrm>
          <a:prstGeom prst="wedgeEllipseCallout">
            <a:avLst>
              <a:gd name="adj1" fmla="val -72276"/>
              <a:gd name="adj2" fmla="val 22937"/>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62 </a:t>
            </a:r>
            <a:r>
              <a:rPr lang="en-US" sz="1400" b="1" dirty="0" err="1"/>
              <a:t>dispositif</a:t>
            </a:r>
            <a:r>
              <a:rPr lang="en-US" sz="1400" b="1" dirty="0"/>
              <a:t> </a:t>
            </a:r>
            <a:r>
              <a:rPr lang="en-US" sz="1400" b="1" dirty="0" err="1"/>
              <a:t>médical</a:t>
            </a:r>
            <a:endParaRPr lang="en-GB" sz="1400" b="1" dirty="0"/>
          </a:p>
        </p:txBody>
      </p:sp>
      <p:sp>
        <p:nvSpPr>
          <p:cNvPr id="26" name="Speech Bubble: Oval 25">
            <a:extLst>
              <a:ext uri="{FF2B5EF4-FFF2-40B4-BE49-F238E27FC236}">
                <a16:creationId xmlns:a16="http://schemas.microsoft.com/office/drawing/2014/main" id="{3BDEEC8E-2A57-234A-8E4F-867C0A67F003}"/>
              </a:ext>
            </a:extLst>
          </p:cNvPr>
          <p:cNvSpPr/>
          <p:nvPr/>
        </p:nvSpPr>
        <p:spPr>
          <a:xfrm flipH="1">
            <a:off x="121468" y="3479251"/>
            <a:ext cx="1882328" cy="862818"/>
          </a:xfrm>
          <a:prstGeom prst="wedgeEllipseCallout">
            <a:avLst>
              <a:gd name="adj1" fmla="val -78010"/>
              <a:gd name="adj2" fmla="val -57447"/>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117 </a:t>
            </a:r>
            <a:r>
              <a:rPr lang="en-GB" sz="1600" b="1" dirty="0" err="1"/>
              <a:t>exemple</a:t>
            </a:r>
            <a:r>
              <a:rPr lang="en-GB" sz="1600" b="1" dirty="0"/>
              <a:t> </a:t>
            </a:r>
            <a:r>
              <a:rPr lang="en-GB" sz="1600" b="1" dirty="0" err="1"/>
              <a:t>approuvé</a:t>
            </a:r>
            <a:r>
              <a:rPr lang="en-GB" sz="1600" b="1" dirty="0"/>
              <a:t> par la FDA</a:t>
            </a:r>
          </a:p>
        </p:txBody>
      </p:sp>
      <p:sp>
        <p:nvSpPr>
          <p:cNvPr id="27" name="Rectangle 26">
            <a:extLst>
              <a:ext uri="{FF2B5EF4-FFF2-40B4-BE49-F238E27FC236}">
                <a16:creationId xmlns:a16="http://schemas.microsoft.com/office/drawing/2014/main" id="{06A9B27E-179D-C237-B205-2EFEFC2A1013}"/>
              </a:ext>
            </a:extLst>
          </p:cNvPr>
          <p:cNvSpPr/>
          <p:nvPr/>
        </p:nvSpPr>
        <p:spPr>
          <a:xfrm>
            <a:off x="257776" y="3270221"/>
            <a:ext cx="1668162" cy="2477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New in 2023R1</a:t>
            </a:r>
          </a:p>
        </p:txBody>
      </p:sp>
    </p:spTree>
    <p:extLst>
      <p:ext uri="{BB962C8B-B14F-4D97-AF65-F5344CB8AC3E}">
        <p14:creationId xmlns:p14="http://schemas.microsoft.com/office/powerpoint/2010/main" val="235458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500"/>
                                        <p:tgtEl>
                                          <p:spTgt spid="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500"/>
                                        <p:tgtEl>
                                          <p:spTgt spid="9"/>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500"/>
                                        <p:tgtEl>
                                          <p:spTgt spid="1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fade">
                                      <p:cBhvr>
                                        <p:cTn id="8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5" grpId="0" animBg="1"/>
      <p:bldP spid="26" grpId="0" animBg="1"/>
      <p:bldP spid="27" grpId="0" animBg="1"/>
    </p:bldLst>
  </p:timing>
</p:sld>
</file>

<file path=ppt/theme/theme1.xml><?xml version="1.0" encoding="utf-8"?>
<a:theme xmlns:a="http://schemas.openxmlformats.org/drawingml/2006/main" name="Ansys - Slide Master">
  <a:themeElements>
    <a:clrScheme name="Ansys Color Theme -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CA2E55D1-E75E-42A9-B5BE-2EBF54A1B007}" vid="{3CA74CE9-968C-4C38-BCBF-D52F0D1A7B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11F15CCDA16C44AB1AFF6EA8F76A1A" ma:contentTypeVersion="13" ma:contentTypeDescription="Create a new document." ma:contentTypeScope="" ma:versionID="d7be0bb6f63c056c5c0b22d274fb5218">
  <xsd:schema xmlns:xsd="http://www.w3.org/2001/XMLSchema" xmlns:xs="http://www.w3.org/2001/XMLSchema" xmlns:p="http://schemas.microsoft.com/office/2006/metadata/properties" xmlns:ns1="http://schemas.microsoft.com/sharepoint/v3" xmlns:ns2="4486bbf1-55fc-49d2-af7e-ec287a4789b3" xmlns:ns3="592a2861-848e-4487-9e07-fc12779b72dd" targetNamespace="http://schemas.microsoft.com/office/2006/metadata/properties" ma:root="true" ma:fieldsID="55928435a1502ffca128e6244f75cdd4" ns1:_="" ns2:_="" ns3:_="">
    <xsd:import namespace="http://schemas.microsoft.com/sharepoint/v3"/>
    <xsd:import namespace="4486bbf1-55fc-49d2-af7e-ec287a4789b3"/>
    <xsd:import namespace="592a2861-848e-4487-9e07-fc12779b72d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Tag" minOccurs="0"/>
                <xsd:element ref="ns3:SharedWithUsers"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6bbf1-55fc-49d2-af7e-ec287a4789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Tag" ma:index="16" nillable="true" ma:displayName="Tag" ma:format="Dropdown" ma:internalName="Tag">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2a2861-848e-4487-9e07-fc12779b72d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32CCF0-570F-40BD-AAFB-51C3600356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486bbf1-55fc-49d2-af7e-ec287a4789b3"/>
    <ds:schemaRef ds:uri="592a2861-848e-4487-9e07-fc12779b72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5FE876-BBFA-4E5E-8653-4E4CAC4320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AER EduPack Template-PPT 4</Template>
  <TotalTime>1390</TotalTime>
  <Words>4280</Words>
  <Application>Microsoft Office PowerPoint</Application>
  <PresentationFormat>Widescreen</PresentationFormat>
  <Paragraphs>418</Paragraphs>
  <Slides>28</Slides>
  <Notes>27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Ansys - Slide Master</vt:lpstr>
      <vt:lpstr>PowerPoint Presentation</vt:lpstr>
      <vt:lpstr>Objectifs pédagogiques de cette unité de cours</vt:lpstr>
      <vt:lpstr>Sommaire</vt:lpstr>
      <vt:lpstr>Qu’est-ce que la bio-ingénierie ?</vt:lpstr>
      <vt:lpstr>Domaines de spécialisation</vt:lpstr>
      <vt:lpstr>Matériaux en bio-ingénierie</vt:lpstr>
      <vt:lpstr>Où les biomatériaux sont-ils actuellement utilisés dans la pratique médicale ?</vt:lpstr>
      <vt:lpstr>Granta EduPack</vt:lpstr>
      <vt:lpstr>Granta EduPack: Level 2 Bioengineering</vt:lpstr>
      <vt:lpstr>Granta EduPack: Level 3 Bioengineering</vt:lpstr>
      <vt:lpstr>Fiche sur le Tendon, Level 2 Bioengineering</vt:lpstr>
      <vt:lpstr>La fiche silicone, Level 2 Bioengineering</vt:lpstr>
      <vt:lpstr>Material property chart, Level 2 Bioengineering</vt:lpstr>
      <vt:lpstr>Graphique des propriétés des matériaux , Level 2 Bioengineering</vt:lpstr>
      <vt:lpstr>Graphique des propriétés matériaux, Level 2 Bioengineering</vt:lpstr>
      <vt:lpstr>La fiche silicone, Level 3 Bioengineering</vt:lpstr>
      <vt:lpstr>Tableau des propriétés des matériaux, Level 3 Bioengineering</vt:lpstr>
      <vt:lpstr>Fiche 1 : dispositif médical</vt:lpstr>
      <vt:lpstr>Fiche 2 : exemple approuvé par la FDA</vt:lpstr>
      <vt:lpstr>La méthodologie de sélection des matériaux d'Ashby</vt:lpstr>
      <vt:lpstr>1. Echafaudages poreux pour l'ingénierie du tissu osseux</vt:lpstr>
      <vt:lpstr>2. Implant d'ancrage de suture</vt:lpstr>
      <vt:lpstr>3. Sélection des biomatériaux pour une prothèse articulaire</vt:lpstr>
      <vt:lpstr>4. Les déchets biomédicaux : santé et environnement</vt:lpstr>
      <vt:lpstr>Vue d’ensemble des ressources pour la bio-ingénierie</vt:lpstr>
      <vt:lpstr>En résumé</vt:lpstr>
      <vt:lpstr>Série d’Unité de Cours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Soma Chakrabarti</dc:creator>
  <cp:lastModifiedBy>Kaitlin Tyler</cp:lastModifiedBy>
  <cp:revision>17</cp:revision>
  <dcterms:created xsi:type="dcterms:W3CDTF">2021-07-08T17:06:31Z</dcterms:created>
  <dcterms:modified xsi:type="dcterms:W3CDTF">2022-12-28T08:59:12Z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0x0101006F11F15CCDA16C44AB1AFF6EA8F76A1A</vt:lpwstr>
  </property>
</Properties>
</file>